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3" r:id="rId2"/>
    <p:sldId id="285" r:id="rId3"/>
    <p:sldId id="286" r:id="rId4"/>
    <p:sldId id="287" r:id="rId5"/>
    <p:sldId id="288" r:id="rId6"/>
    <p:sldId id="293" r:id="rId7"/>
    <p:sldId id="294" r:id="rId8"/>
    <p:sldId id="289" r:id="rId9"/>
    <p:sldId id="281" r:id="rId10"/>
    <p:sldId id="297" r:id="rId11"/>
    <p:sldId id="299" r:id="rId12"/>
    <p:sldId id="298" r:id="rId13"/>
    <p:sldId id="302" r:id="rId14"/>
    <p:sldId id="301" r:id="rId15"/>
    <p:sldId id="276" r:id="rId16"/>
    <p:sldId id="277" r:id="rId17"/>
    <p:sldId id="278" r:id="rId18"/>
    <p:sldId id="280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2E5FF"/>
    <a:srgbClr val="F0E8E8"/>
    <a:srgbClr val="CEB0B0"/>
    <a:srgbClr val="E4C9FF"/>
    <a:srgbClr val="E3D3D3"/>
    <a:srgbClr val="FFFFCC"/>
    <a:srgbClr val="008000"/>
    <a:srgbClr val="AEAED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0" autoAdjust="0"/>
    <p:restoredTop sz="94660"/>
  </p:normalViewPr>
  <p:slideViewPr>
    <p:cSldViewPr snapToGrid="0">
      <p:cViewPr varScale="1">
        <p:scale>
          <a:sx n="59" d="100"/>
          <a:sy n="59" d="100"/>
        </p:scale>
        <p:origin x="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54261-52CF-4C36-896E-EA9064E19D68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5FFC7-CEE3-47DE-B556-5DE40E9F6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613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Radius Curvature Change 1.5 mm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DFFE7-23F8-654E-9576-099232999D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78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Radius Curvature Change 1.5 mm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DFFE7-23F8-654E-9576-099232999D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1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CLAS Collab. Meeting - November, 2019                                                    Mac Mestayer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4D60-CD6F-4A65-8783-B7D6A026F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43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CLAS Collab. Meeting - November, 2019                                                    Mac Mestayer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4D60-CD6F-4A65-8783-B7D6A026F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2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CLAS Collab. Meeting - November, 2019                                                    Mac Mestayer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4D60-CD6F-4A65-8783-B7D6A026F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8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CLAS Collab. Meeting - November, 2019                                                    Mac Mestayer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4D60-CD6F-4A65-8783-B7D6A026F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5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CLAS Collab. Meeting - November, 2019                                                    Mac Mestayer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4D60-CD6F-4A65-8783-B7D6A026F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46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CLAS Collab. Meeting - November, 2019                                                    Mac Mestayer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4D60-CD6F-4A65-8783-B7D6A026F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76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CLAS Collab. Meeting - November, 2019                                                    Mac Mestayer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4D60-CD6F-4A65-8783-B7D6A026F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2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CLAS Collab. Meeting - November, 2019                                                    Mac Mestayer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4D60-CD6F-4A65-8783-B7D6A026F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1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CLAS Collab. Meeting - November, 2019                                                    Mac Mestayer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4D60-CD6F-4A65-8783-B7D6A026F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22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CLAS Collab. Meeting - November, 2019                                                    Mac Mestayer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4D60-CD6F-4A65-8783-B7D6A026F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24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CLAS Collab. Meeting - November, 2019                                                    Mac Mestayer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4D60-CD6F-4A65-8783-B7D6A026F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11/13/2019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CLAS Collab. Meeting - November, 2019                                                    Mac Mestayer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D4D60-CD6F-4A65-8783-B7D6A026F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0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CLAS Collab. Meeting - November, 2019                                                    Mac Mestayer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4D60-CD6F-4A65-8783-B7D6A026F352}" type="slidenum">
              <a:rPr lang="en-US" smtClean="0"/>
              <a:t>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738855"/>
          </a:xfrm>
          <a:prstGeom prst="rect">
            <a:avLst/>
          </a:prstGeom>
          <a:solidFill>
            <a:srgbClr val="CEB0B0"/>
          </a:solidFill>
          <a:ln>
            <a:noFill/>
          </a:ln>
        </p:spPr>
        <p:txBody>
          <a:bodyPr>
            <a:normAutofit/>
          </a:bodyPr>
          <a:lstStyle>
            <a:lvl1pPr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Charged Particle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Tracking Resolution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322614" y="1321934"/>
                <a:ext cx="6189515" cy="43352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 angle and curvature of trajectory</a:t>
                </a:r>
              </a:p>
              <a:p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accuracy of position at Region 1</a:t>
                </a:r>
              </a:p>
              <a:p>
                <a:pPr marL="1257300" lvl="2" indent="-342900">
                  <a:buFontTx/>
                  <a:buChar char="-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position of chambers</a:t>
                </a:r>
              </a:p>
              <a:p>
                <a:pPr marL="1257300" lvl="2" indent="-342900">
                  <a:buFontTx/>
                  <a:buChar char="-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accuracy of hit reconstruction</a:t>
                </a:r>
              </a:p>
              <a:p>
                <a:pPr marL="1257300" lvl="2" indent="-342900">
                  <a:buFontTx/>
                  <a:buChar char="-"/>
                </a:pP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accuracy of curvature</a:t>
                </a:r>
              </a:p>
              <a:p>
                <a:pPr lvl="2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  position of chambers</a:t>
                </a:r>
              </a:p>
              <a:p>
                <a:pPr marL="1257300" lvl="2" indent="-342900">
                  <a:buFontTx/>
                  <a:buChar char="-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accuracy of hit reconstruction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accuracy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𝑑𝑙</m:t>
                        </m:r>
                      </m:e>
                    </m:nary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614" y="1321934"/>
                <a:ext cx="6189515" cy="4335226"/>
              </a:xfrm>
              <a:prstGeom prst="rect">
                <a:avLst/>
              </a:prstGeom>
              <a:blipFill>
                <a:blip r:embed="rId2"/>
                <a:stretch>
                  <a:fillRect l="-2069" t="-1547" r="-788" b="-2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153400" y="1852033"/>
            <a:ext cx="3671583" cy="3108543"/>
          </a:xfrm>
          <a:prstGeom prst="rect">
            <a:avLst/>
          </a:prstGeom>
          <a:solidFill>
            <a:srgbClr val="F0E8E8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Alignment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Dist. Calibration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Modelling of B-field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6547757" y="2204357"/>
            <a:ext cx="342900" cy="1143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6547757" y="3846286"/>
            <a:ext cx="342900" cy="181087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88627" y="2530926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err="1" smtClean="0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endParaRPr lang="en-US" sz="2400" dirty="0">
              <a:solidFill>
                <a:srgbClr val="0000FF"/>
              </a:solidFill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988627" y="4260274"/>
                <a:ext cx="679545" cy="982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𝑑𝑝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627" y="4260274"/>
                <a:ext cx="679545" cy="9828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5552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0569"/>
            <a:ext cx="10972800" cy="1143000"/>
          </a:xfrm>
        </p:spPr>
        <p:txBody>
          <a:bodyPr>
            <a:normAutofit/>
          </a:bodyPr>
          <a:lstStyle/>
          <a:p>
            <a:r>
              <a:rPr lang="en-US" sz="3733" dirty="0"/>
              <a:t>run 5297, Fall Alignment </a:t>
            </a:r>
            <a:r>
              <a:rPr lang="en-US" sz="3733" dirty="0" smtClean="0"/>
              <a:t>Vertices </a:t>
            </a:r>
            <a:r>
              <a:rPr lang="en-US" sz="3733" dirty="0" smtClean="0">
                <a:solidFill>
                  <a:srgbClr val="C00000"/>
                </a:solidFill>
              </a:rPr>
              <a:t>*</a:t>
            </a:r>
            <a:endParaRPr lang="en-US" sz="3733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91" y="2037251"/>
            <a:ext cx="4537439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85" y="2037251"/>
            <a:ext cx="4589790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4420" y="1631934"/>
            <a:ext cx="1454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Unaligned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55889" y="1631934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Aligned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23056" y="1188679"/>
            <a:ext cx="3372526" cy="400110"/>
          </a:xfrm>
          <a:prstGeom prst="rect">
            <a:avLst/>
          </a:prstGeom>
          <a:solidFill>
            <a:srgbClr val="FFBA03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 Linotype" panose="02040502050505030304" pitchFamily="18" charset="0"/>
              </a:rPr>
              <a:t>Vertices same for all sectors</a:t>
            </a:r>
            <a:endParaRPr lang="en-US" sz="2000" dirty="0">
              <a:latin typeface="Palatino Linotype" panose="02040502050505030304" pitchFamily="18" charset="0"/>
            </a:endParaRPr>
          </a:p>
        </p:txBody>
      </p:sp>
      <p:cxnSp>
        <p:nvCxnSpPr>
          <p:cNvPr id="13" name="Straight Arrow Connector 12"/>
          <p:cNvCxnSpPr>
            <a:stCxn id="12" idx="2"/>
          </p:cNvCxnSpPr>
          <p:nvPr/>
        </p:nvCxnSpPr>
        <p:spPr>
          <a:xfrm>
            <a:off x="5909319" y="1588789"/>
            <a:ext cx="1833025" cy="1233043"/>
          </a:xfrm>
          <a:prstGeom prst="straightConnector1">
            <a:avLst/>
          </a:prstGeom>
          <a:ln w="28575">
            <a:solidFill>
              <a:srgbClr val="B45A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11/13/2019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CLAS Collab. Meeting - November, 2019                                                    Mac Mestayer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784408" y="4553920"/>
            <a:ext cx="3874809" cy="113877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*</a:t>
            </a:r>
            <a:r>
              <a:rPr lang="en-US" sz="2000" dirty="0" smtClean="0">
                <a:latin typeface="Comic Sans MS" panose="030F0702030302020204" pitchFamily="66" charset="0"/>
              </a:rPr>
              <a:t>  Timothy Hayward’s slides from Spring ‘19 Collaboration Meeting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6557963" y="3066485"/>
            <a:ext cx="3964603" cy="56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86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0569"/>
            <a:ext cx="10972800" cy="1143000"/>
          </a:xfrm>
        </p:spPr>
        <p:txBody>
          <a:bodyPr>
            <a:normAutofit/>
          </a:bodyPr>
          <a:lstStyle/>
          <a:p>
            <a:r>
              <a:rPr lang="en-US" sz="3733" dirty="0"/>
              <a:t>run 5297, Fall Alignment </a:t>
            </a:r>
            <a:r>
              <a:rPr lang="en-US" sz="3733" dirty="0" smtClean="0"/>
              <a:t>Residuals</a:t>
            </a:r>
            <a:endParaRPr lang="en-US" sz="3733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70" y="1395079"/>
            <a:ext cx="3661191" cy="1822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830" y="1395079"/>
            <a:ext cx="3648607" cy="182225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97" y="1397122"/>
            <a:ext cx="3636340" cy="18181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2790" y="3262327"/>
            <a:ext cx="204254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/>
              <a:t>Mean RMS: 47 </a:t>
            </a:r>
            <a:r>
              <a:rPr lang="en-US" sz="1867" dirty="0" err="1"/>
              <a:t>μm</a:t>
            </a:r>
            <a:r>
              <a:rPr lang="en-US" sz="1867" dirty="0"/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41625" y="3262327"/>
            <a:ext cx="204254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/>
              <a:t>Mean RMS: 41 </a:t>
            </a:r>
            <a:r>
              <a:rPr lang="en-US" sz="1867" dirty="0" err="1"/>
              <a:t>μm</a:t>
            </a:r>
            <a:r>
              <a:rPr lang="en-US" sz="1867" dirty="0"/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805334" y="3262327"/>
            <a:ext cx="204254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/>
              <a:t>Mean RMS: 48 </a:t>
            </a:r>
            <a:r>
              <a:rPr lang="en-US" sz="1867" dirty="0" err="1"/>
              <a:t>μm</a:t>
            </a:r>
            <a:r>
              <a:rPr lang="en-US" sz="1867" dirty="0"/>
              <a:t> 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6" y="3877753"/>
            <a:ext cx="3636359" cy="181817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993" y="3882845"/>
            <a:ext cx="3632281" cy="180799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97" y="3880819"/>
            <a:ext cx="3636340" cy="181204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902790" y="5742963"/>
            <a:ext cx="204254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/>
              <a:t>Mean RMS: 39 </a:t>
            </a:r>
            <a:r>
              <a:rPr lang="en-US" sz="1867" dirty="0" err="1"/>
              <a:t>μm</a:t>
            </a:r>
            <a:r>
              <a:rPr lang="en-US" sz="1867" dirty="0"/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41625" y="5742963"/>
            <a:ext cx="204254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/>
              <a:t>Mean RMS: 44 </a:t>
            </a:r>
            <a:r>
              <a:rPr lang="en-US" sz="1867" dirty="0" err="1"/>
              <a:t>μm</a:t>
            </a:r>
            <a:r>
              <a:rPr lang="en-US" sz="1867" dirty="0"/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805334" y="5742963"/>
            <a:ext cx="204254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/>
              <a:t>Mean RMS: 44 </a:t>
            </a:r>
            <a:r>
              <a:rPr lang="en-US" sz="1867" dirty="0" err="1"/>
              <a:t>μm</a:t>
            </a:r>
            <a:r>
              <a:rPr lang="en-US" sz="1867" dirty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17261" y="1015075"/>
            <a:ext cx="4940776" cy="707886"/>
          </a:xfrm>
          <a:prstGeom prst="rect">
            <a:avLst/>
          </a:prstGeom>
          <a:solidFill>
            <a:srgbClr val="FFBA03"/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 Linotype" panose="02040502050505030304" pitchFamily="18" charset="0"/>
              </a:rPr>
              <a:t>Chambers aligned to </a:t>
            </a:r>
            <a:r>
              <a:rPr lang="en-US" sz="2000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&lt; 50 </a:t>
            </a:r>
            <a:r>
              <a:rPr lang="en-US" sz="2000" b="1" dirty="0" smtClean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sz="2000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m on average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aligned to &lt; 100 </a:t>
            </a:r>
            <a:r>
              <a:rPr lang="en-US" sz="2000" b="1" dirty="0" smtClean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sz="2000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m</a:t>
            </a:r>
            <a:r>
              <a:rPr lang="en-US" sz="20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smtClean="0">
                <a:latin typeface="Palatino Linotype" panose="02040502050505030304" pitchFamily="18" charset="0"/>
              </a:rPr>
              <a:t>in all angular bins</a:t>
            </a:r>
            <a:endParaRPr lang="en-US" sz="2000" dirty="0">
              <a:latin typeface="Palatino Linotype" panose="0204050205050503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79104" y="3146474"/>
            <a:ext cx="2150858" cy="61136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751178" y="5620917"/>
            <a:ext cx="2150858" cy="61136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887469" y="5628402"/>
            <a:ext cx="2150858" cy="61136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02790" y="5626021"/>
            <a:ext cx="2150858" cy="61136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697023" y="3162807"/>
            <a:ext cx="2150858" cy="61136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926377" y="3152516"/>
            <a:ext cx="2150858" cy="61136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5427" y="1577790"/>
            <a:ext cx="898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BEFORE</a:t>
            </a:r>
            <a:endParaRPr lang="en-US" sz="1400" b="1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499113" y="1731679"/>
            <a:ext cx="259077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924063" y="1731678"/>
            <a:ext cx="891364" cy="44189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1"/>
          </p:cNvCxnSpPr>
          <p:nvPr/>
        </p:nvCxnSpPr>
        <p:spPr>
          <a:xfrm>
            <a:off x="2815427" y="1731679"/>
            <a:ext cx="129910" cy="59882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09084" y="2536116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Palatino Linotype" panose="02040502050505030304" pitchFamily="18" charset="0"/>
              </a:rPr>
              <a:t>AFTER</a:t>
            </a:r>
            <a:endParaRPr lang="en-US" sz="1400" b="1" dirty="0">
              <a:latin typeface="Palatino Linotype" panose="02040502050505030304" pitchFamily="18" charset="0"/>
            </a:endParaRPr>
          </a:p>
        </p:txBody>
      </p:sp>
      <p:cxnSp>
        <p:nvCxnSpPr>
          <p:cNvPr id="15" name="Straight Arrow Connector 14"/>
          <p:cNvCxnSpPr>
            <a:stCxn id="40" idx="3"/>
          </p:cNvCxnSpPr>
          <p:nvPr/>
        </p:nvCxnSpPr>
        <p:spPr>
          <a:xfrm flipV="1">
            <a:off x="1590067" y="2536117"/>
            <a:ext cx="478575" cy="1538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11/13/2019</a:t>
            </a:r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CLAS Collab. Meeting - November, 2019                                                    Mac Mestayer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2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3319"/>
            <a:ext cx="10515600" cy="1071485"/>
          </a:xfrm>
        </p:spPr>
        <p:txBody>
          <a:bodyPr>
            <a:normAutofit/>
          </a:bodyPr>
          <a:lstStyle/>
          <a:p>
            <a:pPr algn="ctr"/>
            <a:r>
              <a:rPr lang="en-US" sz="4533" dirty="0"/>
              <a:t>Fall Alignment </a:t>
            </a:r>
            <a:r>
              <a:rPr lang="en-US" sz="4533" dirty="0" smtClean="0"/>
              <a:t>Numbers</a:t>
            </a:r>
            <a:endParaRPr lang="en-US" sz="4533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35" y="1419830"/>
            <a:ext cx="3657093" cy="2492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10" y="1306180"/>
            <a:ext cx="3831775" cy="2611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305" y="1353145"/>
            <a:ext cx="3693969" cy="25177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59" y="3803911"/>
            <a:ext cx="3573888" cy="24359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505" y="3802963"/>
            <a:ext cx="3570983" cy="24339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268" y="3803055"/>
            <a:ext cx="3568041" cy="243191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06659" y="2068643"/>
            <a:ext cx="2731414" cy="13341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961493" y="1963711"/>
            <a:ext cx="1044555" cy="160517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36877" y="3907641"/>
            <a:ext cx="2303836" cy="400110"/>
          </a:xfrm>
          <a:prstGeom prst="rect">
            <a:avLst/>
          </a:prstGeom>
          <a:solidFill>
            <a:srgbClr val="FFBA03"/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 Linotype" panose="02040502050505030304" pitchFamily="18" charset="0"/>
              </a:rPr>
              <a:t>Shifts of a few mm</a:t>
            </a:r>
            <a:endParaRPr lang="en-US" sz="2000" dirty="0">
              <a:latin typeface="Palatino Linotype" panose="02040502050505030304" pitchFamily="18" charset="0"/>
            </a:endParaRPr>
          </a:p>
        </p:txBody>
      </p:sp>
      <p:cxnSp>
        <p:nvCxnSpPr>
          <p:cNvPr id="15" name="Straight Arrow Connector 14"/>
          <p:cNvCxnSpPr>
            <a:stCxn id="13" idx="0"/>
          </p:cNvCxnSpPr>
          <p:nvPr/>
        </p:nvCxnSpPr>
        <p:spPr>
          <a:xfrm flipH="1" flipV="1">
            <a:off x="1948721" y="3057993"/>
            <a:ext cx="740074" cy="849648"/>
          </a:xfrm>
          <a:prstGeom prst="straightConnector1">
            <a:avLst/>
          </a:prstGeom>
          <a:ln w="28575">
            <a:solidFill>
              <a:srgbClr val="B45A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99622" y="1107555"/>
            <a:ext cx="3187091" cy="400110"/>
          </a:xfrm>
          <a:prstGeom prst="rect">
            <a:avLst/>
          </a:prstGeom>
          <a:solidFill>
            <a:srgbClr val="FFBA03"/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 Linotype" panose="02040502050505030304" pitchFamily="18" charset="0"/>
              </a:rPr>
              <a:t>Rotations less than 1 </a:t>
            </a:r>
            <a:r>
              <a:rPr lang="en-US" sz="2000" dirty="0" err="1" smtClean="0">
                <a:latin typeface="Palatino Linotype" panose="02040502050505030304" pitchFamily="18" charset="0"/>
              </a:rPr>
              <a:t>mrad</a:t>
            </a:r>
            <a:endParaRPr lang="en-US" sz="2000" dirty="0">
              <a:latin typeface="Palatino Linotype" panose="02040502050505030304" pitchFamily="18" charset="0"/>
            </a:endParaRPr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 flipH="1">
            <a:off x="3483771" y="1507665"/>
            <a:ext cx="1809397" cy="1056487"/>
          </a:xfrm>
          <a:prstGeom prst="straightConnector1">
            <a:avLst/>
          </a:prstGeom>
          <a:ln w="28575">
            <a:solidFill>
              <a:srgbClr val="B45A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11/13/2019</a:t>
            </a:r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CLAS Collab. Meeting - November, 2019                                                    Mac Mestayer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7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CLAS Collab. Meeting - November, 2019                                                    Mac Mestayer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4D60-CD6F-4A65-8783-B7D6A026F352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517" y="556590"/>
            <a:ext cx="5014166" cy="45322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7776" y="457508"/>
            <a:ext cx="542765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New, improved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Kalman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Fitter</a:t>
            </a:r>
          </a:p>
          <a:p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approx. equal residuals for R1, R2, R3</a:t>
            </a:r>
          </a:p>
          <a:p>
            <a:r>
              <a:rPr lang="en-US" sz="2400" dirty="0" smtClean="0">
                <a:latin typeface="Palatino Linotype" panose="0204050205050503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(R3 previously was pulling fits)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Palatino Linotype" panose="0204050205050503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But,</a:t>
            </a:r>
            <a:r>
              <a:rPr lang="en-US" sz="2400" dirty="0" smtClean="0">
                <a:latin typeface="Palatino Linotype" panose="0204050205050503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this means that the alignment solution will </a:t>
            </a:r>
            <a:r>
              <a:rPr lang="en-US" sz="2400" dirty="0" smtClean="0">
                <a:solidFill>
                  <a:srgbClr val="C00000"/>
                </a:solidFill>
                <a:latin typeface="Palatino Linotype" panose="0204050205050503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alatino Linotype" panose="0204050205050503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Probably, R3 misalignment will increase and R1, R2 decrease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alatino Linotype" panose="0204050205050503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All alignment procedures are in place</a:t>
            </a:r>
          </a:p>
          <a:p>
            <a:r>
              <a:rPr lang="en-US" sz="2400" dirty="0" smtClean="0">
                <a:latin typeface="Palatino Linotype" panose="0204050205050503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ew, improved alignment soon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9630" y="5275167"/>
            <a:ext cx="2953053" cy="707886"/>
          </a:xfrm>
          <a:prstGeom prst="rect">
            <a:avLst/>
          </a:prstGeom>
          <a:solidFill>
            <a:srgbClr val="E3D3D3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Run 5038</a:t>
            </a:r>
          </a:p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- cooked with new code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80876" y="5088833"/>
            <a:ext cx="1259447" cy="369332"/>
          </a:xfrm>
          <a:prstGeom prst="rect">
            <a:avLst/>
          </a:prstGeom>
          <a:solidFill>
            <a:srgbClr val="CEB0B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Fit Residual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10576381" y="2194313"/>
            <a:ext cx="1451936" cy="369332"/>
          </a:xfrm>
          <a:prstGeom prst="rect">
            <a:avLst/>
          </a:prstGeom>
          <a:solidFill>
            <a:srgbClr val="CEB0B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Layer (1 – 36)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553123" y="4983806"/>
            <a:ext cx="484619" cy="29136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804557" y="2498271"/>
            <a:ext cx="1990875" cy="17961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553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CLAS Collab. Meeting - November, 2019                                                    Mac Mestayer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4D60-CD6F-4A65-8783-B7D6A026F352}" type="slidenum">
              <a:rPr lang="en-US" smtClean="0"/>
              <a:t>14</a:t>
            </a:fld>
            <a:r>
              <a:rPr lang="en-US" dirty="0" smtClean="0"/>
              <a:t>/9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266101"/>
              </p:ext>
            </p:extLst>
          </p:nvPr>
        </p:nvGraphicFramePr>
        <p:xfrm>
          <a:off x="234846" y="828290"/>
          <a:ext cx="11533084" cy="25439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6893">
                  <a:extLst>
                    <a:ext uri="{9D8B030D-6E8A-4147-A177-3AD203B41FA5}">
                      <a16:colId xmlns:a16="http://schemas.microsoft.com/office/drawing/2014/main" val="1458824881"/>
                    </a:ext>
                  </a:extLst>
                </a:gridCol>
                <a:gridCol w="3578087">
                  <a:extLst>
                    <a:ext uri="{9D8B030D-6E8A-4147-A177-3AD203B41FA5}">
                      <a16:colId xmlns:a16="http://schemas.microsoft.com/office/drawing/2014/main" val="4052949000"/>
                    </a:ext>
                  </a:extLst>
                </a:gridCol>
                <a:gridCol w="5208104">
                  <a:extLst>
                    <a:ext uri="{9D8B030D-6E8A-4147-A177-3AD203B41FA5}">
                      <a16:colId xmlns:a16="http://schemas.microsoft.com/office/drawing/2014/main" val="2639974582"/>
                    </a:ext>
                  </a:extLst>
                </a:gridCol>
              </a:tblGrid>
              <a:tr h="7023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Palatino Linotype" panose="02040502050505030304" pitchFamily="18" charset="0"/>
                        </a:rPr>
                        <a:t>     Project</a:t>
                      </a:r>
                      <a:endParaRPr lang="en-US" sz="24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Palatino Linotype" panose="02040502050505030304" pitchFamily="18" charset="0"/>
                        </a:rPr>
                        <a:t>Method</a:t>
                      </a:r>
                      <a:endParaRPr lang="en-US" sz="24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Palatino Linotype" panose="02040502050505030304" pitchFamily="18" charset="0"/>
                        </a:rPr>
                        <a:t>Sub-Projects</a:t>
                      </a:r>
                      <a:endParaRPr lang="en-US" sz="24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872072"/>
                  </a:ext>
                </a:extLst>
              </a:tr>
              <a:tr h="184158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Palatino Linotype" panose="02040502050505030304" pitchFamily="18" charset="0"/>
                        </a:rPr>
                        <a:t>Re-align</a:t>
                      </a:r>
                      <a:r>
                        <a:rPr lang="en-US" sz="1800" b="1" baseline="0" dirty="0" smtClean="0">
                          <a:latin typeface="Palatino Linotype" panose="02040502050505030304" pitchFamily="18" charset="0"/>
                        </a:rPr>
                        <a:t> Drift Chambers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en-US" sz="1800" b="0" baseline="0" dirty="0" smtClean="0">
                          <a:latin typeface="Palatino Linotype" panose="02040502050505030304" pitchFamily="18" charset="0"/>
                          <a:sym typeface="Wingdings" panose="05000000000000000000" pitchFamily="2" charset="2"/>
                        </a:rPr>
                        <a:t>improve  tracking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800" b="0" baseline="0" dirty="0" smtClean="0">
                          <a:latin typeface="Palatino Linotype" panose="02040502050505030304" pitchFamily="18" charset="0"/>
                          <a:sym typeface="Wingdings" panose="05000000000000000000" pitchFamily="2" charset="2"/>
                        </a:rPr>
                        <a:t>( original misplacements of ~2mm)</a:t>
                      </a:r>
                      <a:endParaRPr lang="en-US" sz="1800" b="0" dirty="0" smtClean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Palatino Linotype" panose="02040502050505030304" pitchFamily="18" charset="0"/>
                        </a:rPr>
                        <a:t>Fit residual</a:t>
                      </a:r>
                      <a:r>
                        <a:rPr lang="en-US" sz="1800" b="1" baseline="0" dirty="0" smtClean="0">
                          <a:latin typeface="Palatino Linotype" panose="02040502050505030304" pitchFamily="18" charset="0"/>
                        </a:rPr>
                        <a:t> mean offset patterns from “straight-track” data </a:t>
                      </a:r>
                      <a:r>
                        <a:rPr lang="en-US" sz="1800" baseline="0" dirty="0" smtClean="0">
                          <a:latin typeface="Palatino Linotype" panose="02040502050505030304" pitchFamily="18" charset="0"/>
                        </a:rPr>
                        <a:t>to a </a:t>
                      </a:r>
                      <a:r>
                        <a:rPr lang="en-US" sz="1800" b="1" baseline="0" dirty="0" smtClean="0">
                          <a:latin typeface="Palatino Linotype" panose="02040502050505030304" pitchFamily="18" charset="0"/>
                        </a:rPr>
                        <a:t>weighted sum </a:t>
                      </a:r>
                      <a:r>
                        <a:rPr lang="en-US" sz="1800" baseline="0" dirty="0" smtClean="0">
                          <a:latin typeface="Palatino Linotype" panose="02040502050505030304" pitchFamily="18" charset="0"/>
                        </a:rPr>
                        <a:t>of pre-calculated offset patterns caused by </a:t>
                      </a:r>
                      <a:r>
                        <a:rPr lang="en-US" sz="1800" b="1" baseline="0" dirty="0" smtClean="0">
                          <a:latin typeface="Palatino Linotype" panose="02040502050505030304" pitchFamily="18" charset="0"/>
                        </a:rPr>
                        <a:t>“unit displacements” </a:t>
                      </a:r>
                      <a:r>
                        <a:rPr lang="en-US" sz="1800" baseline="0" dirty="0" smtClean="0">
                          <a:latin typeface="Palatino Linotype" panose="02040502050505030304" pitchFamily="18" charset="0"/>
                        </a:rPr>
                        <a:t>of chambers</a:t>
                      </a:r>
                      <a:endParaRPr lang="en-US" sz="1800" dirty="0" smtClean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Palatino Linotype" panose="02040502050505030304" pitchFamily="18" charset="0"/>
                        </a:rPr>
                        <a:t>produce</a:t>
                      </a:r>
                      <a:r>
                        <a:rPr lang="en-US" sz="1800" baseline="0" dirty="0" smtClean="0">
                          <a:latin typeface="Palatino Linotype" panose="02040502050505030304" pitchFamily="18" charset="0"/>
                        </a:rPr>
                        <a:t> “unit distortion” tables of residual mean offsets vs. layer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latin typeface="Palatino Linotype" panose="02040502050505030304" pitchFamily="18" charset="0"/>
                        </a:rPr>
                        <a:t>fit weighted sum to data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latin typeface="Palatino Linotype" panose="02040502050505030304" pitchFamily="18" charset="0"/>
                        </a:rPr>
                        <a:t>calibrate ‘mini-stagger’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latin typeface="Palatino Linotype" panose="02040502050505030304" pitchFamily="18" charset="0"/>
                        </a:rPr>
                        <a:t>concentrate on small angles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704279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-1" y="-27329"/>
            <a:ext cx="12192000" cy="738855"/>
          </a:xfrm>
          <a:prstGeom prst="rect">
            <a:avLst/>
          </a:prstGeom>
          <a:solidFill>
            <a:srgbClr val="CEB0B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Drift Chamber Alignment: Status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1005" y="4003408"/>
            <a:ext cx="7798930" cy="1200329"/>
          </a:xfrm>
          <a:prstGeom prst="rect">
            <a:avLst/>
          </a:prstGeom>
          <a:solidFill>
            <a:srgbClr val="F0E8E8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xpect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‘re-alignments’ of  &gt; 100 </a:t>
            </a:r>
            <a:r>
              <a:rPr lang="en-US" sz="24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expect RMS of residual means &lt;  65 </a:t>
            </a:r>
            <a:r>
              <a:rPr lang="en-US" sz="24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in all angular bins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concentrate on small-angle range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-16332" y="1453243"/>
            <a:ext cx="1959429" cy="70212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22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EF7C32-9718-334A-964F-B2C768E93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1251128"/>
            <a:ext cx="4699000" cy="501972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25E14E5-EB2C-E24B-B2F4-50A4184AC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9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Location Of Measurement </a:t>
            </a:r>
            <a:r>
              <a:rPr lang="en-US" dirty="0" smtClean="0"/>
              <a:t>Points</a:t>
            </a:r>
            <a:r>
              <a:rPr lang="en-US" dirty="0">
                <a:solidFill>
                  <a:srgbClr val="C00000"/>
                </a:solidFill>
              </a:rPr>
              <a:t>*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989609-6827-CD4E-B126-8FD13A3D1ABE}"/>
              </a:ext>
            </a:extLst>
          </p:cNvPr>
          <p:cNvSpPr txBox="1"/>
          <p:nvPr/>
        </p:nvSpPr>
        <p:spPr>
          <a:xfrm>
            <a:off x="3007177" y="1107120"/>
            <a:ext cx="6197600" cy="1200329"/>
          </a:xfrm>
          <a:prstGeom prst="rect">
            <a:avLst/>
          </a:prstGeom>
          <a:solidFill>
            <a:srgbClr val="E4C9FF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Inner Holes (A):  30 cm From the Center</a:t>
            </a:r>
          </a:p>
          <a:p>
            <a:r>
              <a:rPr lang="en-US" sz="2400" dirty="0"/>
              <a:t>Outer Holes (B, C, and D):  46.5 cm From the Center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CLAS Collab. Meeting - November, 2019                                                    Mac Mestayer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4D60-CD6F-4A65-8783-B7D6A026F352}" type="slidenum">
              <a:rPr lang="en-US" smtClean="0"/>
              <a:t>15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75398" y="4534826"/>
            <a:ext cx="5658757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*</a:t>
            </a:r>
            <a:r>
              <a:rPr lang="en-US" sz="2000" dirty="0" smtClean="0"/>
              <a:t>  </a:t>
            </a:r>
            <a:r>
              <a:rPr lang="en-US" sz="2000" dirty="0" smtClean="0">
                <a:latin typeface="Comic Sans MS" panose="030F0702030302020204" pitchFamily="66" charset="0"/>
              </a:rPr>
              <a:t>Joseph Newton’s slides from Summer ‘18        Collaboration Meeting</a:t>
            </a: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571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B7A6480-47FD-874E-82CF-F397546DE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1124"/>
            <a:ext cx="12192000" cy="68268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232FE9-936B-C44A-95CC-28A3622FFB40}"/>
              </a:ext>
            </a:extLst>
          </p:cNvPr>
          <p:cNvSpPr txBox="1"/>
          <p:nvPr/>
        </p:nvSpPr>
        <p:spPr>
          <a:xfrm>
            <a:off x="2099256" y="656823"/>
            <a:ext cx="164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Sector 1 Hole 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8617C1-92A6-F14E-A65D-67C2A26B0478}"/>
              </a:ext>
            </a:extLst>
          </p:cNvPr>
          <p:cNvSpPr txBox="1"/>
          <p:nvPr/>
        </p:nvSpPr>
        <p:spPr>
          <a:xfrm>
            <a:off x="7428963" y="472157"/>
            <a:ext cx="164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Sector 1 Hole 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EBF9B8-9E8E-714D-AC57-26BD15212170}"/>
              </a:ext>
            </a:extLst>
          </p:cNvPr>
          <p:cNvSpPr txBox="1"/>
          <p:nvPr/>
        </p:nvSpPr>
        <p:spPr>
          <a:xfrm>
            <a:off x="1994078" y="4222125"/>
            <a:ext cx="164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Sector 1 Hole 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2B6D5-35F6-4B42-9EFE-80CC605BDC2D}"/>
              </a:ext>
            </a:extLst>
          </p:cNvPr>
          <p:cNvSpPr txBox="1"/>
          <p:nvPr/>
        </p:nvSpPr>
        <p:spPr>
          <a:xfrm>
            <a:off x="7763814" y="4037459"/>
            <a:ext cx="164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Sector 1 Hole 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C58881-3C23-A74E-A029-B941E8991B30}"/>
              </a:ext>
            </a:extLst>
          </p:cNvPr>
          <p:cNvCxnSpPr/>
          <p:nvPr/>
        </p:nvCxnSpPr>
        <p:spPr>
          <a:xfrm>
            <a:off x="695395" y="1726127"/>
            <a:ext cx="4797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6DCA118-2562-7348-B81E-BF4269EA8515}"/>
              </a:ext>
            </a:extLst>
          </p:cNvPr>
          <p:cNvCxnSpPr/>
          <p:nvPr/>
        </p:nvCxnSpPr>
        <p:spPr>
          <a:xfrm>
            <a:off x="6814355" y="1713248"/>
            <a:ext cx="4797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690A6C0-41A3-014B-81BF-AF2BA74451AE}"/>
              </a:ext>
            </a:extLst>
          </p:cNvPr>
          <p:cNvCxnSpPr/>
          <p:nvPr/>
        </p:nvCxnSpPr>
        <p:spPr>
          <a:xfrm>
            <a:off x="695395" y="5141711"/>
            <a:ext cx="4797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6E6D071-37FB-6D49-9C33-DF9ACF4DE341}"/>
              </a:ext>
            </a:extLst>
          </p:cNvPr>
          <p:cNvCxnSpPr/>
          <p:nvPr/>
        </p:nvCxnSpPr>
        <p:spPr>
          <a:xfrm>
            <a:off x="6776076" y="5141711"/>
            <a:ext cx="4797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83216A5-60BC-3240-A13F-7B6E8072FA7E}"/>
              </a:ext>
            </a:extLst>
          </p:cNvPr>
          <p:cNvSpPr txBox="1"/>
          <p:nvPr/>
        </p:nvSpPr>
        <p:spPr>
          <a:xfrm>
            <a:off x="797774" y="2052669"/>
            <a:ext cx="5899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Black:  Asymmetric (Current) Map</a:t>
            </a:r>
          </a:p>
          <a:p>
            <a:r>
              <a:rPr lang="en-US" b="1" dirty="0">
                <a:solidFill>
                  <a:srgbClr val="C00000"/>
                </a:solidFill>
              </a:rPr>
              <a:t>Red:  Symmetric Map</a:t>
            </a:r>
          </a:p>
          <a:p>
            <a:r>
              <a:rPr lang="en-US" b="1" dirty="0">
                <a:solidFill>
                  <a:srgbClr val="00CB29"/>
                </a:solidFill>
              </a:rPr>
              <a:t>Green:  Old Map</a:t>
            </a:r>
          </a:p>
        </p:txBody>
      </p:sp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11/13/2019</a:t>
            </a:r>
            <a:endParaRPr lang="en-US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CLAS Collab. Meeting - November, 2019                                                    Mac Mestayer</a:t>
            </a:r>
            <a:endParaRPr lang="en-US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4D60-CD6F-4A65-8783-B7D6A026F352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04019" y="2329668"/>
            <a:ext cx="171959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agreement good at 46.5 cm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763814" y="1757543"/>
            <a:ext cx="821256" cy="56362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546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B7A6480-47FD-874E-82CF-F397546DE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1124"/>
            <a:ext cx="12192000" cy="68268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92224" y="1192696"/>
            <a:ext cx="4526420" cy="2437045"/>
          </a:xfrm>
          <a:prstGeom prst="rect">
            <a:avLst/>
          </a:prstGeom>
          <a:solidFill>
            <a:srgbClr val="AEAEDC">
              <a:alpha val="4470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232FE9-936B-C44A-95CC-28A3622FFB40}"/>
              </a:ext>
            </a:extLst>
          </p:cNvPr>
          <p:cNvSpPr txBox="1"/>
          <p:nvPr/>
        </p:nvSpPr>
        <p:spPr>
          <a:xfrm>
            <a:off x="2099256" y="656823"/>
            <a:ext cx="164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Sector 1 Hole 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8617C1-92A6-F14E-A65D-67C2A26B0478}"/>
              </a:ext>
            </a:extLst>
          </p:cNvPr>
          <p:cNvSpPr txBox="1"/>
          <p:nvPr/>
        </p:nvSpPr>
        <p:spPr>
          <a:xfrm>
            <a:off x="7428963" y="472157"/>
            <a:ext cx="164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Sector 1 Hole 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EBF9B8-9E8E-714D-AC57-26BD15212170}"/>
              </a:ext>
            </a:extLst>
          </p:cNvPr>
          <p:cNvSpPr txBox="1"/>
          <p:nvPr/>
        </p:nvSpPr>
        <p:spPr>
          <a:xfrm>
            <a:off x="1994078" y="4222125"/>
            <a:ext cx="164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Sector 1 Hole 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2B6D5-35F6-4B42-9EFE-80CC605BDC2D}"/>
              </a:ext>
            </a:extLst>
          </p:cNvPr>
          <p:cNvSpPr txBox="1"/>
          <p:nvPr/>
        </p:nvSpPr>
        <p:spPr>
          <a:xfrm>
            <a:off x="7763814" y="4037459"/>
            <a:ext cx="164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Sector 1 Hole 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C58881-3C23-A74E-A029-B941E8991B30}"/>
              </a:ext>
            </a:extLst>
          </p:cNvPr>
          <p:cNvCxnSpPr/>
          <p:nvPr/>
        </p:nvCxnSpPr>
        <p:spPr>
          <a:xfrm>
            <a:off x="695395" y="1726127"/>
            <a:ext cx="4797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6DCA118-2562-7348-B81E-BF4269EA8515}"/>
              </a:ext>
            </a:extLst>
          </p:cNvPr>
          <p:cNvCxnSpPr/>
          <p:nvPr/>
        </p:nvCxnSpPr>
        <p:spPr>
          <a:xfrm>
            <a:off x="6814355" y="1713248"/>
            <a:ext cx="4797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690A6C0-41A3-014B-81BF-AF2BA74451AE}"/>
              </a:ext>
            </a:extLst>
          </p:cNvPr>
          <p:cNvCxnSpPr/>
          <p:nvPr/>
        </p:nvCxnSpPr>
        <p:spPr>
          <a:xfrm>
            <a:off x="695395" y="5141711"/>
            <a:ext cx="4797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6E6D071-37FB-6D49-9C33-DF9ACF4DE341}"/>
              </a:ext>
            </a:extLst>
          </p:cNvPr>
          <p:cNvCxnSpPr/>
          <p:nvPr/>
        </p:nvCxnSpPr>
        <p:spPr>
          <a:xfrm>
            <a:off x="6776076" y="5141711"/>
            <a:ext cx="4797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83216A5-60BC-3240-A13F-7B6E8072FA7E}"/>
              </a:ext>
            </a:extLst>
          </p:cNvPr>
          <p:cNvSpPr txBox="1"/>
          <p:nvPr/>
        </p:nvSpPr>
        <p:spPr>
          <a:xfrm>
            <a:off x="797774" y="2052669"/>
            <a:ext cx="5899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Black:  Asymmetric (Current) Map</a:t>
            </a:r>
          </a:p>
          <a:p>
            <a:r>
              <a:rPr lang="en-US" b="1" dirty="0">
                <a:solidFill>
                  <a:srgbClr val="C00000"/>
                </a:solidFill>
              </a:rPr>
              <a:t>Red:  Symmetric Map</a:t>
            </a:r>
          </a:p>
          <a:p>
            <a:r>
              <a:rPr lang="en-US" b="1" dirty="0">
                <a:solidFill>
                  <a:srgbClr val="00CB29"/>
                </a:solidFill>
              </a:rPr>
              <a:t>Green:  Old Map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97774" y="2347913"/>
            <a:ext cx="4695001" cy="5546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797222" y="1596414"/>
            <a:ext cx="4695001" cy="5546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736624" y="2169499"/>
            <a:ext cx="2598788" cy="400110"/>
          </a:xfrm>
          <a:prstGeom prst="rect">
            <a:avLst/>
          </a:prstGeom>
          <a:solidFill>
            <a:srgbClr val="8FFF8F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 Linotype" panose="02040502050505030304" pitchFamily="18" charset="0"/>
              </a:rPr>
              <a:t>Old map </a:t>
            </a:r>
            <a:r>
              <a:rPr lang="en-US" sz="2000" dirty="0" smtClean="0">
                <a:latin typeface="Palatino Linotype" panose="02040502050505030304" pitchFamily="18" charset="0"/>
                <a:sym typeface="Wingdings" panose="05000000000000000000" pitchFamily="2" charset="2"/>
              </a:rPr>
              <a:t> ~ 3% low</a:t>
            </a:r>
            <a:endParaRPr lang="en-US" sz="2000" dirty="0">
              <a:latin typeface="Palatino Linotype" panose="0204050205050503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38101" y="1406137"/>
            <a:ext cx="4493538" cy="400110"/>
          </a:xfrm>
          <a:prstGeom prst="rect">
            <a:avLst/>
          </a:prstGeom>
          <a:solidFill>
            <a:srgbClr val="FFA3A3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 Linotype" panose="02040502050505030304" pitchFamily="18" charset="0"/>
              </a:rPr>
              <a:t>New (symmetric)  map </a:t>
            </a:r>
            <a:r>
              <a:rPr lang="en-US" sz="2000" dirty="0" smtClean="0">
                <a:latin typeface="Palatino Linotype" panose="02040502050505030304" pitchFamily="18" charset="0"/>
                <a:sym typeface="Wingdings" panose="05000000000000000000" pitchFamily="2" charset="2"/>
              </a:rPr>
              <a:t> ~ 0.7% high</a:t>
            </a:r>
            <a:endParaRPr lang="en-US" sz="2000" dirty="0">
              <a:latin typeface="Palatino Linotype" panose="02040502050505030304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551857" y="1590803"/>
            <a:ext cx="245878" cy="561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545233" y="2339549"/>
            <a:ext cx="245878" cy="5611"/>
          </a:xfrm>
          <a:prstGeom prst="straightConnector1">
            <a:avLst/>
          </a:prstGeom>
          <a:ln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22115" y="2958046"/>
            <a:ext cx="5022529" cy="400110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Sector-dependent map </a:t>
            </a:r>
            <a:r>
              <a:rPr lang="en-US" sz="2000" dirty="0" smtClean="0">
                <a:solidFill>
                  <a:srgbClr val="0000FF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 ~ 0.2 – 0.7% high</a:t>
            </a:r>
            <a:endParaRPr lang="en-US" sz="2000" dirty="0">
              <a:solidFill>
                <a:srgbClr val="0000FF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11/13/2019</a:t>
            </a:r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CLAS Collab. Meeting - November, 2019                                                    Mac Mestayer</a:t>
            </a:r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4D60-CD6F-4A65-8783-B7D6A026F352}" type="slidenum">
              <a:rPr lang="en-US" smtClean="0"/>
              <a:t>17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038994" y="2686816"/>
            <a:ext cx="5645426" cy="97403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3" idx="2"/>
          </p:cNvCxnSpPr>
          <p:nvPr/>
        </p:nvCxnSpPr>
        <p:spPr>
          <a:xfrm flipH="1" flipV="1">
            <a:off x="2425148" y="1846429"/>
            <a:ext cx="2613846" cy="13274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088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CLAS Collab. Meeting - November, 2019                                                    Mac Mestayer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4D60-CD6F-4A65-8783-B7D6A026F352}" type="slidenum">
              <a:rPr lang="en-US" smtClean="0"/>
              <a:t>18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60377" y="539752"/>
            <a:ext cx="5144345" cy="4750489"/>
            <a:chOff x="3009055" y="678899"/>
            <a:chExt cx="5144345" cy="4750489"/>
          </a:xfrm>
        </p:grpSpPr>
        <p:grpSp>
          <p:nvGrpSpPr>
            <p:cNvPr id="9" name="Group 8"/>
            <p:cNvGrpSpPr/>
            <p:nvPr/>
          </p:nvGrpSpPr>
          <p:grpSpPr>
            <a:xfrm>
              <a:off x="3009055" y="678899"/>
              <a:ext cx="5144345" cy="4750489"/>
              <a:chOff x="3009055" y="678899"/>
              <a:chExt cx="5144345" cy="4750489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3009055" y="678899"/>
                <a:ext cx="5144345" cy="4750489"/>
              </a:xfrm>
              <a:custGeom>
                <a:avLst/>
                <a:gdLst>
                  <a:gd name="connsiteX0" fmla="*/ 192629 w 5144345"/>
                  <a:gd name="connsiteY0" fmla="*/ 2497450 h 4750489"/>
                  <a:gd name="connsiteX1" fmla="*/ 960072 w 5144345"/>
                  <a:gd name="connsiteY1" fmla="*/ 4195621 h 4750489"/>
                  <a:gd name="connsiteX2" fmla="*/ 1972443 w 5144345"/>
                  <a:gd name="connsiteY2" fmla="*/ 4489535 h 4750489"/>
                  <a:gd name="connsiteX3" fmla="*/ 4993229 w 5144345"/>
                  <a:gd name="connsiteY3" fmla="*/ 4391564 h 4750489"/>
                  <a:gd name="connsiteX4" fmla="*/ 4242115 w 5144345"/>
                  <a:gd name="connsiteY4" fmla="*/ 129807 h 4750489"/>
                  <a:gd name="connsiteX5" fmla="*/ 388572 w 5144345"/>
                  <a:gd name="connsiteY5" fmla="*/ 1223821 h 4750489"/>
                  <a:gd name="connsiteX6" fmla="*/ 192629 w 5144345"/>
                  <a:gd name="connsiteY6" fmla="*/ 2497450 h 4750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44345" h="4750489">
                    <a:moveTo>
                      <a:pt x="192629" y="2497450"/>
                    </a:moveTo>
                    <a:cubicBezTo>
                      <a:pt x="287879" y="2992750"/>
                      <a:pt x="663436" y="3863607"/>
                      <a:pt x="960072" y="4195621"/>
                    </a:cubicBezTo>
                    <a:cubicBezTo>
                      <a:pt x="1256708" y="4527635"/>
                      <a:pt x="1300250" y="4456878"/>
                      <a:pt x="1972443" y="4489535"/>
                    </a:cubicBezTo>
                    <a:cubicBezTo>
                      <a:pt x="2644636" y="4522192"/>
                      <a:pt x="4614950" y="5118185"/>
                      <a:pt x="4993229" y="4391564"/>
                    </a:cubicBezTo>
                    <a:cubicBezTo>
                      <a:pt x="5371508" y="3664943"/>
                      <a:pt x="5009558" y="657764"/>
                      <a:pt x="4242115" y="129807"/>
                    </a:cubicBezTo>
                    <a:cubicBezTo>
                      <a:pt x="3474672" y="-398150"/>
                      <a:pt x="1058043" y="829214"/>
                      <a:pt x="388572" y="1223821"/>
                    </a:cubicBezTo>
                    <a:cubicBezTo>
                      <a:pt x="-280899" y="1618428"/>
                      <a:pt x="97379" y="2002150"/>
                      <a:pt x="192629" y="2497450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>
                <a:spLocks noChangeAspect="1"/>
              </p:cNvSpPr>
              <p:nvPr/>
            </p:nvSpPr>
            <p:spPr>
              <a:xfrm>
                <a:off x="3600804" y="1225343"/>
                <a:ext cx="3960846" cy="3657600"/>
              </a:xfrm>
              <a:custGeom>
                <a:avLst/>
                <a:gdLst>
                  <a:gd name="connsiteX0" fmla="*/ 192629 w 5144345"/>
                  <a:gd name="connsiteY0" fmla="*/ 2497450 h 4750489"/>
                  <a:gd name="connsiteX1" fmla="*/ 960072 w 5144345"/>
                  <a:gd name="connsiteY1" fmla="*/ 4195621 h 4750489"/>
                  <a:gd name="connsiteX2" fmla="*/ 1972443 w 5144345"/>
                  <a:gd name="connsiteY2" fmla="*/ 4489535 h 4750489"/>
                  <a:gd name="connsiteX3" fmla="*/ 4993229 w 5144345"/>
                  <a:gd name="connsiteY3" fmla="*/ 4391564 h 4750489"/>
                  <a:gd name="connsiteX4" fmla="*/ 4242115 w 5144345"/>
                  <a:gd name="connsiteY4" fmla="*/ 129807 h 4750489"/>
                  <a:gd name="connsiteX5" fmla="*/ 388572 w 5144345"/>
                  <a:gd name="connsiteY5" fmla="*/ 1223821 h 4750489"/>
                  <a:gd name="connsiteX6" fmla="*/ 192629 w 5144345"/>
                  <a:gd name="connsiteY6" fmla="*/ 2497450 h 4750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44345" h="4750489">
                    <a:moveTo>
                      <a:pt x="192629" y="2497450"/>
                    </a:moveTo>
                    <a:cubicBezTo>
                      <a:pt x="287879" y="2992750"/>
                      <a:pt x="663436" y="3863607"/>
                      <a:pt x="960072" y="4195621"/>
                    </a:cubicBezTo>
                    <a:cubicBezTo>
                      <a:pt x="1256708" y="4527635"/>
                      <a:pt x="1300250" y="4456878"/>
                      <a:pt x="1972443" y="4489535"/>
                    </a:cubicBezTo>
                    <a:cubicBezTo>
                      <a:pt x="2644636" y="4522192"/>
                      <a:pt x="4614950" y="5118185"/>
                      <a:pt x="4993229" y="4391564"/>
                    </a:cubicBezTo>
                    <a:cubicBezTo>
                      <a:pt x="5371508" y="3664943"/>
                      <a:pt x="5009558" y="657764"/>
                      <a:pt x="4242115" y="129807"/>
                    </a:cubicBezTo>
                    <a:cubicBezTo>
                      <a:pt x="3474672" y="-398150"/>
                      <a:pt x="1058043" y="829214"/>
                      <a:pt x="388572" y="1223821"/>
                    </a:cubicBezTo>
                    <a:cubicBezTo>
                      <a:pt x="-280899" y="1618428"/>
                      <a:pt x="97379" y="2002150"/>
                      <a:pt x="192629" y="249745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9"/>
            <p:cNvSpPr/>
            <p:nvPr/>
          </p:nvSpPr>
          <p:spPr>
            <a:xfrm>
              <a:off x="4038600" y="4882943"/>
              <a:ext cx="1466850" cy="355807"/>
            </a:xfrm>
            <a:custGeom>
              <a:avLst/>
              <a:gdLst>
                <a:gd name="connsiteX0" fmla="*/ 0 w 1471612"/>
                <a:gd name="connsiteY0" fmla="*/ 0 h 295275"/>
                <a:gd name="connsiteX1" fmla="*/ 147637 w 1471612"/>
                <a:gd name="connsiteY1" fmla="*/ 123825 h 295275"/>
                <a:gd name="connsiteX2" fmla="*/ 357187 w 1471612"/>
                <a:gd name="connsiteY2" fmla="*/ 176213 h 295275"/>
                <a:gd name="connsiteX3" fmla="*/ 862012 w 1471612"/>
                <a:gd name="connsiteY3" fmla="*/ 257175 h 295275"/>
                <a:gd name="connsiteX4" fmla="*/ 1471612 w 1471612"/>
                <a:gd name="connsiteY4" fmla="*/ 29527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1612" h="295275">
                  <a:moveTo>
                    <a:pt x="0" y="0"/>
                  </a:moveTo>
                  <a:cubicBezTo>
                    <a:pt x="44053" y="47228"/>
                    <a:pt x="88106" y="94456"/>
                    <a:pt x="147637" y="123825"/>
                  </a:cubicBezTo>
                  <a:cubicBezTo>
                    <a:pt x="207168" y="153194"/>
                    <a:pt x="238125" y="153988"/>
                    <a:pt x="357187" y="176213"/>
                  </a:cubicBezTo>
                  <a:cubicBezTo>
                    <a:pt x="476249" y="198438"/>
                    <a:pt x="676275" y="237331"/>
                    <a:pt x="862012" y="257175"/>
                  </a:cubicBezTo>
                  <a:cubicBezTo>
                    <a:pt x="1047750" y="277019"/>
                    <a:pt x="1259681" y="286147"/>
                    <a:pt x="1471612" y="295275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75443" y="2782957"/>
            <a:ext cx="2544418" cy="1689652"/>
            <a:chOff x="7275443" y="2782957"/>
            <a:chExt cx="2544418" cy="1689652"/>
          </a:xfrm>
        </p:grpSpPr>
        <p:sp>
          <p:nvSpPr>
            <p:cNvPr id="12" name="Freeform 11"/>
            <p:cNvSpPr/>
            <p:nvPr/>
          </p:nvSpPr>
          <p:spPr>
            <a:xfrm>
              <a:off x="7275443" y="2782957"/>
              <a:ext cx="2544418" cy="1689652"/>
            </a:xfrm>
            <a:custGeom>
              <a:avLst/>
              <a:gdLst>
                <a:gd name="connsiteX0" fmla="*/ 0 w 2544418"/>
                <a:gd name="connsiteY0" fmla="*/ 0 h 1689652"/>
                <a:gd name="connsiteX1" fmla="*/ 417444 w 2544418"/>
                <a:gd name="connsiteY1" fmla="*/ 993913 h 1689652"/>
                <a:gd name="connsiteX2" fmla="*/ 914400 w 2544418"/>
                <a:gd name="connsiteY2" fmla="*/ 1411356 h 1689652"/>
                <a:gd name="connsiteX3" fmla="*/ 1789044 w 2544418"/>
                <a:gd name="connsiteY3" fmla="*/ 1590260 h 1689652"/>
                <a:gd name="connsiteX4" fmla="*/ 2544418 w 2544418"/>
                <a:gd name="connsiteY4" fmla="*/ 1689652 h 168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4418" h="1689652">
                  <a:moveTo>
                    <a:pt x="0" y="0"/>
                  </a:moveTo>
                  <a:cubicBezTo>
                    <a:pt x="132522" y="379343"/>
                    <a:pt x="265044" y="758687"/>
                    <a:pt x="417444" y="993913"/>
                  </a:cubicBezTo>
                  <a:cubicBezTo>
                    <a:pt x="569844" y="1229139"/>
                    <a:pt x="685800" y="1311965"/>
                    <a:pt x="914400" y="1411356"/>
                  </a:cubicBezTo>
                  <a:cubicBezTo>
                    <a:pt x="1143000" y="1510747"/>
                    <a:pt x="1517374" y="1543877"/>
                    <a:pt x="1789044" y="1590260"/>
                  </a:cubicBezTo>
                  <a:cubicBezTo>
                    <a:pt x="2060714" y="1636643"/>
                    <a:pt x="2302566" y="1663147"/>
                    <a:pt x="2544418" y="168965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7533861" y="3438939"/>
              <a:ext cx="1331843" cy="954835"/>
            </a:xfrm>
            <a:custGeom>
              <a:avLst/>
              <a:gdLst>
                <a:gd name="connsiteX0" fmla="*/ 0 w 1331843"/>
                <a:gd name="connsiteY0" fmla="*/ 0 h 954835"/>
                <a:gd name="connsiteX1" fmla="*/ 397565 w 1331843"/>
                <a:gd name="connsiteY1" fmla="*/ 377687 h 954835"/>
                <a:gd name="connsiteX2" fmla="*/ 556591 w 1331843"/>
                <a:gd name="connsiteY2" fmla="*/ 834887 h 954835"/>
                <a:gd name="connsiteX3" fmla="*/ 934278 w 1331843"/>
                <a:gd name="connsiteY3" fmla="*/ 954157 h 954835"/>
                <a:gd name="connsiteX4" fmla="*/ 1331843 w 1331843"/>
                <a:gd name="connsiteY4" fmla="*/ 874644 h 95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1843" h="954835">
                  <a:moveTo>
                    <a:pt x="0" y="0"/>
                  </a:moveTo>
                  <a:cubicBezTo>
                    <a:pt x="152400" y="119269"/>
                    <a:pt x="304800" y="238539"/>
                    <a:pt x="397565" y="377687"/>
                  </a:cubicBezTo>
                  <a:cubicBezTo>
                    <a:pt x="490330" y="516835"/>
                    <a:pt x="467139" y="738809"/>
                    <a:pt x="556591" y="834887"/>
                  </a:cubicBezTo>
                  <a:cubicBezTo>
                    <a:pt x="646043" y="930965"/>
                    <a:pt x="805069" y="947531"/>
                    <a:pt x="934278" y="954157"/>
                  </a:cubicBezTo>
                  <a:cubicBezTo>
                    <a:pt x="1063487" y="960783"/>
                    <a:pt x="1197665" y="917713"/>
                    <a:pt x="1331843" y="874644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Oval 15"/>
          <p:cNvSpPr/>
          <p:nvPr/>
        </p:nvSpPr>
        <p:spPr>
          <a:xfrm rot="845458">
            <a:off x="1949452" y="4681800"/>
            <a:ext cx="1732487" cy="80223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717235" y="4472609"/>
            <a:ext cx="3597965" cy="1287099"/>
          </a:xfrm>
          <a:custGeom>
            <a:avLst/>
            <a:gdLst>
              <a:gd name="connsiteX0" fmla="*/ 0 w 3597965"/>
              <a:gd name="connsiteY0" fmla="*/ 815008 h 1287099"/>
              <a:gd name="connsiteX1" fmla="*/ 1848678 w 3597965"/>
              <a:gd name="connsiteY1" fmla="*/ 1252330 h 1287099"/>
              <a:gd name="connsiteX2" fmla="*/ 3597965 w 3597965"/>
              <a:gd name="connsiteY2" fmla="*/ 0 h 128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7965" h="1287099">
                <a:moveTo>
                  <a:pt x="0" y="815008"/>
                </a:moveTo>
                <a:cubicBezTo>
                  <a:pt x="624508" y="1101586"/>
                  <a:pt x="1249017" y="1388165"/>
                  <a:pt x="1848678" y="1252330"/>
                </a:cubicBezTo>
                <a:cubicBezTo>
                  <a:pt x="2448339" y="1116495"/>
                  <a:pt x="3023152" y="558247"/>
                  <a:pt x="3597965" y="0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8388626" y="3717235"/>
            <a:ext cx="221974" cy="516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8199782" y="4393774"/>
            <a:ext cx="125733" cy="3500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610600" y="4533931"/>
                <a:ext cx="1043042" cy="369332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4533931"/>
                <a:ext cx="104304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275443" y="783771"/>
            <a:ext cx="4182555" cy="10156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Present work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adding an ‘s-wave’ to corner of </a:t>
            </a:r>
          </a:p>
          <a:p>
            <a:r>
              <a:rPr lang="en-US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coil stack</a:t>
            </a: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029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4644"/>
          </a:xfrm>
          <a:solidFill>
            <a:srgbClr val="CEB0B0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Forward Track Resolution: Status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CLAS Collab. Meeting - November, 2019                                                    Mac Mestayer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1574" y="6331778"/>
            <a:ext cx="2743200" cy="365125"/>
          </a:xfrm>
        </p:spPr>
        <p:txBody>
          <a:bodyPr/>
          <a:lstStyle/>
          <a:p>
            <a:fld id="{600D4D60-CD6F-4A65-8783-B7D6A026F352}" type="slidenum">
              <a:rPr lang="en-US" smtClean="0"/>
              <a:t>19</a:t>
            </a:fld>
            <a:r>
              <a:rPr lang="en-US" dirty="0" smtClean="0"/>
              <a:t>/9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728858"/>
              </p:ext>
            </p:extLst>
          </p:nvPr>
        </p:nvGraphicFramePr>
        <p:xfrm>
          <a:off x="251175" y="1146215"/>
          <a:ext cx="10574668" cy="45034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5624">
                  <a:extLst>
                    <a:ext uri="{9D8B030D-6E8A-4147-A177-3AD203B41FA5}">
                      <a16:colId xmlns:a16="http://schemas.microsoft.com/office/drawing/2014/main" val="1458824881"/>
                    </a:ext>
                  </a:extLst>
                </a:gridCol>
                <a:gridCol w="5214595">
                  <a:extLst>
                    <a:ext uri="{9D8B030D-6E8A-4147-A177-3AD203B41FA5}">
                      <a16:colId xmlns:a16="http://schemas.microsoft.com/office/drawing/2014/main" val="2639974582"/>
                    </a:ext>
                  </a:extLst>
                </a:gridCol>
                <a:gridCol w="1744449">
                  <a:extLst>
                    <a:ext uri="{9D8B030D-6E8A-4147-A177-3AD203B41FA5}">
                      <a16:colId xmlns:a16="http://schemas.microsoft.com/office/drawing/2014/main" val="2655234976"/>
                    </a:ext>
                  </a:extLst>
                </a:gridCol>
              </a:tblGrid>
              <a:tr h="42729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Palatino Linotype" panose="02040502050505030304" pitchFamily="18" charset="0"/>
                        </a:rPr>
                        <a:t>Project Status</a:t>
                      </a:r>
                      <a:endParaRPr lang="en-US" sz="24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Palatino Linotype" panose="02040502050505030304" pitchFamily="18" charset="0"/>
                        </a:rPr>
                        <a:t>Near-term</a:t>
                      </a:r>
                      <a:r>
                        <a:rPr lang="en-US" sz="2400" baseline="0" dirty="0" smtClean="0">
                          <a:latin typeface="Palatino Linotype" panose="02040502050505030304" pitchFamily="18" charset="0"/>
                        </a:rPr>
                        <a:t> goal</a:t>
                      </a:r>
                      <a:endParaRPr lang="en-US" sz="24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Palatino Linotype" panose="02040502050505030304" pitchFamily="18" charset="0"/>
                        </a:rPr>
                        <a:t>Who*</a:t>
                      </a:r>
                      <a:endParaRPr lang="en-US" sz="2400" dirty="0">
                        <a:solidFill>
                          <a:srgbClr val="0000FF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872072"/>
                  </a:ext>
                </a:extLst>
              </a:tr>
              <a:tr h="1188771">
                <a:tc>
                  <a:txBody>
                    <a:bodyPr/>
                    <a:lstStyle/>
                    <a:p>
                      <a:r>
                        <a:rPr lang="en-US" b="0" baseline="0" dirty="0" smtClean="0">
                          <a:solidFill>
                            <a:srgbClr val="0000FF"/>
                          </a:solidFill>
                          <a:latin typeface="Palatino Linotype" panose="02040502050505030304" pitchFamily="18" charset="0"/>
                          <a:sym typeface="Wingdings" panose="05000000000000000000" pitchFamily="2" charset="2"/>
                        </a:rPr>
                        <a:t>Calibrate time  </a:t>
                      </a:r>
                      <a:r>
                        <a:rPr lang="en-US" b="0" baseline="0" dirty="0" smtClean="0">
                          <a:solidFill>
                            <a:srgbClr val="0000FF"/>
                          </a:solidFill>
                          <a:latin typeface="Palatino Linotype" panose="02040502050505030304" pitchFamily="18" charset="0"/>
                          <a:sym typeface="Wingdings" panose="05000000000000000000" pitchFamily="2" charset="2"/>
                        </a:rPr>
                        <a:t>distance</a:t>
                      </a:r>
                      <a:endParaRPr lang="en-US" b="0" baseline="0" dirty="0" smtClean="0">
                        <a:solidFill>
                          <a:srgbClr val="0000FF"/>
                        </a:solidFill>
                        <a:latin typeface="Palatino Linotype" panose="02040502050505030304" pitchFamily="18" charset="0"/>
                        <a:sym typeface="Wingdings" panose="05000000000000000000" pitchFamily="2" charset="2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sym typeface="Wingdings" panose="05000000000000000000" pitchFamily="2" charset="2"/>
                        </a:rPr>
                        <a:t>now 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sym typeface="Wingdings" panose="05000000000000000000" pitchFamily="2" charset="2"/>
                        </a:rPr>
                        <a:t>about 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sym typeface="Wingdings" panose="05000000000000000000" pitchFamily="2" charset="2"/>
                        </a:rPr>
                        <a:t>300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sym typeface="Wingdings" panose="05000000000000000000" pitchFamily="2" charset="2"/>
                        </a:rPr>
                        <a:t>m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sym typeface="Wingdings" panose="05000000000000000000" pitchFamily="2" charset="2"/>
                        </a:rPr>
                        <a:t>m(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sym typeface="Wingdings" panose="05000000000000000000" pitchFamily="2" charset="2"/>
                        </a:rPr>
                        <a:t>s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sym typeface="Wingdings" panose="05000000000000000000" pitchFamily="2" charset="2"/>
                        </a:rPr>
                        <a:t>) for fit to +/- 0.5mm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b="0" dirty="0" smtClean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200 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m 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resolution (fit to +/- 0.5mm)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0" baseline="0" dirty="0" smtClean="0">
                          <a:solidFill>
                            <a:srgbClr val="0000FF"/>
                          </a:solidFill>
                          <a:latin typeface="Palatino Linotype" panose="02040502050505030304" pitchFamily="18" charset="0"/>
                        </a:rPr>
                        <a:t>250 </a:t>
                      </a:r>
                      <a:r>
                        <a:rPr lang="en-US" b="0" baseline="0" dirty="0" smtClean="0">
                          <a:solidFill>
                            <a:srgbClr val="0000FF"/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b="0" baseline="0" dirty="0" smtClean="0">
                          <a:solidFill>
                            <a:srgbClr val="0000FF"/>
                          </a:solidFill>
                          <a:latin typeface="Palatino Linotype" panose="02040502050505030304" pitchFamily="18" charset="0"/>
                        </a:rPr>
                        <a:t>m (average) 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?</a:t>
                      </a:r>
                      <a:endParaRPr lang="en-US" b="0" baseline="0" dirty="0" smtClean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Palatino Linotype" panose="02040502050505030304" pitchFamily="18" charset="0"/>
                        </a:rPr>
                        <a:t>TC</a:t>
                      </a:r>
                      <a:endParaRPr lang="en-US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576187"/>
                  </a:ext>
                </a:extLst>
              </a:tr>
              <a:tr h="194310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FF"/>
                          </a:solidFill>
                          <a:latin typeface="Palatino Linotype" panose="02040502050505030304" pitchFamily="18" charset="0"/>
                        </a:rPr>
                        <a:t>Align</a:t>
                      </a:r>
                      <a:r>
                        <a:rPr lang="en-US" b="0" baseline="0" dirty="0" smtClean="0">
                          <a:solidFill>
                            <a:srgbClr val="0000FF"/>
                          </a:solidFill>
                          <a:latin typeface="Palatino Linotype" panose="02040502050505030304" pitchFamily="18" charset="0"/>
                        </a:rPr>
                        <a:t> Drift Chambers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en-US" b="0" baseline="0" dirty="0" smtClean="0">
                          <a:latin typeface="Palatino Linotype" panose="02040502050505030304" pitchFamily="18" charset="0"/>
                          <a:sym typeface="Wingdings" panose="05000000000000000000" pitchFamily="2" charset="2"/>
                        </a:rPr>
                        <a:t>now &lt; 100 </a:t>
                      </a:r>
                      <a:r>
                        <a:rPr lang="en-US" b="0" baseline="0" dirty="0" smtClean="0">
                          <a:latin typeface="Symbol" panose="05050102010706020507" pitchFamily="18" charset="2"/>
                          <a:sym typeface="Wingdings" panose="05000000000000000000" pitchFamily="2" charset="2"/>
                        </a:rPr>
                        <a:t>m</a:t>
                      </a:r>
                      <a:r>
                        <a:rPr lang="en-US" b="0" baseline="0" dirty="0" smtClean="0">
                          <a:latin typeface="Palatino Linotype" panose="02040502050505030304" pitchFamily="18" charset="0"/>
                          <a:sym typeface="Wingdings" panose="05000000000000000000" pitchFamily="2" charset="2"/>
                        </a:rPr>
                        <a:t>m at all angles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en-US" b="0" baseline="0" dirty="0" smtClean="0">
                          <a:latin typeface="Palatino Linotype" panose="02040502050505030304" pitchFamily="18" charset="0"/>
                          <a:sym typeface="Wingdings" panose="05000000000000000000" pitchFamily="2" charset="2"/>
                        </a:rPr>
                        <a:t>reconstruction changes  re-align</a:t>
                      </a:r>
                      <a:endParaRPr lang="en-US" b="0" baseline="0" dirty="0" smtClean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0" baseline="0" dirty="0" smtClean="0">
                          <a:latin typeface="Palatino Linotype" panose="02040502050505030304" pitchFamily="18" charset="0"/>
                          <a:sym typeface="Wingdings" panose="05000000000000000000" pitchFamily="2" charset="2"/>
                        </a:rPr>
                        <a:t>chambers aligned to </a:t>
                      </a:r>
                      <a:r>
                        <a:rPr lang="en-US" b="0" baseline="0" dirty="0" smtClean="0">
                          <a:solidFill>
                            <a:srgbClr val="0000FF"/>
                          </a:solidFill>
                          <a:latin typeface="Palatino Linotype" panose="02040502050505030304" pitchFamily="18" charset="0"/>
                          <a:sym typeface="Wingdings" panose="05000000000000000000" pitchFamily="2" charset="2"/>
                        </a:rPr>
                        <a:t>&lt;50 </a:t>
                      </a:r>
                      <a:r>
                        <a:rPr lang="en-US" b="0" baseline="0" dirty="0" smtClean="0">
                          <a:solidFill>
                            <a:srgbClr val="0000FF"/>
                          </a:solidFill>
                          <a:latin typeface="Symbol" panose="05050102010706020507" pitchFamily="18" charset="2"/>
                          <a:sym typeface="Wingdings" panose="05000000000000000000" pitchFamily="2" charset="2"/>
                        </a:rPr>
                        <a:t>m</a:t>
                      </a:r>
                      <a:r>
                        <a:rPr lang="en-US" b="0" baseline="0" dirty="0" smtClean="0">
                          <a:solidFill>
                            <a:srgbClr val="0000FF"/>
                          </a:solidFill>
                          <a:latin typeface="Palatino Linotype" panose="02040502050505030304" pitchFamily="18" charset="0"/>
                          <a:sym typeface="Wingdings" panose="05000000000000000000" pitchFamily="2" charset="2"/>
                        </a:rPr>
                        <a:t>m for small angles </a:t>
                      </a:r>
                      <a:r>
                        <a:rPr lang="en-US" b="0" baseline="0" dirty="0" smtClean="0">
                          <a:latin typeface="Palatino Linotype" panose="02040502050505030304" pitchFamily="18" charset="0"/>
                          <a:sym typeface="Wingdings" panose="05000000000000000000" pitchFamily="2" charset="2"/>
                        </a:rPr>
                        <a:t>?</a:t>
                      </a:r>
                      <a:endParaRPr lang="en-US" b="0" baseline="0" dirty="0" smtClean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Palatino Linotype" panose="02040502050505030304" pitchFamily="18" charset="0"/>
                        </a:rPr>
                        <a:t>TH</a:t>
                      </a:r>
                      <a:endParaRPr lang="en-US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638061"/>
                  </a:ext>
                </a:extLst>
              </a:tr>
              <a:tr h="879401">
                <a:tc>
                  <a:txBody>
                    <a:bodyPr/>
                    <a:lstStyle/>
                    <a:p>
                      <a:r>
                        <a:rPr lang="en-US" sz="1800" b="0" baseline="0" dirty="0" smtClean="0">
                          <a:solidFill>
                            <a:srgbClr val="0000FF"/>
                          </a:solidFill>
                          <a:latin typeface="Palatino Linotype" panose="02040502050505030304" pitchFamily="18" charset="0"/>
                        </a:rPr>
                        <a:t>Model </a:t>
                      </a:r>
                      <a:r>
                        <a:rPr lang="en-US" sz="1800" b="0" baseline="0" dirty="0" smtClean="0">
                          <a:solidFill>
                            <a:srgbClr val="0000FF"/>
                          </a:solidFill>
                          <a:latin typeface="Palatino Linotype" panose="02040502050505030304" pitchFamily="18" charset="0"/>
                        </a:rPr>
                        <a:t>torus B-field </a:t>
                      </a:r>
                      <a:endParaRPr lang="en-US" sz="1800" b="0" baseline="0" dirty="0" smtClean="0">
                        <a:solidFill>
                          <a:srgbClr val="0000FF"/>
                        </a:solidFill>
                        <a:latin typeface="Palatino Linotype" panose="02040502050505030304" pitchFamily="18" charset="0"/>
                        <a:sym typeface="Wingdings" panose="05000000000000000000" pitchFamily="2" charset="2"/>
                      </a:endParaRPr>
                    </a:p>
                    <a:p>
                      <a:r>
                        <a:rPr lang="en-US" sz="1800" b="0" baseline="0" dirty="0" smtClean="0">
                          <a:latin typeface="Palatino Linotype" panose="02040502050505030304" pitchFamily="18" charset="0"/>
                          <a:sym typeface="Wingdings" panose="05000000000000000000" pitchFamily="2" charset="2"/>
                        </a:rPr>
                        <a:t> now ~ 0.5 % accurate</a:t>
                      </a:r>
                      <a:endParaRPr lang="en-US" b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0" baseline="0" dirty="0" smtClean="0">
                          <a:latin typeface="Palatino Linotype" panose="02040502050505030304" pitchFamily="18" charset="0"/>
                          <a:sym typeface="Wingdings" panose="05000000000000000000" pitchFamily="2" charset="2"/>
                        </a:rPr>
                        <a:t> B-field accuracy of </a:t>
                      </a:r>
                      <a:r>
                        <a:rPr lang="en-US" b="0" baseline="0" dirty="0" smtClean="0">
                          <a:solidFill>
                            <a:srgbClr val="0000FF"/>
                          </a:solidFill>
                          <a:latin typeface="Palatino Linotype" panose="02040502050505030304" pitchFamily="18" charset="0"/>
                          <a:sym typeface="Wingdings" panose="05000000000000000000" pitchFamily="2" charset="2"/>
                        </a:rPr>
                        <a:t>0.2</a:t>
                      </a:r>
                      <a:r>
                        <a:rPr lang="en-US" b="0" baseline="0" dirty="0" smtClean="0">
                          <a:solidFill>
                            <a:srgbClr val="0000FF"/>
                          </a:solidFill>
                          <a:latin typeface="Palatino Linotype" panose="02040502050505030304" pitchFamily="18" charset="0"/>
                          <a:sym typeface="Wingdings" panose="05000000000000000000" pitchFamily="2" charset="2"/>
                        </a:rPr>
                        <a:t>% ?</a:t>
                      </a:r>
                      <a:endParaRPr lang="en-US" b="0" dirty="0" smtClean="0">
                        <a:solidFill>
                          <a:srgbClr val="0000FF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endParaRPr lang="en-US" b="0" dirty="0" smtClean="0">
                        <a:latin typeface="Palatino Linotype" panose="02040502050505030304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Palatino Linotype" panose="02040502050505030304" pitchFamily="18" charset="0"/>
                        </a:rPr>
                        <a:t>JN,</a:t>
                      </a:r>
                      <a:r>
                        <a:rPr lang="en-US" baseline="0" dirty="0" smtClean="0">
                          <a:latin typeface="Palatino Linotype" panose="02040502050505030304" pitchFamily="18" charset="0"/>
                        </a:rPr>
                        <a:t> Engineers</a:t>
                      </a:r>
                      <a:endParaRPr lang="en-US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015009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104375"/>
              </p:ext>
            </p:extLst>
          </p:nvPr>
        </p:nvGraphicFramePr>
        <p:xfrm>
          <a:off x="251175" y="5631010"/>
          <a:ext cx="10574668" cy="5804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74668">
                  <a:extLst>
                    <a:ext uri="{9D8B030D-6E8A-4147-A177-3AD203B41FA5}">
                      <a16:colId xmlns:a16="http://schemas.microsoft.com/office/drawing/2014/main" val="1458824881"/>
                    </a:ext>
                  </a:extLst>
                </a:gridCol>
              </a:tblGrid>
              <a:tr h="58049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Credit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to </a:t>
                      </a:r>
                      <a:r>
                        <a:rPr lang="en-US" sz="2000" b="1" baseline="0" dirty="0" smtClean="0">
                          <a:solidFill>
                            <a:srgbClr val="0000FF"/>
                          </a:solidFill>
                          <a:latin typeface="Palatino Linotype" panose="02040502050505030304" pitchFamily="18" charset="0"/>
                        </a:rPr>
                        <a:t>Joseph Newton 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and </a:t>
                      </a:r>
                      <a:r>
                        <a:rPr lang="en-US" sz="2000" b="1" baseline="0" dirty="0" smtClean="0">
                          <a:solidFill>
                            <a:srgbClr val="0000FF"/>
                          </a:solidFill>
                          <a:latin typeface="Palatino Linotype" panose="02040502050505030304" pitchFamily="18" charset="0"/>
                        </a:rPr>
                        <a:t>Timothy Hayward 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and </a:t>
                      </a:r>
                      <a:r>
                        <a:rPr lang="en-US" sz="2000" b="1" baseline="0" dirty="0" smtClean="0">
                          <a:solidFill>
                            <a:srgbClr val="0000FF"/>
                          </a:solidFill>
                          <a:latin typeface="Palatino Linotype" panose="02040502050505030304" pitchFamily="18" charset="0"/>
                        </a:rPr>
                        <a:t>Taya </a:t>
                      </a:r>
                      <a:r>
                        <a:rPr lang="en-US" sz="2000" b="1" baseline="0" dirty="0" err="1" smtClean="0">
                          <a:solidFill>
                            <a:srgbClr val="0000FF"/>
                          </a:solidFill>
                          <a:latin typeface="Palatino Linotype" panose="02040502050505030304" pitchFamily="18" charset="0"/>
                        </a:rPr>
                        <a:t>Chetry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for great work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704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778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12192000" cy="738855"/>
          </a:xfrm>
          <a:prstGeom prst="rect">
            <a:avLst/>
          </a:prstGeom>
          <a:solidFill>
            <a:srgbClr val="CEB0B0"/>
          </a:solidFill>
          <a:ln>
            <a:noFill/>
          </a:ln>
        </p:spPr>
        <p:txBody>
          <a:bodyPr>
            <a:normAutofit/>
          </a:bodyPr>
          <a:lstStyle>
            <a:lvl1pPr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Charged Particle Tracking: 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Resolution Goals</a:t>
            </a:r>
            <a:endParaRPr lang="en-US" sz="3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20" y="1053885"/>
            <a:ext cx="542801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5060298" y="5083444"/>
            <a:ext cx="728053" cy="247973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6" idx="4"/>
          </p:cNvCxnSpPr>
          <p:nvPr/>
        </p:nvCxnSpPr>
        <p:spPr>
          <a:xfrm flipH="1">
            <a:off x="5788351" y="4391011"/>
            <a:ext cx="2583718" cy="77040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476109" y="1184877"/>
            <a:ext cx="4268981" cy="3206134"/>
            <a:chOff x="6226961" y="1576763"/>
            <a:chExt cx="4268981" cy="3206134"/>
          </a:xfrm>
        </p:grpSpPr>
        <p:sp>
          <p:nvSpPr>
            <p:cNvPr id="5" name="TextBox 4"/>
            <p:cNvSpPr txBox="1"/>
            <p:nvPr/>
          </p:nvSpPr>
          <p:spPr>
            <a:xfrm>
              <a:off x="6473687" y="1576763"/>
              <a:ext cx="4022255" cy="320613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pPr>
                <a:lnSpc>
                  <a:spcPts val="3500"/>
                </a:lnSpc>
                <a:defRPr/>
              </a:pPr>
              <a:r>
                <a:rPr lang="en-US" sz="2800" dirty="0">
                  <a:latin typeface="Palatino Linotype" panose="02040502050505030304" pitchFamily="18" charset="0"/>
                </a:rPr>
                <a:t>Momentum Resolution:</a:t>
              </a:r>
            </a:p>
            <a:p>
              <a:pPr marL="285750" indent="-285750">
                <a:lnSpc>
                  <a:spcPts val="35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Ideal B-Field</a:t>
              </a:r>
            </a:p>
            <a:p>
              <a:pPr marL="285750" indent="-285750">
                <a:lnSpc>
                  <a:spcPts val="35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DC resolution ~ 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250 </a:t>
              </a:r>
              <a:r>
                <a:rPr lang="en-US" sz="2400" dirty="0">
                  <a:solidFill>
                    <a:srgbClr val="0000FF"/>
                  </a:solidFill>
                  <a:latin typeface="Symbol" panose="05050102010706020507" pitchFamily="18" charset="2"/>
                </a:rPr>
                <a:t>m</a:t>
              </a:r>
              <a:r>
                <a:rPr lang="en-US" sz="2400" dirty="0">
                  <a:solidFill>
                    <a:srgbClr val="0000FF"/>
                  </a:solidFill>
                  <a:latin typeface="Palatino Linotype" panose="02040502050505030304" pitchFamily="18" charset="0"/>
                </a:rPr>
                <a:t>m</a:t>
              </a:r>
            </a:p>
            <a:p>
              <a:pPr marL="285750" indent="-285750">
                <a:lnSpc>
                  <a:spcPts val="35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Ideal DC alignment</a:t>
              </a:r>
            </a:p>
            <a:p>
              <a:pPr marL="285750" indent="-285750">
                <a:lnSpc>
                  <a:spcPts val="35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Best at small theta</a:t>
              </a:r>
            </a:p>
            <a:p>
              <a:pPr marL="742950" lvl="1" indent="-285750">
                <a:lnSpc>
                  <a:spcPts val="35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highest B-field</a:t>
              </a:r>
            </a:p>
            <a:p>
              <a:pPr marL="285750" indent="-285750">
                <a:lnSpc>
                  <a:spcPts val="35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dp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/p  Goal:  ~ 0.3%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6226961" y="4264042"/>
              <a:ext cx="3791919" cy="518855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Brace 20"/>
            <p:cNvSpPr/>
            <p:nvPr/>
          </p:nvSpPr>
          <p:spPr>
            <a:xfrm>
              <a:off x="9868823" y="2189376"/>
              <a:ext cx="300113" cy="1143000"/>
            </a:xfrm>
            <a:prstGeom prst="righ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11/13/2019</a:t>
            </a:r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>
          <a:xfrm>
            <a:off x="4040733" y="6234578"/>
            <a:ext cx="4114800" cy="365125"/>
          </a:xfrm>
        </p:spPr>
        <p:txBody>
          <a:bodyPr/>
          <a:lstStyle/>
          <a:p>
            <a:r>
              <a:rPr lang="en-US" smtClean="0"/>
              <a:t>CLAS Collab. Meeting - November, 2019                                                    Mac Mestayer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4D60-CD6F-4A65-8783-B7D6A026F352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8444" y="2031071"/>
            <a:ext cx="1370712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the best we can do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53943" y="5161414"/>
            <a:ext cx="4299857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Most important </a:t>
            </a:r>
            <a:r>
              <a:rPr lang="en-US" sz="2000" dirty="0" smtClean="0">
                <a:latin typeface="Comic Sans MS" panose="030F0702030302020204" pitchFamily="66" charset="0"/>
              </a:rPr>
              <a:t>part of phase-space for missing-mass resolution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 flipV="1">
            <a:off x="5959929" y="5331417"/>
            <a:ext cx="1094014" cy="18394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23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6725664" y="643270"/>
            <a:ext cx="4628136" cy="5675586"/>
            <a:chOff x="4971519" y="457200"/>
            <a:chExt cx="4628136" cy="5675586"/>
          </a:xfrm>
        </p:grpSpPr>
        <p:grpSp>
          <p:nvGrpSpPr>
            <p:cNvPr id="13" name="Group 12"/>
            <p:cNvGrpSpPr/>
            <p:nvPr/>
          </p:nvGrpSpPr>
          <p:grpSpPr>
            <a:xfrm>
              <a:off x="4971519" y="457200"/>
              <a:ext cx="4628136" cy="5675586"/>
              <a:chOff x="6837309" y="599090"/>
              <a:chExt cx="2825430" cy="365760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0536" y="599090"/>
                <a:ext cx="2582203" cy="3657600"/>
              </a:xfrm>
              <a:prstGeom prst="rect">
                <a:avLst/>
              </a:prstGeom>
            </p:spPr>
          </p:pic>
          <p:cxnSp>
            <p:nvCxnSpPr>
              <p:cNvPr id="6" name="Straight Connector 5"/>
              <p:cNvCxnSpPr/>
              <p:nvPr/>
            </p:nvCxnSpPr>
            <p:spPr>
              <a:xfrm flipV="1">
                <a:off x="7443788" y="2047875"/>
                <a:ext cx="1800225" cy="47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 7"/>
              <p:cNvSpPr/>
              <p:nvPr/>
            </p:nvSpPr>
            <p:spPr>
              <a:xfrm>
                <a:off x="7448550" y="3081338"/>
                <a:ext cx="1800225" cy="100012"/>
              </a:xfrm>
              <a:custGeom>
                <a:avLst/>
                <a:gdLst>
                  <a:gd name="connsiteX0" fmla="*/ 0 w 1800225"/>
                  <a:gd name="connsiteY0" fmla="*/ 0 h 100012"/>
                  <a:gd name="connsiteX1" fmla="*/ 476250 w 1800225"/>
                  <a:gd name="connsiteY1" fmla="*/ 19050 h 100012"/>
                  <a:gd name="connsiteX2" fmla="*/ 952500 w 1800225"/>
                  <a:gd name="connsiteY2" fmla="*/ 42862 h 100012"/>
                  <a:gd name="connsiteX3" fmla="*/ 1390650 w 1800225"/>
                  <a:gd name="connsiteY3" fmla="*/ 71437 h 100012"/>
                  <a:gd name="connsiteX4" fmla="*/ 1800225 w 1800225"/>
                  <a:gd name="connsiteY4" fmla="*/ 100012 h 100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0225" h="100012">
                    <a:moveTo>
                      <a:pt x="0" y="0"/>
                    </a:moveTo>
                    <a:lnTo>
                      <a:pt x="476250" y="19050"/>
                    </a:lnTo>
                    <a:lnTo>
                      <a:pt x="952500" y="42862"/>
                    </a:lnTo>
                    <a:lnTo>
                      <a:pt x="1390650" y="71437"/>
                    </a:lnTo>
                    <a:lnTo>
                      <a:pt x="1800225" y="100012"/>
                    </a:ln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 rot="16200000">
                <a:off x="6472967" y="1947272"/>
                <a:ext cx="1010526" cy="2818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Symbol" panose="05050102010706020507" pitchFamily="18" charset="2"/>
                  </a:rPr>
                  <a:t>D</a:t>
                </a:r>
                <a:r>
                  <a:rPr lang="en-US" sz="2400" dirty="0" smtClean="0">
                    <a:latin typeface="Palatino Linotype" panose="02040502050505030304" pitchFamily="18" charset="0"/>
                  </a:rPr>
                  <a:t>W (GeV</a:t>
                </a:r>
                <a:r>
                  <a:rPr lang="en-US" sz="2400" dirty="0">
                    <a:latin typeface="Palatino Linotype" panose="02040502050505030304" pitchFamily="18" charset="0"/>
                  </a:rPr>
                  <a:t>)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143744" y="1950071"/>
                <a:ext cx="310417" cy="2578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0.1</a:t>
                </a:r>
                <a:endParaRPr lang="en-US" sz="20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153400" y="1788462"/>
                <a:ext cx="793853" cy="2578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 smtClean="0">
                    <a:latin typeface="Symbol" panose="05050102010706020507" pitchFamily="18" charset="2"/>
                  </a:rPr>
                  <a:t>d</a:t>
                </a:r>
                <a:r>
                  <a:rPr lang="en-US" sz="2000" dirty="0" err="1" smtClean="0">
                    <a:latin typeface="Palatino Linotype" panose="02040502050505030304" pitchFamily="18" charset="0"/>
                  </a:rPr>
                  <a:t>p</a:t>
                </a:r>
                <a:r>
                  <a:rPr lang="en-US" sz="2000" dirty="0" smtClean="0">
                    <a:latin typeface="Palatino Linotype" panose="02040502050505030304" pitchFamily="18" charset="0"/>
                  </a:rPr>
                  <a:t>/p = 1%</a:t>
                </a:r>
                <a:endParaRPr lang="en-US" sz="2000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153400" y="2763671"/>
                <a:ext cx="919116" cy="2578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 smtClean="0">
                    <a:solidFill>
                      <a:srgbClr val="C00000"/>
                    </a:solidFill>
                    <a:latin typeface="Symbol" panose="05050102010706020507" pitchFamily="18" charset="2"/>
                  </a:rPr>
                  <a:t>dq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Palatino Linotype" panose="02040502050505030304" pitchFamily="18" charset="0"/>
                  </a:rPr>
                  <a:t> = 1 </a:t>
                </a:r>
                <a:r>
                  <a:rPr lang="en-US" sz="2000" dirty="0" err="1" smtClean="0">
                    <a:solidFill>
                      <a:srgbClr val="C00000"/>
                    </a:solidFill>
                    <a:latin typeface="Palatino Linotype" panose="02040502050505030304" pitchFamily="18" charset="0"/>
                  </a:rPr>
                  <a:t>mrad</a:t>
                </a:r>
                <a:endParaRPr lang="en-US" sz="2000" dirty="0">
                  <a:solidFill>
                    <a:srgbClr val="C00000"/>
                  </a:solidFill>
                  <a:latin typeface="Palatino Linotype" panose="02040502050505030304" pitchFamily="18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5359534" y="3615976"/>
              <a:ext cx="638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0.05</a:t>
              </a:r>
              <a:endParaRPr lang="en-US" sz="2000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5902600" y="3787456"/>
              <a:ext cx="2743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907817" y="2786926"/>
              <a:ext cx="2743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779469" y="1272505"/>
            <a:ext cx="5670142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elastic peak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resolution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Symbol" panose="05050102010706020507" pitchFamily="18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Symbol" panose="05050102010706020507" pitchFamily="18" charset="2"/>
              </a:rPr>
              <a:t>d</a:t>
            </a:r>
            <a:r>
              <a:rPr lang="en-US" sz="2800" dirty="0" err="1" smtClean="0">
                <a:latin typeface="Palatino Linotype" panose="02040502050505030304" pitchFamily="18" charset="0"/>
              </a:rPr>
              <a:t>p</a:t>
            </a:r>
            <a:r>
              <a:rPr lang="en-US" sz="2800" dirty="0" smtClean="0">
                <a:latin typeface="Palatino Linotype" panose="02040502050505030304" pitchFamily="18" charset="0"/>
              </a:rPr>
              <a:t>/p = 1% </a:t>
            </a:r>
            <a:r>
              <a:rPr lang="en-US" sz="2800" dirty="0" smtClean="0">
                <a:latin typeface="Palatino Linotype" panose="02040502050505030304" pitchFamily="18" charset="0"/>
                <a:sym typeface="Wingdings" panose="05000000000000000000" pitchFamily="2" charset="2"/>
              </a:rPr>
              <a:t> 100 MeV shift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dq</a:t>
            </a:r>
            <a:r>
              <a:rPr lang="en-US" sz="2800" dirty="0" smtClean="0"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latin typeface="Palatino Linotype" panose="02040502050505030304" pitchFamily="18" charset="0"/>
                <a:sym typeface="Wingdings" panose="05000000000000000000" pitchFamily="2" charset="2"/>
              </a:rPr>
              <a:t>= 0.001   20 MeV shift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Palatino Linotype" panose="02040502050505030304" pitchFamily="18" charset="0"/>
              <a:sym typeface="Wingdings" panose="05000000000000000000" pitchFamily="2" charset="2"/>
            </a:endParaRPr>
          </a:p>
          <a:p>
            <a:r>
              <a:rPr lang="en-US" sz="2800" b="1" dirty="0" smtClean="0">
                <a:latin typeface="Palatino Linotype" panose="02040502050505030304" pitchFamily="18" charset="0"/>
                <a:sym typeface="Wingdings" panose="05000000000000000000" pitchFamily="2" charset="2"/>
              </a:rPr>
              <a:t>70 MeV width of elastic peak (</a:t>
            </a:r>
            <a:r>
              <a:rPr lang="en-US" sz="2800" b="1" dirty="0" smtClean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sz="2800" b="1" dirty="0" smtClean="0">
                <a:latin typeface="Palatino Linotype" panose="02040502050505030304" pitchFamily="18" charset="0"/>
                <a:sym typeface="Wingdings" panose="05000000000000000000" pitchFamily="2" charset="2"/>
              </a:rPr>
              <a:t>)</a:t>
            </a:r>
            <a:r>
              <a:rPr lang="en-US" sz="2800" b="1" dirty="0" smtClean="0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*</a:t>
            </a:r>
            <a:endParaRPr lang="en-US" sz="2800" dirty="0" smtClean="0">
              <a:solidFill>
                <a:srgbClr val="C00000"/>
              </a:solidFill>
              <a:latin typeface="Palatino Linotype" panose="02040502050505030304" pitchFamily="18" charset="0"/>
              <a:sym typeface="Wingdings" panose="05000000000000000000" pitchFamily="2" charset="2"/>
            </a:endParaRPr>
          </a:p>
          <a:p>
            <a:pPr marL="1371600" lvl="2" indent="-457200">
              <a:buFont typeface="Wingdings" panose="05000000000000000000" pitchFamily="2" charset="2"/>
              <a:buChar char="à"/>
            </a:pPr>
            <a:r>
              <a:rPr lang="en-US" sz="2800" b="1" dirty="0" err="1" smtClean="0">
                <a:solidFill>
                  <a:srgbClr val="0000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sz="2800" b="1" dirty="0" err="1" smtClean="0">
                <a:solidFill>
                  <a:srgbClr val="0000FF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p</a:t>
            </a:r>
            <a:r>
              <a:rPr lang="en-US" sz="2800" b="1" dirty="0" smtClean="0">
                <a:solidFill>
                  <a:srgbClr val="0000FF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/p ~ 0.7%   </a:t>
            </a:r>
            <a:r>
              <a:rPr lang="en-US" sz="2800" dirty="0" smtClean="0">
                <a:solidFill>
                  <a:srgbClr val="0000FF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or</a:t>
            </a:r>
          </a:p>
          <a:p>
            <a:pPr marL="1371600" lvl="2" indent="-457200">
              <a:buFont typeface="Wingdings" panose="05000000000000000000" pitchFamily="2" charset="2"/>
              <a:buChar char="à"/>
            </a:pPr>
            <a:r>
              <a:rPr lang="en-US" sz="2800" b="1" dirty="0" err="1" smtClean="0">
                <a:solidFill>
                  <a:srgbClr val="0000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sq</a:t>
            </a:r>
            <a:r>
              <a:rPr lang="en-US" sz="2800" b="1" dirty="0" smtClean="0">
                <a:solidFill>
                  <a:srgbClr val="0000FF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~ 3.5 </a:t>
            </a:r>
            <a:r>
              <a:rPr lang="en-US" sz="2800" b="1" dirty="0" err="1" smtClean="0">
                <a:solidFill>
                  <a:srgbClr val="0000FF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mrad</a:t>
            </a:r>
            <a:r>
              <a:rPr lang="en-US" sz="2800" b="1" dirty="0" smtClean="0">
                <a:solidFill>
                  <a:srgbClr val="0000FF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  </a:t>
            </a:r>
          </a:p>
          <a:p>
            <a:pPr marL="1371600" lvl="2" indent="-457200">
              <a:buFont typeface="Wingdings" panose="05000000000000000000" pitchFamily="2" charset="2"/>
              <a:buChar char="à"/>
            </a:pPr>
            <a:r>
              <a:rPr lang="en-US" sz="2800" dirty="0" smtClean="0">
                <a:latin typeface="Palatino Linotype" panose="02040502050505030304" pitchFamily="18" charset="0"/>
                <a:sym typeface="Wingdings" panose="05000000000000000000" pitchFamily="2" charset="2"/>
              </a:rPr>
              <a:t>or some combination</a:t>
            </a:r>
            <a:endParaRPr lang="en-US" sz="2800" dirty="0">
              <a:latin typeface="Palatino Linotype" panose="02040502050505030304" pitchFamily="18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*</a:t>
            </a:r>
            <a:r>
              <a:rPr lang="en-US" dirty="0" smtClean="0">
                <a:latin typeface="Palatino Linotype" panose="02040502050505030304" pitchFamily="18" charset="0"/>
              </a:rPr>
              <a:t>Fits of elastic peak (Fall 2018, </a:t>
            </a:r>
            <a:r>
              <a:rPr lang="en-US" dirty="0" err="1" smtClean="0">
                <a:latin typeface="Palatino Linotype" panose="02040502050505030304" pitchFamily="18" charset="0"/>
              </a:rPr>
              <a:t>inbending</a:t>
            </a:r>
            <a:r>
              <a:rPr lang="en-US" dirty="0" smtClean="0">
                <a:latin typeface="Palatino Linotype" panose="02040502050505030304" pitchFamily="18" charset="0"/>
              </a:rPr>
              <a:t>)</a:t>
            </a:r>
          </a:p>
          <a:p>
            <a:r>
              <a:rPr lang="en-US" dirty="0" smtClean="0">
                <a:latin typeface="Palatino Linotype" panose="02040502050505030304" pitchFamily="18" charset="0"/>
              </a:rPr>
              <a:t>done by Stefan Diehl, Apr. 2019.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96579" y="5340256"/>
            <a:ext cx="1088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Palatino Linotype" panose="02040502050505030304" pitchFamily="18" charset="0"/>
              </a:rPr>
              <a:t>P</a:t>
            </a:r>
            <a:r>
              <a:rPr lang="en-US" sz="2400" baseline="-25000" dirty="0" err="1" smtClean="0">
                <a:latin typeface="Palatino Linotype" panose="02040502050505030304" pitchFamily="18" charset="0"/>
              </a:rPr>
              <a:t>electron</a:t>
            </a:r>
            <a:endParaRPr lang="en-US" sz="2400" baseline="-25000" dirty="0">
              <a:latin typeface="Palatino Linotype" panose="0204050205050503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28303" y="4958497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7.5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10378055" y="4940146"/>
            <a:ext cx="638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10.0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7905081" y="987027"/>
            <a:ext cx="2542684" cy="523220"/>
          </a:xfrm>
          <a:prstGeom prst="rect">
            <a:avLst/>
          </a:prstGeom>
          <a:solidFill>
            <a:srgbClr val="E0CEFF"/>
          </a:solidFill>
        </p:spPr>
        <p:txBody>
          <a:bodyPr wrap="none" rtlCol="0" anchor="t">
            <a:spAutoFit/>
          </a:bodyPr>
          <a:lstStyle/>
          <a:p>
            <a:pPr algn="ctr"/>
            <a:r>
              <a:rPr lang="en-US" sz="2800" dirty="0" smtClean="0">
                <a:latin typeface="Palatino Linotype" panose="02040502050505030304" pitchFamily="18" charset="0"/>
              </a:rPr>
              <a:t>Size of W-Shift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333102" y="3828202"/>
            <a:ext cx="3657600" cy="92133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5410"/>
            <a:ext cx="12191999" cy="646331"/>
          </a:xfrm>
          <a:prstGeom prst="rect">
            <a:avLst/>
          </a:prstGeom>
          <a:solidFill>
            <a:srgbClr val="CEB0B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our Momentum Resolution Now?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11/13/2019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CLAS Collab. Meeting - November, 2019                                                    Mac Mestayer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4D60-CD6F-4A65-8783-B7D6A026F35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29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674166" y="1445653"/>
            <a:ext cx="412645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alatino Linotype" panose="02040502050505030304" pitchFamily="18" charset="0"/>
              </a:rPr>
              <a:t>10 GeV electron at 7</a:t>
            </a:r>
            <a:r>
              <a:rPr lang="en-US" sz="2400" baseline="30000" dirty="0" smtClean="0">
                <a:latin typeface="Palatino Linotype" panose="02040502050505030304" pitchFamily="18" charset="0"/>
              </a:rPr>
              <a:t>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alatino Linotype" panose="02040502050505030304" pitchFamily="18" charset="0"/>
              </a:rPr>
              <a:t>2 Tesla field X 2m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alatino Linotype" panose="02040502050505030304" pitchFamily="18" charset="0"/>
              </a:rPr>
              <a:t>17 m radius of curvature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3 cm </a:t>
            </a:r>
            <a:r>
              <a:rPr lang="en-US" sz="2400" dirty="0" err="1" smtClean="0">
                <a:solidFill>
                  <a:srgbClr val="0000FF"/>
                </a:solidFill>
                <a:latin typeface="Palatino Linotype" panose="02040502050505030304" pitchFamily="18" charset="0"/>
              </a:rPr>
              <a:t>sagitta</a:t>
            </a:r>
            <a:endParaRPr lang="en-US" sz="2400" dirty="0" smtClean="0">
              <a:solidFill>
                <a:srgbClr val="0000FF"/>
              </a:solidFill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2400" dirty="0" smtClean="0">
                <a:latin typeface="Palatino Linotype" panose="02040502050505030304" pitchFamily="18" charset="0"/>
                <a:sym typeface="Wingdings" panose="05000000000000000000" pitchFamily="2" charset="2"/>
              </a:rPr>
              <a:t>measure </a:t>
            </a:r>
            <a:r>
              <a:rPr lang="en-US" sz="2400" dirty="0" err="1" smtClean="0">
                <a:latin typeface="Palatino Linotype" panose="02040502050505030304" pitchFamily="18" charset="0"/>
                <a:sym typeface="Wingdings" panose="05000000000000000000" pitchFamily="2" charset="2"/>
              </a:rPr>
              <a:t>sagitta</a:t>
            </a:r>
            <a:r>
              <a:rPr lang="en-US" sz="2400" dirty="0" smtClean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latin typeface="Palatino Linotype" panose="02040502050505030304" pitchFamily="18" charset="0"/>
                <a:sym typeface="Wingdings" panose="05000000000000000000" pitchFamily="2" charset="2"/>
              </a:rPr>
              <a:t>to 0.3%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2400" dirty="0" smtClean="0">
                <a:latin typeface="Palatino Linotype" panose="02040502050505030304" pitchFamily="18" charset="0"/>
                <a:sym typeface="Wingdings" panose="05000000000000000000" pitchFamily="2" charset="2"/>
              </a:rPr>
              <a:t>measure </a:t>
            </a:r>
            <a:r>
              <a:rPr lang="en-US" sz="2400" dirty="0" err="1" smtClean="0">
                <a:latin typeface="Palatino Linotype" panose="02040502050505030304" pitchFamily="18" charset="0"/>
                <a:sym typeface="Wingdings" panose="05000000000000000000" pitchFamily="2" charset="2"/>
              </a:rPr>
              <a:t>sagitta</a:t>
            </a:r>
            <a:r>
              <a:rPr lang="en-US" sz="2400" dirty="0" smtClean="0">
                <a:latin typeface="Palatino Linotype" panose="02040502050505030304" pitchFamily="18" charset="0"/>
                <a:sym typeface="Wingdings" panose="05000000000000000000" pitchFamily="2" charset="2"/>
              </a:rPr>
              <a:t> to 90 </a:t>
            </a:r>
            <a:r>
              <a:rPr lang="en-US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sz="2400" dirty="0" smtClean="0">
                <a:latin typeface="Palatino Linotype" panose="02040502050505030304" pitchFamily="18" charset="0"/>
                <a:sym typeface="Wingdings" panose="05000000000000000000" pitchFamily="2" charset="2"/>
              </a:rPr>
              <a:t>m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2400" dirty="0" smtClean="0">
                <a:latin typeface="Palatino Linotype" panose="02040502050505030304" pitchFamily="18" charset="0"/>
                <a:sym typeface="Wingdings" panose="05000000000000000000" pitchFamily="2" charset="2"/>
              </a:rPr>
              <a:t>3 measurements of </a:t>
            </a:r>
            <a:r>
              <a:rPr lang="en-US" sz="2400" dirty="0" smtClean="0">
                <a:solidFill>
                  <a:srgbClr val="0000FF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75 </a:t>
            </a:r>
            <a:r>
              <a:rPr lang="en-US" sz="2400" dirty="0" smtClean="0">
                <a:solidFill>
                  <a:srgbClr val="0000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sz="2400" dirty="0" smtClean="0">
                <a:solidFill>
                  <a:srgbClr val="0000FF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m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2400" dirty="0" smtClean="0">
                <a:solidFill>
                  <a:srgbClr val="0000FF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B-field accuracy &lt;0.2%</a:t>
            </a:r>
            <a:endParaRPr lang="en-US" sz="2400" dirty="0">
              <a:solidFill>
                <a:srgbClr val="0000FF"/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8992" y="754747"/>
            <a:ext cx="3476647" cy="4390974"/>
            <a:chOff x="7477863" y="1197958"/>
            <a:chExt cx="3476647" cy="4390974"/>
          </a:xfrm>
        </p:grpSpPr>
        <p:sp>
          <p:nvSpPr>
            <p:cNvPr id="10" name="Freeform 9"/>
            <p:cNvSpPr/>
            <p:nvPr/>
          </p:nvSpPr>
          <p:spPr>
            <a:xfrm rot="1220967">
              <a:off x="7666880" y="1892115"/>
              <a:ext cx="3098613" cy="1349292"/>
            </a:xfrm>
            <a:custGeom>
              <a:avLst/>
              <a:gdLst>
                <a:gd name="connsiteX0" fmla="*/ 0 w 3098613"/>
                <a:gd name="connsiteY0" fmla="*/ 1349292 h 1349292"/>
                <a:gd name="connsiteX1" fmla="*/ 168442 w 3098613"/>
                <a:gd name="connsiteY1" fmla="*/ 1108661 h 1349292"/>
                <a:gd name="connsiteX2" fmla="*/ 457200 w 3098613"/>
                <a:gd name="connsiteY2" fmla="*/ 771776 h 1349292"/>
                <a:gd name="connsiteX3" fmla="*/ 842211 w 3098613"/>
                <a:gd name="connsiteY3" fmla="*/ 434892 h 1349292"/>
                <a:gd name="connsiteX4" fmla="*/ 1251285 w 3098613"/>
                <a:gd name="connsiteY4" fmla="*/ 218324 h 1349292"/>
                <a:gd name="connsiteX5" fmla="*/ 1756611 w 3098613"/>
                <a:gd name="connsiteY5" fmla="*/ 49882 h 1349292"/>
                <a:gd name="connsiteX6" fmla="*/ 2382253 w 3098613"/>
                <a:gd name="connsiteY6" fmla="*/ 1755 h 1349292"/>
                <a:gd name="connsiteX7" fmla="*/ 3056021 w 3098613"/>
                <a:gd name="connsiteY7" fmla="*/ 98008 h 1349292"/>
                <a:gd name="connsiteX8" fmla="*/ 3031958 w 3098613"/>
                <a:gd name="connsiteY8" fmla="*/ 98008 h 1349292"/>
                <a:gd name="connsiteX9" fmla="*/ 3031958 w 3098613"/>
                <a:gd name="connsiteY9" fmla="*/ 98008 h 134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98613" h="1349292">
                  <a:moveTo>
                    <a:pt x="0" y="1349292"/>
                  </a:moveTo>
                  <a:cubicBezTo>
                    <a:pt x="46121" y="1277102"/>
                    <a:pt x="92242" y="1204913"/>
                    <a:pt x="168442" y="1108661"/>
                  </a:cubicBezTo>
                  <a:cubicBezTo>
                    <a:pt x="244642" y="1012409"/>
                    <a:pt x="344905" y="884071"/>
                    <a:pt x="457200" y="771776"/>
                  </a:cubicBezTo>
                  <a:cubicBezTo>
                    <a:pt x="569495" y="659481"/>
                    <a:pt x="709864" y="527134"/>
                    <a:pt x="842211" y="434892"/>
                  </a:cubicBezTo>
                  <a:cubicBezTo>
                    <a:pt x="974558" y="342650"/>
                    <a:pt x="1098885" y="282492"/>
                    <a:pt x="1251285" y="218324"/>
                  </a:cubicBezTo>
                  <a:cubicBezTo>
                    <a:pt x="1403685" y="154156"/>
                    <a:pt x="1568116" y="85977"/>
                    <a:pt x="1756611" y="49882"/>
                  </a:cubicBezTo>
                  <a:cubicBezTo>
                    <a:pt x="1945106" y="13787"/>
                    <a:pt x="2165685" y="-6266"/>
                    <a:pt x="2382253" y="1755"/>
                  </a:cubicBezTo>
                  <a:cubicBezTo>
                    <a:pt x="2598821" y="9776"/>
                    <a:pt x="2947737" y="81966"/>
                    <a:pt x="3056021" y="98008"/>
                  </a:cubicBezTo>
                  <a:cubicBezTo>
                    <a:pt x="3164305" y="114050"/>
                    <a:pt x="3031958" y="98008"/>
                    <a:pt x="3031958" y="98008"/>
                  </a:cubicBezTo>
                  <a:lnTo>
                    <a:pt x="3031958" y="9800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9225450" y="2553176"/>
              <a:ext cx="1613203" cy="30357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9104712" y="2038395"/>
              <a:ext cx="111475" cy="35264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7477863" y="2544808"/>
              <a:ext cx="3338228" cy="1324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477863" y="2677290"/>
              <a:ext cx="1747587" cy="28875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491509" y="3787589"/>
              <a:ext cx="809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17 m</a:t>
              </a:r>
              <a:endParaRPr lang="en-US" sz="2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942823" y="1197958"/>
              <a:ext cx="101168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3</a:t>
              </a:r>
              <a:r>
                <a:rPr lang="en-US" sz="2400" dirty="0" smtClean="0">
                  <a:solidFill>
                    <a:srgbClr val="0000FF"/>
                  </a:solidFill>
                </a:rPr>
                <a:t> cm</a:t>
              </a:r>
            </a:p>
            <a:p>
              <a:r>
                <a:rPr lang="en-US" sz="2400" dirty="0" err="1" smtClean="0">
                  <a:solidFill>
                    <a:srgbClr val="0000FF"/>
                  </a:solidFill>
                </a:rPr>
                <a:t>sagitta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cxnSp>
          <p:nvCxnSpPr>
            <p:cNvPr id="25" name="Straight Arrow Connector 24"/>
            <p:cNvCxnSpPr>
              <a:stCxn id="23" idx="1"/>
            </p:cNvCxnSpPr>
            <p:nvPr/>
          </p:nvCxnSpPr>
          <p:spPr>
            <a:xfrm flipH="1">
              <a:off x="9225450" y="1613457"/>
              <a:ext cx="717373" cy="686463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7949911" y="2653227"/>
              <a:ext cx="6543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 m</a:t>
              </a:r>
              <a:endParaRPr lang="en-US" sz="2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443647" y="2591162"/>
              <a:ext cx="6543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 m</a:t>
              </a:r>
              <a:endParaRPr lang="en-US" sz="2400" dirty="0"/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12192000" cy="738855"/>
          </a:xfrm>
          <a:prstGeom prst="rect">
            <a:avLst/>
          </a:prstGeom>
          <a:solidFill>
            <a:srgbClr val="CEB0B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Needed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Achieve 0.3% Accuracy?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8165051" y="3967844"/>
            <a:ext cx="3815135" cy="1576239"/>
            <a:chOff x="8288461" y="4479051"/>
            <a:chExt cx="3815135" cy="1576239"/>
          </a:xfrm>
        </p:grpSpPr>
        <p:sp>
          <p:nvSpPr>
            <p:cNvPr id="12" name="TextBox 11"/>
            <p:cNvSpPr txBox="1"/>
            <p:nvPr/>
          </p:nvSpPr>
          <p:spPr>
            <a:xfrm>
              <a:off x="8612902" y="4647908"/>
              <a:ext cx="3166251" cy="1132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Hit resolution &lt; 200 </a:t>
              </a:r>
              <a:r>
                <a:rPr lang="en-US" sz="2400" dirty="0" smtClean="0">
                  <a:solidFill>
                    <a:srgbClr val="0000FF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m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Alignment &lt; 50 </a:t>
              </a:r>
              <a:r>
                <a:rPr lang="en-US" sz="2400" dirty="0" smtClean="0">
                  <a:solidFill>
                    <a:srgbClr val="0000FF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m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8288461" y="4479051"/>
              <a:ext cx="3815135" cy="157623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Oval 29"/>
          <p:cNvSpPr/>
          <p:nvPr/>
        </p:nvSpPr>
        <p:spPr>
          <a:xfrm>
            <a:off x="4038600" y="4882613"/>
            <a:ext cx="3456214" cy="7201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11/13/2019</a:t>
            </a:r>
            <a:endParaRPr lang="en-US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CLAS Collab. Meeting - November, 2019                                                    Mac Mestayer</a:t>
            </a:r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4D60-CD6F-4A65-8783-B7D6A026F352}" type="slidenum">
              <a:rPr lang="en-US" smtClean="0"/>
              <a:t>4</a:t>
            </a:fld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7800617" y="4755963"/>
            <a:ext cx="55961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165268" y="5688299"/>
            <a:ext cx="234872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tight constraints !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cxnSp>
        <p:nvCxnSpPr>
          <p:cNvPr id="7" name="Straight Arrow Connector 6"/>
          <p:cNvCxnSpPr>
            <a:stCxn id="2" idx="1"/>
          </p:cNvCxnSpPr>
          <p:nvPr/>
        </p:nvCxnSpPr>
        <p:spPr>
          <a:xfrm flipH="1" flipV="1">
            <a:off x="6580414" y="5629652"/>
            <a:ext cx="584854" cy="25870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" idx="3"/>
          </p:cNvCxnSpPr>
          <p:nvPr/>
        </p:nvCxnSpPr>
        <p:spPr>
          <a:xfrm flipV="1">
            <a:off x="9513988" y="5629652"/>
            <a:ext cx="168855" cy="25870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42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9763" y="480447"/>
            <a:ext cx="7603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Distance </a:t>
            </a:r>
            <a:r>
              <a:rPr lang="en-US" sz="2800" dirty="0" smtClean="0">
                <a:solidFill>
                  <a:srgbClr val="0000FF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 Time Function:</a:t>
            </a:r>
            <a:r>
              <a:rPr lang="en-US" sz="2800" dirty="0" smtClean="0">
                <a:latin typeface="Palatino Linotype" panose="02040502050505030304" pitchFamily="18" charset="0"/>
                <a:sym typeface="Wingdings" panose="05000000000000000000" pitchFamily="2" charset="2"/>
              </a:rPr>
              <a:t>    Polynomial Form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663" y="1071080"/>
            <a:ext cx="3873305" cy="5486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29" name="TextBox 28"/>
          <p:cNvSpPr txBox="1"/>
          <p:nvPr/>
        </p:nvSpPr>
        <p:spPr>
          <a:xfrm>
            <a:off x="6002073" y="1407042"/>
            <a:ext cx="44807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T(x) = a x + b x</a:t>
            </a:r>
            <a:r>
              <a:rPr lang="en-US" sz="2800" b="1" baseline="300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 + c </a:t>
            </a:r>
            <a:r>
              <a:rPr lang="en-US" sz="2800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x</a:t>
            </a:r>
            <a:r>
              <a:rPr lang="en-US" sz="2800" b="1" baseline="300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3</a:t>
            </a:r>
            <a:r>
              <a:rPr lang="en-US" sz="28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 + d x</a:t>
            </a:r>
            <a:r>
              <a:rPr lang="en-US" sz="2800" b="1" baseline="300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4</a:t>
            </a:r>
          </a:p>
          <a:p>
            <a:endParaRPr lang="en-US" sz="2800" b="1" dirty="0">
              <a:latin typeface="Palatino Linotype" panose="0204050205050503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78672" y="5295286"/>
            <a:ext cx="2392252" cy="710089"/>
            <a:chOff x="2578672" y="5295286"/>
            <a:chExt cx="2392252" cy="710089"/>
          </a:xfrm>
        </p:grpSpPr>
        <p:sp>
          <p:nvSpPr>
            <p:cNvPr id="2" name="TextBox 1"/>
            <p:cNvSpPr txBox="1"/>
            <p:nvPr/>
          </p:nvSpPr>
          <p:spPr>
            <a:xfrm>
              <a:off x="2578672" y="5636043"/>
              <a:ext cx="1486304" cy="369332"/>
            </a:xfrm>
            <a:prstGeom prst="rect">
              <a:avLst/>
            </a:prstGeom>
            <a:solidFill>
              <a:srgbClr val="CEB0B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Distance (cm)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669238" y="529528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20523" y="2176483"/>
            <a:ext cx="853887" cy="3488135"/>
            <a:chOff x="1120523" y="2176483"/>
            <a:chExt cx="853887" cy="3488135"/>
          </a:xfrm>
        </p:grpSpPr>
        <p:sp>
          <p:nvSpPr>
            <p:cNvPr id="31" name="TextBox 30"/>
            <p:cNvSpPr txBox="1"/>
            <p:nvPr/>
          </p:nvSpPr>
          <p:spPr>
            <a:xfrm rot="16200000">
              <a:off x="764880" y="3765518"/>
              <a:ext cx="1080617" cy="369332"/>
            </a:xfrm>
            <a:prstGeom prst="rect">
              <a:avLst/>
            </a:prstGeom>
            <a:solidFill>
              <a:srgbClr val="CEB0B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 (ns)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672724" y="529528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493306" y="5067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10111" y="2176483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800</a:t>
              </a:r>
              <a:endParaRPr lang="en-US" dirty="0"/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CLAS Collab. Meeting - November, 2019                                                    Mac Mestayer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4D60-CD6F-4A65-8783-B7D6A026F3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1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9763" y="480447"/>
            <a:ext cx="7603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Distance </a:t>
            </a:r>
            <a:r>
              <a:rPr lang="en-US" sz="2800" dirty="0" smtClean="0">
                <a:solidFill>
                  <a:srgbClr val="0000FF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 Time Function:</a:t>
            </a:r>
            <a:r>
              <a:rPr lang="en-US" sz="2800" dirty="0" smtClean="0">
                <a:latin typeface="Palatino Linotype" panose="02040502050505030304" pitchFamily="18" charset="0"/>
                <a:sym typeface="Wingdings" panose="05000000000000000000" pitchFamily="2" charset="2"/>
              </a:rPr>
              <a:t>    Polynomial Form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00937" y="1606577"/>
            <a:ext cx="6096541" cy="4688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T(x) = a x + b x</a:t>
            </a:r>
            <a:r>
              <a:rPr lang="en-US" sz="2800" b="1" baseline="300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 + c </a:t>
            </a:r>
            <a:r>
              <a:rPr lang="en-US" sz="2800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x</a:t>
            </a:r>
            <a:r>
              <a:rPr lang="en-US" sz="2800" b="1" baseline="300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3</a:t>
            </a:r>
            <a:r>
              <a:rPr lang="en-US" sz="28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 + d x</a:t>
            </a:r>
            <a:r>
              <a:rPr lang="en-US" sz="2800" b="1" baseline="300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4</a:t>
            </a:r>
          </a:p>
          <a:p>
            <a:endParaRPr lang="en-US" sz="2800" b="1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Palatino Linotype" panose="02040502050505030304" pitchFamily="18" charset="0"/>
              </a:rPr>
              <a:t>Simple calculus:</a:t>
            </a:r>
          </a:p>
          <a:p>
            <a:r>
              <a:rPr lang="en-US" sz="2800" dirty="0" smtClean="0">
                <a:latin typeface="Palatino Linotype" panose="02040502050505030304" pitchFamily="18" charset="0"/>
              </a:rPr>
              <a:t>(</a:t>
            </a:r>
            <a:r>
              <a:rPr lang="en-US" sz="2800" dirty="0" err="1" smtClean="0">
                <a:latin typeface="Palatino Linotype" panose="02040502050505030304" pitchFamily="18" charset="0"/>
              </a:rPr>
              <a:t>a,b,c,d</a:t>
            </a:r>
            <a:r>
              <a:rPr lang="en-US" sz="2800" dirty="0" smtClean="0">
                <a:latin typeface="Palatino Linotype" panose="02040502050505030304" pitchFamily="18" charset="0"/>
              </a:rPr>
              <a:t>) </a:t>
            </a:r>
            <a:r>
              <a:rPr lang="en-US" sz="2800" dirty="0" smtClean="0">
                <a:latin typeface="Palatino Linotype" panose="02040502050505030304" pitchFamily="18" charset="0"/>
                <a:sym typeface="Wingdings" panose="05000000000000000000" pitchFamily="2" charset="2"/>
              </a:rPr>
              <a:t> (</a:t>
            </a:r>
            <a:r>
              <a:rPr lang="en-US" sz="2800" dirty="0" smtClean="0">
                <a:solidFill>
                  <a:srgbClr val="0000FF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V</a:t>
            </a:r>
            <a:r>
              <a:rPr lang="en-US" sz="2800" b="1" baseline="-25000" dirty="0" smtClean="0">
                <a:solidFill>
                  <a:srgbClr val="0000FF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0</a:t>
            </a:r>
            <a:r>
              <a:rPr lang="en-US" sz="2800" dirty="0" smtClean="0">
                <a:latin typeface="Palatino Linotype" panose="0204050205050503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V</a:t>
            </a:r>
            <a:r>
              <a:rPr lang="en-US" sz="2800" b="1" baseline="-25000" dirty="0" err="1" smtClean="0">
                <a:solidFill>
                  <a:srgbClr val="0000FF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mid</a:t>
            </a:r>
            <a:r>
              <a:rPr lang="en-US" sz="2800" dirty="0" smtClean="0">
                <a:latin typeface="Palatino Linotype" panose="0204050205050503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smtClean="0">
                <a:solidFill>
                  <a:srgbClr val="0000FF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R</a:t>
            </a:r>
            <a:r>
              <a:rPr lang="en-US" sz="2800" dirty="0" smtClean="0">
                <a:latin typeface="Palatino Linotype" panose="0204050205050503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</a:t>
            </a:r>
            <a:r>
              <a:rPr lang="en-US" sz="2800" b="1" baseline="-25000" dirty="0" err="1" smtClean="0">
                <a:solidFill>
                  <a:srgbClr val="0000FF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max</a:t>
            </a:r>
            <a:r>
              <a:rPr lang="en-US" sz="2800" dirty="0" smtClean="0">
                <a:latin typeface="Palatino Linotype" panose="02040502050505030304" pitchFamily="18" charset="0"/>
                <a:sym typeface="Wingdings" panose="05000000000000000000" pitchFamily="2" charset="2"/>
              </a:rPr>
              <a:t>)</a:t>
            </a:r>
          </a:p>
          <a:p>
            <a:endParaRPr lang="en-US" sz="2800" dirty="0">
              <a:latin typeface="Palatino Linotype" panose="0204050205050503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Palatino Linotype" panose="02040502050505030304" pitchFamily="18" charset="0"/>
                <a:sym typeface="Wingdings" panose="05000000000000000000" pitchFamily="2" charset="2"/>
              </a:rPr>
              <a:t>Physically meaningful</a:t>
            </a:r>
            <a:r>
              <a:rPr lang="en-US" sz="2800" dirty="0" smtClean="0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*</a:t>
            </a:r>
            <a:r>
              <a:rPr lang="en-US" sz="2800" dirty="0" smtClean="0">
                <a:latin typeface="Palatino Linotype" panose="02040502050505030304" pitchFamily="18" charset="0"/>
                <a:sym typeface="Wingdings" panose="05000000000000000000" pitchFamily="2" charset="2"/>
              </a:rPr>
              <a:t> parameters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Palatino Linotype" panose="0204050205050503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Palatino Linotype" panose="02040502050505030304" pitchFamily="18" charset="0"/>
                <a:sym typeface="Wingdings" panose="05000000000000000000" pitchFamily="2" charset="2"/>
              </a:rPr>
              <a:t>Published data for </a:t>
            </a:r>
            <a:r>
              <a:rPr lang="en-US" sz="2800" dirty="0">
                <a:solidFill>
                  <a:srgbClr val="0000FF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V</a:t>
            </a:r>
            <a:r>
              <a:rPr lang="en-US" sz="2800" b="1" baseline="-25000" dirty="0">
                <a:solidFill>
                  <a:srgbClr val="0000FF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0</a:t>
            </a:r>
            <a:r>
              <a:rPr lang="en-US" sz="2800" dirty="0">
                <a:latin typeface="Palatino Linotype" panose="0204050205050503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V</a:t>
            </a:r>
            <a:r>
              <a:rPr lang="en-US" sz="2800" b="1" baseline="-25000" dirty="0" err="1" smtClean="0">
                <a:solidFill>
                  <a:srgbClr val="0000FF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mid</a:t>
            </a:r>
            <a:endParaRPr lang="en-US" sz="2800" b="1" baseline="-25000" dirty="0" smtClean="0">
              <a:solidFill>
                <a:srgbClr val="0000FF"/>
              </a:solidFill>
              <a:latin typeface="Palatino Linotype" panose="0204050205050503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baseline="-25000" dirty="0">
              <a:solidFill>
                <a:srgbClr val="0000FF"/>
              </a:solidFill>
              <a:latin typeface="Palatino Linotype" panose="02040502050505030304" pitchFamily="18" charset="0"/>
              <a:sym typeface="Wingdings" panose="05000000000000000000" pitchFamily="2" charset="2"/>
            </a:endParaRPr>
          </a:p>
          <a:p>
            <a:r>
              <a:rPr lang="en-US" sz="2800" b="1" dirty="0" smtClean="0">
                <a:solidFill>
                  <a:srgbClr val="0000FF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solidFill>
                  <a:srgbClr val="0000FF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Reality checks on fits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*</a:t>
            </a:r>
            <a:r>
              <a:rPr lang="en-US" sz="2800" dirty="0" smtClean="0">
                <a:solidFill>
                  <a:srgbClr val="0000FF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Palatino Linotype" panose="02040502050505030304" pitchFamily="18" charset="0"/>
                <a:sym typeface="Wingdings" panose="05000000000000000000" pitchFamily="2" charset="2"/>
              </a:rPr>
              <a:t>“Electron Drift Velocity …” NIM A340 (1994) 485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CLAS Collab. Meeting - November, 2019                                                    Mac Mestayer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4D60-CD6F-4A65-8783-B7D6A026F352}" type="slidenum">
              <a:rPr lang="en-US" smtClean="0"/>
              <a:t>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92973" y="894454"/>
            <a:ext cx="5051900" cy="5486400"/>
            <a:chOff x="299033" y="869950"/>
            <a:chExt cx="5051900" cy="5486400"/>
          </a:xfrm>
        </p:grpSpPr>
        <p:grpSp>
          <p:nvGrpSpPr>
            <p:cNvPr id="2" name="Group 1"/>
            <p:cNvGrpSpPr/>
            <p:nvPr/>
          </p:nvGrpSpPr>
          <p:grpSpPr>
            <a:xfrm>
              <a:off x="299033" y="869950"/>
              <a:ext cx="4896853" cy="5486400"/>
              <a:chOff x="451433" y="1071080"/>
              <a:chExt cx="4896853" cy="5486400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2578672" y="5295286"/>
                <a:ext cx="2392252" cy="710089"/>
                <a:chOff x="2578672" y="5295286"/>
                <a:chExt cx="2392252" cy="710089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2578672" y="5636043"/>
                  <a:ext cx="1486304" cy="369332"/>
                </a:xfrm>
                <a:prstGeom prst="rect">
                  <a:avLst/>
                </a:prstGeom>
                <a:solidFill>
                  <a:srgbClr val="CEB0B0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Distance (cm)</a:t>
                  </a:r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4669238" y="5295286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451433" y="1071080"/>
                <a:ext cx="4896853" cy="5486400"/>
                <a:chOff x="1125632" y="973108"/>
                <a:chExt cx="4896853" cy="5486400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47862" y="973108"/>
                  <a:ext cx="3873305" cy="54864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</p:pic>
            <p:grpSp>
              <p:nvGrpSpPr>
                <p:cNvPr id="27" name="Group 26"/>
                <p:cNvGrpSpPr/>
                <p:nvPr/>
              </p:nvGrpSpPr>
              <p:grpSpPr>
                <a:xfrm>
                  <a:off x="1125632" y="1530392"/>
                  <a:ext cx="4896853" cy="4609556"/>
                  <a:chOff x="1125632" y="1530392"/>
                  <a:chExt cx="4896853" cy="4609556"/>
                </a:xfrm>
              </p:grpSpPr>
              <p:cxnSp>
                <p:nvCxnSpPr>
                  <p:cNvPr id="15" name="Straight Arrow Connector 14"/>
                  <p:cNvCxnSpPr/>
                  <p:nvPr/>
                </p:nvCxnSpPr>
                <p:spPr>
                  <a:xfrm flipH="1" flipV="1">
                    <a:off x="2620441" y="2617897"/>
                    <a:ext cx="741834" cy="8055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3389997" y="2433231"/>
                    <a:ext cx="67480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err="1" smtClean="0">
                        <a:solidFill>
                          <a:srgbClr val="0000FF"/>
                        </a:solidFill>
                      </a:rPr>
                      <a:t>Tmax</a:t>
                    </a:r>
                    <a:endParaRPr lang="en-US" dirty="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4694829" y="1561389"/>
                    <a:ext cx="798617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err="1" smtClean="0"/>
                      <a:t>Dmax</a:t>
                    </a:r>
                    <a:endParaRPr lang="en-US" dirty="0" smtClean="0"/>
                  </a:p>
                  <a:p>
                    <a:r>
                      <a:rPr lang="en-US" dirty="0" smtClean="0"/>
                      <a:t>0</a:t>
                    </a:r>
                    <a:r>
                      <a:rPr lang="en-US" baseline="30000" dirty="0" smtClean="0"/>
                      <a:t>0</a:t>
                    </a:r>
                    <a:r>
                      <a:rPr lang="en-US" dirty="0" smtClean="0"/>
                      <a:t>  30</a:t>
                    </a:r>
                    <a:r>
                      <a:rPr lang="en-US" baseline="30000" dirty="0" smtClean="0"/>
                      <a:t>0</a:t>
                    </a:r>
                    <a:endParaRPr lang="en-US" baseline="30000" dirty="0"/>
                  </a:p>
                </p:txBody>
              </p:sp>
              <p:cxnSp>
                <p:nvCxnSpPr>
                  <p:cNvPr id="19" name="Straight Arrow Connector 18"/>
                  <p:cNvCxnSpPr/>
                  <p:nvPr/>
                </p:nvCxnSpPr>
                <p:spPr>
                  <a:xfrm>
                    <a:off x="4897464" y="2207720"/>
                    <a:ext cx="0" cy="35624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Arrow Connector 19"/>
                  <p:cNvCxnSpPr/>
                  <p:nvPr/>
                </p:nvCxnSpPr>
                <p:spPr>
                  <a:xfrm>
                    <a:off x="5261041" y="2173241"/>
                    <a:ext cx="0" cy="35624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Arrow Connector 21"/>
                  <p:cNvCxnSpPr/>
                  <p:nvPr/>
                </p:nvCxnSpPr>
                <p:spPr>
                  <a:xfrm flipH="1" flipV="1">
                    <a:off x="4202123" y="3912912"/>
                    <a:ext cx="7927" cy="46858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3758393" y="4311803"/>
                    <a:ext cx="126338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inflection point =“</a:t>
                    </a:r>
                    <a:r>
                      <a:rPr lang="en-US" dirty="0" smtClean="0">
                        <a:solidFill>
                          <a:srgbClr val="0000FF"/>
                        </a:solidFill>
                      </a:rPr>
                      <a:t>R</a:t>
                    </a:r>
                    <a:r>
                      <a:rPr lang="en-US" dirty="0" smtClean="0"/>
                      <a:t>” </a:t>
                    </a:r>
                    <a:endParaRPr lang="en-US" dirty="0"/>
                  </a:p>
                </p:txBody>
              </p:sp>
              <p:cxnSp>
                <p:nvCxnSpPr>
                  <p:cNvPr id="26" name="Straight Connector 25"/>
                  <p:cNvCxnSpPr/>
                  <p:nvPr/>
                </p:nvCxnSpPr>
                <p:spPr>
                  <a:xfrm flipV="1">
                    <a:off x="2530536" y="4815818"/>
                    <a:ext cx="1082538" cy="346733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Arrow Connector 33"/>
                  <p:cNvCxnSpPr/>
                  <p:nvPr/>
                </p:nvCxnSpPr>
                <p:spPr>
                  <a:xfrm flipH="1" flipV="1">
                    <a:off x="3285641" y="5067946"/>
                    <a:ext cx="498353" cy="496764"/>
                  </a:xfrm>
                  <a:prstGeom prst="straightConnector1">
                    <a:avLst/>
                  </a:prstGeom>
                  <a:ln>
                    <a:solidFill>
                      <a:srgbClr val="C0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 flipV="1">
                    <a:off x="3964636" y="3471286"/>
                    <a:ext cx="456857" cy="656042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1125632" y="3437858"/>
                    <a:ext cx="246266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Minimum velocity = </a:t>
                    </a:r>
                    <a:r>
                      <a:rPr lang="en-US" dirty="0" err="1" smtClean="0">
                        <a:solidFill>
                          <a:srgbClr val="0000FF"/>
                        </a:solidFill>
                      </a:rPr>
                      <a:t>V</a:t>
                    </a:r>
                    <a:r>
                      <a:rPr lang="en-US" baseline="-25000" dirty="0" err="1" smtClean="0">
                        <a:solidFill>
                          <a:srgbClr val="0000FF"/>
                        </a:solidFill>
                      </a:rPr>
                      <a:t>mid</a:t>
                    </a:r>
                    <a:endParaRPr lang="en-US" baseline="-25000" dirty="0">
                      <a:solidFill>
                        <a:srgbClr val="0000FF"/>
                      </a:solidFill>
                    </a:endParaRPr>
                  </a:p>
                </p:txBody>
              </p:sp>
              <p:cxnSp>
                <p:nvCxnSpPr>
                  <p:cNvPr id="11" name="Straight Arrow Connector 10"/>
                  <p:cNvCxnSpPr>
                    <a:stCxn id="25" idx="3"/>
                  </p:cNvCxnSpPr>
                  <p:nvPr/>
                </p:nvCxnSpPr>
                <p:spPr>
                  <a:xfrm>
                    <a:off x="3588294" y="3622524"/>
                    <a:ext cx="476503" cy="184666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Arrow Connector 29"/>
                  <p:cNvCxnSpPr/>
                  <p:nvPr/>
                </p:nvCxnSpPr>
                <p:spPr>
                  <a:xfrm flipH="1" flipV="1">
                    <a:off x="4063089" y="2621924"/>
                    <a:ext cx="741834" cy="8055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" name="Oval 22"/>
                  <p:cNvSpPr/>
                  <p:nvPr/>
                </p:nvSpPr>
                <p:spPr>
                  <a:xfrm>
                    <a:off x="4694829" y="1530392"/>
                    <a:ext cx="768848" cy="395007"/>
                  </a:xfrm>
                  <a:prstGeom prst="ellipse">
                    <a:avLst/>
                  </a:prstGeom>
                  <a:noFill/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3345946" y="2419739"/>
                    <a:ext cx="768848" cy="395007"/>
                  </a:xfrm>
                  <a:prstGeom prst="ellipse">
                    <a:avLst/>
                  </a:prstGeom>
                  <a:noFill/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Oval 34"/>
                  <p:cNvSpPr/>
                  <p:nvPr/>
                </p:nvSpPr>
                <p:spPr>
                  <a:xfrm>
                    <a:off x="2959043" y="3420847"/>
                    <a:ext cx="768848" cy="395007"/>
                  </a:xfrm>
                  <a:prstGeom prst="ellipse">
                    <a:avLst/>
                  </a:prstGeom>
                  <a:noFill/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Oval 35"/>
                  <p:cNvSpPr/>
                  <p:nvPr/>
                </p:nvSpPr>
                <p:spPr>
                  <a:xfrm>
                    <a:off x="4354243" y="4556278"/>
                    <a:ext cx="667530" cy="395007"/>
                  </a:xfrm>
                  <a:prstGeom prst="ellipse">
                    <a:avLst/>
                  </a:prstGeom>
                  <a:noFill/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3682677" y="5770616"/>
                    <a:ext cx="2339808" cy="369332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Saturated velocity = </a:t>
                    </a:r>
                    <a:r>
                      <a:rPr lang="en-US" dirty="0" smtClean="0">
                        <a:solidFill>
                          <a:srgbClr val="0000FF"/>
                        </a:solidFill>
                      </a:rPr>
                      <a:t>V</a:t>
                    </a:r>
                    <a:r>
                      <a:rPr lang="en-US" baseline="-25000" dirty="0" smtClean="0">
                        <a:solidFill>
                          <a:srgbClr val="0000FF"/>
                        </a:solidFill>
                      </a:rPr>
                      <a:t>0</a:t>
                    </a:r>
                    <a:endParaRPr lang="en-US" baseline="-25000" dirty="0">
                      <a:solidFill>
                        <a:srgbClr val="0000FF"/>
                      </a:solidFill>
                    </a:endParaRPr>
                  </a:p>
                </p:txBody>
              </p:sp>
            </p:grpSp>
          </p:grpSp>
        </p:grpSp>
        <p:sp>
          <p:nvSpPr>
            <p:cNvPr id="7" name="Oval 6"/>
            <p:cNvSpPr/>
            <p:nvPr/>
          </p:nvSpPr>
          <p:spPr>
            <a:xfrm>
              <a:off x="4666847" y="5619579"/>
              <a:ext cx="684086" cy="475926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887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CLAS Collab. Meeting - November, 2019                                                    Mac Mestayer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4D60-CD6F-4A65-8783-B7D6A026F352}" type="slidenum">
              <a:rPr lang="en-US" smtClean="0"/>
              <a:t>7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213679" y="298174"/>
            <a:ext cx="6162086" cy="5517015"/>
            <a:chOff x="3334834" y="335229"/>
            <a:chExt cx="7066725" cy="602066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9573" y="335229"/>
              <a:ext cx="6521986" cy="5486400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 flipV="1">
              <a:off x="4352925" y="2981325"/>
              <a:ext cx="5591175" cy="1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4344979" y="4794802"/>
              <a:ext cx="5591175" cy="1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344979" y="1159979"/>
              <a:ext cx="5591175" cy="1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 rot="16200000">
              <a:off x="2438275" y="2837067"/>
              <a:ext cx="2393151" cy="600033"/>
            </a:xfrm>
            <a:prstGeom prst="rect">
              <a:avLst/>
            </a:prstGeom>
            <a:solidFill>
              <a:srgbClr val="CEB0B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Residual (cm)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96000" y="5784913"/>
              <a:ext cx="2289667" cy="570985"/>
            </a:xfrm>
            <a:prstGeom prst="rect">
              <a:avLst/>
            </a:prstGeom>
            <a:solidFill>
              <a:srgbClr val="CEB0B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DOCA (cm)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94882" y="768532"/>
            <a:ext cx="396860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 Hit Resolution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 5419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fall 2018 run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R1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flat distribution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R2 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not flat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fit with B-field parameters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R3 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not flat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re-fit with different values                        	of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Tmax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078203" y="1133427"/>
            <a:ext cx="960840" cy="3935733"/>
            <a:chOff x="9568070" y="1133427"/>
            <a:chExt cx="960840" cy="3935733"/>
          </a:xfrm>
        </p:grpSpPr>
        <p:sp>
          <p:nvSpPr>
            <p:cNvPr id="26" name="TextBox 25"/>
            <p:cNvSpPr txBox="1"/>
            <p:nvPr/>
          </p:nvSpPr>
          <p:spPr>
            <a:xfrm>
              <a:off x="9568070" y="1133427"/>
              <a:ext cx="9608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Reg. 1</a:t>
              </a:r>
              <a:endParaRPr lang="en-US" sz="24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568070" y="2873881"/>
              <a:ext cx="9608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Reg. 2</a:t>
              </a:r>
              <a:endParaRPr lang="en-US" sz="24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568070" y="4607495"/>
              <a:ext cx="9608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Reg. 3</a:t>
              </a:r>
              <a:endParaRPr lang="en-US" sz="2400" b="1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51238" y="5510675"/>
            <a:ext cx="6009979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* </a:t>
            </a:r>
            <a:r>
              <a:rPr lang="en-US" sz="2000" dirty="0" smtClean="0">
                <a:latin typeface="Comic Sans MS" panose="030F0702030302020204" pitchFamily="66" charset="0"/>
              </a:rPr>
              <a:t>Cooked with Taya </a:t>
            </a:r>
            <a:r>
              <a:rPr lang="en-US" sz="2000" dirty="0" err="1" smtClean="0">
                <a:latin typeface="Comic Sans MS" panose="030F0702030302020204" pitchFamily="66" charset="0"/>
              </a:rPr>
              <a:t>Chetry’s</a:t>
            </a:r>
            <a:r>
              <a:rPr lang="en-US" sz="2000" dirty="0" smtClean="0">
                <a:latin typeface="Comic Sans MS" panose="030F0702030302020204" pitchFamily="66" charset="0"/>
              </a:rPr>
              <a:t> default parameters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50979" y="3962120"/>
            <a:ext cx="1605642" cy="1200329"/>
          </a:xfrm>
          <a:prstGeom prst="rect">
            <a:avLst/>
          </a:prstGeom>
          <a:solidFill>
            <a:srgbClr val="F2E5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flat;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take a closer look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 flipV="1">
            <a:off x="9731829" y="4422434"/>
            <a:ext cx="819150" cy="13985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404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CLAS Collab. Meeting - November, 2019                                                    Mac Mestayer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4D60-CD6F-4A65-8783-B7D6A026F352}" type="slidenum">
              <a:rPr lang="en-US" smtClean="0"/>
              <a:t>8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844554" y="747298"/>
            <a:ext cx="9084216" cy="4572000"/>
            <a:chOff x="1989789" y="846689"/>
            <a:chExt cx="9084216" cy="4572000"/>
          </a:xfrm>
        </p:grpSpPr>
        <p:grpSp>
          <p:nvGrpSpPr>
            <p:cNvPr id="10" name="Group 9"/>
            <p:cNvGrpSpPr/>
            <p:nvPr/>
          </p:nvGrpSpPr>
          <p:grpSpPr>
            <a:xfrm>
              <a:off x="3411813" y="846689"/>
              <a:ext cx="5739319" cy="4572000"/>
              <a:chOff x="3411813" y="846689"/>
              <a:chExt cx="5739319" cy="45720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1813" y="846689"/>
                <a:ext cx="5739319" cy="4572000"/>
              </a:xfrm>
              <a:prstGeom prst="rect">
                <a:avLst/>
              </a:prstGeom>
            </p:spPr>
          </p:pic>
          <p:cxnSp>
            <p:nvCxnSpPr>
              <p:cNvPr id="7" name="Straight Connector 6"/>
              <p:cNvCxnSpPr/>
              <p:nvPr/>
            </p:nvCxnSpPr>
            <p:spPr>
              <a:xfrm>
                <a:off x="6677025" y="4795837"/>
                <a:ext cx="2076450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6677025" y="4591049"/>
                <a:ext cx="2076450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6677025" y="4381499"/>
                <a:ext cx="2076450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8861427" y="4250694"/>
              <a:ext cx="62709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4</a:t>
              </a:r>
              <a:r>
                <a:rPr lang="en-US" sz="1100" dirty="0" smtClean="0"/>
                <a:t>00 </a:t>
              </a:r>
              <a:r>
                <a:rPr lang="en-US" sz="1100" dirty="0" smtClean="0">
                  <a:latin typeface="Symbol" panose="05050102010706020507" pitchFamily="18" charset="2"/>
                </a:rPr>
                <a:t>m</a:t>
              </a:r>
              <a:r>
                <a:rPr lang="en-US" sz="1100" dirty="0" smtClean="0"/>
                <a:t>m</a:t>
              </a:r>
              <a:endParaRPr lang="en-US" sz="11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861427" y="4444854"/>
              <a:ext cx="6671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  <a:r>
                <a:rPr lang="en-US" sz="1200" dirty="0" smtClean="0"/>
                <a:t>00 </a:t>
              </a:r>
              <a:r>
                <a:rPr lang="en-US" sz="1200" dirty="0" smtClean="0">
                  <a:latin typeface="Symbol" panose="05050102010706020507" pitchFamily="18" charset="2"/>
                </a:rPr>
                <a:t>m</a:t>
              </a:r>
              <a:r>
                <a:rPr lang="en-US" sz="1200" dirty="0" smtClean="0"/>
                <a:t>m</a:t>
              </a:r>
              <a:endParaRPr lang="en-US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861427" y="4654404"/>
              <a:ext cx="6671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200 </a:t>
              </a:r>
              <a:r>
                <a:rPr lang="en-US" sz="1200" dirty="0" smtClean="0">
                  <a:latin typeface="Symbol" panose="05050102010706020507" pitchFamily="18" charset="2"/>
                </a:rPr>
                <a:t>m</a:t>
              </a:r>
              <a:r>
                <a:rPr lang="en-US" sz="1200" dirty="0" smtClean="0"/>
                <a:t>m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890394" y="3562944"/>
              <a:ext cx="2183611" cy="523220"/>
            </a:xfrm>
            <a:prstGeom prst="rect">
              <a:avLst/>
            </a:prstGeom>
            <a:solidFill>
              <a:srgbClr val="F2E5FF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Symbol" panose="05050102010706020507" pitchFamily="18" charset="2"/>
                </a:rPr>
                <a:t>s</a:t>
              </a:r>
              <a:r>
                <a:rPr lang="en-US" sz="2400" dirty="0" smtClean="0">
                  <a:latin typeface="Palatino Linotype" panose="02040502050505030304" pitchFamily="18" charset="0"/>
                </a:rPr>
                <a:t> from slice fit</a:t>
              </a:r>
              <a:endParaRPr lang="en-US" sz="2400" dirty="0">
                <a:latin typeface="Palatino Linotype" panose="0204050205050503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5720" y="1816633"/>
              <a:ext cx="1651414" cy="523220"/>
            </a:xfrm>
            <a:prstGeom prst="rect">
              <a:avLst/>
            </a:prstGeom>
            <a:solidFill>
              <a:srgbClr val="F2E5FF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Symbol" panose="05050102010706020507" pitchFamily="18" charset="2"/>
                </a:rPr>
                <a:t>s</a:t>
              </a:r>
              <a:r>
                <a:rPr lang="en-US" sz="2400" dirty="0" smtClean="0"/>
                <a:t> = 320 </a:t>
              </a:r>
              <a:r>
                <a:rPr lang="en-US" sz="2400" dirty="0" smtClean="0">
                  <a:latin typeface="Symbol" panose="05050102010706020507" pitchFamily="18" charset="2"/>
                </a:rPr>
                <a:t>m</a:t>
              </a:r>
              <a:r>
                <a:rPr lang="en-US" sz="2400" dirty="0" smtClean="0"/>
                <a:t>m</a:t>
              </a:r>
              <a:endParaRPr lang="en-US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89789" y="4512304"/>
              <a:ext cx="2844048" cy="523220"/>
            </a:xfrm>
            <a:prstGeom prst="rect">
              <a:avLst/>
            </a:prstGeom>
            <a:solidFill>
              <a:srgbClr val="F2E5FF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Palatino Linotype" panose="02040502050505030304" pitchFamily="18" charset="0"/>
                </a:rPr>
                <a:t>mean</a:t>
              </a:r>
              <a:r>
                <a:rPr lang="en-US" sz="2400" dirty="0" smtClean="0">
                  <a:latin typeface="Palatino Linotype" panose="02040502050505030304" pitchFamily="18" charset="0"/>
                </a:rPr>
                <a:t> from slice fit</a:t>
              </a:r>
              <a:endParaRPr lang="en-US" sz="2400" dirty="0">
                <a:latin typeface="Palatino Linotype" panose="0204050205050503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2119051" y="1648351"/>
              <a:ext cx="2064989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Palatino Linotype" panose="02040502050505030304" pitchFamily="18" charset="0"/>
                </a:rPr>
                <a:t>Residual (cm)</a:t>
              </a:r>
              <a:endParaRPr lang="en-US" sz="2400" dirty="0">
                <a:latin typeface="Palatino Linotype" panose="0204050205050503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35835" y="3132689"/>
              <a:ext cx="1796004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Palatino Linotype" panose="02040502050505030304" pitchFamily="18" charset="0"/>
                </a:rPr>
                <a:t>DOCA (cm)</a:t>
              </a:r>
              <a:endParaRPr lang="en-US" sz="2400" dirty="0">
                <a:latin typeface="Palatino Linotype" panose="02040502050505030304" pitchFamily="18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835368" y="1900717"/>
              <a:ext cx="207645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460596" y="2810253"/>
            <a:ext cx="3314882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Palatino Linotype" panose="02040502050505030304" pitchFamily="18" charset="0"/>
              </a:rPr>
              <a:t>Not flat 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room for improvement</a:t>
            </a:r>
            <a:endParaRPr lang="en-US" sz="2400" dirty="0">
              <a:solidFill>
                <a:srgbClr val="0000FF"/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23" name="Straight Arrow Connector 22"/>
          <p:cNvCxnSpPr>
            <a:stCxn id="21" idx="3"/>
          </p:cNvCxnSpPr>
          <p:nvPr/>
        </p:nvCxnSpPr>
        <p:spPr>
          <a:xfrm flipV="1">
            <a:off x="3775478" y="2133830"/>
            <a:ext cx="1213965" cy="112269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285073" y="5231712"/>
            <a:ext cx="348933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Palatino Linotype" panose="02040502050505030304" pitchFamily="18" charset="0"/>
              </a:rPr>
              <a:t>Intrinsic </a:t>
            </a:r>
            <a:r>
              <a:rPr lang="en-US" sz="2800" dirty="0" smtClean="0">
                <a:latin typeface="Palatino Linotype" panose="02040502050505030304" pitchFamily="18" charset="0"/>
              </a:rPr>
              <a:t>Resolution</a:t>
            </a:r>
          </a:p>
          <a:p>
            <a:pPr algn="ctr"/>
            <a:r>
              <a:rPr lang="en-US" sz="2800" dirty="0" smtClean="0">
                <a:latin typeface="Palatino Linotype" panose="02040502050505030304" pitchFamily="18" charset="0"/>
              </a:rPr>
              <a:t>~ </a:t>
            </a:r>
            <a:r>
              <a:rPr lang="en-US" sz="28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200 </a:t>
            </a:r>
            <a:r>
              <a:rPr lang="en-US" sz="2800" dirty="0" smtClean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sz="2800" dirty="0">
                <a:solidFill>
                  <a:srgbClr val="0000FF"/>
                </a:solidFill>
                <a:latin typeface="Palatino Linotype" panose="02040502050505030304" pitchFamily="18" charset="0"/>
              </a:rPr>
              <a:t>m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/>
          <p:cNvCxnSpPr>
            <a:stCxn id="24" idx="0"/>
          </p:cNvCxnSpPr>
          <p:nvPr/>
        </p:nvCxnSpPr>
        <p:spPr>
          <a:xfrm flipH="1" flipV="1">
            <a:off x="9139606" y="4821782"/>
            <a:ext cx="890133" cy="40993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32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CLAS Collab. Meeting - November, 2019                                                    Mac Mestayer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4D60-CD6F-4A65-8783-B7D6A026F352}" type="slidenum">
              <a:rPr lang="en-US" smtClean="0"/>
              <a:t>9</a:t>
            </a:fld>
            <a:r>
              <a:rPr lang="en-US" dirty="0" smtClean="0"/>
              <a:t>/9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4689473"/>
                  </p:ext>
                </p:extLst>
              </p:nvPr>
            </p:nvGraphicFramePr>
            <p:xfrm>
              <a:off x="234846" y="828290"/>
              <a:ext cx="11533084" cy="249964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46893">
                      <a:extLst>
                        <a:ext uri="{9D8B030D-6E8A-4147-A177-3AD203B41FA5}">
                          <a16:colId xmlns:a16="http://schemas.microsoft.com/office/drawing/2014/main" val="1458824881"/>
                        </a:ext>
                      </a:extLst>
                    </a:gridCol>
                    <a:gridCol w="3578087">
                      <a:extLst>
                        <a:ext uri="{9D8B030D-6E8A-4147-A177-3AD203B41FA5}">
                          <a16:colId xmlns:a16="http://schemas.microsoft.com/office/drawing/2014/main" val="4052949000"/>
                        </a:ext>
                      </a:extLst>
                    </a:gridCol>
                    <a:gridCol w="5208104">
                      <a:extLst>
                        <a:ext uri="{9D8B030D-6E8A-4147-A177-3AD203B41FA5}">
                          <a16:colId xmlns:a16="http://schemas.microsoft.com/office/drawing/2014/main" val="2639974582"/>
                        </a:ext>
                      </a:extLst>
                    </a:gridCol>
                  </a:tblGrid>
                  <a:tr h="5794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Palatino Linotype" panose="02040502050505030304" pitchFamily="18" charset="0"/>
                            </a:rPr>
                            <a:t>     Project</a:t>
                          </a:r>
                          <a:endParaRPr lang="en-US" sz="2400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Palatino Linotype" panose="02040502050505030304" pitchFamily="18" charset="0"/>
                            </a:rPr>
                            <a:t>Method</a:t>
                          </a:r>
                          <a:endParaRPr lang="en-US" sz="2400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Palatino Linotype" panose="02040502050505030304" pitchFamily="18" charset="0"/>
                            </a:rPr>
                            <a:t>Sub-Projects</a:t>
                          </a:r>
                          <a:endParaRPr lang="en-US" sz="2400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4872072"/>
                      </a:ext>
                    </a:extLst>
                  </a:tr>
                  <a:tr h="580494">
                    <a:tc>
                      <a:txBody>
                        <a:bodyPr/>
                        <a:lstStyle/>
                        <a:p>
                          <a:r>
                            <a:rPr lang="en-US" sz="2000" b="1" baseline="0" dirty="0" smtClean="0">
                              <a:solidFill>
                                <a:schemeClr val="tx1"/>
                              </a:solidFill>
                              <a:latin typeface="Palatino Linotype" panose="02040502050505030304" pitchFamily="18" charset="0"/>
                              <a:sym typeface="Wingdings" panose="05000000000000000000" pitchFamily="2" charset="2"/>
                            </a:rPr>
                            <a:t>Calibrate </a:t>
                          </a:r>
                        </a:p>
                        <a:p>
                          <a:r>
                            <a:rPr lang="en-US" sz="2000" b="1" baseline="0" dirty="0" smtClean="0">
                              <a:solidFill>
                                <a:schemeClr val="tx1"/>
                              </a:solidFill>
                              <a:latin typeface="Palatino Linotype" panose="02040502050505030304" pitchFamily="18" charset="0"/>
                              <a:sym typeface="Wingdings" panose="05000000000000000000" pitchFamily="2" charset="2"/>
                            </a:rPr>
                            <a:t>time  distance</a:t>
                          </a:r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000" b="0" baseline="0" dirty="0" smtClean="0">
                              <a:solidFill>
                                <a:schemeClr val="tx1"/>
                              </a:solidFill>
                              <a:latin typeface="Palatino Linotype" panose="02040502050505030304" pitchFamily="18" charset="0"/>
                              <a:sym typeface="Wingdings" panose="05000000000000000000" pitchFamily="2" charset="2"/>
                            </a:rPr>
                            <a:t>improve</a:t>
                          </a:r>
                          <a:r>
                            <a:rPr lang="en-US" sz="2000" b="1" baseline="0" dirty="0" smtClean="0">
                              <a:solidFill>
                                <a:schemeClr val="tx1"/>
                              </a:solidFill>
                              <a:latin typeface="Palatino Linotype" panose="02040502050505030304" pitchFamily="18" charset="0"/>
                              <a:sym typeface="Wingdings" panose="05000000000000000000" pitchFamily="2" charset="2"/>
                            </a:rPr>
                            <a:t> </a:t>
                          </a:r>
                          <a:r>
                            <a:rPr lang="en-US" sz="2000" b="0" baseline="0" dirty="0" smtClean="0">
                              <a:solidFill>
                                <a:schemeClr val="tx1"/>
                              </a:solidFill>
                              <a:latin typeface="Palatino Linotype" panose="02040502050505030304" pitchFamily="18" charset="0"/>
                              <a:sym typeface="Wingdings" panose="05000000000000000000" pitchFamily="2" charset="2"/>
                            </a:rPr>
                            <a:t>hit resolution (now about </a:t>
                          </a:r>
                          <a:r>
                            <a:rPr lang="en-US" sz="2000" b="0" baseline="0" dirty="0" smtClean="0">
                              <a:solidFill>
                                <a:schemeClr val="tx1"/>
                              </a:solidFill>
                              <a:latin typeface="Palatino Linotype" panose="02040502050505030304" pitchFamily="18" charset="0"/>
                              <a:sym typeface="Wingdings" panose="05000000000000000000" pitchFamily="2" charset="2"/>
                            </a:rPr>
                            <a:t>300</a:t>
                          </a:r>
                          <a:r>
                            <a:rPr lang="en-US" sz="2000" b="0" baseline="0" dirty="0" smtClean="0"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  <a:sym typeface="Wingdings" panose="05000000000000000000" pitchFamily="2" charset="2"/>
                            </a:rPr>
                            <a:t>m</a:t>
                          </a:r>
                          <a:r>
                            <a:rPr lang="en-US" sz="2000" b="0" baseline="0" dirty="0" smtClean="0">
                              <a:solidFill>
                                <a:schemeClr val="tx1"/>
                              </a:solidFill>
                              <a:latin typeface="Palatino Linotype" panose="02040502050505030304" pitchFamily="18" charset="0"/>
                              <a:sym typeface="Wingdings" panose="05000000000000000000" pitchFamily="2" charset="2"/>
                            </a:rPr>
                            <a:t>m for R1, R3, 400 </a:t>
                          </a:r>
                          <a:r>
                            <a:rPr lang="en-US" sz="2000" b="0" baseline="0" dirty="0" smtClean="0"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  <a:sym typeface="Wingdings" panose="05000000000000000000" pitchFamily="2" charset="2"/>
                            </a:rPr>
                            <a:t>m</a:t>
                          </a:r>
                          <a:r>
                            <a:rPr lang="en-US" sz="2000" b="0" baseline="0" dirty="0" smtClean="0">
                              <a:solidFill>
                                <a:schemeClr val="tx1"/>
                              </a:solidFill>
                              <a:latin typeface="Palatino Linotype" panose="02040502050505030304" pitchFamily="18" charset="0"/>
                              <a:sym typeface="Wingdings" panose="05000000000000000000" pitchFamily="2" charset="2"/>
                            </a:rPr>
                            <a:t>m R2)</a:t>
                          </a:r>
                          <a:endParaRPr lang="en-US" sz="2000" b="0" dirty="0" smtClean="0">
                            <a:solidFill>
                              <a:schemeClr val="tx1"/>
                            </a:solidFill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Palatino Linotype" panose="02040502050505030304" pitchFamily="18" charset="0"/>
                            </a:rPr>
                            <a:t>Fit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𝒕𝒊𝒎𝒆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  <m:d>
                                <m:dPr>
                                  <m:ctrlP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𝒅𝒊𝒔𝒕𝒂𝒏𝒄𝒆</m:t>
                                  </m:r>
                                </m:e>
                              </m:d>
                            </m:oMath>
                          </a14:m>
                          <a:endParaRPr lang="en-US" sz="2000" b="1" dirty="0" smtClean="0">
                            <a:solidFill>
                              <a:schemeClr val="tx1"/>
                            </a:solidFill>
                            <a:latin typeface="Palatino Linotype" panose="02040502050505030304" pitchFamily="18" charset="0"/>
                          </a:endParaRP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Palatino Linotype" panose="02040502050505030304" pitchFamily="18" charset="0"/>
                            </a:rPr>
                            <a:t>Use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oMath>
                          </a14:m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Palatino Linotype" panose="02040502050505030304" pitchFamily="18" charset="0"/>
                            </a:rPr>
                            <a:t> to</a:t>
                          </a:r>
                          <a:r>
                            <a:rPr lang="en-US" sz="2000" baseline="0" dirty="0" smtClean="0">
                              <a:solidFill>
                                <a:schemeClr val="tx1"/>
                              </a:solidFill>
                              <a:latin typeface="Palatino Linotype" panose="02040502050505030304" pitchFamily="18" charset="0"/>
                            </a:rPr>
                            <a:t> fill table of distance 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2000" baseline="0" dirty="0" smtClean="0">
                              <a:solidFill>
                                <a:schemeClr val="tx1"/>
                              </a:solidFill>
                              <a:latin typeface="Palatino Linotype" panose="02040502050505030304" pitchFamily="18" charset="0"/>
                            </a:rPr>
                            <a:t>Indexed by time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lnSpc>
                              <a:spcPct val="10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000" b="1" baseline="0" dirty="0" smtClean="0">
                              <a:solidFill>
                                <a:schemeClr val="tx1"/>
                              </a:solidFill>
                              <a:latin typeface="Palatino Linotype" panose="02040502050505030304" pitchFamily="18" charset="0"/>
                            </a:rPr>
                            <a:t>Cross-correlating </a:t>
                          </a:r>
                          <a:r>
                            <a:rPr lang="en-US" sz="2000" b="0" baseline="0" dirty="0" smtClean="0">
                              <a:solidFill>
                                <a:schemeClr val="tx1"/>
                              </a:solidFill>
                              <a:latin typeface="Palatino Linotype" panose="02040502050505030304" pitchFamily="18" charset="0"/>
                            </a:rPr>
                            <a:t>parameters</a:t>
                          </a:r>
                        </a:p>
                        <a:p>
                          <a:pPr marL="285750" indent="-285750">
                            <a:lnSpc>
                              <a:spcPct val="10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000" b="0" baseline="0" dirty="0" smtClean="0">
                              <a:solidFill>
                                <a:schemeClr val="tx1"/>
                              </a:solidFill>
                              <a:latin typeface="Palatino Linotype" panose="02040502050505030304" pitchFamily="18" charset="0"/>
                            </a:rPr>
                            <a:t>Concentrating on </a:t>
                          </a:r>
                          <a:r>
                            <a:rPr lang="en-US" sz="2000" b="1" baseline="0" dirty="0" smtClean="0">
                              <a:solidFill>
                                <a:schemeClr val="tx1"/>
                              </a:solidFill>
                              <a:latin typeface="Palatino Linotype" panose="02040502050505030304" pitchFamily="18" charset="0"/>
                            </a:rPr>
                            <a:t>high-momentum </a:t>
                          </a:r>
                          <a:r>
                            <a:rPr lang="en-US" sz="2000" b="0" baseline="0" dirty="0" smtClean="0">
                              <a:solidFill>
                                <a:schemeClr val="tx1"/>
                              </a:solidFill>
                              <a:latin typeface="Palatino Linotype" panose="02040502050505030304" pitchFamily="18" charset="0"/>
                            </a:rPr>
                            <a:t>electrons</a:t>
                          </a:r>
                        </a:p>
                        <a:p>
                          <a:pPr marL="742950" lvl="1" indent="-285750">
                            <a:lnSpc>
                              <a:spcPct val="10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000" b="0" baseline="0" dirty="0" smtClean="0">
                              <a:solidFill>
                                <a:srgbClr val="0000FF"/>
                              </a:solidFill>
                              <a:latin typeface="Palatino Linotype" panose="02040502050505030304" pitchFamily="18" charset="0"/>
                            </a:rPr>
                            <a:t>where we need best resolution</a:t>
                          </a:r>
                        </a:p>
                        <a:p>
                          <a:pPr marL="285750" indent="-285750">
                            <a:lnSpc>
                              <a:spcPct val="10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000" b="1" baseline="0" dirty="0" smtClean="0">
                              <a:solidFill>
                                <a:schemeClr val="tx1"/>
                              </a:solidFill>
                              <a:latin typeface="Palatino Linotype" panose="02040502050505030304" pitchFamily="18" charset="0"/>
                            </a:rPr>
                            <a:t>‘Best practices’ </a:t>
                          </a:r>
                          <a:r>
                            <a:rPr lang="en-US" sz="2000" b="0" baseline="0" dirty="0" smtClean="0">
                              <a:solidFill>
                                <a:schemeClr val="tx1"/>
                              </a:solidFill>
                              <a:latin typeface="Palatino Linotype" panose="02040502050505030304" pitchFamily="18" charset="0"/>
                            </a:rPr>
                            <a:t>and </a:t>
                          </a:r>
                          <a:r>
                            <a:rPr lang="en-US" sz="2000" b="1" baseline="0" dirty="0" smtClean="0">
                              <a:solidFill>
                                <a:schemeClr val="tx1"/>
                              </a:solidFill>
                              <a:latin typeface="Palatino Linotype" panose="02040502050505030304" pitchFamily="18" charset="0"/>
                            </a:rPr>
                            <a:t>convergence criteria</a:t>
                          </a:r>
                        </a:p>
                        <a:p>
                          <a:pPr marL="285750" indent="-285750">
                            <a:lnSpc>
                              <a:spcPct val="10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000" b="0" baseline="0" dirty="0" smtClean="0">
                              <a:solidFill>
                                <a:schemeClr val="tx1"/>
                              </a:solidFill>
                              <a:latin typeface="Palatino Linotype" panose="02040502050505030304" pitchFamily="18" charset="0"/>
                            </a:rPr>
                            <a:t>New</a:t>
                          </a:r>
                          <a:r>
                            <a:rPr lang="en-US" sz="2000" b="1" baseline="0" dirty="0" smtClean="0">
                              <a:solidFill>
                                <a:schemeClr val="tx1"/>
                              </a:solidFill>
                              <a:latin typeface="Palatino Linotype" panose="02040502050505030304" pitchFamily="18" charset="0"/>
                            </a:rPr>
                            <a:t> ‘residual-fit’ </a:t>
                          </a:r>
                          <a:r>
                            <a:rPr lang="en-US" sz="2000" b="0" baseline="0" dirty="0" smtClean="0">
                              <a:solidFill>
                                <a:schemeClr val="tx1"/>
                              </a:solidFill>
                              <a:latin typeface="Palatino Linotype" panose="02040502050505030304" pitchFamily="18" charset="0"/>
                            </a:rPr>
                            <a:t>correction term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4870427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4689473"/>
                  </p:ext>
                </p:extLst>
              </p:nvPr>
            </p:nvGraphicFramePr>
            <p:xfrm>
              <a:off x="234846" y="828290"/>
              <a:ext cx="11533084" cy="249964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46893">
                      <a:extLst>
                        <a:ext uri="{9D8B030D-6E8A-4147-A177-3AD203B41FA5}">
                          <a16:colId xmlns:a16="http://schemas.microsoft.com/office/drawing/2014/main" val="1458824881"/>
                        </a:ext>
                      </a:extLst>
                    </a:gridCol>
                    <a:gridCol w="3578087">
                      <a:extLst>
                        <a:ext uri="{9D8B030D-6E8A-4147-A177-3AD203B41FA5}">
                          <a16:colId xmlns:a16="http://schemas.microsoft.com/office/drawing/2014/main" val="4052949000"/>
                        </a:ext>
                      </a:extLst>
                    </a:gridCol>
                    <a:gridCol w="5208104">
                      <a:extLst>
                        <a:ext uri="{9D8B030D-6E8A-4147-A177-3AD203B41FA5}">
                          <a16:colId xmlns:a16="http://schemas.microsoft.com/office/drawing/2014/main" val="2639974582"/>
                        </a:ext>
                      </a:extLst>
                    </a:gridCol>
                  </a:tblGrid>
                  <a:tr h="5794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Palatino Linotype" panose="02040502050505030304" pitchFamily="18" charset="0"/>
                            </a:rPr>
                            <a:t>     Project</a:t>
                          </a:r>
                          <a:endParaRPr lang="en-US" sz="2400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Palatino Linotype" panose="02040502050505030304" pitchFamily="18" charset="0"/>
                            </a:rPr>
                            <a:t>Method</a:t>
                          </a:r>
                          <a:endParaRPr lang="en-US" sz="2400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Palatino Linotype" panose="02040502050505030304" pitchFamily="18" charset="0"/>
                            </a:rPr>
                            <a:t>Sub-Projects</a:t>
                          </a:r>
                          <a:endParaRPr lang="en-US" sz="2400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4872072"/>
                      </a:ext>
                    </a:extLst>
                  </a:tr>
                  <a:tr h="1920240">
                    <a:tc>
                      <a:txBody>
                        <a:bodyPr/>
                        <a:lstStyle/>
                        <a:p>
                          <a:r>
                            <a:rPr lang="en-US" sz="2000" b="1" baseline="0" dirty="0" smtClean="0">
                              <a:solidFill>
                                <a:schemeClr val="tx1"/>
                              </a:solidFill>
                              <a:latin typeface="Palatino Linotype" panose="02040502050505030304" pitchFamily="18" charset="0"/>
                              <a:sym typeface="Wingdings" panose="05000000000000000000" pitchFamily="2" charset="2"/>
                            </a:rPr>
                            <a:t>Calibrate </a:t>
                          </a:r>
                        </a:p>
                        <a:p>
                          <a:r>
                            <a:rPr lang="en-US" sz="2000" b="1" baseline="0" dirty="0" smtClean="0">
                              <a:solidFill>
                                <a:schemeClr val="tx1"/>
                              </a:solidFill>
                              <a:latin typeface="Palatino Linotype" panose="02040502050505030304" pitchFamily="18" charset="0"/>
                              <a:sym typeface="Wingdings" panose="05000000000000000000" pitchFamily="2" charset="2"/>
                            </a:rPr>
                            <a:t>time  distance</a:t>
                          </a:r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000" b="0" baseline="0" dirty="0" smtClean="0">
                              <a:solidFill>
                                <a:schemeClr val="tx1"/>
                              </a:solidFill>
                              <a:latin typeface="Palatino Linotype" panose="02040502050505030304" pitchFamily="18" charset="0"/>
                              <a:sym typeface="Wingdings" panose="05000000000000000000" pitchFamily="2" charset="2"/>
                            </a:rPr>
                            <a:t>improve</a:t>
                          </a:r>
                          <a:r>
                            <a:rPr lang="en-US" sz="2000" b="1" baseline="0" dirty="0" smtClean="0">
                              <a:solidFill>
                                <a:schemeClr val="tx1"/>
                              </a:solidFill>
                              <a:latin typeface="Palatino Linotype" panose="02040502050505030304" pitchFamily="18" charset="0"/>
                              <a:sym typeface="Wingdings" panose="05000000000000000000" pitchFamily="2" charset="2"/>
                            </a:rPr>
                            <a:t> </a:t>
                          </a:r>
                          <a:r>
                            <a:rPr lang="en-US" sz="2000" b="0" baseline="0" dirty="0" smtClean="0">
                              <a:solidFill>
                                <a:schemeClr val="tx1"/>
                              </a:solidFill>
                              <a:latin typeface="Palatino Linotype" panose="02040502050505030304" pitchFamily="18" charset="0"/>
                              <a:sym typeface="Wingdings" panose="05000000000000000000" pitchFamily="2" charset="2"/>
                            </a:rPr>
                            <a:t>hit resolution (now about </a:t>
                          </a:r>
                          <a:r>
                            <a:rPr lang="en-US" sz="2000" b="0" baseline="0" dirty="0" smtClean="0">
                              <a:solidFill>
                                <a:schemeClr val="tx1"/>
                              </a:solidFill>
                              <a:latin typeface="Palatino Linotype" panose="02040502050505030304" pitchFamily="18" charset="0"/>
                              <a:sym typeface="Wingdings" panose="05000000000000000000" pitchFamily="2" charset="2"/>
                            </a:rPr>
                            <a:t>300</a:t>
                          </a:r>
                          <a:r>
                            <a:rPr lang="en-US" sz="2000" b="0" baseline="0" dirty="0" smtClean="0"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  <a:sym typeface="Wingdings" panose="05000000000000000000" pitchFamily="2" charset="2"/>
                            </a:rPr>
                            <a:t>m</a:t>
                          </a:r>
                          <a:r>
                            <a:rPr lang="en-US" sz="2000" b="0" baseline="0" dirty="0" smtClean="0">
                              <a:solidFill>
                                <a:schemeClr val="tx1"/>
                              </a:solidFill>
                              <a:latin typeface="Palatino Linotype" panose="02040502050505030304" pitchFamily="18" charset="0"/>
                              <a:sym typeface="Wingdings" panose="05000000000000000000" pitchFamily="2" charset="2"/>
                            </a:rPr>
                            <a:t>m for R1, R3, 400 </a:t>
                          </a:r>
                          <a:r>
                            <a:rPr lang="en-US" sz="2000" b="0" baseline="0" dirty="0" smtClean="0"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  <a:sym typeface="Wingdings" panose="05000000000000000000" pitchFamily="2" charset="2"/>
                            </a:rPr>
                            <a:t>m</a:t>
                          </a:r>
                          <a:r>
                            <a:rPr lang="en-US" sz="2000" b="0" baseline="0" dirty="0" smtClean="0">
                              <a:solidFill>
                                <a:schemeClr val="tx1"/>
                              </a:solidFill>
                              <a:latin typeface="Palatino Linotype" panose="02040502050505030304" pitchFamily="18" charset="0"/>
                              <a:sym typeface="Wingdings" panose="05000000000000000000" pitchFamily="2" charset="2"/>
                            </a:rPr>
                            <a:t>m R2)</a:t>
                          </a:r>
                          <a:endParaRPr lang="en-US" sz="2000" b="0" dirty="0" smtClean="0">
                            <a:solidFill>
                              <a:schemeClr val="tx1"/>
                            </a:solidFill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6831" t="-30063" r="-145656" b="-5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lnSpc>
                              <a:spcPct val="10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000" b="1" baseline="0" dirty="0" smtClean="0">
                              <a:solidFill>
                                <a:schemeClr val="tx1"/>
                              </a:solidFill>
                              <a:latin typeface="Palatino Linotype" panose="02040502050505030304" pitchFamily="18" charset="0"/>
                            </a:rPr>
                            <a:t>Cross-correlating </a:t>
                          </a:r>
                          <a:r>
                            <a:rPr lang="en-US" sz="2000" b="0" baseline="0" dirty="0" smtClean="0">
                              <a:solidFill>
                                <a:schemeClr val="tx1"/>
                              </a:solidFill>
                              <a:latin typeface="Palatino Linotype" panose="02040502050505030304" pitchFamily="18" charset="0"/>
                            </a:rPr>
                            <a:t>parameters</a:t>
                          </a:r>
                        </a:p>
                        <a:p>
                          <a:pPr marL="285750" indent="-285750">
                            <a:lnSpc>
                              <a:spcPct val="10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000" b="0" baseline="0" dirty="0" smtClean="0">
                              <a:solidFill>
                                <a:schemeClr val="tx1"/>
                              </a:solidFill>
                              <a:latin typeface="Palatino Linotype" panose="02040502050505030304" pitchFamily="18" charset="0"/>
                            </a:rPr>
                            <a:t>Concentrating on </a:t>
                          </a:r>
                          <a:r>
                            <a:rPr lang="en-US" sz="2000" b="1" baseline="0" dirty="0" smtClean="0">
                              <a:solidFill>
                                <a:schemeClr val="tx1"/>
                              </a:solidFill>
                              <a:latin typeface="Palatino Linotype" panose="02040502050505030304" pitchFamily="18" charset="0"/>
                            </a:rPr>
                            <a:t>high-momentum </a:t>
                          </a:r>
                          <a:r>
                            <a:rPr lang="en-US" sz="2000" b="0" baseline="0" dirty="0" smtClean="0">
                              <a:solidFill>
                                <a:schemeClr val="tx1"/>
                              </a:solidFill>
                              <a:latin typeface="Palatino Linotype" panose="02040502050505030304" pitchFamily="18" charset="0"/>
                            </a:rPr>
                            <a:t>electrons</a:t>
                          </a:r>
                        </a:p>
                        <a:p>
                          <a:pPr marL="742950" lvl="1" indent="-285750">
                            <a:lnSpc>
                              <a:spcPct val="10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000" b="0" baseline="0" dirty="0" smtClean="0">
                              <a:solidFill>
                                <a:srgbClr val="0000FF"/>
                              </a:solidFill>
                              <a:latin typeface="Palatino Linotype" panose="02040502050505030304" pitchFamily="18" charset="0"/>
                            </a:rPr>
                            <a:t>where we need best resolution</a:t>
                          </a:r>
                        </a:p>
                        <a:p>
                          <a:pPr marL="285750" indent="-285750">
                            <a:lnSpc>
                              <a:spcPct val="10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000" b="1" baseline="0" dirty="0" smtClean="0">
                              <a:solidFill>
                                <a:schemeClr val="tx1"/>
                              </a:solidFill>
                              <a:latin typeface="Palatino Linotype" panose="02040502050505030304" pitchFamily="18" charset="0"/>
                            </a:rPr>
                            <a:t>‘Best practices’ </a:t>
                          </a:r>
                          <a:r>
                            <a:rPr lang="en-US" sz="2000" b="0" baseline="0" dirty="0" smtClean="0">
                              <a:solidFill>
                                <a:schemeClr val="tx1"/>
                              </a:solidFill>
                              <a:latin typeface="Palatino Linotype" panose="02040502050505030304" pitchFamily="18" charset="0"/>
                            </a:rPr>
                            <a:t>and </a:t>
                          </a:r>
                          <a:r>
                            <a:rPr lang="en-US" sz="2000" b="1" baseline="0" dirty="0" smtClean="0">
                              <a:solidFill>
                                <a:schemeClr val="tx1"/>
                              </a:solidFill>
                              <a:latin typeface="Palatino Linotype" panose="02040502050505030304" pitchFamily="18" charset="0"/>
                            </a:rPr>
                            <a:t>convergence criteria</a:t>
                          </a:r>
                        </a:p>
                        <a:p>
                          <a:pPr marL="285750" indent="-285750">
                            <a:lnSpc>
                              <a:spcPct val="10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000" b="0" baseline="0" dirty="0" smtClean="0">
                              <a:solidFill>
                                <a:schemeClr val="tx1"/>
                              </a:solidFill>
                              <a:latin typeface="Palatino Linotype" panose="02040502050505030304" pitchFamily="18" charset="0"/>
                            </a:rPr>
                            <a:t>New</a:t>
                          </a:r>
                          <a:r>
                            <a:rPr lang="en-US" sz="2000" b="1" baseline="0" dirty="0" smtClean="0">
                              <a:solidFill>
                                <a:schemeClr val="tx1"/>
                              </a:solidFill>
                              <a:latin typeface="Palatino Linotype" panose="02040502050505030304" pitchFamily="18" charset="0"/>
                            </a:rPr>
                            <a:t> ‘residual-fit’ </a:t>
                          </a:r>
                          <a:r>
                            <a:rPr lang="en-US" sz="2000" b="0" baseline="0" dirty="0" smtClean="0">
                              <a:solidFill>
                                <a:schemeClr val="tx1"/>
                              </a:solidFill>
                              <a:latin typeface="Palatino Linotype" panose="02040502050505030304" pitchFamily="18" charset="0"/>
                            </a:rPr>
                            <a:t>correction term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4870427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itle 1"/>
          <p:cNvSpPr txBox="1">
            <a:spLocks/>
          </p:cNvSpPr>
          <p:nvPr/>
        </p:nvSpPr>
        <p:spPr>
          <a:xfrm>
            <a:off x="-1" y="-27329"/>
            <a:ext cx="12192000" cy="738855"/>
          </a:xfrm>
          <a:prstGeom prst="rect">
            <a:avLst/>
          </a:prstGeom>
          <a:solidFill>
            <a:srgbClr val="CEB0B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Forward Track Resolution: Status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1486" y="3768703"/>
            <a:ext cx="8456161" cy="1692771"/>
          </a:xfrm>
          <a:prstGeom prst="rect">
            <a:avLst/>
          </a:prstGeom>
          <a:solidFill>
            <a:srgbClr val="F0E8E8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Expect significant improvement in  R2, R3 resolutions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better fits</a:t>
            </a:r>
            <a:r>
              <a:rPr lang="en-US" sz="24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, use of </a:t>
            </a:r>
            <a:r>
              <a:rPr lang="en-US" sz="2400" dirty="0" smtClean="0">
                <a:solidFill>
                  <a:srgbClr val="0000FF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residual fits as fn. of time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Re-calibration criteria based on atm. pressure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strong correlations seen</a:t>
            </a:r>
          </a:p>
        </p:txBody>
      </p:sp>
      <p:sp>
        <p:nvSpPr>
          <p:cNvPr id="2" name="Oval 1"/>
          <p:cNvSpPr/>
          <p:nvPr/>
        </p:nvSpPr>
        <p:spPr>
          <a:xfrm>
            <a:off x="104214" y="1355272"/>
            <a:ext cx="2361397" cy="8164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457647" y="4249171"/>
            <a:ext cx="2595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</a:rPr>
              <a:t>better resolution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</a:rPr>
              <a:t>more consistent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8267700" y="4457700"/>
            <a:ext cx="1189947" cy="95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8286750" y="4727224"/>
            <a:ext cx="1170897" cy="11015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553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</TotalTime>
  <Words>1308</Words>
  <Application>Microsoft Office PowerPoint</Application>
  <PresentationFormat>Widescreen</PresentationFormat>
  <Paragraphs>301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Comic Sans MS</vt:lpstr>
      <vt:lpstr>Palatino Linotype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run 5297, Fall Alignment Vertices *</vt:lpstr>
      <vt:lpstr>run 5297, Fall Alignment Residuals</vt:lpstr>
      <vt:lpstr>Fall Alignment Numbers</vt:lpstr>
      <vt:lpstr>PowerPoint Presentation</vt:lpstr>
      <vt:lpstr>PowerPoint Presentation</vt:lpstr>
      <vt:lpstr>Location Of Measurement Points*</vt:lpstr>
      <vt:lpstr>PowerPoint Presentation</vt:lpstr>
      <vt:lpstr>PowerPoint Presentation</vt:lpstr>
      <vt:lpstr>PowerPoint Presentation</vt:lpstr>
      <vt:lpstr>Forward Track Resolution: Status 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Alignment Status: from B=0 run 2467</dc:title>
  <dc:creator>Mac D. Mestayer</dc:creator>
  <cp:lastModifiedBy>Mac D. Mestayer</cp:lastModifiedBy>
  <cp:revision>125</cp:revision>
  <dcterms:created xsi:type="dcterms:W3CDTF">2018-08-09T18:17:16Z</dcterms:created>
  <dcterms:modified xsi:type="dcterms:W3CDTF">2019-11-12T22:55:16Z</dcterms:modified>
</cp:coreProperties>
</file>