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269" r:id="rId2"/>
    <p:sldId id="296" r:id="rId3"/>
    <p:sldId id="410" r:id="rId4"/>
    <p:sldId id="420" r:id="rId5"/>
    <p:sldId id="421" r:id="rId6"/>
    <p:sldId id="422" r:id="rId7"/>
    <p:sldId id="423" r:id="rId8"/>
    <p:sldId id="424" r:id="rId9"/>
    <p:sldId id="425" r:id="rId10"/>
    <p:sldId id="430" r:id="rId11"/>
    <p:sldId id="427" r:id="rId12"/>
    <p:sldId id="426" r:id="rId13"/>
    <p:sldId id="428" r:id="rId14"/>
    <p:sldId id="417" r:id="rId15"/>
    <p:sldId id="429" r:id="rId16"/>
    <p:sldId id="393" r:id="rId17"/>
    <p:sldId id="432" r:id="rId18"/>
    <p:sldId id="431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4B87B5"/>
    <a:srgbClr val="0000C0"/>
    <a:srgbClr val="BBE0E3"/>
    <a:srgbClr val="FF00FF"/>
    <a:srgbClr val="C5EE8E"/>
    <a:srgbClr val="ACC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1" autoAdjust="0"/>
    <p:restoredTop sz="90855" autoAdjust="0"/>
  </p:normalViewPr>
  <p:slideViewPr>
    <p:cSldViewPr>
      <p:cViewPr>
        <p:scale>
          <a:sx n="96" d="100"/>
          <a:sy n="96" d="100"/>
        </p:scale>
        <p:origin x="-768" y="-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36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65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80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Isotope</a:t>
            </a:r>
            <a:r>
              <a:rPr lang="en-US" sz="800" b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Readiness </a:t>
            </a:r>
            <a:r>
              <a:rPr lang="en-US" sz="8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Review Sep</a:t>
            </a:r>
            <a:r>
              <a:rPr lang="en-US" sz="800" b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26,  2019                 </a:t>
            </a:r>
            <a:r>
              <a:rPr lang="en-US" sz="800" i="1" dirty="0" smtClean="0">
                <a:solidFill>
                  <a:srgbClr val="FFFFFF"/>
                </a:solidFill>
              </a:rPr>
              <a:t>Page </a:t>
            </a:r>
            <a:fld id="{90D66C53-FD60-4B76-87AB-8CA91569D26A}" type="slidenum">
              <a:rPr lang="en-US" sz="800" i="1" smtClean="0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ARR Readiness 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Briefing M Dallas  October 2010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/>
          <a:lstStyle/>
          <a:p>
            <a:r>
              <a:rPr lang="en-US" sz="3600" dirty="0" err="1" smtClean="0"/>
              <a:t>RadCon</a:t>
            </a:r>
            <a:r>
              <a:rPr lang="en-US" sz="3600" dirty="0" smtClean="0"/>
              <a:t> Overview for</a:t>
            </a:r>
            <a:br>
              <a:rPr lang="en-US" sz="3600" dirty="0" smtClean="0"/>
            </a:br>
            <a:r>
              <a:rPr lang="en-US" sz="3600" dirty="0" smtClean="0"/>
              <a:t>LERF Isotope Test 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00800" cy="9906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Keith Welch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RadCon</a:t>
            </a:r>
            <a:r>
              <a:rPr lang="en-US" dirty="0" smtClean="0">
                <a:latin typeface="Arial" charset="0"/>
                <a:cs typeface="Arial" charset="0"/>
              </a:rPr>
              <a:t> Manager</a:t>
            </a:r>
          </a:p>
          <a:p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 September 26,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Residual Radiation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6623" y="914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Estimating Residual Dose Rates</a:t>
            </a:r>
          </a:p>
          <a:p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73" y="1791584"/>
            <a:ext cx="4388618" cy="36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3" y="1791584"/>
            <a:ext cx="4780106" cy="36241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2502" y="5415685"/>
            <a:ext cx="8458200" cy="95197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FLUKA model used for assessing activation and residual dose rate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219200" y="3603634"/>
            <a:ext cx="990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3400" y="33888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Residual Radiation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Estimating Residual Dose Rates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57700" y="1329898"/>
            <a:ext cx="4489174" cy="358140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52400" y="4911297"/>
            <a:ext cx="8458200" cy="95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8925" indent="-288925"/>
            <a:r>
              <a:rPr lang="en-US" sz="2000" kern="0" dirty="0" smtClean="0"/>
              <a:t>30 cm dose rate at target ~ 400 </a:t>
            </a:r>
            <a:r>
              <a:rPr lang="en-US" sz="2000" kern="0" dirty="0" err="1" smtClean="0"/>
              <a:t>mrem</a:t>
            </a:r>
            <a:r>
              <a:rPr lang="en-US" sz="2000" kern="0" dirty="0" smtClean="0"/>
              <a:t>/h</a:t>
            </a:r>
          </a:p>
          <a:p>
            <a:pPr marL="288925" indent="-288925"/>
            <a:r>
              <a:rPr lang="en-US" sz="2000" kern="0" dirty="0" smtClean="0"/>
              <a:t>Actual work area dose rate ~ 100 </a:t>
            </a:r>
            <a:r>
              <a:rPr lang="en-US" sz="2000" kern="0" dirty="0" err="1" smtClean="0"/>
              <a:t>mrem</a:t>
            </a:r>
            <a:r>
              <a:rPr lang="en-US" sz="2000" kern="0" dirty="0" smtClean="0"/>
              <a:t>/h</a:t>
            </a:r>
          </a:p>
          <a:p>
            <a:pPr marL="288925" indent="-288925"/>
            <a:endParaRPr lang="en-US" sz="2000" kern="0" dirty="0" smtClean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400" y="1371273"/>
            <a:ext cx="3761961" cy="34986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1524000" y="315468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14033" y="296670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Beam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Residual Radiation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ALARA practices for target extraction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999" y="2141232"/>
            <a:ext cx="5585904" cy="342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810000" y="3810000"/>
            <a:ext cx="1524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33800" y="3114675"/>
            <a:ext cx="8382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8545" y="1455684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Portable shadow shield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4842391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stCxn id="16" idx="0"/>
            <a:endCxn id="11" idx="2"/>
          </p:cNvCxnSpPr>
          <p:nvPr/>
        </p:nvCxnSpPr>
        <p:spPr bwMode="auto">
          <a:xfrm flipH="1" flipV="1">
            <a:off x="3886200" y="3886200"/>
            <a:ext cx="609600" cy="956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12034" r="15663" b="9761"/>
          <a:stretch/>
        </p:blipFill>
        <p:spPr bwMode="auto">
          <a:xfrm rot="10800000">
            <a:off x="3669506" y="2428891"/>
            <a:ext cx="966787" cy="60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2932945" y="2102015"/>
            <a:ext cx="1029455" cy="10126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4724400" y="2428891"/>
            <a:ext cx="685800" cy="723884"/>
          </a:xfrm>
          <a:prstGeom prst="rect">
            <a:avLst/>
          </a:prstGeom>
          <a:solidFill>
            <a:srgbClr val="DAEDE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969893" y="2721518"/>
            <a:ext cx="133878" cy="13862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16200000">
            <a:off x="4732032" y="2724346"/>
            <a:ext cx="304800" cy="1447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84432" y="2492106"/>
            <a:ext cx="304800" cy="1447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84432" y="2949130"/>
            <a:ext cx="304800" cy="1447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5036832" y="2724346"/>
            <a:ext cx="304800" cy="1447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6248" y="1732683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Pig on cart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 bwMode="auto">
          <a:xfrm>
            <a:off x="4812048" y="2102015"/>
            <a:ext cx="202362" cy="6594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10200" y="4058089"/>
            <a:ext cx="3733800" cy="193793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Shield design gives clear access to target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Target removal should take less than 2 minutes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Shadow shield to be evaluated during 1 kW run</a:t>
            </a:r>
            <a:endParaRPr lang="en-US" sz="1800" dirty="0"/>
          </a:p>
        </p:txBody>
      </p:sp>
      <p:sp>
        <p:nvSpPr>
          <p:cNvPr id="34" name="Content Placeholder 6"/>
          <p:cNvSpPr txBox="1">
            <a:spLocks/>
          </p:cNvSpPr>
          <p:nvPr/>
        </p:nvSpPr>
        <p:spPr bwMode="auto">
          <a:xfrm>
            <a:off x="5497848" y="1252939"/>
            <a:ext cx="3733800" cy="193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kern="0" dirty="0" smtClean="0"/>
              <a:t>RWP development underway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kern="0" dirty="0" smtClean="0"/>
              <a:t>Detailed rehearsals to occur when installation complete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kern="0" dirty="0" smtClean="0"/>
              <a:t>Preliminary estimate for dose during removal &lt; 50 person-</a:t>
            </a:r>
            <a:r>
              <a:rPr lang="en-US" sz="1800" kern="0" dirty="0" err="1" smtClean="0"/>
              <a:t>mrem</a:t>
            </a: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4695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Packaging and Shipping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133475"/>
            <a:ext cx="52784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lvl="1" indent="0">
              <a:buNone/>
            </a:pPr>
            <a:r>
              <a:rPr lang="en-US" sz="2000" kern="0" dirty="0" smtClean="0"/>
              <a:t>Dose rate from target/crucible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5143002" cy="3657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73681" y="1400175"/>
            <a:ext cx="3733800" cy="47625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Once removed from hutch, crucible has 30 cm dose rate    ~ 180 </a:t>
            </a:r>
            <a:r>
              <a:rPr lang="en-US" sz="1800" dirty="0" err="1" smtClean="0"/>
              <a:t>mrem</a:t>
            </a:r>
            <a:r>
              <a:rPr lang="en-US" sz="1800" dirty="0" smtClean="0"/>
              <a:t>/h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Crucible moved to southwest vault for counting/packaging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Counting configuration for unshielded count will require about 3 meter distance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Canberra ISOCS system used for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Contamination control protocols invoked for all handling of crucible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May be able to count in pig</a:t>
            </a:r>
          </a:p>
        </p:txBody>
      </p:sp>
    </p:spTree>
    <p:extLst>
      <p:ext uri="{BB962C8B-B14F-4D97-AF65-F5344CB8AC3E}">
        <p14:creationId xmlns:p14="http://schemas.microsoft.com/office/powerpoint/2010/main" val="1776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Packaging and Shipping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76600" y="810733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lvl="1" indent="0">
              <a:buNone/>
            </a:pPr>
            <a:r>
              <a:rPr lang="en-US" kern="0" dirty="0" smtClean="0"/>
              <a:t>Package Details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344132"/>
            <a:ext cx="3505200" cy="44470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DOT Spec 7A Type 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Certified for liquids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Acceptable for quantities expected for 5 kW runs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Loading sequence is video recorded for reference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Will be shipped exclusive 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Excl. use not required for 1 kW, but speeds up delivery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err="1" smtClean="0"/>
              <a:t>JLab</a:t>
            </a:r>
            <a:r>
              <a:rPr lang="en-US" sz="1800" dirty="0" smtClean="0"/>
              <a:t> maintains DOT hazardous materials shipping registration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Registered for FedEx Custom Critical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" y="1344133"/>
            <a:ext cx="5638800" cy="431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493" y="4267199"/>
            <a:ext cx="2127266" cy="2142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Packaging and Shipping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05000" y="81915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lvl="1" indent="0">
              <a:buNone/>
            </a:pPr>
            <a:r>
              <a:rPr lang="en-US" sz="2000" kern="0" dirty="0" smtClean="0"/>
              <a:t>Activity Estimates and dose rate on package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80668"/>
              </p:ext>
            </p:extLst>
          </p:nvPr>
        </p:nvGraphicFramePr>
        <p:xfrm>
          <a:off x="1371600" y="1233469"/>
          <a:ext cx="6405163" cy="1814533"/>
        </p:xfrm>
        <a:graphic>
          <a:graphicData uri="http://schemas.openxmlformats.org/drawingml/2006/table">
            <a:tbl>
              <a:tblPr firstRow="1" firstCol="1" bandRow="1"/>
              <a:tblGrid>
                <a:gridCol w="736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9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72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7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79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9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Nuclide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Quantity (</a:t>
                      </a:r>
                      <a:r>
                        <a:rPr lang="en-US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mCi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 @ Crucible surf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 @ Pig surf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 @ Can surf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 @ Box surf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 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 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 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Ga 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Zn 69m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26670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4"/>
          <a:srcRect l="23153" r="7559"/>
          <a:stretch/>
        </p:blipFill>
        <p:spPr>
          <a:xfrm rot="5400000">
            <a:off x="256067" y="3124200"/>
            <a:ext cx="3297865" cy="32734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92479"/>
          <a:stretch/>
        </p:blipFill>
        <p:spPr>
          <a:xfrm>
            <a:off x="3183748" y="3103120"/>
            <a:ext cx="357963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095" y="5498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 flipV="1">
            <a:off x="1092495" y="5486400"/>
            <a:ext cx="355305" cy="1963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68287" y="4497354"/>
            <a:ext cx="110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Crucible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257300" y="4731932"/>
            <a:ext cx="342900" cy="1448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876300" y="3657600"/>
            <a:ext cx="4953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44795" y="344066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58417"/>
            <a:ext cx="2444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Ga-72 dose rate per </a:t>
            </a:r>
            <a:r>
              <a:rPr lang="en-US" sz="1600" kern="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mCi</a:t>
            </a:r>
            <a:endParaRPr lang="en-US" sz="1600" kern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"/>
          </p:nvPr>
        </p:nvSpPr>
        <p:spPr>
          <a:xfrm>
            <a:off x="3539053" y="3103120"/>
            <a:ext cx="4478992" cy="5334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Values above for 5 kW exposure and 24-hour decay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Dose rate expected to be no more than about half the values above for 1 kW and 10 hour decay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“Transport Index” expected ~1-2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Requires “Yellow III” label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Exclusive use not required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242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357938" cy="53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6764227" cy="5182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9935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 irradiation post-run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13651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 irradiation post-run survey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797686"/>
            <a:ext cx="4512222" cy="545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4038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Controls for prompt radiation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Shielding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Monitoring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Controls for residual dose rates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General requirements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Target access/retrieval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Estimated dose rates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Packaging and Shipping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Transfer/packaging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Package dose rates and 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Prompt Radiation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572000" cy="4572000"/>
          </a:xfrm>
        </p:spPr>
        <p:txBody>
          <a:bodyPr/>
          <a:lstStyle/>
          <a:p>
            <a:pPr marL="338138" indent="-338138">
              <a:buFont typeface="Wingdings" panose="05000000000000000000" pitchFamily="2" charset="2"/>
              <a:buChar char="§"/>
            </a:pPr>
            <a:r>
              <a:rPr lang="en-US" sz="2000" dirty="0" smtClean="0"/>
              <a:t>Shield design goals </a:t>
            </a:r>
          </a:p>
          <a:p>
            <a:pPr marL="625475" lvl="1" indent="-288925">
              <a:buFont typeface="Wingdings" panose="05000000000000000000" pitchFamily="2" charset="2"/>
              <a:buChar char="§"/>
            </a:pPr>
            <a:r>
              <a:rPr lang="en-US" sz="2000" dirty="0" smtClean="0"/>
              <a:t>Maintain dose rates outside structural shielding at levels below RCA (0.05 </a:t>
            </a:r>
            <a:r>
              <a:rPr lang="en-US" sz="2000" dirty="0" err="1" smtClean="0"/>
              <a:t>mrem</a:t>
            </a:r>
            <a:r>
              <a:rPr lang="en-US" sz="2000" dirty="0" smtClean="0"/>
              <a:t>/h)</a:t>
            </a:r>
          </a:p>
          <a:p>
            <a:pPr marL="625475" lvl="1" indent="-288925">
              <a:buFont typeface="Wingdings" panose="05000000000000000000" pitchFamily="2" charset="2"/>
              <a:buChar char="§"/>
            </a:pPr>
            <a:r>
              <a:rPr lang="en-US" sz="2000" dirty="0" smtClean="0"/>
              <a:t>Minimize damage/activation to components in vault</a:t>
            </a:r>
          </a:p>
          <a:p>
            <a:pPr marL="625475" lvl="1" indent="-288925">
              <a:buFont typeface="Wingdings" panose="05000000000000000000" pitchFamily="2" charset="2"/>
              <a:buChar char="§"/>
            </a:pPr>
            <a:r>
              <a:rPr lang="en-US" sz="2000" dirty="0" smtClean="0"/>
              <a:t>Allow for relatively quick access to target</a:t>
            </a:r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sz="2000" dirty="0" smtClean="0"/>
              <a:t>Shielding designated “medium” project</a:t>
            </a:r>
          </a:p>
          <a:p>
            <a:pPr marL="625475" lvl="1" indent="-277813">
              <a:buFont typeface="Wingdings" panose="05000000000000000000" pitchFamily="2" charset="2"/>
              <a:buChar char="§"/>
            </a:pPr>
            <a:r>
              <a:rPr lang="en-US" sz="2000" dirty="0" smtClean="0"/>
              <a:t>Reviewed by </a:t>
            </a:r>
            <a:r>
              <a:rPr lang="en-US" sz="2000" dirty="0" err="1" smtClean="0"/>
              <a:t>RadCon</a:t>
            </a:r>
            <a:r>
              <a:rPr lang="en-US" sz="2000" dirty="0" smtClean="0"/>
              <a:t>/SCMB</a:t>
            </a:r>
          </a:p>
          <a:p>
            <a:pPr marL="625475" lvl="1" indent="-277813">
              <a:buFont typeface="Wingdings" panose="05000000000000000000" pitchFamily="2" charset="2"/>
              <a:buChar char="§"/>
            </a:pPr>
            <a:r>
              <a:rPr lang="en-US" sz="2000" dirty="0" smtClean="0"/>
              <a:t>Shield is not Credited Control</a:t>
            </a:r>
          </a:p>
          <a:p>
            <a:pPr marL="625475" lvl="1" indent="-277813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Shielding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13" y="823697"/>
            <a:ext cx="3238588" cy="25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7" y="3352800"/>
            <a:ext cx="4614863" cy="30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Prompt Radiation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3820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Shielding modeled with FLUKA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Simplified geometry with 13” steel and 8” water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Dimensionally accurate with respect to gallery above 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02095" y="838199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Shielding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867400" cy="340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Prompt Radiation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09332"/>
            <a:ext cx="8382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		Dose rate at 5 kW 40 MeV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Shielding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4676" y="6059557"/>
            <a:ext cx="171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Side View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2364" y="21336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Gallery floor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47800" y="2318266"/>
            <a:ext cx="3876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7796" y="370667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Vault ceiling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464366" y="3916977"/>
            <a:ext cx="3876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744528" y="1663522"/>
            <a:ext cx="228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Gallery dose rate: </a:t>
            </a:r>
            <a:r>
              <a:rPr lang="en-US" sz="2000" b="1" kern="0" dirty="0" smtClean="0">
                <a:solidFill>
                  <a:srgbClr val="0000C0"/>
                </a:solidFill>
              </a:rPr>
              <a:t>~ 0.02 </a:t>
            </a:r>
            <a:r>
              <a:rPr lang="en-US" sz="2000" b="1" kern="0" dirty="0" err="1" smtClean="0">
                <a:solidFill>
                  <a:srgbClr val="0000C0"/>
                </a:solidFill>
              </a:rPr>
              <a:t>mrem</a:t>
            </a:r>
            <a:r>
              <a:rPr lang="en-US" sz="2000" b="1" kern="0" dirty="0" smtClean="0">
                <a:solidFill>
                  <a:srgbClr val="0000C0"/>
                </a:solidFill>
              </a:rPr>
              <a:t>/h</a:t>
            </a:r>
          </a:p>
          <a:p>
            <a:pPr marL="0" indent="0">
              <a:buNone/>
            </a:pPr>
            <a:r>
              <a:rPr lang="en-US" sz="2000" i="1" kern="0" dirty="0"/>
              <a:t>Agrees well with semi-empirical calculations</a:t>
            </a:r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Dose rate in vault at 1 meter:</a:t>
            </a:r>
          </a:p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rgbClr val="0000C0"/>
                </a:solidFill>
              </a:rPr>
              <a:t>~ 250 rem/h</a:t>
            </a:r>
          </a:p>
          <a:p>
            <a:pPr marL="0" indent="0">
              <a:buFontTx/>
              <a:buNone/>
            </a:pPr>
            <a:r>
              <a:rPr lang="en-US" sz="2000" i="1" kern="0" dirty="0" smtClean="0"/>
              <a:t>Good for several hundred hours operation with negligible impact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72"/>
          <a:stretch/>
        </p:blipFill>
        <p:spPr>
          <a:xfrm>
            <a:off x="1851992" y="1663522"/>
            <a:ext cx="4806831" cy="44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Prompt Radiation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303493"/>
            <a:ext cx="3581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RF Gallery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LERF CARMs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Part of certified PSS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Probes positioned appropriate for source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Surveys during run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RSAD specifies RCD presence required to commence production run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RF gallery to be conservatively posted as RCA in target region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45" y="1299865"/>
            <a:ext cx="5353660" cy="478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Prompt Radiation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6430" y="1299865"/>
            <a:ext cx="6248400" cy="174223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Air </a:t>
            </a:r>
            <a:r>
              <a:rPr lang="en-US" sz="2200" dirty="0"/>
              <a:t>Monitoring</a:t>
            </a:r>
          </a:p>
          <a:p>
            <a:pPr marL="690563" lvl="1">
              <a:buFont typeface="Wingdings" panose="05000000000000000000" pitchFamily="2" charset="2"/>
              <a:buChar char="§"/>
            </a:pPr>
            <a:r>
              <a:rPr lang="en-US" sz="2000" dirty="0" smtClean="0"/>
              <a:t>Continuous </a:t>
            </a:r>
            <a:r>
              <a:rPr lang="en-US" sz="2000" dirty="0"/>
              <a:t>sampling from </a:t>
            </a:r>
            <a:r>
              <a:rPr lang="en-US" sz="2000" dirty="0" smtClean="0"/>
              <a:t>vault using AMS-4</a:t>
            </a:r>
          </a:p>
          <a:p>
            <a:pPr marL="690563" lvl="2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Standard monitoring system used in CEBAF</a:t>
            </a:r>
            <a:endParaRPr lang="en-US" sz="2000" dirty="0"/>
          </a:p>
          <a:p>
            <a:pPr marL="690563" lvl="1">
              <a:buFont typeface="Wingdings" panose="05000000000000000000" pitchFamily="2" charset="2"/>
              <a:buChar char="§"/>
            </a:pPr>
            <a:r>
              <a:rPr lang="en-US" sz="2000" dirty="0"/>
              <a:t>EPICS </a:t>
            </a:r>
            <a:r>
              <a:rPr lang="en-US" sz="2000" dirty="0" smtClean="0"/>
              <a:t>archiving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62033"/>
            <a:ext cx="4572000" cy="3253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932" y="2795876"/>
            <a:ext cx="4343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lvl="1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RSAD threshold for operations hold point (standard practice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90563" lvl="1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ignificant activity not expected, but measurement will validate</a:t>
            </a:r>
            <a:endParaRPr lang="en-US" sz="20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77" y="3048000"/>
            <a:ext cx="4770227" cy="324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Residual Radiation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399" y="1376065"/>
            <a:ext cx="8867775" cy="1671935"/>
          </a:xfrm>
        </p:spPr>
        <p:txBody>
          <a:bodyPr/>
          <a:lstStyle/>
          <a:p>
            <a:pPr marL="284163" indent="-284163">
              <a:buFont typeface="Wingdings" panose="05000000000000000000" pitchFamily="2" charset="2"/>
              <a:buChar char="§"/>
            </a:pPr>
            <a:r>
              <a:rPr lang="en-US" sz="2200" dirty="0" smtClean="0"/>
              <a:t>Rear shield block retracts to provide access to target</a:t>
            </a:r>
          </a:p>
          <a:p>
            <a:pPr marL="284163" indent="-284163">
              <a:buFont typeface="Wingdings" panose="05000000000000000000" pitchFamily="2" charset="2"/>
              <a:buChar char="§"/>
            </a:pPr>
            <a:r>
              <a:rPr lang="en-US" sz="2200" dirty="0" smtClean="0"/>
              <a:t>Radiator remains in place upstream within hutch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Target Access/Retrieval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47375" y="2209800"/>
            <a:ext cx="4636477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0" indent="-2841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Extended tool for retrieving target</a:t>
            </a:r>
          </a:p>
          <a:p>
            <a:pPr marL="284163" lvl="0" indent="-2841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Moveable shadow shield planned</a:t>
            </a:r>
          </a:p>
          <a:p>
            <a:pPr marL="284163" indent="-2841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Extraction </a:t>
            </a:r>
            <a:r>
              <a:rPr lang="en-US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procedure to be captured in RWP, rehearsed</a:t>
            </a:r>
          </a:p>
          <a:p>
            <a:pPr marL="630238" lvl="1" indent="-346075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Target placed immediately in transport pig, hutch closed</a:t>
            </a:r>
          </a:p>
          <a:p>
            <a:pPr marL="630238" lvl="1" indent="-346075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Pig moved to low-background area</a:t>
            </a:r>
          </a:p>
          <a:p>
            <a:pPr marL="630238" lvl="1" indent="-346075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Gamma spec performed</a:t>
            </a:r>
          </a:p>
          <a:p>
            <a:pPr marL="630238" lvl="1" indent="-346075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Packaging for shipment</a:t>
            </a:r>
          </a:p>
        </p:txBody>
      </p:sp>
    </p:spTree>
    <p:extLst>
      <p:ext uri="{BB962C8B-B14F-4D97-AF65-F5344CB8AC3E}">
        <p14:creationId xmlns:p14="http://schemas.microsoft.com/office/powerpoint/2010/main" val="13223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Controls for Residual Radiation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9113" y="914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Requirements</a:t>
            </a:r>
          </a:p>
          <a:p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113" y="1600200"/>
            <a:ext cx="8458200" cy="3124200"/>
          </a:xfrm>
        </p:spPr>
        <p:txBody>
          <a:bodyPr/>
          <a:lstStyle/>
          <a:p>
            <a:pPr marL="223838" indent="-223838">
              <a:buFont typeface="Wingdings" panose="05000000000000000000" pitchFamily="2" charset="2"/>
              <a:buChar char="§"/>
            </a:pPr>
            <a:r>
              <a:rPr lang="en-US" sz="2200" dirty="0" smtClean="0"/>
              <a:t>RWP will guide all activities</a:t>
            </a:r>
          </a:p>
          <a:p>
            <a:pPr marL="517525" lvl="1" indent="-284163">
              <a:buFont typeface="Wingdings" panose="05000000000000000000" pitchFamily="2" charset="2"/>
              <a:buChar char="§"/>
            </a:pPr>
            <a:r>
              <a:rPr lang="en-US" sz="2000" dirty="0" smtClean="0"/>
              <a:t>All entries to the vault after the run has started require RCT survey/escort</a:t>
            </a:r>
          </a:p>
          <a:p>
            <a:pPr marL="517525" lvl="1" indent="-284163">
              <a:buFont typeface="Wingdings" panose="05000000000000000000" pitchFamily="2" charset="2"/>
              <a:buChar char="§"/>
            </a:pPr>
            <a:r>
              <a:rPr lang="en-US" sz="2000" dirty="0" smtClean="0"/>
              <a:t>At least 8 hours decay required prior to opening shield</a:t>
            </a:r>
          </a:p>
          <a:p>
            <a:pPr marL="517525" lvl="1" indent="-284163">
              <a:buFont typeface="Wingdings" panose="05000000000000000000" pitchFamily="2" charset="2"/>
              <a:buChar char="§"/>
            </a:pPr>
            <a:r>
              <a:rPr lang="en-US" sz="2000" dirty="0"/>
              <a:t>Radiation levels outside shield expected &lt; 2 </a:t>
            </a:r>
            <a:r>
              <a:rPr lang="en-US" sz="2000" dirty="0" err="1"/>
              <a:t>mrem</a:t>
            </a:r>
            <a:r>
              <a:rPr lang="en-US" sz="2000" dirty="0"/>
              <a:t>/h after </a:t>
            </a:r>
            <a:r>
              <a:rPr lang="en-US" sz="2000" dirty="0" smtClean="0"/>
              <a:t>decay</a:t>
            </a:r>
          </a:p>
          <a:p>
            <a:pPr marL="517525" lvl="1" indent="-284163">
              <a:buFont typeface="Wingdings" panose="05000000000000000000" pitchFamily="2" charset="2"/>
              <a:buChar char="§"/>
            </a:pPr>
            <a:r>
              <a:rPr lang="en-US" sz="2000" dirty="0" smtClean="0"/>
              <a:t>All surfaces internal to shield will be considered contaminated</a:t>
            </a:r>
          </a:p>
          <a:p>
            <a:pPr marL="517525" lvl="1" indent="-284163">
              <a:buFont typeface="Wingdings" panose="05000000000000000000" pitchFamily="2" charset="2"/>
              <a:buChar char="§"/>
            </a:pPr>
            <a:r>
              <a:rPr lang="en-US" sz="2000" dirty="0" smtClean="0"/>
              <a:t>All steps for target removal, transfer, counting and packaging to be rehearsed in full detail, procedure included in RWP</a:t>
            </a:r>
          </a:p>
          <a:p>
            <a:pPr marL="517525" lvl="1" indent="-284163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48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8284</TotalTime>
  <Words>755</Words>
  <Application>Microsoft Office PowerPoint</Application>
  <PresentationFormat>On-screen Show (4:3)</PresentationFormat>
  <Paragraphs>195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3_JLab_PowerPoint1</vt:lpstr>
      <vt:lpstr>RadCon Overview for LERF Isotope Test </vt:lpstr>
      <vt:lpstr>Outline</vt:lpstr>
      <vt:lpstr>Controls for Prompt Radiation</vt:lpstr>
      <vt:lpstr>Controls for Prompt Radiation</vt:lpstr>
      <vt:lpstr>Controls for Prompt Radiation</vt:lpstr>
      <vt:lpstr>Controls for Prompt Radiation</vt:lpstr>
      <vt:lpstr>Controls for Prompt Radiation</vt:lpstr>
      <vt:lpstr>Controls for Residual Radiation</vt:lpstr>
      <vt:lpstr>Controls for Residual Radiation</vt:lpstr>
      <vt:lpstr>Controls for Residual Radiation</vt:lpstr>
      <vt:lpstr>Controls for Residual Radiation</vt:lpstr>
      <vt:lpstr>Controls for Residual Radiation</vt:lpstr>
      <vt:lpstr>Packaging and Shipping</vt:lpstr>
      <vt:lpstr>Packaging and Shipping</vt:lpstr>
      <vt:lpstr>Packaging and Shipping</vt:lpstr>
      <vt:lpstr>Extra Slides</vt:lpstr>
      <vt:lpstr>Extra Slides</vt:lpstr>
      <vt:lpstr>Extra Slides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Keith Welch</cp:lastModifiedBy>
  <cp:revision>521</cp:revision>
  <cp:lastPrinted>2013-08-16T15:27:19Z</cp:lastPrinted>
  <dcterms:created xsi:type="dcterms:W3CDTF">2010-06-08T15:26:47Z</dcterms:created>
  <dcterms:modified xsi:type="dcterms:W3CDTF">2019-09-26T14:33:55Z</dcterms:modified>
</cp:coreProperties>
</file>