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2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  <p:sldMasterId id="2147483681" r:id="rId3"/>
    <p:sldMasterId id="2147483693" r:id="rId4"/>
    <p:sldMasterId id="2147483706" r:id="rId5"/>
    <p:sldMasterId id="2147483718" r:id="rId6"/>
    <p:sldMasterId id="2147483735" r:id="rId7"/>
    <p:sldMasterId id="2147483738" r:id="rId8"/>
    <p:sldMasterId id="2147483747" r:id="rId9"/>
    <p:sldMasterId id="2147483750" r:id="rId10"/>
    <p:sldMasterId id="2147483764" r:id="rId11"/>
    <p:sldMasterId id="2147483774" r:id="rId12"/>
    <p:sldMasterId id="2147483786" r:id="rId13"/>
    <p:sldMasterId id="2147483799" r:id="rId14"/>
  </p:sldMasterIdLst>
  <p:notesMasterIdLst>
    <p:notesMasterId r:id="rId26"/>
  </p:notesMasterIdLst>
  <p:sldIdLst>
    <p:sldId id="256" r:id="rId15"/>
    <p:sldId id="257" r:id="rId16"/>
    <p:sldId id="290" r:id="rId17"/>
    <p:sldId id="291" r:id="rId18"/>
    <p:sldId id="292" r:id="rId19"/>
    <p:sldId id="293" r:id="rId20"/>
    <p:sldId id="295" r:id="rId21"/>
    <p:sldId id="294" r:id="rId22"/>
    <p:sldId id="296" r:id="rId23"/>
    <p:sldId id="297" r:id="rId24"/>
    <p:sldId id="298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1"/>
    <p:restoredTop sz="94674"/>
  </p:normalViewPr>
  <p:slideViewPr>
    <p:cSldViewPr snapToGrid="0" snapToObjects="1">
      <p:cViewPr>
        <p:scale>
          <a:sx n="160" d="100"/>
          <a:sy n="160" d="100"/>
        </p:scale>
        <p:origin x="30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355F9-32F3-E54F-96E3-48A22C8EC83B}" type="datetimeFigureOut">
              <a:rPr lang="en-US" smtClean="0"/>
              <a:t>9/24/19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C32D5-AD67-C648-B954-BF8375D6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2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9A2A251-DB98-A047-8867-8ED156591F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EF4C3DF-254E-AC4E-8944-D510F90AC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Blue Interior Page Design 1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647D312-8C1A-7240-B04B-DB7F3034D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730250" eaLnBrk="0" fontAlgn="base" hangingPunct="0">
              <a:spcBef>
                <a:spcPct val="3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730250" eaLnBrk="0" fontAlgn="base" hangingPunct="0">
              <a:spcBef>
                <a:spcPct val="3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730250" eaLnBrk="0" fontAlgn="base" hangingPunct="0">
              <a:spcBef>
                <a:spcPct val="3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730250" eaLnBrk="0" fontAlgn="base" hangingPunct="0">
              <a:spcBef>
                <a:spcPct val="3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1C96D8-193D-664A-8D84-4D0058602B80}" type="slidenum">
              <a:rPr lang="en-US" altLang="en-US" sz="1200" smtClean="0"/>
              <a:pPr>
                <a:spcBef>
                  <a:spcPct val="0"/>
                </a:spcBef>
              </a:pPr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9793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7DA966D-32F5-194A-AE69-928B042ED3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1CD7BC6-E179-D04D-964F-3FECA25D7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Blue Interior Page Design 1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962DC26-E0BD-A24F-A972-AA21FC86A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730250" eaLnBrk="0" fontAlgn="base" hangingPunct="0">
              <a:spcBef>
                <a:spcPct val="3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730250" eaLnBrk="0" fontAlgn="base" hangingPunct="0">
              <a:spcBef>
                <a:spcPct val="3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730250" eaLnBrk="0" fontAlgn="base" hangingPunct="0">
              <a:spcBef>
                <a:spcPct val="3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730250" eaLnBrk="0" fontAlgn="base" hangingPunct="0">
              <a:spcBef>
                <a:spcPct val="3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01A9E3-F5EA-9C48-A703-826B3F4F9603}" type="slidenum">
              <a:rPr lang="en-US" altLang="en-US" sz="1200" smtClean="0"/>
              <a:pPr>
                <a:spcBef>
                  <a:spcPct val="0"/>
                </a:spcBef>
              </a:pPr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6077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671513"/>
            <a:ext cx="4402138" cy="408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9" y="671513"/>
            <a:ext cx="4403725" cy="408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932"/>
            <a:ext cx="7772400" cy="19354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691743"/>
            <a:ext cx="8897440" cy="4075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2" y="691076"/>
            <a:ext cx="4205013" cy="30861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8" y="691076"/>
            <a:ext cx="4111283" cy="30861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Isotope ERR Review September 26-27, 2019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3" y="680525"/>
            <a:ext cx="4135145" cy="5447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680524"/>
            <a:ext cx="4181150" cy="5447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Isotope ERR Review September 26-27, 2019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1906" y="0"/>
            <a:ext cx="8316295" cy="60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3" y="1225255"/>
            <a:ext cx="4135145" cy="28842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225255"/>
            <a:ext cx="4181150" cy="28842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Isotope ERR Review September 26-27, 2019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69910"/>
            <a:ext cx="3008313" cy="7282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69910"/>
            <a:ext cx="5111750" cy="3988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98124"/>
            <a:ext cx="3008313" cy="2985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Isotope ERR Review September 26-27, 2019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1906" y="0"/>
            <a:ext cx="8316295" cy="60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61374"/>
            <a:ext cx="5486400" cy="29390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Isotope ERR Review September 26-27, 2019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1906" y="0"/>
            <a:ext cx="8316295" cy="60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24058" y="-1879762"/>
            <a:ext cx="3313007" cy="84124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Isotope ERR Review September 26-27, 2019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669974"/>
            <a:ext cx="8190914" cy="3529297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Isotope ERR Review September 26-27, 2019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1906" y="0"/>
            <a:ext cx="8316295" cy="60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2" y="680525"/>
            <a:ext cx="8447649" cy="3312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Isotope ERR Review September 26-27, 2019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6" y="0"/>
            <a:ext cx="8316295" cy="60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728004"/>
            <a:ext cx="4093642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28005"/>
            <a:ext cx="3810000" cy="1914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642970"/>
            <a:ext cx="3810000" cy="1893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Isotope ERR Review September 26-27, 2019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1906" y="0"/>
            <a:ext cx="8316295" cy="60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12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372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256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85800"/>
            <a:ext cx="3810000" cy="400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85800"/>
            <a:ext cx="3810000" cy="400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501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83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7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450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777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389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803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4686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108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4836059"/>
            <a:ext cx="2133600" cy="273844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</p:spTree>
    <p:extLst>
      <p:ext uri="{BB962C8B-B14F-4D97-AF65-F5344CB8AC3E}">
        <p14:creationId xmlns:p14="http://schemas.microsoft.com/office/powerpoint/2010/main" val="33858608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189D8-0995-6240-AE65-3A144955B5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100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09553" y="635796"/>
            <a:ext cx="8734425" cy="416032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1C2E8-DEAA-6F4F-8137-0ED45284C7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Isotope ERR Review September 26-27, 2019</a:t>
            </a:r>
          </a:p>
        </p:txBody>
      </p:sp>
    </p:spTree>
    <p:extLst>
      <p:ext uri="{BB962C8B-B14F-4D97-AF65-F5344CB8AC3E}">
        <p14:creationId xmlns:p14="http://schemas.microsoft.com/office/powerpoint/2010/main" val="8629283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225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CDB35-FFA2-4641-9D35-E715981DD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495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8032"/>
            <a:ext cx="9144000" cy="31546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38375" y="484884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Isotope ERR Review September 26-27, 2019</a:t>
            </a:r>
            <a:endParaRPr lang="en-US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3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3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7629"/>
            <a:ext cx="4040188" cy="5565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4181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47629"/>
            <a:ext cx="4041775" cy="5565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4181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8032"/>
            <a:ext cx="9144000" cy="3154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8FD974-110B-914C-A451-33B05B93E3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777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8644"/>
            <a:ext cx="3008313" cy="704850"/>
          </a:xfrm>
        </p:spPr>
        <p:txBody>
          <a:bodyPr anchor="b"/>
          <a:lstStyle>
            <a:lvl1pPr algn="l">
              <a:defRPr sz="112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283495"/>
            <a:ext cx="3008313" cy="346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8032"/>
            <a:ext cx="9144000" cy="3154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38375" y="484884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Isotope ERR Review September 26-27, 2019</a:t>
            </a:r>
            <a:endParaRPr lang="en-US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714750" y="578644"/>
            <a:ext cx="527685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127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29037"/>
            <a:ext cx="5486400" cy="425054"/>
          </a:xfrm>
        </p:spPr>
        <p:txBody>
          <a:bodyPr anchor="b"/>
          <a:lstStyle>
            <a:lvl1pPr algn="l">
              <a:defRPr sz="112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8169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54091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8032"/>
            <a:ext cx="9144000" cy="3154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38375" y="484884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Isotope ERR Review September 26-27, 2019</a:t>
            </a:r>
            <a:endParaRPr lang="en-US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087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47645" y="48488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Isotope ERR Review September 26-27,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830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7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671513"/>
            <a:ext cx="4402138" cy="408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9" y="671513"/>
            <a:ext cx="4403725" cy="408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4836059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</a:t>
            </a:r>
            <a:fld id="{16C52258-EF4B-D546-9E8B-AED7F4D518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22699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784634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0865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51" y="1314450"/>
            <a:ext cx="3222625" cy="3588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76" y="1314450"/>
            <a:ext cx="3222625" cy="3588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1684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31119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8487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1471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7584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6477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93608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601" y="406004"/>
            <a:ext cx="1655763" cy="44969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406004"/>
            <a:ext cx="4819650" cy="44969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6598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49890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806285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97780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314450"/>
            <a:ext cx="4184650" cy="3588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314450"/>
            <a:ext cx="4184650" cy="3588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40410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4314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849582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08638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53217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83506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5834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3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7629"/>
            <a:ext cx="4040188" cy="5565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4181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47629"/>
            <a:ext cx="4041775" cy="5565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4181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406004"/>
            <a:ext cx="2139950" cy="44969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406004"/>
            <a:ext cx="6269038" cy="44969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816379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325" y="406003"/>
            <a:ext cx="6659563" cy="528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7500" y="1314450"/>
            <a:ext cx="4184650" cy="3588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314450"/>
            <a:ext cx="4184650" cy="3588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757325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85750" y="1264444"/>
            <a:ext cx="1531938" cy="365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BE" sz="2400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5" name="Picture 9" descr="NL_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5985"/>
            <a:ext cx="1620838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8559800" y="4781550"/>
            <a:ext cx="40267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74D78BD-B6A3-9843-9DE5-3159F765EF4D}" type="slidenum">
              <a:rPr lang="en-US" sz="1400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62424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26323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85750" y="1264444"/>
            <a:ext cx="1531938" cy="365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BE" sz="2400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6" name="Picture 9" descr="NL_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5985"/>
            <a:ext cx="1620838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8751889" y="4916091"/>
            <a:ext cx="371475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DEE26E-FB6B-CD4E-B70D-C4875A3223E0}" type="slidenum">
              <a:rPr lang="en-US" sz="1200" smtClean="0">
                <a:solidFill>
                  <a:srgbClr val="0B52F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>
              <a:solidFill>
                <a:srgbClr val="0B52FC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2001839" y="4923235"/>
            <a:ext cx="6480175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B52FC"/>
                </a:solidFill>
              </a:rPr>
              <a:t>ENERI 2010 – Infrastructures for Energy Research – Brussels, 29-30 November 2010</a:t>
            </a: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8559801" y="4781551"/>
            <a:ext cx="40267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5800B02-F534-FE40-967A-D94576574928}" type="slidenum">
              <a:rPr lang="en-US" sz="1400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551" y="1314450"/>
            <a:ext cx="3222625" cy="3588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576" y="1314450"/>
            <a:ext cx="3222625" cy="3588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99289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5750" y="1264444"/>
            <a:ext cx="1531938" cy="365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BE" sz="2400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8" name="Picture 9" descr="NL_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5985"/>
            <a:ext cx="1620838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 userDrawn="1"/>
        </p:nvSpPr>
        <p:spPr bwMode="auto">
          <a:xfrm>
            <a:off x="8751889" y="4916091"/>
            <a:ext cx="371475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9509A6D-6FD7-9745-AA19-0F87AD458BEE}" type="slidenum">
              <a:rPr lang="en-US" sz="1200" smtClean="0">
                <a:solidFill>
                  <a:srgbClr val="0B52F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>
              <a:solidFill>
                <a:srgbClr val="0B52FC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2001839" y="4923235"/>
            <a:ext cx="6480175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B52FC"/>
                </a:solidFill>
              </a:rPr>
              <a:t>ENERI 2010 – Infrastructures for Energy Research – Brussels, 29-30 November 2010</a:t>
            </a:r>
          </a:p>
        </p:txBody>
      </p:sp>
      <p:sp>
        <p:nvSpPr>
          <p:cNvPr id="11" name="TextBox 12"/>
          <p:cNvSpPr txBox="1">
            <a:spLocks noChangeArrowheads="1"/>
          </p:cNvSpPr>
          <p:nvPr userDrawn="1"/>
        </p:nvSpPr>
        <p:spPr bwMode="auto">
          <a:xfrm>
            <a:off x="8559801" y="4781551"/>
            <a:ext cx="402674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A9916A4-FFE3-4249-A00C-75790D574B05}" type="slidenum">
              <a:rPr lang="en-US" sz="1400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04531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2389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3962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77550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8175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41550" y="1250652"/>
            <a:ext cx="6597650" cy="3588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753591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8131"/>
            <a:ext cx="2095500" cy="4697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134100" cy="4697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02445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325" y="406003"/>
            <a:ext cx="6659563" cy="528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73462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11DD3D-92D5-4DA7-B99B-478172BB0A6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057071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78590A-533D-4A08-8A4F-A8898892594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26425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DD4C2B-7D56-41C0-9AC7-06147ED9E92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48734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485900"/>
            <a:ext cx="3802063" cy="3389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485900"/>
            <a:ext cx="3803650" cy="3389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7EE547-E63C-4A6B-AF5A-DD1BC2D79380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801383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338234-6394-42F9-AE02-86261D4785A4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0607580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9A8B34-5AF3-4563-A2DA-5C6FCD868D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91902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3C9EA4-4208-4DA4-A2FA-D2DD475E13BE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8171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CA2D58-DEA4-4769-8685-56E2EEEF04F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340149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7C6B56-040D-4BCB-916E-3AFDA8DD248C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615728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9ADAF8-CFA6-48B8-A2EE-374B6AC43AB2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483348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253604"/>
            <a:ext cx="1938338" cy="46220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53604"/>
            <a:ext cx="5667375" cy="46220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156D1A-16D7-4E33-97C2-D7FA47EF18D7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81560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253604"/>
            <a:ext cx="6234113" cy="792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4343401" y="4686300"/>
            <a:ext cx="976313" cy="275035"/>
          </a:xfrm>
        </p:spPr>
        <p:txBody>
          <a:bodyPr/>
          <a:lstStyle>
            <a:lvl1pPr>
              <a:defRPr/>
            </a:lvl1pPr>
          </a:lstStyle>
          <a:p>
            <a:fld id="{E8EE85F8-95C0-47DD-9D7C-03F647FCD906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073902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253604"/>
            <a:ext cx="6234113" cy="792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485900"/>
            <a:ext cx="3802063" cy="3389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263" y="1485900"/>
            <a:ext cx="3803650" cy="1637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0263" y="3237310"/>
            <a:ext cx="3803650" cy="1638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>
          <a:xfrm>
            <a:off x="4343401" y="4686300"/>
            <a:ext cx="976313" cy="275035"/>
          </a:xfrm>
        </p:spPr>
        <p:txBody>
          <a:bodyPr/>
          <a:lstStyle>
            <a:lvl1pPr>
              <a:defRPr/>
            </a:lvl1pPr>
          </a:lstStyle>
          <a:p>
            <a:fld id="{B063FB05-874A-44C1-BF84-6B0A48A1E125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94052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253604"/>
            <a:ext cx="6234113" cy="792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485900"/>
            <a:ext cx="3802063" cy="3389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485900"/>
            <a:ext cx="3803650" cy="3389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4343401" y="4686300"/>
            <a:ext cx="976313" cy="275035"/>
          </a:xfrm>
        </p:spPr>
        <p:txBody>
          <a:bodyPr/>
          <a:lstStyle>
            <a:lvl1pPr>
              <a:defRPr/>
            </a:lvl1pPr>
          </a:lstStyle>
          <a:p>
            <a:fld id="{22D9C761-9110-4027-86C8-932C899C5D69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1790835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253604"/>
            <a:ext cx="6234113" cy="792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1" y="1485900"/>
            <a:ext cx="7758113" cy="3389710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343401" y="4686300"/>
            <a:ext cx="976313" cy="275035"/>
          </a:xfrm>
        </p:spPr>
        <p:txBody>
          <a:bodyPr/>
          <a:lstStyle>
            <a:lvl1pPr>
              <a:defRPr/>
            </a:lvl1pPr>
          </a:lstStyle>
          <a:p>
            <a:fld id="{B98A8537-0BDE-476F-98A6-23FD63754063}" type="slidenum">
              <a:rPr lang="en-US">
                <a:latin typeface="Verdana"/>
                <a:ea typeface="DejaVu Sans"/>
                <a:cs typeface="DejaVu Sans"/>
              </a:rPr>
              <a:pPr/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531195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" y="4947048"/>
            <a:ext cx="7681546" cy="19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e-DE" sz="2400">
                <a:solidFill>
                  <a:srgbClr val="FFFFFF"/>
                </a:solidFill>
                <a:latin typeface="Times New Roman" pitchFamily="16" charset="0"/>
                <a:ea typeface="DejaVu Sans"/>
                <a:cs typeface="DejaVu Sans"/>
              </a:rPr>
              <a:t>Isotope ERR Review September 26-27, 2019</a:t>
            </a:r>
            <a:endParaRPr lang="de-DE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873976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D1EB4AED-45A7-4AE3-83B9-821B6A8BB1E2}" type="slidenum">
              <a:rPr lang="en-GB">
                <a:solidFill>
                  <a:srgbClr val="618FFD"/>
                </a:solidFill>
                <a:latin typeface="Arial"/>
              </a:rPr>
              <a:pPr>
                <a:defRPr/>
              </a:pPr>
              <a:t>‹#›</a:t>
            </a:fld>
            <a:endParaRPr lang="en-GB" dirty="0">
              <a:solidFill>
                <a:srgbClr val="618FFD"/>
              </a:solidFill>
              <a:latin typeface="Arial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nl-BE" dirty="0">
              <a:solidFill>
                <a:srgbClr val="618FF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BE">
                <a:solidFill>
                  <a:srgbClr val="618FFD"/>
                </a:solidFill>
              </a:rPr>
              <a:t>Isotope ERR Review September 26-27, 2019</a:t>
            </a:r>
          </a:p>
        </p:txBody>
      </p:sp>
    </p:spTree>
    <p:extLst>
      <p:ext uri="{BB962C8B-B14F-4D97-AF65-F5344CB8AC3E}">
        <p14:creationId xmlns:p14="http://schemas.microsoft.com/office/powerpoint/2010/main" val="41377602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BA4AD92B-0D03-4D6C-BE95-2489D59A7F12}" type="slidenum">
              <a:rPr lang="en-GB">
                <a:solidFill>
                  <a:srgbClr val="618FFD"/>
                </a:solidFill>
                <a:latin typeface="Arial"/>
              </a:rPr>
              <a:pPr>
                <a:defRPr/>
              </a:pPr>
              <a:t>‹#›</a:t>
            </a:fld>
            <a:endParaRPr lang="en-GB" dirty="0">
              <a:solidFill>
                <a:srgbClr val="618FFD"/>
              </a:solidFill>
              <a:latin typeface="Arial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nl-BE" dirty="0">
              <a:solidFill>
                <a:srgbClr val="618FF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BE">
                <a:solidFill>
                  <a:srgbClr val="618FFD"/>
                </a:solidFill>
              </a:rPr>
              <a:t>Isotope ERR Review September 26-27, 2019</a:t>
            </a:r>
          </a:p>
        </p:txBody>
      </p:sp>
    </p:spTree>
    <p:extLst>
      <p:ext uri="{BB962C8B-B14F-4D97-AF65-F5344CB8AC3E}">
        <p14:creationId xmlns:p14="http://schemas.microsoft.com/office/powerpoint/2010/main" val="387849985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5D3F515-5134-F24A-BA9B-935D001743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5D3F515-5134-F24A-BA9B-935D001743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5D3F515-5134-F24A-BA9B-935D001743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3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7629"/>
            <a:ext cx="4040188" cy="5565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4181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47629"/>
            <a:ext cx="4041775" cy="5565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4181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5D3F515-5134-F24A-BA9B-935D001743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5D3F515-5134-F24A-BA9B-935D001743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5D3F515-5134-F24A-BA9B-935D001743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5D3F515-5134-F24A-BA9B-935D001743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671513"/>
            <a:ext cx="4402138" cy="408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9" y="671513"/>
            <a:ext cx="4403725" cy="408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5D3F515-5134-F24A-BA9B-935D001743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97819"/>
            <a:ext cx="7006975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9348" y="2914650"/>
            <a:ext cx="69967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E58CA3CC-6B2E-4299-90E8-D97957AEA46A}" type="slidenum">
              <a:rPr lang="en-GB">
                <a:solidFill>
                  <a:srgbClr val="618FFD"/>
                </a:solidFill>
                <a:latin typeface="Arial"/>
              </a:rPr>
              <a:pPr>
                <a:defRPr/>
              </a:pPr>
              <a:t>‹#›</a:t>
            </a:fld>
            <a:endParaRPr lang="en-GB" dirty="0">
              <a:solidFill>
                <a:srgbClr val="618FFD"/>
              </a:solidFill>
              <a:latin typeface="Arial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nl-BE" dirty="0">
              <a:solidFill>
                <a:srgbClr val="618FF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BE">
                <a:solidFill>
                  <a:srgbClr val="618FFD"/>
                </a:solidFill>
              </a:rPr>
              <a:t>Isotope ERR Review September 26-27, 2019</a:t>
            </a:r>
          </a:p>
        </p:txBody>
      </p:sp>
    </p:spTree>
    <p:extLst>
      <p:ext uri="{BB962C8B-B14F-4D97-AF65-F5344CB8AC3E}">
        <p14:creationId xmlns:p14="http://schemas.microsoft.com/office/powerpoint/2010/main" val="37001467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671513"/>
            <a:ext cx="4402138" cy="408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9" y="671513"/>
            <a:ext cx="4403725" cy="408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57C5BD3A-62A7-426B-B306-E8B441A977B3}" type="slidenum">
              <a:rPr lang="en-GB">
                <a:solidFill>
                  <a:srgbClr val="618FFD"/>
                </a:solidFill>
                <a:latin typeface="Arial"/>
              </a:rPr>
              <a:pPr>
                <a:defRPr/>
              </a:pPr>
              <a:t>‹#›</a:t>
            </a:fld>
            <a:endParaRPr lang="en-GB" dirty="0">
              <a:solidFill>
                <a:srgbClr val="618FFD"/>
              </a:solidFill>
              <a:latin typeface="Arial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nl-BE" dirty="0">
              <a:solidFill>
                <a:srgbClr val="618FF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BE">
                <a:solidFill>
                  <a:srgbClr val="618FFD"/>
                </a:solidFill>
              </a:rPr>
              <a:t>Isotope ERR Review September 26-27, 2019</a:t>
            </a:r>
          </a:p>
        </p:txBody>
      </p:sp>
    </p:spTree>
    <p:extLst>
      <p:ext uri="{BB962C8B-B14F-4D97-AF65-F5344CB8AC3E}">
        <p14:creationId xmlns:p14="http://schemas.microsoft.com/office/powerpoint/2010/main" val="361723278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42950"/>
            <a:ext cx="40386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42950"/>
            <a:ext cx="40386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4836059"/>
            <a:ext cx="2133600" cy="273844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4686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71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742950"/>
            <a:ext cx="403860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742950"/>
            <a:ext cx="4038600" cy="191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2771775"/>
            <a:ext cx="4038600" cy="191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71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742950"/>
            <a:ext cx="8229600" cy="394335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3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7629"/>
            <a:ext cx="4040188" cy="5565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4181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47629"/>
            <a:ext cx="4041775" cy="5565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4181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98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10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30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4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685800"/>
            <a:ext cx="8582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48360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0" name="Picture 12" descr="JSA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1" y="4887516"/>
            <a:ext cx="506413" cy="25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3" descr="New JLab Logo wo word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4856560"/>
            <a:ext cx="1524000" cy="28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5" descr="final_do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4800" y="4849416"/>
            <a:ext cx="392113" cy="29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42950"/>
            <a:ext cx="82296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493575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    </a:t>
            </a:r>
            <a:fld id="{690DD6C0-B9ED-4D7F-B78E-B546513C6009}" type="slidenum">
              <a:rPr lang="en-US" sz="1200" smtClean="0">
                <a:solidFill>
                  <a:srgbClr val="000000"/>
                </a:solidFill>
                <a:latin typeface="Arial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4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685800"/>
            <a:ext cx="8582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6" y="0"/>
            <a:ext cx="8316295" cy="60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691743"/>
            <a:ext cx="8897440" cy="388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>
                    <a:tint val="75000"/>
                  </a:srgbClr>
                </a:solidFill>
                <a:latin typeface="Times" charset="0"/>
              </a:rPr>
              <a:t>Isotope ERR Review September 26-27, 2019</a:t>
            </a:r>
            <a:endParaRPr lang="en-US" dirty="0">
              <a:solidFill>
                <a:srgbClr val="000000">
                  <a:tint val="75000"/>
                </a:srgbClr>
              </a:solidFill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>
                    <a:tint val="75000"/>
                  </a:srgbClr>
                </a:solidFill>
                <a:latin typeface="Times" charset="0"/>
              </a:rPr>
              <a:t>Slide </a:t>
            </a:r>
            <a:fld id="{2170E7E5-D759-E44D-99F5-2114FE40D280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Times" charset="0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None/>
        <a:defRPr sz="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03031"/>
            <a:ext cx="9144000" cy="42291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buClr>
                <a:srgbClr val="C00000"/>
              </a:buClr>
            </a:pPr>
            <a:endParaRPr lang="en-US" sz="1800" dirty="0">
              <a:solidFill>
                <a:srgbClr val="002060"/>
              </a:solidFill>
              <a:latin typeface="Times"/>
            </a:endParaRPr>
          </a:p>
          <a:p>
            <a:pPr eaLnBrk="0" hangingPunct="0">
              <a:buClr>
                <a:srgbClr val="C00000"/>
              </a:buClr>
              <a:buFont typeface="Arial" pitchFamily="34" charset="0"/>
              <a:buNone/>
            </a:pP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5320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0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1534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71600" y="48506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Isotope ERR Review September 26-27,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334000" y="485332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FF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654175" indent="0" algn="l" rtl="0" eaLnBrk="1" fontAlgn="base" hangingPunct="1">
        <a:spcBef>
          <a:spcPct val="20000"/>
        </a:spcBef>
        <a:spcAft>
          <a:spcPct val="0"/>
        </a:spcAft>
        <a:buNone/>
        <a:defRPr sz="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553" y="78585"/>
            <a:ext cx="8734425" cy="428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143245" y="4848847"/>
            <a:ext cx="8572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71D3AA-F628-8F4E-BE52-707AC18962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09550" y="678656"/>
            <a:ext cx="8734425" cy="400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E7851-5B09-AC48-A9FE-B72C59FEB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7145" y="484884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Isotope ERR Review September 26-27,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9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</p:sldLayoutIdLst>
  <p:hf hdr="0" dt="0"/>
  <p:txStyles>
    <p:titleStyle>
      <a:lvl1pPr algn="ctr" defTabSz="257175" rtl="0" eaLnBrk="1" latinLnBrk="0" hangingPunct="1">
        <a:spcBef>
          <a:spcPct val="0"/>
        </a:spcBef>
        <a:buNone/>
        <a:defRPr sz="2400" b="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marR="0" indent="-257175" algn="l" defTabSz="514350" rtl="0" eaLnBrk="1" fontAlgn="base" latinLnBrk="0" hangingPunct="1">
        <a:lnSpc>
          <a:spcPct val="100000"/>
        </a:lnSpc>
        <a:spcBef>
          <a:spcPts val="675"/>
        </a:spcBef>
        <a:spcAft>
          <a:spcPct val="0"/>
        </a:spcAft>
        <a:buClr>
          <a:srgbClr val="FF6600"/>
        </a:buClr>
        <a:buSzTx/>
        <a:buFont typeface="Arial" panose="020B0604020202020204" pitchFamily="34" charset="0"/>
        <a:buChar char="•"/>
        <a:tabLst/>
        <a:defRPr sz="146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910" marR="0" indent="-160735" algn="l" defTabSz="514350" rtl="0" eaLnBrk="1" fontAlgn="base" latinLnBrk="0" hangingPunct="1">
        <a:lnSpc>
          <a:spcPct val="100000"/>
        </a:lnSpc>
        <a:spcBef>
          <a:spcPts val="675"/>
        </a:spcBef>
        <a:spcAft>
          <a:spcPct val="0"/>
        </a:spcAft>
        <a:buClr>
          <a:srgbClr val="4343CA"/>
        </a:buClr>
        <a:buSzTx/>
        <a:buFont typeface="Arial" charset="0"/>
        <a:buChar char="•"/>
        <a:tabLst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marR="0" indent="-128588" algn="l" defTabSz="514350" rtl="0" eaLnBrk="1" fontAlgn="base" latinLnBrk="0" hangingPunct="1">
        <a:lnSpc>
          <a:spcPct val="100000"/>
        </a:lnSpc>
        <a:spcBef>
          <a:spcPts val="675"/>
        </a:spcBef>
        <a:spcAft>
          <a:spcPct val="0"/>
        </a:spcAft>
        <a:buClr>
          <a:srgbClr val="660066"/>
        </a:buClr>
        <a:buSzTx/>
        <a:buFontTx/>
        <a:buChar char="•"/>
        <a:tabLst/>
        <a:defRPr sz="123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marR="0" indent="-128588" algn="l" defTabSz="514350" rtl="0" eaLnBrk="1" fontAlgn="base" latinLnBrk="0" hangingPunct="1">
        <a:lnSpc>
          <a:spcPct val="100000"/>
        </a:lnSpc>
        <a:spcBef>
          <a:spcPts val="675"/>
        </a:spcBef>
        <a:spcAft>
          <a:spcPct val="0"/>
        </a:spcAft>
        <a:buClr>
          <a:srgbClr val="008000"/>
        </a:buClr>
        <a:buSzTx/>
        <a:buFont typeface="Arial" charset="0"/>
        <a:buChar char="•"/>
        <a:tabLst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marR="0" indent="-128588" algn="l" defTabSz="5143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4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4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685800"/>
            <a:ext cx="8582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8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8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sz="280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sz="280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1" y="406004"/>
            <a:ext cx="6602413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314450"/>
            <a:ext cx="6597650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76" y="942975"/>
            <a:ext cx="6619875" cy="1143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264444"/>
            <a:ext cx="1531938" cy="365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BE" sz="2400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2054" name="Picture 9" descr="NL_F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5985"/>
            <a:ext cx="1620838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8751889" y="4916091"/>
            <a:ext cx="371475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09D61B8-E5D4-0446-826C-7DFBC50B6031}" type="slidenum">
              <a:rPr lang="en-US" sz="1200" smtClean="0">
                <a:solidFill>
                  <a:srgbClr val="0B52F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>
              <a:solidFill>
                <a:srgbClr val="0B52FC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52414" y="4937522"/>
            <a:ext cx="4003675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sz="1400">
                <a:latin typeface="+mn-lt"/>
              </a:defRPr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618FFD">
                    <a:lumMod val="75000"/>
                  </a:srgbClr>
                </a:solidFill>
                <a:latin typeface="Arial"/>
                <a:ea typeface="ＭＳ Ｐゴシック" pitchFamily="-18" charset="-128"/>
                <a:cs typeface="ＭＳ Ｐゴシック" charset="0"/>
              </a:rPr>
              <a:t>MYRRHA ADS -  August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hf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235A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19325" y="406003"/>
            <a:ext cx="66595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314450"/>
            <a:ext cx="8521700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2225676" y="942975"/>
            <a:ext cx="6619875" cy="1143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4101" name="Picture 10" descr="NL_F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5985"/>
            <a:ext cx="1620838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8751889" y="4916091"/>
            <a:ext cx="371475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CA78F76-B883-AA4E-8E7E-5821C9D7BAA3}" type="slidenum">
              <a:rPr lang="en-US" sz="1200" smtClean="0">
                <a:solidFill>
                  <a:srgbClr val="0B52F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>
              <a:solidFill>
                <a:srgbClr val="0B52FC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52414" y="4937522"/>
            <a:ext cx="4003675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sz="1400">
                <a:latin typeface="+mn-lt"/>
              </a:defRPr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618FFD">
                    <a:lumMod val="75000"/>
                  </a:srgbClr>
                </a:solidFill>
                <a:latin typeface="Arial"/>
                <a:ea typeface="ＭＳ Ｐゴシック" pitchFamily="-18" charset="-128"/>
                <a:cs typeface="ＭＳ Ｐゴシック" charset="0"/>
              </a:rPr>
              <a:t>MYRRHA ADS -  August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/>
  <p:hf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330D8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330D8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330D8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330D8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rgbClr val="0330D8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314450"/>
            <a:ext cx="6597650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285750" y="1264444"/>
            <a:ext cx="1531938" cy="365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BE" sz="2400">
              <a:solidFill>
                <a:srgbClr val="000000"/>
              </a:solidFill>
              <a:latin typeface="Arial" charset="0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3076" name="Picture 9" descr="NL_F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5985"/>
            <a:ext cx="1620838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8751889" y="4916091"/>
            <a:ext cx="371475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92062A9-850D-B44D-84DB-D9F623DA6683}" type="slidenum">
              <a:rPr lang="en-US" sz="1200" smtClean="0">
                <a:solidFill>
                  <a:srgbClr val="0B52F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>
              <a:solidFill>
                <a:srgbClr val="0B52FC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52414" y="4925616"/>
            <a:ext cx="4003675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sz="1400">
                <a:latin typeface="+mn-lt"/>
              </a:defRPr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618FFD">
                    <a:lumMod val="75000"/>
                  </a:srgbClr>
                </a:solidFill>
                <a:latin typeface="Arial"/>
                <a:ea typeface="ＭＳ Ｐゴシック" pitchFamily="-18" charset="-128"/>
                <a:cs typeface="ＭＳ Ｐゴシック" charset="0"/>
              </a:rPr>
              <a:t>MYRRHA ADS -  August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l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143000"/>
            <a:ext cx="1828800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nl-BE" sz="240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nl-BE" sz="240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485900"/>
            <a:ext cx="7758113" cy="338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29628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33601" y="253604"/>
            <a:ext cx="6234113" cy="79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09800" y="1085850"/>
            <a:ext cx="2743200" cy="571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nl-BE" sz="240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41710"/>
            <a:ext cx="15303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43401" y="4686300"/>
            <a:ext cx="976313" cy="27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EF99D212-6DBB-47F0-A310-43472C8ED813}" type="slidenum">
              <a:rPr lang="en-US">
                <a:latin typeface="Verdana"/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en-US" dirty="0">
              <a:latin typeface="Verdana"/>
              <a:ea typeface="DejaVu Sans"/>
              <a:cs typeface="DejaVu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hf hdr="0" dt="0"/>
  <p:txStyles>
    <p:titleStyle>
      <a:lvl1pPr algn="ctr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2pPr>
      <a:lvl3pPr marL="1143000" indent="-228600" algn="ctr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3pPr>
      <a:lvl4pPr marL="1600200" indent="-228600" algn="ctr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4pPr>
      <a:lvl5pPr marL="2057400" indent="-228600" algn="ctr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5pPr>
      <a:lvl6pPr marL="2514600" indent="-228600" algn="ctr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6pPr>
      <a:lvl7pPr marL="2971800" indent="-228600" algn="ctr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7pPr>
      <a:lvl8pPr marL="3429000" indent="-228600" algn="ctr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8pPr>
      <a:lvl9pPr marL="3886200" indent="-228600" algn="ctr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Verdan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1" fontAlgn="base" hangingPunct="1">
        <a:lnSpc>
          <a:spcPct val="66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8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19325" y="406003"/>
            <a:ext cx="665956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314450"/>
            <a:ext cx="8521700" cy="358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2225676" y="942975"/>
            <a:ext cx="6619875" cy="1143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7" name="Picture 10" descr="NL_F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5985"/>
            <a:ext cx="1620838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922044"/>
            <a:ext cx="9144000" cy="21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4A4517-B1E0-4AC4-9B70-1097203F4665}" type="slidenum">
              <a:rPr lang="en-GB" sz="1400" smtClean="0">
                <a:solidFill>
                  <a:srgbClr val="618FFD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dirty="0">
              <a:solidFill>
                <a:srgbClr val="618FFD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85750" y="4922044"/>
            <a:ext cx="1531938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BE" dirty="0">
              <a:solidFill>
                <a:srgbClr val="618FFD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99351" y="4922044"/>
            <a:ext cx="1439863" cy="221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BE">
                <a:solidFill>
                  <a:srgbClr val="618FFD"/>
                </a:solidFill>
              </a:rPr>
              <a:t>Isotope ERR Review September 26-27,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ransition/>
  <p:hf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+mj-lt"/>
          <a:ea typeface="+mj-ea"/>
          <a:cs typeface="+mj-cs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08075" indent="-285750" algn="l" defTabSz="685800" rtl="0" eaLnBrk="1" fontAlgn="base" hangingPunct="1">
        <a:spcBef>
          <a:spcPct val="20000"/>
        </a:spcBef>
        <a:spcAft>
          <a:spcPct val="0"/>
        </a:spcAft>
        <a:buClr>
          <a:srgbClr val="618FFD"/>
        </a:buClr>
        <a:buSzPct val="150000"/>
        <a:buFont typeface="Symbol" pitchFamily="18" charset="2"/>
        <a:buChar char=""/>
        <a:defRPr>
          <a:solidFill>
            <a:schemeClr val="tx1"/>
          </a:solidFill>
          <a:latin typeface="+mn-lt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4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685800"/>
            <a:ext cx="8582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3800" y="0"/>
            <a:ext cx="1600200" cy="117426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018477" y="480776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Slide </a:t>
            </a:r>
            <a:fld id="{45D3F515-5134-F24A-BA9B-935D001743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8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8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sz="280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sz="280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1" y="406004"/>
            <a:ext cx="6602413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314450"/>
            <a:ext cx="6597650" cy="358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76" y="942975"/>
            <a:ext cx="6619875" cy="1143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264444"/>
            <a:ext cx="1531938" cy="365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9" descr="NL_F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5985"/>
            <a:ext cx="1620838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3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922044"/>
            <a:ext cx="9144000" cy="21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42888F-E488-4528-89CE-23D73B5B178F}" type="slidenum">
              <a:rPr lang="en-GB" sz="1400" smtClean="0">
                <a:solidFill>
                  <a:srgbClr val="618FFD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dirty="0">
              <a:solidFill>
                <a:srgbClr val="618FFD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85750" y="4922044"/>
            <a:ext cx="1531938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BE" dirty="0">
              <a:solidFill>
                <a:srgbClr val="618FF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99351" y="4922044"/>
            <a:ext cx="1439863" cy="221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BE">
                <a:solidFill>
                  <a:srgbClr val="618FFD"/>
                </a:solidFill>
              </a:rPr>
              <a:t>Isotope ERR Review September 26-27,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ransition/>
  <p:hf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+mj-lt"/>
          <a:ea typeface="+mj-ea"/>
          <a:cs typeface="+mj-cs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z5/nxw98wwn6m90fg0c_hxqr27h00013n/T/com.microsoft.Word/WebArchiveCopyPasteTempFiles/cidDD603A84-30A5-4D93-9EAD-C1737DAD8AAD@jlab.or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BC4E-36BD-AC41-8582-A40A4E09E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Isotope Readiness Review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Run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12046-3562-274F-AEDF-DED471D902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Stephen Benson</a:t>
            </a:r>
          </a:p>
          <a:p>
            <a:r>
              <a:rPr lang="en-US" dirty="0"/>
              <a:t>For the Isotope Team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B52B2-ECE3-C745-8B04-E2F7A9D584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6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0BF0-3600-4845-801C-83949F16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Irradiation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AD5F3-CA92-6E46-AE4A-0B4B49545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266" y="677777"/>
            <a:ext cx="6851208" cy="4000500"/>
          </a:xfrm>
        </p:spPr>
        <p:txBody>
          <a:bodyPr/>
          <a:lstStyle/>
          <a:p>
            <a:r>
              <a:rPr lang="en-US" dirty="0"/>
              <a:t>Once irradiation is done, turn off the electron beam and continue to monitor vacuum and temperatures.</a:t>
            </a:r>
          </a:p>
          <a:p>
            <a:r>
              <a:rPr lang="en-US" dirty="0" err="1"/>
              <a:t>RadCon</a:t>
            </a:r>
            <a:r>
              <a:rPr lang="en-US" dirty="0"/>
              <a:t> will monitor the radiation levels during cooldown. Vault must be in at least Controlled Access.</a:t>
            </a:r>
          </a:p>
          <a:p>
            <a:r>
              <a:rPr lang="en-US" dirty="0" err="1"/>
              <a:t>RadCon</a:t>
            </a:r>
            <a:r>
              <a:rPr lang="en-US" dirty="0"/>
              <a:t> to supervise transfer of crucible to pig and packing of the shipping container.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51D7B-DEFD-2744-AD32-DADE6388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99869-034B-6E4E-804F-7570C346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2FEF-DC91-9543-98ED-332A23CC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31F5-A435-424E-83D9-E70A54802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28" y="1806179"/>
            <a:ext cx="3344683" cy="871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CD391-4D85-8F49-B52A-05CB7E45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7CEBB-8B07-D048-8EEB-E5B3FA28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3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6B16-C0BD-7048-B03A-217CABAB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2E2E9-3344-2145-8009-943DAFAD501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13791" y="912866"/>
            <a:ext cx="7116158" cy="2999058"/>
          </a:xfrm>
        </p:spPr>
        <p:txBody>
          <a:bodyPr/>
          <a:lstStyle/>
          <a:p>
            <a:r>
              <a:rPr lang="en-US" sz="2400" dirty="0"/>
              <a:t>Electron beam requirements  </a:t>
            </a:r>
          </a:p>
          <a:p>
            <a:r>
              <a:rPr lang="en-US" sz="2400" dirty="0"/>
              <a:t>Status of LERF Accelerator</a:t>
            </a:r>
          </a:p>
          <a:p>
            <a:r>
              <a:rPr lang="en-US" sz="2400" dirty="0"/>
              <a:t>Remaining commissioning of beam to the 1G dump</a:t>
            </a:r>
          </a:p>
          <a:p>
            <a:r>
              <a:rPr lang="en-US" sz="2400" dirty="0"/>
              <a:t>Target Commissioning</a:t>
            </a:r>
          </a:p>
          <a:p>
            <a:pPr lvl="0"/>
            <a:r>
              <a:rPr lang="en-US" sz="2400" dirty="0"/>
              <a:t>Accelerator run plan for target irradiation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DFCCD-7756-A54A-BF00-111CBE2B8F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C2292-F0B5-0340-9134-FD3F425F42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9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323D642-6302-4640-8173-B5113885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838"/>
            <a:ext cx="9144000" cy="415552"/>
          </a:xfrm>
        </p:spPr>
        <p:txBody>
          <a:bodyPr/>
          <a:lstStyle/>
          <a:p>
            <a:pPr eaLnBrk="1" hangingPunct="1">
              <a:defRPr/>
            </a:pPr>
            <a:r>
              <a:rPr lang="en-US" sz="3412" cap="small" spc="176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rajan Pro" charset="0"/>
                <a:cs typeface="Times New Roman"/>
              </a:rPr>
              <a:t>LERF 1F &amp; 2F MODIFICATIONS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FC9D470E-F920-DC43-B6A0-28FFFB5D1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3" y="2316219"/>
            <a:ext cx="8347271" cy="253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2">
            <a:extLst>
              <a:ext uri="{FF2B5EF4-FFF2-40B4-BE49-F238E27FC236}">
                <a16:creationId xmlns:a16="http://schemas.microsoft.com/office/drawing/2014/main" id="{87504B47-253B-E64E-B08C-DB2041386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735" y="695143"/>
            <a:ext cx="2176885" cy="41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59" dirty="0"/>
              <a:t>ADDED THREE SETS OF QUAD TRIPLETS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53091A-00B4-0B4E-BED8-6B568A4AAAA9}"/>
              </a:ext>
            </a:extLst>
          </p:cNvPr>
          <p:cNvCxnSpPr>
            <a:cxnSpLocks/>
          </p:cNvCxnSpPr>
          <p:nvPr/>
        </p:nvCxnSpPr>
        <p:spPr>
          <a:xfrm flipH="1">
            <a:off x="5334021" y="1097280"/>
            <a:ext cx="272464" cy="1938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A35711-EB31-C34B-9BFC-330DBA7F8645}"/>
              </a:ext>
            </a:extLst>
          </p:cNvPr>
          <p:cNvCxnSpPr>
            <a:cxnSpLocks/>
          </p:cNvCxnSpPr>
          <p:nvPr/>
        </p:nvCxnSpPr>
        <p:spPr>
          <a:xfrm flipH="1">
            <a:off x="3231686" y="1097280"/>
            <a:ext cx="2383943" cy="1938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A52513-215D-3A46-A02C-2F7BA2B23637}"/>
              </a:ext>
            </a:extLst>
          </p:cNvPr>
          <p:cNvCxnSpPr>
            <a:cxnSpLocks/>
          </p:cNvCxnSpPr>
          <p:nvPr/>
        </p:nvCxnSpPr>
        <p:spPr>
          <a:xfrm flipH="1">
            <a:off x="4294572" y="1078992"/>
            <a:ext cx="1321057" cy="1956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00" name="TextBox 12">
            <a:extLst>
              <a:ext uri="{FF2B5EF4-FFF2-40B4-BE49-F238E27FC236}">
                <a16:creationId xmlns:a16="http://schemas.microsoft.com/office/drawing/2014/main" id="{D81DAC30-7D33-DF40-BA1B-8E987FBE0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238" y="1145720"/>
            <a:ext cx="2200183" cy="25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059"/>
              <a:t>ADDED DP AND FAST VALVE GIRDER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5B2244-53A2-C341-A4E9-13B5EEE5C235}"/>
              </a:ext>
            </a:extLst>
          </p:cNvPr>
          <p:cNvCxnSpPr>
            <a:cxnSpLocks/>
            <a:stCxn id="8200" idx="2"/>
          </p:cNvCxnSpPr>
          <p:nvPr/>
        </p:nvCxnSpPr>
        <p:spPr>
          <a:xfrm flipH="1">
            <a:off x="5093057" y="1401046"/>
            <a:ext cx="2590273" cy="1634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02" name="TextBox 12">
            <a:extLst>
              <a:ext uri="{FF2B5EF4-FFF2-40B4-BE49-F238E27FC236}">
                <a16:creationId xmlns:a16="http://schemas.microsoft.com/office/drawing/2014/main" id="{5DC946FA-80D7-3944-82EF-A9DE126F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674" y="1145720"/>
            <a:ext cx="2200184" cy="25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059"/>
              <a:t>ADDED VIEWER &amp; “HARP” CHAMBER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F1EC84E-04F4-D340-875F-F67AFA71DA0E}"/>
              </a:ext>
            </a:extLst>
          </p:cNvPr>
          <p:cNvCxnSpPr>
            <a:cxnSpLocks/>
            <a:stCxn id="8202" idx="2"/>
          </p:cNvCxnSpPr>
          <p:nvPr/>
        </p:nvCxnSpPr>
        <p:spPr>
          <a:xfrm flipH="1">
            <a:off x="2885120" y="1401046"/>
            <a:ext cx="925646" cy="1634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04" name="TextBox 12">
            <a:extLst>
              <a:ext uri="{FF2B5EF4-FFF2-40B4-BE49-F238E27FC236}">
                <a16:creationId xmlns:a16="http://schemas.microsoft.com/office/drawing/2014/main" id="{09A223F8-58B2-DF46-86DC-C71D4A847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16" y="1159251"/>
            <a:ext cx="2200184" cy="25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059" dirty="0"/>
              <a:t>ADDED DIPOLE AND 1X LINE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A04C7A-945C-9E41-9DC5-FBD64B108773}"/>
              </a:ext>
            </a:extLst>
          </p:cNvPr>
          <p:cNvCxnSpPr>
            <a:cxnSpLocks/>
          </p:cNvCxnSpPr>
          <p:nvPr/>
        </p:nvCxnSpPr>
        <p:spPr>
          <a:xfrm flipH="1">
            <a:off x="1589803" y="1449634"/>
            <a:ext cx="13026" cy="1500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72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D9D4-2C80-7C4E-A8E7-89711633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Beam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09B45-33B1-2743-89DF-5DF05E9DA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970463" algn="l"/>
              </a:tabLst>
            </a:pPr>
            <a:r>
              <a:rPr lang="en-US" sz="2000" dirty="0"/>
              <a:t>Energy	25 MeV</a:t>
            </a:r>
          </a:p>
          <a:p>
            <a:pPr>
              <a:tabLst>
                <a:tab pos="4970463" algn="l"/>
              </a:tabLst>
            </a:pPr>
            <a:r>
              <a:rPr lang="en-US" sz="2000" dirty="0"/>
              <a:t>Beam current	&lt; 40 µA</a:t>
            </a:r>
          </a:p>
          <a:p>
            <a:pPr>
              <a:tabLst>
                <a:tab pos="4970463" algn="l"/>
              </a:tabLst>
            </a:pPr>
            <a:r>
              <a:rPr lang="en-US" sz="2000" dirty="0"/>
              <a:t>Spot size 	&gt; 1 mm </a:t>
            </a:r>
            <a:r>
              <a:rPr lang="en-US" sz="2000" i="1" dirty="0"/>
              <a:t>rms</a:t>
            </a:r>
          </a:p>
          <a:p>
            <a:pPr>
              <a:tabLst>
                <a:tab pos="4970463" algn="l"/>
              </a:tabLst>
            </a:pPr>
            <a:r>
              <a:rPr lang="en-US" sz="2000" dirty="0"/>
              <a:t>Energy spread	&lt; 0.1% rms (</a:t>
            </a:r>
            <a:r>
              <a:rPr lang="en-US" sz="2000" dirty="0">
                <a:latin typeface="Symbol" pitchFamily="2" charset="2"/>
              </a:rPr>
              <a:t>hd~1</a:t>
            </a:r>
            <a:r>
              <a:rPr lang="en-US" sz="2000" dirty="0"/>
              <a:t>mm)</a:t>
            </a:r>
          </a:p>
          <a:p>
            <a:pPr>
              <a:tabLst>
                <a:tab pos="4970463" algn="l"/>
              </a:tabLst>
            </a:pPr>
            <a:r>
              <a:rPr lang="en-US" sz="2000" dirty="0"/>
              <a:t>Bunch repetition rate	4.678 MHz</a:t>
            </a:r>
          </a:p>
          <a:p>
            <a:pPr>
              <a:tabLst>
                <a:tab pos="4970463" algn="l"/>
              </a:tabLst>
            </a:pPr>
            <a:r>
              <a:rPr lang="en-US" sz="2000" dirty="0"/>
              <a:t>Bunch charge 	8.6 pC</a:t>
            </a:r>
          </a:p>
          <a:p>
            <a:pPr>
              <a:tabLst>
                <a:tab pos="4572000" algn="l"/>
              </a:tabLst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EB558-E818-BD4B-ADB6-55B16DCF4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DC39-2BA1-C24B-A894-B557F4E7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5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4A4E-ADBC-8347-8C75-055E70EC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Beam Match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B062D-68F0-314A-B69C-36132C52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45AF1-4FD9-4D45-A987-F9F5E04D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CD6FB-08DE-7B4C-BAF9-BAD921A5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58" y="740664"/>
            <a:ext cx="7074264" cy="3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5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0448-ABE8-A449-B46E-E14848C0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LERF Accelerator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98FD-A210-874F-8A97-4B6FC8DF6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86" y="604299"/>
            <a:ext cx="7511167" cy="4244546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As of July 17, delivered clean pulsed beam to the 1G dump.</a:t>
            </a:r>
          </a:p>
          <a:p>
            <a:pPr lvl="1"/>
            <a:r>
              <a:rPr lang="en-US" sz="1600" dirty="0"/>
              <a:t>Energy is 12 MeV with two cavities powered in zone 2</a:t>
            </a:r>
          </a:p>
          <a:p>
            <a:pPr lvl="1"/>
            <a:r>
              <a:rPr lang="en-US" sz="1600" dirty="0"/>
              <a:t>Cavities phased. Beam well matched in the beam transport</a:t>
            </a:r>
          </a:p>
          <a:p>
            <a:pPr lvl="1"/>
            <a:r>
              <a:rPr lang="en-US" sz="1600" dirty="0"/>
              <a:t>No beam losses on beam loss monitors with HV at max.</a:t>
            </a:r>
          </a:p>
          <a:p>
            <a:pPr lvl="1"/>
            <a:r>
              <a:rPr lang="en-US" sz="1600" dirty="0"/>
              <a:t>Did not have time to turn on and calibrate cavities 1,2, and 6. </a:t>
            </a:r>
          </a:p>
          <a:p>
            <a:pPr lvl="1"/>
            <a:r>
              <a:rPr lang="en-US" sz="1600" dirty="0"/>
              <a:t>Cavities 3, 4, and 5 have frozen tuners.</a:t>
            </a:r>
          </a:p>
          <a:p>
            <a:pPr lvl="1"/>
            <a:r>
              <a:rPr lang="en-US" sz="1600" dirty="0"/>
              <a:t>MPS for CW operation had not yet been certified so we were restricted to pulsed beam.</a:t>
            </a:r>
          </a:p>
          <a:p>
            <a:pPr lvl="1"/>
            <a:r>
              <a:rPr lang="en-US" sz="1600" dirty="0"/>
              <a:t>Zone 2 commissioning indicates that 25 MeV beam should be possible with available gradient in cavities 1,2,6, 7, and 8.</a:t>
            </a:r>
          </a:p>
          <a:p>
            <a:r>
              <a:rPr lang="en-US" sz="1800" dirty="0"/>
              <a:t>Remaining work to commission linac</a:t>
            </a:r>
          </a:p>
          <a:p>
            <a:pPr lvl="1"/>
            <a:r>
              <a:rPr lang="en-US" sz="1600" dirty="0"/>
              <a:t>Certify MPS for CW operation with beam.</a:t>
            </a:r>
          </a:p>
          <a:p>
            <a:pPr lvl="1"/>
            <a:r>
              <a:rPr lang="en-US" sz="1600" dirty="0"/>
              <a:t>Run 40 µA CW beam to 1G dump.</a:t>
            </a:r>
          </a:p>
          <a:p>
            <a:pPr lvl="1"/>
            <a:r>
              <a:rPr lang="en-US" sz="1600" dirty="0"/>
              <a:t>Calibrate gradients on zone 2 cavities.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B6C88-D17E-304C-8700-A3D2F0CA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CD96C-E80D-0148-B709-DDA53CA1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7E2B-5764-E64B-A0CD-2281FD04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1X Line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41B6-6D05-5549-B02E-B22D3E4D2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Replace target crucible with aluminum block and replace tungsten radiator with viewer flag with fiducials.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Install camera looking at the target flag.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Run beam to 1G dump at 12 MeV and calibrate injector BCM for 40 µA beam.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Turn on and transient phase cavities 1,2, and 6 and set to drive highs.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Set quads to 25 MeV settings.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Turn off the 1G dump magnet and thread beam to the 1X viewer.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Phase zone 2 cavities and match to the 1X viewer. Minimize energy spread at 1X.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Center in 2F and 1X quads and on the target viewer. Record BPM positions.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Verify that beam loss is negligible (&lt;&lt;1 µA) and ramp up CW beam to 40 µA.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AllSave</a:t>
            </a:r>
            <a:r>
              <a:rPr lang="en-US" sz="1800" dirty="0"/>
              <a:t> configuration.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D4443-DBE8-FE4A-8E41-2AE1C6F6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301DB-6784-784F-AE9C-251C1ED2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DF29746-C8AF-4846-8860-4F0EC459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77" y="89296"/>
            <a:ext cx="7949045" cy="378294"/>
          </a:xfrm>
        </p:spPr>
        <p:txBody>
          <a:bodyPr/>
          <a:lstStyle/>
          <a:p>
            <a:pPr eaLnBrk="1" hangingPunct="1">
              <a:defRPr/>
            </a:pPr>
            <a:r>
              <a:rPr lang="en-US" sz="2966" cap="small" spc="153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rajan Pro" charset="0"/>
                <a:cs typeface="Times New Roman"/>
              </a:rPr>
              <a:t>2F &amp; 1X REGION</a:t>
            </a:r>
          </a:p>
        </p:txBody>
      </p:sp>
      <p:sp>
        <p:nvSpPr>
          <p:cNvPr id="14345" name="TextBox 12">
            <a:extLst>
              <a:ext uri="{FF2B5EF4-FFF2-40B4-BE49-F238E27FC236}">
                <a16:creationId xmlns:a16="http://schemas.microsoft.com/office/drawing/2014/main" id="{E44C1850-BC40-294A-A73C-7241EDEB9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34" y="3015799"/>
            <a:ext cx="1224991" cy="2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921"/>
              <a:t>Be WINDOW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B59BE-85A5-C240-AE65-4125D5CEB1AF}"/>
              </a:ext>
            </a:extLst>
          </p:cNvPr>
          <p:cNvGrpSpPr/>
          <p:nvPr/>
        </p:nvGrpSpPr>
        <p:grpSpPr>
          <a:xfrm>
            <a:off x="704634" y="612649"/>
            <a:ext cx="7420570" cy="4063262"/>
            <a:chOff x="1027726" y="861309"/>
            <a:chExt cx="7097478" cy="3814601"/>
          </a:xfrm>
        </p:grpSpPr>
        <p:pic>
          <p:nvPicPr>
            <p:cNvPr id="14338" name="Picture 2">
              <a:extLst>
                <a:ext uri="{FF2B5EF4-FFF2-40B4-BE49-F238E27FC236}">
                  <a16:creationId xmlns:a16="http://schemas.microsoft.com/office/drawing/2014/main" id="{914DF747-7CE2-F14C-9B9B-DDCAFFC07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603" y="1285064"/>
              <a:ext cx="6885601" cy="339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BD2EAC7-9D17-024D-B4A3-80D2FBBC0F3D}"/>
                </a:ext>
              </a:extLst>
            </p:cNvPr>
            <p:cNvCxnSpPr>
              <a:stCxn id="14347" idx="1"/>
            </p:cNvCxnSpPr>
            <p:nvPr/>
          </p:nvCxnSpPr>
          <p:spPr>
            <a:xfrm flipH="1" flipV="1">
              <a:off x="2782004" y="2412641"/>
              <a:ext cx="1789996" cy="5970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341" name="TextBox 12">
              <a:extLst>
                <a:ext uri="{FF2B5EF4-FFF2-40B4-BE49-F238E27FC236}">
                  <a16:creationId xmlns:a16="http://schemas.microsoft.com/office/drawing/2014/main" id="{BA5DD210-7D82-A845-ADF0-393C57F6B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004" y="861309"/>
              <a:ext cx="2675659" cy="23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921"/>
                <a:t>QUAD &amp; YAG VIEWER GIRDER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3CAD3EF-C17B-6F4B-B939-1F4E5D38C362}"/>
                </a:ext>
              </a:extLst>
            </p:cNvPr>
            <p:cNvCxnSpPr>
              <a:stCxn id="14341" idx="2"/>
            </p:cNvCxnSpPr>
            <p:nvPr/>
          </p:nvCxnSpPr>
          <p:spPr>
            <a:xfrm flipH="1">
              <a:off x="4060573" y="1095347"/>
              <a:ext cx="59261" cy="54771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343" name="TextBox 12">
              <a:extLst>
                <a:ext uri="{FF2B5EF4-FFF2-40B4-BE49-F238E27FC236}">
                  <a16:creationId xmlns:a16="http://schemas.microsoft.com/office/drawing/2014/main" id="{084AC06D-281E-9448-8D66-239CB75B4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726" y="885663"/>
              <a:ext cx="1380043" cy="23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921"/>
                <a:t>DQ DIPOLE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92DAACA-BD5F-134F-A70D-6C8405F9B5FE}"/>
                </a:ext>
              </a:extLst>
            </p:cNvPr>
            <p:cNvCxnSpPr>
              <a:stCxn id="14343" idx="2"/>
            </p:cNvCxnSpPr>
            <p:nvPr/>
          </p:nvCxnSpPr>
          <p:spPr>
            <a:xfrm>
              <a:off x="1717748" y="1119701"/>
              <a:ext cx="1350817" cy="5412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5134FF5-D8B3-4741-8E44-9562603CD7B4}"/>
                </a:ext>
              </a:extLst>
            </p:cNvPr>
            <p:cNvCxnSpPr>
              <a:stCxn id="14345" idx="0"/>
            </p:cNvCxnSpPr>
            <p:nvPr/>
          </p:nvCxnSpPr>
          <p:spPr>
            <a:xfrm flipV="1">
              <a:off x="1317130" y="2628575"/>
              <a:ext cx="558916" cy="3872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347" name="TextBox 12">
              <a:extLst>
                <a:ext uri="{FF2B5EF4-FFF2-40B4-BE49-F238E27FC236}">
                  <a16:creationId xmlns:a16="http://schemas.microsoft.com/office/drawing/2014/main" id="{0E886537-2236-8D43-B5C5-5E93A919B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821781"/>
              <a:ext cx="2675659" cy="375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921"/>
                <a:t>QUAD, YAG VIEWER, BPM &amp; CORRECTOR PAIR GIRDER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69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F4EA-1750-9C4C-A198-D25FEB351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Irradiation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7C22B-857A-BB43-A91B-8B3C10A55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71" y="611563"/>
            <a:ext cx="8734425" cy="4000500"/>
          </a:xfrm>
        </p:spPr>
        <p:txBody>
          <a:bodyPr/>
          <a:lstStyle/>
          <a:p>
            <a:r>
              <a:rPr lang="en-US" sz="1800" dirty="0"/>
              <a:t>Install crucible and tungsten radiator. </a:t>
            </a:r>
          </a:p>
          <a:p>
            <a:r>
              <a:rPr lang="en-US" sz="1800" dirty="0"/>
              <a:t>Record all vacuums and temperatures.</a:t>
            </a:r>
          </a:p>
          <a:p>
            <a:r>
              <a:rPr lang="en-US" sz="1800" dirty="0"/>
              <a:t>Restore commissioning setup and put all magnets on hysteresis.</a:t>
            </a:r>
          </a:p>
          <a:p>
            <a:r>
              <a:rPr lang="en-US" sz="1800" dirty="0"/>
              <a:t>Turn on 40 µA pulsed beam to the 1X line and verify that zone 2 is phase and the beam trajectory is recovered. Verify that transport is lossless.</a:t>
            </a:r>
          </a:p>
          <a:p>
            <a:r>
              <a:rPr lang="en-US" sz="1800" dirty="0"/>
              <a:t>Set up strip charts of vacuum and temperatures near the target.</a:t>
            </a:r>
          </a:p>
          <a:p>
            <a:r>
              <a:rPr lang="en-US" sz="1800" dirty="0"/>
              <a:t>Turn on CW beam. Run timeline as follows: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EB40F-3B37-144F-94F7-D59B1876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Isotope ERR Review September 26-27,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D2E16-8404-B14F-A473-6C1546FA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3AA-F628-8F4E-BE52-707AC18962C1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BC02835-5CFB-4647-8FC9-E3A35B184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41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A5C3FDAA-411B-0A48-87A8-EE1CE02E4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05" y="3081048"/>
            <a:ext cx="5303390" cy="17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686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455613" marR="0" indent="-4556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0" algn="l"/>
          </a:tabLst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5613" marR="0" indent="-4556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MEIC Template-es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JLab_PowerPoint2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ANS talk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S and T Review July2015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Lab Corner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10800000" rev="0"/>
          </a:camera>
          <a:lightRig rig="threePt" dir="t"/>
        </a:scene3d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_Verdana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MEIC Template-es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3144</TotalTime>
  <Words>588</Words>
  <Application>Microsoft Macintosh PowerPoint</Application>
  <PresentationFormat>On-screen Show (16:9)</PresentationFormat>
  <Paragraphs>85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Arial</vt:lpstr>
      <vt:lpstr>Calibri</vt:lpstr>
      <vt:lpstr>Symbol</vt:lpstr>
      <vt:lpstr>Times</vt:lpstr>
      <vt:lpstr>Times New Roman</vt:lpstr>
      <vt:lpstr>Verdana</vt:lpstr>
      <vt:lpstr>Wingdings</vt:lpstr>
      <vt:lpstr>Default Theme</vt:lpstr>
      <vt:lpstr>JLab Corners</vt:lpstr>
      <vt:lpstr>2__SCK</vt:lpstr>
      <vt:lpstr>1__sck</vt:lpstr>
      <vt:lpstr>_sck</vt:lpstr>
      <vt:lpstr>Office Theme</vt:lpstr>
      <vt:lpstr>3__sck</vt:lpstr>
      <vt:lpstr>2_MEIC Template-es1</vt:lpstr>
      <vt:lpstr>4__SCK</vt:lpstr>
      <vt:lpstr>Custom Design</vt:lpstr>
      <vt:lpstr>1_MEIC Template-es1</vt:lpstr>
      <vt:lpstr>1_JLab_PowerPoint2</vt:lpstr>
      <vt:lpstr>ANS talk</vt:lpstr>
      <vt:lpstr>S and T Review July2015 Template</vt:lpstr>
      <vt:lpstr>Isotope Readiness Review  Run Plans</vt:lpstr>
      <vt:lpstr>Outline</vt:lpstr>
      <vt:lpstr>LERF 1F &amp; 2F MODIFICATIONS</vt:lpstr>
      <vt:lpstr>Electron Beam Requirements</vt:lpstr>
      <vt:lpstr>Electron Beam Match</vt:lpstr>
      <vt:lpstr>LERF Accelerator Status</vt:lpstr>
      <vt:lpstr>1X Line Commissioning</vt:lpstr>
      <vt:lpstr>2F &amp; 1X REGION</vt:lpstr>
      <vt:lpstr>Target Irradiation </vt:lpstr>
      <vt:lpstr>Post Irradiation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Isotope Readiness Review  Lessons learned</dc:title>
  <dc:creator>Andrew Hutton</dc:creator>
  <cp:lastModifiedBy>Steve Benson</cp:lastModifiedBy>
  <cp:revision>68</cp:revision>
  <dcterms:created xsi:type="dcterms:W3CDTF">2019-09-05T17:36:06Z</dcterms:created>
  <dcterms:modified xsi:type="dcterms:W3CDTF">2019-09-24T21:22:23Z</dcterms:modified>
</cp:coreProperties>
</file>