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5"/>
    <p:restoredTop sz="94643"/>
  </p:normalViewPr>
  <p:slideViewPr>
    <p:cSldViewPr snapToGrid="0">
      <p:cViewPr varScale="1">
        <p:scale>
          <a:sx n="121" d="100"/>
          <a:sy n="121" d="100"/>
        </p:scale>
        <p:origin x="168" y="7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26041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438400" y="2743200"/>
            <a:ext cx="4114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ctr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ctr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ctr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ctr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62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772400" cy="400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97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3672900" y="4843537"/>
            <a:ext cx="1798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Readiness Review</a:t>
            </a:r>
            <a:endParaRPr lang="en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5902775" y="4843550"/>
            <a:ext cx="1306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Kevin Jordan</a:t>
            </a:r>
            <a:endParaRPr lang="en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Shape 17"/>
          <p:cNvSpPr txBox="1"/>
          <p:nvPr/>
        </p:nvSpPr>
        <p:spPr>
          <a:xfrm>
            <a:off x="1079800" y="4843537"/>
            <a:ext cx="2296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Conduct</a:t>
            </a:r>
            <a:r>
              <a:rPr lang="en-US" baseline="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of Operations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984450" y="4837500"/>
            <a:ext cx="548700" cy="3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400">
                <a:solidFill>
                  <a:srgbClr val="FFFFFF"/>
                </a:solidFill>
              </a:rPr>
              <a:t>‹#›</a:t>
            </a:fld>
            <a:endParaRPr lang="en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62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2" name="Shape 22"/>
          <p:cNvSpPr txBox="1">
            <a:spLocks noGrp="1"/>
          </p:cNvSpPr>
          <p:nvPr>
            <p:ph type="sldNum" idx="2"/>
          </p:nvPr>
        </p:nvSpPr>
        <p:spPr>
          <a:xfrm>
            <a:off x="6984450" y="4837500"/>
            <a:ext cx="548700" cy="3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400">
                <a:solidFill>
                  <a:srgbClr val="FFFFFF"/>
                </a:solidFill>
              </a:rPr>
              <a:t>‹#›</a:t>
            </a:fld>
            <a:endParaRPr lang="en" sz="1400">
              <a:solidFill>
                <a:srgbClr val="FFFFFF"/>
              </a:solidFill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3672900" y="4843537"/>
            <a:ext cx="1798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2016 Ops StayTreat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5902775" y="4843550"/>
            <a:ext cx="1306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ShortAuthor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1079800" y="4843537"/>
            <a:ext cx="2296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ShortTitle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ldNum" idx="3"/>
          </p:nvPr>
        </p:nvSpPr>
        <p:spPr>
          <a:xfrm>
            <a:off x="6984450" y="4837500"/>
            <a:ext cx="548700" cy="3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400">
                <a:solidFill>
                  <a:srgbClr val="FFFFFF"/>
                </a:solidFill>
              </a:rPr>
              <a:t>‹#›</a:t>
            </a:fld>
            <a:endParaRPr lang="en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9" name="Shape 29"/>
          <p:cNvSpPr txBox="1">
            <a:spLocks noGrp="1"/>
          </p:cNvSpPr>
          <p:nvPr>
            <p:ph type="sldNum" idx="2"/>
          </p:nvPr>
        </p:nvSpPr>
        <p:spPr>
          <a:xfrm>
            <a:off x="6984450" y="4837500"/>
            <a:ext cx="548700" cy="3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400">
                <a:solidFill>
                  <a:srgbClr val="FFFFFF"/>
                </a:solidFill>
              </a:rPr>
              <a:t>‹#›</a:t>
            </a:fld>
            <a:endParaRPr lang="en" sz="1400">
              <a:solidFill>
                <a:srgbClr val="FFFFFF"/>
              </a:solidFill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3672900" y="4843537"/>
            <a:ext cx="1798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2016 Ops StayTreat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5902775" y="4843550"/>
            <a:ext cx="1306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ShortAuthor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079800" y="4843537"/>
            <a:ext cx="2296200" cy="3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ShortTitle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62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100000"/>
              <a:buNone/>
              <a:defRPr sz="2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772400" cy="400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97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825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»"/>
              <a:defRPr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»"/>
              <a:defRPr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»"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3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336331" y="1301084"/>
            <a:ext cx="83820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200" dirty="0"/>
              <a:t>Isotope Conduct of Operations</a:t>
            </a:r>
            <a:endParaRPr sz="3200" dirty="0"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520574" y="2691369"/>
            <a:ext cx="7543800" cy="131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 dirty="0"/>
              <a:t>Kevin Jordan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62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Documentation</a:t>
            </a:r>
            <a:endParaRPr lang="en" dirty="0"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-1" y="685800"/>
            <a:ext cx="9062519" cy="40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 Conduct of Operations (COO) for Isotope Production Experiments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 This talk</a:t>
            </a:r>
          </a:p>
          <a:p>
            <a:pPr>
              <a:spcBef>
                <a:spcPts val="0"/>
              </a:spcBef>
            </a:pPr>
            <a:r>
              <a:rPr lang="en-US" dirty="0"/>
              <a:t> Experimental Safety Assessment Document (ESAD)</a:t>
            </a:r>
          </a:p>
          <a:p>
            <a:pPr>
              <a:spcBef>
                <a:spcPts val="0"/>
              </a:spcBef>
            </a:pPr>
            <a:r>
              <a:rPr lang="en-US" dirty="0"/>
              <a:t> Radiation Safety Assessment Document (RSAD)</a:t>
            </a:r>
          </a:p>
          <a:p>
            <a:pPr>
              <a:spcBef>
                <a:spcPts val="0"/>
              </a:spcBef>
            </a:pPr>
            <a:r>
              <a:rPr lang="en-US" dirty="0"/>
              <a:t> JLab Emergency Response Guidelines (ERG)</a:t>
            </a:r>
          </a:p>
          <a:p>
            <a:pPr>
              <a:spcBef>
                <a:spcPts val="0"/>
              </a:spcBef>
            </a:pPr>
            <a:r>
              <a:rPr lang="en-US" dirty="0"/>
              <a:t> Experimental Equipment Description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12" y="-55387"/>
            <a:ext cx="7772400" cy="628500"/>
          </a:xfrm>
        </p:spPr>
        <p:txBody>
          <a:bodyPr/>
          <a:lstStyle/>
          <a:p>
            <a:r>
              <a:rPr lang="en-US" dirty="0"/>
              <a:t>Functional Organization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517" y="823865"/>
            <a:ext cx="1901228" cy="5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0202" y="1713120"/>
            <a:ext cx="1901228" cy="5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4721" y="3502138"/>
            <a:ext cx="1901226" cy="844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92965" y="1113576"/>
            <a:ext cx="275552" cy="3014804"/>
            <a:chOff x="192965" y="1113576"/>
            <a:chExt cx="275552" cy="3023858"/>
          </a:xfrm>
        </p:grpSpPr>
        <p:cxnSp>
          <p:nvCxnSpPr>
            <p:cNvPr id="11" name="Straight Connector 10"/>
            <p:cNvCxnSpPr>
              <a:stCxn id="5" idx="1"/>
            </p:cNvCxnSpPr>
            <p:nvPr/>
          </p:nvCxnSpPr>
          <p:spPr>
            <a:xfrm flipH="1" flipV="1">
              <a:off x="199176" y="1113576"/>
              <a:ext cx="269341" cy="452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9176" y="1113576"/>
              <a:ext cx="0" cy="30238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2965" y="4129647"/>
              <a:ext cx="269341" cy="301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flipH="1">
            <a:off x="468512" y="850551"/>
            <a:ext cx="1901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LERF Hall Leader</a:t>
            </a:r>
          </a:p>
          <a:p>
            <a:pPr algn="ctr"/>
            <a:r>
              <a:rPr lang="en-US" dirty="0"/>
              <a:t>Stephen Benson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450078" y="1745747"/>
            <a:ext cx="1901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Technical Support</a:t>
            </a:r>
          </a:p>
          <a:p>
            <a:pPr algn="ctr"/>
            <a:r>
              <a:rPr lang="en-US" dirty="0"/>
              <a:t>Engineering/Ops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477094" y="3546062"/>
            <a:ext cx="1901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Accelerator Physics Liaison</a:t>
            </a:r>
          </a:p>
          <a:p>
            <a:pPr algn="ctr"/>
            <a:r>
              <a:rPr lang="en-US" dirty="0"/>
              <a:t>Chris Tennant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98929" y="3672665"/>
            <a:ext cx="1901228" cy="771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89692" y="2916683"/>
            <a:ext cx="1901228" cy="5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89694" y="1834766"/>
            <a:ext cx="1901226" cy="750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89695" y="735849"/>
            <a:ext cx="1901228" cy="743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flipH="1">
            <a:off x="3589695" y="740981"/>
            <a:ext cx="1901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Experimental Spokesperson</a:t>
            </a:r>
          </a:p>
          <a:p>
            <a:pPr algn="ctr"/>
            <a:r>
              <a:rPr lang="en-US" dirty="0"/>
              <a:t>Andrew Hutton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3589692" y="1826206"/>
            <a:ext cx="1901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Accel</a:t>
            </a:r>
            <a:r>
              <a:rPr lang="en-US" b="1" dirty="0"/>
              <a:t>. Operations Liaison</a:t>
            </a:r>
          </a:p>
          <a:p>
            <a:pPr algn="ctr"/>
            <a:r>
              <a:rPr lang="en-US" dirty="0"/>
              <a:t>Shawn Frierson</a:t>
            </a:r>
          </a:p>
        </p:txBody>
      </p:sp>
      <p:sp>
        <p:nvSpPr>
          <p:cNvPr id="32" name="TextBox 31"/>
          <p:cNvSpPr txBox="1"/>
          <p:nvPr/>
        </p:nvSpPr>
        <p:spPr>
          <a:xfrm flipH="1">
            <a:off x="3589692" y="2944665"/>
            <a:ext cx="19012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MCC Ops Staff</a:t>
            </a:r>
          </a:p>
          <a:p>
            <a:pPr algn="ctr"/>
            <a:r>
              <a:rPr lang="en-US" sz="1200" dirty="0"/>
              <a:t>Assigned by Dir. Of Ops</a:t>
            </a:r>
          </a:p>
        </p:txBody>
      </p:sp>
      <p:cxnSp>
        <p:nvCxnSpPr>
          <p:cNvPr id="35" name="Straight Arrow Connector 34"/>
          <p:cNvCxnSpPr>
            <a:stCxn id="5" idx="2"/>
            <a:endCxn id="6" idx="0"/>
          </p:cNvCxnSpPr>
          <p:nvPr/>
        </p:nvCxnSpPr>
        <p:spPr>
          <a:xfrm flipH="1">
            <a:off x="1410816" y="1412340"/>
            <a:ext cx="8315" cy="3007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flipH="1">
            <a:off x="3598932" y="3710264"/>
            <a:ext cx="1901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LERF Work Coordinator</a:t>
            </a:r>
          </a:p>
          <a:p>
            <a:pPr algn="ctr"/>
            <a:r>
              <a:rPr lang="en-US" dirty="0"/>
              <a:t>Jim Coleman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13899" y="763010"/>
            <a:ext cx="1901228" cy="803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54708" y="1982709"/>
            <a:ext cx="2290527" cy="815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13899" y="3657100"/>
            <a:ext cx="1901226" cy="844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flipH="1">
            <a:off x="6713893" y="787000"/>
            <a:ext cx="1901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Program Deputy</a:t>
            </a:r>
          </a:p>
          <a:p>
            <a:pPr algn="ctr"/>
            <a:r>
              <a:rPr lang="en-US" dirty="0"/>
              <a:t>Assigned by Head of Ops</a:t>
            </a:r>
          </a:p>
        </p:txBody>
      </p:sp>
      <p:sp>
        <p:nvSpPr>
          <p:cNvPr id="41" name="TextBox 40"/>
          <p:cNvSpPr txBox="1"/>
          <p:nvPr/>
        </p:nvSpPr>
        <p:spPr>
          <a:xfrm flipH="1">
            <a:off x="6554707" y="1987375"/>
            <a:ext cx="2290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Run Coordinator</a:t>
            </a:r>
          </a:p>
          <a:p>
            <a:pPr algn="ctr"/>
            <a:r>
              <a:rPr lang="en-US" dirty="0" err="1"/>
              <a:t>Accel</a:t>
            </a:r>
            <a:r>
              <a:rPr lang="en-US" dirty="0"/>
              <a:t>: Stephen Benson</a:t>
            </a:r>
          </a:p>
          <a:p>
            <a:pPr algn="ctr"/>
            <a:r>
              <a:rPr lang="en-US" dirty="0" err="1"/>
              <a:t>Exp</a:t>
            </a:r>
            <a:r>
              <a:rPr lang="en-US" dirty="0"/>
              <a:t>: Kevin Jordan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713893" y="3668984"/>
            <a:ext cx="1901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Shift Lead &amp; Crew</a:t>
            </a:r>
          </a:p>
          <a:p>
            <a:pPr algn="ctr"/>
            <a:r>
              <a:rPr lang="en-US" dirty="0"/>
              <a:t>Scheduled by </a:t>
            </a:r>
          </a:p>
          <a:p>
            <a:pPr algn="ctr"/>
            <a:r>
              <a:rPr lang="en-US" dirty="0"/>
              <a:t>Run Coordinator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003825" y="1549654"/>
            <a:ext cx="8492" cy="4330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490920" y="2472102"/>
            <a:ext cx="1063788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170344" y="1566250"/>
            <a:ext cx="0" cy="416459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7" idx="0"/>
            <a:endCxn id="28" idx="2"/>
          </p:cNvCxnSpPr>
          <p:nvPr/>
        </p:nvCxnSpPr>
        <p:spPr>
          <a:xfrm flipV="1">
            <a:off x="4540307" y="1479645"/>
            <a:ext cx="2" cy="355121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2366722" y="1116761"/>
            <a:ext cx="709554" cy="582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022814" y="2248467"/>
            <a:ext cx="531893" cy="706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288760" y="2090473"/>
            <a:ext cx="265946" cy="76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7170344" y="2798532"/>
            <a:ext cx="9053" cy="858568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59580" y="1297870"/>
            <a:ext cx="8491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76280" y="1115839"/>
            <a:ext cx="0" cy="53461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3076280" y="1629650"/>
            <a:ext cx="2946534" cy="2755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22814" y="1641079"/>
            <a:ext cx="0" cy="6144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297989" y="1291897"/>
            <a:ext cx="1703" cy="8105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364991" y="4255464"/>
            <a:ext cx="1219949" cy="301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2743800" y="4024219"/>
            <a:ext cx="839687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383994" y="1267464"/>
            <a:ext cx="33750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2724522" y="1267464"/>
            <a:ext cx="6206" cy="275675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27" idx="2"/>
            <a:endCxn id="26" idx="0"/>
          </p:cNvCxnSpPr>
          <p:nvPr/>
        </p:nvCxnSpPr>
        <p:spPr>
          <a:xfrm flipH="1">
            <a:off x="4540306" y="2584904"/>
            <a:ext cx="1" cy="33177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0" y="4502092"/>
            <a:ext cx="532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b="1" dirty="0"/>
              <a:t>; Indicates Responsibility, </a:t>
            </a:r>
            <a:r>
              <a:rPr lang="en-US" b="1" dirty="0">
                <a:solidFill>
                  <a:srgbClr val="0070C0"/>
                </a:solidFill>
              </a:rPr>
              <a:t>BLUE</a:t>
            </a:r>
            <a:r>
              <a:rPr lang="en-US" b="1" dirty="0"/>
              <a:t>; Information Flow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8003825" y="2798531"/>
            <a:ext cx="8492" cy="87045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 flipV="1">
            <a:off x="5500159" y="3999496"/>
            <a:ext cx="808586" cy="66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6297988" y="3168745"/>
            <a:ext cx="405148" cy="103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6312899" y="3179070"/>
            <a:ext cx="4" cy="8451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5500157" y="3340729"/>
            <a:ext cx="411756" cy="905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>
            <a:off x="5472614" y="3086521"/>
            <a:ext cx="563479" cy="693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6036093" y="2657466"/>
            <a:ext cx="523791" cy="184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5911913" y="4284726"/>
            <a:ext cx="801980" cy="343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911913" y="3340729"/>
            <a:ext cx="0" cy="94149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V="1">
            <a:off x="6713893" y="2810415"/>
            <a:ext cx="0" cy="3804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6036093" y="2657466"/>
            <a:ext cx="0" cy="43598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6F7D8CB9-9D30-7144-AF2F-31E012B262E3}"/>
              </a:ext>
            </a:extLst>
          </p:cNvPr>
          <p:cNvSpPr/>
          <p:nvPr/>
        </p:nvSpPr>
        <p:spPr>
          <a:xfrm>
            <a:off x="473015" y="2597378"/>
            <a:ext cx="1901228" cy="58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8139A2-E2E3-C04A-9696-A4BF1FBBFBD2}"/>
              </a:ext>
            </a:extLst>
          </p:cNvPr>
          <p:cNvSpPr txBox="1"/>
          <p:nvPr/>
        </p:nvSpPr>
        <p:spPr>
          <a:xfrm>
            <a:off x="545789" y="2655072"/>
            <a:ext cx="1793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Radiation Control</a:t>
            </a:r>
          </a:p>
          <a:p>
            <a:pPr algn="ctr"/>
            <a:r>
              <a:rPr lang="en-US" dirty="0" err="1"/>
              <a:t>RadCon</a:t>
            </a:r>
            <a:r>
              <a:rPr lang="en-US" dirty="0"/>
              <a:t> Group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947126AF-BE93-154D-BB5F-75892B8B8294}"/>
              </a:ext>
            </a:extLst>
          </p:cNvPr>
          <p:cNvCxnSpPr>
            <a:stCxn id="20" idx="1"/>
          </p:cNvCxnSpPr>
          <p:nvPr/>
        </p:nvCxnSpPr>
        <p:spPr>
          <a:xfrm>
            <a:off x="2351308" y="2007357"/>
            <a:ext cx="1232179" cy="1079164"/>
          </a:xfrm>
          <a:prstGeom prst="bentConnector3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F19B0FF2-FBF6-2848-839C-2C7C9EBCFBAE}"/>
              </a:ext>
            </a:extLst>
          </p:cNvPr>
          <p:cNvCxnSpPr>
            <a:stCxn id="4" idx="3"/>
          </p:cNvCxnSpPr>
          <p:nvPr/>
        </p:nvCxnSpPr>
        <p:spPr>
          <a:xfrm>
            <a:off x="2339074" y="2916682"/>
            <a:ext cx="1241565" cy="424367"/>
          </a:xfrm>
          <a:prstGeom prst="bentConnector3">
            <a:avLst>
              <a:gd name="adj1" fmla="val 19525"/>
            </a:avLst>
          </a:prstGeom>
          <a:ln w="190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015917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1_original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128</Words>
  <Application>Microsoft Macintosh PowerPoint</Application>
  <PresentationFormat>On-screen Show (16:9)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JLab_PowerPoint1_original_template</vt:lpstr>
      <vt:lpstr>Isotope Conduct of Operations</vt:lpstr>
      <vt:lpstr>Documentation</vt:lpstr>
      <vt:lpstr>Functional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Douglas</dc:creator>
  <cp:lastModifiedBy>Steve Benson</cp:lastModifiedBy>
  <cp:revision>19</cp:revision>
  <dcterms:modified xsi:type="dcterms:W3CDTF">2019-09-26T12:43:07Z</dcterms:modified>
</cp:coreProperties>
</file>