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5"/>
  </p:notesMasterIdLst>
  <p:sldIdLst>
    <p:sldId id="256" r:id="rId2"/>
    <p:sldId id="258" r:id="rId3"/>
    <p:sldId id="260" r:id="rId4"/>
    <p:sldId id="261" r:id="rId5"/>
    <p:sldId id="262" r:id="rId6"/>
    <p:sldId id="263" r:id="rId7"/>
    <p:sldId id="265" r:id="rId8"/>
    <p:sldId id="264" r:id="rId9"/>
    <p:sldId id="266" r:id="rId10"/>
    <p:sldId id="267" r:id="rId11"/>
    <p:sldId id="268" r:id="rId12"/>
    <p:sldId id="269" r:id="rId13"/>
    <p:sldId id="270"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12"/>
    <p:restoredTop sz="94674"/>
  </p:normalViewPr>
  <p:slideViewPr>
    <p:cSldViewPr snapToGrid="0">
      <p:cViewPr varScale="1">
        <p:scale>
          <a:sx n="159" d="100"/>
          <a:sy n="159" d="100"/>
        </p:scale>
        <p:origin x="96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8326041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 name="Shape 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028700"/>
            <a:ext cx="7772400" cy="11025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Tahoma"/>
                <a:ea typeface="Tahoma"/>
                <a:cs typeface="Tahoma"/>
                <a:sym typeface="Tahoma"/>
              </a:defRPr>
            </a:lvl1pPr>
            <a:lvl2pPr marL="0" marR="0" lvl="1"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9pPr>
          </a:lstStyle>
          <a:p>
            <a:endParaRPr/>
          </a:p>
        </p:txBody>
      </p:sp>
      <p:sp>
        <p:nvSpPr>
          <p:cNvPr id="11" name="Shape 11"/>
          <p:cNvSpPr txBox="1">
            <a:spLocks noGrp="1"/>
          </p:cNvSpPr>
          <p:nvPr>
            <p:ph type="subTitle" idx="1"/>
          </p:nvPr>
        </p:nvSpPr>
        <p:spPr>
          <a:xfrm>
            <a:off x="2438400" y="2743200"/>
            <a:ext cx="4114800" cy="1314600"/>
          </a:xfrm>
          <a:prstGeom prst="rect">
            <a:avLst/>
          </a:prstGeom>
          <a:noFill/>
          <a:ln>
            <a:noFill/>
          </a:ln>
        </p:spPr>
        <p:txBody>
          <a:bodyPr lIns="91425" tIns="91425" rIns="91425" bIns="91425" anchor="t" anchorCtr="0"/>
          <a:lstStyle>
            <a:lvl1pPr marL="0" marR="0" lvl="0" indent="0" algn="ctr" rtl="0">
              <a:spcBef>
                <a:spcPts val="640"/>
              </a:spcBef>
              <a:spcAft>
                <a:spcPts val="0"/>
              </a:spcAft>
              <a:buClr>
                <a:schemeClr val="dk1"/>
              </a:buClr>
              <a:buFont typeface="Tahoma"/>
              <a:buNone/>
              <a:defRPr sz="3200" b="0" i="0" u="none" strike="noStrike" cap="none">
                <a:solidFill>
                  <a:schemeClr val="dk1"/>
                </a:solidFill>
                <a:latin typeface="Tahoma"/>
                <a:ea typeface="Tahoma"/>
                <a:cs typeface="Tahoma"/>
                <a:sym typeface="Tahoma"/>
              </a:defRPr>
            </a:lvl1pPr>
            <a:lvl2pPr marL="457200" marR="0" lvl="1" indent="0" algn="ctr" rtl="0">
              <a:spcBef>
                <a:spcPts val="460"/>
              </a:spcBef>
              <a:spcAft>
                <a:spcPts val="0"/>
              </a:spcAft>
              <a:buClr>
                <a:schemeClr val="dk1"/>
              </a:buClr>
              <a:buFont typeface="Tahoma"/>
              <a:buNone/>
              <a:defRPr sz="2300" b="0" i="0" u="none" strike="noStrike" cap="none">
                <a:solidFill>
                  <a:schemeClr val="dk1"/>
                </a:solidFill>
                <a:latin typeface="Tahoma"/>
                <a:ea typeface="Tahoma"/>
                <a:cs typeface="Tahoma"/>
                <a:sym typeface="Tahoma"/>
              </a:defRPr>
            </a:lvl2pPr>
            <a:lvl3pPr marL="914400" marR="0" lvl="2" indent="0" algn="ctr" rtl="0">
              <a:spcBef>
                <a:spcPts val="460"/>
              </a:spcBef>
              <a:spcAft>
                <a:spcPts val="0"/>
              </a:spcAft>
              <a:buClr>
                <a:schemeClr val="dk1"/>
              </a:buClr>
              <a:buFont typeface="Tahoma"/>
              <a:buNone/>
              <a:defRPr sz="2300" b="0" i="0" u="none" strike="noStrike" cap="none">
                <a:solidFill>
                  <a:schemeClr val="dk1"/>
                </a:solidFill>
                <a:latin typeface="Tahoma"/>
                <a:ea typeface="Tahoma"/>
                <a:cs typeface="Tahoma"/>
                <a:sym typeface="Tahoma"/>
              </a:defRPr>
            </a:lvl3pPr>
            <a:lvl4pPr marL="1371600" marR="0" lvl="3" indent="0" algn="ctr" rtl="0">
              <a:spcBef>
                <a:spcPts val="460"/>
              </a:spcBef>
              <a:spcAft>
                <a:spcPts val="0"/>
              </a:spcAft>
              <a:buClr>
                <a:schemeClr val="dk1"/>
              </a:buClr>
              <a:buFont typeface="Tahoma"/>
              <a:buNone/>
              <a:defRPr sz="2300" b="0" i="0" u="none" strike="noStrike" cap="none">
                <a:solidFill>
                  <a:schemeClr val="dk1"/>
                </a:solidFill>
                <a:latin typeface="Tahoma"/>
                <a:ea typeface="Tahoma"/>
                <a:cs typeface="Tahoma"/>
                <a:sym typeface="Tahoma"/>
              </a:defRPr>
            </a:lvl4pPr>
            <a:lvl5pPr marL="1828800" marR="0" lvl="4" indent="0" algn="ctr" rtl="0">
              <a:spcBef>
                <a:spcPts val="460"/>
              </a:spcBef>
              <a:spcAft>
                <a:spcPts val="0"/>
              </a:spcAft>
              <a:buClr>
                <a:schemeClr val="dk1"/>
              </a:buClr>
              <a:buFont typeface="Tahoma"/>
              <a:buNone/>
              <a:defRPr sz="2300" b="0" i="0" u="none" strike="noStrike" cap="none">
                <a:solidFill>
                  <a:schemeClr val="dk1"/>
                </a:solidFill>
                <a:latin typeface="Tahoma"/>
                <a:ea typeface="Tahoma"/>
                <a:cs typeface="Tahoma"/>
                <a:sym typeface="Tahoma"/>
              </a:defRPr>
            </a:lvl5pPr>
            <a:lvl6pPr marL="2286000" marR="0" lvl="5"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6pPr>
            <a:lvl7pPr marL="2743200" marR="0" lvl="6"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7pPr>
            <a:lvl8pPr marL="3200400" marR="0" lvl="7"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8pPr>
            <a:lvl9pPr marL="3657600" marR="0" lvl="8" indent="0" algn="ctr" rtl="0">
              <a:spcBef>
                <a:spcPts val="480"/>
              </a:spcBef>
              <a:spcAft>
                <a:spcPts val="0"/>
              </a:spcAft>
              <a:buClr>
                <a:schemeClr val="dk1"/>
              </a:buClr>
              <a:buFont typeface="Times New Roman"/>
              <a:buNone/>
              <a:defRPr sz="2400" b="0" i="0" u="none" strike="noStrike" cap="none">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685800" y="0"/>
            <a:ext cx="7772400" cy="6285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b="1" i="0" u="none" strike="noStrike" cap="none">
                <a:solidFill>
                  <a:schemeClr val="dk2"/>
                </a:solidFill>
                <a:latin typeface="Tahoma"/>
                <a:ea typeface="Tahoma"/>
                <a:cs typeface="Tahoma"/>
                <a:sym typeface="Tahoma"/>
              </a:defRPr>
            </a:lvl1pPr>
            <a:lvl2pPr marL="0" marR="0" lvl="1"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9pPr>
          </a:lstStyle>
          <a:p>
            <a:endParaRPr/>
          </a:p>
        </p:txBody>
      </p:sp>
      <p:sp>
        <p:nvSpPr>
          <p:cNvPr id="14" name="Shape 14"/>
          <p:cNvSpPr txBox="1">
            <a:spLocks noGrp="1"/>
          </p:cNvSpPr>
          <p:nvPr>
            <p:ph type="body" idx="1"/>
          </p:nvPr>
        </p:nvSpPr>
        <p:spPr>
          <a:xfrm>
            <a:off x="762000" y="685800"/>
            <a:ext cx="7772400" cy="4000500"/>
          </a:xfrm>
          <a:prstGeom prst="rect">
            <a:avLst/>
          </a:prstGeom>
          <a:noFill/>
          <a:ln>
            <a:noFill/>
          </a:ln>
        </p:spPr>
        <p:txBody>
          <a:bodyPr lIns="91425" tIns="91425" rIns="91425" bIns="91425" anchor="t" anchorCtr="0"/>
          <a:lstStyle>
            <a:lvl1pPr marL="228600" marR="0" lvl="0" indent="-82550" algn="l" rtl="0">
              <a:spcBef>
                <a:spcPts val="460"/>
              </a:spcBef>
              <a:spcAft>
                <a:spcPts val="0"/>
              </a:spcAft>
              <a:buClr>
                <a:schemeClr val="dk1"/>
              </a:buClr>
              <a:buSzPct val="100000"/>
              <a:buFont typeface="Tahoma"/>
              <a:buChar char="•"/>
              <a:defRPr sz="2300" b="0" i="0" u="none" strike="noStrike" cap="none">
                <a:solidFill>
                  <a:schemeClr val="dk1"/>
                </a:solidFill>
                <a:latin typeface="Tahoma"/>
                <a:ea typeface="Tahoma"/>
                <a:cs typeface="Tahoma"/>
                <a:sym typeface="Tahoma"/>
              </a:defRPr>
            </a:lvl1pPr>
            <a:lvl2pPr marL="742950" marR="0" lvl="1" indent="-139700" algn="l" rtl="0">
              <a:spcBef>
                <a:spcPts val="460"/>
              </a:spcBef>
              <a:spcAft>
                <a:spcPts val="0"/>
              </a:spcAft>
              <a:buClr>
                <a:schemeClr val="dk1"/>
              </a:buClr>
              <a:buSzPct val="100000"/>
              <a:buFont typeface="Tahoma"/>
              <a:buChar char="–"/>
              <a:defRPr sz="2300" b="0" i="0" u="none" strike="noStrike" cap="none">
                <a:solidFill>
                  <a:schemeClr val="dk1"/>
                </a:solidFill>
                <a:latin typeface="Tahoma"/>
                <a:ea typeface="Tahoma"/>
                <a:cs typeface="Tahoma"/>
                <a:sym typeface="Tahoma"/>
              </a:defRPr>
            </a:lvl2pPr>
            <a:lvl3pPr marL="1143000" marR="0" lvl="2" indent="-82550" algn="l" rtl="0">
              <a:spcBef>
                <a:spcPts val="460"/>
              </a:spcBef>
              <a:spcAft>
                <a:spcPts val="0"/>
              </a:spcAft>
              <a:buClr>
                <a:schemeClr val="dk1"/>
              </a:buClr>
              <a:buSzPct val="100000"/>
              <a:buFont typeface="Tahoma"/>
              <a:buChar char="•"/>
              <a:defRPr sz="2300" b="0" i="0" u="none" strike="noStrike" cap="none">
                <a:solidFill>
                  <a:schemeClr val="dk1"/>
                </a:solidFill>
                <a:latin typeface="Tahoma"/>
                <a:ea typeface="Tahoma"/>
                <a:cs typeface="Tahoma"/>
                <a:sym typeface="Tahoma"/>
              </a:defRPr>
            </a:lvl3pPr>
            <a:lvl4pPr marL="1600200" marR="0" lvl="3" indent="-82550" algn="l" rtl="0">
              <a:spcBef>
                <a:spcPts val="460"/>
              </a:spcBef>
              <a:spcAft>
                <a:spcPts val="0"/>
              </a:spcAft>
              <a:buClr>
                <a:schemeClr val="dk1"/>
              </a:buClr>
              <a:buSzPct val="100000"/>
              <a:buFont typeface="Tahoma"/>
              <a:buChar char="–"/>
              <a:defRPr sz="2300" b="0" i="0" u="none" strike="noStrike" cap="none">
                <a:solidFill>
                  <a:schemeClr val="dk1"/>
                </a:solidFill>
                <a:latin typeface="Tahoma"/>
                <a:ea typeface="Tahoma"/>
                <a:cs typeface="Tahoma"/>
                <a:sym typeface="Tahoma"/>
              </a:defRPr>
            </a:lvl4pPr>
            <a:lvl5pPr marL="2057400" marR="0" lvl="4" indent="-82550" algn="l" rtl="0">
              <a:spcBef>
                <a:spcPts val="460"/>
              </a:spcBef>
              <a:spcAft>
                <a:spcPts val="0"/>
              </a:spcAft>
              <a:buClr>
                <a:schemeClr val="dk1"/>
              </a:buClr>
              <a:buSzPct val="100000"/>
              <a:buFont typeface="Tahoma"/>
              <a:buChar char="»"/>
              <a:defRPr sz="2300" b="0" i="0" u="none" strike="noStrike" cap="none">
                <a:solidFill>
                  <a:schemeClr val="dk1"/>
                </a:solidFill>
                <a:latin typeface="Tahoma"/>
                <a:ea typeface="Tahoma"/>
                <a:cs typeface="Tahoma"/>
                <a:sym typeface="Tahoma"/>
              </a:defRPr>
            </a:lvl5pPr>
            <a:lvl6pPr marL="2514600" marR="0" lvl="5"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6pPr>
            <a:lvl7pPr marL="2971800" marR="0" lvl="6"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7pPr>
            <a:lvl8pPr marL="3429000" marR="0" lvl="7"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8pPr>
            <a:lvl9pPr marL="3886200" marR="0" lvl="8" indent="-76200" algn="l" rtl="0">
              <a:spcBef>
                <a:spcPts val="480"/>
              </a:spcBef>
              <a:spcAft>
                <a:spcPts val="0"/>
              </a:spcAft>
              <a:buClr>
                <a:schemeClr val="dk1"/>
              </a:buClr>
              <a:buSzPct val="100000"/>
              <a:buFont typeface="Times New Roman"/>
              <a:buChar char="»"/>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5" name="Shape 15"/>
          <p:cNvSpPr txBox="1"/>
          <p:nvPr/>
        </p:nvSpPr>
        <p:spPr>
          <a:xfrm>
            <a:off x="3672900" y="4843537"/>
            <a:ext cx="1798200" cy="300000"/>
          </a:xfrm>
          <a:prstGeom prst="rect">
            <a:avLst/>
          </a:prstGeom>
          <a:noFill/>
          <a:ln>
            <a:noFill/>
          </a:ln>
        </p:spPr>
        <p:txBody>
          <a:bodyPr lIns="91425" tIns="91425" rIns="91425" bIns="91425" anchor="t" anchorCtr="0">
            <a:noAutofit/>
          </a:bodyPr>
          <a:lstStyle/>
          <a:p>
            <a:pPr lvl="0">
              <a:spcBef>
                <a:spcPts val="0"/>
              </a:spcBef>
              <a:buNone/>
            </a:pPr>
            <a:r>
              <a:rPr lang="en-US" dirty="0">
                <a:solidFill>
                  <a:srgbClr val="FFFFFF"/>
                </a:solidFill>
                <a:latin typeface="Tahoma"/>
                <a:ea typeface="Tahoma"/>
                <a:cs typeface="Tahoma"/>
                <a:sym typeface="Tahoma"/>
              </a:rPr>
              <a:t>Readiness Review</a:t>
            </a:r>
            <a:endParaRPr lang="en" dirty="0">
              <a:solidFill>
                <a:srgbClr val="FFFFFF"/>
              </a:solidFill>
              <a:latin typeface="Tahoma"/>
              <a:ea typeface="Tahoma"/>
              <a:cs typeface="Tahoma"/>
              <a:sym typeface="Tahoma"/>
            </a:endParaRPr>
          </a:p>
        </p:txBody>
      </p:sp>
      <p:sp>
        <p:nvSpPr>
          <p:cNvPr id="16" name="Shape 16"/>
          <p:cNvSpPr txBox="1"/>
          <p:nvPr/>
        </p:nvSpPr>
        <p:spPr>
          <a:xfrm>
            <a:off x="5902775" y="4843550"/>
            <a:ext cx="1306200" cy="300000"/>
          </a:xfrm>
          <a:prstGeom prst="rect">
            <a:avLst/>
          </a:prstGeom>
          <a:noFill/>
          <a:ln>
            <a:noFill/>
          </a:ln>
        </p:spPr>
        <p:txBody>
          <a:bodyPr lIns="91425" tIns="91425" rIns="91425" bIns="91425" anchor="t" anchorCtr="0">
            <a:noAutofit/>
          </a:bodyPr>
          <a:lstStyle/>
          <a:p>
            <a:pPr lvl="0" rtl="0">
              <a:spcBef>
                <a:spcPts val="0"/>
              </a:spcBef>
              <a:buNone/>
            </a:pPr>
            <a:r>
              <a:rPr lang="en-US" dirty="0">
                <a:solidFill>
                  <a:srgbClr val="FFFFFF"/>
                </a:solidFill>
                <a:latin typeface="Tahoma"/>
                <a:ea typeface="Tahoma"/>
                <a:cs typeface="Tahoma"/>
                <a:sym typeface="Tahoma"/>
              </a:rPr>
              <a:t>Kevin Jordan</a:t>
            </a:r>
            <a:endParaRPr lang="en" dirty="0">
              <a:solidFill>
                <a:srgbClr val="FFFFFF"/>
              </a:solidFill>
              <a:latin typeface="Tahoma"/>
              <a:ea typeface="Tahoma"/>
              <a:cs typeface="Tahoma"/>
              <a:sym typeface="Tahoma"/>
            </a:endParaRPr>
          </a:p>
        </p:txBody>
      </p:sp>
      <p:sp>
        <p:nvSpPr>
          <p:cNvPr id="17" name="Shape 17"/>
          <p:cNvSpPr txBox="1"/>
          <p:nvPr/>
        </p:nvSpPr>
        <p:spPr>
          <a:xfrm>
            <a:off x="1079800" y="4843537"/>
            <a:ext cx="2296200" cy="300000"/>
          </a:xfrm>
          <a:prstGeom prst="rect">
            <a:avLst/>
          </a:prstGeom>
          <a:noFill/>
          <a:ln>
            <a:noFill/>
          </a:ln>
        </p:spPr>
        <p:txBody>
          <a:bodyPr lIns="91425" tIns="91425" rIns="91425" bIns="91425" anchor="t" anchorCtr="0">
            <a:noAutofit/>
          </a:bodyPr>
          <a:lstStyle/>
          <a:p>
            <a:pPr lvl="0" rtl="0">
              <a:spcBef>
                <a:spcPts val="0"/>
              </a:spcBef>
              <a:buNone/>
            </a:pPr>
            <a:r>
              <a:rPr lang="en-US" dirty="0">
                <a:solidFill>
                  <a:srgbClr val="FFFFFF"/>
                </a:solidFill>
                <a:latin typeface="Tahoma"/>
                <a:ea typeface="Tahoma"/>
                <a:cs typeface="Tahoma"/>
                <a:sym typeface="Tahoma"/>
              </a:rPr>
              <a:t>Conduct</a:t>
            </a:r>
            <a:r>
              <a:rPr lang="en-US" baseline="0" dirty="0">
                <a:solidFill>
                  <a:srgbClr val="FFFFFF"/>
                </a:solidFill>
                <a:latin typeface="Tahoma"/>
                <a:ea typeface="Tahoma"/>
                <a:cs typeface="Tahoma"/>
                <a:sym typeface="Tahoma"/>
              </a:rPr>
              <a:t> of Operations</a:t>
            </a:r>
          </a:p>
        </p:txBody>
      </p:sp>
      <p:sp>
        <p:nvSpPr>
          <p:cNvPr id="18" name="Shape 18"/>
          <p:cNvSpPr txBox="1">
            <a:spLocks noGrp="1"/>
          </p:cNvSpPr>
          <p:nvPr>
            <p:ph type="sldNum" idx="12"/>
          </p:nvPr>
        </p:nvSpPr>
        <p:spPr>
          <a:xfrm>
            <a:off x="6984450" y="4837500"/>
            <a:ext cx="548700" cy="300000"/>
          </a:xfrm>
          <a:prstGeom prst="rect">
            <a:avLst/>
          </a:prstGeom>
        </p:spPr>
        <p:txBody>
          <a:bodyPr lIns="91425" tIns="91425" rIns="91425" bIns="91425" anchor="ctr" anchorCtr="0">
            <a:noAutofit/>
          </a:bodyPr>
          <a:lstStyle/>
          <a:p>
            <a:pPr lvl="0" algn="r">
              <a:spcBef>
                <a:spcPts val="0"/>
              </a:spcBef>
              <a:buNone/>
            </a:pPr>
            <a:fld id="{00000000-1234-1234-1234-123412341234}" type="slidenum">
              <a:rPr lang="en" sz="1400">
                <a:solidFill>
                  <a:srgbClr val="FFFFFF"/>
                </a:solidFill>
              </a:rPr>
              <a:t>‹#›</a:t>
            </a:fld>
            <a:endParaRPr lang="en" sz="140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85800" y="0"/>
            <a:ext cx="7772400" cy="6285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b="1" i="0" u="none" strike="noStrike" cap="none">
                <a:solidFill>
                  <a:schemeClr val="dk2"/>
                </a:solidFill>
                <a:latin typeface="Tahoma"/>
                <a:ea typeface="Tahoma"/>
                <a:cs typeface="Tahoma"/>
                <a:sym typeface="Tahoma"/>
              </a:defRPr>
            </a:lvl1pPr>
            <a:lvl2pPr marL="0" marR="0" lvl="1"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9pPr>
          </a:lstStyle>
          <a:p>
            <a:endParaRPr/>
          </a:p>
        </p:txBody>
      </p:sp>
      <p:sp>
        <p:nvSpPr>
          <p:cNvPr id="21" name="Shape 21"/>
          <p:cNvSpPr txBox="1">
            <a:spLocks noGrp="1"/>
          </p:cNvSpPr>
          <p:nvPr>
            <p:ph type="sldNum" idx="12"/>
          </p:nvPr>
        </p:nvSpPr>
        <p:spPr>
          <a:xfrm>
            <a:off x="8556783" y="474985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
        <p:nvSpPr>
          <p:cNvPr id="22" name="Shape 22"/>
          <p:cNvSpPr txBox="1">
            <a:spLocks noGrp="1"/>
          </p:cNvSpPr>
          <p:nvPr>
            <p:ph type="sldNum" idx="2"/>
          </p:nvPr>
        </p:nvSpPr>
        <p:spPr>
          <a:xfrm>
            <a:off x="6984450" y="4837500"/>
            <a:ext cx="548700" cy="300000"/>
          </a:xfrm>
          <a:prstGeom prst="rect">
            <a:avLst/>
          </a:prstGeom>
        </p:spPr>
        <p:txBody>
          <a:bodyPr lIns="91425" tIns="91425" rIns="91425" bIns="91425" anchor="ctr" anchorCtr="0">
            <a:noAutofit/>
          </a:bodyPr>
          <a:lstStyle/>
          <a:p>
            <a:pPr lvl="0" algn="r" rtl="0">
              <a:spcBef>
                <a:spcPts val="0"/>
              </a:spcBef>
              <a:buNone/>
            </a:pPr>
            <a:fld id="{00000000-1234-1234-1234-123412341234}" type="slidenum">
              <a:rPr lang="en" sz="1400">
                <a:solidFill>
                  <a:srgbClr val="FFFFFF"/>
                </a:solidFill>
              </a:rPr>
              <a:t>‹#›</a:t>
            </a:fld>
            <a:endParaRPr lang="en" sz="1400">
              <a:solidFill>
                <a:srgbClr val="FFFFFF"/>
              </a:solidFill>
            </a:endParaRPr>
          </a:p>
        </p:txBody>
      </p:sp>
      <p:sp>
        <p:nvSpPr>
          <p:cNvPr id="23" name="Shape 23"/>
          <p:cNvSpPr txBox="1"/>
          <p:nvPr/>
        </p:nvSpPr>
        <p:spPr>
          <a:xfrm>
            <a:off x="3672900" y="4843537"/>
            <a:ext cx="1798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2016 Ops StayTreat</a:t>
            </a:r>
          </a:p>
        </p:txBody>
      </p:sp>
      <p:sp>
        <p:nvSpPr>
          <p:cNvPr id="24" name="Shape 24"/>
          <p:cNvSpPr txBox="1"/>
          <p:nvPr/>
        </p:nvSpPr>
        <p:spPr>
          <a:xfrm>
            <a:off x="5902775" y="4843550"/>
            <a:ext cx="1306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ShortAuthor</a:t>
            </a:r>
          </a:p>
        </p:txBody>
      </p:sp>
      <p:sp>
        <p:nvSpPr>
          <p:cNvPr id="25" name="Shape 25"/>
          <p:cNvSpPr txBox="1"/>
          <p:nvPr/>
        </p:nvSpPr>
        <p:spPr>
          <a:xfrm>
            <a:off x="1079800" y="4843537"/>
            <a:ext cx="2296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ShortTitle</a:t>
            </a:r>
          </a:p>
        </p:txBody>
      </p:sp>
      <p:sp>
        <p:nvSpPr>
          <p:cNvPr id="26" name="Shape 26"/>
          <p:cNvSpPr txBox="1">
            <a:spLocks noGrp="1"/>
          </p:cNvSpPr>
          <p:nvPr>
            <p:ph type="sldNum" idx="3"/>
          </p:nvPr>
        </p:nvSpPr>
        <p:spPr>
          <a:xfrm>
            <a:off x="6984450" y="4837500"/>
            <a:ext cx="548700" cy="300000"/>
          </a:xfrm>
          <a:prstGeom prst="rect">
            <a:avLst/>
          </a:prstGeom>
        </p:spPr>
        <p:txBody>
          <a:bodyPr lIns="91425" tIns="91425" rIns="91425" bIns="91425" anchor="ctr" anchorCtr="0">
            <a:noAutofit/>
          </a:bodyPr>
          <a:lstStyle/>
          <a:p>
            <a:pPr lvl="0" algn="r" rtl="0">
              <a:spcBef>
                <a:spcPts val="0"/>
              </a:spcBef>
              <a:buNone/>
            </a:pPr>
            <a:fld id="{00000000-1234-1234-1234-123412341234}" type="slidenum">
              <a:rPr lang="en" sz="1400">
                <a:solidFill>
                  <a:srgbClr val="FFFFFF"/>
                </a:solidFill>
              </a:rPr>
              <a:t>‹#›</a:t>
            </a:fld>
            <a:endParaRPr lang="en" sz="140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83" y="474985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
        <p:nvSpPr>
          <p:cNvPr id="29" name="Shape 29"/>
          <p:cNvSpPr txBox="1">
            <a:spLocks noGrp="1"/>
          </p:cNvSpPr>
          <p:nvPr>
            <p:ph type="sldNum" idx="2"/>
          </p:nvPr>
        </p:nvSpPr>
        <p:spPr>
          <a:xfrm>
            <a:off x="6984450" y="4837500"/>
            <a:ext cx="548700" cy="300000"/>
          </a:xfrm>
          <a:prstGeom prst="rect">
            <a:avLst/>
          </a:prstGeom>
        </p:spPr>
        <p:txBody>
          <a:bodyPr lIns="91425" tIns="91425" rIns="91425" bIns="91425" anchor="ctr" anchorCtr="0">
            <a:noAutofit/>
          </a:bodyPr>
          <a:lstStyle/>
          <a:p>
            <a:pPr lvl="0" algn="r" rtl="0">
              <a:spcBef>
                <a:spcPts val="0"/>
              </a:spcBef>
              <a:buNone/>
            </a:pPr>
            <a:fld id="{00000000-1234-1234-1234-123412341234}" type="slidenum">
              <a:rPr lang="en" sz="1400">
                <a:solidFill>
                  <a:srgbClr val="FFFFFF"/>
                </a:solidFill>
              </a:rPr>
              <a:t>‹#›</a:t>
            </a:fld>
            <a:endParaRPr lang="en" sz="1400">
              <a:solidFill>
                <a:srgbClr val="FFFFFF"/>
              </a:solidFill>
            </a:endParaRPr>
          </a:p>
        </p:txBody>
      </p:sp>
      <p:sp>
        <p:nvSpPr>
          <p:cNvPr id="30" name="Shape 30"/>
          <p:cNvSpPr txBox="1"/>
          <p:nvPr/>
        </p:nvSpPr>
        <p:spPr>
          <a:xfrm>
            <a:off x="3672900" y="4843537"/>
            <a:ext cx="1798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2016 Ops StayTreat</a:t>
            </a:r>
          </a:p>
        </p:txBody>
      </p:sp>
      <p:sp>
        <p:nvSpPr>
          <p:cNvPr id="31" name="Shape 31"/>
          <p:cNvSpPr txBox="1"/>
          <p:nvPr/>
        </p:nvSpPr>
        <p:spPr>
          <a:xfrm>
            <a:off x="5902775" y="4843550"/>
            <a:ext cx="1306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ShortAuthor</a:t>
            </a:r>
          </a:p>
        </p:txBody>
      </p:sp>
      <p:sp>
        <p:nvSpPr>
          <p:cNvPr id="32" name="Shape 32"/>
          <p:cNvSpPr txBox="1"/>
          <p:nvPr/>
        </p:nvSpPr>
        <p:spPr>
          <a:xfrm>
            <a:off x="1079800" y="4843537"/>
            <a:ext cx="2296200" cy="300000"/>
          </a:xfrm>
          <a:prstGeom prst="rect">
            <a:avLst/>
          </a:prstGeom>
          <a:noFill/>
          <a:ln>
            <a:noFill/>
          </a:ln>
        </p:spPr>
        <p:txBody>
          <a:bodyPr lIns="91425" tIns="91425" rIns="91425" bIns="91425" anchor="t" anchorCtr="0">
            <a:noAutofit/>
          </a:bodyPr>
          <a:lstStyle/>
          <a:p>
            <a:pPr lvl="0" rtl="0">
              <a:spcBef>
                <a:spcPts val="0"/>
              </a:spcBef>
              <a:buNone/>
            </a:pPr>
            <a:r>
              <a:rPr lang="en">
                <a:solidFill>
                  <a:srgbClr val="FFFFFF"/>
                </a:solidFill>
                <a:latin typeface="Tahoma"/>
                <a:ea typeface="Tahoma"/>
                <a:cs typeface="Tahoma"/>
                <a:sym typeface="Tahoma"/>
              </a:rPr>
              <a:t>ShortTitle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letely Blank">
    <p:bg>
      <p:bgPr>
        <a:solidFill>
          <a:schemeClr val="lt1"/>
        </a:solidFill>
        <a:effectLst/>
      </p:bgPr>
    </p:bg>
    <p:spTree>
      <p:nvGrpSpPr>
        <p:cNvPr id="1" name="Shape 33"/>
        <p:cNvGrpSpPr/>
        <p:nvPr/>
      </p:nvGrpSpPr>
      <p:grpSpPr>
        <a:xfrm>
          <a:off x="0" y="0"/>
          <a:ext cx="0" cy="0"/>
          <a:chOff x="0" y="0"/>
          <a:chExt cx="0" cy="0"/>
        </a:xfrm>
      </p:grpSpPr>
      <p:sp>
        <p:nvSpPr>
          <p:cNvPr id="34" name="Shape 34"/>
          <p:cNvSpPr txBox="1">
            <a:spLocks noGrp="1"/>
          </p:cNvSpPr>
          <p:nvPr>
            <p:ph type="sldNum" idx="12"/>
          </p:nvPr>
        </p:nvSpPr>
        <p:spPr>
          <a:xfrm>
            <a:off x="8556783" y="4749850"/>
            <a:ext cx="548700" cy="393600"/>
          </a:xfrm>
          <a:prstGeom prst="rect">
            <a:avLst/>
          </a:prstGeom>
        </p:spPr>
        <p:txBody>
          <a:bodyPr lIns="91425" tIns="91425" rIns="91425" bIns="91425" anchor="ctr" anchorCtr="0">
            <a:noAutofit/>
          </a:bodyPr>
          <a:lstStyle/>
          <a:p>
            <a:pPr lvl="0" algn="r">
              <a:spcBef>
                <a:spcPts val="0"/>
              </a:spcBef>
              <a:buNone/>
            </a:pPr>
            <a:fld id="{00000000-1234-1234-1234-123412341234}" type="slidenum">
              <a:rPr lang="en" sz="1300">
                <a:solidFill>
                  <a:schemeClr val="dk1"/>
                </a:solidFill>
              </a:rPr>
              <a:t>‹#›</a:t>
            </a:fld>
            <a:endParaRPr lang="en" sz="1300">
              <a:solidFill>
                <a:schemeClr val="dk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85800" y="0"/>
            <a:ext cx="7772400" cy="628500"/>
          </a:xfrm>
          <a:prstGeom prst="rect">
            <a:avLst/>
          </a:prstGeom>
          <a:noFill/>
          <a:ln>
            <a:noFill/>
          </a:ln>
        </p:spPr>
        <p:txBody>
          <a:bodyPr lIns="91425" tIns="91425" rIns="91425" bIns="91425" anchor="ctr" anchorCtr="0"/>
          <a:lstStyle>
            <a:lvl1pPr marL="0" marR="0" lvl="0" indent="0" algn="ctr" rtl="0">
              <a:spcBef>
                <a:spcPts val="0"/>
              </a:spcBef>
              <a:spcAft>
                <a:spcPts val="0"/>
              </a:spcAft>
              <a:buSzPct val="100000"/>
              <a:buNone/>
              <a:defRPr sz="2400" b="1" i="0" u="none" strike="noStrike" cap="none">
                <a:solidFill>
                  <a:schemeClr val="dk2"/>
                </a:solidFill>
                <a:latin typeface="Tahoma"/>
                <a:ea typeface="Tahoma"/>
                <a:cs typeface="Tahoma"/>
                <a:sym typeface="Tahoma"/>
              </a:defRPr>
            </a:lvl1pPr>
            <a:lvl2pPr marL="0" marR="0" lvl="1"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None/>
              <a:defRPr sz="3600" b="1" i="0" u="none" strike="noStrike" cap="none">
                <a:solidFill>
                  <a:schemeClr val="dk2"/>
                </a:solidFill>
                <a:latin typeface="Times New Roman"/>
                <a:ea typeface="Times New Roman"/>
                <a:cs typeface="Times New Roman"/>
                <a:sym typeface="Times New Roman"/>
              </a:defRPr>
            </a:lvl9pPr>
          </a:lstStyle>
          <a:p>
            <a:endParaRPr/>
          </a:p>
        </p:txBody>
      </p:sp>
      <p:sp>
        <p:nvSpPr>
          <p:cNvPr id="7" name="Shape 7"/>
          <p:cNvSpPr txBox="1">
            <a:spLocks noGrp="1"/>
          </p:cNvSpPr>
          <p:nvPr>
            <p:ph type="body" idx="1"/>
          </p:nvPr>
        </p:nvSpPr>
        <p:spPr>
          <a:xfrm>
            <a:off x="762000" y="685800"/>
            <a:ext cx="7772400" cy="4000500"/>
          </a:xfrm>
          <a:prstGeom prst="rect">
            <a:avLst/>
          </a:prstGeom>
          <a:noFill/>
          <a:ln>
            <a:noFill/>
          </a:ln>
        </p:spPr>
        <p:txBody>
          <a:bodyPr lIns="91425" tIns="91425" rIns="91425" bIns="91425" anchor="t" anchorCtr="0"/>
          <a:lstStyle>
            <a:lvl1pPr marL="228600" marR="0" lvl="0" indent="-82550" algn="l" rtl="0">
              <a:spcBef>
                <a:spcPts val="460"/>
              </a:spcBef>
              <a:spcAft>
                <a:spcPts val="0"/>
              </a:spcAft>
              <a:buClr>
                <a:schemeClr val="dk1"/>
              </a:buClr>
              <a:buSzPct val="100000"/>
              <a:buFont typeface="Tahoma"/>
              <a:buChar char="•"/>
              <a:defRPr sz="2200" b="0" i="0" u="none" strike="noStrike" cap="none">
                <a:solidFill>
                  <a:schemeClr val="dk1"/>
                </a:solidFill>
                <a:latin typeface="Tahoma"/>
                <a:ea typeface="Tahoma"/>
                <a:cs typeface="Tahoma"/>
                <a:sym typeface="Tahoma"/>
              </a:defRPr>
            </a:lvl1pPr>
            <a:lvl2pPr marL="742950" marR="0" lvl="1" indent="-139700" algn="l" rtl="0">
              <a:spcBef>
                <a:spcPts val="460"/>
              </a:spcBef>
              <a:spcAft>
                <a:spcPts val="0"/>
              </a:spcAft>
              <a:buClr>
                <a:schemeClr val="dk1"/>
              </a:buClr>
              <a:buSzPct val="100000"/>
              <a:buFont typeface="Tahoma"/>
              <a:buChar char="–"/>
              <a:defRPr sz="2000" b="0" i="0" u="none" strike="noStrike" cap="none">
                <a:solidFill>
                  <a:schemeClr val="dk1"/>
                </a:solidFill>
                <a:latin typeface="Tahoma"/>
                <a:ea typeface="Tahoma"/>
                <a:cs typeface="Tahoma"/>
                <a:sym typeface="Tahoma"/>
              </a:defRPr>
            </a:lvl2pPr>
            <a:lvl3pPr marL="1143000" marR="0" lvl="2" indent="-82550" algn="l" rtl="0">
              <a:spcBef>
                <a:spcPts val="460"/>
              </a:spcBef>
              <a:spcAft>
                <a:spcPts val="0"/>
              </a:spcAft>
              <a:buClr>
                <a:schemeClr val="dk1"/>
              </a:buClr>
              <a:buSzPct val="100000"/>
              <a:buFont typeface="Tahoma"/>
              <a:buChar char="•"/>
              <a:defRPr sz="1800" b="0" i="0" u="none" strike="noStrike" cap="none">
                <a:solidFill>
                  <a:schemeClr val="dk1"/>
                </a:solidFill>
                <a:latin typeface="Tahoma"/>
                <a:ea typeface="Tahoma"/>
                <a:cs typeface="Tahoma"/>
                <a:sym typeface="Tahoma"/>
              </a:defRPr>
            </a:lvl3pPr>
            <a:lvl4pPr marL="1600200" marR="0" lvl="3" indent="-82550" algn="l" rtl="0">
              <a:spcBef>
                <a:spcPts val="460"/>
              </a:spcBef>
              <a:spcAft>
                <a:spcPts val="0"/>
              </a:spcAft>
              <a:buClr>
                <a:schemeClr val="dk1"/>
              </a:buClr>
              <a:buSzPct val="100000"/>
              <a:buFont typeface="Tahoma"/>
              <a:buChar char="–"/>
              <a:defRPr sz="1600" b="0" i="0" u="none" strike="noStrike" cap="none">
                <a:solidFill>
                  <a:schemeClr val="dk1"/>
                </a:solidFill>
                <a:latin typeface="Tahoma"/>
                <a:ea typeface="Tahoma"/>
                <a:cs typeface="Tahoma"/>
                <a:sym typeface="Tahoma"/>
              </a:defRPr>
            </a:lvl4pPr>
            <a:lvl5pPr marL="2057400" marR="0" lvl="4" indent="-82550" algn="l" rtl="0">
              <a:spcBef>
                <a:spcPts val="460"/>
              </a:spcBef>
              <a:spcAft>
                <a:spcPts val="0"/>
              </a:spcAft>
              <a:buClr>
                <a:schemeClr val="dk1"/>
              </a:buClr>
              <a:buFont typeface="Tahoma"/>
              <a:buChar char="»"/>
              <a:defRPr b="0" i="0" u="none" strike="noStrike" cap="none">
                <a:solidFill>
                  <a:schemeClr val="dk1"/>
                </a:solidFill>
                <a:latin typeface="Tahoma"/>
                <a:ea typeface="Tahoma"/>
                <a:cs typeface="Tahoma"/>
                <a:sym typeface="Tahoma"/>
              </a:defRPr>
            </a:lvl5pPr>
            <a:lvl6pPr marL="2514600" marR="0" lvl="5" indent="-76200" algn="l" rtl="0">
              <a:spcBef>
                <a:spcPts val="480"/>
              </a:spcBef>
              <a:spcAft>
                <a:spcPts val="0"/>
              </a:spcAft>
              <a:buClr>
                <a:schemeClr val="dk1"/>
              </a:buClr>
              <a:buFont typeface="Tahoma"/>
              <a:buChar char="»"/>
              <a:defRPr b="0" i="0" u="none" strike="noStrike" cap="none">
                <a:solidFill>
                  <a:schemeClr val="dk1"/>
                </a:solidFill>
                <a:latin typeface="Tahoma"/>
                <a:ea typeface="Tahoma"/>
                <a:cs typeface="Tahoma"/>
                <a:sym typeface="Tahoma"/>
              </a:defRPr>
            </a:lvl6pPr>
            <a:lvl7pPr marL="2971800" marR="0" lvl="6" indent="-76200" algn="l" rtl="0">
              <a:spcBef>
                <a:spcPts val="480"/>
              </a:spcBef>
              <a:spcAft>
                <a:spcPts val="0"/>
              </a:spcAft>
              <a:buClr>
                <a:schemeClr val="dk1"/>
              </a:buClr>
              <a:buSzPct val="100000"/>
              <a:buFont typeface="Tahoma"/>
              <a:buChar char="»"/>
              <a:defRPr sz="1200" b="0" i="0" u="none" strike="noStrike" cap="none">
                <a:solidFill>
                  <a:schemeClr val="dk1"/>
                </a:solidFill>
                <a:latin typeface="Tahoma"/>
                <a:ea typeface="Tahoma"/>
                <a:cs typeface="Tahoma"/>
                <a:sym typeface="Tahoma"/>
              </a:defRPr>
            </a:lvl7pPr>
            <a:lvl8pPr marL="3429000" marR="0" lvl="7" indent="-76200" algn="l" rtl="0">
              <a:spcBef>
                <a:spcPts val="480"/>
              </a:spcBef>
              <a:spcAft>
                <a:spcPts val="0"/>
              </a:spcAft>
              <a:buClr>
                <a:schemeClr val="dk1"/>
              </a:buClr>
              <a:buSzPct val="100000"/>
              <a:buFont typeface="Tahoma"/>
              <a:buChar char="»"/>
              <a:defRPr sz="1200" b="0" i="0" u="none" strike="noStrike" cap="none">
                <a:solidFill>
                  <a:schemeClr val="dk1"/>
                </a:solidFill>
                <a:latin typeface="Tahoma"/>
                <a:ea typeface="Tahoma"/>
                <a:cs typeface="Tahoma"/>
                <a:sym typeface="Tahoma"/>
              </a:defRPr>
            </a:lvl8pPr>
            <a:lvl9pPr marL="3886200" marR="0" lvl="8" indent="-76200" algn="l" rtl="0">
              <a:spcBef>
                <a:spcPts val="480"/>
              </a:spcBef>
              <a:spcAft>
                <a:spcPts val="0"/>
              </a:spcAft>
              <a:buClr>
                <a:schemeClr val="dk1"/>
              </a:buClr>
              <a:buSzPct val="100000"/>
              <a:buFont typeface="Tahoma"/>
              <a:buChar char="»"/>
              <a:defRPr sz="1000" b="0" i="0" u="none" strike="noStrike" cap="none">
                <a:solidFill>
                  <a:schemeClr val="dk1"/>
                </a:solidFill>
                <a:latin typeface="Tahoma"/>
                <a:ea typeface="Tahoma"/>
                <a:cs typeface="Tahoma"/>
                <a:sym typeface="Tahoma"/>
              </a:defRPr>
            </a:lvl9pPr>
          </a:lstStyle>
          <a:p>
            <a:endParaRPr/>
          </a:p>
        </p:txBody>
      </p:sp>
      <p:sp>
        <p:nvSpPr>
          <p:cNvPr id="8" name="Shape 8"/>
          <p:cNvSpPr txBox="1">
            <a:spLocks noGrp="1"/>
          </p:cNvSpPr>
          <p:nvPr>
            <p:ph type="sldNum" idx="12"/>
          </p:nvPr>
        </p:nvSpPr>
        <p:spPr>
          <a:xfrm>
            <a:off x="8556783" y="474985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300">
                <a:solidFill>
                  <a:schemeClr val="dk1"/>
                </a:solidFill>
                <a:latin typeface="Tahoma"/>
                <a:ea typeface="Tahoma"/>
                <a:cs typeface="Tahoma"/>
                <a:sym typeface="Tahoma"/>
              </a:rPr>
              <a:t>‹#›</a:t>
            </a:fld>
            <a:endParaRPr lang="en" sz="1300">
              <a:solidFill>
                <a:schemeClr val="dk1"/>
              </a:solidFill>
              <a:latin typeface="Tahoma"/>
              <a:ea typeface="Tahoma"/>
              <a:cs typeface="Tahoma"/>
              <a:sym typeface="Tahom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jlab.org/eshq/ehsmanua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ctrTitle"/>
          </p:nvPr>
        </p:nvSpPr>
        <p:spPr>
          <a:xfrm>
            <a:off x="336331" y="1301084"/>
            <a:ext cx="8382000" cy="1102500"/>
          </a:xfrm>
          <a:prstGeom prst="rect">
            <a:avLst/>
          </a:prstGeom>
        </p:spPr>
        <p:txBody>
          <a:bodyPr lIns="91425" tIns="91425" rIns="91425" bIns="91425" anchor="ctr" anchorCtr="0">
            <a:noAutofit/>
          </a:bodyPr>
          <a:lstStyle/>
          <a:p>
            <a:pPr lvl="0">
              <a:spcBef>
                <a:spcPts val="0"/>
              </a:spcBef>
              <a:buNone/>
            </a:pPr>
            <a:r>
              <a:rPr lang="en-US" sz="3200" dirty="0"/>
              <a:t>Isotope Conduct of Operations</a:t>
            </a:r>
            <a:endParaRPr sz="3200" dirty="0"/>
          </a:p>
        </p:txBody>
      </p:sp>
      <p:sp>
        <p:nvSpPr>
          <p:cNvPr id="40" name="Shape 40"/>
          <p:cNvSpPr txBox="1">
            <a:spLocks noGrp="1"/>
          </p:cNvSpPr>
          <p:nvPr>
            <p:ph type="subTitle" idx="1"/>
          </p:nvPr>
        </p:nvSpPr>
        <p:spPr>
          <a:xfrm>
            <a:off x="520574" y="2691369"/>
            <a:ext cx="7543800" cy="1314600"/>
          </a:xfrm>
          <a:prstGeom prst="rect">
            <a:avLst/>
          </a:prstGeom>
        </p:spPr>
        <p:txBody>
          <a:bodyPr lIns="91425" tIns="91425" rIns="91425" bIns="91425" anchor="t" anchorCtr="0">
            <a:noAutofit/>
          </a:bodyPr>
          <a:lstStyle/>
          <a:p>
            <a:pPr lvl="0">
              <a:spcBef>
                <a:spcPts val="0"/>
              </a:spcBef>
              <a:buNone/>
            </a:pPr>
            <a:r>
              <a:rPr lang="en-US" sz="2800" dirty="0"/>
              <a:t>Kevin Jordan</a:t>
            </a:r>
            <a:endParaRPr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LERF Shift Leader (2 of 2)</a:t>
            </a:r>
          </a:p>
        </p:txBody>
      </p:sp>
      <p:sp>
        <p:nvSpPr>
          <p:cNvPr id="3" name="Text Placeholder 2"/>
          <p:cNvSpPr>
            <a:spLocks noGrp="1"/>
          </p:cNvSpPr>
          <p:nvPr>
            <p:ph type="body" idx="1"/>
          </p:nvPr>
        </p:nvSpPr>
        <p:spPr>
          <a:xfrm>
            <a:off x="0" y="552261"/>
            <a:ext cx="9144000" cy="4134039"/>
          </a:xfrm>
        </p:spPr>
        <p:txBody>
          <a:bodyPr/>
          <a:lstStyle/>
          <a:p>
            <a:pPr lvl="1"/>
            <a:r>
              <a:rPr lang="en-US" sz="2400" dirty="0"/>
              <a:t> </a:t>
            </a:r>
            <a:r>
              <a:rPr lang="en-US" sz="2000" dirty="0"/>
              <a:t> to ensure that equipment malfunctions are properly labeled and locked out if necessary and to communicate this to shift personnel and subsystem experts</a:t>
            </a:r>
          </a:p>
          <a:p>
            <a:pPr lvl="1"/>
            <a:r>
              <a:rPr lang="en-US" sz="2000" dirty="0"/>
              <a:t> to ensure that in any emergency situation the Run Coordinator and Hall Leader are notified immediately</a:t>
            </a:r>
          </a:p>
          <a:p>
            <a:pPr lvl="1"/>
            <a:r>
              <a:rPr lang="en-US" sz="2000" dirty="0"/>
              <a:t> to notify the Run Coordinator and the Hall Leader, if the experiment is down due to equipment failure for more than four hours. The Shift Leader has the following authority: </a:t>
            </a:r>
          </a:p>
          <a:p>
            <a:pPr lvl="2"/>
            <a:r>
              <a:rPr lang="en-US" sz="2000" dirty="0"/>
              <a:t> to assign tasks to the shift members as needed</a:t>
            </a:r>
          </a:p>
          <a:p>
            <a:pPr lvl="2"/>
            <a:r>
              <a:rPr lang="en-US" sz="2000" dirty="0"/>
              <a:t> to request that the state of the LERF vault be changed</a:t>
            </a:r>
          </a:p>
          <a:p>
            <a:pPr lvl="2"/>
            <a:r>
              <a:rPr lang="en-US" sz="2000" dirty="0"/>
              <a:t> to limit the number of people in the LERF control room if required to effectively and safely carry out the experiment</a:t>
            </a:r>
          </a:p>
        </p:txBody>
      </p:sp>
    </p:spTree>
    <p:extLst>
      <p:ext uri="{BB962C8B-B14F-4D97-AF65-F5344CB8AC3E}">
        <p14:creationId xmlns:p14="http://schemas.microsoft.com/office/powerpoint/2010/main" val="3235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615636"/>
          </a:xfrm>
        </p:spPr>
        <p:txBody>
          <a:bodyPr/>
          <a:lstStyle/>
          <a:p>
            <a:r>
              <a:rPr lang="en-US"/>
              <a:t>Shift Member </a:t>
            </a:r>
            <a:endParaRPr lang="en-US" dirty="0"/>
          </a:p>
        </p:txBody>
      </p:sp>
      <p:sp>
        <p:nvSpPr>
          <p:cNvPr id="3" name="Text Placeholder 2"/>
          <p:cNvSpPr>
            <a:spLocks noGrp="1"/>
          </p:cNvSpPr>
          <p:nvPr>
            <p:ph type="body" idx="1"/>
          </p:nvPr>
        </p:nvSpPr>
        <p:spPr>
          <a:xfrm>
            <a:off x="0" y="685800"/>
            <a:ext cx="9144000" cy="4000500"/>
          </a:xfrm>
        </p:spPr>
        <p:txBody>
          <a:bodyPr/>
          <a:lstStyle/>
          <a:p>
            <a:r>
              <a:rPr lang="en-US" sz="2400" dirty="0"/>
              <a:t> The responsibilities of each shift member are to: </a:t>
            </a:r>
          </a:p>
          <a:p>
            <a:pPr lvl="1"/>
            <a:r>
              <a:rPr lang="en-US" sz="2000" dirty="0"/>
              <a:t> carry out the scientific goals of the shift in a safe and efficient manner under direction of the shift leader</a:t>
            </a:r>
          </a:p>
          <a:p>
            <a:pPr lvl="1"/>
            <a:r>
              <a:rPr lang="en-US" sz="2000" dirty="0"/>
              <a:t> read the logbook to be aware of changes in goals, operating parameters, and new documentation</a:t>
            </a:r>
          </a:p>
          <a:p>
            <a:pPr lvl="1"/>
            <a:r>
              <a:rPr lang="en-US" sz="2000" dirty="0"/>
              <a:t> monitor the equipment for problems</a:t>
            </a:r>
          </a:p>
          <a:p>
            <a:pPr lvl="1"/>
            <a:r>
              <a:rPr lang="en-US" sz="2000" dirty="0"/>
              <a:t> maintain adequate records of the progress of the shift</a:t>
            </a:r>
          </a:p>
          <a:p>
            <a:pPr lvl="1"/>
            <a:r>
              <a:rPr lang="en-US" sz="2000" dirty="0"/>
              <a:t> be present before the start of each shift and coordinate current operating conditions with the previous shift</a:t>
            </a:r>
          </a:p>
          <a:p>
            <a:pPr lvl="1"/>
            <a:r>
              <a:rPr lang="en-US" sz="2000" dirty="0"/>
              <a:t> keep all training up-to-date</a:t>
            </a:r>
          </a:p>
          <a:p>
            <a:endParaRPr lang="en-US" dirty="0"/>
          </a:p>
        </p:txBody>
      </p:sp>
    </p:spTree>
    <p:extLst>
      <p:ext uri="{BB962C8B-B14F-4D97-AF65-F5344CB8AC3E}">
        <p14:creationId xmlns:p14="http://schemas.microsoft.com/office/powerpoint/2010/main" val="1291824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to Isotope Production Equipment</a:t>
            </a:r>
          </a:p>
        </p:txBody>
      </p:sp>
      <p:sp>
        <p:nvSpPr>
          <p:cNvPr id="3" name="Text Placeholder 2"/>
          <p:cNvSpPr>
            <a:spLocks noGrp="1"/>
          </p:cNvSpPr>
          <p:nvPr>
            <p:ph type="body" idx="1"/>
          </p:nvPr>
        </p:nvSpPr>
        <p:spPr>
          <a:xfrm>
            <a:off x="0" y="534154"/>
            <a:ext cx="9144000" cy="4152146"/>
          </a:xfrm>
        </p:spPr>
        <p:txBody>
          <a:bodyPr/>
          <a:lstStyle/>
          <a:p>
            <a:pPr marL="146050" indent="0">
              <a:buNone/>
            </a:pPr>
            <a:r>
              <a:rPr lang="en-US" sz="1600" dirty="0"/>
              <a:t>Work in designated radiation areas will be carried out in accordance with the JLab </a:t>
            </a:r>
            <a:r>
              <a:rPr lang="en-US" sz="1600" dirty="0" err="1"/>
              <a:t>RadCon</a:t>
            </a:r>
            <a:r>
              <a:rPr lang="en-US" sz="1600" dirty="0"/>
              <a:t> Manual as detailed in a Radiation Work Permit. No material may be removed from the hall after beam delivery without proper approval from the </a:t>
            </a:r>
            <a:r>
              <a:rPr lang="en-US" sz="1600" dirty="0" err="1"/>
              <a:t>RadCon</a:t>
            </a:r>
            <a:r>
              <a:rPr lang="en-US" sz="1600" dirty="0"/>
              <a:t> Group. During target cool-down, no one is allowed in the vault without either being accompanied, or informing shift personnel and checking in on a regular basis. No-one may open the shielding around the target without a </a:t>
            </a:r>
            <a:r>
              <a:rPr lang="en-US" sz="1600" dirty="0" err="1"/>
              <a:t>RadCon</a:t>
            </a:r>
            <a:r>
              <a:rPr lang="en-US" sz="1600" dirty="0"/>
              <a:t> monitor.</a:t>
            </a:r>
          </a:p>
          <a:p>
            <a:pPr marL="146050" indent="0">
              <a:buNone/>
            </a:pPr>
            <a:r>
              <a:rPr lang="en-US" sz="1600" dirty="0"/>
              <a:t>During a running experiment the LERF vault will normally be in Beam Permit. When temporary access to the vault is needed the Shift Leader can ask the MCC staff to bring the hall to Controlled Access. Well-defined check-list procedures are to be followed whenever the vault is brought to and from Restricted Access. </a:t>
            </a:r>
          </a:p>
          <a:p>
            <a:pPr marL="146050" indent="0">
              <a:buNone/>
            </a:pPr>
            <a:r>
              <a:rPr lang="en-US" sz="1600" dirty="0"/>
              <a:t>In order to streamline the activities in the hall and ensure everyone has ready access to the current status and requirements for work, there are two important resources: </a:t>
            </a:r>
          </a:p>
          <a:p>
            <a:pPr marL="146050" lvl="0" indent="0">
              <a:buNone/>
            </a:pPr>
            <a:r>
              <a:rPr lang="en-US" sz="1600" dirty="0"/>
              <a:t>Single point of contact, which is the “LERF Work Coordinator” </a:t>
            </a:r>
          </a:p>
          <a:p>
            <a:pPr marL="146050" lvl="0" indent="0">
              <a:buNone/>
            </a:pPr>
            <a:r>
              <a:rPr lang="en-US" sz="1600" dirty="0"/>
              <a:t>The ATLis system is used to plan and review the safety of all work in the LERF vault. </a:t>
            </a:r>
          </a:p>
          <a:p>
            <a:pPr marL="146050" indent="0">
              <a:buNone/>
            </a:pPr>
            <a:r>
              <a:rPr lang="en-US" sz="1600" dirty="0"/>
              <a:t>Approving ATLis tasks is the responsibility of the LERF Work Coordinator. </a:t>
            </a:r>
          </a:p>
        </p:txBody>
      </p:sp>
    </p:spTree>
    <p:extLst>
      <p:ext uri="{BB962C8B-B14F-4D97-AF65-F5344CB8AC3E}">
        <p14:creationId xmlns:p14="http://schemas.microsoft.com/office/powerpoint/2010/main" val="147600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Text Placeholder 2"/>
          <p:cNvSpPr>
            <a:spLocks noGrp="1"/>
          </p:cNvSpPr>
          <p:nvPr>
            <p:ph type="body" idx="1"/>
          </p:nvPr>
        </p:nvSpPr>
        <p:spPr>
          <a:xfrm>
            <a:off x="108642" y="896292"/>
            <a:ext cx="8962930" cy="3790007"/>
          </a:xfrm>
        </p:spPr>
        <p:txBody>
          <a:bodyPr/>
          <a:lstStyle/>
          <a:p>
            <a:r>
              <a:rPr lang="en-US" sz="2400" dirty="0"/>
              <a:t> Isotope experiment will follow all procedures for safe accelerator operation</a:t>
            </a:r>
          </a:p>
          <a:p>
            <a:pPr lvl="1"/>
            <a:r>
              <a:rPr lang="en-US" sz="2400" dirty="0"/>
              <a:t> The LERF is run by operations professionals</a:t>
            </a:r>
          </a:p>
          <a:p>
            <a:r>
              <a:rPr lang="en-US" sz="2400" dirty="0"/>
              <a:t> </a:t>
            </a:r>
            <a:r>
              <a:rPr lang="en-US" sz="2400" dirty="0" err="1"/>
              <a:t>Radcon</a:t>
            </a:r>
            <a:r>
              <a:rPr lang="en-US" sz="2400" dirty="0"/>
              <a:t> group has complete authority for handing &amp; transport of irradiated samples</a:t>
            </a:r>
          </a:p>
          <a:p>
            <a:r>
              <a:rPr lang="en-US" sz="2400" dirty="0"/>
              <a:t> Established chain-of-command is to be followed</a:t>
            </a:r>
          </a:p>
          <a:p>
            <a:pPr lvl="1"/>
            <a:r>
              <a:rPr lang="en-US" sz="2400" dirty="0"/>
              <a:t> Spokesperson, Program Deputy, Crew chief, operators</a:t>
            </a:r>
            <a:r>
              <a:rPr lang="mr-IN" sz="2400" dirty="0"/>
              <a:t>…</a:t>
            </a:r>
            <a:r>
              <a:rPr lang="en-US" sz="2400" dirty="0"/>
              <a:t> </a:t>
            </a:r>
          </a:p>
        </p:txBody>
      </p:sp>
    </p:spTree>
    <p:extLst>
      <p:ext uri="{BB962C8B-B14F-4D97-AF65-F5344CB8AC3E}">
        <p14:creationId xmlns:p14="http://schemas.microsoft.com/office/powerpoint/2010/main" val="94881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85800" y="0"/>
            <a:ext cx="7772400" cy="628500"/>
          </a:xfrm>
          <a:prstGeom prst="rect">
            <a:avLst/>
          </a:prstGeom>
        </p:spPr>
        <p:txBody>
          <a:bodyPr lIns="91425" tIns="91425" rIns="91425" bIns="91425" anchor="ctr" anchorCtr="0">
            <a:noAutofit/>
          </a:bodyPr>
          <a:lstStyle/>
          <a:p>
            <a:pPr lvl="0">
              <a:spcBef>
                <a:spcPts val="0"/>
              </a:spcBef>
              <a:buNone/>
            </a:pPr>
            <a:r>
              <a:rPr lang="en-US" dirty="0"/>
              <a:t>Documentation</a:t>
            </a:r>
            <a:endParaRPr lang="en" dirty="0"/>
          </a:p>
        </p:txBody>
      </p:sp>
      <p:sp>
        <p:nvSpPr>
          <p:cNvPr id="52" name="Shape 52"/>
          <p:cNvSpPr txBox="1">
            <a:spLocks noGrp="1"/>
          </p:cNvSpPr>
          <p:nvPr>
            <p:ph type="body" idx="1"/>
          </p:nvPr>
        </p:nvSpPr>
        <p:spPr>
          <a:xfrm>
            <a:off x="-1" y="685800"/>
            <a:ext cx="9062519" cy="4000500"/>
          </a:xfrm>
          <a:prstGeom prst="rect">
            <a:avLst/>
          </a:prstGeom>
        </p:spPr>
        <p:txBody>
          <a:bodyPr lIns="91425" tIns="91425" rIns="91425" bIns="91425" anchor="t" anchorCtr="0">
            <a:noAutofit/>
          </a:bodyPr>
          <a:lstStyle/>
          <a:p>
            <a:pPr>
              <a:spcBef>
                <a:spcPts val="0"/>
              </a:spcBef>
            </a:pPr>
            <a:r>
              <a:rPr lang="en-US" dirty="0"/>
              <a:t> Conduct of Operations (COO) for Isotope Production Experiments</a:t>
            </a:r>
          </a:p>
          <a:p>
            <a:pPr lvl="1">
              <a:spcBef>
                <a:spcPts val="0"/>
              </a:spcBef>
            </a:pPr>
            <a:r>
              <a:rPr lang="en-US" dirty="0"/>
              <a:t> This talk</a:t>
            </a:r>
          </a:p>
          <a:p>
            <a:pPr>
              <a:spcBef>
                <a:spcPts val="0"/>
              </a:spcBef>
            </a:pPr>
            <a:r>
              <a:rPr lang="en-US" dirty="0"/>
              <a:t> Experimental Safety Assessment Document (ESAD)</a:t>
            </a:r>
          </a:p>
          <a:p>
            <a:pPr>
              <a:spcBef>
                <a:spcPts val="0"/>
              </a:spcBef>
            </a:pPr>
            <a:r>
              <a:rPr lang="en-US" dirty="0"/>
              <a:t> Radiation Safety Assessment Document (RSAD)</a:t>
            </a:r>
          </a:p>
          <a:p>
            <a:pPr>
              <a:spcBef>
                <a:spcPts val="0"/>
              </a:spcBef>
            </a:pPr>
            <a:r>
              <a:rPr lang="en-US" dirty="0"/>
              <a:t> JLab Emergency Response Guidelines (ERG)</a:t>
            </a:r>
          </a:p>
          <a:p>
            <a:pPr>
              <a:spcBef>
                <a:spcPts val="0"/>
              </a:spcBef>
            </a:pPr>
            <a:r>
              <a:rPr lang="en-US" dirty="0"/>
              <a:t> Experimental Equipment Description</a:t>
            </a:r>
          </a:p>
          <a:p>
            <a:pPr>
              <a:spcBef>
                <a:spcPts val="0"/>
              </a:spcBef>
            </a:pPr>
            <a:r>
              <a:rPr lang="en-US" dirty="0"/>
              <a:t> Additional OSPs and RWP</a:t>
            </a:r>
          </a:p>
          <a:p>
            <a:pPr>
              <a:spcBef>
                <a:spcPts val="0"/>
              </a:spcBef>
            </a:pPr>
            <a:endParaRPr lang="en-US" dirty="0"/>
          </a:p>
          <a:p>
            <a:pPr>
              <a:spcBef>
                <a:spcPts val="0"/>
              </a:spcBef>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12" y="-55387"/>
            <a:ext cx="7772400" cy="628500"/>
          </a:xfrm>
        </p:spPr>
        <p:txBody>
          <a:bodyPr/>
          <a:lstStyle/>
          <a:p>
            <a:r>
              <a:rPr lang="en-US" dirty="0"/>
              <a:t>Functional Organization</a:t>
            </a:r>
          </a:p>
        </p:txBody>
      </p:sp>
      <p:sp>
        <p:nvSpPr>
          <p:cNvPr id="5" name="Rectangle 4"/>
          <p:cNvSpPr/>
          <p:nvPr/>
        </p:nvSpPr>
        <p:spPr>
          <a:xfrm>
            <a:off x="468517" y="823865"/>
            <a:ext cx="1901228" cy="588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68517" y="2270910"/>
            <a:ext cx="1901228" cy="588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74721" y="3502138"/>
            <a:ext cx="1901226" cy="84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192965" y="1113576"/>
            <a:ext cx="275552" cy="3014804"/>
            <a:chOff x="192965" y="1113576"/>
            <a:chExt cx="275552" cy="3023858"/>
          </a:xfrm>
        </p:grpSpPr>
        <p:cxnSp>
          <p:nvCxnSpPr>
            <p:cNvPr id="11" name="Straight Connector 10"/>
            <p:cNvCxnSpPr>
              <a:stCxn id="5" idx="1"/>
            </p:cNvCxnSpPr>
            <p:nvPr/>
          </p:nvCxnSpPr>
          <p:spPr>
            <a:xfrm flipH="1" flipV="1">
              <a:off x="199176" y="1113576"/>
              <a:ext cx="269341" cy="4527"/>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99176" y="1113576"/>
              <a:ext cx="0" cy="3023858"/>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2965" y="4129647"/>
              <a:ext cx="269341" cy="301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flipH="1">
            <a:off x="468512" y="850551"/>
            <a:ext cx="1901230" cy="523220"/>
          </a:xfrm>
          <a:prstGeom prst="rect">
            <a:avLst/>
          </a:prstGeom>
          <a:noFill/>
        </p:spPr>
        <p:txBody>
          <a:bodyPr wrap="square" rtlCol="0">
            <a:spAutoFit/>
          </a:bodyPr>
          <a:lstStyle/>
          <a:p>
            <a:pPr algn="ctr"/>
            <a:r>
              <a:rPr lang="en-US" b="1" dirty="0"/>
              <a:t>LERF Hall Leader</a:t>
            </a:r>
          </a:p>
          <a:p>
            <a:pPr algn="ctr"/>
            <a:r>
              <a:rPr lang="en-US" dirty="0"/>
              <a:t>Stephen Benson</a:t>
            </a:r>
          </a:p>
        </p:txBody>
      </p:sp>
      <p:sp>
        <p:nvSpPr>
          <p:cNvPr id="20" name="TextBox 19"/>
          <p:cNvSpPr txBox="1"/>
          <p:nvPr/>
        </p:nvSpPr>
        <p:spPr>
          <a:xfrm flipH="1">
            <a:off x="468514" y="2303537"/>
            <a:ext cx="1901230" cy="523220"/>
          </a:xfrm>
          <a:prstGeom prst="rect">
            <a:avLst/>
          </a:prstGeom>
          <a:noFill/>
        </p:spPr>
        <p:txBody>
          <a:bodyPr wrap="square" rtlCol="0">
            <a:spAutoFit/>
          </a:bodyPr>
          <a:lstStyle/>
          <a:p>
            <a:pPr algn="ctr"/>
            <a:r>
              <a:rPr lang="en-US" b="1" dirty="0"/>
              <a:t>Technical Support</a:t>
            </a:r>
          </a:p>
          <a:p>
            <a:pPr algn="ctr"/>
            <a:r>
              <a:rPr lang="en-US" dirty="0"/>
              <a:t>Engineering/Ops</a:t>
            </a:r>
          </a:p>
        </p:txBody>
      </p:sp>
      <p:sp>
        <p:nvSpPr>
          <p:cNvPr id="21" name="TextBox 20"/>
          <p:cNvSpPr txBox="1"/>
          <p:nvPr/>
        </p:nvSpPr>
        <p:spPr>
          <a:xfrm flipH="1">
            <a:off x="477094" y="3546062"/>
            <a:ext cx="1901229" cy="738664"/>
          </a:xfrm>
          <a:prstGeom prst="rect">
            <a:avLst/>
          </a:prstGeom>
          <a:noFill/>
        </p:spPr>
        <p:txBody>
          <a:bodyPr wrap="square" rtlCol="0">
            <a:spAutoFit/>
          </a:bodyPr>
          <a:lstStyle/>
          <a:p>
            <a:pPr algn="ctr"/>
            <a:r>
              <a:rPr lang="en-US" b="1" dirty="0"/>
              <a:t>Accelerator Physics Liaison</a:t>
            </a:r>
          </a:p>
          <a:p>
            <a:pPr algn="ctr"/>
            <a:r>
              <a:rPr lang="en-US" dirty="0"/>
              <a:t>Chris Tennant</a:t>
            </a:r>
          </a:p>
        </p:txBody>
      </p:sp>
      <p:sp>
        <p:nvSpPr>
          <p:cNvPr id="25" name="Rectangle 24"/>
          <p:cNvSpPr/>
          <p:nvPr/>
        </p:nvSpPr>
        <p:spPr>
          <a:xfrm>
            <a:off x="3598929" y="3672665"/>
            <a:ext cx="1901228" cy="771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89692" y="2916683"/>
            <a:ext cx="1901228" cy="5884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589694" y="1834766"/>
            <a:ext cx="1901226" cy="7501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589695" y="735849"/>
            <a:ext cx="1901228" cy="7437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flipH="1">
            <a:off x="3589695" y="740981"/>
            <a:ext cx="1901230" cy="738664"/>
          </a:xfrm>
          <a:prstGeom prst="rect">
            <a:avLst/>
          </a:prstGeom>
          <a:noFill/>
        </p:spPr>
        <p:txBody>
          <a:bodyPr wrap="square" rtlCol="0">
            <a:spAutoFit/>
          </a:bodyPr>
          <a:lstStyle/>
          <a:p>
            <a:pPr algn="ctr"/>
            <a:r>
              <a:rPr lang="en-US" b="1" dirty="0"/>
              <a:t>Experimental Spokesperson</a:t>
            </a:r>
          </a:p>
          <a:p>
            <a:pPr algn="ctr"/>
            <a:r>
              <a:rPr lang="en-US" dirty="0"/>
              <a:t>Andrew Hutton</a:t>
            </a:r>
          </a:p>
        </p:txBody>
      </p:sp>
      <p:sp>
        <p:nvSpPr>
          <p:cNvPr id="31" name="TextBox 30"/>
          <p:cNvSpPr txBox="1"/>
          <p:nvPr/>
        </p:nvSpPr>
        <p:spPr>
          <a:xfrm flipH="1">
            <a:off x="3589692" y="1826206"/>
            <a:ext cx="1901228" cy="738664"/>
          </a:xfrm>
          <a:prstGeom prst="rect">
            <a:avLst/>
          </a:prstGeom>
          <a:noFill/>
        </p:spPr>
        <p:txBody>
          <a:bodyPr wrap="square" rtlCol="0">
            <a:spAutoFit/>
          </a:bodyPr>
          <a:lstStyle/>
          <a:p>
            <a:pPr algn="ctr"/>
            <a:r>
              <a:rPr lang="en-US" b="1" dirty="0" err="1"/>
              <a:t>Accel</a:t>
            </a:r>
            <a:r>
              <a:rPr lang="en-US" b="1" dirty="0"/>
              <a:t>. Operations Liaison</a:t>
            </a:r>
          </a:p>
          <a:p>
            <a:pPr algn="ctr"/>
            <a:r>
              <a:rPr lang="en-US" dirty="0"/>
              <a:t>Shawn Frierson</a:t>
            </a:r>
          </a:p>
        </p:txBody>
      </p:sp>
      <p:sp>
        <p:nvSpPr>
          <p:cNvPr id="32" name="TextBox 31"/>
          <p:cNvSpPr txBox="1"/>
          <p:nvPr/>
        </p:nvSpPr>
        <p:spPr>
          <a:xfrm flipH="1">
            <a:off x="3589692" y="2944665"/>
            <a:ext cx="1901230" cy="492443"/>
          </a:xfrm>
          <a:prstGeom prst="rect">
            <a:avLst/>
          </a:prstGeom>
          <a:noFill/>
        </p:spPr>
        <p:txBody>
          <a:bodyPr wrap="square" rtlCol="0">
            <a:spAutoFit/>
          </a:bodyPr>
          <a:lstStyle/>
          <a:p>
            <a:pPr algn="ctr"/>
            <a:r>
              <a:rPr lang="en-US" b="1" dirty="0"/>
              <a:t>MCC Ops Staff</a:t>
            </a:r>
          </a:p>
          <a:p>
            <a:pPr algn="ctr"/>
            <a:r>
              <a:rPr lang="en-US" sz="1200" dirty="0"/>
              <a:t>Assigned by Dir. Of Ops</a:t>
            </a:r>
          </a:p>
        </p:txBody>
      </p:sp>
      <p:cxnSp>
        <p:nvCxnSpPr>
          <p:cNvPr id="35" name="Straight Arrow Connector 34"/>
          <p:cNvCxnSpPr>
            <a:stCxn id="5" idx="2"/>
            <a:endCxn id="6" idx="0"/>
          </p:cNvCxnSpPr>
          <p:nvPr/>
        </p:nvCxnSpPr>
        <p:spPr>
          <a:xfrm>
            <a:off x="1419131" y="1412340"/>
            <a:ext cx="0" cy="85857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flipH="1">
            <a:off x="3598932" y="3710264"/>
            <a:ext cx="1901230" cy="738664"/>
          </a:xfrm>
          <a:prstGeom prst="rect">
            <a:avLst/>
          </a:prstGeom>
          <a:noFill/>
        </p:spPr>
        <p:txBody>
          <a:bodyPr wrap="square" rtlCol="0">
            <a:spAutoFit/>
          </a:bodyPr>
          <a:lstStyle/>
          <a:p>
            <a:pPr algn="ctr"/>
            <a:r>
              <a:rPr lang="en-US" b="1" dirty="0"/>
              <a:t>LERF Work Coordinator</a:t>
            </a:r>
          </a:p>
          <a:p>
            <a:pPr algn="ctr"/>
            <a:r>
              <a:rPr lang="en-US" dirty="0"/>
              <a:t>Jim Coleman</a:t>
            </a:r>
          </a:p>
        </p:txBody>
      </p:sp>
      <p:sp>
        <p:nvSpPr>
          <p:cNvPr id="37" name="Rectangle 36"/>
          <p:cNvSpPr/>
          <p:nvPr/>
        </p:nvSpPr>
        <p:spPr>
          <a:xfrm>
            <a:off x="6713899" y="763010"/>
            <a:ext cx="1901228" cy="8032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554708" y="1982709"/>
            <a:ext cx="2290527" cy="8158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713899" y="3657100"/>
            <a:ext cx="1901226" cy="844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flipH="1">
            <a:off x="6713893" y="787000"/>
            <a:ext cx="1901230" cy="738664"/>
          </a:xfrm>
          <a:prstGeom prst="rect">
            <a:avLst/>
          </a:prstGeom>
          <a:noFill/>
        </p:spPr>
        <p:txBody>
          <a:bodyPr wrap="square" rtlCol="0">
            <a:spAutoFit/>
          </a:bodyPr>
          <a:lstStyle/>
          <a:p>
            <a:pPr algn="ctr"/>
            <a:r>
              <a:rPr lang="en-US" b="1" dirty="0"/>
              <a:t>Program Deputy</a:t>
            </a:r>
          </a:p>
          <a:p>
            <a:pPr algn="ctr"/>
            <a:r>
              <a:rPr lang="en-US" dirty="0"/>
              <a:t>Assigned by Head of Operations</a:t>
            </a:r>
          </a:p>
        </p:txBody>
      </p:sp>
      <p:sp>
        <p:nvSpPr>
          <p:cNvPr id="41" name="TextBox 40"/>
          <p:cNvSpPr txBox="1"/>
          <p:nvPr/>
        </p:nvSpPr>
        <p:spPr>
          <a:xfrm flipH="1">
            <a:off x="6554707" y="1987375"/>
            <a:ext cx="2290528" cy="738664"/>
          </a:xfrm>
          <a:prstGeom prst="rect">
            <a:avLst/>
          </a:prstGeom>
          <a:noFill/>
        </p:spPr>
        <p:txBody>
          <a:bodyPr wrap="square" rtlCol="0">
            <a:spAutoFit/>
          </a:bodyPr>
          <a:lstStyle/>
          <a:p>
            <a:pPr algn="ctr"/>
            <a:r>
              <a:rPr lang="en-US" b="1" dirty="0"/>
              <a:t>Run Coordinator</a:t>
            </a:r>
          </a:p>
          <a:p>
            <a:pPr algn="ctr"/>
            <a:r>
              <a:rPr lang="en-US" dirty="0" err="1"/>
              <a:t>Accel</a:t>
            </a:r>
            <a:r>
              <a:rPr lang="en-US" dirty="0"/>
              <a:t>: Stephen Benson</a:t>
            </a:r>
          </a:p>
          <a:p>
            <a:pPr algn="ctr"/>
            <a:r>
              <a:rPr lang="en-US" dirty="0" err="1"/>
              <a:t>Exp</a:t>
            </a:r>
            <a:r>
              <a:rPr lang="en-US" dirty="0"/>
              <a:t>: Kevin Jordan</a:t>
            </a:r>
          </a:p>
        </p:txBody>
      </p:sp>
      <p:sp>
        <p:nvSpPr>
          <p:cNvPr id="42" name="TextBox 41"/>
          <p:cNvSpPr txBox="1"/>
          <p:nvPr/>
        </p:nvSpPr>
        <p:spPr>
          <a:xfrm flipH="1">
            <a:off x="6713893" y="3668984"/>
            <a:ext cx="1901229" cy="738664"/>
          </a:xfrm>
          <a:prstGeom prst="rect">
            <a:avLst/>
          </a:prstGeom>
          <a:noFill/>
        </p:spPr>
        <p:txBody>
          <a:bodyPr wrap="square" rtlCol="0">
            <a:spAutoFit/>
          </a:bodyPr>
          <a:lstStyle/>
          <a:p>
            <a:pPr algn="ctr"/>
            <a:r>
              <a:rPr lang="en-US" b="1" dirty="0"/>
              <a:t>Shift Lead &amp; Crew</a:t>
            </a:r>
          </a:p>
          <a:p>
            <a:pPr algn="ctr"/>
            <a:r>
              <a:rPr lang="en-US" dirty="0"/>
              <a:t>Scheduled by </a:t>
            </a:r>
          </a:p>
          <a:p>
            <a:pPr algn="ctr"/>
            <a:r>
              <a:rPr lang="en-US" dirty="0"/>
              <a:t>Operations Lead</a:t>
            </a:r>
          </a:p>
        </p:txBody>
      </p:sp>
      <p:cxnSp>
        <p:nvCxnSpPr>
          <p:cNvPr id="43" name="Straight Arrow Connector 42"/>
          <p:cNvCxnSpPr/>
          <p:nvPr/>
        </p:nvCxnSpPr>
        <p:spPr>
          <a:xfrm>
            <a:off x="8003825" y="1549654"/>
            <a:ext cx="8492" cy="43305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5490920" y="2472102"/>
            <a:ext cx="1063788" cy="0"/>
          </a:xfrm>
          <a:prstGeom prst="straightConnector1">
            <a:avLst/>
          </a:prstGeom>
          <a:ln w="254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7170344" y="1566250"/>
            <a:ext cx="0" cy="416459"/>
          </a:xfrm>
          <a:prstGeom prst="straightConnector1">
            <a:avLst/>
          </a:prstGeom>
          <a:ln w="254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27" idx="0"/>
            <a:endCxn id="28" idx="2"/>
          </p:cNvCxnSpPr>
          <p:nvPr/>
        </p:nvCxnSpPr>
        <p:spPr>
          <a:xfrm flipV="1">
            <a:off x="4540307" y="1479645"/>
            <a:ext cx="2" cy="355121"/>
          </a:xfrm>
          <a:prstGeom prst="straightConnector1">
            <a:avLst/>
          </a:prstGeom>
          <a:ln w="254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flipH="1" flipV="1">
            <a:off x="2366722" y="1116761"/>
            <a:ext cx="709554" cy="582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022814" y="2248467"/>
            <a:ext cx="531893" cy="706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6288760" y="2090473"/>
            <a:ext cx="265946" cy="766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flipV="1">
            <a:off x="7170344" y="2798532"/>
            <a:ext cx="9053" cy="858568"/>
          </a:xfrm>
          <a:prstGeom prst="straightConnector1">
            <a:avLst/>
          </a:prstGeom>
          <a:ln w="254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459580" y="1297870"/>
            <a:ext cx="84916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3076280" y="1115839"/>
            <a:ext cx="0" cy="53461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flipV="1">
            <a:off x="3076280" y="1629650"/>
            <a:ext cx="2946534" cy="27555"/>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6022814" y="1641079"/>
            <a:ext cx="0" cy="61445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6297989" y="1291897"/>
            <a:ext cx="1703" cy="810523"/>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2364991" y="4219252"/>
            <a:ext cx="1219949" cy="301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2743800" y="4015166"/>
            <a:ext cx="839687" cy="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383994" y="1267464"/>
            <a:ext cx="337505"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V="1">
            <a:off x="2724522" y="1267464"/>
            <a:ext cx="6206" cy="275675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endCxn id="6" idx="2"/>
          </p:cNvCxnSpPr>
          <p:nvPr/>
        </p:nvCxnSpPr>
        <p:spPr>
          <a:xfrm flipV="1">
            <a:off x="1419126" y="2859385"/>
            <a:ext cx="5" cy="34129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27" idx="2"/>
            <a:endCxn id="26" idx="0"/>
          </p:cNvCxnSpPr>
          <p:nvPr/>
        </p:nvCxnSpPr>
        <p:spPr>
          <a:xfrm flipH="1">
            <a:off x="4540306" y="2584904"/>
            <a:ext cx="1" cy="33177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21" name="TextBox 120"/>
          <p:cNvSpPr txBox="1"/>
          <p:nvPr/>
        </p:nvSpPr>
        <p:spPr>
          <a:xfrm>
            <a:off x="0" y="4502092"/>
            <a:ext cx="5323438" cy="307777"/>
          </a:xfrm>
          <a:prstGeom prst="rect">
            <a:avLst/>
          </a:prstGeom>
          <a:noFill/>
        </p:spPr>
        <p:txBody>
          <a:bodyPr wrap="square" rtlCol="0">
            <a:spAutoFit/>
          </a:bodyPr>
          <a:lstStyle/>
          <a:p>
            <a:r>
              <a:rPr lang="en-US" b="1" dirty="0">
                <a:solidFill>
                  <a:srgbClr val="FF0000"/>
                </a:solidFill>
              </a:rPr>
              <a:t>RED</a:t>
            </a:r>
            <a:r>
              <a:rPr lang="en-US" b="1" dirty="0"/>
              <a:t>; Indicates Responsibility, </a:t>
            </a:r>
            <a:r>
              <a:rPr lang="en-US" b="1" dirty="0">
                <a:solidFill>
                  <a:srgbClr val="0070C0"/>
                </a:solidFill>
              </a:rPr>
              <a:t>BLUE</a:t>
            </a:r>
            <a:r>
              <a:rPr lang="en-US" b="1" dirty="0"/>
              <a:t>; Information Flow</a:t>
            </a:r>
          </a:p>
        </p:txBody>
      </p:sp>
      <p:cxnSp>
        <p:nvCxnSpPr>
          <p:cNvPr id="123" name="Straight Arrow Connector 122"/>
          <p:cNvCxnSpPr>
            <a:endCxn id="26" idx="1"/>
          </p:cNvCxnSpPr>
          <p:nvPr/>
        </p:nvCxnSpPr>
        <p:spPr>
          <a:xfrm>
            <a:off x="1419126" y="3210920"/>
            <a:ext cx="2170566" cy="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p:nvPr/>
        </p:nvCxnSpPr>
        <p:spPr>
          <a:xfrm>
            <a:off x="8003825" y="2798531"/>
            <a:ext cx="8492" cy="87045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flipH="1" flipV="1">
            <a:off x="5500159" y="3999496"/>
            <a:ext cx="808586" cy="661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flipV="1">
            <a:off x="6297988" y="3168745"/>
            <a:ext cx="405148" cy="1032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a:xfrm flipH="1">
            <a:off x="6312899" y="3179070"/>
            <a:ext cx="4" cy="84514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a:off x="5500157" y="3340729"/>
            <a:ext cx="411756" cy="9053"/>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5472614" y="3086521"/>
            <a:ext cx="563479" cy="693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6036093" y="2657466"/>
            <a:ext cx="523791" cy="1843"/>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a:off x="5911913" y="4284726"/>
            <a:ext cx="801980" cy="343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flipV="1">
            <a:off x="5911913" y="3340729"/>
            <a:ext cx="0" cy="941494"/>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6036093" y="2657466"/>
            <a:ext cx="0" cy="435986"/>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a:xfrm flipV="1">
            <a:off x="6713893" y="2798532"/>
            <a:ext cx="0" cy="40214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01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Personnel Training</a:t>
            </a:r>
          </a:p>
        </p:txBody>
      </p:sp>
      <p:sp>
        <p:nvSpPr>
          <p:cNvPr id="3" name="Text Placeholder 2"/>
          <p:cNvSpPr>
            <a:spLocks noGrp="1"/>
          </p:cNvSpPr>
          <p:nvPr>
            <p:ph type="body" idx="1"/>
          </p:nvPr>
        </p:nvSpPr>
        <p:spPr>
          <a:xfrm>
            <a:off x="762000" y="628500"/>
            <a:ext cx="7772400" cy="4057800"/>
          </a:xfrm>
        </p:spPr>
        <p:txBody>
          <a:bodyPr/>
          <a:lstStyle/>
          <a:p>
            <a:r>
              <a:rPr lang="en-US" dirty="0"/>
              <a:t> EH&amp;S Orientation (SAF 100)</a:t>
            </a:r>
          </a:p>
          <a:p>
            <a:r>
              <a:rPr lang="en-US" dirty="0"/>
              <a:t> Radiation Worker 1 Training (SAF 801)</a:t>
            </a:r>
          </a:p>
          <a:p>
            <a:r>
              <a:rPr lang="en-US" dirty="0"/>
              <a:t> Oxygen Deficiency Hazard Training (SAF 103)</a:t>
            </a:r>
          </a:p>
          <a:p>
            <a:r>
              <a:rPr lang="en-US" dirty="0"/>
              <a:t> LERF Safety Awareness Walk-Through (SAF 143kd)</a:t>
            </a:r>
          </a:p>
          <a:p>
            <a:pPr marL="146050" indent="0">
              <a:buNone/>
            </a:pPr>
            <a:endParaRPr lang="en-US" sz="1400" dirty="0"/>
          </a:p>
          <a:p>
            <a:pPr marL="146050" indent="0">
              <a:buNone/>
            </a:pPr>
            <a:r>
              <a:rPr lang="en-US" sz="1400" dirty="0"/>
              <a:t>Individuals within the collaboration may be required to have other equipment or procedure-specific training. The need for such training shall be determined by the experiment spokesperson in consultation with the Hall Leader and Accelerator Division Safety Officer. </a:t>
            </a:r>
          </a:p>
          <a:p>
            <a:pPr marL="146050" indent="0">
              <a:buNone/>
            </a:pPr>
            <a:r>
              <a:rPr lang="en-US" sz="1400" dirty="0"/>
              <a:t>MCC Operations staff training is defined according to the training guidelines in the LERF Operations directive (LOD) and the Accelerator Operations Directive (AOD).</a:t>
            </a:r>
          </a:p>
          <a:p>
            <a:pPr marL="146050" indent="0">
              <a:buNone/>
            </a:pPr>
            <a:r>
              <a:rPr lang="en-US" sz="1400" dirty="0"/>
              <a:t>In addition, experiment personnel must familiarize themselves with the sections of the JLab EH&amp;S Manual relevant for their work in the LERF vault. A reference copy of this document is available via </a:t>
            </a:r>
            <a:r>
              <a:rPr lang="en-US" sz="1400" u="sng" dirty="0">
                <a:hlinkClick r:id="rId2"/>
              </a:rPr>
              <a:t>https://www.jlab.org/eshq/ehsmanual</a:t>
            </a:r>
            <a:r>
              <a:rPr lang="en-US" sz="1400" dirty="0"/>
              <a:t>. </a:t>
            </a:r>
          </a:p>
          <a:p>
            <a:pPr marL="146050" indent="0">
              <a:buNone/>
            </a:pPr>
            <a:endParaRPr lang="en-US" sz="1400" dirty="0"/>
          </a:p>
        </p:txBody>
      </p:sp>
    </p:spTree>
    <p:extLst>
      <p:ext uri="{BB962C8B-B14F-4D97-AF65-F5344CB8AC3E}">
        <p14:creationId xmlns:p14="http://schemas.microsoft.com/office/powerpoint/2010/main" val="1626263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Coordinator</a:t>
            </a:r>
          </a:p>
        </p:txBody>
      </p:sp>
      <p:sp>
        <p:nvSpPr>
          <p:cNvPr id="3" name="Text Placeholder 2"/>
          <p:cNvSpPr>
            <a:spLocks noGrp="1"/>
          </p:cNvSpPr>
          <p:nvPr>
            <p:ph type="body" idx="1"/>
          </p:nvPr>
        </p:nvSpPr>
        <p:spPr>
          <a:xfrm>
            <a:off x="334978" y="628500"/>
            <a:ext cx="8673220" cy="4057800"/>
          </a:xfrm>
        </p:spPr>
        <p:txBody>
          <a:bodyPr/>
          <a:lstStyle/>
          <a:p>
            <a:pPr marL="0" lvl="0" indent="0" algn="just">
              <a:spcBef>
                <a:spcPts val="0"/>
              </a:spcBef>
              <a:buClrTx/>
              <a:buSzTx/>
              <a:buNone/>
            </a:pPr>
            <a:r>
              <a:rPr lang="en-US" sz="2600" dirty="0"/>
              <a:t>The Run Coordinator is the immediate on-site manager of the experiment and is responsible for ensuring that the goals of the experiment are met. This individual is designated by the experiment spokesperson. The Run Coordinator shall ensure that the Hall Leader, and the Program Deputy are aware of all pertinent issues. The Run Coordinator shall promote an environment in which the highest safety standards are maintained.</a:t>
            </a:r>
          </a:p>
        </p:txBody>
      </p:sp>
    </p:spTree>
    <p:extLst>
      <p:ext uri="{BB962C8B-B14F-4D97-AF65-F5344CB8AC3E}">
        <p14:creationId xmlns:p14="http://schemas.microsoft.com/office/powerpoint/2010/main" val="209520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Coordinator (</a:t>
            </a:r>
            <a:r>
              <a:rPr lang="en-US" dirty="0" err="1"/>
              <a:t>cont</a:t>
            </a:r>
            <a:r>
              <a:rPr lang="en-US" dirty="0"/>
              <a:t>)</a:t>
            </a:r>
          </a:p>
        </p:txBody>
      </p:sp>
      <p:sp>
        <p:nvSpPr>
          <p:cNvPr id="3" name="Text Placeholder 2"/>
          <p:cNvSpPr>
            <a:spLocks noGrp="1"/>
          </p:cNvSpPr>
          <p:nvPr>
            <p:ph type="body" idx="1"/>
          </p:nvPr>
        </p:nvSpPr>
        <p:spPr>
          <a:xfrm>
            <a:off x="217283" y="628500"/>
            <a:ext cx="8709434" cy="4057800"/>
          </a:xfrm>
        </p:spPr>
        <p:txBody>
          <a:bodyPr/>
          <a:lstStyle/>
          <a:p>
            <a:pPr lvl="0"/>
            <a:r>
              <a:rPr lang="en-US" dirty="0"/>
              <a:t> </a:t>
            </a:r>
            <a:r>
              <a:rPr lang="en-US" sz="2400" dirty="0"/>
              <a:t>To manage daily operation of the experiment: </a:t>
            </a:r>
          </a:p>
          <a:p>
            <a:pPr lvl="1"/>
            <a:r>
              <a:rPr lang="en-US" dirty="0"/>
              <a:t> </a:t>
            </a:r>
            <a:r>
              <a:rPr lang="en-US" sz="2000" dirty="0"/>
              <a:t>to ensure that the run plan is clear to the Ops Staff &amp; shift workers </a:t>
            </a:r>
          </a:p>
          <a:p>
            <a:pPr lvl="1"/>
            <a:r>
              <a:rPr lang="en-US" sz="2000" dirty="0"/>
              <a:t> to define the goals of each shift &amp; to track the progress</a:t>
            </a:r>
          </a:p>
          <a:p>
            <a:pPr lvl="1"/>
            <a:r>
              <a:rPr lang="en-US" sz="2000" dirty="0"/>
              <a:t> to coordinate and schedule activities (e.g., vault accesses) in order to optimize productivity</a:t>
            </a:r>
            <a:br>
              <a:rPr lang="en-US" sz="2000" dirty="0"/>
            </a:br>
            <a:br>
              <a:rPr lang="en-US" sz="2000" dirty="0"/>
            </a:br>
            <a:r>
              <a:rPr lang="en-US" sz="2000" dirty="0"/>
              <a:t>Together with the Accelerator Operations Liaison, to ensure that the LERF control room is manned appropriately: i.e., sufficient personnel are present to safely carry out the experimental program or monitor the apparatus as needed. </a:t>
            </a:r>
            <a:br>
              <a:rPr lang="en-US" sz="2000" dirty="0"/>
            </a:br>
            <a:endParaRPr lang="en-US" sz="2000" dirty="0"/>
          </a:p>
        </p:txBody>
      </p:sp>
    </p:spTree>
    <p:extLst>
      <p:ext uri="{BB962C8B-B14F-4D97-AF65-F5344CB8AC3E}">
        <p14:creationId xmlns:p14="http://schemas.microsoft.com/office/powerpoint/2010/main" val="87262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 Coordinator (</a:t>
            </a:r>
            <a:r>
              <a:rPr lang="en-US" dirty="0" err="1"/>
              <a:t>cont</a:t>
            </a:r>
            <a:r>
              <a:rPr lang="en-US" dirty="0"/>
              <a:t>)</a:t>
            </a:r>
          </a:p>
        </p:txBody>
      </p:sp>
      <p:sp>
        <p:nvSpPr>
          <p:cNvPr id="3" name="Text Placeholder 2"/>
          <p:cNvSpPr>
            <a:spLocks noGrp="1"/>
          </p:cNvSpPr>
          <p:nvPr>
            <p:ph type="body" idx="1"/>
          </p:nvPr>
        </p:nvSpPr>
        <p:spPr>
          <a:xfrm>
            <a:off x="0" y="552261"/>
            <a:ext cx="9143999" cy="4134039"/>
          </a:xfrm>
        </p:spPr>
        <p:txBody>
          <a:bodyPr/>
          <a:lstStyle/>
          <a:p>
            <a:pPr lvl="0"/>
            <a:r>
              <a:rPr lang="en-US" sz="2400" dirty="0"/>
              <a:t> To coordinate interactions between JLab and the experiment</a:t>
            </a:r>
          </a:p>
          <a:p>
            <a:pPr lvl="1"/>
            <a:r>
              <a:rPr lang="en-US" sz="1800" dirty="0"/>
              <a:t> informing the Program Deputy of the experiment’s status and plans at 7:45 AM program deputy/halls meeting in the MCC during &amp; 8:00 AM daily summary</a:t>
            </a:r>
          </a:p>
          <a:p>
            <a:pPr lvl="1"/>
            <a:r>
              <a:rPr lang="en-US" sz="1800" dirty="0"/>
              <a:t> attending the 1:30 PM Wednesday scheduling meeting in the MCC conference room and to present a report on the preceding week. </a:t>
            </a:r>
          </a:p>
          <a:p>
            <a:pPr lvl="1"/>
            <a:r>
              <a:rPr lang="en-US" sz="1800" dirty="0"/>
              <a:t> remaining in the local area and being available by cell-phone/pager at all times. (If temporarily unavailable the Run Coordinator must designate another qualified collaborator as a replacement.) </a:t>
            </a:r>
          </a:p>
          <a:p>
            <a:pPr lvl="1"/>
            <a:r>
              <a:rPr lang="en-US" sz="1800" dirty="0"/>
              <a:t> interact with the Program Deputy to plan and conduct unscheduled activities. </a:t>
            </a:r>
          </a:p>
          <a:p>
            <a:pPr lvl="1"/>
            <a:r>
              <a:rPr lang="en-US" sz="1800" dirty="0"/>
              <a:t> in conjunction with the LERF Work Coordinator, scheduling work by groups outside the collaboration and be responsible for safe target retrieval in coordination with </a:t>
            </a:r>
            <a:r>
              <a:rPr lang="en-US" sz="1800" dirty="0" err="1"/>
              <a:t>RadCon</a:t>
            </a:r>
            <a:r>
              <a:rPr lang="en-US" sz="1800" dirty="0"/>
              <a:t>. </a:t>
            </a:r>
          </a:p>
        </p:txBody>
      </p:sp>
    </p:spTree>
    <p:extLst>
      <p:ext uri="{BB962C8B-B14F-4D97-AF65-F5344CB8AC3E}">
        <p14:creationId xmlns:p14="http://schemas.microsoft.com/office/powerpoint/2010/main" val="75277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LERF Work Coordinator</a:t>
            </a:r>
          </a:p>
        </p:txBody>
      </p:sp>
      <p:sp>
        <p:nvSpPr>
          <p:cNvPr id="3" name="Text Placeholder 2"/>
          <p:cNvSpPr>
            <a:spLocks noGrp="1"/>
          </p:cNvSpPr>
          <p:nvPr>
            <p:ph type="body" idx="1"/>
          </p:nvPr>
        </p:nvSpPr>
        <p:spPr>
          <a:xfrm>
            <a:off x="99588" y="805758"/>
            <a:ext cx="8845236" cy="3880542"/>
          </a:xfrm>
        </p:spPr>
        <p:txBody>
          <a:bodyPr/>
          <a:lstStyle/>
          <a:p>
            <a:r>
              <a:rPr lang="en-US" sz="2400" dirty="0"/>
              <a:t> The LERF Work Coordinator’s responsibilities are:</a:t>
            </a:r>
          </a:p>
          <a:p>
            <a:pPr lvl="1"/>
            <a:r>
              <a:rPr lang="en-US" sz="2000" dirty="0"/>
              <a:t> to act as the single point of contact for all work in the LERF vault </a:t>
            </a:r>
          </a:p>
          <a:p>
            <a:pPr lvl="1"/>
            <a:r>
              <a:rPr lang="en-US" sz="2000" dirty="0"/>
              <a:t> to determine if the scheduled activities in the vault can be done safely</a:t>
            </a:r>
          </a:p>
          <a:p>
            <a:pPr lvl="2"/>
            <a:r>
              <a:rPr lang="en-US" sz="2000" dirty="0"/>
              <a:t> These activities shall be coordinated with the Run Coordinator</a:t>
            </a:r>
          </a:p>
          <a:p>
            <a:pPr lvl="2"/>
            <a:r>
              <a:rPr lang="en-US" sz="2000" dirty="0"/>
              <a:t> Tasks must be input into the ATLis system</a:t>
            </a:r>
          </a:p>
          <a:p>
            <a:pPr lvl="1"/>
            <a:r>
              <a:rPr lang="en-US" sz="2000" dirty="0"/>
              <a:t> to ensure that workers are properly trained, are familiar with all significant hazards, and are aware of all applicable work control documents associated with the project</a:t>
            </a:r>
          </a:p>
        </p:txBody>
      </p:sp>
    </p:spTree>
    <p:extLst>
      <p:ext uri="{BB962C8B-B14F-4D97-AF65-F5344CB8AC3E}">
        <p14:creationId xmlns:p14="http://schemas.microsoft.com/office/powerpoint/2010/main" val="1029107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LERF Shift Leader (1 of 2)</a:t>
            </a:r>
          </a:p>
        </p:txBody>
      </p:sp>
      <p:sp>
        <p:nvSpPr>
          <p:cNvPr id="3" name="Text Placeholder 2"/>
          <p:cNvSpPr>
            <a:spLocks noGrp="1"/>
          </p:cNvSpPr>
          <p:nvPr>
            <p:ph type="body" idx="1"/>
          </p:nvPr>
        </p:nvSpPr>
        <p:spPr>
          <a:xfrm>
            <a:off x="0" y="628500"/>
            <a:ext cx="9144000" cy="4057800"/>
          </a:xfrm>
        </p:spPr>
        <p:txBody>
          <a:bodyPr/>
          <a:lstStyle/>
          <a:p>
            <a:r>
              <a:rPr lang="en-US" sz="2400" dirty="0"/>
              <a:t> MCC Operations staff has the responsibility to operate the LERF accelerator </a:t>
            </a:r>
          </a:p>
          <a:p>
            <a:r>
              <a:rPr lang="en-US" sz="2400" dirty="0"/>
              <a:t> The Shift Leader has the following responsibilities:</a:t>
            </a:r>
            <a:endParaRPr lang="en-US" sz="3600" dirty="0"/>
          </a:p>
          <a:p>
            <a:pPr lvl="1"/>
            <a:r>
              <a:rPr lang="en-US" sz="2000" dirty="0"/>
              <a:t> to carry out the scientific program planned for the shift in a safe and efficient manner</a:t>
            </a:r>
          </a:p>
          <a:p>
            <a:pPr lvl="1"/>
            <a:r>
              <a:rPr lang="en-US" sz="2000" dirty="0"/>
              <a:t> to ensure that the logbook contains a complete and accurate description of the events and actions which occurred during the shift</a:t>
            </a:r>
          </a:p>
          <a:p>
            <a:pPr lvl="1"/>
            <a:r>
              <a:rPr lang="en-US" sz="2000" dirty="0"/>
              <a:t> to serve as primary contact with the MCC personnel</a:t>
            </a:r>
          </a:p>
          <a:p>
            <a:pPr lvl="1"/>
            <a:r>
              <a:rPr lang="en-US" sz="2000" dirty="0"/>
              <a:t> to see that experimental equipment is operated properly</a:t>
            </a:r>
          </a:p>
          <a:p>
            <a:endParaRPr lang="en-US" sz="2000" dirty="0"/>
          </a:p>
        </p:txBody>
      </p:sp>
    </p:spTree>
    <p:extLst>
      <p:ext uri="{BB962C8B-B14F-4D97-AF65-F5344CB8AC3E}">
        <p14:creationId xmlns:p14="http://schemas.microsoft.com/office/powerpoint/2010/main" val="383361366"/>
      </p:ext>
    </p:extLst>
  </p:cSld>
  <p:clrMapOvr>
    <a:masterClrMapping/>
  </p:clrMapOvr>
</p:sld>
</file>

<file path=ppt/theme/theme1.xml><?xml version="1.0" encoding="utf-8"?>
<a:theme xmlns:a="http://schemas.openxmlformats.org/drawingml/2006/main" name="JLab_PowerPoint1_original_templat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1219</Words>
  <Application>Microsoft Macintosh PowerPoint</Application>
  <PresentationFormat>On-screen Show (16:9)</PresentationFormat>
  <Paragraphs>99</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Tahoma</vt:lpstr>
      <vt:lpstr>Times New Roman</vt:lpstr>
      <vt:lpstr>JLab_PowerPoint1_original_template</vt:lpstr>
      <vt:lpstr>Isotope Conduct of Operations</vt:lpstr>
      <vt:lpstr>Documentation</vt:lpstr>
      <vt:lpstr>Functional Organization</vt:lpstr>
      <vt:lpstr>Shift Personnel Training</vt:lpstr>
      <vt:lpstr>Run Coordinator</vt:lpstr>
      <vt:lpstr>Run Coordinator (cont)</vt:lpstr>
      <vt:lpstr>Run Coordinator (cont)</vt:lpstr>
      <vt:lpstr>LERF Work Coordinator</vt:lpstr>
      <vt:lpstr>LERF Shift Leader (1 of 2)</vt:lpstr>
      <vt:lpstr>LERF Shift Leader (2 of 2)</vt:lpstr>
      <vt:lpstr>Shift Member </vt:lpstr>
      <vt:lpstr>Access to Isotope Production Equipment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Douglas</dc:creator>
  <cp:lastModifiedBy>Andrew Hutton</cp:lastModifiedBy>
  <cp:revision>29</cp:revision>
  <cp:lastPrinted>2019-09-23T21:25:31Z</cp:lastPrinted>
  <dcterms:modified xsi:type="dcterms:W3CDTF">2019-09-24T21:29:18Z</dcterms:modified>
</cp:coreProperties>
</file>