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0.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1.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2.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3.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0" r:id="rId2"/>
    <p:sldMasterId id="2147483681" r:id="rId3"/>
    <p:sldMasterId id="2147483693" r:id="rId4"/>
    <p:sldMasterId id="2147483706" r:id="rId5"/>
    <p:sldMasterId id="2147483718" r:id="rId6"/>
    <p:sldMasterId id="2147483735" r:id="rId7"/>
    <p:sldMasterId id="2147483738" r:id="rId8"/>
    <p:sldMasterId id="2147483747" r:id="rId9"/>
    <p:sldMasterId id="2147483750" r:id="rId10"/>
    <p:sldMasterId id="2147483764" r:id="rId11"/>
    <p:sldMasterId id="2147483774" r:id="rId12"/>
    <p:sldMasterId id="2147483786" r:id="rId13"/>
    <p:sldMasterId id="2147483799" r:id="rId14"/>
  </p:sldMasterIdLst>
  <p:notesMasterIdLst>
    <p:notesMasterId r:id="rId38"/>
  </p:notesMasterIdLst>
  <p:sldIdLst>
    <p:sldId id="256" r:id="rId15"/>
    <p:sldId id="257" r:id="rId16"/>
    <p:sldId id="258" r:id="rId17"/>
    <p:sldId id="259" r:id="rId18"/>
    <p:sldId id="272" r:id="rId19"/>
    <p:sldId id="260" r:id="rId20"/>
    <p:sldId id="270" r:id="rId21"/>
    <p:sldId id="261" r:id="rId22"/>
    <p:sldId id="262" r:id="rId23"/>
    <p:sldId id="263" r:id="rId24"/>
    <p:sldId id="264" r:id="rId25"/>
    <p:sldId id="265" r:id="rId26"/>
    <p:sldId id="266" r:id="rId27"/>
    <p:sldId id="267" r:id="rId28"/>
    <p:sldId id="268" r:id="rId29"/>
    <p:sldId id="269" r:id="rId30"/>
    <p:sldId id="271" r:id="rId31"/>
    <p:sldId id="273" r:id="rId32"/>
    <p:sldId id="274" r:id="rId33"/>
    <p:sldId id="275" r:id="rId34"/>
    <p:sldId id="276" r:id="rId35"/>
    <p:sldId id="277" r:id="rId36"/>
    <p:sldId id="278"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12"/>
    <p:restoredTop sz="94674"/>
  </p:normalViewPr>
  <p:slideViewPr>
    <p:cSldViewPr snapToGrid="0" snapToObjects="1">
      <p:cViewPr varScale="1">
        <p:scale>
          <a:sx n="222" d="100"/>
          <a:sy n="222" d="100"/>
        </p:scale>
        <p:origin x="212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presProps" Target="presProps.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8355F9-32F3-E54F-96E3-48A22C8EC83B}" type="datetimeFigureOut">
              <a:rPr lang="en-US" smtClean="0"/>
              <a:t>9/26/19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3C32D5-AD67-C648-B954-BF8375D6E28A}" type="slidenum">
              <a:rPr lang="en-US" smtClean="0"/>
              <a:t>‹#›</a:t>
            </a:fld>
            <a:endParaRPr lang="en-US" dirty="0"/>
          </a:p>
        </p:txBody>
      </p:sp>
    </p:spTree>
    <p:extLst>
      <p:ext uri="{BB962C8B-B14F-4D97-AF65-F5344CB8AC3E}">
        <p14:creationId xmlns:p14="http://schemas.microsoft.com/office/powerpoint/2010/main" val="3659226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4" name="Slide Number Placeholder 3"/>
          <p:cNvSpPr>
            <a:spLocks noGrp="1"/>
          </p:cNvSpPr>
          <p:nvPr>
            <p:ph type="sldNum" sz="quarter" idx="10"/>
          </p:nvPr>
        </p:nvSpPr>
        <p:spPr/>
        <p:txBody>
          <a:bodyPr/>
          <a:lstStyle/>
          <a:p>
            <a:fld id="{0B71D3AA-F628-8F4E-BE52-707AC18962C1}"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4300" y="895350"/>
            <a:ext cx="4402138" cy="544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8838" y="895350"/>
            <a:ext cx="4403725" cy="544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19909"/>
            <a:ext cx="7772400" cy="2580542"/>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41906" y="922323"/>
            <a:ext cx="8897440" cy="54340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800" baseline="0">
                <a:solidFill>
                  <a:schemeClr val="tx1">
                    <a:tint val="75000"/>
                  </a:schemeClr>
                </a:solidFill>
              </a:defRPr>
            </a:lvl1pPr>
          </a:lstStyle>
          <a:p>
            <a:pPr algn="ctr"/>
            <a:fld id="{2170E7E5-D759-E44D-99F5-2114FE40D280}" type="slidenum">
              <a:rPr lang="en-US" smtClean="0">
                <a:solidFill>
                  <a:srgbClr val="000000">
                    <a:tint val="75000"/>
                  </a:srgbClr>
                </a:solidFill>
              </a:rPr>
              <a:pPr algn="ctr"/>
              <a:t>‹#›</a:t>
            </a:fld>
            <a:endParaRPr lang="en-US" dirty="0">
              <a:solidFill>
                <a:srgbClr val="000000">
                  <a:tint val="75000"/>
                </a:srgbClr>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7341" y="921434"/>
            <a:ext cx="4205013" cy="41148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75517" y="921434"/>
            <a:ext cx="4111283" cy="41148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solidFill>
                  <a:srgbClr val="000000">
                    <a:tint val="75000"/>
                  </a:srgbClr>
                </a:solidFill>
              </a:rPr>
              <a:t>Isotope ERR Review September 26-27, 2019</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r>
              <a:rPr lang="en-US" dirty="0">
                <a:solidFill>
                  <a:srgbClr val="000000">
                    <a:tint val="75000"/>
                  </a:srgbClr>
                </a:solidFill>
              </a:rPr>
              <a:t>Slide </a:t>
            </a:r>
            <a:fld id="{2170E7E5-D759-E44D-99F5-2114FE40D280}" type="slidenum">
              <a:rPr lang="en-US" smtClean="0">
                <a:solidFill>
                  <a:srgbClr val="000000">
                    <a:tint val="75000"/>
                  </a:srgbClr>
                </a:solidFill>
              </a:rPr>
              <a:pPr algn="ctr"/>
              <a:t>‹#›</a:t>
            </a:fld>
            <a:endParaRPr lang="en-US" dirty="0">
              <a:solidFill>
                <a:srgbClr val="000000">
                  <a:tint val="75000"/>
                </a:srgbClr>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3682" y="907366"/>
            <a:ext cx="4135145" cy="72630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505650" y="907366"/>
            <a:ext cx="4181150" cy="72630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Footer Placeholder 4"/>
          <p:cNvSpPr>
            <a:spLocks noGrp="1"/>
          </p:cNvSpPr>
          <p:nvPr>
            <p:ph type="ftr" sz="quarter" idx="10"/>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solidFill>
                  <a:srgbClr val="000000">
                    <a:tint val="75000"/>
                  </a:srgbClr>
                </a:solidFill>
              </a:rPr>
              <a:t>Isotope ERR Review September 26-27, 2019</a:t>
            </a:r>
          </a:p>
        </p:txBody>
      </p:sp>
      <p:sp>
        <p:nvSpPr>
          <p:cNvPr id="8" name="Slide Number Placeholder 5"/>
          <p:cNvSpPr>
            <a:spLocks noGrp="1"/>
          </p:cNvSpPr>
          <p:nvPr>
            <p:ph type="sldNum" sz="quarter" idx="11"/>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r>
              <a:rPr lang="en-US" dirty="0">
                <a:solidFill>
                  <a:srgbClr val="000000">
                    <a:tint val="75000"/>
                  </a:srgbClr>
                </a:solidFill>
              </a:rPr>
              <a:t>Slide </a:t>
            </a:r>
            <a:fld id="{2170E7E5-D759-E44D-99F5-2114FE40D280}" type="slidenum">
              <a:rPr lang="en-US" smtClean="0">
                <a:solidFill>
                  <a:srgbClr val="000000">
                    <a:tint val="75000"/>
                  </a:srgbClr>
                </a:solidFill>
              </a:rPr>
              <a:pPr algn="ctr"/>
              <a:t>‹#›</a:t>
            </a:fld>
            <a:endParaRPr lang="en-US" dirty="0">
              <a:solidFill>
                <a:srgbClr val="000000">
                  <a:tint val="75000"/>
                </a:srgbClr>
              </a:solidFill>
            </a:endParaRPr>
          </a:p>
        </p:txBody>
      </p:sp>
      <p:sp>
        <p:nvSpPr>
          <p:cNvPr id="10" name="Title 1"/>
          <p:cNvSpPr txBox="1">
            <a:spLocks/>
          </p:cNvSpPr>
          <p:nvPr/>
        </p:nvSpPr>
        <p:spPr bwMode="auto">
          <a:xfrm>
            <a:off x="141905" y="0"/>
            <a:ext cx="8316295" cy="8088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defTabSz="914400" fontAlgn="base">
              <a:spcBef>
                <a:spcPct val="0"/>
              </a:spcBef>
              <a:spcAft>
                <a:spcPct val="0"/>
              </a:spcAft>
              <a:defRPr/>
            </a:pPr>
            <a:r>
              <a:rPr lang="en-US" sz="3600" b="1" kern="0" dirty="0">
                <a:solidFill>
                  <a:srgbClr val="000000"/>
                </a:solidFill>
                <a:latin typeface="Arial"/>
              </a:rPr>
              <a:t>Click to edit Master title style</a:t>
            </a:r>
          </a:p>
        </p:txBody>
      </p:sp>
      <p:sp>
        <p:nvSpPr>
          <p:cNvPr id="9" name="Content Placeholder 2"/>
          <p:cNvSpPr>
            <a:spLocks noGrp="1"/>
          </p:cNvSpPr>
          <p:nvPr>
            <p:ph sz="half" idx="12"/>
          </p:nvPr>
        </p:nvSpPr>
        <p:spPr>
          <a:xfrm>
            <a:off x="303682" y="1633673"/>
            <a:ext cx="4135145" cy="384569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sz="half" idx="13"/>
          </p:nvPr>
        </p:nvSpPr>
        <p:spPr>
          <a:xfrm>
            <a:off x="4505651" y="1633673"/>
            <a:ext cx="4181150" cy="384569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solidFill>
                  <a:srgbClr val="000000">
                    <a:tint val="75000"/>
                  </a:srgbClr>
                </a:solidFill>
              </a:rPr>
              <a:t>Isotope ERR Review September 26-27, 2019</a:t>
            </a:r>
          </a:p>
        </p:txBody>
      </p:sp>
      <p:sp>
        <p:nvSpPr>
          <p:cNvPr id="4"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r>
              <a:rPr lang="en-US" dirty="0">
                <a:solidFill>
                  <a:srgbClr val="000000">
                    <a:tint val="75000"/>
                  </a:srgbClr>
                </a:solidFill>
              </a:rPr>
              <a:t>Slide </a:t>
            </a:r>
            <a:fld id="{2170E7E5-D759-E44D-99F5-2114FE40D280}" type="slidenum">
              <a:rPr lang="en-US" smtClean="0">
                <a:solidFill>
                  <a:srgbClr val="000000">
                    <a:tint val="75000"/>
                  </a:srgbClr>
                </a:solidFill>
              </a:rPr>
              <a:pPr algn="ctr"/>
              <a:t>‹#›</a:t>
            </a:fld>
            <a:endParaRPr lang="en-US" dirty="0">
              <a:solidFill>
                <a:srgbClr val="000000">
                  <a:tint val="75000"/>
                </a:srgbClr>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93213"/>
            <a:ext cx="3008313" cy="970952"/>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893213"/>
            <a:ext cx="5111750" cy="531735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864165"/>
            <a:ext cx="3008313" cy="39809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solidFill>
                  <a:srgbClr val="000000">
                    <a:tint val="75000"/>
                  </a:srgbClr>
                </a:solidFill>
              </a:rPr>
              <a:t>Isotope ERR Review September 26-27, 2019</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r>
              <a:rPr lang="en-US" dirty="0">
                <a:solidFill>
                  <a:srgbClr val="000000">
                    <a:tint val="75000"/>
                  </a:srgbClr>
                </a:solidFill>
              </a:rPr>
              <a:t>Slide </a:t>
            </a:r>
            <a:fld id="{2170E7E5-D759-E44D-99F5-2114FE40D280}" type="slidenum">
              <a:rPr lang="en-US" smtClean="0">
                <a:solidFill>
                  <a:srgbClr val="000000">
                    <a:tint val="75000"/>
                  </a:srgbClr>
                </a:solidFill>
              </a:rPr>
              <a:pPr algn="ctr"/>
              <a:t>‹#›</a:t>
            </a:fld>
            <a:endParaRPr lang="en-US" dirty="0">
              <a:solidFill>
                <a:srgbClr val="000000">
                  <a:tint val="75000"/>
                </a:srgbClr>
              </a:solidFill>
            </a:endParaRPr>
          </a:p>
        </p:txBody>
      </p:sp>
      <p:sp>
        <p:nvSpPr>
          <p:cNvPr id="7" name="Title 1"/>
          <p:cNvSpPr txBox="1">
            <a:spLocks/>
          </p:cNvSpPr>
          <p:nvPr/>
        </p:nvSpPr>
        <p:spPr bwMode="auto">
          <a:xfrm>
            <a:off x="141905" y="0"/>
            <a:ext cx="8316295" cy="8088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defTabSz="914400" fontAlgn="base">
              <a:spcBef>
                <a:spcPct val="0"/>
              </a:spcBef>
              <a:spcAft>
                <a:spcPct val="0"/>
              </a:spcAft>
              <a:defRPr/>
            </a:pPr>
            <a:r>
              <a:rPr lang="en-US" sz="3600" b="1" kern="0" dirty="0">
                <a:solidFill>
                  <a:srgbClr val="000000"/>
                </a:solidFill>
                <a:latin typeface="Arial"/>
              </a:rPr>
              <a:t>Click to edit Master title style</a:t>
            </a: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881831"/>
            <a:ext cx="5486400" cy="39187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solidFill>
                  <a:srgbClr val="000000">
                    <a:tint val="75000"/>
                  </a:srgbClr>
                </a:solidFill>
              </a:rPr>
              <a:t>Isotope ERR Review September 26-27, 2019</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r>
              <a:rPr lang="en-US" dirty="0">
                <a:solidFill>
                  <a:srgbClr val="000000">
                    <a:tint val="75000"/>
                  </a:srgbClr>
                </a:solidFill>
              </a:rPr>
              <a:t>Slide </a:t>
            </a:r>
            <a:fld id="{2170E7E5-D759-E44D-99F5-2114FE40D280}" type="slidenum">
              <a:rPr lang="en-US" smtClean="0">
                <a:solidFill>
                  <a:srgbClr val="000000">
                    <a:tint val="75000"/>
                  </a:srgbClr>
                </a:solidFill>
              </a:rPr>
              <a:pPr algn="ctr"/>
              <a:t>‹#›</a:t>
            </a:fld>
            <a:endParaRPr lang="en-US" dirty="0">
              <a:solidFill>
                <a:srgbClr val="000000">
                  <a:tint val="75000"/>
                </a:srgbClr>
              </a:solidFill>
            </a:endParaRPr>
          </a:p>
        </p:txBody>
      </p:sp>
      <p:sp>
        <p:nvSpPr>
          <p:cNvPr id="7" name="Title 1"/>
          <p:cNvSpPr txBox="1">
            <a:spLocks/>
          </p:cNvSpPr>
          <p:nvPr/>
        </p:nvSpPr>
        <p:spPr bwMode="auto">
          <a:xfrm>
            <a:off x="141905" y="0"/>
            <a:ext cx="8316295" cy="8088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defTabSz="914400" fontAlgn="base">
              <a:spcBef>
                <a:spcPct val="0"/>
              </a:spcBef>
              <a:spcAft>
                <a:spcPct val="0"/>
              </a:spcAft>
              <a:defRPr/>
            </a:pPr>
            <a:r>
              <a:rPr lang="en-US" sz="3600" b="1" kern="0" dirty="0">
                <a:solidFill>
                  <a:srgbClr val="000000"/>
                </a:solidFill>
                <a:latin typeface="Arial"/>
              </a:rPr>
              <a:t>Click to edit Master title style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rot="16200000">
            <a:off x="2271890" y="-1104270"/>
            <a:ext cx="4417342" cy="84124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solidFill>
                  <a:srgbClr val="000000">
                    <a:tint val="75000"/>
                  </a:srgbClr>
                </a:solidFill>
              </a:rPr>
              <a:t>Isotope ERR Review September 26-27, 2019</a:t>
            </a:r>
          </a:p>
        </p:txBody>
      </p:sp>
      <p:sp>
        <p:nvSpPr>
          <p:cNvPr id="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r>
              <a:rPr lang="en-US" dirty="0">
                <a:solidFill>
                  <a:srgbClr val="000000">
                    <a:tint val="75000"/>
                  </a:srgbClr>
                </a:solidFill>
              </a:rPr>
              <a:t>Slide </a:t>
            </a:r>
            <a:fld id="{2170E7E5-D759-E44D-99F5-2114FE40D280}" type="slidenum">
              <a:rPr lang="en-US" smtClean="0">
                <a:solidFill>
                  <a:srgbClr val="000000">
                    <a:tint val="75000"/>
                  </a:srgbClr>
                </a:solidFill>
              </a:rPr>
              <a:pPr algn="ctr"/>
              <a:t>‹#›</a:t>
            </a:fld>
            <a:endParaRPr lang="en-US" dirty="0">
              <a:solidFill>
                <a:srgbClr val="000000">
                  <a:tint val="75000"/>
                </a:srgbClr>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267286" y="893298"/>
            <a:ext cx="8190914" cy="4705729"/>
          </a:xfrm>
        </p:spPr>
        <p:txBody>
          <a:bodyPr/>
          <a:lstStyle/>
          <a:p>
            <a:pPr lvl="0"/>
            <a:r>
              <a:rPr lang="en-US" noProof="0" dirty="0"/>
              <a:t>Click icon to add table</a:t>
            </a:r>
          </a:p>
        </p:txBody>
      </p:sp>
      <p:sp>
        <p:nvSpPr>
          <p:cNvPr id="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solidFill>
                  <a:srgbClr val="000000">
                    <a:tint val="75000"/>
                  </a:srgbClr>
                </a:solidFill>
              </a:rPr>
              <a:t>Isotope ERR Review September 26-27, 2019</a:t>
            </a:r>
          </a:p>
        </p:txBody>
      </p:sp>
      <p:sp>
        <p:nvSpPr>
          <p:cNvPr id="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r>
              <a:rPr lang="en-US" dirty="0">
                <a:solidFill>
                  <a:srgbClr val="000000">
                    <a:tint val="75000"/>
                  </a:srgbClr>
                </a:solidFill>
              </a:rPr>
              <a:t>Slide </a:t>
            </a:r>
            <a:fld id="{2170E7E5-D759-E44D-99F5-2114FE40D280}" type="slidenum">
              <a:rPr lang="en-US" smtClean="0">
                <a:solidFill>
                  <a:srgbClr val="000000">
                    <a:tint val="75000"/>
                  </a:srgbClr>
                </a:solidFill>
              </a:rPr>
              <a:pPr algn="ctr"/>
              <a:t>‹#›</a:t>
            </a:fld>
            <a:endParaRPr lang="en-US" dirty="0">
              <a:solidFill>
                <a:srgbClr val="000000">
                  <a:tint val="75000"/>
                </a:srgbClr>
              </a:solidFill>
            </a:endParaRPr>
          </a:p>
        </p:txBody>
      </p:sp>
      <p:sp>
        <p:nvSpPr>
          <p:cNvPr id="6" name="Title 1"/>
          <p:cNvSpPr txBox="1">
            <a:spLocks/>
          </p:cNvSpPr>
          <p:nvPr/>
        </p:nvSpPr>
        <p:spPr bwMode="auto">
          <a:xfrm>
            <a:off x="141905" y="0"/>
            <a:ext cx="8316295" cy="8088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defTabSz="914400" fontAlgn="base">
              <a:spcBef>
                <a:spcPct val="0"/>
              </a:spcBef>
              <a:spcAft>
                <a:spcPct val="0"/>
              </a:spcAft>
              <a:defRPr/>
            </a:pPr>
            <a:r>
              <a:rPr lang="en-US" sz="3600" b="1" kern="0" dirty="0">
                <a:solidFill>
                  <a:srgbClr val="000000"/>
                </a:solidFill>
                <a:latin typeface="Arial"/>
              </a:rPr>
              <a:t>Click to edit Master title style</a:t>
            </a: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39151" y="907367"/>
            <a:ext cx="8447649" cy="4417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solidFill>
                  <a:srgbClr val="000000">
                    <a:tint val="75000"/>
                  </a:srgbClr>
                </a:solidFill>
              </a:rPr>
              <a:t>Isotope ERR Review September 26-27, 2019</a:t>
            </a:r>
          </a:p>
        </p:txBody>
      </p:sp>
      <p:sp>
        <p:nvSpPr>
          <p:cNvPr id="4"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r>
              <a:rPr lang="en-US" dirty="0">
                <a:solidFill>
                  <a:srgbClr val="000000">
                    <a:tint val="75000"/>
                  </a:srgbClr>
                </a:solidFill>
              </a:rPr>
              <a:t>Slide </a:t>
            </a:r>
            <a:fld id="{2170E7E5-D759-E44D-99F5-2114FE40D280}" type="slidenum">
              <a:rPr lang="en-US" smtClean="0">
                <a:solidFill>
                  <a:srgbClr val="000000">
                    <a:tint val="75000"/>
                  </a:srgbClr>
                </a:solidFill>
              </a:rPr>
              <a:pPr algn="ctr"/>
              <a:t>‹#›</a:t>
            </a:fld>
            <a:endParaRPr lang="en-US" dirty="0">
              <a:solidFill>
                <a:srgbClr val="000000">
                  <a:tint val="75000"/>
                </a:srgbClr>
              </a:solidFill>
            </a:endParaRPr>
          </a:p>
        </p:txBody>
      </p:sp>
      <p:sp>
        <p:nvSpPr>
          <p:cNvPr id="6" name="Rectangle 2"/>
          <p:cNvSpPr>
            <a:spLocks noGrp="1" noChangeArrowheads="1"/>
          </p:cNvSpPr>
          <p:nvPr>
            <p:ph type="title" idx="10"/>
          </p:nvPr>
        </p:nvSpPr>
        <p:spPr bwMode="auto">
          <a:xfrm>
            <a:off x="141905" y="0"/>
            <a:ext cx="8316295" cy="8088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itle, Text, and 2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141905" y="970672"/>
            <a:ext cx="4093642"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4648200" y="970672"/>
            <a:ext cx="3810000" cy="255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4648200" y="3523959"/>
            <a:ext cx="3810000" cy="25251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p:cNvSpPr>
            <a:spLocks noGrp="1"/>
          </p:cNvSpPr>
          <p:nvPr>
            <p:ph type="ftr" sz="quarter" idx="10"/>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solidFill>
                  <a:srgbClr val="000000">
                    <a:tint val="75000"/>
                  </a:srgbClr>
                </a:solidFill>
              </a:rPr>
              <a:t>Isotope ERR Review September 26-27, 2019</a:t>
            </a: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r>
              <a:rPr lang="en-US" dirty="0">
                <a:solidFill>
                  <a:srgbClr val="000000">
                    <a:tint val="75000"/>
                  </a:srgbClr>
                </a:solidFill>
              </a:rPr>
              <a:t>Slide </a:t>
            </a:r>
            <a:fld id="{2170E7E5-D759-E44D-99F5-2114FE40D280}" type="slidenum">
              <a:rPr lang="en-US" smtClean="0">
                <a:solidFill>
                  <a:srgbClr val="000000">
                    <a:tint val="75000"/>
                  </a:srgbClr>
                </a:solidFill>
              </a:rPr>
              <a:pPr algn="ctr"/>
              <a:t>‹#›</a:t>
            </a:fld>
            <a:endParaRPr lang="en-US" dirty="0">
              <a:solidFill>
                <a:srgbClr val="000000">
                  <a:tint val="75000"/>
                </a:srgbClr>
              </a:solidFill>
            </a:endParaRPr>
          </a:p>
        </p:txBody>
      </p:sp>
      <p:sp>
        <p:nvSpPr>
          <p:cNvPr id="8" name="Rectangle 2"/>
          <p:cNvSpPr txBox="1">
            <a:spLocks noChangeArrowheads="1"/>
          </p:cNvSpPr>
          <p:nvPr/>
        </p:nvSpPr>
        <p:spPr bwMode="auto">
          <a:xfrm>
            <a:off x="141905" y="0"/>
            <a:ext cx="8316295" cy="8088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defTabSz="914400" fontAlgn="base">
              <a:spcBef>
                <a:spcPct val="0"/>
              </a:spcBef>
              <a:spcAft>
                <a:spcPct val="0"/>
              </a:spcAft>
              <a:defRPr/>
            </a:pPr>
            <a:r>
              <a:rPr lang="en-US" sz="3600" b="1" kern="0" dirty="0">
                <a:solidFill>
                  <a:srgbClr val="000000"/>
                </a:solidFill>
                <a:latin typeface="Arial"/>
              </a:rPr>
              <a:t>Click to edit Master title style</a:t>
            </a: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Footer Placeholder 3"/>
          <p:cNvSpPr>
            <a:spLocks noGrp="1"/>
          </p:cNvSpPr>
          <p:nvPr>
            <p:ph type="ftr" sz="quarter" idx="10"/>
          </p:nvPr>
        </p:nvSpPr>
        <p:spPr/>
        <p:txBody>
          <a:bodyPr/>
          <a:lstStyle/>
          <a:p>
            <a:r>
              <a:rPr lang="en-US" dirty="0"/>
              <a:t>Isotope ERR Review September 26-27, 2019</a:t>
            </a:r>
          </a:p>
        </p:txBody>
      </p:sp>
      <p:sp>
        <p:nvSpPr>
          <p:cNvPr id="5" name="Slide Number Placeholder 4"/>
          <p:cNvSpPr>
            <a:spLocks noGrp="1"/>
          </p:cNvSpPr>
          <p:nvPr>
            <p:ph type="sldNum" sz="quarter" idx="11"/>
          </p:nvPr>
        </p:nvSpPr>
        <p:spPr/>
        <p:txBody>
          <a:bodyPr/>
          <a:lstStyle/>
          <a:p>
            <a:fld id="{0B71D3AA-F628-8F4E-BE52-707AC18962C1}" type="slidenum">
              <a:rPr lang="en-US" smtClean="0"/>
              <a:t>‹#›</a:t>
            </a:fld>
            <a:endParaRPr lang="en-US" dirty="0"/>
          </a:p>
        </p:txBody>
      </p:sp>
    </p:spTree>
    <p:extLst>
      <p:ext uri="{BB962C8B-B14F-4D97-AF65-F5344CB8AC3E}">
        <p14:creationId xmlns:p14="http://schemas.microsoft.com/office/powerpoint/2010/main" val="497312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p>
            <a:r>
              <a:rPr lang="en-US" dirty="0"/>
              <a:t>Isotope ERR Review September 26-27, 2019</a:t>
            </a:r>
          </a:p>
        </p:txBody>
      </p:sp>
      <p:sp>
        <p:nvSpPr>
          <p:cNvPr id="5" name="Slide Number Placeholder 4"/>
          <p:cNvSpPr>
            <a:spLocks noGrp="1"/>
          </p:cNvSpPr>
          <p:nvPr>
            <p:ph type="sldNum" sz="quarter" idx="11"/>
          </p:nvPr>
        </p:nvSpPr>
        <p:spPr/>
        <p:txBody>
          <a:bodyPr/>
          <a:lstStyle/>
          <a:p>
            <a:fld id="{0B71D3AA-F628-8F4E-BE52-707AC18962C1}" type="slidenum">
              <a:rPr lang="en-US" smtClean="0"/>
              <a:t>‹#›</a:t>
            </a:fld>
            <a:endParaRPr lang="en-US" dirty="0"/>
          </a:p>
        </p:txBody>
      </p:sp>
    </p:spTree>
    <p:extLst>
      <p:ext uri="{BB962C8B-B14F-4D97-AF65-F5344CB8AC3E}">
        <p14:creationId xmlns:p14="http://schemas.microsoft.com/office/powerpoint/2010/main" val="295823724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p>
            <a:r>
              <a:rPr lang="en-US" dirty="0"/>
              <a:t>Isotope ERR Review September 26-27, 2019</a:t>
            </a:r>
          </a:p>
        </p:txBody>
      </p:sp>
      <p:sp>
        <p:nvSpPr>
          <p:cNvPr id="5" name="Slide Number Placeholder 4"/>
          <p:cNvSpPr>
            <a:spLocks noGrp="1"/>
          </p:cNvSpPr>
          <p:nvPr>
            <p:ph type="sldNum" sz="quarter" idx="11"/>
          </p:nvPr>
        </p:nvSpPr>
        <p:spPr/>
        <p:txBody>
          <a:bodyPr/>
          <a:lstStyle/>
          <a:p>
            <a:fld id="{0B71D3AA-F628-8F4E-BE52-707AC18962C1}" type="slidenum">
              <a:rPr lang="en-US" smtClean="0"/>
              <a:t>‹#›</a:t>
            </a:fld>
            <a:endParaRPr lang="en-US" dirty="0"/>
          </a:p>
        </p:txBody>
      </p:sp>
    </p:spTree>
    <p:extLst>
      <p:ext uri="{BB962C8B-B14F-4D97-AF65-F5344CB8AC3E}">
        <p14:creationId xmlns:p14="http://schemas.microsoft.com/office/powerpoint/2010/main" val="18216256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9144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914400"/>
            <a:ext cx="38100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p>
            <a:r>
              <a:rPr lang="en-US" dirty="0"/>
              <a:t>Isotope ERR Review September 26-27, 2019</a:t>
            </a:r>
          </a:p>
        </p:txBody>
      </p:sp>
      <p:sp>
        <p:nvSpPr>
          <p:cNvPr id="6" name="Slide Number Placeholder 5"/>
          <p:cNvSpPr>
            <a:spLocks noGrp="1"/>
          </p:cNvSpPr>
          <p:nvPr>
            <p:ph type="sldNum" sz="quarter" idx="11"/>
          </p:nvPr>
        </p:nvSpPr>
        <p:spPr/>
        <p:txBody>
          <a:bodyPr/>
          <a:lstStyle/>
          <a:p>
            <a:fld id="{0B71D3AA-F628-8F4E-BE52-707AC18962C1}" type="slidenum">
              <a:rPr lang="en-US" smtClean="0"/>
              <a:t>‹#›</a:t>
            </a:fld>
            <a:endParaRPr lang="en-US" dirty="0"/>
          </a:p>
        </p:txBody>
      </p:sp>
    </p:spTree>
    <p:extLst>
      <p:ext uri="{BB962C8B-B14F-4D97-AF65-F5344CB8AC3E}">
        <p14:creationId xmlns:p14="http://schemas.microsoft.com/office/powerpoint/2010/main" val="21816501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p>
            <a:r>
              <a:rPr lang="en-US" dirty="0"/>
              <a:t>Isotope ERR Review September 26-27, 2019</a:t>
            </a:r>
          </a:p>
        </p:txBody>
      </p:sp>
      <p:sp>
        <p:nvSpPr>
          <p:cNvPr id="8" name="Slide Number Placeholder 7"/>
          <p:cNvSpPr>
            <a:spLocks noGrp="1"/>
          </p:cNvSpPr>
          <p:nvPr>
            <p:ph type="sldNum" sz="quarter" idx="11"/>
          </p:nvPr>
        </p:nvSpPr>
        <p:spPr/>
        <p:txBody>
          <a:bodyPr/>
          <a:lstStyle/>
          <a:p>
            <a:fld id="{0B71D3AA-F628-8F4E-BE52-707AC18962C1}" type="slidenum">
              <a:rPr lang="en-US" smtClean="0"/>
              <a:t>‹#›</a:t>
            </a:fld>
            <a:endParaRPr lang="en-US" dirty="0"/>
          </a:p>
        </p:txBody>
      </p:sp>
    </p:spTree>
    <p:extLst>
      <p:ext uri="{BB962C8B-B14F-4D97-AF65-F5344CB8AC3E}">
        <p14:creationId xmlns:p14="http://schemas.microsoft.com/office/powerpoint/2010/main" val="35001183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Isotope ERR Review September 26-27, 2019</a:t>
            </a:r>
          </a:p>
        </p:txBody>
      </p:sp>
      <p:sp>
        <p:nvSpPr>
          <p:cNvPr id="4" name="Slide Number Placeholder 3"/>
          <p:cNvSpPr>
            <a:spLocks noGrp="1"/>
          </p:cNvSpPr>
          <p:nvPr>
            <p:ph type="sldNum" sz="quarter" idx="11"/>
          </p:nvPr>
        </p:nvSpPr>
        <p:spPr/>
        <p:txBody>
          <a:bodyPr/>
          <a:lstStyle/>
          <a:p>
            <a:fld id="{0B71D3AA-F628-8F4E-BE52-707AC18962C1}" type="slidenum">
              <a:rPr lang="en-US" smtClean="0"/>
              <a:t>‹#›</a:t>
            </a:fld>
            <a:endParaRPr lang="en-US" dirty="0"/>
          </a:p>
        </p:txBody>
      </p:sp>
    </p:spTree>
    <p:extLst>
      <p:ext uri="{BB962C8B-B14F-4D97-AF65-F5344CB8AC3E}">
        <p14:creationId xmlns:p14="http://schemas.microsoft.com/office/powerpoint/2010/main" val="3726073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dirty="0"/>
              <a:t>Isotope ERR Review September 26-27, 2019</a:t>
            </a:r>
          </a:p>
        </p:txBody>
      </p:sp>
      <p:sp>
        <p:nvSpPr>
          <p:cNvPr id="3" name="Slide Number Placeholder 2"/>
          <p:cNvSpPr>
            <a:spLocks noGrp="1"/>
          </p:cNvSpPr>
          <p:nvPr>
            <p:ph type="sldNum" sz="quarter" idx="11"/>
          </p:nvPr>
        </p:nvSpPr>
        <p:spPr/>
        <p:txBody>
          <a:bodyPr/>
          <a:lstStyle/>
          <a:p>
            <a:fld id="{0B71D3AA-F628-8F4E-BE52-707AC18962C1}" type="slidenum">
              <a:rPr lang="en-US" smtClean="0"/>
              <a:t>‹#›</a:t>
            </a:fld>
            <a:endParaRPr lang="en-US" dirty="0"/>
          </a:p>
        </p:txBody>
      </p:sp>
    </p:spTree>
    <p:extLst>
      <p:ext uri="{BB962C8B-B14F-4D97-AF65-F5344CB8AC3E}">
        <p14:creationId xmlns:p14="http://schemas.microsoft.com/office/powerpoint/2010/main" val="401344502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p>
            <a:r>
              <a:rPr lang="en-US" dirty="0"/>
              <a:t>Isotope ERR Review September 26-27, 2019</a:t>
            </a:r>
          </a:p>
        </p:txBody>
      </p:sp>
      <p:sp>
        <p:nvSpPr>
          <p:cNvPr id="6" name="Slide Number Placeholder 5"/>
          <p:cNvSpPr>
            <a:spLocks noGrp="1"/>
          </p:cNvSpPr>
          <p:nvPr>
            <p:ph type="sldNum" sz="quarter" idx="11"/>
          </p:nvPr>
        </p:nvSpPr>
        <p:spPr/>
        <p:txBody>
          <a:bodyPr/>
          <a:lstStyle/>
          <a:p>
            <a:fld id="{0B71D3AA-F628-8F4E-BE52-707AC18962C1}" type="slidenum">
              <a:rPr lang="en-US" smtClean="0"/>
              <a:t>‹#›</a:t>
            </a:fld>
            <a:endParaRPr lang="en-US" dirty="0"/>
          </a:p>
        </p:txBody>
      </p:sp>
    </p:spTree>
    <p:extLst>
      <p:ext uri="{BB962C8B-B14F-4D97-AF65-F5344CB8AC3E}">
        <p14:creationId xmlns:p14="http://schemas.microsoft.com/office/powerpoint/2010/main" val="299127778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p>
            <a:r>
              <a:rPr lang="en-US" dirty="0"/>
              <a:t>Isotope ERR Review September 26-27, 2019</a:t>
            </a:r>
          </a:p>
        </p:txBody>
      </p:sp>
      <p:sp>
        <p:nvSpPr>
          <p:cNvPr id="6" name="Slide Number Placeholder 5"/>
          <p:cNvSpPr>
            <a:spLocks noGrp="1"/>
          </p:cNvSpPr>
          <p:nvPr>
            <p:ph type="sldNum" sz="quarter" idx="11"/>
          </p:nvPr>
        </p:nvSpPr>
        <p:spPr/>
        <p:txBody>
          <a:bodyPr/>
          <a:lstStyle/>
          <a:p>
            <a:fld id="{0B71D3AA-F628-8F4E-BE52-707AC18962C1}" type="slidenum">
              <a:rPr lang="en-US" smtClean="0"/>
              <a:t>‹#›</a:t>
            </a:fld>
            <a:endParaRPr lang="en-US" dirty="0"/>
          </a:p>
        </p:txBody>
      </p:sp>
    </p:spTree>
    <p:extLst>
      <p:ext uri="{BB962C8B-B14F-4D97-AF65-F5344CB8AC3E}">
        <p14:creationId xmlns:p14="http://schemas.microsoft.com/office/powerpoint/2010/main" val="153033892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p>
            <a:r>
              <a:rPr lang="en-US" dirty="0"/>
              <a:t>Isotope ERR Review September 26-27, 2019</a:t>
            </a:r>
          </a:p>
        </p:txBody>
      </p:sp>
      <p:sp>
        <p:nvSpPr>
          <p:cNvPr id="5" name="Slide Number Placeholder 4"/>
          <p:cNvSpPr>
            <a:spLocks noGrp="1"/>
          </p:cNvSpPr>
          <p:nvPr>
            <p:ph type="sldNum" sz="quarter" idx="11"/>
          </p:nvPr>
        </p:nvSpPr>
        <p:spPr/>
        <p:txBody>
          <a:bodyPr/>
          <a:lstStyle/>
          <a:p>
            <a:fld id="{0B71D3AA-F628-8F4E-BE52-707AC18962C1}" type="slidenum">
              <a:rPr lang="en-US" smtClean="0"/>
              <a:t>‹#›</a:t>
            </a:fld>
            <a:endParaRPr lang="en-US" dirty="0"/>
          </a:p>
        </p:txBody>
      </p:sp>
    </p:spTree>
    <p:extLst>
      <p:ext uri="{BB962C8B-B14F-4D97-AF65-F5344CB8AC3E}">
        <p14:creationId xmlns:p14="http://schemas.microsoft.com/office/powerpoint/2010/main" val="16531803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0"/>
            <a:ext cx="1962150" cy="6248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573405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p>
            <a:r>
              <a:rPr lang="en-US" dirty="0"/>
              <a:t>Isotope ERR Review September 26-27, 2019</a:t>
            </a:r>
          </a:p>
        </p:txBody>
      </p:sp>
      <p:sp>
        <p:nvSpPr>
          <p:cNvPr id="5" name="Slide Number Placeholder 4"/>
          <p:cNvSpPr>
            <a:spLocks noGrp="1"/>
          </p:cNvSpPr>
          <p:nvPr>
            <p:ph type="sldNum" sz="quarter" idx="11"/>
          </p:nvPr>
        </p:nvSpPr>
        <p:spPr/>
        <p:txBody>
          <a:bodyPr/>
          <a:lstStyle/>
          <a:p>
            <a:fld id="{0B71D3AA-F628-8F4E-BE52-707AC18962C1}" type="slidenum">
              <a:rPr lang="en-US" smtClean="0"/>
              <a:t>‹#›</a:t>
            </a:fld>
            <a:endParaRPr lang="en-US" dirty="0"/>
          </a:p>
        </p:txBody>
      </p:sp>
    </p:spTree>
    <p:extLst>
      <p:ext uri="{BB962C8B-B14F-4D97-AF65-F5344CB8AC3E}">
        <p14:creationId xmlns:p14="http://schemas.microsoft.com/office/powerpoint/2010/main" val="118631086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3200" b="0"/>
            </a:lvl1pPr>
          </a:lstStyle>
          <a:p>
            <a:r>
              <a:rPr lang="en-US"/>
              <a:t>Click to edit Master title style</a:t>
            </a:r>
            <a:endParaRPr lang="en-US" dirty="0"/>
          </a:p>
        </p:txBody>
      </p:sp>
      <p:sp>
        <p:nvSpPr>
          <p:cNvPr id="3" name="Slide Number Placeholder 2"/>
          <p:cNvSpPr>
            <a:spLocks noGrp="1"/>
          </p:cNvSpPr>
          <p:nvPr>
            <p:ph type="sldNum" sz="quarter" idx="10"/>
          </p:nvPr>
        </p:nvSpPr>
        <p:spPr>
          <a:xfrm>
            <a:off x="5922991" y="6448078"/>
            <a:ext cx="2133600" cy="365125"/>
          </a:xfrm>
          <a:prstGeom prst="rect">
            <a:avLst/>
          </a:prstGeom>
        </p:spPr>
        <p:txBody>
          <a:bodyPr/>
          <a:lstStyle/>
          <a:p>
            <a:fld id="{0B71D3AA-F628-8F4E-BE52-707AC18962C1}" type="slidenum">
              <a:rPr lang="en-US" smtClean="0"/>
              <a:t>‹#›</a:t>
            </a:fld>
            <a:endParaRPr lang="en-US" dirty="0"/>
          </a:p>
        </p:txBody>
      </p:sp>
      <p:sp>
        <p:nvSpPr>
          <p:cNvPr id="4" name="Footer Placeholder 3"/>
          <p:cNvSpPr>
            <a:spLocks noGrp="1"/>
          </p:cNvSpPr>
          <p:nvPr>
            <p:ph type="ftr" sz="quarter" idx="11"/>
          </p:nvPr>
        </p:nvSpPr>
        <p:spPr/>
        <p:txBody>
          <a:bodyPr/>
          <a:lstStyle/>
          <a:p>
            <a:r>
              <a:rPr lang="en-US" dirty="0"/>
              <a:t>Isotope ERR Review September 26-27, 2019</a:t>
            </a:r>
          </a:p>
        </p:txBody>
      </p:sp>
    </p:spTree>
    <p:extLst>
      <p:ext uri="{BB962C8B-B14F-4D97-AF65-F5344CB8AC3E}">
        <p14:creationId xmlns:p14="http://schemas.microsoft.com/office/powerpoint/2010/main" val="33858608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Footer Placeholder 3">
            <a:extLst>
              <a:ext uri="{FF2B5EF4-FFF2-40B4-BE49-F238E27FC236}">
                <a16:creationId xmlns:a16="http://schemas.microsoft.com/office/drawing/2014/main" id="{468189D8-0995-6240-AE65-3A144955B52E}"/>
              </a:ext>
            </a:extLst>
          </p:cNvPr>
          <p:cNvSpPr>
            <a:spLocks noGrp="1"/>
          </p:cNvSpPr>
          <p:nvPr>
            <p:ph type="ftr" sz="quarter" idx="10"/>
          </p:nvPr>
        </p:nvSpPr>
        <p:spPr/>
        <p:txBody>
          <a:bodyPr/>
          <a:lstStyle/>
          <a:p>
            <a:r>
              <a:rPr lang="en-US" dirty="0"/>
              <a:t>Isotope ERR Review September 26-27, 2019</a:t>
            </a:r>
          </a:p>
        </p:txBody>
      </p:sp>
    </p:spTree>
    <p:extLst>
      <p:ext uri="{BB962C8B-B14F-4D97-AF65-F5344CB8AC3E}">
        <p14:creationId xmlns:p14="http://schemas.microsoft.com/office/powerpoint/2010/main" val="82611003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b="0">
                <a:latin typeface="Arial" panose="020B0604020202020204" pitchFamily="34" charset="0"/>
                <a:cs typeface="Arial" panose="020B0604020202020204" pitchFamily="34" charset="0"/>
              </a:defRPr>
            </a:lvl1pPr>
          </a:lstStyle>
          <a:p>
            <a:r>
              <a:rPr lang="en-US" dirty="0"/>
              <a:t>Click to edit Master title style</a:t>
            </a:r>
          </a:p>
        </p:txBody>
      </p:sp>
      <p:sp>
        <p:nvSpPr>
          <p:cNvPr id="6" name="Slide Number Placeholder 5"/>
          <p:cNvSpPr>
            <a:spLocks noGrp="1"/>
          </p:cNvSpPr>
          <p:nvPr>
            <p:ph type="sldNum" sz="quarter" idx="11"/>
          </p:nvPr>
        </p:nvSpPr>
        <p:spPr/>
        <p:txBody>
          <a:bodyPr/>
          <a:lstStyle>
            <a:lvl1pPr>
              <a:defRPr sz="900"/>
            </a:lvl1pPr>
          </a:lstStyle>
          <a:p>
            <a:fld id="{0B71D3AA-F628-8F4E-BE52-707AC18962C1}" type="slidenum">
              <a:rPr lang="en-US" smtClean="0"/>
              <a:t>‹#›</a:t>
            </a:fld>
            <a:endParaRPr lang="en-US" dirty="0"/>
          </a:p>
        </p:txBody>
      </p:sp>
      <p:sp>
        <p:nvSpPr>
          <p:cNvPr id="9" name="Content Placeholder 8"/>
          <p:cNvSpPr>
            <a:spLocks noGrp="1"/>
          </p:cNvSpPr>
          <p:nvPr>
            <p:ph sz="quarter" idx="12"/>
          </p:nvPr>
        </p:nvSpPr>
        <p:spPr>
          <a:xfrm>
            <a:off x="209552" y="847728"/>
            <a:ext cx="8734425" cy="5547096"/>
          </a:xfrm>
        </p:spPr>
        <p:txBody>
          <a:bodyPr/>
          <a:lstStyle>
            <a:lvl1pPr>
              <a:defRPr sz="1600"/>
            </a:lvl1pPr>
            <a:lvl2pPr>
              <a:defRPr sz="1400"/>
            </a:lvl2pPr>
            <a:lvl3pPr>
              <a:defRPr sz="1400"/>
            </a:lvl3pPr>
            <a:lvl4pPr>
              <a:defRPr sz="1200"/>
            </a:lvl4pPr>
            <a:lvl5pPr>
              <a:defRPr sz="7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DB71C2E8-DEAA-6F4F-8137-0ED45284C7E2}"/>
              </a:ext>
            </a:extLst>
          </p:cNvPr>
          <p:cNvSpPr>
            <a:spLocks noGrp="1"/>
          </p:cNvSpPr>
          <p:nvPr>
            <p:ph type="ftr" sz="quarter" idx="13"/>
          </p:nvPr>
        </p:nvSpPr>
        <p:spPr/>
        <p:txBody>
          <a:bodyPr/>
          <a:lstStyle/>
          <a:p>
            <a:r>
              <a:rPr lang="en-US" dirty="0"/>
              <a:t>Isotope ERR Review September 26-27, 2019</a:t>
            </a:r>
          </a:p>
        </p:txBody>
      </p:sp>
    </p:spTree>
    <p:extLst>
      <p:ext uri="{BB962C8B-B14F-4D97-AF65-F5344CB8AC3E}">
        <p14:creationId xmlns:p14="http://schemas.microsoft.com/office/powerpoint/2010/main" val="86292832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2250" b="0"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5" name="Slide Number Placeholder 4"/>
          <p:cNvSpPr>
            <a:spLocks noGrp="1"/>
          </p:cNvSpPr>
          <p:nvPr>
            <p:ph type="sldNum" sz="quarter" idx="11"/>
          </p:nvPr>
        </p:nvSpPr>
        <p:spPr/>
        <p:txBody>
          <a:bodyPr/>
          <a:lstStyle/>
          <a:p>
            <a:fld id="{0B71D3AA-F628-8F4E-BE52-707AC18962C1}" type="slidenum">
              <a:rPr lang="en-US" smtClean="0"/>
              <a:t>‹#›</a:t>
            </a:fld>
            <a:endParaRPr lang="en-US" dirty="0"/>
          </a:p>
        </p:txBody>
      </p:sp>
      <p:sp>
        <p:nvSpPr>
          <p:cNvPr id="4" name="Footer Placeholder 3">
            <a:extLst>
              <a:ext uri="{FF2B5EF4-FFF2-40B4-BE49-F238E27FC236}">
                <a16:creationId xmlns:a16="http://schemas.microsoft.com/office/drawing/2014/main" id="{FBBCDB35-FFA2-4641-9D35-E715981DD370}"/>
              </a:ext>
            </a:extLst>
          </p:cNvPr>
          <p:cNvSpPr>
            <a:spLocks noGrp="1"/>
          </p:cNvSpPr>
          <p:nvPr>
            <p:ph type="ftr" sz="quarter" idx="12"/>
          </p:nvPr>
        </p:nvSpPr>
        <p:spPr/>
        <p:txBody>
          <a:bodyPr/>
          <a:lstStyle/>
          <a:p>
            <a:r>
              <a:rPr lang="en-US" dirty="0"/>
              <a:t>Isotope ERR Review September 26-27, 2019</a:t>
            </a:r>
          </a:p>
        </p:txBody>
      </p:sp>
    </p:spTree>
    <p:extLst>
      <p:ext uri="{BB962C8B-B14F-4D97-AF65-F5344CB8AC3E}">
        <p14:creationId xmlns:p14="http://schemas.microsoft.com/office/powerpoint/2010/main" val="255024954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437376"/>
            <a:ext cx="9144000" cy="420624"/>
          </a:xfrm>
          <a:prstGeom prst="rect">
            <a:avLst/>
          </a:prstGeom>
        </p:spPr>
      </p:pic>
      <p:sp>
        <p:nvSpPr>
          <p:cNvPr id="3" name="Footer Placeholder 2"/>
          <p:cNvSpPr>
            <a:spLocks noGrp="1"/>
          </p:cNvSpPr>
          <p:nvPr>
            <p:ph type="ftr" sz="quarter" idx="10"/>
          </p:nvPr>
        </p:nvSpPr>
        <p:spPr>
          <a:xfrm>
            <a:off x="2238375" y="6465129"/>
            <a:ext cx="2895600" cy="365125"/>
          </a:xfrm>
          <a:prstGeom prst="rect">
            <a:avLst/>
          </a:prstGeom>
        </p:spPr>
        <p:txBody>
          <a:bodyPr/>
          <a:lstStyle/>
          <a:p>
            <a:r>
              <a:rPr lang="en-US" i="1" dirty="0">
                <a:solidFill>
                  <a:prstClr val="white"/>
                </a:solidFill>
                <a:latin typeface="Arial" panose="020B0604020202020204" pitchFamily="34" charset="0"/>
                <a:cs typeface="Arial" panose="020B0604020202020204" pitchFamily="34" charset="0"/>
              </a:rPr>
              <a:t>Isotope ERR Review September 26-27, 2019</a:t>
            </a:r>
          </a:p>
        </p:txBody>
      </p:sp>
      <p:sp>
        <p:nvSpPr>
          <p:cNvPr id="4" name="Slide Number Placeholder 3"/>
          <p:cNvSpPr>
            <a:spLocks noGrp="1"/>
          </p:cNvSpPr>
          <p:nvPr>
            <p:ph type="sldNum" sz="quarter" idx="11"/>
          </p:nvPr>
        </p:nvSpPr>
        <p:spPr/>
        <p:txBody>
          <a:bodyPr/>
          <a:lstStyle/>
          <a:p>
            <a:fld id="{0B71D3AA-F628-8F4E-BE52-707AC18962C1}" type="slidenum">
              <a:rPr lang="en-US" smtClean="0"/>
              <a:t>‹#›</a:t>
            </a:fld>
            <a:endParaRPr lang="en-US" dirty="0"/>
          </a:p>
        </p:txBody>
      </p:sp>
    </p:spTree>
    <p:extLst>
      <p:ext uri="{BB962C8B-B14F-4D97-AF65-F5344CB8AC3E}">
        <p14:creationId xmlns:p14="http://schemas.microsoft.com/office/powerpoint/2010/main" val="2458437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20505"/>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63505"/>
            <a:ext cx="4040188" cy="7420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055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663505"/>
            <a:ext cx="4041775" cy="7420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055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437376"/>
            <a:ext cx="9144000" cy="420624"/>
          </a:xfrm>
          <a:prstGeom prst="rect">
            <a:avLst/>
          </a:prstGeom>
        </p:spPr>
      </p:pic>
      <p:sp>
        <p:nvSpPr>
          <p:cNvPr id="3" name="Slide Number Placeholder 2"/>
          <p:cNvSpPr>
            <a:spLocks noGrp="1"/>
          </p:cNvSpPr>
          <p:nvPr>
            <p:ph type="sldNum" sz="quarter" idx="11"/>
          </p:nvPr>
        </p:nvSpPr>
        <p:spPr/>
        <p:txBody>
          <a:bodyPr/>
          <a:lstStyle/>
          <a:p>
            <a:fld id="{0B71D3AA-F628-8F4E-BE52-707AC18962C1}" type="slidenum">
              <a:rPr lang="en-US" smtClean="0"/>
              <a:t>‹#›</a:t>
            </a:fld>
            <a:endParaRPr lang="en-US" dirty="0"/>
          </a:p>
        </p:txBody>
      </p:sp>
      <p:sp>
        <p:nvSpPr>
          <p:cNvPr id="2" name="Footer Placeholder 1">
            <a:extLst>
              <a:ext uri="{FF2B5EF4-FFF2-40B4-BE49-F238E27FC236}">
                <a16:creationId xmlns:a16="http://schemas.microsoft.com/office/drawing/2014/main" id="{908FD974-110B-914C-A451-33B05B93E328}"/>
              </a:ext>
            </a:extLst>
          </p:cNvPr>
          <p:cNvSpPr>
            <a:spLocks noGrp="1"/>
          </p:cNvSpPr>
          <p:nvPr>
            <p:ph type="ftr" sz="quarter" idx="12"/>
          </p:nvPr>
        </p:nvSpPr>
        <p:spPr/>
        <p:txBody>
          <a:bodyPr/>
          <a:lstStyle/>
          <a:p>
            <a:r>
              <a:rPr lang="en-US" dirty="0"/>
              <a:t>Isotope ERR Review September 26-27, 2019</a:t>
            </a:r>
          </a:p>
        </p:txBody>
      </p:sp>
    </p:spTree>
    <p:extLst>
      <p:ext uri="{BB962C8B-B14F-4D97-AF65-F5344CB8AC3E}">
        <p14:creationId xmlns:p14="http://schemas.microsoft.com/office/powerpoint/2010/main" val="32746777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771525"/>
            <a:ext cx="3008313" cy="939800"/>
          </a:xfrm>
        </p:spPr>
        <p:txBody>
          <a:bodyPr anchor="b"/>
          <a:lstStyle>
            <a:lvl1pPr algn="l">
              <a:defRPr sz="1125" b="0"/>
            </a:lvl1pPr>
          </a:lstStyle>
          <a:p>
            <a:r>
              <a:rPr lang="en-US"/>
              <a:t>Click to edit Master title style</a:t>
            </a:r>
            <a:endParaRPr lang="en-US" dirty="0"/>
          </a:p>
        </p:txBody>
      </p:sp>
      <p:sp>
        <p:nvSpPr>
          <p:cNvPr id="4" name="Text Placeholder 3"/>
          <p:cNvSpPr>
            <a:spLocks noGrp="1"/>
          </p:cNvSpPr>
          <p:nvPr>
            <p:ph type="body" sz="half" idx="2"/>
          </p:nvPr>
        </p:nvSpPr>
        <p:spPr>
          <a:xfrm>
            <a:off x="457202" y="1711326"/>
            <a:ext cx="3008313" cy="4622800"/>
          </a:xfrm>
          <a:prstGeom prst="rect">
            <a:avLst/>
          </a:prstGeo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437376"/>
            <a:ext cx="9144000" cy="420624"/>
          </a:xfrm>
          <a:prstGeom prst="rect">
            <a:avLst/>
          </a:prstGeom>
        </p:spPr>
      </p:pic>
      <p:sp>
        <p:nvSpPr>
          <p:cNvPr id="5" name="Footer Placeholder 4"/>
          <p:cNvSpPr>
            <a:spLocks noGrp="1"/>
          </p:cNvSpPr>
          <p:nvPr>
            <p:ph type="ftr" sz="quarter" idx="10"/>
          </p:nvPr>
        </p:nvSpPr>
        <p:spPr>
          <a:xfrm>
            <a:off x="2238375" y="6465129"/>
            <a:ext cx="2895600" cy="365125"/>
          </a:xfrm>
          <a:prstGeom prst="rect">
            <a:avLst/>
          </a:prstGeom>
        </p:spPr>
        <p:txBody>
          <a:bodyPr/>
          <a:lstStyle/>
          <a:p>
            <a:r>
              <a:rPr lang="en-US" i="1" dirty="0">
                <a:solidFill>
                  <a:prstClr val="white"/>
                </a:solidFill>
                <a:latin typeface="Arial" panose="020B0604020202020204" pitchFamily="34" charset="0"/>
                <a:cs typeface="Arial" panose="020B0604020202020204" pitchFamily="34" charset="0"/>
              </a:rPr>
              <a:t>Isotope ERR Review September 26-27, 2019</a:t>
            </a:r>
          </a:p>
        </p:txBody>
      </p:sp>
      <p:sp>
        <p:nvSpPr>
          <p:cNvPr id="6" name="Slide Number Placeholder 5"/>
          <p:cNvSpPr>
            <a:spLocks noGrp="1"/>
          </p:cNvSpPr>
          <p:nvPr>
            <p:ph type="sldNum" sz="quarter" idx="11"/>
          </p:nvPr>
        </p:nvSpPr>
        <p:spPr/>
        <p:txBody>
          <a:bodyPr/>
          <a:lstStyle/>
          <a:p>
            <a:fld id="{0B71D3AA-F628-8F4E-BE52-707AC18962C1}" type="slidenum">
              <a:rPr lang="en-US" smtClean="0"/>
              <a:t>‹#›</a:t>
            </a:fld>
            <a:endParaRPr lang="en-US" dirty="0"/>
          </a:p>
        </p:txBody>
      </p:sp>
      <p:sp>
        <p:nvSpPr>
          <p:cNvPr id="10" name="Content Placeholder 9"/>
          <p:cNvSpPr>
            <a:spLocks noGrp="1"/>
          </p:cNvSpPr>
          <p:nvPr>
            <p:ph sz="quarter" idx="12"/>
          </p:nvPr>
        </p:nvSpPr>
        <p:spPr>
          <a:xfrm>
            <a:off x="3714750" y="771525"/>
            <a:ext cx="5276850" cy="5562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151271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72050"/>
            <a:ext cx="5486400" cy="566738"/>
          </a:xfrm>
        </p:spPr>
        <p:txBody>
          <a:bodyPr anchor="b"/>
          <a:lstStyle>
            <a:lvl1pPr algn="l">
              <a:defRPr sz="1125" b="0"/>
            </a:lvl1pPr>
          </a:lstStyle>
          <a:p>
            <a:r>
              <a:rPr lang="en-US"/>
              <a:t>Click to edit Master title style</a:t>
            </a:r>
            <a:endParaRPr lang="en-US" dirty="0"/>
          </a:p>
        </p:txBody>
      </p:sp>
      <p:sp>
        <p:nvSpPr>
          <p:cNvPr id="3" name="Picture Placeholder 2"/>
          <p:cNvSpPr>
            <a:spLocks noGrp="1"/>
          </p:cNvSpPr>
          <p:nvPr>
            <p:ph type="pic" idx="1"/>
          </p:nvPr>
        </p:nvSpPr>
        <p:spPr>
          <a:xfrm>
            <a:off x="1792288" y="784225"/>
            <a:ext cx="5486400" cy="4114800"/>
          </a:xfrm>
          <a:prstGeom prst="rect">
            <a:avLst/>
          </a:prstGeo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dirty="0"/>
              <a:t>Click icon to add picture</a:t>
            </a:r>
          </a:p>
        </p:txBody>
      </p:sp>
      <p:sp>
        <p:nvSpPr>
          <p:cNvPr id="4" name="Text Placeholder 3"/>
          <p:cNvSpPr>
            <a:spLocks noGrp="1"/>
          </p:cNvSpPr>
          <p:nvPr>
            <p:ph type="body" sz="half" idx="2"/>
          </p:nvPr>
        </p:nvSpPr>
        <p:spPr>
          <a:xfrm>
            <a:off x="1792288" y="5538788"/>
            <a:ext cx="5486400" cy="804862"/>
          </a:xfrm>
          <a:prstGeom prst="rect">
            <a:avLst/>
          </a:prstGeo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437376"/>
            <a:ext cx="9144000" cy="420624"/>
          </a:xfrm>
          <a:prstGeom prst="rect">
            <a:avLst/>
          </a:prstGeom>
        </p:spPr>
      </p:pic>
      <p:sp>
        <p:nvSpPr>
          <p:cNvPr id="5" name="Footer Placeholder 4"/>
          <p:cNvSpPr>
            <a:spLocks noGrp="1"/>
          </p:cNvSpPr>
          <p:nvPr>
            <p:ph type="ftr" sz="quarter" idx="10"/>
          </p:nvPr>
        </p:nvSpPr>
        <p:spPr>
          <a:xfrm>
            <a:off x="2238375" y="6465129"/>
            <a:ext cx="2895600" cy="365125"/>
          </a:xfrm>
          <a:prstGeom prst="rect">
            <a:avLst/>
          </a:prstGeom>
        </p:spPr>
        <p:txBody>
          <a:bodyPr/>
          <a:lstStyle/>
          <a:p>
            <a:r>
              <a:rPr lang="en-US" i="1" dirty="0">
                <a:solidFill>
                  <a:prstClr val="white"/>
                </a:solidFill>
                <a:latin typeface="Arial" panose="020B0604020202020204" pitchFamily="34" charset="0"/>
                <a:cs typeface="Arial" panose="020B0604020202020204" pitchFamily="34" charset="0"/>
              </a:rPr>
              <a:t>Isotope ERR Review September 26-27, 2019</a:t>
            </a:r>
          </a:p>
        </p:txBody>
      </p:sp>
      <p:sp>
        <p:nvSpPr>
          <p:cNvPr id="6" name="Slide Number Placeholder 5"/>
          <p:cNvSpPr>
            <a:spLocks noGrp="1"/>
          </p:cNvSpPr>
          <p:nvPr>
            <p:ph type="sldNum" sz="quarter" idx="11"/>
          </p:nvPr>
        </p:nvSpPr>
        <p:spPr/>
        <p:txBody>
          <a:bodyPr/>
          <a:lstStyle/>
          <a:p>
            <a:fld id="{0B71D3AA-F628-8F4E-BE52-707AC18962C1}" type="slidenum">
              <a:rPr lang="en-US" smtClean="0"/>
              <a:t>‹#›</a:t>
            </a:fld>
            <a:endParaRPr lang="en-US" dirty="0"/>
          </a:p>
        </p:txBody>
      </p:sp>
    </p:spTree>
    <p:extLst>
      <p:ext uri="{BB962C8B-B14F-4D97-AF65-F5344CB8AC3E}">
        <p14:creationId xmlns:p14="http://schemas.microsoft.com/office/powerpoint/2010/main" val="7311087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1"/>
          <p:cNvSpPr>
            <a:spLocks noGrp="1"/>
          </p:cNvSpPr>
          <p:nvPr>
            <p:ph type="sldNum" sz="quarter" idx="10"/>
          </p:nvPr>
        </p:nvSpPr>
        <p:spPr/>
        <p:txBody>
          <a:bodyPr/>
          <a:lstStyle>
            <a:lvl1pPr>
              <a:defRPr/>
            </a:lvl1pPr>
          </a:lstStyle>
          <a:p>
            <a:fld id="{0B71D3AA-F628-8F4E-BE52-707AC18962C1}" type="slidenum">
              <a:rPr lang="en-US" smtClean="0"/>
              <a:t>‹#›</a:t>
            </a:fld>
            <a:endParaRPr lang="en-US" dirty="0"/>
          </a:p>
        </p:txBody>
      </p:sp>
      <p:sp>
        <p:nvSpPr>
          <p:cNvPr id="6" name="Footer Placeholder 2"/>
          <p:cNvSpPr>
            <a:spLocks noGrp="1"/>
          </p:cNvSpPr>
          <p:nvPr>
            <p:ph type="ftr" sz="quarter" idx="11"/>
          </p:nvPr>
        </p:nvSpPr>
        <p:spPr>
          <a:xfrm>
            <a:off x="1247645" y="6465150"/>
            <a:ext cx="2895600" cy="365125"/>
          </a:xfrm>
          <a:prstGeom prst="rect">
            <a:avLst/>
          </a:prstGeom>
        </p:spPr>
        <p:txBody>
          <a:bodyPr/>
          <a:lstStyle>
            <a:lvl1pPr>
              <a:defRPr/>
            </a:lvl1pPr>
          </a:lstStyle>
          <a:p>
            <a:pPr>
              <a:defRPr/>
            </a:pPr>
            <a:r>
              <a:rPr lang="en-US" dirty="0"/>
              <a:t>Isotope ERR Review September 26-27, 2019</a:t>
            </a:r>
          </a:p>
        </p:txBody>
      </p:sp>
    </p:spTree>
    <p:extLst>
      <p:ext uri="{BB962C8B-B14F-4D97-AF65-F5344CB8AC3E}">
        <p14:creationId xmlns:p14="http://schemas.microsoft.com/office/powerpoint/2010/main" val="21783830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Isotope ERR Review September 26-27, 2019</a:t>
            </a:r>
          </a:p>
        </p:txBody>
      </p:sp>
      <p:sp>
        <p:nvSpPr>
          <p:cNvPr id="6" name="Slide Number Placeholder 5"/>
          <p:cNvSpPr>
            <a:spLocks noGrp="1"/>
          </p:cNvSpPr>
          <p:nvPr>
            <p:ph type="sldNum" sz="quarter" idx="12"/>
          </p:nvPr>
        </p:nvSpPr>
        <p:spPr/>
        <p:txBody>
          <a:bodyPr/>
          <a:lstStyle/>
          <a:p>
            <a:fld id="{0B71D3AA-F628-8F4E-BE52-707AC18962C1}" type="slidenum">
              <a:rPr lang="en-US" smtClean="0"/>
              <a:t>‹#›</a:t>
            </a:fld>
            <a:endParaRPr lang="en-US" dirty="0"/>
          </a:p>
        </p:txBody>
      </p:sp>
    </p:spTree>
    <p:extLst>
      <p:ext uri="{BB962C8B-B14F-4D97-AF65-F5344CB8AC3E}">
        <p14:creationId xmlns:p14="http://schemas.microsoft.com/office/powerpoint/2010/main" val="983479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3200" b="0"/>
            </a:lvl1pPr>
          </a:lstStyle>
          <a:p>
            <a:r>
              <a:rPr lang="en-US"/>
              <a:t>Click to edit Master title style</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4300" y="895350"/>
            <a:ext cx="4402138" cy="544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8838" y="895350"/>
            <a:ext cx="4403725" cy="544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3200" b="0"/>
            </a:lvl1pPr>
          </a:lstStyle>
          <a:p>
            <a:r>
              <a:rPr lang="en-US"/>
              <a:t>Click to edit Master title style</a:t>
            </a:r>
            <a:endParaRPr lang="en-US" dirty="0"/>
          </a:p>
        </p:txBody>
      </p:sp>
      <p:sp>
        <p:nvSpPr>
          <p:cNvPr id="3" name="Slide Number Placeholder 2"/>
          <p:cNvSpPr>
            <a:spLocks noGrp="1"/>
          </p:cNvSpPr>
          <p:nvPr>
            <p:ph type="sldNum" sz="quarter" idx="10"/>
          </p:nvPr>
        </p:nvSpPr>
        <p:spPr>
          <a:xfrm>
            <a:off x="5922991" y="6448078"/>
            <a:ext cx="2133600" cy="365125"/>
          </a:xfrm>
          <a:prstGeom prst="rect">
            <a:avLst/>
          </a:prstGeom>
        </p:spPr>
        <p:txBody>
          <a:bodyPr/>
          <a:lstStyle/>
          <a:p>
            <a:r>
              <a:rPr lang="en-US" dirty="0"/>
              <a:t>Slide </a:t>
            </a:r>
            <a:fld id="{16C52258-EF4B-D546-9E8B-AED7F4D51836}"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4226992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0B71D3AA-F628-8F4E-BE52-707AC18962C1}"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784634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3108658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41550" y="1752600"/>
            <a:ext cx="3222625"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16575" y="1752600"/>
            <a:ext cx="3222625"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416842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831119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5">
                    <a:lumMod val="50000"/>
                  </a:schemeClr>
                </a:solidFill>
              </a:defRPr>
            </a:lvl1pPr>
          </a:lstStyle>
          <a:p>
            <a:r>
              <a:rPr lang="en-US"/>
              <a:t>Click to edit Master title style</a:t>
            </a:r>
          </a:p>
        </p:txBody>
      </p:sp>
    </p:spTree>
    <p:extLst>
      <p:ext uri="{BB962C8B-B14F-4D97-AF65-F5344CB8AC3E}">
        <p14:creationId xmlns:p14="http://schemas.microsoft.com/office/powerpoint/2010/main" val="270384871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14715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6075843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5464776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793608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3600" y="541338"/>
            <a:ext cx="1655763" cy="5995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41550" y="541338"/>
            <a:ext cx="4819650" cy="5995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565985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0B71D3AA-F628-8F4E-BE52-707AC18962C1}"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9149890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806285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3897780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7500" y="1752600"/>
            <a:ext cx="4184650"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4550" y="1752600"/>
            <a:ext cx="4184650"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040410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94314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5">
                    <a:lumMod val="50000"/>
                  </a:schemeClr>
                </a:solidFill>
              </a:defRPr>
            </a:lvl1pPr>
          </a:lstStyle>
          <a:p>
            <a:r>
              <a:rPr lang="en-US"/>
              <a:t>Click to edit Master title style</a:t>
            </a:r>
          </a:p>
        </p:txBody>
      </p:sp>
    </p:spTree>
    <p:extLst>
      <p:ext uri="{BB962C8B-B14F-4D97-AF65-F5344CB8AC3E}">
        <p14:creationId xmlns:p14="http://schemas.microsoft.com/office/powerpoint/2010/main" val="53849582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8086388"/>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28532174"/>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6783506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858341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20505"/>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63505"/>
            <a:ext cx="4040188" cy="7420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055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663505"/>
            <a:ext cx="4041775" cy="7420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055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0"/>
          </p:nvPr>
        </p:nvSpPr>
        <p:spPr/>
        <p:txBody>
          <a:bodyPr/>
          <a:lstStyle/>
          <a:p>
            <a:fld id="{0B71D3AA-F628-8F4E-BE52-707AC18962C1}" type="slidenum">
              <a:rPr lang="en-US" smtClean="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8938" y="541338"/>
            <a:ext cx="2139950" cy="5995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17500" y="541338"/>
            <a:ext cx="6269038" cy="5995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816379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19325" y="541338"/>
            <a:ext cx="6659563" cy="704850"/>
          </a:xfrm>
        </p:spPr>
        <p:txBody>
          <a:bodyPr/>
          <a:lstStyle/>
          <a:p>
            <a:r>
              <a:rPr lang="en-US"/>
              <a:t>Click to edit Master title style</a:t>
            </a:r>
          </a:p>
        </p:txBody>
      </p:sp>
      <p:sp>
        <p:nvSpPr>
          <p:cNvPr id="3" name="Text Placeholder 2"/>
          <p:cNvSpPr>
            <a:spLocks noGrp="1"/>
          </p:cNvSpPr>
          <p:nvPr>
            <p:ph type="body" sz="half" idx="1"/>
          </p:nvPr>
        </p:nvSpPr>
        <p:spPr>
          <a:xfrm>
            <a:off x="317500" y="1752600"/>
            <a:ext cx="4184650"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4550" y="1752600"/>
            <a:ext cx="4184650"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7573252"/>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8"/>
          <p:cNvSpPr>
            <a:spLocks noChangeArrowheads="1"/>
          </p:cNvSpPr>
          <p:nvPr/>
        </p:nvSpPr>
        <p:spPr bwMode="auto">
          <a:xfrm>
            <a:off x="285750" y="1685925"/>
            <a:ext cx="1531938" cy="4876800"/>
          </a:xfrm>
          <a:prstGeom prst="rect">
            <a:avLst/>
          </a:prstGeom>
          <a:gradFill rotWithShape="0">
            <a:gsLst>
              <a:gs pos="0">
                <a:srgbClr val="FFFFFF"/>
              </a:gs>
              <a:gs pos="100000">
                <a:srgbClr val="C1CEFF"/>
              </a:gs>
            </a:gsLst>
            <a:lin ang="5400000" scaled="1"/>
          </a:gradFill>
          <a:ln w="12700">
            <a:noFill/>
            <a:miter lim="800000"/>
            <a:headEnd/>
            <a:tailEnd/>
          </a:ln>
        </p:spPr>
        <p:txBody>
          <a:bodyPr wrap="none" anchor="ctr"/>
          <a:lstStyle/>
          <a:p>
            <a:pPr algn="ctr" defTabSz="914400" eaLnBrk="0" fontAlgn="base" hangingPunct="0">
              <a:spcBef>
                <a:spcPct val="0"/>
              </a:spcBef>
              <a:spcAft>
                <a:spcPct val="0"/>
              </a:spcAft>
              <a:defRPr/>
            </a:pPr>
            <a:endParaRPr lang="nl-BE" sz="2400">
              <a:solidFill>
                <a:srgbClr val="000000"/>
              </a:solidFill>
              <a:latin typeface="Arial" charset="0"/>
              <a:ea typeface="ＭＳ Ｐゴシック" pitchFamily="34" charset="-128"/>
              <a:cs typeface="ＭＳ Ｐゴシック" charset="0"/>
            </a:endParaRPr>
          </a:p>
        </p:txBody>
      </p:sp>
      <p:pic>
        <p:nvPicPr>
          <p:cNvPr id="5" name="Picture 9" descr="NL_F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41313"/>
            <a:ext cx="1620838" cy="1096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10"/>
          <p:cNvSpPr txBox="1">
            <a:spLocks noChangeArrowheads="1"/>
          </p:cNvSpPr>
          <p:nvPr/>
        </p:nvSpPr>
        <p:spPr bwMode="auto">
          <a:xfrm>
            <a:off x="8559800" y="6375400"/>
            <a:ext cx="400050" cy="304800"/>
          </a:xfrm>
          <a:prstGeom prst="rect">
            <a:avLst/>
          </a:prstGeom>
          <a:noFill/>
          <a:ln>
            <a:noFill/>
          </a:ln>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defTabSz="914400" fontAlgn="base">
              <a:spcBef>
                <a:spcPct val="0"/>
              </a:spcBef>
              <a:spcAft>
                <a:spcPct val="0"/>
              </a:spcAft>
            </a:pPr>
            <a:fld id="{574D78BD-B6A3-9843-9DE5-3159F765EF4D}" type="slidenum">
              <a:rPr lang="en-US" smtClean="0">
                <a:solidFill>
                  <a:srgbClr val="000000"/>
                </a:solidFill>
              </a:rPr>
              <a:pPr defTabSz="914400" fontAlgn="base">
                <a:spcBef>
                  <a:spcPct val="0"/>
                </a:spcBef>
                <a:spcAft>
                  <a:spcPct val="0"/>
                </a:spcAft>
              </a:pPr>
              <a:t>‹#›</a:t>
            </a:fld>
            <a:endParaRPr lang="en-US" dirty="0">
              <a:solidFill>
                <a:srgbClr val="000000"/>
              </a:solidFill>
            </a:endParaRPr>
          </a:p>
        </p:txBody>
      </p:sp>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8462424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5626323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8"/>
          <p:cNvSpPr>
            <a:spLocks noChangeArrowheads="1"/>
          </p:cNvSpPr>
          <p:nvPr/>
        </p:nvSpPr>
        <p:spPr bwMode="auto">
          <a:xfrm>
            <a:off x="285750" y="1685925"/>
            <a:ext cx="1531938" cy="4876800"/>
          </a:xfrm>
          <a:prstGeom prst="rect">
            <a:avLst/>
          </a:prstGeom>
          <a:gradFill rotWithShape="0">
            <a:gsLst>
              <a:gs pos="0">
                <a:srgbClr val="FFFFFF"/>
              </a:gs>
              <a:gs pos="100000">
                <a:srgbClr val="C1CEFF"/>
              </a:gs>
            </a:gsLst>
            <a:lin ang="5400000" scaled="1"/>
          </a:gradFill>
          <a:ln w="12700">
            <a:noFill/>
            <a:miter lim="800000"/>
            <a:headEnd/>
            <a:tailEnd/>
          </a:ln>
        </p:spPr>
        <p:txBody>
          <a:bodyPr wrap="none" anchor="ctr"/>
          <a:lstStyle/>
          <a:p>
            <a:pPr algn="ctr" defTabSz="914400" eaLnBrk="0" fontAlgn="base" hangingPunct="0">
              <a:spcBef>
                <a:spcPct val="0"/>
              </a:spcBef>
              <a:spcAft>
                <a:spcPct val="0"/>
              </a:spcAft>
              <a:defRPr/>
            </a:pPr>
            <a:endParaRPr lang="nl-BE" sz="2400">
              <a:solidFill>
                <a:srgbClr val="000000"/>
              </a:solidFill>
              <a:latin typeface="Arial" charset="0"/>
              <a:ea typeface="ＭＳ Ｐゴシック" pitchFamily="34" charset="-128"/>
              <a:cs typeface="ＭＳ Ｐゴシック" charset="0"/>
            </a:endParaRPr>
          </a:p>
        </p:txBody>
      </p:sp>
      <p:pic>
        <p:nvPicPr>
          <p:cNvPr id="6" name="Picture 9" descr="NL_F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41313"/>
            <a:ext cx="1620838" cy="1096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10"/>
          <p:cNvSpPr txBox="1">
            <a:spLocks noChangeArrowheads="1"/>
          </p:cNvSpPr>
          <p:nvPr userDrawn="1"/>
        </p:nvSpPr>
        <p:spPr bwMode="auto">
          <a:xfrm>
            <a:off x="8751888" y="6554788"/>
            <a:ext cx="371475" cy="277812"/>
          </a:xfrm>
          <a:prstGeom prst="rect">
            <a:avLst/>
          </a:prstGeom>
          <a:noFill/>
          <a:ln>
            <a:noFill/>
          </a:ln>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defTabSz="914400" fontAlgn="base">
              <a:spcBef>
                <a:spcPct val="0"/>
              </a:spcBef>
              <a:spcAft>
                <a:spcPct val="0"/>
              </a:spcAft>
            </a:pPr>
            <a:fld id="{34DEE26E-FB6B-CD4E-B70D-C4875A3223E0}" type="slidenum">
              <a:rPr lang="en-US" sz="1200" smtClean="0">
                <a:solidFill>
                  <a:srgbClr val="0B52FC"/>
                </a:solidFill>
              </a:rPr>
              <a:pPr defTabSz="914400" fontAlgn="base">
                <a:spcBef>
                  <a:spcPct val="0"/>
                </a:spcBef>
                <a:spcAft>
                  <a:spcPct val="0"/>
                </a:spcAft>
              </a:pPr>
              <a:t>‹#›</a:t>
            </a:fld>
            <a:endParaRPr lang="en-US" sz="1200" dirty="0">
              <a:solidFill>
                <a:srgbClr val="0B52FC"/>
              </a:solidFill>
            </a:endParaRPr>
          </a:p>
        </p:txBody>
      </p:sp>
      <p:sp>
        <p:nvSpPr>
          <p:cNvPr id="8" name="Rectangle 5"/>
          <p:cNvSpPr txBox="1">
            <a:spLocks noChangeArrowheads="1"/>
          </p:cNvSpPr>
          <p:nvPr userDrawn="1"/>
        </p:nvSpPr>
        <p:spPr bwMode="auto">
          <a:xfrm>
            <a:off x="2001838" y="6564313"/>
            <a:ext cx="6480175" cy="258762"/>
          </a:xfrm>
          <a:prstGeom prst="rect">
            <a:avLst/>
          </a:prstGeom>
          <a:noFill/>
          <a:ln w="9525">
            <a:noFill/>
            <a:miter lim="800000"/>
            <a:headEnd/>
            <a:tailEnd/>
          </a:ln>
          <a:effec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fr-FR" sz="1200" dirty="0">
                <a:solidFill>
                  <a:srgbClr val="0B52FC"/>
                </a:solidFill>
              </a:rPr>
              <a:t>ENERI 2010 – Infrastructures for Energy Research – Brussels, 29-30 November 2010</a:t>
            </a:r>
          </a:p>
        </p:txBody>
      </p:sp>
      <p:sp>
        <p:nvSpPr>
          <p:cNvPr id="9" name="TextBox 12"/>
          <p:cNvSpPr txBox="1">
            <a:spLocks noChangeArrowheads="1"/>
          </p:cNvSpPr>
          <p:nvPr userDrawn="1"/>
        </p:nvSpPr>
        <p:spPr bwMode="auto">
          <a:xfrm>
            <a:off x="8559800" y="6375400"/>
            <a:ext cx="403225" cy="307975"/>
          </a:xfrm>
          <a:prstGeom prst="rect">
            <a:avLst/>
          </a:prstGeom>
          <a:noFill/>
          <a:ln>
            <a:noFill/>
          </a:ln>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defTabSz="914400" fontAlgn="base">
              <a:spcBef>
                <a:spcPct val="0"/>
              </a:spcBef>
              <a:spcAft>
                <a:spcPct val="0"/>
              </a:spcAft>
            </a:pPr>
            <a:fld id="{35800B02-F534-FE40-967A-D94576574928}" type="slidenum">
              <a:rPr lang="en-US" smtClean="0">
                <a:solidFill>
                  <a:srgbClr val="000000"/>
                </a:solidFill>
              </a:rPr>
              <a:pPr defTabSz="914400" fontAlgn="base">
                <a:spcBef>
                  <a:spcPct val="0"/>
                </a:spcBef>
                <a:spcAft>
                  <a:spcPct val="0"/>
                </a:spcAft>
              </a:pPr>
              <a:t>‹#›</a:t>
            </a:fld>
            <a:endParaRPr lang="en-US" dirty="0">
              <a:solidFill>
                <a:srgbClr val="000000"/>
              </a:solidFill>
            </a:endParaRP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2241550" y="1752600"/>
            <a:ext cx="3222625"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16575" y="1752600"/>
            <a:ext cx="3222625"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699289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8"/>
          <p:cNvSpPr>
            <a:spLocks noChangeArrowheads="1"/>
          </p:cNvSpPr>
          <p:nvPr/>
        </p:nvSpPr>
        <p:spPr bwMode="auto">
          <a:xfrm>
            <a:off x="285750" y="1685925"/>
            <a:ext cx="1531938" cy="4876800"/>
          </a:xfrm>
          <a:prstGeom prst="rect">
            <a:avLst/>
          </a:prstGeom>
          <a:gradFill rotWithShape="0">
            <a:gsLst>
              <a:gs pos="0">
                <a:srgbClr val="FFFFFF"/>
              </a:gs>
              <a:gs pos="100000">
                <a:srgbClr val="C1CEFF"/>
              </a:gs>
            </a:gsLst>
            <a:lin ang="5400000" scaled="1"/>
          </a:gradFill>
          <a:ln w="12700">
            <a:noFill/>
            <a:miter lim="800000"/>
            <a:headEnd/>
            <a:tailEnd/>
          </a:ln>
        </p:spPr>
        <p:txBody>
          <a:bodyPr wrap="none" anchor="ctr"/>
          <a:lstStyle/>
          <a:p>
            <a:pPr algn="ctr" defTabSz="914400" eaLnBrk="0" fontAlgn="base" hangingPunct="0">
              <a:spcBef>
                <a:spcPct val="0"/>
              </a:spcBef>
              <a:spcAft>
                <a:spcPct val="0"/>
              </a:spcAft>
              <a:defRPr/>
            </a:pPr>
            <a:endParaRPr lang="nl-BE" sz="2400">
              <a:solidFill>
                <a:srgbClr val="000000"/>
              </a:solidFill>
              <a:latin typeface="Arial" charset="0"/>
              <a:ea typeface="ＭＳ Ｐゴシック" pitchFamily="34" charset="-128"/>
              <a:cs typeface="ＭＳ Ｐゴシック" charset="0"/>
            </a:endParaRPr>
          </a:p>
        </p:txBody>
      </p:sp>
      <p:pic>
        <p:nvPicPr>
          <p:cNvPr id="8" name="Picture 9" descr="NL_F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41313"/>
            <a:ext cx="1620838" cy="1096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6"/>
          <p:cNvSpPr txBox="1">
            <a:spLocks noChangeArrowheads="1"/>
          </p:cNvSpPr>
          <p:nvPr userDrawn="1"/>
        </p:nvSpPr>
        <p:spPr bwMode="auto">
          <a:xfrm>
            <a:off x="8751888" y="6554788"/>
            <a:ext cx="371475" cy="277812"/>
          </a:xfrm>
          <a:prstGeom prst="rect">
            <a:avLst/>
          </a:prstGeom>
          <a:noFill/>
          <a:ln>
            <a:noFill/>
          </a:ln>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defTabSz="914400" fontAlgn="base">
              <a:spcBef>
                <a:spcPct val="0"/>
              </a:spcBef>
              <a:spcAft>
                <a:spcPct val="0"/>
              </a:spcAft>
            </a:pPr>
            <a:fld id="{E9509A6D-6FD7-9745-AA19-0F87AD458BEE}" type="slidenum">
              <a:rPr lang="en-US" sz="1200" smtClean="0">
                <a:solidFill>
                  <a:srgbClr val="0B52FC"/>
                </a:solidFill>
              </a:rPr>
              <a:pPr defTabSz="914400" fontAlgn="base">
                <a:spcBef>
                  <a:spcPct val="0"/>
                </a:spcBef>
                <a:spcAft>
                  <a:spcPct val="0"/>
                </a:spcAft>
              </a:pPr>
              <a:t>‹#›</a:t>
            </a:fld>
            <a:endParaRPr lang="en-US" sz="1200" dirty="0">
              <a:solidFill>
                <a:srgbClr val="0B52FC"/>
              </a:solidFill>
            </a:endParaRPr>
          </a:p>
        </p:txBody>
      </p:sp>
      <p:sp>
        <p:nvSpPr>
          <p:cNvPr id="10" name="Rectangle 5"/>
          <p:cNvSpPr txBox="1">
            <a:spLocks noChangeArrowheads="1"/>
          </p:cNvSpPr>
          <p:nvPr userDrawn="1"/>
        </p:nvSpPr>
        <p:spPr bwMode="auto">
          <a:xfrm>
            <a:off x="2001838" y="6564313"/>
            <a:ext cx="6480175" cy="258762"/>
          </a:xfrm>
          <a:prstGeom prst="rect">
            <a:avLst/>
          </a:prstGeom>
          <a:noFill/>
          <a:ln w="9525">
            <a:noFill/>
            <a:miter lim="800000"/>
            <a:headEnd/>
            <a:tailEnd/>
          </a:ln>
          <a:effectLst/>
        </p:spPr>
        <p:txBody>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fr-FR" sz="1200" dirty="0">
                <a:solidFill>
                  <a:srgbClr val="0B52FC"/>
                </a:solidFill>
              </a:rPr>
              <a:t>ENERI 2010 – Infrastructures for Energy Research – Brussels, 29-30 November 2010</a:t>
            </a:r>
          </a:p>
        </p:txBody>
      </p:sp>
      <p:sp>
        <p:nvSpPr>
          <p:cNvPr id="11" name="TextBox 12"/>
          <p:cNvSpPr txBox="1">
            <a:spLocks noChangeArrowheads="1"/>
          </p:cNvSpPr>
          <p:nvPr userDrawn="1"/>
        </p:nvSpPr>
        <p:spPr bwMode="auto">
          <a:xfrm>
            <a:off x="8559800" y="6375400"/>
            <a:ext cx="403225" cy="307975"/>
          </a:xfrm>
          <a:prstGeom prst="rect">
            <a:avLst/>
          </a:prstGeom>
          <a:noFill/>
          <a:ln>
            <a:noFill/>
          </a:ln>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defTabSz="914400" fontAlgn="base">
              <a:spcBef>
                <a:spcPct val="0"/>
              </a:spcBef>
              <a:spcAft>
                <a:spcPct val="0"/>
              </a:spcAft>
            </a:pPr>
            <a:fld id="{7A9916A4-FFE3-4249-A00C-75790D574B05}" type="slidenum">
              <a:rPr lang="en-US" smtClean="0">
                <a:solidFill>
                  <a:srgbClr val="000000"/>
                </a:solidFill>
              </a:rPr>
              <a:pPr defTabSz="914400" fontAlgn="base">
                <a:spcBef>
                  <a:spcPct val="0"/>
                </a:spcBef>
                <a:spcAft>
                  <a:spcPct val="0"/>
                </a:spcAft>
              </a:pPr>
              <a:t>‹#›</a:t>
            </a:fld>
            <a:endParaRPr lang="en-US" dirty="0">
              <a:solidFill>
                <a:srgbClr val="000000"/>
              </a:solidFill>
            </a:endParaRP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904531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6862389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3962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5977550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0781758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3200" b="0"/>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0B71D3AA-F628-8F4E-BE52-707AC18962C1}" type="slidenum">
              <a:rPr lang="en-US" smtClean="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2241550" y="1667536"/>
            <a:ext cx="6597650" cy="4784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753591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10840"/>
            <a:ext cx="2095500" cy="62626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134100" cy="6262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3024458"/>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19325" y="541338"/>
            <a:ext cx="6659563" cy="70485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873462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nl-BE"/>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nl-BE"/>
          </a:p>
        </p:txBody>
      </p:sp>
      <p:sp>
        <p:nvSpPr>
          <p:cNvPr id="4" name="Slide Number Placeholder 3"/>
          <p:cNvSpPr>
            <a:spLocks noGrp="1"/>
          </p:cNvSpPr>
          <p:nvPr>
            <p:ph type="sldNum" idx="10"/>
          </p:nvPr>
        </p:nvSpPr>
        <p:spPr/>
        <p:txBody>
          <a:bodyPr/>
          <a:lstStyle>
            <a:lvl1pPr>
              <a:defRPr/>
            </a:lvl1pPr>
          </a:lstStyle>
          <a:p>
            <a:fld id="{7B11DD3D-92D5-4DA7-B99B-478172BB0A62}" type="slidenum">
              <a:rPr lang="en-US">
                <a:latin typeface="Verdana"/>
                <a:ea typeface="DejaVu Sans"/>
                <a:cs typeface="DejaVu Sans"/>
              </a:rPr>
              <a:pPr/>
              <a:t>‹#›</a:t>
            </a:fld>
            <a:endParaRPr lang="en-US" dirty="0">
              <a:latin typeface="Verdana"/>
              <a:ea typeface="DejaVu Sans"/>
              <a:cs typeface="DejaVu Sans"/>
            </a:endParaRPr>
          </a:p>
        </p:txBody>
      </p:sp>
    </p:spTree>
    <p:extLst>
      <p:ext uri="{BB962C8B-B14F-4D97-AF65-F5344CB8AC3E}">
        <p14:creationId xmlns:p14="http://schemas.microsoft.com/office/powerpoint/2010/main" val="18057071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Slide Number Placeholder 3"/>
          <p:cNvSpPr>
            <a:spLocks noGrp="1"/>
          </p:cNvSpPr>
          <p:nvPr>
            <p:ph type="sldNum" idx="10"/>
          </p:nvPr>
        </p:nvSpPr>
        <p:spPr/>
        <p:txBody>
          <a:bodyPr/>
          <a:lstStyle>
            <a:lvl1pPr>
              <a:defRPr/>
            </a:lvl1pPr>
          </a:lstStyle>
          <a:p>
            <a:fld id="{B478590A-533D-4A08-8A4F-A88988925946}" type="slidenum">
              <a:rPr lang="en-US">
                <a:latin typeface="Verdana"/>
                <a:ea typeface="DejaVu Sans"/>
                <a:cs typeface="DejaVu Sans"/>
              </a:rPr>
              <a:pPr/>
              <a:t>‹#›</a:t>
            </a:fld>
            <a:endParaRPr lang="en-US" dirty="0">
              <a:latin typeface="Verdana"/>
              <a:ea typeface="DejaVu Sans"/>
              <a:cs typeface="DejaVu Sans"/>
            </a:endParaRPr>
          </a:p>
        </p:txBody>
      </p:sp>
    </p:spTree>
    <p:extLst>
      <p:ext uri="{BB962C8B-B14F-4D97-AF65-F5344CB8AC3E}">
        <p14:creationId xmlns:p14="http://schemas.microsoft.com/office/powerpoint/2010/main" val="7264257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nl-B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idx="10"/>
          </p:nvPr>
        </p:nvSpPr>
        <p:spPr/>
        <p:txBody>
          <a:bodyPr/>
          <a:lstStyle>
            <a:lvl1pPr>
              <a:defRPr/>
            </a:lvl1pPr>
          </a:lstStyle>
          <a:p>
            <a:fld id="{BCDD4C2B-7D56-41C0-9AC7-06147ED9E922}" type="slidenum">
              <a:rPr lang="en-US">
                <a:latin typeface="Verdana"/>
                <a:ea typeface="DejaVu Sans"/>
                <a:cs typeface="DejaVu Sans"/>
              </a:rPr>
              <a:pPr/>
              <a:t>‹#›</a:t>
            </a:fld>
            <a:endParaRPr lang="en-US" dirty="0">
              <a:latin typeface="Verdana"/>
              <a:ea typeface="DejaVu Sans"/>
              <a:cs typeface="DejaVu Sans"/>
            </a:endParaRPr>
          </a:p>
        </p:txBody>
      </p:sp>
    </p:spTree>
    <p:extLst>
      <p:ext uri="{BB962C8B-B14F-4D97-AF65-F5344CB8AC3E}">
        <p14:creationId xmlns:p14="http://schemas.microsoft.com/office/powerpoint/2010/main" val="22487345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Content Placeholder 2"/>
          <p:cNvSpPr>
            <a:spLocks noGrp="1"/>
          </p:cNvSpPr>
          <p:nvPr>
            <p:ph sz="half" idx="1"/>
          </p:nvPr>
        </p:nvSpPr>
        <p:spPr>
          <a:xfrm>
            <a:off x="685800" y="1981200"/>
            <a:ext cx="3802063" cy="4519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Content Placeholder 3"/>
          <p:cNvSpPr>
            <a:spLocks noGrp="1"/>
          </p:cNvSpPr>
          <p:nvPr>
            <p:ph sz="half" idx="2"/>
          </p:nvPr>
        </p:nvSpPr>
        <p:spPr>
          <a:xfrm>
            <a:off x="4640263" y="1981200"/>
            <a:ext cx="3803650" cy="4519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Slide Number Placeholder 4"/>
          <p:cNvSpPr>
            <a:spLocks noGrp="1"/>
          </p:cNvSpPr>
          <p:nvPr>
            <p:ph type="sldNum" idx="10"/>
          </p:nvPr>
        </p:nvSpPr>
        <p:spPr/>
        <p:txBody>
          <a:bodyPr/>
          <a:lstStyle>
            <a:lvl1pPr>
              <a:defRPr/>
            </a:lvl1pPr>
          </a:lstStyle>
          <a:p>
            <a:fld id="{A77EE547-E63C-4A6B-AF5A-DD1BC2D79380}" type="slidenum">
              <a:rPr lang="en-US">
                <a:latin typeface="Verdana"/>
                <a:ea typeface="DejaVu Sans"/>
                <a:cs typeface="DejaVu Sans"/>
              </a:rPr>
              <a:pPr/>
              <a:t>‹#›</a:t>
            </a:fld>
            <a:endParaRPr lang="en-US" dirty="0">
              <a:latin typeface="Verdana"/>
              <a:ea typeface="DejaVu Sans"/>
              <a:cs typeface="DejaVu Sans"/>
            </a:endParaRPr>
          </a:p>
        </p:txBody>
      </p:sp>
    </p:spTree>
    <p:extLst>
      <p:ext uri="{BB962C8B-B14F-4D97-AF65-F5344CB8AC3E}">
        <p14:creationId xmlns:p14="http://schemas.microsoft.com/office/powerpoint/2010/main" val="7801383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nl-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7" name="Slide Number Placeholder 6"/>
          <p:cNvSpPr>
            <a:spLocks noGrp="1"/>
          </p:cNvSpPr>
          <p:nvPr>
            <p:ph type="sldNum" idx="10"/>
          </p:nvPr>
        </p:nvSpPr>
        <p:spPr/>
        <p:txBody>
          <a:bodyPr/>
          <a:lstStyle>
            <a:lvl1pPr>
              <a:defRPr/>
            </a:lvl1pPr>
          </a:lstStyle>
          <a:p>
            <a:fld id="{67338234-6394-42F9-AE02-86261D4785A4}" type="slidenum">
              <a:rPr lang="en-US">
                <a:latin typeface="Verdana"/>
                <a:ea typeface="DejaVu Sans"/>
                <a:cs typeface="DejaVu Sans"/>
              </a:rPr>
              <a:pPr/>
              <a:t>‹#›</a:t>
            </a:fld>
            <a:endParaRPr lang="en-US" dirty="0">
              <a:latin typeface="Verdana"/>
              <a:ea typeface="DejaVu Sans"/>
              <a:cs typeface="DejaVu Sans"/>
            </a:endParaRPr>
          </a:p>
        </p:txBody>
      </p:sp>
    </p:spTree>
    <p:extLst>
      <p:ext uri="{BB962C8B-B14F-4D97-AF65-F5344CB8AC3E}">
        <p14:creationId xmlns:p14="http://schemas.microsoft.com/office/powerpoint/2010/main" val="10607580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Slide Number Placeholder 2"/>
          <p:cNvSpPr>
            <a:spLocks noGrp="1"/>
          </p:cNvSpPr>
          <p:nvPr>
            <p:ph type="sldNum" idx="10"/>
          </p:nvPr>
        </p:nvSpPr>
        <p:spPr/>
        <p:txBody>
          <a:bodyPr/>
          <a:lstStyle>
            <a:lvl1pPr>
              <a:defRPr/>
            </a:lvl1pPr>
          </a:lstStyle>
          <a:p>
            <a:fld id="{819A8B34-5AF3-4563-A2DA-5C6FCD868D06}" type="slidenum">
              <a:rPr lang="en-US">
                <a:latin typeface="Verdana"/>
                <a:ea typeface="DejaVu Sans"/>
                <a:cs typeface="DejaVu Sans"/>
              </a:rPr>
              <a:pPr/>
              <a:t>‹#›</a:t>
            </a:fld>
            <a:endParaRPr lang="en-US" dirty="0">
              <a:latin typeface="Verdana"/>
              <a:ea typeface="DejaVu Sans"/>
              <a:cs typeface="DejaVu Sans"/>
            </a:endParaRPr>
          </a:p>
        </p:txBody>
      </p:sp>
    </p:spTree>
    <p:extLst>
      <p:ext uri="{BB962C8B-B14F-4D97-AF65-F5344CB8AC3E}">
        <p14:creationId xmlns:p14="http://schemas.microsoft.com/office/powerpoint/2010/main" val="91902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363C9EA4-4208-4DA4-A2FA-D2DD475E13BE}" type="slidenum">
              <a:rPr lang="en-US">
                <a:latin typeface="Verdana"/>
                <a:ea typeface="DejaVu Sans"/>
                <a:cs typeface="DejaVu Sans"/>
              </a:rPr>
              <a:pPr/>
              <a:t>‹#›</a:t>
            </a:fld>
            <a:endParaRPr lang="en-US" dirty="0">
              <a:latin typeface="Verdana"/>
              <a:ea typeface="DejaVu Sans"/>
              <a:cs typeface="DejaVu Sans"/>
            </a:endParaRPr>
          </a:p>
        </p:txBody>
      </p:sp>
    </p:spTree>
    <p:extLst>
      <p:ext uri="{BB962C8B-B14F-4D97-AF65-F5344CB8AC3E}">
        <p14:creationId xmlns:p14="http://schemas.microsoft.com/office/powerpoint/2010/main" val="881710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0B71D3AA-F628-8F4E-BE52-707AC18962C1}" type="slidenum">
              <a:rPr lang="en-US" smtClean="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nl-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idx="10"/>
          </p:nvPr>
        </p:nvSpPr>
        <p:spPr/>
        <p:txBody>
          <a:bodyPr/>
          <a:lstStyle>
            <a:lvl1pPr>
              <a:defRPr/>
            </a:lvl1pPr>
          </a:lstStyle>
          <a:p>
            <a:fld id="{A3CA2D58-DEA4-4769-8685-56E2EEEF04F3}" type="slidenum">
              <a:rPr lang="en-US">
                <a:latin typeface="Verdana"/>
                <a:ea typeface="DejaVu Sans"/>
                <a:cs typeface="DejaVu Sans"/>
              </a:rPr>
              <a:pPr/>
              <a:t>‹#›</a:t>
            </a:fld>
            <a:endParaRPr lang="en-US" dirty="0">
              <a:latin typeface="Verdana"/>
              <a:ea typeface="DejaVu Sans"/>
              <a:cs typeface="DejaVu Sans"/>
            </a:endParaRPr>
          </a:p>
        </p:txBody>
      </p:sp>
    </p:spTree>
    <p:extLst>
      <p:ext uri="{BB962C8B-B14F-4D97-AF65-F5344CB8AC3E}">
        <p14:creationId xmlns:p14="http://schemas.microsoft.com/office/powerpoint/2010/main" val="37340149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nl-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lang="nl-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idx="10"/>
          </p:nvPr>
        </p:nvSpPr>
        <p:spPr/>
        <p:txBody>
          <a:bodyPr/>
          <a:lstStyle>
            <a:lvl1pPr>
              <a:defRPr/>
            </a:lvl1pPr>
          </a:lstStyle>
          <a:p>
            <a:fld id="{927C6B56-040D-4BCB-916E-3AFDA8DD248C}" type="slidenum">
              <a:rPr lang="en-US">
                <a:latin typeface="Verdana"/>
                <a:ea typeface="DejaVu Sans"/>
                <a:cs typeface="DejaVu Sans"/>
              </a:rPr>
              <a:pPr/>
              <a:t>‹#›</a:t>
            </a:fld>
            <a:endParaRPr lang="en-US" dirty="0">
              <a:latin typeface="Verdana"/>
              <a:ea typeface="DejaVu Sans"/>
              <a:cs typeface="DejaVu Sans"/>
            </a:endParaRPr>
          </a:p>
        </p:txBody>
      </p:sp>
    </p:spTree>
    <p:extLst>
      <p:ext uri="{BB962C8B-B14F-4D97-AF65-F5344CB8AC3E}">
        <p14:creationId xmlns:p14="http://schemas.microsoft.com/office/powerpoint/2010/main" val="14615728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Slide Number Placeholder 3"/>
          <p:cNvSpPr>
            <a:spLocks noGrp="1"/>
          </p:cNvSpPr>
          <p:nvPr>
            <p:ph type="sldNum" idx="10"/>
          </p:nvPr>
        </p:nvSpPr>
        <p:spPr/>
        <p:txBody>
          <a:bodyPr/>
          <a:lstStyle>
            <a:lvl1pPr>
              <a:defRPr/>
            </a:lvl1pPr>
          </a:lstStyle>
          <a:p>
            <a:fld id="{029ADAF8-CFA6-48B8-A2EE-374B6AC43AB2}" type="slidenum">
              <a:rPr lang="en-US">
                <a:latin typeface="Verdana"/>
                <a:ea typeface="DejaVu Sans"/>
                <a:cs typeface="DejaVu Sans"/>
              </a:rPr>
              <a:pPr/>
              <a:t>‹#›</a:t>
            </a:fld>
            <a:endParaRPr lang="en-US" dirty="0">
              <a:latin typeface="Verdana"/>
              <a:ea typeface="DejaVu Sans"/>
              <a:cs typeface="DejaVu Sans"/>
            </a:endParaRPr>
          </a:p>
        </p:txBody>
      </p:sp>
    </p:spTree>
    <p:extLst>
      <p:ext uri="{BB962C8B-B14F-4D97-AF65-F5344CB8AC3E}">
        <p14:creationId xmlns:p14="http://schemas.microsoft.com/office/powerpoint/2010/main" val="24483348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5575" y="338138"/>
            <a:ext cx="1938338" cy="6162675"/>
          </a:xfrm>
        </p:spPr>
        <p:txBody>
          <a:bodyPr vert="eaVert"/>
          <a:lstStyle/>
          <a:p>
            <a:r>
              <a:rPr lang="en-US"/>
              <a:t>Click to edit Master title style</a:t>
            </a:r>
            <a:endParaRPr lang="nl-BE"/>
          </a:p>
        </p:txBody>
      </p:sp>
      <p:sp>
        <p:nvSpPr>
          <p:cNvPr id="3" name="Vertical Text Placeholder 2"/>
          <p:cNvSpPr>
            <a:spLocks noGrp="1"/>
          </p:cNvSpPr>
          <p:nvPr>
            <p:ph type="body" orient="vert" idx="1"/>
          </p:nvPr>
        </p:nvSpPr>
        <p:spPr>
          <a:xfrm>
            <a:off x="685800" y="338138"/>
            <a:ext cx="5667375" cy="6162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Slide Number Placeholder 3"/>
          <p:cNvSpPr>
            <a:spLocks noGrp="1"/>
          </p:cNvSpPr>
          <p:nvPr>
            <p:ph type="sldNum" idx="10"/>
          </p:nvPr>
        </p:nvSpPr>
        <p:spPr/>
        <p:txBody>
          <a:bodyPr/>
          <a:lstStyle>
            <a:lvl1pPr>
              <a:defRPr/>
            </a:lvl1pPr>
          </a:lstStyle>
          <a:p>
            <a:fld id="{82156D1A-16D7-4E33-97C2-D7FA47EF18D7}" type="slidenum">
              <a:rPr lang="en-US">
                <a:latin typeface="Verdana"/>
                <a:ea typeface="DejaVu Sans"/>
                <a:cs typeface="DejaVu Sans"/>
              </a:rPr>
              <a:pPr/>
              <a:t>‹#›</a:t>
            </a:fld>
            <a:endParaRPr lang="en-US" dirty="0">
              <a:latin typeface="Verdana"/>
              <a:ea typeface="DejaVu Sans"/>
              <a:cs typeface="DejaVu Sans"/>
            </a:endParaRPr>
          </a:p>
        </p:txBody>
      </p:sp>
    </p:spTree>
    <p:extLst>
      <p:ext uri="{BB962C8B-B14F-4D97-AF65-F5344CB8AC3E}">
        <p14:creationId xmlns:p14="http://schemas.microsoft.com/office/powerpoint/2010/main" val="39815604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133600" y="338138"/>
            <a:ext cx="6234113" cy="1057275"/>
          </a:xfrm>
        </p:spPr>
        <p:txBody>
          <a:bodyPr/>
          <a:lstStyle/>
          <a:p>
            <a:r>
              <a:rPr lang="en-US"/>
              <a:t>Click to edit Master title style</a:t>
            </a:r>
            <a:endParaRPr lang="nl-BE"/>
          </a:p>
        </p:txBody>
      </p:sp>
      <p:sp>
        <p:nvSpPr>
          <p:cNvPr id="3" name="Slide Number Placeholder 2"/>
          <p:cNvSpPr>
            <a:spLocks noGrp="1"/>
          </p:cNvSpPr>
          <p:nvPr>
            <p:ph type="sldNum" idx="10"/>
          </p:nvPr>
        </p:nvSpPr>
        <p:spPr>
          <a:xfrm>
            <a:off x="4343400" y="6248400"/>
            <a:ext cx="976313" cy="366713"/>
          </a:xfrm>
        </p:spPr>
        <p:txBody>
          <a:bodyPr/>
          <a:lstStyle>
            <a:lvl1pPr>
              <a:defRPr/>
            </a:lvl1pPr>
          </a:lstStyle>
          <a:p>
            <a:fld id="{E8EE85F8-95C0-47DD-9D7C-03F647FCD906}" type="slidenum">
              <a:rPr lang="en-US">
                <a:latin typeface="Verdana"/>
                <a:ea typeface="DejaVu Sans"/>
                <a:cs typeface="DejaVu Sans"/>
              </a:rPr>
              <a:pPr/>
              <a:t>‹#›</a:t>
            </a:fld>
            <a:endParaRPr lang="en-US" dirty="0">
              <a:latin typeface="Verdana"/>
              <a:ea typeface="DejaVu Sans"/>
              <a:cs typeface="DejaVu Sans"/>
            </a:endParaRPr>
          </a:p>
        </p:txBody>
      </p:sp>
    </p:spTree>
    <p:extLst>
      <p:ext uri="{BB962C8B-B14F-4D97-AF65-F5344CB8AC3E}">
        <p14:creationId xmlns:p14="http://schemas.microsoft.com/office/powerpoint/2010/main" val="22073902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133600" y="338138"/>
            <a:ext cx="6234113" cy="1057275"/>
          </a:xfrm>
        </p:spPr>
        <p:txBody>
          <a:bodyPr/>
          <a:lstStyle/>
          <a:p>
            <a:r>
              <a:rPr lang="en-US"/>
              <a:t>Click to edit Master title style</a:t>
            </a:r>
            <a:endParaRPr lang="nl-BE"/>
          </a:p>
        </p:txBody>
      </p:sp>
      <p:sp>
        <p:nvSpPr>
          <p:cNvPr id="3" name="Text Placeholder 2"/>
          <p:cNvSpPr>
            <a:spLocks noGrp="1"/>
          </p:cNvSpPr>
          <p:nvPr>
            <p:ph type="body" sz="half" idx="1"/>
          </p:nvPr>
        </p:nvSpPr>
        <p:spPr>
          <a:xfrm>
            <a:off x="685800" y="1981200"/>
            <a:ext cx="3802063" cy="4519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Content Placeholder 3"/>
          <p:cNvSpPr>
            <a:spLocks noGrp="1"/>
          </p:cNvSpPr>
          <p:nvPr>
            <p:ph sz="quarter" idx="2"/>
          </p:nvPr>
        </p:nvSpPr>
        <p:spPr>
          <a:xfrm>
            <a:off x="4640263" y="1981200"/>
            <a:ext cx="3803650" cy="2182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Content Placeholder 4"/>
          <p:cNvSpPr>
            <a:spLocks noGrp="1"/>
          </p:cNvSpPr>
          <p:nvPr>
            <p:ph sz="quarter" idx="3"/>
          </p:nvPr>
        </p:nvSpPr>
        <p:spPr>
          <a:xfrm>
            <a:off x="4640263" y="4316413"/>
            <a:ext cx="3803650"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6" name="Slide Number Placeholder 5"/>
          <p:cNvSpPr>
            <a:spLocks noGrp="1"/>
          </p:cNvSpPr>
          <p:nvPr>
            <p:ph type="sldNum" idx="10"/>
          </p:nvPr>
        </p:nvSpPr>
        <p:spPr>
          <a:xfrm>
            <a:off x="4343400" y="6248400"/>
            <a:ext cx="976313" cy="366713"/>
          </a:xfrm>
        </p:spPr>
        <p:txBody>
          <a:bodyPr/>
          <a:lstStyle>
            <a:lvl1pPr>
              <a:defRPr/>
            </a:lvl1pPr>
          </a:lstStyle>
          <a:p>
            <a:fld id="{B063FB05-874A-44C1-BF84-6B0A48A1E125}" type="slidenum">
              <a:rPr lang="en-US">
                <a:latin typeface="Verdana"/>
                <a:ea typeface="DejaVu Sans"/>
                <a:cs typeface="DejaVu Sans"/>
              </a:rPr>
              <a:pPr/>
              <a:t>‹#›</a:t>
            </a:fld>
            <a:endParaRPr lang="en-US" dirty="0">
              <a:latin typeface="Verdana"/>
              <a:ea typeface="DejaVu Sans"/>
              <a:cs typeface="DejaVu Sans"/>
            </a:endParaRPr>
          </a:p>
        </p:txBody>
      </p:sp>
    </p:spTree>
    <p:extLst>
      <p:ext uri="{BB962C8B-B14F-4D97-AF65-F5344CB8AC3E}">
        <p14:creationId xmlns:p14="http://schemas.microsoft.com/office/powerpoint/2010/main" val="40940524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33600" y="338138"/>
            <a:ext cx="6234113" cy="1057275"/>
          </a:xfrm>
        </p:spPr>
        <p:txBody>
          <a:bodyPr/>
          <a:lstStyle/>
          <a:p>
            <a:r>
              <a:rPr lang="en-US"/>
              <a:t>Click to edit Master title style</a:t>
            </a:r>
            <a:endParaRPr lang="nl-BE"/>
          </a:p>
        </p:txBody>
      </p:sp>
      <p:sp>
        <p:nvSpPr>
          <p:cNvPr id="3" name="Text Placeholder 2"/>
          <p:cNvSpPr>
            <a:spLocks noGrp="1"/>
          </p:cNvSpPr>
          <p:nvPr>
            <p:ph type="body" sz="half" idx="1"/>
          </p:nvPr>
        </p:nvSpPr>
        <p:spPr>
          <a:xfrm>
            <a:off x="685800" y="1981200"/>
            <a:ext cx="3802063" cy="4519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Content Placeholder 3"/>
          <p:cNvSpPr>
            <a:spLocks noGrp="1"/>
          </p:cNvSpPr>
          <p:nvPr>
            <p:ph sz="half" idx="2"/>
          </p:nvPr>
        </p:nvSpPr>
        <p:spPr>
          <a:xfrm>
            <a:off x="4640263" y="1981200"/>
            <a:ext cx="3803650" cy="4519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Slide Number Placeholder 4"/>
          <p:cNvSpPr>
            <a:spLocks noGrp="1"/>
          </p:cNvSpPr>
          <p:nvPr>
            <p:ph type="sldNum" idx="10"/>
          </p:nvPr>
        </p:nvSpPr>
        <p:spPr>
          <a:xfrm>
            <a:off x="4343400" y="6248400"/>
            <a:ext cx="976313" cy="366713"/>
          </a:xfrm>
        </p:spPr>
        <p:txBody>
          <a:bodyPr/>
          <a:lstStyle>
            <a:lvl1pPr>
              <a:defRPr/>
            </a:lvl1pPr>
          </a:lstStyle>
          <a:p>
            <a:fld id="{22D9C761-9110-4027-86C8-932C899C5D69}" type="slidenum">
              <a:rPr lang="en-US">
                <a:latin typeface="Verdana"/>
                <a:ea typeface="DejaVu Sans"/>
                <a:cs typeface="DejaVu Sans"/>
              </a:rPr>
              <a:pPr/>
              <a:t>‹#›</a:t>
            </a:fld>
            <a:endParaRPr lang="en-US" dirty="0">
              <a:latin typeface="Verdana"/>
              <a:ea typeface="DejaVu Sans"/>
              <a:cs typeface="DejaVu Sans"/>
            </a:endParaRPr>
          </a:p>
        </p:txBody>
      </p:sp>
    </p:spTree>
    <p:extLst>
      <p:ext uri="{BB962C8B-B14F-4D97-AF65-F5344CB8AC3E}">
        <p14:creationId xmlns:p14="http://schemas.microsoft.com/office/powerpoint/2010/main" val="41790835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133600" y="338138"/>
            <a:ext cx="6234113" cy="1057275"/>
          </a:xfrm>
        </p:spPr>
        <p:txBody>
          <a:bodyPr/>
          <a:lstStyle/>
          <a:p>
            <a:r>
              <a:rPr lang="en-US"/>
              <a:t>Click to edit Master title style</a:t>
            </a:r>
            <a:endParaRPr lang="nl-BE"/>
          </a:p>
        </p:txBody>
      </p:sp>
      <p:sp>
        <p:nvSpPr>
          <p:cNvPr id="3" name="Table Placeholder 2"/>
          <p:cNvSpPr>
            <a:spLocks noGrp="1"/>
          </p:cNvSpPr>
          <p:nvPr>
            <p:ph type="tbl" idx="1"/>
          </p:nvPr>
        </p:nvSpPr>
        <p:spPr>
          <a:xfrm>
            <a:off x="685800" y="1981200"/>
            <a:ext cx="7758113" cy="4519613"/>
          </a:xfrm>
        </p:spPr>
        <p:txBody>
          <a:bodyPr/>
          <a:lstStyle/>
          <a:p>
            <a:r>
              <a:rPr lang="en-US" dirty="0"/>
              <a:t>Click icon to add table</a:t>
            </a:r>
            <a:endParaRPr lang="nl-BE"/>
          </a:p>
        </p:txBody>
      </p:sp>
      <p:sp>
        <p:nvSpPr>
          <p:cNvPr id="4" name="Slide Number Placeholder 3"/>
          <p:cNvSpPr>
            <a:spLocks noGrp="1"/>
          </p:cNvSpPr>
          <p:nvPr>
            <p:ph type="sldNum" idx="10"/>
          </p:nvPr>
        </p:nvSpPr>
        <p:spPr>
          <a:xfrm>
            <a:off x="4343400" y="6248400"/>
            <a:ext cx="976313" cy="366713"/>
          </a:xfrm>
        </p:spPr>
        <p:txBody>
          <a:bodyPr/>
          <a:lstStyle>
            <a:lvl1pPr>
              <a:defRPr/>
            </a:lvl1pPr>
          </a:lstStyle>
          <a:p>
            <a:fld id="{B98A8537-0BDE-476F-98A6-23FD63754063}" type="slidenum">
              <a:rPr lang="en-US">
                <a:latin typeface="Verdana"/>
                <a:ea typeface="DejaVu Sans"/>
                <a:cs typeface="DejaVu Sans"/>
              </a:rPr>
              <a:pPr/>
              <a:t>‹#›</a:t>
            </a:fld>
            <a:endParaRPr lang="en-US" dirty="0">
              <a:latin typeface="Verdana"/>
              <a:ea typeface="DejaVu Sans"/>
              <a:cs typeface="DejaVu Sans"/>
            </a:endParaRPr>
          </a:p>
        </p:txBody>
      </p:sp>
    </p:spTree>
    <p:extLst>
      <p:ext uri="{BB962C8B-B14F-4D97-AF65-F5344CB8AC3E}">
        <p14:creationId xmlns:p14="http://schemas.microsoft.com/office/powerpoint/2010/main" val="39531195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3" name="Footer Placeholder 2"/>
          <p:cNvSpPr>
            <a:spLocks noGrp="1"/>
          </p:cNvSpPr>
          <p:nvPr>
            <p:ph type="ftr" sz="quarter" idx="10"/>
          </p:nvPr>
        </p:nvSpPr>
        <p:spPr>
          <a:xfrm>
            <a:off x="1" y="6596064"/>
            <a:ext cx="7681546" cy="261937"/>
          </a:xfrm>
          <a:prstGeom prst="rect">
            <a:avLst/>
          </a:prstGeom>
        </p:spPr>
        <p:txBody>
          <a:bodyPr/>
          <a:lstStyle>
            <a:lvl1pPr>
              <a:defRPr/>
            </a:lvl1pPr>
          </a:lstStyle>
          <a:p>
            <a:pPr fontAlgn="base">
              <a:spcBef>
                <a:spcPct val="0"/>
              </a:spcBef>
              <a:spcAft>
                <a:spcPct val="0"/>
              </a:spcAft>
              <a:buClr>
                <a:srgbClr val="000000"/>
              </a:buClr>
              <a:buSzPct val="100000"/>
              <a:buFont typeface="Times New Roman" pitchFamily="16" charset="0"/>
              <a:buNone/>
            </a:pPr>
            <a:r>
              <a:rPr lang="de-DE" sz="2400" dirty="0">
                <a:solidFill>
                  <a:srgbClr val="FFFFFF"/>
                </a:solidFill>
                <a:latin typeface="Times New Roman" pitchFamily="16" charset="0"/>
                <a:ea typeface="DejaVu Sans"/>
                <a:cs typeface="DejaVu Sans"/>
              </a:rPr>
              <a:t>Isotope ERR Review September 26-27, 2019</a:t>
            </a:r>
          </a:p>
        </p:txBody>
      </p:sp>
    </p:spTree>
    <p:extLst>
      <p:ext uri="{BB962C8B-B14F-4D97-AF65-F5344CB8AC3E}">
        <p14:creationId xmlns:p14="http://schemas.microsoft.com/office/powerpoint/2010/main" val="32873976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a:t>Click to edit Master title style</a:t>
            </a:r>
            <a:endParaRPr lang="nl-BE"/>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nl-BE"/>
          </a:p>
        </p:txBody>
      </p:sp>
      <p:sp>
        <p:nvSpPr>
          <p:cNvPr id="4" name="Rectangle 16"/>
          <p:cNvSpPr>
            <a:spLocks noGrp="1" noChangeArrowheads="1"/>
          </p:cNvSpPr>
          <p:nvPr>
            <p:ph type="sldNum" sz="quarter" idx="10"/>
          </p:nvPr>
        </p:nvSpPr>
        <p:spPr/>
        <p:txBody>
          <a:bodyPr/>
          <a:lstStyle>
            <a:lvl1pPr algn="ctr">
              <a:defRPr>
                <a:solidFill>
                  <a:schemeClr val="accent1"/>
                </a:solidFill>
                <a:latin typeface="+mj-lt"/>
              </a:defRPr>
            </a:lvl1pPr>
          </a:lstStyle>
          <a:p>
            <a:pPr>
              <a:defRPr/>
            </a:pPr>
            <a:fld id="{D1EB4AED-45A7-4AE3-83B9-821B6A8BB1E2}" type="slidenum">
              <a:rPr lang="en-GB">
                <a:solidFill>
                  <a:srgbClr val="618FFD"/>
                </a:solidFill>
                <a:latin typeface="Arial"/>
              </a:rPr>
              <a:pPr>
                <a:defRPr/>
              </a:pPr>
              <a:t>‹#›</a:t>
            </a:fld>
            <a:endParaRPr lang="en-GB" dirty="0">
              <a:solidFill>
                <a:srgbClr val="618FFD"/>
              </a:solidFill>
              <a:latin typeface="Arial"/>
            </a:endParaRPr>
          </a:p>
        </p:txBody>
      </p:sp>
      <p:sp>
        <p:nvSpPr>
          <p:cNvPr id="5" name="Date Placeholder 1"/>
          <p:cNvSpPr>
            <a:spLocks noGrp="1"/>
          </p:cNvSpPr>
          <p:nvPr>
            <p:ph type="dt" sz="half" idx="11"/>
          </p:nvPr>
        </p:nvSpPr>
        <p:spPr/>
        <p:txBody>
          <a:bodyPr/>
          <a:lstStyle>
            <a:lvl1pPr algn="ctr">
              <a:defRPr sz="1200">
                <a:solidFill>
                  <a:schemeClr val="accent1"/>
                </a:solidFill>
              </a:defRPr>
            </a:lvl1pPr>
          </a:lstStyle>
          <a:p>
            <a:pPr>
              <a:defRPr/>
            </a:pPr>
            <a:endParaRPr lang="nl-BE">
              <a:solidFill>
                <a:srgbClr val="618FFD"/>
              </a:solidFill>
            </a:endParaRPr>
          </a:p>
        </p:txBody>
      </p:sp>
      <p:sp>
        <p:nvSpPr>
          <p:cNvPr id="6" name="Footer Placeholder 2"/>
          <p:cNvSpPr>
            <a:spLocks noGrp="1"/>
          </p:cNvSpPr>
          <p:nvPr>
            <p:ph type="ftr" sz="quarter" idx="12"/>
          </p:nvPr>
        </p:nvSpPr>
        <p:spPr/>
        <p:txBody>
          <a:bodyPr/>
          <a:lstStyle>
            <a:lvl1pPr algn="r">
              <a:defRPr sz="1200">
                <a:solidFill>
                  <a:schemeClr val="accent1"/>
                </a:solidFill>
              </a:defRPr>
            </a:lvl1pPr>
          </a:lstStyle>
          <a:p>
            <a:pPr>
              <a:defRPr/>
            </a:pPr>
            <a:r>
              <a:rPr lang="nl-BE">
                <a:solidFill>
                  <a:srgbClr val="618FFD"/>
                </a:solidFill>
              </a:rPr>
              <a:t>Isotope ERR Review September 26-27, 2019</a:t>
            </a:r>
          </a:p>
        </p:txBody>
      </p:sp>
    </p:spTree>
    <p:extLst>
      <p:ext uri="{BB962C8B-B14F-4D97-AF65-F5344CB8AC3E}">
        <p14:creationId xmlns:p14="http://schemas.microsoft.com/office/powerpoint/2010/main" val="41377602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0"/>
          </p:nvPr>
        </p:nvSpPr>
        <p:spPr/>
        <p:txBody>
          <a:bodyPr/>
          <a:lstStyle/>
          <a:p>
            <a:fld id="{0B71D3AA-F628-8F4E-BE52-707AC18962C1}" type="slidenum">
              <a:rPr lang="en-US" smtClean="0"/>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Content Placeholder 2"/>
          <p:cNvSpPr>
            <a:spLocks noGrp="1"/>
          </p:cNvSpPr>
          <p:nvPr>
            <p:ph idx="1"/>
          </p:nvPr>
        </p:nvSpPr>
        <p:spPr/>
        <p:txBody>
          <a:bodyPr/>
          <a:lstStyle>
            <a:lvl4pPr>
              <a:defRPr sz="1600">
                <a:latin typeface="+mj-lt"/>
              </a:defRPr>
            </a:lvl4pPr>
            <a:lvl5pPr>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4" name="Rectangle 16"/>
          <p:cNvSpPr>
            <a:spLocks noGrp="1" noChangeArrowheads="1"/>
          </p:cNvSpPr>
          <p:nvPr>
            <p:ph type="sldNum" sz="quarter" idx="10"/>
          </p:nvPr>
        </p:nvSpPr>
        <p:spPr/>
        <p:txBody>
          <a:bodyPr/>
          <a:lstStyle>
            <a:lvl1pPr algn="ctr">
              <a:defRPr>
                <a:solidFill>
                  <a:schemeClr val="accent1"/>
                </a:solidFill>
                <a:latin typeface="+mj-lt"/>
              </a:defRPr>
            </a:lvl1pPr>
          </a:lstStyle>
          <a:p>
            <a:pPr>
              <a:defRPr/>
            </a:pPr>
            <a:fld id="{BA4AD92B-0D03-4D6C-BE95-2489D59A7F12}" type="slidenum">
              <a:rPr lang="en-GB">
                <a:solidFill>
                  <a:srgbClr val="618FFD"/>
                </a:solidFill>
                <a:latin typeface="Arial"/>
              </a:rPr>
              <a:pPr>
                <a:defRPr/>
              </a:pPr>
              <a:t>‹#›</a:t>
            </a:fld>
            <a:endParaRPr lang="en-GB" dirty="0">
              <a:solidFill>
                <a:srgbClr val="618FFD"/>
              </a:solidFill>
              <a:latin typeface="Arial"/>
            </a:endParaRPr>
          </a:p>
        </p:txBody>
      </p:sp>
      <p:sp>
        <p:nvSpPr>
          <p:cNvPr id="5" name="Date Placeholder 1"/>
          <p:cNvSpPr>
            <a:spLocks noGrp="1"/>
          </p:cNvSpPr>
          <p:nvPr>
            <p:ph type="dt" sz="half" idx="11"/>
          </p:nvPr>
        </p:nvSpPr>
        <p:spPr/>
        <p:txBody>
          <a:bodyPr/>
          <a:lstStyle>
            <a:lvl1pPr algn="ctr">
              <a:defRPr sz="1200">
                <a:solidFill>
                  <a:schemeClr val="accent1"/>
                </a:solidFill>
              </a:defRPr>
            </a:lvl1pPr>
          </a:lstStyle>
          <a:p>
            <a:pPr>
              <a:defRPr/>
            </a:pPr>
            <a:endParaRPr lang="nl-BE">
              <a:solidFill>
                <a:srgbClr val="618FFD"/>
              </a:solidFill>
            </a:endParaRPr>
          </a:p>
        </p:txBody>
      </p:sp>
      <p:sp>
        <p:nvSpPr>
          <p:cNvPr id="6" name="Footer Placeholder 2"/>
          <p:cNvSpPr>
            <a:spLocks noGrp="1"/>
          </p:cNvSpPr>
          <p:nvPr>
            <p:ph type="ftr" sz="quarter" idx="12"/>
          </p:nvPr>
        </p:nvSpPr>
        <p:spPr/>
        <p:txBody>
          <a:bodyPr/>
          <a:lstStyle>
            <a:lvl1pPr algn="r">
              <a:defRPr sz="1200">
                <a:solidFill>
                  <a:schemeClr val="accent1"/>
                </a:solidFill>
              </a:defRPr>
            </a:lvl1pPr>
          </a:lstStyle>
          <a:p>
            <a:pPr>
              <a:defRPr/>
            </a:pPr>
            <a:r>
              <a:rPr lang="nl-BE">
                <a:solidFill>
                  <a:srgbClr val="618FFD"/>
                </a:solidFill>
              </a:rPr>
              <a:t>Isotope ERR Review September 26-27, 2019</a:t>
            </a:r>
          </a:p>
        </p:txBody>
      </p:sp>
    </p:spTree>
    <p:extLst>
      <p:ext uri="{BB962C8B-B14F-4D97-AF65-F5344CB8AC3E}">
        <p14:creationId xmlns:p14="http://schemas.microsoft.com/office/powerpoint/2010/main" val="387849985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4" name="Slide Number Placeholder 3"/>
          <p:cNvSpPr>
            <a:spLocks noGrp="1"/>
          </p:cNvSpPr>
          <p:nvPr>
            <p:ph type="sldNum" sz="quarter" idx="10"/>
          </p:nvPr>
        </p:nvSpPr>
        <p:spPr/>
        <p:txBody>
          <a:bodyPr/>
          <a:lstStyle/>
          <a:p>
            <a:r>
              <a:rPr lang="en-US" dirty="0"/>
              <a:t>Slide </a:t>
            </a:r>
            <a:fld id="{45D3F515-5134-F24A-BA9B-935D0017436C}" type="slidenum">
              <a:rPr lang="en-US" smtClean="0"/>
              <a:pPr/>
              <a:t>‹#›</a:t>
            </a:fld>
            <a:endParaRPr lang="en-US"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r>
              <a:rPr lang="en-US" dirty="0"/>
              <a:t>Slide </a:t>
            </a:r>
            <a:fld id="{45D3F515-5134-F24A-BA9B-935D0017436C}" type="slidenum">
              <a:rPr lang="en-US" smtClean="0"/>
              <a:pPr/>
              <a:t>‹#›</a:t>
            </a:fld>
            <a:endParaRPr lang="en-US"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r>
              <a:rPr lang="en-US" dirty="0"/>
              <a:t>Slide </a:t>
            </a:r>
            <a:fld id="{45D3F515-5134-F24A-BA9B-935D0017436C}" type="slidenum">
              <a:rPr lang="en-US" smtClean="0"/>
              <a:pPr/>
              <a:t>‹#›</a:t>
            </a:fld>
            <a:endParaRPr lang="en-US" dirty="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20505"/>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63505"/>
            <a:ext cx="4040188" cy="7420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055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663505"/>
            <a:ext cx="4041775" cy="7420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055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0"/>
          </p:nvPr>
        </p:nvSpPr>
        <p:spPr/>
        <p:txBody>
          <a:bodyPr/>
          <a:lstStyle/>
          <a:p>
            <a:r>
              <a:rPr lang="en-US" dirty="0"/>
              <a:t>Slide </a:t>
            </a:r>
            <a:fld id="{45D3F515-5134-F24A-BA9B-935D0017436C}" type="slidenum">
              <a:rPr lang="en-US" smtClean="0"/>
              <a:pPr/>
              <a:t>‹#›</a:t>
            </a:fld>
            <a:endParaRPr lang="en-US" dirty="0"/>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3200" b="0"/>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r>
              <a:rPr lang="en-US" dirty="0"/>
              <a:t>Slide </a:t>
            </a:r>
            <a:fld id="{45D3F515-5134-F24A-BA9B-935D0017436C}" type="slidenum">
              <a:rPr lang="en-US" smtClean="0"/>
              <a:pPr/>
              <a:t>‹#›</a:t>
            </a:fld>
            <a:endParaRPr lang="en-US" dirty="0"/>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Slide </a:t>
            </a:r>
            <a:fld id="{45D3F515-5134-F24A-BA9B-935D0017436C}" type="slidenum">
              <a:rPr lang="en-US" smtClean="0"/>
              <a:pPr/>
              <a:t>‹#›</a:t>
            </a:fld>
            <a:endParaRPr lang="en-US" dirty="0"/>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0"/>
          </p:nvPr>
        </p:nvSpPr>
        <p:spPr/>
        <p:txBody>
          <a:bodyPr/>
          <a:lstStyle/>
          <a:p>
            <a:r>
              <a:rPr lang="en-US" dirty="0"/>
              <a:t>Slide </a:t>
            </a:r>
            <a:fld id="{45D3F515-5134-F24A-BA9B-935D0017436C}" type="slidenum">
              <a:rPr lang="en-US" smtClean="0"/>
              <a:pPr/>
              <a:t>‹#›</a:t>
            </a:fld>
            <a:endParaRPr lang="en-US" dirty="0"/>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4300" y="895350"/>
            <a:ext cx="4402138" cy="544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8838" y="895350"/>
            <a:ext cx="4403725" cy="544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0"/>
          </p:nvPr>
        </p:nvSpPr>
        <p:spPr/>
        <p:txBody>
          <a:bodyPr/>
          <a:lstStyle/>
          <a:p>
            <a:r>
              <a:rPr lang="en-US" dirty="0"/>
              <a:t>Slide </a:t>
            </a:r>
            <a:fld id="{45D3F515-5134-F24A-BA9B-935D0017436C}" type="slidenum">
              <a:rPr lang="en-US" smtClean="0"/>
              <a:pPr/>
              <a:t>‹#›</a:t>
            </a:fld>
            <a:endParaRPr lang="en-US" dirty="0"/>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799" y="2130425"/>
            <a:ext cx="7006975" cy="1470025"/>
          </a:xfrm>
        </p:spPr>
        <p:txBody>
          <a:bodyPr/>
          <a:lstStyle>
            <a:lvl1pPr algn="ctr">
              <a:defRPr/>
            </a:lvl1pPr>
          </a:lstStyle>
          <a:p>
            <a:r>
              <a:rPr lang="en-US"/>
              <a:t>Click to edit Master title style</a:t>
            </a:r>
            <a:endParaRPr lang="nl-BE" dirty="0"/>
          </a:p>
        </p:txBody>
      </p:sp>
      <p:sp>
        <p:nvSpPr>
          <p:cNvPr id="3" name="Subtitle 2"/>
          <p:cNvSpPr>
            <a:spLocks noGrp="1"/>
          </p:cNvSpPr>
          <p:nvPr>
            <p:ph type="subTitle" idx="1"/>
          </p:nvPr>
        </p:nvSpPr>
        <p:spPr>
          <a:xfrm>
            <a:off x="1849347" y="3886200"/>
            <a:ext cx="6996701"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nl-BE" dirty="0"/>
          </a:p>
        </p:txBody>
      </p:sp>
      <p:sp>
        <p:nvSpPr>
          <p:cNvPr id="4" name="Rectangle 16"/>
          <p:cNvSpPr>
            <a:spLocks noGrp="1" noChangeArrowheads="1"/>
          </p:cNvSpPr>
          <p:nvPr>
            <p:ph type="sldNum" sz="quarter" idx="10"/>
          </p:nvPr>
        </p:nvSpPr>
        <p:spPr/>
        <p:txBody>
          <a:bodyPr/>
          <a:lstStyle>
            <a:lvl1pPr algn="ctr">
              <a:defRPr>
                <a:solidFill>
                  <a:schemeClr val="accent1"/>
                </a:solidFill>
                <a:latin typeface="+mj-lt"/>
              </a:defRPr>
            </a:lvl1pPr>
          </a:lstStyle>
          <a:p>
            <a:pPr>
              <a:defRPr/>
            </a:pPr>
            <a:fld id="{E58CA3CC-6B2E-4299-90E8-D97957AEA46A}" type="slidenum">
              <a:rPr lang="en-GB">
                <a:solidFill>
                  <a:srgbClr val="618FFD"/>
                </a:solidFill>
                <a:latin typeface="Arial"/>
              </a:rPr>
              <a:pPr>
                <a:defRPr/>
              </a:pPr>
              <a:t>‹#›</a:t>
            </a:fld>
            <a:endParaRPr lang="en-GB" dirty="0">
              <a:solidFill>
                <a:srgbClr val="618FFD"/>
              </a:solidFill>
              <a:latin typeface="Arial"/>
            </a:endParaRPr>
          </a:p>
        </p:txBody>
      </p:sp>
      <p:sp>
        <p:nvSpPr>
          <p:cNvPr id="5" name="Date Placeholder 1"/>
          <p:cNvSpPr>
            <a:spLocks noGrp="1"/>
          </p:cNvSpPr>
          <p:nvPr>
            <p:ph type="dt" sz="half" idx="11"/>
          </p:nvPr>
        </p:nvSpPr>
        <p:spPr/>
        <p:txBody>
          <a:bodyPr/>
          <a:lstStyle>
            <a:lvl1pPr algn="ctr">
              <a:defRPr sz="1200">
                <a:solidFill>
                  <a:schemeClr val="accent1"/>
                </a:solidFill>
              </a:defRPr>
            </a:lvl1pPr>
          </a:lstStyle>
          <a:p>
            <a:pPr>
              <a:defRPr/>
            </a:pPr>
            <a:endParaRPr lang="nl-BE">
              <a:solidFill>
                <a:srgbClr val="618FFD"/>
              </a:solidFill>
            </a:endParaRPr>
          </a:p>
        </p:txBody>
      </p:sp>
      <p:sp>
        <p:nvSpPr>
          <p:cNvPr id="6" name="Footer Placeholder 2"/>
          <p:cNvSpPr>
            <a:spLocks noGrp="1"/>
          </p:cNvSpPr>
          <p:nvPr>
            <p:ph type="ftr" sz="quarter" idx="12"/>
          </p:nvPr>
        </p:nvSpPr>
        <p:spPr/>
        <p:txBody>
          <a:bodyPr/>
          <a:lstStyle>
            <a:lvl1pPr algn="r">
              <a:defRPr sz="1200">
                <a:solidFill>
                  <a:schemeClr val="accent1"/>
                </a:solidFill>
              </a:defRPr>
            </a:lvl1pPr>
          </a:lstStyle>
          <a:p>
            <a:pPr>
              <a:defRPr/>
            </a:pPr>
            <a:r>
              <a:rPr lang="nl-BE">
                <a:solidFill>
                  <a:srgbClr val="618FFD"/>
                </a:solidFill>
              </a:rPr>
              <a:t>Isotope ERR Review September 26-27, 2019</a:t>
            </a:r>
          </a:p>
        </p:txBody>
      </p:sp>
    </p:spTree>
    <p:extLst>
      <p:ext uri="{BB962C8B-B14F-4D97-AF65-F5344CB8AC3E}">
        <p14:creationId xmlns:p14="http://schemas.microsoft.com/office/powerpoint/2010/main" val="37001467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4300" y="895350"/>
            <a:ext cx="4402138" cy="544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8838" y="895350"/>
            <a:ext cx="4403725" cy="5448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p:cNvSpPr>
            <a:spLocks noGrp="1"/>
          </p:cNvSpPr>
          <p:nvPr>
            <p:ph type="sldNum" sz="quarter" idx="10"/>
          </p:nvPr>
        </p:nvSpPr>
        <p:spPr/>
        <p:txBody>
          <a:bodyPr/>
          <a:lstStyle/>
          <a:p>
            <a:fld id="{0B71D3AA-F628-8F4E-BE52-707AC18962C1}" type="slidenum">
              <a:rPr lang="en-US" smtClean="0"/>
              <a:t>‹#›</a:t>
            </a:fld>
            <a:endParaRPr lang="en-US" dirty="0"/>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Content Placeholder 2"/>
          <p:cNvSpPr>
            <a:spLocks noGrp="1"/>
          </p:cNvSpPr>
          <p:nvPr>
            <p:ph idx="1"/>
          </p:nvPr>
        </p:nvSpPr>
        <p:spPr/>
        <p:txBody>
          <a:bodyPr/>
          <a:lstStyle>
            <a:lvl4pPr>
              <a:defRPr sz="1600">
                <a:latin typeface="+mj-lt"/>
              </a:defRPr>
            </a:lvl4pPr>
            <a:lvl5pPr>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4" name="Rectangle 16"/>
          <p:cNvSpPr>
            <a:spLocks noGrp="1" noChangeArrowheads="1"/>
          </p:cNvSpPr>
          <p:nvPr>
            <p:ph type="sldNum" sz="quarter" idx="10"/>
          </p:nvPr>
        </p:nvSpPr>
        <p:spPr/>
        <p:txBody>
          <a:bodyPr/>
          <a:lstStyle>
            <a:lvl1pPr algn="ctr">
              <a:defRPr>
                <a:solidFill>
                  <a:schemeClr val="accent1"/>
                </a:solidFill>
                <a:latin typeface="+mj-lt"/>
              </a:defRPr>
            </a:lvl1pPr>
          </a:lstStyle>
          <a:p>
            <a:pPr>
              <a:defRPr/>
            </a:pPr>
            <a:fld id="{57C5BD3A-62A7-426B-B306-E8B441A977B3}" type="slidenum">
              <a:rPr lang="en-GB">
                <a:solidFill>
                  <a:srgbClr val="618FFD"/>
                </a:solidFill>
                <a:latin typeface="Arial"/>
              </a:rPr>
              <a:pPr>
                <a:defRPr/>
              </a:pPr>
              <a:t>‹#›</a:t>
            </a:fld>
            <a:endParaRPr lang="en-GB" dirty="0">
              <a:solidFill>
                <a:srgbClr val="618FFD"/>
              </a:solidFill>
              <a:latin typeface="Arial"/>
            </a:endParaRPr>
          </a:p>
        </p:txBody>
      </p:sp>
      <p:sp>
        <p:nvSpPr>
          <p:cNvPr id="5" name="Date Placeholder 1"/>
          <p:cNvSpPr>
            <a:spLocks noGrp="1"/>
          </p:cNvSpPr>
          <p:nvPr>
            <p:ph type="dt" sz="half" idx="11"/>
          </p:nvPr>
        </p:nvSpPr>
        <p:spPr/>
        <p:txBody>
          <a:bodyPr/>
          <a:lstStyle>
            <a:lvl1pPr algn="ctr">
              <a:defRPr sz="1200">
                <a:solidFill>
                  <a:schemeClr val="accent1"/>
                </a:solidFill>
              </a:defRPr>
            </a:lvl1pPr>
          </a:lstStyle>
          <a:p>
            <a:pPr>
              <a:defRPr/>
            </a:pPr>
            <a:endParaRPr lang="nl-BE">
              <a:solidFill>
                <a:srgbClr val="618FFD"/>
              </a:solidFill>
            </a:endParaRPr>
          </a:p>
        </p:txBody>
      </p:sp>
      <p:sp>
        <p:nvSpPr>
          <p:cNvPr id="6" name="Footer Placeholder 2"/>
          <p:cNvSpPr>
            <a:spLocks noGrp="1"/>
          </p:cNvSpPr>
          <p:nvPr>
            <p:ph type="ftr" sz="quarter" idx="12"/>
          </p:nvPr>
        </p:nvSpPr>
        <p:spPr/>
        <p:txBody>
          <a:bodyPr/>
          <a:lstStyle>
            <a:lvl1pPr algn="r">
              <a:defRPr sz="1200">
                <a:solidFill>
                  <a:schemeClr val="accent1"/>
                </a:solidFill>
              </a:defRPr>
            </a:lvl1pPr>
          </a:lstStyle>
          <a:p>
            <a:pPr>
              <a:defRPr/>
            </a:pPr>
            <a:r>
              <a:rPr lang="nl-BE">
                <a:solidFill>
                  <a:srgbClr val="618FFD"/>
                </a:solidFill>
              </a:rPr>
              <a:t>Isotope ERR Review September 26-27, 2019</a:t>
            </a:r>
          </a:p>
        </p:txBody>
      </p:sp>
    </p:spTree>
    <p:extLst>
      <p:ext uri="{BB962C8B-B14F-4D97-AF65-F5344CB8AC3E}">
        <p14:creationId xmlns:p14="http://schemas.microsoft.com/office/powerpoint/2010/main" val="3617232787"/>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9906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9906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3200" b="0"/>
            </a:lvl1pPr>
          </a:lstStyle>
          <a:p>
            <a:r>
              <a:rPr lang="en-US"/>
              <a:t>Click to edit Master title style</a:t>
            </a:r>
            <a:endParaRPr lang="en-US" dirty="0"/>
          </a:p>
        </p:txBody>
      </p:sp>
      <p:sp>
        <p:nvSpPr>
          <p:cNvPr id="3" name="Slide Number Placeholder 2"/>
          <p:cNvSpPr>
            <a:spLocks noGrp="1"/>
          </p:cNvSpPr>
          <p:nvPr>
            <p:ph type="sldNum" sz="quarter" idx="10"/>
          </p:nvPr>
        </p:nvSpPr>
        <p:spPr>
          <a:xfrm>
            <a:off x="5922991" y="6448078"/>
            <a:ext cx="2133600" cy="365125"/>
          </a:xfrm>
          <a:prstGeom prst="rect">
            <a:avLst/>
          </a:prstGeom>
        </p:spPr>
        <p:txBody>
          <a:bodyPr/>
          <a:lstStyle/>
          <a:p>
            <a:fld id="{0B71D3AA-F628-8F4E-BE52-707AC18962C1}" type="slidenum">
              <a:rPr lang="en-US" smtClean="0"/>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0"/>
            <a:ext cx="2247900" cy="6248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0"/>
            <a:ext cx="659130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762000"/>
          </a:xfrm>
        </p:spPr>
        <p:txBody>
          <a:bodyPr/>
          <a:lstStyle/>
          <a:p>
            <a:r>
              <a:rPr lang="en-US"/>
              <a:t>Click to edit Master title style</a:t>
            </a:r>
          </a:p>
        </p:txBody>
      </p:sp>
      <p:sp>
        <p:nvSpPr>
          <p:cNvPr id="3" name="Text Placeholder 2"/>
          <p:cNvSpPr>
            <a:spLocks noGrp="1"/>
          </p:cNvSpPr>
          <p:nvPr>
            <p:ph type="body" sz="half" idx="1"/>
          </p:nvPr>
        </p:nvSpPr>
        <p:spPr>
          <a:xfrm>
            <a:off x="381000" y="990600"/>
            <a:ext cx="40386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0" y="990600"/>
            <a:ext cx="40386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0" y="3695700"/>
            <a:ext cx="40386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762000"/>
          </a:xfrm>
        </p:spPr>
        <p:txBody>
          <a:bodyPr/>
          <a:lstStyle/>
          <a:p>
            <a:r>
              <a:rPr lang="en-US"/>
              <a:t>Click to edit Master title style</a:t>
            </a:r>
          </a:p>
        </p:txBody>
      </p:sp>
      <p:sp>
        <p:nvSpPr>
          <p:cNvPr id="3" name="Table Placeholder 2"/>
          <p:cNvSpPr>
            <a:spLocks noGrp="1"/>
          </p:cNvSpPr>
          <p:nvPr>
            <p:ph type="tbl" idx="1"/>
          </p:nvPr>
        </p:nvSpPr>
        <p:spPr>
          <a:xfrm>
            <a:off x="381000" y="990600"/>
            <a:ext cx="8229600" cy="5257800"/>
          </a:xfrm>
        </p:spPr>
        <p:txBody>
          <a:bodyPr/>
          <a:lstStyle/>
          <a:p>
            <a:pPr lvl="0"/>
            <a:r>
              <a:rPr lang="en-US" noProof="0" dirty="0"/>
              <a:t>Click icon to add table</a:t>
            </a: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20505"/>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63505"/>
            <a:ext cx="4040188" cy="7420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055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663505"/>
            <a:ext cx="4041775" cy="7420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055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3200" b="0"/>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image" Target="../media/image9.jpeg"/><Relationship Id="rId2" Type="http://schemas.openxmlformats.org/officeDocument/2006/relationships/slideLayout" Target="../slideLayouts/slideLayout82.xml"/><Relationship Id="rId16" Type="http://schemas.openxmlformats.org/officeDocument/2006/relationships/image" Target="../media/image8.jpeg"/><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image" Target="../media/image7.jpeg"/><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image" Target="../media/image1.jpeg"/><Relationship Id="rId5" Type="http://schemas.openxmlformats.org/officeDocument/2006/relationships/slideLayout" Target="../slideLayouts/slideLayout98.xml"/><Relationship Id="rId10" Type="http://schemas.openxmlformats.org/officeDocument/2006/relationships/theme" Target="../theme/theme11.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2.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3.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image" Target="../media/image10.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image" Target="../media/image11.jpeg"/><Relationship Id="rId5" Type="http://schemas.openxmlformats.org/officeDocument/2006/relationships/slideLayout" Target="../slideLayouts/slideLayout130.xml"/><Relationship Id="rId10" Type="http://schemas.openxmlformats.org/officeDocument/2006/relationships/theme" Target="../theme/theme14.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jpe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3.jpe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3.jpe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image" Target="../media/image4.pn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theme" Target="../theme/theme6.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4" Type="http://schemas.openxmlformats.org/officeDocument/2006/relationships/image" Target="../media/image5.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image" Target="../media/image6.png"/><Relationship Id="rId5" Type="http://schemas.openxmlformats.org/officeDocument/2006/relationships/slideLayout" Target="../slideLayouts/slideLayout75.xml"/><Relationship Id="rId10" Type="http://schemas.openxmlformats.org/officeDocument/2006/relationships/image" Target="../media/image1.jpeg"/><Relationship Id="rId4" Type="http://schemas.openxmlformats.org/officeDocument/2006/relationships/slideLayout" Target="../slideLayouts/slideLayout74.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685800" y="0"/>
            <a:ext cx="7772400" cy="6588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381000" y="914400"/>
            <a:ext cx="8582025" cy="548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lide Number Placeholder 1"/>
          <p:cNvSpPr>
            <a:spLocks noGrp="1"/>
          </p:cNvSpPr>
          <p:nvPr>
            <p:ph type="sldNum" sz="quarter" idx="4"/>
          </p:nvPr>
        </p:nvSpPr>
        <p:spPr>
          <a:xfrm>
            <a:off x="5922991" y="6448078"/>
            <a:ext cx="2133600" cy="365125"/>
          </a:xfrm>
          <a:prstGeom prst="rect">
            <a:avLst/>
          </a:prstGeom>
        </p:spPr>
        <p:txBody>
          <a:bodyPr vert="horz" lIns="91440" tIns="45720" rIns="91440" bIns="45720" rtlCol="0" anchor="ctr"/>
          <a:lstStyle>
            <a:lvl1pPr algn="r">
              <a:defRPr sz="1400">
                <a:solidFill>
                  <a:schemeClr val="tx1"/>
                </a:solidFill>
                <a:latin typeface="Arial"/>
                <a:cs typeface="Arial"/>
              </a:defRPr>
            </a:lvl1pPr>
          </a:lstStyle>
          <a:p>
            <a:fld id="{0B71D3AA-F628-8F4E-BE52-707AC18962C1}"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dt="0"/>
  <p:txStyles>
    <p:titleStyle>
      <a:lvl1pPr algn="r" rtl="0" eaLnBrk="1" fontAlgn="base" hangingPunct="1">
        <a:spcBef>
          <a:spcPct val="0"/>
        </a:spcBef>
        <a:spcAft>
          <a:spcPct val="0"/>
        </a:spcAft>
        <a:defRPr sz="3200">
          <a:solidFill>
            <a:srgbClr val="0000FF"/>
          </a:solidFill>
          <a:latin typeface="Arial"/>
          <a:ea typeface="ＭＳ Ｐゴシック" charset="-128"/>
          <a:cs typeface="ＭＳ Ｐゴシック" charset="-128"/>
        </a:defRPr>
      </a:lvl1pPr>
      <a:lvl2pPr algn="r" rtl="0" eaLnBrk="1" fontAlgn="base" hangingPunct="1">
        <a:spcBef>
          <a:spcPct val="0"/>
        </a:spcBef>
        <a:spcAft>
          <a:spcPct val="0"/>
        </a:spcAft>
        <a:defRPr sz="3200">
          <a:solidFill>
            <a:srgbClr val="0000FF"/>
          </a:solidFill>
          <a:latin typeface="Arial" charset="0"/>
          <a:ea typeface="ＭＳ Ｐゴシック" charset="-128"/>
          <a:cs typeface="ＭＳ Ｐゴシック" charset="-128"/>
        </a:defRPr>
      </a:lvl2pPr>
      <a:lvl3pPr algn="r" rtl="0" eaLnBrk="1" fontAlgn="base" hangingPunct="1">
        <a:spcBef>
          <a:spcPct val="0"/>
        </a:spcBef>
        <a:spcAft>
          <a:spcPct val="0"/>
        </a:spcAft>
        <a:defRPr sz="3200">
          <a:solidFill>
            <a:srgbClr val="0000FF"/>
          </a:solidFill>
          <a:latin typeface="Arial" charset="0"/>
          <a:ea typeface="ＭＳ Ｐゴシック" charset="-128"/>
          <a:cs typeface="ＭＳ Ｐゴシック" charset="-128"/>
        </a:defRPr>
      </a:lvl3pPr>
      <a:lvl4pPr algn="r" rtl="0" eaLnBrk="1" fontAlgn="base" hangingPunct="1">
        <a:spcBef>
          <a:spcPct val="0"/>
        </a:spcBef>
        <a:spcAft>
          <a:spcPct val="0"/>
        </a:spcAft>
        <a:defRPr sz="3200">
          <a:solidFill>
            <a:srgbClr val="0000FF"/>
          </a:solidFill>
          <a:latin typeface="Arial" charset="0"/>
          <a:ea typeface="ＭＳ Ｐゴシック" charset="-128"/>
          <a:cs typeface="ＭＳ Ｐゴシック" charset="-128"/>
        </a:defRPr>
      </a:lvl4pPr>
      <a:lvl5pPr algn="r" rtl="0" eaLnBrk="1" fontAlgn="base" hangingPunct="1">
        <a:spcBef>
          <a:spcPct val="0"/>
        </a:spcBef>
        <a:spcAft>
          <a:spcPct val="0"/>
        </a:spcAft>
        <a:defRPr sz="3200">
          <a:solidFill>
            <a:srgbClr val="0000FF"/>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3600" b="1">
          <a:solidFill>
            <a:schemeClr val="tx2"/>
          </a:solidFill>
          <a:latin typeface="Times"/>
        </a:defRPr>
      </a:lvl6pPr>
      <a:lvl7pPr marL="914400" algn="ctr" rtl="0" eaLnBrk="1" fontAlgn="base" hangingPunct="1">
        <a:spcBef>
          <a:spcPct val="0"/>
        </a:spcBef>
        <a:spcAft>
          <a:spcPct val="0"/>
        </a:spcAft>
        <a:defRPr sz="3600" b="1">
          <a:solidFill>
            <a:schemeClr val="tx2"/>
          </a:solidFill>
          <a:latin typeface="Times"/>
        </a:defRPr>
      </a:lvl7pPr>
      <a:lvl8pPr marL="1371600" algn="ctr" rtl="0" eaLnBrk="1" fontAlgn="base" hangingPunct="1">
        <a:spcBef>
          <a:spcPct val="0"/>
        </a:spcBef>
        <a:spcAft>
          <a:spcPct val="0"/>
        </a:spcAft>
        <a:defRPr sz="3600" b="1">
          <a:solidFill>
            <a:schemeClr val="tx2"/>
          </a:solidFill>
          <a:latin typeface="Times"/>
        </a:defRPr>
      </a:lvl8pPr>
      <a:lvl9pPr marL="1828800" algn="ctr" rtl="0" eaLnBrk="1" fontAlgn="base" hangingPunct="1">
        <a:spcBef>
          <a:spcPct val="0"/>
        </a:spcBef>
        <a:spcAft>
          <a:spcPct val="0"/>
        </a:spcAft>
        <a:defRPr sz="3600" b="1">
          <a:solidFill>
            <a:schemeClr val="tx2"/>
          </a:solidFill>
          <a:latin typeface="Times"/>
        </a:defRPr>
      </a:lvl9pPr>
    </p:titleStyle>
    <p:bodyStyle>
      <a:lvl1pPr marL="342900" indent="-342900" algn="l" rtl="0" eaLnBrk="1" fontAlgn="base" hangingPunct="1">
        <a:spcBef>
          <a:spcPts val="1200"/>
        </a:spcBef>
        <a:spcAft>
          <a:spcPct val="0"/>
        </a:spcAft>
        <a:buClr>
          <a:srgbClr val="FF6600"/>
        </a:buClr>
        <a:buChar char="•"/>
        <a:defRPr sz="2600">
          <a:solidFill>
            <a:schemeClr val="tx1"/>
          </a:solidFill>
          <a:latin typeface="Calibri"/>
          <a:ea typeface="ＭＳ Ｐゴシック" charset="-128"/>
          <a:cs typeface="ＭＳ Ｐゴシック" charset="-128"/>
        </a:defRPr>
      </a:lvl1pPr>
      <a:lvl2pPr marL="742950" indent="-285750" algn="l" rtl="0" eaLnBrk="1" fontAlgn="base" hangingPunct="1">
        <a:spcBef>
          <a:spcPts val="1200"/>
        </a:spcBef>
        <a:spcAft>
          <a:spcPct val="0"/>
        </a:spcAft>
        <a:buClr>
          <a:srgbClr val="4343CA"/>
        </a:buClr>
        <a:buFont typeface="Arial" charset="0"/>
        <a:buChar char="•"/>
        <a:defRPr sz="2400">
          <a:solidFill>
            <a:schemeClr val="tx1"/>
          </a:solidFill>
          <a:latin typeface="Calibri"/>
          <a:ea typeface="ＭＳ Ｐゴシック" charset="-128"/>
        </a:defRPr>
      </a:lvl2pPr>
      <a:lvl3pPr marL="1143000" indent="-228600" algn="l" rtl="0" eaLnBrk="1" fontAlgn="base" hangingPunct="1">
        <a:spcBef>
          <a:spcPts val="1200"/>
        </a:spcBef>
        <a:spcAft>
          <a:spcPct val="0"/>
        </a:spcAft>
        <a:buClr>
          <a:srgbClr val="660066"/>
        </a:buClr>
        <a:buChar char="•"/>
        <a:defRPr lang="en-US" sz="2200" dirty="0" smtClean="0">
          <a:solidFill>
            <a:schemeClr val="tx1"/>
          </a:solidFill>
          <a:latin typeface="Calibri"/>
          <a:ea typeface="ＭＳ Ｐゴシック" charset="-128"/>
        </a:defRPr>
      </a:lvl3pPr>
      <a:lvl4pPr marL="1600200" indent="-228600" algn="l" rtl="0" eaLnBrk="1" fontAlgn="base" hangingPunct="1">
        <a:spcBef>
          <a:spcPts val="1200"/>
        </a:spcBef>
        <a:spcAft>
          <a:spcPct val="0"/>
        </a:spcAft>
        <a:buClr>
          <a:srgbClr val="008000"/>
        </a:buClr>
        <a:buFont typeface="Arial" charset="0"/>
        <a:buChar char="•"/>
        <a:defRPr lang="en-US" sz="2000" dirty="0" smtClean="0">
          <a:solidFill>
            <a:schemeClr val="tx1"/>
          </a:solidFill>
          <a:latin typeface="Calibri"/>
          <a:ea typeface="ＭＳ Ｐゴシック" charset="-128"/>
        </a:defRPr>
      </a:lvl4pPr>
      <a:lvl5pPr marL="2057400" indent="-228600" algn="l" rtl="0" eaLnBrk="1" fontAlgn="base" hangingPunct="1">
        <a:spcBef>
          <a:spcPct val="20000"/>
        </a:spcBef>
        <a:spcAft>
          <a:spcPct val="0"/>
        </a:spcAft>
        <a:defRPr sz="800">
          <a:solidFill>
            <a:schemeClr val="tx1"/>
          </a:solidFill>
          <a:latin typeface="Calibri"/>
          <a:ea typeface="ＭＳ Ｐゴシック" charset="-128"/>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152400" y="0"/>
            <a:ext cx="8991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5962" name="Line 10"/>
          <p:cNvSpPr>
            <a:spLocks noChangeShapeType="1"/>
          </p:cNvSpPr>
          <p:nvPr/>
        </p:nvSpPr>
        <p:spPr bwMode="auto">
          <a:xfrm>
            <a:off x="0" y="914400"/>
            <a:ext cx="9144000" cy="0"/>
          </a:xfrm>
          <a:prstGeom prst="line">
            <a:avLst/>
          </a:prstGeom>
          <a:noFill/>
          <a:ln w="63500">
            <a:solidFill>
              <a:srgbClr val="C0C0C0"/>
            </a:solidFill>
            <a:round/>
            <a:headEnd/>
            <a:tailEnd/>
          </a:ln>
          <a:effectLst/>
        </p:spPr>
        <p:txBody>
          <a:bodyPr/>
          <a:lstStyle/>
          <a:p>
            <a:pPr defTabSz="914400" eaLnBrk="0" fontAlgn="base" hangingPunct="0">
              <a:spcBef>
                <a:spcPct val="0"/>
              </a:spcBef>
              <a:spcAft>
                <a:spcPct val="0"/>
              </a:spcAft>
              <a:defRPr/>
            </a:pPr>
            <a:endParaRPr lang="en-US" sz="2400" dirty="0">
              <a:solidFill>
                <a:srgbClr val="000000"/>
              </a:solidFill>
              <a:latin typeface="Arial"/>
            </a:endParaRPr>
          </a:p>
        </p:txBody>
      </p:sp>
      <p:sp>
        <p:nvSpPr>
          <p:cNvPr id="125963" name="Line 11"/>
          <p:cNvSpPr>
            <a:spLocks noChangeShapeType="1"/>
          </p:cNvSpPr>
          <p:nvPr/>
        </p:nvSpPr>
        <p:spPr bwMode="auto">
          <a:xfrm>
            <a:off x="0" y="6400800"/>
            <a:ext cx="9144000" cy="0"/>
          </a:xfrm>
          <a:prstGeom prst="line">
            <a:avLst/>
          </a:prstGeom>
          <a:noFill/>
          <a:ln w="63500">
            <a:solidFill>
              <a:srgbClr val="C0C0C0"/>
            </a:solidFill>
            <a:round/>
            <a:headEnd/>
            <a:tailEnd/>
          </a:ln>
          <a:effectLst/>
        </p:spPr>
        <p:txBody>
          <a:bodyPr/>
          <a:lstStyle/>
          <a:p>
            <a:pPr defTabSz="914400" eaLnBrk="0" fontAlgn="base" hangingPunct="0">
              <a:spcBef>
                <a:spcPct val="0"/>
              </a:spcBef>
              <a:spcAft>
                <a:spcPct val="0"/>
              </a:spcAft>
              <a:defRPr/>
            </a:pPr>
            <a:endParaRPr lang="en-US" sz="2400" dirty="0">
              <a:solidFill>
                <a:srgbClr val="000000"/>
              </a:solidFill>
              <a:latin typeface="Arial"/>
            </a:endParaRPr>
          </a:p>
        </p:txBody>
      </p:sp>
      <p:pic>
        <p:nvPicPr>
          <p:cNvPr id="1030" name="Picture 12" descr="JSA logo"/>
          <p:cNvPicPr>
            <a:picLocks noChangeAspect="1" noChangeArrowheads="1"/>
          </p:cNvPicPr>
          <p:nvPr/>
        </p:nvPicPr>
        <p:blipFill>
          <a:blip r:embed="rId15" cstate="print"/>
          <a:srcRect/>
          <a:stretch>
            <a:fillRect/>
          </a:stretch>
        </p:blipFill>
        <p:spPr bwMode="auto">
          <a:xfrm>
            <a:off x="8382000" y="6516688"/>
            <a:ext cx="506413" cy="341312"/>
          </a:xfrm>
          <a:prstGeom prst="rect">
            <a:avLst/>
          </a:prstGeom>
          <a:noFill/>
          <a:ln w="9525">
            <a:noFill/>
            <a:miter lim="800000"/>
            <a:headEnd/>
            <a:tailEnd/>
          </a:ln>
        </p:spPr>
      </p:pic>
      <p:pic>
        <p:nvPicPr>
          <p:cNvPr id="1031" name="Picture 13" descr="New JLab Logo wo words"/>
          <p:cNvPicPr>
            <a:picLocks noChangeAspect="1" noChangeArrowheads="1"/>
          </p:cNvPicPr>
          <p:nvPr/>
        </p:nvPicPr>
        <p:blipFill>
          <a:blip r:embed="rId16" cstate="print"/>
          <a:srcRect/>
          <a:stretch>
            <a:fillRect/>
          </a:stretch>
        </p:blipFill>
        <p:spPr bwMode="auto">
          <a:xfrm>
            <a:off x="152400" y="6475413"/>
            <a:ext cx="1524000" cy="382587"/>
          </a:xfrm>
          <a:prstGeom prst="rect">
            <a:avLst/>
          </a:prstGeom>
          <a:noFill/>
          <a:ln w="9525">
            <a:noFill/>
            <a:miter lim="800000"/>
            <a:headEnd/>
            <a:tailEnd/>
          </a:ln>
        </p:spPr>
      </p:pic>
      <p:pic>
        <p:nvPicPr>
          <p:cNvPr id="1033" name="Picture 15" descr="final_doe"/>
          <p:cNvPicPr>
            <a:picLocks noChangeAspect="1" noChangeArrowheads="1"/>
          </p:cNvPicPr>
          <p:nvPr/>
        </p:nvPicPr>
        <p:blipFill>
          <a:blip r:embed="rId17" cstate="print"/>
          <a:srcRect/>
          <a:stretch>
            <a:fillRect/>
          </a:stretch>
        </p:blipFill>
        <p:spPr bwMode="auto">
          <a:xfrm>
            <a:off x="7924800" y="6465888"/>
            <a:ext cx="392113" cy="392112"/>
          </a:xfrm>
          <a:prstGeom prst="rect">
            <a:avLst/>
          </a:prstGeom>
          <a:noFill/>
          <a:ln w="9525">
            <a:noFill/>
            <a:miter lim="800000"/>
            <a:headEnd/>
            <a:tailEnd/>
          </a:ln>
        </p:spPr>
      </p:pic>
      <p:sp>
        <p:nvSpPr>
          <p:cNvPr id="1034" name="Rectangle 17"/>
          <p:cNvSpPr>
            <a:spLocks noGrp="1" noChangeArrowheads="1"/>
          </p:cNvSpPr>
          <p:nvPr>
            <p:ph type="body" idx="1"/>
          </p:nvPr>
        </p:nvSpPr>
        <p:spPr bwMode="auto">
          <a:xfrm>
            <a:off x="381000" y="990600"/>
            <a:ext cx="82296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Box 9"/>
          <p:cNvSpPr txBox="1"/>
          <p:nvPr/>
        </p:nvSpPr>
        <p:spPr>
          <a:xfrm>
            <a:off x="4038600" y="6581001"/>
            <a:ext cx="685800" cy="276999"/>
          </a:xfrm>
          <a:prstGeom prst="rect">
            <a:avLst/>
          </a:prstGeom>
          <a:noFill/>
        </p:spPr>
        <p:txBody>
          <a:bodyPr wrap="square" rtlCol="0">
            <a:spAutoFit/>
          </a:bodyPr>
          <a:lstStyle/>
          <a:p>
            <a:pPr algn="r" defTabSz="914400" fontAlgn="base">
              <a:spcBef>
                <a:spcPct val="0"/>
              </a:spcBef>
              <a:spcAft>
                <a:spcPct val="0"/>
              </a:spcAft>
            </a:pPr>
            <a:r>
              <a:rPr lang="en-US" sz="1000" dirty="0">
                <a:solidFill>
                  <a:srgbClr val="000000"/>
                </a:solidFill>
                <a:latin typeface="Arial"/>
              </a:rPr>
              <a:t>    </a:t>
            </a:r>
            <a:fld id="{690DD6C0-B9ED-4D7F-B78E-B546513C6009}" type="slidenum">
              <a:rPr lang="en-US" sz="1200" smtClean="0">
                <a:solidFill>
                  <a:srgbClr val="000000"/>
                </a:solidFill>
                <a:latin typeface="Arial"/>
              </a:rPr>
              <a:pPr algn="r" defTabSz="914400" fontAlgn="base">
                <a:spcBef>
                  <a:spcPct val="0"/>
                </a:spcBef>
                <a:spcAft>
                  <a:spcPct val="0"/>
                </a:spcAft>
              </a:pPr>
              <a:t>‹#›</a:t>
            </a:fld>
            <a:endParaRPr lang="en-US" sz="1200" dirty="0">
              <a:solidFill>
                <a:srgbClr val="000000"/>
              </a:solidFill>
              <a:latin typeface="Arial"/>
            </a:endParaRPr>
          </a:p>
        </p:txBody>
      </p:sp>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hf hdr="0" dt="0"/>
  <p:txStyles>
    <p:titleStyle>
      <a:lvl1pPr algn="ctr" rtl="0" eaLnBrk="1" fontAlgn="base" hangingPunct="1">
        <a:spcBef>
          <a:spcPct val="0"/>
        </a:spcBef>
        <a:spcAft>
          <a:spcPct val="0"/>
        </a:spcAft>
        <a:defRPr sz="3200" b="1">
          <a:solidFill>
            <a:schemeClr val="tx1"/>
          </a:solidFill>
          <a:latin typeface="+mj-lt"/>
          <a:ea typeface="+mj-ea"/>
          <a:cs typeface="+mj-cs"/>
        </a:defRPr>
      </a:lvl1pPr>
      <a:lvl2pPr algn="ctr" rtl="0" eaLnBrk="1" fontAlgn="base" hangingPunct="1">
        <a:spcBef>
          <a:spcPct val="0"/>
        </a:spcBef>
        <a:spcAft>
          <a:spcPct val="0"/>
        </a:spcAft>
        <a:defRPr sz="3200" b="1">
          <a:solidFill>
            <a:schemeClr val="tx1"/>
          </a:solidFill>
          <a:latin typeface="Arial" charset="0"/>
        </a:defRPr>
      </a:lvl2pPr>
      <a:lvl3pPr algn="ctr" rtl="0" eaLnBrk="1" fontAlgn="base" hangingPunct="1">
        <a:spcBef>
          <a:spcPct val="0"/>
        </a:spcBef>
        <a:spcAft>
          <a:spcPct val="0"/>
        </a:spcAft>
        <a:defRPr sz="3200" b="1">
          <a:solidFill>
            <a:schemeClr val="tx1"/>
          </a:solidFill>
          <a:latin typeface="Arial" charset="0"/>
        </a:defRPr>
      </a:lvl3pPr>
      <a:lvl4pPr algn="ctr" rtl="0" eaLnBrk="1" fontAlgn="base" hangingPunct="1">
        <a:spcBef>
          <a:spcPct val="0"/>
        </a:spcBef>
        <a:spcAft>
          <a:spcPct val="0"/>
        </a:spcAft>
        <a:defRPr sz="3200" b="1">
          <a:solidFill>
            <a:schemeClr val="tx1"/>
          </a:solidFill>
          <a:latin typeface="Arial" charset="0"/>
        </a:defRPr>
      </a:lvl4pPr>
      <a:lvl5pPr algn="ctr" rtl="0" eaLnBrk="1" fontAlgn="base" hangingPunct="1">
        <a:spcBef>
          <a:spcPct val="0"/>
        </a:spcBef>
        <a:spcAft>
          <a:spcPct val="0"/>
        </a:spcAft>
        <a:defRPr sz="3200" b="1">
          <a:solidFill>
            <a:schemeClr val="tx1"/>
          </a:solidFill>
          <a:latin typeface="Arial" charset="0"/>
        </a:defRPr>
      </a:lvl5pPr>
      <a:lvl6pPr marL="457200" algn="ctr" rtl="0" eaLnBrk="1" fontAlgn="base" hangingPunct="1">
        <a:spcBef>
          <a:spcPct val="0"/>
        </a:spcBef>
        <a:spcAft>
          <a:spcPct val="0"/>
        </a:spcAft>
        <a:defRPr sz="3200" b="1">
          <a:solidFill>
            <a:schemeClr val="tx1"/>
          </a:solidFill>
          <a:latin typeface="Arial" charset="0"/>
        </a:defRPr>
      </a:lvl6pPr>
      <a:lvl7pPr marL="914400" algn="ctr" rtl="0" eaLnBrk="1" fontAlgn="base" hangingPunct="1">
        <a:spcBef>
          <a:spcPct val="0"/>
        </a:spcBef>
        <a:spcAft>
          <a:spcPct val="0"/>
        </a:spcAft>
        <a:defRPr sz="3200" b="1">
          <a:solidFill>
            <a:schemeClr val="tx1"/>
          </a:solidFill>
          <a:latin typeface="Arial" charset="0"/>
        </a:defRPr>
      </a:lvl7pPr>
      <a:lvl8pPr marL="1371600" algn="ctr" rtl="0" eaLnBrk="1" fontAlgn="base" hangingPunct="1">
        <a:spcBef>
          <a:spcPct val="0"/>
        </a:spcBef>
        <a:spcAft>
          <a:spcPct val="0"/>
        </a:spcAft>
        <a:defRPr sz="3200" b="1">
          <a:solidFill>
            <a:schemeClr val="tx1"/>
          </a:solidFill>
          <a:latin typeface="Arial" charset="0"/>
        </a:defRPr>
      </a:lvl8pPr>
      <a:lvl9pPr marL="1828800" algn="ctr" rtl="0" eaLnBrk="1" fontAlgn="base" hangingPunct="1">
        <a:spcBef>
          <a:spcPct val="0"/>
        </a:spcBef>
        <a:spcAft>
          <a:spcPct val="0"/>
        </a:spcAft>
        <a:defRPr sz="3200" b="1">
          <a:solidFill>
            <a:schemeClr val="tx1"/>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685800" y="0"/>
            <a:ext cx="7772400" cy="6588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381000" y="914400"/>
            <a:ext cx="8582025" cy="548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Lst>
  <p:hf hdr="0" dt="0"/>
  <p:txStyles>
    <p:titleStyle>
      <a:lvl1pPr algn="r" rtl="0" eaLnBrk="1" fontAlgn="base" hangingPunct="1">
        <a:spcBef>
          <a:spcPct val="0"/>
        </a:spcBef>
        <a:spcAft>
          <a:spcPct val="0"/>
        </a:spcAft>
        <a:defRPr sz="3200">
          <a:solidFill>
            <a:srgbClr val="0000FF"/>
          </a:solidFill>
          <a:latin typeface="Arial"/>
          <a:ea typeface="ＭＳ Ｐゴシック" charset="-128"/>
          <a:cs typeface="ＭＳ Ｐゴシック" charset="-128"/>
        </a:defRPr>
      </a:lvl1pPr>
      <a:lvl2pPr algn="r" rtl="0" eaLnBrk="1" fontAlgn="base" hangingPunct="1">
        <a:spcBef>
          <a:spcPct val="0"/>
        </a:spcBef>
        <a:spcAft>
          <a:spcPct val="0"/>
        </a:spcAft>
        <a:defRPr sz="3200">
          <a:solidFill>
            <a:srgbClr val="0000FF"/>
          </a:solidFill>
          <a:latin typeface="Arial" charset="0"/>
          <a:ea typeface="ＭＳ Ｐゴシック" charset="-128"/>
          <a:cs typeface="ＭＳ Ｐゴシック" charset="-128"/>
        </a:defRPr>
      </a:lvl2pPr>
      <a:lvl3pPr algn="r" rtl="0" eaLnBrk="1" fontAlgn="base" hangingPunct="1">
        <a:spcBef>
          <a:spcPct val="0"/>
        </a:spcBef>
        <a:spcAft>
          <a:spcPct val="0"/>
        </a:spcAft>
        <a:defRPr sz="3200">
          <a:solidFill>
            <a:srgbClr val="0000FF"/>
          </a:solidFill>
          <a:latin typeface="Arial" charset="0"/>
          <a:ea typeface="ＭＳ Ｐゴシック" charset="-128"/>
          <a:cs typeface="ＭＳ Ｐゴシック" charset="-128"/>
        </a:defRPr>
      </a:lvl3pPr>
      <a:lvl4pPr algn="r" rtl="0" eaLnBrk="1" fontAlgn="base" hangingPunct="1">
        <a:spcBef>
          <a:spcPct val="0"/>
        </a:spcBef>
        <a:spcAft>
          <a:spcPct val="0"/>
        </a:spcAft>
        <a:defRPr sz="3200">
          <a:solidFill>
            <a:srgbClr val="0000FF"/>
          </a:solidFill>
          <a:latin typeface="Arial" charset="0"/>
          <a:ea typeface="ＭＳ Ｐゴシック" charset="-128"/>
          <a:cs typeface="ＭＳ Ｐゴシック" charset="-128"/>
        </a:defRPr>
      </a:lvl4pPr>
      <a:lvl5pPr algn="r" rtl="0" eaLnBrk="1" fontAlgn="base" hangingPunct="1">
        <a:spcBef>
          <a:spcPct val="0"/>
        </a:spcBef>
        <a:spcAft>
          <a:spcPct val="0"/>
        </a:spcAft>
        <a:defRPr sz="3200">
          <a:solidFill>
            <a:srgbClr val="0000FF"/>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3600" b="1">
          <a:solidFill>
            <a:schemeClr val="tx2"/>
          </a:solidFill>
          <a:latin typeface="Times"/>
        </a:defRPr>
      </a:lvl6pPr>
      <a:lvl7pPr marL="914400" algn="ctr" rtl="0" eaLnBrk="1" fontAlgn="base" hangingPunct="1">
        <a:spcBef>
          <a:spcPct val="0"/>
        </a:spcBef>
        <a:spcAft>
          <a:spcPct val="0"/>
        </a:spcAft>
        <a:defRPr sz="3600" b="1">
          <a:solidFill>
            <a:schemeClr val="tx2"/>
          </a:solidFill>
          <a:latin typeface="Times"/>
        </a:defRPr>
      </a:lvl7pPr>
      <a:lvl8pPr marL="1371600" algn="ctr" rtl="0" eaLnBrk="1" fontAlgn="base" hangingPunct="1">
        <a:spcBef>
          <a:spcPct val="0"/>
        </a:spcBef>
        <a:spcAft>
          <a:spcPct val="0"/>
        </a:spcAft>
        <a:defRPr sz="3600" b="1">
          <a:solidFill>
            <a:schemeClr val="tx2"/>
          </a:solidFill>
          <a:latin typeface="Times"/>
        </a:defRPr>
      </a:lvl8pPr>
      <a:lvl9pPr marL="1828800" algn="ctr" rtl="0" eaLnBrk="1" fontAlgn="base" hangingPunct="1">
        <a:spcBef>
          <a:spcPct val="0"/>
        </a:spcBef>
        <a:spcAft>
          <a:spcPct val="0"/>
        </a:spcAft>
        <a:defRPr sz="3600" b="1">
          <a:solidFill>
            <a:schemeClr val="tx2"/>
          </a:solidFill>
          <a:latin typeface="Times"/>
        </a:defRPr>
      </a:lvl9pPr>
    </p:titleStyle>
    <p:bodyStyle>
      <a:lvl1pPr marL="342900" indent="-342900" algn="l" rtl="0" eaLnBrk="1" fontAlgn="base" hangingPunct="1">
        <a:spcBef>
          <a:spcPct val="20000"/>
        </a:spcBef>
        <a:spcAft>
          <a:spcPct val="0"/>
        </a:spcAft>
        <a:buClr>
          <a:srgbClr val="FF6600"/>
        </a:buClr>
        <a:buChar char="•"/>
        <a:defRPr sz="2400">
          <a:solidFill>
            <a:schemeClr val="tx1"/>
          </a:solidFill>
          <a:latin typeface="Calibri"/>
          <a:ea typeface="ＭＳ Ｐゴシック" charset="-128"/>
          <a:cs typeface="ＭＳ Ｐゴシック" charset="-128"/>
        </a:defRPr>
      </a:lvl1pPr>
      <a:lvl2pPr marL="742950" indent="-285750" algn="l" rtl="0" eaLnBrk="1" fontAlgn="base" hangingPunct="1">
        <a:spcBef>
          <a:spcPct val="20000"/>
        </a:spcBef>
        <a:spcAft>
          <a:spcPct val="0"/>
        </a:spcAft>
        <a:buClr>
          <a:srgbClr val="4343CA"/>
        </a:buClr>
        <a:buFont typeface="Arial" charset="0"/>
        <a:buChar char="•"/>
        <a:defRPr sz="2400">
          <a:solidFill>
            <a:schemeClr val="tx1"/>
          </a:solidFill>
          <a:latin typeface="Calibri"/>
          <a:ea typeface="ＭＳ Ｐゴシック" charset="-128"/>
        </a:defRPr>
      </a:lvl2pPr>
      <a:lvl3pPr marL="1143000" indent="-228600" algn="l" rtl="0" eaLnBrk="1" fontAlgn="base" hangingPunct="1">
        <a:spcBef>
          <a:spcPct val="20000"/>
        </a:spcBef>
        <a:spcAft>
          <a:spcPct val="0"/>
        </a:spcAft>
        <a:buClr>
          <a:srgbClr val="660066"/>
        </a:buClr>
        <a:buChar char="•"/>
        <a:defRPr sz="2400">
          <a:solidFill>
            <a:schemeClr val="tx1"/>
          </a:solidFill>
          <a:latin typeface="Calibri"/>
          <a:ea typeface="ＭＳ Ｐゴシック" charset="-128"/>
        </a:defRPr>
      </a:lvl3pPr>
      <a:lvl4pPr marL="1600200" indent="-228600" algn="l" rtl="0" eaLnBrk="1" fontAlgn="base" hangingPunct="1">
        <a:spcBef>
          <a:spcPct val="20000"/>
        </a:spcBef>
        <a:spcAft>
          <a:spcPct val="0"/>
        </a:spcAft>
        <a:buClr>
          <a:srgbClr val="008000"/>
        </a:buClr>
        <a:buFont typeface="Arial" charset="0"/>
        <a:buChar char="•"/>
        <a:defRPr sz="2400">
          <a:solidFill>
            <a:schemeClr val="tx1"/>
          </a:solidFill>
          <a:latin typeface="Calibri"/>
          <a:ea typeface="ＭＳ Ｐゴシック" charset="-128"/>
        </a:defRPr>
      </a:lvl4pPr>
      <a:lvl5pPr marL="2057400" indent="-228600" algn="l" rtl="0" eaLnBrk="1" fontAlgn="base" hangingPunct="1">
        <a:spcBef>
          <a:spcPct val="20000"/>
        </a:spcBef>
        <a:spcAft>
          <a:spcPct val="0"/>
        </a:spcAft>
        <a:defRPr sz="800">
          <a:solidFill>
            <a:schemeClr val="tx1"/>
          </a:solidFill>
          <a:latin typeface="Calibri"/>
          <a:ea typeface="ＭＳ Ｐゴシック" charset="-128"/>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41905" y="0"/>
            <a:ext cx="8316295" cy="8088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4099" name="Rectangle 3"/>
          <p:cNvSpPr>
            <a:spLocks noGrp="1" noChangeArrowheads="1"/>
          </p:cNvSpPr>
          <p:nvPr>
            <p:ph type="body" idx="1"/>
          </p:nvPr>
        </p:nvSpPr>
        <p:spPr bwMode="auto">
          <a:xfrm>
            <a:off x="141906" y="922323"/>
            <a:ext cx="8897440" cy="51736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eaLnBrk="0" fontAlgn="base" hangingPunct="0">
              <a:spcBef>
                <a:spcPct val="0"/>
              </a:spcBef>
              <a:spcAft>
                <a:spcPct val="0"/>
              </a:spcAft>
            </a:pPr>
            <a:r>
              <a:rPr lang="en-US" dirty="0">
                <a:solidFill>
                  <a:srgbClr val="000000">
                    <a:tint val="75000"/>
                  </a:srgbClr>
                </a:solidFill>
                <a:latin typeface="Times" charset="0"/>
              </a:rPr>
              <a:t>Isotope ERR Review September 26-27, 2019</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defTabSz="914400" eaLnBrk="0" fontAlgn="base" hangingPunct="0">
              <a:spcBef>
                <a:spcPct val="0"/>
              </a:spcBef>
              <a:spcAft>
                <a:spcPct val="0"/>
              </a:spcAft>
            </a:pPr>
            <a:r>
              <a:rPr lang="en-US" dirty="0">
                <a:solidFill>
                  <a:srgbClr val="000000">
                    <a:tint val="75000"/>
                  </a:srgbClr>
                </a:solidFill>
                <a:latin typeface="Times" charset="0"/>
              </a:rPr>
              <a:t>Slide </a:t>
            </a:r>
            <a:fld id="{2170E7E5-D759-E44D-99F5-2114FE40D280}" type="slidenum">
              <a:rPr lang="en-US" smtClean="0">
                <a:solidFill>
                  <a:srgbClr val="000000">
                    <a:tint val="75000"/>
                  </a:srgbClr>
                </a:solidFill>
                <a:latin typeface="Times" charset="0"/>
              </a:rPr>
              <a:pPr algn="ctr" defTabSz="914400" eaLnBrk="0" fontAlgn="base" hangingPunct="0">
                <a:spcBef>
                  <a:spcPct val="0"/>
                </a:spcBef>
                <a:spcAft>
                  <a:spcPct val="0"/>
                </a:spcAft>
              </a:pPr>
              <a:t>‹#›</a:t>
            </a:fld>
            <a:endParaRPr lang="en-US" dirty="0">
              <a:solidFill>
                <a:srgbClr val="000000">
                  <a:tint val="75000"/>
                </a:srgbClr>
              </a:solidFill>
              <a:latin typeface="Times" charset="0"/>
            </a:endParaRPr>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hdr="0" dt="0"/>
  <p:txStyles>
    <p:titleStyle>
      <a:lvl1pPr algn="l"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pitchFamily="18" charset="0"/>
        </a:defRPr>
      </a:lvl2pPr>
      <a:lvl3pPr algn="ctr" rtl="0" eaLnBrk="1" fontAlgn="base" hangingPunct="1">
        <a:spcBef>
          <a:spcPct val="0"/>
        </a:spcBef>
        <a:spcAft>
          <a:spcPct val="0"/>
        </a:spcAft>
        <a:defRPr sz="3600" b="1">
          <a:solidFill>
            <a:schemeClr val="tx2"/>
          </a:solidFill>
          <a:latin typeface="Times" pitchFamily="18" charset="0"/>
        </a:defRPr>
      </a:lvl3pPr>
      <a:lvl4pPr algn="ctr" rtl="0" eaLnBrk="1" fontAlgn="base" hangingPunct="1">
        <a:spcBef>
          <a:spcPct val="0"/>
        </a:spcBef>
        <a:spcAft>
          <a:spcPct val="0"/>
        </a:spcAft>
        <a:defRPr sz="3600" b="1">
          <a:solidFill>
            <a:schemeClr val="tx2"/>
          </a:solidFill>
          <a:latin typeface="Times" pitchFamily="18" charset="0"/>
        </a:defRPr>
      </a:lvl4pPr>
      <a:lvl5pPr algn="ctr" rtl="0" eaLnBrk="1" fontAlgn="base" hangingPunct="1">
        <a:spcBef>
          <a:spcPct val="0"/>
        </a:spcBef>
        <a:spcAft>
          <a:spcPct val="0"/>
        </a:spcAft>
        <a:defRPr sz="3600" b="1">
          <a:solidFill>
            <a:schemeClr val="tx2"/>
          </a:solidFill>
          <a:latin typeface="Times" pitchFamily="18" charset="0"/>
        </a:defRPr>
      </a:lvl5pPr>
      <a:lvl6pPr marL="457200" algn="ctr" rtl="0" eaLnBrk="1" fontAlgn="base" hangingPunct="1">
        <a:spcBef>
          <a:spcPct val="0"/>
        </a:spcBef>
        <a:spcAft>
          <a:spcPct val="0"/>
        </a:spcAft>
        <a:defRPr sz="3600" b="1">
          <a:solidFill>
            <a:schemeClr val="tx2"/>
          </a:solidFill>
          <a:latin typeface="Times" pitchFamily="18" charset="0"/>
        </a:defRPr>
      </a:lvl6pPr>
      <a:lvl7pPr marL="914400" algn="ctr" rtl="0" eaLnBrk="1" fontAlgn="base" hangingPunct="1">
        <a:spcBef>
          <a:spcPct val="0"/>
        </a:spcBef>
        <a:spcAft>
          <a:spcPct val="0"/>
        </a:spcAft>
        <a:defRPr sz="3600" b="1">
          <a:solidFill>
            <a:schemeClr val="tx2"/>
          </a:solidFill>
          <a:latin typeface="Times" pitchFamily="18" charset="0"/>
        </a:defRPr>
      </a:lvl7pPr>
      <a:lvl8pPr marL="1371600" algn="ctr" rtl="0" eaLnBrk="1" fontAlgn="base" hangingPunct="1">
        <a:spcBef>
          <a:spcPct val="0"/>
        </a:spcBef>
        <a:spcAft>
          <a:spcPct val="0"/>
        </a:spcAft>
        <a:defRPr sz="3600" b="1">
          <a:solidFill>
            <a:schemeClr val="tx2"/>
          </a:solidFill>
          <a:latin typeface="Times" pitchFamily="18" charset="0"/>
        </a:defRPr>
      </a:lvl8pPr>
      <a:lvl9pPr marL="1828800" algn="ctr" rtl="0" eaLnBrk="1" fontAlgn="base" hangingPunct="1">
        <a:spcBef>
          <a:spcPct val="0"/>
        </a:spcBef>
        <a:spcAft>
          <a:spcPct val="0"/>
        </a:spcAft>
        <a:defRPr sz="3600" b="1">
          <a:solidFill>
            <a:schemeClr val="tx2"/>
          </a:solidFill>
          <a:latin typeface="Times" pitchFamily="18" charset="0"/>
        </a:defRPr>
      </a:lvl9pPr>
    </p:titleStyle>
    <p:bodyStyle>
      <a:lvl1pPr marL="342900" indent="-342900" algn="l" rtl="0" eaLnBrk="1" fontAlgn="base" hangingPunct="1">
        <a:spcBef>
          <a:spcPct val="20000"/>
        </a:spcBef>
        <a:spcAft>
          <a:spcPct val="0"/>
        </a:spcAft>
        <a:buClr>
          <a:srgbClr val="996600"/>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3399FF"/>
        </a:buClr>
        <a:buFont typeface="Arial" pitchFamily="34" charset="0"/>
        <a:buChar char="•"/>
        <a:defRPr sz="2200">
          <a:solidFill>
            <a:schemeClr val="tx1"/>
          </a:solidFill>
          <a:latin typeface="+mn-lt"/>
        </a:defRPr>
      </a:lvl2pPr>
      <a:lvl3pPr marL="1143000" indent="-228600" algn="l" rtl="0" eaLnBrk="1" fontAlgn="base" hangingPunct="1">
        <a:spcBef>
          <a:spcPct val="20000"/>
        </a:spcBef>
        <a:spcAft>
          <a:spcPct val="0"/>
        </a:spcAft>
        <a:buClr>
          <a:srgbClr val="33CC33"/>
        </a:buClr>
        <a:buChar char="•"/>
        <a:defRPr sz="2000">
          <a:solidFill>
            <a:schemeClr val="tx1"/>
          </a:solidFill>
          <a:latin typeface="+mn-lt"/>
        </a:defRPr>
      </a:lvl3pPr>
      <a:lvl4pPr marL="1600200" indent="-228600" algn="l" rtl="0" eaLnBrk="1" fontAlgn="base" hangingPunct="1">
        <a:spcBef>
          <a:spcPct val="20000"/>
        </a:spcBef>
        <a:spcAft>
          <a:spcPct val="0"/>
        </a:spcAft>
        <a:buClr>
          <a:srgbClr val="6666FF"/>
        </a:buClr>
        <a:buFont typeface="Arial" pitchFamily="34" charset="0"/>
        <a:buChar char="•"/>
        <a:defRPr sz="1800">
          <a:solidFill>
            <a:schemeClr val="tx1"/>
          </a:solidFill>
          <a:latin typeface="+mn-lt"/>
        </a:defRPr>
      </a:lvl4pPr>
      <a:lvl5pPr marL="2057400" indent="-228600" algn="l" rtl="0" eaLnBrk="1" fontAlgn="base" hangingPunct="1">
        <a:spcBef>
          <a:spcPct val="20000"/>
        </a:spcBef>
        <a:spcAft>
          <a:spcPct val="0"/>
        </a:spcAft>
        <a:buClr>
          <a:srgbClr val="CC0000"/>
        </a:buClr>
        <a:buFont typeface="Arial" pitchFamily="34" charset="0"/>
        <a:buChar char="•"/>
        <a:defRPr sz="1600">
          <a:solidFill>
            <a:schemeClr val="tx1"/>
          </a:solidFill>
          <a:latin typeface="+mn-lt"/>
        </a:defRPr>
      </a:lvl5pPr>
      <a:lvl6pPr marL="2514600" indent="-228600" algn="l" rtl="0" eaLnBrk="1" fontAlgn="base" hangingPunct="1">
        <a:spcBef>
          <a:spcPct val="20000"/>
        </a:spcBef>
        <a:spcAft>
          <a:spcPct val="0"/>
        </a:spcAft>
        <a:buNone/>
        <a:defRPr sz="8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buClr>
                <a:srgbClr val="C00000"/>
              </a:buClr>
            </a:pPr>
            <a:endParaRPr lang="en-US" dirty="0">
              <a:solidFill>
                <a:srgbClr val="002060"/>
              </a:solidFill>
              <a:latin typeface="Times"/>
            </a:endParaRPr>
          </a:p>
          <a:p>
            <a:pPr eaLnBrk="0" hangingPunct="0">
              <a:buClr>
                <a:srgbClr val="C00000"/>
              </a:buClr>
              <a:buFont typeface="Arial" pitchFamily="34" charset="0"/>
              <a:buNone/>
            </a:pPr>
            <a:endParaRPr lang="en-US" sz="2800" dirty="0">
              <a:solidFill>
                <a:srgbClr val="002060"/>
              </a:solidFill>
              <a:latin typeface="Arial" pitchFamily="34" charset="0"/>
              <a:cs typeface="Arial" pitchFamily="34" charset="0"/>
            </a:endParaRPr>
          </a:p>
        </p:txBody>
      </p:sp>
      <p:sp>
        <p:nvSpPr>
          <p:cNvPr id="6" name="Rectangle 5"/>
          <p:cNvSpPr/>
          <p:nvPr/>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US" sz="4000" b="1" dirty="0">
              <a:solidFill>
                <a:srgbClr val="C00000"/>
              </a:solidFill>
              <a:latin typeface="Arial" pitchFamily="34" charset="0"/>
              <a:cs typeface="Arial" pitchFamily="34" charset="0"/>
            </a:endParaRPr>
          </a:p>
        </p:txBody>
      </p:sp>
      <p:sp>
        <p:nvSpPr>
          <p:cNvPr id="1026" name="Rectangle 2"/>
          <p:cNvSpPr>
            <a:spLocks noGrp="1" noChangeArrowheads="1"/>
          </p:cNvSpPr>
          <p:nvPr>
            <p:ph type="title"/>
          </p:nvPr>
        </p:nvSpPr>
        <p:spPr bwMode="auto">
          <a:xfrm>
            <a:off x="685800" y="0"/>
            <a:ext cx="7772400" cy="8040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381000" y="914400"/>
            <a:ext cx="8153400" cy="533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p:cNvSpPr>
            <a:spLocks noGrp="1"/>
          </p:cNvSpPr>
          <p:nvPr>
            <p:ph type="ftr" sz="quarter" idx="3"/>
          </p:nvPr>
        </p:nvSpPr>
        <p:spPr>
          <a:xfrm>
            <a:off x="1371600" y="646747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Isotope ERR Review September 26-27, 2019</a:t>
            </a:r>
          </a:p>
        </p:txBody>
      </p:sp>
      <p:sp>
        <p:nvSpPr>
          <p:cNvPr id="3" name="Slide Number Placeholder 2"/>
          <p:cNvSpPr>
            <a:spLocks noGrp="1"/>
          </p:cNvSpPr>
          <p:nvPr>
            <p:ph type="sldNum" sz="quarter" idx="4"/>
          </p:nvPr>
        </p:nvSpPr>
        <p:spPr>
          <a:xfrm>
            <a:off x="5334000" y="647110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71D3AA-F628-8F4E-BE52-707AC18962C1}"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hf hdr="0" dt="0"/>
  <p:txStyles>
    <p:titleStyle>
      <a:lvl1pPr algn="ctr" rtl="0" eaLnBrk="1" fontAlgn="base" hangingPunct="1">
        <a:spcBef>
          <a:spcPct val="0"/>
        </a:spcBef>
        <a:spcAft>
          <a:spcPct val="0"/>
        </a:spcAft>
        <a:defRPr sz="3600" b="0">
          <a:solidFill>
            <a:srgbClr val="0000FF"/>
          </a:solidFill>
          <a:latin typeface="Calibri"/>
          <a:ea typeface="+mj-ea"/>
          <a:cs typeface="Calibri"/>
        </a:defRPr>
      </a:lvl1pPr>
      <a:lvl2pPr algn="ctr" rtl="0" eaLnBrk="1" fontAlgn="base" hangingPunct="1">
        <a:spcBef>
          <a:spcPct val="0"/>
        </a:spcBef>
        <a:spcAft>
          <a:spcPct val="0"/>
        </a:spcAft>
        <a:defRPr sz="3600" b="1">
          <a:solidFill>
            <a:schemeClr val="tx2"/>
          </a:solidFill>
          <a:latin typeface="Times"/>
        </a:defRPr>
      </a:lvl2pPr>
      <a:lvl3pPr algn="ctr" rtl="0" eaLnBrk="1" fontAlgn="base" hangingPunct="1">
        <a:spcBef>
          <a:spcPct val="0"/>
        </a:spcBef>
        <a:spcAft>
          <a:spcPct val="0"/>
        </a:spcAft>
        <a:defRPr sz="3600" b="1">
          <a:solidFill>
            <a:schemeClr val="tx2"/>
          </a:solidFill>
          <a:latin typeface="Times"/>
        </a:defRPr>
      </a:lvl3pPr>
      <a:lvl4pPr algn="ctr" rtl="0" eaLnBrk="1" fontAlgn="base" hangingPunct="1">
        <a:spcBef>
          <a:spcPct val="0"/>
        </a:spcBef>
        <a:spcAft>
          <a:spcPct val="0"/>
        </a:spcAft>
        <a:defRPr sz="3600" b="1">
          <a:solidFill>
            <a:schemeClr val="tx2"/>
          </a:solidFill>
          <a:latin typeface="Times"/>
        </a:defRPr>
      </a:lvl4pPr>
      <a:lvl5pPr algn="ctr" rtl="0" eaLnBrk="1" fontAlgn="base" hangingPunct="1">
        <a:spcBef>
          <a:spcPct val="0"/>
        </a:spcBef>
        <a:spcAft>
          <a:spcPct val="0"/>
        </a:spcAft>
        <a:defRPr sz="3600" b="1">
          <a:solidFill>
            <a:schemeClr val="tx2"/>
          </a:solidFill>
          <a:latin typeface="Times"/>
        </a:defRPr>
      </a:lvl5pPr>
      <a:lvl6pPr marL="457200" algn="ctr" rtl="0" eaLnBrk="1" fontAlgn="base" hangingPunct="1">
        <a:spcBef>
          <a:spcPct val="0"/>
        </a:spcBef>
        <a:spcAft>
          <a:spcPct val="0"/>
        </a:spcAft>
        <a:defRPr sz="3600" b="1">
          <a:solidFill>
            <a:schemeClr val="tx2"/>
          </a:solidFill>
          <a:latin typeface="Times"/>
        </a:defRPr>
      </a:lvl6pPr>
      <a:lvl7pPr marL="914400" algn="ctr" rtl="0" eaLnBrk="1" fontAlgn="base" hangingPunct="1">
        <a:spcBef>
          <a:spcPct val="0"/>
        </a:spcBef>
        <a:spcAft>
          <a:spcPct val="0"/>
        </a:spcAft>
        <a:defRPr sz="3600" b="1">
          <a:solidFill>
            <a:schemeClr val="tx2"/>
          </a:solidFill>
          <a:latin typeface="Times"/>
        </a:defRPr>
      </a:lvl7pPr>
      <a:lvl8pPr marL="1371600" algn="ctr" rtl="0" eaLnBrk="1" fontAlgn="base" hangingPunct="1">
        <a:spcBef>
          <a:spcPct val="0"/>
        </a:spcBef>
        <a:spcAft>
          <a:spcPct val="0"/>
        </a:spcAft>
        <a:defRPr sz="3600" b="1">
          <a:solidFill>
            <a:schemeClr val="tx2"/>
          </a:solidFill>
          <a:latin typeface="Times"/>
        </a:defRPr>
      </a:lvl8pPr>
      <a:lvl9pPr marL="1828800" algn="ctr" rtl="0" eaLnBrk="1" fontAlgn="base" hangingPunct="1">
        <a:spcBef>
          <a:spcPct val="0"/>
        </a:spcBef>
        <a:spcAft>
          <a:spcPct val="0"/>
        </a:spcAft>
        <a:defRPr sz="3600" b="1">
          <a:solidFill>
            <a:schemeClr val="tx2"/>
          </a:solidFill>
          <a:latin typeface="Times"/>
        </a:defRPr>
      </a:lvl9pPr>
    </p:titleStyle>
    <p:bodyStyle>
      <a:lvl1pPr marL="342900" indent="-342900" algn="l" rtl="0" eaLnBrk="1" fontAlgn="base" hangingPunct="1">
        <a:spcBef>
          <a:spcPct val="20000"/>
        </a:spcBef>
        <a:spcAft>
          <a:spcPct val="0"/>
        </a:spcAft>
        <a:buClr>
          <a:schemeClr val="accent1"/>
        </a:buClr>
        <a:buFont typeface="Arial" pitchFamily="34" charset="0"/>
        <a:buChar char="•"/>
        <a:defRPr sz="2800">
          <a:solidFill>
            <a:schemeClr val="tx1"/>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Clr>
          <a:schemeClr val="accent2"/>
        </a:buClr>
        <a:buFont typeface="Arial" pitchFamily="34" charset="0"/>
        <a:buChar char="•"/>
        <a:defRPr sz="2800">
          <a:solidFill>
            <a:schemeClr val="tx1"/>
          </a:solidFill>
          <a:latin typeface="Calibri" pitchFamily="34" charset="0"/>
          <a:cs typeface="Calibri" pitchFamily="34" charset="0"/>
        </a:defRPr>
      </a:lvl2pPr>
      <a:lvl3pPr marL="1143000" indent="-228600" algn="l" rtl="0" eaLnBrk="1" fontAlgn="base" hangingPunct="1">
        <a:spcBef>
          <a:spcPct val="20000"/>
        </a:spcBef>
        <a:spcAft>
          <a:spcPct val="0"/>
        </a:spcAft>
        <a:buClr>
          <a:schemeClr val="accent3"/>
        </a:buClr>
        <a:buFont typeface="Arial" pitchFamily="34" charset="0"/>
        <a:buChar char="•"/>
        <a:defRPr sz="2800">
          <a:solidFill>
            <a:schemeClr val="tx1"/>
          </a:solidFill>
          <a:latin typeface="Calibri" pitchFamily="34" charset="0"/>
          <a:cs typeface="Calibri" pitchFamily="34" charset="0"/>
        </a:defRPr>
      </a:lvl3pPr>
      <a:lvl4pPr marL="1600200" indent="-228600" algn="l" rtl="0" eaLnBrk="1" fontAlgn="base" hangingPunct="1">
        <a:spcBef>
          <a:spcPct val="20000"/>
        </a:spcBef>
        <a:spcAft>
          <a:spcPct val="0"/>
        </a:spcAft>
        <a:buClr>
          <a:schemeClr val="accent4"/>
        </a:buClr>
        <a:buFont typeface="Arial" pitchFamily="34" charset="0"/>
        <a:buChar char="•"/>
        <a:defRPr sz="2800">
          <a:solidFill>
            <a:schemeClr val="tx1"/>
          </a:solidFill>
          <a:latin typeface="Calibri" pitchFamily="34" charset="0"/>
          <a:cs typeface="Calibri" pitchFamily="34" charset="0"/>
        </a:defRPr>
      </a:lvl4pPr>
      <a:lvl5pPr marL="1654175" indent="0" algn="l" rtl="0" eaLnBrk="1" fontAlgn="base" hangingPunct="1">
        <a:spcBef>
          <a:spcPct val="20000"/>
        </a:spcBef>
        <a:spcAft>
          <a:spcPct val="0"/>
        </a:spcAft>
        <a:buNone/>
        <a:defRPr sz="8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1"/>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9552" y="104779"/>
            <a:ext cx="8734425" cy="571499"/>
          </a:xfrm>
          <a:prstGeom prst="rect">
            <a:avLst/>
          </a:prstGeom>
        </p:spPr>
        <p:txBody>
          <a:bodyPr vert="horz" lIns="91440" tIns="45720" rIns="91440" bIns="45720" rtlCol="0" anchor="ctr">
            <a:noAutofit/>
          </a:bodyPr>
          <a:lstStyle/>
          <a:p>
            <a:r>
              <a:rPr lang="en-US" dirty="0"/>
              <a:t>Click to edit Master title style</a:t>
            </a:r>
          </a:p>
        </p:txBody>
      </p:sp>
      <p:sp>
        <p:nvSpPr>
          <p:cNvPr id="5" name="Slide Number Placeholder 4"/>
          <p:cNvSpPr>
            <a:spLocks noGrp="1"/>
          </p:cNvSpPr>
          <p:nvPr>
            <p:ph type="sldNum" sz="quarter" idx="4"/>
          </p:nvPr>
        </p:nvSpPr>
        <p:spPr>
          <a:xfrm>
            <a:off x="4143245" y="6465129"/>
            <a:ext cx="857250" cy="365125"/>
          </a:xfrm>
          <a:prstGeom prst="rect">
            <a:avLst/>
          </a:prstGeom>
        </p:spPr>
        <p:txBody>
          <a:bodyPr vert="horz" lIns="91440" tIns="45720" rIns="91440" bIns="45720" rtlCol="0" anchor="ctr"/>
          <a:lstStyle>
            <a:lvl1pPr algn="ctr">
              <a:defRPr sz="900">
                <a:solidFill>
                  <a:schemeClr val="bg1"/>
                </a:solidFill>
                <a:latin typeface="Arial" panose="020B0604020202020204" pitchFamily="34" charset="0"/>
                <a:cs typeface="Arial" panose="020B0604020202020204" pitchFamily="34" charset="0"/>
              </a:defRPr>
            </a:lvl1pPr>
          </a:lstStyle>
          <a:p>
            <a:fld id="{0B71D3AA-F628-8F4E-BE52-707AC18962C1}" type="slidenum">
              <a:rPr lang="en-US" smtClean="0"/>
              <a:t>‹#›</a:t>
            </a:fld>
            <a:endParaRPr lang="en-US" dirty="0"/>
          </a:p>
        </p:txBody>
      </p:sp>
      <p:sp>
        <p:nvSpPr>
          <p:cNvPr id="7" name="Text Placeholder 6"/>
          <p:cNvSpPr>
            <a:spLocks noGrp="1"/>
          </p:cNvSpPr>
          <p:nvPr>
            <p:ph type="body" idx="1"/>
          </p:nvPr>
        </p:nvSpPr>
        <p:spPr>
          <a:xfrm>
            <a:off x="209549" y="904875"/>
            <a:ext cx="8734425" cy="5334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4ECE7851-5B09-AC48-A9FE-B72C59FEBA2C}"/>
              </a:ext>
            </a:extLst>
          </p:cNvPr>
          <p:cNvSpPr>
            <a:spLocks noGrp="1"/>
          </p:cNvSpPr>
          <p:nvPr>
            <p:ph type="ftr" sz="quarter" idx="3"/>
          </p:nvPr>
        </p:nvSpPr>
        <p:spPr>
          <a:xfrm>
            <a:off x="1057145" y="6465128"/>
            <a:ext cx="3086100" cy="365125"/>
          </a:xfrm>
          <a:prstGeom prst="rect">
            <a:avLst/>
          </a:prstGeom>
        </p:spPr>
        <p:txBody>
          <a:bodyPr vert="horz" lIns="91440" tIns="45720" rIns="91440" bIns="45720" rtlCol="0" anchor="ctr"/>
          <a:lstStyle>
            <a:lvl1pPr algn="ctr">
              <a:defRPr sz="900" baseline="0">
                <a:solidFill>
                  <a:schemeClr val="bg1"/>
                </a:solidFill>
              </a:defRPr>
            </a:lvl1pPr>
          </a:lstStyle>
          <a:p>
            <a:r>
              <a:rPr lang="en-US" dirty="0"/>
              <a:t>Isotope ERR Review September 26-27, 2019</a:t>
            </a:r>
          </a:p>
        </p:txBody>
      </p:sp>
    </p:spTree>
    <p:extLst>
      <p:ext uri="{BB962C8B-B14F-4D97-AF65-F5344CB8AC3E}">
        <p14:creationId xmlns:p14="http://schemas.microsoft.com/office/powerpoint/2010/main" val="1193293135"/>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Lst>
  <p:hf hdr="0" dt="0"/>
  <p:txStyles>
    <p:titleStyle>
      <a:lvl1pPr algn="ctr" defTabSz="257175" rtl="0" eaLnBrk="1" latinLnBrk="0" hangingPunct="1">
        <a:spcBef>
          <a:spcPct val="0"/>
        </a:spcBef>
        <a:buNone/>
        <a:defRPr sz="2400" b="0" kern="1200">
          <a:solidFill>
            <a:srgbClr val="0000FF"/>
          </a:solidFill>
          <a:latin typeface="Arial" panose="020B0604020202020204" pitchFamily="34" charset="0"/>
          <a:ea typeface="+mj-ea"/>
          <a:cs typeface="Arial" panose="020B0604020202020204" pitchFamily="34" charset="0"/>
        </a:defRPr>
      </a:lvl1pPr>
    </p:titleStyle>
    <p:bodyStyle>
      <a:lvl1pPr marL="257175" marR="0" indent="-257175" algn="l" defTabSz="514350" rtl="0" eaLnBrk="1" fontAlgn="base" latinLnBrk="0" hangingPunct="1">
        <a:lnSpc>
          <a:spcPct val="100000"/>
        </a:lnSpc>
        <a:spcBef>
          <a:spcPts val="675"/>
        </a:spcBef>
        <a:spcAft>
          <a:spcPct val="0"/>
        </a:spcAft>
        <a:buClr>
          <a:srgbClr val="FF6600"/>
        </a:buClr>
        <a:buSzTx/>
        <a:buFont typeface="Arial" panose="020B0604020202020204" pitchFamily="34" charset="0"/>
        <a:buChar char="•"/>
        <a:tabLst/>
        <a:defRPr sz="1463" kern="1200">
          <a:solidFill>
            <a:schemeClr val="tx1"/>
          </a:solidFill>
          <a:latin typeface="Arial" panose="020B0604020202020204" pitchFamily="34" charset="0"/>
          <a:ea typeface="+mn-ea"/>
          <a:cs typeface="Arial" panose="020B0604020202020204" pitchFamily="34" charset="0"/>
        </a:defRPr>
      </a:lvl1pPr>
      <a:lvl2pPr marL="417910" marR="0" indent="-160735" algn="l" defTabSz="514350" rtl="0" eaLnBrk="1" fontAlgn="base" latinLnBrk="0" hangingPunct="1">
        <a:lnSpc>
          <a:spcPct val="100000"/>
        </a:lnSpc>
        <a:spcBef>
          <a:spcPts val="675"/>
        </a:spcBef>
        <a:spcAft>
          <a:spcPct val="0"/>
        </a:spcAft>
        <a:buClr>
          <a:srgbClr val="4343CA"/>
        </a:buClr>
        <a:buSzTx/>
        <a:buFont typeface="Arial" charset="0"/>
        <a:buChar char="•"/>
        <a:tabLst/>
        <a:defRPr sz="1350" kern="1200">
          <a:solidFill>
            <a:schemeClr val="tx1"/>
          </a:solidFill>
          <a:latin typeface="Arial" panose="020B0604020202020204" pitchFamily="34" charset="0"/>
          <a:ea typeface="+mn-ea"/>
          <a:cs typeface="Arial" panose="020B0604020202020204" pitchFamily="34" charset="0"/>
        </a:defRPr>
      </a:lvl2pPr>
      <a:lvl3pPr marL="642938" marR="0" indent="-128588" algn="l" defTabSz="514350" rtl="0" eaLnBrk="1" fontAlgn="base" latinLnBrk="0" hangingPunct="1">
        <a:lnSpc>
          <a:spcPct val="100000"/>
        </a:lnSpc>
        <a:spcBef>
          <a:spcPts val="675"/>
        </a:spcBef>
        <a:spcAft>
          <a:spcPct val="0"/>
        </a:spcAft>
        <a:buClr>
          <a:srgbClr val="660066"/>
        </a:buClr>
        <a:buSzTx/>
        <a:buFontTx/>
        <a:buChar char="•"/>
        <a:tabLst/>
        <a:defRPr sz="1238" kern="1200">
          <a:solidFill>
            <a:schemeClr val="tx1"/>
          </a:solidFill>
          <a:latin typeface="Arial" panose="020B0604020202020204" pitchFamily="34" charset="0"/>
          <a:ea typeface="+mn-ea"/>
          <a:cs typeface="Arial" panose="020B0604020202020204" pitchFamily="34" charset="0"/>
        </a:defRPr>
      </a:lvl3pPr>
      <a:lvl4pPr marL="900113" marR="0" indent="-128588" algn="l" defTabSz="514350" rtl="0" eaLnBrk="1" fontAlgn="base" latinLnBrk="0" hangingPunct="1">
        <a:lnSpc>
          <a:spcPct val="100000"/>
        </a:lnSpc>
        <a:spcBef>
          <a:spcPts val="675"/>
        </a:spcBef>
        <a:spcAft>
          <a:spcPct val="0"/>
        </a:spcAft>
        <a:buClr>
          <a:srgbClr val="008000"/>
        </a:buClr>
        <a:buSzTx/>
        <a:buFont typeface="Arial" charset="0"/>
        <a:buChar char="•"/>
        <a:tabLst/>
        <a:defRPr sz="1125" kern="1200">
          <a:solidFill>
            <a:schemeClr val="tx1"/>
          </a:solidFill>
          <a:latin typeface="Arial" panose="020B0604020202020204" pitchFamily="34" charset="0"/>
          <a:ea typeface="+mn-ea"/>
          <a:cs typeface="Arial" panose="020B0604020202020204" pitchFamily="34" charset="0"/>
        </a:defRPr>
      </a:lvl4pPr>
      <a:lvl5pPr marL="1157288" marR="0" indent="-128588" algn="l" defTabSz="514350" rtl="0" eaLnBrk="1" fontAlgn="base" latinLnBrk="0" hangingPunct="1">
        <a:lnSpc>
          <a:spcPct val="100000"/>
        </a:lnSpc>
        <a:spcBef>
          <a:spcPct val="20000"/>
        </a:spcBef>
        <a:spcAft>
          <a:spcPct val="0"/>
        </a:spcAft>
        <a:buClrTx/>
        <a:buSzTx/>
        <a:buFontTx/>
        <a:buNone/>
        <a:tabLst/>
        <a:defRPr sz="450" kern="1200">
          <a:solidFill>
            <a:schemeClr val="tx1"/>
          </a:solidFill>
          <a:latin typeface="Arial" panose="020B0604020202020204" pitchFamily="34" charset="0"/>
          <a:ea typeface="+mn-ea"/>
          <a:cs typeface="Arial" panose="020B0604020202020204" pitchFamily="34" charset="0"/>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1" cstate="screen"/>
          <a:srcRect/>
          <a:stretch>
            <a:fillRect/>
          </a:stretch>
        </a:blip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685800" y="0"/>
            <a:ext cx="7772400" cy="6588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381000" y="914400"/>
            <a:ext cx="8582025" cy="548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hf hdr="0" dt="0"/>
  <p:txStyles>
    <p:titleStyle>
      <a:lvl1pPr algn="r" rtl="0" eaLnBrk="1" fontAlgn="base" hangingPunct="1">
        <a:spcBef>
          <a:spcPct val="0"/>
        </a:spcBef>
        <a:spcAft>
          <a:spcPct val="0"/>
        </a:spcAft>
        <a:defRPr sz="3200">
          <a:solidFill>
            <a:srgbClr val="0000FF"/>
          </a:solidFill>
          <a:latin typeface="Arial"/>
          <a:ea typeface="ＭＳ Ｐゴシック" charset="-128"/>
          <a:cs typeface="ＭＳ Ｐゴシック" charset="-128"/>
        </a:defRPr>
      </a:lvl1pPr>
      <a:lvl2pPr algn="r" rtl="0" eaLnBrk="1" fontAlgn="base" hangingPunct="1">
        <a:spcBef>
          <a:spcPct val="0"/>
        </a:spcBef>
        <a:spcAft>
          <a:spcPct val="0"/>
        </a:spcAft>
        <a:defRPr sz="3200">
          <a:solidFill>
            <a:srgbClr val="0000FF"/>
          </a:solidFill>
          <a:latin typeface="Arial" charset="0"/>
          <a:ea typeface="ＭＳ Ｐゴシック" charset="-128"/>
          <a:cs typeface="ＭＳ Ｐゴシック" charset="-128"/>
        </a:defRPr>
      </a:lvl2pPr>
      <a:lvl3pPr algn="r" rtl="0" eaLnBrk="1" fontAlgn="base" hangingPunct="1">
        <a:spcBef>
          <a:spcPct val="0"/>
        </a:spcBef>
        <a:spcAft>
          <a:spcPct val="0"/>
        </a:spcAft>
        <a:defRPr sz="3200">
          <a:solidFill>
            <a:srgbClr val="0000FF"/>
          </a:solidFill>
          <a:latin typeface="Arial" charset="0"/>
          <a:ea typeface="ＭＳ Ｐゴシック" charset="-128"/>
          <a:cs typeface="ＭＳ Ｐゴシック" charset="-128"/>
        </a:defRPr>
      </a:lvl3pPr>
      <a:lvl4pPr algn="r" rtl="0" eaLnBrk="1" fontAlgn="base" hangingPunct="1">
        <a:spcBef>
          <a:spcPct val="0"/>
        </a:spcBef>
        <a:spcAft>
          <a:spcPct val="0"/>
        </a:spcAft>
        <a:defRPr sz="3200">
          <a:solidFill>
            <a:srgbClr val="0000FF"/>
          </a:solidFill>
          <a:latin typeface="Arial" charset="0"/>
          <a:ea typeface="ＭＳ Ｐゴシック" charset="-128"/>
          <a:cs typeface="ＭＳ Ｐゴシック" charset="-128"/>
        </a:defRPr>
      </a:lvl4pPr>
      <a:lvl5pPr algn="r" rtl="0" eaLnBrk="1" fontAlgn="base" hangingPunct="1">
        <a:spcBef>
          <a:spcPct val="0"/>
        </a:spcBef>
        <a:spcAft>
          <a:spcPct val="0"/>
        </a:spcAft>
        <a:defRPr sz="3200">
          <a:solidFill>
            <a:srgbClr val="0000FF"/>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3600" b="1">
          <a:solidFill>
            <a:schemeClr val="tx2"/>
          </a:solidFill>
          <a:latin typeface="Times"/>
        </a:defRPr>
      </a:lvl6pPr>
      <a:lvl7pPr marL="914400" algn="ctr" rtl="0" eaLnBrk="1" fontAlgn="base" hangingPunct="1">
        <a:spcBef>
          <a:spcPct val="0"/>
        </a:spcBef>
        <a:spcAft>
          <a:spcPct val="0"/>
        </a:spcAft>
        <a:defRPr sz="3600" b="1">
          <a:solidFill>
            <a:schemeClr val="tx2"/>
          </a:solidFill>
          <a:latin typeface="Times"/>
        </a:defRPr>
      </a:lvl7pPr>
      <a:lvl8pPr marL="1371600" algn="ctr" rtl="0" eaLnBrk="1" fontAlgn="base" hangingPunct="1">
        <a:spcBef>
          <a:spcPct val="0"/>
        </a:spcBef>
        <a:spcAft>
          <a:spcPct val="0"/>
        </a:spcAft>
        <a:defRPr sz="3600" b="1">
          <a:solidFill>
            <a:schemeClr val="tx2"/>
          </a:solidFill>
          <a:latin typeface="Times"/>
        </a:defRPr>
      </a:lvl8pPr>
      <a:lvl9pPr marL="1828800" algn="ctr" rtl="0" eaLnBrk="1" fontAlgn="base" hangingPunct="1">
        <a:spcBef>
          <a:spcPct val="0"/>
        </a:spcBef>
        <a:spcAft>
          <a:spcPct val="0"/>
        </a:spcAft>
        <a:defRPr sz="3600" b="1">
          <a:solidFill>
            <a:schemeClr val="tx2"/>
          </a:solidFill>
          <a:latin typeface="Times"/>
        </a:defRPr>
      </a:lvl9pPr>
    </p:titleStyle>
    <p:bodyStyle>
      <a:lvl1pPr marL="342900" indent="-342900" algn="l" rtl="0" eaLnBrk="1" fontAlgn="base" hangingPunct="1">
        <a:spcBef>
          <a:spcPts val="1200"/>
        </a:spcBef>
        <a:spcAft>
          <a:spcPct val="0"/>
        </a:spcAft>
        <a:buClr>
          <a:srgbClr val="FF6600"/>
        </a:buClr>
        <a:buChar char="•"/>
        <a:defRPr sz="2800">
          <a:solidFill>
            <a:schemeClr val="tx1"/>
          </a:solidFill>
          <a:latin typeface="Calibri"/>
          <a:ea typeface="ＭＳ Ｐゴシック" charset="-128"/>
          <a:cs typeface="ＭＳ Ｐゴシック" charset="-128"/>
        </a:defRPr>
      </a:lvl1pPr>
      <a:lvl2pPr marL="742950" indent="-285750" algn="l" rtl="0" eaLnBrk="1" fontAlgn="base" hangingPunct="1">
        <a:spcBef>
          <a:spcPts val="1200"/>
        </a:spcBef>
        <a:spcAft>
          <a:spcPct val="0"/>
        </a:spcAft>
        <a:buClr>
          <a:srgbClr val="4343CA"/>
        </a:buClr>
        <a:buFont typeface="Arial" charset="0"/>
        <a:buChar char="•"/>
        <a:defRPr sz="2800">
          <a:solidFill>
            <a:schemeClr val="tx1"/>
          </a:solidFill>
          <a:latin typeface="Calibri"/>
          <a:ea typeface="ＭＳ Ｐゴシック" charset="-128"/>
        </a:defRPr>
      </a:lvl2pPr>
      <a:lvl3pPr marL="1143000" indent="-228600" algn="l" rtl="0" eaLnBrk="1" fontAlgn="base" hangingPunct="1">
        <a:spcBef>
          <a:spcPts val="1200"/>
        </a:spcBef>
        <a:spcAft>
          <a:spcPct val="0"/>
        </a:spcAft>
        <a:buClr>
          <a:srgbClr val="660066"/>
        </a:buClr>
        <a:buChar char="•"/>
        <a:defRPr sz="2800">
          <a:solidFill>
            <a:schemeClr val="tx1"/>
          </a:solidFill>
          <a:latin typeface="Calibri"/>
          <a:ea typeface="ＭＳ Ｐゴシック" charset="-128"/>
        </a:defRPr>
      </a:lvl3pPr>
      <a:lvl4pPr marL="1600200" indent="-228600" algn="l" rtl="0" eaLnBrk="1" fontAlgn="base" hangingPunct="1">
        <a:spcBef>
          <a:spcPts val="1200"/>
        </a:spcBef>
        <a:spcAft>
          <a:spcPct val="0"/>
        </a:spcAft>
        <a:buClr>
          <a:srgbClr val="008000"/>
        </a:buClr>
        <a:buFont typeface="Arial" charset="0"/>
        <a:buChar char="•"/>
        <a:defRPr sz="2800">
          <a:solidFill>
            <a:schemeClr val="tx1"/>
          </a:solidFill>
          <a:latin typeface="Calibri"/>
          <a:ea typeface="ＭＳ Ｐゴシック" charset="-128"/>
        </a:defRPr>
      </a:lvl4pPr>
      <a:lvl5pPr marL="2057400" indent="-228600" algn="l" rtl="0" eaLnBrk="1" fontAlgn="base" hangingPunct="1">
        <a:spcBef>
          <a:spcPct val="20000"/>
        </a:spcBef>
        <a:spcAft>
          <a:spcPct val="0"/>
        </a:spcAft>
        <a:defRPr sz="800">
          <a:solidFill>
            <a:schemeClr val="tx1"/>
          </a:solidFill>
          <a:latin typeface="Calibri"/>
          <a:ea typeface="ＭＳ Ｐゴシック" charset="-128"/>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266950" y="541338"/>
            <a:ext cx="6602413" cy="71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37152" tIns="37152" rIns="37152" bIns="37152" numCol="1" anchor="b"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2241550" y="1752600"/>
            <a:ext cx="6597650" cy="4784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83219" tIns="41610" rIns="83219" bIns="416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0"/>
            <a:endParaRPr lang="en-US"/>
          </a:p>
        </p:txBody>
      </p:sp>
      <p:sp>
        <p:nvSpPr>
          <p:cNvPr id="1028" name="Rectangle 4"/>
          <p:cNvSpPr>
            <a:spLocks noChangeArrowheads="1"/>
          </p:cNvSpPr>
          <p:nvPr/>
        </p:nvSpPr>
        <p:spPr bwMode="auto">
          <a:xfrm>
            <a:off x="2225675" y="1257300"/>
            <a:ext cx="6619875" cy="152400"/>
          </a:xfrm>
          <a:prstGeom prst="rect">
            <a:avLst/>
          </a:prstGeom>
          <a:gradFill rotWithShape="0">
            <a:gsLst>
              <a:gs pos="0">
                <a:srgbClr val="FFFFFF"/>
              </a:gs>
              <a:gs pos="100000">
                <a:srgbClr val="A2C1FE"/>
              </a:gs>
            </a:gsLst>
            <a:lin ang="5400000" scaled="1"/>
          </a:gradFill>
          <a:ln w="12700">
            <a:noFill/>
            <a:miter lim="800000"/>
            <a:headEnd/>
            <a:tailEnd/>
          </a:ln>
        </p:spPr>
        <p:txBody>
          <a:bodyPr wrap="none" anchor="ctr"/>
          <a:lstStyle/>
          <a:p>
            <a:pPr defTabSz="914400" eaLnBrk="0" fontAlgn="base" hangingPunct="0">
              <a:spcBef>
                <a:spcPct val="0"/>
              </a:spcBef>
              <a:spcAft>
                <a:spcPct val="0"/>
              </a:spcAft>
              <a:defRPr/>
            </a:pPr>
            <a:endParaRPr lang="en-US" sz="1400" dirty="0">
              <a:solidFill>
                <a:srgbClr val="000000"/>
              </a:solidFill>
              <a:latin typeface="Arial" charset="0"/>
              <a:ea typeface="ＭＳ Ｐゴシック" pitchFamily="34" charset="-128"/>
              <a:cs typeface="ＭＳ Ｐゴシック" charset="0"/>
            </a:endParaRPr>
          </a:p>
        </p:txBody>
      </p:sp>
      <p:sp>
        <p:nvSpPr>
          <p:cNvPr id="1029" name="Rectangle 8"/>
          <p:cNvSpPr>
            <a:spLocks noChangeArrowheads="1"/>
          </p:cNvSpPr>
          <p:nvPr/>
        </p:nvSpPr>
        <p:spPr bwMode="auto">
          <a:xfrm>
            <a:off x="285750" y="1685925"/>
            <a:ext cx="1531938" cy="4876800"/>
          </a:xfrm>
          <a:prstGeom prst="rect">
            <a:avLst/>
          </a:prstGeom>
          <a:gradFill rotWithShape="0">
            <a:gsLst>
              <a:gs pos="0">
                <a:srgbClr val="FFFFFF"/>
              </a:gs>
              <a:gs pos="100000">
                <a:srgbClr val="C1CEFF"/>
              </a:gs>
            </a:gsLst>
            <a:lin ang="5400000" scaled="1"/>
          </a:gradFill>
          <a:ln w="12700">
            <a:noFill/>
            <a:miter lim="800000"/>
            <a:headEnd/>
            <a:tailEnd/>
          </a:ln>
        </p:spPr>
        <p:txBody>
          <a:bodyPr wrap="none" anchor="ctr"/>
          <a:lstStyle/>
          <a:p>
            <a:pPr algn="ctr" defTabSz="914400" eaLnBrk="0" fontAlgn="base" hangingPunct="0">
              <a:spcBef>
                <a:spcPct val="0"/>
              </a:spcBef>
              <a:spcAft>
                <a:spcPct val="0"/>
              </a:spcAft>
              <a:defRPr/>
            </a:pPr>
            <a:endParaRPr lang="nl-BE" sz="2400">
              <a:solidFill>
                <a:srgbClr val="000000"/>
              </a:solidFill>
              <a:latin typeface="Arial" charset="0"/>
              <a:ea typeface="ＭＳ Ｐゴシック" pitchFamily="34" charset="-128"/>
              <a:cs typeface="ＭＳ Ｐゴシック" charset="0"/>
            </a:endParaRPr>
          </a:p>
        </p:txBody>
      </p:sp>
      <p:pic>
        <p:nvPicPr>
          <p:cNvPr id="2054" name="Picture 9" descr="NL_F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0825" y="341313"/>
            <a:ext cx="1620838" cy="1096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TextBox 6"/>
          <p:cNvSpPr txBox="1">
            <a:spLocks noChangeArrowheads="1"/>
          </p:cNvSpPr>
          <p:nvPr/>
        </p:nvSpPr>
        <p:spPr bwMode="auto">
          <a:xfrm>
            <a:off x="8751888" y="6554788"/>
            <a:ext cx="371475" cy="274637"/>
          </a:xfrm>
          <a:prstGeom prst="rect">
            <a:avLst/>
          </a:prstGeom>
          <a:noFill/>
          <a:ln>
            <a:noFill/>
          </a:ln>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defTabSz="914400" fontAlgn="base">
              <a:spcBef>
                <a:spcPct val="0"/>
              </a:spcBef>
              <a:spcAft>
                <a:spcPct val="0"/>
              </a:spcAft>
            </a:pPr>
            <a:fld id="{609D61B8-E5D4-0446-826C-7DFBC50B6031}" type="slidenum">
              <a:rPr lang="en-US" sz="1200" smtClean="0">
                <a:solidFill>
                  <a:srgbClr val="0B52FC"/>
                </a:solidFill>
              </a:rPr>
              <a:pPr defTabSz="914400" fontAlgn="base">
                <a:spcBef>
                  <a:spcPct val="0"/>
                </a:spcBef>
                <a:spcAft>
                  <a:spcPct val="0"/>
                </a:spcAft>
              </a:pPr>
              <a:t>‹#›</a:t>
            </a:fld>
            <a:endParaRPr lang="en-US" sz="1200" dirty="0">
              <a:solidFill>
                <a:srgbClr val="0B52FC"/>
              </a:solidFill>
            </a:endParaRPr>
          </a:p>
        </p:txBody>
      </p:sp>
      <p:sp>
        <p:nvSpPr>
          <p:cNvPr id="8" name="Rectangle 5"/>
          <p:cNvSpPr txBox="1">
            <a:spLocks noChangeArrowheads="1"/>
          </p:cNvSpPr>
          <p:nvPr/>
        </p:nvSpPr>
        <p:spPr bwMode="auto">
          <a:xfrm>
            <a:off x="252413" y="6583363"/>
            <a:ext cx="4003675" cy="258762"/>
          </a:xfrm>
          <a:prstGeom prst="rect">
            <a:avLst/>
          </a:prstGeom>
          <a:noFill/>
          <a:ln w="9525">
            <a:noFill/>
            <a:miter lim="800000"/>
            <a:headEnd/>
            <a:tailEnd/>
          </a:ln>
          <a:effectLst/>
        </p:spPr>
        <p:txBody>
          <a:bodyPr/>
          <a:lstStyle>
            <a:lvl1pPr algn="ctr">
              <a:defRPr sz="1400">
                <a:latin typeface="+mn-lt"/>
              </a:defRPr>
            </a:lvl1pPr>
          </a:lstStyle>
          <a:p>
            <a:pPr algn="l" defTabSz="914400" fontAlgn="base">
              <a:spcBef>
                <a:spcPct val="0"/>
              </a:spcBef>
              <a:spcAft>
                <a:spcPct val="0"/>
              </a:spcAft>
              <a:defRPr/>
            </a:pPr>
            <a:r>
              <a:rPr lang="fr-FR" sz="1200" dirty="0">
                <a:solidFill>
                  <a:srgbClr val="618FFD">
                    <a:lumMod val="75000"/>
                  </a:srgbClr>
                </a:solidFill>
                <a:latin typeface="Arial"/>
                <a:ea typeface="ＭＳ Ｐゴシック" pitchFamily="-18" charset="-128"/>
                <a:cs typeface="ＭＳ Ｐゴシック" charset="0"/>
              </a:rPr>
              <a:t>MYRRHA ADS -  August 2011</a:t>
            </a:r>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ransition/>
  <p:hf hdr="0" dt="0"/>
  <p:txStyles>
    <p:titleStyle>
      <a:lvl1pPr algn="r" defTabSz="685800" rtl="0" eaLnBrk="1" fontAlgn="base" hangingPunct="1">
        <a:lnSpc>
          <a:spcPct val="80000"/>
        </a:lnSpc>
        <a:spcBef>
          <a:spcPct val="0"/>
        </a:spcBef>
        <a:spcAft>
          <a:spcPct val="0"/>
        </a:spcAft>
        <a:tabLst>
          <a:tab pos="6173788" algn="l"/>
        </a:tabLst>
        <a:defRPr sz="2600">
          <a:solidFill>
            <a:srgbClr val="0235AD"/>
          </a:solidFill>
          <a:latin typeface="+mj-lt"/>
          <a:ea typeface="ＭＳ Ｐゴシック" charset="-128"/>
          <a:cs typeface="ＭＳ Ｐゴシック" charset="-128"/>
        </a:defRPr>
      </a:lvl1pPr>
      <a:lvl2pPr algn="r" defTabSz="685800" rtl="0" eaLnBrk="1" fontAlgn="base" hangingPunct="1">
        <a:lnSpc>
          <a:spcPct val="80000"/>
        </a:lnSpc>
        <a:spcBef>
          <a:spcPct val="0"/>
        </a:spcBef>
        <a:spcAft>
          <a:spcPct val="0"/>
        </a:spcAft>
        <a:tabLst>
          <a:tab pos="6173788" algn="l"/>
        </a:tabLst>
        <a:defRPr sz="2600">
          <a:solidFill>
            <a:srgbClr val="0235AD"/>
          </a:solidFill>
          <a:latin typeface="Arial" charset="0"/>
          <a:ea typeface="ＭＳ Ｐゴシック" charset="-128"/>
          <a:cs typeface="ＭＳ Ｐゴシック" charset="-128"/>
        </a:defRPr>
      </a:lvl2pPr>
      <a:lvl3pPr algn="r" defTabSz="685800" rtl="0" eaLnBrk="1" fontAlgn="base" hangingPunct="1">
        <a:lnSpc>
          <a:spcPct val="80000"/>
        </a:lnSpc>
        <a:spcBef>
          <a:spcPct val="0"/>
        </a:spcBef>
        <a:spcAft>
          <a:spcPct val="0"/>
        </a:spcAft>
        <a:tabLst>
          <a:tab pos="6173788" algn="l"/>
        </a:tabLst>
        <a:defRPr sz="2600">
          <a:solidFill>
            <a:srgbClr val="0235AD"/>
          </a:solidFill>
          <a:latin typeface="Arial" charset="0"/>
          <a:ea typeface="ＭＳ Ｐゴシック" charset="-128"/>
          <a:cs typeface="ＭＳ Ｐゴシック" charset="-128"/>
        </a:defRPr>
      </a:lvl3pPr>
      <a:lvl4pPr algn="r" defTabSz="685800" rtl="0" eaLnBrk="1" fontAlgn="base" hangingPunct="1">
        <a:lnSpc>
          <a:spcPct val="80000"/>
        </a:lnSpc>
        <a:spcBef>
          <a:spcPct val="0"/>
        </a:spcBef>
        <a:spcAft>
          <a:spcPct val="0"/>
        </a:spcAft>
        <a:tabLst>
          <a:tab pos="6173788" algn="l"/>
        </a:tabLst>
        <a:defRPr sz="2600">
          <a:solidFill>
            <a:srgbClr val="0235AD"/>
          </a:solidFill>
          <a:latin typeface="Arial" charset="0"/>
          <a:ea typeface="ＭＳ Ｐゴシック" charset="-128"/>
          <a:cs typeface="ＭＳ Ｐゴシック" charset="-128"/>
        </a:defRPr>
      </a:lvl4pPr>
      <a:lvl5pPr algn="r" defTabSz="685800" rtl="0" eaLnBrk="1" fontAlgn="base" hangingPunct="1">
        <a:lnSpc>
          <a:spcPct val="80000"/>
        </a:lnSpc>
        <a:spcBef>
          <a:spcPct val="0"/>
        </a:spcBef>
        <a:spcAft>
          <a:spcPct val="0"/>
        </a:spcAft>
        <a:tabLst>
          <a:tab pos="6173788" algn="l"/>
        </a:tabLst>
        <a:defRPr sz="2600">
          <a:solidFill>
            <a:srgbClr val="0235AD"/>
          </a:solidFill>
          <a:latin typeface="Arial" charset="0"/>
          <a:ea typeface="ＭＳ Ｐゴシック" charset="-128"/>
          <a:cs typeface="ＭＳ Ｐゴシック" charset="-128"/>
        </a:defRPr>
      </a:lvl5pPr>
      <a:lvl6pPr marL="457200"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6pPr>
      <a:lvl7pPr marL="914400"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7pPr>
      <a:lvl8pPr marL="1371600"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8pPr>
      <a:lvl9pPr marL="1828800"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9pPr>
    </p:titleStyle>
    <p:bodyStyle>
      <a:lvl1pPr marL="309563" indent="-309563" algn="l" defTabSz="685800" rtl="0" eaLnBrk="1" fontAlgn="base" hangingPunct="1">
        <a:spcBef>
          <a:spcPct val="20000"/>
        </a:spcBef>
        <a:spcAft>
          <a:spcPct val="0"/>
        </a:spcAft>
        <a:buClr>
          <a:srgbClr val="618FFD"/>
        </a:buClr>
        <a:buSzPct val="100000"/>
        <a:buFont typeface="Wingdings" charset="0"/>
        <a:buChar char="l"/>
        <a:defRPr sz="2200">
          <a:solidFill>
            <a:schemeClr val="tx1"/>
          </a:solidFill>
          <a:latin typeface="+mn-lt"/>
          <a:ea typeface="ＭＳ Ｐゴシック" charset="-128"/>
          <a:cs typeface="ＭＳ Ｐゴシック" charset="-128"/>
        </a:defRPr>
      </a:lvl1pPr>
      <a:lvl2pPr marL="666750" indent="-244475" algn="l" defTabSz="685800" rtl="0" eaLnBrk="1" fontAlgn="base" hangingPunct="1">
        <a:spcBef>
          <a:spcPct val="20000"/>
        </a:spcBef>
        <a:spcAft>
          <a:spcPct val="0"/>
        </a:spcAft>
        <a:buClr>
          <a:srgbClr val="A2C1FE"/>
        </a:buClr>
        <a:buSzPct val="100000"/>
        <a:buFont typeface="Wingdings" charset="0"/>
        <a:buChar char="l"/>
        <a:defRPr sz="2000">
          <a:solidFill>
            <a:schemeClr val="tx1"/>
          </a:solidFill>
          <a:latin typeface="+mn-lt"/>
          <a:ea typeface="ＭＳ Ｐゴシック" charset="-128"/>
          <a:cs typeface="ＭＳ Ｐゴシック"/>
        </a:defRPr>
      </a:lvl2pPr>
      <a:lvl3pPr marL="1028700" indent="-206375" algn="l" defTabSz="685800" rtl="0" eaLnBrk="1" fontAlgn="base" hangingPunct="1">
        <a:spcBef>
          <a:spcPct val="20000"/>
        </a:spcBef>
        <a:spcAft>
          <a:spcPct val="0"/>
        </a:spcAft>
        <a:buClr>
          <a:srgbClr val="618FFD"/>
        </a:buClr>
        <a:buSzPct val="100000"/>
        <a:buFont typeface="Wingdings" charset="0"/>
        <a:buChar char="l"/>
        <a:defRPr sz="2400">
          <a:solidFill>
            <a:schemeClr val="tx1"/>
          </a:solidFill>
          <a:latin typeface="+mn-lt"/>
          <a:ea typeface="ＭＳ Ｐゴシック" charset="-128"/>
          <a:cs typeface="ＭＳ Ｐゴシック"/>
        </a:defRPr>
      </a:lvl3pPr>
      <a:lvl4pPr marL="1439863" indent="-204788" algn="l" defTabSz="685800" rtl="0" eaLnBrk="1" fontAlgn="base" hangingPunct="1">
        <a:spcBef>
          <a:spcPct val="20000"/>
        </a:spcBef>
        <a:spcAft>
          <a:spcPct val="0"/>
        </a:spcAft>
        <a:buChar char="–"/>
        <a:defRPr sz="1900">
          <a:solidFill>
            <a:schemeClr val="tx1"/>
          </a:solidFill>
          <a:latin typeface="Times New Roman" charset="0"/>
          <a:ea typeface="ＭＳ Ｐゴシック" charset="-128"/>
          <a:cs typeface="ＭＳ Ｐゴシック"/>
        </a:defRPr>
      </a:lvl4pPr>
      <a:lvl5pPr marL="1852613" indent="-206375" algn="l" defTabSz="685800" rtl="0" eaLnBrk="1" fontAlgn="base" hangingPunct="1">
        <a:spcBef>
          <a:spcPct val="20000"/>
        </a:spcBef>
        <a:spcAft>
          <a:spcPct val="0"/>
        </a:spcAft>
        <a:buChar char="»"/>
        <a:defRPr sz="1900">
          <a:solidFill>
            <a:schemeClr val="tx1"/>
          </a:solidFill>
          <a:latin typeface="Times New Roman" charset="0"/>
          <a:ea typeface="ＭＳ Ｐゴシック" charset="-128"/>
          <a:cs typeface="ＭＳ Ｐゴシック"/>
        </a:defRPr>
      </a:lvl5pPr>
      <a:lvl6pPr marL="2309813" indent="-206375" algn="l" defTabSz="685800" rtl="0" eaLnBrk="1" fontAlgn="base" hangingPunct="1">
        <a:spcBef>
          <a:spcPct val="20000"/>
        </a:spcBef>
        <a:spcAft>
          <a:spcPct val="0"/>
        </a:spcAft>
        <a:buChar char="»"/>
        <a:defRPr sz="1900">
          <a:solidFill>
            <a:schemeClr val="tx1"/>
          </a:solidFill>
          <a:latin typeface="Times New Roman" charset="0"/>
          <a:ea typeface="ＭＳ Ｐゴシック" charset="-128"/>
        </a:defRPr>
      </a:lvl6pPr>
      <a:lvl7pPr marL="2767013" indent="-206375" algn="l" defTabSz="685800" rtl="0" eaLnBrk="1" fontAlgn="base" hangingPunct="1">
        <a:spcBef>
          <a:spcPct val="20000"/>
        </a:spcBef>
        <a:spcAft>
          <a:spcPct val="0"/>
        </a:spcAft>
        <a:buChar char="»"/>
        <a:defRPr sz="1900">
          <a:solidFill>
            <a:schemeClr val="tx1"/>
          </a:solidFill>
          <a:latin typeface="Times New Roman" charset="0"/>
          <a:ea typeface="ＭＳ Ｐゴシック" charset="-128"/>
        </a:defRPr>
      </a:lvl7pPr>
      <a:lvl8pPr marL="3224213" indent="-206375" algn="l" defTabSz="685800" rtl="0" eaLnBrk="1" fontAlgn="base" hangingPunct="1">
        <a:spcBef>
          <a:spcPct val="20000"/>
        </a:spcBef>
        <a:spcAft>
          <a:spcPct val="0"/>
        </a:spcAft>
        <a:buChar char="»"/>
        <a:defRPr sz="1900">
          <a:solidFill>
            <a:schemeClr val="tx1"/>
          </a:solidFill>
          <a:latin typeface="Times New Roman" charset="0"/>
          <a:ea typeface="ＭＳ Ｐゴシック" charset="-128"/>
        </a:defRPr>
      </a:lvl8pPr>
      <a:lvl9pPr marL="3681413" indent="-206375" algn="l" defTabSz="685800" rtl="0" eaLnBrk="1" fontAlgn="base" hangingPunct="1">
        <a:spcBef>
          <a:spcPct val="20000"/>
        </a:spcBef>
        <a:spcAft>
          <a:spcPct val="0"/>
        </a:spcAft>
        <a:buChar char="»"/>
        <a:defRPr sz="19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2219325" y="541338"/>
            <a:ext cx="6659563" cy="70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37152" tIns="37152" rIns="37152" bIns="37152" numCol="1" anchor="b"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317500" y="1752600"/>
            <a:ext cx="8521700" cy="4784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83219" tIns="41610" rIns="83219" bIns="416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0"/>
            <a:endParaRPr lang="en-US"/>
          </a:p>
        </p:txBody>
      </p:sp>
      <p:sp>
        <p:nvSpPr>
          <p:cNvPr id="3076" name="Rectangle 9"/>
          <p:cNvSpPr>
            <a:spLocks noChangeArrowheads="1"/>
          </p:cNvSpPr>
          <p:nvPr/>
        </p:nvSpPr>
        <p:spPr bwMode="auto">
          <a:xfrm>
            <a:off x="2225675" y="1257300"/>
            <a:ext cx="6619875" cy="152400"/>
          </a:xfrm>
          <a:prstGeom prst="rect">
            <a:avLst/>
          </a:prstGeom>
          <a:gradFill rotWithShape="0">
            <a:gsLst>
              <a:gs pos="0">
                <a:srgbClr val="FFFFFF"/>
              </a:gs>
              <a:gs pos="100000">
                <a:srgbClr val="A2C1FE"/>
              </a:gs>
            </a:gsLst>
            <a:lin ang="5400000" scaled="1"/>
          </a:gradFill>
          <a:ln w="12700">
            <a:noFill/>
            <a:miter lim="800000"/>
            <a:headEnd/>
            <a:tailEnd/>
          </a:ln>
        </p:spPr>
        <p:txBody>
          <a:bodyPr wrap="none" anchor="ctr"/>
          <a:lstStyle/>
          <a:p>
            <a:pPr defTabSz="914400" eaLnBrk="0" fontAlgn="base" hangingPunct="0">
              <a:spcBef>
                <a:spcPct val="0"/>
              </a:spcBef>
              <a:spcAft>
                <a:spcPct val="0"/>
              </a:spcAft>
              <a:defRPr/>
            </a:pPr>
            <a:endParaRPr lang="en-US" sz="1400" dirty="0">
              <a:solidFill>
                <a:srgbClr val="000000"/>
              </a:solidFill>
              <a:latin typeface="Arial" charset="0"/>
              <a:ea typeface="ＭＳ Ｐゴシック" pitchFamily="34" charset="-128"/>
              <a:cs typeface="ＭＳ Ｐゴシック" charset="0"/>
            </a:endParaRPr>
          </a:p>
        </p:txBody>
      </p:sp>
      <p:pic>
        <p:nvPicPr>
          <p:cNvPr id="4101" name="Picture 10" descr="NL_F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0825" y="341313"/>
            <a:ext cx="1620838" cy="1096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8" name="TextBox 6"/>
          <p:cNvSpPr txBox="1">
            <a:spLocks noChangeArrowheads="1"/>
          </p:cNvSpPr>
          <p:nvPr/>
        </p:nvSpPr>
        <p:spPr bwMode="auto">
          <a:xfrm>
            <a:off x="8751888" y="6554788"/>
            <a:ext cx="371475" cy="274637"/>
          </a:xfrm>
          <a:prstGeom prst="rect">
            <a:avLst/>
          </a:prstGeom>
          <a:noFill/>
          <a:ln>
            <a:noFill/>
          </a:ln>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defTabSz="914400" fontAlgn="base">
              <a:spcBef>
                <a:spcPct val="0"/>
              </a:spcBef>
              <a:spcAft>
                <a:spcPct val="0"/>
              </a:spcAft>
            </a:pPr>
            <a:fld id="{4CA78F76-B883-AA4E-8E7E-5821C9D7BAA3}" type="slidenum">
              <a:rPr lang="en-US" sz="1200" smtClean="0">
                <a:solidFill>
                  <a:srgbClr val="0B52FC"/>
                </a:solidFill>
              </a:rPr>
              <a:pPr defTabSz="914400" fontAlgn="base">
                <a:spcBef>
                  <a:spcPct val="0"/>
                </a:spcBef>
                <a:spcAft>
                  <a:spcPct val="0"/>
                </a:spcAft>
              </a:pPr>
              <a:t>‹#›</a:t>
            </a:fld>
            <a:endParaRPr lang="en-US" sz="1200" dirty="0">
              <a:solidFill>
                <a:srgbClr val="0B52FC"/>
              </a:solidFill>
            </a:endParaRPr>
          </a:p>
        </p:txBody>
      </p:sp>
      <p:sp>
        <p:nvSpPr>
          <p:cNvPr id="8" name="Rectangle 5"/>
          <p:cNvSpPr txBox="1">
            <a:spLocks noChangeArrowheads="1"/>
          </p:cNvSpPr>
          <p:nvPr/>
        </p:nvSpPr>
        <p:spPr bwMode="auto">
          <a:xfrm>
            <a:off x="252413" y="6583363"/>
            <a:ext cx="4003675" cy="258762"/>
          </a:xfrm>
          <a:prstGeom prst="rect">
            <a:avLst/>
          </a:prstGeom>
          <a:noFill/>
          <a:ln w="9525">
            <a:noFill/>
            <a:miter lim="800000"/>
            <a:headEnd/>
            <a:tailEnd/>
          </a:ln>
          <a:effectLst/>
        </p:spPr>
        <p:txBody>
          <a:bodyPr/>
          <a:lstStyle>
            <a:lvl1pPr algn="ctr">
              <a:defRPr sz="1400">
                <a:latin typeface="+mn-lt"/>
              </a:defRPr>
            </a:lvl1pPr>
          </a:lstStyle>
          <a:p>
            <a:pPr algn="l" defTabSz="914400" fontAlgn="base">
              <a:spcBef>
                <a:spcPct val="0"/>
              </a:spcBef>
              <a:spcAft>
                <a:spcPct val="0"/>
              </a:spcAft>
              <a:defRPr/>
            </a:pPr>
            <a:r>
              <a:rPr lang="fr-FR" sz="1200" dirty="0">
                <a:solidFill>
                  <a:srgbClr val="618FFD">
                    <a:lumMod val="75000"/>
                  </a:srgbClr>
                </a:solidFill>
                <a:latin typeface="Arial"/>
                <a:ea typeface="ＭＳ Ｐゴシック" pitchFamily="-18" charset="-128"/>
                <a:cs typeface="ＭＳ Ｐゴシック" charset="0"/>
              </a:rPr>
              <a:t>MYRRHA ADS -  August 2011</a:t>
            </a:r>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transition/>
  <p:hf hdr="0" dt="0"/>
  <p:txStyles>
    <p:titleStyle>
      <a:lvl1pPr algn="r" defTabSz="685800" rtl="0" eaLnBrk="1" fontAlgn="base" hangingPunct="1">
        <a:lnSpc>
          <a:spcPct val="80000"/>
        </a:lnSpc>
        <a:spcBef>
          <a:spcPct val="0"/>
        </a:spcBef>
        <a:spcAft>
          <a:spcPct val="0"/>
        </a:spcAft>
        <a:tabLst>
          <a:tab pos="6173788" algn="l"/>
        </a:tabLst>
        <a:defRPr sz="2600">
          <a:solidFill>
            <a:srgbClr val="0330D8"/>
          </a:solidFill>
          <a:latin typeface="+mj-lt"/>
          <a:ea typeface="ＭＳ Ｐゴシック" charset="-128"/>
          <a:cs typeface="ＭＳ Ｐゴシック" charset="-128"/>
        </a:defRPr>
      </a:lvl1pPr>
      <a:lvl2pPr algn="r" defTabSz="685800" rtl="0" eaLnBrk="1" fontAlgn="base" hangingPunct="1">
        <a:lnSpc>
          <a:spcPct val="80000"/>
        </a:lnSpc>
        <a:spcBef>
          <a:spcPct val="0"/>
        </a:spcBef>
        <a:spcAft>
          <a:spcPct val="0"/>
        </a:spcAft>
        <a:tabLst>
          <a:tab pos="6173788" algn="l"/>
        </a:tabLst>
        <a:defRPr sz="2600">
          <a:solidFill>
            <a:srgbClr val="0330D8"/>
          </a:solidFill>
          <a:latin typeface="Arial" charset="0"/>
          <a:ea typeface="ＭＳ Ｐゴシック" charset="-128"/>
          <a:cs typeface="ＭＳ Ｐゴシック" charset="-128"/>
        </a:defRPr>
      </a:lvl2pPr>
      <a:lvl3pPr algn="r" defTabSz="685800" rtl="0" eaLnBrk="1" fontAlgn="base" hangingPunct="1">
        <a:lnSpc>
          <a:spcPct val="80000"/>
        </a:lnSpc>
        <a:spcBef>
          <a:spcPct val="0"/>
        </a:spcBef>
        <a:spcAft>
          <a:spcPct val="0"/>
        </a:spcAft>
        <a:tabLst>
          <a:tab pos="6173788" algn="l"/>
        </a:tabLst>
        <a:defRPr sz="2600">
          <a:solidFill>
            <a:srgbClr val="0330D8"/>
          </a:solidFill>
          <a:latin typeface="Arial" charset="0"/>
          <a:ea typeface="ＭＳ Ｐゴシック" charset="-128"/>
          <a:cs typeface="ＭＳ Ｐゴシック" charset="-128"/>
        </a:defRPr>
      </a:lvl3pPr>
      <a:lvl4pPr algn="r" defTabSz="685800" rtl="0" eaLnBrk="1" fontAlgn="base" hangingPunct="1">
        <a:lnSpc>
          <a:spcPct val="80000"/>
        </a:lnSpc>
        <a:spcBef>
          <a:spcPct val="0"/>
        </a:spcBef>
        <a:spcAft>
          <a:spcPct val="0"/>
        </a:spcAft>
        <a:tabLst>
          <a:tab pos="6173788" algn="l"/>
        </a:tabLst>
        <a:defRPr sz="2600">
          <a:solidFill>
            <a:srgbClr val="0330D8"/>
          </a:solidFill>
          <a:latin typeface="Arial" charset="0"/>
          <a:ea typeface="ＭＳ Ｐゴシック" charset="-128"/>
          <a:cs typeface="ＭＳ Ｐゴシック" charset="-128"/>
        </a:defRPr>
      </a:lvl4pPr>
      <a:lvl5pPr algn="r" defTabSz="685800" rtl="0" eaLnBrk="1" fontAlgn="base" hangingPunct="1">
        <a:lnSpc>
          <a:spcPct val="80000"/>
        </a:lnSpc>
        <a:spcBef>
          <a:spcPct val="0"/>
        </a:spcBef>
        <a:spcAft>
          <a:spcPct val="0"/>
        </a:spcAft>
        <a:tabLst>
          <a:tab pos="6173788" algn="l"/>
        </a:tabLst>
        <a:defRPr sz="2600">
          <a:solidFill>
            <a:srgbClr val="0330D8"/>
          </a:solidFill>
          <a:latin typeface="Arial" charset="0"/>
          <a:ea typeface="ＭＳ Ｐゴシック" charset="-128"/>
          <a:cs typeface="ＭＳ Ｐゴシック" charset="-128"/>
        </a:defRPr>
      </a:lvl5pPr>
      <a:lvl6pPr marL="457200"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6pPr>
      <a:lvl7pPr marL="914400"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7pPr>
      <a:lvl8pPr marL="1371600"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8pPr>
      <a:lvl9pPr marL="1828800"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9pPr>
    </p:titleStyle>
    <p:bodyStyle>
      <a:lvl1pPr marL="309563" indent="-309563" algn="l" defTabSz="685800" rtl="0" eaLnBrk="1" fontAlgn="base" hangingPunct="1">
        <a:spcBef>
          <a:spcPct val="20000"/>
        </a:spcBef>
        <a:spcAft>
          <a:spcPct val="0"/>
        </a:spcAft>
        <a:buClr>
          <a:srgbClr val="618FFD"/>
        </a:buClr>
        <a:buSzPct val="100000"/>
        <a:buFont typeface="Wingdings" charset="0"/>
        <a:buChar char="l"/>
        <a:defRPr sz="2200">
          <a:solidFill>
            <a:schemeClr val="tx1"/>
          </a:solidFill>
          <a:latin typeface="+mn-lt"/>
          <a:ea typeface="ＭＳ Ｐゴシック" charset="-128"/>
          <a:cs typeface="ＭＳ Ｐゴシック" charset="-128"/>
        </a:defRPr>
      </a:lvl1pPr>
      <a:lvl2pPr marL="666750" indent="-244475" algn="l" defTabSz="685800" rtl="0" eaLnBrk="1" fontAlgn="base" hangingPunct="1">
        <a:spcBef>
          <a:spcPct val="20000"/>
        </a:spcBef>
        <a:spcAft>
          <a:spcPct val="0"/>
        </a:spcAft>
        <a:buClr>
          <a:srgbClr val="A2C1FE"/>
        </a:buClr>
        <a:buSzPct val="100000"/>
        <a:buFont typeface="Wingdings" charset="0"/>
        <a:buChar char="l"/>
        <a:defRPr sz="2000">
          <a:solidFill>
            <a:schemeClr val="tx1"/>
          </a:solidFill>
          <a:latin typeface="+mn-lt"/>
          <a:ea typeface="ＭＳ Ｐゴシック" charset="-128"/>
          <a:cs typeface="ＭＳ Ｐゴシック"/>
        </a:defRPr>
      </a:lvl2pPr>
      <a:lvl3pPr marL="1028700" indent="-206375" algn="l" defTabSz="685800" rtl="0" eaLnBrk="1" fontAlgn="base" hangingPunct="1">
        <a:spcBef>
          <a:spcPct val="20000"/>
        </a:spcBef>
        <a:spcAft>
          <a:spcPct val="0"/>
        </a:spcAft>
        <a:buClr>
          <a:srgbClr val="618FFD"/>
        </a:buClr>
        <a:buSzPct val="100000"/>
        <a:buFont typeface="Wingdings" charset="0"/>
        <a:buChar char="•"/>
        <a:defRPr sz="2400">
          <a:solidFill>
            <a:schemeClr val="tx1"/>
          </a:solidFill>
          <a:latin typeface="+mn-lt"/>
          <a:ea typeface="ＭＳ Ｐゴシック" charset="-128"/>
          <a:cs typeface="ＭＳ Ｐゴシック"/>
        </a:defRPr>
      </a:lvl3pPr>
      <a:lvl4pPr marL="1439863" indent="-204788" algn="l" defTabSz="685800" rtl="0" eaLnBrk="1" fontAlgn="base" hangingPunct="1">
        <a:spcBef>
          <a:spcPct val="20000"/>
        </a:spcBef>
        <a:spcAft>
          <a:spcPct val="0"/>
        </a:spcAft>
        <a:buChar char="–"/>
        <a:defRPr sz="1900">
          <a:solidFill>
            <a:schemeClr val="tx1"/>
          </a:solidFill>
          <a:latin typeface="Times New Roman" charset="0"/>
          <a:ea typeface="ＭＳ Ｐゴシック" charset="-128"/>
          <a:cs typeface="ＭＳ Ｐゴシック"/>
        </a:defRPr>
      </a:lvl4pPr>
      <a:lvl5pPr marL="1852613" indent="-206375" algn="l" defTabSz="685800" rtl="0" eaLnBrk="1" fontAlgn="base" hangingPunct="1">
        <a:spcBef>
          <a:spcPct val="20000"/>
        </a:spcBef>
        <a:spcAft>
          <a:spcPct val="0"/>
        </a:spcAft>
        <a:buChar char="»"/>
        <a:defRPr sz="1900">
          <a:solidFill>
            <a:schemeClr val="tx1"/>
          </a:solidFill>
          <a:latin typeface="Times New Roman" charset="0"/>
          <a:ea typeface="ＭＳ Ｐゴシック" charset="-128"/>
          <a:cs typeface="ＭＳ Ｐゴシック"/>
        </a:defRPr>
      </a:lvl5pPr>
      <a:lvl6pPr marL="2309813" indent="-206375" algn="l" defTabSz="685800" rtl="0" eaLnBrk="1" fontAlgn="base" hangingPunct="1">
        <a:spcBef>
          <a:spcPct val="20000"/>
        </a:spcBef>
        <a:spcAft>
          <a:spcPct val="0"/>
        </a:spcAft>
        <a:buChar char="»"/>
        <a:defRPr sz="1900">
          <a:solidFill>
            <a:schemeClr val="tx1"/>
          </a:solidFill>
          <a:latin typeface="Times New Roman" charset="0"/>
          <a:ea typeface="ＭＳ Ｐゴシック" charset="-128"/>
        </a:defRPr>
      </a:lvl6pPr>
      <a:lvl7pPr marL="2767013" indent="-206375" algn="l" defTabSz="685800" rtl="0" eaLnBrk="1" fontAlgn="base" hangingPunct="1">
        <a:spcBef>
          <a:spcPct val="20000"/>
        </a:spcBef>
        <a:spcAft>
          <a:spcPct val="0"/>
        </a:spcAft>
        <a:buChar char="»"/>
        <a:defRPr sz="1900">
          <a:solidFill>
            <a:schemeClr val="tx1"/>
          </a:solidFill>
          <a:latin typeface="Times New Roman" charset="0"/>
          <a:ea typeface="ＭＳ Ｐゴシック" charset="-128"/>
        </a:defRPr>
      </a:lvl7pPr>
      <a:lvl8pPr marL="3224213" indent="-206375" algn="l" defTabSz="685800" rtl="0" eaLnBrk="1" fontAlgn="base" hangingPunct="1">
        <a:spcBef>
          <a:spcPct val="20000"/>
        </a:spcBef>
        <a:spcAft>
          <a:spcPct val="0"/>
        </a:spcAft>
        <a:buChar char="»"/>
        <a:defRPr sz="1900">
          <a:solidFill>
            <a:schemeClr val="tx1"/>
          </a:solidFill>
          <a:latin typeface="Times New Roman" charset="0"/>
          <a:ea typeface="ＭＳ Ｐゴシック" charset="-128"/>
        </a:defRPr>
      </a:lvl8pPr>
      <a:lvl9pPr marL="3681413" indent="-206375" algn="l" defTabSz="685800" rtl="0" eaLnBrk="1" fontAlgn="base" hangingPunct="1">
        <a:spcBef>
          <a:spcPct val="20000"/>
        </a:spcBef>
        <a:spcAft>
          <a:spcPct val="0"/>
        </a:spcAft>
        <a:buChar char="»"/>
        <a:defRPr sz="19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bwMode="auto">
          <a:xfrm>
            <a:off x="2241550" y="1752600"/>
            <a:ext cx="6597650" cy="4784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83219" tIns="41610" rIns="83219" bIns="416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0"/>
            <a:endParaRPr lang="en-US"/>
          </a:p>
        </p:txBody>
      </p:sp>
      <p:sp>
        <p:nvSpPr>
          <p:cNvPr id="2051" name="Rectangle 8"/>
          <p:cNvSpPr>
            <a:spLocks noChangeArrowheads="1"/>
          </p:cNvSpPr>
          <p:nvPr/>
        </p:nvSpPr>
        <p:spPr bwMode="auto">
          <a:xfrm>
            <a:off x="285750" y="1685925"/>
            <a:ext cx="1531938" cy="4876800"/>
          </a:xfrm>
          <a:prstGeom prst="rect">
            <a:avLst/>
          </a:prstGeom>
          <a:gradFill rotWithShape="0">
            <a:gsLst>
              <a:gs pos="0">
                <a:srgbClr val="FFFFFF"/>
              </a:gs>
              <a:gs pos="100000">
                <a:srgbClr val="C1CEFF"/>
              </a:gs>
            </a:gsLst>
            <a:lin ang="5400000" scaled="1"/>
          </a:gradFill>
          <a:ln w="12700">
            <a:noFill/>
            <a:miter lim="800000"/>
            <a:headEnd/>
            <a:tailEnd/>
          </a:ln>
        </p:spPr>
        <p:txBody>
          <a:bodyPr wrap="none" anchor="ctr"/>
          <a:lstStyle/>
          <a:p>
            <a:pPr algn="ctr" defTabSz="914400" eaLnBrk="0" fontAlgn="base" hangingPunct="0">
              <a:spcBef>
                <a:spcPct val="0"/>
              </a:spcBef>
              <a:spcAft>
                <a:spcPct val="0"/>
              </a:spcAft>
              <a:defRPr/>
            </a:pPr>
            <a:endParaRPr lang="nl-BE" sz="2400">
              <a:solidFill>
                <a:srgbClr val="000000"/>
              </a:solidFill>
              <a:latin typeface="Arial" charset="0"/>
              <a:ea typeface="ＭＳ Ｐゴシック" pitchFamily="34" charset="-128"/>
              <a:cs typeface="ＭＳ Ｐゴシック" charset="0"/>
            </a:endParaRPr>
          </a:p>
        </p:txBody>
      </p:sp>
      <p:pic>
        <p:nvPicPr>
          <p:cNvPr id="3076" name="Picture 9" descr="NL_F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0825" y="341313"/>
            <a:ext cx="1620838" cy="1096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3" name="TextBox 6"/>
          <p:cNvSpPr txBox="1">
            <a:spLocks noChangeArrowheads="1"/>
          </p:cNvSpPr>
          <p:nvPr/>
        </p:nvSpPr>
        <p:spPr bwMode="auto">
          <a:xfrm>
            <a:off x="8751888" y="6554788"/>
            <a:ext cx="371475" cy="274637"/>
          </a:xfrm>
          <a:prstGeom prst="rect">
            <a:avLst/>
          </a:prstGeom>
          <a:noFill/>
          <a:ln>
            <a:noFill/>
          </a:ln>
        </p:spPr>
        <p:txBody>
          <a:bodyPr>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defTabSz="914400" fontAlgn="base">
              <a:spcBef>
                <a:spcPct val="0"/>
              </a:spcBef>
              <a:spcAft>
                <a:spcPct val="0"/>
              </a:spcAft>
            </a:pPr>
            <a:fld id="{292062A9-850D-B44D-84DB-D9F623DA6683}" type="slidenum">
              <a:rPr lang="en-US" sz="1200" smtClean="0">
                <a:solidFill>
                  <a:srgbClr val="0B52FC"/>
                </a:solidFill>
              </a:rPr>
              <a:pPr defTabSz="914400" fontAlgn="base">
                <a:spcBef>
                  <a:spcPct val="0"/>
                </a:spcBef>
                <a:spcAft>
                  <a:spcPct val="0"/>
                </a:spcAft>
              </a:pPr>
              <a:t>‹#›</a:t>
            </a:fld>
            <a:endParaRPr lang="en-US" sz="1200" dirty="0">
              <a:solidFill>
                <a:srgbClr val="0B52FC"/>
              </a:solidFill>
            </a:endParaRPr>
          </a:p>
        </p:txBody>
      </p:sp>
      <p:sp>
        <p:nvSpPr>
          <p:cNvPr id="7" name="Rectangle 5"/>
          <p:cNvSpPr txBox="1">
            <a:spLocks noChangeArrowheads="1"/>
          </p:cNvSpPr>
          <p:nvPr/>
        </p:nvSpPr>
        <p:spPr bwMode="auto">
          <a:xfrm>
            <a:off x="252413" y="6567488"/>
            <a:ext cx="4003675" cy="258762"/>
          </a:xfrm>
          <a:prstGeom prst="rect">
            <a:avLst/>
          </a:prstGeom>
          <a:noFill/>
          <a:ln w="9525">
            <a:noFill/>
            <a:miter lim="800000"/>
            <a:headEnd/>
            <a:tailEnd/>
          </a:ln>
          <a:effectLst/>
        </p:spPr>
        <p:txBody>
          <a:bodyPr/>
          <a:lstStyle>
            <a:lvl1pPr algn="ctr">
              <a:defRPr sz="1400">
                <a:latin typeface="+mn-lt"/>
              </a:defRPr>
            </a:lvl1pPr>
          </a:lstStyle>
          <a:p>
            <a:pPr algn="l" defTabSz="914400" fontAlgn="base">
              <a:spcBef>
                <a:spcPct val="0"/>
              </a:spcBef>
              <a:spcAft>
                <a:spcPct val="0"/>
              </a:spcAft>
              <a:defRPr/>
            </a:pPr>
            <a:r>
              <a:rPr lang="fr-FR" sz="1200" dirty="0">
                <a:solidFill>
                  <a:srgbClr val="618FFD">
                    <a:lumMod val="75000"/>
                  </a:srgbClr>
                </a:solidFill>
                <a:latin typeface="Arial"/>
                <a:ea typeface="ＭＳ Ｐゴシック" pitchFamily="-18" charset="-128"/>
                <a:cs typeface="ＭＳ Ｐゴシック" charset="0"/>
              </a:rPr>
              <a:t>MYRRHA ADS -  August 2011</a:t>
            </a:r>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ransition/>
  <p:hf hdr="0" dt="0"/>
  <p:txStyles>
    <p:titleStyle>
      <a:lvl1pPr algn="r" defTabSz="685800" rtl="0" eaLnBrk="1" fontAlgn="base" hangingPunct="1">
        <a:lnSpc>
          <a:spcPct val="80000"/>
        </a:lnSpc>
        <a:spcBef>
          <a:spcPct val="0"/>
        </a:spcBef>
        <a:spcAft>
          <a:spcPct val="0"/>
        </a:spcAft>
        <a:tabLst>
          <a:tab pos="6173788" algn="l"/>
        </a:tabLst>
        <a:defRPr sz="2600">
          <a:solidFill>
            <a:schemeClr val="tx2"/>
          </a:solidFill>
          <a:latin typeface="+mj-lt"/>
          <a:ea typeface="ＭＳ Ｐゴシック" charset="-128"/>
          <a:cs typeface="ＭＳ Ｐゴシック" charset="-128"/>
        </a:defRPr>
      </a:lvl1pPr>
      <a:lvl2pPr algn="r" defTabSz="685800" rtl="0" eaLnBrk="1" fontAlgn="base" hangingPunct="1">
        <a:lnSpc>
          <a:spcPct val="80000"/>
        </a:lnSpc>
        <a:spcBef>
          <a:spcPct val="0"/>
        </a:spcBef>
        <a:spcAft>
          <a:spcPct val="0"/>
        </a:spcAft>
        <a:tabLst>
          <a:tab pos="6173788" algn="l"/>
        </a:tabLst>
        <a:defRPr sz="2600">
          <a:solidFill>
            <a:schemeClr val="tx2"/>
          </a:solidFill>
          <a:latin typeface="Arial" charset="0"/>
          <a:ea typeface="ＭＳ Ｐゴシック" charset="-128"/>
          <a:cs typeface="ＭＳ Ｐゴシック" charset="-128"/>
        </a:defRPr>
      </a:lvl2pPr>
      <a:lvl3pPr algn="r" defTabSz="685800" rtl="0" eaLnBrk="1" fontAlgn="base" hangingPunct="1">
        <a:lnSpc>
          <a:spcPct val="80000"/>
        </a:lnSpc>
        <a:spcBef>
          <a:spcPct val="0"/>
        </a:spcBef>
        <a:spcAft>
          <a:spcPct val="0"/>
        </a:spcAft>
        <a:tabLst>
          <a:tab pos="6173788" algn="l"/>
        </a:tabLst>
        <a:defRPr sz="2600">
          <a:solidFill>
            <a:schemeClr val="tx2"/>
          </a:solidFill>
          <a:latin typeface="Arial" charset="0"/>
          <a:ea typeface="ＭＳ Ｐゴシック" charset="-128"/>
          <a:cs typeface="ＭＳ Ｐゴシック" charset="-128"/>
        </a:defRPr>
      </a:lvl3pPr>
      <a:lvl4pPr algn="r" defTabSz="685800" rtl="0" eaLnBrk="1" fontAlgn="base" hangingPunct="1">
        <a:lnSpc>
          <a:spcPct val="80000"/>
        </a:lnSpc>
        <a:spcBef>
          <a:spcPct val="0"/>
        </a:spcBef>
        <a:spcAft>
          <a:spcPct val="0"/>
        </a:spcAft>
        <a:tabLst>
          <a:tab pos="6173788" algn="l"/>
        </a:tabLst>
        <a:defRPr sz="2600">
          <a:solidFill>
            <a:schemeClr val="tx2"/>
          </a:solidFill>
          <a:latin typeface="Arial" charset="0"/>
          <a:ea typeface="ＭＳ Ｐゴシック" charset="-128"/>
          <a:cs typeface="ＭＳ Ｐゴシック" charset="-128"/>
        </a:defRPr>
      </a:lvl4pPr>
      <a:lvl5pPr algn="r" defTabSz="685800" rtl="0" eaLnBrk="1" fontAlgn="base" hangingPunct="1">
        <a:lnSpc>
          <a:spcPct val="80000"/>
        </a:lnSpc>
        <a:spcBef>
          <a:spcPct val="0"/>
        </a:spcBef>
        <a:spcAft>
          <a:spcPct val="0"/>
        </a:spcAft>
        <a:tabLst>
          <a:tab pos="6173788" algn="l"/>
        </a:tabLst>
        <a:defRPr sz="2600">
          <a:solidFill>
            <a:schemeClr val="tx2"/>
          </a:solidFill>
          <a:latin typeface="Arial" charset="0"/>
          <a:ea typeface="ＭＳ Ｐゴシック" charset="-128"/>
          <a:cs typeface="ＭＳ Ｐゴシック" charset="-128"/>
        </a:defRPr>
      </a:lvl5pPr>
      <a:lvl6pPr marL="457200" algn="r" defTabSz="685800" rtl="0" eaLnBrk="1" fontAlgn="base" hangingPunct="1">
        <a:lnSpc>
          <a:spcPct val="80000"/>
        </a:lnSpc>
        <a:spcBef>
          <a:spcPct val="0"/>
        </a:spcBef>
        <a:spcAft>
          <a:spcPct val="0"/>
        </a:spcAft>
        <a:tabLst>
          <a:tab pos="6173788" algn="l"/>
        </a:tabLst>
        <a:defRPr sz="2600">
          <a:solidFill>
            <a:schemeClr val="tx2"/>
          </a:solidFill>
          <a:latin typeface="Arial" charset="0"/>
        </a:defRPr>
      </a:lvl6pPr>
      <a:lvl7pPr marL="914400" algn="r" defTabSz="685800" rtl="0" eaLnBrk="1" fontAlgn="base" hangingPunct="1">
        <a:lnSpc>
          <a:spcPct val="80000"/>
        </a:lnSpc>
        <a:spcBef>
          <a:spcPct val="0"/>
        </a:spcBef>
        <a:spcAft>
          <a:spcPct val="0"/>
        </a:spcAft>
        <a:tabLst>
          <a:tab pos="6173788" algn="l"/>
        </a:tabLst>
        <a:defRPr sz="2600">
          <a:solidFill>
            <a:schemeClr val="tx2"/>
          </a:solidFill>
          <a:latin typeface="Arial" charset="0"/>
        </a:defRPr>
      </a:lvl7pPr>
      <a:lvl8pPr marL="1371600" algn="r" defTabSz="685800" rtl="0" eaLnBrk="1" fontAlgn="base" hangingPunct="1">
        <a:lnSpc>
          <a:spcPct val="80000"/>
        </a:lnSpc>
        <a:spcBef>
          <a:spcPct val="0"/>
        </a:spcBef>
        <a:spcAft>
          <a:spcPct val="0"/>
        </a:spcAft>
        <a:tabLst>
          <a:tab pos="6173788" algn="l"/>
        </a:tabLst>
        <a:defRPr sz="2600">
          <a:solidFill>
            <a:schemeClr val="tx2"/>
          </a:solidFill>
          <a:latin typeface="Arial" charset="0"/>
        </a:defRPr>
      </a:lvl8pPr>
      <a:lvl9pPr marL="1828800" algn="r" defTabSz="685800" rtl="0" eaLnBrk="1" fontAlgn="base" hangingPunct="1">
        <a:lnSpc>
          <a:spcPct val="80000"/>
        </a:lnSpc>
        <a:spcBef>
          <a:spcPct val="0"/>
        </a:spcBef>
        <a:spcAft>
          <a:spcPct val="0"/>
        </a:spcAft>
        <a:tabLst>
          <a:tab pos="6173788" algn="l"/>
        </a:tabLst>
        <a:defRPr sz="2600">
          <a:solidFill>
            <a:schemeClr val="tx2"/>
          </a:solidFill>
          <a:latin typeface="Arial" charset="0"/>
        </a:defRPr>
      </a:lvl9pPr>
    </p:titleStyle>
    <p:bodyStyle>
      <a:lvl1pPr marL="309563" indent="-309563" algn="l" defTabSz="685800" rtl="0" eaLnBrk="1" fontAlgn="base" hangingPunct="1">
        <a:spcBef>
          <a:spcPct val="20000"/>
        </a:spcBef>
        <a:spcAft>
          <a:spcPct val="0"/>
        </a:spcAft>
        <a:buClr>
          <a:srgbClr val="618FFD"/>
        </a:buClr>
        <a:buSzPct val="100000"/>
        <a:buFont typeface="Wingdings" charset="0"/>
        <a:buChar char="l"/>
        <a:defRPr sz="2200">
          <a:solidFill>
            <a:schemeClr val="tx1"/>
          </a:solidFill>
          <a:latin typeface="+mn-lt"/>
          <a:ea typeface="ＭＳ Ｐゴシック" charset="-128"/>
          <a:cs typeface="ＭＳ Ｐゴシック" charset="-128"/>
        </a:defRPr>
      </a:lvl1pPr>
      <a:lvl2pPr marL="666750" indent="-244475" algn="l" defTabSz="685800" rtl="0" eaLnBrk="1" fontAlgn="base" hangingPunct="1">
        <a:spcBef>
          <a:spcPct val="20000"/>
        </a:spcBef>
        <a:spcAft>
          <a:spcPct val="0"/>
        </a:spcAft>
        <a:buClr>
          <a:srgbClr val="A2C1FE"/>
        </a:buClr>
        <a:buSzPct val="100000"/>
        <a:buFont typeface="Wingdings" charset="0"/>
        <a:buChar char="l"/>
        <a:defRPr sz="2000">
          <a:solidFill>
            <a:schemeClr val="tx1"/>
          </a:solidFill>
          <a:latin typeface="+mn-lt"/>
          <a:ea typeface="ＭＳ Ｐゴシック" charset="-128"/>
          <a:cs typeface="ＭＳ Ｐゴシック"/>
        </a:defRPr>
      </a:lvl2pPr>
      <a:lvl3pPr marL="1028700" indent="-206375" algn="l" defTabSz="685800" rtl="0" eaLnBrk="1" fontAlgn="base" hangingPunct="1">
        <a:spcBef>
          <a:spcPct val="20000"/>
        </a:spcBef>
        <a:spcAft>
          <a:spcPct val="0"/>
        </a:spcAft>
        <a:buClr>
          <a:srgbClr val="618FFD"/>
        </a:buClr>
        <a:buSzPct val="100000"/>
        <a:buFont typeface="Wingdings" charset="0"/>
        <a:buChar char="•"/>
        <a:defRPr sz="2400">
          <a:solidFill>
            <a:schemeClr val="tx1"/>
          </a:solidFill>
          <a:latin typeface="+mn-lt"/>
          <a:ea typeface="ＭＳ Ｐゴシック" charset="-128"/>
          <a:cs typeface="ＭＳ Ｐゴシック"/>
        </a:defRPr>
      </a:lvl3pPr>
      <a:lvl4pPr marL="1439863" indent="-204788" algn="l" defTabSz="685800" rtl="0" eaLnBrk="1" fontAlgn="base" hangingPunct="1">
        <a:spcBef>
          <a:spcPct val="20000"/>
        </a:spcBef>
        <a:spcAft>
          <a:spcPct val="0"/>
        </a:spcAft>
        <a:buChar char="–"/>
        <a:defRPr sz="1900">
          <a:solidFill>
            <a:schemeClr val="tx1"/>
          </a:solidFill>
          <a:latin typeface="Times New Roman" charset="0"/>
          <a:ea typeface="ＭＳ Ｐゴシック" charset="-128"/>
          <a:cs typeface="ＭＳ Ｐゴシック"/>
        </a:defRPr>
      </a:lvl4pPr>
      <a:lvl5pPr marL="1852613" indent="-206375" algn="l" defTabSz="685800" rtl="0" eaLnBrk="1" fontAlgn="base" hangingPunct="1">
        <a:spcBef>
          <a:spcPct val="20000"/>
        </a:spcBef>
        <a:spcAft>
          <a:spcPct val="0"/>
        </a:spcAft>
        <a:buChar char="»"/>
        <a:defRPr sz="1900">
          <a:solidFill>
            <a:schemeClr val="tx1"/>
          </a:solidFill>
          <a:latin typeface="Times New Roman" charset="0"/>
          <a:ea typeface="ＭＳ Ｐゴシック" charset="-128"/>
          <a:cs typeface="ＭＳ Ｐゴシック"/>
        </a:defRPr>
      </a:lvl5pPr>
      <a:lvl6pPr marL="2309813" indent="-206375" algn="l" defTabSz="685800" rtl="0" eaLnBrk="1" fontAlgn="base" hangingPunct="1">
        <a:spcBef>
          <a:spcPct val="20000"/>
        </a:spcBef>
        <a:spcAft>
          <a:spcPct val="0"/>
        </a:spcAft>
        <a:buChar char="»"/>
        <a:defRPr sz="1900">
          <a:solidFill>
            <a:schemeClr val="tx1"/>
          </a:solidFill>
          <a:latin typeface="Times New Roman" charset="0"/>
          <a:ea typeface="ＭＳ Ｐゴシック" charset="-128"/>
        </a:defRPr>
      </a:lvl6pPr>
      <a:lvl7pPr marL="2767013" indent="-206375" algn="l" defTabSz="685800" rtl="0" eaLnBrk="1" fontAlgn="base" hangingPunct="1">
        <a:spcBef>
          <a:spcPct val="20000"/>
        </a:spcBef>
        <a:spcAft>
          <a:spcPct val="0"/>
        </a:spcAft>
        <a:buChar char="»"/>
        <a:defRPr sz="1900">
          <a:solidFill>
            <a:schemeClr val="tx1"/>
          </a:solidFill>
          <a:latin typeface="Times New Roman" charset="0"/>
          <a:ea typeface="ＭＳ Ｐゴシック" charset="-128"/>
        </a:defRPr>
      </a:lvl7pPr>
      <a:lvl8pPr marL="3224213" indent="-206375" algn="l" defTabSz="685800" rtl="0" eaLnBrk="1" fontAlgn="base" hangingPunct="1">
        <a:spcBef>
          <a:spcPct val="20000"/>
        </a:spcBef>
        <a:spcAft>
          <a:spcPct val="0"/>
        </a:spcAft>
        <a:buChar char="»"/>
        <a:defRPr sz="1900">
          <a:solidFill>
            <a:schemeClr val="tx1"/>
          </a:solidFill>
          <a:latin typeface="Times New Roman" charset="0"/>
          <a:ea typeface="ＭＳ Ｐゴシック" charset="-128"/>
        </a:defRPr>
      </a:lvl8pPr>
      <a:lvl9pPr marL="3681413" indent="-206375" algn="l" defTabSz="685800" rtl="0" eaLnBrk="1" fontAlgn="base" hangingPunct="1">
        <a:spcBef>
          <a:spcPct val="20000"/>
        </a:spcBef>
        <a:spcAft>
          <a:spcPct val="0"/>
        </a:spcAft>
        <a:buChar char="»"/>
        <a:defRPr sz="19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81000" y="1524000"/>
            <a:ext cx="1828800" cy="5334000"/>
          </a:xfrm>
          <a:prstGeom prst="rect">
            <a:avLst/>
          </a:prstGeom>
          <a:gradFill rotWithShape="0">
            <a:gsLst>
              <a:gs pos="0">
                <a:srgbClr val="FFFFFF"/>
              </a:gs>
              <a:gs pos="100000">
                <a:srgbClr val="CCCCFF"/>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fontAlgn="base">
              <a:spcBef>
                <a:spcPct val="0"/>
              </a:spcBef>
              <a:spcAft>
                <a:spcPct val="0"/>
              </a:spcAft>
              <a:buClr>
                <a:srgbClr val="000000"/>
              </a:buClr>
              <a:buSzPct val="100000"/>
              <a:buFont typeface="Times New Roman" pitchFamily="16" charset="0"/>
              <a:buNone/>
            </a:pPr>
            <a:endParaRPr lang="nl-BE" sz="2400">
              <a:solidFill>
                <a:srgbClr val="FFFFFF"/>
              </a:solidFill>
              <a:latin typeface="Times New Roman" pitchFamily="16" charset="0"/>
              <a:ea typeface="DejaVu Sans"/>
              <a:cs typeface="DejaVu Sans"/>
            </a:endParaRPr>
          </a:p>
        </p:txBody>
      </p:sp>
      <p:sp>
        <p:nvSpPr>
          <p:cNvPr id="1026" name="Rectangle 2"/>
          <p:cNvSpPr>
            <a:spLocks noChangeArrowheads="1"/>
          </p:cNvSpPr>
          <p:nvPr/>
        </p:nvSpPr>
        <p:spPr bwMode="auto">
          <a:xfrm>
            <a:off x="0" y="0"/>
            <a:ext cx="9144000" cy="1752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pPr fontAlgn="base">
              <a:spcBef>
                <a:spcPct val="0"/>
              </a:spcBef>
              <a:spcAft>
                <a:spcPct val="0"/>
              </a:spcAft>
              <a:buClr>
                <a:srgbClr val="000000"/>
              </a:buClr>
              <a:buSzPct val="100000"/>
              <a:buFont typeface="Times New Roman" pitchFamily="16" charset="0"/>
              <a:buNone/>
            </a:pPr>
            <a:endParaRPr lang="nl-BE" sz="2400">
              <a:solidFill>
                <a:srgbClr val="FFFFFF"/>
              </a:solidFill>
              <a:latin typeface="Times New Roman" pitchFamily="16" charset="0"/>
              <a:ea typeface="DejaVu Sans"/>
              <a:cs typeface="DejaVu Sans"/>
            </a:endParaRPr>
          </a:p>
        </p:txBody>
      </p:sp>
      <p:sp>
        <p:nvSpPr>
          <p:cNvPr id="1027" name="Rectangle 3"/>
          <p:cNvSpPr>
            <a:spLocks noGrp="1" noChangeArrowheads="1"/>
          </p:cNvSpPr>
          <p:nvPr>
            <p:ph type="body" idx="1"/>
          </p:nvPr>
        </p:nvSpPr>
        <p:spPr bwMode="auto">
          <a:xfrm>
            <a:off x="685800" y="1981200"/>
            <a:ext cx="7758113" cy="4519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29628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8" name="Rectangle 4"/>
          <p:cNvSpPr>
            <a:spLocks noGrp="1" noChangeArrowheads="1"/>
          </p:cNvSpPr>
          <p:nvPr>
            <p:ph type="title"/>
          </p:nvPr>
        </p:nvSpPr>
        <p:spPr bwMode="auto">
          <a:xfrm>
            <a:off x="2133600" y="338138"/>
            <a:ext cx="6234113" cy="1057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9" name="Rectangle 5"/>
          <p:cNvSpPr>
            <a:spLocks noChangeArrowheads="1"/>
          </p:cNvSpPr>
          <p:nvPr/>
        </p:nvSpPr>
        <p:spPr bwMode="auto">
          <a:xfrm>
            <a:off x="2209800" y="1447800"/>
            <a:ext cx="2743200" cy="76200"/>
          </a:xfrm>
          <a:prstGeom prst="rect">
            <a:avLst/>
          </a:prstGeom>
          <a:solidFill>
            <a:srgbClr val="CCCCFF"/>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rot="10800000" wrap="none" anchor="ctr"/>
          <a:lstStyle/>
          <a:p>
            <a:pPr fontAlgn="base">
              <a:spcBef>
                <a:spcPct val="0"/>
              </a:spcBef>
              <a:spcAft>
                <a:spcPct val="0"/>
              </a:spcAft>
              <a:buClr>
                <a:srgbClr val="000000"/>
              </a:buClr>
              <a:buSzPct val="100000"/>
              <a:buFont typeface="Times New Roman" pitchFamily="16" charset="0"/>
              <a:buNone/>
            </a:pPr>
            <a:endParaRPr lang="nl-BE" sz="2400">
              <a:solidFill>
                <a:srgbClr val="FFFFFF"/>
              </a:solidFill>
              <a:latin typeface="Times New Roman" pitchFamily="16" charset="0"/>
              <a:ea typeface="DejaVu Sans"/>
              <a:cs typeface="DejaVu Sans"/>
            </a:endParaRPr>
          </a:p>
        </p:txBody>
      </p:sp>
      <p:pic>
        <p:nvPicPr>
          <p:cNvPr id="1030"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33375" y="455613"/>
            <a:ext cx="1530350" cy="98425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031" name="Rectangle 7"/>
          <p:cNvSpPr>
            <a:spLocks noGrp="1" noChangeArrowheads="1"/>
          </p:cNvSpPr>
          <p:nvPr>
            <p:ph type="sldNum"/>
          </p:nvPr>
        </p:nvSpPr>
        <p:spPr bwMode="auto">
          <a:xfrm>
            <a:off x="4343400" y="6248400"/>
            <a:ext cx="976313" cy="3667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0000" tIns="46800" rIns="90000" bIns="46800" numCol="1" anchor="ctr" anchorCtr="1" compatLnSpc="1">
            <a:prstTxWarp prst="textNoShape">
              <a:avLst/>
            </a:prstTxWarp>
          </a:bodyPr>
          <a:lstStyle>
            <a:lvl1pPr algn="r">
              <a:lnSpc>
                <a:spcPct val="96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400">
                <a:solidFill>
                  <a:srgbClr val="000000"/>
                </a:solidFill>
                <a:latin typeface="+mn-lt"/>
                <a:ea typeface="+mn-ea"/>
                <a:cs typeface="+mn-cs"/>
              </a:defRPr>
            </a:lvl1pPr>
          </a:lstStyle>
          <a:p>
            <a:pPr fontAlgn="base">
              <a:spcBef>
                <a:spcPct val="0"/>
              </a:spcBef>
              <a:spcAft>
                <a:spcPct val="0"/>
              </a:spcAft>
              <a:buClr>
                <a:srgbClr val="000000"/>
              </a:buClr>
              <a:buSzPct val="100000"/>
              <a:buFont typeface="Times New Roman" pitchFamily="16" charset="0"/>
              <a:buNone/>
            </a:pPr>
            <a:fld id="{EF99D212-6DBB-47F0-A310-43472C8ED813}" type="slidenum">
              <a:rPr lang="en-US">
                <a:latin typeface="Verdana"/>
                <a:ea typeface="DejaVu Sans"/>
                <a:cs typeface="DejaVu Sans"/>
              </a:rPr>
              <a:pPr fontAlgn="base">
                <a:spcBef>
                  <a:spcPct val="0"/>
                </a:spcBef>
                <a:spcAft>
                  <a:spcPct val="0"/>
                </a:spcAft>
                <a:buClr>
                  <a:srgbClr val="000000"/>
                </a:buClr>
                <a:buSzPct val="100000"/>
                <a:buFont typeface="Times New Roman" pitchFamily="16" charset="0"/>
                <a:buNone/>
              </a:pPr>
              <a:t>‹#›</a:t>
            </a:fld>
            <a:endParaRPr lang="en-US" dirty="0">
              <a:latin typeface="Verdana"/>
              <a:ea typeface="DejaVu Sans"/>
              <a:cs typeface="DejaVu Sans"/>
            </a:endParaRPr>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Lst>
  <p:hf hdr="0" dt="0"/>
  <p:txStyles>
    <p:titleStyle>
      <a:lvl1pPr algn="ctr" defTabSz="457200" rtl="0" eaLnBrk="1" fontAlgn="base" hangingPunct="1">
        <a:lnSpc>
          <a:spcPct val="95000"/>
        </a:lnSpc>
        <a:spcBef>
          <a:spcPct val="0"/>
        </a:spcBef>
        <a:spcAft>
          <a:spcPct val="0"/>
        </a:spcAft>
        <a:buClr>
          <a:srgbClr val="000000"/>
        </a:buClr>
        <a:buSzPct val="100000"/>
        <a:buFont typeface="Times New Roman" pitchFamily="16" charset="0"/>
        <a:defRPr sz="3200">
          <a:solidFill>
            <a:srgbClr val="000000"/>
          </a:solidFill>
          <a:latin typeface="+mj-lt"/>
          <a:ea typeface="+mj-ea"/>
          <a:cs typeface="+mj-cs"/>
        </a:defRPr>
      </a:lvl1pPr>
      <a:lvl2pPr marL="742950" indent="-285750" algn="ctr" defTabSz="457200" rtl="0" eaLnBrk="1" fontAlgn="base" hangingPunct="1">
        <a:lnSpc>
          <a:spcPct val="95000"/>
        </a:lnSpc>
        <a:spcBef>
          <a:spcPct val="0"/>
        </a:spcBef>
        <a:spcAft>
          <a:spcPct val="0"/>
        </a:spcAft>
        <a:buClr>
          <a:srgbClr val="000000"/>
        </a:buClr>
        <a:buSzPct val="100000"/>
        <a:buFont typeface="Times New Roman" pitchFamily="16" charset="0"/>
        <a:defRPr sz="3200">
          <a:solidFill>
            <a:srgbClr val="000000"/>
          </a:solidFill>
          <a:latin typeface="Verdana" pitchFamily="32" charset="0"/>
          <a:ea typeface="DejaVu Sans" charset="0"/>
          <a:cs typeface="DejaVu Sans" charset="0"/>
        </a:defRPr>
      </a:lvl2pPr>
      <a:lvl3pPr marL="1143000" indent="-228600" algn="ctr" defTabSz="457200" rtl="0" eaLnBrk="1" fontAlgn="base" hangingPunct="1">
        <a:lnSpc>
          <a:spcPct val="95000"/>
        </a:lnSpc>
        <a:spcBef>
          <a:spcPct val="0"/>
        </a:spcBef>
        <a:spcAft>
          <a:spcPct val="0"/>
        </a:spcAft>
        <a:buClr>
          <a:srgbClr val="000000"/>
        </a:buClr>
        <a:buSzPct val="100000"/>
        <a:buFont typeface="Times New Roman" pitchFamily="16" charset="0"/>
        <a:defRPr sz="3200">
          <a:solidFill>
            <a:srgbClr val="000000"/>
          </a:solidFill>
          <a:latin typeface="Verdana" pitchFamily="32" charset="0"/>
          <a:ea typeface="DejaVu Sans" charset="0"/>
          <a:cs typeface="DejaVu Sans" charset="0"/>
        </a:defRPr>
      </a:lvl3pPr>
      <a:lvl4pPr marL="1600200" indent="-228600" algn="ctr" defTabSz="457200" rtl="0" eaLnBrk="1" fontAlgn="base" hangingPunct="1">
        <a:lnSpc>
          <a:spcPct val="95000"/>
        </a:lnSpc>
        <a:spcBef>
          <a:spcPct val="0"/>
        </a:spcBef>
        <a:spcAft>
          <a:spcPct val="0"/>
        </a:spcAft>
        <a:buClr>
          <a:srgbClr val="000000"/>
        </a:buClr>
        <a:buSzPct val="100000"/>
        <a:buFont typeface="Times New Roman" pitchFamily="16" charset="0"/>
        <a:defRPr sz="3200">
          <a:solidFill>
            <a:srgbClr val="000000"/>
          </a:solidFill>
          <a:latin typeface="Verdana" pitchFamily="32" charset="0"/>
          <a:ea typeface="DejaVu Sans" charset="0"/>
          <a:cs typeface="DejaVu Sans" charset="0"/>
        </a:defRPr>
      </a:lvl4pPr>
      <a:lvl5pPr marL="2057400" indent="-228600" algn="ctr" defTabSz="457200" rtl="0" eaLnBrk="1" fontAlgn="base" hangingPunct="1">
        <a:lnSpc>
          <a:spcPct val="95000"/>
        </a:lnSpc>
        <a:spcBef>
          <a:spcPct val="0"/>
        </a:spcBef>
        <a:spcAft>
          <a:spcPct val="0"/>
        </a:spcAft>
        <a:buClr>
          <a:srgbClr val="000000"/>
        </a:buClr>
        <a:buSzPct val="100000"/>
        <a:buFont typeface="Times New Roman" pitchFamily="16" charset="0"/>
        <a:defRPr sz="3200">
          <a:solidFill>
            <a:srgbClr val="000000"/>
          </a:solidFill>
          <a:latin typeface="Verdana" pitchFamily="32" charset="0"/>
          <a:ea typeface="DejaVu Sans" charset="0"/>
          <a:cs typeface="DejaVu Sans" charset="0"/>
        </a:defRPr>
      </a:lvl5pPr>
      <a:lvl6pPr marL="2514600" indent="-228600" algn="ctr" defTabSz="457200" rtl="0" eaLnBrk="1" fontAlgn="base" hangingPunct="1">
        <a:lnSpc>
          <a:spcPct val="95000"/>
        </a:lnSpc>
        <a:spcBef>
          <a:spcPct val="0"/>
        </a:spcBef>
        <a:spcAft>
          <a:spcPct val="0"/>
        </a:spcAft>
        <a:buClr>
          <a:srgbClr val="000000"/>
        </a:buClr>
        <a:buSzPct val="100000"/>
        <a:buFont typeface="Times New Roman" pitchFamily="16" charset="0"/>
        <a:defRPr sz="3200">
          <a:solidFill>
            <a:srgbClr val="000000"/>
          </a:solidFill>
          <a:latin typeface="Verdana" pitchFamily="32" charset="0"/>
          <a:ea typeface="DejaVu Sans" charset="0"/>
          <a:cs typeface="DejaVu Sans" charset="0"/>
        </a:defRPr>
      </a:lvl6pPr>
      <a:lvl7pPr marL="2971800" indent="-228600" algn="ctr" defTabSz="457200" rtl="0" eaLnBrk="1" fontAlgn="base" hangingPunct="1">
        <a:lnSpc>
          <a:spcPct val="95000"/>
        </a:lnSpc>
        <a:spcBef>
          <a:spcPct val="0"/>
        </a:spcBef>
        <a:spcAft>
          <a:spcPct val="0"/>
        </a:spcAft>
        <a:buClr>
          <a:srgbClr val="000000"/>
        </a:buClr>
        <a:buSzPct val="100000"/>
        <a:buFont typeface="Times New Roman" pitchFamily="16" charset="0"/>
        <a:defRPr sz="3200">
          <a:solidFill>
            <a:srgbClr val="000000"/>
          </a:solidFill>
          <a:latin typeface="Verdana" pitchFamily="32" charset="0"/>
          <a:ea typeface="DejaVu Sans" charset="0"/>
          <a:cs typeface="DejaVu Sans" charset="0"/>
        </a:defRPr>
      </a:lvl7pPr>
      <a:lvl8pPr marL="3429000" indent="-228600" algn="ctr" defTabSz="457200" rtl="0" eaLnBrk="1" fontAlgn="base" hangingPunct="1">
        <a:lnSpc>
          <a:spcPct val="95000"/>
        </a:lnSpc>
        <a:spcBef>
          <a:spcPct val="0"/>
        </a:spcBef>
        <a:spcAft>
          <a:spcPct val="0"/>
        </a:spcAft>
        <a:buClr>
          <a:srgbClr val="000000"/>
        </a:buClr>
        <a:buSzPct val="100000"/>
        <a:buFont typeface="Times New Roman" pitchFamily="16" charset="0"/>
        <a:defRPr sz="3200">
          <a:solidFill>
            <a:srgbClr val="000000"/>
          </a:solidFill>
          <a:latin typeface="Verdana" pitchFamily="32" charset="0"/>
          <a:ea typeface="DejaVu Sans" charset="0"/>
          <a:cs typeface="DejaVu Sans" charset="0"/>
        </a:defRPr>
      </a:lvl8pPr>
      <a:lvl9pPr marL="3886200" indent="-228600" algn="ctr" defTabSz="457200" rtl="0" eaLnBrk="1" fontAlgn="base" hangingPunct="1">
        <a:lnSpc>
          <a:spcPct val="95000"/>
        </a:lnSpc>
        <a:spcBef>
          <a:spcPct val="0"/>
        </a:spcBef>
        <a:spcAft>
          <a:spcPct val="0"/>
        </a:spcAft>
        <a:buClr>
          <a:srgbClr val="000000"/>
        </a:buClr>
        <a:buSzPct val="100000"/>
        <a:buFont typeface="Times New Roman" pitchFamily="16" charset="0"/>
        <a:defRPr sz="3200">
          <a:solidFill>
            <a:srgbClr val="000000"/>
          </a:solidFill>
          <a:latin typeface="Verdana" pitchFamily="32" charset="0"/>
          <a:ea typeface="DejaVu Sans" charset="0"/>
          <a:cs typeface="DejaVu Sans" charset="0"/>
        </a:defRPr>
      </a:lvl9pPr>
    </p:titleStyle>
    <p:bodyStyle>
      <a:lvl1pPr marL="342900" indent="-342900" algn="l" defTabSz="457200" rtl="0" eaLnBrk="1" fontAlgn="base" hangingPunct="1">
        <a:lnSpc>
          <a:spcPct val="66000"/>
        </a:lnSpc>
        <a:spcBef>
          <a:spcPts val="750"/>
        </a:spcBef>
        <a:spcAft>
          <a:spcPct val="0"/>
        </a:spcAft>
        <a:buClr>
          <a:srgbClr val="000000"/>
        </a:buClr>
        <a:buSzPct val="100000"/>
        <a:buFont typeface="Times New Roman" pitchFamily="16" charset="0"/>
        <a:defRPr sz="3000">
          <a:solidFill>
            <a:srgbClr val="000000"/>
          </a:solidFill>
          <a:latin typeface="+mn-lt"/>
          <a:ea typeface="+mn-ea"/>
          <a:cs typeface="+mn-cs"/>
        </a:defRPr>
      </a:lvl1pPr>
      <a:lvl2pPr marL="742950" indent="-285750" algn="l" defTabSz="457200" rtl="0" eaLnBrk="1" fontAlgn="base" hangingPunct="1">
        <a:lnSpc>
          <a:spcPct val="95000"/>
        </a:lnSpc>
        <a:spcBef>
          <a:spcPts val="600"/>
        </a:spcBef>
        <a:spcAft>
          <a:spcPct val="0"/>
        </a:spcAft>
        <a:buClr>
          <a:srgbClr val="000000"/>
        </a:buClr>
        <a:buSzPct val="100000"/>
        <a:buFont typeface="Times New Roman" pitchFamily="16" charset="0"/>
        <a:defRPr sz="2400">
          <a:solidFill>
            <a:srgbClr val="000000"/>
          </a:solidFill>
          <a:latin typeface="+mn-lt"/>
          <a:ea typeface="+mn-ea"/>
          <a:cs typeface="+mn-cs"/>
        </a:defRPr>
      </a:lvl2pPr>
      <a:lvl3pPr marL="1143000" indent="-228600" algn="l" defTabSz="457200" rtl="0" eaLnBrk="1" fontAlgn="base" hangingPunct="1">
        <a:lnSpc>
          <a:spcPct val="86000"/>
        </a:lnSpc>
        <a:spcBef>
          <a:spcPts val="600"/>
        </a:spcBef>
        <a:spcAft>
          <a:spcPct val="0"/>
        </a:spcAft>
        <a:buClr>
          <a:srgbClr val="000000"/>
        </a:buClr>
        <a:buSzPct val="100000"/>
        <a:buFont typeface="Times New Roman" pitchFamily="16" charset="0"/>
        <a:defRPr sz="2400">
          <a:solidFill>
            <a:srgbClr val="000000"/>
          </a:solidFill>
          <a:latin typeface="Times New Roman" pitchFamily="16" charset="0"/>
          <a:ea typeface="+mn-ea"/>
          <a:cs typeface="+mn-cs"/>
        </a:defRPr>
      </a:lvl3pPr>
      <a:lvl4pPr marL="1600200" indent="-228600" algn="l" defTabSz="457200" rtl="0" eaLnBrk="1" fontAlgn="base" hangingPunct="1">
        <a:lnSpc>
          <a:spcPct val="86000"/>
        </a:lnSpc>
        <a:spcBef>
          <a:spcPts val="500"/>
        </a:spcBef>
        <a:spcAft>
          <a:spcPct val="0"/>
        </a:spcAft>
        <a:buClr>
          <a:srgbClr val="000000"/>
        </a:buClr>
        <a:buSzPct val="100000"/>
        <a:buFont typeface="Times New Roman" pitchFamily="16" charset="0"/>
        <a:defRPr sz="2000">
          <a:solidFill>
            <a:srgbClr val="000000"/>
          </a:solidFill>
          <a:latin typeface="Times New Roman" pitchFamily="16" charset="0"/>
          <a:ea typeface="+mn-ea"/>
          <a:cs typeface="+mn-cs"/>
        </a:defRPr>
      </a:lvl4pPr>
      <a:lvl5pPr marL="2057400" indent="-228600" algn="l" defTabSz="457200" rtl="0" eaLnBrk="1" fontAlgn="base" hangingPunct="1">
        <a:lnSpc>
          <a:spcPct val="86000"/>
        </a:lnSpc>
        <a:spcBef>
          <a:spcPts val="500"/>
        </a:spcBef>
        <a:spcAft>
          <a:spcPct val="0"/>
        </a:spcAft>
        <a:buClr>
          <a:srgbClr val="000000"/>
        </a:buClr>
        <a:buSzPct val="100000"/>
        <a:buFont typeface="Times New Roman" pitchFamily="16" charset="0"/>
        <a:defRPr sz="2000">
          <a:solidFill>
            <a:srgbClr val="000000"/>
          </a:solidFill>
          <a:latin typeface="Times New Roman" pitchFamily="16" charset="0"/>
          <a:ea typeface="+mn-ea"/>
          <a:cs typeface="+mn-cs"/>
        </a:defRPr>
      </a:lvl5pPr>
      <a:lvl6pPr marL="2514600" indent="-228600" algn="l" defTabSz="457200" rtl="0" eaLnBrk="1" fontAlgn="base" hangingPunct="1">
        <a:lnSpc>
          <a:spcPct val="86000"/>
        </a:lnSpc>
        <a:spcBef>
          <a:spcPts val="500"/>
        </a:spcBef>
        <a:spcAft>
          <a:spcPct val="0"/>
        </a:spcAft>
        <a:buClr>
          <a:srgbClr val="000000"/>
        </a:buClr>
        <a:buSzPct val="100000"/>
        <a:buFont typeface="Times New Roman" pitchFamily="16" charset="0"/>
        <a:defRPr sz="2000">
          <a:solidFill>
            <a:srgbClr val="000000"/>
          </a:solidFill>
          <a:latin typeface="Times New Roman" pitchFamily="16" charset="0"/>
          <a:ea typeface="+mn-ea"/>
          <a:cs typeface="+mn-cs"/>
        </a:defRPr>
      </a:lvl6pPr>
      <a:lvl7pPr marL="2971800" indent="-228600" algn="l" defTabSz="457200" rtl="0" eaLnBrk="1" fontAlgn="base" hangingPunct="1">
        <a:lnSpc>
          <a:spcPct val="86000"/>
        </a:lnSpc>
        <a:spcBef>
          <a:spcPts val="500"/>
        </a:spcBef>
        <a:spcAft>
          <a:spcPct val="0"/>
        </a:spcAft>
        <a:buClr>
          <a:srgbClr val="000000"/>
        </a:buClr>
        <a:buSzPct val="100000"/>
        <a:buFont typeface="Times New Roman" pitchFamily="16" charset="0"/>
        <a:defRPr sz="2000">
          <a:solidFill>
            <a:srgbClr val="000000"/>
          </a:solidFill>
          <a:latin typeface="Times New Roman" pitchFamily="16" charset="0"/>
          <a:ea typeface="+mn-ea"/>
          <a:cs typeface="+mn-cs"/>
        </a:defRPr>
      </a:lvl7pPr>
      <a:lvl8pPr marL="3429000" indent="-228600" algn="l" defTabSz="457200" rtl="0" eaLnBrk="1" fontAlgn="base" hangingPunct="1">
        <a:lnSpc>
          <a:spcPct val="86000"/>
        </a:lnSpc>
        <a:spcBef>
          <a:spcPts val="500"/>
        </a:spcBef>
        <a:spcAft>
          <a:spcPct val="0"/>
        </a:spcAft>
        <a:buClr>
          <a:srgbClr val="000000"/>
        </a:buClr>
        <a:buSzPct val="100000"/>
        <a:buFont typeface="Times New Roman" pitchFamily="16" charset="0"/>
        <a:defRPr sz="2000">
          <a:solidFill>
            <a:srgbClr val="000000"/>
          </a:solidFill>
          <a:latin typeface="Times New Roman" pitchFamily="16" charset="0"/>
          <a:ea typeface="+mn-ea"/>
          <a:cs typeface="+mn-cs"/>
        </a:defRPr>
      </a:lvl8pPr>
      <a:lvl9pPr marL="3886200" indent="-228600" algn="l" defTabSz="457200" rtl="0" eaLnBrk="1" fontAlgn="base" hangingPunct="1">
        <a:lnSpc>
          <a:spcPct val="86000"/>
        </a:lnSpc>
        <a:spcBef>
          <a:spcPts val="500"/>
        </a:spcBef>
        <a:spcAft>
          <a:spcPct val="0"/>
        </a:spcAft>
        <a:buClr>
          <a:srgbClr val="000000"/>
        </a:buClr>
        <a:buSzPct val="100000"/>
        <a:buFont typeface="Times New Roman" pitchFamily="16" charset="0"/>
        <a:defRPr sz="2000">
          <a:solidFill>
            <a:srgbClr val="000000"/>
          </a:solidFill>
          <a:latin typeface="Times New Roman" pitchFamily="16" charset="0"/>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2219325" y="541338"/>
            <a:ext cx="6659563" cy="704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37152" tIns="37152" rIns="37152" bIns="37152" numCol="1" anchor="b"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317500" y="1752600"/>
            <a:ext cx="8521700" cy="4784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3219" tIns="41610" rIns="83219" bIns="416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0"/>
            <a:endParaRPr lang="en-US"/>
          </a:p>
        </p:txBody>
      </p:sp>
      <p:sp>
        <p:nvSpPr>
          <p:cNvPr id="3076" name="Rectangle 9"/>
          <p:cNvSpPr>
            <a:spLocks noChangeArrowheads="1"/>
          </p:cNvSpPr>
          <p:nvPr/>
        </p:nvSpPr>
        <p:spPr bwMode="auto">
          <a:xfrm>
            <a:off x="2225675" y="1257300"/>
            <a:ext cx="6619875" cy="152400"/>
          </a:xfrm>
          <a:prstGeom prst="rect">
            <a:avLst/>
          </a:prstGeom>
          <a:gradFill rotWithShape="0">
            <a:gsLst>
              <a:gs pos="0">
                <a:srgbClr val="FFFFFF"/>
              </a:gs>
              <a:gs pos="100000">
                <a:srgbClr val="A2C1FE"/>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nl-BE" sz="1400">
              <a:solidFill>
                <a:srgbClr val="000000"/>
              </a:solidFill>
              <a:latin typeface="Arial" charset="0"/>
            </a:endParaRPr>
          </a:p>
        </p:txBody>
      </p:sp>
      <p:pic>
        <p:nvPicPr>
          <p:cNvPr id="3077" name="Picture 10" descr="NL_F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41313"/>
            <a:ext cx="1620838" cy="1096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16"/>
          <p:cNvSpPr>
            <a:spLocks noGrp="1" noChangeArrowheads="1"/>
          </p:cNvSpPr>
          <p:nvPr>
            <p:ph type="sldNum" sz="quarter" idx="4"/>
          </p:nvPr>
        </p:nvSpPr>
        <p:spPr bwMode="auto">
          <a:xfrm>
            <a:off x="0" y="6562725"/>
            <a:ext cx="9144000" cy="2873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a:solidFill>
                  <a:schemeClr val="accent1"/>
                </a:solidFill>
                <a:latin typeface="+mj-lt"/>
              </a:defRPr>
            </a:lvl1pPr>
          </a:lstStyle>
          <a:p>
            <a:pPr defTabSz="914400" eaLnBrk="0" fontAlgn="base" hangingPunct="0">
              <a:spcBef>
                <a:spcPct val="0"/>
              </a:spcBef>
              <a:spcAft>
                <a:spcPct val="0"/>
              </a:spcAft>
              <a:defRPr/>
            </a:pPr>
            <a:fld id="{684A4517-B1E0-4AC4-9B70-1097203F4665}" type="slidenum">
              <a:rPr lang="en-GB" sz="1400">
                <a:solidFill>
                  <a:srgbClr val="618FFD"/>
                </a:solidFill>
                <a:latin typeface="Arial"/>
              </a:rPr>
              <a:pPr defTabSz="914400" eaLnBrk="0" fontAlgn="base" hangingPunct="0">
                <a:spcBef>
                  <a:spcPct val="0"/>
                </a:spcBef>
                <a:spcAft>
                  <a:spcPct val="0"/>
                </a:spcAft>
                <a:defRPr/>
              </a:pPr>
              <a:t>‹#›</a:t>
            </a:fld>
            <a:endParaRPr lang="en-GB" sz="1400" dirty="0">
              <a:solidFill>
                <a:srgbClr val="618FFD"/>
              </a:solidFill>
              <a:latin typeface="Arial"/>
            </a:endParaRPr>
          </a:p>
        </p:txBody>
      </p:sp>
      <p:sp>
        <p:nvSpPr>
          <p:cNvPr id="8" name="Date Placeholder 1"/>
          <p:cNvSpPr>
            <a:spLocks noGrp="1"/>
          </p:cNvSpPr>
          <p:nvPr>
            <p:ph type="dt" sz="half" idx="2"/>
          </p:nvPr>
        </p:nvSpPr>
        <p:spPr>
          <a:xfrm>
            <a:off x="285750" y="6562725"/>
            <a:ext cx="1531938" cy="285750"/>
          </a:xfrm>
          <a:prstGeom prst="rect">
            <a:avLst/>
          </a:prstGeom>
        </p:spPr>
        <p:txBody>
          <a:bodyPr vert="horz" lIns="91440" tIns="45720" rIns="91440" bIns="45720" rtlCol="0" anchor="ctr"/>
          <a:lstStyle>
            <a:lvl1pPr algn="ctr">
              <a:defRPr sz="1200">
                <a:solidFill>
                  <a:schemeClr val="accent1"/>
                </a:solidFill>
              </a:defRPr>
            </a:lvl1pPr>
          </a:lstStyle>
          <a:p>
            <a:pPr defTabSz="914400" eaLnBrk="0" fontAlgn="base" hangingPunct="0">
              <a:spcBef>
                <a:spcPct val="0"/>
              </a:spcBef>
              <a:spcAft>
                <a:spcPct val="0"/>
              </a:spcAft>
              <a:defRPr/>
            </a:pPr>
            <a:endParaRPr lang="nl-BE">
              <a:solidFill>
                <a:srgbClr val="618FFD"/>
              </a:solidFill>
              <a:latin typeface="Arial" charset="0"/>
            </a:endParaRPr>
          </a:p>
        </p:txBody>
      </p:sp>
      <p:sp>
        <p:nvSpPr>
          <p:cNvPr id="9" name="Footer Placeholder 2"/>
          <p:cNvSpPr>
            <a:spLocks noGrp="1"/>
          </p:cNvSpPr>
          <p:nvPr>
            <p:ph type="ftr" sz="quarter" idx="3"/>
          </p:nvPr>
        </p:nvSpPr>
        <p:spPr>
          <a:xfrm>
            <a:off x="7499350" y="6562725"/>
            <a:ext cx="1439863" cy="295275"/>
          </a:xfrm>
          <a:prstGeom prst="rect">
            <a:avLst/>
          </a:prstGeom>
        </p:spPr>
        <p:txBody>
          <a:bodyPr vert="horz" lIns="91440" tIns="45720" rIns="91440" bIns="45720" rtlCol="0" anchor="ctr"/>
          <a:lstStyle>
            <a:lvl1pPr algn="r">
              <a:defRPr sz="1200">
                <a:solidFill>
                  <a:schemeClr val="accent1"/>
                </a:solidFill>
              </a:defRPr>
            </a:lvl1pPr>
          </a:lstStyle>
          <a:p>
            <a:pPr defTabSz="914400" eaLnBrk="0" fontAlgn="base" hangingPunct="0">
              <a:spcBef>
                <a:spcPct val="0"/>
              </a:spcBef>
              <a:spcAft>
                <a:spcPct val="0"/>
              </a:spcAft>
              <a:defRPr/>
            </a:pPr>
            <a:r>
              <a:rPr lang="nl-BE">
                <a:solidFill>
                  <a:srgbClr val="618FFD"/>
                </a:solidFill>
                <a:latin typeface="Arial" charset="0"/>
              </a:rPr>
              <a:t>Isotope ERR Review September 26-27, 2019</a:t>
            </a:r>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Lst>
  <p:transition/>
  <p:hf hdr="0" dt="0"/>
  <p:txStyles>
    <p:titleStyle>
      <a:lvl1pPr algn="r" defTabSz="685800" rtl="0" eaLnBrk="1" fontAlgn="base" hangingPunct="1">
        <a:lnSpc>
          <a:spcPct val="80000"/>
        </a:lnSpc>
        <a:spcBef>
          <a:spcPct val="0"/>
        </a:spcBef>
        <a:spcAft>
          <a:spcPct val="0"/>
        </a:spcAft>
        <a:tabLst>
          <a:tab pos="6173788" algn="l"/>
        </a:tabLst>
        <a:defRPr sz="2600">
          <a:solidFill>
            <a:schemeClr val="accent1"/>
          </a:solidFill>
          <a:latin typeface="+mj-lt"/>
          <a:ea typeface="+mj-ea"/>
          <a:cs typeface="+mj-cs"/>
        </a:defRPr>
      </a:lvl1pPr>
      <a:lvl2pPr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2pPr>
      <a:lvl3pPr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3pPr>
      <a:lvl4pPr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4pPr>
      <a:lvl5pPr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5pPr>
      <a:lvl6pPr marL="457200"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6pPr>
      <a:lvl7pPr marL="914400"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7pPr>
      <a:lvl8pPr marL="1371600"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8pPr>
      <a:lvl9pPr marL="1828800"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9pPr>
    </p:titleStyle>
    <p:bodyStyle>
      <a:lvl1pPr marL="309563" indent="-309563" algn="l" defTabSz="685800" rtl="0" eaLnBrk="1" fontAlgn="base" hangingPunct="1">
        <a:spcBef>
          <a:spcPct val="20000"/>
        </a:spcBef>
        <a:spcAft>
          <a:spcPct val="0"/>
        </a:spcAft>
        <a:buClr>
          <a:srgbClr val="618FFD"/>
        </a:buClr>
        <a:buSzPct val="100000"/>
        <a:buFont typeface="Wingdings" pitchFamily="2" charset="2"/>
        <a:buChar char="l"/>
        <a:defRPr sz="2200">
          <a:solidFill>
            <a:schemeClr val="tx1"/>
          </a:solidFill>
          <a:latin typeface="+mn-lt"/>
          <a:ea typeface="+mn-ea"/>
          <a:cs typeface="+mn-cs"/>
        </a:defRPr>
      </a:lvl1pPr>
      <a:lvl2pPr marL="666750" indent="-244475" algn="l" defTabSz="685800" rtl="0" eaLnBrk="1" fontAlgn="base" hangingPunct="1">
        <a:spcBef>
          <a:spcPct val="20000"/>
        </a:spcBef>
        <a:spcAft>
          <a:spcPct val="0"/>
        </a:spcAft>
        <a:buClr>
          <a:srgbClr val="A2C1FE"/>
        </a:buClr>
        <a:buSzPct val="100000"/>
        <a:buFont typeface="Wingdings" pitchFamily="2" charset="2"/>
        <a:buChar char="l"/>
        <a:defRPr sz="2000">
          <a:solidFill>
            <a:schemeClr val="tx1"/>
          </a:solidFill>
          <a:latin typeface="+mn-lt"/>
        </a:defRPr>
      </a:lvl2pPr>
      <a:lvl3pPr marL="1108075" indent="-285750" algn="l" defTabSz="685800" rtl="0" eaLnBrk="1" fontAlgn="base" hangingPunct="1">
        <a:spcBef>
          <a:spcPct val="20000"/>
        </a:spcBef>
        <a:spcAft>
          <a:spcPct val="0"/>
        </a:spcAft>
        <a:buClr>
          <a:srgbClr val="618FFD"/>
        </a:buClr>
        <a:buSzPct val="150000"/>
        <a:buFont typeface="Symbol" pitchFamily="18" charset="2"/>
        <a:buChar char=""/>
        <a:defRPr>
          <a:solidFill>
            <a:schemeClr val="tx1"/>
          </a:solidFill>
          <a:latin typeface="+mn-lt"/>
        </a:defRPr>
      </a:lvl3pPr>
      <a:lvl4pPr marL="1439863" indent="-204788" algn="l" defTabSz="685800" rtl="0" eaLnBrk="1" fontAlgn="base" hangingPunct="1">
        <a:spcBef>
          <a:spcPct val="20000"/>
        </a:spcBef>
        <a:spcAft>
          <a:spcPct val="0"/>
        </a:spcAft>
        <a:buChar char="–"/>
        <a:defRPr sz="1900">
          <a:solidFill>
            <a:schemeClr val="tx1"/>
          </a:solidFill>
          <a:latin typeface="Times New Roman" pitchFamily="18" charset="0"/>
        </a:defRPr>
      </a:lvl4pPr>
      <a:lvl5pPr marL="1852613" indent="-206375" algn="l" defTabSz="685800" rtl="0" eaLnBrk="1" fontAlgn="base" hangingPunct="1">
        <a:spcBef>
          <a:spcPct val="20000"/>
        </a:spcBef>
        <a:spcAft>
          <a:spcPct val="0"/>
        </a:spcAft>
        <a:buChar char="»"/>
        <a:defRPr sz="1900">
          <a:solidFill>
            <a:schemeClr val="tx1"/>
          </a:solidFill>
          <a:latin typeface="Times New Roman" pitchFamily="18" charset="0"/>
        </a:defRPr>
      </a:lvl5pPr>
      <a:lvl6pPr marL="2309813" indent="-206375" algn="l" defTabSz="685800" rtl="0" eaLnBrk="1" fontAlgn="base" hangingPunct="1">
        <a:spcBef>
          <a:spcPct val="20000"/>
        </a:spcBef>
        <a:spcAft>
          <a:spcPct val="0"/>
        </a:spcAft>
        <a:buChar char="»"/>
        <a:defRPr sz="1900">
          <a:solidFill>
            <a:schemeClr val="tx1"/>
          </a:solidFill>
          <a:latin typeface="Times New Roman" pitchFamily="18" charset="0"/>
        </a:defRPr>
      </a:lvl6pPr>
      <a:lvl7pPr marL="2767013" indent="-206375" algn="l" defTabSz="685800" rtl="0" eaLnBrk="1" fontAlgn="base" hangingPunct="1">
        <a:spcBef>
          <a:spcPct val="20000"/>
        </a:spcBef>
        <a:spcAft>
          <a:spcPct val="0"/>
        </a:spcAft>
        <a:buChar char="»"/>
        <a:defRPr sz="1900">
          <a:solidFill>
            <a:schemeClr val="tx1"/>
          </a:solidFill>
          <a:latin typeface="Times New Roman" pitchFamily="18" charset="0"/>
        </a:defRPr>
      </a:lvl7pPr>
      <a:lvl8pPr marL="3224213" indent="-206375" algn="l" defTabSz="685800" rtl="0" eaLnBrk="1" fontAlgn="base" hangingPunct="1">
        <a:spcBef>
          <a:spcPct val="20000"/>
        </a:spcBef>
        <a:spcAft>
          <a:spcPct val="0"/>
        </a:spcAft>
        <a:buChar char="»"/>
        <a:defRPr sz="1900">
          <a:solidFill>
            <a:schemeClr val="tx1"/>
          </a:solidFill>
          <a:latin typeface="Times New Roman" pitchFamily="18" charset="0"/>
        </a:defRPr>
      </a:lvl8pPr>
      <a:lvl9pPr marL="3681413" indent="-206375" algn="l" defTabSz="685800" rtl="0" eaLnBrk="1" fontAlgn="base" hangingPunct="1">
        <a:spcBef>
          <a:spcPct val="20000"/>
        </a:spcBef>
        <a:spcAft>
          <a:spcPct val="0"/>
        </a:spcAft>
        <a:buChar char="»"/>
        <a:defRPr sz="1900">
          <a:solidFill>
            <a:schemeClr val="tx1"/>
          </a:solidFill>
          <a:latin typeface="Times New Roman" pitchFamily="18" charset="0"/>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685800" y="0"/>
            <a:ext cx="7772400" cy="6588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381000" y="914400"/>
            <a:ext cx="8582025" cy="548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p:nvPicPr>
        <p:blipFill>
          <a:blip r:embed="rId11"/>
          <a:stretch>
            <a:fillRect/>
          </a:stretch>
        </p:blipFill>
        <p:spPr>
          <a:xfrm>
            <a:off x="7543800" y="0"/>
            <a:ext cx="1600200" cy="1565686"/>
          </a:xfrm>
          <a:prstGeom prst="rect">
            <a:avLst/>
          </a:prstGeom>
        </p:spPr>
      </p:pic>
      <p:sp>
        <p:nvSpPr>
          <p:cNvPr id="2" name="Slide Number Placeholder 1"/>
          <p:cNvSpPr>
            <a:spLocks noGrp="1"/>
          </p:cNvSpPr>
          <p:nvPr>
            <p:ph type="sldNum" sz="quarter" idx="4"/>
          </p:nvPr>
        </p:nvSpPr>
        <p:spPr>
          <a:xfrm>
            <a:off x="6018477" y="6410348"/>
            <a:ext cx="2133600" cy="365125"/>
          </a:xfrm>
          <a:prstGeom prst="rect">
            <a:avLst/>
          </a:prstGeom>
        </p:spPr>
        <p:txBody>
          <a:bodyPr vert="horz" lIns="91440" tIns="45720" rIns="91440" bIns="45720" rtlCol="0" anchor="ctr"/>
          <a:lstStyle>
            <a:lvl1pPr algn="r">
              <a:defRPr sz="1400">
                <a:solidFill>
                  <a:schemeClr val="tx1"/>
                </a:solidFill>
                <a:latin typeface="Arial"/>
                <a:cs typeface="Arial"/>
              </a:defRPr>
            </a:lvl1pPr>
          </a:lstStyle>
          <a:p>
            <a:r>
              <a:rPr lang="en-US" dirty="0"/>
              <a:t>Slide </a:t>
            </a:r>
            <a:fld id="{45D3F515-5134-F24A-BA9B-935D0017436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Lst>
  <p:hf hdr="0" dt="0"/>
  <p:txStyles>
    <p:titleStyle>
      <a:lvl1pPr algn="l" rtl="0" eaLnBrk="1" fontAlgn="base" hangingPunct="1">
        <a:spcBef>
          <a:spcPct val="0"/>
        </a:spcBef>
        <a:spcAft>
          <a:spcPct val="0"/>
        </a:spcAft>
        <a:defRPr sz="3200">
          <a:solidFill>
            <a:srgbClr val="0000FF"/>
          </a:solidFill>
          <a:latin typeface="Arial"/>
          <a:ea typeface="ＭＳ Ｐゴシック" charset="-128"/>
          <a:cs typeface="ＭＳ Ｐゴシック" charset="-128"/>
        </a:defRPr>
      </a:lvl1pPr>
      <a:lvl2pPr algn="r" rtl="0" eaLnBrk="1" fontAlgn="base" hangingPunct="1">
        <a:spcBef>
          <a:spcPct val="0"/>
        </a:spcBef>
        <a:spcAft>
          <a:spcPct val="0"/>
        </a:spcAft>
        <a:defRPr sz="3200">
          <a:solidFill>
            <a:srgbClr val="0000FF"/>
          </a:solidFill>
          <a:latin typeface="Arial" charset="0"/>
          <a:ea typeface="ＭＳ Ｐゴシック" charset="-128"/>
          <a:cs typeface="ＭＳ Ｐゴシック" charset="-128"/>
        </a:defRPr>
      </a:lvl2pPr>
      <a:lvl3pPr algn="r" rtl="0" eaLnBrk="1" fontAlgn="base" hangingPunct="1">
        <a:spcBef>
          <a:spcPct val="0"/>
        </a:spcBef>
        <a:spcAft>
          <a:spcPct val="0"/>
        </a:spcAft>
        <a:defRPr sz="3200">
          <a:solidFill>
            <a:srgbClr val="0000FF"/>
          </a:solidFill>
          <a:latin typeface="Arial" charset="0"/>
          <a:ea typeface="ＭＳ Ｐゴシック" charset="-128"/>
          <a:cs typeface="ＭＳ Ｐゴシック" charset="-128"/>
        </a:defRPr>
      </a:lvl3pPr>
      <a:lvl4pPr algn="r" rtl="0" eaLnBrk="1" fontAlgn="base" hangingPunct="1">
        <a:spcBef>
          <a:spcPct val="0"/>
        </a:spcBef>
        <a:spcAft>
          <a:spcPct val="0"/>
        </a:spcAft>
        <a:defRPr sz="3200">
          <a:solidFill>
            <a:srgbClr val="0000FF"/>
          </a:solidFill>
          <a:latin typeface="Arial" charset="0"/>
          <a:ea typeface="ＭＳ Ｐゴシック" charset="-128"/>
          <a:cs typeface="ＭＳ Ｐゴシック" charset="-128"/>
        </a:defRPr>
      </a:lvl4pPr>
      <a:lvl5pPr algn="r" rtl="0" eaLnBrk="1" fontAlgn="base" hangingPunct="1">
        <a:spcBef>
          <a:spcPct val="0"/>
        </a:spcBef>
        <a:spcAft>
          <a:spcPct val="0"/>
        </a:spcAft>
        <a:defRPr sz="3200">
          <a:solidFill>
            <a:srgbClr val="0000FF"/>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3600" b="1">
          <a:solidFill>
            <a:schemeClr val="tx2"/>
          </a:solidFill>
          <a:latin typeface="Times"/>
        </a:defRPr>
      </a:lvl6pPr>
      <a:lvl7pPr marL="914400" algn="ctr" rtl="0" eaLnBrk="1" fontAlgn="base" hangingPunct="1">
        <a:spcBef>
          <a:spcPct val="0"/>
        </a:spcBef>
        <a:spcAft>
          <a:spcPct val="0"/>
        </a:spcAft>
        <a:defRPr sz="3600" b="1">
          <a:solidFill>
            <a:schemeClr val="tx2"/>
          </a:solidFill>
          <a:latin typeface="Times"/>
        </a:defRPr>
      </a:lvl7pPr>
      <a:lvl8pPr marL="1371600" algn="ctr" rtl="0" eaLnBrk="1" fontAlgn="base" hangingPunct="1">
        <a:spcBef>
          <a:spcPct val="0"/>
        </a:spcBef>
        <a:spcAft>
          <a:spcPct val="0"/>
        </a:spcAft>
        <a:defRPr sz="3600" b="1">
          <a:solidFill>
            <a:schemeClr val="tx2"/>
          </a:solidFill>
          <a:latin typeface="Times"/>
        </a:defRPr>
      </a:lvl8pPr>
      <a:lvl9pPr marL="1828800" algn="ctr" rtl="0" eaLnBrk="1" fontAlgn="base" hangingPunct="1">
        <a:spcBef>
          <a:spcPct val="0"/>
        </a:spcBef>
        <a:spcAft>
          <a:spcPct val="0"/>
        </a:spcAft>
        <a:defRPr sz="3600" b="1">
          <a:solidFill>
            <a:schemeClr val="tx2"/>
          </a:solidFill>
          <a:latin typeface="Times"/>
        </a:defRPr>
      </a:lvl9pPr>
    </p:titleStyle>
    <p:bodyStyle>
      <a:lvl1pPr marL="342900" indent="-342900" algn="l" rtl="0" eaLnBrk="1" fontAlgn="base" hangingPunct="1">
        <a:spcBef>
          <a:spcPts val="1200"/>
        </a:spcBef>
        <a:spcAft>
          <a:spcPct val="0"/>
        </a:spcAft>
        <a:buClr>
          <a:srgbClr val="FF6600"/>
        </a:buClr>
        <a:buChar char="•"/>
        <a:defRPr sz="2800">
          <a:solidFill>
            <a:schemeClr val="tx1"/>
          </a:solidFill>
          <a:latin typeface="Calibri"/>
          <a:ea typeface="ＭＳ Ｐゴシック" charset="-128"/>
          <a:cs typeface="ＭＳ Ｐゴシック" charset="-128"/>
        </a:defRPr>
      </a:lvl1pPr>
      <a:lvl2pPr marL="742950" indent="-285750" algn="l" rtl="0" eaLnBrk="1" fontAlgn="base" hangingPunct="1">
        <a:spcBef>
          <a:spcPts val="1200"/>
        </a:spcBef>
        <a:spcAft>
          <a:spcPct val="0"/>
        </a:spcAft>
        <a:buClr>
          <a:srgbClr val="4343CA"/>
        </a:buClr>
        <a:buFont typeface="Arial" charset="0"/>
        <a:buChar char="•"/>
        <a:defRPr sz="2800">
          <a:solidFill>
            <a:schemeClr val="tx1"/>
          </a:solidFill>
          <a:latin typeface="Calibri"/>
          <a:ea typeface="ＭＳ Ｐゴシック" charset="-128"/>
        </a:defRPr>
      </a:lvl2pPr>
      <a:lvl3pPr marL="1143000" indent="-228600" algn="l" rtl="0" eaLnBrk="1" fontAlgn="base" hangingPunct="1">
        <a:spcBef>
          <a:spcPts val="1200"/>
        </a:spcBef>
        <a:spcAft>
          <a:spcPct val="0"/>
        </a:spcAft>
        <a:buClr>
          <a:srgbClr val="660066"/>
        </a:buClr>
        <a:buChar char="•"/>
        <a:defRPr sz="2800">
          <a:solidFill>
            <a:schemeClr val="tx1"/>
          </a:solidFill>
          <a:latin typeface="Calibri"/>
          <a:ea typeface="ＭＳ Ｐゴシック" charset="-128"/>
        </a:defRPr>
      </a:lvl3pPr>
      <a:lvl4pPr marL="1600200" indent="-228600" algn="l" rtl="0" eaLnBrk="1" fontAlgn="base" hangingPunct="1">
        <a:spcBef>
          <a:spcPts val="1200"/>
        </a:spcBef>
        <a:spcAft>
          <a:spcPct val="0"/>
        </a:spcAft>
        <a:buClr>
          <a:srgbClr val="008000"/>
        </a:buClr>
        <a:buFont typeface="Arial" charset="0"/>
        <a:buChar char="•"/>
        <a:defRPr sz="2800">
          <a:solidFill>
            <a:schemeClr val="tx1"/>
          </a:solidFill>
          <a:latin typeface="Calibri"/>
          <a:ea typeface="ＭＳ Ｐゴシック" charset="-128"/>
        </a:defRPr>
      </a:lvl4pPr>
      <a:lvl5pPr marL="2057400" indent="-228600" algn="l" rtl="0" eaLnBrk="1" fontAlgn="base" hangingPunct="1">
        <a:spcBef>
          <a:spcPct val="20000"/>
        </a:spcBef>
        <a:spcAft>
          <a:spcPct val="0"/>
        </a:spcAft>
        <a:defRPr sz="800">
          <a:solidFill>
            <a:schemeClr val="tx1"/>
          </a:solidFill>
          <a:latin typeface="Calibri"/>
          <a:ea typeface="ＭＳ Ｐゴシック" charset="-128"/>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266950" y="541338"/>
            <a:ext cx="6602413" cy="714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37152" tIns="37152" rIns="37152" bIns="37152"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2241550" y="1752600"/>
            <a:ext cx="6597650" cy="4784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3219" tIns="41610" rIns="83219" bIns="416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0"/>
            <a:endParaRPr lang="en-US"/>
          </a:p>
        </p:txBody>
      </p:sp>
      <p:sp>
        <p:nvSpPr>
          <p:cNvPr id="1028" name="Rectangle 4"/>
          <p:cNvSpPr>
            <a:spLocks noChangeArrowheads="1"/>
          </p:cNvSpPr>
          <p:nvPr/>
        </p:nvSpPr>
        <p:spPr bwMode="auto">
          <a:xfrm>
            <a:off x="2225675" y="1257300"/>
            <a:ext cx="6619875" cy="152400"/>
          </a:xfrm>
          <a:prstGeom prst="rect">
            <a:avLst/>
          </a:prstGeom>
          <a:gradFill rotWithShape="0">
            <a:gsLst>
              <a:gs pos="0">
                <a:srgbClr val="FFFFFF"/>
              </a:gs>
              <a:gs pos="100000">
                <a:srgbClr val="A2C1FE"/>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lang="nl-BE" sz="1400">
              <a:solidFill>
                <a:srgbClr val="000000"/>
              </a:solidFill>
              <a:latin typeface="Arial" charset="0"/>
            </a:endParaRPr>
          </a:p>
        </p:txBody>
      </p:sp>
      <p:sp>
        <p:nvSpPr>
          <p:cNvPr id="1029" name="Rectangle 8"/>
          <p:cNvSpPr>
            <a:spLocks noChangeArrowheads="1"/>
          </p:cNvSpPr>
          <p:nvPr/>
        </p:nvSpPr>
        <p:spPr bwMode="auto">
          <a:xfrm>
            <a:off x="285750" y="1685925"/>
            <a:ext cx="1531938" cy="4876800"/>
          </a:xfrm>
          <a:prstGeom prst="rect">
            <a:avLst/>
          </a:prstGeom>
          <a:gradFill rotWithShape="0">
            <a:gsLst>
              <a:gs pos="0">
                <a:srgbClr val="FFFFFF"/>
              </a:gs>
              <a:gs pos="100000">
                <a:srgbClr val="C1CEFF"/>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defTabSz="914400" eaLnBrk="0" fontAlgn="base" hangingPunct="0">
              <a:spcBef>
                <a:spcPct val="0"/>
              </a:spcBef>
              <a:spcAft>
                <a:spcPct val="0"/>
              </a:spcAft>
            </a:pPr>
            <a:endParaRPr lang="nl-BE" sz="2400">
              <a:solidFill>
                <a:srgbClr val="000000"/>
              </a:solidFill>
              <a:latin typeface="Arial" charset="0"/>
            </a:endParaRPr>
          </a:p>
        </p:txBody>
      </p:sp>
      <p:pic>
        <p:nvPicPr>
          <p:cNvPr id="1030" name="Picture 9" descr="NL_F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41313"/>
            <a:ext cx="1620838" cy="1096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36" name="Rectangle 16"/>
          <p:cNvSpPr>
            <a:spLocks noGrp="1" noChangeArrowheads="1"/>
          </p:cNvSpPr>
          <p:nvPr>
            <p:ph type="sldNum" sz="quarter" idx="4"/>
          </p:nvPr>
        </p:nvSpPr>
        <p:spPr bwMode="auto">
          <a:xfrm>
            <a:off x="0" y="6562725"/>
            <a:ext cx="9144000" cy="2873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a:solidFill>
                  <a:schemeClr val="accent1"/>
                </a:solidFill>
                <a:latin typeface="+mj-lt"/>
              </a:defRPr>
            </a:lvl1pPr>
          </a:lstStyle>
          <a:p>
            <a:pPr defTabSz="914400" eaLnBrk="0" fontAlgn="base" hangingPunct="0">
              <a:spcBef>
                <a:spcPct val="0"/>
              </a:spcBef>
              <a:spcAft>
                <a:spcPct val="0"/>
              </a:spcAft>
              <a:defRPr/>
            </a:pPr>
            <a:fld id="{9442888F-E488-4528-89CE-23D73B5B178F}" type="slidenum">
              <a:rPr lang="en-GB" sz="1400">
                <a:solidFill>
                  <a:srgbClr val="618FFD"/>
                </a:solidFill>
                <a:latin typeface="Arial"/>
              </a:rPr>
              <a:pPr defTabSz="914400" eaLnBrk="0" fontAlgn="base" hangingPunct="0">
                <a:spcBef>
                  <a:spcPct val="0"/>
                </a:spcBef>
                <a:spcAft>
                  <a:spcPct val="0"/>
                </a:spcAft>
                <a:defRPr/>
              </a:pPr>
              <a:t>‹#›</a:t>
            </a:fld>
            <a:endParaRPr lang="en-GB" sz="1400" dirty="0">
              <a:solidFill>
                <a:srgbClr val="618FFD"/>
              </a:solidFill>
              <a:latin typeface="Arial"/>
            </a:endParaRPr>
          </a:p>
        </p:txBody>
      </p:sp>
      <p:sp>
        <p:nvSpPr>
          <p:cNvPr id="2" name="Date Placeholder 1"/>
          <p:cNvSpPr>
            <a:spLocks noGrp="1"/>
          </p:cNvSpPr>
          <p:nvPr>
            <p:ph type="dt" sz="half" idx="2"/>
          </p:nvPr>
        </p:nvSpPr>
        <p:spPr>
          <a:xfrm>
            <a:off x="285750" y="6562725"/>
            <a:ext cx="1531938" cy="285750"/>
          </a:xfrm>
          <a:prstGeom prst="rect">
            <a:avLst/>
          </a:prstGeom>
        </p:spPr>
        <p:txBody>
          <a:bodyPr vert="horz" lIns="91440" tIns="45720" rIns="91440" bIns="45720" rtlCol="0" anchor="ctr"/>
          <a:lstStyle>
            <a:lvl1pPr algn="ctr">
              <a:defRPr sz="1200">
                <a:solidFill>
                  <a:schemeClr val="accent1"/>
                </a:solidFill>
              </a:defRPr>
            </a:lvl1pPr>
          </a:lstStyle>
          <a:p>
            <a:pPr defTabSz="914400" eaLnBrk="0" fontAlgn="base" hangingPunct="0">
              <a:spcBef>
                <a:spcPct val="0"/>
              </a:spcBef>
              <a:spcAft>
                <a:spcPct val="0"/>
              </a:spcAft>
              <a:defRPr/>
            </a:pPr>
            <a:endParaRPr lang="nl-BE">
              <a:solidFill>
                <a:srgbClr val="618FFD"/>
              </a:solidFill>
              <a:latin typeface="Arial" charset="0"/>
            </a:endParaRPr>
          </a:p>
        </p:txBody>
      </p:sp>
      <p:sp>
        <p:nvSpPr>
          <p:cNvPr id="3" name="Footer Placeholder 2"/>
          <p:cNvSpPr>
            <a:spLocks noGrp="1"/>
          </p:cNvSpPr>
          <p:nvPr>
            <p:ph type="ftr" sz="quarter" idx="3"/>
          </p:nvPr>
        </p:nvSpPr>
        <p:spPr>
          <a:xfrm>
            <a:off x="7499350" y="6562725"/>
            <a:ext cx="1439863" cy="295275"/>
          </a:xfrm>
          <a:prstGeom prst="rect">
            <a:avLst/>
          </a:prstGeom>
        </p:spPr>
        <p:txBody>
          <a:bodyPr vert="horz" lIns="91440" tIns="45720" rIns="91440" bIns="45720" rtlCol="0" anchor="ctr"/>
          <a:lstStyle>
            <a:lvl1pPr algn="r">
              <a:defRPr sz="1200">
                <a:solidFill>
                  <a:schemeClr val="accent1"/>
                </a:solidFill>
              </a:defRPr>
            </a:lvl1pPr>
          </a:lstStyle>
          <a:p>
            <a:pPr defTabSz="914400" eaLnBrk="0" fontAlgn="base" hangingPunct="0">
              <a:spcBef>
                <a:spcPct val="0"/>
              </a:spcBef>
              <a:spcAft>
                <a:spcPct val="0"/>
              </a:spcAft>
              <a:defRPr/>
            </a:pPr>
            <a:r>
              <a:rPr lang="nl-BE">
                <a:solidFill>
                  <a:srgbClr val="618FFD"/>
                </a:solidFill>
                <a:latin typeface="Arial" charset="0"/>
              </a:rPr>
              <a:t>Isotope ERR Review September 26-27, 2019</a:t>
            </a:r>
          </a:p>
        </p:txBody>
      </p:sp>
    </p:spTree>
  </p:cSld>
  <p:clrMap bg1="lt1" tx1="dk1" bg2="lt2" tx2="dk2" accent1="accent1" accent2="accent2" accent3="accent3" accent4="accent4" accent5="accent5" accent6="accent6" hlink="hlink" folHlink="folHlink"/>
  <p:sldLayoutIdLst>
    <p:sldLayoutId id="2147483748" r:id="rId1"/>
    <p:sldLayoutId id="2147483749" r:id="rId2"/>
  </p:sldLayoutIdLst>
  <p:transition/>
  <p:hf hdr="0" dt="0"/>
  <p:txStyles>
    <p:titleStyle>
      <a:lvl1pPr algn="r" defTabSz="685800" rtl="0" eaLnBrk="1" fontAlgn="base" hangingPunct="1">
        <a:lnSpc>
          <a:spcPct val="80000"/>
        </a:lnSpc>
        <a:spcBef>
          <a:spcPct val="0"/>
        </a:spcBef>
        <a:spcAft>
          <a:spcPct val="0"/>
        </a:spcAft>
        <a:tabLst>
          <a:tab pos="6173788" algn="l"/>
        </a:tabLst>
        <a:defRPr sz="2600">
          <a:solidFill>
            <a:schemeClr val="accent1"/>
          </a:solidFill>
          <a:latin typeface="+mj-lt"/>
          <a:ea typeface="+mj-ea"/>
          <a:cs typeface="+mj-cs"/>
        </a:defRPr>
      </a:lvl1pPr>
      <a:lvl2pPr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2pPr>
      <a:lvl3pPr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3pPr>
      <a:lvl4pPr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4pPr>
      <a:lvl5pPr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5pPr>
      <a:lvl6pPr marL="457200"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6pPr>
      <a:lvl7pPr marL="914400"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7pPr>
      <a:lvl8pPr marL="1371600"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8pPr>
      <a:lvl9pPr marL="1828800" algn="r" defTabSz="685800" rtl="0" eaLnBrk="1" fontAlgn="base" hangingPunct="1">
        <a:lnSpc>
          <a:spcPct val="80000"/>
        </a:lnSpc>
        <a:spcBef>
          <a:spcPct val="0"/>
        </a:spcBef>
        <a:spcAft>
          <a:spcPct val="0"/>
        </a:spcAft>
        <a:tabLst>
          <a:tab pos="6173788" algn="l"/>
        </a:tabLst>
        <a:defRPr sz="2600">
          <a:solidFill>
            <a:schemeClr val="accent1"/>
          </a:solidFill>
          <a:latin typeface="Arial" charset="0"/>
        </a:defRPr>
      </a:lvl9pPr>
    </p:titleStyle>
    <p:bodyStyle>
      <a:lvl1pPr marL="309563" indent="-309563" algn="l" defTabSz="685800" rtl="0" eaLnBrk="1" fontAlgn="base" hangingPunct="1">
        <a:spcBef>
          <a:spcPct val="20000"/>
        </a:spcBef>
        <a:spcAft>
          <a:spcPct val="0"/>
        </a:spcAft>
        <a:buClr>
          <a:srgbClr val="618FFD"/>
        </a:buClr>
        <a:buSzPct val="100000"/>
        <a:buFont typeface="Wingdings" pitchFamily="2" charset="2"/>
        <a:buChar char="l"/>
        <a:defRPr sz="2200">
          <a:solidFill>
            <a:schemeClr val="tx1"/>
          </a:solidFill>
          <a:latin typeface="+mn-lt"/>
          <a:ea typeface="+mn-ea"/>
          <a:cs typeface="+mn-cs"/>
        </a:defRPr>
      </a:lvl1pPr>
      <a:lvl2pPr marL="666750" indent="-244475" algn="l" defTabSz="685800" rtl="0" eaLnBrk="1" fontAlgn="base" hangingPunct="1">
        <a:spcBef>
          <a:spcPct val="20000"/>
        </a:spcBef>
        <a:spcAft>
          <a:spcPct val="0"/>
        </a:spcAft>
        <a:buClr>
          <a:srgbClr val="A2C1FE"/>
        </a:buClr>
        <a:buSzPct val="100000"/>
        <a:buFont typeface="Wingdings" pitchFamily="2" charset="2"/>
        <a:buChar char="l"/>
        <a:defRPr sz="2000">
          <a:solidFill>
            <a:schemeClr val="tx1"/>
          </a:solidFill>
          <a:latin typeface="+mn-lt"/>
        </a:defRPr>
      </a:lvl2pPr>
      <a:lvl3pPr marL="1028700" indent="-206375" algn="l" defTabSz="685800" rtl="0" eaLnBrk="1" fontAlgn="base" hangingPunct="1">
        <a:spcBef>
          <a:spcPct val="20000"/>
        </a:spcBef>
        <a:spcAft>
          <a:spcPct val="0"/>
        </a:spcAft>
        <a:buClr>
          <a:srgbClr val="618FFD"/>
        </a:buClr>
        <a:buSzPct val="100000"/>
        <a:buFont typeface="Wingdings" pitchFamily="2" charset="2"/>
        <a:buChar char="l"/>
        <a:defRPr>
          <a:solidFill>
            <a:schemeClr val="tx1"/>
          </a:solidFill>
          <a:latin typeface="+mn-lt"/>
        </a:defRPr>
      </a:lvl3pPr>
      <a:lvl4pPr marL="1439863" indent="-204788" algn="l" defTabSz="685800" rtl="0" eaLnBrk="1" fontAlgn="base" hangingPunct="1">
        <a:spcBef>
          <a:spcPct val="20000"/>
        </a:spcBef>
        <a:spcAft>
          <a:spcPct val="0"/>
        </a:spcAft>
        <a:buChar char="–"/>
        <a:defRPr sz="1900">
          <a:solidFill>
            <a:schemeClr val="tx1"/>
          </a:solidFill>
          <a:latin typeface="Times New Roman" pitchFamily="18" charset="0"/>
        </a:defRPr>
      </a:lvl4pPr>
      <a:lvl5pPr marL="1852613" indent="-206375" algn="l" defTabSz="685800" rtl="0" eaLnBrk="1" fontAlgn="base" hangingPunct="1">
        <a:spcBef>
          <a:spcPct val="20000"/>
        </a:spcBef>
        <a:spcAft>
          <a:spcPct val="0"/>
        </a:spcAft>
        <a:buChar char="»"/>
        <a:defRPr sz="1900">
          <a:solidFill>
            <a:schemeClr val="tx1"/>
          </a:solidFill>
          <a:latin typeface="Times New Roman" pitchFamily="18" charset="0"/>
        </a:defRPr>
      </a:lvl5pPr>
      <a:lvl6pPr marL="2309813" indent="-206375" algn="l" defTabSz="685800" rtl="0" eaLnBrk="1" fontAlgn="base" hangingPunct="1">
        <a:spcBef>
          <a:spcPct val="20000"/>
        </a:spcBef>
        <a:spcAft>
          <a:spcPct val="0"/>
        </a:spcAft>
        <a:buChar char="»"/>
        <a:defRPr sz="1900">
          <a:solidFill>
            <a:schemeClr val="tx1"/>
          </a:solidFill>
          <a:latin typeface="Times New Roman" pitchFamily="18" charset="0"/>
        </a:defRPr>
      </a:lvl6pPr>
      <a:lvl7pPr marL="2767013" indent="-206375" algn="l" defTabSz="685800" rtl="0" eaLnBrk="1" fontAlgn="base" hangingPunct="1">
        <a:spcBef>
          <a:spcPct val="20000"/>
        </a:spcBef>
        <a:spcAft>
          <a:spcPct val="0"/>
        </a:spcAft>
        <a:buChar char="»"/>
        <a:defRPr sz="1900">
          <a:solidFill>
            <a:schemeClr val="tx1"/>
          </a:solidFill>
          <a:latin typeface="Times New Roman" pitchFamily="18" charset="0"/>
        </a:defRPr>
      </a:lvl7pPr>
      <a:lvl8pPr marL="3224213" indent="-206375" algn="l" defTabSz="685800" rtl="0" eaLnBrk="1" fontAlgn="base" hangingPunct="1">
        <a:spcBef>
          <a:spcPct val="20000"/>
        </a:spcBef>
        <a:spcAft>
          <a:spcPct val="0"/>
        </a:spcAft>
        <a:buChar char="»"/>
        <a:defRPr sz="1900">
          <a:solidFill>
            <a:schemeClr val="tx1"/>
          </a:solidFill>
          <a:latin typeface="Times New Roman" pitchFamily="18" charset="0"/>
        </a:defRPr>
      </a:lvl8pPr>
      <a:lvl9pPr marL="3681413" indent="-206375" algn="l" defTabSz="685800" rtl="0" eaLnBrk="1" fontAlgn="base" hangingPunct="1">
        <a:spcBef>
          <a:spcPct val="20000"/>
        </a:spcBef>
        <a:spcAft>
          <a:spcPct val="0"/>
        </a:spcAft>
        <a:buChar char="»"/>
        <a:defRPr sz="1900">
          <a:solidFill>
            <a:schemeClr val="tx1"/>
          </a:solidFill>
          <a:latin typeface="Times New Roman" pitchFamily="18" charset="0"/>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15.xml.rels><?xml version="1.0" encoding="UTF-8" standalone="yes"?>
<Relationships xmlns="http://schemas.openxmlformats.org/package/2006/relationships"><Relationship Id="rId13" Type="http://schemas.openxmlformats.org/officeDocument/2006/relationships/hyperlink" Target="https://www.jlab.org/indico/event/341/material/3/14.pdf" TargetMode="External"/><Relationship Id="rId18" Type="http://schemas.openxmlformats.org/officeDocument/2006/relationships/hyperlink" Target="https://www.jlab.org/indico/event/341/material/3/46.pdf" TargetMode="External"/><Relationship Id="rId26" Type="http://schemas.openxmlformats.org/officeDocument/2006/relationships/hyperlink" Target="https://www.jlab.org/indico/event/341/material/3/38.pdf" TargetMode="External"/><Relationship Id="rId3" Type="http://schemas.openxmlformats.org/officeDocument/2006/relationships/hyperlink" Target="https://www.jlab.org/indico/event/341/material/3/7.doc" TargetMode="External"/><Relationship Id="rId21" Type="http://schemas.openxmlformats.org/officeDocument/2006/relationships/hyperlink" Target="https://www.jlab.org/indico/event/341/material/3/50.xlsx" TargetMode="External"/><Relationship Id="rId34" Type="http://schemas.openxmlformats.org/officeDocument/2006/relationships/hyperlink" Target="https://www.jlab.org/indico/event/341/material/3/27.pdf" TargetMode="External"/><Relationship Id="rId7" Type="http://schemas.openxmlformats.org/officeDocument/2006/relationships/hyperlink" Target="https://www.jlab.org/indico/event/341/material/3/11.pdf" TargetMode="External"/><Relationship Id="rId12" Type="http://schemas.openxmlformats.org/officeDocument/2006/relationships/hyperlink" Target="https://www.jlab.org/indico/event/341/material/3/15.pdf" TargetMode="External"/><Relationship Id="rId17" Type="http://schemas.openxmlformats.org/officeDocument/2006/relationships/hyperlink" Target="https://www.jlab.org/indico/event/341/material/3/45.xlsx" TargetMode="External"/><Relationship Id="rId25" Type="http://schemas.openxmlformats.org/officeDocument/2006/relationships/hyperlink" Target="https://www.jlab.org/indico/event/341/material/3/30.pdf" TargetMode="External"/><Relationship Id="rId33" Type="http://schemas.openxmlformats.org/officeDocument/2006/relationships/hyperlink" Target="https://www.jlab.org/indico/event/341/material/3/23.pdf" TargetMode="External"/><Relationship Id="rId2" Type="http://schemas.openxmlformats.org/officeDocument/2006/relationships/hyperlink" Target="https://www.jlab.org/indico/event/341/material/3/6.docx" TargetMode="External"/><Relationship Id="rId16" Type="http://schemas.openxmlformats.org/officeDocument/2006/relationships/hyperlink" Target="https://www.jlab.org/indico/event/341/material/3/19.eml" TargetMode="External"/><Relationship Id="rId20" Type="http://schemas.openxmlformats.org/officeDocument/2006/relationships/hyperlink" Target="https://www.jlab.org/indico/event/341/material/3/32.docx" TargetMode="External"/><Relationship Id="rId29" Type="http://schemas.openxmlformats.org/officeDocument/2006/relationships/hyperlink" Target="https://www.jlab.org/indico/event/341/material/3/26.pdf" TargetMode="External"/><Relationship Id="rId1" Type="http://schemas.openxmlformats.org/officeDocument/2006/relationships/slideLayout" Target="../slideLayouts/slideLayout127.xml"/><Relationship Id="rId6" Type="http://schemas.openxmlformats.org/officeDocument/2006/relationships/hyperlink" Target="https://www.jlab.org/indico/event/341/material/3/10.docx" TargetMode="External"/><Relationship Id="rId11" Type="http://schemas.openxmlformats.org/officeDocument/2006/relationships/hyperlink" Target="https://www.jlab.org/indico/event/341/material/3/13.pdf" TargetMode="External"/><Relationship Id="rId24" Type="http://schemas.openxmlformats.org/officeDocument/2006/relationships/hyperlink" Target="https://www.jlab.org/indico/event/341/material/3/40.pdf" TargetMode="External"/><Relationship Id="rId32" Type="http://schemas.openxmlformats.org/officeDocument/2006/relationships/hyperlink" Target="https://www.jlab.org/indico/event/341/material/3/25.pdf" TargetMode="External"/><Relationship Id="rId5" Type="http://schemas.openxmlformats.org/officeDocument/2006/relationships/hyperlink" Target="https://www.jlab.org/indico/event/341/material/3/9.docx" TargetMode="External"/><Relationship Id="rId15" Type="http://schemas.openxmlformats.org/officeDocument/2006/relationships/hyperlink" Target="https://www.jlab.org/indico/event/341/material/3/18.eml" TargetMode="External"/><Relationship Id="rId23" Type="http://schemas.openxmlformats.org/officeDocument/2006/relationships/hyperlink" Target="https://www.jlab.org/indico/event/341/material/3/41.png" TargetMode="External"/><Relationship Id="rId28" Type="http://schemas.openxmlformats.org/officeDocument/2006/relationships/hyperlink" Target="https://www.jlab.org/indico/event/341/material/3/49.docx" TargetMode="External"/><Relationship Id="rId10" Type="http://schemas.openxmlformats.org/officeDocument/2006/relationships/hyperlink" Target="https://www.jlab.org/indico/event/341/material/3/12.xlsx" TargetMode="External"/><Relationship Id="rId19" Type="http://schemas.openxmlformats.org/officeDocument/2006/relationships/hyperlink" Target="https://www.jlab.org/indico/event/341/material/3/39.pdf" TargetMode="External"/><Relationship Id="rId31" Type="http://schemas.openxmlformats.org/officeDocument/2006/relationships/hyperlink" Target="https://www.jlab.org/indico/event/341/material/3/22.pdf" TargetMode="External"/><Relationship Id="rId4" Type="http://schemas.openxmlformats.org/officeDocument/2006/relationships/hyperlink" Target="https://www.jlab.org/indico/event/341/material/3/8.docx" TargetMode="External"/><Relationship Id="rId9" Type="http://schemas.openxmlformats.org/officeDocument/2006/relationships/hyperlink" Target="https://www.jlab.org/indico/event/341/material/3/1.docx" TargetMode="External"/><Relationship Id="rId14" Type="http://schemas.openxmlformats.org/officeDocument/2006/relationships/hyperlink" Target="https://www.jlab.org/indico/event/341/material/3/17.pdf" TargetMode="External"/><Relationship Id="rId22" Type="http://schemas.openxmlformats.org/officeDocument/2006/relationships/hyperlink" Target="https://www.jlab.org/indico/event/341/material/3/34.pdf" TargetMode="External"/><Relationship Id="rId27" Type="http://schemas.openxmlformats.org/officeDocument/2006/relationships/hyperlink" Target="https://www.jlab.org/indico/event/341/material/3/47.doc" TargetMode="External"/><Relationship Id="rId30" Type="http://schemas.openxmlformats.org/officeDocument/2006/relationships/hyperlink" Target="https://www.jlab.org/indico/event/341/material/3/24.pdf" TargetMode="External"/><Relationship Id="rId8" Type="http://schemas.openxmlformats.org/officeDocument/2006/relationships/hyperlink" Target="https://www.jlab.org/indico/event/341/material/3/0.docx"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1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1BC4E-36BD-AC41-8582-A40A4E09EFF4}"/>
              </a:ext>
            </a:extLst>
          </p:cNvPr>
          <p:cNvSpPr>
            <a:spLocks noGrp="1"/>
          </p:cNvSpPr>
          <p:nvPr>
            <p:ph type="ctrTitle"/>
          </p:nvPr>
        </p:nvSpPr>
        <p:spPr/>
        <p:txBody>
          <a:bodyPr/>
          <a:lstStyle/>
          <a:p>
            <a:r>
              <a:rPr lang="en-US" dirty="0"/>
              <a:t>Isotope Readiness Review</a:t>
            </a:r>
            <a:br>
              <a:rPr lang="en-US" dirty="0"/>
            </a:br>
            <a:br>
              <a:rPr lang="en-US" dirty="0"/>
            </a:br>
            <a:r>
              <a:rPr lang="en-US" dirty="0"/>
              <a:t>Lessons Learned from Previous Test</a:t>
            </a:r>
          </a:p>
        </p:txBody>
      </p:sp>
      <p:sp>
        <p:nvSpPr>
          <p:cNvPr id="3" name="Subtitle 2">
            <a:extLst>
              <a:ext uri="{FF2B5EF4-FFF2-40B4-BE49-F238E27FC236}">
                <a16:creationId xmlns:a16="http://schemas.microsoft.com/office/drawing/2014/main" id="{F7C12046-3562-274F-AEDF-DED471D90261}"/>
              </a:ext>
            </a:extLst>
          </p:cNvPr>
          <p:cNvSpPr>
            <a:spLocks noGrp="1"/>
          </p:cNvSpPr>
          <p:nvPr>
            <p:ph type="subTitle" idx="1"/>
          </p:nvPr>
        </p:nvSpPr>
        <p:spPr/>
        <p:txBody>
          <a:bodyPr/>
          <a:lstStyle/>
          <a:p>
            <a:r>
              <a:rPr lang="en-US" dirty="0"/>
              <a:t>Andrew Hutton</a:t>
            </a:r>
          </a:p>
          <a:p>
            <a:r>
              <a:rPr lang="en-US" dirty="0"/>
              <a:t>For the Isotope Team</a:t>
            </a:r>
          </a:p>
        </p:txBody>
      </p:sp>
      <p:sp>
        <p:nvSpPr>
          <p:cNvPr id="4" name="Footer Placeholder 3">
            <a:extLst>
              <a:ext uri="{FF2B5EF4-FFF2-40B4-BE49-F238E27FC236}">
                <a16:creationId xmlns:a16="http://schemas.microsoft.com/office/drawing/2014/main" id="{42DB52B2-ECE3-C745-8B04-E2F7A9D58473}"/>
              </a:ext>
            </a:extLst>
          </p:cNvPr>
          <p:cNvSpPr>
            <a:spLocks noGrp="1"/>
          </p:cNvSpPr>
          <p:nvPr>
            <p:ph type="ftr" sz="quarter" idx="10"/>
          </p:nvPr>
        </p:nvSpPr>
        <p:spPr/>
        <p:txBody>
          <a:bodyPr/>
          <a:lstStyle/>
          <a:p>
            <a:r>
              <a:rPr lang="en-US" dirty="0"/>
              <a:t>Isotope ERR Review September 26-27, 2019</a:t>
            </a:r>
          </a:p>
        </p:txBody>
      </p:sp>
    </p:spTree>
    <p:extLst>
      <p:ext uri="{BB962C8B-B14F-4D97-AF65-F5344CB8AC3E}">
        <p14:creationId xmlns:p14="http://schemas.microsoft.com/office/powerpoint/2010/main" val="3340166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D1053-BA39-A349-BB7B-CCDBDD7D408C}"/>
              </a:ext>
            </a:extLst>
          </p:cNvPr>
          <p:cNvSpPr>
            <a:spLocks noGrp="1"/>
          </p:cNvSpPr>
          <p:nvPr>
            <p:ph type="title"/>
          </p:nvPr>
        </p:nvSpPr>
        <p:spPr/>
        <p:txBody>
          <a:bodyPr/>
          <a:lstStyle/>
          <a:p>
            <a:r>
              <a:rPr lang="en-US" dirty="0"/>
              <a:t>Other Reviews</a:t>
            </a:r>
          </a:p>
        </p:txBody>
      </p:sp>
      <p:sp>
        <p:nvSpPr>
          <p:cNvPr id="3" name="Content Placeholder 2">
            <a:extLst>
              <a:ext uri="{FF2B5EF4-FFF2-40B4-BE49-F238E27FC236}">
                <a16:creationId xmlns:a16="http://schemas.microsoft.com/office/drawing/2014/main" id="{DA868E2C-4C41-2B4F-A3C9-D8990661CEE3}"/>
              </a:ext>
            </a:extLst>
          </p:cNvPr>
          <p:cNvSpPr>
            <a:spLocks noGrp="1"/>
          </p:cNvSpPr>
          <p:nvPr>
            <p:ph sz="quarter" idx="12"/>
          </p:nvPr>
        </p:nvSpPr>
        <p:spPr/>
        <p:txBody>
          <a:bodyPr/>
          <a:lstStyle/>
          <a:p>
            <a:r>
              <a:rPr lang="en-US" dirty="0"/>
              <a:t>Tom Renzo reviewed the original design of the hutch which had two SEG blocks vertically on top of each other and recommended strapping for earthquake restraint</a:t>
            </a:r>
          </a:p>
          <a:p>
            <a:r>
              <a:rPr lang="en-US" dirty="0"/>
              <a:t>Joe Gubeli modified the design to only have a single layer of SEG blocks and this did not require strapping</a:t>
            </a:r>
          </a:p>
          <a:p>
            <a:endParaRPr lang="en-US" dirty="0"/>
          </a:p>
          <a:p>
            <a:r>
              <a:rPr lang="en-US" dirty="0"/>
              <a:t>Matt Marchlik reviewed the pressure vessel requirements of the target cooling system and recommended changing the brass fittings for stainless steel</a:t>
            </a:r>
          </a:p>
          <a:p>
            <a:r>
              <a:rPr lang="en-US" dirty="0"/>
              <a:t>This change was incorporated</a:t>
            </a:r>
          </a:p>
          <a:p>
            <a:endParaRPr lang="en-US" dirty="0"/>
          </a:p>
          <a:p>
            <a:r>
              <a:rPr lang="en-US" dirty="0"/>
              <a:t>The RadCon Group reviewed the radiation calculations carried out by Keith Welch</a:t>
            </a:r>
          </a:p>
          <a:p>
            <a:pPr lvl="1"/>
            <a:r>
              <a:rPr lang="en-US" dirty="0"/>
              <a:t>There were no recommendations</a:t>
            </a:r>
          </a:p>
          <a:p>
            <a:pPr lvl="1"/>
            <a:endParaRPr lang="en-US" dirty="0"/>
          </a:p>
          <a:p>
            <a:r>
              <a:rPr lang="en-US" dirty="0"/>
              <a:t>We had two target brainstorming sessions: March 18, 2019 and May 31, 2018</a:t>
            </a:r>
          </a:p>
          <a:p>
            <a:pPr lvl="1"/>
            <a:r>
              <a:rPr lang="en-US" dirty="0"/>
              <a:t>Dave Meekins participated in both sessions providing expert input on thermal management</a:t>
            </a:r>
          </a:p>
        </p:txBody>
      </p:sp>
      <p:sp>
        <p:nvSpPr>
          <p:cNvPr id="4" name="Footer Placeholder 3">
            <a:extLst>
              <a:ext uri="{FF2B5EF4-FFF2-40B4-BE49-F238E27FC236}">
                <a16:creationId xmlns:a16="http://schemas.microsoft.com/office/drawing/2014/main" id="{2A4E30A3-9269-1048-8A3E-705E5BB3C066}"/>
              </a:ext>
            </a:extLst>
          </p:cNvPr>
          <p:cNvSpPr>
            <a:spLocks noGrp="1"/>
          </p:cNvSpPr>
          <p:nvPr>
            <p:ph type="ftr" sz="quarter" idx="13"/>
          </p:nvPr>
        </p:nvSpPr>
        <p:spPr/>
        <p:txBody>
          <a:bodyPr/>
          <a:lstStyle/>
          <a:p>
            <a:r>
              <a:rPr lang="en-US" dirty="0"/>
              <a:t>Isotope ERR Review September 26-27, 2019</a:t>
            </a:r>
          </a:p>
        </p:txBody>
      </p:sp>
      <p:sp>
        <p:nvSpPr>
          <p:cNvPr id="5" name="Slide Number Placeholder 4">
            <a:extLst>
              <a:ext uri="{FF2B5EF4-FFF2-40B4-BE49-F238E27FC236}">
                <a16:creationId xmlns:a16="http://schemas.microsoft.com/office/drawing/2014/main" id="{3264CB41-877A-8E46-BA64-EDD28E592EA2}"/>
              </a:ext>
            </a:extLst>
          </p:cNvPr>
          <p:cNvSpPr>
            <a:spLocks noGrp="1"/>
          </p:cNvSpPr>
          <p:nvPr>
            <p:ph type="sldNum" sz="quarter" idx="11"/>
          </p:nvPr>
        </p:nvSpPr>
        <p:spPr/>
        <p:txBody>
          <a:bodyPr/>
          <a:lstStyle/>
          <a:p>
            <a:fld id="{0B71D3AA-F628-8F4E-BE52-707AC18962C1}" type="slidenum">
              <a:rPr lang="en-US" smtClean="0"/>
              <a:t>10</a:t>
            </a:fld>
            <a:endParaRPr lang="en-US" dirty="0"/>
          </a:p>
        </p:txBody>
      </p:sp>
    </p:spTree>
    <p:extLst>
      <p:ext uri="{BB962C8B-B14F-4D97-AF65-F5344CB8AC3E}">
        <p14:creationId xmlns:p14="http://schemas.microsoft.com/office/powerpoint/2010/main" val="2514095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DC367-E6E2-3344-9403-2A5EDC02819F}"/>
              </a:ext>
            </a:extLst>
          </p:cNvPr>
          <p:cNvSpPr>
            <a:spLocks noGrp="1"/>
          </p:cNvSpPr>
          <p:nvPr>
            <p:ph type="title"/>
          </p:nvPr>
        </p:nvSpPr>
        <p:spPr/>
        <p:txBody>
          <a:bodyPr/>
          <a:lstStyle/>
          <a:p>
            <a:r>
              <a:rPr lang="en-US" dirty="0"/>
              <a:t>Risk Assessment</a:t>
            </a:r>
          </a:p>
        </p:txBody>
      </p:sp>
      <p:sp>
        <p:nvSpPr>
          <p:cNvPr id="3" name="Content Placeholder 2">
            <a:extLst>
              <a:ext uri="{FF2B5EF4-FFF2-40B4-BE49-F238E27FC236}">
                <a16:creationId xmlns:a16="http://schemas.microsoft.com/office/drawing/2014/main" id="{10321232-F798-AF46-99C1-C801208E0ACB}"/>
              </a:ext>
            </a:extLst>
          </p:cNvPr>
          <p:cNvSpPr>
            <a:spLocks noGrp="1"/>
          </p:cNvSpPr>
          <p:nvPr>
            <p:ph sz="quarter" idx="12"/>
          </p:nvPr>
        </p:nvSpPr>
        <p:spPr/>
        <p:txBody>
          <a:bodyPr/>
          <a:lstStyle/>
          <a:p>
            <a:r>
              <a:rPr lang="en-US" dirty="0"/>
              <a:t>Risks are formally addressed in these documents:</a:t>
            </a:r>
          </a:p>
          <a:p>
            <a:pPr lvl="1"/>
            <a:r>
              <a:rPr lang="en-US" dirty="0"/>
              <a:t>Experiment Safety Assessment Document, ESAD</a:t>
            </a:r>
          </a:p>
          <a:p>
            <a:pPr lvl="1"/>
            <a:r>
              <a:rPr lang="en-US" dirty="0"/>
              <a:t>Radiation Safety Assessment Document, RSAD</a:t>
            </a:r>
          </a:p>
          <a:p>
            <a:pPr lvl="1"/>
            <a:endParaRPr lang="en-US" dirty="0"/>
          </a:p>
          <a:p>
            <a:r>
              <a:rPr lang="en-US" dirty="0"/>
              <a:t>Risks have been mitigated during the design </a:t>
            </a:r>
          </a:p>
          <a:p>
            <a:pPr lvl="1"/>
            <a:r>
              <a:rPr lang="en-US" dirty="0"/>
              <a:t>In some cases, the procedures have been tested, e.g. we have carried out two mock transfers of the crucible to VCU to verify all of the details</a:t>
            </a:r>
          </a:p>
          <a:p>
            <a:pPr lvl="2"/>
            <a:r>
              <a:rPr lang="en-US" dirty="0"/>
              <a:t>Keith Welch will address this in his presentation</a:t>
            </a:r>
          </a:p>
          <a:p>
            <a:pPr lvl="1"/>
            <a:r>
              <a:rPr lang="en-US" dirty="0"/>
              <a:t>Calculations of areas which are not standard at Jefferson Lab have received independent checks</a:t>
            </a:r>
          </a:p>
          <a:p>
            <a:pPr lvl="1"/>
            <a:endParaRPr lang="en-US" dirty="0"/>
          </a:p>
          <a:p>
            <a:r>
              <a:rPr lang="en-US" dirty="0"/>
              <a:t>In my opinion, the major risk is missed deadlines due to the low priority assigned to the Isotope Project</a:t>
            </a:r>
          </a:p>
          <a:p>
            <a:pPr lvl="1"/>
            <a:r>
              <a:rPr lang="en-US" dirty="0"/>
              <a:t>I do not know how to mitigate this</a:t>
            </a:r>
          </a:p>
        </p:txBody>
      </p:sp>
      <p:sp>
        <p:nvSpPr>
          <p:cNvPr id="4" name="Footer Placeholder 3">
            <a:extLst>
              <a:ext uri="{FF2B5EF4-FFF2-40B4-BE49-F238E27FC236}">
                <a16:creationId xmlns:a16="http://schemas.microsoft.com/office/drawing/2014/main" id="{D4F17796-E4E6-D346-902F-CF1224C428EC}"/>
              </a:ext>
            </a:extLst>
          </p:cNvPr>
          <p:cNvSpPr>
            <a:spLocks noGrp="1"/>
          </p:cNvSpPr>
          <p:nvPr>
            <p:ph type="ftr" sz="quarter" idx="13"/>
          </p:nvPr>
        </p:nvSpPr>
        <p:spPr/>
        <p:txBody>
          <a:bodyPr/>
          <a:lstStyle/>
          <a:p>
            <a:r>
              <a:rPr lang="en-US" dirty="0"/>
              <a:t>Isotope ERR Review September 26-27, 2019</a:t>
            </a:r>
          </a:p>
        </p:txBody>
      </p:sp>
      <p:sp>
        <p:nvSpPr>
          <p:cNvPr id="5" name="Slide Number Placeholder 4">
            <a:extLst>
              <a:ext uri="{FF2B5EF4-FFF2-40B4-BE49-F238E27FC236}">
                <a16:creationId xmlns:a16="http://schemas.microsoft.com/office/drawing/2014/main" id="{52A325EA-A9F0-6C47-8EBF-5351F7EF3D52}"/>
              </a:ext>
            </a:extLst>
          </p:cNvPr>
          <p:cNvSpPr>
            <a:spLocks noGrp="1"/>
          </p:cNvSpPr>
          <p:nvPr>
            <p:ph type="sldNum" sz="quarter" idx="11"/>
          </p:nvPr>
        </p:nvSpPr>
        <p:spPr/>
        <p:txBody>
          <a:bodyPr/>
          <a:lstStyle/>
          <a:p>
            <a:fld id="{0B71D3AA-F628-8F4E-BE52-707AC18962C1}" type="slidenum">
              <a:rPr lang="en-US" smtClean="0"/>
              <a:t>11</a:t>
            </a:fld>
            <a:endParaRPr lang="en-US" dirty="0"/>
          </a:p>
        </p:txBody>
      </p:sp>
    </p:spTree>
    <p:extLst>
      <p:ext uri="{BB962C8B-B14F-4D97-AF65-F5344CB8AC3E}">
        <p14:creationId xmlns:p14="http://schemas.microsoft.com/office/powerpoint/2010/main" val="2091145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E7070-3E86-0942-A571-87EA757C616F}"/>
              </a:ext>
            </a:extLst>
          </p:cNvPr>
          <p:cNvSpPr>
            <a:spLocks noGrp="1"/>
          </p:cNvSpPr>
          <p:nvPr>
            <p:ph type="title"/>
          </p:nvPr>
        </p:nvSpPr>
        <p:spPr/>
        <p:txBody>
          <a:bodyPr/>
          <a:lstStyle/>
          <a:p>
            <a:r>
              <a:rPr lang="en-US" dirty="0"/>
              <a:t>Skills Mix</a:t>
            </a:r>
          </a:p>
        </p:txBody>
      </p:sp>
      <p:sp>
        <p:nvSpPr>
          <p:cNvPr id="3" name="Content Placeholder 2">
            <a:extLst>
              <a:ext uri="{FF2B5EF4-FFF2-40B4-BE49-F238E27FC236}">
                <a16:creationId xmlns:a16="http://schemas.microsoft.com/office/drawing/2014/main" id="{10690D00-1EFB-CB47-8C7B-A912DDCB4B5C}"/>
              </a:ext>
            </a:extLst>
          </p:cNvPr>
          <p:cNvSpPr>
            <a:spLocks noGrp="1"/>
          </p:cNvSpPr>
          <p:nvPr>
            <p:ph sz="quarter" idx="12"/>
          </p:nvPr>
        </p:nvSpPr>
        <p:spPr/>
        <p:txBody>
          <a:bodyPr/>
          <a:lstStyle/>
          <a:p>
            <a:r>
              <a:rPr lang="en-US" dirty="0"/>
              <a:t>An agreement was reached with Arne that the resuscitation of LERF would be the responsibility of the Operations Department</a:t>
            </a:r>
          </a:p>
          <a:p>
            <a:r>
              <a:rPr lang="en-US" dirty="0"/>
              <a:t>Since the LCLS II cryogenic line was installed at the location of the second triplet, this required moving this triplet and installing another</a:t>
            </a:r>
          </a:p>
          <a:p>
            <a:r>
              <a:rPr lang="en-US" dirty="0"/>
              <a:t>This work was overseen by Anthony DiPette following an optics deck from Chris Tennant and a detailed mechanical engineering layout by Joe Gubeli</a:t>
            </a:r>
          </a:p>
          <a:p>
            <a:pPr lvl="1"/>
            <a:r>
              <a:rPr lang="en-US" dirty="0">
                <a:solidFill>
                  <a:srgbClr val="FF0000"/>
                </a:solidFill>
              </a:rPr>
              <a:t>I would have preferred that the Mechanical Engineering Department take ownership of the layout</a:t>
            </a:r>
          </a:p>
          <a:p>
            <a:pPr lvl="1"/>
            <a:r>
              <a:rPr lang="en-US" dirty="0"/>
              <a:t>The electrical hookup was fully owned by the Electrical Engineering Department</a:t>
            </a:r>
          </a:p>
          <a:p>
            <a:pPr lvl="1"/>
            <a:r>
              <a:rPr lang="en-US" dirty="0"/>
              <a:t>Software checkout was fully owned by the Accelerator Controls Group</a:t>
            </a:r>
          </a:p>
          <a:p>
            <a:r>
              <a:rPr lang="en-US" dirty="0"/>
              <a:t>A dipole was required in the target line; the IR Demo had 8 suitable dipoles but they had been improperly stored so the coils had rotted through.  The magnet measurement group found two coils that worked and rebuilt one dipole</a:t>
            </a:r>
          </a:p>
          <a:p>
            <a:pPr lvl="1"/>
            <a:r>
              <a:rPr lang="en-US" b="1" dirty="0">
                <a:solidFill>
                  <a:srgbClr val="00B050"/>
                </a:solidFill>
              </a:rPr>
              <a:t>Excellent work, unfortunate that it was necessary!  </a:t>
            </a:r>
          </a:p>
          <a:p>
            <a:r>
              <a:rPr lang="en-US" dirty="0"/>
              <a:t>The radiation calculations were handled by Keith Welch, who also did the RSAD</a:t>
            </a:r>
          </a:p>
          <a:p>
            <a:pPr lvl="1"/>
            <a:r>
              <a:rPr lang="en-US" b="1" dirty="0">
                <a:solidFill>
                  <a:srgbClr val="00B050"/>
                </a:solidFill>
              </a:rPr>
              <a:t>Keith also brought other RadCon staff up to speed to ensure that the knowledge was spread</a:t>
            </a:r>
          </a:p>
          <a:p>
            <a:r>
              <a:rPr lang="en-US" dirty="0"/>
              <a:t>The target handling and the movable shielding hutch were engineered, designed, parts were procured, installed and tested personally by Joe Gubeli</a:t>
            </a:r>
          </a:p>
          <a:p>
            <a:pPr lvl="1"/>
            <a:r>
              <a:rPr lang="en-US" dirty="0">
                <a:solidFill>
                  <a:srgbClr val="FF0000"/>
                </a:solidFill>
              </a:rPr>
              <a:t>Unfortunately, no-one from the Mechanical Engineering Department was involved in the design, a lost opportunity</a:t>
            </a:r>
          </a:p>
        </p:txBody>
      </p:sp>
      <p:sp>
        <p:nvSpPr>
          <p:cNvPr id="4" name="Footer Placeholder 3">
            <a:extLst>
              <a:ext uri="{FF2B5EF4-FFF2-40B4-BE49-F238E27FC236}">
                <a16:creationId xmlns:a16="http://schemas.microsoft.com/office/drawing/2014/main" id="{031A9EA1-C9E5-5242-8E05-C4D93D97F98F}"/>
              </a:ext>
            </a:extLst>
          </p:cNvPr>
          <p:cNvSpPr>
            <a:spLocks noGrp="1"/>
          </p:cNvSpPr>
          <p:nvPr>
            <p:ph type="ftr" sz="quarter" idx="13"/>
          </p:nvPr>
        </p:nvSpPr>
        <p:spPr/>
        <p:txBody>
          <a:bodyPr/>
          <a:lstStyle/>
          <a:p>
            <a:r>
              <a:rPr lang="en-US" dirty="0"/>
              <a:t>Isotope ERR Review September 26-27, 2019</a:t>
            </a:r>
          </a:p>
        </p:txBody>
      </p:sp>
      <p:sp>
        <p:nvSpPr>
          <p:cNvPr id="5" name="Slide Number Placeholder 4">
            <a:extLst>
              <a:ext uri="{FF2B5EF4-FFF2-40B4-BE49-F238E27FC236}">
                <a16:creationId xmlns:a16="http://schemas.microsoft.com/office/drawing/2014/main" id="{F322977B-7BDC-254D-976B-648F2995D17B}"/>
              </a:ext>
            </a:extLst>
          </p:cNvPr>
          <p:cNvSpPr>
            <a:spLocks noGrp="1"/>
          </p:cNvSpPr>
          <p:nvPr>
            <p:ph type="sldNum" sz="quarter" idx="11"/>
          </p:nvPr>
        </p:nvSpPr>
        <p:spPr/>
        <p:txBody>
          <a:bodyPr/>
          <a:lstStyle/>
          <a:p>
            <a:fld id="{0B71D3AA-F628-8F4E-BE52-707AC18962C1}" type="slidenum">
              <a:rPr lang="en-US" smtClean="0"/>
              <a:t>12</a:t>
            </a:fld>
            <a:endParaRPr lang="en-US" dirty="0"/>
          </a:p>
        </p:txBody>
      </p:sp>
    </p:spTree>
    <p:extLst>
      <p:ext uri="{BB962C8B-B14F-4D97-AF65-F5344CB8AC3E}">
        <p14:creationId xmlns:p14="http://schemas.microsoft.com/office/powerpoint/2010/main" val="921290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B6388-3A27-2140-8727-3F276ADE40EE}"/>
              </a:ext>
            </a:extLst>
          </p:cNvPr>
          <p:cNvSpPr>
            <a:spLocks noGrp="1"/>
          </p:cNvSpPr>
          <p:nvPr>
            <p:ph type="title"/>
          </p:nvPr>
        </p:nvSpPr>
        <p:spPr/>
        <p:txBody>
          <a:bodyPr/>
          <a:lstStyle/>
          <a:p>
            <a:r>
              <a:rPr lang="en-US" dirty="0"/>
              <a:t>Skills Mix (cont.)</a:t>
            </a:r>
          </a:p>
        </p:txBody>
      </p:sp>
      <p:sp>
        <p:nvSpPr>
          <p:cNvPr id="3" name="Content Placeholder 2">
            <a:extLst>
              <a:ext uri="{FF2B5EF4-FFF2-40B4-BE49-F238E27FC236}">
                <a16:creationId xmlns:a16="http://schemas.microsoft.com/office/drawing/2014/main" id="{DAFD5B88-AA49-8F45-9155-95C589DD673E}"/>
              </a:ext>
            </a:extLst>
          </p:cNvPr>
          <p:cNvSpPr>
            <a:spLocks noGrp="1"/>
          </p:cNvSpPr>
          <p:nvPr>
            <p:ph sz="quarter" idx="12"/>
          </p:nvPr>
        </p:nvSpPr>
        <p:spPr/>
        <p:txBody>
          <a:bodyPr/>
          <a:lstStyle/>
          <a:p>
            <a:r>
              <a:rPr lang="en-US" dirty="0"/>
              <a:t>The target was designed and built by Kevin Jordan</a:t>
            </a:r>
          </a:p>
          <a:p>
            <a:pPr lvl="1"/>
            <a:r>
              <a:rPr lang="en-US" dirty="0"/>
              <a:t>The radiation calculations were originally done by George Kharashvili and were repeated by Keith Welch, and also by Geno Santisteven and Robert Bentley at NMT (under George’s supervision)</a:t>
            </a:r>
          </a:p>
          <a:p>
            <a:pPr lvl="1"/>
            <a:r>
              <a:rPr lang="en-US" dirty="0"/>
              <a:t>Geno and Robert are also simulating the cooling of the crucible at higher powers</a:t>
            </a:r>
          </a:p>
          <a:p>
            <a:r>
              <a:rPr lang="en-US" dirty="0"/>
              <a:t>The ESAD was written by Steve Benson</a:t>
            </a:r>
          </a:p>
          <a:p>
            <a:r>
              <a:rPr lang="en-US" dirty="0"/>
              <a:t>Operators were involved in all the resuscitation runs and will be heavily involved in the target irradiations</a:t>
            </a:r>
          </a:p>
          <a:p>
            <a:pPr lvl="1"/>
            <a:r>
              <a:rPr lang="en-US" dirty="0"/>
              <a:t>Example; during the resuscitation run on June 27, 2019, Mike McCaughan brought pulsed beam to the dump on Swing Shift without the Isotope Team beam experts</a:t>
            </a:r>
          </a:p>
        </p:txBody>
      </p:sp>
      <p:sp>
        <p:nvSpPr>
          <p:cNvPr id="4" name="Footer Placeholder 3">
            <a:extLst>
              <a:ext uri="{FF2B5EF4-FFF2-40B4-BE49-F238E27FC236}">
                <a16:creationId xmlns:a16="http://schemas.microsoft.com/office/drawing/2014/main" id="{AF4E2503-C000-254C-8F84-5A9EAA5255AD}"/>
              </a:ext>
            </a:extLst>
          </p:cNvPr>
          <p:cNvSpPr>
            <a:spLocks noGrp="1"/>
          </p:cNvSpPr>
          <p:nvPr>
            <p:ph type="ftr" sz="quarter" idx="13"/>
          </p:nvPr>
        </p:nvSpPr>
        <p:spPr/>
        <p:txBody>
          <a:bodyPr/>
          <a:lstStyle/>
          <a:p>
            <a:r>
              <a:rPr lang="en-US" dirty="0"/>
              <a:t>Isotope ERR Review September 26-27, 2019</a:t>
            </a:r>
          </a:p>
        </p:txBody>
      </p:sp>
      <p:sp>
        <p:nvSpPr>
          <p:cNvPr id="5" name="Slide Number Placeholder 4">
            <a:extLst>
              <a:ext uri="{FF2B5EF4-FFF2-40B4-BE49-F238E27FC236}">
                <a16:creationId xmlns:a16="http://schemas.microsoft.com/office/drawing/2014/main" id="{1A97FA0A-DBD6-2246-A14B-104E0FA4F35A}"/>
              </a:ext>
            </a:extLst>
          </p:cNvPr>
          <p:cNvSpPr>
            <a:spLocks noGrp="1"/>
          </p:cNvSpPr>
          <p:nvPr>
            <p:ph type="sldNum" sz="quarter" idx="11"/>
          </p:nvPr>
        </p:nvSpPr>
        <p:spPr/>
        <p:txBody>
          <a:bodyPr/>
          <a:lstStyle/>
          <a:p>
            <a:fld id="{0B71D3AA-F628-8F4E-BE52-707AC18962C1}" type="slidenum">
              <a:rPr lang="en-US" smtClean="0"/>
              <a:t>13</a:t>
            </a:fld>
            <a:endParaRPr lang="en-US" dirty="0"/>
          </a:p>
        </p:txBody>
      </p:sp>
    </p:spTree>
    <p:extLst>
      <p:ext uri="{BB962C8B-B14F-4D97-AF65-F5344CB8AC3E}">
        <p14:creationId xmlns:p14="http://schemas.microsoft.com/office/powerpoint/2010/main" val="2383932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61CBC-F2F0-1E41-BDFF-1C94FD6BEF4A}"/>
              </a:ext>
            </a:extLst>
          </p:cNvPr>
          <p:cNvSpPr>
            <a:spLocks noGrp="1"/>
          </p:cNvSpPr>
          <p:nvPr>
            <p:ph type="title"/>
          </p:nvPr>
        </p:nvSpPr>
        <p:spPr/>
        <p:txBody>
          <a:bodyPr/>
          <a:lstStyle/>
          <a:p>
            <a:r>
              <a:rPr lang="en-US" dirty="0"/>
              <a:t>Safety</a:t>
            </a:r>
          </a:p>
        </p:txBody>
      </p:sp>
      <p:sp>
        <p:nvSpPr>
          <p:cNvPr id="3" name="Content Placeholder 2">
            <a:extLst>
              <a:ext uri="{FF2B5EF4-FFF2-40B4-BE49-F238E27FC236}">
                <a16:creationId xmlns:a16="http://schemas.microsoft.com/office/drawing/2014/main" id="{EA854115-2D50-604A-856D-6E654007D61E}"/>
              </a:ext>
            </a:extLst>
          </p:cNvPr>
          <p:cNvSpPr>
            <a:spLocks noGrp="1"/>
          </p:cNvSpPr>
          <p:nvPr>
            <p:ph sz="quarter" idx="12"/>
          </p:nvPr>
        </p:nvSpPr>
        <p:spPr/>
        <p:txBody>
          <a:bodyPr>
            <a:normAutofit/>
          </a:bodyPr>
          <a:lstStyle/>
          <a:p>
            <a:pPr marL="0" indent="0">
              <a:buNone/>
            </a:pPr>
            <a:r>
              <a:rPr lang="en-US" dirty="0"/>
              <a:t>Radiation Safety</a:t>
            </a:r>
          </a:p>
          <a:p>
            <a:pPr lvl="1"/>
            <a:r>
              <a:rPr lang="en-US" dirty="0"/>
              <a:t>The hutch shielding has been designed to reduce radiation to levels that will not affect instrumentation  in the LERF vault</a:t>
            </a:r>
          </a:p>
          <a:p>
            <a:pPr lvl="2"/>
            <a:r>
              <a:rPr lang="en-US" dirty="0"/>
              <a:t>This is more stringent than is required at the ANL Isotope Irradiation Facility, which members of the Isotope Team visited to learn about their isotope program</a:t>
            </a:r>
          </a:p>
          <a:p>
            <a:pPr lvl="1"/>
            <a:r>
              <a:rPr lang="en-US" dirty="0"/>
              <a:t>The radiator will remain in place inside the hutch until the radiation levels are sufficiently low</a:t>
            </a:r>
          </a:p>
          <a:p>
            <a:pPr lvl="1"/>
            <a:r>
              <a:rPr lang="en-US" dirty="0"/>
              <a:t>The target assembly will be retracted with the rear wall of the hutch, which will provide shielding for the person who will remove the crucible</a:t>
            </a:r>
          </a:p>
          <a:p>
            <a:pPr lvl="1"/>
            <a:r>
              <a:rPr lang="en-US" dirty="0"/>
              <a:t>The crucible will be removed using long-handled tongs and immediately placed in the “pig”</a:t>
            </a:r>
          </a:p>
          <a:p>
            <a:pPr lvl="2"/>
            <a:r>
              <a:rPr lang="en-US" dirty="0"/>
              <a:t>Once the lid is on the “pig” the radiation levels are low enough to allow handling</a:t>
            </a:r>
          </a:p>
          <a:p>
            <a:pPr lvl="1"/>
            <a:r>
              <a:rPr lang="en-US" dirty="0"/>
              <a:t>The hutch will then be closed up and the target raft will not be accessed again before the radiation levels are sufficiently low</a:t>
            </a:r>
          </a:p>
          <a:p>
            <a:pPr lvl="4"/>
            <a:endParaRPr lang="en-US" sz="600" dirty="0"/>
          </a:p>
          <a:p>
            <a:pPr marL="0" indent="0">
              <a:buNone/>
            </a:pPr>
            <a:r>
              <a:rPr lang="en-US" dirty="0"/>
              <a:t>Personnel Safety</a:t>
            </a:r>
          </a:p>
          <a:p>
            <a:r>
              <a:rPr lang="en-US" dirty="0"/>
              <a:t>The PSS in the LERF will undergo the standard twice-yearly audit</a:t>
            </a:r>
          </a:p>
          <a:p>
            <a:r>
              <a:rPr lang="en-US" dirty="0"/>
              <a:t>The PSS access controls are in the MCC and operated by the ARM</a:t>
            </a:r>
          </a:p>
          <a:p>
            <a:pPr lvl="4"/>
            <a:endParaRPr lang="en-US" sz="600" dirty="0"/>
          </a:p>
          <a:p>
            <a:pPr marL="0" indent="0">
              <a:buNone/>
            </a:pPr>
            <a:r>
              <a:rPr lang="en-US" dirty="0"/>
              <a:t>Machine Protection System</a:t>
            </a:r>
          </a:p>
          <a:p>
            <a:r>
              <a:rPr lang="en-US" dirty="0"/>
              <a:t>The MPS has been reconfigured to match the present machine layout</a:t>
            </a:r>
          </a:p>
          <a:p>
            <a:r>
              <a:rPr lang="en-US" dirty="0"/>
              <a:t>The protection is the same as CEBAF and the previous FEL</a:t>
            </a:r>
          </a:p>
        </p:txBody>
      </p:sp>
      <p:sp>
        <p:nvSpPr>
          <p:cNvPr id="4" name="Footer Placeholder 3">
            <a:extLst>
              <a:ext uri="{FF2B5EF4-FFF2-40B4-BE49-F238E27FC236}">
                <a16:creationId xmlns:a16="http://schemas.microsoft.com/office/drawing/2014/main" id="{96B1482E-A385-5C4A-9FDC-4155587A86B2}"/>
              </a:ext>
            </a:extLst>
          </p:cNvPr>
          <p:cNvSpPr>
            <a:spLocks noGrp="1"/>
          </p:cNvSpPr>
          <p:nvPr>
            <p:ph type="ftr" sz="quarter" idx="13"/>
          </p:nvPr>
        </p:nvSpPr>
        <p:spPr/>
        <p:txBody>
          <a:bodyPr/>
          <a:lstStyle/>
          <a:p>
            <a:r>
              <a:rPr lang="en-US" dirty="0"/>
              <a:t>Isotope ERR Review September 26-27, 2019</a:t>
            </a:r>
          </a:p>
        </p:txBody>
      </p:sp>
      <p:sp>
        <p:nvSpPr>
          <p:cNvPr id="5" name="Slide Number Placeholder 4">
            <a:extLst>
              <a:ext uri="{FF2B5EF4-FFF2-40B4-BE49-F238E27FC236}">
                <a16:creationId xmlns:a16="http://schemas.microsoft.com/office/drawing/2014/main" id="{A94D0890-E9F0-EF43-B236-3B541BE71567}"/>
              </a:ext>
            </a:extLst>
          </p:cNvPr>
          <p:cNvSpPr>
            <a:spLocks noGrp="1"/>
          </p:cNvSpPr>
          <p:nvPr>
            <p:ph type="sldNum" sz="quarter" idx="11"/>
          </p:nvPr>
        </p:nvSpPr>
        <p:spPr/>
        <p:txBody>
          <a:bodyPr/>
          <a:lstStyle/>
          <a:p>
            <a:fld id="{0B71D3AA-F628-8F4E-BE52-707AC18962C1}" type="slidenum">
              <a:rPr lang="en-US" smtClean="0"/>
              <a:t>14</a:t>
            </a:fld>
            <a:endParaRPr lang="en-US" dirty="0"/>
          </a:p>
        </p:txBody>
      </p:sp>
    </p:spTree>
    <p:extLst>
      <p:ext uri="{BB962C8B-B14F-4D97-AF65-F5344CB8AC3E}">
        <p14:creationId xmlns:p14="http://schemas.microsoft.com/office/powerpoint/2010/main" val="3557553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18418-719D-1541-B72D-27F32F0091D1}"/>
              </a:ext>
            </a:extLst>
          </p:cNvPr>
          <p:cNvSpPr>
            <a:spLocks noGrp="1"/>
          </p:cNvSpPr>
          <p:nvPr>
            <p:ph type="title"/>
          </p:nvPr>
        </p:nvSpPr>
        <p:spPr/>
        <p:txBody>
          <a:bodyPr/>
          <a:lstStyle/>
          <a:p>
            <a:r>
              <a:rPr lang="en-US" dirty="0"/>
              <a:t>Documentation</a:t>
            </a:r>
          </a:p>
        </p:txBody>
      </p:sp>
      <p:sp>
        <p:nvSpPr>
          <p:cNvPr id="4" name="Footer Placeholder 3">
            <a:extLst>
              <a:ext uri="{FF2B5EF4-FFF2-40B4-BE49-F238E27FC236}">
                <a16:creationId xmlns:a16="http://schemas.microsoft.com/office/drawing/2014/main" id="{DD3A5604-183A-9D42-B718-F79C891BBE3B}"/>
              </a:ext>
            </a:extLst>
          </p:cNvPr>
          <p:cNvSpPr>
            <a:spLocks noGrp="1"/>
          </p:cNvSpPr>
          <p:nvPr>
            <p:ph type="ftr" sz="quarter" idx="13"/>
          </p:nvPr>
        </p:nvSpPr>
        <p:spPr/>
        <p:txBody>
          <a:bodyPr/>
          <a:lstStyle/>
          <a:p>
            <a:r>
              <a:rPr lang="en-US" dirty="0"/>
              <a:t>Isotope ERR Review September 26-27, 2019</a:t>
            </a:r>
          </a:p>
        </p:txBody>
      </p:sp>
      <p:sp>
        <p:nvSpPr>
          <p:cNvPr id="5" name="Slide Number Placeholder 4">
            <a:extLst>
              <a:ext uri="{FF2B5EF4-FFF2-40B4-BE49-F238E27FC236}">
                <a16:creationId xmlns:a16="http://schemas.microsoft.com/office/drawing/2014/main" id="{9C14E498-ED62-2A49-92B1-6B7A57056921}"/>
              </a:ext>
            </a:extLst>
          </p:cNvPr>
          <p:cNvSpPr>
            <a:spLocks noGrp="1"/>
          </p:cNvSpPr>
          <p:nvPr>
            <p:ph type="sldNum" sz="quarter" idx="11"/>
          </p:nvPr>
        </p:nvSpPr>
        <p:spPr/>
        <p:txBody>
          <a:bodyPr/>
          <a:lstStyle/>
          <a:p>
            <a:fld id="{0B71D3AA-F628-8F4E-BE52-707AC18962C1}" type="slidenum">
              <a:rPr lang="en-US" smtClean="0"/>
              <a:t>15</a:t>
            </a:fld>
            <a:endParaRPr lang="en-US" dirty="0"/>
          </a:p>
        </p:txBody>
      </p:sp>
      <p:graphicFrame>
        <p:nvGraphicFramePr>
          <p:cNvPr id="7" name="Content Placeholder 6">
            <a:extLst>
              <a:ext uri="{FF2B5EF4-FFF2-40B4-BE49-F238E27FC236}">
                <a16:creationId xmlns:a16="http://schemas.microsoft.com/office/drawing/2014/main" id="{703C883E-367F-1A44-9F06-0731D12E4697}"/>
              </a:ext>
            </a:extLst>
          </p:cNvPr>
          <p:cNvGraphicFramePr>
            <a:graphicFrameLocks noGrp="1"/>
          </p:cNvGraphicFramePr>
          <p:nvPr>
            <p:ph sz="quarter" idx="12"/>
          </p:nvPr>
        </p:nvGraphicFramePr>
        <p:xfrm>
          <a:off x="897978" y="847725"/>
          <a:ext cx="7357568" cy="5546726"/>
        </p:xfrm>
        <a:graphic>
          <a:graphicData uri="http://schemas.openxmlformats.org/drawingml/2006/table">
            <a:tbl>
              <a:tblPr>
                <a:tableStyleId>{5C22544A-7EE6-4342-B048-85BDC9FD1C3A}</a:tableStyleId>
              </a:tblPr>
              <a:tblGrid>
                <a:gridCol w="2366243">
                  <a:extLst>
                    <a:ext uri="{9D8B030D-6E8A-4147-A177-3AD203B41FA5}">
                      <a16:colId xmlns:a16="http://schemas.microsoft.com/office/drawing/2014/main" val="4187413271"/>
                    </a:ext>
                  </a:extLst>
                </a:gridCol>
                <a:gridCol w="4445112">
                  <a:extLst>
                    <a:ext uri="{9D8B030D-6E8A-4147-A177-3AD203B41FA5}">
                      <a16:colId xmlns:a16="http://schemas.microsoft.com/office/drawing/2014/main" val="3433319369"/>
                    </a:ext>
                  </a:extLst>
                </a:gridCol>
                <a:gridCol w="546213">
                  <a:extLst>
                    <a:ext uri="{9D8B030D-6E8A-4147-A177-3AD203B41FA5}">
                      <a16:colId xmlns:a16="http://schemas.microsoft.com/office/drawing/2014/main" val="2563158704"/>
                    </a:ext>
                  </a:extLst>
                </a:gridCol>
              </a:tblGrid>
              <a:tr h="163139">
                <a:tc>
                  <a:txBody>
                    <a:bodyPr/>
                    <a:lstStyle/>
                    <a:p>
                      <a:pPr algn="l" fontAlgn="b"/>
                      <a:r>
                        <a:rPr lang="en-US" sz="800" u="sng" strike="noStrike">
                          <a:effectLst/>
                          <a:hlinkClick r:id="rId2"/>
                        </a:rPr>
                        <a:t>Isotope_Production_at_Jefferson_Lab_Proposal.docx</a:t>
                      </a:r>
                      <a:endParaRPr lang="en-US" sz="800" b="0" i="0" u="sng" strike="noStrike">
                        <a:solidFill>
                          <a:srgbClr val="0563C1"/>
                        </a:solidFill>
                        <a:effectLst/>
                        <a:latin typeface="Calibri" panose="020F0502020204030204" pitchFamily="34" charset="0"/>
                      </a:endParaRPr>
                    </a:p>
                  </a:txBody>
                  <a:tcPr marL="6118" marR="6118" marT="6118" marB="0" anchor="b"/>
                </a:tc>
                <a:tc>
                  <a:txBody>
                    <a:bodyPr/>
                    <a:lstStyle/>
                    <a:p>
                      <a:pPr algn="l" fontAlgn="ctr"/>
                      <a:r>
                        <a:rPr lang="en-US" sz="900" u="none" strike="noStrike">
                          <a:effectLst/>
                        </a:rPr>
                        <a:t>Original Proposal with details on JLab and partner activities</a:t>
                      </a:r>
                      <a:endParaRPr lang="en-US" sz="900" b="0" i="0" u="none" strike="noStrike">
                        <a:solidFill>
                          <a:srgbClr val="000000"/>
                        </a:solidFill>
                        <a:effectLst/>
                        <a:latin typeface="Calibri" panose="020F0502020204030204" pitchFamily="34" charset="0"/>
                      </a:endParaRPr>
                    </a:p>
                  </a:txBody>
                  <a:tcPr marL="6118" marR="6118" marT="6118" marB="0" anchor="ctr"/>
                </a:tc>
                <a:tc>
                  <a:txBody>
                    <a:bodyPr/>
                    <a:lstStyle/>
                    <a:p>
                      <a:pPr algn="ctr" fontAlgn="ctr"/>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6118" marR="6118" marT="6118" marB="0" anchor="ctr"/>
                </a:tc>
                <a:extLst>
                  <a:ext uri="{0D108BD9-81ED-4DB2-BD59-A6C34878D82A}">
                    <a16:rowId xmlns:a16="http://schemas.microsoft.com/office/drawing/2014/main" val="2726578050"/>
                  </a:ext>
                </a:extLst>
              </a:tr>
              <a:tr h="163139">
                <a:tc>
                  <a:txBody>
                    <a:bodyPr/>
                    <a:lstStyle/>
                    <a:p>
                      <a:pPr algn="l" fontAlgn="ctr"/>
                      <a:r>
                        <a:rPr lang="en-US" sz="800" u="sng" strike="noStrike">
                          <a:effectLst/>
                          <a:hlinkClick r:id="rId3"/>
                        </a:rPr>
                        <a:t>Initial Packet for DOE</a:t>
                      </a:r>
                      <a:endParaRPr lang="en-US" sz="800" b="0" i="0" u="sng" strike="noStrike">
                        <a:solidFill>
                          <a:srgbClr val="0563C1"/>
                        </a:solidFill>
                        <a:effectLst/>
                        <a:latin typeface="Calibri" panose="020F0502020204030204" pitchFamily="34" charset="0"/>
                      </a:endParaRPr>
                    </a:p>
                  </a:txBody>
                  <a:tcPr marL="6118" marR="6118" marT="6118" marB="0" anchor="ctr"/>
                </a:tc>
                <a:tc>
                  <a:txBody>
                    <a:bodyPr/>
                    <a:lstStyle/>
                    <a:p>
                      <a:pPr algn="l" fontAlgn="ctr"/>
                      <a:r>
                        <a:rPr lang="en-US" sz="900" u="none" strike="noStrike">
                          <a:effectLst/>
                        </a:rPr>
                        <a:t>Initial Packet with deliverables and timelines</a:t>
                      </a:r>
                      <a:endParaRPr lang="en-US" sz="900" b="0" i="0" u="none" strike="noStrike">
                        <a:solidFill>
                          <a:srgbClr val="000000"/>
                        </a:solidFill>
                        <a:effectLst/>
                        <a:latin typeface="Calibri" panose="020F0502020204030204" pitchFamily="34" charset="0"/>
                      </a:endParaRPr>
                    </a:p>
                  </a:txBody>
                  <a:tcPr marL="6118" marR="6118" marT="6118" marB="0" anchor="ctr"/>
                </a:tc>
                <a:tc>
                  <a:txBody>
                    <a:bodyPr/>
                    <a:lstStyle/>
                    <a:p>
                      <a:pPr algn="ctr" fontAlgn="ctr"/>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6118" marR="6118" marT="6118" marB="0" anchor="ctr"/>
                </a:tc>
                <a:extLst>
                  <a:ext uri="{0D108BD9-81ED-4DB2-BD59-A6C34878D82A}">
                    <a16:rowId xmlns:a16="http://schemas.microsoft.com/office/drawing/2014/main" val="1660878964"/>
                  </a:ext>
                </a:extLst>
              </a:tr>
              <a:tr h="163139">
                <a:tc>
                  <a:txBody>
                    <a:bodyPr/>
                    <a:lstStyle/>
                    <a:p>
                      <a:pPr algn="l" fontAlgn="ctr"/>
                      <a:r>
                        <a:rPr lang="en-US" sz="800" u="sng" strike="noStrike">
                          <a:effectLst/>
                          <a:hlinkClick r:id="rId4"/>
                        </a:rPr>
                        <a:t>FY19Q1 Quarterly Report</a:t>
                      </a:r>
                      <a:endParaRPr lang="en-US" sz="800" b="0" i="0" u="sng" strike="noStrike">
                        <a:solidFill>
                          <a:srgbClr val="0563C1"/>
                        </a:solidFill>
                        <a:effectLst/>
                        <a:latin typeface="Calibri" panose="020F0502020204030204" pitchFamily="34" charset="0"/>
                      </a:endParaRPr>
                    </a:p>
                  </a:txBody>
                  <a:tcPr marL="6118" marR="6118" marT="6118" marB="0" anchor="ctr"/>
                </a:tc>
                <a:tc>
                  <a:txBody>
                    <a:bodyPr/>
                    <a:lstStyle/>
                    <a:p>
                      <a:pPr algn="l" fontAlgn="ctr"/>
                      <a:r>
                        <a:rPr lang="en-US" sz="900" u="none" strike="noStrike">
                          <a:effectLst/>
                        </a:rPr>
                        <a:t>FY19Q1 Quarterly Report to the DOE</a:t>
                      </a:r>
                      <a:endParaRPr lang="en-US" sz="900" b="0" i="0" u="none" strike="noStrike">
                        <a:solidFill>
                          <a:srgbClr val="000000"/>
                        </a:solidFill>
                        <a:effectLst/>
                        <a:latin typeface="Calibri" panose="020F0502020204030204" pitchFamily="34" charset="0"/>
                      </a:endParaRPr>
                    </a:p>
                  </a:txBody>
                  <a:tcPr marL="6118" marR="6118" marT="6118" marB="0" anchor="ctr"/>
                </a:tc>
                <a:tc>
                  <a:txBody>
                    <a:bodyPr/>
                    <a:lstStyle/>
                    <a:p>
                      <a:pPr algn="ctr" fontAlgn="ctr"/>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6118" marR="6118" marT="6118" marB="0" anchor="ctr"/>
                </a:tc>
                <a:extLst>
                  <a:ext uri="{0D108BD9-81ED-4DB2-BD59-A6C34878D82A}">
                    <a16:rowId xmlns:a16="http://schemas.microsoft.com/office/drawing/2014/main" val="4071352409"/>
                  </a:ext>
                </a:extLst>
              </a:tr>
              <a:tr h="163139">
                <a:tc>
                  <a:txBody>
                    <a:bodyPr/>
                    <a:lstStyle/>
                    <a:p>
                      <a:pPr algn="l" fontAlgn="ctr"/>
                      <a:r>
                        <a:rPr lang="en-US" sz="800" u="sng" strike="noStrike">
                          <a:effectLst/>
                          <a:hlinkClick r:id="rId5"/>
                        </a:rPr>
                        <a:t>FY19Q2 Quarterly Report</a:t>
                      </a:r>
                      <a:endParaRPr lang="en-US" sz="800" b="0" i="0" u="sng" strike="noStrike">
                        <a:solidFill>
                          <a:srgbClr val="0563C1"/>
                        </a:solidFill>
                        <a:effectLst/>
                        <a:latin typeface="Calibri" panose="020F0502020204030204" pitchFamily="34" charset="0"/>
                      </a:endParaRPr>
                    </a:p>
                  </a:txBody>
                  <a:tcPr marL="6118" marR="6118" marT="6118" marB="0" anchor="ctr"/>
                </a:tc>
                <a:tc>
                  <a:txBody>
                    <a:bodyPr/>
                    <a:lstStyle/>
                    <a:p>
                      <a:pPr algn="l" fontAlgn="ctr"/>
                      <a:r>
                        <a:rPr lang="en-US" sz="900" u="none" strike="noStrike">
                          <a:effectLst/>
                        </a:rPr>
                        <a:t>FY19Q2 Quarterly Report to the DOE</a:t>
                      </a:r>
                      <a:endParaRPr lang="en-US" sz="900" b="0" i="0" u="none" strike="noStrike">
                        <a:solidFill>
                          <a:srgbClr val="000000"/>
                        </a:solidFill>
                        <a:effectLst/>
                        <a:latin typeface="Calibri" panose="020F0502020204030204" pitchFamily="34" charset="0"/>
                      </a:endParaRPr>
                    </a:p>
                  </a:txBody>
                  <a:tcPr marL="6118" marR="6118" marT="6118" marB="0" anchor="ctr"/>
                </a:tc>
                <a:tc>
                  <a:txBody>
                    <a:bodyPr/>
                    <a:lstStyle/>
                    <a:p>
                      <a:pPr algn="ctr" fontAlgn="ctr"/>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6118" marR="6118" marT="6118" marB="0" anchor="ctr"/>
                </a:tc>
                <a:extLst>
                  <a:ext uri="{0D108BD9-81ED-4DB2-BD59-A6C34878D82A}">
                    <a16:rowId xmlns:a16="http://schemas.microsoft.com/office/drawing/2014/main" val="333548958"/>
                  </a:ext>
                </a:extLst>
              </a:tr>
              <a:tr h="163139">
                <a:tc>
                  <a:txBody>
                    <a:bodyPr/>
                    <a:lstStyle/>
                    <a:p>
                      <a:pPr algn="l" fontAlgn="ctr"/>
                      <a:r>
                        <a:rPr lang="en-US" sz="800" u="sng" strike="noStrike">
                          <a:effectLst/>
                          <a:hlinkClick r:id="rId6"/>
                        </a:rPr>
                        <a:t>FY19Q3 Quarterly Report</a:t>
                      </a:r>
                      <a:endParaRPr lang="en-US" sz="800" b="0" i="0" u="sng" strike="noStrike">
                        <a:solidFill>
                          <a:srgbClr val="0563C1"/>
                        </a:solidFill>
                        <a:effectLst/>
                        <a:latin typeface="Calibri" panose="020F0502020204030204" pitchFamily="34" charset="0"/>
                      </a:endParaRPr>
                    </a:p>
                  </a:txBody>
                  <a:tcPr marL="6118" marR="6118" marT="6118" marB="0" anchor="ctr"/>
                </a:tc>
                <a:tc>
                  <a:txBody>
                    <a:bodyPr/>
                    <a:lstStyle/>
                    <a:p>
                      <a:pPr algn="l" fontAlgn="ctr"/>
                      <a:r>
                        <a:rPr lang="en-US" sz="900" u="none" strike="noStrike">
                          <a:effectLst/>
                        </a:rPr>
                        <a:t>FY19Q3 Quarterly Report to the DOE</a:t>
                      </a:r>
                      <a:endParaRPr lang="en-US" sz="900" b="0" i="0" u="none" strike="noStrike">
                        <a:solidFill>
                          <a:srgbClr val="000000"/>
                        </a:solidFill>
                        <a:effectLst/>
                        <a:latin typeface="Calibri" panose="020F0502020204030204" pitchFamily="34" charset="0"/>
                      </a:endParaRPr>
                    </a:p>
                  </a:txBody>
                  <a:tcPr marL="6118" marR="6118" marT="6118" marB="0" anchor="ctr"/>
                </a:tc>
                <a:tc>
                  <a:txBody>
                    <a:bodyPr/>
                    <a:lstStyle/>
                    <a:p>
                      <a:pPr algn="ctr" fontAlgn="ctr"/>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6118" marR="6118" marT="6118" marB="0" anchor="ctr"/>
                </a:tc>
                <a:extLst>
                  <a:ext uri="{0D108BD9-81ED-4DB2-BD59-A6C34878D82A}">
                    <a16:rowId xmlns:a16="http://schemas.microsoft.com/office/drawing/2014/main" val="3255775644"/>
                  </a:ext>
                </a:extLst>
              </a:tr>
              <a:tr h="163139">
                <a:tc>
                  <a:txBody>
                    <a:bodyPr/>
                    <a:lstStyle/>
                    <a:p>
                      <a:pPr algn="l" fontAlgn="ctr"/>
                      <a:r>
                        <a:rPr lang="en-US" sz="800" u="sng" strike="noStrike">
                          <a:effectLst/>
                          <a:hlinkClick r:id="rId7"/>
                        </a:rPr>
                        <a:t>Tech Note TN-18-050</a:t>
                      </a:r>
                      <a:endParaRPr lang="en-US" sz="800" b="0" i="0" u="sng" strike="noStrike">
                        <a:solidFill>
                          <a:srgbClr val="0563C1"/>
                        </a:solidFill>
                        <a:effectLst/>
                        <a:latin typeface="Calibri" panose="020F0502020204030204" pitchFamily="34" charset="0"/>
                      </a:endParaRPr>
                    </a:p>
                  </a:txBody>
                  <a:tcPr marL="6118" marR="6118" marT="6118" marB="0" anchor="ctr"/>
                </a:tc>
                <a:tc>
                  <a:txBody>
                    <a:bodyPr/>
                    <a:lstStyle/>
                    <a:p>
                      <a:pPr algn="l" fontAlgn="ctr"/>
                      <a:r>
                        <a:rPr lang="en-US" sz="900" u="none" strike="noStrike">
                          <a:effectLst/>
                        </a:rPr>
                        <a:t>Technical Note describing the Beam Optics of the 1F Region of LERF</a:t>
                      </a:r>
                      <a:endParaRPr lang="en-US" sz="900" b="0" i="0" u="none" strike="noStrike">
                        <a:solidFill>
                          <a:srgbClr val="000000"/>
                        </a:solidFill>
                        <a:effectLst/>
                        <a:latin typeface="Calibri" panose="020F0502020204030204" pitchFamily="34" charset="0"/>
                      </a:endParaRPr>
                    </a:p>
                  </a:txBody>
                  <a:tcPr marL="6118" marR="6118" marT="6118" marB="0" anchor="ctr"/>
                </a:tc>
                <a:tc>
                  <a:txBody>
                    <a:bodyPr/>
                    <a:lstStyle/>
                    <a:p>
                      <a:pPr algn="ctr" fontAlgn="ctr"/>
                      <a:r>
                        <a:rPr lang="en-US" sz="900" u="none" strike="noStrike">
                          <a:effectLst/>
                        </a:rPr>
                        <a:t>0</a:t>
                      </a:r>
                      <a:endParaRPr lang="en-US" sz="900" b="0" i="0" u="none" strike="noStrike">
                        <a:solidFill>
                          <a:srgbClr val="000000"/>
                        </a:solidFill>
                        <a:effectLst/>
                        <a:latin typeface="Calibri" panose="020F0502020204030204" pitchFamily="34" charset="0"/>
                      </a:endParaRPr>
                    </a:p>
                  </a:txBody>
                  <a:tcPr marL="6118" marR="6118" marT="6118" marB="0" anchor="ctr"/>
                </a:tc>
                <a:extLst>
                  <a:ext uri="{0D108BD9-81ED-4DB2-BD59-A6C34878D82A}">
                    <a16:rowId xmlns:a16="http://schemas.microsoft.com/office/drawing/2014/main" val="4041649611"/>
                  </a:ext>
                </a:extLst>
              </a:tr>
              <a:tr h="163139">
                <a:tc>
                  <a:txBody>
                    <a:bodyPr/>
                    <a:lstStyle/>
                    <a:p>
                      <a:pPr algn="l" fontAlgn="b"/>
                      <a:r>
                        <a:rPr lang="en-US" sz="800" u="sng" strike="noStrike">
                          <a:effectLst/>
                          <a:hlinkClick r:id="rId8"/>
                        </a:rPr>
                        <a:t>Isotope_Beamline_Commissioning.docx</a:t>
                      </a:r>
                      <a:endParaRPr lang="en-US" sz="800" b="0" i="0" u="sng" strike="noStrike">
                        <a:solidFill>
                          <a:srgbClr val="0563C1"/>
                        </a:solidFill>
                        <a:effectLst/>
                        <a:latin typeface="Calibri" panose="020F0502020204030204" pitchFamily="34" charset="0"/>
                      </a:endParaRPr>
                    </a:p>
                  </a:txBody>
                  <a:tcPr marL="6118" marR="6118" marT="6118" marB="0" anchor="b"/>
                </a:tc>
                <a:tc>
                  <a:txBody>
                    <a:bodyPr/>
                    <a:lstStyle/>
                    <a:p>
                      <a:pPr algn="l" fontAlgn="ctr"/>
                      <a:r>
                        <a:rPr lang="en-US" sz="900" u="none" strike="noStrike">
                          <a:effectLst/>
                        </a:rPr>
                        <a:t>Isotope beamline commissioning</a:t>
                      </a:r>
                      <a:endParaRPr lang="en-US" sz="900" b="0" i="0" u="none" strike="noStrike">
                        <a:solidFill>
                          <a:srgbClr val="000000"/>
                        </a:solidFill>
                        <a:effectLst/>
                        <a:latin typeface="Calibri" panose="020F0502020204030204" pitchFamily="34" charset="0"/>
                      </a:endParaRPr>
                    </a:p>
                  </a:txBody>
                  <a:tcPr marL="6118" marR="6118" marT="6118" marB="0" anchor="ctr"/>
                </a:tc>
                <a:tc>
                  <a:txBody>
                    <a:bodyPr/>
                    <a:lstStyle/>
                    <a:p>
                      <a:pPr algn="ctr" fontAlgn="ctr"/>
                      <a:r>
                        <a:rPr lang="en-US" sz="900" u="none" strike="noStrike">
                          <a:effectLst/>
                        </a:rPr>
                        <a:t>0, 1</a:t>
                      </a:r>
                      <a:endParaRPr lang="en-US" sz="900" b="0" i="0" u="none" strike="noStrike">
                        <a:solidFill>
                          <a:srgbClr val="000000"/>
                        </a:solidFill>
                        <a:effectLst/>
                        <a:latin typeface="Calibri" panose="020F0502020204030204" pitchFamily="34" charset="0"/>
                      </a:endParaRPr>
                    </a:p>
                  </a:txBody>
                  <a:tcPr marL="6118" marR="6118" marT="6118" marB="0" anchor="ctr"/>
                </a:tc>
                <a:extLst>
                  <a:ext uri="{0D108BD9-81ED-4DB2-BD59-A6C34878D82A}">
                    <a16:rowId xmlns:a16="http://schemas.microsoft.com/office/drawing/2014/main" val="3832030139"/>
                  </a:ext>
                </a:extLst>
              </a:tr>
              <a:tr h="163139">
                <a:tc>
                  <a:txBody>
                    <a:bodyPr/>
                    <a:lstStyle/>
                    <a:p>
                      <a:pPr algn="l" fontAlgn="b"/>
                      <a:r>
                        <a:rPr lang="en-US" sz="800" u="sng" strike="noStrike">
                          <a:effectLst/>
                          <a:hlinkClick r:id="rId9"/>
                        </a:rPr>
                        <a:t>Isotope_Beamline_Run_plan.docx</a:t>
                      </a:r>
                      <a:endParaRPr lang="en-US" sz="800" b="0" i="0" u="sng" strike="noStrike">
                        <a:solidFill>
                          <a:srgbClr val="0563C1"/>
                        </a:solidFill>
                        <a:effectLst/>
                        <a:latin typeface="Calibri" panose="020F0502020204030204" pitchFamily="34" charset="0"/>
                      </a:endParaRPr>
                    </a:p>
                  </a:txBody>
                  <a:tcPr marL="6118" marR="6118" marT="6118" marB="0" anchor="b"/>
                </a:tc>
                <a:tc>
                  <a:txBody>
                    <a:bodyPr/>
                    <a:lstStyle/>
                    <a:p>
                      <a:pPr algn="l" fontAlgn="ctr"/>
                      <a:r>
                        <a:rPr lang="en-US" sz="900" u="none" strike="noStrike">
                          <a:effectLst/>
                        </a:rPr>
                        <a:t>Isotope Beamline run plan</a:t>
                      </a:r>
                      <a:endParaRPr lang="en-US" sz="900" b="0" i="0" u="none" strike="noStrike">
                        <a:solidFill>
                          <a:srgbClr val="000000"/>
                        </a:solidFill>
                        <a:effectLst/>
                        <a:latin typeface="Calibri" panose="020F0502020204030204" pitchFamily="34" charset="0"/>
                      </a:endParaRPr>
                    </a:p>
                  </a:txBody>
                  <a:tcPr marL="6118" marR="6118" marT="6118" marB="0" anchor="ctr"/>
                </a:tc>
                <a:tc>
                  <a:txBody>
                    <a:bodyPr/>
                    <a:lstStyle/>
                    <a:p>
                      <a:pPr algn="ctr" fontAlgn="ctr"/>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6118" marR="6118" marT="6118" marB="0" anchor="ctr"/>
                </a:tc>
                <a:extLst>
                  <a:ext uri="{0D108BD9-81ED-4DB2-BD59-A6C34878D82A}">
                    <a16:rowId xmlns:a16="http://schemas.microsoft.com/office/drawing/2014/main" val="2226907276"/>
                  </a:ext>
                </a:extLst>
              </a:tr>
              <a:tr h="163139">
                <a:tc>
                  <a:txBody>
                    <a:bodyPr/>
                    <a:lstStyle/>
                    <a:p>
                      <a:pPr algn="l" fontAlgn="b"/>
                      <a:r>
                        <a:rPr lang="en-US" sz="800" u="sng" strike="noStrike">
                          <a:effectLst/>
                          <a:hlinkClick r:id="rId2"/>
                        </a:rPr>
                        <a:t>ERG</a:t>
                      </a:r>
                      <a:endParaRPr lang="en-US" sz="800" b="0" i="0" u="sng" strike="noStrike">
                        <a:solidFill>
                          <a:srgbClr val="0563C1"/>
                        </a:solidFill>
                        <a:effectLst/>
                        <a:latin typeface="Calibri" panose="020F0502020204030204" pitchFamily="34" charset="0"/>
                      </a:endParaRPr>
                    </a:p>
                  </a:txBody>
                  <a:tcPr marL="6118" marR="6118" marT="6118" marB="0" anchor="b"/>
                </a:tc>
                <a:tc>
                  <a:txBody>
                    <a:bodyPr/>
                    <a:lstStyle/>
                    <a:p>
                      <a:pPr algn="l" fontAlgn="ctr"/>
                      <a:r>
                        <a:rPr lang="en-US" sz="900" u="none" strike="noStrike">
                          <a:effectLst/>
                        </a:rPr>
                        <a:t>Isotope Emergency Response Guidelines</a:t>
                      </a:r>
                      <a:endParaRPr lang="en-US" sz="900" b="0" i="0" u="none" strike="noStrike">
                        <a:solidFill>
                          <a:srgbClr val="000000"/>
                        </a:solidFill>
                        <a:effectLst/>
                        <a:latin typeface="Calibri" panose="020F0502020204030204" pitchFamily="34" charset="0"/>
                      </a:endParaRPr>
                    </a:p>
                  </a:txBody>
                  <a:tcPr marL="6118" marR="6118" marT="6118" marB="0" anchor="ctr"/>
                </a:tc>
                <a:tc>
                  <a:txBody>
                    <a:bodyPr/>
                    <a:lstStyle/>
                    <a:p>
                      <a:pPr algn="ctr" fontAlgn="ctr"/>
                      <a:r>
                        <a:rPr lang="en-US" sz="900" u="none" strike="noStrike">
                          <a:effectLst/>
                        </a:rPr>
                        <a:t>1, 5</a:t>
                      </a:r>
                      <a:endParaRPr lang="en-US" sz="900" b="0" i="0" u="none" strike="noStrike">
                        <a:solidFill>
                          <a:srgbClr val="000000"/>
                        </a:solidFill>
                        <a:effectLst/>
                        <a:latin typeface="Calibri" panose="020F0502020204030204" pitchFamily="34" charset="0"/>
                      </a:endParaRPr>
                    </a:p>
                  </a:txBody>
                  <a:tcPr marL="6118" marR="6118" marT="6118" marB="0" anchor="ctr"/>
                </a:tc>
                <a:extLst>
                  <a:ext uri="{0D108BD9-81ED-4DB2-BD59-A6C34878D82A}">
                    <a16:rowId xmlns:a16="http://schemas.microsoft.com/office/drawing/2014/main" val="3424184409"/>
                  </a:ext>
                </a:extLst>
              </a:tr>
              <a:tr h="163139">
                <a:tc>
                  <a:txBody>
                    <a:bodyPr/>
                    <a:lstStyle/>
                    <a:p>
                      <a:pPr algn="l" fontAlgn="ctr"/>
                      <a:r>
                        <a:rPr lang="en-US" sz="800" u="sng" strike="noStrike">
                          <a:effectLst/>
                          <a:hlinkClick r:id="rId10"/>
                        </a:rPr>
                        <a:t>Layout Coordinates 1F</a:t>
                      </a:r>
                      <a:endParaRPr lang="en-US" sz="800" b="0" i="0" u="sng" strike="noStrike">
                        <a:solidFill>
                          <a:srgbClr val="0563C1"/>
                        </a:solidFill>
                        <a:effectLst/>
                        <a:latin typeface="Calibri" panose="020F0502020204030204" pitchFamily="34" charset="0"/>
                      </a:endParaRPr>
                    </a:p>
                  </a:txBody>
                  <a:tcPr marL="6118" marR="6118" marT="6118" marB="0" anchor="ctr"/>
                </a:tc>
                <a:tc>
                  <a:txBody>
                    <a:bodyPr/>
                    <a:lstStyle/>
                    <a:p>
                      <a:pPr algn="l" fontAlgn="ctr"/>
                      <a:r>
                        <a:rPr lang="en-US" sz="900" u="none" strike="noStrike">
                          <a:effectLst/>
                        </a:rPr>
                        <a:t>Layout Coordinates of the 1F Line</a:t>
                      </a:r>
                      <a:endParaRPr lang="en-US" sz="900" b="0" i="0" u="none" strike="noStrike">
                        <a:solidFill>
                          <a:srgbClr val="000000"/>
                        </a:solidFill>
                        <a:effectLst/>
                        <a:latin typeface="Calibri" panose="020F0502020204030204" pitchFamily="34" charset="0"/>
                      </a:endParaRPr>
                    </a:p>
                  </a:txBody>
                  <a:tcPr marL="6118" marR="6118" marT="6118" marB="0" anchor="ctr"/>
                </a:tc>
                <a:tc>
                  <a:txBody>
                    <a:bodyPr/>
                    <a:lstStyle/>
                    <a:p>
                      <a:pPr algn="ctr" fontAlgn="ctr"/>
                      <a:r>
                        <a:rPr lang="en-US" sz="800" u="none" strike="noStrike">
                          <a:effectLst/>
                        </a:rPr>
                        <a:t>2</a:t>
                      </a:r>
                      <a:endParaRPr lang="en-US" sz="800" b="0" i="0" u="none" strike="noStrike">
                        <a:solidFill>
                          <a:srgbClr val="000000"/>
                        </a:solidFill>
                        <a:effectLst/>
                        <a:latin typeface="Calibri" panose="020F0502020204030204" pitchFamily="34" charset="0"/>
                      </a:endParaRPr>
                    </a:p>
                  </a:txBody>
                  <a:tcPr marL="6118" marR="6118" marT="6118" marB="0" anchor="ctr"/>
                </a:tc>
                <a:extLst>
                  <a:ext uri="{0D108BD9-81ED-4DB2-BD59-A6C34878D82A}">
                    <a16:rowId xmlns:a16="http://schemas.microsoft.com/office/drawing/2014/main" val="1460150230"/>
                  </a:ext>
                </a:extLst>
              </a:tr>
              <a:tr h="163139">
                <a:tc>
                  <a:txBody>
                    <a:bodyPr/>
                    <a:lstStyle/>
                    <a:p>
                      <a:pPr algn="l" fontAlgn="ctr"/>
                      <a:r>
                        <a:rPr lang="en-US" sz="800" u="sng" strike="noStrike">
                          <a:effectLst/>
                          <a:hlinkClick r:id="rId11"/>
                        </a:rPr>
                        <a:t>Layout Drawings 1F</a:t>
                      </a:r>
                      <a:endParaRPr lang="en-US" sz="800" b="0" i="0" u="sng" strike="noStrike">
                        <a:solidFill>
                          <a:srgbClr val="0563C1"/>
                        </a:solidFill>
                        <a:effectLst/>
                        <a:latin typeface="Calibri" panose="020F0502020204030204" pitchFamily="34" charset="0"/>
                      </a:endParaRPr>
                    </a:p>
                  </a:txBody>
                  <a:tcPr marL="6118" marR="6118" marT="6118" marB="0" anchor="ctr"/>
                </a:tc>
                <a:tc>
                  <a:txBody>
                    <a:bodyPr/>
                    <a:lstStyle/>
                    <a:p>
                      <a:pPr algn="l" fontAlgn="ctr"/>
                      <a:r>
                        <a:rPr lang="en-US" sz="900" u="none" strike="noStrike">
                          <a:effectLst/>
                        </a:rPr>
                        <a:t>Detailed layout drawings of the 1F Region of LERF</a:t>
                      </a:r>
                      <a:endParaRPr lang="en-US" sz="900" b="0" i="0" u="none" strike="noStrike">
                        <a:solidFill>
                          <a:srgbClr val="000000"/>
                        </a:solidFill>
                        <a:effectLst/>
                        <a:latin typeface="Calibri" panose="020F0502020204030204" pitchFamily="34" charset="0"/>
                      </a:endParaRPr>
                    </a:p>
                  </a:txBody>
                  <a:tcPr marL="6118" marR="6118" marT="6118" marB="0" anchor="ctr"/>
                </a:tc>
                <a:tc>
                  <a:txBody>
                    <a:bodyPr/>
                    <a:lstStyle/>
                    <a:p>
                      <a:pPr algn="ctr" fontAlgn="ctr"/>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6118" marR="6118" marT="6118" marB="0" anchor="ctr"/>
                </a:tc>
                <a:extLst>
                  <a:ext uri="{0D108BD9-81ED-4DB2-BD59-A6C34878D82A}">
                    <a16:rowId xmlns:a16="http://schemas.microsoft.com/office/drawing/2014/main" val="1769548263"/>
                  </a:ext>
                </a:extLst>
              </a:tr>
              <a:tr h="163139">
                <a:tc>
                  <a:txBody>
                    <a:bodyPr/>
                    <a:lstStyle/>
                    <a:p>
                      <a:pPr algn="l" fontAlgn="ctr"/>
                      <a:r>
                        <a:rPr lang="en-US" sz="800" u="sng" strike="noStrike">
                          <a:effectLst/>
                          <a:hlinkClick r:id="rId12"/>
                        </a:rPr>
                        <a:t>Tech Note TN-18-054</a:t>
                      </a:r>
                      <a:endParaRPr lang="en-US" sz="800" b="0" i="0" u="sng" strike="noStrike">
                        <a:solidFill>
                          <a:srgbClr val="0563C1"/>
                        </a:solidFill>
                        <a:effectLst/>
                        <a:latin typeface="Calibri" panose="020F0502020204030204" pitchFamily="34" charset="0"/>
                      </a:endParaRPr>
                    </a:p>
                  </a:txBody>
                  <a:tcPr marL="6118" marR="6118" marT="6118" marB="0" anchor="ctr"/>
                </a:tc>
                <a:tc>
                  <a:txBody>
                    <a:bodyPr/>
                    <a:lstStyle/>
                    <a:p>
                      <a:pPr algn="l" fontAlgn="ctr"/>
                      <a:r>
                        <a:rPr lang="en-US" sz="900" u="none" strike="noStrike">
                          <a:effectLst/>
                        </a:rPr>
                        <a:t>Technical Note describing the Beam Optics of the Isotope Target Beamline of LERF</a:t>
                      </a:r>
                      <a:endParaRPr lang="en-US" sz="900" b="0" i="0" u="none" strike="noStrike">
                        <a:solidFill>
                          <a:srgbClr val="000000"/>
                        </a:solidFill>
                        <a:effectLst/>
                        <a:latin typeface="Calibri" panose="020F0502020204030204" pitchFamily="34" charset="0"/>
                      </a:endParaRPr>
                    </a:p>
                  </a:txBody>
                  <a:tcPr marL="6118" marR="6118" marT="6118" marB="0" anchor="ctr"/>
                </a:tc>
                <a:tc>
                  <a:txBody>
                    <a:bodyPr/>
                    <a:lstStyle/>
                    <a:p>
                      <a:pPr algn="ctr" fontAlgn="ctr"/>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6118" marR="6118" marT="6118" marB="0" anchor="ctr"/>
                </a:tc>
                <a:extLst>
                  <a:ext uri="{0D108BD9-81ED-4DB2-BD59-A6C34878D82A}">
                    <a16:rowId xmlns:a16="http://schemas.microsoft.com/office/drawing/2014/main" val="1172556651"/>
                  </a:ext>
                </a:extLst>
              </a:tr>
              <a:tr h="163139">
                <a:tc>
                  <a:txBody>
                    <a:bodyPr/>
                    <a:lstStyle/>
                    <a:p>
                      <a:pPr algn="l" fontAlgn="ctr"/>
                      <a:r>
                        <a:rPr lang="en-US" sz="800" u="sng" strike="noStrike">
                          <a:effectLst/>
                          <a:hlinkClick r:id="rId13"/>
                        </a:rPr>
                        <a:t>Design of 2F line</a:t>
                      </a:r>
                      <a:endParaRPr lang="en-US" sz="800" b="0" i="0" u="sng" strike="noStrike">
                        <a:solidFill>
                          <a:srgbClr val="0563C1"/>
                        </a:solidFill>
                        <a:effectLst/>
                        <a:latin typeface="Calibri" panose="020F0502020204030204" pitchFamily="34" charset="0"/>
                      </a:endParaRPr>
                    </a:p>
                  </a:txBody>
                  <a:tcPr marL="6118" marR="6118" marT="6118" marB="0" anchor="ctr"/>
                </a:tc>
                <a:tc>
                  <a:txBody>
                    <a:bodyPr/>
                    <a:lstStyle/>
                    <a:p>
                      <a:pPr algn="l" fontAlgn="ctr"/>
                      <a:r>
                        <a:rPr lang="en-US" sz="900" u="none" strike="noStrike">
                          <a:effectLst/>
                        </a:rPr>
                        <a:t>Design of 2F Line</a:t>
                      </a:r>
                      <a:endParaRPr lang="en-US" sz="900" b="0" i="0" u="none" strike="noStrike">
                        <a:solidFill>
                          <a:srgbClr val="000000"/>
                        </a:solidFill>
                        <a:effectLst/>
                        <a:latin typeface="Calibri" panose="020F0502020204030204" pitchFamily="34" charset="0"/>
                      </a:endParaRPr>
                    </a:p>
                  </a:txBody>
                  <a:tcPr marL="6118" marR="6118" marT="6118" marB="0" anchor="ctr"/>
                </a:tc>
                <a:tc>
                  <a:txBody>
                    <a:bodyPr/>
                    <a:lstStyle/>
                    <a:p>
                      <a:pPr algn="ctr" fontAlgn="ctr"/>
                      <a:endParaRPr lang="en-US" sz="900" b="0" i="0" u="none" strike="noStrike">
                        <a:solidFill>
                          <a:srgbClr val="000000"/>
                        </a:solidFill>
                        <a:effectLst/>
                        <a:latin typeface="Calibri" panose="020F0502020204030204" pitchFamily="34" charset="0"/>
                      </a:endParaRPr>
                    </a:p>
                  </a:txBody>
                  <a:tcPr marL="6118" marR="6118" marT="6118" marB="0" anchor="ctr"/>
                </a:tc>
                <a:extLst>
                  <a:ext uri="{0D108BD9-81ED-4DB2-BD59-A6C34878D82A}">
                    <a16:rowId xmlns:a16="http://schemas.microsoft.com/office/drawing/2014/main" val="2458729586"/>
                  </a:ext>
                </a:extLst>
              </a:tr>
              <a:tr h="163139">
                <a:tc>
                  <a:txBody>
                    <a:bodyPr/>
                    <a:lstStyle/>
                    <a:p>
                      <a:pPr algn="l" fontAlgn="ctr"/>
                      <a:r>
                        <a:rPr lang="en-US" sz="800" u="sng" strike="noStrike">
                          <a:effectLst/>
                          <a:hlinkClick r:id="rId14"/>
                        </a:rPr>
                        <a:t>Shielding Design</a:t>
                      </a:r>
                      <a:endParaRPr lang="en-US" sz="800" b="0" i="0" u="sng" strike="noStrike">
                        <a:solidFill>
                          <a:srgbClr val="0563C1"/>
                        </a:solidFill>
                        <a:effectLst/>
                        <a:latin typeface="Calibri" panose="020F0502020204030204" pitchFamily="34" charset="0"/>
                      </a:endParaRPr>
                    </a:p>
                  </a:txBody>
                  <a:tcPr marL="6118" marR="6118" marT="6118" marB="0" anchor="ctr"/>
                </a:tc>
                <a:tc>
                  <a:txBody>
                    <a:bodyPr/>
                    <a:lstStyle/>
                    <a:p>
                      <a:pPr algn="l" fontAlgn="ctr"/>
                      <a:r>
                        <a:rPr lang="en-US" sz="900" u="none" strike="noStrike">
                          <a:effectLst/>
                        </a:rPr>
                        <a:t>Shielding design of the Isotope Target as Reviewed by Tim Whitlach</a:t>
                      </a:r>
                      <a:endParaRPr lang="en-US" sz="900" b="0" i="0" u="none" strike="noStrike">
                        <a:solidFill>
                          <a:srgbClr val="000000"/>
                        </a:solidFill>
                        <a:effectLst/>
                        <a:latin typeface="Calibri" panose="020F0502020204030204" pitchFamily="34" charset="0"/>
                      </a:endParaRPr>
                    </a:p>
                  </a:txBody>
                  <a:tcPr marL="6118" marR="6118" marT="6118" marB="0" anchor="ctr"/>
                </a:tc>
                <a:tc>
                  <a:txBody>
                    <a:bodyPr/>
                    <a:lstStyle/>
                    <a:p>
                      <a:pPr algn="ctr" fontAlgn="ctr"/>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6118" marR="6118" marT="6118" marB="0" anchor="ctr"/>
                </a:tc>
                <a:extLst>
                  <a:ext uri="{0D108BD9-81ED-4DB2-BD59-A6C34878D82A}">
                    <a16:rowId xmlns:a16="http://schemas.microsoft.com/office/drawing/2014/main" val="1563759804"/>
                  </a:ext>
                </a:extLst>
              </a:tr>
              <a:tr h="163139">
                <a:tc>
                  <a:txBody>
                    <a:bodyPr/>
                    <a:lstStyle/>
                    <a:p>
                      <a:pPr algn="l" fontAlgn="ctr"/>
                      <a:r>
                        <a:rPr lang="en-US" sz="800" u="sng" strike="noStrike">
                          <a:effectLst/>
                          <a:hlinkClick r:id="rId15"/>
                        </a:rPr>
                        <a:t>Whitlach Email</a:t>
                      </a:r>
                      <a:endParaRPr lang="en-US" sz="800" b="0" i="0" u="sng" strike="noStrike">
                        <a:solidFill>
                          <a:srgbClr val="0563C1"/>
                        </a:solidFill>
                        <a:effectLst/>
                        <a:latin typeface="Calibri" panose="020F0502020204030204" pitchFamily="34" charset="0"/>
                      </a:endParaRPr>
                    </a:p>
                  </a:txBody>
                  <a:tcPr marL="6118" marR="6118" marT="6118" marB="0" anchor="ctr"/>
                </a:tc>
                <a:tc>
                  <a:txBody>
                    <a:bodyPr/>
                    <a:lstStyle/>
                    <a:p>
                      <a:pPr algn="l" fontAlgn="ctr"/>
                      <a:r>
                        <a:rPr lang="en-US" sz="900" u="none" strike="noStrike">
                          <a:effectLst/>
                        </a:rPr>
                        <a:t>Email from Tim Whitlatch documenting review of target shielding</a:t>
                      </a:r>
                      <a:endParaRPr lang="en-US" sz="900" b="0" i="0" u="none" strike="noStrike">
                        <a:solidFill>
                          <a:srgbClr val="000000"/>
                        </a:solidFill>
                        <a:effectLst/>
                        <a:latin typeface="Calibri" panose="020F0502020204030204" pitchFamily="34" charset="0"/>
                      </a:endParaRPr>
                    </a:p>
                  </a:txBody>
                  <a:tcPr marL="6118" marR="6118" marT="6118" marB="0" anchor="ctr"/>
                </a:tc>
                <a:tc>
                  <a:txBody>
                    <a:bodyPr/>
                    <a:lstStyle/>
                    <a:p>
                      <a:pPr algn="ctr" fontAlgn="ctr"/>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6118" marR="6118" marT="6118" marB="0" anchor="ctr"/>
                </a:tc>
                <a:extLst>
                  <a:ext uri="{0D108BD9-81ED-4DB2-BD59-A6C34878D82A}">
                    <a16:rowId xmlns:a16="http://schemas.microsoft.com/office/drawing/2014/main" val="199309068"/>
                  </a:ext>
                </a:extLst>
              </a:tr>
              <a:tr h="163139">
                <a:tc>
                  <a:txBody>
                    <a:bodyPr/>
                    <a:lstStyle/>
                    <a:p>
                      <a:pPr algn="l" fontAlgn="ctr"/>
                      <a:r>
                        <a:rPr lang="en-US" sz="800" u="sng" strike="noStrike">
                          <a:effectLst/>
                          <a:hlinkClick r:id="rId16"/>
                        </a:rPr>
                        <a:t>Email Renzo</a:t>
                      </a:r>
                      <a:endParaRPr lang="en-US" sz="800" b="0" i="0" u="sng" strike="noStrike">
                        <a:solidFill>
                          <a:srgbClr val="0563C1"/>
                        </a:solidFill>
                        <a:effectLst/>
                        <a:latin typeface="Calibri" panose="020F0502020204030204" pitchFamily="34" charset="0"/>
                      </a:endParaRPr>
                    </a:p>
                  </a:txBody>
                  <a:tcPr marL="6118" marR="6118" marT="6118" marB="0" anchor="ctr"/>
                </a:tc>
                <a:tc>
                  <a:txBody>
                    <a:bodyPr/>
                    <a:lstStyle/>
                    <a:p>
                      <a:pPr algn="l" fontAlgn="ctr"/>
                      <a:r>
                        <a:rPr lang="en-US" sz="900" u="none" strike="noStrike">
                          <a:effectLst/>
                        </a:rPr>
                        <a:t>Email documenting that Tom Renzo Approves Target Shielding Seismic Safety </a:t>
                      </a:r>
                      <a:endParaRPr lang="en-US" sz="900" b="0" i="0" u="none" strike="noStrike">
                        <a:solidFill>
                          <a:srgbClr val="000000"/>
                        </a:solidFill>
                        <a:effectLst/>
                        <a:latin typeface="Calibri" panose="020F0502020204030204" pitchFamily="34" charset="0"/>
                      </a:endParaRPr>
                    </a:p>
                  </a:txBody>
                  <a:tcPr marL="6118" marR="6118" marT="6118" marB="0" anchor="ctr"/>
                </a:tc>
                <a:tc>
                  <a:txBody>
                    <a:bodyPr/>
                    <a:lstStyle/>
                    <a:p>
                      <a:pPr algn="ctr" fontAlgn="ctr"/>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6118" marR="6118" marT="6118" marB="0" anchor="ctr"/>
                </a:tc>
                <a:extLst>
                  <a:ext uri="{0D108BD9-81ED-4DB2-BD59-A6C34878D82A}">
                    <a16:rowId xmlns:a16="http://schemas.microsoft.com/office/drawing/2014/main" val="404772760"/>
                  </a:ext>
                </a:extLst>
              </a:tr>
              <a:tr h="163139">
                <a:tc>
                  <a:txBody>
                    <a:bodyPr/>
                    <a:lstStyle/>
                    <a:p>
                      <a:pPr algn="l" fontAlgn="ctr"/>
                      <a:r>
                        <a:rPr lang="en-US" sz="800" u="sng" strike="noStrike">
                          <a:effectLst/>
                          <a:hlinkClick r:id="rId17"/>
                        </a:rPr>
                        <a:t>Isotope Risk Registry</a:t>
                      </a:r>
                      <a:endParaRPr lang="en-US" sz="800" b="0" i="0" u="sng" strike="noStrike">
                        <a:solidFill>
                          <a:srgbClr val="0563C1"/>
                        </a:solidFill>
                        <a:effectLst/>
                        <a:latin typeface="Calibri" panose="020F0502020204030204" pitchFamily="34" charset="0"/>
                      </a:endParaRPr>
                    </a:p>
                  </a:txBody>
                  <a:tcPr marL="6118" marR="6118" marT="6118" marB="0" anchor="ctr"/>
                </a:tc>
                <a:tc>
                  <a:txBody>
                    <a:bodyPr/>
                    <a:lstStyle/>
                    <a:p>
                      <a:pPr algn="l" fontAlgn="ctr"/>
                      <a:r>
                        <a:rPr lang="en-US" sz="900" u="none" strike="noStrike">
                          <a:effectLst/>
                        </a:rPr>
                        <a:t>Risk Registry</a:t>
                      </a:r>
                      <a:endParaRPr lang="en-US" sz="900" b="0" i="0" u="none" strike="noStrike">
                        <a:solidFill>
                          <a:srgbClr val="000000"/>
                        </a:solidFill>
                        <a:effectLst/>
                        <a:latin typeface="Calibri" panose="020F0502020204030204" pitchFamily="34" charset="0"/>
                      </a:endParaRPr>
                    </a:p>
                  </a:txBody>
                  <a:tcPr marL="6118" marR="6118" marT="6118" marB="0" anchor="ctr"/>
                </a:tc>
                <a:tc>
                  <a:txBody>
                    <a:bodyPr/>
                    <a:lstStyle/>
                    <a:p>
                      <a:pPr algn="ctr" fontAlgn="ctr"/>
                      <a:r>
                        <a:rPr lang="en-US" sz="900" u="none" strike="noStrike">
                          <a:effectLst/>
                        </a:rPr>
                        <a:t>2, 3</a:t>
                      </a:r>
                      <a:endParaRPr lang="en-US" sz="900" b="0" i="0" u="none" strike="noStrike">
                        <a:solidFill>
                          <a:srgbClr val="000000"/>
                        </a:solidFill>
                        <a:effectLst/>
                        <a:latin typeface="Calibri" panose="020F0502020204030204" pitchFamily="34" charset="0"/>
                      </a:endParaRPr>
                    </a:p>
                  </a:txBody>
                  <a:tcPr marL="6118" marR="6118" marT="6118" marB="0" anchor="ctr"/>
                </a:tc>
                <a:extLst>
                  <a:ext uri="{0D108BD9-81ED-4DB2-BD59-A6C34878D82A}">
                    <a16:rowId xmlns:a16="http://schemas.microsoft.com/office/drawing/2014/main" val="3556602366"/>
                  </a:ext>
                </a:extLst>
              </a:tr>
              <a:tr h="163139">
                <a:tc>
                  <a:txBody>
                    <a:bodyPr/>
                    <a:lstStyle/>
                    <a:p>
                      <a:pPr algn="l" fontAlgn="ctr"/>
                      <a:r>
                        <a:rPr lang="en-US" sz="800" u="sng" strike="noStrike">
                          <a:effectLst/>
                          <a:hlinkClick r:id="rId18"/>
                        </a:rPr>
                        <a:t>Isotope RSAD</a:t>
                      </a:r>
                      <a:endParaRPr lang="en-US" sz="800" b="0" i="0" u="sng" strike="noStrike">
                        <a:solidFill>
                          <a:srgbClr val="0563C1"/>
                        </a:solidFill>
                        <a:effectLst/>
                        <a:latin typeface="Calibri" panose="020F0502020204030204" pitchFamily="34" charset="0"/>
                      </a:endParaRPr>
                    </a:p>
                  </a:txBody>
                  <a:tcPr marL="6118" marR="6118" marT="6118" marB="0" anchor="ctr"/>
                </a:tc>
                <a:tc>
                  <a:txBody>
                    <a:bodyPr/>
                    <a:lstStyle/>
                    <a:p>
                      <a:pPr algn="l" fontAlgn="ctr"/>
                      <a:r>
                        <a:rPr lang="en-US" sz="900" u="none" strike="noStrike">
                          <a:effectLst/>
                        </a:rPr>
                        <a:t>Isotope Radiation Safety Assessment Document</a:t>
                      </a:r>
                      <a:endParaRPr lang="en-US" sz="900" b="0" i="0" u="none" strike="noStrike">
                        <a:solidFill>
                          <a:srgbClr val="000000"/>
                        </a:solidFill>
                        <a:effectLst/>
                        <a:latin typeface="Calibri" panose="020F0502020204030204" pitchFamily="34" charset="0"/>
                      </a:endParaRPr>
                    </a:p>
                  </a:txBody>
                  <a:tcPr marL="6118" marR="6118" marT="6118" marB="0" anchor="ctr"/>
                </a:tc>
                <a:tc>
                  <a:txBody>
                    <a:bodyPr/>
                    <a:lstStyle/>
                    <a:p>
                      <a:pPr algn="ctr" fontAlgn="ctr"/>
                      <a:r>
                        <a:rPr lang="en-US" sz="900" u="none" strike="noStrike">
                          <a:effectLst/>
                        </a:rPr>
                        <a:t>2, 5</a:t>
                      </a:r>
                      <a:endParaRPr lang="en-US" sz="900" b="0" i="0" u="none" strike="noStrike">
                        <a:solidFill>
                          <a:srgbClr val="000000"/>
                        </a:solidFill>
                        <a:effectLst/>
                        <a:latin typeface="Calibri" panose="020F0502020204030204" pitchFamily="34" charset="0"/>
                      </a:endParaRPr>
                    </a:p>
                  </a:txBody>
                  <a:tcPr marL="6118" marR="6118" marT="6118" marB="0" anchor="ctr"/>
                </a:tc>
                <a:extLst>
                  <a:ext uri="{0D108BD9-81ED-4DB2-BD59-A6C34878D82A}">
                    <a16:rowId xmlns:a16="http://schemas.microsoft.com/office/drawing/2014/main" val="1485059407"/>
                  </a:ext>
                </a:extLst>
              </a:tr>
              <a:tr h="163139">
                <a:tc>
                  <a:txBody>
                    <a:bodyPr/>
                    <a:lstStyle/>
                    <a:p>
                      <a:pPr algn="l" fontAlgn="ctr"/>
                      <a:r>
                        <a:rPr lang="en-US" sz="800" u="sng" strike="noStrike">
                          <a:effectLst/>
                          <a:hlinkClick r:id="rId19"/>
                        </a:rPr>
                        <a:t>Dose rates during crucible removal</a:t>
                      </a:r>
                      <a:endParaRPr lang="en-US" sz="800" b="0" i="0" u="sng" strike="noStrike">
                        <a:solidFill>
                          <a:srgbClr val="0563C1"/>
                        </a:solidFill>
                        <a:effectLst/>
                        <a:latin typeface="Calibri" panose="020F0502020204030204" pitchFamily="34" charset="0"/>
                      </a:endParaRPr>
                    </a:p>
                  </a:txBody>
                  <a:tcPr marL="6118" marR="6118" marT="6118" marB="0" anchor="ctr"/>
                </a:tc>
                <a:tc>
                  <a:txBody>
                    <a:bodyPr/>
                    <a:lstStyle/>
                    <a:p>
                      <a:pPr algn="l" fontAlgn="ctr"/>
                      <a:r>
                        <a:rPr lang="en-US" sz="900" u="none" strike="noStrike">
                          <a:effectLst/>
                        </a:rPr>
                        <a:t>Dose rates from activated hardware </a:t>
                      </a:r>
                      <a:endParaRPr lang="en-US" sz="900" b="0" i="0" u="none" strike="noStrike">
                        <a:solidFill>
                          <a:srgbClr val="000000"/>
                        </a:solidFill>
                        <a:effectLst/>
                        <a:latin typeface="Calibri" panose="020F0502020204030204" pitchFamily="34" charset="0"/>
                      </a:endParaRPr>
                    </a:p>
                  </a:txBody>
                  <a:tcPr marL="6118" marR="6118" marT="6118" marB="0" anchor="ctr"/>
                </a:tc>
                <a:tc>
                  <a:txBody>
                    <a:bodyPr/>
                    <a:lstStyle/>
                    <a:p>
                      <a:pPr algn="ctr" fontAlgn="ctr"/>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6118" marR="6118" marT="6118" marB="0" anchor="ctr"/>
                </a:tc>
                <a:extLst>
                  <a:ext uri="{0D108BD9-81ED-4DB2-BD59-A6C34878D82A}">
                    <a16:rowId xmlns:a16="http://schemas.microsoft.com/office/drawing/2014/main" val="3769092523"/>
                  </a:ext>
                </a:extLst>
              </a:tr>
              <a:tr h="163139">
                <a:tc>
                  <a:txBody>
                    <a:bodyPr/>
                    <a:lstStyle/>
                    <a:p>
                      <a:pPr algn="l" fontAlgn="ctr"/>
                      <a:r>
                        <a:rPr lang="en-US" sz="800" u="sng" strike="noStrike">
                          <a:effectLst/>
                          <a:hlinkClick r:id="rId20"/>
                        </a:rPr>
                        <a:t>Lessons Learned Isotope 2017 Run</a:t>
                      </a:r>
                      <a:endParaRPr lang="en-US" sz="800" b="0" i="0" u="sng" strike="noStrike">
                        <a:solidFill>
                          <a:srgbClr val="0563C1"/>
                        </a:solidFill>
                        <a:effectLst/>
                        <a:latin typeface="Calibri" panose="020F0502020204030204" pitchFamily="34" charset="0"/>
                      </a:endParaRPr>
                    </a:p>
                  </a:txBody>
                  <a:tcPr marL="6118" marR="6118" marT="6118" marB="0" anchor="ctr"/>
                </a:tc>
                <a:tc>
                  <a:txBody>
                    <a:bodyPr/>
                    <a:lstStyle/>
                    <a:p>
                      <a:pPr algn="l" fontAlgn="ctr"/>
                      <a:r>
                        <a:rPr lang="en-US" sz="900" u="none" strike="noStrike">
                          <a:effectLst/>
                        </a:rPr>
                        <a:t>Lessons learned from 2017 run</a:t>
                      </a:r>
                      <a:endParaRPr lang="en-US" sz="900" b="0" i="0" u="none" strike="noStrike">
                        <a:solidFill>
                          <a:srgbClr val="000000"/>
                        </a:solidFill>
                        <a:effectLst/>
                        <a:latin typeface="Calibri" panose="020F0502020204030204" pitchFamily="34" charset="0"/>
                      </a:endParaRPr>
                    </a:p>
                  </a:txBody>
                  <a:tcPr marL="6118" marR="6118" marT="6118" marB="0" anchor="ctr"/>
                </a:tc>
                <a:tc>
                  <a:txBody>
                    <a:bodyPr/>
                    <a:lstStyle/>
                    <a:p>
                      <a:pPr algn="ctr" fontAlgn="ctr"/>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6118" marR="6118" marT="6118" marB="0" anchor="ctr"/>
                </a:tc>
                <a:extLst>
                  <a:ext uri="{0D108BD9-81ED-4DB2-BD59-A6C34878D82A}">
                    <a16:rowId xmlns:a16="http://schemas.microsoft.com/office/drawing/2014/main" val="2078707847"/>
                  </a:ext>
                </a:extLst>
              </a:tr>
              <a:tr h="163139">
                <a:tc>
                  <a:txBody>
                    <a:bodyPr/>
                    <a:lstStyle/>
                    <a:p>
                      <a:pPr algn="l" fontAlgn="ctr"/>
                      <a:r>
                        <a:rPr lang="en-US" sz="800" u="sng" strike="noStrike">
                          <a:effectLst/>
                          <a:hlinkClick r:id="rId21"/>
                        </a:rPr>
                        <a:t>Response to lessons learned</a:t>
                      </a:r>
                      <a:endParaRPr lang="en-US" sz="800" b="0" i="0" u="sng" strike="noStrike">
                        <a:solidFill>
                          <a:srgbClr val="0563C1"/>
                        </a:solidFill>
                        <a:effectLst/>
                        <a:latin typeface="Calibri" panose="020F0502020204030204" pitchFamily="34" charset="0"/>
                      </a:endParaRPr>
                    </a:p>
                  </a:txBody>
                  <a:tcPr marL="6118" marR="6118" marT="6118" marB="0" anchor="ctr"/>
                </a:tc>
                <a:tc>
                  <a:txBody>
                    <a:bodyPr/>
                    <a:lstStyle/>
                    <a:p>
                      <a:pPr algn="l" fontAlgn="ctr"/>
                      <a:r>
                        <a:rPr lang="en-US" sz="900" u="none" strike="noStrike">
                          <a:effectLst/>
                        </a:rPr>
                        <a:t>Response to lessons Learned</a:t>
                      </a:r>
                      <a:endParaRPr lang="en-US" sz="900" b="0" i="0" u="none" strike="noStrike">
                        <a:solidFill>
                          <a:srgbClr val="000000"/>
                        </a:solidFill>
                        <a:effectLst/>
                        <a:latin typeface="Calibri" panose="020F0502020204030204" pitchFamily="34" charset="0"/>
                      </a:endParaRPr>
                    </a:p>
                  </a:txBody>
                  <a:tcPr marL="6118" marR="6118" marT="6118" marB="0" anchor="ctr"/>
                </a:tc>
                <a:tc>
                  <a:txBody>
                    <a:bodyPr/>
                    <a:lstStyle/>
                    <a:p>
                      <a:pPr algn="ctr" fontAlgn="ctr"/>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6118" marR="6118" marT="6118" marB="0" anchor="ctr"/>
                </a:tc>
                <a:extLst>
                  <a:ext uri="{0D108BD9-81ED-4DB2-BD59-A6C34878D82A}">
                    <a16:rowId xmlns:a16="http://schemas.microsoft.com/office/drawing/2014/main" val="2945422814"/>
                  </a:ext>
                </a:extLst>
              </a:tr>
              <a:tr h="163139">
                <a:tc>
                  <a:txBody>
                    <a:bodyPr/>
                    <a:lstStyle/>
                    <a:p>
                      <a:pPr algn="l" fontAlgn="ctr"/>
                      <a:r>
                        <a:rPr lang="en-US" sz="800" u="sng" strike="noStrike">
                          <a:effectLst/>
                          <a:hlinkClick r:id="rId22"/>
                        </a:rPr>
                        <a:t>Lessons learned Transport</a:t>
                      </a:r>
                      <a:endParaRPr lang="en-US" sz="800" b="0" i="0" u="sng" strike="noStrike">
                        <a:solidFill>
                          <a:srgbClr val="0563C1"/>
                        </a:solidFill>
                        <a:effectLst/>
                        <a:latin typeface="Calibri" panose="020F0502020204030204" pitchFamily="34" charset="0"/>
                      </a:endParaRPr>
                    </a:p>
                  </a:txBody>
                  <a:tcPr marL="6118" marR="6118" marT="6118" marB="0" anchor="ctr"/>
                </a:tc>
                <a:tc>
                  <a:txBody>
                    <a:bodyPr/>
                    <a:lstStyle/>
                    <a:p>
                      <a:pPr algn="l" fontAlgn="ctr"/>
                      <a:r>
                        <a:rPr lang="en-US" sz="900" u="none" strike="noStrike">
                          <a:effectLst/>
                        </a:rPr>
                        <a:t>Notable Event Report for transport mistakes</a:t>
                      </a:r>
                      <a:endParaRPr lang="en-US" sz="900" b="0" i="0" u="none" strike="noStrike">
                        <a:solidFill>
                          <a:srgbClr val="000000"/>
                        </a:solidFill>
                        <a:effectLst/>
                        <a:latin typeface="Calibri" panose="020F0502020204030204" pitchFamily="34" charset="0"/>
                      </a:endParaRPr>
                    </a:p>
                  </a:txBody>
                  <a:tcPr marL="6118" marR="6118" marT="6118" marB="0" anchor="ctr"/>
                </a:tc>
                <a:tc>
                  <a:txBody>
                    <a:bodyPr/>
                    <a:lstStyle/>
                    <a:p>
                      <a:pPr algn="ctr" fontAlgn="ctr"/>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6118" marR="6118" marT="6118" marB="0" anchor="ctr"/>
                </a:tc>
                <a:extLst>
                  <a:ext uri="{0D108BD9-81ED-4DB2-BD59-A6C34878D82A}">
                    <a16:rowId xmlns:a16="http://schemas.microsoft.com/office/drawing/2014/main" val="1826426885"/>
                  </a:ext>
                </a:extLst>
              </a:tr>
              <a:tr h="163139">
                <a:tc>
                  <a:txBody>
                    <a:bodyPr/>
                    <a:lstStyle/>
                    <a:p>
                      <a:pPr algn="l" fontAlgn="ctr"/>
                      <a:r>
                        <a:rPr lang="en-US" sz="800" u="sng" strike="noStrike">
                          <a:effectLst/>
                          <a:hlinkClick r:id="rId23"/>
                        </a:rPr>
                        <a:t>FedEx quote</a:t>
                      </a:r>
                      <a:endParaRPr lang="en-US" sz="800" b="0" i="0" u="sng" strike="noStrike">
                        <a:solidFill>
                          <a:srgbClr val="0563C1"/>
                        </a:solidFill>
                        <a:effectLst/>
                        <a:latin typeface="Calibri" panose="020F0502020204030204" pitchFamily="34" charset="0"/>
                      </a:endParaRPr>
                    </a:p>
                  </a:txBody>
                  <a:tcPr marL="6118" marR="6118" marT="6118" marB="0" anchor="ctr"/>
                </a:tc>
                <a:tc>
                  <a:txBody>
                    <a:bodyPr/>
                    <a:lstStyle/>
                    <a:p>
                      <a:pPr algn="l" fontAlgn="ctr"/>
                      <a:r>
                        <a:rPr lang="en-US" sz="900" u="none" strike="noStrike">
                          <a:effectLst/>
                        </a:rPr>
                        <a:t>Quote from FedEx for point-to-point transfer to VCU</a:t>
                      </a:r>
                      <a:endParaRPr lang="en-US" sz="900" b="0" i="0" u="none" strike="noStrike">
                        <a:solidFill>
                          <a:srgbClr val="000000"/>
                        </a:solidFill>
                        <a:effectLst/>
                        <a:latin typeface="Calibri" panose="020F0502020204030204" pitchFamily="34" charset="0"/>
                      </a:endParaRPr>
                    </a:p>
                  </a:txBody>
                  <a:tcPr marL="6118" marR="6118" marT="6118" marB="0" anchor="ctr"/>
                </a:tc>
                <a:tc>
                  <a:txBody>
                    <a:bodyPr/>
                    <a:lstStyle/>
                    <a:p>
                      <a:pPr algn="ctr" fontAlgn="ctr"/>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6118" marR="6118" marT="6118" marB="0" anchor="ctr"/>
                </a:tc>
                <a:extLst>
                  <a:ext uri="{0D108BD9-81ED-4DB2-BD59-A6C34878D82A}">
                    <a16:rowId xmlns:a16="http://schemas.microsoft.com/office/drawing/2014/main" val="516006432"/>
                  </a:ext>
                </a:extLst>
              </a:tr>
              <a:tr h="163139">
                <a:tc>
                  <a:txBody>
                    <a:bodyPr/>
                    <a:lstStyle/>
                    <a:p>
                      <a:pPr algn="l" fontAlgn="ctr"/>
                      <a:r>
                        <a:rPr lang="en-US" sz="800" u="sng" strike="noStrike">
                          <a:effectLst/>
                          <a:hlinkClick r:id="rId24"/>
                        </a:rPr>
                        <a:t>Dose rate estimates for package</a:t>
                      </a:r>
                      <a:endParaRPr lang="en-US" sz="800" b="0" i="0" u="sng" strike="noStrike">
                        <a:solidFill>
                          <a:srgbClr val="0563C1"/>
                        </a:solidFill>
                        <a:effectLst/>
                        <a:latin typeface="Calibri" panose="020F0502020204030204" pitchFamily="34" charset="0"/>
                      </a:endParaRPr>
                    </a:p>
                  </a:txBody>
                  <a:tcPr marL="6118" marR="6118" marT="6118" marB="0" anchor="ctr"/>
                </a:tc>
                <a:tc>
                  <a:txBody>
                    <a:bodyPr/>
                    <a:lstStyle/>
                    <a:p>
                      <a:pPr algn="l" fontAlgn="ctr"/>
                      <a:r>
                        <a:rPr lang="en-US" sz="900" u="none" strike="noStrike">
                          <a:effectLst/>
                        </a:rPr>
                        <a:t>Dose Rate estimates for package</a:t>
                      </a:r>
                      <a:endParaRPr lang="en-US" sz="900" b="0" i="0" u="none" strike="noStrike">
                        <a:solidFill>
                          <a:srgbClr val="000000"/>
                        </a:solidFill>
                        <a:effectLst/>
                        <a:latin typeface="Calibri" panose="020F0502020204030204" pitchFamily="34" charset="0"/>
                      </a:endParaRPr>
                    </a:p>
                  </a:txBody>
                  <a:tcPr marL="6118" marR="6118" marT="6118" marB="0" anchor="ctr"/>
                </a:tc>
                <a:tc>
                  <a:txBody>
                    <a:bodyPr/>
                    <a:lstStyle/>
                    <a:p>
                      <a:pPr algn="ctr" fontAlgn="ctr"/>
                      <a:r>
                        <a:rPr lang="en-US" sz="900" u="none" strike="noStrike">
                          <a:effectLst/>
                        </a:rPr>
                        <a:t>4</a:t>
                      </a:r>
                      <a:endParaRPr lang="en-US" sz="900" b="0" i="0" u="none" strike="noStrike">
                        <a:solidFill>
                          <a:srgbClr val="000000"/>
                        </a:solidFill>
                        <a:effectLst/>
                        <a:latin typeface="Calibri" panose="020F0502020204030204" pitchFamily="34" charset="0"/>
                      </a:endParaRPr>
                    </a:p>
                  </a:txBody>
                  <a:tcPr marL="6118" marR="6118" marT="6118" marB="0" anchor="ctr"/>
                </a:tc>
                <a:extLst>
                  <a:ext uri="{0D108BD9-81ED-4DB2-BD59-A6C34878D82A}">
                    <a16:rowId xmlns:a16="http://schemas.microsoft.com/office/drawing/2014/main" val="3143623936"/>
                  </a:ext>
                </a:extLst>
              </a:tr>
              <a:tr h="163139">
                <a:tc>
                  <a:txBody>
                    <a:bodyPr/>
                    <a:lstStyle/>
                    <a:p>
                      <a:pPr algn="l" fontAlgn="ctr"/>
                      <a:r>
                        <a:rPr lang="en-US" sz="800" u="sng" strike="noStrike">
                          <a:effectLst/>
                          <a:hlinkClick r:id="rId25"/>
                        </a:rPr>
                        <a:t>Transport Container</a:t>
                      </a:r>
                      <a:endParaRPr lang="en-US" sz="800" b="0" i="0" u="sng" strike="noStrike">
                        <a:solidFill>
                          <a:srgbClr val="0563C1"/>
                        </a:solidFill>
                        <a:effectLst/>
                        <a:latin typeface="Calibri" panose="020F0502020204030204" pitchFamily="34" charset="0"/>
                      </a:endParaRPr>
                    </a:p>
                  </a:txBody>
                  <a:tcPr marL="6118" marR="6118" marT="6118" marB="0" anchor="ctr"/>
                </a:tc>
                <a:tc>
                  <a:txBody>
                    <a:bodyPr/>
                    <a:lstStyle/>
                    <a:p>
                      <a:pPr algn="l" fontAlgn="ctr"/>
                      <a:r>
                        <a:rPr lang="en-US" sz="900" u="none" strike="noStrike">
                          <a:effectLst/>
                        </a:rPr>
                        <a:t>Details of the Class A Transport Container</a:t>
                      </a:r>
                      <a:endParaRPr lang="en-US" sz="900" b="0" i="0" u="none" strike="noStrike">
                        <a:solidFill>
                          <a:srgbClr val="000000"/>
                        </a:solidFill>
                        <a:effectLst/>
                        <a:latin typeface="Calibri" panose="020F0502020204030204" pitchFamily="34" charset="0"/>
                      </a:endParaRPr>
                    </a:p>
                  </a:txBody>
                  <a:tcPr marL="6118" marR="6118" marT="6118" marB="0" anchor="ctr"/>
                </a:tc>
                <a:tc>
                  <a:txBody>
                    <a:bodyPr/>
                    <a:lstStyle/>
                    <a:p>
                      <a:pPr algn="ctr" fontAlgn="ctr"/>
                      <a:r>
                        <a:rPr lang="en-US" sz="900" u="none" strike="noStrike">
                          <a:effectLst/>
                        </a:rPr>
                        <a:t>4</a:t>
                      </a:r>
                      <a:endParaRPr lang="en-US" sz="900" b="0" i="0" u="none" strike="noStrike">
                        <a:solidFill>
                          <a:srgbClr val="000000"/>
                        </a:solidFill>
                        <a:effectLst/>
                        <a:latin typeface="Calibri" panose="020F0502020204030204" pitchFamily="34" charset="0"/>
                      </a:endParaRPr>
                    </a:p>
                  </a:txBody>
                  <a:tcPr marL="6118" marR="6118" marT="6118" marB="0" anchor="ctr"/>
                </a:tc>
                <a:extLst>
                  <a:ext uri="{0D108BD9-81ED-4DB2-BD59-A6C34878D82A}">
                    <a16:rowId xmlns:a16="http://schemas.microsoft.com/office/drawing/2014/main" val="409074693"/>
                  </a:ext>
                </a:extLst>
              </a:tr>
              <a:tr h="163139">
                <a:tc>
                  <a:txBody>
                    <a:bodyPr/>
                    <a:lstStyle/>
                    <a:p>
                      <a:pPr algn="l" fontAlgn="ctr"/>
                      <a:r>
                        <a:rPr lang="en-US" sz="800" u="sng" strike="noStrike">
                          <a:effectLst/>
                          <a:hlinkClick r:id="rId26"/>
                        </a:rPr>
                        <a:t>Opening instructions</a:t>
                      </a:r>
                      <a:endParaRPr lang="en-US" sz="800" b="0" i="0" u="sng" strike="noStrike">
                        <a:solidFill>
                          <a:srgbClr val="0563C1"/>
                        </a:solidFill>
                        <a:effectLst/>
                        <a:latin typeface="Calibri" panose="020F0502020204030204" pitchFamily="34" charset="0"/>
                      </a:endParaRPr>
                    </a:p>
                  </a:txBody>
                  <a:tcPr marL="6118" marR="6118" marT="6118" marB="0" anchor="ctr"/>
                </a:tc>
                <a:tc>
                  <a:txBody>
                    <a:bodyPr/>
                    <a:lstStyle/>
                    <a:p>
                      <a:pPr algn="l" fontAlgn="ctr"/>
                      <a:r>
                        <a:rPr lang="en-US" sz="900" u="none" strike="noStrike">
                          <a:effectLst/>
                        </a:rPr>
                        <a:t>Opening instructions for transport container</a:t>
                      </a:r>
                      <a:endParaRPr lang="en-US" sz="900" b="0" i="0" u="none" strike="noStrike">
                        <a:solidFill>
                          <a:srgbClr val="000000"/>
                        </a:solidFill>
                        <a:effectLst/>
                        <a:latin typeface="Calibri" panose="020F0502020204030204" pitchFamily="34" charset="0"/>
                      </a:endParaRPr>
                    </a:p>
                  </a:txBody>
                  <a:tcPr marL="6118" marR="6118" marT="6118" marB="0" anchor="ctr"/>
                </a:tc>
                <a:tc>
                  <a:txBody>
                    <a:bodyPr/>
                    <a:lstStyle/>
                    <a:p>
                      <a:pPr algn="ctr" fontAlgn="ctr"/>
                      <a:r>
                        <a:rPr lang="en-US" sz="900" u="none" strike="noStrike">
                          <a:effectLst/>
                        </a:rPr>
                        <a:t>4</a:t>
                      </a:r>
                      <a:endParaRPr lang="en-US" sz="900" b="0" i="0" u="none" strike="noStrike">
                        <a:solidFill>
                          <a:srgbClr val="000000"/>
                        </a:solidFill>
                        <a:effectLst/>
                        <a:latin typeface="Calibri" panose="020F0502020204030204" pitchFamily="34" charset="0"/>
                      </a:endParaRPr>
                    </a:p>
                  </a:txBody>
                  <a:tcPr marL="6118" marR="6118" marT="6118" marB="0" anchor="ctr"/>
                </a:tc>
                <a:extLst>
                  <a:ext uri="{0D108BD9-81ED-4DB2-BD59-A6C34878D82A}">
                    <a16:rowId xmlns:a16="http://schemas.microsoft.com/office/drawing/2014/main" val="2151873568"/>
                  </a:ext>
                </a:extLst>
              </a:tr>
              <a:tr h="163139">
                <a:tc>
                  <a:txBody>
                    <a:bodyPr/>
                    <a:lstStyle/>
                    <a:p>
                      <a:pPr algn="l" fontAlgn="ctr"/>
                      <a:r>
                        <a:rPr lang="en-US" sz="800" u="sng" strike="noStrike">
                          <a:effectLst/>
                          <a:hlinkClick r:id="rId27"/>
                        </a:rPr>
                        <a:t>ESAD</a:t>
                      </a:r>
                      <a:endParaRPr lang="en-US" sz="800" b="0" i="0" u="sng" strike="noStrike">
                        <a:solidFill>
                          <a:srgbClr val="0563C1"/>
                        </a:solidFill>
                        <a:effectLst/>
                        <a:latin typeface="Calibri" panose="020F0502020204030204" pitchFamily="34" charset="0"/>
                      </a:endParaRPr>
                    </a:p>
                  </a:txBody>
                  <a:tcPr marL="6118" marR="6118" marT="6118" marB="0" anchor="ctr"/>
                </a:tc>
                <a:tc>
                  <a:txBody>
                    <a:bodyPr/>
                    <a:lstStyle/>
                    <a:p>
                      <a:pPr algn="l" fontAlgn="ctr"/>
                      <a:r>
                        <a:rPr lang="en-US" sz="900" u="none" strike="noStrike">
                          <a:effectLst/>
                        </a:rPr>
                        <a:t>Experiment Safety Approval Form</a:t>
                      </a:r>
                      <a:endParaRPr lang="en-US" sz="900" b="0" i="0" u="none" strike="noStrike">
                        <a:solidFill>
                          <a:srgbClr val="000000"/>
                        </a:solidFill>
                        <a:effectLst/>
                        <a:latin typeface="Calibri" panose="020F0502020204030204" pitchFamily="34" charset="0"/>
                      </a:endParaRPr>
                    </a:p>
                  </a:txBody>
                  <a:tcPr marL="6118" marR="6118" marT="6118" marB="0" anchor="ctr"/>
                </a:tc>
                <a:tc>
                  <a:txBody>
                    <a:bodyPr/>
                    <a:lstStyle/>
                    <a:p>
                      <a:pPr algn="ctr" fontAlgn="ctr"/>
                      <a:r>
                        <a:rPr lang="en-US" sz="900" u="none" strike="noStrike">
                          <a:effectLst/>
                        </a:rPr>
                        <a:t>5</a:t>
                      </a:r>
                      <a:endParaRPr lang="en-US" sz="900" b="0" i="0" u="none" strike="noStrike">
                        <a:solidFill>
                          <a:srgbClr val="000000"/>
                        </a:solidFill>
                        <a:effectLst/>
                        <a:latin typeface="Calibri" panose="020F0502020204030204" pitchFamily="34" charset="0"/>
                      </a:endParaRPr>
                    </a:p>
                  </a:txBody>
                  <a:tcPr marL="6118" marR="6118" marT="6118" marB="0" anchor="ctr"/>
                </a:tc>
                <a:extLst>
                  <a:ext uri="{0D108BD9-81ED-4DB2-BD59-A6C34878D82A}">
                    <a16:rowId xmlns:a16="http://schemas.microsoft.com/office/drawing/2014/main" val="3075963891"/>
                  </a:ext>
                </a:extLst>
              </a:tr>
              <a:tr h="163139">
                <a:tc>
                  <a:txBody>
                    <a:bodyPr/>
                    <a:lstStyle/>
                    <a:p>
                      <a:pPr algn="l" fontAlgn="b"/>
                      <a:r>
                        <a:rPr lang="en-US" sz="800" u="sng" strike="noStrike">
                          <a:effectLst/>
                          <a:hlinkClick r:id="rId28"/>
                        </a:rPr>
                        <a:t>Isotope COO</a:t>
                      </a:r>
                      <a:endParaRPr lang="en-US" sz="800" b="0" i="0" u="sng" strike="noStrike">
                        <a:solidFill>
                          <a:srgbClr val="0563C1"/>
                        </a:solidFill>
                        <a:effectLst/>
                        <a:latin typeface="Calibri" panose="020F0502020204030204" pitchFamily="34" charset="0"/>
                      </a:endParaRPr>
                    </a:p>
                  </a:txBody>
                  <a:tcPr marL="6118" marR="6118" marT="6118" marB="0" anchor="b"/>
                </a:tc>
                <a:tc>
                  <a:txBody>
                    <a:bodyPr/>
                    <a:lstStyle/>
                    <a:p>
                      <a:pPr algn="l" fontAlgn="ctr"/>
                      <a:r>
                        <a:rPr lang="en-US" sz="900" u="none" strike="noStrike">
                          <a:effectLst/>
                        </a:rPr>
                        <a:t>Isotope Production Conduct of Operations</a:t>
                      </a:r>
                      <a:endParaRPr lang="en-US" sz="900" b="0" i="0" u="none" strike="noStrike">
                        <a:solidFill>
                          <a:srgbClr val="000000"/>
                        </a:solidFill>
                        <a:effectLst/>
                        <a:latin typeface="Calibri" panose="020F0502020204030204" pitchFamily="34" charset="0"/>
                      </a:endParaRPr>
                    </a:p>
                  </a:txBody>
                  <a:tcPr marL="6118" marR="6118" marT="6118" marB="0" anchor="ctr"/>
                </a:tc>
                <a:tc>
                  <a:txBody>
                    <a:bodyPr/>
                    <a:lstStyle/>
                    <a:p>
                      <a:pPr algn="ctr" fontAlgn="ctr"/>
                      <a:r>
                        <a:rPr lang="en-US" sz="900" u="none" strike="noStrike">
                          <a:effectLst/>
                        </a:rPr>
                        <a:t>6</a:t>
                      </a:r>
                      <a:endParaRPr lang="en-US" sz="900" b="0" i="0" u="none" strike="noStrike">
                        <a:solidFill>
                          <a:srgbClr val="000000"/>
                        </a:solidFill>
                        <a:effectLst/>
                        <a:latin typeface="Calibri" panose="020F0502020204030204" pitchFamily="34" charset="0"/>
                      </a:endParaRPr>
                    </a:p>
                  </a:txBody>
                  <a:tcPr marL="6118" marR="6118" marT="6118" marB="0" anchor="ctr"/>
                </a:tc>
                <a:extLst>
                  <a:ext uri="{0D108BD9-81ED-4DB2-BD59-A6C34878D82A}">
                    <a16:rowId xmlns:a16="http://schemas.microsoft.com/office/drawing/2014/main" val="4093207343"/>
                  </a:ext>
                </a:extLst>
              </a:tr>
              <a:tr h="163139">
                <a:tc>
                  <a:txBody>
                    <a:bodyPr/>
                    <a:lstStyle/>
                    <a:p>
                      <a:pPr algn="l" fontAlgn="ctr"/>
                      <a:r>
                        <a:rPr lang="en-US" sz="800" u="sng" strike="noStrike">
                          <a:effectLst/>
                          <a:hlinkClick r:id="rId29"/>
                        </a:rPr>
                        <a:t>OSP LT&amp;T</a:t>
                      </a:r>
                      <a:endParaRPr lang="en-US" sz="800" b="0" i="0" u="sng" strike="noStrike">
                        <a:solidFill>
                          <a:srgbClr val="0563C1"/>
                        </a:solidFill>
                        <a:effectLst/>
                        <a:latin typeface="Calibri" panose="020F0502020204030204" pitchFamily="34" charset="0"/>
                      </a:endParaRPr>
                    </a:p>
                  </a:txBody>
                  <a:tcPr marL="6118" marR="6118" marT="6118" marB="0" anchor="ctr"/>
                </a:tc>
                <a:tc>
                  <a:txBody>
                    <a:bodyPr/>
                    <a:lstStyle/>
                    <a:p>
                      <a:pPr algn="l" fontAlgn="ctr"/>
                      <a:r>
                        <a:rPr lang="en-US" sz="900" u="none" strike="noStrike">
                          <a:effectLst/>
                        </a:rPr>
                        <a:t>OSP for LT&amp;T of Equipment without an Operational Voltage Verification Unit (VVU)</a:t>
                      </a:r>
                      <a:endParaRPr lang="en-US" sz="900" b="0" i="0" u="none" strike="noStrike">
                        <a:solidFill>
                          <a:srgbClr val="000000"/>
                        </a:solidFill>
                        <a:effectLst/>
                        <a:latin typeface="Calibri" panose="020F0502020204030204" pitchFamily="34" charset="0"/>
                      </a:endParaRPr>
                    </a:p>
                  </a:txBody>
                  <a:tcPr marL="6118" marR="6118" marT="6118" marB="0" anchor="ctr"/>
                </a:tc>
                <a:tc>
                  <a:txBody>
                    <a:bodyPr/>
                    <a:lstStyle/>
                    <a:p>
                      <a:pPr algn="ctr" fontAlgn="ctr"/>
                      <a:r>
                        <a:rPr lang="en-US" sz="900" u="none" strike="noStrike">
                          <a:effectLst/>
                        </a:rPr>
                        <a:t>7</a:t>
                      </a:r>
                      <a:endParaRPr lang="en-US" sz="900" b="0" i="0" u="none" strike="noStrike">
                        <a:solidFill>
                          <a:srgbClr val="000000"/>
                        </a:solidFill>
                        <a:effectLst/>
                        <a:latin typeface="Calibri" panose="020F0502020204030204" pitchFamily="34" charset="0"/>
                      </a:endParaRPr>
                    </a:p>
                  </a:txBody>
                  <a:tcPr marL="6118" marR="6118" marT="6118" marB="0" anchor="ctr"/>
                </a:tc>
                <a:extLst>
                  <a:ext uri="{0D108BD9-81ED-4DB2-BD59-A6C34878D82A}">
                    <a16:rowId xmlns:a16="http://schemas.microsoft.com/office/drawing/2014/main" val="230119572"/>
                  </a:ext>
                </a:extLst>
              </a:tr>
              <a:tr h="163139">
                <a:tc>
                  <a:txBody>
                    <a:bodyPr/>
                    <a:lstStyle/>
                    <a:p>
                      <a:pPr algn="l" fontAlgn="ctr"/>
                      <a:r>
                        <a:rPr lang="en-US" sz="800" u="sng" strike="noStrike">
                          <a:effectLst/>
                          <a:hlinkClick r:id="rId30"/>
                        </a:rPr>
                        <a:t>OSP Energized Power Supplies</a:t>
                      </a:r>
                      <a:endParaRPr lang="en-US" sz="800" b="0" i="0" u="sng" strike="noStrike">
                        <a:solidFill>
                          <a:srgbClr val="0563C1"/>
                        </a:solidFill>
                        <a:effectLst/>
                        <a:latin typeface="Calibri" panose="020F0502020204030204" pitchFamily="34" charset="0"/>
                      </a:endParaRPr>
                    </a:p>
                  </a:txBody>
                  <a:tcPr marL="6118" marR="6118" marT="6118" marB="0" anchor="ctr"/>
                </a:tc>
                <a:tc>
                  <a:txBody>
                    <a:bodyPr/>
                    <a:lstStyle/>
                    <a:p>
                      <a:pPr algn="l" fontAlgn="ctr"/>
                      <a:r>
                        <a:rPr lang="en-US" sz="900" u="none" strike="noStrike">
                          <a:effectLst/>
                        </a:rPr>
                        <a:t>OSP for Testing and Adjusting Power Supplies while Energized</a:t>
                      </a:r>
                      <a:endParaRPr lang="en-US" sz="900" b="0" i="0" u="none" strike="noStrike">
                        <a:solidFill>
                          <a:srgbClr val="000000"/>
                        </a:solidFill>
                        <a:effectLst/>
                        <a:latin typeface="Calibri" panose="020F0502020204030204" pitchFamily="34" charset="0"/>
                      </a:endParaRPr>
                    </a:p>
                  </a:txBody>
                  <a:tcPr marL="6118" marR="6118" marT="6118" marB="0" anchor="ctr"/>
                </a:tc>
                <a:tc>
                  <a:txBody>
                    <a:bodyPr/>
                    <a:lstStyle/>
                    <a:p>
                      <a:pPr algn="ctr" fontAlgn="ctr"/>
                      <a:r>
                        <a:rPr lang="en-US" sz="900" u="none" strike="noStrike">
                          <a:effectLst/>
                        </a:rPr>
                        <a:t>7</a:t>
                      </a:r>
                      <a:endParaRPr lang="en-US" sz="900" b="0" i="0" u="none" strike="noStrike">
                        <a:solidFill>
                          <a:srgbClr val="000000"/>
                        </a:solidFill>
                        <a:effectLst/>
                        <a:latin typeface="Calibri" panose="020F0502020204030204" pitchFamily="34" charset="0"/>
                      </a:endParaRPr>
                    </a:p>
                  </a:txBody>
                  <a:tcPr marL="6118" marR="6118" marT="6118" marB="0" anchor="ctr"/>
                </a:tc>
                <a:extLst>
                  <a:ext uri="{0D108BD9-81ED-4DB2-BD59-A6C34878D82A}">
                    <a16:rowId xmlns:a16="http://schemas.microsoft.com/office/drawing/2014/main" val="3465385449"/>
                  </a:ext>
                </a:extLst>
              </a:tr>
              <a:tr h="163139">
                <a:tc>
                  <a:txBody>
                    <a:bodyPr/>
                    <a:lstStyle/>
                    <a:p>
                      <a:pPr algn="l" fontAlgn="ctr"/>
                      <a:r>
                        <a:rPr lang="en-US" sz="800" u="sng" strike="noStrike">
                          <a:effectLst/>
                          <a:hlinkClick r:id="rId31"/>
                        </a:rPr>
                        <a:t>OSP Gun HV Conditioning</a:t>
                      </a:r>
                      <a:endParaRPr lang="en-US" sz="800" b="0" i="0" u="sng" strike="noStrike">
                        <a:solidFill>
                          <a:srgbClr val="0563C1"/>
                        </a:solidFill>
                        <a:effectLst/>
                        <a:latin typeface="Calibri" panose="020F0502020204030204" pitchFamily="34" charset="0"/>
                      </a:endParaRPr>
                    </a:p>
                  </a:txBody>
                  <a:tcPr marL="6118" marR="6118" marT="6118" marB="0" anchor="ctr"/>
                </a:tc>
                <a:tc>
                  <a:txBody>
                    <a:bodyPr/>
                    <a:lstStyle/>
                    <a:p>
                      <a:pPr algn="l" fontAlgn="ctr"/>
                      <a:r>
                        <a:rPr lang="en-US" sz="900" u="none" strike="noStrike">
                          <a:effectLst/>
                        </a:rPr>
                        <a:t>OSP for LERF Gun High Voltage Conditioning</a:t>
                      </a:r>
                      <a:endParaRPr lang="en-US" sz="900" b="0" i="0" u="none" strike="noStrike">
                        <a:solidFill>
                          <a:srgbClr val="000000"/>
                        </a:solidFill>
                        <a:effectLst/>
                        <a:latin typeface="Calibri" panose="020F0502020204030204" pitchFamily="34" charset="0"/>
                      </a:endParaRPr>
                    </a:p>
                  </a:txBody>
                  <a:tcPr marL="6118" marR="6118" marT="6118" marB="0" anchor="ctr"/>
                </a:tc>
                <a:tc>
                  <a:txBody>
                    <a:bodyPr/>
                    <a:lstStyle/>
                    <a:p>
                      <a:pPr algn="ctr" fontAlgn="ctr"/>
                      <a:r>
                        <a:rPr lang="en-US" sz="900" u="none" strike="noStrike">
                          <a:effectLst/>
                        </a:rPr>
                        <a:t>7</a:t>
                      </a:r>
                      <a:endParaRPr lang="en-US" sz="900" b="0" i="0" u="none" strike="noStrike">
                        <a:solidFill>
                          <a:srgbClr val="000000"/>
                        </a:solidFill>
                        <a:effectLst/>
                        <a:latin typeface="Calibri" panose="020F0502020204030204" pitchFamily="34" charset="0"/>
                      </a:endParaRPr>
                    </a:p>
                  </a:txBody>
                  <a:tcPr marL="6118" marR="6118" marT="6118" marB="0" anchor="ctr"/>
                </a:tc>
                <a:extLst>
                  <a:ext uri="{0D108BD9-81ED-4DB2-BD59-A6C34878D82A}">
                    <a16:rowId xmlns:a16="http://schemas.microsoft.com/office/drawing/2014/main" val="735891078"/>
                  </a:ext>
                </a:extLst>
              </a:tr>
              <a:tr h="163139">
                <a:tc>
                  <a:txBody>
                    <a:bodyPr/>
                    <a:lstStyle/>
                    <a:p>
                      <a:pPr algn="l" fontAlgn="ctr"/>
                      <a:r>
                        <a:rPr lang="en-US" sz="800" u="sng" strike="noStrike">
                          <a:effectLst/>
                          <a:hlinkClick r:id="rId32"/>
                        </a:rPr>
                        <a:t>LOSP Drive Laser</a:t>
                      </a:r>
                      <a:endParaRPr lang="en-US" sz="800" b="0" i="0" u="sng" strike="noStrike">
                        <a:solidFill>
                          <a:srgbClr val="0563C1"/>
                        </a:solidFill>
                        <a:effectLst/>
                        <a:latin typeface="Calibri" panose="020F0502020204030204" pitchFamily="34" charset="0"/>
                      </a:endParaRPr>
                    </a:p>
                  </a:txBody>
                  <a:tcPr marL="6118" marR="6118" marT="6118" marB="0" anchor="ctr"/>
                </a:tc>
                <a:tc>
                  <a:txBody>
                    <a:bodyPr/>
                    <a:lstStyle/>
                    <a:p>
                      <a:pPr algn="l" fontAlgn="ctr"/>
                      <a:r>
                        <a:rPr lang="en-US" sz="900" u="none" strike="noStrike">
                          <a:effectLst/>
                        </a:rPr>
                        <a:t>LOSP for the Drive Laser Enclosure</a:t>
                      </a:r>
                      <a:endParaRPr lang="en-US" sz="900" b="0" i="0" u="none" strike="noStrike">
                        <a:solidFill>
                          <a:srgbClr val="000000"/>
                        </a:solidFill>
                        <a:effectLst/>
                        <a:latin typeface="Calibri" panose="020F0502020204030204" pitchFamily="34" charset="0"/>
                      </a:endParaRPr>
                    </a:p>
                  </a:txBody>
                  <a:tcPr marL="6118" marR="6118" marT="6118" marB="0" anchor="ctr"/>
                </a:tc>
                <a:tc>
                  <a:txBody>
                    <a:bodyPr/>
                    <a:lstStyle/>
                    <a:p>
                      <a:pPr algn="ctr" fontAlgn="ctr"/>
                      <a:r>
                        <a:rPr lang="en-US" sz="800" u="none" strike="noStrike">
                          <a:effectLst/>
                        </a:rPr>
                        <a:t>7</a:t>
                      </a:r>
                      <a:endParaRPr lang="en-US" sz="800" b="0" i="0" u="none" strike="noStrike">
                        <a:solidFill>
                          <a:srgbClr val="000000"/>
                        </a:solidFill>
                        <a:effectLst/>
                        <a:latin typeface="Calibri" panose="020F0502020204030204" pitchFamily="34" charset="0"/>
                      </a:endParaRPr>
                    </a:p>
                  </a:txBody>
                  <a:tcPr marL="6118" marR="6118" marT="6118" marB="0" anchor="ctr"/>
                </a:tc>
                <a:extLst>
                  <a:ext uri="{0D108BD9-81ED-4DB2-BD59-A6C34878D82A}">
                    <a16:rowId xmlns:a16="http://schemas.microsoft.com/office/drawing/2014/main" val="3574450837"/>
                  </a:ext>
                </a:extLst>
              </a:tr>
              <a:tr h="163139">
                <a:tc>
                  <a:txBody>
                    <a:bodyPr/>
                    <a:lstStyle/>
                    <a:p>
                      <a:pPr algn="l" fontAlgn="ctr"/>
                      <a:r>
                        <a:rPr lang="en-US" sz="800" u="sng" strike="noStrike">
                          <a:effectLst/>
                          <a:hlinkClick r:id="rId33"/>
                        </a:rPr>
                        <a:t>LOSP Laser Alignment</a:t>
                      </a:r>
                      <a:endParaRPr lang="en-US" sz="800" b="0" i="0" u="sng" strike="noStrike">
                        <a:solidFill>
                          <a:srgbClr val="0563C1"/>
                        </a:solidFill>
                        <a:effectLst/>
                        <a:latin typeface="Calibri" panose="020F0502020204030204" pitchFamily="34" charset="0"/>
                      </a:endParaRPr>
                    </a:p>
                  </a:txBody>
                  <a:tcPr marL="6118" marR="6118" marT="6118" marB="0" anchor="ctr"/>
                </a:tc>
                <a:tc>
                  <a:txBody>
                    <a:bodyPr/>
                    <a:lstStyle/>
                    <a:p>
                      <a:pPr algn="l" fontAlgn="ctr"/>
                      <a:r>
                        <a:rPr lang="en-US" sz="900" u="none" strike="noStrike">
                          <a:effectLst/>
                        </a:rPr>
                        <a:t>LOSP for Drive Laser Alignment in the LERF Vault</a:t>
                      </a:r>
                      <a:endParaRPr lang="en-US" sz="900" b="0" i="0" u="none" strike="noStrike">
                        <a:solidFill>
                          <a:srgbClr val="000000"/>
                        </a:solidFill>
                        <a:effectLst/>
                        <a:latin typeface="Calibri" panose="020F0502020204030204" pitchFamily="34" charset="0"/>
                      </a:endParaRPr>
                    </a:p>
                  </a:txBody>
                  <a:tcPr marL="6118" marR="6118" marT="6118" marB="0" anchor="ctr"/>
                </a:tc>
                <a:tc>
                  <a:txBody>
                    <a:bodyPr/>
                    <a:lstStyle/>
                    <a:p>
                      <a:pPr algn="ctr" fontAlgn="ctr"/>
                      <a:r>
                        <a:rPr lang="en-US" sz="900" u="none" strike="noStrike">
                          <a:effectLst/>
                        </a:rPr>
                        <a:t>7</a:t>
                      </a:r>
                      <a:endParaRPr lang="en-US" sz="900" b="0" i="0" u="none" strike="noStrike">
                        <a:solidFill>
                          <a:srgbClr val="000000"/>
                        </a:solidFill>
                        <a:effectLst/>
                        <a:latin typeface="Calibri" panose="020F0502020204030204" pitchFamily="34" charset="0"/>
                      </a:endParaRPr>
                    </a:p>
                  </a:txBody>
                  <a:tcPr marL="6118" marR="6118" marT="6118" marB="0" anchor="ctr"/>
                </a:tc>
                <a:extLst>
                  <a:ext uri="{0D108BD9-81ED-4DB2-BD59-A6C34878D82A}">
                    <a16:rowId xmlns:a16="http://schemas.microsoft.com/office/drawing/2014/main" val="2026344308"/>
                  </a:ext>
                </a:extLst>
              </a:tr>
              <a:tr h="163139">
                <a:tc>
                  <a:txBody>
                    <a:bodyPr/>
                    <a:lstStyle/>
                    <a:p>
                      <a:pPr algn="l" fontAlgn="ctr"/>
                      <a:r>
                        <a:rPr lang="en-US" sz="800" u="sng" strike="noStrike">
                          <a:effectLst/>
                          <a:hlinkClick r:id="rId34"/>
                        </a:rPr>
                        <a:t>OSP for CPS and HPA Lockout</a:t>
                      </a:r>
                      <a:endParaRPr lang="en-US" sz="800" b="0" i="0" u="sng" strike="noStrike">
                        <a:solidFill>
                          <a:srgbClr val="0563C1"/>
                        </a:solidFill>
                        <a:effectLst/>
                        <a:latin typeface="Calibri" panose="020F0502020204030204" pitchFamily="34" charset="0"/>
                      </a:endParaRPr>
                    </a:p>
                  </a:txBody>
                  <a:tcPr marL="6118" marR="6118" marT="6118" marB="0" anchor="ctr"/>
                </a:tc>
                <a:tc>
                  <a:txBody>
                    <a:bodyPr/>
                    <a:lstStyle/>
                    <a:p>
                      <a:pPr algn="l" fontAlgn="ctr"/>
                      <a:r>
                        <a:rPr lang="en-US" sz="900" u="none" strike="noStrike">
                          <a:effectLst/>
                        </a:rPr>
                        <a:t>OSP for Lockout of LERF LINAC CPS and HPA</a:t>
                      </a:r>
                      <a:endParaRPr lang="en-US" sz="900" b="0" i="0" u="none" strike="noStrike">
                        <a:solidFill>
                          <a:srgbClr val="000000"/>
                        </a:solidFill>
                        <a:effectLst/>
                        <a:latin typeface="Calibri" panose="020F0502020204030204" pitchFamily="34" charset="0"/>
                      </a:endParaRPr>
                    </a:p>
                  </a:txBody>
                  <a:tcPr marL="6118" marR="6118" marT="6118" marB="0" anchor="ctr"/>
                </a:tc>
                <a:tc>
                  <a:txBody>
                    <a:bodyPr/>
                    <a:lstStyle/>
                    <a:p>
                      <a:pPr algn="ctr" fontAlgn="ctr"/>
                      <a:r>
                        <a:rPr lang="en-US" sz="900" u="none" strike="noStrike" dirty="0">
                          <a:effectLst/>
                        </a:rPr>
                        <a:t>7</a:t>
                      </a:r>
                      <a:endParaRPr lang="en-US" sz="900" b="0" i="0" u="none" strike="noStrike" dirty="0">
                        <a:solidFill>
                          <a:srgbClr val="000000"/>
                        </a:solidFill>
                        <a:effectLst/>
                        <a:latin typeface="Calibri" panose="020F0502020204030204" pitchFamily="34" charset="0"/>
                      </a:endParaRPr>
                    </a:p>
                  </a:txBody>
                  <a:tcPr marL="6118" marR="6118" marT="6118" marB="0" anchor="ctr"/>
                </a:tc>
                <a:extLst>
                  <a:ext uri="{0D108BD9-81ED-4DB2-BD59-A6C34878D82A}">
                    <a16:rowId xmlns:a16="http://schemas.microsoft.com/office/drawing/2014/main" val="74118288"/>
                  </a:ext>
                </a:extLst>
              </a:tr>
            </a:tbl>
          </a:graphicData>
        </a:graphic>
      </p:graphicFrame>
    </p:spTree>
    <p:extLst>
      <p:ext uri="{BB962C8B-B14F-4D97-AF65-F5344CB8AC3E}">
        <p14:creationId xmlns:p14="http://schemas.microsoft.com/office/powerpoint/2010/main" val="459633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43264-103C-774D-9E51-63709E5A8EDF}"/>
              </a:ext>
            </a:extLst>
          </p:cNvPr>
          <p:cNvSpPr>
            <a:spLocks noGrp="1"/>
          </p:cNvSpPr>
          <p:nvPr>
            <p:ph type="title"/>
          </p:nvPr>
        </p:nvSpPr>
        <p:spPr/>
        <p:txBody>
          <a:bodyPr/>
          <a:lstStyle/>
          <a:p>
            <a:r>
              <a:rPr lang="en-US" dirty="0"/>
              <a:t>Communications – Kick-Off Meeting</a:t>
            </a:r>
          </a:p>
        </p:txBody>
      </p:sp>
      <p:sp>
        <p:nvSpPr>
          <p:cNvPr id="3" name="Content Placeholder 2">
            <a:extLst>
              <a:ext uri="{FF2B5EF4-FFF2-40B4-BE49-F238E27FC236}">
                <a16:creationId xmlns:a16="http://schemas.microsoft.com/office/drawing/2014/main" id="{1791B859-B7A9-4E40-AD57-6CA522D71D53}"/>
              </a:ext>
            </a:extLst>
          </p:cNvPr>
          <p:cNvSpPr>
            <a:spLocks noGrp="1"/>
          </p:cNvSpPr>
          <p:nvPr>
            <p:ph sz="quarter" idx="12"/>
          </p:nvPr>
        </p:nvSpPr>
        <p:spPr/>
        <p:txBody>
          <a:bodyPr>
            <a:normAutofit/>
          </a:bodyPr>
          <a:lstStyle/>
          <a:p>
            <a:r>
              <a:rPr lang="en-US" dirty="0"/>
              <a:t>There was an Isotope Kick-Off Meeting on August 3, 2018: here is the Agenda</a:t>
            </a:r>
          </a:p>
          <a:p>
            <a:pPr lvl="1">
              <a:spcBef>
                <a:spcPts val="600"/>
              </a:spcBef>
              <a:tabLst>
                <a:tab pos="8686800" algn="r"/>
              </a:tabLst>
            </a:pPr>
            <a:r>
              <a:rPr lang="en-US" dirty="0"/>
              <a:t>Introduction of Scope and Budget – Andrew Hutton (JLab PI)	20 min</a:t>
            </a:r>
          </a:p>
          <a:p>
            <a:pPr lvl="1">
              <a:spcBef>
                <a:spcPts val="600"/>
              </a:spcBef>
              <a:tabLst>
                <a:tab pos="8686800" algn="r"/>
              </a:tabLst>
            </a:pPr>
            <a:r>
              <a:rPr lang="en-US" dirty="0"/>
              <a:t>Overview of what has been accomplished so far – Hari Areti	10 min</a:t>
            </a:r>
          </a:p>
          <a:p>
            <a:pPr lvl="1">
              <a:spcBef>
                <a:spcPts val="600"/>
              </a:spcBef>
              <a:tabLst>
                <a:tab pos="8686800" algn="r"/>
              </a:tabLst>
            </a:pPr>
            <a:r>
              <a:rPr lang="en-US" dirty="0"/>
              <a:t>Organizational structure going forward – Andrei Seryi	10 min</a:t>
            </a:r>
          </a:p>
          <a:p>
            <a:pPr lvl="1">
              <a:spcBef>
                <a:spcPts val="600"/>
              </a:spcBef>
              <a:tabLst>
                <a:tab pos="8686800" algn="r"/>
              </a:tabLst>
            </a:pPr>
            <a:r>
              <a:rPr lang="en-US" dirty="0"/>
              <a:t>Isotope production mechanism – Pavel Degtiarenko 	10 min</a:t>
            </a:r>
          </a:p>
          <a:p>
            <a:pPr lvl="1">
              <a:spcBef>
                <a:spcPts val="600"/>
              </a:spcBef>
              <a:tabLst>
                <a:tab pos="8686800" algn="r"/>
              </a:tabLst>
            </a:pPr>
            <a:r>
              <a:rPr lang="en-US" dirty="0"/>
              <a:t>Target development – Kevin Jordan 	10 min</a:t>
            </a:r>
          </a:p>
          <a:p>
            <a:pPr lvl="1">
              <a:spcBef>
                <a:spcPts val="600"/>
              </a:spcBef>
              <a:tabLst>
                <a:tab pos="8686800" algn="r"/>
              </a:tabLst>
            </a:pPr>
            <a:r>
              <a:rPr lang="en-US" dirty="0"/>
              <a:t>Example of beamline optics – Chris Tennant	10 min</a:t>
            </a:r>
          </a:p>
          <a:p>
            <a:pPr lvl="1">
              <a:spcBef>
                <a:spcPts val="600"/>
              </a:spcBef>
              <a:tabLst>
                <a:tab pos="8686800" algn="r"/>
              </a:tabLst>
            </a:pPr>
            <a:r>
              <a:rPr lang="en-US" dirty="0"/>
              <a:t>JLab Approval process – Arne Freyberger	10 min</a:t>
            </a:r>
          </a:p>
          <a:p>
            <a:pPr lvl="1">
              <a:spcBef>
                <a:spcPts val="600"/>
              </a:spcBef>
              <a:tabLst>
                <a:tab pos="8686800" algn="r"/>
              </a:tabLst>
            </a:pPr>
            <a:r>
              <a:rPr lang="en-US" dirty="0"/>
              <a:t>VCU Plans – Jamal Zweit (VCU PI) via Bluejeans	10 min</a:t>
            </a:r>
          </a:p>
          <a:p>
            <a:pPr lvl="1">
              <a:spcBef>
                <a:spcPts val="600"/>
              </a:spcBef>
              <a:tabLst>
                <a:tab pos="8686800" algn="r"/>
              </a:tabLst>
            </a:pPr>
            <a:r>
              <a:rPr lang="en-US" dirty="0"/>
              <a:t>New Mexico Tech Plans – Doug Wells (NMT PI) via Bluejeans	10 min</a:t>
            </a:r>
          </a:p>
          <a:p>
            <a:pPr>
              <a:spcBef>
                <a:spcPts val="600"/>
              </a:spcBef>
              <a:tabLst>
                <a:tab pos="8686800" algn="r"/>
              </a:tabLst>
            </a:pPr>
            <a:r>
              <a:rPr lang="en-US" dirty="0"/>
              <a:t>The invitees from JLab were:</a:t>
            </a:r>
          </a:p>
          <a:p>
            <a:pPr lvl="1">
              <a:spcBef>
                <a:spcPts val="600"/>
              </a:spcBef>
              <a:tabLst>
                <a:tab pos="8686800" algn="r"/>
              </a:tabLst>
            </a:pPr>
            <a:r>
              <a:rPr lang="en-US" dirty="0"/>
              <a:t>Andrei Seryi, Mary Logue, Will Oren, Mike Spata, Rusty Sprouse, 	                                                     Mike Aiken, Hari Areti, Steve Benson, Matt Bickley, James Coleman, Pavel Degtiarenko,            Anthony DiPette, Harry Fanning, Arne Freyberger, Omar Garza, Joe Grames, Joe Gubeli,             Carlos Hernandez-Garcia, Kevin Jordan, George Kharashvili, Andrew Kimber, Jerry Kowal,            Geoff Krafft, Tim Michalski, George Neil, Matt Poelker, Steve Suhring, Chris Tennant,                       Keith Welch, Shukui Zhang </a:t>
            </a:r>
          </a:p>
          <a:p>
            <a:pPr marL="0" indent="0">
              <a:spcBef>
                <a:spcPts val="600"/>
              </a:spcBef>
              <a:buNone/>
              <a:tabLst>
                <a:tab pos="8686800" algn="r"/>
              </a:tabLst>
            </a:pPr>
            <a:endParaRPr lang="en-US" dirty="0"/>
          </a:p>
        </p:txBody>
      </p:sp>
      <p:sp>
        <p:nvSpPr>
          <p:cNvPr id="4" name="Footer Placeholder 3">
            <a:extLst>
              <a:ext uri="{FF2B5EF4-FFF2-40B4-BE49-F238E27FC236}">
                <a16:creationId xmlns:a16="http://schemas.microsoft.com/office/drawing/2014/main" id="{7B7FE56B-7461-5644-A9EF-CEED6618F489}"/>
              </a:ext>
            </a:extLst>
          </p:cNvPr>
          <p:cNvSpPr>
            <a:spLocks noGrp="1"/>
          </p:cNvSpPr>
          <p:nvPr>
            <p:ph type="ftr" sz="quarter" idx="13"/>
          </p:nvPr>
        </p:nvSpPr>
        <p:spPr/>
        <p:txBody>
          <a:bodyPr/>
          <a:lstStyle/>
          <a:p>
            <a:r>
              <a:rPr lang="en-US" dirty="0"/>
              <a:t>Isotope ERR Review September 26-27, 2019</a:t>
            </a:r>
          </a:p>
        </p:txBody>
      </p:sp>
      <p:sp>
        <p:nvSpPr>
          <p:cNvPr id="5" name="Slide Number Placeholder 4">
            <a:extLst>
              <a:ext uri="{FF2B5EF4-FFF2-40B4-BE49-F238E27FC236}">
                <a16:creationId xmlns:a16="http://schemas.microsoft.com/office/drawing/2014/main" id="{9A9D81A8-A600-CD4F-B6C9-F599B246A0DA}"/>
              </a:ext>
            </a:extLst>
          </p:cNvPr>
          <p:cNvSpPr>
            <a:spLocks noGrp="1"/>
          </p:cNvSpPr>
          <p:nvPr>
            <p:ph type="sldNum" sz="quarter" idx="11"/>
          </p:nvPr>
        </p:nvSpPr>
        <p:spPr/>
        <p:txBody>
          <a:bodyPr/>
          <a:lstStyle/>
          <a:p>
            <a:fld id="{0B71D3AA-F628-8F4E-BE52-707AC18962C1}" type="slidenum">
              <a:rPr lang="en-US" smtClean="0"/>
              <a:t>16</a:t>
            </a:fld>
            <a:endParaRPr lang="en-US" dirty="0"/>
          </a:p>
        </p:txBody>
      </p:sp>
    </p:spTree>
    <p:extLst>
      <p:ext uri="{BB962C8B-B14F-4D97-AF65-F5344CB8AC3E}">
        <p14:creationId xmlns:p14="http://schemas.microsoft.com/office/powerpoint/2010/main" val="1527705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E1FA3-43AA-B04E-9C1A-F771AFA0FD1C}"/>
              </a:ext>
            </a:extLst>
          </p:cNvPr>
          <p:cNvSpPr>
            <a:spLocks noGrp="1"/>
          </p:cNvSpPr>
          <p:nvPr>
            <p:ph type="title"/>
          </p:nvPr>
        </p:nvSpPr>
        <p:spPr/>
        <p:txBody>
          <a:bodyPr/>
          <a:lstStyle/>
          <a:p>
            <a:r>
              <a:rPr lang="en-US" dirty="0"/>
              <a:t>Communication – Target Shielding Meeting</a:t>
            </a:r>
          </a:p>
        </p:txBody>
      </p:sp>
      <p:sp>
        <p:nvSpPr>
          <p:cNvPr id="3" name="Slide Number Placeholder 2">
            <a:extLst>
              <a:ext uri="{FF2B5EF4-FFF2-40B4-BE49-F238E27FC236}">
                <a16:creationId xmlns:a16="http://schemas.microsoft.com/office/drawing/2014/main" id="{94A6C2C9-771F-AF4C-8B79-ADADEEFD2D82}"/>
              </a:ext>
            </a:extLst>
          </p:cNvPr>
          <p:cNvSpPr>
            <a:spLocks noGrp="1"/>
          </p:cNvSpPr>
          <p:nvPr>
            <p:ph type="sldNum" sz="quarter" idx="11"/>
          </p:nvPr>
        </p:nvSpPr>
        <p:spPr/>
        <p:txBody>
          <a:bodyPr/>
          <a:lstStyle/>
          <a:p>
            <a:fld id="{0B71D3AA-F628-8F4E-BE52-707AC18962C1}" type="slidenum">
              <a:rPr lang="en-US" smtClean="0"/>
              <a:t>17</a:t>
            </a:fld>
            <a:endParaRPr lang="en-US" dirty="0"/>
          </a:p>
        </p:txBody>
      </p:sp>
      <p:sp>
        <p:nvSpPr>
          <p:cNvPr id="4" name="Content Placeholder 3">
            <a:extLst>
              <a:ext uri="{FF2B5EF4-FFF2-40B4-BE49-F238E27FC236}">
                <a16:creationId xmlns:a16="http://schemas.microsoft.com/office/drawing/2014/main" id="{2D107887-5BAA-8145-A5C1-5A8745FDF3AB}"/>
              </a:ext>
            </a:extLst>
          </p:cNvPr>
          <p:cNvSpPr>
            <a:spLocks noGrp="1"/>
          </p:cNvSpPr>
          <p:nvPr>
            <p:ph sz="quarter" idx="12"/>
          </p:nvPr>
        </p:nvSpPr>
        <p:spPr/>
        <p:txBody>
          <a:bodyPr>
            <a:normAutofit/>
          </a:bodyPr>
          <a:lstStyle/>
          <a:p>
            <a:r>
              <a:rPr lang="en-US" dirty="0"/>
              <a:t>There was a meeting on May 20, 2019 to plan the target shielding installation </a:t>
            </a:r>
          </a:p>
          <a:p>
            <a:r>
              <a:rPr lang="en-US" dirty="0"/>
              <a:t>Agenda:</a:t>
            </a:r>
          </a:p>
          <a:p>
            <a:r>
              <a:rPr lang="en-US" dirty="0"/>
              <a:t>Discuss the steps needed to install the shielding for isotope production</a:t>
            </a:r>
          </a:p>
          <a:p>
            <a:pPr lvl="1"/>
            <a:r>
              <a:rPr lang="en-US" dirty="0"/>
              <a:t>Load test a crate</a:t>
            </a:r>
          </a:p>
          <a:p>
            <a:pPr lvl="1"/>
            <a:r>
              <a:rPr lang="en-US" dirty="0"/>
              <a:t>Remove vacuum tube</a:t>
            </a:r>
          </a:p>
          <a:p>
            <a:pPr lvl="1"/>
            <a:r>
              <a:rPr lang="en-US" dirty="0"/>
              <a:t>Mark floor points</a:t>
            </a:r>
          </a:p>
          <a:p>
            <a:pPr lvl="1"/>
            <a:r>
              <a:rPr lang="en-US" dirty="0"/>
              <a:t>Install partial shielding ~ 6 blocks</a:t>
            </a:r>
          </a:p>
          <a:p>
            <a:pPr lvl="1"/>
            <a:r>
              <a:rPr lang="en-US" dirty="0"/>
              <a:t>Install and align base plate and rails</a:t>
            </a:r>
          </a:p>
          <a:p>
            <a:pPr lvl="1"/>
            <a:r>
              <a:rPr lang="en-US" dirty="0"/>
              <a:t>Wire and test motor, switches, lights and estop</a:t>
            </a:r>
          </a:p>
          <a:p>
            <a:pPr lvl="1"/>
            <a:r>
              <a:rPr lang="en-US" dirty="0"/>
              <a:t>Re-install vacuum tube with window</a:t>
            </a:r>
          </a:p>
          <a:p>
            <a:pPr lvl="1"/>
            <a:r>
              <a:rPr lang="en-US" dirty="0"/>
              <a:t>Install &amp; align the radiator and target</a:t>
            </a:r>
          </a:p>
          <a:p>
            <a:pPr lvl="1"/>
            <a:r>
              <a:rPr lang="en-US" dirty="0"/>
              <a:t>Install utilities - dump water, camera tube, light tube,....</a:t>
            </a:r>
          </a:p>
          <a:p>
            <a:pPr lvl="1"/>
            <a:r>
              <a:rPr lang="en-US" dirty="0"/>
              <a:t>Install remaining shielding</a:t>
            </a:r>
          </a:p>
          <a:p>
            <a:pPr lvl="1"/>
            <a:r>
              <a:rPr lang="en-US" dirty="0"/>
              <a:t>. . . . . .</a:t>
            </a:r>
          </a:p>
          <a:p>
            <a:r>
              <a:rPr lang="en-US" dirty="0"/>
              <a:t>JLab staff invited:</a:t>
            </a:r>
          </a:p>
          <a:p>
            <a:pPr lvl="1"/>
            <a:r>
              <a:rPr lang="en-US" dirty="0"/>
              <a:t>Steve Benson, Anthony DiPette, Chris Gould, Kevin Jordan, Andrew Hutton, Bern Johnson,        Gregory Marble, Steve Suhring, Ricky Taylor, Keith Welch, Neil Wilson </a:t>
            </a:r>
          </a:p>
        </p:txBody>
      </p:sp>
      <p:sp>
        <p:nvSpPr>
          <p:cNvPr id="5" name="Footer Placeholder 4">
            <a:extLst>
              <a:ext uri="{FF2B5EF4-FFF2-40B4-BE49-F238E27FC236}">
                <a16:creationId xmlns:a16="http://schemas.microsoft.com/office/drawing/2014/main" id="{F493CBF8-0525-7744-9AA2-EAB97B319E1D}"/>
              </a:ext>
            </a:extLst>
          </p:cNvPr>
          <p:cNvSpPr>
            <a:spLocks noGrp="1"/>
          </p:cNvSpPr>
          <p:nvPr>
            <p:ph type="ftr" sz="quarter" idx="13"/>
          </p:nvPr>
        </p:nvSpPr>
        <p:spPr/>
        <p:txBody>
          <a:bodyPr/>
          <a:lstStyle/>
          <a:p>
            <a:r>
              <a:rPr lang="en-US" dirty="0"/>
              <a:t>Isotope ERR Review September 26-27, 2019</a:t>
            </a:r>
          </a:p>
        </p:txBody>
      </p:sp>
    </p:spTree>
    <p:extLst>
      <p:ext uri="{BB962C8B-B14F-4D97-AF65-F5344CB8AC3E}">
        <p14:creationId xmlns:p14="http://schemas.microsoft.com/office/powerpoint/2010/main" val="41362699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80B48-C7B2-1A4F-AF70-752C6BF28C73}"/>
              </a:ext>
            </a:extLst>
          </p:cNvPr>
          <p:cNvSpPr>
            <a:spLocks noGrp="1"/>
          </p:cNvSpPr>
          <p:nvPr>
            <p:ph type="title"/>
          </p:nvPr>
        </p:nvSpPr>
        <p:spPr/>
        <p:txBody>
          <a:bodyPr/>
          <a:lstStyle/>
          <a:p>
            <a:r>
              <a:rPr lang="en-US" dirty="0"/>
              <a:t>Hardware Changes</a:t>
            </a:r>
          </a:p>
        </p:txBody>
      </p:sp>
      <p:sp>
        <p:nvSpPr>
          <p:cNvPr id="3" name="Slide Number Placeholder 2">
            <a:extLst>
              <a:ext uri="{FF2B5EF4-FFF2-40B4-BE49-F238E27FC236}">
                <a16:creationId xmlns:a16="http://schemas.microsoft.com/office/drawing/2014/main" id="{FB791822-70B4-9941-B43B-1EE327F0BE91}"/>
              </a:ext>
            </a:extLst>
          </p:cNvPr>
          <p:cNvSpPr>
            <a:spLocks noGrp="1"/>
          </p:cNvSpPr>
          <p:nvPr>
            <p:ph type="sldNum" sz="quarter" idx="11"/>
          </p:nvPr>
        </p:nvSpPr>
        <p:spPr/>
        <p:txBody>
          <a:bodyPr/>
          <a:lstStyle/>
          <a:p>
            <a:fld id="{0B71D3AA-F628-8F4E-BE52-707AC18962C1}" type="slidenum">
              <a:rPr lang="en-US" smtClean="0"/>
              <a:t>18</a:t>
            </a:fld>
            <a:endParaRPr lang="en-US" dirty="0"/>
          </a:p>
        </p:txBody>
      </p:sp>
      <p:sp>
        <p:nvSpPr>
          <p:cNvPr id="4" name="Content Placeholder 3">
            <a:extLst>
              <a:ext uri="{FF2B5EF4-FFF2-40B4-BE49-F238E27FC236}">
                <a16:creationId xmlns:a16="http://schemas.microsoft.com/office/drawing/2014/main" id="{59BAF570-F910-D948-8A1B-FBACA2BD635F}"/>
              </a:ext>
            </a:extLst>
          </p:cNvPr>
          <p:cNvSpPr>
            <a:spLocks noGrp="1"/>
          </p:cNvSpPr>
          <p:nvPr>
            <p:ph sz="quarter" idx="12"/>
          </p:nvPr>
        </p:nvSpPr>
        <p:spPr/>
        <p:txBody>
          <a:bodyPr/>
          <a:lstStyle/>
          <a:p>
            <a:r>
              <a:rPr lang="en-US" dirty="0">
                <a:solidFill>
                  <a:srgbClr val="FF0000"/>
                </a:solidFill>
              </a:rPr>
              <a:t>Two items were affected by radiation</a:t>
            </a:r>
          </a:p>
          <a:p>
            <a:r>
              <a:rPr lang="en-US" dirty="0"/>
              <a:t>We have designed and built a radiation shielding hutch to avoid deterioration of the diagnostics and damage to beamline equipment</a:t>
            </a:r>
          </a:p>
          <a:p>
            <a:r>
              <a:rPr lang="en-US" dirty="0">
                <a:solidFill>
                  <a:srgbClr val="FF0000"/>
                </a:solidFill>
              </a:rPr>
              <a:t>Radiation also damaged the remote air valves that controlled positive pressure on the cooling plates</a:t>
            </a:r>
          </a:p>
          <a:p>
            <a:pPr lvl="1"/>
            <a:r>
              <a:rPr lang="en-US" dirty="0">
                <a:solidFill>
                  <a:srgbClr val="FF0000"/>
                </a:solidFill>
              </a:rPr>
              <a:t>Result was that cooling was lost and the run was aborted</a:t>
            </a:r>
          </a:p>
          <a:p>
            <a:r>
              <a:rPr lang="en-US" dirty="0"/>
              <a:t>We have changed the design to use springs to provide the positive pressure</a:t>
            </a:r>
          </a:p>
          <a:p>
            <a:pPr lvl="1"/>
            <a:endParaRPr lang="en-US" dirty="0"/>
          </a:p>
          <a:p>
            <a:pPr lvl="1"/>
            <a:endParaRPr lang="en-US" dirty="0"/>
          </a:p>
        </p:txBody>
      </p:sp>
      <p:sp>
        <p:nvSpPr>
          <p:cNvPr id="5" name="Footer Placeholder 4">
            <a:extLst>
              <a:ext uri="{FF2B5EF4-FFF2-40B4-BE49-F238E27FC236}">
                <a16:creationId xmlns:a16="http://schemas.microsoft.com/office/drawing/2014/main" id="{E039DFD8-C7B7-6A4E-94AC-A41EA0E79CED}"/>
              </a:ext>
            </a:extLst>
          </p:cNvPr>
          <p:cNvSpPr>
            <a:spLocks noGrp="1"/>
          </p:cNvSpPr>
          <p:nvPr>
            <p:ph type="ftr" sz="quarter" idx="13"/>
          </p:nvPr>
        </p:nvSpPr>
        <p:spPr/>
        <p:txBody>
          <a:bodyPr/>
          <a:lstStyle/>
          <a:p>
            <a:r>
              <a:rPr lang="en-US" dirty="0"/>
              <a:t>Isotope ERR Review September 26-27, 2019</a:t>
            </a:r>
          </a:p>
        </p:txBody>
      </p:sp>
    </p:spTree>
    <p:extLst>
      <p:ext uri="{BB962C8B-B14F-4D97-AF65-F5344CB8AC3E}">
        <p14:creationId xmlns:p14="http://schemas.microsoft.com/office/powerpoint/2010/main" val="2113110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23405-8A66-5244-9BF9-DFF4928B93DF}"/>
              </a:ext>
            </a:extLst>
          </p:cNvPr>
          <p:cNvSpPr>
            <a:spLocks noGrp="1"/>
          </p:cNvSpPr>
          <p:nvPr>
            <p:ph type="title"/>
          </p:nvPr>
        </p:nvSpPr>
        <p:spPr/>
        <p:txBody>
          <a:bodyPr/>
          <a:lstStyle/>
          <a:p>
            <a:r>
              <a:rPr lang="en-US" dirty="0"/>
              <a:t>Additional Concern – Ozone Production</a:t>
            </a:r>
          </a:p>
        </p:txBody>
      </p:sp>
      <p:sp>
        <p:nvSpPr>
          <p:cNvPr id="3" name="Slide Number Placeholder 2">
            <a:extLst>
              <a:ext uri="{FF2B5EF4-FFF2-40B4-BE49-F238E27FC236}">
                <a16:creationId xmlns:a16="http://schemas.microsoft.com/office/drawing/2014/main" id="{DD7E1C4D-5722-3540-8A35-949E0F126FFF}"/>
              </a:ext>
            </a:extLst>
          </p:cNvPr>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B71D3AA-F628-8F4E-BE52-707AC18962C1}" type="slidenum">
              <a:rPr kumimoji="0" lang="en-US" sz="9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CBCF2420-7023-564E-9B8A-B0E8CD73A29F}"/>
              </a:ext>
            </a:extLst>
          </p:cNvPr>
          <p:cNvSpPr>
            <a:spLocks noGrp="1"/>
          </p:cNvSpPr>
          <p:nvPr>
            <p:ph sz="quarter" idx="12"/>
          </p:nvPr>
        </p:nvSpPr>
        <p:spPr/>
        <p:txBody>
          <a:bodyPr>
            <a:normAutofit/>
          </a:bodyPr>
          <a:lstStyle/>
          <a:p>
            <a:r>
              <a:rPr lang="en-US" sz="2000" dirty="0"/>
              <a:t>The beam goes through a 150 mm gap between the beam exit window and the radiator</a:t>
            </a:r>
          </a:p>
          <a:p>
            <a:r>
              <a:rPr lang="en-US" sz="2000" dirty="0"/>
              <a:t>Ozone production is a problem</a:t>
            </a:r>
          </a:p>
          <a:p>
            <a:endParaRPr lang="en-US" sz="2000" dirty="0"/>
          </a:p>
          <a:p>
            <a:r>
              <a:rPr lang="en-US" sz="2000" dirty="0"/>
              <a:t>We will use nitrogen blowing into a </a:t>
            </a:r>
            <a:r>
              <a:rPr lang="en-US" sz="2000" dirty="0">
                <a:solidFill>
                  <a:srgbClr val="FF0000"/>
                </a:solidFill>
              </a:rPr>
              <a:t>shroud</a:t>
            </a:r>
            <a:r>
              <a:rPr lang="en-US" sz="2000" dirty="0"/>
              <a:t> 							   to mitigate this risk</a:t>
            </a:r>
          </a:p>
          <a:p>
            <a:pPr lvl="1"/>
            <a:r>
              <a:rPr lang="en-US" sz="1800" dirty="0"/>
              <a:t>Nitrogen will be provided via an “</a:t>
            </a:r>
            <a:r>
              <a:rPr lang="en-US" sz="1800" dirty="0">
                <a:solidFill>
                  <a:srgbClr val="FF0000"/>
                </a:solidFill>
              </a:rPr>
              <a:t>air knife</a:t>
            </a:r>
            <a:r>
              <a:rPr lang="en-US" sz="1800" dirty="0"/>
              <a:t>”</a:t>
            </a:r>
          </a:p>
          <a:p>
            <a:pPr lvl="1"/>
            <a:r>
              <a:rPr lang="en-US" sz="1800" dirty="0"/>
              <a:t>Nitrogen flow is 22.5 cfm</a:t>
            </a:r>
          </a:p>
          <a:p>
            <a:r>
              <a:rPr lang="en-US" sz="2000" dirty="0"/>
              <a:t>The nitrogen line is equipped with 						      instrumentation to measure flow and an         			   		        orifice to limit the maximum nitrogen flow</a:t>
            </a:r>
          </a:p>
          <a:p>
            <a:r>
              <a:rPr lang="en-US" sz="2000" dirty="0"/>
              <a:t>At this flow level, ODH in the vault will not 						             be a problem  </a:t>
            </a:r>
          </a:p>
        </p:txBody>
      </p:sp>
      <p:sp>
        <p:nvSpPr>
          <p:cNvPr id="5" name="Footer Placeholder 4">
            <a:extLst>
              <a:ext uri="{FF2B5EF4-FFF2-40B4-BE49-F238E27FC236}">
                <a16:creationId xmlns:a16="http://schemas.microsoft.com/office/drawing/2014/main" id="{585CDDC2-5619-AF47-80F4-161DB594970D}"/>
              </a:ext>
            </a:extLst>
          </p:cNvPr>
          <p:cNvSpPr>
            <a:spLocks noGrp="1"/>
          </p:cNvSpPr>
          <p:nvPr>
            <p:ph type="ftr" sz="quarter" idx="1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Isotope ERR Review September 26-27, 2019</a:t>
            </a:r>
          </a:p>
        </p:txBody>
      </p:sp>
      <p:pic>
        <p:nvPicPr>
          <p:cNvPr id="6" name="Picture 5">
            <a:extLst>
              <a:ext uri="{FF2B5EF4-FFF2-40B4-BE49-F238E27FC236}">
                <a16:creationId xmlns:a16="http://schemas.microsoft.com/office/drawing/2014/main" id="{D6F3037F-7762-A64B-B0E1-F24991622E51}"/>
              </a:ext>
            </a:extLst>
          </p:cNvPr>
          <p:cNvPicPr>
            <a:picLocks noChangeAspect="1"/>
          </p:cNvPicPr>
          <p:nvPr/>
        </p:nvPicPr>
        <p:blipFill rotWithShape="1">
          <a:blip r:embed="rId2"/>
          <a:srcRect l="20498" t="11333" r="7499" b="15331"/>
          <a:stretch/>
        </p:blipFill>
        <p:spPr>
          <a:xfrm>
            <a:off x="5000495" y="2280976"/>
            <a:ext cx="4572000" cy="3492500"/>
          </a:xfrm>
          <a:prstGeom prst="rect">
            <a:avLst/>
          </a:prstGeom>
          <a:scene3d>
            <a:camera prst="orthographicFront">
              <a:rot lat="0" lon="0" rev="16200000"/>
            </a:camera>
            <a:lightRig rig="threePt" dir="t"/>
          </a:scene3d>
        </p:spPr>
      </p:pic>
      <p:cxnSp>
        <p:nvCxnSpPr>
          <p:cNvPr id="8" name="Straight Arrow Connector 7">
            <a:extLst>
              <a:ext uri="{FF2B5EF4-FFF2-40B4-BE49-F238E27FC236}">
                <a16:creationId xmlns:a16="http://schemas.microsoft.com/office/drawing/2014/main" id="{186B48D6-9BE9-944A-AE7C-74E70D9BBA7C}"/>
              </a:ext>
            </a:extLst>
          </p:cNvPr>
          <p:cNvCxnSpPr>
            <a:cxnSpLocks/>
          </p:cNvCxnSpPr>
          <p:nvPr/>
        </p:nvCxnSpPr>
        <p:spPr>
          <a:xfrm>
            <a:off x="5335675" y="2602523"/>
            <a:ext cx="2157804" cy="370715"/>
          </a:xfrm>
          <a:prstGeom prst="straightConnector1">
            <a:avLst/>
          </a:prstGeom>
          <a:ln w="3175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0BAB9D78-A86C-2A46-991F-469E7BBEBDD1}"/>
              </a:ext>
            </a:extLst>
          </p:cNvPr>
          <p:cNvCxnSpPr>
            <a:cxnSpLocks/>
          </p:cNvCxnSpPr>
          <p:nvPr/>
        </p:nvCxnSpPr>
        <p:spPr>
          <a:xfrm>
            <a:off x="4913644" y="3246243"/>
            <a:ext cx="3125037" cy="435321"/>
          </a:xfrm>
          <a:prstGeom prst="straightConnector1">
            <a:avLst/>
          </a:prstGeom>
          <a:ln w="31750">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1343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6B16-C0BD-7048-B03A-217CABABABE0}"/>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65C2E2E9-3344-2145-8009-943DAFAD5012}"/>
              </a:ext>
            </a:extLst>
          </p:cNvPr>
          <p:cNvSpPr>
            <a:spLocks noGrp="1"/>
          </p:cNvSpPr>
          <p:nvPr>
            <p:ph sz="quarter" idx="12"/>
          </p:nvPr>
        </p:nvSpPr>
        <p:spPr/>
        <p:txBody>
          <a:bodyPr/>
          <a:lstStyle/>
          <a:p>
            <a:r>
              <a:rPr lang="en-US" dirty="0"/>
              <a:t>There was an opportunity in May 2017 to conduct a test to produce </a:t>
            </a:r>
            <a:r>
              <a:rPr lang="en-US" baseline="30000" dirty="0"/>
              <a:t>67</a:t>
            </a:r>
            <a:r>
              <a:rPr lang="en-US" dirty="0"/>
              <a:t>Cu using a gallium target in the CEBAF Injector  </a:t>
            </a:r>
          </a:p>
          <a:p>
            <a:r>
              <a:rPr lang="en-US" dirty="0"/>
              <a:t>The successful set up of the CEBAF Injector at 4K made the test possible</a:t>
            </a:r>
          </a:p>
          <a:p>
            <a:r>
              <a:rPr lang="en-US" dirty="0"/>
              <a:t>Beam line modifications were modest , and new diagnostics (BPM and Harp) in front of the isotope target were calibrated against existing diagnostics in the beam line</a:t>
            </a:r>
          </a:p>
          <a:p>
            <a:pPr lvl="1"/>
            <a:r>
              <a:rPr lang="en-US" dirty="0"/>
              <a:t>The existing diagnostics were downstream of the target which intercepted all of the beam</a:t>
            </a:r>
          </a:p>
          <a:p>
            <a:pPr lvl="1"/>
            <a:endParaRPr lang="en-US" dirty="0"/>
          </a:p>
          <a:p>
            <a:r>
              <a:rPr lang="en-US" b="1" i="1" dirty="0"/>
              <a:t>Goals of the Run</a:t>
            </a:r>
            <a:endParaRPr lang="en-US" dirty="0"/>
          </a:p>
          <a:p>
            <a:r>
              <a:rPr lang="en-US" dirty="0"/>
              <a:t>The run had two goals</a:t>
            </a:r>
          </a:p>
          <a:p>
            <a:pPr lvl="0"/>
            <a:r>
              <a:rPr lang="en-US" dirty="0"/>
              <a:t>Produce ~ 0.5 mCi of Cu-67 using 18.65 MeV, 50 </a:t>
            </a:r>
            <a:r>
              <a:rPr lang="el-GR" dirty="0"/>
              <a:t>μ</a:t>
            </a:r>
            <a:r>
              <a:rPr lang="en-US" dirty="0"/>
              <a:t>A (~1kW) electron beam irradiating 100 g of gallium encased in a Boron Nitride crucible </a:t>
            </a:r>
          </a:p>
          <a:p>
            <a:pPr lvl="0"/>
            <a:r>
              <a:rPr lang="en-US" dirty="0"/>
              <a:t>Chemically separate Cu-67 from the gallium target at VCU</a:t>
            </a:r>
          </a:p>
          <a:p>
            <a:endParaRPr lang="en-US" dirty="0"/>
          </a:p>
          <a:p>
            <a:r>
              <a:rPr lang="en-US" dirty="0"/>
              <a:t>Two implied and essential conditions were to ensure personnel safety and machine safety in the CEBAF injector where this test was done</a:t>
            </a:r>
          </a:p>
          <a:p>
            <a:endParaRPr lang="en-US" dirty="0"/>
          </a:p>
        </p:txBody>
      </p:sp>
      <p:sp>
        <p:nvSpPr>
          <p:cNvPr id="4" name="Footer Placeholder 3">
            <a:extLst>
              <a:ext uri="{FF2B5EF4-FFF2-40B4-BE49-F238E27FC236}">
                <a16:creationId xmlns:a16="http://schemas.microsoft.com/office/drawing/2014/main" id="{D38DFCCD-7756-A54A-BF00-111CBE2B8FB2}"/>
              </a:ext>
            </a:extLst>
          </p:cNvPr>
          <p:cNvSpPr>
            <a:spLocks noGrp="1"/>
          </p:cNvSpPr>
          <p:nvPr>
            <p:ph type="ftr" sz="quarter" idx="13"/>
          </p:nvPr>
        </p:nvSpPr>
        <p:spPr/>
        <p:txBody>
          <a:bodyPr/>
          <a:lstStyle/>
          <a:p>
            <a:r>
              <a:rPr lang="en-US" dirty="0"/>
              <a:t>Isotope ERR Review September 26-27, 2019</a:t>
            </a:r>
          </a:p>
        </p:txBody>
      </p:sp>
      <p:sp>
        <p:nvSpPr>
          <p:cNvPr id="5" name="Slide Number Placeholder 4">
            <a:extLst>
              <a:ext uri="{FF2B5EF4-FFF2-40B4-BE49-F238E27FC236}">
                <a16:creationId xmlns:a16="http://schemas.microsoft.com/office/drawing/2014/main" id="{CD1C2292-F0B5-0340-9134-FD3F425F4294}"/>
              </a:ext>
            </a:extLst>
          </p:cNvPr>
          <p:cNvSpPr>
            <a:spLocks noGrp="1"/>
          </p:cNvSpPr>
          <p:nvPr>
            <p:ph type="sldNum" sz="quarter" idx="11"/>
          </p:nvPr>
        </p:nvSpPr>
        <p:spPr/>
        <p:txBody>
          <a:bodyPr/>
          <a:lstStyle/>
          <a:p>
            <a:fld id="{0B71D3AA-F628-8F4E-BE52-707AC18962C1}" type="slidenum">
              <a:rPr lang="en-US" smtClean="0"/>
              <a:t>2</a:t>
            </a:fld>
            <a:endParaRPr lang="en-US" dirty="0"/>
          </a:p>
        </p:txBody>
      </p:sp>
    </p:spTree>
    <p:extLst>
      <p:ext uri="{BB962C8B-B14F-4D97-AF65-F5344CB8AC3E}">
        <p14:creationId xmlns:p14="http://schemas.microsoft.com/office/powerpoint/2010/main" val="3946193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D6404-168D-C14B-9BBF-15CE914F5E8A}"/>
              </a:ext>
            </a:extLst>
          </p:cNvPr>
          <p:cNvSpPr>
            <a:spLocks noGrp="1"/>
          </p:cNvSpPr>
          <p:nvPr>
            <p:ph type="title"/>
          </p:nvPr>
        </p:nvSpPr>
        <p:spPr/>
        <p:txBody>
          <a:bodyPr/>
          <a:lstStyle/>
          <a:p>
            <a:r>
              <a:rPr lang="en-US" dirty="0"/>
              <a:t>Transport Lessons Learned</a:t>
            </a:r>
          </a:p>
        </p:txBody>
      </p:sp>
      <p:sp>
        <p:nvSpPr>
          <p:cNvPr id="3" name="Slide Number Placeholder 2">
            <a:extLst>
              <a:ext uri="{FF2B5EF4-FFF2-40B4-BE49-F238E27FC236}">
                <a16:creationId xmlns:a16="http://schemas.microsoft.com/office/drawing/2014/main" id="{F195CCAE-6B67-004F-A08E-36BC9A8502F7}"/>
              </a:ext>
            </a:extLst>
          </p:cNvPr>
          <p:cNvSpPr>
            <a:spLocks noGrp="1"/>
          </p:cNvSpPr>
          <p:nvPr>
            <p:ph type="sldNum" sz="quarter" idx="11"/>
          </p:nvPr>
        </p:nvSpPr>
        <p:spPr/>
        <p:txBody>
          <a:bodyPr/>
          <a:lstStyle/>
          <a:p>
            <a:fld id="{0B71D3AA-F628-8F4E-BE52-707AC18962C1}" type="slidenum">
              <a:rPr lang="en-US" smtClean="0"/>
              <a:t>20</a:t>
            </a:fld>
            <a:endParaRPr lang="en-US" dirty="0"/>
          </a:p>
        </p:txBody>
      </p:sp>
      <p:sp>
        <p:nvSpPr>
          <p:cNvPr id="4" name="Content Placeholder 3">
            <a:extLst>
              <a:ext uri="{FF2B5EF4-FFF2-40B4-BE49-F238E27FC236}">
                <a16:creationId xmlns:a16="http://schemas.microsoft.com/office/drawing/2014/main" id="{99325909-5F97-774B-9C5B-E99D3BBED5D0}"/>
              </a:ext>
            </a:extLst>
          </p:cNvPr>
          <p:cNvSpPr>
            <a:spLocks noGrp="1"/>
          </p:cNvSpPr>
          <p:nvPr>
            <p:ph sz="quarter" idx="12"/>
          </p:nvPr>
        </p:nvSpPr>
        <p:spPr/>
        <p:txBody>
          <a:bodyPr/>
          <a:lstStyle/>
          <a:p>
            <a:r>
              <a:rPr lang="en-US" dirty="0"/>
              <a:t>We have purchased a commercial Type A Transport Container</a:t>
            </a:r>
          </a:p>
          <a:p>
            <a:r>
              <a:rPr lang="en-US" dirty="0"/>
              <a:t>We have designed and had made two lead “pigs” that:</a:t>
            </a:r>
          </a:p>
          <a:p>
            <a:pPr lvl="1"/>
            <a:r>
              <a:rPr lang="en-US" dirty="0"/>
              <a:t>Fit in the shipping container</a:t>
            </a:r>
          </a:p>
          <a:p>
            <a:pPr lvl="1"/>
            <a:r>
              <a:rPr lang="en-US" dirty="0"/>
              <a:t>Provide sufficient shielding</a:t>
            </a:r>
          </a:p>
          <a:p>
            <a:pPr lvl="1"/>
            <a:r>
              <a:rPr lang="en-US" dirty="0"/>
              <a:t>The crucible fits inside</a:t>
            </a:r>
          </a:p>
        </p:txBody>
      </p:sp>
      <p:sp>
        <p:nvSpPr>
          <p:cNvPr id="5" name="Footer Placeholder 4">
            <a:extLst>
              <a:ext uri="{FF2B5EF4-FFF2-40B4-BE49-F238E27FC236}">
                <a16:creationId xmlns:a16="http://schemas.microsoft.com/office/drawing/2014/main" id="{5A21AA23-7E52-384D-AAEF-647FA600D78C}"/>
              </a:ext>
            </a:extLst>
          </p:cNvPr>
          <p:cNvSpPr>
            <a:spLocks noGrp="1"/>
          </p:cNvSpPr>
          <p:nvPr>
            <p:ph type="ftr" sz="quarter" idx="13"/>
          </p:nvPr>
        </p:nvSpPr>
        <p:spPr/>
        <p:txBody>
          <a:bodyPr/>
          <a:lstStyle/>
          <a:p>
            <a:r>
              <a:rPr lang="en-US" dirty="0"/>
              <a:t>Isotope ERR Review September 26-27, 2019</a:t>
            </a:r>
          </a:p>
        </p:txBody>
      </p:sp>
      <p:pic>
        <p:nvPicPr>
          <p:cNvPr id="7" name="Picture 6">
            <a:extLst>
              <a:ext uri="{FF2B5EF4-FFF2-40B4-BE49-F238E27FC236}">
                <a16:creationId xmlns:a16="http://schemas.microsoft.com/office/drawing/2014/main" id="{CB03E693-0A67-184A-8AFA-B90F392C662E}"/>
              </a:ext>
            </a:extLst>
          </p:cNvPr>
          <p:cNvPicPr>
            <a:picLocks noChangeAspect="1"/>
          </p:cNvPicPr>
          <p:nvPr/>
        </p:nvPicPr>
        <p:blipFill>
          <a:blip r:embed="rId2"/>
          <a:stretch>
            <a:fillRect/>
          </a:stretch>
        </p:blipFill>
        <p:spPr>
          <a:xfrm>
            <a:off x="800817" y="2605177"/>
            <a:ext cx="3502325" cy="3502325"/>
          </a:xfrm>
          <a:prstGeom prst="rect">
            <a:avLst/>
          </a:prstGeom>
        </p:spPr>
      </p:pic>
    </p:spTree>
    <p:extLst>
      <p:ext uri="{BB962C8B-B14F-4D97-AF65-F5344CB8AC3E}">
        <p14:creationId xmlns:p14="http://schemas.microsoft.com/office/powerpoint/2010/main" val="2382648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3579A-86F2-044B-82B0-6D418A330494}"/>
              </a:ext>
            </a:extLst>
          </p:cNvPr>
          <p:cNvSpPr>
            <a:spLocks noGrp="1"/>
          </p:cNvSpPr>
          <p:nvPr>
            <p:ph type="title"/>
          </p:nvPr>
        </p:nvSpPr>
        <p:spPr/>
        <p:txBody>
          <a:bodyPr/>
          <a:lstStyle/>
          <a:p>
            <a:r>
              <a:rPr lang="en-US" dirty="0"/>
              <a:t>Transport Lessons Learned</a:t>
            </a:r>
          </a:p>
        </p:txBody>
      </p:sp>
      <p:sp>
        <p:nvSpPr>
          <p:cNvPr id="3" name="Slide Number Placeholder 2">
            <a:extLst>
              <a:ext uri="{FF2B5EF4-FFF2-40B4-BE49-F238E27FC236}">
                <a16:creationId xmlns:a16="http://schemas.microsoft.com/office/drawing/2014/main" id="{48BCE4BD-A3A7-BC4D-BC14-9AD83B76BCEE}"/>
              </a:ext>
            </a:extLst>
          </p:cNvPr>
          <p:cNvSpPr>
            <a:spLocks noGrp="1"/>
          </p:cNvSpPr>
          <p:nvPr>
            <p:ph type="sldNum" sz="quarter" idx="11"/>
          </p:nvPr>
        </p:nvSpPr>
        <p:spPr/>
        <p:txBody>
          <a:bodyPr/>
          <a:lstStyle/>
          <a:p>
            <a:fld id="{0B71D3AA-F628-8F4E-BE52-707AC18962C1}" type="slidenum">
              <a:rPr lang="en-US" smtClean="0"/>
              <a:t>21</a:t>
            </a:fld>
            <a:endParaRPr lang="en-US" dirty="0"/>
          </a:p>
        </p:txBody>
      </p:sp>
      <p:sp>
        <p:nvSpPr>
          <p:cNvPr id="4" name="Content Placeholder 3">
            <a:extLst>
              <a:ext uri="{FF2B5EF4-FFF2-40B4-BE49-F238E27FC236}">
                <a16:creationId xmlns:a16="http://schemas.microsoft.com/office/drawing/2014/main" id="{32033CEF-B6C0-A843-8072-2950E6320A75}"/>
              </a:ext>
            </a:extLst>
          </p:cNvPr>
          <p:cNvSpPr>
            <a:spLocks noGrp="1"/>
          </p:cNvSpPr>
          <p:nvPr>
            <p:ph sz="quarter" idx="12"/>
          </p:nvPr>
        </p:nvSpPr>
        <p:spPr/>
        <p:txBody>
          <a:bodyPr>
            <a:normAutofit/>
          </a:bodyPr>
          <a:lstStyle/>
          <a:p>
            <a:r>
              <a:rPr lang="en-US" sz="1800" dirty="0"/>
              <a:t>We have adopted a point-to-point delivery</a:t>
            </a:r>
          </a:p>
          <a:p>
            <a:pPr lvl="1"/>
            <a:r>
              <a:rPr lang="en-US" sz="1600" dirty="0"/>
              <a:t>Pickup will be directly from the EH&amp;S Building at Jefferson Lab</a:t>
            </a:r>
          </a:p>
          <a:p>
            <a:pPr lvl="1"/>
            <a:r>
              <a:rPr lang="en-US" sz="1600" dirty="0"/>
              <a:t>We will follow the FedEx truck for the first transfers to monitor the transport</a:t>
            </a:r>
          </a:p>
          <a:p>
            <a:pPr lvl="1"/>
            <a:r>
              <a:rPr lang="en-US" sz="1600" dirty="0"/>
              <a:t>Dropoff is at the loading dock under Sanger Hall at VCU</a:t>
            </a:r>
          </a:p>
          <a:p>
            <a:pPr lvl="2"/>
            <a:r>
              <a:rPr lang="en-US" sz="1600" dirty="0"/>
              <a:t>VCU RSO has offices adjacent to the loading dock</a:t>
            </a:r>
          </a:p>
          <a:p>
            <a:pPr lvl="2"/>
            <a:r>
              <a:rPr lang="en-US" sz="1600" dirty="0"/>
              <a:t>The VCU RSO, Holly Dean, has been included in the transport dry runs</a:t>
            </a:r>
          </a:p>
          <a:p>
            <a:pPr lvl="1"/>
            <a:endParaRPr lang="en-US" sz="1600" dirty="0"/>
          </a:p>
        </p:txBody>
      </p:sp>
      <p:sp>
        <p:nvSpPr>
          <p:cNvPr id="5" name="Footer Placeholder 4">
            <a:extLst>
              <a:ext uri="{FF2B5EF4-FFF2-40B4-BE49-F238E27FC236}">
                <a16:creationId xmlns:a16="http://schemas.microsoft.com/office/drawing/2014/main" id="{EA761BC2-D657-084F-84A0-55FF4F0AE7AE}"/>
              </a:ext>
            </a:extLst>
          </p:cNvPr>
          <p:cNvSpPr>
            <a:spLocks noGrp="1"/>
          </p:cNvSpPr>
          <p:nvPr>
            <p:ph type="ftr" sz="quarter" idx="13"/>
          </p:nvPr>
        </p:nvSpPr>
        <p:spPr/>
        <p:txBody>
          <a:bodyPr/>
          <a:lstStyle/>
          <a:p>
            <a:r>
              <a:rPr lang="en-US" dirty="0"/>
              <a:t>Isotope ERR Review September 26-27, 2019</a:t>
            </a:r>
          </a:p>
        </p:txBody>
      </p:sp>
    </p:spTree>
    <p:extLst>
      <p:ext uri="{BB962C8B-B14F-4D97-AF65-F5344CB8AC3E}">
        <p14:creationId xmlns:p14="http://schemas.microsoft.com/office/powerpoint/2010/main" val="870649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BACDB-6AD3-8346-89C9-CC81992E9581}"/>
              </a:ext>
            </a:extLst>
          </p:cNvPr>
          <p:cNvSpPr>
            <a:spLocks noGrp="1"/>
          </p:cNvSpPr>
          <p:nvPr>
            <p:ph type="title"/>
          </p:nvPr>
        </p:nvSpPr>
        <p:spPr/>
        <p:txBody>
          <a:bodyPr/>
          <a:lstStyle/>
          <a:p>
            <a:r>
              <a:rPr lang="en-US" dirty="0"/>
              <a:t>Problems with Opening the Transport Container at VCU </a:t>
            </a:r>
          </a:p>
        </p:txBody>
      </p:sp>
      <p:sp>
        <p:nvSpPr>
          <p:cNvPr id="3" name="Slide Number Placeholder 2">
            <a:extLst>
              <a:ext uri="{FF2B5EF4-FFF2-40B4-BE49-F238E27FC236}">
                <a16:creationId xmlns:a16="http://schemas.microsoft.com/office/drawing/2014/main" id="{8FB11FA7-AF00-584B-9DD0-AC0C7DCBD05D}"/>
              </a:ext>
            </a:extLst>
          </p:cNvPr>
          <p:cNvSpPr>
            <a:spLocks noGrp="1"/>
          </p:cNvSpPr>
          <p:nvPr>
            <p:ph type="sldNum" sz="quarter" idx="11"/>
          </p:nvPr>
        </p:nvSpPr>
        <p:spPr/>
        <p:txBody>
          <a:bodyPr/>
          <a:lstStyle/>
          <a:p>
            <a:fld id="{0B71D3AA-F628-8F4E-BE52-707AC18962C1}" type="slidenum">
              <a:rPr lang="en-US" smtClean="0"/>
              <a:t>22</a:t>
            </a:fld>
            <a:endParaRPr lang="en-US" dirty="0"/>
          </a:p>
        </p:txBody>
      </p:sp>
      <p:sp>
        <p:nvSpPr>
          <p:cNvPr id="4" name="Content Placeholder 3">
            <a:extLst>
              <a:ext uri="{FF2B5EF4-FFF2-40B4-BE49-F238E27FC236}">
                <a16:creationId xmlns:a16="http://schemas.microsoft.com/office/drawing/2014/main" id="{4674FCF7-7AE2-BA48-AB98-0DBDF12D2EC1}"/>
              </a:ext>
            </a:extLst>
          </p:cNvPr>
          <p:cNvSpPr>
            <a:spLocks noGrp="1"/>
          </p:cNvSpPr>
          <p:nvPr>
            <p:ph sz="quarter" idx="12"/>
          </p:nvPr>
        </p:nvSpPr>
        <p:spPr/>
        <p:txBody>
          <a:bodyPr>
            <a:normAutofit/>
          </a:bodyPr>
          <a:lstStyle/>
          <a:p>
            <a:r>
              <a:rPr lang="en-US" sz="1800" dirty="0"/>
              <a:t>Instructions for opening the transport container had been provided to VCU</a:t>
            </a:r>
          </a:p>
          <a:p>
            <a:r>
              <a:rPr lang="en-US" sz="1800" dirty="0">
                <a:solidFill>
                  <a:srgbClr val="FF0000"/>
                </a:solidFill>
              </a:rPr>
              <a:t>There were no instructions in the container</a:t>
            </a:r>
          </a:p>
          <a:p>
            <a:r>
              <a:rPr lang="en-US" sz="1800" dirty="0">
                <a:solidFill>
                  <a:srgbClr val="FF0000"/>
                </a:solidFill>
              </a:rPr>
              <a:t>The person who opened the container had not seen the instructions</a:t>
            </a:r>
          </a:p>
          <a:p>
            <a:endParaRPr lang="en-US" sz="1800" dirty="0"/>
          </a:p>
          <a:p>
            <a:r>
              <a:rPr lang="en-US" sz="1800" dirty="0"/>
              <a:t>Instructions for opening the transport container have been provided to VCU</a:t>
            </a:r>
          </a:p>
          <a:p>
            <a:r>
              <a:rPr lang="en-US" sz="1800" dirty="0"/>
              <a:t>The VCU RSO and staff have participated in the dry runs</a:t>
            </a:r>
          </a:p>
          <a:p>
            <a:pPr lvl="1"/>
            <a:r>
              <a:rPr lang="en-US" sz="1600" dirty="0"/>
              <a:t>They have made suggestions and comments that have been implemented</a:t>
            </a:r>
          </a:p>
          <a:p>
            <a:r>
              <a:rPr lang="en-US" sz="1800" dirty="0"/>
              <a:t>Instructions will be placed in the container</a:t>
            </a:r>
          </a:p>
          <a:p>
            <a:pPr lvl="1"/>
            <a:r>
              <a:rPr lang="en-US" sz="1600" dirty="0"/>
              <a:t>The instructions were placed in the container for the dry runs</a:t>
            </a:r>
          </a:p>
          <a:p>
            <a:r>
              <a:rPr lang="en-US" sz="1800" dirty="0"/>
              <a:t>The most critical element, the pig, has clear markings that it must be delivered to the laboratory of Jamal Zweit and only be opened in a hot cell</a:t>
            </a:r>
          </a:p>
          <a:p>
            <a:r>
              <a:rPr lang="en-US" sz="1800" dirty="0"/>
              <a:t>We will accompany the initial shipments to ensure that the steps are followed correctly</a:t>
            </a:r>
          </a:p>
          <a:p>
            <a:endParaRPr lang="en-US" sz="1800" dirty="0"/>
          </a:p>
        </p:txBody>
      </p:sp>
      <p:sp>
        <p:nvSpPr>
          <p:cNvPr id="5" name="Footer Placeholder 4">
            <a:extLst>
              <a:ext uri="{FF2B5EF4-FFF2-40B4-BE49-F238E27FC236}">
                <a16:creationId xmlns:a16="http://schemas.microsoft.com/office/drawing/2014/main" id="{CE6A693D-BA82-7847-A4EA-18469DDAF09B}"/>
              </a:ext>
            </a:extLst>
          </p:cNvPr>
          <p:cNvSpPr>
            <a:spLocks noGrp="1"/>
          </p:cNvSpPr>
          <p:nvPr>
            <p:ph type="ftr" sz="quarter" idx="13"/>
          </p:nvPr>
        </p:nvSpPr>
        <p:spPr/>
        <p:txBody>
          <a:bodyPr/>
          <a:lstStyle/>
          <a:p>
            <a:r>
              <a:rPr lang="en-US" dirty="0"/>
              <a:t>Isotope ERR Review September 26-27, 2019</a:t>
            </a:r>
          </a:p>
        </p:txBody>
      </p:sp>
    </p:spTree>
    <p:extLst>
      <p:ext uri="{BB962C8B-B14F-4D97-AF65-F5344CB8AC3E}">
        <p14:creationId xmlns:p14="http://schemas.microsoft.com/office/powerpoint/2010/main" val="491289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D8996-6B68-2843-8B31-83F1E3A00C0F}"/>
              </a:ext>
            </a:extLst>
          </p:cNvPr>
          <p:cNvSpPr>
            <a:spLocks noGrp="1"/>
          </p:cNvSpPr>
          <p:nvPr>
            <p:ph type="title"/>
          </p:nvPr>
        </p:nvSpPr>
        <p:spPr/>
        <p:txBody>
          <a:bodyPr/>
          <a:lstStyle/>
          <a:p>
            <a:r>
              <a:rPr lang="en-US" dirty="0"/>
              <a:t>Risk Registry</a:t>
            </a:r>
          </a:p>
        </p:txBody>
      </p:sp>
      <p:sp>
        <p:nvSpPr>
          <p:cNvPr id="3" name="Slide Number Placeholder 2">
            <a:extLst>
              <a:ext uri="{FF2B5EF4-FFF2-40B4-BE49-F238E27FC236}">
                <a16:creationId xmlns:a16="http://schemas.microsoft.com/office/drawing/2014/main" id="{9A71DD32-5410-B94D-9DF9-2AC280FBC8A0}"/>
              </a:ext>
            </a:extLst>
          </p:cNvPr>
          <p:cNvSpPr>
            <a:spLocks noGrp="1"/>
          </p:cNvSpPr>
          <p:nvPr>
            <p:ph type="sldNum" sz="quarter" idx="11"/>
          </p:nvPr>
        </p:nvSpPr>
        <p:spPr/>
        <p:txBody>
          <a:bodyPr/>
          <a:lstStyle/>
          <a:p>
            <a:fld id="{0B71D3AA-F628-8F4E-BE52-707AC18962C1}" type="slidenum">
              <a:rPr lang="en-US" smtClean="0"/>
              <a:t>23</a:t>
            </a:fld>
            <a:endParaRPr lang="en-US" dirty="0"/>
          </a:p>
        </p:txBody>
      </p:sp>
      <p:sp>
        <p:nvSpPr>
          <p:cNvPr id="5" name="Footer Placeholder 4">
            <a:extLst>
              <a:ext uri="{FF2B5EF4-FFF2-40B4-BE49-F238E27FC236}">
                <a16:creationId xmlns:a16="http://schemas.microsoft.com/office/drawing/2014/main" id="{D8098FE7-5A28-2140-AAC6-3AB304A6E53F}"/>
              </a:ext>
            </a:extLst>
          </p:cNvPr>
          <p:cNvSpPr>
            <a:spLocks noGrp="1"/>
          </p:cNvSpPr>
          <p:nvPr>
            <p:ph type="ftr" sz="quarter" idx="13"/>
          </p:nvPr>
        </p:nvSpPr>
        <p:spPr/>
        <p:txBody>
          <a:bodyPr/>
          <a:lstStyle/>
          <a:p>
            <a:r>
              <a:rPr lang="en-US"/>
              <a:t>Isotope ERR Review September 26-27, 2019</a:t>
            </a:r>
            <a:endParaRPr lang="en-US" dirty="0"/>
          </a:p>
        </p:txBody>
      </p:sp>
      <p:graphicFrame>
        <p:nvGraphicFramePr>
          <p:cNvPr id="6" name="Table 5">
            <a:extLst>
              <a:ext uri="{FF2B5EF4-FFF2-40B4-BE49-F238E27FC236}">
                <a16:creationId xmlns:a16="http://schemas.microsoft.com/office/drawing/2014/main" id="{228CFD9A-8B24-D04A-9446-CEBC8148D773}"/>
              </a:ext>
            </a:extLst>
          </p:cNvPr>
          <p:cNvGraphicFramePr>
            <a:graphicFrameLocks noGrp="1"/>
          </p:cNvGraphicFramePr>
          <p:nvPr>
            <p:extLst>
              <p:ext uri="{D42A27DB-BD31-4B8C-83A1-F6EECF244321}">
                <p14:modId xmlns:p14="http://schemas.microsoft.com/office/powerpoint/2010/main" val="471205667"/>
              </p:ext>
            </p:extLst>
          </p:nvPr>
        </p:nvGraphicFramePr>
        <p:xfrm>
          <a:off x="971910" y="842514"/>
          <a:ext cx="7182930" cy="5535284"/>
        </p:xfrm>
        <a:graphic>
          <a:graphicData uri="http://schemas.openxmlformats.org/drawingml/2006/table">
            <a:tbl>
              <a:tblPr>
                <a:tableStyleId>{5C22544A-7EE6-4342-B048-85BDC9FD1C3A}</a:tableStyleId>
              </a:tblPr>
              <a:tblGrid>
                <a:gridCol w="1937436">
                  <a:extLst>
                    <a:ext uri="{9D8B030D-6E8A-4147-A177-3AD203B41FA5}">
                      <a16:colId xmlns:a16="http://schemas.microsoft.com/office/drawing/2014/main" val="484399138"/>
                    </a:ext>
                  </a:extLst>
                </a:gridCol>
                <a:gridCol w="633963">
                  <a:extLst>
                    <a:ext uri="{9D8B030D-6E8A-4147-A177-3AD203B41FA5}">
                      <a16:colId xmlns:a16="http://schemas.microsoft.com/office/drawing/2014/main" val="4067208631"/>
                    </a:ext>
                  </a:extLst>
                </a:gridCol>
                <a:gridCol w="610262">
                  <a:extLst>
                    <a:ext uri="{9D8B030D-6E8A-4147-A177-3AD203B41FA5}">
                      <a16:colId xmlns:a16="http://schemas.microsoft.com/office/drawing/2014/main" val="3768309728"/>
                    </a:ext>
                  </a:extLst>
                </a:gridCol>
                <a:gridCol w="610262">
                  <a:extLst>
                    <a:ext uri="{9D8B030D-6E8A-4147-A177-3AD203B41FA5}">
                      <a16:colId xmlns:a16="http://schemas.microsoft.com/office/drawing/2014/main" val="3004845966"/>
                    </a:ext>
                  </a:extLst>
                </a:gridCol>
                <a:gridCol w="2780745">
                  <a:extLst>
                    <a:ext uri="{9D8B030D-6E8A-4147-A177-3AD203B41FA5}">
                      <a16:colId xmlns:a16="http://schemas.microsoft.com/office/drawing/2014/main" val="3102171441"/>
                    </a:ext>
                  </a:extLst>
                </a:gridCol>
                <a:gridCol w="610262">
                  <a:extLst>
                    <a:ext uri="{9D8B030D-6E8A-4147-A177-3AD203B41FA5}">
                      <a16:colId xmlns:a16="http://schemas.microsoft.com/office/drawing/2014/main" val="2852221210"/>
                    </a:ext>
                  </a:extLst>
                </a:gridCol>
              </a:tblGrid>
              <a:tr h="152642">
                <a:tc>
                  <a:txBody>
                    <a:bodyPr/>
                    <a:lstStyle/>
                    <a:p>
                      <a:pPr algn="l" fontAlgn="t"/>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b"/>
                      <a:endParaRPr lang="en-US" sz="900" b="0" i="0" u="none" strike="noStrike">
                        <a:solidFill>
                          <a:srgbClr val="000000"/>
                        </a:solidFill>
                        <a:effectLst/>
                        <a:latin typeface="Calibri" panose="020F0502020204030204" pitchFamily="34" charset="0"/>
                      </a:endParaRPr>
                    </a:p>
                  </a:txBody>
                  <a:tcPr marL="5806" marR="5806" marT="5806" marB="0" anchor="b"/>
                </a:tc>
                <a:tc>
                  <a:txBody>
                    <a:bodyPr/>
                    <a:lstStyle/>
                    <a:p>
                      <a:pPr algn="l" fontAlgn="t"/>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b"/>
                      <a:endParaRPr lang="en-US" sz="900" b="0" i="0" u="none" strike="noStrike">
                        <a:solidFill>
                          <a:srgbClr val="000000"/>
                        </a:solidFill>
                        <a:effectLst/>
                        <a:latin typeface="Calibri" panose="020F0502020204030204" pitchFamily="34" charset="0"/>
                      </a:endParaRPr>
                    </a:p>
                  </a:txBody>
                  <a:tcPr marL="5806" marR="5806" marT="5806" marB="0" anchor="b"/>
                </a:tc>
                <a:extLst>
                  <a:ext uri="{0D108BD9-81ED-4DB2-BD59-A6C34878D82A}">
                    <a16:rowId xmlns:a16="http://schemas.microsoft.com/office/drawing/2014/main" val="3505920279"/>
                  </a:ext>
                </a:extLst>
              </a:tr>
              <a:tr h="321352">
                <a:tc>
                  <a:txBody>
                    <a:bodyPr/>
                    <a:lstStyle/>
                    <a:p>
                      <a:pPr algn="ctr" fontAlgn="t"/>
                      <a:r>
                        <a:rPr lang="en-US" sz="900" u="none" strike="noStrike">
                          <a:effectLst/>
                        </a:rPr>
                        <a:t>Risk </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r>
                        <a:rPr lang="en-US" sz="900" u="none" strike="noStrike">
                          <a:effectLst/>
                        </a:rPr>
                        <a:t>Consequence level</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r>
                        <a:rPr lang="en-US" sz="900" u="none" strike="noStrike">
                          <a:effectLst/>
                        </a:rPr>
                        <a:t>Probability</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ctr"/>
                      <a:r>
                        <a:rPr lang="en-US" sz="900" u="none" strike="noStrike">
                          <a:effectLst/>
                        </a:rPr>
                        <a:t>Unmitigated Risk</a:t>
                      </a:r>
                      <a:endParaRPr lang="en-US" sz="900" b="0" i="0" u="none" strike="noStrike">
                        <a:solidFill>
                          <a:srgbClr val="000000"/>
                        </a:solidFill>
                        <a:effectLst/>
                        <a:latin typeface="Calibri" panose="020F0502020204030204" pitchFamily="34" charset="0"/>
                      </a:endParaRPr>
                    </a:p>
                  </a:txBody>
                  <a:tcPr marL="5806" marR="5806" marT="5806" marB="0" anchor="ctr"/>
                </a:tc>
                <a:tc>
                  <a:txBody>
                    <a:bodyPr/>
                    <a:lstStyle/>
                    <a:p>
                      <a:pPr algn="ctr" fontAlgn="t"/>
                      <a:r>
                        <a:rPr lang="en-US" sz="900" u="none" strike="noStrike">
                          <a:effectLst/>
                        </a:rPr>
                        <a:t>Mitigation</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ctr"/>
                      <a:r>
                        <a:rPr lang="en-US" sz="900" u="none" strike="noStrike">
                          <a:effectLst/>
                        </a:rPr>
                        <a:t>Mitigated Risk</a:t>
                      </a:r>
                      <a:endParaRPr lang="en-US" sz="900" b="0" i="0" u="none" strike="noStrike">
                        <a:solidFill>
                          <a:srgbClr val="000000"/>
                        </a:solidFill>
                        <a:effectLst/>
                        <a:latin typeface="Calibri" panose="020F0502020204030204" pitchFamily="34" charset="0"/>
                      </a:endParaRPr>
                    </a:p>
                  </a:txBody>
                  <a:tcPr marL="5806" marR="5806" marT="5806" marB="0" anchor="ctr"/>
                </a:tc>
                <a:extLst>
                  <a:ext uri="{0D108BD9-81ED-4DB2-BD59-A6C34878D82A}">
                    <a16:rowId xmlns:a16="http://schemas.microsoft.com/office/drawing/2014/main" val="2580498411"/>
                  </a:ext>
                </a:extLst>
              </a:tr>
              <a:tr h="152642">
                <a:tc>
                  <a:txBody>
                    <a:bodyPr/>
                    <a:lstStyle/>
                    <a:p>
                      <a:pPr algn="l" fontAlgn="t"/>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b"/>
                      <a:endParaRPr lang="en-US" sz="900" b="0" i="0" u="none" strike="noStrike">
                        <a:solidFill>
                          <a:srgbClr val="000000"/>
                        </a:solidFill>
                        <a:effectLst/>
                        <a:latin typeface="Calibri" panose="020F0502020204030204" pitchFamily="34" charset="0"/>
                      </a:endParaRPr>
                    </a:p>
                  </a:txBody>
                  <a:tcPr marL="5806" marR="5806" marT="5806" marB="0" anchor="b"/>
                </a:tc>
                <a:tc>
                  <a:txBody>
                    <a:bodyPr/>
                    <a:lstStyle/>
                    <a:p>
                      <a:pPr algn="l" fontAlgn="t"/>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b"/>
                      <a:endParaRPr lang="en-US" sz="900" b="0" i="0" u="none" strike="noStrike">
                        <a:solidFill>
                          <a:srgbClr val="000000"/>
                        </a:solidFill>
                        <a:effectLst/>
                        <a:latin typeface="Calibri" panose="020F0502020204030204" pitchFamily="34" charset="0"/>
                      </a:endParaRPr>
                    </a:p>
                  </a:txBody>
                  <a:tcPr marL="5806" marR="5806" marT="5806" marB="0" anchor="b"/>
                </a:tc>
                <a:extLst>
                  <a:ext uri="{0D108BD9-81ED-4DB2-BD59-A6C34878D82A}">
                    <a16:rowId xmlns:a16="http://schemas.microsoft.com/office/drawing/2014/main" val="502843396"/>
                  </a:ext>
                </a:extLst>
              </a:tr>
              <a:tr h="160676">
                <a:tc>
                  <a:txBody>
                    <a:bodyPr/>
                    <a:lstStyle/>
                    <a:p>
                      <a:pPr algn="l" fontAlgn="t"/>
                      <a:r>
                        <a:rPr lang="en-US" sz="900" u="none" strike="noStrike">
                          <a:effectLst/>
                        </a:rPr>
                        <a:t>Water cooling stops</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r>
                        <a:rPr lang="en-US" sz="900" u="none" strike="noStrike">
                          <a:effectLst/>
                        </a:rPr>
                        <a:t>EL</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r>
                        <a:rPr lang="en-US" sz="900" u="none" strike="noStrike">
                          <a:effectLst/>
                        </a:rPr>
                        <a:t>M</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5806" marR="5806" marT="5806" marB="0" anchor="b"/>
                </a:tc>
                <a:tc>
                  <a:txBody>
                    <a:bodyPr/>
                    <a:lstStyle/>
                    <a:p>
                      <a:pPr algn="l" fontAlgn="t"/>
                      <a:r>
                        <a:rPr lang="en-US" sz="900" u="none" strike="noStrike">
                          <a:effectLst/>
                        </a:rPr>
                        <a:t>Flow and temperature measurements on each circuit</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b"/>
                      <a:r>
                        <a:rPr lang="en-US" sz="900" u="none" strike="noStrike">
                          <a:effectLst/>
                        </a:rPr>
                        <a:t>N</a:t>
                      </a:r>
                      <a:endParaRPr lang="en-US" sz="900" b="0" i="0" u="none" strike="noStrike">
                        <a:solidFill>
                          <a:srgbClr val="000000"/>
                        </a:solidFill>
                        <a:effectLst/>
                        <a:latin typeface="Calibri" panose="020F0502020204030204" pitchFamily="34" charset="0"/>
                      </a:endParaRPr>
                    </a:p>
                  </a:txBody>
                  <a:tcPr marL="5806" marR="5806" marT="5806" marB="0" anchor="b"/>
                </a:tc>
                <a:extLst>
                  <a:ext uri="{0D108BD9-81ED-4DB2-BD59-A6C34878D82A}">
                    <a16:rowId xmlns:a16="http://schemas.microsoft.com/office/drawing/2014/main" val="3742734127"/>
                  </a:ext>
                </a:extLst>
              </a:tr>
              <a:tr h="152642">
                <a:tc>
                  <a:txBody>
                    <a:bodyPr/>
                    <a:lstStyle/>
                    <a:p>
                      <a:pPr algn="l" fontAlgn="t"/>
                      <a:endParaRPr lang="en-US" sz="700" b="0" i="0" u="none" strike="noStrike">
                        <a:solidFill>
                          <a:srgbClr val="000000"/>
                        </a:solidFill>
                        <a:effectLst/>
                        <a:latin typeface="Calibri" panose="020F0502020204030204" pitchFamily="34" charset="0"/>
                      </a:endParaRPr>
                    </a:p>
                  </a:txBody>
                  <a:tcPr marL="5806" marR="5806" marT="5806" marB="0"/>
                </a:tc>
                <a:tc>
                  <a:txBody>
                    <a:bodyPr/>
                    <a:lstStyle/>
                    <a:p>
                      <a:pPr algn="ctr" fontAlgn="t"/>
                      <a:endParaRPr lang="en-US" sz="700" b="0" i="0" u="none" strike="noStrike">
                        <a:solidFill>
                          <a:srgbClr val="000000"/>
                        </a:solidFill>
                        <a:effectLst/>
                        <a:latin typeface="Calibri" panose="020F0502020204030204" pitchFamily="34" charset="0"/>
                      </a:endParaRPr>
                    </a:p>
                  </a:txBody>
                  <a:tcPr marL="5806" marR="5806" marT="5806" marB="0"/>
                </a:tc>
                <a:tc>
                  <a:txBody>
                    <a:bodyPr/>
                    <a:lstStyle/>
                    <a:p>
                      <a:pPr algn="ctr" fontAlgn="t"/>
                      <a:endParaRPr lang="en-US" sz="700" b="0" i="0" u="none" strike="noStrike">
                        <a:solidFill>
                          <a:srgbClr val="000000"/>
                        </a:solidFill>
                        <a:effectLst/>
                        <a:latin typeface="Calibri" panose="020F0502020204030204" pitchFamily="34" charset="0"/>
                      </a:endParaRPr>
                    </a:p>
                  </a:txBody>
                  <a:tcPr marL="5806" marR="5806" marT="5806" marB="0"/>
                </a:tc>
                <a:tc>
                  <a:txBody>
                    <a:bodyPr/>
                    <a:lstStyle/>
                    <a:p>
                      <a:pPr algn="ctr" fontAlgn="b"/>
                      <a:endParaRPr lang="en-US" sz="900" b="0" i="0" u="none" strike="noStrike">
                        <a:solidFill>
                          <a:srgbClr val="000000"/>
                        </a:solidFill>
                        <a:effectLst/>
                        <a:latin typeface="Calibri" panose="020F0502020204030204" pitchFamily="34" charset="0"/>
                      </a:endParaRPr>
                    </a:p>
                  </a:txBody>
                  <a:tcPr marL="5806" marR="5806" marT="5806" marB="0" anchor="b"/>
                </a:tc>
                <a:tc>
                  <a:txBody>
                    <a:bodyPr/>
                    <a:lstStyle/>
                    <a:p>
                      <a:pPr algn="l" fontAlgn="t"/>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b"/>
                      <a:endParaRPr lang="en-US" sz="900" b="0" i="0" u="none" strike="noStrike">
                        <a:solidFill>
                          <a:srgbClr val="000000"/>
                        </a:solidFill>
                        <a:effectLst/>
                        <a:latin typeface="Calibri" panose="020F0502020204030204" pitchFamily="34" charset="0"/>
                      </a:endParaRPr>
                    </a:p>
                  </a:txBody>
                  <a:tcPr marL="5806" marR="5806" marT="5806" marB="0" anchor="b"/>
                </a:tc>
                <a:extLst>
                  <a:ext uri="{0D108BD9-81ED-4DB2-BD59-A6C34878D82A}">
                    <a16:rowId xmlns:a16="http://schemas.microsoft.com/office/drawing/2014/main" val="3077890386"/>
                  </a:ext>
                </a:extLst>
              </a:tr>
              <a:tr h="321352">
                <a:tc>
                  <a:txBody>
                    <a:bodyPr/>
                    <a:lstStyle/>
                    <a:p>
                      <a:pPr algn="l" fontAlgn="t"/>
                      <a:r>
                        <a:rPr lang="en-US" sz="900" u="none" strike="noStrike">
                          <a:effectLst/>
                        </a:rPr>
                        <a:t>Thermocouples change calibration due to radiation</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r>
                        <a:rPr lang="en-US" sz="900" u="none" strike="noStrike">
                          <a:effectLst/>
                        </a:rPr>
                        <a:t>EL</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r>
                        <a:rPr lang="en-US" sz="900" u="none" strike="noStrike">
                          <a:effectLst/>
                        </a:rPr>
                        <a:t>M</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l" fontAlgn="t"/>
                      <a:r>
                        <a:rPr lang="en-US" sz="900" u="none" strike="noStrike">
                          <a:effectLst/>
                        </a:rPr>
                        <a:t>Reduntant thermal measurement on two circuits</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r>
                        <a:rPr lang="en-US" sz="900" u="none" strike="noStrike">
                          <a:effectLst/>
                        </a:rPr>
                        <a:t>N</a:t>
                      </a:r>
                      <a:endParaRPr lang="en-US" sz="900" b="0" i="0" u="none" strike="noStrike">
                        <a:solidFill>
                          <a:srgbClr val="000000"/>
                        </a:solidFill>
                        <a:effectLst/>
                        <a:latin typeface="Calibri" panose="020F0502020204030204" pitchFamily="34" charset="0"/>
                      </a:endParaRPr>
                    </a:p>
                  </a:txBody>
                  <a:tcPr marL="5806" marR="5806" marT="5806" marB="0"/>
                </a:tc>
                <a:extLst>
                  <a:ext uri="{0D108BD9-81ED-4DB2-BD59-A6C34878D82A}">
                    <a16:rowId xmlns:a16="http://schemas.microsoft.com/office/drawing/2014/main" val="178594905"/>
                  </a:ext>
                </a:extLst>
              </a:tr>
              <a:tr h="152642">
                <a:tc>
                  <a:txBody>
                    <a:bodyPr/>
                    <a:lstStyle/>
                    <a:p>
                      <a:pPr algn="l" fontAlgn="t"/>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b"/>
                      <a:endParaRPr lang="en-US" sz="900" b="0" i="0" u="none" strike="noStrike">
                        <a:solidFill>
                          <a:srgbClr val="000000"/>
                        </a:solidFill>
                        <a:effectLst/>
                        <a:latin typeface="Calibri" panose="020F0502020204030204" pitchFamily="34" charset="0"/>
                      </a:endParaRPr>
                    </a:p>
                  </a:txBody>
                  <a:tcPr marL="5806" marR="5806" marT="5806" marB="0" anchor="b"/>
                </a:tc>
                <a:tc>
                  <a:txBody>
                    <a:bodyPr/>
                    <a:lstStyle/>
                    <a:p>
                      <a:pPr algn="l" fontAlgn="t"/>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b"/>
                      <a:endParaRPr lang="en-US" sz="900" b="0" i="0" u="none" strike="noStrike">
                        <a:solidFill>
                          <a:srgbClr val="000000"/>
                        </a:solidFill>
                        <a:effectLst/>
                        <a:latin typeface="Calibri" panose="020F0502020204030204" pitchFamily="34" charset="0"/>
                      </a:endParaRPr>
                    </a:p>
                  </a:txBody>
                  <a:tcPr marL="5806" marR="5806" marT="5806" marB="0" anchor="b"/>
                </a:tc>
                <a:extLst>
                  <a:ext uri="{0D108BD9-81ED-4DB2-BD59-A6C34878D82A}">
                    <a16:rowId xmlns:a16="http://schemas.microsoft.com/office/drawing/2014/main" val="4061079912"/>
                  </a:ext>
                </a:extLst>
              </a:tr>
              <a:tr h="321352">
                <a:tc>
                  <a:txBody>
                    <a:bodyPr/>
                    <a:lstStyle/>
                    <a:p>
                      <a:pPr algn="l" fontAlgn="t"/>
                      <a:r>
                        <a:rPr lang="en-US" sz="900" u="none" strike="noStrike">
                          <a:effectLst/>
                        </a:rPr>
                        <a:t>Instrumentation is damaged by radiation</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r>
                        <a:rPr lang="en-US" sz="900" u="none" strike="noStrike">
                          <a:effectLst/>
                        </a:rPr>
                        <a:t>L</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r>
                        <a:rPr lang="en-US" sz="900" u="none" strike="noStrike">
                          <a:effectLst/>
                        </a:rPr>
                        <a:t>M</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l" fontAlgn="t"/>
                      <a:r>
                        <a:rPr lang="en-US" sz="900" u="none" strike="noStrike">
                          <a:effectLst/>
                        </a:rPr>
                        <a:t>Radiation shielding surrounds radiator and target                     No instrumentation inside the shielding hutch</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r>
                        <a:rPr lang="en-US" sz="900" u="none" strike="noStrike">
                          <a:effectLst/>
                        </a:rPr>
                        <a:t>N</a:t>
                      </a:r>
                      <a:endParaRPr lang="en-US" sz="900" b="0" i="0" u="none" strike="noStrike">
                        <a:solidFill>
                          <a:srgbClr val="000000"/>
                        </a:solidFill>
                        <a:effectLst/>
                        <a:latin typeface="Calibri" panose="020F0502020204030204" pitchFamily="34" charset="0"/>
                      </a:endParaRPr>
                    </a:p>
                  </a:txBody>
                  <a:tcPr marL="5806" marR="5806" marT="5806" marB="0"/>
                </a:tc>
                <a:extLst>
                  <a:ext uri="{0D108BD9-81ED-4DB2-BD59-A6C34878D82A}">
                    <a16:rowId xmlns:a16="http://schemas.microsoft.com/office/drawing/2014/main" val="2076877841"/>
                  </a:ext>
                </a:extLst>
              </a:tr>
              <a:tr h="152642">
                <a:tc>
                  <a:txBody>
                    <a:bodyPr/>
                    <a:lstStyle/>
                    <a:p>
                      <a:pPr algn="l" fontAlgn="t"/>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b"/>
                      <a:endParaRPr lang="en-US" sz="900" b="0" i="0" u="none" strike="noStrike">
                        <a:solidFill>
                          <a:srgbClr val="000000"/>
                        </a:solidFill>
                        <a:effectLst/>
                        <a:latin typeface="Calibri" panose="020F0502020204030204" pitchFamily="34" charset="0"/>
                      </a:endParaRPr>
                    </a:p>
                  </a:txBody>
                  <a:tcPr marL="5806" marR="5806" marT="5806" marB="0" anchor="b"/>
                </a:tc>
                <a:tc>
                  <a:txBody>
                    <a:bodyPr/>
                    <a:lstStyle/>
                    <a:p>
                      <a:pPr algn="l" fontAlgn="t"/>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b"/>
                      <a:endParaRPr lang="en-US" sz="900" b="0" i="0" u="none" strike="noStrike">
                        <a:solidFill>
                          <a:srgbClr val="000000"/>
                        </a:solidFill>
                        <a:effectLst/>
                        <a:latin typeface="Calibri" panose="020F0502020204030204" pitchFamily="34" charset="0"/>
                      </a:endParaRPr>
                    </a:p>
                  </a:txBody>
                  <a:tcPr marL="5806" marR="5806" marT="5806" marB="0" anchor="b"/>
                </a:tc>
                <a:extLst>
                  <a:ext uri="{0D108BD9-81ED-4DB2-BD59-A6C34878D82A}">
                    <a16:rowId xmlns:a16="http://schemas.microsoft.com/office/drawing/2014/main" val="208933723"/>
                  </a:ext>
                </a:extLst>
              </a:tr>
              <a:tr h="642703">
                <a:tc>
                  <a:txBody>
                    <a:bodyPr/>
                    <a:lstStyle/>
                    <a:p>
                      <a:pPr algn="l" fontAlgn="t"/>
                      <a:r>
                        <a:rPr lang="en-US" sz="900" u="none" strike="noStrike">
                          <a:effectLst/>
                        </a:rPr>
                        <a:t>Ozone production in the air gap</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r>
                        <a:rPr lang="en-US" sz="900" u="none" strike="noStrike">
                          <a:effectLst/>
                        </a:rPr>
                        <a:t>L</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r>
                        <a:rPr lang="en-US" sz="900" u="none" strike="noStrike">
                          <a:effectLst/>
                        </a:rPr>
                        <a:t>H</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r>
                        <a:rPr lang="en-US" sz="900" u="none" strike="noStrike">
                          <a:effectLst/>
                        </a:rPr>
                        <a:t>3</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l" fontAlgn="t"/>
                      <a:r>
                        <a:rPr lang="en-US" sz="900" u="none" strike="noStrike">
                          <a:effectLst/>
                        </a:rPr>
                        <a:t>Nitrogen flowing through the air gap                                    Ozone monitoring on the exit air plenum                                      No entry to the vault during cool down period would allow ozone to be removed from vault</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r>
                        <a:rPr lang="en-US" sz="900" u="none" strike="noStrike">
                          <a:effectLst/>
                        </a:rPr>
                        <a:t>N</a:t>
                      </a:r>
                      <a:endParaRPr lang="en-US" sz="900" b="0" i="0" u="none" strike="noStrike">
                        <a:solidFill>
                          <a:srgbClr val="000000"/>
                        </a:solidFill>
                        <a:effectLst/>
                        <a:latin typeface="Calibri" panose="020F0502020204030204" pitchFamily="34" charset="0"/>
                      </a:endParaRPr>
                    </a:p>
                  </a:txBody>
                  <a:tcPr marL="5806" marR="5806" marT="5806" marB="0"/>
                </a:tc>
                <a:extLst>
                  <a:ext uri="{0D108BD9-81ED-4DB2-BD59-A6C34878D82A}">
                    <a16:rowId xmlns:a16="http://schemas.microsoft.com/office/drawing/2014/main" val="3364070262"/>
                  </a:ext>
                </a:extLst>
              </a:tr>
              <a:tr h="152642">
                <a:tc>
                  <a:txBody>
                    <a:bodyPr/>
                    <a:lstStyle/>
                    <a:p>
                      <a:pPr algn="l" fontAlgn="t"/>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b"/>
                      <a:endParaRPr lang="en-US" sz="900" b="0" i="0" u="none" strike="noStrike">
                        <a:solidFill>
                          <a:srgbClr val="000000"/>
                        </a:solidFill>
                        <a:effectLst/>
                        <a:latin typeface="Calibri" panose="020F0502020204030204" pitchFamily="34" charset="0"/>
                      </a:endParaRPr>
                    </a:p>
                  </a:txBody>
                  <a:tcPr marL="5806" marR="5806" marT="5806" marB="0" anchor="b"/>
                </a:tc>
                <a:tc>
                  <a:txBody>
                    <a:bodyPr/>
                    <a:lstStyle/>
                    <a:p>
                      <a:pPr algn="l" fontAlgn="t"/>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b"/>
                      <a:endParaRPr lang="en-US" sz="900" b="0" i="0" u="none" strike="noStrike">
                        <a:solidFill>
                          <a:srgbClr val="000000"/>
                        </a:solidFill>
                        <a:effectLst/>
                        <a:latin typeface="Calibri" panose="020F0502020204030204" pitchFamily="34" charset="0"/>
                      </a:endParaRPr>
                    </a:p>
                  </a:txBody>
                  <a:tcPr marL="5806" marR="5806" marT="5806" marB="0" anchor="b"/>
                </a:tc>
                <a:extLst>
                  <a:ext uri="{0D108BD9-81ED-4DB2-BD59-A6C34878D82A}">
                    <a16:rowId xmlns:a16="http://schemas.microsoft.com/office/drawing/2014/main" val="523164790"/>
                  </a:ext>
                </a:extLst>
              </a:tr>
              <a:tr h="321352">
                <a:tc>
                  <a:txBody>
                    <a:bodyPr/>
                    <a:lstStyle/>
                    <a:p>
                      <a:pPr algn="l" fontAlgn="t"/>
                      <a:r>
                        <a:rPr lang="en-US" sz="900" u="none" strike="noStrike">
                          <a:effectLst/>
                        </a:rPr>
                        <a:t>Crucible cracks</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r>
                        <a:rPr lang="en-US" sz="900" u="none" strike="noStrike">
                          <a:effectLst/>
                        </a:rPr>
                        <a:t>EL</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r>
                        <a:rPr lang="en-US" sz="900" u="none" strike="noStrike">
                          <a:effectLst/>
                        </a:rPr>
                        <a:t>L</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r>
                        <a:rPr lang="en-US" sz="900" u="none" strike="noStrike">
                          <a:effectLst/>
                        </a:rPr>
                        <a:t>!</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l" fontAlgn="t"/>
                      <a:r>
                        <a:rPr lang="en-US" sz="900" u="none" strike="noStrike">
                          <a:effectLst/>
                        </a:rPr>
                        <a:t>High surface tension of Gallium would keep it contained in the crucible</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r>
                        <a:rPr lang="en-US" sz="900" u="none" strike="noStrike">
                          <a:effectLst/>
                        </a:rPr>
                        <a:t>N</a:t>
                      </a:r>
                      <a:endParaRPr lang="en-US" sz="900" b="0" i="0" u="none" strike="noStrike">
                        <a:solidFill>
                          <a:srgbClr val="000000"/>
                        </a:solidFill>
                        <a:effectLst/>
                        <a:latin typeface="Calibri" panose="020F0502020204030204" pitchFamily="34" charset="0"/>
                      </a:endParaRPr>
                    </a:p>
                  </a:txBody>
                  <a:tcPr marL="5806" marR="5806" marT="5806" marB="0"/>
                </a:tc>
                <a:extLst>
                  <a:ext uri="{0D108BD9-81ED-4DB2-BD59-A6C34878D82A}">
                    <a16:rowId xmlns:a16="http://schemas.microsoft.com/office/drawing/2014/main" val="1894414185"/>
                  </a:ext>
                </a:extLst>
              </a:tr>
              <a:tr h="152642">
                <a:tc>
                  <a:txBody>
                    <a:bodyPr/>
                    <a:lstStyle/>
                    <a:p>
                      <a:pPr algn="l" fontAlgn="t"/>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b"/>
                      <a:endParaRPr lang="en-US" sz="900" b="0" i="0" u="none" strike="noStrike">
                        <a:solidFill>
                          <a:srgbClr val="000000"/>
                        </a:solidFill>
                        <a:effectLst/>
                        <a:latin typeface="Calibri" panose="020F0502020204030204" pitchFamily="34" charset="0"/>
                      </a:endParaRPr>
                    </a:p>
                  </a:txBody>
                  <a:tcPr marL="5806" marR="5806" marT="5806" marB="0" anchor="b"/>
                </a:tc>
                <a:tc>
                  <a:txBody>
                    <a:bodyPr/>
                    <a:lstStyle/>
                    <a:p>
                      <a:pPr algn="l" fontAlgn="t"/>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b"/>
                      <a:endParaRPr lang="en-US" sz="900" b="0" i="0" u="none" strike="noStrike">
                        <a:solidFill>
                          <a:srgbClr val="000000"/>
                        </a:solidFill>
                        <a:effectLst/>
                        <a:latin typeface="Calibri" panose="020F0502020204030204" pitchFamily="34" charset="0"/>
                      </a:endParaRPr>
                    </a:p>
                  </a:txBody>
                  <a:tcPr marL="5806" marR="5806" marT="5806" marB="0" anchor="b"/>
                </a:tc>
                <a:extLst>
                  <a:ext uri="{0D108BD9-81ED-4DB2-BD59-A6C34878D82A}">
                    <a16:rowId xmlns:a16="http://schemas.microsoft.com/office/drawing/2014/main" val="3355281315"/>
                  </a:ext>
                </a:extLst>
              </a:tr>
              <a:tr h="321352">
                <a:tc>
                  <a:txBody>
                    <a:bodyPr/>
                    <a:lstStyle/>
                    <a:p>
                      <a:pPr algn="l" fontAlgn="t"/>
                      <a:r>
                        <a:rPr lang="en-US" sz="900" u="none" strike="noStrike">
                          <a:effectLst/>
                        </a:rPr>
                        <a:t>Crucible breaks apart so Gallium can leave the crucible (1)</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r>
                        <a:rPr lang="en-US" sz="900" u="none" strike="noStrike">
                          <a:effectLst/>
                        </a:rPr>
                        <a:t>L</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r>
                        <a:rPr lang="en-US" sz="900" u="none" strike="noStrike">
                          <a:effectLst/>
                        </a:rPr>
                        <a:t>L</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l" fontAlgn="t"/>
                      <a:r>
                        <a:rPr lang="en-US" sz="900" u="none" strike="noStrike">
                          <a:effectLst/>
                        </a:rPr>
                        <a:t>Gallium is kept on copper baseplate by secondary containment</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r>
                        <a:rPr lang="en-US" sz="900" u="none" strike="noStrike">
                          <a:effectLst/>
                        </a:rPr>
                        <a:t>N</a:t>
                      </a:r>
                      <a:endParaRPr lang="en-US" sz="900" b="0" i="0" u="none" strike="noStrike">
                        <a:solidFill>
                          <a:srgbClr val="000000"/>
                        </a:solidFill>
                        <a:effectLst/>
                        <a:latin typeface="Calibri" panose="020F0502020204030204" pitchFamily="34" charset="0"/>
                      </a:endParaRPr>
                    </a:p>
                  </a:txBody>
                  <a:tcPr marL="5806" marR="5806" marT="5806" marB="0"/>
                </a:tc>
                <a:extLst>
                  <a:ext uri="{0D108BD9-81ED-4DB2-BD59-A6C34878D82A}">
                    <a16:rowId xmlns:a16="http://schemas.microsoft.com/office/drawing/2014/main" val="149275299"/>
                  </a:ext>
                </a:extLst>
              </a:tr>
              <a:tr h="152642">
                <a:tc>
                  <a:txBody>
                    <a:bodyPr/>
                    <a:lstStyle/>
                    <a:p>
                      <a:pPr algn="l" fontAlgn="t"/>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b"/>
                      <a:endParaRPr lang="en-US" sz="900" b="0" i="0" u="none" strike="noStrike">
                        <a:solidFill>
                          <a:srgbClr val="000000"/>
                        </a:solidFill>
                        <a:effectLst/>
                        <a:latin typeface="Calibri" panose="020F0502020204030204" pitchFamily="34" charset="0"/>
                      </a:endParaRPr>
                    </a:p>
                  </a:txBody>
                  <a:tcPr marL="5806" marR="5806" marT="5806" marB="0" anchor="b"/>
                </a:tc>
                <a:tc>
                  <a:txBody>
                    <a:bodyPr/>
                    <a:lstStyle/>
                    <a:p>
                      <a:pPr algn="l" fontAlgn="t"/>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b"/>
                      <a:endParaRPr lang="en-US" sz="900" b="0" i="0" u="none" strike="noStrike">
                        <a:solidFill>
                          <a:srgbClr val="000000"/>
                        </a:solidFill>
                        <a:effectLst/>
                        <a:latin typeface="Calibri" panose="020F0502020204030204" pitchFamily="34" charset="0"/>
                      </a:endParaRPr>
                    </a:p>
                  </a:txBody>
                  <a:tcPr marL="5806" marR="5806" marT="5806" marB="0" anchor="b"/>
                </a:tc>
                <a:extLst>
                  <a:ext uri="{0D108BD9-81ED-4DB2-BD59-A6C34878D82A}">
                    <a16:rowId xmlns:a16="http://schemas.microsoft.com/office/drawing/2014/main" val="236715055"/>
                  </a:ext>
                </a:extLst>
              </a:tr>
              <a:tr h="642703">
                <a:tc>
                  <a:txBody>
                    <a:bodyPr/>
                    <a:lstStyle/>
                    <a:p>
                      <a:pPr algn="l" fontAlgn="t"/>
                      <a:r>
                        <a:rPr lang="en-US" sz="900" u="none" strike="noStrike">
                          <a:effectLst/>
                        </a:rPr>
                        <a:t>Crucible breaks apart so Gallium can leave the crucible (2)</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r>
                        <a:rPr lang="en-US" sz="900" u="none" strike="noStrike">
                          <a:effectLst/>
                        </a:rPr>
                        <a:t>L</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r>
                        <a:rPr lang="en-US" sz="900" u="none" strike="noStrike">
                          <a:effectLst/>
                        </a:rPr>
                        <a:t>L</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l" fontAlgn="t"/>
                      <a:r>
                        <a:rPr lang="en-US" sz="900" u="none" strike="noStrike">
                          <a:effectLst/>
                        </a:rPr>
                        <a:t>Gamma ray absorption by rear push plate would increase temperature of the cooling water                                           Excess temperature is interlocked to prevent LERF beam operation. </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r>
                        <a:rPr lang="en-US" sz="900" u="none" strike="noStrike">
                          <a:effectLst/>
                        </a:rPr>
                        <a:t>N</a:t>
                      </a:r>
                      <a:endParaRPr lang="en-US" sz="900" b="0" i="0" u="none" strike="noStrike">
                        <a:solidFill>
                          <a:srgbClr val="000000"/>
                        </a:solidFill>
                        <a:effectLst/>
                        <a:latin typeface="Calibri" panose="020F0502020204030204" pitchFamily="34" charset="0"/>
                      </a:endParaRPr>
                    </a:p>
                  </a:txBody>
                  <a:tcPr marL="5806" marR="5806" marT="5806" marB="0"/>
                </a:tc>
                <a:extLst>
                  <a:ext uri="{0D108BD9-81ED-4DB2-BD59-A6C34878D82A}">
                    <a16:rowId xmlns:a16="http://schemas.microsoft.com/office/drawing/2014/main" val="1515152089"/>
                  </a:ext>
                </a:extLst>
              </a:tr>
              <a:tr h="152642">
                <a:tc>
                  <a:txBody>
                    <a:bodyPr/>
                    <a:lstStyle/>
                    <a:p>
                      <a:pPr algn="l" fontAlgn="t"/>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b"/>
                      <a:endParaRPr lang="en-US" sz="900" b="0" i="0" u="none" strike="noStrike">
                        <a:solidFill>
                          <a:srgbClr val="000000"/>
                        </a:solidFill>
                        <a:effectLst/>
                        <a:latin typeface="Calibri" panose="020F0502020204030204" pitchFamily="34" charset="0"/>
                      </a:endParaRPr>
                    </a:p>
                  </a:txBody>
                  <a:tcPr marL="5806" marR="5806" marT="5806" marB="0" anchor="b"/>
                </a:tc>
                <a:tc>
                  <a:txBody>
                    <a:bodyPr/>
                    <a:lstStyle/>
                    <a:p>
                      <a:pPr algn="l" fontAlgn="t"/>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b"/>
                      <a:endParaRPr lang="en-US" sz="900" b="0" i="0" u="none" strike="noStrike">
                        <a:solidFill>
                          <a:srgbClr val="000000"/>
                        </a:solidFill>
                        <a:effectLst/>
                        <a:latin typeface="Calibri" panose="020F0502020204030204" pitchFamily="34" charset="0"/>
                      </a:endParaRPr>
                    </a:p>
                  </a:txBody>
                  <a:tcPr marL="5806" marR="5806" marT="5806" marB="0" anchor="b"/>
                </a:tc>
                <a:extLst>
                  <a:ext uri="{0D108BD9-81ED-4DB2-BD59-A6C34878D82A}">
                    <a16:rowId xmlns:a16="http://schemas.microsoft.com/office/drawing/2014/main" val="3016403154"/>
                  </a:ext>
                </a:extLst>
              </a:tr>
              <a:tr h="160676">
                <a:tc>
                  <a:txBody>
                    <a:bodyPr/>
                    <a:lstStyle/>
                    <a:p>
                      <a:pPr algn="l" fontAlgn="t"/>
                      <a:r>
                        <a:rPr lang="en-US" sz="900" u="none" strike="noStrike">
                          <a:effectLst/>
                        </a:rPr>
                        <a:t>Crucible is dropped during removal</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r>
                        <a:rPr lang="en-US" sz="900" u="none" strike="noStrike">
                          <a:effectLst/>
                        </a:rPr>
                        <a:t>L</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r>
                        <a:rPr lang="en-US" sz="900" u="none" strike="noStrike">
                          <a:effectLst/>
                        </a:rPr>
                        <a:t>M</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b"/>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5806" marR="5806" marT="5806" marB="0" anchor="b"/>
                </a:tc>
                <a:tc>
                  <a:txBody>
                    <a:bodyPr/>
                    <a:lstStyle/>
                    <a:p>
                      <a:pPr algn="l" fontAlgn="t"/>
                      <a:r>
                        <a:rPr lang="en-US" sz="900" u="none" strike="noStrike">
                          <a:effectLst/>
                        </a:rPr>
                        <a:t>Practice with empty crucible</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b"/>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5806" marR="5806" marT="5806" marB="0" anchor="b"/>
                </a:tc>
                <a:extLst>
                  <a:ext uri="{0D108BD9-81ED-4DB2-BD59-A6C34878D82A}">
                    <a16:rowId xmlns:a16="http://schemas.microsoft.com/office/drawing/2014/main" val="2300237383"/>
                  </a:ext>
                </a:extLst>
              </a:tr>
              <a:tr h="152642">
                <a:tc>
                  <a:txBody>
                    <a:bodyPr/>
                    <a:lstStyle/>
                    <a:p>
                      <a:pPr algn="l" fontAlgn="t"/>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b"/>
                      <a:endParaRPr lang="en-US" sz="900" b="0" i="0" u="none" strike="noStrike">
                        <a:solidFill>
                          <a:srgbClr val="000000"/>
                        </a:solidFill>
                        <a:effectLst/>
                        <a:latin typeface="Calibri" panose="020F0502020204030204" pitchFamily="34" charset="0"/>
                      </a:endParaRPr>
                    </a:p>
                  </a:txBody>
                  <a:tcPr marL="5806" marR="5806" marT="5806" marB="0" anchor="b"/>
                </a:tc>
                <a:tc>
                  <a:txBody>
                    <a:bodyPr/>
                    <a:lstStyle/>
                    <a:p>
                      <a:pPr algn="l" fontAlgn="t"/>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b"/>
                      <a:endParaRPr lang="en-US" sz="900" b="0" i="0" u="none" strike="noStrike">
                        <a:solidFill>
                          <a:srgbClr val="000000"/>
                        </a:solidFill>
                        <a:effectLst/>
                        <a:latin typeface="Calibri" panose="020F0502020204030204" pitchFamily="34" charset="0"/>
                      </a:endParaRPr>
                    </a:p>
                  </a:txBody>
                  <a:tcPr marL="5806" marR="5806" marT="5806" marB="0" anchor="b"/>
                </a:tc>
                <a:extLst>
                  <a:ext uri="{0D108BD9-81ED-4DB2-BD59-A6C34878D82A}">
                    <a16:rowId xmlns:a16="http://schemas.microsoft.com/office/drawing/2014/main" val="2048691547"/>
                  </a:ext>
                </a:extLst>
              </a:tr>
              <a:tr h="321352">
                <a:tc>
                  <a:txBody>
                    <a:bodyPr/>
                    <a:lstStyle/>
                    <a:p>
                      <a:pPr algn="l" fontAlgn="t"/>
                      <a:r>
                        <a:rPr lang="en-US" sz="900" u="none" strike="noStrike">
                          <a:effectLst/>
                        </a:rPr>
                        <a:t>Transfer to VCU goes wrong</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r>
                        <a:rPr lang="en-US" sz="900" u="none" strike="noStrike">
                          <a:effectLst/>
                        </a:rPr>
                        <a:t>EL</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r>
                        <a:rPr lang="en-US" sz="900" u="none" strike="noStrike">
                          <a:effectLst/>
                        </a:rPr>
                        <a:t>M</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r>
                        <a:rPr lang="en-US" sz="900" u="none" strike="noStrike">
                          <a:effectLst/>
                        </a:rPr>
                        <a:t>1</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l" fontAlgn="t"/>
                      <a:r>
                        <a:rPr lang="en-US" sz="900" u="none" strike="noStrike">
                          <a:effectLst/>
                        </a:rPr>
                        <a:t>Use point-to-point transfer                                                           JLab staff follow truck to ensure correct delivery</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r>
                        <a:rPr lang="en-US" sz="900" u="none" strike="noStrike">
                          <a:effectLst/>
                        </a:rPr>
                        <a:t>N</a:t>
                      </a:r>
                      <a:endParaRPr lang="en-US" sz="900" b="0" i="0" u="none" strike="noStrike">
                        <a:solidFill>
                          <a:srgbClr val="000000"/>
                        </a:solidFill>
                        <a:effectLst/>
                        <a:latin typeface="Calibri" panose="020F0502020204030204" pitchFamily="34" charset="0"/>
                      </a:endParaRPr>
                    </a:p>
                  </a:txBody>
                  <a:tcPr marL="5806" marR="5806" marT="5806" marB="0"/>
                </a:tc>
                <a:extLst>
                  <a:ext uri="{0D108BD9-81ED-4DB2-BD59-A6C34878D82A}">
                    <a16:rowId xmlns:a16="http://schemas.microsoft.com/office/drawing/2014/main" val="2774113535"/>
                  </a:ext>
                </a:extLst>
              </a:tr>
              <a:tr h="152642">
                <a:tc>
                  <a:txBody>
                    <a:bodyPr/>
                    <a:lstStyle/>
                    <a:p>
                      <a:pPr algn="l" fontAlgn="t"/>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b"/>
                      <a:endParaRPr lang="en-US" sz="900" b="0" i="0" u="none" strike="noStrike">
                        <a:solidFill>
                          <a:srgbClr val="000000"/>
                        </a:solidFill>
                        <a:effectLst/>
                        <a:latin typeface="Calibri" panose="020F0502020204030204" pitchFamily="34" charset="0"/>
                      </a:endParaRPr>
                    </a:p>
                  </a:txBody>
                  <a:tcPr marL="5806" marR="5806" marT="5806" marB="0" anchor="b"/>
                </a:tc>
                <a:tc>
                  <a:txBody>
                    <a:bodyPr/>
                    <a:lstStyle/>
                    <a:p>
                      <a:pPr algn="l" fontAlgn="t"/>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b"/>
                      <a:endParaRPr lang="en-US" sz="900" b="0" i="0" u="none" strike="noStrike">
                        <a:solidFill>
                          <a:srgbClr val="000000"/>
                        </a:solidFill>
                        <a:effectLst/>
                        <a:latin typeface="Calibri" panose="020F0502020204030204" pitchFamily="34" charset="0"/>
                      </a:endParaRPr>
                    </a:p>
                  </a:txBody>
                  <a:tcPr marL="5806" marR="5806" marT="5806" marB="0" anchor="b"/>
                </a:tc>
                <a:extLst>
                  <a:ext uri="{0D108BD9-81ED-4DB2-BD59-A6C34878D82A}">
                    <a16:rowId xmlns:a16="http://schemas.microsoft.com/office/drawing/2014/main" val="2228312000"/>
                  </a:ext>
                </a:extLst>
              </a:tr>
              <a:tr h="321352">
                <a:tc>
                  <a:txBody>
                    <a:bodyPr/>
                    <a:lstStyle/>
                    <a:p>
                      <a:pPr algn="l" fontAlgn="t"/>
                      <a:r>
                        <a:rPr lang="en-US" sz="900" u="none" strike="noStrike">
                          <a:effectLst/>
                        </a:rPr>
                        <a:t>Transport container is opened incorrectly</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r>
                        <a:rPr lang="en-US" sz="900" u="none" strike="noStrike">
                          <a:effectLst/>
                        </a:rPr>
                        <a:t>L</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r>
                        <a:rPr lang="en-US" sz="900" u="none" strike="noStrike">
                          <a:effectLst/>
                        </a:rPr>
                        <a:t>M</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r>
                        <a:rPr lang="en-US" sz="900" u="none" strike="noStrike">
                          <a:effectLst/>
                        </a:rPr>
                        <a:t>2</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l" fontAlgn="t"/>
                      <a:r>
                        <a:rPr lang="en-US" sz="900" u="none" strike="noStrike">
                          <a:effectLst/>
                        </a:rPr>
                        <a:t>Carry out dry runs with VCU RSO participation                          JLab staff will be present for initial deliveries</a:t>
                      </a:r>
                      <a:endParaRPr lang="en-US" sz="900" b="0" i="0" u="none" strike="noStrike">
                        <a:solidFill>
                          <a:srgbClr val="000000"/>
                        </a:solidFill>
                        <a:effectLst/>
                        <a:latin typeface="Calibri" panose="020F0502020204030204" pitchFamily="34" charset="0"/>
                      </a:endParaRPr>
                    </a:p>
                  </a:txBody>
                  <a:tcPr marL="5806" marR="5806" marT="5806" marB="0"/>
                </a:tc>
                <a:tc>
                  <a:txBody>
                    <a:bodyPr/>
                    <a:lstStyle/>
                    <a:p>
                      <a:pPr algn="ctr" fontAlgn="t"/>
                      <a:r>
                        <a:rPr lang="en-US" sz="900" u="none" strike="noStrike" dirty="0">
                          <a:effectLst/>
                        </a:rPr>
                        <a:t>N</a:t>
                      </a:r>
                      <a:endParaRPr lang="en-US" sz="900" b="0" i="0" u="none" strike="noStrike" dirty="0">
                        <a:solidFill>
                          <a:srgbClr val="000000"/>
                        </a:solidFill>
                        <a:effectLst/>
                        <a:latin typeface="Calibri" panose="020F0502020204030204" pitchFamily="34" charset="0"/>
                      </a:endParaRPr>
                    </a:p>
                  </a:txBody>
                  <a:tcPr marL="5806" marR="5806" marT="5806" marB="0"/>
                </a:tc>
                <a:extLst>
                  <a:ext uri="{0D108BD9-81ED-4DB2-BD59-A6C34878D82A}">
                    <a16:rowId xmlns:a16="http://schemas.microsoft.com/office/drawing/2014/main" val="2209499011"/>
                  </a:ext>
                </a:extLst>
              </a:tr>
            </a:tbl>
          </a:graphicData>
        </a:graphic>
      </p:graphicFrame>
    </p:spTree>
    <p:extLst>
      <p:ext uri="{BB962C8B-B14F-4D97-AF65-F5344CB8AC3E}">
        <p14:creationId xmlns:p14="http://schemas.microsoft.com/office/powerpoint/2010/main" val="2129150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8A1AB-E8C2-AD48-9006-CD0FD545D8B8}"/>
              </a:ext>
            </a:extLst>
          </p:cNvPr>
          <p:cNvSpPr>
            <a:spLocks noGrp="1"/>
          </p:cNvSpPr>
          <p:nvPr>
            <p:ph type="title"/>
          </p:nvPr>
        </p:nvSpPr>
        <p:spPr/>
        <p:txBody>
          <a:bodyPr/>
          <a:lstStyle/>
          <a:p>
            <a:r>
              <a:rPr lang="en-US" dirty="0"/>
              <a:t>Experiment Layout</a:t>
            </a:r>
          </a:p>
        </p:txBody>
      </p:sp>
      <p:pic>
        <p:nvPicPr>
          <p:cNvPr id="5" name="Content Placeholder 4">
            <a:extLst>
              <a:ext uri="{FF2B5EF4-FFF2-40B4-BE49-F238E27FC236}">
                <a16:creationId xmlns:a16="http://schemas.microsoft.com/office/drawing/2014/main" id="{4FFF5180-7102-384C-9374-EF19BD14E877}"/>
              </a:ext>
            </a:extLst>
          </p:cNvPr>
          <p:cNvPicPr>
            <a:picLocks noGrp="1" noChangeAspect="1"/>
          </p:cNvPicPr>
          <p:nvPr>
            <p:ph sz="quarter" idx="12"/>
          </p:nvPr>
        </p:nvPicPr>
        <p:blipFill>
          <a:blip r:embed="rId2"/>
          <a:stretch>
            <a:fillRect/>
          </a:stretch>
        </p:blipFill>
        <p:spPr>
          <a:xfrm>
            <a:off x="629952" y="847725"/>
            <a:ext cx="7893620" cy="5546725"/>
          </a:xfrm>
        </p:spPr>
      </p:pic>
      <p:sp>
        <p:nvSpPr>
          <p:cNvPr id="6" name="Footer Placeholder 5">
            <a:extLst>
              <a:ext uri="{FF2B5EF4-FFF2-40B4-BE49-F238E27FC236}">
                <a16:creationId xmlns:a16="http://schemas.microsoft.com/office/drawing/2014/main" id="{43059F0B-F29C-0B47-9D86-03235A5707AF}"/>
              </a:ext>
            </a:extLst>
          </p:cNvPr>
          <p:cNvSpPr>
            <a:spLocks noGrp="1"/>
          </p:cNvSpPr>
          <p:nvPr>
            <p:ph type="ftr" sz="quarter" idx="13"/>
          </p:nvPr>
        </p:nvSpPr>
        <p:spPr/>
        <p:txBody>
          <a:bodyPr/>
          <a:lstStyle/>
          <a:p>
            <a:r>
              <a:rPr lang="en-US" dirty="0"/>
              <a:t>Isotope ERR Review September 26-27, 2019</a:t>
            </a:r>
          </a:p>
        </p:txBody>
      </p:sp>
      <p:sp>
        <p:nvSpPr>
          <p:cNvPr id="7" name="Slide Number Placeholder 6">
            <a:extLst>
              <a:ext uri="{FF2B5EF4-FFF2-40B4-BE49-F238E27FC236}">
                <a16:creationId xmlns:a16="http://schemas.microsoft.com/office/drawing/2014/main" id="{E119DD37-08B0-BB47-97C7-B249334E53DA}"/>
              </a:ext>
            </a:extLst>
          </p:cNvPr>
          <p:cNvSpPr>
            <a:spLocks noGrp="1"/>
          </p:cNvSpPr>
          <p:nvPr>
            <p:ph type="sldNum" sz="quarter" idx="11"/>
          </p:nvPr>
        </p:nvSpPr>
        <p:spPr/>
        <p:txBody>
          <a:bodyPr/>
          <a:lstStyle/>
          <a:p>
            <a:fld id="{0B71D3AA-F628-8F4E-BE52-707AC18962C1}" type="slidenum">
              <a:rPr lang="en-US" smtClean="0"/>
              <a:t>3</a:t>
            </a:fld>
            <a:endParaRPr lang="en-US" dirty="0"/>
          </a:p>
        </p:txBody>
      </p:sp>
    </p:spTree>
    <p:extLst>
      <p:ext uri="{BB962C8B-B14F-4D97-AF65-F5344CB8AC3E}">
        <p14:creationId xmlns:p14="http://schemas.microsoft.com/office/powerpoint/2010/main" val="1256100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04BF1-ED52-F648-8816-CD248B3E51DB}"/>
              </a:ext>
            </a:extLst>
          </p:cNvPr>
          <p:cNvSpPr>
            <a:spLocks noGrp="1"/>
          </p:cNvSpPr>
          <p:nvPr>
            <p:ph type="title"/>
          </p:nvPr>
        </p:nvSpPr>
        <p:spPr/>
        <p:txBody>
          <a:bodyPr/>
          <a:lstStyle/>
          <a:p>
            <a:r>
              <a:rPr lang="en-US" dirty="0"/>
              <a:t>Results of the Experiment</a:t>
            </a:r>
          </a:p>
        </p:txBody>
      </p:sp>
      <p:sp>
        <p:nvSpPr>
          <p:cNvPr id="3" name="Content Placeholder 2">
            <a:extLst>
              <a:ext uri="{FF2B5EF4-FFF2-40B4-BE49-F238E27FC236}">
                <a16:creationId xmlns:a16="http://schemas.microsoft.com/office/drawing/2014/main" id="{38EFC8E2-62B4-4841-9EED-854A6016B571}"/>
              </a:ext>
            </a:extLst>
          </p:cNvPr>
          <p:cNvSpPr>
            <a:spLocks noGrp="1"/>
          </p:cNvSpPr>
          <p:nvPr>
            <p:ph sz="quarter" idx="12"/>
          </p:nvPr>
        </p:nvSpPr>
        <p:spPr/>
        <p:txBody>
          <a:bodyPr>
            <a:normAutofit/>
          </a:bodyPr>
          <a:lstStyle/>
          <a:p>
            <a:pPr lvl="0"/>
            <a:r>
              <a:rPr lang="en-US" dirty="0"/>
              <a:t>Produced  ~70 </a:t>
            </a:r>
            <a:r>
              <a:rPr lang="el-GR" dirty="0"/>
              <a:t>μ</a:t>
            </a:r>
            <a:r>
              <a:rPr lang="en-US" dirty="0"/>
              <a:t>Curies of </a:t>
            </a:r>
            <a:r>
              <a:rPr lang="en-US" baseline="30000" dirty="0"/>
              <a:t>67</a:t>
            </a:r>
            <a:r>
              <a:rPr lang="en-US" dirty="0"/>
              <a:t>Cu</a:t>
            </a:r>
          </a:p>
          <a:p>
            <a:pPr lvl="0"/>
            <a:r>
              <a:rPr lang="en-US" dirty="0"/>
              <a:t>No chemical separation could be done at VCU</a:t>
            </a:r>
          </a:p>
          <a:p>
            <a:pPr lvl="3"/>
            <a:endParaRPr lang="en-US" dirty="0"/>
          </a:p>
          <a:p>
            <a:r>
              <a:rPr lang="en-US" dirty="0"/>
              <a:t>The problems that were encountered can be divided into three areas:</a:t>
            </a:r>
          </a:p>
          <a:p>
            <a:pPr lvl="1"/>
            <a:r>
              <a:rPr lang="en-US" dirty="0"/>
              <a:t>Irradiation</a:t>
            </a:r>
          </a:p>
          <a:p>
            <a:pPr lvl="1"/>
            <a:r>
              <a:rPr lang="en-US" dirty="0"/>
              <a:t>Transfer to VCU</a:t>
            </a:r>
          </a:p>
          <a:p>
            <a:pPr lvl="1"/>
            <a:r>
              <a:rPr lang="en-US" dirty="0"/>
              <a:t>Opening the transport container at VCU</a:t>
            </a:r>
          </a:p>
          <a:p>
            <a:pPr lvl="3"/>
            <a:endParaRPr lang="en-US" dirty="0"/>
          </a:p>
          <a:p>
            <a:r>
              <a:rPr lang="en-US" dirty="0"/>
              <a:t>Problems with the irradiation were the subject of an internal review</a:t>
            </a:r>
          </a:p>
          <a:p>
            <a:pPr lvl="1"/>
            <a:r>
              <a:rPr lang="en-US" dirty="0"/>
              <a:t>Our responses are presented here and in the background documentation</a:t>
            </a:r>
          </a:p>
          <a:p>
            <a:pPr lvl="3"/>
            <a:endParaRPr lang="en-US" dirty="0"/>
          </a:p>
          <a:p>
            <a:r>
              <a:rPr lang="en-US" dirty="0"/>
              <a:t>Problems with the transfer were the subject of a DOE ORPS Report and a Jefferson Lab Lessons Learned report</a:t>
            </a:r>
          </a:p>
          <a:p>
            <a:pPr lvl="1"/>
            <a:r>
              <a:rPr lang="en-US" dirty="0"/>
              <a:t>We have arranged a FedEx point-to-point transfer, which avoids the possibility of the same problem re-occurring</a:t>
            </a:r>
          </a:p>
          <a:p>
            <a:pPr lvl="3"/>
            <a:endParaRPr lang="en-US" dirty="0"/>
          </a:p>
          <a:p>
            <a:r>
              <a:rPr lang="en-US" dirty="0"/>
              <a:t>Problems with opening the transport container at VCU </a:t>
            </a:r>
          </a:p>
          <a:p>
            <a:pPr lvl="1"/>
            <a:r>
              <a:rPr lang="en-US" dirty="0"/>
              <a:t>We have carried out two dry runs in close collaboration with the VCU RSO to practice all of the steps</a:t>
            </a:r>
          </a:p>
        </p:txBody>
      </p:sp>
      <p:sp>
        <p:nvSpPr>
          <p:cNvPr id="4" name="Footer Placeholder 3">
            <a:extLst>
              <a:ext uri="{FF2B5EF4-FFF2-40B4-BE49-F238E27FC236}">
                <a16:creationId xmlns:a16="http://schemas.microsoft.com/office/drawing/2014/main" id="{A212D40D-C72F-444F-AA0F-EF53EAB2FB20}"/>
              </a:ext>
            </a:extLst>
          </p:cNvPr>
          <p:cNvSpPr>
            <a:spLocks noGrp="1"/>
          </p:cNvSpPr>
          <p:nvPr>
            <p:ph type="ftr" sz="quarter" idx="13"/>
          </p:nvPr>
        </p:nvSpPr>
        <p:spPr/>
        <p:txBody>
          <a:bodyPr/>
          <a:lstStyle/>
          <a:p>
            <a:r>
              <a:rPr lang="en-US" dirty="0"/>
              <a:t>Isotope ERR Review September 26-27, 2019</a:t>
            </a:r>
          </a:p>
        </p:txBody>
      </p:sp>
      <p:sp>
        <p:nvSpPr>
          <p:cNvPr id="5" name="Slide Number Placeholder 4">
            <a:extLst>
              <a:ext uri="{FF2B5EF4-FFF2-40B4-BE49-F238E27FC236}">
                <a16:creationId xmlns:a16="http://schemas.microsoft.com/office/drawing/2014/main" id="{DA377AD2-BC42-A745-948C-9540D56BC624}"/>
              </a:ext>
            </a:extLst>
          </p:cNvPr>
          <p:cNvSpPr>
            <a:spLocks noGrp="1"/>
          </p:cNvSpPr>
          <p:nvPr>
            <p:ph type="sldNum" sz="quarter" idx="11"/>
          </p:nvPr>
        </p:nvSpPr>
        <p:spPr/>
        <p:txBody>
          <a:bodyPr/>
          <a:lstStyle/>
          <a:p>
            <a:fld id="{0B71D3AA-F628-8F4E-BE52-707AC18962C1}" type="slidenum">
              <a:rPr lang="en-US" smtClean="0"/>
              <a:t>4</a:t>
            </a:fld>
            <a:endParaRPr lang="en-US" dirty="0"/>
          </a:p>
        </p:txBody>
      </p:sp>
    </p:spTree>
    <p:extLst>
      <p:ext uri="{BB962C8B-B14F-4D97-AF65-F5344CB8AC3E}">
        <p14:creationId xmlns:p14="http://schemas.microsoft.com/office/powerpoint/2010/main" val="650420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04BF1-ED52-F648-8816-CD248B3E51DB}"/>
              </a:ext>
            </a:extLst>
          </p:cNvPr>
          <p:cNvSpPr>
            <a:spLocks noGrp="1"/>
          </p:cNvSpPr>
          <p:nvPr>
            <p:ph type="title"/>
          </p:nvPr>
        </p:nvSpPr>
        <p:spPr/>
        <p:txBody>
          <a:bodyPr/>
          <a:lstStyle/>
          <a:p>
            <a:r>
              <a:rPr lang="en-US" dirty="0"/>
              <a:t>Lessons Learned from Irradiation</a:t>
            </a:r>
          </a:p>
        </p:txBody>
      </p:sp>
      <p:sp>
        <p:nvSpPr>
          <p:cNvPr id="3" name="Content Placeholder 2">
            <a:extLst>
              <a:ext uri="{FF2B5EF4-FFF2-40B4-BE49-F238E27FC236}">
                <a16:creationId xmlns:a16="http://schemas.microsoft.com/office/drawing/2014/main" id="{38EFC8E2-62B4-4841-9EED-854A6016B571}"/>
              </a:ext>
            </a:extLst>
          </p:cNvPr>
          <p:cNvSpPr>
            <a:spLocks noGrp="1"/>
          </p:cNvSpPr>
          <p:nvPr>
            <p:ph sz="quarter" idx="12"/>
          </p:nvPr>
        </p:nvSpPr>
        <p:spPr/>
        <p:txBody>
          <a:bodyPr>
            <a:normAutofit/>
          </a:bodyPr>
          <a:lstStyle/>
          <a:p>
            <a:r>
              <a:rPr lang="en-US" dirty="0"/>
              <a:t>The two implied and essential conditions to ensure personnel safety and machine safety were successful with the exception that two pieces of equipment in that area were damaged, which were replaced</a:t>
            </a:r>
          </a:p>
          <a:p>
            <a:r>
              <a:rPr lang="en-US" dirty="0"/>
              <a:t>There was a subsequent “Lessons Learned” document produced focusing on seven different categories</a:t>
            </a:r>
          </a:p>
          <a:p>
            <a:pPr lvl="1"/>
            <a:r>
              <a:rPr lang="en-US" sz="1600" dirty="0"/>
              <a:t>Planning</a:t>
            </a:r>
          </a:p>
          <a:p>
            <a:pPr lvl="1"/>
            <a:r>
              <a:rPr lang="en-US" sz="1600" dirty="0"/>
              <a:t>Review Process</a:t>
            </a:r>
          </a:p>
          <a:p>
            <a:pPr lvl="1"/>
            <a:r>
              <a:rPr lang="en-US" sz="1600" dirty="0"/>
              <a:t>Risk Assessment</a:t>
            </a:r>
          </a:p>
          <a:p>
            <a:pPr lvl="1"/>
            <a:r>
              <a:rPr lang="en-US" sz="1600" dirty="0"/>
              <a:t>Skills mix (technical, procedural, operational, . . )</a:t>
            </a:r>
          </a:p>
          <a:p>
            <a:pPr lvl="1"/>
            <a:r>
              <a:rPr lang="en-US" sz="1600" dirty="0"/>
              <a:t>Safety </a:t>
            </a:r>
          </a:p>
          <a:p>
            <a:pPr lvl="1"/>
            <a:r>
              <a:rPr lang="en-US" sz="1600" dirty="0"/>
              <a:t>Documentation</a:t>
            </a:r>
          </a:p>
          <a:p>
            <a:pPr lvl="1"/>
            <a:r>
              <a:rPr lang="en-US" sz="1600" dirty="0"/>
              <a:t>Communications</a:t>
            </a:r>
            <a:endParaRPr lang="en-US" sz="900" dirty="0"/>
          </a:p>
          <a:p>
            <a:r>
              <a:rPr lang="en-US" sz="1800" dirty="0"/>
              <a:t>All the recommendations were put into an Excel Spreadsheet with responses and placed in the Background Documents file</a:t>
            </a:r>
          </a:p>
          <a:p>
            <a:pPr lvl="1"/>
            <a:r>
              <a:rPr lang="en-US" sz="1600" dirty="0"/>
              <a:t>The Lessons Learned document is also in the Background Documents file</a:t>
            </a:r>
          </a:p>
          <a:p>
            <a:r>
              <a:rPr lang="en-US" sz="1800" dirty="0"/>
              <a:t>The following pages provide an overview of the responses</a:t>
            </a:r>
          </a:p>
          <a:p>
            <a:pPr lvl="1"/>
            <a:endParaRPr lang="en-US" dirty="0"/>
          </a:p>
          <a:p>
            <a:endParaRPr lang="en-US" dirty="0"/>
          </a:p>
        </p:txBody>
      </p:sp>
      <p:sp>
        <p:nvSpPr>
          <p:cNvPr id="4" name="Footer Placeholder 3">
            <a:extLst>
              <a:ext uri="{FF2B5EF4-FFF2-40B4-BE49-F238E27FC236}">
                <a16:creationId xmlns:a16="http://schemas.microsoft.com/office/drawing/2014/main" id="{A212D40D-C72F-444F-AA0F-EF53EAB2FB20}"/>
              </a:ext>
            </a:extLst>
          </p:cNvPr>
          <p:cNvSpPr>
            <a:spLocks noGrp="1"/>
          </p:cNvSpPr>
          <p:nvPr>
            <p:ph type="ftr" sz="quarter" idx="13"/>
          </p:nvPr>
        </p:nvSpPr>
        <p:spPr/>
        <p:txBody>
          <a:bodyPr/>
          <a:lstStyle/>
          <a:p>
            <a:r>
              <a:rPr lang="en-US" dirty="0"/>
              <a:t>Isotope ERR Review September 26-27, 2019</a:t>
            </a:r>
          </a:p>
        </p:txBody>
      </p:sp>
      <p:sp>
        <p:nvSpPr>
          <p:cNvPr id="5" name="Slide Number Placeholder 4">
            <a:extLst>
              <a:ext uri="{FF2B5EF4-FFF2-40B4-BE49-F238E27FC236}">
                <a16:creationId xmlns:a16="http://schemas.microsoft.com/office/drawing/2014/main" id="{DA377AD2-BC42-A745-948C-9540D56BC624}"/>
              </a:ext>
            </a:extLst>
          </p:cNvPr>
          <p:cNvSpPr>
            <a:spLocks noGrp="1"/>
          </p:cNvSpPr>
          <p:nvPr>
            <p:ph type="sldNum" sz="quarter" idx="11"/>
          </p:nvPr>
        </p:nvSpPr>
        <p:spPr/>
        <p:txBody>
          <a:bodyPr/>
          <a:lstStyle/>
          <a:p>
            <a:fld id="{0B71D3AA-F628-8F4E-BE52-707AC18962C1}" type="slidenum">
              <a:rPr lang="en-US" smtClean="0"/>
              <a:t>5</a:t>
            </a:fld>
            <a:endParaRPr lang="en-US" dirty="0"/>
          </a:p>
        </p:txBody>
      </p:sp>
    </p:spTree>
    <p:extLst>
      <p:ext uri="{BB962C8B-B14F-4D97-AF65-F5344CB8AC3E}">
        <p14:creationId xmlns:p14="http://schemas.microsoft.com/office/powerpoint/2010/main" val="4018599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80313-291D-EB44-B8B1-309E225B4A10}"/>
              </a:ext>
            </a:extLst>
          </p:cNvPr>
          <p:cNvSpPr>
            <a:spLocks noGrp="1"/>
          </p:cNvSpPr>
          <p:nvPr>
            <p:ph type="title"/>
          </p:nvPr>
        </p:nvSpPr>
        <p:spPr/>
        <p:txBody>
          <a:bodyPr/>
          <a:lstStyle/>
          <a:p>
            <a:r>
              <a:rPr lang="en-US" dirty="0"/>
              <a:t>Planning</a:t>
            </a:r>
          </a:p>
        </p:txBody>
      </p:sp>
      <p:sp>
        <p:nvSpPr>
          <p:cNvPr id="3" name="Content Placeholder 2">
            <a:extLst>
              <a:ext uri="{FF2B5EF4-FFF2-40B4-BE49-F238E27FC236}">
                <a16:creationId xmlns:a16="http://schemas.microsoft.com/office/drawing/2014/main" id="{74C95704-4459-3F45-8991-13372EADE62A}"/>
              </a:ext>
            </a:extLst>
          </p:cNvPr>
          <p:cNvSpPr>
            <a:spLocks noGrp="1"/>
          </p:cNvSpPr>
          <p:nvPr>
            <p:ph sz="quarter" idx="12"/>
          </p:nvPr>
        </p:nvSpPr>
        <p:spPr/>
        <p:txBody>
          <a:bodyPr/>
          <a:lstStyle/>
          <a:p>
            <a:r>
              <a:rPr lang="en-US" dirty="0"/>
              <a:t>Planning started with a detailed GanttProject Gantt Chart of tasks to accomplish</a:t>
            </a:r>
          </a:p>
          <a:p>
            <a:pPr lvl="1"/>
            <a:r>
              <a:rPr lang="en-US" dirty="0"/>
              <a:t>GanttProject is open source and can be imported into Microsoft Project</a:t>
            </a:r>
          </a:p>
          <a:p>
            <a:r>
              <a:rPr lang="en-US" dirty="0"/>
              <a:t>Task list contained 51 entries, including 20 Milestones</a:t>
            </a:r>
          </a:p>
          <a:p>
            <a:pPr lvl="1"/>
            <a:r>
              <a:rPr lang="en-US" dirty="0"/>
              <a:t>The Milestones were transmitted to DOE in November 2018, and we are being tracked against them</a:t>
            </a:r>
          </a:p>
          <a:p>
            <a:r>
              <a:rPr lang="en-US" dirty="0"/>
              <a:t>Meetings were held semi-regularly in the LERF Breakroom to discuss detailed schedules</a:t>
            </a:r>
          </a:p>
          <a:p>
            <a:endParaRPr lang="en-US" dirty="0"/>
          </a:p>
          <a:p>
            <a:r>
              <a:rPr lang="en-US" dirty="0"/>
              <a:t>Comments:</a:t>
            </a:r>
          </a:p>
          <a:p>
            <a:pPr lvl="1"/>
            <a:r>
              <a:rPr lang="en-US" dirty="0"/>
              <a:t>Planning was difficult given the low priority of the Isotope Project</a:t>
            </a:r>
          </a:p>
          <a:p>
            <a:pPr lvl="1"/>
            <a:r>
              <a:rPr lang="en-US" dirty="0"/>
              <a:t>This is the first time an ERR has been held for a “small” experiment</a:t>
            </a:r>
          </a:p>
          <a:p>
            <a:pPr lvl="1"/>
            <a:r>
              <a:rPr lang="en-US" dirty="0"/>
              <a:t>Required rewriting EHS&amp;Q Manual Chapter 3130 which defines the process to be followed</a:t>
            </a:r>
          </a:p>
          <a:p>
            <a:pPr lvl="1"/>
            <a:r>
              <a:rPr lang="en-US" dirty="0"/>
              <a:t>We are currently ~1-2 months behind schedule</a:t>
            </a:r>
          </a:p>
          <a:p>
            <a:pPr lvl="1"/>
            <a:endParaRPr lang="en-US" dirty="0"/>
          </a:p>
          <a:p>
            <a:pPr lvl="1"/>
            <a:endParaRPr lang="en-US" dirty="0"/>
          </a:p>
          <a:p>
            <a:pPr lvl="1"/>
            <a:r>
              <a:rPr lang="en-US" dirty="0"/>
              <a:t>Isotope Kick-Off Meeting August 3, 2018</a:t>
            </a:r>
          </a:p>
        </p:txBody>
      </p:sp>
      <p:sp>
        <p:nvSpPr>
          <p:cNvPr id="4" name="Footer Placeholder 3">
            <a:extLst>
              <a:ext uri="{FF2B5EF4-FFF2-40B4-BE49-F238E27FC236}">
                <a16:creationId xmlns:a16="http://schemas.microsoft.com/office/drawing/2014/main" id="{1709AD58-A5E2-8B40-98F2-5550D98E0CDB}"/>
              </a:ext>
            </a:extLst>
          </p:cNvPr>
          <p:cNvSpPr>
            <a:spLocks noGrp="1"/>
          </p:cNvSpPr>
          <p:nvPr>
            <p:ph type="ftr" sz="quarter" idx="13"/>
          </p:nvPr>
        </p:nvSpPr>
        <p:spPr/>
        <p:txBody>
          <a:bodyPr/>
          <a:lstStyle/>
          <a:p>
            <a:r>
              <a:rPr lang="en-US" dirty="0"/>
              <a:t>Isotope ERR Review September 26-27, 2019</a:t>
            </a:r>
          </a:p>
        </p:txBody>
      </p:sp>
      <p:sp>
        <p:nvSpPr>
          <p:cNvPr id="5" name="Slide Number Placeholder 4">
            <a:extLst>
              <a:ext uri="{FF2B5EF4-FFF2-40B4-BE49-F238E27FC236}">
                <a16:creationId xmlns:a16="http://schemas.microsoft.com/office/drawing/2014/main" id="{4E3612AD-51BE-FE4E-B23A-367DE5EF26B8}"/>
              </a:ext>
            </a:extLst>
          </p:cNvPr>
          <p:cNvSpPr>
            <a:spLocks noGrp="1"/>
          </p:cNvSpPr>
          <p:nvPr>
            <p:ph type="sldNum" sz="quarter" idx="11"/>
          </p:nvPr>
        </p:nvSpPr>
        <p:spPr/>
        <p:txBody>
          <a:bodyPr/>
          <a:lstStyle/>
          <a:p>
            <a:fld id="{0B71D3AA-F628-8F4E-BE52-707AC18962C1}" type="slidenum">
              <a:rPr lang="en-US" smtClean="0"/>
              <a:t>6</a:t>
            </a:fld>
            <a:endParaRPr lang="en-US" dirty="0"/>
          </a:p>
        </p:txBody>
      </p:sp>
    </p:spTree>
    <p:extLst>
      <p:ext uri="{BB962C8B-B14F-4D97-AF65-F5344CB8AC3E}">
        <p14:creationId xmlns:p14="http://schemas.microsoft.com/office/powerpoint/2010/main" val="3016711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1B55F-AE5B-4C42-8054-02ED7644F290}"/>
              </a:ext>
            </a:extLst>
          </p:cNvPr>
          <p:cNvSpPr>
            <a:spLocks noGrp="1"/>
          </p:cNvSpPr>
          <p:nvPr>
            <p:ph type="title"/>
          </p:nvPr>
        </p:nvSpPr>
        <p:spPr/>
        <p:txBody>
          <a:bodyPr/>
          <a:lstStyle/>
          <a:p>
            <a:r>
              <a:rPr lang="en-US" dirty="0"/>
              <a:t>Isotope Project Plan</a:t>
            </a:r>
          </a:p>
        </p:txBody>
      </p:sp>
      <p:pic>
        <p:nvPicPr>
          <p:cNvPr id="5" name="Content Placeholder 4">
            <a:extLst>
              <a:ext uri="{FF2B5EF4-FFF2-40B4-BE49-F238E27FC236}">
                <a16:creationId xmlns:a16="http://schemas.microsoft.com/office/drawing/2014/main" id="{B545346B-92B5-CD4C-B3C8-5391D5FCC644}"/>
              </a:ext>
            </a:extLst>
          </p:cNvPr>
          <p:cNvPicPr>
            <a:picLocks noGrp="1" noChangeAspect="1"/>
          </p:cNvPicPr>
          <p:nvPr>
            <p:ph sz="quarter" idx="12"/>
          </p:nvPr>
        </p:nvPicPr>
        <p:blipFill>
          <a:blip r:embed="rId2"/>
          <a:stretch>
            <a:fillRect/>
          </a:stretch>
        </p:blipFill>
        <p:spPr>
          <a:xfrm>
            <a:off x="209550" y="1103414"/>
            <a:ext cx="8734425" cy="5035347"/>
          </a:xfrm>
        </p:spPr>
      </p:pic>
      <p:sp>
        <p:nvSpPr>
          <p:cNvPr id="6" name="Footer Placeholder 5">
            <a:extLst>
              <a:ext uri="{FF2B5EF4-FFF2-40B4-BE49-F238E27FC236}">
                <a16:creationId xmlns:a16="http://schemas.microsoft.com/office/drawing/2014/main" id="{E6CBD577-1751-684D-91FC-5F108A6B799F}"/>
              </a:ext>
            </a:extLst>
          </p:cNvPr>
          <p:cNvSpPr>
            <a:spLocks noGrp="1"/>
          </p:cNvSpPr>
          <p:nvPr>
            <p:ph type="ftr" sz="quarter" idx="13"/>
          </p:nvPr>
        </p:nvSpPr>
        <p:spPr/>
        <p:txBody>
          <a:bodyPr/>
          <a:lstStyle/>
          <a:p>
            <a:r>
              <a:rPr lang="en-US" dirty="0"/>
              <a:t>Isotope ERR Review September 26-27, 2019</a:t>
            </a:r>
          </a:p>
        </p:txBody>
      </p:sp>
      <p:sp>
        <p:nvSpPr>
          <p:cNvPr id="7" name="Slide Number Placeholder 6">
            <a:extLst>
              <a:ext uri="{FF2B5EF4-FFF2-40B4-BE49-F238E27FC236}">
                <a16:creationId xmlns:a16="http://schemas.microsoft.com/office/drawing/2014/main" id="{D3CE1BED-D052-454A-8A1C-BF9BE2225CAB}"/>
              </a:ext>
            </a:extLst>
          </p:cNvPr>
          <p:cNvSpPr>
            <a:spLocks noGrp="1"/>
          </p:cNvSpPr>
          <p:nvPr>
            <p:ph type="sldNum" sz="quarter" idx="11"/>
          </p:nvPr>
        </p:nvSpPr>
        <p:spPr/>
        <p:txBody>
          <a:bodyPr/>
          <a:lstStyle/>
          <a:p>
            <a:fld id="{0B71D3AA-F628-8F4E-BE52-707AC18962C1}" type="slidenum">
              <a:rPr lang="en-US" smtClean="0"/>
              <a:t>7</a:t>
            </a:fld>
            <a:endParaRPr lang="en-US" dirty="0"/>
          </a:p>
        </p:txBody>
      </p:sp>
    </p:spTree>
    <p:extLst>
      <p:ext uri="{BB962C8B-B14F-4D97-AF65-F5344CB8AC3E}">
        <p14:creationId xmlns:p14="http://schemas.microsoft.com/office/powerpoint/2010/main" val="1875618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D3AC9-9F8A-F445-AADA-33DDF9682613}"/>
              </a:ext>
            </a:extLst>
          </p:cNvPr>
          <p:cNvSpPr>
            <a:spLocks noGrp="1"/>
          </p:cNvSpPr>
          <p:nvPr>
            <p:ph type="title"/>
          </p:nvPr>
        </p:nvSpPr>
        <p:spPr/>
        <p:txBody>
          <a:bodyPr/>
          <a:lstStyle/>
          <a:p>
            <a:r>
              <a:rPr lang="en-US" dirty="0"/>
              <a:t>Review Process</a:t>
            </a:r>
          </a:p>
        </p:txBody>
      </p:sp>
      <p:sp>
        <p:nvSpPr>
          <p:cNvPr id="3" name="Content Placeholder 2">
            <a:extLst>
              <a:ext uri="{FF2B5EF4-FFF2-40B4-BE49-F238E27FC236}">
                <a16:creationId xmlns:a16="http://schemas.microsoft.com/office/drawing/2014/main" id="{A29EB82C-8AD8-5342-BB2F-A95FAD74937F}"/>
              </a:ext>
            </a:extLst>
          </p:cNvPr>
          <p:cNvSpPr>
            <a:spLocks noGrp="1"/>
          </p:cNvSpPr>
          <p:nvPr>
            <p:ph sz="quarter" idx="12"/>
          </p:nvPr>
        </p:nvSpPr>
        <p:spPr/>
        <p:txBody>
          <a:bodyPr/>
          <a:lstStyle/>
          <a:p>
            <a:r>
              <a:rPr lang="en-US" dirty="0"/>
              <a:t>In August 2018, I proposed the following review process</a:t>
            </a:r>
          </a:p>
          <a:p>
            <a:pPr marL="160735" lvl="1" indent="0">
              <a:buNone/>
            </a:pPr>
            <a:r>
              <a:rPr lang="en-US" dirty="0"/>
              <a:t>I suggest two different kinds of Review; Detailed Reviews and the Beam Authorization Review              (</a:t>
            </a:r>
            <a:r>
              <a:rPr lang="en-US" dirty="0">
                <a:solidFill>
                  <a:srgbClr val="0000FF"/>
                </a:solidFill>
              </a:rPr>
              <a:t>now called the Experiment Readiness Review ERR</a:t>
            </a:r>
            <a:r>
              <a:rPr lang="en-US" dirty="0"/>
              <a:t>)  </a:t>
            </a:r>
          </a:p>
          <a:p>
            <a:pPr marL="160735" lvl="1" indent="0">
              <a:buNone/>
            </a:pPr>
            <a:r>
              <a:rPr lang="en-US" dirty="0"/>
              <a:t>The Detailed Reviews should cover the new technologies in a project.  The TRP </a:t>
            </a:r>
            <a:r>
              <a:rPr lang="en-US" dirty="0">
                <a:solidFill>
                  <a:srgbClr val="0000FF"/>
                </a:solidFill>
              </a:rPr>
              <a:t>(Technical Review Process)</a:t>
            </a:r>
            <a:r>
              <a:rPr lang="en-US" dirty="0"/>
              <a:t> Chair </a:t>
            </a:r>
            <a:r>
              <a:rPr lang="en-US" dirty="0">
                <a:solidFill>
                  <a:srgbClr val="0000FF"/>
                </a:solidFill>
              </a:rPr>
              <a:t>(now ERR Chair) </a:t>
            </a:r>
            <a:r>
              <a:rPr lang="en-US" dirty="0"/>
              <a:t>and the Project PI should identify these areas early on in the project  </a:t>
            </a:r>
          </a:p>
          <a:p>
            <a:pPr marL="160735" lvl="1" indent="0">
              <a:buNone/>
            </a:pPr>
            <a:r>
              <a:rPr lang="en-US" dirty="0">
                <a:solidFill>
                  <a:srgbClr val="FF0000"/>
                </a:solidFill>
              </a:rPr>
              <a:t>For the Isotope Project, I would propose the target design, including the simulations and instrumentation; and the radiation shielding, including target removal and handling  </a:t>
            </a:r>
          </a:p>
          <a:p>
            <a:pPr marL="160735" lvl="1" indent="0">
              <a:buNone/>
            </a:pPr>
            <a:r>
              <a:rPr lang="en-US" dirty="0"/>
              <a:t>For the Detailed Reviews, one or (not more than) two reviewers should spend time going over the details of the solutions proposed; no presentations but an in-depth evaluation  </a:t>
            </a:r>
          </a:p>
          <a:p>
            <a:pPr marL="160735" lvl="1" indent="0">
              <a:buNone/>
            </a:pPr>
            <a:r>
              <a:rPr lang="en-US" dirty="0"/>
              <a:t>The reviewers should be members of the </a:t>
            </a:r>
            <a:r>
              <a:rPr lang="en-US" dirty="0">
                <a:solidFill>
                  <a:srgbClr val="0000FF"/>
                </a:solidFill>
              </a:rPr>
              <a:t>ERR</a:t>
            </a:r>
            <a:r>
              <a:rPr lang="en-US" dirty="0"/>
              <a:t> team  </a:t>
            </a:r>
          </a:p>
          <a:p>
            <a:pPr marL="160735" lvl="1" indent="0">
              <a:buNone/>
            </a:pPr>
            <a:r>
              <a:rPr lang="en-US" dirty="0"/>
              <a:t>The </a:t>
            </a:r>
            <a:r>
              <a:rPr lang="en-US" dirty="0">
                <a:solidFill>
                  <a:srgbClr val="0000FF"/>
                </a:solidFill>
              </a:rPr>
              <a:t>ERR </a:t>
            </a:r>
            <a:r>
              <a:rPr lang="en-US" dirty="0"/>
              <a:t>itself should cover all of the aspects of the project and a positive review would result in authorization to start installation of the experiment  </a:t>
            </a:r>
          </a:p>
          <a:p>
            <a:pPr marL="160735" lvl="1" indent="0">
              <a:buNone/>
            </a:pPr>
            <a:r>
              <a:rPr lang="en-US" dirty="0"/>
              <a:t>Beam would be authorized by the Director of Operations when the </a:t>
            </a:r>
            <a:r>
              <a:rPr lang="en-US" dirty="0">
                <a:solidFill>
                  <a:srgbClr val="0000FF"/>
                </a:solidFill>
              </a:rPr>
              <a:t>ERR</a:t>
            </a:r>
            <a:r>
              <a:rPr lang="en-US" dirty="0"/>
              <a:t> Chair certifies that the installation has met criteria defined in the </a:t>
            </a:r>
            <a:r>
              <a:rPr lang="en-US" dirty="0">
                <a:solidFill>
                  <a:srgbClr val="0000FF"/>
                </a:solidFill>
              </a:rPr>
              <a:t>ERR</a:t>
            </a:r>
            <a:r>
              <a:rPr lang="en-US" dirty="0"/>
              <a:t>  </a:t>
            </a:r>
          </a:p>
          <a:p>
            <a:pPr marL="160735" lvl="1" indent="0">
              <a:buNone/>
            </a:pPr>
            <a:r>
              <a:rPr lang="en-US" dirty="0"/>
              <a:t>If the criteria cannot be met, a second review would be needed  </a:t>
            </a:r>
          </a:p>
          <a:p>
            <a:pPr marL="160735" lvl="1" indent="0">
              <a:buNone/>
            </a:pPr>
            <a:r>
              <a:rPr lang="en-US" sz="800" dirty="0"/>
              <a:t>			</a:t>
            </a:r>
          </a:p>
          <a:p>
            <a:r>
              <a:rPr lang="en-US" dirty="0"/>
              <a:t>This is the Review Process we have been following</a:t>
            </a:r>
          </a:p>
          <a:p>
            <a:endParaRPr lang="en-US" dirty="0"/>
          </a:p>
        </p:txBody>
      </p:sp>
      <p:sp>
        <p:nvSpPr>
          <p:cNvPr id="4" name="TextBox 3">
            <a:extLst>
              <a:ext uri="{FF2B5EF4-FFF2-40B4-BE49-F238E27FC236}">
                <a16:creationId xmlns:a16="http://schemas.microsoft.com/office/drawing/2014/main" id="{A18E1C7A-E87B-0F4E-B0FF-F7FFA846D422}"/>
              </a:ext>
            </a:extLst>
          </p:cNvPr>
          <p:cNvSpPr txBox="1"/>
          <p:nvPr/>
        </p:nvSpPr>
        <p:spPr>
          <a:xfrm>
            <a:off x="5106839" y="5587149"/>
            <a:ext cx="3837138" cy="738664"/>
          </a:xfrm>
          <a:prstGeom prst="rect">
            <a:avLst/>
          </a:prstGeom>
          <a:noFill/>
        </p:spPr>
        <p:txBody>
          <a:bodyPr wrap="square" rtlCol="0">
            <a:spAutoFit/>
          </a:bodyPr>
          <a:lstStyle/>
          <a:p>
            <a:pPr algn="r"/>
            <a:r>
              <a:rPr lang="en-US" sz="1400" dirty="0"/>
              <a:t>Copied from email to Andrei Seryi, Will Oren, Arne Freyberger and Mike Spata on August 6, 2018</a:t>
            </a:r>
          </a:p>
          <a:p>
            <a:pPr algn="r"/>
            <a:r>
              <a:rPr lang="en-US" sz="1400" dirty="0">
                <a:solidFill>
                  <a:srgbClr val="0000FF"/>
                </a:solidFill>
              </a:rPr>
              <a:t>Items in blue were edited for enhanced clarity</a:t>
            </a:r>
          </a:p>
        </p:txBody>
      </p:sp>
      <p:sp>
        <p:nvSpPr>
          <p:cNvPr id="5" name="Rectangle 4">
            <a:extLst>
              <a:ext uri="{FF2B5EF4-FFF2-40B4-BE49-F238E27FC236}">
                <a16:creationId xmlns:a16="http://schemas.microsoft.com/office/drawing/2014/main" id="{3CC61E63-DE42-334C-B29D-B28523192922}"/>
              </a:ext>
            </a:extLst>
          </p:cNvPr>
          <p:cNvSpPr/>
          <p:nvPr/>
        </p:nvSpPr>
        <p:spPr>
          <a:xfrm>
            <a:off x="380819" y="1196196"/>
            <a:ext cx="8481385" cy="368060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Footer Placeholder 5">
            <a:extLst>
              <a:ext uri="{FF2B5EF4-FFF2-40B4-BE49-F238E27FC236}">
                <a16:creationId xmlns:a16="http://schemas.microsoft.com/office/drawing/2014/main" id="{D094C882-EE35-954E-BECA-9F9195ECD8B3}"/>
              </a:ext>
            </a:extLst>
          </p:cNvPr>
          <p:cNvSpPr>
            <a:spLocks noGrp="1"/>
          </p:cNvSpPr>
          <p:nvPr>
            <p:ph type="ftr" sz="quarter" idx="13"/>
          </p:nvPr>
        </p:nvSpPr>
        <p:spPr/>
        <p:txBody>
          <a:bodyPr/>
          <a:lstStyle/>
          <a:p>
            <a:r>
              <a:rPr lang="en-US" dirty="0"/>
              <a:t>Isotope ERR Review September 26-27, 2019</a:t>
            </a:r>
          </a:p>
        </p:txBody>
      </p:sp>
      <p:sp>
        <p:nvSpPr>
          <p:cNvPr id="7" name="Slide Number Placeholder 6">
            <a:extLst>
              <a:ext uri="{FF2B5EF4-FFF2-40B4-BE49-F238E27FC236}">
                <a16:creationId xmlns:a16="http://schemas.microsoft.com/office/drawing/2014/main" id="{B6992548-93A3-D04F-85EB-7AFB7083E51E}"/>
              </a:ext>
            </a:extLst>
          </p:cNvPr>
          <p:cNvSpPr>
            <a:spLocks noGrp="1"/>
          </p:cNvSpPr>
          <p:nvPr>
            <p:ph type="sldNum" sz="quarter" idx="11"/>
          </p:nvPr>
        </p:nvSpPr>
        <p:spPr/>
        <p:txBody>
          <a:bodyPr/>
          <a:lstStyle/>
          <a:p>
            <a:fld id="{0B71D3AA-F628-8F4E-BE52-707AC18962C1}" type="slidenum">
              <a:rPr lang="en-US" smtClean="0"/>
              <a:t>8</a:t>
            </a:fld>
            <a:endParaRPr lang="en-US" dirty="0"/>
          </a:p>
        </p:txBody>
      </p:sp>
    </p:spTree>
    <p:extLst>
      <p:ext uri="{BB962C8B-B14F-4D97-AF65-F5344CB8AC3E}">
        <p14:creationId xmlns:p14="http://schemas.microsoft.com/office/powerpoint/2010/main" val="2637236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97C2D-C82F-4A46-867B-ECA3D580B658}"/>
              </a:ext>
            </a:extLst>
          </p:cNvPr>
          <p:cNvSpPr>
            <a:spLocks noGrp="1"/>
          </p:cNvSpPr>
          <p:nvPr>
            <p:ph type="title"/>
          </p:nvPr>
        </p:nvSpPr>
        <p:spPr/>
        <p:txBody>
          <a:bodyPr/>
          <a:lstStyle/>
          <a:p>
            <a:r>
              <a:rPr lang="en-US" dirty="0"/>
              <a:t>Review Process (cont.)</a:t>
            </a:r>
          </a:p>
        </p:txBody>
      </p:sp>
      <p:sp>
        <p:nvSpPr>
          <p:cNvPr id="3" name="Content Placeholder 2">
            <a:extLst>
              <a:ext uri="{FF2B5EF4-FFF2-40B4-BE49-F238E27FC236}">
                <a16:creationId xmlns:a16="http://schemas.microsoft.com/office/drawing/2014/main" id="{693B2F26-DEE5-5E4B-9DBB-46DEC1979841}"/>
              </a:ext>
            </a:extLst>
          </p:cNvPr>
          <p:cNvSpPr>
            <a:spLocks noGrp="1"/>
          </p:cNvSpPr>
          <p:nvPr>
            <p:ph sz="quarter" idx="12"/>
          </p:nvPr>
        </p:nvSpPr>
        <p:spPr>
          <a:xfrm>
            <a:off x="209552" y="847728"/>
            <a:ext cx="8734425" cy="5685344"/>
          </a:xfrm>
        </p:spPr>
        <p:txBody>
          <a:bodyPr>
            <a:normAutofit fontScale="77500" lnSpcReduction="20000"/>
          </a:bodyPr>
          <a:lstStyle/>
          <a:p>
            <a:r>
              <a:rPr lang="en-US" sz="2100" dirty="0"/>
              <a:t>March 8, 2019 and April 25, 2019 Tim Whitlatch reviewed the target and shielding design</a:t>
            </a:r>
          </a:p>
          <a:p>
            <a:r>
              <a:rPr lang="en-US" sz="2100" dirty="0"/>
              <a:t>Here are Tim’s comments </a:t>
            </a:r>
            <a:r>
              <a:rPr lang="en-US" sz="2100" dirty="0">
                <a:solidFill>
                  <a:srgbClr val="FF0000"/>
                </a:solidFill>
              </a:rPr>
              <a:t>(items in red were colored by Tim)</a:t>
            </a:r>
            <a:endParaRPr lang="en-US" sz="800" dirty="0">
              <a:solidFill>
                <a:srgbClr val="FF0000"/>
              </a:solidFill>
            </a:endParaRPr>
          </a:p>
          <a:p>
            <a:pPr marL="160735" lvl="1" indent="0">
              <a:spcBef>
                <a:spcPts val="900"/>
              </a:spcBef>
              <a:buNone/>
            </a:pPr>
            <a:r>
              <a:rPr lang="en-US" sz="1500" dirty="0"/>
              <a:t>Charge: Review the engineering assumptions and calculations for the Isotope Shielding enclosure, including the mechanism for withdrawing and inserting the target and the radiator.</a:t>
            </a:r>
          </a:p>
          <a:p>
            <a:pPr marL="160735" lvl="1" indent="0">
              <a:spcBef>
                <a:spcPts val="300"/>
              </a:spcBef>
              <a:buNone/>
            </a:pPr>
            <a:r>
              <a:rPr lang="en-US" sz="1500" dirty="0"/>
              <a:t>The Thompson rail system provides a good base for the movement of the target and movable shielding. We discussed the alignment of the 4 rails and accuracy needed. Joe will verify the requirements to see if he can reduce to using 1 set of rails instead of 2 sets. The 80/20 supports for the target and movable shielding should be adequate. Joe will look at the lateral stability using a 10% lateral load and add stiffeners where required.  </a:t>
            </a:r>
            <a:r>
              <a:rPr lang="en-US" sz="1500" dirty="0">
                <a:solidFill>
                  <a:srgbClr val="FF0000"/>
                </a:solidFill>
              </a:rPr>
              <a:t>It looks like you are staying with the 2 sets of rails which is ok. Just ensure alignment is good. Looks like adequate lateral stability has been added.</a:t>
            </a:r>
          </a:p>
          <a:p>
            <a:pPr marL="160735" lvl="1" indent="0">
              <a:spcBef>
                <a:spcPts val="300"/>
              </a:spcBef>
              <a:buNone/>
            </a:pPr>
            <a:r>
              <a:rPr lang="en-US" sz="1500" dirty="0"/>
              <a:t>The overall support structure (1/2" steel plate) was analyzed using Solidworks FEA module. The entire static shielding weighs 7500 lbs.  All the stresses and deflections are very low with large safety factors. Joe will perform some simple hand calculations to corroborate the FEA results. Joe will come up with a method of securing the shielding (straps or plates). The 1/2" steel plate is now gone from the design. </a:t>
            </a:r>
            <a:r>
              <a:rPr lang="en-US" sz="1500" dirty="0">
                <a:solidFill>
                  <a:srgbClr val="FF0000"/>
                </a:solidFill>
              </a:rPr>
              <a:t>The 1/2" aluminum plate spans the pillow block bushings. Hand calculations performed and straps added. You show the deflection of the aluminum plate is .24 inches. This is based on the total load at the center which is very conservative. If it actually deflected 1/4 inch there may be problems. Since the concrete blocks span the rails this will  be no problem.</a:t>
            </a:r>
          </a:p>
          <a:p>
            <a:pPr marL="160735" lvl="1" indent="0">
              <a:spcBef>
                <a:spcPts val="300"/>
              </a:spcBef>
              <a:buNone/>
            </a:pPr>
            <a:r>
              <a:rPr lang="en-US" sz="1500" dirty="0"/>
              <a:t>The chain drive system and crank handle appears adequate as the coefficient of friction for the Thompson rails system is very low. 3000 lb total weight with a COF of .004 yields 12 lbs. The chain is rated for 195 lbs. Stops will be put in place to ensure the target is in correct position when installed. Details of the attachment to the chain are to be worked out.</a:t>
            </a:r>
            <a:r>
              <a:rPr lang="en-US" sz="1500" dirty="0">
                <a:solidFill>
                  <a:srgbClr val="FF0000"/>
                </a:solidFill>
              </a:rPr>
              <a:t> The chosen motor provides 200 in-lb torque. The stated require torque with this low COF is 29.7 in-lbs.  This is based on a 1.8 inch diam, gear for the chain. Looks like the Details have been worked out.</a:t>
            </a:r>
          </a:p>
          <a:p>
            <a:pPr marL="160735" lvl="1" indent="0">
              <a:spcBef>
                <a:spcPts val="300"/>
              </a:spcBef>
              <a:buNone/>
            </a:pPr>
            <a:r>
              <a:rPr lang="en-US" sz="1500" dirty="0"/>
              <a:t>The neutron shielding consists of water jugs placed in stack-able crates. This appears to be adequate for system. Discussions of using poly beads in containers was discussed and will be looked at. Supports for the bags would be required. </a:t>
            </a:r>
            <a:r>
              <a:rPr lang="en-US" sz="1500" dirty="0">
                <a:solidFill>
                  <a:srgbClr val="FF0000"/>
                </a:solidFill>
              </a:rPr>
              <a:t>Joe is sticking with the water bottles and RADCON ok with it.</a:t>
            </a:r>
          </a:p>
          <a:p>
            <a:pPr marL="160735" lvl="1" indent="0">
              <a:spcBef>
                <a:spcPts val="300"/>
              </a:spcBef>
              <a:buNone/>
            </a:pPr>
            <a:r>
              <a:rPr lang="en-US" sz="1500" dirty="0"/>
              <a:t>Cable managers of some sort will be added for instrumentation (temp sensors) wiring. Joe is also looking at using an insertable camera to look at things remotely. </a:t>
            </a:r>
            <a:r>
              <a:rPr lang="en-US" sz="1500" dirty="0">
                <a:solidFill>
                  <a:srgbClr val="FF0000"/>
                </a:solidFill>
              </a:rPr>
              <a:t>Not sure if this was implemented. Not subject to my review</a:t>
            </a:r>
          </a:p>
          <a:p>
            <a:pPr marL="160735" lvl="1" indent="0">
              <a:spcBef>
                <a:spcPts val="300"/>
              </a:spcBef>
              <a:buNone/>
            </a:pPr>
            <a:r>
              <a:rPr lang="en-US" sz="1500" dirty="0"/>
              <a:t>The installation work will be done by the Engineering Installation group which has much experience with this sort of thing. They will use a forklift to place the shielding blocks. </a:t>
            </a:r>
            <a:r>
              <a:rPr lang="en-US" sz="1500" dirty="0">
                <a:solidFill>
                  <a:srgbClr val="FF0000"/>
                </a:solidFill>
              </a:rPr>
              <a:t>Ok</a:t>
            </a:r>
          </a:p>
          <a:p>
            <a:pPr marL="160735" lvl="1" indent="0">
              <a:spcBef>
                <a:spcPts val="300"/>
              </a:spcBef>
              <a:buNone/>
            </a:pPr>
            <a:r>
              <a:rPr lang="en-US" sz="1500" dirty="0"/>
              <a:t>It is assumed that the shielding requirements have been ordained by RadCon. </a:t>
            </a:r>
            <a:r>
              <a:rPr lang="en-US" sz="1500" dirty="0">
                <a:solidFill>
                  <a:srgbClr val="FF0000"/>
                </a:solidFill>
              </a:rPr>
              <a:t>Yes</a:t>
            </a:r>
          </a:p>
          <a:p>
            <a:pPr marL="160735" lvl="1" indent="0">
              <a:spcBef>
                <a:spcPts val="300"/>
              </a:spcBef>
              <a:buNone/>
            </a:pPr>
            <a:r>
              <a:rPr lang="en-US" sz="1500" dirty="0"/>
              <a:t>The cooling of the tungsten radiator is verified elsewhere. </a:t>
            </a:r>
            <a:r>
              <a:rPr lang="en-US" sz="1500" dirty="0">
                <a:solidFill>
                  <a:srgbClr val="FF0000"/>
                </a:solidFill>
              </a:rPr>
              <a:t>Ok</a:t>
            </a:r>
            <a:br>
              <a:rPr lang="en-US" sz="1500" dirty="0"/>
            </a:br>
            <a:endParaRPr lang="en-US" sz="1500" dirty="0"/>
          </a:p>
          <a:p>
            <a:pPr marL="160735" lvl="1" indent="0">
              <a:buNone/>
            </a:pPr>
            <a:r>
              <a:rPr lang="en-US" sz="2100" dirty="0"/>
              <a:t>“From my standpoint, the design assumptions and calculations are good”</a:t>
            </a:r>
          </a:p>
          <a:p>
            <a:endParaRPr lang="en-US" dirty="0"/>
          </a:p>
          <a:p>
            <a:endParaRPr lang="en-US" dirty="0"/>
          </a:p>
        </p:txBody>
      </p:sp>
      <p:sp>
        <p:nvSpPr>
          <p:cNvPr id="4" name="Footer Placeholder 3">
            <a:extLst>
              <a:ext uri="{FF2B5EF4-FFF2-40B4-BE49-F238E27FC236}">
                <a16:creationId xmlns:a16="http://schemas.microsoft.com/office/drawing/2014/main" id="{8811F447-58CD-704C-A148-538CB03622D5}"/>
              </a:ext>
            </a:extLst>
          </p:cNvPr>
          <p:cNvSpPr>
            <a:spLocks noGrp="1"/>
          </p:cNvSpPr>
          <p:nvPr>
            <p:ph type="ftr" sz="quarter" idx="13"/>
          </p:nvPr>
        </p:nvSpPr>
        <p:spPr/>
        <p:txBody>
          <a:bodyPr/>
          <a:lstStyle/>
          <a:p>
            <a:r>
              <a:rPr lang="en-US" dirty="0"/>
              <a:t>Isotope ERR Review September 26-27, 2019</a:t>
            </a:r>
          </a:p>
        </p:txBody>
      </p:sp>
      <p:sp>
        <p:nvSpPr>
          <p:cNvPr id="5" name="Slide Number Placeholder 4">
            <a:extLst>
              <a:ext uri="{FF2B5EF4-FFF2-40B4-BE49-F238E27FC236}">
                <a16:creationId xmlns:a16="http://schemas.microsoft.com/office/drawing/2014/main" id="{40568EEB-72FA-4C4D-9CAB-8E9C001AB072}"/>
              </a:ext>
            </a:extLst>
          </p:cNvPr>
          <p:cNvSpPr>
            <a:spLocks noGrp="1"/>
          </p:cNvSpPr>
          <p:nvPr>
            <p:ph type="sldNum" sz="quarter" idx="11"/>
          </p:nvPr>
        </p:nvSpPr>
        <p:spPr/>
        <p:txBody>
          <a:bodyPr/>
          <a:lstStyle/>
          <a:p>
            <a:fld id="{0B71D3AA-F628-8F4E-BE52-707AC18962C1}" type="slidenum">
              <a:rPr lang="en-US" smtClean="0"/>
              <a:t>9</a:t>
            </a:fld>
            <a:endParaRPr lang="en-US" dirty="0"/>
          </a:p>
        </p:txBody>
      </p:sp>
      <p:sp>
        <p:nvSpPr>
          <p:cNvPr id="6" name="Rectangle 5">
            <a:extLst>
              <a:ext uri="{FF2B5EF4-FFF2-40B4-BE49-F238E27FC236}">
                <a16:creationId xmlns:a16="http://schemas.microsoft.com/office/drawing/2014/main" id="{041E3FCB-54B6-6049-A2F5-1A9873BE95B5}"/>
              </a:ext>
            </a:extLst>
          </p:cNvPr>
          <p:cNvSpPr/>
          <p:nvPr/>
        </p:nvSpPr>
        <p:spPr>
          <a:xfrm>
            <a:off x="370577" y="1449238"/>
            <a:ext cx="8471856" cy="486529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2918676"/>
      </p:ext>
    </p:extLst>
  </p:cSld>
  <p:clrMapOvr>
    <a:masterClrMapping/>
  </p:clrMapOvr>
</p:sld>
</file>

<file path=ppt/theme/theme1.xml><?xml version="1.0" encoding="utf-8"?>
<a:theme xmlns:a="http://schemas.openxmlformats.org/drawingml/2006/main" name="Default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00206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spAutoFit/>
      </a:bodyPr>
      <a:lstStyle>
        <a:defPPr marL="455613" marR="0" indent="-455613" algn="l" defTabSz="914400" rtl="0" eaLnBrk="0" fontAlgn="base" latinLnBrk="0" hangingPunct="0">
          <a:lnSpc>
            <a:spcPct val="100000"/>
          </a:lnSpc>
          <a:spcBef>
            <a:spcPct val="0"/>
          </a:spcBef>
          <a:spcAft>
            <a:spcPct val="0"/>
          </a:spcAft>
          <a:buClrTx/>
          <a:buSzTx/>
          <a:buFontTx/>
          <a:buNone/>
          <a:tabLst>
            <a:tab pos="857250" algn="l"/>
          </a:tabLst>
          <a:defRPr kumimoji="0"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455613" marR="0" indent="-455613" algn="l" defTabSz="914400" rtl="0" eaLnBrk="0" fontAlgn="base" latinLnBrk="0" hangingPunct="0">
          <a:lnSpc>
            <a:spcPct val="100000"/>
          </a:lnSpc>
          <a:spcBef>
            <a:spcPct val="0"/>
          </a:spcBef>
          <a:spcAft>
            <a:spcPct val="0"/>
          </a:spcAft>
          <a:buClrTx/>
          <a:buSzTx/>
          <a:buFontTx/>
          <a:buNone/>
          <a:tabLst>
            <a:tab pos="857250" algn="l"/>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MEIC Template-es1">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JLab_PowerPoint2">
  <a:themeElements>
    <a:clrScheme name="JLab_PowerPoint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JLab_PowerPoint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Lab_PowerPoint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Lab_PowerPoint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Lab_PowerPoint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JLab_PowerPoint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JLab_PowerPoint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JLab_PowerPoint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JLab_PowerPoint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JLab_PowerPoint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JLab_PowerPoint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JLab_PowerPoint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JLab_PowerPoint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ANS talk">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Theme">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S and T Review July2015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JLab Corners">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_SCK">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2__SC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Arial" charset="0"/>
          </a:defRPr>
        </a:defPPr>
      </a:lstStyle>
    </a:lnDef>
  </a:objectDefaults>
  <a:extraClrSchemeLst>
    <a:extraClrScheme>
      <a:clrScheme name="2__SC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_SC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_SC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_SC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_SC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_SC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_SC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_sck">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1__sc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cmpd="sng" algn="ctr">
          <a:solidFill>
            <a:schemeClr val="tx1"/>
          </a:solidFill>
          <a:prstDash val="solid"/>
          <a:round/>
          <a:headEnd type="none" w="med" len="med"/>
          <a:tailEnd type="none" w="med" len="med"/>
        </a:ln>
        <a:effectLst/>
        <a:scene3d>
          <a:camera prst="orthographicFront">
            <a:rot lat="0" lon="10800000" rev="0"/>
          </a:camera>
          <a:lightRig rig="threePt" dir="t"/>
        </a:scene3d>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Arial" charset="0"/>
          </a:defRPr>
        </a:defPPr>
      </a:lstStyle>
    </a:lnDef>
  </a:objectDefaults>
  <a:extraClrSchemeLst>
    <a:extraClrScheme>
      <a:clrScheme name="1__sc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_sc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_sc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_sc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_sc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_sc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_sc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_sck">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_sc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Arial" charset="0"/>
          </a:defRPr>
        </a:defPPr>
      </a:lstStyle>
    </a:lnDef>
  </a:objectDefaults>
  <a:extraClrSchemeLst>
    <a:extraClrScheme>
      <a:clrScheme name="_sc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_sc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_sc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_sc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_sc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_sc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_sc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ustom_Verdana">
      <a:majorFont>
        <a:latin typeface="Verdana"/>
        <a:ea typeface="DejaVu Sans"/>
        <a:cs typeface="DejaVu Sans"/>
      </a:majorFont>
      <a:minorFont>
        <a:latin typeface="Verdana"/>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defRPr>
        </a:defPPr>
      </a:lstStyle>
    </a:lnDef>
    <a:txDef>
      <a:spPr>
        <a:noFill/>
      </a:spPr>
      <a:bodyPr wrap="square" rtlCol="0">
        <a:spAutoFit/>
      </a:bodyPr>
      <a:lstStyle>
        <a:defPPr>
          <a:defRPr dirty="0">
            <a:solidFill>
              <a:schemeClr val="tx1"/>
            </a:solidFill>
            <a:latin typeface="Verdana" pitchFamily="34" charset="0"/>
            <a:ea typeface="Verdana" pitchFamily="34" charset="0"/>
            <a:cs typeface="Verdana" pitchFamily="34" charset="0"/>
          </a:defRPr>
        </a:defPPr>
      </a:lstStyle>
    </a:tx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_sck">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1__sc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1__sc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_sc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_sc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_sc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_sc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_sc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_sc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MEIC Template-es1">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_SCK">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2__SC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2__SC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_SC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_SC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_SC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_SC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_SC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_SC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Default Theme</Template>
  <TotalTime>3604</TotalTime>
  <Words>2720</Words>
  <Application>Microsoft Macintosh PowerPoint</Application>
  <PresentationFormat>On-screen Show (4:3)</PresentationFormat>
  <Paragraphs>434</Paragraphs>
  <Slides>23</Slides>
  <Notes>0</Notes>
  <HiddenSlides>0</HiddenSlides>
  <MMClips>0</MMClips>
  <ScaleCrop>false</ScaleCrop>
  <HeadingPairs>
    <vt:vector size="6" baseType="variant">
      <vt:variant>
        <vt:lpstr>Fonts Used</vt:lpstr>
      </vt:variant>
      <vt:variant>
        <vt:i4>7</vt:i4>
      </vt:variant>
      <vt:variant>
        <vt:lpstr>Theme</vt:lpstr>
      </vt:variant>
      <vt:variant>
        <vt:i4>14</vt:i4>
      </vt:variant>
      <vt:variant>
        <vt:lpstr>Slide Titles</vt:lpstr>
      </vt:variant>
      <vt:variant>
        <vt:i4>23</vt:i4>
      </vt:variant>
    </vt:vector>
  </HeadingPairs>
  <TitlesOfParts>
    <vt:vector size="44" baseType="lpstr">
      <vt:lpstr>Arial</vt:lpstr>
      <vt:lpstr>Calibri</vt:lpstr>
      <vt:lpstr>Symbol</vt:lpstr>
      <vt:lpstr>Times</vt:lpstr>
      <vt:lpstr>Times New Roman</vt:lpstr>
      <vt:lpstr>Verdana</vt:lpstr>
      <vt:lpstr>Wingdings</vt:lpstr>
      <vt:lpstr>Default Theme</vt:lpstr>
      <vt:lpstr>JLab Corners</vt:lpstr>
      <vt:lpstr>2__SCK</vt:lpstr>
      <vt:lpstr>1__sck</vt:lpstr>
      <vt:lpstr>_sck</vt:lpstr>
      <vt:lpstr>Office Theme</vt:lpstr>
      <vt:lpstr>3__sck</vt:lpstr>
      <vt:lpstr>2_MEIC Template-es1</vt:lpstr>
      <vt:lpstr>4__SCK</vt:lpstr>
      <vt:lpstr>Custom Design</vt:lpstr>
      <vt:lpstr>1_MEIC Template-es1</vt:lpstr>
      <vt:lpstr>1_JLab_PowerPoint2</vt:lpstr>
      <vt:lpstr>ANS talk</vt:lpstr>
      <vt:lpstr>S and T Review July2015 Template</vt:lpstr>
      <vt:lpstr>Isotope Readiness Review  Lessons Learned from Previous Test</vt:lpstr>
      <vt:lpstr>Introduction</vt:lpstr>
      <vt:lpstr>Experiment Layout</vt:lpstr>
      <vt:lpstr>Results of the Experiment</vt:lpstr>
      <vt:lpstr>Lessons Learned from Irradiation</vt:lpstr>
      <vt:lpstr>Planning</vt:lpstr>
      <vt:lpstr>Isotope Project Plan</vt:lpstr>
      <vt:lpstr>Review Process</vt:lpstr>
      <vt:lpstr>Review Process (cont.)</vt:lpstr>
      <vt:lpstr>Other Reviews</vt:lpstr>
      <vt:lpstr>Risk Assessment</vt:lpstr>
      <vt:lpstr>Skills Mix</vt:lpstr>
      <vt:lpstr>Skills Mix (cont.)</vt:lpstr>
      <vt:lpstr>Safety</vt:lpstr>
      <vt:lpstr>Documentation</vt:lpstr>
      <vt:lpstr>Communications – Kick-Off Meeting</vt:lpstr>
      <vt:lpstr>Communication – Target Shielding Meeting</vt:lpstr>
      <vt:lpstr>Hardware Changes</vt:lpstr>
      <vt:lpstr>Additional Concern – Ozone Production</vt:lpstr>
      <vt:lpstr>Transport Lessons Learned</vt:lpstr>
      <vt:lpstr>Transport Lessons Learned</vt:lpstr>
      <vt:lpstr>Problems with Opening the Transport Container at VCU </vt:lpstr>
      <vt:lpstr>Risk Registry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Isotope Readiness Review  Lessons learned</dc:title>
  <dc:creator>Andrew Hutton</dc:creator>
  <cp:lastModifiedBy>Andrew Hutton</cp:lastModifiedBy>
  <cp:revision>69</cp:revision>
  <dcterms:created xsi:type="dcterms:W3CDTF">2019-09-05T17:36:06Z</dcterms:created>
  <dcterms:modified xsi:type="dcterms:W3CDTF">2019-09-26T11:20:31Z</dcterms:modified>
</cp:coreProperties>
</file>