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5"/>
  </p:notesMasterIdLst>
  <p:sldIdLst>
    <p:sldId id="309" r:id="rId2"/>
    <p:sldId id="310" r:id="rId3"/>
    <p:sldId id="333" r:id="rId4"/>
    <p:sldId id="316" r:id="rId5"/>
    <p:sldId id="317" r:id="rId6"/>
    <p:sldId id="320" r:id="rId7"/>
    <p:sldId id="321" r:id="rId8"/>
    <p:sldId id="322" r:id="rId9"/>
    <p:sldId id="323" r:id="rId10"/>
    <p:sldId id="331" r:id="rId11"/>
    <p:sldId id="329" r:id="rId12"/>
    <p:sldId id="324" r:id="rId13"/>
    <p:sldId id="327" r:id="rId14"/>
    <p:sldId id="328" r:id="rId15"/>
    <p:sldId id="325" r:id="rId16"/>
    <p:sldId id="326" r:id="rId17"/>
    <p:sldId id="318" r:id="rId18"/>
    <p:sldId id="319" r:id="rId19"/>
    <p:sldId id="330" r:id="rId20"/>
    <p:sldId id="312" r:id="rId21"/>
    <p:sldId id="313" r:id="rId22"/>
    <p:sldId id="315" r:id="rId23"/>
    <p:sldId id="33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408" autoAdjust="0"/>
  </p:normalViewPr>
  <p:slideViewPr>
    <p:cSldViewPr snapToGrid="0" snapToObjects="1">
      <p:cViewPr varScale="1">
        <p:scale>
          <a:sx n="121" d="100"/>
          <a:sy n="121" d="100"/>
        </p:scale>
        <p:origin x="102" y="252"/>
      </p:cViewPr>
      <p:guideLst/>
    </p:cSldViewPr>
  </p:slideViewPr>
  <p:outlineViewPr>
    <p:cViewPr>
      <p:scale>
        <a:sx n="33" d="100"/>
        <a:sy n="33" d="100"/>
      </p:scale>
      <p:origin x="0" y="-11706"/>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48" d="100"/>
          <a:sy n="48" d="100"/>
        </p:scale>
        <p:origin x="2664"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8F3527-BB28-884B-A511-C22C3DCF5453}" type="datetimeFigureOut">
              <a:rPr lang="en-US" smtClean="0"/>
              <a:t>9/30/2019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BF1341-3AFE-B447-A831-9671D6A7009B}" type="slidenum">
              <a:rPr lang="en-US" smtClean="0"/>
              <a:t>‹#›</a:t>
            </a:fld>
            <a:endParaRPr lang="en-US"/>
          </a:p>
        </p:txBody>
      </p:sp>
    </p:spTree>
    <p:extLst>
      <p:ext uri="{BB962C8B-B14F-4D97-AF65-F5344CB8AC3E}">
        <p14:creationId xmlns:p14="http://schemas.microsoft.com/office/powerpoint/2010/main" val="1098540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2271" y="2866618"/>
            <a:ext cx="4317562" cy="4317562"/>
          </a:xfrm>
          <a:prstGeom prst="rect">
            <a:avLst/>
          </a:prstGeom>
        </p:spPr>
      </p:pic>
      <p:pic>
        <p:nvPicPr>
          <p:cNvPr id="4" name="Picture 3"/>
          <p:cNvPicPr>
            <a:picLocks noChangeAspect="1"/>
          </p:cNvPicPr>
          <p:nvPr userDrawn="1"/>
        </p:nvPicPr>
        <p:blipFill>
          <a:blip r:embed="rId3"/>
          <a:stretch>
            <a:fillRect/>
          </a:stretch>
        </p:blipFill>
        <p:spPr>
          <a:xfrm>
            <a:off x="0" y="0"/>
            <a:ext cx="12192000" cy="1282700"/>
          </a:xfrm>
          <a:prstGeom prst="rect">
            <a:avLst/>
          </a:prstGeom>
        </p:spPr>
      </p:pic>
      <p:sp>
        <p:nvSpPr>
          <p:cNvPr id="2" name="Title 1"/>
          <p:cNvSpPr>
            <a:spLocks noGrp="1"/>
          </p:cNvSpPr>
          <p:nvPr>
            <p:ph type="ctrTitle" hasCustomPrompt="1"/>
          </p:nvPr>
        </p:nvSpPr>
        <p:spPr>
          <a:xfrm>
            <a:off x="443181" y="505595"/>
            <a:ext cx="10583064" cy="617838"/>
          </a:xfrm>
        </p:spPr>
        <p:txBody>
          <a:bodyPr anchor="b">
            <a:noAutofit/>
          </a:bodyPr>
          <a:lstStyle>
            <a:lvl1pPr algn="l">
              <a:defRPr sz="3000" b="1" cap="none" baseline="0">
                <a:latin typeface="Arial" charset="0"/>
              </a:defRPr>
            </a:lvl1pPr>
          </a:lstStyle>
          <a:p>
            <a:r>
              <a:rPr lang="en-US" dirty="0" smtClean="0"/>
              <a:t>Title Here</a:t>
            </a:r>
            <a:endParaRPr lang="en-US" dirty="0"/>
          </a:p>
        </p:txBody>
      </p:sp>
      <p:sp>
        <p:nvSpPr>
          <p:cNvPr id="3" name="Subtitle 2"/>
          <p:cNvSpPr>
            <a:spLocks noGrp="1"/>
          </p:cNvSpPr>
          <p:nvPr>
            <p:ph type="subTitle" idx="1" hasCustomPrompt="1"/>
          </p:nvPr>
        </p:nvSpPr>
        <p:spPr>
          <a:xfrm>
            <a:off x="443182" y="1720793"/>
            <a:ext cx="5875975" cy="3246670"/>
          </a:xfrm>
        </p:spPr>
        <p:txBody>
          <a:bodyPr>
            <a:normAutofit/>
          </a:bodyPr>
          <a:lstStyle>
            <a:lvl1pPr marL="0" indent="0" algn="l">
              <a:lnSpc>
                <a:spcPct val="100000"/>
              </a:lnSpc>
              <a:buNone/>
              <a:defRPr sz="2200" baseline="0">
                <a:solidFill>
                  <a:schemeClr val="accent1"/>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Subtitle Here</a:t>
            </a:r>
            <a:endParaRPr lang="en-US" dirty="0"/>
          </a:p>
        </p:txBody>
      </p:sp>
      <p:sp>
        <p:nvSpPr>
          <p:cNvPr id="32" name="Date Placeholder 31"/>
          <p:cNvSpPr>
            <a:spLocks noGrp="1"/>
          </p:cNvSpPr>
          <p:nvPr>
            <p:ph type="dt" sz="half" idx="12"/>
          </p:nvPr>
        </p:nvSpPr>
        <p:spPr>
          <a:xfrm>
            <a:off x="443182" y="5560503"/>
            <a:ext cx="3208124" cy="365125"/>
          </a:xfrm>
          <a:prstGeom prst="rect">
            <a:avLst/>
          </a:prstGeom>
        </p:spPr>
        <p:txBody>
          <a:bodyPr/>
          <a:lstStyle>
            <a:lvl1pPr algn="l">
              <a:defRPr baseline="0">
                <a:solidFill>
                  <a:schemeClr val="tx1"/>
                </a:solidFill>
                <a:latin typeface="Arial" charset="0"/>
              </a:defRPr>
            </a:lvl1pPr>
          </a:lstStyle>
          <a:p>
            <a:fld id="{C1B74398-39EA-0749-9F74-6FE982C11DA9}" type="datetime2">
              <a:rPr lang="en-US" smtClean="0"/>
              <a:pPr/>
              <a:t>Monday, September 30, 2019</a:t>
            </a:fld>
            <a:endParaRPr lang="en-US" dirty="0"/>
          </a:p>
        </p:txBody>
      </p:sp>
      <p:sp>
        <p:nvSpPr>
          <p:cNvPr id="15" name="Text Placeholder 14"/>
          <p:cNvSpPr>
            <a:spLocks noGrp="1"/>
          </p:cNvSpPr>
          <p:nvPr>
            <p:ph type="body" sz="quarter" idx="14" hasCustomPrompt="1"/>
          </p:nvPr>
        </p:nvSpPr>
        <p:spPr>
          <a:xfrm>
            <a:off x="443182" y="5126730"/>
            <a:ext cx="5875975" cy="420862"/>
          </a:xfrm>
        </p:spPr>
        <p:txBody>
          <a:bodyPr>
            <a:normAutofit/>
          </a:bodyPr>
          <a:lstStyle>
            <a:lvl1pPr marL="0" indent="0">
              <a:buFontTx/>
              <a:buNone/>
              <a:defRPr sz="2200" baseline="0">
                <a:solidFill>
                  <a:schemeClr val="accent6"/>
                </a:solidFill>
              </a:defRPr>
            </a:lvl1pPr>
          </a:lstStyle>
          <a:p>
            <a:pPr lvl="0"/>
            <a:r>
              <a:rPr lang="en-US" dirty="0" smtClean="0"/>
              <a:t>Author</a:t>
            </a:r>
            <a:endParaRPr lang="en-US" dirty="0"/>
          </a:p>
        </p:txBody>
      </p:sp>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3181" y="6178121"/>
            <a:ext cx="1948205" cy="630895"/>
          </a:xfrm>
          <a:prstGeom prst="rect">
            <a:avLst/>
          </a:prstGeom>
        </p:spPr>
      </p:pic>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511392" y="6434371"/>
            <a:ext cx="1622935" cy="272421"/>
          </a:xfrm>
          <a:prstGeom prst="rect">
            <a:avLst/>
          </a:prstGeom>
        </p:spPr>
      </p:pic>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364686" y="6425551"/>
            <a:ext cx="506186" cy="339956"/>
          </a:xfrm>
          <a:prstGeom prst="rect">
            <a:avLst/>
          </a:prstGeom>
        </p:spPr>
      </p:pic>
      <p:sp>
        <p:nvSpPr>
          <p:cNvPr id="14" name="Picture Placeholder 13"/>
          <p:cNvSpPr>
            <a:spLocks noGrp="1"/>
          </p:cNvSpPr>
          <p:nvPr>
            <p:ph type="pic" sz="quarter" idx="15"/>
          </p:nvPr>
        </p:nvSpPr>
        <p:spPr>
          <a:xfrm>
            <a:off x="6572250" y="1720850"/>
            <a:ext cx="5619750" cy="3840163"/>
          </a:xfrm>
          <a:solidFill>
            <a:schemeClr val="accent2"/>
          </a:solidFill>
        </p:spPr>
        <p:txBody>
          <a:bodyPr/>
          <a:lstStyle/>
          <a:p>
            <a:r>
              <a:rPr lang="en-US" smtClean="0"/>
              <a:t>Click icon to add picture</a:t>
            </a:r>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estions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2271" y="2866618"/>
            <a:ext cx="4317562" cy="4317562"/>
          </a:xfrm>
          <a:prstGeom prst="rect">
            <a:avLst/>
          </a:prstGeom>
        </p:spPr>
      </p:pic>
      <p:pic>
        <p:nvPicPr>
          <p:cNvPr id="4" name="Picture 3"/>
          <p:cNvPicPr>
            <a:picLocks noChangeAspect="1"/>
          </p:cNvPicPr>
          <p:nvPr userDrawn="1"/>
        </p:nvPicPr>
        <p:blipFill>
          <a:blip r:embed="rId3"/>
          <a:stretch>
            <a:fillRect/>
          </a:stretch>
        </p:blipFill>
        <p:spPr>
          <a:xfrm>
            <a:off x="0" y="0"/>
            <a:ext cx="12192000" cy="1282700"/>
          </a:xfrm>
          <a:prstGeom prst="rect">
            <a:avLst/>
          </a:prstGeom>
        </p:spPr>
      </p:pic>
      <p:sp>
        <p:nvSpPr>
          <p:cNvPr id="2" name="Title 1"/>
          <p:cNvSpPr>
            <a:spLocks noGrp="1"/>
          </p:cNvSpPr>
          <p:nvPr>
            <p:ph type="ctrTitle" hasCustomPrompt="1"/>
          </p:nvPr>
        </p:nvSpPr>
        <p:spPr>
          <a:xfrm>
            <a:off x="443181" y="505595"/>
            <a:ext cx="6986319" cy="617838"/>
          </a:xfrm>
        </p:spPr>
        <p:txBody>
          <a:bodyPr anchor="b">
            <a:noAutofit/>
          </a:bodyPr>
          <a:lstStyle>
            <a:lvl1pPr algn="l">
              <a:defRPr sz="3000" b="1" cap="none" baseline="0">
                <a:latin typeface="Arial" charset="0"/>
              </a:defRPr>
            </a:lvl1pPr>
          </a:lstStyle>
          <a:p>
            <a:r>
              <a:rPr lang="en-US" dirty="0" smtClean="0"/>
              <a:t>Questions?</a:t>
            </a:r>
            <a:endParaRPr lang="en-US" dirty="0"/>
          </a:p>
        </p:txBody>
      </p:sp>
      <p:sp>
        <p:nvSpPr>
          <p:cNvPr id="32" name="Date Placeholder 31"/>
          <p:cNvSpPr>
            <a:spLocks noGrp="1"/>
          </p:cNvSpPr>
          <p:nvPr>
            <p:ph type="dt" sz="half" idx="12"/>
          </p:nvPr>
        </p:nvSpPr>
        <p:spPr>
          <a:xfrm>
            <a:off x="4760743" y="6341667"/>
            <a:ext cx="3208124" cy="365125"/>
          </a:xfrm>
          <a:prstGeom prst="rect">
            <a:avLst/>
          </a:prstGeom>
        </p:spPr>
        <p:txBody>
          <a:bodyPr/>
          <a:lstStyle>
            <a:lvl1pPr algn="ctr">
              <a:defRPr baseline="0">
                <a:solidFill>
                  <a:schemeClr val="tx1"/>
                </a:solidFill>
                <a:latin typeface="Arial" charset="0"/>
              </a:defRPr>
            </a:lvl1pPr>
          </a:lstStyle>
          <a:p>
            <a:fld id="{C1B74398-39EA-0749-9F74-6FE982C11DA9}" type="datetime2">
              <a:rPr lang="en-US" smtClean="0"/>
              <a:pPr/>
              <a:t>Monday, September 30, 2019</a:t>
            </a:fld>
            <a:endParaRPr lang="en-US" dirty="0"/>
          </a:p>
        </p:txBody>
      </p:sp>
      <p:sp>
        <p:nvSpPr>
          <p:cNvPr id="15" name="Text Placeholder 14"/>
          <p:cNvSpPr>
            <a:spLocks noGrp="1"/>
          </p:cNvSpPr>
          <p:nvPr>
            <p:ph type="body" sz="quarter" idx="14" hasCustomPrompt="1"/>
          </p:nvPr>
        </p:nvSpPr>
        <p:spPr>
          <a:xfrm>
            <a:off x="7510538" y="145564"/>
            <a:ext cx="4360333" cy="661107"/>
          </a:xfrm>
        </p:spPr>
        <p:txBody>
          <a:bodyPr>
            <a:normAutofit/>
          </a:bodyPr>
          <a:lstStyle>
            <a:lvl1pPr marL="0" indent="0">
              <a:buFontTx/>
              <a:buNone/>
              <a:defRPr sz="1400" b="1" baseline="0">
                <a:solidFill>
                  <a:schemeClr val="accent6"/>
                </a:solidFill>
              </a:defRPr>
            </a:lvl1pPr>
          </a:lstStyle>
          <a:p>
            <a:pPr lvl="0"/>
            <a:r>
              <a:rPr lang="en-US" dirty="0" smtClean="0"/>
              <a:t>Author</a:t>
            </a:r>
          </a:p>
          <a:p>
            <a:pPr lvl="0"/>
            <a:r>
              <a:rPr lang="en-US" dirty="0" smtClean="0"/>
              <a:t>Title</a:t>
            </a:r>
            <a:endParaRPr lang="en-US" dirty="0"/>
          </a:p>
        </p:txBody>
      </p:sp>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3181" y="6178121"/>
            <a:ext cx="1948205" cy="630895"/>
          </a:xfrm>
          <a:prstGeom prst="rect">
            <a:avLst/>
          </a:prstGeom>
        </p:spPr>
      </p:pic>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511392" y="6434371"/>
            <a:ext cx="1622935" cy="272421"/>
          </a:xfrm>
          <a:prstGeom prst="rect">
            <a:avLst/>
          </a:prstGeom>
        </p:spPr>
      </p:pic>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364686" y="6425551"/>
            <a:ext cx="506186" cy="339956"/>
          </a:xfrm>
          <a:prstGeom prst="rect">
            <a:avLst/>
          </a:prstGeom>
        </p:spPr>
      </p:pic>
      <p:sp>
        <p:nvSpPr>
          <p:cNvPr id="14" name="Picture Placeholder 13"/>
          <p:cNvSpPr>
            <a:spLocks noGrp="1"/>
          </p:cNvSpPr>
          <p:nvPr>
            <p:ph type="pic" sz="quarter" idx="15"/>
          </p:nvPr>
        </p:nvSpPr>
        <p:spPr>
          <a:xfrm>
            <a:off x="6572250" y="1720850"/>
            <a:ext cx="5619750" cy="3840163"/>
          </a:xfrm>
          <a:solidFill>
            <a:schemeClr val="accent2"/>
          </a:solidFill>
        </p:spPr>
        <p:txBody>
          <a:bodyPr/>
          <a:lstStyle/>
          <a:p>
            <a:r>
              <a:rPr lang="en-US" smtClean="0"/>
              <a:t>Click icon to add picture</a:t>
            </a:r>
            <a:endParaRPr lang="en-US"/>
          </a:p>
        </p:txBody>
      </p:sp>
      <p:sp>
        <p:nvSpPr>
          <p:cNvPr id="12" name="Text Placeholder 14"/>
          <p:cNvSpPr>
            <a:spLocks noGrp="1"/>
          </p:cNvSpPr>
          <p:nvPr>
            <p:ph type="body" sz="quarter" idx="16" hasCustomPrompt="1"/>
          </p:nvPr>
        </p:nvSpPr>
        <p:spPr>
          <a:xfrm>
            <a:off x="7510539" y="847492"/>
            <a:ext cx="4360333" cy="275941"/>
          </a:xfrm>
        </p:spPr>
        <p:txBody>
          <a:bodyPr>
            <a:normAutofit/>
          </a:bodyPr>
          <a:lstStyle>
            <a:lvl1pPr marL="0" indent="0">
              <a:buFontTx/>
              <a:buNone/>
              <a:defRPr sz="1200" baseline="0">
                <a:solidFill>
                  <a:srgbClr val="C00000"/>
                </a:solidFill>
              </a:defRPr>
            </a:lvl1pPr>
          </a:lstStyle>
          <a:p>
            <a:pPr lvl="0"/>
            <a:r>
              <a:rPr lang="en-US" dirty="0" smtClean="0"/>
              <a:t>Contact</a:t>
            </a:r>
            <a:endParaRPr lang="en-US" dirty="0"/>
          </a:p>
        </p:txBody>
      </p:sp>
      <p:sp>
        <p:nvSpPr>
          <p:cNvPr id="13" name="Text Placeholder 6"/>
          <p:cNvSpPr>
            <a:spLocks noGrp="1"/>
          </p:cNvSpPr>
          <p:nvPr>
            <p:ph type="body" sz="quarter" idx="17" hasCustomPrompt="1"/>
          </p:nvPr>
        </p:nvSpPr>
        <p:spPr>
          <a:xfrm>
            <a:off x="424849" y="1726357"/>
            <a:ext cx="5894308" cy="3834656"/>
          </a:xfrm>
        </p:spPr>
        <p:txBody>
          <a:bodyPr>
            <a:normAutofit/>
          </a:bodyPr>
          <a:lstStyle>
            <a:lvl1pPr marL="342900" indent="-342900">
              <a:buFont typeface="Arial" charset="0"/>
              <a:buChar char="•"/>
              <a:defRPr sz="2200" baseline="0">
                <a:solidFill>
                  <a:schemeClr val="accent1"/>
                </a:solidFill>
              </a:defRPr>
            </a:lvl1pPr>
            <a:lvl2pPr marL="685800" indent="-228600">
              <a:buFont typeface=".PingFangSC-Regular" charset="-122"/>
              <a:buChar char="－"/>
              <a:defRPr sz="2200" baseline="0">
                <a:solidFill>
                  <a:schemeClr val="accent1"/>
                </a:solidFill>
              </a:defRPr>
            </a:lvl2pPr>
            <a:lvl3pPr marL="1143000" indent="-228600">
              <a:buFont typeface="Arial" charset="0"/>
              <a:buChar char="•"/>
              <a:defRPr sz="2200" baseline="0">
                <a:solidFill>
                  <a:schemeClr val="accent1"/>
                </a:solidFill>
              </a:defRPr>
            </a:lvl3pPr>
            <a:lvl4pPr marL="1600200" indent="-228600">
              <a:buFont typeface=".PingFangSC-Regular" charset="-122"/>
              <a:buChar char="－"/>
              <a:defRPr sz="2200" baseline="0">
                <a:solidFill>
                  <a:schemeClr val="accent1"/>
                </a:solidFill>
              </a:defRPr>
            </a:lvl4pPr>
            <a:lvl5pPr marL="2057400" indent="-228600">
              <a:buFont typeface="Arial" charset="0"/>
              <a:buChar char="•"/>
              <a:defRPr sz="2200" baseline="0">
                <a:solidFill>
                  <a:schemeClr val="accent1"/>
                </a:solidFill>
              </a:defRPr>
            </a:lvl5pPr>
          </a:lstStyle>
          <a:p>
            <a:pPr lvl="0"/>
            <a:r>
              <a:rPr lang="en-US" dirty="0" smtClean="0"/>
              <a:t>Agenda Topics Covered:</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13116-1491-40F6-8EA8-14DB06F47A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0F3B9E-01E3-4AB5-9233-6E5BB46C34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E5D800-8AA3-4139-9D6F-DEC51E0F0B5C}"/>
              </a:ext>
            </a:extLst>
          </p:cNvPr>
          <p:cNvSpPr>
            <a:spLocks noGrp="1"/>
          </p:cNvSpPr>
          <p:nvPr>
            <p:ph type="dt" sz="half" idx="10"/>
          </p:nvPr>
        </p:nvSpPr>
        <p:spPr/>
        <p:txBody>
          <a:bodyPr/>
          <a:lstStyle/>
          <a:p>
            <a:fld id="{2846F3A8-7B70-4D33-988D-D2AD00DE8F54}" type="datetimeFigureOut">
              <a:rPr lang="en-US" smtClean="0"/>
              <a:t>9/30/2019</a:t>
            </a:fld>
            <a:endParaRPr lang="en-US"/>
          </a:p>
        </p:txBody>
      </p:sp>
      <p:sp>
        <p:nvSpPr>
          <p:cNvPr id="5" name="Footer Placeholder 4">
            <a:extLst>
              <a:ext uri="{FF2B5EF4-FFF2-40B4-BE49-F238E27FC236}">
                <a16:creationId xmlns:a16="http://schemas.microsoft.com/office/drawing/2014/main" id="{26C2CF26-69C3-4492-B1BA-B4A092DFF7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E1E1F0-B64B-425A-ACAC-47DB3A1F1BC2}"/>
              </a:ext>
            </a:extLst>
          </p:cNvPr>
          <p:cNvSpPr>
            <a:spLocks noGrp="1"/>
          </p:cNvSpPr>
          <p:nvPr>
            <p:ph type="sldNum" sz="quarter" idx="12"/>
          </p:nvPr>
        </p:nvSpPr>
        <p:spPr/>
        <p:txBody>
          <a:bodyPr/>
          <a:lstStyle/>
          <a:p>
            <a:fld id="{B8DBD536-9367-469A-9E85-5FC7CA3F85B0}" type="slidenum">
              <a:rPr lang="en-US" smtClean="0"/>
              <a:t>‹#›</a:t>
            </a:fld>
            <a:endParaRPr lang="en-US"/>
          </a:p>
        </p:txBody>
      </p:sp>
    </p:spTree>
    <p:extLst>
      <p:ext uri="{BB962C8B-B14F-4D97-AF65-F5344CB8AC3E}">
        <p14:creationId xmlns:p14="http://schemas.microsoft.com/office/powerpoint/2010/main" val="4158090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Layout 1">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11892" y="966055"/>
            <a:ext cx="11285837"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dirty="0" smtClean="0"/>
              <a:t>Isotope Experimental Readiness Review – September 26-27, 2019</a:t>
            </a:r>
            <a:endParaRPr lang="en-US" dirty="0"/>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2310" y="6387401"/>
            <a:ext cx="1428001" cy="462435"/>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Layout 2">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11892" y="966055"/>
            <a:ext cx="5564365"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dirty="0" smtClean="0"/>
              <a:t>Isotope Experimental Readiness Review – September 26-27, 2019</a:t>
            </a:r>
            <a:endParaRPr lang="en-US" dirty="0"/>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2310" y="6387401"/>
            <a:ext cx="1428001" cy="462435"/>
          </a:xfrm>
          <a:prstGeom prst="rect">
            <a:avLst/>
          </a:prstGeom>
        </p:spPr>
      </p:pic>
      <p:sp>
        <p:nvSpPr>
          <p:cNvPr id="10" name="Content Placeholder 2"/>
          <p:cNvSpPr>
            <a:spLocks noGrp="1"/>
          </p:cNvSpPr>
          <p:nvPr>
            <p:ph idx="13"/>
          </p:nvPr>
        </p:nvSpPr>
        <p:spPr>
          <a:xfrm>
            <a:off x="6204856" y="966055"/>
            <a:ext cx="5492873"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Layout 3">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11892" y="966055"/>
            <a:ext cx="6478765"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dirty="0" smtClean="0"/>
              <a:t>Talk Title Here</a:t>
            </a:r>
            <a:endParaRPr lang="en-US" dirty="0"/>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2310" y="6387401"/>
            <a:ext cx="1428001" cy="462435"/>
          </a:xfrm>
          <a:prstGeom prst="rect">
            <a:avLst/>
          </a:prstGeom>
        </p:spPr>
      </p:pic>
      <p:sp>
        <p:nvSpPr>
          <p:cNvPr id="10" name="Content Placeholder 2"/>
          <p:cNvSpPr>
            <a:spLocks noGrp="1"/>
          </p:cNvSpPr>
          <p:nvPr>
            <p:ph idx="13"/>
          </p:nvPr>
        </p:nvSpPr>
        <p:spPr>
          <a:xfrm>
            <a:off x="7053943" y="4062939"/>
            <a:ext cx="4643786" cy="2284810"/>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Picture Placeholder 6"/>
          <p:cNvSpPr>
            <a:spLocks noGrp="1"/>
          </p:cNvSpPr>
          <p:nvPr>
            <p:ph type="pic" sz="quarter" idx="14"/>
          </p:nvPr>
        </p:nvSpPr>
        <p:spPr>
          <a:xfrm>
            <a:off x="7053942" y="966789"/>
            <a:ext cx="4644345" cy="2976562"/>
          </a:xfrm>
          <a:solidFill>
            <a:schemeClr val="accent2"/>
          </a:solidFill>
        </p:spPr>
        <p:txBody>
          <a:bodyPr/>
          <a:lstStyle/>
          <a:p>
            <a:r>
              <a:rPr lang="en-US" smtClean="0"/>
              <a:t>Click icon to add picture</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Layout 4">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11892" y="966055"/>
            <a:ext cx="6478765"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dirty="0" smtClean="0"/>
              <a:t>Talk Title Here</a:t>
            </a:r>
            <a:endParaRPr lang="en-US" dirty="0"/>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2310" y="6387401"/>
            <a:ext cx="1428001" cy="462435"/>
          </a:xfrm>
          <a:prstGeom prst="rect">
            <a:avLst/>
          </a:prstGeom>
        </p:spPr>
      </p:pic>
      <p:sp>
        <p:nvSpPr>
          <p:cNvPr id="10" name="Content Placeholder 2"/>
          <p:cNvSpPr>
            <a:spLocks noGrp="1"/>
          </p:cNvSpPr>
          <p:nvPr>
            <p:ph idx="13"/>
          </p:nvPr>
        </p:nvSpPr>
        <p:spPr>
          <a:xfrm>
            <a:off x="7053943" y="966055"/>
            <a:ext cx="4643786" cy="2284810"/>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Picture Placeholder 6"/>
          <p:cNvSpPr>
            <a:spLocks noGrp="1"/>
          </p:cNvSpPr>
          <p:nvPr>
            <p:ph type="pic" sz="quarter" idx="14"/>
          </p:nvPr>
        </p:nvSpPr>
        <p:spPr>
          <a:xfrm>
            <a:off x="7053942" y="3371187"/>
            <a:ext cx="4644345" cy="2976562"/>
          </a:xfrm>
          <a:solidFill>
            <a:schemeClr val="accent2"/>
          </a:solidFill>
        </p:spPr>
        <p:txBody>
          <a:bodyPr/>
          <a:lstStyle/>
          <a:p>
            <a:r>
              <a:rPr lang="en-US" smtClean="0"/>
              <a:t>Click icon to add picture</a:t>
            </a:r>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Layout 5">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11892" y="966055"/>
            <a:ext cx="6976787"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dirty="0" smtClean="0"/>
              <a:t>Talk Title Here</a:t>
            </a:r>
            <a:endParaRPr lang="en-US" dirty="0"/>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2310" y="6387401"/>
            <a:ext cx="1428001" cy="462435"/>
          </a:xfrm>
          <a:prstGeom prst="rect">
            <a:avLst/>
          </a:prstGeom>
        </p:spPr>
      </p:pic>
      <p:sp>
        <p:nvSpPr>
          <p:cNvPr id="7" name="Picture Placeholder 6"/>
          <p:cNvSpPr>
            <a:spLocks noGrp="1"/>
          </p:cNvSpPr>
          <p:nvPr>
            <p:ph type="pic" sz="quarter" idx="14"/>
          </p:nvPr>
        </p:nvSpPr>
        <p:spPr>
          <a:xfrm>
            <a:off x="7666264" y="966055"/>
            <a:ext cx="4032023" cy="2584125"/>
          </a:xfrm>
          <a:solidFill>
            <a:schemeClr val="accent2"/>
          </a:solidFill>
        </p:spPr>
        <p:txBody>
          <a:bodyPr/>
          <a:lstStyle/>
          <a:p>
            <a:r>
              <a:rPr lang="en-US" smtClean="0"/>
              <a:t>Click icon to add picture</a:t>
            </a:r>
            <a:endParaRPr lang="en-US"/>
          </a:p>
        </p:txBody>
      </p:sp>
      <p:sp>
        <p:nvSpPr>
          <p:cNvPr id="11" name="Picture Placeholder 6"/>
          <p:cNvSpPr>
            <a:spLocks noGrp="1"/>
          </p:cNvSpPr>
          <p:nvPr>
            <p:ph type="pic" sz="quarter" idx="15"/>
          </p:nvPr>
        </p:nvSpPr>
        <p:spPr>
          <a:xfrm>
            <a:off x="7666264" y="3763624"/>
            <a:ext cx="4032023" cy="2584125"/>
          </a:xfrm>
          <a:solidFill>
            <a:schemeClr val="accent2"/>
          </a:solidFill>
        </p:spPr>
        <p:txBody>
          <a:bodyPr/>
          <a:lstStyle/>
          <a:p>
            <a:r>
              <a:rPr lang="en-US" smtClean="0"/>
              <a:t>Click icon to add picture</a:t>
            </a:r>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Layout 6">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657320" y="966055"/>
            <a:ext cx="6976787"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dirty="0" smtClean="0"/>
              <a:t>Talk Title Here</a:t>
            </a:r>
            <a:endParaRPr lang="en-US" dirty="0"/>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2310" y="6387401"/>
            <a:ext cx="1428001" cy="462435"/>
          </a:xfrm>
          <a:prstGeom prst="rect">
            <a:avLst/>
          </a:prstGeom>
        </p:spPr>
      </p:pic>
      <p:sp>
        <p:nvSpPr>
          <p:cNvPr id="7" name="Picture Placeholder 6"/>
          <p:cNvSpPr>
            <a:spLocks noGrp="1"/>
          </p:cNvSpPr>
          <p:nvPr>
            <p:ph type="pic" sz="quarter" idx="14"/>
          </p:nvPr>
        </p:nvSpPr>
        <p:spPr>
          <a:xfrm>
            <a:off x="411892" y="966055"/>
            <a:ext cx="4032023" cy="2584125"/>
          </a:xfrm>
          <a:solidFill>
            <a:schemeClr val="accent2"/>
          </a:solidFill>
        </p:spPr>
        <p:txBody>
          <a:bodyPr/>
          <a:lstStyle/>
          <a:p>
            <a:r>
              <a:rPr lang="en-US" smtClean="0"/>
              <a:t>Click icon to add picture</a:t>
            </a:r>
            <a:endParaRPr lang="en-US"/>
          </a:p>
        </p:txBody>
      </p:sp>
      <p:sp>
        <p:nvSpPr>
          <p:cNvPr id="11" name="Picture Placeholder 6"/>
          <p:cNvSpPr>
            <a:spLocks noGrp="1"/>
          </p:cNvSpPr>
          <p:nvPr>
            <p:ph type="pic" sz="quarter" idx="15"/>
          </p:nvPr>
        </p:nvSpPr>
        <p:spPr>
          <a:xfrm>
            <a:off x="411892" y="3763624"/>
            <a:ext cx="4032023" cy="2584125"/>
          </a:xfrm>
          <a:solidFill>
            <a:schemeClr val="accent2"/>
          </a:solidFill>
        </p:spPr>
        <p:txBody>
          <a:bodyPr/>
          <a:lstStyle/>
          <a:p>
            <a:r>
              <a:rPr lang="en-US" smtClean="0"/>
              <a:t>Click icon to add picture</a:t>
            </a:r>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Layout 7">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125200" y="3445216"/>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dirty="0" smtClean="0"/>
              <a:t>Talk Title Here</a:t>
            </a:r>
            <a:endParaRPr lang="en-US" dirty="0"/>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2310" y="6387401"/>
            <a:ext cx="1428001" cy="462435"/>
          </a:xfrm>
          <a:prstGeom prst="rect">
            <a:avLst/>
          </a:prstGeom>
        </p:spPr>
      </p:pic>
      <p:sp>
        <p:nvSpPr>
          <p:cNvPr id="7" name="Picture Placeholder 6"/>
          <p:cNvSpPr>
            <a:spLocks noGrp="1"/>
          </p:cNvSpPr>
          <p:nvPr>
            <p:ph type="pic" sz="quarter" idx="14"/>
          </p:nvPr>
        </p:nvSpPr>
        <p:spPr>
          <a:xfrm>
            <a:off x="411892" y="966055"/>
            <a:ext cx="3639123" cy="2332315"/>
          </a:xfrm>
          <a:solidFill>
            <a:schemeClr val="accent2"/>
          </a:solidFill>
        </p:spPr>
        <p:txBody>
          <a:bodyPr/>
          <a:lstStyle/>
          <a:p>
            <a:r>
              <a:rPr lang="en-US" smtClean="0"/>
              <a:t>Click icon to add picture</a:t>
            </a:r>
            <a:endParaRPr lang="en-US"/>
          </a:p>
        </p:txBody>
      </p:sp>
      <p:sp>
        <p:nvSpPr>
          <p:cNvPr id="11" name="Picture Placeholder 6"/>
          <p:cNvSpPr>
            <a:spLocks noGrp="1"/>
          </p:cNvSpPr>
          <p:nvPr>
            <p:ph type="pic" sz="quarter" idx="15"/>
          </p:nvPr>
        </p:nvSpPr>
        <p:spPr>
          <a:xfrm>
            <a:off x="4235248" y="966055"/>
            <a:ext cx="3639123" cy="2332315"/>
          </a:xfrm>
          <a:solidFill>
            <a:schemeClr val="accent2"/>
          </a:solidFill>
        </p:spPr>
        <p:txBody>
          <a:bodyPr/>
          <a:lstStyle/>
          <a:p>
            <a:r>
              <a:rPr lang="en-US" smtClean="0"/>
              <a:t>Click icon to add picture</a:t>
            </a:r>
            <a:endParaRPr lang="en-US"/>
          </a:p>
        </p:txBody>
      </p:sp>
      <p:sp>
        <p:nvSpPr>
          <p:cNvPr id="10" name="Content Placeholder 2"/>
          <p:cNvSpPr>
            <a:spLocks noGrp="1"/>
          </p:cNvSpPr>
          <p:nvPr>
            <p:ph idx="16"/>
          </p:nvPr>
        </p:nvSpPr>
        <p:spPr>
          <a:xfrm>
            <a:off x="411892" y="3445216"/>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Picture Placeholder 6"/>
          <p:cNvSpPr>
            <a:spLocks noGrp="1"/>
          </p:cNvSpPr>
          <p:nvPr>
            <p:ph type="pic" sz="quarter" idx="17"/>
          </p:nvPr>
        </p:nvSpPr>
        <p:spPr>
          <a:xfrm>
            <a:off x="8058606" y="966055"/>
            <a:ext cx="3639123" cy="2332315"/>
          </a:xfrm>
          <a:solidFill>
            <a:schemeClr val="accent2"/>
          </a:solidFill>
        </p:spPr>
        <p:txBody>
          <a:bodyPr/>
          <a:lstStyle/>
          <a:p>
            <a:r>
              <a:rPr lang="en-US" smtClean="0"/>
              <a:t>Click icon to add picture</a:t>
            </a:r>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Layout 8">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125200" y="966055"/>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idx="16"/>
          </p:nvPr>
        </p:nvSpPr>
        <p:spPr>
          <a:xfrm>
            <a:off x="411892" y="966055"/>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dirty="0" smtClean="0"/>
              <a:t>Talk Title Here</a:t>
            </a:r>
            <a:endParaRPr lang="en-US" dirty="0"/>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2310" y="6387401"/>
            <a:ext cx="1428001" cy="462435"/>
          </a:xfrm>
          <a:prstGeom prst="rect">
            <a:avLst/>
          </a:prstGeom>
        </p:spPr>
      </p:pic>
      <p:sp>
        <p:nvSpPr>
          <p:cNvPr id="7" name="Picture Placeholder 6"/>
          <p:cNvSpPr>
            <a:spLocks noGrp="1"/>
          </p:cNvSpPr>
          <p:nvPr>
            <p:ph type="pic" sz="quarter" idx="14"/>
          </p:nvPr>
        </p:nvSpPr>
        <p:spPr>
          <a:xfrm>
            <a:off x="411892" y="3914031"/>
            <a:ext cx="3639123" cy="2332315"/>
          </a:xfrm>
          <a:solidFill>
            <a:schemeClr val="accent2"/>
          </a:solidFill>
        </p:spPr>
        <p:txBody>
          <a:bodyPr/>
          <a:lstStyle/>
          <a:p>
            <a:r>
              <a:rPr lang="en-US" smtClean="0"/>
              <a:t>Click icon to add picture</a:t>
            </a:r>
            <a:endParaRPr lang="en-US"/>
          </a:p>
        </p:txBody>
      </p:sp>
      <p:sp>
        <p:nvSpPr>
          <p:cNvPr id="11" name="Picture Placeholder 6"/>
          <p:cNvSpPr>
            <a:spLocks noGrp="1"/>
          </p:cNvSpPr>
          <p:nvPr>
            <p:ph type="pic" sz="quarter" idx="15"/>
          </p:nvPr>
        </p:nvSpPr>
        <p:spPr>
          <a:xfrm>
            <a:off x="4235248" y="3914031"/>
            <a:ext cx="3639123" cy="2332315"/>
          </a:xfrm>
          <a:solidFill>
            <a:schemeClr val="accent2"/>
          </a:solidFill>
        </p:spPr>
        <p:txBody>
          <a:bodyPr/>
          <a:lstStyle/>
          <a:p>
            <a:r>
              <a:rPr lang="en-US" smtClean="0"/>
              <a:t>Click icon to add picture</a:t>
            </a:r>
            <a:endParaRPr lang="en-US"/>
          </a:p>
        </p:txBody>
      </p:sp>
      <p:sp>
        <p:nvSpPr>
          <p:cNvPr id="12" name="Picture Placeholder 6"/>
          <p:cNvSpPr>
            <a:spLocks noGrp="1"/>
          </p:cNvSpPr>
          <p:nvPr>
            <p:ph type="pic" sz="quarter" idx="17"/>
          </p:nvPr>
        </p:nvSpPr>
        <p:spPr>
          <a:xfrm>
            <a:off x="8058606" y="3914031"/>
            <a:ext cx="3639123" cy="2332315"/>
          </a:xfrm>
          <a:solidFill>
            <a:schemeClr val="accent2"/>
          </a:solidFill>
        </p:spPr>
        <p:txBody>
          <a:bodyPr/>
          <a:lstStyle/>
          <a:p>
            <a:r>
              <a:rPr lang="en-US" smtClean="0"/>
              <a:t>Click icon to add picture</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838200" y="6365692"/>
            <a:ext cx="4926106"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r>
              <a:rPr lang="en-US" dirty="0" smtClean="0"/>
              <a:t>Isotope Experimental Readiness Review – September 26-27, 2019</a:t>
            </a:r>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15260862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1 kW Isotope Production Demonstration ERR</a:t>
            </a:r>
            <a:endParaRPr lang="en-US" dirty="0"/>
          </a:p>
        </p:txBody>
      </p:sp>
      <p:sp>
        <p:nvSpPr>
          <p:cNvPr id="3" name="Subtitle 2"/>
          <p:cNvSpPr>
            <a:spLocks noGrp="1"/>
          </p:cNvSpPr>
          <p:nvPr>
            <p:ph type="subTitle" idx="1"/>
          </p:nvPr>
        </p:nvSpPr>
        <p:spPr/>
        <p:txBody>
          <a:bodyPr/>
          <a:lstStyle/>
          <a:p>
            <a:r>
              <a:rPr lang="en-US" sz="2000" b="1" dirty="0" smtClean="0"/>
              <a:t>Close Out Meeting – Preliminary Results</a:t>
            </a:r>
          </a:p>
          <a:p>
            <a:r>
              <a:rPr lang="en-US" sz="2000" dirty="0" smtClean="0"/>
              <a:t>Thursday, September 26-27, 2019</a:t>
            </a:r>
          </a:p>
          <a:p>
            <a:r>
              <a:rPr lang="en-US" sz="2000" dirty="0" smtClean="0"/>
              <a:t>Jefferson Lab – F225-226</a:t>
            </a:r>
            <a:endParaRPr lang="en-US" sz="2000" dirty="0"/>
          </a:p>
        </p:txBody>
      </p:sp>
      <p:sp>
        <p:nvSpPr>
          <p:cNvPr id="4" name="Date Placeholder 3"/>
          <p:cNvSpPr>
            <a:spLocks noGrp="1"/>
          </p:cNvSpPr>
          <p:nvPr>
            <p:ph type="dt" sz="half" idx="12"/>
          </p:nvPr>
        </p:nvSpPr>
        <p:spPr/>
        <p:txBody>
          <a:bodyPr/>
          <a:lstStyle/>
          <a:p>
            <a:fld id="{C1B74398-39EA-0749-9F74-6FE982C11DA9}" type="datetime2">
              <a:rPr lang="en-US" smtClean="0"/>
              <a:pPr/>
              <a:t>Monday, September 30, 2019</a:t>
            </a:fld>
            <a:endParaRPr lang="en-US" dirty="0"/>
          </a:p>
        </p:txBody>
      </p:sp>
      <p:sp>
        <p:nvSpPr>
          <p:cNvPr id="5" name="Text Placeholder 4"/>
          <p:cNvSpPr>
            <a:spLocks noGrp="1"/>
          </p:cNvSpPr>
          <p:nvPr>
            <p:ph type="body" sz="quarter" idx="14"/>
          </p:nvPr>
        </p:nvSpPr>
        <p:spPr/>
        <p:txBody>
          <a:bodyPr>
            <a:normAutofit fontScale="70000" lnSpcReduction="20000"/>
          </a:bodyPr>
          <a:lstStyle/>
          <a:p>
            <a:r>
              <a:rPr lang="en-US" dirty="0" smtClean="0"/>
              <a:t>Bob May (co-chair), Tim Michalski (co-chair), John Quintana (ANL), Harry Fanning, Brian Freeman, Dave </a:t>
            </a:r>
            <a:r>
              <a:rPr lang="en-US" dirty="0" err="1" smtClean="0"/>
              <a:t>Meekins</a:t>
            </a:r>
            <a:r>
              <a:rPr lang="en-US" dirty="0" smtClean="0"/>
              <a:t>, Yves Roblin</a:t>
            </a:r>
            <a:endParaRPr lang="en-US" dirty="0"/>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02296" y="1441938"/>
            <a:ext cx="5502499" cy="4118565"/>
          </a:xfrm>
          <a:prstGeom prst="rect">
            <a:avLst/>
          </a:prstGeom>
        </p:spPr>
      </p:pic>
    </p:spTree>
    <p:extLst>
      <p:ext uri="{BB962C8B-B14F-4D97-AF65-F5344CB8AC3E}">
        <p14:creationId xmlns:p14="http://schemas.microsoft.com/office/powerpoint/2010/main" val="4591932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892" y="0"/>
            <a:ext cx="11285837" cy="728029"/>
          </a:xfrm>
        </p:spPr>
        <p:txBody>
          <a:bodyPr>
            <a:normAutofit fontScale="90000"/>
          </a:bodyPr>
          <a:lstStyle/>
          <a:p>
            <a:r>
              <a:rPr lang="en-US" dirty="0" smtClean="0"/>
              <a:t>Charge Element #3 - </a:t>
            </a:r>
            <a:r>
              <a:rPr lang="en-US" dirty="0"/>
              <a:t>Have the lessons learned from the earlier isotope run in CEBAF been adequately addressed?</a:t>
            </a:r>
          </a:p>
        </p:txBody>
      </p:sp>
      <p:sp>
        <p:nvSpPr>
          <p:cNvPr id="3" name="Content Placeholder 2"/>
          <p:cNvSpPr>
            <a:spLocks noGrp="1"/>
          </p:cNvSpPr>
          <p:nvPr>
            <p:ph idx="1"/>
          </p:nvPr>
        </p:nvSpPr>
        <p:spPr/>
        <p:txBody>
          <a:bodyPr>
            <a:normAutofit lnSpcReduction="10000"/>
          </a:bodyPr>
          <a:lstStyle/>
          <a:p>
            <a:pPr marL="0" indent="0">
              <a:buNone/>
            </a:pPr>
            <a:r>
              <a:rPr lang="en-US" dirty="0" smtClean="0"/>
              <a:t>COMMENTS (</a:t>
            </a:r>
            <a:r>
              <a:rPr lang="en-US" dirty="0" err="1" smtClean="0"/>
              <a:t>cont</a:t>
            </a:r>
            <a:r>
              <a:rPr lang="en-US" dirty="0" smtClean="0"/>
              <a:t>):  Team </a:t>
            </a:r>
            <a:r>
              <a:rPr lang="en-US" dirty="0"/>
              <a:t>presented ERR Committee with tabulated spreadsheet responses as well as a presentation.</a:t>
            </a:r>
          </a:p>
          <a:p>
            <a:pPr marL="914400" lvl="1" indent="-457200">
              <a:buFont typeface="+mj-lt"/>
              <a:buAutoNum type="arabicPeriod" startAt="4"/>
            </a:pPr>
            <a:r>
              <a:rPr lang="en-US" dirty="0" smtClean="0"/>
              <a:t>Skills Mix</a:t>
            </a:r>
          </a:p>
          <a:p>
            <a:pPr lvl="2"/>
            <a:r>
              <a:rPr lang="en-US" dirty="0" smtClean="0"/>
              <a:t>The Isotope team has a variety of relevant skill mixes.</a:t>
            </a:r>
          </a:p>
          <a:p>
            <a:pPr lvl="2"/>
            <a:r>
              <a:rPr lang="en-US" dirty="0" smtClean="0"/>
              <a:t>Operations Department assumed responsibility for resuscitating LERF.</a:t>
            </a:r>
          </a:p>
          <a:p>
            <a:pPr lvl="2"/>
            <a:r>
              <a:rPr lang="en-US" dirty="0" err="1" smtClean="0"/>
              <a:t>RadCon</a:t>
            </a:r>
            <a:r>
              <a:rPr lang="en-US" dirty="0" smtClean="0"/>
              <a:t> involved in shipping and shielding analysis.</a:t>
            </a:r>
          </a:p>
          <a:p>
            <a:pPr lvl="2"/>
            <a:r>
              <a:rPr lang="en-US" dirty="0" smtClean="0"/>
              <a:t>Missed opportunity was not in effectively engaging Mechanical Engineering</a:t>
            </a:r>
          </a:p>
          <a:p>
            <a:pPr marL="914400" lvl="1" indent="-457200">
              <a:buFont typeface="+mj-lt"/>
              <a:buAutoNum type="arabicPeriod" startAt="4"/>
            </a:pPr>
            <a:r>
              <a:rPr lang="en-US" dirty="0" smtClean="0"/>
              <a:t>Safety</a:t>
            </a:r>
          </a:p>
          <a:p>
            <a:pPr lvl="2"/>
            <a:r>
              <a:rPr lang="en-US" dirty="0" smtClean="0"/>
              <a:t>Crucible modified to address beam charging (i.e. graphite plug)</a:t>
            </a:r>
          </a:p>
          <a:p>
            <a:pPr lvl="2"/>
            <a:r>
              <a:rPr lang="en-US" dirty="0" smtClean="0"/>
              <a:t>Dry runs with VCU team conducted including clear instructions</a:t>
            </a:r>
          </a:p>
          <a:p>
            <a:pPr lvl="2"/>
            <a:r>
              <a:rPr lang="en-US" dirty="0" err="1" smtClean="0"/>
              <a:t>RadCon</a:t>
            </a:r>
            <a:r>
              <a:rPr lang="en-US" dirty="0" smtClean="0"/>
              <a:t> will develop crucible retrieval procedures based on dry runs</a:t>
            </a:r>
          </a:p>
          <a:p>
            <a:pPr marL="914400" lvl="1" indent="-457200">
              <a:buFont typeface="+mj-lt"/>
              <a:buAutoNum type="arabicPeriod" startAt="4"/>
            </a:pPr>
            <a:r>
              <a:rPr lang="en-US" dirty="0" smtClean="0"/>
              <a:t>Documentation</a:t>
            </a:r>
          </a:p>
          <a:p>
            <a:pPr lvl="2"/>
            <a:r>
              <a:rPr lang="en-US" dirty="0" smtClean="0"/>
              <a:t>While much of the required documentation for ERR is exists, it is incomplete.</a:t>
            </a:r>
          </a:p>
          <a:p>
            <a:pPr lvl="2"/>
            <a:r>
              <a:rPr lang="en-US" dirty="0" smtClean="0"/>
              <a:t>While concepts for critical processes involving the Target were presented,  procedures related to Target readiness have yet to be developed.</a:t>
            </a:r>
          </a:p>
          <a:p>
            <a:pPr lvl="2"/>
            <a:r>
              <a:rPr lang="en-US" dirty="0" smtClean="0"/>
              <a:t>Documentation related to crucible design and manufacture is not ready</a:t>
            </a:r>
          </a:p>
          <a:p>
            <a:pPr lvl="3"/>
            <a:r>
              <a:rPr lang="en-US" dirty="0" smtClean="0"/>
              <a:t>While documentation may follow a graded approach, documentation is objective evidence that an appropriate level of rigor is being applied.</a:t>
            </a:r>
            <a:endParaRPr lang="en-US" dirty="0"/>
          </a:p>
        </p:txBody>
      </p:sp>
      <p:sp>
        <p:nvSpPr>
          <p:cNvPr id="4" name="Footer Placeholder 3"/>
          <p:cNvSpPr>
            <a:spLocks noGrp="1"/>
          </p:cNvSpPr>
          <p:nvPr>
            <p:ph type="ftr" sz="quarter" idx="11"/>
          </p:nvPr>
        </p:nvSpPr>
        <p:spPr/>
        <p:txBody>
          <a:bodyPr/>
          <a:lstStyle/>
          <a:p>
            <a:r>
              <a:rPr lang="en-US" smtClean="0"/>
              <a:t>Isotope Experimental Readiness Review – September 26-27, 2019</a:t>
            </a:r>
            <a:endParaRPr lang="en-US" dirty="0"/>
          </a:p>
        </p:txBody>
      </p:sp>
      <p:sp>
        <p:nvSpPr>
          <p:cNvPr id="5" name="Slide Number Placeholder 4"/>
          <p:cNvSpPr>
            <a:spLocks noGrp="1"/>
          </p:cNvSpPr>
          <p:nvPr>
            <p:ph type="sldNum" sz="quarter" idx="12"/>
          </p:nvPr>
        </p:nvSpPr>
        <p:spPr/>
        <p:txBody>
          <a:bodyPr/>
          <a:lstStyle/>
          <a:p>
            <a:fld id="{07E1C93C-5050-FC42-8F10-D22D4F119D13}" type="slidenum">
              <a:rPr lang="en-US" smtClean="0"/>
              <a:pPr/>
              <a:t>10</a:t>
            </a:fld>
            <a:endParaRPr lang="en-US" dirty="0"/>
          </a:p>
        </p:txBody>
      </p:sp>
    </p:spTree>
    <p:extLst>
      <p:ext uri="{BB962C8B-B14F-4D97-AF65-F5344CB8AC3E}">
        <p14:creationId xmlns:p14="http://schemas.microsoft.com/office/powerpoint/2010/main" val="3768663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892" y="0"/>
            <a:ext cx="11285837" cy="728029"/>
          </a:xfrm>
        </p:spPr>
        <p:txBody>
          <a:bodyPr>
            <a:normAutofit fontScale="90000"/>
          </a:bodyPr>
          <a:lstStyle/>
          <a:p>
            <a:r>
              <a:rPr lang="en-US" dirty="0" smtClean="0"/>
              <a:t>Charge Element #3 - </a:t>
            </a:r>
            <a:r>
              <a:rPr lang="en-US" dirty="0"/>
              <a:t>Have the lessons learned from the earlier isotope run in CEBAF been adequately addressed?</a:t>
            </a:r>
          </a:p>
        </p:txBody>
      </p:sp>
      <p:sp>
        <p:nvSpPr>
          <p:cNvPr id="3" name="Content Placeholder 2"/>
          <p:cNvSpPr>
            <a:spLocks noGrp="1"/>
          </p:cNvSpPr>
          <p:nvPr>
            <p:ph idx="1"/>
          </p:nvPr>
        </p:nvSpPr>
        <p:spPr/>
        <p:txBody>
          <a:bodyPr>
            <a:normAutofit lnSpcReduction="10000"/>
          </a:bodyPr>
          <a:lstStyle/>
          <a:p>
            <a:pPr marL="0" indent="0">
              <a:buNone/>
            </a:pPr>
            <a:r>
              <a:rPr lang="en-US" dirty="0" smtClean="0"/>
              <a:t>COMMENTS (</a:t>
            </a:r>
            <a:r>
              <a:rPr lang="en-US" dirty="0" err="1" smtClean="0"/>
              <a:t>cont</a:t>
            </a:r>
            <a:r>
              <a:rPr lang="en-US" dirty="0" smtClean="0"/>
              <a:t>):  </a:t>
            </a:r>
            <a:endParaRPr lang="en-US" dirty="0"/>
          </a:p>
          <a:p>
            <a:pPr marL="457200" indent="-457200">
              <a:buFont typeface="+mj-lt"/>
              <a:buAutoNum type="arabicPeriod" startAt="7"/>
            </a:pPr>
            <a:r>
              <a:rPr lang="en-US" dirty="0"/>
              <a:t>There is evidence that some of the lessons from the previous Isotope run have been used to plan for the next Isotope run.</a:t>
            </a:r>
            <a:endParaRPr lang="en-US" sz="1800" dirty="0"/>
          </a:p>
          <a:p>
            <a:pPr marL="914400" lvl="1" indent="-457200">
              <a:buFont typeface="+mj-lt"/>
              <a:buAutoNum type="arabicPeriod"/>
            </a:pPr>
            <a:r>
              <a:rPr lang="en-US" dirty="0"/>
              <a:t>No ERR performed</a:t>
            </a:r>
            <a:endParaRPr lang="en-US" sz="1600" dirty="0"/>
          </a:p>
          <a:p>
            <a:pPr marL="914400" lvl="1" indent="-457200">
              <a:buFont typeface="+mj-lt"/>
              <a:buAutoNum type="arabicPeriod"/>
            </a:pPr>
            <a:r>
              <a:rPr lang="en-US" dirty="0"/>
              <a:t>No planning meetings prior to previous run</a:t>
            </a:r>
            <a:endParaRPr lang="en-US" sz="1600" dirty="0"/>
          </a:p>
          <a:p>
            <a:pPr marL="914400" lvl="1" indent="-457200">
              <a:buFont typeface="+mj-lt"/>
              <a:buAutoNum type="arabicPeriod"/>
            </a:pPr>
            <a:r>
              <a:rPr lang="en-US" dirty="0"/>
              <a:t>Outside review advice not sought</a:t>
            </a:r>
            <a:endParaRPr lang="en-US" sz="1600" dirty="0"/>
          </a:p>
          <a:p>
            <a:pPr marL="914400" lvl="1" indent="-457200">
              <a:buFont typeface="+mj-lt"/>
              <a:buAutoNum type="arabicPeriod"/>
            </a:pPr>
            <a:r>
              <a:rPr lang="en-US" dirty="0"/>
              <a:t>Grounding of the Gallium within the crucible</a:t>
            </a:r>
            <a:endParaRPr lang="en-US" sz="1600" dirty="0"/>
          </a:p>
          <a:p>
            <a:pPr marL="457200" indent="-457200">
              <a:buFont typeface="+mj-lt"/>
              <a:buAutoNum type="arabicPeriod" startAt="7"/>
            </a:pPr>
            <a:r>
              <a:rPr lang="en-US" dirty="0"/>
              <a:t>However, there are items which were either not used or were partially complete during the planning, design and installation of the next phase of the Isotope run.</a:t>
            </a:r>
            <a:endParaRPr lang="en-US" sz="1800" dirty="0"/>
          </a:p>
          <a:p>
            <a:pPr marL="914400" lvl="1" indent="-457200">
              <a:buFont typeface="+mj-lt"/>
              <a:buAutoNum type="arabicPeriod"/>
            </a:pPr>
            <a:r>
              <a:rPr lang="en-US" dirty="0"/>
              <a:t>Risk Analysis (Risk Registry) is incomplete</a:t>
            </a:r>
            <a:endParaRPr lang="en-US" sz="1600" dirty="0"/>
          </a:p>
          <a:p>
            <a:pPr marL="914400" lvl="1" indent="-457200">
              <a:buFont typeface="+mj-lt"/>
              <a:buAutoNum type="arabicPeriod"/>
            </a:pPr>
            <a:r>
              <a:rPr lang="en-US" dirty="0"/>
              <a:t>OSPs/THAs used during the last experiment were not refreshed in advance of this </a:t>
            </a:r>
            <a:r>
              <a:rPr lang="en-US" dirty="0" smtClean="0"/>
              <a:t>review.</a:t>
            </a:r>
          </a:p>
          <a:p>
            <a:pPr marL="457200" indent="-457200">
              <a:buFont typeface="+mj-lt"/>
              <a:buAutoNum type="arabicPeriod" startAt="7"/>
            </a:pPr>
            <a:r>
              <a:rPr lang="en-US" altLang="en-US" sz="2000" dirty="0" smtClean="0">
                <a:latin typeface="Arial" panose="020B0604020202020204" pitchFamily="34" charset="0"/>
              </a:rPr>
              <a:t>Much </a:t>
            </a:r>
            <a:r>
              <a:rPr lang="en-US" altLang="en-US" sz="2000" dirty="0">
                <a:latin typeface="Arial" panose="020B0604020202020204" pitchFamily="34" charset="0"/>
              </a:rPr>
              <a:t>key documentation is incomplete or pending. The Gantt Chart presented did not incorporate time for structured internal reviews identified in the Lessons Learned and sufficient time for </a:t>
            </a:r>
            <a:r>
              <a:rPr lang="en-US" altLang="en-US" sz="2000" dirty="0" err="1" smtClean="0">
                <a:latin typeface="Arial" panose="020B0604020202020204" pitchFamily="34" charset="0"/>
              </a:rPr>
              <a:t>followup</a:t>
            </a:r>
            <a:endParaRPr lang="en-US" altLang="en-US" sz="2000" dirty="0" smtClean="0">
              <a:latin typeface="Arial" panose="020B0604020202020204" pitchFamily="34" charset="0"/>
            </a:endParaRPr>
          </a:p>
          <a:p>
            <a:pPr marL="457200" indent="-457200">
              <a:buFont typeface="+mj-lt"/>
              <a:buAutoNum type="arabicPeriod" startAt="7"/>
            </a:pPr>
            <a:r>
              <a:rPr lang="en-US" altLang="en-US" sz="2000" dirty="0">
                <a:latin typeface="Arial" panose="020B0604020202020204" pitchFamily="34" charset="0"/>
              </a:rPr>
              <a:t>Lessons Learned were largely addressed – this had to be determined from presentation materials since the Lessons Learned spreadsheet did not include much information in the column labeled “Cross Walk to Slides or Background Documents” </a:t>
            </a:r>
          </a:p>
          <a:p>
            <a:pPr marL="914400" lvl="1" indent="-457200">
              <a:buFont typeface="+mj-lt"/>
              <a:buAutoNum type="arabicPeriod"/>
            </a:pPr>
            <a:endParaRPr lang="en-US" sz="1600" dirty="0"/>
          </a:p>
        </p:txBody>
      </p:sp>
      <p:sp>
        <p:nvSpPr>
          <p:cNvPr id="4" name="Footer Placeholder 3"/>
          <p:cNvSpPr>
            <a:spLocks noGrp="1"/>
          </p:cNvSpPr>
          <p:nvPr>
            <p:ph type="ftr" sz="quarter" idx="11"/>
          </p:nvPr>
        </p:nvSpPr>
        <p:spPr/>
        <p:txBody>
          <a:bodyPr/>
          <a:lstStyle/>
          <a:p>
            <a:r>
              <a:rPr lang="en-US" smtClean="0"/>
              <a:t>Isotope Experimental Readiness Review – September 26-27, 2019</a:t>
            </a:r>
            <a:endParaRPr lang="en-US" dirty="0"/>
          </a:p>
        </p:txBody>
      </p:sp>
      <p:sp>
        <p:nvSpPr>
          <p:cNvPr id="5" name="Slide Number Placeholder 4"/>
          <p:cNvSpPr>
            <a:spLocks noGrp="1"/>
          </p:cNvSpPr>
          <p:nvPr>
            <p:ph type="sldNum" sz="quarter" idx="12"/>
          </p:nvPr>
        </p:nvSpPr>
        <p:spPr/>
        <p:txBody>
          <a:bodyPr/>
          <a:lstStyle/>
          <a:p>
            <a:fld id="{07E1C93C-5050-FC42-8F10-D22D4F119D13}" type="slidenum">
              <a:rPr lang="en-US" smtClean="0"/>
              <a:pPr/>
              <a:t>11</a:t>
            </a:fld>
            <a:endParaRPr lang="en-US" dirty="0"/>
          </a:p>
        </p:txBody>
      </p:sp>
    </p:spTree>
    <p:extLst>
      <p:ext uri="{BB962C8B-B14F-4D97-AF65-F5344CB8AC3E}">
        <p14:creationId xmlns:p14="http://schemas.microsoft.com/office/powerpoint/2010/main" val="34127899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892" y="0"/>
            <a:ext cx="11285837" cy="728029"/>
          </a:xfrm>
        </p:spPr>
        <p:txBody>
          <a:bodyPr>
            <a:normAutofit fontScale="90000"/>
          </a:bodyPr>
          <a:lstStyle/>
          <a:p>
            <a:r>
              <a:rPr lang="en-US" dirty="0" smtClean="0"/>
              <a:t>Charge Element #3 </a:t>
            </a:r>
            <a:r>
              <a:rPr lang="en-US" dirty="0"/>
              <a:t>- Have the lessons learned from the earlier isotope run in CEBAF been adequately addressed?</a:t>
            </a:r>
          </a:p>
        </p:txBody>
      </p:sp>
      <p:sp>
        <p:nvSpPr>
          <p:cNvPr id="3" name="Content Placeholder 2"/>
          <p:cNvSpPr>
            <a:spLocks noGrp="1"/>
          </p:cNvSpPr>
          <p:nvPr>
            <p:ph idx="1"/>
          </p:nvPr>
        </p:nvSpPr>
        <p:spPr/>
        <p:txBody>
          <a:bodyPr>
            <a:normAutofit/>
          </a:bodyPr>
          <a:lstStyle/>
          <a:p>
            <a:pPr marL="0" indent="0">
              <a:buNone/>
            </a:pPr>
            <a:r>
              <a:rPr lang="en-US" dirty="0" smtClean="0"/>
              <a:t>RECOMMENDATIONS:</a:t>
            </a:r>
          </a:p>
          <a:p>
            <a:pPr marL="457200" indent="-457200">
              <a:buFont typeface="+mj-lt"/>
              <a:buAutoNum type="arabicPeriod"/>
            </a:pPr>
            <a:r>
              <a:rPr lang="en-US" dirty="0"/>
              <a:t>Some items called out in the lessons learned after the previous run were deemed “outside of scope” could have been utilized </a:t>
            </a:r>
            <a:r>
              <a:rPr lang="en-US" dirty="0" smtClean="0"/>
              <a:t>to </a:t>
            </a:r>
            <a:r>
              <a:rPr lang="en-US" dirty="0"/>
              <a:t>improve the process.</a:t>
            </a:r>
            <a:endParaRPr lang="en-US" sz="1800" dirty="0"/>
          </a:p>
          <a:p>
            <a:pPr marL="457200" indent="-457200">
              <a:buFont typeface="+mj-lt"/>
              <a:buAutoNum type="arabicPeriod"/>
            </a:pPr>
            <a:r>
              <a:rPr lang="en-US" dirty="0" smtClean="0"/>
              <a:t>Continue </a:t>
            </a:r>
            <a:r>
              <a:rPr lang="en-US" dirty="0"/>
              <a:t>to develop the Risk Registry to include all risks associated with the process (gallium contact with personnel, gallium contact with experimental setup, irradiated gallium spill, time schedule, funding schedule, etc.)</a:t>
            </a:r>
          </a:p>
          <a:p>
            <a:pPr marL="457200" indent="-457200">
              <a:buFont typeface="+mj-lt"/>
              <a:buAutoNum type="arabicPeriod"/>
            </a:pPr>
            <a:endParaRPr lang="en-US" dirty="0"/>
          </a:p>
          <a:p>
            <a:pPr marL="457200" indent="-457200">
              <a:buFont typeface="+mj-lt"/>
              <a:buAutoNum type="arabicPeriod"/>
            </a:pPr>
            <a:endParaRPr lang="en-US" dirty="0"/>
          </a:p>
        </p:txBody>
      </p:sp>
      <p:sp>
        <p:nvSpPr>
          <p:cNvPr id="4" name="Footer Placeholder 3"/>
          <p:cNvSpPr>
            <a:spLocks noGrp="1"/>
          </p:cNvSpPr>
          <p:nvPr>
            <p:ph type="ftr" sz="quarter" idx="11"/>
          </p:nvPr>
        </p:nvSpPr>
        <p:spPr/>
        <p:txBody>
          <a:bodyPr/>
          <a:lstStyle/>
          <a:p>
            <a:r>
              <a:rPr lang="en-US" smtClean="0"/>
              <a:t>Isotope Experimental Readiness Review – September 26-27, 2019</a:t>
            </a:r>
            <a:endParaRPr lang="en-US" dirty="0"/>
          </a:p>
        </p:txBody>
      </p:sp>
      <p:sp>
        <p:nvSpPr>
          <p:cNvPr id="5" name="Slide Number Placeholder 4"/>
          <p:cNvSpPr>
            <a:spLocks noGrp="1"/>
          </p:cNvSpPr>
          <p:nvPr>
            <p:ph type="sldNum" sz="quarter" idx="12"/>
          </p:nvPr>
        </p:nvSpPr>
        <p:spPr/>
        <p:txBody>
          <a:bodyPr/>
          <a:lstStyle/>
          <a:p>
            <a:fld id="{07E1C93C-5050-FC42-8F10-D22D4F119D13}" type="slidenum">
              <a:rPr lang="en-US" smtClean="0"/>
              <a:pPr/>
              <a:t>12</a:t>
            </a:fld>
            <a:endParaRPr lang="en-US" dirty="0"/>
          </a:p>
        </p:txBody>
      </p:sp>
      <p:sp>
        <p:nvSpPr>
          <p:cNvPr id="6" name="Rectangle 5"/>
          <p:cNvSpPr/>
          <p:nvPr/>
        </p:nvSpPr>
        <p:spPr>
          <a:xfrm>
            <a:off x="54102" y="1330693"/>
            <a:ext cx="357790" cy="461665"/>
          </a:xfrm>
          <a:prstGeom prst="rect">
            <a:avLst/>
          </a:prstGeom>
        </p:spPr>
        <p:txBody>
          <a:bodyPr wrap="none">
            <a:spAutoFit/>
          </a:bodyPr>
          <a:lstStyle/>
          <a:p>
            <a:r>
              <a:rPr lang="en-US" sz="2400" dirty="0">
                <a:solidFill>
                  <a:srgbClr val="C00000"/>
                </a:solidFill>
              </a:rPr>
              <a:t>∆</a:t>
            </a:r>
          </a:p>
        </p:txBody>
      </p:sp>
    </p:spTree>
    <p:extLst>
      <p:ext uri="{BB962C8B-B14F-4D97-AF65-F5344CB8AC3E}">
        <p14:creationId xmlns:p14="http://schemas.microsoft.com/office/powerpoint/2010/main" val="29539965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892" y="0"/>
            <a:ext cx="11285837" cy="728029"/>
          </a:xfrm>
        </p:spPr>
        <p:txBody>
          <a:bodyPr>
            <a:normAutofit fontScale="90000"/>
          </a:bodyPr>
          <a:lstStyle/>
          <a:p>
            <a:r>
              <a:rPr lang="en-US" dirty="0" smtClean="0"/>
              <a:t>Charge Element #4 - </a:t>
            </a:r>
            <a:r>
              <a:rPr lang="en-US" dirty="0"/>
              <a:t>Is the material handling plan appropriate and does it adhere to ALARA </a:t>
            </a:r>
            <a:r>
              <a:rPr lang="en-US" dirty="0" smtClean="0"/>
              <a:t>principles </a:t>
            </a:r>
            <a:r>
              <a:rPr lang="en-US" dirty="0"/>
              <a:t>and JLab environmental expectations?</a:t>
            </a:r>
            <a:r>
              <a:rPr lang="en-US" dirty="0" smtClean="0"/>
              <a:t> </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ANSWER: </a:t>
            </a:r>
            <a:r>
              <a:rPr lang="en-US" b="1" i="1" dirty="0" smtClean="0"/>
              <a:t>Partially Met</a:t>
            </a:r>
          </a:p>
          <a:p>
            <a:pPr marL="0" indent="0">
              <a:buNone/>
            </a:pPr>
            <a:r>
              <a:rPr lang="en-US" dirty="0" smtClean="0"/>
              <a:t>COMMENTS</a:t>
            </a:r>
            <a:r>
              <a:rPr lang="en-US" dirty="0"/>
              <a:t>:</a:t>
            </a:r>
          </a:p>
          <a:p>
            <a:pPr marL="457200" indent="-457200">
              <a:buFont typeface="+mj-lt"/>
              <a:buAutoNum type="arabicPeriod"/>
            </a:pPr>
            <a:r>
              <a:rPr lang="en-US" dirty="0" smtClean="0"/>
              <a:t>It is clear that significant effort and trials have been invested in the development and validation of material handling, especially on the transportation to VCU.</a:t>
            </a:r>
          </a:p>
          <a:p>
            <a:pPr marL="457200" indent="-457200">
              <a:buFont typeface="+mj-lt"/>
              <a:buAutoNum type="arabicPeriod"/>
            </a:pPr>
            <a:r>
              <a:rPr lang="en-US" dirty="0" smtClean="0"/>
              <a:t>The </a:t>
            </a:r>
            <a:r>
              <a:rPr lang="en-US" dirty="0"/>
              <a:t>plan for packaging the Gallium/Cu</a:t>
            </a:r>
            <a:r>
              <a:rPr lang="en-US" baseline="30000" dirty="0"/>
              <a:t>67</a:t>
            </a:r>
            <a:r>
              <a:rPr lang="en-US" dirty="0"/>
              <a:t> after it has been irradiated is comprehensive and well thought out.</a:t>
            </a:r>
            <a:endParaRPr lang="en-US" sz="1800" dirty="0"/>
          </a:p>
          <a:p>
            <a:pPr marL="457200" indent="-457200">
              <a:buFont typeface="+mj-lt"/>
              <a:buAutoNum type="arabicPeriod"/>
            </a:pPr>
            <a:r>
              <a:rPr lang="en-US" dirty="0"/>
              <a:t>While a slide was produced on the insertion of Gallium into the crucible was provided in the presentation, it would be beneficial to have it included within a procedure which governs all phases of Gallium material handling (pre-irradiation, post irradiation, pre-shipment, etc.)</a:t>
            </a:r>
            <a:endParaRPr lang="en-US" sz="1800" dirty="0"/>
          </a:p>
          <a:p>
            <a:pPr marL="457200" indent="-457200">
              <a:buFont typeface="+mj-lt"/>
              <a:buAutoNum type="arabicPeriod"/>
            </a:pPr>
            <a:r>
              <a:rPr lang="en-US" dirty="0"/>
              <a:t>Certain aspects of Gallium material handling were explained to be included in a work specific Radiation Work Permit (RWP) under development, but could be called out in the RWP by referencing the OSP covering all stages of the Gallium material handling</a:t>
            </a:r>
            <a:r>
              <a:rPr lang="en-US" dirty="0" smtClean="0"/>
              <a:t>. </a:t>
            </a:r>
            <a:endParaRPr lang="en-US" dirty="0"/>
          </a:p>
        </p:txBody>
      </p:sp>
      <p:sp>
        <p:nvSpPr>
          <p:cNvPr id="4" name="Footer Placeholder 3"/>
          <p:cNvSpPr>
            <a:spLocks noGrp="1"/>
          </p:cNvSpPr>
          <p:nvPr>
            <p:ph type="ftr" sz="quarter" idx="11"/>
          </p:nvPr>
        </p:nvSpPr>
        <p:spPr/>
        <p:txBody>
          <a:bodyPr/>
          <a:lstStyle/>
          <a:p>
            <a:r>
              <a:rPr lang="en-US" smtClean="0"/>
              <a:t>Isotope Experimental Readiness Review – September 26-27, 2019</a:t>
            </a:r>
            <a:endParaRPr lang="en-US" dirty="0"/>
          </a:p>
        </p:txBody>
      </p:sp>
      <p:sp>
        <p:nvSpPr>
          <p:cNvPr id="5" name="Slide Number Placeholder 4"/>
          <p:cNvSpPr>
            <a:spLocks noGrp="1"/>
          </p:cNvSpPr>
          <p:nvPr>
            <p:ph type="sldNum" sz="quarter" idx="12"/>
          </p:nvPr>
        </p:nvSpPr>
        <p:spPr/>
        <p:txBody>
          <a:bodyPr/>
          <a:lstStyle/>
          <a:p>
            <a:fld id="{07E1C93C-5050-FC42-8F10-D22D4F119D13}" type="slidenum">
              <a:rPr lang="en-US" smtClean="0"/>
              <a:pPr/>
              <a:t>13</a:t>
            </a:fld>
            <a:endParaRPr lang="en-US" dirty="0"/>
          </a:p>
        </p:txBody>
      </p:sp>
    </p:spTree>
    <p:extLst>
      <p:ext uri="{BB962C8B-B14F-4D97-AF65-F5344CB8AC3E}">
        <p14:creationId xmlns:p14="http://schemas.microsoft.com/office/powerpoint/2010/main" val="31227360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892" y="0"/>
            <a:ext cx="11285837" cy="728029"/>
          </a:xfrm>
        </p:spPr>
        <p:txBody>
          <a:bodyPr>
            <a:normAutofit fontScale="90000"/>
          </a:bodyPr>
          <a:lstStyle/>
          <a:p>
            <a:r>
              <a:rPr lang="en-US" dirty="0" smtClean="0"/>
              <a:t>Charge Element #4 - </a:t>
            </a:r>
            <a:r>
              <a:rPr lang="en-US" dirty="0"/>
              <a:t>Is the material handling plan appropriate and does it adhere to ALARA principals and JLab environmental expectations?</a:t>
            </a:r>
            <a:r>
              <a:rPr lang="en-US" dirty="0" smtClean="0"/>
              <a:t> </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RECOMMENDATIONS:</a:t>
            </a:r>
          </a:p>
          <a:p>
            <a:pPr marL="457200" indent="-457200">
              <a:buFont typeface="+mj-lt"/>
              <a:buAutoNum type="arabicPeriod"/>
            </a:pPr>
            <a:r>
              <a:rPr lang="en-US" dirty="0" smtClean="0"/>
              <a:t>Continue </a:t>
            </a:r>
            <a:r>
              <a:rPr lang="en-US" dirty="0"/>
              <a:t>to use information from mock-ups (especially after shielding is finalized) for development of material handling procedures with specific roles and responsibilities throughout the entire process before commencing with Isotope run.</a:t>
            </a:r>
          </a:p>
          <a:p>
            <a:pPr marL="457200" indent="-457200">
              <a:buFont typeface="+mj-lt"/>
              <a:buAutoNum type="arabicPeriod"/>
            </a:pPr>
            <a:r>
              <a:rPr lang="en-US" dirty="0"/>
              <a:t>Continue to develop containment protocols for worst case scenario where irradiated Gallium/Cu</a:t>
            </a:r>
            <a:r>
              <a:rPr lang="en-US" baseline="30000" dirty="0"/>
              <a:t>67</a:t>
            </a:r>
            <a:r>
              <a:rPr lang="en-US" dirty="0"/>
              <a:t> is spilled.</a:t>
            </a:r>
          </a:p>
          <a:p>
            <a:pPr marL="457200" indent="-457200">
              <a:buFont typeface="+mj-lt"/>
              <a:buAutoNum type="arabicPeriod"/>
            </a:pPr>
            <a:r>
              <a:rPr lang="en-US" dirty="0"/>
              <a:t>During cool down period for isotope target, recommend leaving the state of the LERF vault in Power Permit and only taking vault to Controlled Access for </a:t>
            </a:r>
            <a:r>
              <a:rPr lang="en-US" dirty="0" err="1"/>
              <a:t>RadCon</a:t>
            </a:r>
            <a:r>
              <a:rPr lang="en-US" dirty="0"/>
              <a:t> or emergent tasks under </a:t>
            </a:r>
            <a:r>
              <a:rPr lang="en-US" dirty="0" err="1"/>
              <a:t>RadCon</a:t>
            </a:r>
            <a:r>
              <a:rPr lang="en-US" dirty="0"/>
              <a:t> supervision.</a:t>
            </a:r>
          </a:p>
          <a:p>
            <a:pPr marL="0" indent="0">
              <a:buNone/>
            </a:pPr>
            <a:endParaRPr lang="en-US" dirty="0"/>
          </a:p>
        </p:txBody>
      </p:sp>
      <p:sp>
        <p:nvSpPr>
          <p:cNvPr id="4" name="Footer Placeholder 3"/>
          <p:cNvSpPr>
            <a:spLocks noGrp="1"/>
          </p:cNvSpPr>
          <p:nvPr>
            <p:ph type="ftr" sz="quarter" idx="11"/>
          </p:nvPr>
        </p:nvSpPr>
        <p:spPr/>
        <p:txBody>
          <a:bodyPr/>
          <a:lstStyle/>
          <a:p>
            <a:r>
              <a:rPr lang="en-US" smtClean="0"/>
              <a:t>Isotope Experimental Readiness Review – September 26-27, 2019</a:t>
            </a:r>
            <a:endParaRPr lang="en-US" dirty="0"/>
          </a:p>
        </p:txBody>
      </p:sp>
      <p:sp>
        <p:nvSpPr>
          <p:cNvPr id="5" name="Slide Number Placeholder 4"/>
          <p:cNvSpPr>
            <a:spLocks noGrp="1"/>
          </p:cNvSpPr>
          <p:nvPr>
            <p:ph type="sldNum" sz="quarter" idx="12"/>
          </p:nvPr>
        </p:nvSpPr>
        <p:spPr/>
        <p:txBody>
          <a:bodyPr/>
          <a:lstStyle/>
          <a:p>
            <a:fld id="{07E1C93C-5050-FC42-8F10-D22D4F119D13}" type="slidenum">
              <a:rPr lang="en-US" smtClean="0"/>
              <a:pPr/>
              <a:t>14</a:t>
            </a:fld>
            <a:endParaRPr lang="en-US" dirty="0"/>
          </a:p>
        </p:txBody>
      </p:sp>
      <p:pic>
        <p:nvPicPr>
          <p:cNvPr id="6" name="Picture 5"/>
          <p:cNvPicPr>
            <a:picLocks noChangeAspect="1"/>
          </p:cNvPicPr>
          <p:nvPr/>
        </p:nvPicPr>
        <p:blipFill>
          <a:blip r:embed="rId2"/>
          <a:stretch>
            <a:fillRect/>
          </a:stretch>
        </p:blipFill>
        <p:spPr>
          <a:xfrm>
            <a:off x="-1061" y="1314791"/>
            <a:ext cx="542591" cy="646232"/>
          </a:xfrm>
          <a:prstGeom prst="rect">
            <a:avLst/>
          </a:prstGeom>
        </p:spPr>
      </p:pic>
    </p:spTree>
    <p:extLst>
      <p:ext uri="{BB962C8B-B14F-4D97-AF65-F5344CB8AC3E}">
        <p14:creationId xmlns:p14="http://schemas.microsoft.com/office/powerpoint/2010/main" val="13523703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892" y="0"/>
            <a:ext cx="11780108" cy="728029"/>
          </a:xfrm>
        </p:spPr>
        <p:txBody>
          <a:bodyPr>
            <a:normAutofit fontScale="90000"/>
          </a:bodyPr>
          <a:lstStyle/>
          <a:p>
            <a:r>
              <a:rPr lang="en-US" dirty="0" smtClean="0"/>
              <a:t>Charge Element #5 - </a:t>
            </a:r>
            <a:r>
              <a:rPr lang="en-US" dirty="0"/>
              <a:t>Are special emergency response guidelines needed for this beam run? If so are the plans to train laboratory staff on these new guidelines adequate?</a:t>
            </a:r>
            <a:r>
              <a:rPr lang="en-US" dirty="0" smtClean="0"/>
              <a:t> </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ANSWER: </a:t>
            </a:r>
            <a:r>
              <a:rPr lang="en-US" b="1" i="1" dirty="0" smtClean="0"/>
              <a:t>Met</a:t>
            </a:r>
            <a:endParaRPr lang="en-US" dirty="0" smtClean="0"/>
          </a:p>
          <a:p>
            <a:pPr marL="0" indent="0">
              <a:buNone/>
            </a:pPr>
            <a:r>
              <a:rPr lang="en-US" dirty="0" smtClean="0"/>
              <a:t>COMMENTS</a:t>
            </a:r>
            <a:r>
              <a:rPr lang="en-US" dirty="0"/>
              <a:t>:</a:t>
            </a:r>
          </a:p>
          <a:p>
            <a:pPr marL="457200" indent="-457200">
              <a:buFont typeface="+mj-lt"/>
              <a:buAutoNum type="arabicPeriod"/>
            </a:pPr>
            <a:r>
              <a:rPr lang="en-US" dirty="0"/>
              <a:t>Emergency Response Guidelines (ERG) dated 6/4/19 were available for review. They are complete and consistent with the content in other ERG documents</a:t>
            </a:r>
            <a:r>
              <a:rPr lang="en-US" dirty="0" smtClean="0"/>
              <a:t>. </a:t>
            </a:r>
            <a:endParaRPr lang="en-US" dirty="0"/>
          </a:p>
        </p:txBody>
      </p:sp>
      <p:sp>
        <p:nvSpPr>
          <p:cNvPr id="4" name="Footer Placeholder 3"/>
          <p:cNvSpPr>
            <a:spLocks noGrp="1"/>
          </p:cNvSpPr>
          <p:nvPr>
            <p:ph type="ftr" sz="quarter" idx="11"/>
          </p:nvPr>
        </p:nvSpPr>
        <p:spPr/>
        <p:txBody>
          <a:bodyPr/>
          <a:lstStyle/>
          <a:p>
            <a:r>
              <a:rPr lang="en-US" smtClean="0"/>
              <a:t>Isotope Experimental Readiness Review – September 26-27, 2019</a:t>
            </a:r>
            <a:endParaRPr lang="en-US" dirty="0"/>
          </a:p>
        </p:txBody>
      </p:sp>
      <p:sp>
        <p:nvSpPr>
          <p:cNvPr id="5" name="Slide Number Placeholder 4"/>
          <p:cNvSpPr>
            <a:spLocks noGrp="1"/>
          </p:cNvSpPr>
          <p:nvPr>
            <p:ph type="sldNum" sz="quarter" idx="12"/>
          </p:nvPr>
        </p:nvSpPr>
        <p:spPr/>
        <p:txBody>
          <a:bodyPr/>
          <a:lstStyle/>
          <a:p>
            <a:fld id="{07E1C93C-5050-FC42-8F10-D22D4F119D13}" type="slidenum">
              <a:rPr lang="en-US" smtClean="0"/>
              <a:pPr/>
              <a:t>15</a:t>
            </a:fld>
            <a:endParaRPr lang="en-US" dirty="0"/>
          </a:p>
        </p:txBody>
      </p:sp>
    </p:spTree>
    <p:extLst>
      <p:ext uri="{BB962C8B-B14F-4D97-AF65-F5344CB8AC3E}">
        <p14:creationId xmlns:p14="http://schemas.microsoft.com/office/powerpoint/2010/main" val="40614362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892" y="0"/>
            <a:ext cx="11780108" cy="728029"/>
          </a:xfrm>
        </p:spPr>
        <p:txBody>
          <a:bodyPr>
            <a:normAutofit fontScale="90000"/>
          </a:bodyPr>
          <a:lstStyle/>
          <a:p>
            <a:r>
              <a:rPr lang="en-US" dirty="0" smtClean="0"/>
              <a:t>Charge Element #5 - </a:t>
            </a:r>
            <a:r>
              <a:rPr lang="en-US" dirty="0"/>
              <a:t>Are special emergency response guidelines needed for this beam run? If so are the plans to train laboratory staff on these new guidelines adequate?</a:t>
            </a:r>
            <a:r>
              <a:rPr lang="en-US" dirty="0" smtClean="0"/>
              <a:t> </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RECOMMENDATIONS</a:t>
            </a:r>
            <a:r>
              <a:rPr lang="en-US" dirty="0"/>
              <a:t>:</a:t>
            </a:r>
          </a:p>
          <a:p>
            <a:pPr marL="457200" lvl="0" indent="-457200">
              <a:buFont typeface="+mj-lt"/>
              <a:buAutoNum type="arabicPeriod"/>
            </a:pPr>
            <a:r>
              <a:rPr lang="en-US" sz="2400" dirty="0"/>
              <a:t>The language in the ERG says “Isotope production takes place in the Low Energy </a:t>
            </a:r>
            <a:r>
              <a:rPr lang="en-US" sz="2400" dirty="0" err="1"/>
              <a:t>Recirculator</a:t>
            </a:r>
            <a:r>
              <a:rPr lang="en-US" sz="2400" dirty="0"/>
              <a:t> Facility (LERF).” There is no mention of the unique operational issues or hazards associated with Isotope production.  To make that distinction useful, consider adding some information along those lines, such </a:t>
            </a:r>
            <a:r>
              <a:rPr lang="en-US" sz="2400" dirty="0" smtClean="0"/>
              <a:t>as:</a:t>
            </a:r>
            <a:endParaRPr lang="en-US" sz="2400" dirty="0"/>
          </a:p>
          <a:p>
            <a:pPr lvl="1"/>
            <a:r>
              <a:rPr lang="en-US" sz="2200" dirty="0"/>
              <a:t>Extended time in Controlled Access post irradiation</a:t>
            </a:r>
          </a:p>
          <a:p>
            <a:pPr lvl="1"/>
            <a:r>
              <a:rPr lang="en-US" sz="2200" dirty="0"/>
              <a:t>Temporary decommissioning of Rapid Access System during isotope runs, etc.</a:t>
            </a:r>
            <a:endParaRPr lang="en-US" dirty="0"/>
          </a:p>
        </p:txBody>
      </p:sp>
      <p:sp>
        <p:nvSpPr>
          <p:cNvPr id="4" name="Footer Placeholder 3"/>
          <p:cNvSpPr>
            <a:spLocks noGrp="1"/>
          </p:cNvSpPr>
          <p:nvPr>
            <p:ph type="ftr" sz="quarter" idx="11"/>
          </p:nvPr>
        </p:nvSpPr>
        <p:spPr/>
        <p:txBody>
          <a:bodyPr/>
          <a:lstStyle/>
          <a:p>
            <a:r>
              <a:rPr lang="en-US" smtClean="0"/>
              <a:t>Isotope Experimental Readiness Review – September 26-27, 2019</a:t>
            </a:r>
            <a:endParaRPr lang="en-US" dirty="0"/>
          </a:p>
        </p:txBody>
      </p:sp>
      <p:sp>
        <p:nvSpPr>
          <p:cNvPr id="5" name="Slide Number Placeholder 4"/>
          <p:cNvSpPr>
            <a:spLocks noGrp="1"/>
          </p:cNvSpPr>
          <p:nvPr>
            <p:ph type="sldNum" sz="quarter" idx="12"/>
          </p:nvPr>
        </p:nvSpPr>
        <p:spPr/>
        <p:txBody>
          <a:bodyPr/>
          <a:lstStyle/>
          <a:p>
            <a:fld id="{07E1C93C-5050-FC42-8F10-D22D4F119D13}" type="slidenum">
              <a:rPr lang="en-US" smtClean="0"/>
              <a:pPr/>
              <a:t>16</a:t>
            </a:fld>
            <a:endParaRPr lang="en-US" dirty="0"/>
          </a:p>
        </p:txBody>
      </p:sp>
    </p:spTree>
    <p:extLst>
      <p:ext uri="{BB962C8B-B14F-4D97-AF65-F5344CB8AC3E}">
        <p14:creationId xmlns:p14="http://schemas.microsoft.com/office/powerpoint/2010/main" val="33832169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892" y="0"/>
            <a:ext cx="11285837" cy="728029"/>
          </a:xfrm>
        </p:spPr>
        <p:txBody>
          <a:bodyPr>
            <a:normAutofit fontScale="90000"/>
          </a:bodyPr>
          <a:lstStyle/>
          <a:p>
            <a:r>
              <a:rPr lang="en-US" dirty="0" smtClean="0"/>
              <a:t>Charge Element #6 - </a:t>
            </a:r>
            <a:r>
              <a:rPr lang="en-US" dirty="0"/>
              <a:t>Are the roles and responsibilities of the JLab staff, specifically Accelerator and Engineering divisions, clearly defined for this beam run?</a:t>
            </a:r>
          </a:p>
        </p:txBody>
      </p:sp>
      <p:sp>
        <p:nvSpPr>
          <p:cNvPr id="3" name="Content Placeholder 2"/>
          <p:cNvSpPr>
            <a:spLocks noGrp="1"/>
          </p:cNvSpPr>
          <p:nvPr>
            <p:ph idx="1"/>
          </p:nvPr>
        </p:nvSpPr>
        <p:spPr/>
        <p:txBody>
          <a:bodyPr>
            <a:normAutofit/>
          </a:bodyPr>
          <a:lstStyle/>
          <a:p>
            <a:pPr marL="0" indent="0">
              <a:buNone/>
            </a:pPr>
            <a:r>
              <a:rPr lang="en-US" dirty="0" smtClean="0"/>
              <a:t>ANSWER: </a:t>
            </a:r>
            <a:r>
              <a:rPr lang="en-US" b="1" i="1" dirty="0" smtClean="0"/>
              <a:t>Met</a:t>
            </a:r>
            <a:endParaRPr lang="en-US" b="1" i="1" dirty="0"/>
          </a:p>
          <a:p>
            <a:pPr marL="0" indent="0">
              <a:buNone/>
            </a:pPr>
            <a:endParaRPr lang="en-US" dirty="0" smtClean="0"/>
          </a:p>
          <a:p>
            <a:pPr marL="0" indent="0">
              <a:buNone/>
            </a:pPr>
            <a:r>
              <a:rPr lang="en-US" dirty="0" smtClean="0"/>
              <a:t>COMMENTS</a:t>
            </a:r>
            <a:r>
              <a:rPr lang="en-US" dirty="0"/>
              <a:t>:</a:t>
            </a:r>
          </a:p>
          <a:p>
            <a:pPr marL="457200" indent="-457200">
              <a:buFont typeface="+mj-lt"/>
              <a:buAutoNum type="arabicPeriod"/>
            </a:pPr>
            <a:r>
              <a:rPr lang="en-US" dirty="0"/>
              <a:t>Many </a:t>
            </a:r>
            <a:r>
              <a:rPr lang="en-US" dirty="0" smtClean="0"/>
              <a:t>roles are </a:t>
            </a:r>
            <a:r>
              <a:rPr lang="en-US" dirty="0"/>
              <a:t>clearly defined, however there was some inconsistencies in the COO document. Such as shift leaders, and crew members from the experiment. </a:t>
            </a:r>
            <a:endParaRPr lang="en-US" dirty="0" smtClean="0"/>
          </a:p>
          <a:p>
            <a:pPr marL="457200" indent="-457200">
              <a:buFont typeface="+mj-lt"/>
              <a:buAutoNum type="arabicPeriod"/>
            </a:pPr>
            <a:r>
              <a:rPr lang="en-US" dirty="0" smtClean="0"/>
              <a:t>In </a:t>
            </a:r>
            <a:r>
              <a:rPr lang="en-US" dirty="0"/>
              <a:t>many cases there </a:t>
            </a:r>
            <a:r>
              <a:rPr lang="en-US" dirty="0" smtClean="0"/>
              <a:t>is </a:t>
            </a:r>
            <a:r>
              <a:rPr lang="en-US" dirty="0"/>
              <a:t>clear ownership of equipment, but not all. It was mentioned that some equipment instrumentation still needs to be handed to engineering, but has not yet been done</a:t>
            </a:r>
            <a:r>
              <a:rPr lang="en-US" dirty="0" smtClean="0"/>
              <a:t>. </a:t>
            </a:r>
            <a:endParaRPr lang="en-US" dirty="0"/>
          </a:p>
        </p:txBody>
      </p:sp>
      <p:sp>
        <p:nvSpPr>
          <p:cNvPr id="4" name="Footer Placeholder 3"/>
          <p:cNvSpPr>
            <a:spLocks noGrp="1"/>
          </p:cNvSpPr>
          <p:nvPr>
            <p:ph type="ftr" sz="quarter" idx="11"/>
          </p:nvPr>
        </p:nvSpPr>
        <p:spPr/>
        <p:txBody>
          <a:bodyPr/>
          <a:lstStyle/>
          <a:p>
            <a:r>
              <a:rPr lang="en-US" smtClean="0"/>
              <a:t>Isotope Experimental Readiness Review – September 26-27, 2019</a:t>
            </a:r>
            <a:endParaRPr lang="en-US" dirty="0"/>
          </a:p>
        </p:txBody>
      </p:sp>
      <p:sp>
        <p:nvSpPr>
          <p:cNvPr id="5" name="Slide Number Placeholder 4"/>
          <p:cNvSpPr>
            <a:spLocks noGrp="1"/>
          </p:cNvSpPr>
          <p:nvPr>
            <p:ph type="sldNum" sz="quarter" idx="12"/>
          </p:nvPr>
        </p:nvSpPr>
        <p:spPr/>
        <p:txBody>
          <a:bodyPr/>
          <a:lstStyle/>
          <a:p>
            <a:fld id="{07E1C93C-5050-FC42-8F10-D22D4F119D13}" type="slidenum">
              <a:rPr lang="en-US" smtClean="0"/>
              <a:pPr/>
              <a:t>17</a:t>
            </a:fld>
            <a:endParaRPr lang="en-US" dirty="0"/>
          </a:p>
        </p:txBody>
      </p:sp>
    </p:spTree>
    <p:extLst>
      <p:ext uri="{BB962C8B-B14F-4D97-AF65-F5344CB8AC3E}">
        <p14:creationId xmlns:p14="http://schemas.microsoft.com/office/powerpoint/2010/main" val="4117359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892" y="0"/>
            <a:ext cx="11285837" cy="728029"/>
          </a:xfrm>
        </p:spPr>
        <p:txBody>
          <a:bodyPr>
            <a:normAutofit fontScale="90000"/>
          </a:bodyPr>
          <a:lstStyle/>
          <a:p>
            <a:r>
              <a:rPr lang="en-US" dirty="0" smtClean="0"/>
              <a:t>Charge Element #</a:t>
            </a:r>
            <a:r>
              <a:rPr lang="en-US" dirty="0"/>
              <a:t>6 - Are the roles and responsibilities of the JLab staff, specifically Accelerator and Engineering divisions, clearly defined for this beam run?</a:t>
            </a:r>
          </a:p>
        </p:txBody>
      </p:sp>
      <p:sp>
        <p:nvSpPr>
          <p:cNvPr id="3" name="Content Placeholder 2"/>
          <p:cNvSpPr>
            <a:spLocks noGrp="1"/>
          </p:cNvSpPr>
          <p:nvPr>
            <p:ph idx="1"/>
          </p:nvPr>
        </p:nvSpPr>
        <p:spPr/>
        <p:txBody>
          <a:bodyPr>
            <a:normAutofit/>
          </a:bodyPr>
          <a:lstStyle/>
          <a:p>
            <a:pPr marL="0" indent="0">
              <a:buNone/>
            </a:pPr>
            <a:r>
              <a:rPr lang="en-US" dirty="0" smtClean="0"/>
              <a:t>RECOMMENDATIONS</a:t>
            </a:r>
            <a:r>
              <a:rPr lang="en-US" dirty="0"/>
              <a:t>:</a:t>
            </a:r>
          </a:p>
          <a:p>
            <a:pPr marL="457200" indent="-457200">
              <a:buFont typeface="+mj-lt"/>
              <a:buAutoNum type="arabicPeriod"/>
            </a:pPr>
            <a:r>
              <a:rPr lang="en-US" dirty="0"/>
              <a:t>Clearly define roles in COO, look for inconsistences in the document </a:t>
            </a:r>
            <a:r>
              <a:rPr lang="en-US" dirty="0" smtClean="0"/>
              <a:t>versus </a:t>
            </a:r>
            <a:r>
              <a:rPr lang="en-US" dirty="0"/>
              <a:t>what is written in the LOD.  </a:t>
            </a:r>
          </a:p>
          <a:p>
            <a:pPr marL="457200" indent="-457200">
              <a:buFont typeface="+mj-lt"/>
              <a:buAutoNum type="arabicPeriod"/>
            </a:pPr>
            <a:r>
              <a:rPr lang="en-US" dirty="0" smtClean="0"/>
              <a:t>Current COO captures the basics required for the document.  Additions are required to make it Isotope Experiment specific.</a:t>
            </a:r>
          </a:p>
          <a:p>
            <a:pPr marL="457200" indent="-457200">
              <a:buFont typeface="+mj-lt"/>
              <a:buAutoNum type="arabicPeriod"/>
            </a:pPr>
            <a:r>
              <a:rPr lang="en-US" dirty="0" smtClean="0"/>
              <a:t>Clearly </a:t>
            </a:r>
            <a:r>
              <a:rPr lang="en-US" dirty="0"/>
              <a:t>define points of contact for all equipment that is not owned by </a:t>
            </a:r>
            <a:r>
              <a:rPr lang="en-US" dirty="0" smtClean="0"/>
              <a:t>Engineering.</a:t>
            </a:r>
          </a:p>
          <a:p>
            <a:pPr marL="457200" indent="-457200">
              <a:buFont typeface="+mj-lt"/>
              <a:buAutoNum type="arabicPeriod"/>
            </a:pPr>
            <a:r>
              <a:rPr lang="en-US" dirty="0" smtClean="0"/>
              <a:t>Consider </a:t>
            </a:r>
            <a:r>
              <a:rPr lang="en-US" dirty="0"/>
              <a:t>having one point of contact, the dual run coordinator </a:t>
            </a:r>
            <a:r>
              <a:rPr lang="en-US" dirty="0" smtClean="0"/>
              <a:t>roles (accelerator and experiment) </a:t>
            </a:r>
            <a:r>
              <a:rPr lang="en-US" dirty="0"/>
              <a:t>will get confusing. There should be one point of contact.</a:t>
            </a:r>
          </a:p>
        </p:txBody>
      </p:sp>
      <p:sp>
        <p:nvSpPr>
          <p:cNvPr id="4" name="Footer Placeholder 3"/>
          <p:cNvSpPr>
            <a:spLocks noGrp="1"/>
          </p:cNvSpPr>
          <p:nvPr>
            <p:ph type="ftr" sz="quarter" idx="11"/>
          </p:nvPr>
        </p:nvSpPr>
        <p:spPr/>
        <p:txBody>
          <a:bodyPr/>
          <a:lstStyle/>
          <a:p>
            <a:r>
              <a:rPr lang="en-US" smtClean="0"/>
              <a:t>Isotope Experimental Readiness Review – September 26-27, 2019</a:t>
            </a:r>
            <a:endParaRPr lang="en-US" dirty="0"/>
          </a:p>
        </p:txBody>
      </p:sp>
      <p:sp>
        <p:nvSpPr>
          <p:cNvPr id="5" name="Slide Number Placeholder 4"/>
          <p:cNvSpPr>
            <a:spLocks noGrp="1"/>
          </p:cNvSpPr>
          <p:nvPr>
            <p:ph type="sldNum" sz="quarter" idx="12"/>
          </p:nvPr>
        </p:nvSpPr>
        <p:spPr/>
        <p:txBody>
          <a:bodyPr/>
          <a:lstStyle/>
          <a:p>
            <a:fld id="{07E1C93C-5050-FC42-8F10-D22D4F119D13}" type="slidenum">
              <a:rPr lang="en-US" smtClean="0"/>
              <a:pPr/>
              <a:t>18</a:t>
            </a:fld>
            <a:endParaRPr lang="en-US" dirty="0"/>
          </a:p>
        </p:txBody>
      </p:sp>
      <p:pic>
        <p:nvPicPr>
          <p:cNvPr id="6" name="Picture 5"/>
          <p:cNvPicPr>
            <a:picLocks noChangeAspect="1"/>
          </p:cNvPicPr>
          <p:nvPr/>
        </p:nvPicPr>
        <p:blipFill>
          <a:blip r:embed="rId2"/>
          <a:stretch>
            <a:fillRect/>
          </a:stretch>
        </p:blipFill>
        <p:spPr>
          <a:xfrm>
            <a:off x="0" y="1305365"/>
            <a:ext cx="542591" cy="646232"/>
          </a:xfrm>
          <a:prstGeom prst="rect">
            <a:avLst/>
          </a:prstGeom>
        </p:spPr>
      </p:pic>
      <p:pic>
        <p:nvPicPr>
          <p:cNvPr id="7" name="Picture 6"/>
          <p:cNvPicPr>
            <a:picLocks noChangeAspect="1"/>
          </p:cNvPicPr>
          <p:nvPr/>
        </p:nvPicPr>
        <p:blipFill>
          <a:blip r:embed="rId2"/>
          <a:stretch>
            <a:fillRect/>
          </a:stretch>
        </p:blipFill>
        <p:spPr>
          <a:xfrm>
            <a:off x="0" y="2016550"/>
            <a:ext cx="542591" cy="646232"/>
          </a:xfrm>
          <a:prstGeom prst="rect">
            <a:avLst/>
          </a:prstGeom>
        </p:spPr>
      </p:pic>
    </p:spTree>
    <p:extLst>
      <p:ext uri="{BB962C8B-B14F-4D97-AF65-F5344CB8AC3E}">
        <p14:creationId xmlns:p14="http://schemas.microsoft.com/office/powerpoint/2010/main" val="33143339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Notable Items and OFIs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NOTABLE ITEMS</a:t>
            </a:r>
          </a:p>
          <a:p>
            <a:pPr marL="457200" indent="-457200">
              <a:buFont typeface="+mj-lt"/>
              <a:buAutoNum type="arabicPeriod"/>
            </a:pPr>
            <a:r>
              <a:rPr lang="en-US" dirty="0" smtClean="0"/>
              <a:t>The </a:t>
            </a:r>
            <a:r>
              <a:rPr lang="en-US" dirty="0" err="1" smtClean="0"/>
              <a:t>RadCon</a:t>
            </a:r>
            <a:r>
              <a:rPr lang="en-US" dirty="0" smtClean="0"/>
              <a:t> process and documentation of the shielding design was well thought out and provides a measure of thoroughness which gave confidence to the reviewers.</a:t>
            </a:r>
          </a:p>
          <a:p>
            <a:pPr marL="457200" indent="-457200">
              <a:buFont typeface="+mj-lt"/>
              <a:buAutoNum type="arabicPeriod"/>
            </a:pPr>
            <a:r>
              <a:rPr lang="en-US" dirty="0" smtClean="0"/>
              <a:t>Dry runs and documentation of the shipping and unpacking procedure has led to a much improved process in advance of the actual need on the upcoming isotope production demonstration run.</a:t>
            </a:r>
          </a:p>
          <a:p>
            <a:pPr marL="457200" indent="-457200">
              <a:buFont typeface="+mj-lt"/>
              <a:buAutoNum type="arabicPeriod"/>
            </a:pPr>
            <a:r>
              <a:rPr lang="en-US" dirty="0"/>
              <a:t>Detailed calculations for dose rates were presented and are well done</a:t>
            </a:r>
            <a:r>
              <a:rPr lang="en-US" dirty="0" smtClean="0"/>
              <a:t>.</a:t>
            </a:r>
          </a:p>
          <a:p>
            <a:pPr marL="457200" indent="-457200">
              <a:buFont typeface="+mj-lt"/>
              <a:buAutoNum type="arabicPeriod"/>
            </a:pPr>
            <a:r>
              <a:rPr lang="en-US" dirty="0" smtClean="0"/>
              <a:t>It is clear to the committee that a significant amount of work has been accomplished to move the design and installation to this point.</a:t>
            </a:r>
          </a:p>
          <a:p>
            <a:pPr marL="457200" indent="-457200">
              <a:buFont typeface="+mj-lt"/>
              <a:buAutoNum type="arabicPeriod"/>
            </a:pPr>
            <a:endParaRPr lang="en-US" dirty="0"/>
          </a:p>
          <a:p>
            <a:pPr marL="0" indent="0">
              <a:buNone/>
            </a:pPr>
            <a:r>
              <a:rPr lang="en-US" dirty="0" smtClean="0"/>
              <a:t>OFIs</a:t>
            </a:r>
          </a:p>
          <a:p>
            <a:pPr marL="457200" indent="-457200">
              <a:buFont typeface="+mj-lt"/>
              <a:buAutoNum type="arabicPeriod"/>
            </a:pPr>
            <a:r>
              <a:rPr lang="en-US" dirty="0" smtClean="0"/>
              <a:t>Several HPI (Human Performance Improvement) opportunities were highlighted during the review and the tour.  </a:t>
            </a:r>
            <a:r>
              <a:rPr lang="en-US" dirty="0" err="1" smtClean="0"/>
              <a:t>JLab</a:t>
            </a:r>
            <a:r>
              <a:rPr lang="en-US" dirty="0" smtClean="0"/>
              <a:t> should look to add this to the development and review process.  Examples: look at means of transferring the crucible without lifting it up (eliminate risk of dropping), look at freezing the gallium during shipment as a solid does not “leak”</a:t>
            </a:r>
          </a:p>
          <a:p>
            <a:pPr marL="457200" indent="-457200">
              <a:buFont typeface="+mj-lt"/>
              <a:buAutoNum type="arabicPeriod"/>
            </a:pPr>
            <a:r>
              <a:rPr lang="en-US" dirty="0" smtClean="0"/>
              <a:t>The </a:t>
            </a:r>
            <a:r>
              <a:rPr lang="en-US" dirty="0" err="1"/>
              <a:t>Beamanizer</a:t>
            </a:r>
            <a:r>
              <a:rPr lang="en-US" dirty="0"/>
              <a:t> is a </a:t>
            </a:r>
            <a:r>
              <a:rPr lang="en-US" dirty="0" err="1"/>
              <a:t>LabView</a:t>
            </a:r>
            <a:r>
              <a:rPr lang="en-US" dirty="0"/>
              <a:t> data acquisition system for image data to measure the beam size and to do emittance measurements. The program runs on a Window 7 Computer that will need to go to Windows 10, and some work will need to happen to move to the new system. We should be okay for the 1kW run (by November), but will need work on next generation. Biggest hurdles for this ownership of diagnostic, who leads the project, and who pays for it?</a:t>
            </a:r>
            <a:endParaRPr lang="en-US" dirty="0" smtClean="0"/>
          </a:p>
        </p:txBody>
      </p:sp>
      <p:sp>
        <p:nvSpPr>
          <p:cNvPr id="4" name="Footer Placeholder 3"/>
          <p:cNvSpPr>
            <a:spLocks noGrp="1"/>
          </p:cNvSpPr>
          <p:nvPr>
            <p:ph type="ftr" sz="quarter" idx="11"/>
          </p:nvPr>
        </p:nvSpPr>
        <p:spPr/>
        <p:txBody>
          <a:bodyPr/>
          <a:lstStyle/>
          <a:p>
            <a:r>
              <a:rPr lang="en-US" smtClean="0"/>
              <a:t>Isotope Experimental Readiness Review – September 26-27, 2019</a:t>
            </a:r>
            <a:endParaRPr lang="en-US" dirty="0"/>
          </a:p>
        </p:txBody>
      </p:sp>
      <p:sp>
        <p:nvSpPr>
          <p:cNvPr id="5" name="Slide Number Placeholder 4"/>
          <p:cNvSpPr>
            <a:spLocks noGrp="1"/>
          </p:cNvSpPr>
          <p:nvPr>
            <p:ph type="sldNum" sz="quarter" idx="12"/>
          </p:nvPr>
        </p:nvSpPr>
        <p:spPr/>
        <p:txBody>
          <a:bodyPr/>
          <a:lstStyle/>
          <a:p>
            <a:fld id="{07E1C93C-5050-FC42-8F10-D22D4F119D13}" type="slidenum">
              <a:rPr lang="en-US" smtClean="0"/>
              <a:pPr/>
              <a:t>19</a:t>
            </a:fld>
            <a:endParaRPr lang="en-US" dirty="0"/>
          </a:p>
        </p:txBody>
      </p:sp>
    </p:spTree>
    <p:extLst>
      <p:ext uri="{BB962C8B-B14F-4D97-AF65-F5344CB8AC3E}">
        <p14:creationId xmlns:p14="http://schemas.microsoft.com/office/powerpoint/2010/main" val="8612726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Charge Elements and Assignments</a:t>
            </a:r>
          </a:p>
        </p:txBody>
      </p:sp>
      <p:sp>
        <p:nvSpPr>
          <p:cNvPr id="3" name="Content Placeholder 2"/>
          <p:cNvSpPr>
            <a:spLocks noGrp="1"/>
          </p:cNvSpPr>
          <p:nvPr>
            <p:ph idx="1"/>
          </p:nvPr>
        </p:nvSpPr>
        <p:spPr/>
        <p:txBody>
          <a:bodyPr/>
          <a:lstStyle/>
          <a:p>
            <a:pPr marL="514350" indent="-514350">
              <a:buFont typeface="+mj-lt"/>
              <a:buAutoNum type="arabicPeriod"/>
            </a:pPr>
            <a:r>
              <a:rPr lang="en-US" sz="2400" dirty="0"/>
              <a:t>Is the run plan sufficiently detailed for effective operation? </a:t>
            </a:r>
            <a:endParaRPr lang="en-US" sz="2400" dirty="0" smtClean="0"/>
          </a:p>
          <a:p>
            <a:pPr marL="514350" indent="-514350">
              <a:buFont typeface="+mj-lt"/>
              <a:buAutoNum type="arabicPeriod"/>
            </a:pPr>
            <a:r>
              <a:rPr lang="en-US" sz="2400" dirty="0" smtClean="0"/>
              <a:t>Are </a:t>
            </a:r>
            <a:r>
              <a:rPr lang="en-US" sz="2400" dirty="0"/>
              <a:t>the target and associated diagnostics ready to receive 1kW of beam?  </a:t>
            </a:r>
          </a:p>
          <a:p>
            <a:pPr marL="514350" indent="-514350">
              <a:buFont typeface="+mj-lt"/>
              <a:buAutoNum type="arabicPeriod"/>
            </a:pPr>
            <a:r>
              <a:rPr lang="en-US" sz="2400" dirty="0"/>
              <a:t>Have the lessons learned from the earlier isotope run in CEBAF been adequately addressed?  Opportunity to present Lessons Learned from ANL experience.  </a:t>
            </a:r>
          </a:p>
          <a:p>
            <a:pPr marL="514350" indent="-514350">
              <a:buFont typeface="+mj-lt"/>
              <a:buAutoNum type="arabicPeriod"/>
            </a:pPr>
            <a:r>
              <a:rPr lang="en-US" sz="2400" dirty="0"/>
              <a:t>Is the material handling plan appropriate and does it adhere to ALARA </a:t>
            </a:r>
            <a:r>
              <a:rPr lang="en-US" sz="2400" dirty="0" smtClean="0"/>
              <a:t>principles </a:t>
            </a:r>
            <a:r>
              <a:rPr lang="en-US" sz="2400" dirty="0"/>
              <a:t>and JLab environmental expectations?  </a:t>
            </a:r>
          </a:p>
          <a:p>
            <a:pPr marL="514350" indent="-514350">
              <a:buFont typeface="+mj-lt"/>
              <a:buAutoNum type="arabicPeriod"/>
            </a:pPr>
            <a:r>
              <a:rPr lang="en-US" sz="2400" dirty="0"/>
              <a:t>Are special emergency response guidelines needed for this beam run? If so are the plans to train laboratory staff on these new guidelines adequate?</a:t>
            </a:r>
            <a:r>
              <a:rPr lang="en-US" sz="2400" b="1" dirty="0"/>
              <a:t> </a:t>
            </a:r>
            <a:endParaRPr lang="en-US" sz="2400" b="1" dirty="0" smtClean="0"/>
          </a:p>
          <a:p>
            <a:pPr marL="514350" indent="-514350">
              <a:buFont typeface="+mj-lt"/>
              <a:buAutoNum type="arabicPeriod"/>
            </a:pPr>
            <a:r>
              <a:rPr lang="en-US" sz="2400" dirty="0" smtClean="0"/>
              <a:t>Are </a:t>
            </a:r>
            <a:r>
              <a:rPr lang="en-US" sz="2400" dirty="0"/>
              <a:t>the roles and responsibilities of the </a:t>
            </a:r>
            <a:r>
              <a:rPr lang="en-US" sz="2400" dirty="0" err="1"/>
              <a:t>JLab</a:t>
            </a:r>
            <a:r>
              <a:rPr lang="en-US" sz="2400" dirty="0"/>
              <a:t> staff, specifically Accelerator and Engineering divisions, clearly defined for this beam run? </a:t>
            </a:r>
          </a:p>
        </p:txBody>
      </p:sp>
      <p:sp>
        <p:nvSpPr>
          <p:cNvPr id="4" name="Footer Placeholder 3"/>
          <p:cNvSpPr>
            <a:spLocks noGrp="1"/>
          </p:cNvSpPr>
          <p:nvPr>
            <p:ph type="ftr" sz="quarter" idx="11"/>
          </p:nvPr>
        </p:nvSpPr>
        <p:spPr/>
        <p:txBody>
          <a:bodyPr/>
          <a:lstStyle/>
          <a:p>
            <a:r>
              <a:rPr lang="en-US" smtClean="0"/>
              <a:t>Isotope Experimental Readiness Review – September 26-27, 2019</a:t>
            </a:r>
            <a:endParaRPr lang="en-US" dirty="0"/>
          </a:p>
        </p:txBody>
      </p:sp>
      <p:sp>
        <p:nvSpPr>
          <p:cNvPr id="5" name="Slide Number Placeholder 4"/>
          <p:cNvSpPr>
            <a:spLocks noGrp="1"/>
          </p:cNvSpPr>
          <p:nvPr>
            <p:ph type="sldNum" sz="quarter" idx="12"/>
          </p:nvPr>
        </p:nvSpPr>
        <p:spPr/>
        <p:txBody>
          <a:bodyPr/>
          <a:lstStyle/>
          <a:p>
            <a:fld id="{07E1C93C-5050-FC42-8F10-D22D4F119D13}" type="slidenum">
              <a:rPr lang="en-US" smtClean="0"/>
              <a:pPr/>
              <a:t>2</a:t>
            </a:fld>
            <a:endParaRPr lang="en-US" dirty="0"/>
          </a:p>
        </p:txBody>
      </p:sp>
    </p:spTree>
    <p:extLst>
      <p:ext uri="{BB962C8B-B14F-4D97-AF65-F5344CB8AC3E}">
        <p14:creationId xmlns:p14="http://schemas.microsoft.com/office/powerpoint/2010/main" val="14342918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Readiness for ERR - Process Comments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COMMENTS:</a:t>
            </a:r>
          </a:p>
          <a:p>
            <a:pPr marL="457200" indent="-457200">
              <a:buFont typeface="+mj-lt"/>
              <a:buAutoNum type="arabicPeriod"/>
            </a:pPr>
            <a:r>
              <a:rPr lang="en-US" dirty="0"/>
              <a:t>In August, 2018, </a:t>
            </a:r>
            <a:r>
              <a:rPr lang="en-US" dirty="0" smtClean="0"/>
              <a:t>an </a:t>
            </a:r>
            <a:r>
              <a:rPr lang="en-US" dirty="0"/>
              <a:t>expectation of IDRs, FDRs, and </a:t>
            </a:r>
            <a:r>
              <a:rPr lang="en-US" dirty="0" smtClean="0"/>
              <a:t>ERR was stated.  This ERR </a:t>
            </a:r>
            <a:r>
              <a:rPr lang="en-US" dirty="0"/>
              <a:t>is the first formal review on the project</a:t>
            </a:r>
            <a:r>
              <a:rPr lang="en-US" dirty="0" smtClean="0"/>
              <a:t>.  Less formal reviews are not documented</a:t>
            </a:r>
            <a:r>
              <a:rPr lang="en-US" dirty="0" smtClean="0"/>
              <a:t>.  </a:t>
            </a:r>
            <a:r>
              <a:rPr lang="en-US" i="1" dirty="0" smtClean="0"/>
              <a:t>(</a:t>
            </a:r>
            <a:r>
              <a:rPr lang="en-US" i="1" dirty="0"/>
              <a:t>The only reviews held during the 1+ year of advancing the design were less then formal and not documented in many cases.  The reviews which were held were with </a:t>
            </a:r>
            <a:r>
              <a:rPr lang="en-US" i="1" dirty="0" smtClean="0"/>
              <a:t>individuals </a:t>
            </a:r>
            <a:r>
              <a:rPr lang="en-US" i="1" dirty="0"/>
              <a:t>or small groups of SMEs.  While they yielded benefit for the project, the question remains on whether broader and more intentional reviews during the process would have better prepared the design for the ERR</a:t>
            </a:r>
            <a:r>
              <a:rPr lang="en-US" i="1" dirty="0" smtClean="0"/>
              <a:t>?)</a:t>
            </a:r>
            <a:endParaRPr lang="en-US" i="1" dirty="0"/>
          </a:p>
          <a:p>
            <a:pPr marL="457200" indent="-457200">
              <a:buFont typeface="+mj-lt"/>
              <a:buAutoNum type="arabicPeriod"/>
            </a:pPr>
            <a:r>
              <a:rPr lang="en-US" dirty="0" smtClean="0"/>
              <a:t>Timing of this ERR appears too close to the planned run date (November).  Time available for any updates or implementing recommendations is very short.</a:t>
            </a:r>
          </a:p>
          <a:p>
            <a:pPr marL="457200" indent="-457200">
              <a:buFont typeface="+mj-lt"/>
              <a:buAutoNum type="arabicPeriod"/>
            </a:pPr>
            <a:r>
              <a:rPr lang="en-US" dirty="0" smtClean="0"/>
              <a:t>Lots of data to review, submitted to the committee on Sunday; continued changing up through the middle of the day of the review.</a:t>
            </a:r>
          </a:p>
          <a:p>
            <a:pPr marL="457200" indent="-457200">
              <a:buFont typeface="+mj-lt"/>
              <a:buAutoNum type="arabicPeriod"/>
            </a:pPr>
            <a:r>
              <a:rPr lang="en-US" dirty="0" smtClean="0"/>
              <a:t>Need to make sure documentation and documentation readiness is part of any ERR charge.</a:t>
            </a:r>
          </a:p>
          <a:p>
            <a:pPr marL="457200" indent="-457200">
              <a:buFont typeface="+mj-lt"/>
              <a:buAutoNum type="arabicPeriod"/>
            </a:pPr>
            <a:r>
              <a:rPr lang="en-US" dirty="0"/>
              <a:t>The expectation is that a near final </a:t>
            </a:r>
            <a:r>
              <a:rPr lang="en-US" dirty="0" smtClean="0"/>
              <a:t>draft(s) of the ESAD, RSAD, COO is/are </a:t>
            </a:r>
            <a:r>
              <a:rPr lang="en-US" dirty="0"/>
              <a:t>ready by the time of the review. </a:t>
            </a:r>
            <a:endParaRPr lang="en-US" dirty="0" smtClean="0"/>
          </a:p>
          <a:p>
            <a:pPr marL="457200" indent="-457200">
              <a:buFont typeface="+mj-lt"/>
              <a:buAutoNum type="arabicPeriod"/>
            </a:pPr>
            <a:r>
              <a:rPr lang="en-US" dirty="0" smtClean="0"/>
              <a:t>This is the first ERR for the Isotope Production Demonstration.  Is the expectation that multiple ERRs should/will be required for small experiments (consistency with Physics ERR).</a:t>
            </a:r>
          </a:p>
          <a:p>
            <a:pPr marL="457200" indent="-457200">
              <a:buFont typeface="+mj-lt"/>
              <a:buAutoNum type="arabicPeriod"/>
            </a:pPr>
            <a:endParaRPr lang="en-US" dirty="0"/>
          </a:p>
        </p:txBody>
      </p:sp>
      <p:sp>
        <p:nvSpPr>
          <p:cNvPr id="4" name="Footer Placeholder 3"/>
          <p:cNvSpPr>
            <a:spLocks noGrp="1"/>
          </p:cNvSpPr>
          <p:nvPr>
            <p:ph type="ftr" sz="quarter" idx="11"/>
          </p:nvPr>
        </p:nvSpPr>
        <p:spPr/>
        <p:txBody>
          <a:bodyPr/>
          <a:lstStyle/>
          <a:p>
            <a:r>
              <a:rPr lang="en-US" smtClean="0"/>
              <a:t>Isotope Experimental Readiness Review – September 26-27, 2019</a:t>
            </a:r>
            <a:endParaRPr lang="en-US" dirty="0"/>
          </a:p>
        </p:txBody>
      </p:sp>
      <p:sp>
        <p:nvSpPr>
          <p:cNvPr id="5" name="Slide Number Placeholder 4"/>
          <p:cNvSpPr>
            <a:spLocks noGrp="1"/>
          </p:cNvSpPr>
          <p:nvPr>
            <p:ph type="sldNum" sz="quarter" idx="12"/>
          </p:nvPr>
        </p:nvSpPr>
        <p:spPr/>
        <p:txBody>
          <a:bodyPr/>
          <a:lstStyle/>
          <a:p>
            <a:fld id="{07E1C93C-5050-FC42-8F10-D22D4F119D13}" type="slidenum">
              <a:rPr lang="en-US" smtClean="0"/>
              <a:pPr/>
              <a:t>20</a:t>
            </a:fld>
            <a:endParaRPr lang="en-US" dirty="0"/>
          </a:p>
        </p:txBody>
      </p:sp>
    </p:spTree>
    <p:extLst>
      <p:ext uri="{BB962C8B-B14F-4D97-AF65-F5344CB8AC3E}">
        <p14:creationId xmlns:p14="http://schemas.microsoft.com/office/powerpoint/2010/main" val="27577582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Readiness for ERR - Process Comments</a:t>
            </a:r>
            <a:endParaRPr lang="en-US" dirty="0"/>
          </a:p>
        </p:txBody>
      </p:sp>
      <p:sp>
        <p:nvSpPr>
          <p:cNvPr id="3" name="Content Placeholder 2"/>
          <p:cNvSpPr>
            <a:spLocks noGrp="1"/>
          </p:cNvSpPr>
          <p:nvPr>
            <p:ph idx="1"/>
          </p:nvPr>
        </p:nvSpPr>
        <p:spPr/>
        <p:txBody>
          <a:bodyPr/>
          <a:lstStyle/>
          <a:p>
            <a:pPr marL="0" indent="0">
              <a:buNone/>
            </a:pPr>
            <a:r>
              <a:rPr lang="en-US" dirty="0" smtClean="0"/>
              <a:t>RECOMMENDATIONS:</a:t>
            </a:r>
          </a:p>
          <a:p>
            <a:pPr marL="457200" indent="-457200">
              <a:buFont typeface="+mj-lt"/>
              <a:buAutoNum type="arabicPeriod"/>
            </a:pPr>
            <a:r>
              <a:rPr lang="en-US" dirty="0"/>
              <a:t>Need to have </a:t>
            </a:r>
            <a:r>
              <a:rPr lang="en-US" dirty="0" smtClean="0"/>
              <a:t>ERR consistency </a:t>
            </a:r>
            <a:r>
              <a:rPr lang="en-US" dirty="0"/>
              <a:t>across the lab for all </a:t>
            </a:r>
            <a:r>
              <a:rPr lang="en-US" dirty="0" smtClean="0"/>
              <a:t>experiments (expectations</a:t>
            </a:r>
            <a:r>
              <a:rPr lang="en-US" dirty="0"/>
              <a:t>, </a:t>
            </a:r>
            <a:r>
              <a:rPr lang="en-US" dirty="0" smtClean="0"/>
              <a:t>terminology, timing)</a:t>
            </a:r>
          </a:p>
          <a:p>
            <a:pPr marL="457200" indent="-457200">
              <a:buFont typeface="+mj-lt"/>
              <a:buAutoNum type="arabicPeriod"/>
            </a:pPr>
            <a:r>
              <a:rPr lang="en-US" dirty="0" smtClean="0"/>
              <a:t>ERR should be held more in advance of scheduled experimental run</a:t>
            </a:r>
          </a:p>
          <a:p>
            <a:pPr marL="457200" indent="-457200">
              <a:buFont typeface="+mj-lt"/>
              <a:buAutoNum type="arabicPeriod"/>
            </a:pPr>
            <a:r>
              <a:rPr lang="en-US" dirty="0" smtClean="0"/>
              <a:t>Review information should be provided to the ERR committee at least 2 weeks in advance of the review</a:t>
            </a:r>
          </a:p>
          <a:p>
            <a:pPr marL="457200" indent="-457200">
              <a:buFont typeface="+mj-lt"/>
              <a:buAutoNum type="arabicPeriod"/>
            </a:pPr>
            <a:r>
              <a:rPr lang="en-US" dirty="0" smtClean="0"/>
              <a:t>Consider having a key individual perform a preliminary assessment of readiness for an ERR – People, Process, and Equipment</a:t>
            </a:r>
            <a:endParaRPr lang="en-US" dirty="0"/>
          </a:p>
          <a:p>
            <a:pPr marL="457200" indent="-457200">
              <a:buFont typeface="+mj-lt"/>
              <a:buAutoNum type="arabicPeriod"/>
            </a:pPr>
            <a:endParaRPr lang="en-US" dirty="0"/>
          </a:p>
        </p:txBody>
      </p:sp>
      <p:sp>
        <p:nvSpPr>
          <p:cNvPr id="4" name="Footer Placeholder 3"/>
          <p:cNvSpPr>
            <a:spLocks noGrp="1"/>
          </p:cNvSpPr>
          <p:nvPr>
            <p:ph type="ftr" sz="quarter" idx="11"/>
          </p:nvPr>
        </p:nvSpPr>
        <p:spPr/>
        <p:txBody>
          <a:bodyPr/>
          <a:lstStyle/>
          <a:p>
            <a:r>
              <a:rPr lang="en-US" smtClean="0"/>
              <a:t>Isotope Experimental Readiness Review – September 26-27, 2019</a:t>
            </a:r>
            <a:endParaRPr lang="en-US" dirty="0"/>
          </a:p>
        </p:txBody>
      </p:sp>
      <p:sp>
        <p:nvSpPr>
          <p:cNvPr id="5" name="Slide Number Placeholder 4"/>
          <p:cNvSpPr>
            <a:spLocks noGrp="1"/>
          </p:cNvSpPr>
          <p:nvPr>
            <p:ph type="sldNum" sz="quarter" idx="12"/>
          </p:nvPr>
        </p:nvSpPr>
        <p:spPr/>
        <p:txBody>
          <a:bodyPr/>
          <a:lstStyle/>
          <a:p>
            <a:fld id="{07E1C93C-5050-FC42-8F10-D22D4F119D13}" type="slidenum">
              <a:rPr lang="en-US" smtClean="0"/>
              <a:pPr/>
              <a:t>21</a:t>
            </a:fld>
            <a:endParaRPr lang="en-US" dirty="0"/>
          </a:p>
        </p:txBody>
      </p:sp>
    </p:spTree>
    <p:extLst>
      <p:ext uri="{BB962C8B-B14F-4D97-AF65-F5344CB8AC3E}">
        <p14:creationId xmlns:p14="http://schemas.microsoft.com/office/powerpoint/2010/main" val="14387515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and Conclusions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SUMMARY</a:t>
            </a:r>
          </a:p>
          <a:p>
            <a:pPr marL="457200" indent="-457200">
              <a:buFont typeface="+mj-lt"/>
              <a:buAutoNum type="arabicPeriod"/>
            </a:pPr>
            <a:r>
              <a:rPr lang="en-US" dirty="0" smtClean="0"/>
              <a:t>There are no findings on the review that prevent moving towards final preparations for the run.</a:t>
            </a:r>
          </a:p>
          <a:p>
            <a:pPr marL="457200" indent="-457200">
              <a:buFont typeface="+mj-lt"/>
              <a:buAutoNum type="arabicPeriod"/>
            </a:pPr>
            <a:r>
              <a:rPr lang="en-US" dirty="0" smtClean="0"/>
              <a:t>There is quite a bit of work remaining on details of implementing the target, shielding, process steps, and instrumentation.</a:t>
            </a:r>
          </a:p>
          <a:p>
            <a:pPr marL="457200" indent="-457200">
              <a:buFont typeface="+mj-lt"/>
              <a:buAutoNum type="arabicPeriod"/>
            </a:pPr>
            <a:r>
              <a:rPr lang="en-US" dirty="0" smtClean="0"/>
              <a:t>Attentive to high risk items, little attention to the lower risk items.  Aspects of the results of the first experiment have received much attention (shielding, transportation of specimen) while the review committee feels appropriate rigor has not been paid to the target/crucible.</a:t>
            </a:r>
          </a:p>
          <a:p>
            <a:pPr marL="457200" indent="-457200">
              <a:buFont typeface="+mj-lt"/>
              <a:buAutoNum type="arabicPeriod"/>
            </a:pPr>
            <a:r>
              <a:rPr lang="en-US" dirty="0" smtClean="0"/>
              <a:t>Core experimental run documentation is not yet complete, drafts of some documents exist; a few have been approved.  This should be part of the ERR Charge.</a:t>
            </a:r>
            <a:endParaRPr lang="en-US" dirty="0"/>
          </a:p>
          <a:p>
            <a:pPr marL="457200" indent="-457200">
              <a:buFont typeface="+mj-lt"/>
              <a:buAutoNum type="arabicPeriod"/>
            </a:pPr>
            <a:r>
              <a:rPr lang="en-US" dirty="0" smtClean="0"/>
              <a:t>Design documentation is LTA.  It can give the perception that perceived risk of the detailed design has been driven to zero after the previous test.</a:t>
            </a:r>
          </a:p>
          <a:p>
            <a:pPr marL="457200" indent="-457200">
              <a:buFont typeface="+mj-lt"/>
              <a:buAutoNum type="arabicPeriod"/>
            </a:pPr>
            <a:r>
              <a:rPr lang="en-US" dirty="0" smtClean="0"/>
              <a:t>Lessons Learned implementation was not demonstrated on all items.</a:t>
            </a:r>
          </a:p>
        </p:txBody>
      </p:sp>
      <p:sp>
        <p:nvSpPr>
          <p:cNvPr id="4" name="Footer Placeholder 3"/>
          <p:cNvSpPr>
            <a:spLocks noGrp="1"/>
          </p:cNvSpPr>
          <p:nvPr>
            <p:ph type="ftr" sz="quarter" idx="11"/>
          </p:nvPr>
        </p:nvSpPr>
        <p:spPr/>
        <p:txBody>
          <a:bodyPr/>
          <a:lstStyle/>
          <a:p>
            <a:r>
              <a:rPr lang="en-US" smtClean="0"/>
              <a:t>Isotope Experimental Readiness Review – September 26-27, 2019</a:t>
            </a:r>
            <a:endParaRPr lang="en-US" dirty="0"/>
          </a:p>
        </p:txBody>
      </p:sp>
      <p:sp>
        <p:nvSpPr>
          <p:cNvPr id="5" name="Slide Number Placeholder 4"/>
          <p:cNvSpPr>
            <a:spLocks noGrp="1"/>
          </p:cNvSpPr>
          <p:nvPr>
            <p:ph type="sldNum" sz="quarter" idx="12"/>
          </p:nvPr>
        </p:nvSpPr>
        <p:spPr/>
        <p:txBody>
          <a:bodyPr/>
          <a:lstStyle/>
          <a:p>
            <a:fld id="{07E1C93C-5050-FC42-8F10-D22D4F119D13}" type="slidenum">
              <a:rPr lang="en-US" smtClean="0"/>
              <a:pPr/>
              <a:t>22</a:t>
            </a:fld>
            <a:endParaRPr lang="en-US" dirty="0"/>
          </a:p>
        </p:txBody>
      </p:sp>
      <p:pic>
        <p:nvPicPr>
          <p:cNvPr id="8" name="Picture 7"/>
          <p:cNvPicPr>
            <a:picLocks noChangeAspect="1"/>
          </p:cNvPicPr>
          <p:nvPr/>
        </p:nvPicPr>
        <p:blipFill>
          <a:blip r:embed="rId2"/>
          <a:stretch>
            <a:fillRect/>
          </a:stretch>
        </p:blipFill>
        <p:spPr>
          <a:xfrm>
            <a:off x="0" y="2063726"/>
            <a:ext cx="542591" cy="646232"/>
          </a:xfrm>
          <a:prstGeom prst="rect">
            <a:avLst/>
          </a:prstGeom>
        </p:spPr>
      </p:pic>
    </p:spTree>
    <p:extLst>
      <p:ext uri="{BB962C8B-B14F-4D97-AF65-F5344CB8AC3E}">
        <p14:creationId xmlns:p14="http://schemas.microsoft.com/office/powerpoint/2010/main" val="33941878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and Conclusions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CONCLUSIONS</a:t>
            </a:r>
          </a:p>
          <a:p>
            <a:pPr marL="457200" indent="-457200">
              <a:buFont typeface="+mj-lt"/>
              <a:buAutoNum type="arabicPeriod"/>
            </a:pPr>
            <a:r>
              <a:rPr lang="en-US" dirty="0"/>
              <a:t>There is plenty of work left to do; many details </a:t>
            </a:r>
            <a:r>
              <a:rPr lang="en-US" dirty="0" smtClean="0"/>
              <a:t>remain as “Prestart” actions (</a:t>
            </a:r>
            <a:r>
              <a:rPr lang="en-US" b="1" dirty="0" smtClean="0">
                <a:solidFill>
                  <a:srgbClr val="C00000"/>
                </a:solidFill>
              </a:rPr>
              <a:t>∆</a:t>
            </a:r>
            <a:r>
              <a:rPr lang="en-US" dirty="0" smtClean="0"/>
              <a:t>), listed as recommendations</a:t>
            </a:r>
            <a:endParaRPr lang="en-US" dirty="0"/>
          </a:p>
          <a:p>
            <a:pPr marL="457200" indent="-457200">
              <a:buFont typeface="+mj-lt"/>
              <a:buAutoNum type="arabicPeriod"/>
            </a:pPr>
            <a:r>
              <a:rPr lang="en-US" dirty="0" smtClean="0"/>
              <a:t>No obvious show stoppers on progress towards the isotope production demonstration run</a:t>
            </a:r>
          </a:p>
          <a:p>
            <a:pPr marL="457200" indent="-457200">
              <a:buFont typeface="+mj-lt"/>
              <a:buAutoNum type="arabicPeriod"/>
            </a:pPr>
            <a:r>
              <a:rPr lang="en-US" dirty="0" smtClean="0"/>
              <a:t>Documentation needs to be completed, reviewed by SMEs, and approved for use</a:t>
            </a:r>
          </a:p>
          <a:p>
            <a:pPr marL="457200" indent="-457200">
              <a:buFont typeface="+mj-lt"/>
              <a:buAutoNum type="arabicPeriod"/>
            </a:pPr>
            <a:r>
              <a:rPr lang="en-US" dirty="0" smtClean="0"/>
              <a:t>Valuable insight has been gained on the ERR process</a:t>
            </a:r>
          </a:p>
        </p:txBody>
      </p:sp>
      <p:sp>
        <p:nvSpPr>
          <p:cNvPr id="4" name="Footer Placeholder 3"/>
          <p:cNvSpPr>
            <a:spLocks noGrp="1"/>
          </p:cNvSpPr>
          <p:nvPr>
            <p:ph type="ftr" sz="quarter" idx="11"/>
          </p:nvPr>
        </p:nvSpPr>
        <p:spPr/>
        <p:txBody>
          <a:bodyPr/>
          <a:lstStyle/>
          <a:p>
            <a:r>
              <a:rPr lang="en-US" smtClean="0"/>
              <a:t>Isotope Experimental Readiness Review – September 26-27, 2019</a:t>
            </a:r>
            <a:endParaRPr lang="en-US" dirty="0"/>
          </a:p>
        </p:txBody>
      </p:sp>
      <p:sp>
        <p:nvSpPr>
          <p:cNvPr id="5" name="Slide Number Placeholder 4"/>
          <p:cNvSpPr>
            <a:spLocks noGrp="1"/>
          </p:cNvSpPr>
          <p:nvPr>
            <p:ph type="sldNum" sz="quarter" idx="12"/>
          </p:nvPr>
        </p:nvSpPr>
        <p:spPr/>
        <p:txBody>
          <a:bodyPr/>
          <a:lstStyle/>
          <a:p>
            <a:fld id="{07E1C93C-5050-FC42-8F10-D22D4F119D13}" type="slidenum">
              <a:rPr lang="en-US" smtClean="0"/>
              <a:pPr/>
              <a:t>23</a:t>
            </a:fld>
            <a:endParaRPr lang="en-US" dirty="0"/>
          </a:p>
        </p:txBody>
      </p:sp>
    </p:spTree>
    <p:extLst>
      <p:ext uri="{BB962C8B-B14F-4D97-AF65-F5344CB8AC3E}">
        <p14:creationId xmlns:p14="http://schemas.microsoft.com/office/powerpoint/2010/main" val="40280352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Vocabulary - Findings, Comments, Recommendations</a:t>
            </a:r>
            <a:endParaRPr lang="en-US" dirty="0"/>
          </a:p>
        </p:txBody>
      </p:sp>
      <p:sp>
        <p:nvSpPr>
          <p:cNvPr id="3" name="Content Placeholder 2"/>
          <p:cNvSpPr>
            <a:spLocks noGrp="1"/>
          </p:cNvSpPr>
          <p:nvPr>
            <p:ph idx="1"/>
          </p:nvPr>
        </p:nvSpPr>
        <p:spPr/>
        <p:txBody>
          <a:bodyPr>
            <a:normAutofit lnSpcReduction="10000"/>
          </a:bodyPr>
          <a:lstStyle/>
          <a:p>
            <a:r>
              <a:rPr lang="en-US" sz="2800" dirty="0" smtClean="0">
                <a:effectLst/>
              </a:rPr>
              <a:t>FINDINGS: Facts and figures collected by </a:t>
            </a:r>
            <a:r>
              <a:rPr lang="en-US" sz="2800" dirty="0" smtClean="0"/>
              <a:t>a reviewer </a:t>
            </a:r>
            <a:r>
              <a:rPr lang="en-US" sz="2800" dirty="0" smtClean="0">
                <a:effectLst/>
              </a:rPr>
              <a:t>to </a:t>
            </a:r>
            <a:r>
              <a:rPr lang="en-US" sz="2800" dirty="0" smtClean="0">
                <a:effectLst/>
              </a:rPr>
              <a:t>satisfy the objectives of the audit – highlights critical issues</a:t>
            </a:r>
          </a:p>
          <a:p>
            <a:endParaRPr lang="en-US" sz="2800" dirty="0" smtClean="0"/>
          </a:p>
          <a:p>
            <a:r>
              <a:rPr lang="en-US" sz="2800" dirty="0" smtClean="0"/>
              <a:t>COMMENTS: </a:t>
            </a:r>
            <a:r>
              <a:rPr lang="en-US" sz="2800" dirty="0" smtClean="0">
                <a:effectLst/>
              </a:rPr>
              <a:t>Inferences drawn by the reviewers from the review</a:t>
            </a:r>
          </a:p>
          <a:p>
            <a:endParaRPr lang="en-US" sz="2800" dirty="0" smtClean="0">
              <a:effectLst/>
            </a:endParaRPr>
          </a:p>
          <a:p>
            <a:r>
              <a:rPr lang="en-US" sz="2800" dirty="0" smtClean="0">
                <a:effectLst/>
              </a:rPr>
              <a:t>RECOMMENDATIONS: Courses of action suggested by the reviewers in line with the objectives of the charge</a:t>
            </a:r>
          </a:p>
          <a:p>
            <a:endParaRPr lang="en-US" sz="2800" dirty="0" smtClean="0"/>
          </a:p>
          <a:p>
            <a:r>
              <a:rPr lang="en-US" sz="2800" dirty="0" smtClean="0"/>
              <a:t>NOTABLE ITEMS – areas which demonstrate a preferred process or activity or method</a:t>
            </a:r>
          </a:p>
          <a:p>
            <a:r>
              <a:rPr lang="en-US" sz="2800" dirty="0" smtClean="0">
                <a:effectLst/>
              </a:rPr>
              <a:t>OFIs – Opportunities for Improvement</a:t>
            </a:r>
            <a:br>
              <a:rPr lang="en-US" sz="2800" dirty="0" smtClean="0">
                <a:effectLst/>
              </a:rPr>
            </a:br>
            <a:endParaRPr lang="en-US" sz="2800" dirty="0"/>
          </a:p>
        </p:txBody>
      </p:sp>
      <p:sp>
        <p:nvSpPr>
          <p:cNvPr id="4" name="Footer Placeholder 3"/>
          <p:cNvSpPr>
            <a:spLocks noGrp="1"/>
          </p:cNvSpPr>
          <p:nvPr>
            <p:ph type="ftr" sz="quarter" idx="11"/>
          </p:nvPr>
        </p:nvSpPr>
        <p:spPr>
          <a:xfrm>
            <a:off x="411893" y="6467336"/>
            <a:ext cx="5223851" cy="311322"/>
          </a:xfrm>
        </p:spPr>
        <p:txBody>
          <a:bodyPr/>
          <a:lstStyle/>
          <a:p>
            <a:r>
              <a:rPr lang="en-US" dirty="0" smtClean="0"/>
              <a:t>Isotope Experimental Readiness Review – September 26-27, 2019</a:t>
            </a:r>
            <a:endParaRPr lang="en-US" dirty="0"/>
          </a:p>
        </p:txBody>
      </p:sp>
    </p:spTree>
    <p:extLst>
      <p:ext uri="{BB962C8B-B14F-4D97-AF65-F5344CB8AC3E}">
        <p14:creationId xmlns:p14="http://schemas.microsoft.com/office/powerpoint/2010/main" val="22032612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892" y="0"/>
            <a:ext cx="11285837" cy="728029"/>
          </a:xfrm>
        </p:spPr>
        <p:txBody>
          <a:bodyPr>
            <a:normAutofit fontScale="90000"/>
          </a:bodyPr>
          <a:lstStyle/>
          <a:p>
            <a:r>
              <a:rPr lang="en-US" dirty="0" smtClean="0"/>
              <a:t>Charge Element #1 - </a:t>
            </a:r>
            <a:r>
              <a:rPr lang="en-US" dirty="0"/>
              <a:t>Is the run plan sufficiently detailed for effective operation? </a:t>
            </a:r>
          </a:p>
        </p:txBody>
      </p:sp>
      <p:sp>
        <p:nvSpPr>
          <p:cNvPr id="3" name="Content Placeholder 2"/>
          <p:cNvSpPr>
            <a:spLocks noGrp="1"/>
          </p:cNvSpPr>
          <p:nvPr>
            <p:ph idx="1"/>
          </p:nvPr>
        </p:nvSpPr>
        <p:spPr/>
        <p:txBody>
          <a:bodyPr>
            <a:normAutofit/>
          </a:bodyPr>
          <a:lstStyle/>
          <a:p>
            <a:pPr marL="0" indent="0">
              <a:buNone/>
            </a:pPr>
            <a:r>
              <a:rPr lang="en-US" dirty="0" smtClean="0"/>
              <a:t>ANSWER: </a:t>
            </a:r>
            <a:r>
              <a:rPr lang="en-US" b="1" i="1" dirty="0" smtClean="0"/>
              <a:t>Met</a:t>
            </a:r>
          </a:p>
          <a:p>
            <a:pPr marL="0" indent="0">
              <a:buNone/>
            </a:pPr>
            <a:r>
              <a:rPr lang="en-US" dirty="0" smtClean="0"/>
              <a:t>COMMENTS</a:t>
            </a:r>
            <a:r>
              <a:rPr lang="en-US" dirty="0"/>
              <a:t>:</a:t>
            </a:r>
          </a:p>
          <a:p>
            <a:pPr marL="457200" indent="-457200">
              <a:buFont typeface="+mj-lt"/>
              <a:buAutoNum type="arabicPeriod"/>
            </a:pPr>
            <a:r>
              <a:rPr lang="en-US" dirty="0"/>
              <a:t>All the steps involved in the commissioning are described in a document provided by the experiment. </a:t>
            </a:r>
            <a:r>
              <a:rPr lang="en-US" dirty="0" smtClean="0"/>
              <a:t>No </a:t>
            </a:r>
            <a:r>
              <a:rPr lang="en-US" dirty="0"/>
              <a:t>particular issues for the run plan. It is allocating four hours to recover the setup previously arrived at during the initial commissioning.   </a:t>
            </a:r>
            <a:endParaRPr lang="en-US" dirty="0" smtClean="0"/>
          </a:p>
          <a:p>
            <a:pPr marL="457200" indent="-457200">
              <a:buFont typeface="+mj-lt"/>
              <a:buAutoNum type="arabicPeriod"/>
            </a:pPr>
            <a:r>
              <a:rPr lang="en-US" dirty="0" smtClean="0"/>
              <a:t>Operational </a:t>
            </a:r>
            <a:r>
              <a:rPr lang="en-US" dirty="0"/>
              <a:t>restrictions will need to be entered in the existing system for the 1F beamline.  Likewise, one should also enter restrictions for the target system itself.   </a:t>
            </a:r>
            <a:endParaRPr lang="en-US" dirty="0" smtClean="0"/>
          </a:p>
          <a:p>
            <a:pPr marL="457200" indent="-457200">
              <a:buFont typeface="+mj-lt"/>
              <a:buAutoNum type="arabicPeriod"/>
            </a:pPr>
            <a:r>
              <a:rPr lang="en-US" dirty="0" smtClean="0"/>
              <a:t>All </a:t>
            </a:r>
            <a:r>
              <a:rPr lang="en-US" dirty="0"/>
              <a:t>the parameters that are monitored should be archived. Guidance should be provided to operation for those that are entered in the </a:t>
            </a:r>
            <a:r>
              <a:rPr lang="en-US" dirty="0" smtClean="0"/>
              <a:t>alarm </a:t>
            </a:r>
            <a:r>
              <a:rPr lang="en-US" dirty="0"/>
              <a:t>handler</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Isotope Experimental Readiness Review – September 26-27, 2019</a:t>
            </a:r>
            <a:endParaRPr lang="en-US" dirty="0"/>
          </a:p>
        </p:txBody>
      </p:sp>
      <p:sp>
        <p:nvSpPr>
          <p:cNvPr id="5" name="Slide Number Placeholder 4"/>
          <p:cNvSpPr>
            <a:spLocks noGrp="1"/>
          </p:cNvSpPr>
          <p:nvPr>
            <p:ph type="sldNum" sz="quarter" idx="12"/>
          </p:nvPr>
        </p:nvSpPr>
        <p:spPr/>
        <p:txBody>
          <a:bodyPr/>
          <a:lstStyle/>
          <a:p>
            <a:fld id="{07E1C93C-5050-FC42-8F10-D22D4F119D13}" type="slidenum">
              <a:rPr lang="en-US" smtClean="0"/>
              <a:pPr/>
              <a:t>4</a:t>
            </a:fld>
            <a:endParaRPr lang="en-US" dirty="0"/>
          </a:p>
        </p:txBody>
      </p:sp>
    </p:spTree>
    <p:extLst>
      <p:ext uri="{BB962C8B-B14F-4D97-AF65-F5344CB8AC3E}">
        <p14:creationId xmlns:p14="http://schemas.microsoft.com/office/powerpoint/2010/main" val="4250204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892" y="0"/>
            <a:ext cx="11285837" cy="728029"/>
          </a:xfrm>
        </p:spPr>
        <p:txBody>
          <a:bodyPr>
            <a:normAutofit fontScale="90000"/>
          </a:bodyPr>
          <a:lstStyle/>
          <a:p>
            <a:r>
              <a:rPr lang="en-US" dirty="0" smtClean="0"/>
              <a:t>Charge Element #1 - </a:t>
            </a:r>
            <a:r>
              <a:rPr lang="en-US" dirty="0"/>
              <a:t>Is the run plan sufficiently detailed for effective operation</a:t>
            </a:r>
            <a:r>
              <a:rPr lang="en-US" dirty="0" smtClean="0"/>
              <a:t>?</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RECOMMENDATIONS</a:t>
            </a:r>
            <a:r>
              <a:rPr lang="en-US" dirty="0"/>
              <a:t>:</a:t>
            </a:r>
          </a:p>
          <a:p>
            <a:pPr marL="457200" lvl="0" indent="-457200">
              <a:buFont typeface="+mj-lt"/>
              <a:buAutoNum type="arabicPeriod"/>
            </a:pPr>
            <a:r>
              <a:rPr lang="en-US" sz="2400" dirty="0" smtClean="0"/>
              <a:t>Commissioning </a:t>
            </a:r>
            <a:r>
              <a:rPr lang="en-US" sz="2400" dirty="0"/>
              <a:t>procedures should be detailed in separate </a:t>
            </a:r>
            <a:r>
              <a:rPr lang="en-US" sz="2400" dirty="0" err="1" smtClean="0"/>
              <a:t>ATLises</a:t>
            </a:r>
            <a:endParaRPr lang="en-US" sz="2400" dirty="0"/>
          </a:p>
          <a:p>
            <a:pPr marL="457200" lvl="0" indent="-457200">
              <a:buFont typeface="+mj-lt"/>
              <a:buAutoNum type="arabicPeriod"/>
            </a:pPr>
            <a:r>
              <a:rPr lang="en-US" sz="2400" dirty="0" smtClean="0"/>
              <a:t>Monitored </a:t>
            </a:r>
            <a:r>
              <a:rPr lang="en-US" sz="2400" dirty="0"/>
              <a:t>parameters should be archived</a:t>
            </a:r>
          </a:p>
          <a:p>
            <a:pPr marL="457200" lvl="0" indent="-457200">
              <a:buFont typeface="+mj-lt"/>
              <a:buAutoNum type="arabicPeriod"/>
            </a:pPr>
            <a:r>
              <a:rPr lang="en-US" sz="2400" dirty="0"/>
              <a:t>Guidance should be given to </a:t>
            </a:r>
            <a:r>
              <a:rPr lang="en-US" sz="2400" dirty="0" smtClean="0"/>
              <a:t>Ops </a:t>
            </a:r>
            <a:r>
              <a:rPr lang="en-US" sz="2400" dirty="0"/>
              <a:t>for parameters that are part of the alarm handler</a:t>
            </a:r>
          </a:p>
          <a:p>
            <a:pPr marL="457200" indent="-457200">
              <a:buFont typeface="+mj-lt"/>
              <a:buAutoNum type="arabicPeriod"/>
            </a:pPr>
            <a:r>
              <a:rPr lang="en-US" sz="2400" dirty="0"/>
              <a:t>Guidance should also be given for Fast Shutdowns that are latched, with Points of </a:t>
            </a:r>
            <a:r>
              <a:rPr lang="en-US" sz="2400" dirty="0" smtClean="0"/>
              <a:t>Contact </a:t>
            </a:r>
            <a:r>
              <a:rPr lang="en-US" sz="2400" dirty="0"/>
              <a:t>clearly defined</a:t>
            </a:r>
            <a:r>
              <a:rPr lang="en-US" sz="2400" dirty="0" smtClean="0"/>
              <a:t>.</a:t>
            </a:r>
          </a:p>
          <a:p>
            <a:pPr marL="457200" indent="-457200">
              <a:buFont typeface="+mj-lt"/>
              <a:buAutoNum type="arabicPeriod"/>
            </a:pPr>
            <a:r>
              <a:rPr lang="en-US" sz="2400" dirty="0"/>
              <a:t>Ensure that Operations staff have appropriately labeled Song Sheets, this should reflect labeled hardware in the machine, as well as, the LERF Element Database. </a:t>
            </a:r>
          </a:p>
          <a:p>
            <a:pPr marL="457200" indent="-457200">
              <a:buFont typeface="+mj-lt"/>
              <a:buAutoNum type="arabicPeriod"/>
            </a:pPr>
            <a:endParaRPr lang="en-US" dirty="0"/>
          </a:p>
        </p:txBody>
      </p:sp>
      <p:sp>
        <p:nvSpPr>
          <p:cNvPr id="4" name="Footer Placeholder 3"/>
          <p:cNvSpPr>
            <a:spLocks noGrp="1"/>
          </p:cNvSpPr>
          <p:nvPr>
            <p:ph type="ftr" sz="quarter" idx="11"/>
          </p:nvPr>
        </p:nvSpPr>
        <p:spPr/>
        <p:txBody>
          <a:bodyPr/>
          <a:lstStyle/>
          <a:p>
            <a:r>
              <a:rPr lang="en-US" smtClean="0"/>
              <a:t>Isotope Experimental Readiness Review – September 26-27, 2019</a:t>
            </a:r>
            <a:endParaRPr lang="en-US" dirty="0"/>
          </a:p>
        </p:txBody>
      </p:sp>
      <p:sp>
        <p:nvSpPr>
          <p:cNvPr id="5" name="Slide Number Placeholder 4"/>
          <p:cNvSpPr>
            <a:spLocks noGrp="1"/>
          </p:cNvSpPr>
          <p:nvPr>
            <p:ph type="sldNum" sz="quarter" idx="12"/>
          </p:nvPr>
        </p:nvSpPr>
        <p:spPr/>
        <p:txBody>
          <a:bodyPr/>
          <a:lstStyle/>
          <a:p>
            <a:fld id="{07E1C93C-5050-FC42-8F10-D22D4F119D13}" type="slidenum">
              <a:rPr lang="en-US" smtClean="0"/>
              <a:pPr/>
              <a:t>5</a:t>
            </a:fld>
            <a:endParaRPr lang="en-US" dirty="0"/>
          </a:p>
        </p:txBody>
      </p:sp>
    </p:spTree>
    <p:extLst>
      <p:ext uri="{BB962C8B-B14F-4D97-AF65-F5344CB8AC3E}">
        <p14:creationId xmlns:p14="http://schemas.microsoft.com/office/powerpoint/2010/main" val="17408916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70706C-79D3-4575-A07B-4813CD42C418}"/>
              </a:ext>
            </a:extLst>
          </p:cNvPr>
          <p:cNvSpPr>
            <a:spLocks noGrp="1"/>
          </p:cNvSpPr>
          <p:nvPr>
            <p:ph type="title"/>
          </p:nvPr>
        </p:nvSpPr>
        <p:spPr>
          <a:xfrm>
            <a:off x="411892" y="0"/>
            <a:ext cx="11285837" cy="728029"/>
          </a:xfrm>
        </p:spPr>
        <p:txBody>
          <a:bodyPr>
            <a:normAutofit fontScale="90000"/>
          </a:bodyPr>
          <a:lstStyle/>
          <a:p>
            <a:r>
              <a:rPr lang="en-US" dirty="0"/>
              <a:t>Charge Element #2 - Are the target and associated diagnostics ready to receive 1kW of beam?</a:t>
            </a:r>
          </a:p>
        </p:txBody>
      </p:sp>
      <p:sp>
        <p:nvSpPr>
          <p:cNvPr id="5" name="Content Placeholder 4">
            <a:extLst>
              <a:ext uri="{FF2B5EF4-FFF2-40B4-BE49-F238E27FC236}">
                <a16:creationId xmlns:a16="http://schemas.microsoft.com/office/drawing/2014/main" id="{310B35FD-9214-4E28-958E-AFD1EE13D984}"/>
              </a:ext>
            </a:extLst>
          </p:cNvPr>
          <p:cNvSpPr>
            <a:spLocks noGrp="1"/>
          </p:cNvSpPr>
          <p:nvPr>
            <p:ph idx="1"/>
          </p:nvPr>
        </p:nvSpPr>
        <p:spPr/>
        <p:txBody>
          <a:bodyPr>
            <a:normAutofit lnSpcReduction="10000"/>
          </a:bodyPr>
          <a:lstStyle/>
          <a:p>
            <a:pPr marL="0" indent="0">
              <a:buNone/>
            </a:pPr>
            <a:r>
              <a:rPr lang="en-US" dirty="0" smtClean="0"/>
              <a:t>ANSWER: </a:t>
            </a:r>
            <a:r>
              <a:rPr lang="en-US" b="1" i="1" dirty="0" smtClean="0"/>
              <a:t>Met, </a:t>
            </a:r>
            <a:r>
              <a:rPr lang="en-US" b="1" i="1" dirty="0"/>
              <a:t>with the following comments and </a:t>
            </a:r>
            <a:r>
              <a:rPr lang="en-US" b="1" i="1" dirty="0" smtClean="0"/>
              <a:t>recommendations</a:t>
            </a:r>
            <a:endParaRPr lang="en-US" b="1" i="1" dirty="0"/>
          </a:p>
          <a:p>
            <a:pPr marL="0" indent="0">
              <a:buNone/>
            </a:pPr>
            <a:r>
              <a:rPr lang="en-US" dirty="0" smtClean="0"/>
              <a:t>COMMENTS:</a:t>
            </a:r>
            <a:r>
              <a:rPr lang="en-US" dirty="0"/>
              <a:t> </a:t>
            </a:r>
            <a:r>
              <a:rPr lang="en-US" dirty="0" smtClean="0"/>
              <a:t> We are pleased to note:</a:t>
            </a:r>
          </a:p>
          <a:p>
            <a:pPr marL="514350" indent="-514350">
              <a:buFont typeface="+mj-lt"/>
              <a:buAutoNum type="arabicPeriod"/>
            </a:pPr>
            <a:r>
              <a:rPr lang="en-US" dirty="0" smtClean="0"/>
              <a:t>The </a:t>
            </a:r>
            <a:r>
              <a:rPr lang="en-US" dirty="0"/>
              <a:t>target and shielding area have been developed to provide easy access. </a:t>
            </a:r>
          </a:p>
          <a:p>
            <a:pPr marL="514350" indent="-514350">
              <a:buFont typeface="+mj-lt"/>
              <a:buAutoNum type="arabicPeriod"/>
            </a:pPr>
            <a:r>
              <a:rPr lang="en-US" dirty="0"/>
              <a:t>The copper plate (called a raft) has lever acting clamps which actuate thermal contact on the sides of the crucible. The crucible is easy to remove with custom tongs. </a:t>
            </a:r>
          </a:p>
          <a:p>
            <a:pPr marL="514350" indent="-514350">
              <a:buFont typeface="+mj-lt"/>
              <a:buAutoNum type="arabicPeriod"/>
            </a:pPr>
            <a:r>
              <a:rPr lang="en-US" dirty="0"/>
              <a:t>We note that significant effort has been made to ensure that personnel exposure is kept ALARA. </a:t>
            </a:r>
          </a:p>
          <a:p>
            <a:pPr marL="514350" indent="-514350">
              <a:buFont typeface="+mj-lt"/>
              <a:buAutoNum type="arabicPeriod"/>
            </a:pPr>
            <a:r>
              <a:rPr lang="en-US" dirty="0"/>
              <a:t>Doses to personnel performing the target/crucible removal are expected to be less than 50 </a:t>
            </a:r>
            <a:r>
              <a:rPr lang="en-US" dirty="0" err="1"/>
              <a:t>mrem</a:t>
            </a:r>
            <a:r>
              <a:rPr lang="en-US" dirty="0" smtClean="0"/>
              <a:t>.</a:t>
            </a:r>
          </a:p>
          <a:p>
            <a:pPr marL="0" indent="0">
              <a:buNone/>
            </a:pPr>
            <a:r>
              <a:rPr lang="en-US" dirty="0" smtClean="0"/>
              <a:t>ADDITIONAL COMMENTS:</a:t>
            </a:r>
          </a:p>
          <a:p>
            <a:pPr marL="457200" indent="-457200">
              <a:buFont typeface="+mj-lt"/>
              <a:buAutoNum type="arabicPeriod"/>
            </a:pPr>
            <a:r>
              <a:rPr lang="en-US" dirty="0" smtClean="0"/>
              <a:t>Details are still being defined for components and procedures:</a:t>
            </a:r>
          </a:p>
          <a:p>
            <a:pPr lvl="1"/>
            <a:r>
              <a:rPr lang="en-US" dirty="0" smtClean="0"/>
              <a:t>Instrumentation and logic towards MPS, FSD, or alarm monitoring</a:t>
            </a:r>
          </a:p>
          <a:p>
            <a:pPr lvl="1"/>
            <a:r>
              <a:rPr lang="en-US" dirty="0" smtClean="0"/>
              <a:t>Evaluation of potential heating stresses (CTE mismatch)</a:t>
            </a:r>
          </a:p>
          <a:p>
            <a:pPr lvl="1"/>
            <a:r>
              <a:rPr lang="en-US" dirty="0"/>
              <a:t>Process steps for setting up the target will be formalized and signed off ahead of time.</a:t>
            </a:r>
          </a:p>
          <a:p>
            <a:pPr marL="0" indent="0">
              <a:buNone/>
            </a:pPr>
            <a:endParaRPr lang="en-US" sz="5100" b="1" i="1" dirty="0">
              <a:solidFill>
                <a:srgbClr val="FFC000"/>
              </a:solidFill>
            </a:endParaRPr>
          </a:p>
        </p:txBody>
      </p:sp>
      <p:sp>
        <p:nvSpPr>
          <p:cNvPr id="6" name="Footer Placeholder 3"/>
          <p:cNvSpPr>
            <a:spLocks noGrp="1"/>
          </p:cNvSpPr>
          <p:nvPr>
            <p:ph type="ftr" sz="quarter" idx="11"/>
          </p:nvPr>
        </p:nvSpPr>
        <p:spPr>
          <a:xfrm>
            <a:off x="411893" y="6467336"/>
            <a:ext cx="5223851" cy="311322"/>
          </a:xfrm>
        </p:spPr>
        <p:txBody>
          <a:bodyPr/>
          <a:lstStyle/>
          <a:p>
            <a:r>
              <a:rPr lang="en-US" dirty="0" smtClean="0"/>
              <a:t>Isotope Experimental Readiness Review – September 26-27, 2019</a:t>
            </a:r>
            <a:endParaRPr lang="en-US" dirty="0"/>
          </a:p>
        </p:txBody>
      </p:sp>
    </p:spTree>
    <p:extLst>
      <p:ext uri="{BB962C8B-B14F-4D97-AF65-F5344CB8AC3E}">
        <p14:creationId xmlns:p14="http://schemas.microsoft.com/office/powerpoint/2010/main" val="40805536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B3E52-E6A6-4824-BF3A-5594F79C6A0B}"/>
              </a:ext>
            </a:extLst>
          </p:cNvPr>
          <p:cNvSpPr>
            <a:spLocks noGrp="1"/>
          </p:cNvSpPr>
          <p:nvPr>
            <p:ph type="title"/>
          </p:nvPr>
        </p:nvSpPr>
        <p:spPr>
          <a:xfrm>
            <a:off x="411892" y="0"/>
            <a:ext cx="11285837" cy="728029"/>
          </a:xfrm>
        </p:spPr>
        <p:txBody>
          <a:bodyPr>
            <a:normAutofit fontScale="90000"/>
          </a:bodyPr>
          <a:lstStyle/>
          <a:p>
            <a:r>
              <a:rPr lang="en-US" dirty="0"/>
              <a:t>Charge Element #2 - Are the target and associated diagnostics ready to receive 1kW of beam?</a:t>
            </a:r>
          </a:p>
        </p:txBody>
      </p:sp>
      <p:sp>
        <p:nvSpPr>
          <p:cNvPr id="3" name="Content Placeholder 2">
            <a:extLst>
              <a:ext uri="{FF2B5EF4-FFF2-40B4-BE49-F238E27FC236}">
                <a16:creationId xmlns:a16="http://schemas.microsoft.com/office/drawing/2014/main" id="{88DC8528-7079-4010-A6E5-11564A2183CA}"/>
              </a:ext>
            </a:extLst>
          </p:cNvPr>
          <p:cNvSpPr>
            <a:spLocks noGrp="1"/>
          </p:cNvSpPr>
          <p:nvPr>
            <p:ph idx="1"/>
          </p:nvPr>
        </p:nvSpPr>
        <p:spPr/>
        <p:txBody>
          <a:bodyPr>
            <a:normAutofit lnSpcReduction="10000"/>
          </a:bodyPr>
          <a:lstStyle/>
          <a:p>
            <a:pPr marL="0" indent="0">
              <a:buNone/>
            </a:pPr>
            <a:r>
              <a:rPr lang="en-US" sz="2400" dirty="0" smtClean="0"/>
              <a:t>RECOMMENDATIONS:</a:t>
            </a:r>
            <a:endParaRPr lang="en-US" sz="2400" dirty="0"/>
          </a:p>
          <a:p>
            <a:pPr marL="514350" lvl="0" indent="-514350">
              <a:buFont typeface="+mj-lt"/>
              <a:buAutoNum type="arabicPeriod"/>
            </a:pPr>
            <a:r>
              <a:rPr lang="en-US" dirty="0"/>
              <a:t>Machine </a:t>
            </a:r>
            <a:r>
              <a:rPr lang="en-US" dirty="0" smtClean="0"/>
              <a:t>protection signals </a:t>
            </a:r>
            <a:r>
              <a:rPr lang="en-US" dirty="0"/>
              <a:t>should be employed on several indicators/switches:</a:t>
            </a:r>
          </a:p>
          <a:p>
            <a:pPr marL="914400" lvl="1" indent="-457200">
              <a:buFont typeface="+mj-lt"/>
              <a:buAutoNum type="alphaUcPeriod"/>
            </a:pPr>
            <a:r>
              <a:rPr lang="en-US" dirty="0"/>
              <a:t>Cooling water flow on raft, window, and radiator. A flow switch here should be employed to ensure that the flow to each element is adequate. An alternate that assures flow is adequate to these elements is also acceptable.</a:t>
            </a:r>
          </a:p>
          <a:p>
            <a:pPr marL="914400" lvl="1" indent="-457200">
              <a:buFont typeface="+mj-lt"/>
              <a:buAutoNum type="alphaUcPeriod"/>
            </a:pPr>
            <a:r>
              <a:rPr lang="en-US" dirty="0"/>
              <a:t>Temperature indicators RTDs on crucible/raft. Use both to be redundant.</a:t>
            </a:r>
          </a:p>
          <a:p>
            <a:pPr marL="914400" lvl="1" indent="-457200">
              <a:buFont typeface="+mj-lt"/>
              <a:buAutoNum type="alphaUcPeriod"/>
            </a:pPr>
            <a:r>
              <a:rPr lang="en-US" dirty="0"/>
              <a:t>Flow switch on N2 if this system is considered critical.</a:t>
            </a:r>
          </a:p>
          <a:p>
            <a:pPr marL="914400" lvl="1" indent="-457200">
              <a:buFont typeface="+mj-lt"/>
              <a:buAutoNum type="alphaUcPeriod"/>
            </a:pPr>
            <a:r>
              <a:rPr lang="en-US" dirty="0"/>
              <a:t>Decide which TI are critical to the run and insert into FSD. Run would then only stop when FSD conditions prevent ops.</a:t>
            </a:r>
          </a:p>
          <a:p>
            <a:pPr marL="514350" lvl="0" indent="-514350">
              <a:buFont typeface="+mj-lt"/>
              <a:buAutoNum type="arabicPeriod"/>
            </a:pPr>
            <a:r>
              <a:rPr lang="en-US" dirty="0"/>
              <a:t>Documentation:</a:t>
            </a:r>
          </a:p>
          <a:p>
            <a:pPr marL="914400" lvl="1" indent="-457200">
              <a:buFont typeface="+mj-lt"/>
              <a:buAutoNum type="alphaUcPeriod"/>
            </a:pPr>
            <a:r>
              <a:rPr lang="en-US" dirty="0" smtClean="0"/>
              <a:t>Drawings </a:t>
            </a:r>
            <a:r>
              <a:rPr lang="en-US" dirty="0"/>
              <a:t>for P&amp;ID and general layout of the system should be in DCG Document Repository.</a:t>
            </a:r>
          </a:p>
          <a:p>
            <a:pPr marL="914400" lvl="1" indent="-457200">
              <a:buFont typeface="+mj-lt"/>
              <a:buAutoNum type="alphaUcPeriod"/>
            </a:pPr>
            <a:r>
              <a:rPr lang="en-US" dirty="0"/>
              <a:t>Drawings for shielding should be in DCG.</a:t>
            </a:r>
          </a:p>
          <a:p>
            <a:pPr marL="1371600" lvl="2" indent="-457200">
              <a:buFont typeface="+mj-lt"/>
              <a:buAutoNum type="arabicPeriod"/>
            </a:pPr>
            <a:r>
              <a:rPr lang="en-US" dirty="0"/>
              <a:t>Appropriate signatures on drawings would then indicate review/approval of shielding including seismic design acceptability.</a:t>
            </a:r>
          </a:p>
          <a:p>
            <a:pPr marL="914400" lvl="1" indent="-457200">
              <a:buFont typeface="+mj-lt"/>
              <a:buAutoNum type="alphaUcPeriod"/>
            </a:pPr>
            <a:r>
              <a:rPr lang="en-US" dirty="0" smtClean="0"/>
              <a:t>Calculations (mainly for the target/crucible) </a:t>
            </a:r>
            <a:r>
              <a:rPr lang="en-US" dirty="0"/>
              <a:t>that have been reviewed should be formalized and stored in the DCG repository. </a:t>
            </a:r>
          </a:p>
          <a:p>
            <a:pPr marL="0" indent="0">
              <a:buNone/>
            </a:pPr>
            <a:endParaRPr lang="en-US" dirty="0"/>
          </a:p>
        </p:txBody>
      </p:sp>
      <p:sp>
        <p:nvSpPr>
          <p:cNvPr id="4" name="Rectangle 3"/>
          <p:cNvSpPr/>
          <p:nvPr/>
        </p:nvSpPr>
        <p:spPr>
          <a:xfrm>
            <a:off x="54102" y="1330693"/>
            <a:ext cx="357790" cy="461665"/>
          </a:xfrm>
          <a:prstGeom prst="rect">
            <a:avLst/>
          </a:prstGeom>
        </p:spPr>
        <p:txBody>
          <a:bodyPr wrap="none">
            <a:spAutoFit/>
          </a:bodyPr>
          <a:lstStyle/>
          <a:p>
            <a:r>
              <a:rPr lang="en-US" sz="2400" dirty="0">
                <a:solidFill>
                  <a:srgbClr val="C00000"/>
                </a:solidFill>
              </a:rPr>
              <a:t>∆</a:t>
            </a:r>
          </a:p>
        </p:txBody>
      </p:sp>
      <p:sp>
        <p:nvSpPr>
          <p:cNvPr id="6" name="Rectangle 5"/>
          <p:cNvSpPr/>
          <p:nvPr/>
        </p:nvSpPr>
        <p:spPr>
          <a:xfrm>
            <a:off x="54102" y="3941919"/>
            <a:ext cx="357790" cy="461665"/>
          </a:xfrm>
          <a:prstGeom prst="rect">
            <a:avLst/>
          </a:prstGeom>
        </p:spPr>
        <p:txBody>
          <a:bodyPr wrap="none">
            <a:spAutoFit/>
          </a:bodyPr>
          <a:lstStyle/>
          <a:p>
            <a:r>
              <a:rPr lang="en-US" sz="2400" dirty="0">
                <a:solidFill>
                  <a:srgbClr val="C00000"/>
                </a:solidFill>
              </a:rPr>
              <a:t>∆</a:t>
            </a:r>
          </a:p>
        </p:txBody>
      </p:sp>
      <p:sp>
        <p:nvSpPr>
          <p:cNvPr id="7" name="Footer Placeholder 3"/>
          <p:cNvSpPr>
            <a:spLocks noGrp="1"/>
          </p:cNvSpPr>
          <p:nvPr>
            <p:ph type="ftr" sz="quarter" idx="11"/>
          </p:nvPr>
        </p:nvSpPr>
        <p:spPr>
          <a:xfrm>
            <a:off x="411893" y="6467336"/>
            <a:ext cx="5223851" cy="311322"/>
          </a:xfrm>
        </p:spPr>
        <p:txBody>
          <a:bodyPr/>
          <a:lstStyle/>
          <a:p>
            <a:r>
              <a:rPr lang="en-US" dirty="0" smtClean="0"/>
              <a:t>Isotope Experimental Readiness Review – September 26-27, 2019</a:t>
            </a:r>
            <a:endParaRPr lang="en-US" dirty="0"/>
          </a:p>
        </p:txBody>
      </p:sp>
    </p:spTree>
    <p:extLst>
      <p:ext uri="{BB962C8B-B14F-4D97-AF65-F5344CB8AC3E}">
        <p14:creationId xmlns:p14="http://schemas.microsoft.com/office/powerpoint/2010/main" val="34934075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ECC31-FCF4-4779-80BE-DF2F2C11CFA5}"/>
              </a:ext>
            </a:extLst>
          </p:cNvPr>
          <p:cNvSpPr>
            <a:spLocks noGrp="1"/>
          </p:cNvSpPr>
          <p:nvPr>
            <p:ph type="title"/>
          </p:nvPr>
        </p:nvSpPr>
        <p:spPr>
          <a:xfrm>
            <a:off x="411892" y="0"/>
            <a:ext cx="11285837" cy="728029"/>
          </a:xfrm>
        </p:spPr>
        <p:txBody>
          <a:bodyPr>
            <a:normAutofit fontScale="90000"/>
          </a:bodyPr>
          <a:lstStyle/>
          <a:p>
            <a:r>
              <a:rPr lang="en-US" dirty="0"/>
              <a:t>Charge Element #2 - Are the target and associated diagnostics ready to receive 1kW of beam?</a:t>
            </a:r>
          </a:p>
        </p:txBody>
      </p:sp>
      <p:sp>
        <p:nvSpPr>
          <p:cNvPr id="3" name="Content Placeholder 2">
            <a:extLst>
              <a:ext uri="{FF2B5EF4-FFF2-40B4-BE49-F238E27FC236}">
                <a16:creationId xmlns:a16="http://schemas.microsoft.com/office/drawing/2014/main" id="{9FFF1217-49FE-4F4A-8FA3-8B07EB7AF223}"/>
              </a:ext>
            </a:extLst>
          </p:cNvPr>
          <p:cNvSpPr>
            <a:spLocks noGrp="1"/>
          </p:cNvSpPr>
          <p:nvPr>
            <p:ph idx="1"/>
          </p:nvPr>
        </p:nvSpPr>
        <p:spPr/>
        <p:txBody>
          <a:bodyPr>
            <a:normAutofit lnSpcReduction="10000"/>
          </a:bodyPr>
          <a:lstStyle/>
          <a:p>
            <a:pPr marL="0" indent="0">
              <a:buNone/>
            </a:pPr>
            <a:r>
              <a:rPr lang="en-US" sz="2000" dirty="0"/>
              <a:t>RECOMMENDATIONS (</a:t>
            </a:r>
            <a:r>
              <a:rPr lang="en-US" sz="2000" dirty="0" err="1"/>
              <a:t>cont</a:t>
            </a:r>
            <a:r>
              <a:rPr lang="en-US" sz="2000" dirty="0"/>
              <a:t>):</a:t>
            </a:r>
          </a:p>
          <a:p>
            <a:pPr marL="514350" lvl="0" indent="-514350">
              <a:buFont typeface="+mj-lt"/>
              <a:buAutoNum type="arabicPeriod" startAt="3"/>
            </a:pPr>
            <a:r>
              <a:rPr lang="en-US" dirty="0"/>
              <a:t>Thermal calculations are not mature:</a:t>
            </a:r>
          </a:p>
          <a:p>
            <a:pPr marL="914400" lvl="1" indent="-457200">
              <a:buFont typeface="+mj-lt"/>
              <a:buAutoNum type="alphaUcPeriod"/>
            </a:pPr>
            <a:r>
              <a:rPr lang="en-US" dirty="0"/>
              <a:t>This is acceptable for the 1 kW run with the condition that the results from the previous run are documented and clearly show that the current crucible design is acceptable as we especially note this is now a sealed container design. This should be documented appropriately.</a:t>
            </a:r>
          </a:p>
          <a:p>
            <a:pPr marL="914400" lvl="1" indent="-457200">
              <a:buFont typeface="+mj-lt"/>
              <a:buAutoNum type="alphaUcPeriod"/>
            </a:pPr>
            <a:r>
              <a:rPr lang="en-US" dirty="0"/>
              <a:t>For higher power we strongly recommend a formally reviewed calculation which accurately describes the measurements made during the 1 kW run.</a:t>
            </a:r>
          </a:p>
          <a:p>
            <a:pPr marL="914400" lvl="1" indent="-457200">
              <a:buFont typeface="+mj-lt"/>
              <a:buAutoNum type="alphaUcPeriod"/>
            </a:pPr>
            <a:r>
              <a:rPr lang="en-US" dirty="0"/>
              <a:t>This model should also address radiation effects detrimental to the performance of the BN material. These effects are not expected to be significant.</a:t>
            </a:r>
          </a:p>
          <a:p>
            <a:pPr marL="514350" lvl="0" indent="-514350">
              <a:buFont typeface="+mj-lt"/>
              <a:buAutoNum type="arabicPeriod" startAt="3"/>
            </a:pPr>
            <a:r>
              <a:rPr lang="en-US" dirty="0"/>
              <a:t>Pressure systems:</a:t>
            </a:r>
          </a:p>
          <a:p>
            <a:pPr marL="914400" lvl="1" indent="-457200">
              <a:buFont typeface="+mj-lt"/>
              <a:buAutoNum type="alphaUcPeriod"/>
            </a:pPr>
            <a:r>
              <a:rPr lang="en-US" dirty="0"/>
              <a:t>The N2 purge system may require a JLAB DA to ensure that it meets the requirements of 6151.</a:t>
            </a:r>
          </a:p>
          <a:p>
            <a:pPr marL="514350" lvl="0" indent="-514350">
              <a:buFont typeface="+mj-lt"/>
              <a:buAutoNum type="arabicPeriod" startAt="3"/>
            </a:pPr>
            <a:r>
              <a:rPr lang="en-US" dirty="0"/>
              <a:t>A method for blowing down the H2O cooling system should be installed. This would allow breaking water lines with minimal leakage.</a:t>
            </a:r>
          </a:p>
          <a:p>
            <a:pPr marL="514350" indent="-514350">
              <a:buFont typeface="+mj-lt"/>
              <a:buAutoNum type="arabicPeriod" startAt="3"/>
            </a:pPr>
            <a:r>
              <a:rPr lang="en-US" dirty="0"/>
              <a:t>The motion system, target platform, and shielding configuration are structurally acceptable. This should be formally documented somehow. </a:t>
            </a:r>
            <a:endParaRPr lang="en-US" sz="5400" dirty="0"/>
          </a:p>
          <a:p>
            <a:endParaRPr lang="en-US" dirty="0"/>
          </a:p>
        </p:txBody>
      </p:sp>
      <p:pic>
        <p:nvPicPr>
          <p:cNvPr id="4" name="Picture 3"/>
          <p:cNvPicPr>
            <a:picLocks noChangeAspect="1"/>
          </p:cNvPicPr>
          <p:nvPr/>
        </p:nvPicPr>
        <p:blipFill>
          <a:blip r:embed="rId2"/>
          <a:stretch>
            <a:fillRect/>
          </a:stretch>
        </p:blipFill>
        <p:spPr>
          <a:xfrm>
            <a:off x="0" y="5368317"/>
            <a:ext cx="542591" cy="646232"/>
          </a:xfrm>
          <a:prstGeom prst="rect">
            <a:avLst/>
          </a:prstGeom>
        </p:spPr>
      </p:pic>
      <p:sp>
        <p:nvSpPr>
          <p:cNvPr id="5" name="Footer Placeholder 3"/>
          <p:cNvSpPr>
            <a:spLocks noGrp="1"/>
          </p:cNvSpPr>
          <p:nvPr>
            <p:ph type="ftr" sz="quarter" idx="11"/>
          </p:nvPr>
        </p:nvSpPr>
        <p:spPr>
          <a:xfrm>
            <a:off x="411893" y="6467336"/>
            <a:ext cx="5223851" cy="311322"/>
          </a:xfrm>
        </p:spPr>
        <p:txBody>
          <a:bodyPr/>
          <a:lstStyle/>
          <a:p>
            <a:r>
              <a:rPr lang="en-US" dirty="0" smtClean="0"/>
              <a:t>Isotope Experimental Readiness Review – September 26-27, 2019</a:t>
            </a:r>
            <a:endParaRPr lang="en-US" dirty="0"/>
          </a:p>
        </p:txBody>
      </p:sp>
    </p:spTree>
    <p:extLst>
      <p:ext uri="{BB962C8B-B14F-4D97-AF65-F5344CB8AC3E}">
        <p14:creationId xmlns:p14="http://schemas.microsoft.com/office/powerpoint/2010/main" val="23368759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892" y="0"/>
            <a:ext cx="11285837" cy="728029"/>
          </a:xfrm>
        </p:spPr>
        <p:txBody>
          <a:bodyPr>
            <a:normAutofit fontScale="90000"/>
          </a:bodyPr>
          <a:lstStyle/>
          <a:p>
            <a:r>
              <a:rPr lang="en-US" dirty="0" smtClean="0"/>
              <a:t>Charge Element #3 - </a:t>
            </a:r>
            <a:r>
              <a:rPr lang="en-US" dirty="0"/>
              <a:t>Have the lessons learned from the earlier isotope run in CEBAF been adequately addressed?</a:t>
            </a:r>
          </a:p>
        </p:txBody>
      </p:sp>
      <p:sp>
        <p:nvSpPr>
          <p:cNvPr id="3" name="Content Placeholder 2"/>
          <p:cNvSpPr>
            <a:spLocks noGrp="1"/>
          </p:cNvSpPr>
          <p:nvPr>
            <p:ph idx="1"/>
          </p:nvPr>
        </p:nvSpPr>
        <p:spPr/>
        <p:txBody>
          <a:bodyPr>
            <a:normAutofit/>
          </a:bodyPr>
          <a:lstStyle/>
          <a:p>
            <a:pPr marL="0" indent="0">
              <a:buNone/>
            </a:pPr>
            <a:r>
              <a:rPr lang="en-US" dirty="0" smtClean="0"/>
              <a:t>ANSWER:   </a:t>
            </a:r>
            <a:r>
              <a:rPr lang="en-US" b="1" i="1" dirty="0" smtClean="0"/>
              <a:t>Partly </a:t>
            </a:r>
            <a:r>
              <a:rPr lang="en-US" b="1" i="1" dirty="0"/>
              <a:t>Met, with the following comments and </a:t>
            </a:r>
            <a:r>
              <a:rPr lang="en-US" b="1" i="1" dirty="0" smtClean="0"/>
              <a:t>recommendations</a:t>
            </a:r>
          </a:p>
          <a:p>
            <a:pPr marL="0" indent="0">
              <a:buNone/>
            </a:pPr>
            <a:r>
              <a:rPr lang="en-US" dirty="0" smtClean="0"/>
              <a:t>COMMENTS:  Team </a:t>
            </a:r>
            <a:r>
              <a:rPr lang="en-US" dirty="0"/>
              <a:t>presented ERR Committee with tabulated spreadsheet responses as well as a presentation.</a:t>
            </a:r>
          </a:p>
          <a:p>
            <a:pPr marL="914400" lvl="1" indent="-457200">
              <a:buFont typeface="+mj-lt"/>
              <a:buAutoNum type="arabicPeriod"/>
            </a:pPr>
            <a:r>
              <a:rPr lang="en-US" dirty="0"/>
              <a:t>Planning</a:t>
            </a:r>
          </a:p>
          <a:p>
            <a:pPr lvl="2"/>
            <a:r>
              <a:rPr lang="en-US" dirty="0"/>
              <a:t>Team improved their planning process after the 2017 run using a </a:t>
            </a:r>
            <a:r>
              <a:rPr lang="en-US" dirty="0" smtClean="0"/>
              <a:t>Gantt </a:t>
            </a:r>
            <a:r>
              <a:rPr lang="en-US" dirty="0"/>
              <a:t>project tool.   Currently, the team is approximately 1-2 months behind their projected milestones.   </a:t>
            </a:r>
          </a:p>
          <a:p>
            <a:pPr lvl="2"/>
            <a:r>
              <a:rPr lang="en-US" dirty="0"/>
              <a:t>Planning difficult due to low priority of Isotope program.</a:t>
            </a:r>
          </a:p>
          <a:p>
            <a:pPr lvl="2"/>
            <a:r>
              <a:rPr lang="en-US" dirty="0"/>
              <a:t>This review is the first ERR under revised 3130 process.</a:t>
            </a:r>
          </a:p>
          <a:p>
            <a:pPr marL="914400" lvl="1" indent="-457200">
              <a:buFont typeface="+mj-lt"/>
              <a:buAutoNum type="arabicPeriod"/>
            </a:pPr>
            <a:r>
              <a:rPr lang="en-US" dirty="0"/>
              <a:t>Review Process</a:t>
            </a:r>
          </a:p>
          <a:p>
            <a:pPr lvl="2"/>
            <a:r>
              <a:rPr lang="en-US" dirty="0"/>
              <a:t>Team proposed a review process in August 2018.</a:t>
            </a:r>
          </a:p>
          <a:p>
            <a:pPr lvl="2"/>
            <a:r>
              <a:rPr lang="en-US" dirty="0"/>
              <a:t>While  informal SME reviews were conducted for some systems (especially the new shielded hutch), no specific target/crucible design reviews were presented.</a:t>
            </a:r>
          </a:p>
          <a:p>
            <a:pPr marL="914400" lvl="1" indent="-457200">
              <a:buFont typeface="+mj-lt"/>
              <a:buAutoNum type="arabicPeriod"/>
            </a:pPr>
            <a:r>
              <a:rPr lang="en-US" dirty="0"/>
              <a:t>Risk Assessment</a:t>
            </a:r>
          </a:p>
          <a:p>
            <a:pPr lvl="2"/>
            <a:r>
              <a:rPr lang="en-US" dirty="0"/>
              <a:t>Team presented a Risk Assessment, where all but the crucible transfer from the exposure hutch were mitigated to a negligible level.   Risks may not be fully identified.</a:t>
            </a:r>
          </a:p>
          <a:p>
            <a:pPr lvl="2"/>
            <a:r>
              <a:rPr lang="en-US" dirty="0"/>
              <a:t>Transportation risks to VCU have been mitigated through a point to point transfer, and appropriate DOT packaging.</a:t>
            </a:r>
          </a:p>
          <a:p>
            <a:pPr marL="914400" lvl="1" indent="-457200">
              <a:buFont typeface="+mj-lt"/>
              <a:buAutoNum type="arabicPeriod"/>
            </a:pPr>
            <a:endParaRPr lang="en-US" dirty="0"/>
          </a:p>
        </p:txBody>
      </p:sp>
      <p:sp>
        <p:nvSpPr>
          <p:cNvPr id="4" name="Footer Placeholder 3"/>
          <p:cNvSpPr>
            <a:spLocks noGrp="1"/>
          </p:cNvSpPr>
          <p:nvPr>
            <p:ph type="ftr" sz="quarter" idx="11"/>
          </p:nvPr>
        </p:nvSpPr>
        <p:spPr/>
        <p:txBody>
          <a:bodyPr/>
          <a:lstStyle/>
          <a:p>
            <a:r>
              <a:rPr lang="en-US" dirty="0" smtClean="0"/>
              <a:t>Isotope Experimental Readiness Review – September 26-27, 2019</a:t>
            </a:r>
            <a:endParaRPr lang="en-US" dirty="0"/>
          </a:p>
        </p:txBody>
      </p:sp>
      <p:sp>
        <p:nvSpPr>
          <p:cNvPr id="5" name="Slide Number Placeholder 4"/>
          <p:cNvSpPr>
            <a:spLocks noGrp="1"/>
          </p:cNvSpPr>
          <p:nvPr>
            <p:ph type="sldNum" sz="quarter" idx="12"/>
          </p:nvPr>
        </p:nvSpPr>
        <p:spPr/>
        <p:txBody>
          <a:bodyPr/>
          <a:lstStyle/>
          <a:p>
            <a:fld id="{07E1C93C-5050-FC42-8F10-D22D4F119D13}" type="slidenum">
              <a:rPr lang="en-US" smtClean="0"/>
              <a:pPr/>
              <a:t>9</a:t>
            </a:fld>
            <a:endParaRPr lang="en-US" dirty="0"/>
          </a:p>
        </p:txBody>
      </p:sp>
    </p:spTree>
    <p:extLst>
      <p:ext uri="{BB962C8B-B14F-4D97-AF65-F5344CB8AC3E}">
        <p14:creationId xmlns:p14="http://schemas.microsoft.com/office/powerpoint/2010/main" val="32562419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JLab Colors">
      <a:dk1>
        <a:srgbClr val="000000"/>
      </a:dk1>
      <a:lt1>
        <a:srgbClr val="FFFFFF"/>
      </a:lt1>
      <a:dk2>
        <a:srgbClr val="5E5E5E"/>
      </a:dk2>
      <a:lt2>
        <a:srgbClr val="EAEAEA"/>
      </a:lt2>
      <a:accent1>
        <a:srgbClr val="BE1D1D"/>
      </a:accent1>
      <a:accent2>
        <a:srgbClr val="D5D5D5"/>
      </a:accent2>
      <a:accent3>
        <a:srgbClr val="C0C0C0"/>
      </a:accent3>
      <a:accent4>
        <a:srgbClr val="A9A9A9"/>
      </a:accent4>
      <a:accent5>
        <a:srgbClr val="929292"/>
      </a:accent5>
      <a:accent6>
        <a:srgbClr val="919191"/>
      </a:accent6>
      <a:hlink>
        <a:srgbClr val="941100"/>
      </a:hlink>
      <a:folHlink>
        <a:srgbClr val="C81B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EB28AA59-C18E-FC4D-BD87-1D7964E0E4F6}" vid="{969E4A27-902D-3340-850E-95490CE2F52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JLabPowerPoint_widescreen</Template>
  <TotalTime>2437</TotalTime>
  <Words>3119</Words>
  <Application>Microsoft Office PowerPoint</Application>
  <PresentationFormat>Widescreen</PresentationFormat>
  <Paragraphs>228</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.PingFangSC-Regular</vt:lpstr>
      <vt:lpstr>Arial</vt:lpstr>
      <vt:lpstr>Calibri</vt:lpstr>
      <vt:lpstr>PingFangSC-Regular</vt:lpstr>
      <vt:lpstr>Office Theme</vt:lpstr>
      <vt:lpstr>1 kW Isotope Production Demonstration ERR</vt:lpstr>
      <vt:lpstr>Charge Elements and Assignments</vt:lpstr>
      <vt:lpstr>Working Vocabulary - Findings, Comments, Recommendations</vt:lpstr>
      <vt:lpstr>Charge Element #1 - Is the run plan sufficiently detailed for effective operation? </vt:lpstr>
      <vt:lpstr>Charge Element #1 - Is the run plan sufficiently detailed for effective operation?</vt:lpstr>
      <vt:lpstr>Charge Element #2 - Are the target and associated diagnostics ready to receive 1kW of beam?</vt:lpstr>
      <vt:lpstr>Charge Element #2 - Are the target and associated diagnostics ready to receive 1kW of beam?</vt:lpstr>
      <vt:lpstr>Charge Element #2 - Are the target and associated diagnostics ready to receive 1kW of beam?</vt:lpstr>
      <vt:lpstr>Charge Element #3 - Have the lessons learned from the earlier isotope run in CEBAF been adequately addressed?</vt:lpstr>
      <vt:lpstr>Charge Element #3 - Have the lessons learned from the earlier isotope run in CEBAF been adequately addressed?</vt:lpstr>
      <vt:lpstr>Charge Element #3 - Have the lessons learned from the earlier isotope run in CEBAF been adequately addressed?</vt:lpstr>
      <vt:lpstr>Charge Element #3 - Have the lessons learned from the earlier isotope run in CEBAF been adequately addressed?</vt:lpstr>
      <vt:lpstr>Charge Element #4 - Is the material handling plan appropriate and does it adhere to ALARA principles and JLab environmental expectations? </vt:lpstr>
      <vt:lpstr>Charge Element #4 - Is the material handling plan appropriate and does it adhere to ALARA principals and JLab environmental expectations? </vt:lpstr>
      <vt:lpstr>Charge Element #5 - Are special emergency response guidelines needed for this beam run? If so are the plans to train laboratory staff on these new guidelines adequate? </vt:lpstr>
      <vt:lpstr>Charge Element #5 - Are special emergency response guidelines needed for this beam run? If so are the plans to train laboratory staff on these new guidelines adequate? </vt:lpstr>
      <vt:lpstr>Charge Element #6 - Are the roles and responsibilities of the JLab staff, specifically Accelerator and Engineering divisions, clearly defined for this beam run?</vt:lpstr>
      <vt:lpstr>Charge Element #6 - Are the roles and responsibilities of the JLab staff, specifically Accelerator and Engineering divisions, clearly defined for this beam run?</vt:lpstr>
      <vt:lpstr>Notable Items and OFIs</vt:lpstr>
      <vt:lpstr>Readiness for ERR - Process Comments</vt:lpstr>
      <vt:lpstr>Readiness for ERR - Process Comments</vt:lpstr>
      <vt:lpstr>Summary and Conclusions</vt:lpstr>
      <vt:lpstr>Summary and Conclusions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Isotope Experiment ERR</dc:title>
  <dc:creator>Tim Michalski</dc:creator>
  <cp:lastModifiedBy>Tim Michalski</cp:lastModifiedBy>
  <cp:revision>87</cp:revision>
  <dcterms:created xsi:type="dcterms:W3CDTF">2019-09-26T18:23:22Z</dcterms:created>
  <dcterms:modified xsi:type="dcterms:W3CDTF">2019-10-01T20:11:39Z</dcterms:modified>
</cp:coreProperties>
</file>