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8" r:id="rId3"/>
    <p:sldId id="269" r:id="rId4"/>
    <p:sldId id="256" r:id="rId5"/>
    <p:sldId id="270" r:id="rId6"/>
    <p:sldId id="274" r:id="rId7"/>
    <p:sldId id="275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5789B-4A1C-471D-93C6-B03D4E605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34371D-4E2D-4D67-A366-F032E1985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E9953-E269-4568-B935-57821BC8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8739-9976-4917-B047-DC6C7B546DF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E3F84-65CF-44FB-A90E-241300AE7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304D0-0356-42B3-8B18-848CD2AE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CDA9-5F7B-4513-9C3E-EDF21022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3CDA3-D4D5-4045-AFBB-BB2E1D49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6A61EE-0047-49BB-B329-739E94694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4EB92-1855-4AB7-B5B2-49C2A7CD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8739-9976-4917-B047-DC6C7B546DF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D537F-129C-42EB-B3CE-11C761A94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22580-4776-418D-AAF6-B9E98A6AF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CDA9-5F7B-4513-9C3E-EDF21022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4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189BD5-C03E-478F-B3A9-15AA625AB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CD5C5E-14B1-48A0-AC8D-9D7E9BFED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73AAF-C0A4-4226-B138-6979DE527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8739-9976-4917-B047-DC6C7B546DF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5693B-53AF-4601-AF10-01B67F2D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9427C-AE46-4EEA-8AF2-A0538E5E8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CDA9-5F7B-4513-9C3E-EDF21022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3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C805B-BCBA-46C0-9F55-16581B346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06466-2901-40FE-AC47-D3682FC25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B9873-B079-4690-BE5B-0A7808E6A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8739-9976-4917-B047-DC6C7B546DF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31083-B3B5-4B25-BD7D-FBE6732F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59741-71EE-4F22-9017-1D71C3B96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CDA9-5F7B-4513-9C3E-EDF21022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9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6E867-C97A-4EBA-98A5-B2AFD68F6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CEA93-FDC7-489A-AA2A-14B827900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87745-5984-45D1-B7B2-7A0271FFB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8739-9976-4917-B047-DC6C7B546DF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0D9CE-F7BB-4DC8-B396-9D8F1A050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90183-FD00-4417-A338-87DD91E85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CDA9-5F7B-4513-9C3E-EDF21022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5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9D11C-C18B-4064-AD17-82075F63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12592-0AC7-48B3-8A50-4F2867B4C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99D4D-2DBC-4A73-AF91-5B6EB5E73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1ACFB-A1B1-4A05-A681-C61D5BF9B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8739-9976-4917-B047-DC6C7B546DF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75C3B-1CE2-4136-B1B5-372F154DA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57ABA-41CC-47F6-A6C2-B37C162E9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CDA9-5F7B-4513-9C3E-EDF21022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3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F247E-06AA-468A-975A-B66C8DDBC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0EE02-F968-4DEF-B01E-5A26B0F42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6C0C24-46DB-48E0-BFFD-7DFD0E530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A6F75F-58DD-46FA-8C46-62FFA8544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687BAE-A13B-478C-95B5-F2D8B9354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34CDB3-66EC-428F-97D0-B523B2299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8739-9976-4917-B047-DC6C7B546DF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0FC57E-1832-47F0-9A9B-4E0B01F53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21088-BE5D-49C6-8399-2DDF2EE8C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CDA9-5F7B-4513-9C3E-EDF21022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2713E-B0F3-46F6-AAB5-1759B36AA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4DD891-E1C3-415A-A144-9E709CDE3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8739-9976-4917-B047-DC6C7B546DF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58E58-2602-4B45-8758-4F0F7480B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163C8-D8CF-4070-B23D-9CBF48C0F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CDA9-5F7B-4513-9C3E-EDF21022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4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106E23-6529-485E-AAB1-4AE1B0AD7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8739-9976-4917-B047-DC6C7B546DF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FEC72A-59F5-48C6-ABAE-3C55A939E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C53D81-6C9F-4E95-AE2A-B04AC2C5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CDA9-5F7B-4513-9C3E-EDF21022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8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66C61-4DC9-4B21-A83A-C8D95A057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C23A6-C909-4246-AF10-8AB4F88C9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FE7A7-DE32-4A8D-9862-6B6AF2AD3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C78B2-FAF8-44D9-9B36-0670BACC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8739-9976-4917-B047-DC6C7B546DF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D6A620-88ED-4673-A51A-4C490343E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C23A1-3A1D-4A2C-AE92-67117A6F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CDA9-5F7B-4513-9C3E-EDF21022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7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61A10-8FCA-4221-8CF0-B9EEC2CA3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05C9B5-F948-427B-8E95-8453C62EA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081212-4B56-4D7E-AA43-DB3E6A0FA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17DB6-495C-4ABB-9BA1-8D6270E2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8739-9976-4917-B047-DC6C7B546DF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BEF98-0328-4E2C-83BB-521A53E83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CE3085-D924-485C-AA2D-878CF1512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CDA9-5F7B-4513-9C3E-EDF21022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3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B25AD9-14D4-4077-ABAC-54F91D678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43399-E4D2-4708-9189-D02E56B6B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4CEA6-6587-4F83-85B6-160A91CEA0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28739-9976-4917-B047-DC6C7B546DF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EDA1A-8826-48ED-A3BB-5CF64695E1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045DD-9929-47CD-80BA-48979A981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0CDA9-5F7B-4513-9C3E-EDF21022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lab.com/jlab-eic/g4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github.com/pinkenburg/coresoftware/tree/add-jlei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BF7DF-FF30-4A24-BCEC-E5705248F22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709738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Use of Fun4All for GEANT4 simulation needs</a:t>
            </a:r>
          </a:p>
        </p:txBody>
      </p:sp>
    </p:spTree>
    <p:extLst>
      <p:ext uri="{BB962C8B-B14F-4D97-AF65-F5344CB8AC3E}">
        <p14:creationId xmlns:p14="http://schemas.microsoft.com/office/powerpoint/2010/main" val="271451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B0499BB-4D46-49F6-867A-8F498419AF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-19050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 cap="none" dirty="0">
                <a:latin typeface="Calibri" panose="020F0502020204030204" pitchFamily="34" charset="0"/>
                <a:cs typeface="Calibri" panose="020F0502020204030204" pitchFamily="34" charset="0"/>
              </a:rPr>
              <a:t>G4 program flow within Fun4All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27E141EB-7C54-4749-AF40-EF9DB480E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760413"/>
            <a:ext cx="154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Fun4AllServer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6817D573-508A-40CF-AED9-ACEB5C91C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057400"/>
            <a:ext cx="1164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PHG4Reco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9244D4E5-D8CC-413E-ACF8-41229AC72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1211" y="2209800"/>
            <a:ext cx="461665" cy="3124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/>
          <a:p>
            <a:pPr algn="ctr"/>
            <a:r>
              <a:rPr lang="en-US" altLang="en-US" dirty="0"/>
              <a:t>Node tree</a:t>
            </a:r>
          </a:p>
        </p:txBody>
      </p:sp>
      <p:grpSp>
        <p:nvGrpSpPr>
          <p:cNvPr id="18438" name="Group 6">
            <a:extLst>
              <a:ext uri="{FF2B5EF4-FFF2-40B4-BE49-F238E27FC236}">
                <a16:creationId xmlns:a16="http://schemas.microsoft.com/office/drawing/2014/main" id="{D28D2735-288B-4190-B95C-F48497C20B5B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2819401"/>
            <a:ext cx="5486400" cy="823913"/>
            <a:chOff x="1536" y="1776"/>
            <a:chExt cx="3456" cy="519"/>
          </a:xfrm>
        </p:grpSpPr>
        <p:sp>
          <p:nvSpPr>
            <p:cNvPr id="18439" name="Text Box 7">
              <a:extLst>
                <a:ext uri="{FF2B5EF4-FFF2-40B4-BE49-F238E27FC236}">
                  <a16:creationId xmlns:a16="http://schemas.microsoft.com/office/drawing/2014/main" id="{CE17BC4A-04C4-420A-9DCC-47B3813794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1776"/>
              <a:ext cx="13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Interface Detector 1</a:t>
              </a:r>
            </a:p>
          </p:txBody>
        </p:sp>
        <p:grpSp>
          <p:nvGrpSpPr>
            <p:cNvPr id="18440" name="Group 8">
              <a:extLst>
                <a:ext uri="{FF2B5EF4-FFF2-40B4-BE49-F238E27FC236}">
                  <a16:creationId xmlns:a16="http://schemas.microsoft.com/office/drawing/2014/main" id="{799E264B-83A3-491D-827D-EE62201EB5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08" y="1776"/>
              <a:ext cx="1984" cy="519"/>
              <a:chOff x="3008" y="1776"/>
              <a:chExt cx="1984" cy="519"/>
            </a:xfrm>
          </p:grpSpPr>
          <p:sp>
            <p:nvSpPr>
              <p:cNvPr id="18441" name="Text Box 9">
                <a:extLst>
                  <a:ext uri="{FF2B5EF4-FFF2-40B4-BE49-F238E27FC236}">
                    <a16:creationId xmlns:a16="http://schemas.microsoft.com/office/drawing/2014/main" id="{15B8CA91-B376-4C0E-A4E7-0F16E52214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08" y="1776"/>
                <a:ext cx="1581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Construct() </a:t>
                </a:r>
                <a:r>
                  <a:rPr lang="en-US" altLang="en-US">
                    <a:sym typeface="Wingdings" panose="05000000000000000000" pitchFamily="2" charset="2"/>
                  </a:rPr>
                  <a:t> Geometry</a:t>
                </a:r>
                <a:endParaRPr lang="en-US" altLang="en-US"/>
              </a:p>
            </p:txBody>
          </p:sp>
          <p:sp>
            <p:nvSpPr>
              <p:cNvPr id="18442" name="Text Box 10">
                <a:extLst>
                  <a:ext uri="{FF2B5EF4-FFF2-40B4-BE49-F238E27FC236}">
                    <a16:creationId xmlns:a16="http://schemas.microsoft.com/office/drawing/2014/main" id="{C2211347-9E98-4C43-BD5F-A2C0684BD3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08" y="2064"/>
                <a:ext cx="19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Stepping Action (Hit extraction)</a:t>
                </a:r>
              </a:p>
            </p:txBody>
          </p:sp>
        </p:grpSp>
        <p:sp>
          <p:nvSpPr>
            <p:cNvPr id="18443" name="Line 11">
              <a:extLst>
                <a:ext uri="{FF2B5EF4-FFF2-40B4-BE49-F238E27FC236}">
                  <a16:creationId xmlns:a16="http://schemas.microsoft.com/office/drawing/2014/main" id="{506C2040-D5F7-46AF-8EE7-BA6E969B65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872"/>
              <a:ext cx="19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12">
              <a:extLst>
                <a:ext uri="{FF2B5EF4-FFF2-40B4-BE49-F238E27FC236}">
                  <a16:creationId xmlns:a16="http://schemas.microsoft.com/office/drawing/2014/main" id="{780F6E97-5FBB-47B5-82DB-DF3905571D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920"/>
              <a:ext cx="192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5" name="Text Box 13">
            <a:extLst>
              <a:ext uri="{FF2B5EF4-FFF2-40B4-BE49-F238E27FC236}">
                <a16:creationId xmlns:a16="http://schemas.microsoft.com/office/drawing/2014/main" id="{03F55945-8D68-4080-AAD5-A232EC12B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20659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Interface Detector 2</a:t>
            </a:r>
          </a:p>
        </p:txBody>
      </p:sp>
      <p:grpSp>
        <p:nvGrpSpPr>
          <p:cNvPr id="18446" name="Group 14">
            <a:extLst>
              <a:ext uri="{FF2B5EF4-FFF2-40B4-BE49-F238E27FC236}">
                <a16:creationId xmlns:a16="http://schemas.microsoft.com/office/drawing/2014/main" id="{F49A1CC9-DDCD-4635-B8C9-DDEB8BB47DD6}"/>
              </a:ext>
            </a:extLst>
          </p:cNvPr>
          <p:cNvGrpSpPr>
            <a:grpSpLocks/>
          </p:cNvGrpSpPr>
          <p:nvPr/>
        </p:nvGrpSpPr>
        <p:grpSpPr bwMode="auto">
          <a:xfrm>
            <a:off x="6299200" y="3886201"/>
            <a:ext cx="3149600" cy="823913"/>
            <a:chOff x="3008" y="1776"/>
            <a:chExt cx="1984" cy="519"/>
          </a:xfrm>
        </p:grpSpPr>
        <p:sp>
          <p:nvSpPr>
            <p:cNvPr id="18447" name="Text Box 15">
              <a:extLst>
                <a:ext uri="{FF2B5EF4-FFF2-40B4-BE49-F238E27FC236}">
                  <a16:creationId xmlns:a16="http://schemas.microsoft.com/office/drawing/2014/main" id="{68244218-2C32-46FD-807F-96CB745F60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8" y="1776"/>
              <a:ext cx="158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Construct() </a:t>
              </a:r>
              <a:r>
                <a:rPr lang="en-US" altLang="en-US">
                  <a:sym typeface="Wingdings" panose="05000000000000000000" pitchFamily="2" charset="2"/>
                </a:rPr>
                <a:t> Geometry</a:t>
              </a:r>
              <a:endParaRPr lang="en-US" altLang="en-US"/>
            </a:p>
          </p:txBody>
        </p:sp>
        <p:sp>
          <p:nvSpPr>
            <p:cNvPr id="18448" name="Text Box 16">
              <a:extLst>
                <a:ext uri="{FF2B5EF4-FFF2-40B4-BE49-F238E27FC236}">
                  <a16:creationId xmlns:a16="http://schemas.microsoft.com/office/drawing/2014/main" id="{A0D3C6A0-A63B-4F98-8F81-535DEE7EB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8" y="2064"/>
              <a:ext cx="19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Stepping Action (Hit extraction)</a:t>
              </a:r>
            </a:p>
          </p:txBody>
        </p:sp>
      </p:grpSp>
      <p:sp>
        <p:nvSpPr>
          <p:cNvPr id="18449" name="Line 17">
            <a:extLst>
              <a:ext uri="{FF2B5EF4-FFF2-40B4-BE49-F238E27FC236}">
                <a16:creationId xmlns:a16="http://schemas.microsoft.com/office/drawing/2014/main" id="{0AE7D494-E37C-4B52-AAEF-6C675E1B9F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062413"/>
            <a:ext cx="304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8">
            <a:extLst>
              <a:ext uri="{FF2B5EF4-FFF2-40B4-BE49-F238E27FC236}">
                <a16:creationId xmlns:a16="http://schemas.microsoft.com/office/drawing/2014/main" id="{67751CE4-37B1-4D4E-9B8A-B4432D9DFE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114800"/>
            <a:ext cx="3048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9">
            <a:extLst>
              <a:ext uri="{FF2B5EF4-FFF2-40B4-BE49-F238E27FC236}">
                <a16:creationId xmlns:a16="http://schemas.microsoft.com/office/drawing/2014/main" id="{2A44D3C8-BD39-4DCA-935F-9F71EFC35F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362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0">
            <a:extLst>
              <a:ext uri="{FF2B5EF4-FFF2-40B4-BE49-F238E27FC236}">
                <a16:creationId xmlns:a16="http://schemas.microsoft.com/office/drawing/2014/main" id="{5361B42E-F28F-4267-8DA8-2FBA39BC2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2004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1">
            <a:extLst>
              <a:ext uri="{FF2B5EF4-FFF2-40B4-BE49-F238E27FC236}">
                <a16:creationId xmlns:a16="http://schemas.microsoft.com/office/drawing/2014/main" id="{8340BD04-06FA-4B75-866A-60A66D5FF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7526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Text Box 22">
            <a:extLst>
              <a:ext uri="{FF2B5EF4-FFF2-40B4-BE49-F238E27FC236}">
                <a16:creationId xmlns:a16="http://schemas.microsoft.com/office/drawing/2014/main" id="{CED78545-FEA8-4606-9D94-4BA5E4759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7411" y="990600"/>
            <a:ext cx="461665" cy="426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/>
            <a:r>
              <a:rPr lang="en-US" altLang="en-US" dirty="0"/>
              <a:t>Geant4</a:t>
            </a:r>
          </a:p>
        </p:txBody>
      </p:sp>
      <p:sp>
        <p:nvSpPr>
          <p:cNvPr id="18455" name="Line 23">
            <a:extLst>
              <a:ext uri="{FF2B5EF4-FFF2-40B4-BE49-F238E27FC236}">
                <a16:creationId xmlns:a16="http://schemas.microsoft.com/office/drawing/2014/main" id="{3238ED7B-5E4B-46BB-82CC-0F99DFD87E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86000"/>
            <a:ext cx="4724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>
            <a:extLst>
              <a:ext uri="{FF2B5EF4-FFF2-40B4-BE49-F238E27FC236}">
                <a16:creationId xmlns:a16="http://schemas.microsoft.com/office/drawing/2014/main" id="{AFF7170C-37F9-4F73-82EF-B83BBFF81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048000"/>
            <a:ext cx="609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>
            <a:extLst>
              <a:ext uri="{FF2B5EF4-FFF2-40B4-BE49-F238E27FC236}">
                <a16:creationId xmlns:a16="http://schemas.microsoft.com/office/drawing/2014/main" id="{E56B5BC9-42C3-4A3B-9354-F0C25DCF3B1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4114800"/>
            <a:ext cx="609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>
            <a:extLst>
              <a:ext uri="{FF2B5EF4-FFF2-40B4-BE49-F238E27FC236}">
                <a16:creationId xmlns:a16="http://schemas.microsoft.com/office/drawing/2014/main" id="{C354A997-47BC-470B-92AD-4F4307C56F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2043" y="1219200"/>
            <a:ext cx="0" cy="914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7">
            <a:extLst>
              <a:ext uri="{FF2B5EF4-FFF2-40B4-BE49-F238E27FC236}">
                <a16:creationId xmlns:a16="http://schemas.microsoft.com/office/drawing/2014/main" id="{ACD6DD33-1596-4814-8D7D-A756ACFB9D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72600" y="3505200"/>
            <a:ext cx="3810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28">
            <a:extLst>
              <a:ext uri="{FF2B5EF4-FFF2-40B4-BE49-F238E27FC236}">
                <a16:creationId xmlns:a16="http://schemas.microsoft.com/office/drawing/2014/main" id="{5C1CBFCF-6D1D-465D-BAE2-4E15768F0A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72600" y="4495800"/>
            <a:ext cx="3810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29">
            <a:extLst>
              <a:ext uri="{FF2B5EF4-FFF2-40B4-BE49-F238E27FC236}">
                <a16:creationId xmlns:a16="http://schemas.microsoft.com/office/drawing/2014/main" id="{67EA3A17-DC85-4381-83BB-5A35922F4E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505200"/>
            <a:ext cx="35052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30">
            <a:extLst>
              <a:ext uri="{FF2B5EF4-FFF2-40B4-BE49-F238E27FC236}">
                <a16:creationId xmlns:a16="http://schemas.microsoft.com/office/drawing/2014/main" id="{4D6EFA3A-6750-4CD9-AE32-4DBFDCDE85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572000"/>
            <a:ext cx="35052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48">
            <a:extLst>
              <a:ext uri="{FF2B5EF4-FFF2-40B4-BE49-F238E27FC236}">
                <a16:creationId xmlns:a16="http://schemas.microsoft.com/office/drawing/2014/main" id="{1875C168-5820-40EA-89B1-038FA492E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3250" y="60198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Text Box 49">
            <a:extLst>
              <a:ext uri="{FF2B5EF4-FFF2-40B4-BE49-F238E27FC236}">
                <a16:creationId xmlns:a16="http://schemas.microsoft.com/office/drawing/2014/main" id="{65A0EA6F-1F69-4F5A-9FFC-C9FB76656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5837238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calls</a:t>
            </a:r>
          </a:p>
        </p:txBody>
      </p:sp>
      <p:sp>
        <p:nvSpPr>
          <p:cNvPr id="18482" name="Line 50">
            <a:extLst>
              <a:ext uri="{FF2B5EF4-FFF2-40B4-BE49-F238E27FC236}">
                <a16:creationId xmlns:a16="http://schemas.microsoft.com/office/drawing/2014/main" id="{AB166D21-B659-46EA-AB61-D270808487D7}"/>
              </a:ext>
            </a:extLst>
          </p:cNvPr>
          <p:cNvSpPr>
            <a:spLocks noChangeShapeType="1"/>
          </p:cNvSpPr>
          <p:nvPr/>
        </p:nvSpPr>
        <p:spPr bwMode="auto">
          <a:xfrm>
            <a:off x="8202613" y="6430963"/>
            <a:ext cx="990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3" name="Text Box 51">
            <a:extLst>
              <a:ext uri="{FF2B5EF4-FFF2-40B4-BE49-F238E27FC236}">
                <a16:creationId xmlns:a16="http://schemas.microsoft.com/office/drawing/2014/main" id="{3FC1C4DC-BEEC-4B8B-BE69-3796E66E6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6248400"/>
            <a:ext cx="10078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dataflow</a:t>
            </a:r>
          </a:p>
        </p:txBody>
      </p:sp>
      <p:sp>
        <p:nvSpPr>
          <p:cNvPr id="18484" name="Line 52">
            <a:extLst>
              <a:ext uri="{FF2B5EF4-FFF2-40B4-BE49-F238E27FC236}">
                <a16:creationId xmlns:a16="http://schemas.microsoft.com/office/drawing/2014/main" id="{D7C53959-5FB1-4908-9551-1221627BB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8240714" y="5668963"/>
            <a:ext cx="98107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5" name="Text Box 53">
            <a:extLst>
              <a:ext uri="{FF2B5EF4-FFF2-40B4-BE49-F238E27FC236}">
                <a16:creationId xmlns:a16="http://schemas.microsoft.com/office/drawing/2014/main" id="{C9E15E4B-8E83-463E-B963-169ACE7AF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1" y="5486400"/>
            <a:ext cx="725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Setup</a:t>
            </a:r>
          </a:p>
        </p:txBody>
      </p:sp>
      <p:sp>
        <p:nvSpPr>
          <p:cNvPr id="18486" name="Text Box 54">
            <a:extLst>
              <a:ext uri="{FF2B5EF4-FFF2-40B4-BE49-F238E27FC236}">
                <a16:creationId xmlns:a16="http://schemas.microsoft.com/office/drawing/2014/main" id="{C57AAA47-6826-48D1-A984-F99CC2CCA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1" y="1382713"/>
            <a:ext cx="494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Event generator (input file, single particle, pythia8)</a:t>
            </a:r>
          </a:p>
        </p:txBody>
      </p:sp>
      <p:sp>
        <p:nvSpPr>
          <p:cNvPr id="18487" name="Line 55">
            <a:extLst>
              <a:ext uri="{FF2B5EF4-FFF2-40B4-BE49-F238E27FC236}">
                <a16:creationId xmlns:a16="http://schemas.microsoft.com/office/drawing/2014/main" id="{36016DF6-B9AC-44B9-80A8-4B0128F88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143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8" name="Line 56">
            <a:extLst>
              <a:ext uri="{FF2B5EF4-FFF2-40B4-BE49-F238E27FC236}">
                <a16:creationId xmlns:a16="http://schemas.microsoft.com/office/drawing/2014/main" id="{C579C745-1197-4E92-A6F3-DF8A5AF9CD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1600200"/>
            <a:ext cx="1371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2DF7533-2A0E-45A2-B4D5-9C54C74B8124}"/>
              </a:ext>
            </a:extLst>
          </p:cNvPr>
          <p:cNvSpPr/>
          <p:nvPr/>
        </p:nvSpPr>
        <p:spPr>
          <a:xfrm>
            <a:off x="3962400" y="2710894"/>
            <a:ext cx="5707360" cy="1000683"/>
          </a:xfrm>
          <a:prstGeom prst="round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 Box 34">
            <a:extLst>
              <a:ext uri="{FF2B5EF4-FFF2-40B4-BE49-F238E27FC236}">
                <a16:creationId xmlns:a16="http://schemas.microsoft.com/office/drawing/2014/main" id="{6ED14F84-2AEA-4DE9-9710-8D68D254F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73" y="1965137"/>
            <a:ext cx="44008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Initializes Geant4 before detectors are added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3EC75F8-3F69-4947-A2A5-106C0C13EB35}"/>
              </a:ext>
            </a:extLst>
          </p:cNvPr>
          <p:cNvGrpSpPr/>
          <p:nvPr/>
        </p:nvGrpSpPr>
        <p:grpSpPr>
          <a:xfrm>
            <a:off x="10507029" y="443427"/>
            <a:ext cx="1591415" cy="2471437"/>
            <a:chOff x="10507029" y="443427"/>
            <a:chExt cx="1591415" cy="247143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88FC9DA-F3E0-4A54-901B-DC83A7687AC6}"/>
                </a:ext>
              </a:extLst>
            </p:cNvPr>
            <p:cNvSpPr txBox="1"/>
            <p:nvPr/>
          </p:nvSpPr>
          <p:spPr>
            <a:xfrm>
              <a:off x="10515600" y="606540"/>
              <a:ext cx="1582844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/>
                <a:t>Modular</a:t>
              </a:r>
              <a:r>
                <a:rPr lang="en-US" dirty="0"/>
                <a:t>: Each detector is its own entity providing the flexibility needed for complex setups</a:t>
              </a:r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4B27459B-786D-4E28-8B64-C9F4F06656C5}"/>
                </a:ext>
              </a:extLst>
            </p:cNvPr>
            <p:cNvSpPr/>
            <p:nvPr/>
          </p:nvSpPr>
          <p:spPr>
            <a:xfrm>
              <a:off x="10507029" y="443427"/>
              <a:ext cx="1526248" cy="2452173"/>
            </a:xfrm>
            <a:prstGeom prst="round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5ED101F-9E52-4049-B9D1-36EBBD80CB36}"/>
              </a:ext>
            </a:extLst>
          </p:cNvPr>
          <p:cNvSpPr txBox="1"/>
          <p:nvPr/>
        </p:nvSpPr>
        <p:spPr>
          <a:xfrm>
            <a:off x="10414279" y="3505200"/>
            <a:ext cx="18969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Generic detectors like boxes, cylinders, cones exist and can be configured on a macro level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4A3B4F-71B0-49F4-8FFD-70206C9D826A}"/>
              </a:ext>
            </a:extLst>
          </p:cNvPr>
          <p:cNvSpPr txBox="1"/>
          <p:nvPr/>
        </p:nvSpPr>
        <p:spPr>
          <a:xfrm>
            <a:off x="56272" y="2741474"/>
            <a:ext cx="1917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processing is done by chaining up modules. At every step the state of the Node Tree can be saved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930DD2-73D5-4839-89E3-4F69B35A83D5}"/>
              </a:ext>
            </a:extLst>
          </p:cNvPr>
          <p:cNvSpPr txBox="1"/>
          <p:nvPr/>
        </p:nvSpPr>
        <p:spPr>
          <a:xfrm>
            <a:off x="3352800" y="4964668"/>
            <a:ext cx="1442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Hit Converter</a:t>
            </a:r>
          </a:p>
        </p:txBody>
      </p:sp>
      <p:sp>
        <p:nvSpPr>
          <p:cNvPr id="70" name="Line 50">
            <a:extLst>
              <a:ext uri="{FF2B5EF4-FFF2-40B4-BE49-F238E27FC236}">
                <a16:creationId xmlns:a16="http://schemas.microsoft.com/office/drawing/2014/main" id="{9E3AF976-3ED2-4651-A43B-80E21863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5100" y="5145630"/>
            <a:ext cx="6477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E23AA5-8DB4-409F-A89B-8D39F1091353}"/>
              </a:ext>
            </a:extLst>
          </p:cNvPr>
          <p:cNvSpPr txBox="1"/>
          <p:nvPr/>
        </p:nvSpPr>
        <p:spPr>
          <a:xfrm>
            <a:off x="3782675" y="56023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5F8D9F-5087-4627-82ED-13CD89ACF59C}"/>
              </a:ext>
            </a:extLst>
          </p:cNvPr>
          <p:cNvSpPr txBox="1"/>
          <p:nvPr/>
        </p:nvSpPr>
        <p:spPr>
          <a:xfrm>
            <a:off x="2956175" y="6239933"/>
            <a:ext cx="2105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Reconstruction code</a:t>
            </a:r>
          </a:p>
        </p:txBody>
      </p:sp>
      <p:sp>
        <p:nvSpPr>
          <p:cNvPr id="75" name="Line 50">
            <a:extLst>
              <a:ext uri="{FF2B5EF4-FFF2-40B4-BE49-F238E27FC236}">
                <a16:creationId xmlns:a16="http://schemas.microsoft.com/office/drawing/2014/main" id="{4FA73EC1-5391-445D-AE6E-2D1CC4F43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6148" y="5333999"/>
            <a:ext cx="0" cy="304801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50">
            <a:extLst>
              <a:ext uri="{FF2B5EF4-FFF2-40B4-BE49-F238E27FC236}">
                <a16:creationId xmlns:a16="http://schemas.microsoft.com/office/drawing/2014/main" id="{ECA8D609-297F-4E85-B220-076F89F440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6148" y="5943599"/>
            <a:ext cx="0" cy="304801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0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4FAF3-490A-4F59-9FFA-5924C9BA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 Converter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DEC22C-8866-4FF0-88A6-86F19071B16A}"/>
              </a:ext>
            </a:extLst>
          </p:cNvPr>
          <p:cNvSpPr txBox="1"/>
          <p:nvPr/>
        </p:nvSpPr>
        <p:spPr>
          <a:xfrm>
            <a:off x="838200" y="1580826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Fun4All Module with access to all available input needed for reconstruction (hits, geometry, parameters,…)</a:t>
            </a:r>
          </a:p>
          <a:p>
            <a:pPr lvl="1"/>
            <a:r>
              <a:rPr lang="en-US" sz="2400" dirty="0"/>
              <a:t>Needs to be maintained by Fun4All side</a:t>
            </a:r>
          </a:p>
          <a:p>
            <a:r>
              <a:rPr lang="en-US" sz="2400" dirty="0"/>
              <a:t>Fun4All is capable of snapshots – input can be file or memory content of G4 simulation</a:t>
            </a:r>
          </a:p>
          <a:p>
            <a:r>
              <a:rPr lang="en-US" sz="2400" dirty="0"/>
              <a:t>Output determined by needs of subsequent reconstruction code/framework</a:t>
            </a:r>
          </a:p>
          <a:p>
            <a:pPr lvl="1"/>
            <a:r>
              <a:rPr lang="en-US" sz="2400" dirty="0"/>
              <a:t>Needs to be implemented and maintained by that framework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4A4409-F703-4726-87A1-408B47C4F155}"/>
              </a:ext>
            </a:extLst>
          </p:cNvPr>
          <p:cNvSpPr txBox="1"/>
          <p:nvPr/>
        </p:nvSpPr>
        <p:spPr>
          <a:xfrm>
            <a:off x="609600" y="4446177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Frameworks need the freedom to change their data model if needed but converters provide the long term interface since they can be adjusted</a:t>
            </a:r>
          </a:p>
        </p:txBody>
      </p:sp>
    </p:spTree>
    <p:extLst>
      <p:ext uri="{BB962C8B-B14F-4D97-AF65-F5344CB8AC3E}">
        <p14:creationId xmlns:p14="http://schemas.microsoft.com/office/powerpoint/2010/main" val="162742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AC55BB-434D-4306-8BF2-307F448148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6" t="3843" r="12192" b="19680"/>
          <a:stretch/>
        </p:blipFill>
        <p:spPr>
          <a:xfrm>
            <a:off x="-123986" y="1071237"/>
            <a:ext cx="8866909" cy="5084619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49645457-5348-49E7-ADF9-6CFD5658C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-68347"/>
            <a:ext cx="10515600" cy="1325563"/>
          </a:xfrm>
        </p:spPr>
        <p:txBody>
          <a:bodyPr/>
          <a:lstStyle/>
          <a:p>
            <a:r>
              <a:rPr lang="en-US" dirty="0"/>
              <a:t>JLEIC in Fun4All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581294-6FE7-483B-B0BF-E3198AE1EB4A}"/>
              </a:ext>
            </a:extLst>
          </p:cNvPr>
          <p:cNvSpPr txBox="1"/>
          <p:nvPr/>
        </p:nvSpPr>
        <p:spPr>
          <a:xfrm>
            <a:off x="8400082" y="1382286"/>
            <a:ext cx="37919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Reverse engineered from g4e</a:t>
            </a:r>
          </a:p>
          <a:p>
            <a:r>
              <a:rPr lang="en-US" sz="2000" dirty="0">
                <a:hlinkClick r:id="rId3"/>
              </a:rPr>
              <a:t>https://gitlab.com/jlab-eic/g4e/</a:t>
            </a:r>
            <a:endParaRPr lang="en-US" sz="2000" dirty="0"/>
          </a:p>
          <a:p>
            <a:r>
              <a:rPr lang="en-US" sz="2000" dirty="0"/>
              <a:t>(as of 2 months ago)</a:t>
            </a:r>
          </a:p>
          <a:p>
            <a:r>
              <a:rPr lang="en-US" sz="2000" dirty="0"/>
              <a:t>Porting JLEIC looks straightforward</a:t>
            </a:r>
          </a:p>
          <a:p>
            <a:r>
              <a:rPr lang="en-US" sz="2000" dirty="0"/>
              <a:t>Implemented some changes for GEANT4 handling</a:t>
            </a:r>
          </a:p>
          <a:p>
            <a:pPr lvl="1"/>
            <a:r>
              <a:rPr lang="en-US" sz="2000" dirty="0"/>
              <a:t>Hierarchical volumes now supported</a:t>
            </a:r>
          </a:p>
          <a:p>
            <a:pPr lvl="1"/>
            <a:r>
              <a:rPr lang="en-US" sz="2000" dirty="0"/>
              <a:t>Color setting for generic detectors</a:t>
            </a:r>
          </a:p>
          <a:p>
            <a:r>
              <a:rPr lang="en-US" sz="2000" dirty="0"/>
              <a:t>Code kept in separate area so far use of generic detectors is mostly sufficient to build </a:t>
            </a:r>
            <a:r>
              <a:rPr lang="en-US" sz="2000" dirty="0" err="1"/>
              <a:t>jleic</a:t>
            </a:r>
            <a:r>
              <a:rPr lang="en-US" sz="2000" dirty="0"/>
              <a:t>:</a:t>
            </a:r>
          </a:p>
          <a:p>
            <a:r>
              <a:rPr lang="en-US" sz="2000" dirty="0">
                <a:hlinkClick r:id="rId4"/>
              </a:rPr>
              <a:t>https://github.com/pinkenburg/coresoftware/tree/add-jleic</a:t>
            </a:r>
            <a:endParaRPr lang="en-US" sz="2000" dirty="0"/>
          </a:p>
          <a:p>
            <a:r>
              <a:rPr lang="en-US" sz="2000" dirty="0"/>
              <a:t>simulation/g4simulation/g4jleic</a:t>
            </a:r>
          </a:p>
        </p:txBody>
      </p:sp>
    </p:spTree>
    <p:extLst>
      <p:ext uri="{BB962C8B-B14F-4D97-AF65-F5344CB8AC3E}">
        <p14:creationId xmlns:p14="http://schemas.microsoft.com/office/powerpoint/2010/main" val="222782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769B9-F105-4585-A486-968F1728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Additional Benefit: Fast Momentum Resolution Estimate of JLEIC inner tracking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13D498-EC12-4E87-83BB-74CEAD32F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990" y="2035861"/>
            <a:ext cx="9130019" cy="30565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02795EF-BDD6-4D73-8365-B9C8C3FB1F19}"/>
              </a:ext>
            </a:extLst>
          </p:cNvPr>
          <p:cNvSpPr txBox="1"/>
          <p:nvPr/>
        </p:nvSpPr>
        <p:spPr>
          <a:xfrm>
            <a:off x="2495227" y="5437578"/>
            <a:ext cx="7625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Quick test of a 6 layer silicon pixel detector, 50um thick followed by 12 layers  of 10</a:t>
            </a:r>
            <a:r>
              <a:rPr lang="el-GR" sz="1600" dirty="0"/>
              <a:t>μ</a:t>
            </a:r>
            <a:r>
              <a:rPr lang="en-US" sz="1600" dirty="0"/>
              <a:t>m silicon with 20</a:t>
            </a:r>
            <a:r>
              <a:rPr lang="el-GR" sz="1600" dirty="0"/>
              <a:t>μ</a:t>
            </a:r>
            <a:r>
              <a:rPr lang="en-US" sz="1600" dirty="0"/>
              <a:t>m granularity using 10 GeV/c electrons and a 1.5T field</a:t>
            </a:r>
          </a:p>
        </p:txBody>
      </p:sp>
    </p:spTree>
    <p:extLst>
      <p:ext uri="{BB962C8B-B14F-4D97-AF65-F5344CB8AC3E}">
        <p14:creationId xmlns:p14="http://schemas.microsoft.com/office/powerpoint/2010/main" val="160467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0C7E-E2B2-4C0A-9E6A-1FCDDA761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Benefit: </a:t>
            </a:r>
            <a:r>
              <a:rPr lang="en-US" dirty="0" err="1"/>
              <a:t>Geantino</a:t>
            </a:r>
            <a:r>
              <a:rPr lang="en-US" dirty="0"/>
              <a:t> Scans to verify Geometry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0810EA-4958-458C-B60B-C2D04C301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59" y="1642817"/>
            <a:ext cx="5271972" cy="358010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833AB44-6624-47B7-AB81-EA3BF828FF85}"/>
              </a:ext>
            </a:extLst>
          </p:cNvPr>
          <p:cNvSpPr txBox="1"/>
          <p:nvPr/>
        </p:nvSpPr>
        <p:spPr>
          <a:xfrm>
            <a:off x="10117236" y="2210921"/>
            <a:ext cx="118173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Beam Pipe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4ABBFC2-B8C5-470F-99D6-C49B38825F8B}"/>
              </a:ext>
            </a:extLst>
          </p:cNvPr>
          <p:cNvCxnSpPr>
            <a:cxnSpLocks/>
            <a:stCxn id="27" idx="1"/>
          </p:cNvCxnSpPr>
          <p:nvPr/>
        </p:nvCxnSpPr>
        <p:spPr>
          <a:xfrm flipH="1">
            <a:off x="8512353" y="2395587"/>
            <a:ext cx="1604883" cy="9014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65C629D-6277-4799-AD82-D3CD214BAB95}"/>
              </a:ext>
            </a:extLst>
          </p:cNvPr>
          <p:cNvSpPr txBox="1"/>
          <p:nvPr/>
        </p:nvSpPr>
        <p:spPr>
          <a:xfrm>
            <a:off x="2306983" y="5377388"/>
            <a:ext cx="7578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Geantinos</a:t>
            </a:r>
            <a:r>
              <a:rPr lang="en-US" sz="2400" dirty="0"/>
              <a:t> are propagated to the hits and can be used to verify geometries by simply plotting the entrance/exit hit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4C56746-8DBB-4261-BD8A-AC1FB4A06FD9}"/>
              </a:ext>
            </a:extLst>
          </p:cNvPr>
          <p:cNvGrpSpPr/>
          <p:nvPr/>
        </p:nvGrpSpPr>
        <p:grpSpPr>
          <a:xfrm>
            <a:off x="276548" y="1642817"/>
            <a:ext cx="5717057" cy="3580107"/>
            <a:chOff x="276548" y="1642817"/>
            <a:chExt cx="5717057" cy="358010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93CCC99-F7D7-4069-B56B-FA03EF658D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548" y="1642817"/>
              <a:ext cx="5271972" cy="358010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9171A-B1BE-4B1B-B611-114B1BB76614}"/>
                </a:ext>
              </a:extLst>
            </p:cNvPr>
            <p:cNvSpPr txBox="1"/>
            <p:nvPr/>
          </p:nvSpPr>
          <p:spPr>
            <a:xfrm>
              <a:off x="4753722" y="2741826"/>
              <a:ext cx="914417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Magnet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792F873-28D5-49B8-9810-44DEAD56B2A8}"/>
                </a:ext>
              </a:extLst>
            </p:cNvPr>
            <p:cNvSpPr txBox="1"/>
            <p:nvPr/>
          </p:nvSpPr>
          <p:spPr>
            <a:xfrm>
              <a:off x="4753722" y="3297077"/>
              <a:ext cx="63145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DIRC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FBC9C73-34F0-4F66-9332-2B37B17DB8F9}"/>
                </a:ext>
              </a:extLst>
            </p:cNvPr>
            <p:cNvSpPr txBox="1"/>
            <p:nvPr/>
          </p:nvSpPr>
          <p:spPr>
            <a:xfrm>
              <a:off x="4753722" y="3852328"/>
              <a:ext cx="564129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CTD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C734D21-E461-49DA-9172-97B41C34D1B7}"/>
                </a:ext>
              </a:extLst>
            </p:cNvPr>
            <p:cNvSpPr txBox="1"/>
            <p:nvPr/>
          </p:nvSpPr>
          <p:spPr>
            <a:xfrm>
              <a:off x="4778856" y="4383730"/>
              <a:ext cx="548548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VTX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08C1DE1-2E85-402A-818E-949A6748593D}"/>
                </a:ext>
              </a:extLst>
            </p:cNvPr>
            <p:cNvCxnSpPr>
              <a:stCxn id="11" idx="1"/>
            </p:cNvCxnSpPr>
            <p:nvPr/>
          </p:nvCxnSpPr>
          <p:spPr>
            <a:xfrm flipH="1" flipV="1">
              <a:off x="3037668" y="3481743"/>
              <a:ext cx="1741188" cy="108665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E0DB6B7-0763-4911-A5F7-1E14DA4F5A5C}"/>
                </a:ext>
              </a:extLst>
            </p:cNvPr>
            <p:cNvCxnSpPr>
              <a:stCxn id="10" idx="1"/>
            </p:cNvCxnSpPr>
            <p:nvPr/>
          </p:nvCxnSpPr>
          <p:spPr>
            <a:xfrm flipH="1" flipV="1">
              <a:off x="3316637" y="3481743"/>
              <a:ext cx="1437085" cy="555251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FD841E99-CAA6-4D08-BF1B-4A4B6E4307AD}"/>
                </a:ext>
              </a:extLst>
            </p:cNvPr>
            <p:cNvCxnSpPr>
              <a:stCxn id="9" idx="1"/>
            </p:cNvCxnSpPr>
            <p:nvPr/>
          </p:nvCxnSpPr>
          <p:spPr>
            <a:xfrm flipH="1" flipV="1">
              <a:off x="3673098" y="3469819"/>
              <a:ext cx="1080624" cy="11924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39C596A-3BC2-4FB2-B203-A0D8A8442E2A}"/>
                </a:ext>
              </a:extLst>
            </p:cNvPr>
            <p:cNvCxnSpPr>
              <a:stCxn id="8" idx="1"/>
            </p:cNvCxnSpPr>
            <p:nvPr/>
          </p:nvCxnSpPr>
          <p:spPr>
            <a:xfrm flipH="1">
              <a:off x="4035179" y="2926492"/>
              <a:ext cx="718543" cy="184666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911A525-DDCE-4BDF-9F00-F42593E6994F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394450" y="2400923"/>
              <a:ext cx="369138" cy="165404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85EDF8C-4582-4351-9C5D-741DD6FF64E1}"/>
                </a:ext>
              </a:extLst>
            </p:cNvPr>
            <p:cNvSpPr txBox="1"/>
            <p:nvPr/>
          </p:nvSpPr>
          <p:spPr>
            <a:xfrm>
              <a:off x="4763588" y="2216257"/>
              <a:ext cx="1230017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Barrel </a:t>
              </a:r>
              <a:r>
                <a:rPr lang="en-US" dirty="0" err="1"/>
                <a:t>HCal</a:t>
              </a:r>
              <a:endParaRPr lang="en-US" dirty="0"/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F05A69C-DBC5-4F4C-BF26-87EA1EE5470A}"/>
              </a:ext>
            </a:extLst>
          </p:cNvPr>
          <p:cNvCxnSpPr>
            <a:stCxn id="11" idx="3"/>
          </p:cNvCxnSpPr>
          <p:nvPr/>
        </p:nvCxnSpPr>
        <p:spPr>
          <a:xfrm flipV="1">
            <a:off x="5327404" y="4025070"/>
            <a:ext cx="1427532" cy="54332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06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6812D-F434-4BDB-8B0B-029573F9D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Benefit: Truth information propagation and leakage detection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D7AC4D-A2C4-45EB-8E77-17C91CC8A5BF}"/>
              </a:ext>
            </a:extLst>
          </p:cNvPr>
          <p:cNvSpPr txBox="1"/>
          <p:nvPr/>
        </p:nvSpPr>
        <p:spPr>
          <a:xfrm>
            <a:off x="1729965" y="2313709"/>
            <a:ext cx="87320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BLACKHOLE (</a:t>
            </a:r>
            <a:r>
              <a:rPr lang="en-US" dirty="0" err="1"/>
              <a:t>PHCompositeNode</a:t>
            </a:r>
            <a:r>
              <a:rPr lang="en-US" dirty="0"/>
              <a:t>)/</a:t>
            </a:r>
          </a:p>
          <a:p>
            <a:r>
              <a:rPr lang="en-US" dirty="0"/>
              <a:t>         G4HIT_BLACKHOLE (IO,PHG4HitContainer)  </a:t>
            </a:r>
            <a:r>
              <a:rPr lang="en-US" dirty="0">
                <a:sym typeface="Wingdings" panose="05000000000000000000" pitchFamily="2" charset="2"/>
              </a:rPr>
              <a:t> terminates tracks and integrates energy</a:t>
            </a:r>
            <a:endParaRPr lang="en-US" dirty="0"/>
          </a:p>
          <a:p>
            <a:r>
              <a:rPr lang="en-US" dirty="0"/>
              <a:t>      G4TruthInfo (IO,PHG4TruthInfoContainer) </a:t>
            </a:r>
            <a:r>
              <a:rPr lang="en-US" dirty="0">
                <a:sym typeface="Wingdings" panose="05000000000000000000" pitchFamily="2" charset="2"/>
              </a:rPr>
              <a:t> Truth tree going back </a:t>
            </a:r>
            <a:r>
              <a:rPr lang="en-US">
                <a:sym typeface="Wingdings" panose="05000000000000000000" pitchFamily="2" charset="2"/>
              </a:rPr>
              <a:t>to primaries</a:t>
            </a:r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B99A91-6BC6-421D-83E5-C8E36553191E}"/>
              </a:ext>
            </a:extLst>
          </p:cNvPr>
          <p:cNvSpPr txBox="1"/>
          <p:nvPr/>
        </p:nvSpPr>
        <p:spPr>
          <a:xfrm>
            <a:off x="6220691" y="169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27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1621F-E149-4B1C-A032-AE439670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B36BB-7D21-438E-AEC3-BDD97CEAB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5691"/>
            <a:ext cx="10515600" cy="476661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Fun4All + G4 provides a modular implementation of detectors</a:t>
            </a:r>
          </a:p>
          <a:p>
            <a:pPr lvl="1"/>
            <a:r>
              <a:rPr lang="en-US" dirty="0"/>
              <a:t>No code shared among detectors </a:t>
            </a:r>
            <a:r>
              <a:rPr lang="en-US" dirty="0">
                <a:sym typeface="Wingdings" panose="05000000000000000000" pitchFamily="2" charset="2"/>
              </a:rPr>
              <a:t> no need for coordination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Only detector construction and stepping action need to be implemented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Command line by cling and root macros which are more powerful than the GEANT4 commands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Painless adding of new detectors into existing setups (with overlap check)</a:t>
            </a:r>
          </a:p>
          <a:p>
            <a:r>
              <a:rPr lang="en-US" dirty="0">
                <a:sym typeface="Wingdings" panose="05000000000000000000" pitchFamily="2" charset="2"/>
              </a:rPr>
              <a:t>Large collection of reusable detectors, including EIC specific ones</a:t>
            </a:r>
          </a:p>
          <a:p>
            <a:r>
              <a:rPr lang="en-US" dirty="0"/>
              <a:t>Interface to ROOT for use of histograms, </a:t>
            </a:r>
            <a:r>
              <a:rPr lang="en-US" dirty="0" err="1"/>
              <a:t>ntuples</a:t>
            </a:r>
            <a:r>
              <a:rPr lang="en-US" dirty="0"/>
              <a:t>, TF’s,… if needed</a:t>
            </a:r>
          </a:p>
          <a:p>
            <a:r>
              <a:rPr lang="en-US" dirty="0"/>
              <a:t>Hit Converter would be needed to interface to other reconstruction frameworks</a:t>
            </a:r>
          </a:p>
          <a:p>
            <a:r>
              <a:rPr lang="en-US" dirty="0"/>
              <a:t>Singularity container allows easy remote setups without </a:t>
            </a:r>
            <a:r>
              <a:rPr lang="en-US" dirty="0" err="1"/>
              <a:t>rcf</a:t>
            </a:r>
            <a:r>
              <a:rPr lang="en-US" dirty="0"/>
              <a:t> account</a:t>
            </a:r>
          </a:p>
          <a:p>
            <a:r>
              <a:rPr lang="en-US" dirty="0"/>
              <a:t>continuous integration exists</a:t>
            </a:r>
          </a:p>
          <a:p>
            <a:r>
              <a:rPr lang="en-US" dirty="0"/>
              <a:t>Diversity helps</a:t>
            </a:r>
          </a:p>
          <a:p>
            <a:pPr lvl="1"/>
            <a:r>
              <a:rPr lang="en-US" dirty="0"/>
              <a:t>The NSRL introduced the capability to use ions</a:t>
            </a:r>
          </a:p>
          <a:p>
            <a:pPr lvl="1"/>
            <a:r>
              <a:rPr lang="en-US" dirty="0"/>
              <a:t>Adding JLEIC lead already to some improvements in the Fun4All GEANT4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88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539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Use of Fun4All for GEANT4 simulation needs</vt:lpstr>
      <vt:lpstr>G4 program flow within Fun4All</vt:lpstr>
      <vt:lpstr>Hit Converter</vt:lpstr>
      <vt:lpstr>JLEIC in Fun4All</vt:lpstr>
      <vt:lpstr>Additional Benefit: Fast Momentum Resolution Estimate of JLEIC inner tracking</vt:lpstr>
      <vt:lpstr>Additional Benefit: Geantino Scans to verify Geometry</vt:lpstr>
      <vt:lpstr>Additional Benefit: Truth information propagation and leakage detection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pinkenbu</dc:creator>
  <cp:lastModifiedBy>pinkenbu</cp:lastModifiedBy>
  <cp:revision>23</cp:revision>
  <dcterms:created xsi:type="dcterms:W3CDTF">2019-09-22T01:21:18Z</dcterms:created>
  <dcterms:modified xsi:type="dcterms:W3CDTF">2019-09-24T13:02:39Z</dcterms:modified>
</cp:coreProperties>
</file>