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461" r:id="rId3"/>
    <p:sldId id="398" r:id="rId4"/>
    <p:sldId id="504" r:id="rId5"/>
    <p:sldId id="506" r:id="rId6"/>
    <p:sldId id="507" r:id="rId7"/>
    <p:sldId id="952" r:id="rId8"/>
    <p:sldId id="953" r:id="rId9"/>
    <p:sldId id="260" r:id="rId10"/>
    <p:sldId id="532" r:id="rId11"/>
    <p:sldId id="259" r:id="rId12"/>
    <p:sldId id="300" r:id="rId13"/>
    <p:sldId id="956" r:id="rId14"/>
    <p:sldId id="957" r:id="rId15"/>
    <p:sldId id="285" r:id="rId16"/>
    <p:sldId id="654" r:id="rId17"/>
    <p:sldId id="954" r:id="rId18"/>
    <p:sldId id="955" r:id="rId19"/>
    <p:sldId id="261" r:id="rId20"/>
    <p:sldId id="406" r:id="rId21"/>
    <p:sldId id="265" r:id="rId22"/>
    <p:sldId id="262" r:id="rId23"/>
    <p:sldId id="267" r:id="rId24"/>
    <p:sldId id="268" r:id="rId25"/>
    <p:sldId id="269" r:id="rId26"/>
    <p:sldId id="450" r:id="rId27"/>
    <p:sldId id="449" r:id="rId28"/>
    <p:sldId id="959" r:id="rId29"/>
    <p:sldId id="274" r:id="rId30"/>
    <p:sldId id="518" r:id="rId31"/>
    <p:sldId id="560" r:id="rId32"/>
    <p:sldId id="522" r:id="rId33"/>
    <p:sldId id="562" r:id="rId34"/>
    <p:sldId id="527" r:id="rId35"/>
    <p:sldId id="528" r:id="rId36"/>
    <p:sldId id="565" r:id="rId37"/>
    <p:sldId id="531" r:id="rId38"/>
    <p:sldId id="538" r:id="rId39"/>
    <p:sldId id="539" r:id="rId40"/>
    <p:sldId id="540" r:id="rId41"/>
    <p:sldId id="541" r:id="rId42"/>
    <p:sldId id="958" r:id="rId43"/>
    <p:sldId id="951" r:id="rId44"/>
    <p:sldId id="326" r:id="rId45"/>
  </p:sldIdLst>
  <p:sldSz cx="9144000" cy="6858000" type="screen4x3"/>
  <p:notesSz cx="7104063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749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2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42864BFC-802A-4566-9B7B-1928616C598C}" type="datetimeFigureOut">
              <a:rPr kumimoji="1" lang="ja-JP" altLang="en-US" smtClean="0"/>
              <a:t>2019/11/3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6983EE72-851F-4F0E-BC7E-C0490D0BE9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1251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2B94FB-9891-41C5-A321-940C42BC6F53}" type="slidenum">
              <a:rPr lang="en-US" altLang="ja-JP">
                <a:solidFill>
                  <a:prstClr val="black"/>
                </a:solidFill>
              </a:rPr>
              <a:pPr/>
              <a:t>6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13314" name="Rectangle 7"/>
          <p:cNvSpPr txBox="1">
            <a:spLocks noGrp="1" noChangeArrowheads="1"/>
          </p:cNvSpPr>
          <p:nvPr/>
        </p:nvSpPr>
        <p:spPr bwMode="auto">
          <a:xfrm>
            <a:off x="4023992" y="9721106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065" tIns="49533" rIns="99065" bIns="49533" anchor="b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685800" indent="-263525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055688" indent="-211138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476375" indent="-20955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1898650" indent="-211138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355850" indent="-2111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813050" indent="-2111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270250" indent="-2111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727450" indent="-2111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/>
            <a:fld id="{0F41DC73-8E3A-43D6-BB36-1B2B9FA423B4}" type="slidenum">
              <a:rPr lang="en-US" altLang="ja-JP" sz="1300">
                <a:solidFill>
                  <a:prstClr val="black"/>
                </a:solidFill>
              </a:rPr>
              <a:pPr algn="r"/>
              <a:t>6</a:t>
            </a:fld>
            <a:endParaRPr lang="en-US" altLang="ja-JP" sz="1300">
              <a:solidFill>
                <a:prstClr val="black"/>
              </a:solidFill>
            </a:endParaRPr>
          </a:p>
        </p:txBody>
      </p:sp>
      <p:sp>
        <p:nvSpPr>
          <p:cNvPr id="13315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6950" y="768350"/>
            <a:ext cx="5113338" cy="3836988"/>
          </a:xfrm>
          <a:ln/>
        </p:spPr>
      </p:sp>
      <p:sp>
        <p:nvSpPr>
          <p:cNvPr id="13316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550895" y="4785038"/>
            <a:ext cx="6028587" cy="5023133"/>
          </a:xfrm>
          <a:solidFill>
            <a:srgbClr val="FFFFFF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 lIns="101620" tIns="49948" rIns="101620" bIns="49948"/>
          <a:lstStyle/>
          <a:p>
            <a:pPr defTabSz="983872">
              <a:spcBef>
                <a:spcPct val="0"/>
              </a:spcBef>
            </a:pPr>
            <a:r>
              <a:rPr lang="en-US" altLang="ja-JP" sz="2000">
                <a:latin typeface="Helvetica" pitchFamily="34" charset="0"/>
              </a:rPr>
              <a:t>On the other hand, the hadron experimental hall looks like this.</a:t>
            </a:r>
          </a:p>
          <a:p>
            <a:pPr defTabSz="983872">
              <a:spcBef>
                <a:spcPct val="0"/>
              </a:spcBef>
            </a:pPr>
            <a:r>
              <a:rPr lang="en-US" altLang="ja-JP" sz="2000">
                <a:solidFill>
                  <a:srgbClr val="FF0000"/>
                </a:solidFill>
                <a:latin typeface="Helvetica" pitchFamily="34" charset="0"/>
                <a:ea typeface="HG創英角ﾎﾟｯﾌﾟ体" pitchFamily="49" charset="-128"/>
              </a:rPr>
              <a:t>● </a:t>
            </a:r>
            <a:r>
              <a:rPr lang="en-US" altLang="ja-JP" sz="2000">
                <a:latin typeface="Helvetica" pitchFamily="34" charset="0"/>
              </a:rPr>
              <a:t>Proton beam comes here and various kaon beam lines are prepared, where K=1.8 means kaons with momentum of 1.8 GeV/c.</a:t>
            </a:r>
          </a:p>
          <a:p>
            <a:pPr defTabSz="983872">
              <a:spcBef>
                <a:spcPct val="0"/>
              </a:spcBef>
            </a:pPr>
            <a:r>
              <a:rPr lang="en-US" altLang="ja-JP" sz="2000">
                <a:solidFill>
                  <a:srgbClr val="FF0000"/>
                </a:solidFill>
                <a:latin typeface="Helvetica" pitchFamily="34" charset="0"/>
                <a:ea typeface="HG創英角ﾎﾟｯﾌﾟ体" pitchFamily="49" charset="-128"/>
              </a:rPr>
              <a:t>● </a:t>
            </a:r>
            <a:r>
              <a:rPr lang="en-US" altLang="ja-JP" sz="2000">
                <a:latin typeface="Helvetica" pitchFamily="34" charset="0"/>
              </a:rPr>
              <a:t>At SKS, hypernuclear spectroscopy will be performed for a variety of nuclei. </a:t>
            </a:r>
            <a:r>
              <a:rPr lang="en-US" altLang="ja-JP" sz="2000">
                <a:solidFill>
                  <a:srgbClr val="FF0000"/>
                </a:solidFill>
                <a:latin typeface="Helvetica" pitchFamily="34" charset="0"/>
                <a:ea typeface="HG創英角ﾎﾟｯﾌﾟ体" pitchFamily="49" charset="-128"/>
              </a:rPr>
              <a:t>● </a:t>
            </a:r>
            <a:r>
              <a:rPr lang="en-US" altLang="ja-JP" sz="2000">
                <a:latin typeface="Helvetica" pitchFamily="34" charset="0"/>
              </a:rPr>
              <a:t>In particular, searches for double hypernucleus and pentaquark are the highlights in here.</a:t>
            </a:r>
          </a:p>
          <a:p>
            <a:pPr defTabSz="983872">
              <a:spcBef>
                <a:spcPct val="0"/>
              </a:spcBef>
            </a:pPr>
            <a:r>
              <a:rPr lang="en-US" altLang="ja-JP" sz="2000">
                <a:solidFill>
                  <a:srgbClr val="FF0000"/>
                </a:solidFill>
                <a:latin typeface="Helvetica" pitchFamily="34" charset="0"/>
                <a:ea typeface="HG創英角ﾎﾟｯﾌﾟ体" pitchFamily="49" charset="-128"/>
              </a:rPr>
              <a:t>● </a:t>
            </a:r>
            <a:r>
              <a:rPr lang="en-US" altLang="ja-JP" sz="2000">
                <a:latin typeface="Helvetica" pitchFamily="34" charset="0"/>
              </a:rPr>
              <a:t>In this beamline, kaon implantation is planned.  When kaon is implanted inside the nucleus, there is a possibility that high density matter is created. </a:t>
            </a:r>
            <a:r>
              <a:rPr lang="en-US" altLang="ja-JP" sz="2000">
                <a:solidFill>
                  <a:srgbClr val="FF0000"/>
                </a:solidFill>
                <a:latin typeface="Helvetica" pitchFamily="34" charset="0"/>
                <a:ea typeface="HG創英角ﾎﾟｯﾌﾟ体" pitchFamily="49" charset="-128"/>
              </a:rPr>
              <a:t>● </a:t>
            </a:r>
            <a:r>
              <a:rPr lang="en-US" altLang="ja-JP" sz="2000">
                <a:latin typeface="Helvetica" pitchFamily="34" charset="0"/>
              </a:rPr>
              <a:t>Kaonic atom and kaonic nucleus will be studied.</a:t>
            </a:r>
          </a:p>
          <a:p>
            <a:pPr defTabSz="983872">
              <a:spcBef>
                <a:spcPct val="0"/>
              </a:spcBef>
            </a:pPr>
            <a:r>
              <a:rPr lang="en-US" altLang="ja-JP" sz="2000">
                <a:solidFill>
                  <a:srgbClr val="FF0000"/>
                </a:solidFill>
                <a:latin typeface="Helvetica" pitchFamily="34" charset="0"/>
                <a:ea typeface="HG創英角ﾎﾟｯﾌﾟ体" pitchFamily="49" charset="-128"/>
              </a:rPr>
              <a:t>● </a:t>
            </a:r>
            <a:r>
              <a:rPr lang="en-US" altLang="ja-JP" sz="2000">
                <a:latin typeface="Helvetica" pitchFamily="34" charset="0"/>
              </a:rPr>
              <a:t>This beam line is the neutral kaon line to study CP violation, and </a:t>
            </a:r>
            <a:r>
              <a:rPr lang="en-US" altLang="ja-JP" sz="2000">
                <a:solidFill>
                  <a:srgbClr val="FF0000"/>
                </a:solidFill>
                <a:latin typeface="Helvetica" pitchFamily="34" charset="0"/>
                <a:ea typeface="HG創英角ﾎﾟｯﾌﾟ体" pitchFamily="49" charset="-128"/>
              </a:rPr>
              <a:t>● </a:t>
            </a:r>
            <a:r>
              <a:rPr lang="en-US" altLang="ja-JP" sz="2000">
                <a:latin typeface="Helvetica" pitchFamily="34" charset="0"/>
              </a:rPr>
              <a:t>this line is for T-violation experiment.</a:t>
            </a:r>
          </a:p>
          <a:p>
            <a:pPr defTabSz="983872">
              <a:spcBef>
                <a:spcPct val="0"/>
              </a:spcBef>
            </a:pPr>
            <a:r>
              <a:rPr lang="en-US" altLang="ja-JP" sz="2000">
                <a:solidFill>
                  <a:srgbClr val="FF0000"/>
                </a:solidFill>
                <a:latin typeface="Helvetica" pitchFamily="34" charset="0"/>
                <a:ea typeface="HG創英角ﾎﾟｯﾌﾟ体" pitchFamily="49" charset="-128"/>
              </a:rPr>
              <a:t>● </a:t>
            </a:r>
            <a:r>
              <a:rPr lang="en-US" altLang="ja-JP" sz="2000">
                <a:latin typeface="Helvetica" pitchFamily="34" charset="0"/>
              </a:rPr>
              <a:t>Finally, this line, which is not yet completed, is dedicated to the study of chiral symmetry, namely, the mass generation mechanism of bound quarks.</a:t>
            </a:r>
          </a:p>
          <a:p>
            <a:pPr defTabSz="983872">
              <a:spcBef>
                <a:spcPct val="0"/>
              </a:spcBef>
            </a:pPr>
            <a:endParaRPr lang="en-US" altLang="ja-JP" sz="2000"/>
          </a:p>
        </p:txBody>
      </p:sp>
      <p:sp>
        <p:nvSpPr>
          <p:cNvPr id="13317" name="スライド番号プレースホルダ 3"/>
          <p:cNvSpPr txBox="1">
            <a:spLocks noGrp="1"/>
          </p:cNvSpPr>
          <p:nvPr/>
        </p:nvSpPr>
        <p:spPr bwMode="auto">
          <a:xfrm>
            <a:off x="4023992" y="9722883"/>
            <a:ext cx="3078427" cy="50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685800" indent="-263525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055688" indent="-211138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476375" indent="-20955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1898650" indent="-211138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355850" indent="-2111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813050" indent="-2111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270250" indent="-2111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727450" indent="-2111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/>
            <a:fld id="{87B3243C-20E0-4B4A-9701-9D502DBAEB82}" type="slidenum">
              <a:rPr lang="en-US" altLang="ja-JP" sz="1300">
                <a:solidFill>
                  <a:prstClr val="black"/>
                </a:solidFill>
                <a:latin typeface="Calibri" pitchFamily="34" charset="0"/>
                <a:ea typeface="Osaka" charset="-128"/>
              </a:rPr>
              <a:pPr algn="r"/>
              <a:t>6</a:t>
            </a:fld>
            <a:endParaRPr lang="en-US" altLang="ja-JP" sz="1300">
              <a:solidFill>
                <a:prstClr val="black"/>
              </a:solidFill>
              <a:latin typeface="Calibri" pitchFamily="34" charset="0"/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3053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04986" indent="-30961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38441" indent="-247688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33817" indent="-247688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229193" indent="-247688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D8D50BE-99EA-4D8C-88A1-2AD76F36FB78}" type="slidenum">
              <a:rPr lang="en-US" altLang="ja-JP" smtClean="0"/>
              <a:pPr eaLnBrk="1" hangingPunct="1"/>
              <a:t>20</a:t>
            </a:fld>
            <a:endParaRPr lang="en-US" altLang="ja-JP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209" y="4861441"/>
            <a:ext cx="5209646" cy="46055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8344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46173-B486-4FC6-ABDE-44AE84068CAF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4884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7AEA6-FC26-498D-9D59-071060590449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9038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2019/11/3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2019/11/3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2019/11/3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2019/11/3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2019/11/3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2019/11/3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2019/11/3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2019/11/3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2019/11/3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2019/11/3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2019/11/3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t>2019/11/3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sp>
        <p:nvSpPr>
          <p:cNvPr id="8" name="スライド番号プレースホルダ 5">
            <a:extLst>
              <a:ext uri="{FF2B5EF4-FFF2-40B4-BE49-F238E27FC236}">
                <a16:creationId xmlns:a16="http://schemas.microsoft.com/office/drawing/2014/main" id="{5D0937C6-CF87-4424-8BBF-A41B58156117}"/>
              </a:ext>
            </a:extLst>
          </p:cNvPr>
          <p:cNvSpPr txBox="1">
            <a:spLocks/>
          </p:cNvSpPr>
          <p:nvPr userDrawn="1"/>
        </p:nvSpPr>
        <p:spPr>
          <a:xfrm>
            <a:off x="8604448" y="-27384"/>
            <a:ext cx="549424" cy="3020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D8002D-B5B0-4BAC-B1F6-782DDCCE6D9C}" type="slidenum">
              <a:rPr lang="ja-JP" altLang="en-US" sz="2000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emf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wmf"/><Relationship Id="rId1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60648"/>
            <a:ext cx="9136670" cy="3096344"/>
          </a:xfrm>
        </p:spPr>
        <p:txBody>
          <a:bodyPr>
            <a:normAutofit fontScale="90000"/>
          </a:bodyPr>
          <a:lstStyle/>
          <a:p>
            <a:r>
              <a:rPr lang="en-US" altLang="ja-JP" sz="7200" dirty="0"/>
              <a:t>Experiments at J-PARC with the new </a:t>
            </a:r>
            <a:r>
              <a:rPr lang="en-US" altLang="ja-JP" sz="7200" dirty="0" err="1"/>
              <a:t>HypTPC</a:t>
            </a:r>
            <a:r>
              <a:rPr lang="en-US" altLang="ja-JP" sz="7200" dirty="0"/>
              <a:t> detector</a:t>
            </a:r>
            <a:br>
              <a:rPr lang="en-US" altLang="ja-JP" dirty="0"/>
            </a:br>
            <a:endParaRPr kumimoji="1" lang="ja-JP" altLang="en-US" baseline="30000" dirty="0">
              <a:latin typeface="Symbol" panose="05050102010706020507" pitchFamily="18" charset="2"/>
            </a:endParaRPr>
          </a:p>
        </p:txBody>
      </p:sp>
      <p:pic>
        <p:nvPicPr>
          <p:cNvPr id="5" name="jaea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816" y="5373217"/>
            <a:ext cx="2493854" cy="150153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51520" y="3429000"/>
            <a:ext cx="6400800" cy="3312368"/>
          </a:xfrm>
        </p:spPr>
        <p:txBody>
          <a:bodyPr>
            <a:normAutofit lnSpcReduction="10000"/>
          </a:bodyPr>
          <a:lstStyle/>
          <a:p>
            <a:r>
              <a:rPr lang="en-US" altLang="ja-JP" sz="3600" dirty="0">
                <a:solidFill>
                  <a:srgbClr val="FF0000"/>
                </a:solidFill>
              </a:rPr>
              <a:t>Kiyoshi Tanida</a:t>
            </a:r>
            <a:endParaRPr kumimoji="1" lang="en-US" altLang="ja-JP" sz="3600" dirty="0">
              <a:solidFill>
                <a:srgbClr val="FF0000"/>
              </a:solidFill>
            </a:endParaRPr>
          </a:p>
          <a:p>
            <a:r>
              <a:rPr lang="en-US" altLang="ja-JP" sz="2800" dirty="0">
                <a:solidFill>
                  <a:schemeClr val="tx1"/>
                </a:solidFill>
              </a:rPr>
              <a:t>(Advanced Science Research Center, </a:t>
            </a:r>
            <a:br>
              <a:rPr lang="en-US" altLang="ja-JP" sz="2800" dirty="0">
                <a:solidFill>
                  <a:schemeClr val="tx1"/>
                </a:solidFill>
              </a:rPr>
            </a:br>
            <a:r>
              <a:rPr lang="en-US" altLang="ja-JP" sz="2800" dirty="0">
                <a:solidFill>
                  <a:schemeClr val="tx1"/>
                </a:solidFill>
              </a:rPr>
              <a:t>Japan Atomic Energy Agency)</a:t>
            </a:r>
          </a:p>
          <a:p>
            <a:r>
              <a:rPr lang="en-US" altLang="ja-JP" sz="2800" dirty="0" err="1">
                <a:solidFill>
                  <a:schemeClr val="tx1"/>
                </a:solidFill>
              </a:rPr>
              <a:t>Reimei</a:t>
            </a:r>
            <a:r>
              <a:rPr lang="en-US" altLang="ja-JP" sz="2800" dirty="0">
                <a:solidFill>
                  <a:schemeClr val="tx1"/>
                </a:solidFill>
              </a:rPr>
              <a:t> Symposium on</a:t>
            </a:r>
          </a:p>
          <a:p>
            <a:r>
              <a:rPr lang="en-US" altLang="ja-JP" sz="2800" dirty="0">
                <a:solidFill>
                  <a:schemeClr val="tx1"/>
                </a:solidFill>
              </a:rPr>
              <a:t>“Synergies in Hadron Physics </a:t>
            </a:r>
            <a:br>
              <a:rPr lang="en-US" altLang="ja-JP" sz="2800" dirty="0">
                <a:solidFill>
                  <a:schemeClr val="tx1"/>
                </a:solidFill>
              </a:rPr>
            </a:br>
            <a:r>
              <a:rPr lang="en-US" altLang="ja-JP" sz="2800" dirty="0">
                <a:solidFill>
                  <a:schemeClr val="tx1"/>
                </a:solidFill>
              </a:rPr>
              <a:t>between J-PARC and </a:t>
            </a:r>
            <a:r>
              <a:rPr lang="en-US" altLang="ja-JP" sz="2800" dirty="0" err="1">
                <a:solidFill>
                  <a:schemeClr val="tx1"/>
                </a:solidFill>
              </a:rPr>
              <a:t>JLab</a:t>
            </a:r>
            <a:r>
              <a:rPr lang="en-US" altLang="ja-JP" sz="2800" dirty="0">
                <a:solidFill>
                  <a:schemeClr val="tx1"/>
                </a:solidFill>
              </a:rPr>
              <a:t>”</a:t>
            </a:r>
          </a:p>
          <a:p>
            <a:r>
              <a:rPr lang="en-US" altLang="ja-JP" sz="2800" dirty="0">
                <a:solidFill>
                  <a:schemeClr val="tx1"/>
                </a:solidFill>
              </a:rPr>
              <a:t>5</a:t>
            </a:r>
            <a:r>
              <a:rPr lang="ja-JP" altLang="en-US" sz="2800" dirty="0">
                <a:solidFill>
                  <a:schemeClr val="tx1"/>
                </a:solidFill>
              </a:rPr>
              <a:t> </a:t>
            </a:r>
            <a:r>
              <a:rPr lang="en-US" altLang="ja-JP" sz="2800" dirty="0">
                <a:solidFill>
                  <a:schemeClr val="tx1"/>
                </a:solidFill>
              </a:rPr>
              <a:t>Nov. 2019</a:t>
            </a:r>
            <a:endParaRPr lang="ja-JP" altLang="en-US" sz="2800" dirty="0">
              <a:solidFill>
                <a:schemeClr val="tx1"/>
              </a:solidFill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965E4AB9-8BE2-4E22-A2D6-9E827FBF6976}"/>
              </a:ext>
            </a:extLst>
          </p:cNvPr>
          <p:cNvGrpSpPr>
            <a:grpSpLocks noChangeAspect="1"/>
          </p:cNvGrpSpPr>
          <p:nvPr/>
        </p:nvGrpSpPr>
        <p:grpSpPr>
          <a:xfrm>
            <a:off x="107504" y="5291065"/>
            <a:ext cx="1253300" cy="1378295"/>
            <a:chOff x="-16395" y="4725144"/>
            <a:chExt cx="1924591" cy="2116537"/>
          </a:xfrm>
        </p:grpSpPr>
        <p:pic>
          <p:nvPicPr>
            <p:cNvPr id="10" name="Picture 4" descr="マークカラー">
              <a:extLst>
                <a:ext uri="{FF2B5EF4-FFF2-40B4-BE49-F238E27FC236}">
                  <a16:creationId xmlns:a16="http://schemas.microsoft.com/office/drawing/2014/main" id="{E65302A0-B36D-4F24-8DB9-412F8C7BB3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394" y="4725144"/>
              <a:ext cx="1924590" cy="1717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 descr="ロゴＢ青">
              <a:extLst>
                <a:ext uri="{FF2B5EF4-FFF2-40B4-BE49-F238E27FC236}">
                  <a16:creationId xmlns:a16="http://schemas.microsoft.com/office/drawing/2014/main" id="{338E844C-863E-45B3-9D93-3893D21A98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395" y="6453336"/>
              <a:ext cx="1924591" cy="388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79239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190F5A7-C3A6-462F-9B06-9BB18D0A36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r="-103"/>
          <a:stretch/>
        </p:blipFill>
        <p:spPr>
          <a:xfrm>
            <a:off x="-108520" y="620688"/>
            <a:ext cx="7488832" cy="6148552"/>
          </a:xfrm>
          <a:prstGeom prst="rect">
            <a:avLst/>
          </a:prstGeom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pPr algn="ctr" eaLnBrk="1" hangingPunct="1"/>
            <a:r>
              <a:rPr lang="en-US" altLang="ja-JP" dirty="0" err="1">
                <a:solidFill>
                  <a:srgbClr val="0070C0"/>
                </a:solidFill>
              </a:rPr>
              <a:t>HypTPC</a:t>
            </a:r>
            <a:endParaRPr lang="en-US" altLang="ja-JP" dirty="0">
              <a:solidFill>
                <a:srgbClr val="0070C0"/>
              </a:solidFill>
            </a:endParaRPr>
          </a:p>
        </p:txBody>
      </p:sp>
      <p:sp>
        <p:nvSpPr>
          <p:cNvPr id="7" name="コンテンツ プレースホルダー 5">
            <a:extLst>
              <a:ext uri="{FF2B5EF4-FFF2-40B4-BE49-F238E27FC236}">
                <a16:creationId xmlns:a16="http://schemas.microsoft.com/office/drawing/2014/main" id="{0B672861-0054-44C5-ADFC-1A8B7AC27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397" y="961014"/>
            <a:ext cx="3719830" cy="4351338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/>
              <a:t>High rate capability</a:t>
            </a:r>
          </a:p>
          <a:p>
            <a:pPr lvl="1"/>
            <a:r>
              <a:rPr lang="en-US" altLang="ja-JP" dirty="0"/>
              <a:t>GEM (100</a:t>
            </a:r>
            <a:r>
              <a:rPr lang="en-US" altLang="ja-JP" dirty="0">
                <a:latin typeface="Symbol" panose="05050102010706020507" pitchFamily="18" charset="2"/>
              </a:rPr>
              <a:t>m</a:t>
            </a:r>
            <a:r>
              <a:rPr lang="en-US" altLang="ja-JP" dirty="0"/>
              <a:t>m+50</a:t>
            </a:r>
            <a:r>
              <a:rPr lang="en-US" altLang="ja-JP" dirty="0">
                <a:latin typeface="Symbol" panose="05050102010706020507" pitchFamily="18" charset="2"/>
              </a:rPr>
              <a:t>m</a:t>
            </a:r>
            <a:r>
              <a:rPr lang="en-US" altLang="ja-JP" dirty="0"/>
              <a:t>m+50</a:t>
            </a:r>
            <a:r>
              <a:rPr lang="en-US" altLang="ja-JP" dirty="0">
                <a:latin typeface="Symbol" panose="05050102010706020507" pitchFamily="18" charset="2"/>
              </a:rPr>
              <a:t>m</a:t>
            </a:r>
            <a:r>
              <a:rPr lang="en-US" altLang="ja-JP" dirty="0"/>
              <a:t>m)</a:t>
            </a:r>
          </a:p>
          <a:p>
            <a:pPr lvl="1"/>
            <a:r>
              <a:rPr kumimoji="1" lang="en-US" altLang="ja-JP" dirty="0"/>
              <a:t>Gating grid</a:t>
            </a:r>
          </a:p>
          <a:p>
            <a:r>
              <a:rPr lang="en-US" altLang="ja-JP" dirty="0"/>
              <a:t>Target inside the drift volume through the target holder</a:t>
            </a:r>
          </a:p>
          <a:p>
            <a:pPr lvl="1"/>
            <a:r>
              <a:rPr kumimoji="1" lang="en-US" altLang="ja-JP" dirty="0"/>
              <a:t>Large acceptance</a:t>
            </a:r>
          </a:p>
          <a:p>
            <a:r>
              <a:rPr kumimoji="1" lang="en-US" altLang="ja-JP" dirty="0"/>
              <a:t>Drift field parallel to </a:t>
            </a:r>
            <a:r>
              <a:rPr lang="en-US" altLang="ja-JP" dirty="0"/>
              <a:t>B-field</a:t>
            </a:r>
          </a:p>
          <a:p>
            <a:pPr lvl="1"/>
            <a:r>
              <a:rPr kumimoji="1" lang="en-US" altLang="ja-JP" dirty="0"/>
              <a:t>Good position resolution</a:t>
            </a:r>
          </a:p>
          <a:p>
            <a:pPr lvl="1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05325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3976" t="2509" r="6212"/>
          <a:stretch/>
        </p:blipFill>
        <p:spPr>
          <a:xfrm>
            <a:off x="3700461" y="3277355"/>
            <a:ext cx="2379317" cy="305229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570" y="2589870"/>
            <a:ext cx="2869949" cy="426813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-36512" y="953433"/>
            <a:ext cx="49750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〇</a:t>
            </a:r>
            <a:r>
              <a:rPr kumimoji="1" lang="en-US" altLang="ja-JP" sz="2400" dirty="0"/>
              <a:t>Octagonal prism field cage</a:t>
            </a:r>
          </a:p>
          <a:p>
            <a:r>
              <a:rPr kumimoji="1" lang="ja-JP" altLang="en-US" sz="2400" dirty="0"/>
              <a:t>〇</a:t>
            </a:r>
            <a:r>
              <a:rPr kumimoji="1" lang="en-US" altLang="ja-JP" sz="2400" dirty="0"/>
              <a:t>5768 readout pads</a:t>
            </a:r>
          </a:p>
          <a:p>
            <a:r>
              <a:rPr kumimoji="1" lang="en-US" altLang="ja-JP" sz="2400" dirty="0"/>
              <a:t> </a:t>
            </a:r>
            <a:r>
              <a:rPr kumimoji="1" lang="ja-JP" altLang="en-US" sz="2400" dirty="0"/>
              <a:t>   </a:t>
            </a:r>
            <a:r>
              <a:rPr kumimoji="1" lang="en-US" altLang="ja-JP" sz="2400" dirty="0"/>
              <a:t>-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Inner(10 rows): 2.1-2.7</a:t>
            </a:r>
            <a:r>
              <a:rPr kumimoji="1" lang="en-US" altLang="ja-JP" dirty="0"/>
              <a:t>×</a:t>
            </a:r>
            <a:r>
              <a:rPr kumimoji="1" lang="en-US" altLang="ja-JP" sz="2400" dirty="0"/>
              <a:t>9 mm</a:t>
            </a:r>
            <a:r>
              <a:rPr kumimoji="1" lang="en-US" altLang="ja-JP" sz="2400" baseline="30000" dirty="0"/>
              <a:t>2</a:t>
            </a:r>
            <a:r>
              <a:rPr kumimoji="1" lang="ja-JP" altLang="en-US" sz="2400" dirty="0"/>
              <a:t> </a:t>
            </a:r>
            <a:endParaRPr kumimoji="1" lang="en-US" altLang="ja-JP" sz="2400" dirty="0"/>
          </a:p>
          <a:p>
            <a:r>
              <a:rPr kumimoji="1" lang="en-US" altLang="ja-JP" sz="2400" dirty="0"/>
              <a:t>    -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Outer(22 rows): 2.3-2.4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kumimoji="1" lang="en-US" altLang="ja-JP" sz="2400" dirty="0"/>
              <a:t>12.5 mm</a:t>
            </a:r>
            <a:r>
              <a:rPr kumimoji="1" lang="en-US" altLang="ja-JP" sz="2400" baseline="30000" dirty="0"/>
              <a:t>2</a:t>
            </a:r>
          </a:p>
          <a:p>
            <a:r>
              <a:rPr lang="ja-JP" altLang="en-US" sz="2400" dirty="0"/>
              <a:t>〇</a:t>
            </a:r>
            <a:r>
              <a:rPr lang="en-US" altLang="ja-JP" sz="2400" baseline="30000" dirty="0"/>
              <a:t> </a:t>
            </a:r>
            <a:r>
              <a:rPr lang="en-US" altLang="ja-JP" sz="2400" dirty="0"/>
              <a:t>Gating grid: φ50 </a:t>
            </a:r>
            <a:r>
              <a:rPr lang="en-US" altLang="ja-JP" sz="2400" dirty="0" err="1"/>
              <a:t>μm</a:t>
            </a:r>
            <a:r>
              <a:rPr lang="en-US" altLang="ja-JP" sz="2400" dirty="0"/>
              <a:t>,</a:t>
            </a:r>
            <a:r>
              <a:rPr lang="ja-JP" altLang="en-US" sz="2400" dirty="0"/>
              <a:t> </a:t>
            </a:r>
            <a:r>
              <a:rPr lang="en-US" altLang="ja-JP" sz="2400" dirty="0"/>
              <a:t>1mm</a:t>
            </a:r>
            <a:r>
              <a:rPr lang="ja-JP" altLang="en-US" sz="2400" dirty="0"/>
              <a:t> </a:t>
            </a:r>
            <a:r>
              <a:rPr lang="en-US" altLang="ja-JP" sz="2400" dirty="0"/>
              <a:t>space</a:t>
            </a:r>
            <a:endParaRPr kumimoji="1" lang="en-US" altLang="ja-JP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935902" y="980728"/>
            <a:ext cx="41435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〇 </a:t>
            </a:r>
            <a:r>
              <a:rPr kumimoji="1" lang="en-US" altLang="ja-JP" sz="2400" dirty="0"/>
              <a:t>Gas: P-10 (</a:t>
            </a:r>
            <a:r>
              <a:rPr kumimoji="1" lang="en-US" altLang="ja-JP" sz="2400" dirty="0" err="1"/>
              <a:t>v</a:t>
            </a:r>
            <a:r>
              <a:rPr kumimoji="1" lang="en-US" altLang="ja-JP" sz="2400" baseline="-25000" dirty="0" err="1"/>
              <a:t>max</a:t>
            </a:r>
            <a:r>
              <a:rPr kumimoji="1" lang="en-US" altLang="ja-JP" sz="2400" dirty="0"/>
              <a:t> ~ 5.3 cm /s)</a:t>
            </a:r>
          </a:p>
          <a:p>
            <a:r>
              <a:rPr kumimoji="1" lang="ja-JP" altLang="en-US" sz="2400" dirty="0"/>
              <a:t>〇 </a:t>
            </a:r>
            <a:r>
              <a:rPr kumimoji="1" lang="en-US" altLang="ja-JP" sz="2400" dirty="0"/>
              <a:t>Gain ~ 10</a:t>
            </a:r>
            <a:r>
              <a:rPr kumimoji="1" lang="en-US" altLang="ja-JP" sz="2400" baseline="30000" dirty="0"/>
              <a:t>4</a:t>
            </a:r>
          </a:p>
          <a:p>
            <a:r>
              <a:rPr kumimoji="1" lang="ja-JP" altLang="en-US" sz="2400" dirty="0"/>
              <a:t>〇 </a:t>
            </a:r>
            <a:r>
              <a:rPr kumimoji="1" lang="en-US" altLang="ja-JP" sz="2400" dirty="0"/>
              <a:t>Position resolution &lt; 300</a:t>
            </a:r>
            <a:r>
              <a:rPr kumimoji="1" lang="ja-JP" altLang="en-US" sz="2400" dirty="0"/>
              <a:t> </a:t>
            </a:r>
            <a:r>
              <a:rPr kumimoji="1" lang="en-US" altLang="ja-JP" sz="2400" dirty="0" err="1"/>
              <a:t>μm</a:t>
            </a:r>
            <a:endParaRPr kumimoji="1" lang="en-US" altLang="ja-JP" sz="2400" dirty="0"/>
          </a:p>
          <a:p>
            <a:r>
              <a:rPr kumimoji="1" lang="ja-JP" altLang="en-US" sz="2400" dirty="0"/>
              <a:t>〇 </a:t>
            </a:r>
            <a:r>
              <a:rPr kumimoji="1" lang="en-US" altLang="ja-JP" sz="2400" dirty="0" err="1"/>
              <a:t>Δp</a:t>
            </a:r>
            <a:r>
              <a:rPr kumimoji="1" lang="en-US" altLang="ja-JP" sz="2400" dirty="0"/>
              <a:t>/p = 1-3% for π and p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970345" y="2691098"/>
            <a:ext cx="127419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Gating Grid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010548" y="3409434"/>
            <a:ext cx="12339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Triple GEM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713897" y="4723935"/>
            <a:ext cx="201670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Readout 5768 pads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970345" y="6437693"/>
            <a:ext cx="163031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Readout circuit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C674-BC05-4729-8C1C-EDA109B7F71E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2" y="2996697"/>
            <a:ext cx="3540664" cy="3861303"/>
          </a:xfrm>
          <a:prstGeom prst="rect">
            <a:avLst/>
          </a:prstGeom>
        </p:spPr>
      </p:pic>
      <p:sp>
        <p:nvSpPr>
          <p:cNvPr id="14" name="スライド番号プレースホルダー 3"/>
          <p:cNvSpPr txBox="1">
            <a:spLocks/>
          </p:cNvSpPr>
          <p:nvPr/>
        </p:nvSpPr>
        <p:spPr>
          <a:xfrm>
            <a:off x="6610350" y="65087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10836B-8BC3-B245-83B7-E3EDE5EFA036}" type="slidenum">
              <a:rPr lang="ja-JP" altLang="en-US" smtClean="0"/>
              <a:pPr/>
              <a:t>11</a:t>
            </a:fld>
            <a:endParaRPr lang="ja-JP" altLang="en-US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2D2C8B6B-9833-455C-AAFE-99501761B7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25137"/>
          </a:xfrm>
        </p:spPr>
        <p:txBody>
          <a:bodyPr/>
          <a:lstStyle/>
          <a:p>
            <a:pPr algn="ctr" eaLnBrk="1" hangingPunct="1"/>
            <a:r>
              <a:rPr lang="en-US" altLang="ja-JP" dirty="0">
                <a:solidFill>
                  <a:srgbClr val="00B050"/>
                </a:solidFill>
              </a:rPr>
              <a:t>More on </a:t>
            </a:r>
            <a:r>
              <a:rPr lang="en-US" altLang="ja-JP" dirty="0" err="1">
                <a:solidFill>
                  <a:srgbClr val="00B050"/>
                </a:solidFill>
              </a:rPr>
              <a:t>HypTPC</a:t>
            </a:r>
            <a:endParaRPr lang="en-US" altLang="ja-JP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380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>
                <a:solidFill>
                  <a:srgbClr val="0070C0"/>
                </a:solidFill>
              </a:rPr>
              <a:t>Test experiment at HIMAC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836B-8BC3-B245-83B7-E3EDE5EFA036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02" y="1795555"/>
            <a:ext cx="8216195" cy="506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01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eam_3dtrack.png" descr="beam_3dtrac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423" y="337044"/>
            <a:ext cx="3825649" cy="3096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029" y="3457226"/>
            <a:ext cx="2397323" cy="46239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&lt;Transverse Diffusion&gt;"/>
          <p:cNvSpPr txBox="1"/>
          <p:nvPr/>
        </p:nvSpPr>
        <p:spPr>
          <a:xfrm>
            <a:off x="850714" y="2994704"/>
            <a:ext cx="3863554" cy="454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/>
          <a:lstStyle>
            <a:lvl1pPr algn="l">
              <a:defRPr sz="38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sz="2672" dirty="0"/>
              <a:t>&lt;Transverse Diffusion&gt;</a:t>
            </a:r>
          </a:p>
        </p:txBody>
      </p:sp>
      <p:sp>
        <p:nvSpPr>
          <p:cNvPr id="16" name="Expected to have 200-250 μm resolution under the B field of 1 T"/>
          <p:cNvSpPr txBox="1"/>
          <p:nvPr/>
        </p:nvSpPr>
        <p:spPr>
          <a:xfrm>
            <a:off x="4476390" y="3457226"/>
            <a:ext cx="3724866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>
            <a:lvl1pPr algn="l">
              <a:defRPr b="0"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r>
              <a:rPr sz="1266"/>
              <a:t>Expected to have 200-250 μm resolution under the B field of 1 T</a:t>
            </a:r>
          </a:p>
        </p:txBody>
      </p:sp>
      <p:sp>
        <p:nvSpPr>
          <p:cNvPr id="18" name="&lt;Position Resolution&gt;"/>
          <p:cNvSpPr txBox="1"/>
          <p:nvPr/>
        </p:nvSpPr>
        <p:spPr>
          <a:xfrm>
            <a:off x="4597552" y="2987494"/>
            <a:ext cx="3426119" cy="483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>
            <a:lvl1pPr algn="l">
              <a:defRPr sz="38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sz="2672"/>
              <a:t>&lt;Position Resolution&gt;</a:t>
            </a:r>
          </a:p>
        </p:txBody>
      </p:sp>
      <p:sp>
        <p:nvSpPr>
          <p:cNvPr id="5" name="HypTPC Status - HIMAC Results"/>
          <p:cNvSpPr txBox="1">
            <a:spLocks noGrp="1"/>
          </p:cNvSpPr>
          <p:nvPr>
            <p:ph type="title"/>
          </p:nvPr>
        </p:nvSpPr>
        <p:spPr>
          <a:xfrm>
            <a:off x="312539" y="1"/>
            <a:ext cx="7997941" cy="97039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Test</a:t>
            </a:r>
            <a:r>
              <a:rPr dirty="0">
                <a:solidFill>
                  <a:srgbClr val="00B050"/>
                </a:solidFill>
              </a:rPr>
              <a:t> Results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1872CE8-F213-4E47-840D-A0F3DB39767B}"/>
              </a:ext>
            </a:extLst>
          </p:cNvPr>
          <p:cNvSpPr txBox="1"/>
          <p:nvPr/>
        </p:nvSpPr>
        <p:spPr>
          <a:xfrm>
            <a:off x="119134" y="1097326"/>
            <a:ext cx="48943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Good resolution</a:t>
            </a:r>
            <a:br>
              <a:rPr kumimoji="1" lang="en-US" altLang="ja-JP" sz="3200" dirty="0"/>
            </a:br>
            <a:r>
              <a:rPr kumimoji="1" lang="en-US" altLang="ja-JP" sz="3200" dirty="0"/>
              <a:t>obtained w/o magnetic field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8F6AA5E-CB8D-4A8A-A6A7-C8DD22FF73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4" y="3968630"/>
            <a:ext cx="4308190" cy="2889369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BA174F6F-4071-4C5F-A0A6-1BC988CCB1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933056"/>
            <a:ext cx="3863554" cy="286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96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836B-8BC3-B245-83B7-E3EDE5EFA036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5" name="HypTPC Status - HIMAC Results"/>
          <p:cNvSpPr txBox="1">
            <a:spLocks noGrp="1"/>
          </p:cNvSpPr>
          <p:nvPr>
            <p:ph type="title"/>
          </p:nvPr>
        </p:nvSpPr>
        <p:spPr>
          <a:xfrm>
            <a:off x="598846" y="44625"/>
            <a:ext cx="7997941" cy="99023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High rate capability</a:t>
            </a:r>
            <a:endParaRPr dirty="0">
              <a:solidFill>
                <a:srgbClr val="00B050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E554F75-C3D6-4CBA-926A-DFE22A904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57218"/>
            <a:ext cx="8686800" cy="595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3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A90857-DF59-471E-8362-49229F58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962473"/>
          </a:xfrm>
        </p:spPr>
        <p:txBody>
          <a:bodyPr/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TPC </a:t>
            </a:r>
            <a:r>
              <a:rPr kumimoji="1" lang="en-US" altLang="ja-JP" dirty="0" err="1">
                <a:solidFill>
                  <a:srgbClr val="0070C0"/>
                </a:solidFill>
              </a:rPr>
              <a:t>Hodoscope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5DB47E0-F571-43A5-892E-22340A621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E8D24-4130-48A1-BE7F-8B34AE2713A1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8C1F6D46-22FE-4235-8468-96F22941C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953" y="980727"/>
            <a:ext cx="4968551" cy="5859018"/>
          </a:xfrm>
        </p:spPr>
        <p:txBody>
          <a:bodyPr>
            <a:normAutofit/>
          </a:bodyPr>
          <a:lstStyle/>
          <a:p>
            <a:r>
              <a:rPr lang="en-US" altLang="ja-JP" dirty="0"/>
              <a:t>Used for trigger/TOF</a:t>
            </a:r>
          </a:p>
          <a:p>
            <a:r>
              <a:rPr lang="en-US" altLang="ja-JP" dirty="0"/>
              <a:t>32 segments of plastic scintillator array surrounding </a:t>
            </a:r>
            <a:r>
              <a:rPr lang="en-US" altLang="ja-JP" dirty="0" err="1"/>
              <a:t>HypTPC</a:t>
            </a:r>
            <a:r>
              <a:rPr lang="en-US" altLang="ja-JP" dirty="0"/>
              <a:t>.</a:t>
            </a:r>
          </a:p>
          <a:p>
            <a:r>
              <a:rPr lang="en-US" altLang="ja-JP" dirty="0"/>
              <a:t>Plastic scintillator of </a:t>
            </a:r>
            <a:br>
              <a:rPr lang="en-US" altLang="ja-JP" dirty="0"/>
            </a:br>
            <a:r>
              <a:rPr lang="en-US" altLang="ja-JP" dirty="0"/>
              <a:t>80cm x 7cm x 1cm</a:t>
            </a:r>
          </a:p>
          <a:p>
            <a:r>
              <a:rPr lang="en-US" altLang="ja-JP" dirty="0"/>
              <a:t>MPPCs on both ends</a:t>
            </a:r>
          </a:p>
          <a:p>
            <a:pPr lvl="1"/>
            <a:r>
              <a:rPr lang="en-US" altLang="ja-JP" dirty="0"/>
              <a:t>PMTs not used due to the strong magnetic field.</a:t>
            </a:r>
          </a:p>
          <a:p>
            <a:pPr marL="0" indent="0">
              <a:buNone/>
            </a:pPr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8" name="コンテンツ プレースホルダー 5">
            <a:extLst>
              <a:ext uri="{FF2B5EF4-FFF2-40B4-BE49-F238E27FC236}">
                <a16:creationId xmlns:a16="http://schemas.microsoft.com/office/drawing/2014/main" id="{A2DFA677-01B7-44E4-94EE-6E089CD72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8" y="1236123"/>
            <a:ext cx="3782072" cy="5395405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D82C0F7-FB71-4044-A416-3F43FD80495D}"/>
              </a:ext>
            </a:extLst>
          </p:cNvPr>
          <p:cNvSpPr/>
          <p:nvPr/>
        </p:nvSpPr>
        <p:spPr>
          <a:xfrm>
            <a:off x="1835696" y="4365104"/>
            <a:ext cx="576064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2887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FB2933-E1DD-43EE-9BE7-1FABBF07C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0106"/>
          </a:xfrm>
        </p:spPr>
        <p:txBody>
          <a:bodyPr/>
          <a:lstStyle/>
          <a:p>
            <a:r>
              <a:rPr lang="en-US" altLang="ja-JP" dirty="0">
                <a:solidFill>
                  <a:srgbClr val="00B050"/>
                </a:solidFill>
              </a:rPr>
              <a:t>TOF resolution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3CD3761-33EF-4705-A226-63B60595E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980728"/>
            <a:ext cx="9073008" cy="5145435"/>
          </a:xfrm>
        </p:spPr>
        <p:txBody>
          <a:bodyPr/>
          <a:lstStyle/>
          <a:p>
            <a:r>
              <a:rPr lang="en-US" altLang="ja-JP" dirty="0"/>
              <a:t>Achieved ~140 </a:t>
            </a:r>
            <a:r>
              <a:rPr lang="en-US" altLang="ja-JP" dirty="0" err="1"/>
              <a:t>ps</a:t>
            </a:r>
            <a:r>
              <a:rPr lang="en-US" altLang="ja-JP" dirty="0"/>
              <a:t> resolution with a real size bar.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bias1.pdf" descr="bias1.pdf">
            <a:extLst>
              <a:ext uri="{FF2B5EF4-FFF2-40B4-BE49-F238E27FC236}">
                <a16:creationId xmlns:a16="http://schemas.microsoft.com/office/drawing/2014/main" id="{D0BE72D8-0C16-4DFE-B3F6-9644D842B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2" y="1628800"/>
            <a:ext cx="8841844" cy="48965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9494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0C93E1A9-E306-47F5-A073-A6BD3D854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608" y="3512391"/>
            <a:ext cx="4499655" cy="298388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C4314F4-C14D-436D-9943-F6C86FD8D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055"/>
            <a:ext cx="7886700" cy="869588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dirty="0">
                <a:solidFill>
                  <a:srgbClr val="00B050"/>
                </a:solidFill>
              </a:rPr>
              <a:t>PID capability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987DC089-399E-41F7-9384-E4B9F89A6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3573016"/>
            <a:ext cx="4489849" cy="2983879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1AD49FF-6189-4F97-A61A-42831C44F8D0}"/>
              </a:ext>
            </a:extLst>
          </p:cNvPr>
          <p:cNvSpPr txBox="1"/>
          <p:nvPr/>
        </p:nvSpPr>
        <p:spPr>
          <a:xfrm>
            <a:off x="5267839" y="6296217"/>
            <a:ext cx="3034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err="1"/>
              <a:t>σ</a:t>
            </a:r>
            <a:r>
              <a:rPr kumimoji="1" lang="en-US" altLang="ja-JP" sz="2000" baseline="-25000" dirty="0" err="1"/>
              <a:t>T</a:t>
            </a:r>
            <a:r>
              <a:rPr kumimoji="1" lang="en-US" altLang="ja-JP" sz="2000" dirty="0"/>
              <a:t> = 150 </a:t>
            </a:r>
            <a:r>
              <a:rPr kumimoji="1" lang="en-US" altLang="ja-JP" sz="2000" dirty="0" err="1"/>
              <a:t>ps</a:t>
            </a:r>
            <a:r>
              <a:rPr kumimoji="1" lang="en-US" altLang="ja-JP" sz="2000" dirty="0"/>
              <a:t> assumption</a:t>
            </a:r>
            <a:endParaRPr kumimoji="1" lang="ja-JP" altLang="en-US" sz="20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C0405A4-5122-4A78-BF92-EEFD19F89558}"/>
              </a:ext>
            </a:extLst>
          </p:cNvPr>
          <p:cNvSpPr txBox="1"/>
          <p:nvPr/>
        </p:nvSpPr>
        <p:spPr>
          <a:xfrm>
            <a:off x="899592" y="3215231"/>
            <a:ext cx="296124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PID: </a:t>
            </a:r>
            <a:r>
              <a:rPr kumimoji="1" lang="en-US" altLang="ja-JP" sz="2400" dirty="0" err="1"/>
              <a:t>dE</a:t>
            </a:r>
            <a:r>
              <a:rPr kumimoji="1" lang="en-US" altLang="ja-JP" sz="2400" dirty="0"/>
              <a:t>/dx(TPC) vs p/q</a:t>
            </a:r>
            <a:endParaRPr kumimoji="1" lang="ja-JP" altLang="en-US" sz="24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A31159B-1093-4F28-8C11-8197C30C8CE7}"/>
              </a:ext>
            </a:extLst>
          </p:cNvPr>
          <p:cNvSpPr txBox="1"/>
          <p:nvPr/>
        </p:nvSpPr>
        <p:spPr>
          <a:xfrm>
            <a:off x="5724128" y="3212976"/>
            <a:ext cx="266429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PID: TOF(β) vs p/q</a:t>
            </a:r>
            <a:endParaRPr kumimoji="1" lang="ja-JP" altLang="en-US" sz="2400" dirty="0"/>
          </a:p>
        </p:txBody>
      </p:sp>
      <p:sp>
        <p:nvSpPr>
          <p:cNvPr id="3" name="テキスト ボックス 2"/>
          <p:cNvSpPr txBox="1"/>
          <p:nvPr/>
        </p:nvSpPr>
        <p:spPr>
          <a:xfrm rot="19959256">
            <a:off x="851159" y="4003274"/>
            <a:ext cx="1818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>
                    <a:lumMod val="50000"/>
                  </a:schemeClr>
                </a:solidFill>
              </a:rPr>
              <a:t>Simulation</a:t>
            </a:r>
            <a:endParaRPr kumimoji="1" lang="ja-JP" alt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 rot="19959256">
            <a:off x="5560676" y="5233414"/>
            <a:ext cx="1818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>
                    <a:lumMod val="50000"/>
                  </a:schemeClr>
                </a:solidFill>
              </a:rPr>
              <a:t>Simulation</a:t>
            </a:r>
            <a:endParaRPr kumimoji="1" lang="ja-JP" alt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6B55CF87-C5DC-4C0A-83B0-C2A610B80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" y="1010549"/>
            <a:ext cx="8507288" cy="1914395"/>
          </a:xfrm>
        </p:spPr>
        <p:txBody>
          <a:bodyPr>
            <a:normAutofit/>
          </a:bodyPr>
          <a:lstStyle/>
          <a:p>
            <a:r>
              <a:rPr lang="en-US" altLang="ja-JP" dirty="0"/>
              <a:t>By </a:t>
            </a:r>
            <a:r>
              <a:rPr lang="en-US" altLang="ja-JP" dirty="0" err="1"/>
              <a:t>dE</a:t>
            </a:r>
            <a:r>
              <a:rPr lang="en-US" altLang="ja-JP" dirty="0"/>
              <a:t>/dx in TPC &amp; TOF with the </a:t>
            </a:r>
            <a:r>
              <a:rPr lang="en-US" altLang="ja-JP" dirty="0" err="1"/>
              <a:t>Hodoscope</a:t>
            </a:r>
            <a:endParaRPr lang="en-US" altLang="ja-JP" dirty="0"/>
          </a:p>
          <a:p>
            <a:pPr lvl="1"/>
            <a:r>
              <a:rPr lang="en-US" altLang="ja-JP" dirty="0">
                <a:latin typeface="Symbol" panose="05050102010706020507" pitchFamily="18" charset="2"/>
              </a:rPr>
              <a:t>p</a:t>
            </a:r>
            <a:r>
              <a:rPr lang="en-US" altLang="ja-JP" dirty="0"/>
              <a:t>-p separation up to 0.9 GeV/c</a:t>
            </a:r>
          </a:p>
          <a:p>
            <a:pPr lvl="1"/>
            <a:r>
              <a:rPr lang="en-US" altLang="ja-JP" dirty="0"/>
              <a:t>K-</a:t>
            </a:r>
            <a:r>
              <a:rPr lang="en-US" altLang="ja-JP" dirty="0">
                <a:latin typeface="Symbol" panose="05050102010706020507" pitchFamily="18" charset="2"/>
              </a:rPr>
              <a:t>p</a:t>
            </a:r>
            <a:r>
              <a:rPr lang="en-US" altLang="ja-JP" dirty="0"/>
              <a:t> separation up to 0.5 GeV/c</a:t>
            </a:r>
          </a:p>
        </p:txBody>
      </p:sp>
    </p:spTree>
    <p:extLst>
      <p:ext uri="{BB962C8B-B14F-4D97-AF65-F5344CB8AC3E}">
        <p14:creationId xmlns:p14="http://schemas.microsoft.com/office/powerpoint/2010/main" val="156829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r>
              <a:rPr kumimoji="1" lang="en-US" altLang="ja-JP" dirty="0"/>
              <a:t>Part III.</a:t>
            </a:r>
            <a:br>
              <a:rPr kumimoji="1" lang="en-US" altLang="ja-JP" dirty="0"/>
            </a:br>
            <a:r>
              <a:rPr kumimoji="1" lang="en-US" altLang="ja-JP" dirty="0"/>
              <a:t>Planned experiments using </a:t>
            </a:r>
            <a:r>
              <a:rPr kumimoji="1" lang="en-US" altLang="ja-JP" dirty="0" err="1"/>
              <a:t>HypTPC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24998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90015" y="2597337"/>
            <a:ext cx="7886700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ja-JP" sz="5400" i="1" dirty="0"/>
              <a:t>J-PARC E42 experiment</a:t>
            </a:r>
            <a:br>
              <a:rPr kumimoji="1" lang="en-US" altLang="ja-JP" sz="5400" i="1" dirty="0"/>
            </a:br>
            <a:r>
              <a:rPr lang="en-US" altLang="ja-JP" sz="5400" i="1" dirty="0"/>
              <a:t>~Search for H </a:t>
            </a:r>
            <a:r>
              <a:rPr lang="en-US" altLang="ja-JP" sz="5400" i="1" dirty="0" err="1"/>
              <a:t>dibaryon</a:t>
            </a:r>
            <a:r>
              <a:rPr lang="en-US" altLang="ja-JP" sz="5400" i="1" dirty="0"/>
              <a:t>~</a:t>
            </a:r>
            <a:endParaRPr kumimoji="1" lang="ja-JP" altLang="en-US" sz="5400" i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836B-8BC3-B245-83B7-E3EDE5EFA036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4201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Contents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altLang="ja-JP" dirty="0"/>
              <a:t>Introduction to J-PARC</a:t>
            </a:r>
          </a:p>
          <a:p>
            <a:pPr marL="571500" indent="-571500">
              <a:buFont typeface="+mj-lt"/>
              <a:buAutoNum type="romanUcPeriod"/>
            </a:pPr>
            <a:r>
              <a:rPr lang="en-US" altLang="ja-JP" dirty="0"/>
              <a:t>Hyperon Spectrometer &amp; </a:t>
            </a:r>
            <a:r>
              <a:rPr lang="en-US" altLang="ja-JP" dirty="0" err="1"/>
              <a:t>HypTPC</a:t>
            </a:r>
            <a:endParaRPr lang="en-US" altLang="ja-JP" dirty="0"/>
          </a:p>
          <a:p>
            <a:pPr marL="571500" indent="-571500">
              <a:buFont typeface="+mj-lt"/>
              <a:buAutoNum type="romanUcPeriod"/>
            </a:pPr>
            <a:r>
              <a:rPr lang="en-US" altLang="ja-JP" dirty="0"/>
              <a:t>Planned experiments using </a:t>
            </a:r>
            <a:r>
              <a:rPr lang="en-US" altLang="ja-JP" dirty="0" err="1"/>
              <a:t>HypTPC</a:t>
            </a:r>
            <a:endParaRPr kumimoji="1" lang="en-US" altLang="ja-JP" dirty="0"/>
          </a:p>
          <a:p>
            <a:pPr lvl="1"/>
            <a:r>
              <a:rPr lang="en-US" altLang="ja-JP" dirty="0"/>
              <a:t>E42 (H dibaryon)</a:t>
            </a:r>
          </a:p>
          <a:p>
            <a:pPr lvl="1"/>
            <a:r>
              <a:rPr lang="en-US" altLang="ja-JP" dirty="0"/>
              <a:t>E45 (N</a:t>
            </a:r>
            <a:r>
              <a:rPr lang="en-US" altLang="ja-JP" baseline="30000" dirty="0"/>
              <a:t>*</a:t>
            </a:r>
            <a:r>
              <a:rPr lang="en-US" altLang="ja-JP" dirty="0"/>
              <a:t>/Y</a:t>
            </a:r>
            <a:r>
              <a:rPr lang="en-US" altLang="ja-JP" baseline="30000" dirty="0"/>
              <a:t>*</a:t>
            </a:r>
            <a:r>
              <a:rPr lang="en-US" altLang="ja-JP" dirty="0"/>
              <a:t> spectroscopy)</a:t>
            </a:r>
          </a:p>
          <a:p>
            <a:pPr lvl="1"/>
            <a:r>
              <a:rPr lang="en-US" altLang="ja-JP" dirty="0"/>
              <a:t>E72</a:t>
            </a:r>
            <a:r>
              <a:rPr lang="ja-JP" altLang="en-US" dirty="0"/>
              <a:t> </a:t>
            </a:r>
            <a:r>
              <a:rPr lang="en-US" altLang="ja-JP" dirty="0"/>
              <a:t>(Search for new narrow </a:t>
            </a:r>
            <a:r>
              <a:rPr lang="en-US" altLang="ja-JP" dirty="0">
                <a:latin typeface="Symbol" panose="05050102010706020507" pitchFamily="18" charset="2"/>
              </a:rPr>
              <a:t>L</a:t>
            </a:r>
            <a:r>
              <a:rPr lang="en-US" altLang="ja-JP" baseline="30000" dirty="0"/>
              <a:t>*</a:t>
            </a:r>
            <a:r>
              <a:rPr lang="en-US" altLang="ja-JP" dirty="0"/>
              <a:t> resonance)</a:t>
            </a:r>
          </a:p>
        </p:txBody>
      </p:sp>
    </p:spTree>
    <p:extLst>
      <p:ext uri="{BB962C8B-B14F-4D97-AF65-F5344CB8AC3E}">
        <p14:creationId xmlns:p14="http://schemas.microsoft.com/office/powerpoint/2010/main" val="1164432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556625" cy="984250"/>
          </a:xfrm>
        </p:spPr>
        <p:txBody>
          <a:bodyPr>
            <a:normAutofit/>
          </a:bodyPr>
          <a:lstStyle/>
          <a:p>
            <a:r>
              <a:rPr kumimoji="0" lang="en-US" altLang="ja-JP" dirty="0">
                <a:solidFill>
                  <a:srgbClr val="0070C0"/>
                </a:solidFill>
              </a:rPr>
              <a:t>H </a:t>
            </a:r>
            <a:r>
              <a:rPr kumimoji="0" lang="en-US" altLang="ja-JP" dirty="0" err="1">
                <a:solidFill>
                  <a:srgbClr val="0070C0"/>
                </a:solidFill>
              </a:rPr>
              <a:t>dibaryon</a:t>
            </a:r>
            <a:endParaRPr lang="en-US" altLang="ja-JP" sz="4800" dirty="0">
              <a:solidFill>
                <a:srgbClr val="0070C0"/>
              </a:solidFill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503238" y="3321050"/>
            <a:ext cx="79565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/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ja-JP" altLang="ja-JP" sz="3200"/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7812088" y="4005263"/>
            <a:ext cx="46831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endParaRPr lang="ja-JP" altLang="ja-JP" sz="2000">
              <a:solidFill>
                <a:schemeClr val="tx2"/>
              </a:solidFill>
            </a:endParaRP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6840538" y="3968750"/>
            <a:ext cx="863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endParaRPr lang="ja-JP" altLang="ja-JP" sz="2000" baseline="30000">
              <a:solidFill>
                <a:schemeClr val="tx2"/>
              </a:solidFill>
            </a:endParaRPr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7885113" y="3968750"/>
            <a:ext cx="863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endParaRPr lang="ja-JP" altLang="ja-JP" sz="2000" baseline="30000">
              <a:solidFill>
                <a:schemeClr val="tx2"/>
              </a:solidFill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1800225" y="4041874"/>
            <a:ext cx="1331913" cy="1403350"/>
            <a:chOff x="1800225" y="4041874"/>
            <a:chExt cx="1331913" cy="1403350"/>
          </a:xfrm>
        </p:grpSpPr>
        <p:sp>
          <p:nvSpPr>
            <p:cNvPr id="13316" name="Rectangle 4"/>
            <p:cNvSpPr>
              <a:spLocks noChangeArrowheads="1"/>
            </p:cNvSpPr>
            <p:nvPr/>
          </p:nvSpPr>
          <p:spPr bwMode="auto">
            <a:xfrm>
              <a:off x="2087563" y="4330799"/>
              <a:ext cx="32385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7" rIns="92075" bIns="46037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75000"/>
                </a:lnSpc>
              </a:pPr>
              <a:r>
                <a:rPr lang="en-US" altLang="ja-JP" sz="2000">
                  <a:solidFill>
                    <a:schemeClr val="tx2"/>
                  </a:solidFill>
                </a:rPr>
                <a:t>u</a:t>
              </a:r>
            </a:p>
          </p:txBody>
        </p:sp>
        <p:sp>
          <p:nvSpPr>
            <p:cNvPr id="13317" name="Rectangle 5"/>
            <p:cNvSpPr>
              <a:spLocks noChangeArrowheads="1"/>
            </p:cNvSpPr>
            <p:nvPr/>
          </p:nvSpPr>
          <p:spPr bwMode="auto">
            <a:xfrm>
              <a:off x="2484438" y="4941987"/>
              <a:ext cx="288925" cy="287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7" rIns="92075" bIns="46037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75000"/>
                </a:lnSpc>
              </a:pPr>
              <a:r>
                <a:rPr lang="en-US" altLang="ja-JP" sz="2000">
                  <a:solidFill>
                    <a:schemeClr val="tx2"/>
                  </a:solidFill>
                </a:rPr>
                <a:t>u</a:t>
              </a:r>
            </a:p>
          </p:txBody>
        </p:sp>
        <p:sp>
          <p:nvSpPr>
            <p:cNvPr id="13318" name="Rectangle 6"/>
            <p:cNvSpPr>
              <a:spLocks noChangeArrowheads="1"/>
            </p:cNvSpPr>
            <p:nvPr/>
          </p:nvSpPr>
          <p:spPr bwMode="auto">
            <a:xfrm>
              <a:off x="2411413" y="4689574"/>
              <a:ext cx="396875" cy="28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7" rIns="92075" bIns="46037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75000"/>
                </a:lnSpc>
              </a:pPr>
              <a:r>
                <a:rPr lang="en-US" altLang="ja-JP" sz="2000">
                  <a:solidFill>
                    <a:schemeClr val="tx2"/>
                  </a:solidFill>
                </a:rPr>
                <a:t>d</a:t>
              </a:r>
            </a:p>
          </p:txBody>
        </p:sp>
        <p:sp>
          <p:nvSpPr>
            <p:cNvPr id="13319" name="Rectangle 7"/>
            <p:cNvSpPr>
              <a:spLocks noChangeArrowheads="1"/>
            </p:cNvSpPr>
            <p:nvPr/>
          </p:nvSpPr>
          <p:spPr bwMode="auto">
            <a:xfrm>
              <a:off x="2051050" y="4907062"/>
              <a:ext cx="396875" cy="287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7" rIns="92075" bIns="46037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75000"/>
                </a:lnSpc>
              </a:pPr>
              <a:r>
                <a:rPr lang="en-US" altLang="ja-JP" sz="2000">
                  <a:solidFill>
                    <a:schemeClr val="tx2"/>
                  </a:solidFill>
                </a:rPr>
                <a:t>d</a:t>
              </a:r>
              <a:endParaRPr lang="en-US" altLang="ja-JP" sz="2000" baseline="30000">
                <a:solidFill>
                  <a:schemeClr val="tx2"/>
                </a:solidFill>
              </a:endParaRPr>
            </a:p>
          </p:txBody>
        </p:sp>
        <p:sp>
          <p:nvSpPr>
            <p:cNvPr id="13321" name="Rectangle 9"/>
            <p:cNvSpPr>
              <a:spLocks noChangeArrowheads="1"/>
            </p:cNvSpPr>
            <p:nvPr/>
          </p:nvSpPr>
          <p:spPr bwMode="auto">
            <a:xfrm>
              <a:off x="2159000" y="4546699"/>
              <a:ext cx="323850" cy="28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7" rIns="92075" bIns="46037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75000"/>
                </a:lnSpc>
              </a:pPr>
              <a:r>
                <a:rPr lang="en-US" altLang="ja-JP" sz="2000">
                  <a:solidFill>
                    <a:schemeClr val="tx2"/>
                  </a:solidFill>
                </a:rPr>
                <a:t>s</a:t>
              </a:r>
              <a:endParaRPr lang="en-US" altLang="ja-JP" sz="2000" baseline="30000">
                <a:solidFill>
                  <a:schemeClr val="tx2"/>
                </a:solidFill>
              </a:endParaRPr>
            </a:p>
          </p:txBody>
        </p:sp>
        <p:sp>
          <p:nvSpPr>
            <p:cNvPr id="13322" name="Rectangle 10"/>
            <p:cNvSpPr>
              <a:spLocks noChangeArrowheads="1"/>
            </p:cNvSpPr>
            <p:nvPr/>
          </p:nvSpPr>
          <p:spPr bwMode="auto">
            <a:xfrm>
              <a:off x="2519363" y="4365724"/>
              <a:ext cx="323850" cy="28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7" rIns="92075" bIns="46037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75000"/>
                </a:lnSpc>
              </a:pPr>
              <a:r>
                <a:rPr lang="en-US" altLang="ja-JP" sz="2000">
                  <a:solidFill>
                    <a:schemeClr val="tx2"/>
                  </a:solidFill>
                </a:rPr>
                <a:t>s</a:t>
              </a:r>
              <a:endParaRPr lang="en-US" altLang="ja-JP" sz="2000" baseline="30000">
                <a:solidFill>
                  <a:schemeClr val="tx2"/>
                </a:solidFill>
              </a:endParaRPr>
            </a:p>
          </p:txBody>
        </p:sp>
        <p:sp>
          <p:nvSpPr>
            <p:cNvPr id="13325" name="Oval 13"/>
            <p:cNvSpPr>
              <a:spLocks noChangeArrowheads="1"/>
            </p:cNvSpPr>
            <p:nvPr/>
          </p:nvSpPr>
          <p:spPr bwMode="auto">
            <a:xfrm>
              <a:off x="1800225" y="4041874"/>
              <a:ext cx="1331913" cy="140335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3326" name="Oval 14"/>
            <p:cNvSpPr>
              <a:spLocks noChangeArrowheads="1"/>
            </p:cNvSpPr>
            <p:nvPr/>
          </p:nvSpPr>
          <p:spPr bwMode="auto">
            <a:xfrm>
              <a:off x="2411413" y="4834037"/>
              <a:ext cx="468312" cy="466725"/>
            </a:xfrm>
            <a:prstGeom prst="ellipse">
              <a:avLst/>
            </a:prstGeom>
            <a:solidFill>
              <a:srgbClr val="00CCFF">
                <a:alpha val="50195"/>
              </a:srgbClr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3327" name="Oval 15"/>
            <p:cNvSpPr>
              <a:spLocks noChangeArrowheads="1"/>
            </p:cNvSpPr>
            <p:nvPr/>
          </p:nvSpPr>
          <p:spPr bwMode="auto">
            <a:xfrm>
              <a:off x="2374900" y="4581624"/>
              <a:ext cx="468313" cy="466725"/>
            </a:xfrm>
            <a:prstGeom prst="ellipse">
              <a:avLst/>
            </a:prstGeom>
            <a:solidFill>
              <a:srgbClr val="FF9900">
                <a:alpha val="50195"/>
              </a:srgbClr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3328" name="Oval 16"/>
            <p:cNvSpPr>
              <a:spLocks noChangeArrowheads="1"/>
            </p:cNvSpPr>
            <p:nvPr/>
          </p:nvSpPr>
          <p:spPr bwMode="auto">
            <a:xfrm>
              <a:off x="2447925" y="4294287"/>
              <a:ext cx="468313" cy="466725"/>
            </a:xfrm>
            <a:prstGeom prst="ellipse">
              <a:avLst/>
            </a:prstGeom>
            <a:solidFill>
              <a:srgbClr val="00FF00">
                <a:alpha val="50195"/>
              </a:srgbClr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3329" name="Oval 17"/>
            <p:cNvSpPr>
              <a:spLocks noChangeArrowheads="1"/>
            </p:cNvSpPr>
            <p:nvPr/>
          </p:nvSpPr>
          <p:spPr bwMode="auto">
            <a:xfrm>
              <a:off x="2051050" y="4186337"/>
              <a:ext cx="468313" cy="466725"/>
            </a:xfrm>
            <a:prstGeom prst="ellipse">
              <a:avLst/>
            </a:prstGeom>
            <a:solidFill>
              <a:srgbClr val="00CCFF">
                <a:alpha val="50195"/>
              </a:srgbClr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3330" name="Oval 18"/>
            <p:cNvSpPr>
              <a:spLocks noChangeArrowheads="1"/>
            </p:cNvSpPr>
            <p:nvPr/>
          </p:nvSpPr>
          <p:spPr bwMode="auto">
            <a:xfrm>
              <a:off x="2087563" y="4473674"/>
              <a:ext cx="468312" cy="466725"/>
            </a:xfrm>
            <a:prstGeom prst="ellipse">
              <a:avLst/>
            </a:prstGeom>
            <a:solidFill>
              <a:srgbClr val="00FF00">
                <a:alpha val="50195"/>
              </a:srgbClr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3331" name="Oval 19"/>
            <p:cNvSpPr>
              <a:spLocks noChangeArrowheads="1"/>
            </p:cNvSpPr>
            <p:nvPr/>
          </p:nvSpPr>
          <p:spPr bwMode="auto">
            <a:xfrm>
              <a:off x="2016125" y="4797524"/>
              <a:ext cx="468313" cy="466725"/>
            </a:xfrm>
            <a:prstGeom prst="ellipse">
              <a:avLst/>
            </a:prstGeom>
            <a:solidFill>
              <a:srgbClr val="FF9900">
                <a:alpha val="50195"/>
              </a:srgbClr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755650" y="4473575"/>
            <a:ext cx="7556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endParaRPr lang="ja-JP" altLang="ja-JP" sz="2000">
              <a:solidFill>
                <a:schemeClr val="tx2"/>
              </a:solidFill>
            </a:endParaRPr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358775" y="1053455"/>
            <a:ext cx="8534400" cy="100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/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ja-JP" sz="2400" dirty="0"/>
              <a:t>Flavor-singlet (00) state (strangeness</a:t>
            </a:r>
            <a:r>
              <a:rPr lang="ja-JP" altLang="en-US" sz="2400" dirty="0"/>
              <a:t> </a:t>
            </a:r>
            <a:r>
              <a:rPr lang="en-US" altLang="ja-JP" sz="2400" dirty="0"/>
              <a:t>-2, </a:t>
            </a:r>
            <a:r>
              <a:rPr lang="en-US" altLang="ja-JP" sz="2400" dirty="0" err="1"/>
              <a:t>isospin</a:t>
            </a:r>
            <a:r>
              <a:rPr lang="en-US" altLang="ja-JP" sz="2400" dirty="0"/>
              <a:t> 0,</a:t>
            </a:r>
            <a:r>
              <a:rPr lang="ja-JP" altLang="en-US" sz="2400" dirty="0"/>
              <a:t> </a:t>
            </a:r>
            <a:br>
              <a:rPr lang="en-US" altLang="ja-JP" sz="2400" dirty="0"/>
            </a:br>
            <a:r>
              <a:rPr lang="en-US" altLang="ja-JP" sz="2400" dirty="0"/>
              <a:t>or </a:t>
            </a:r>
            <a:r>
              <a:rPr lang="en-US" altLang="ja-JP" sz="2400" baseline="30000" dirty="0"/>
              <a:t>1</a:t>
            </a:r>
            <a:r>
              <a:rPr lang="en-US" altLang="ja-JP" sz="2400" dirty="0"/>
              <a:t>S</a:t>
            </a:r>
            <a:r>
              <a:rPr lang="en-US" altLang="ja-JP" sz="2400" baseline="-25000" dirty="0"/>
              <a:t>0 </a:t>
            </a:r>
            <a:r>
              <a:rPr lang="en-US" altLang="ja-JP" sz="2400" dirty="0"/>
              <a:t>state in </a:t>
            </a:r>
            <a:r>
              <a:rPr lang="en-US" altLang="ja-JP" sz="2400" dirty="0">
                <a:solidFill>
                  <a:srgbClr val="0033CC"/>
                </a:solidFill>
                <a:latin typeface="ＭＳ 明朝" pitchFamily="17" charset="-128"/>
                <a:ea typeface="ＭＳ 明朝" pitchFamily="17" charset="-128"/>
              </a:rPr>
              <a:t>ΛΛ-Ξ</a:t>
            </a:r>
            <a:r>
              <a:rPr lang="ja-JP" altLang="en-US" sz="2400" dirty="0">
                <a:solidFill>
                  <a:srgbClr val="0033CC"/>
                </a:solidFill>
                <a:latin typeface="ＭＳ 明朝" pitchFamily="17" charset="-128"/>
                <a:ea typeface="ＭＳ 明朝" pitchFamily="17" charset="-128"/>
              </a:rPr>
              <a:t>Ｎ</a:t>
            </a:r>
            <a:r>
              <a:rPr lang="en-US" altLang="ja-JP" sz="2400" dirty="0">
                <a:solidFill>
                  <a:srgbClr val="0033CC"/>
                </a:solidFill>
                <a:latin typeface="ＭＳ 明朝" pitchFamily="17" charset="-128"/>
                <a:ea typeface="ＭＳ 明朝" pitchFamily="17" charset="-128"/>
              </a:rPr>
              <a:t>-ΣΣ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>
                <a:solidFill>
                  <a:srgbClr val="000000"/>
                </a:solidFill>
              </a:rPr>
              <a:t>system</a:t>
            </a:r>
            <a:r>
              <a:rPr lang="en-US" altLang="ja-JP" sz="2400" dirty="0"/>
              <a:t>)</a:t>
            </a:r>
            <a:endParaRPr lang="ja-JP" altLang="en-US" sz="2400" dirty="0"/>
          </a:p>
        </p:txBody>
      </p:sp>
      <p:sp>
        <p:nvSpPr>
          <p:cNvPr id="13334" name="Rectangle 22"/>
          <p:cNvSpPr>
            <a:spLocks noChangeArrowheads="1"/>
          </p:cNvSpPr>
          <p:nvPr/>
        </p:nvSpPr>
        <p:spPr bwMode="auto">
          <a:xfrm>
            <a:off x="358775" y="908050"/>
            <a:ext cx="85344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/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ja-JP" altLang="ja-JP" sz="2400">
              <a:solidFill>
                <a:srgbClr val="FF0000"/>
              </a:solidFill>
            </a:endParaRPr>
          </a:p>
        </p:txBody>
      </p:sp>
      <p:sp>
        <p:nvSpPr>
          <p:cNvPr id="13335" name="Rectangle 23"/>
          <p:cNvSpPr>
            <a:spLocks noChangeArrowheads="1"/>
          </p:cNvSpPr>
          <p:nvPr/>
        </p:nvSpPr>
        <p:spPr bwMode="auto">
          <a:xfrm>
            <a:off x="3598863" y="2532063"/>
            <a:ext cx="3238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en-US" altLang="ja-JP" sz="2000">
                <a:solidFill>
                  <a:schemeClr val="tx2"/>
                </a:solidFill>
              </a:rPr>
              <a:t>u</a:t>
            </a:r>
          </a:p>
        </p:txBody>
      </p:sp>
      <p:sp>
        <p:nvSpPr>
          <p:cNvPr id="13336" name="Rectangle 24"/>
          <p:cNvSpPr>
            <a:spLocks noChangeArrowheads="1"/>
          </p:cNvSpPr>
          <p:nvPr/>
        </p:nvSpPr>
        <p:spPr bwMode="auto">
          <a:xfrm>
            <a:off x="3995738" y="3143250"/>
            <a:ext cx="2889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endParaRPr lang="ja-JP" altLang="ja-JP" sz="2000">
              <a:solidFill>
                <a:schemeClr val="tx2"/>
              </a:solidFill>
            </a:endParaRPr>
          </a:p>
        </p:txBody>
      </p:sp>
      <p:sp>
        <p:nvSpPr>
          <p:cNvPr id="13337" name="Rectangle 25"/>
          <p:cNvSpPr>
            <a:spLocks noChangeArrowheads="1"/>
          </p:cNvSpPr>
          <p:nvPr/>
        </p:nvSpPr>
        <p:spPr bwMode="auto">
          <a:xfrm>
            <a:off x="3922713" y="2890838"/>
            <a:ext cx="39687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endParaRPr lang="ja-JP" altLang="ja-JP" sz="2000">
              <a:solidFill>
                <a:schemeClr val="tx2"/>
              </a:solidFill>
            </a:endParaRPr>
          </a:p>
        </p:txBody>
      </p:sp>
      <p:sp>
        <p:nvSpPr>
          <p:cNvPr id="13338" name="Rectangle 26"/>
          <p:cNvSpPr>
            <a:spLocks noChangeArrowheads="1"/>
          </p:cNvSpPr>
          <p:nvPr/>
        </p:nvSpPr>
        <p:spPr bwMode="auto">
          <a:xfrm>
            <a:off x="3562350" y="3108325"/>
            <a:ext cx="3968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en-US" altLang="ja-JP" sz="2000">
                <a:solidFill>
                  <a:schemeClr val="tx2"/>
                </a:solidFill>
              </a:rPr>
              <a:t>d</a:t>
            </a:r>
            <a:endParaRPr lang="en-US" altLang="ja-JP" sz="2000" baseline="30000">
              <a:solidFill>
                <a:schemeClr val="tx2"/>
              </a:solidFill>
            </a:endParaRPr>
          </a:p>
        </p:txBody>
      </p:sp>
      <p:sp>
        <p:nvSpPr>
          <p:cNvPr id="13339" name="Rectangle 27"/>
          <p:cNvSpPr>
            <a:spLocks noChangeArrowheads="1"/>
          </p:cNvSpPr>
          <p:nvPr/>
        </p:nvSpPr>
        <p:spPr bwMode="auto">
          <a:xfrm>
            <a:off x="4067175" y="2817813"/>
            <a:ext cx="3238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en-US" altLang="ja-JP" sz="2000">
                <a:solidFill>
                  <a:schemeClr val="tx2"/>
                </a:solidFill>
              </a:rPr>
              <a:t>s</a:t>
            </a:r>
            <a:endParaRPr lang="en-US" altLang="ja-JP" sz="2000" baseline="30000">
              <a:solidFill>
                <a:schemeClr val="tx2"/>
              </a:solidFill>
            </a:endParaRPr>
          </a:p>
        </p:txBody>
      </p:sp>
      <p:sp>
        <p:nvSpPr>
          <p:cNvPr id="13340" name="Rectangle 28"/>
          <p:cNvSpPr>
            <a:spLocks noChangeArrowheads="1"/>
          </p:cNvSpPr>
          <p:nvPr/>
        </p:nvSpPr>
        <p:spPr bwMode="auto">
          <a:xfrm>
            <a:off x="4030663" y="2566988"/>
            <a:ext cx="3238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endParaRPr lang="ja-JP" altLang="ja-JP" sz="2000" baseline="30000">
              <a:solidFill>
                <a:schemeClr val="tx2"/>
              </a:solidFill>
            </a:endParaRPr>
          </a:p>
        </p:txBody>
      </p:sp>
      <p:sp>
        <p:nvSpPr>
          <p:cNvPr id="13341" name="Oval 29"/>
          <p:cNvSpPr>
            <a:spLocks noChangeArrowheads="1"/>
          </p:cNvSpPr>
          <p:nvPr/>
        </p:nvSpPr>
        <p:spPr bwMode="auto">
          <a:xfrm>
            <a:off x="3275013" y="2243138"/>
            <a:ext cx="1331912" cy="140335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3342" name="Oval 30"/>
          <p:cNvSpPr>
            <a:spLocks noChangeArrowheads="1"/>
          </p:cNvSpPr>
          <p:nvPr/>
        </p:nvSpPr>
        <p:spPr bwMode="auto">
          <a:xfrm>
            <a:off x="3995738" y="2709863"/>
            <a:ext cx="468312" cy="466725"/>
          </a:xfrm>
          <a:prstGeom prst="ellipse">
            <a:avLst/>
          </a:prstGeom>
          <a:solidFill>
            <a:srgbClr val="00FF00">
              <a:alpha val="50195"/>
            </a:srgbClr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3343" name="Oval 31"/>
          <p:cNvSpPr>
            <a:spLocks noChangeArrowheads="1"/>
          </p:cNvSpPr>
          <p:nvPr/>
        </p:nvSpPr>
        <p:spPr bwMode="auto">
          <a:xfrm>
            <a:off x="3562350" y="2387600"/>
            <a:ext cx="468313" cy="466725"/>
          </a:xfrm>
          <a:prstGeom prst="ellipse">
            <a:avLst/>
          </a:prstGeom>
          <a:solidFill>
            <a:srgbClr val="00CCFF">
              <a:alpha val="50195"/>
            </a:srgbClr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3344" name="Oval 32"/>
          <p:cNvSpPr>
            <a:spLocks noChangeArrowheads="1"/>
          </p:cNvSpPr>
          <p:nvPr/>
        </p:nvSpPr>
        <p:spPr bwMode="auto">
          <a:xfrm>
            <a:off x="3527425" y="2998788"/>
            <a:ext cx="468313" cy="466725"/>
          </a:xfrm>
          <a:prstGeom prst="ellipse">
            <a:avLst/>
          </a:prstGeom>
          <a:solidFill>
            <a:srgbClr val="FF9900">
              <a:alpha val="50195"/>
            </a:srgbClr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auto">
          <a:xfrm>
            <a:off x="611188" y="2566988"/>
            <a:ext cx="3238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en-US" altLang="ja-JP" sz="2000">
                <a:solidFill>
                  <a:schemeClr val="tx2"/>
                </a:solidFill>
              </a:rPr>
              <a:t>u</a:t>
            </a:r>
          </a:p>
        </p:txBody>
      </p:sp>
      <p:sp>
        <p:nvSpPr>
          <p:cNvPr id="13346" name="Rectangle 34"/>
          <p:cNvSpPr>
            <a:spLocks noChangeArrowheads="1"/>
          </p:cNvSpPr>
          <p:nvPr/>
        </p:nvSpPr>
        <p:spPr bwMode="auto">
          <a:xfrm>
            <a:off x="1008063" y="3178175"/>
            <a:ext cx="2889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endParaRPr lang="ja-JP" altLang="ja-JP" sz="2000">
              <a:solidFill>
                <a:schemeClr val="tx2"/>
              </a:solidFill>
            </a:endParaRPr>
          </a:p>
        </p:txBody>
      </p:sp>
      <p:sp>
        <p:nvSpPr>
          <p:cNvPr id="13347" name="Rectangle 35"/>
          <p:cNvSpPr>
            <a:spLocks noChangeArrowheads="1"/>
          </p:cNvSpPr>
          <p:nvPr/>
        </p:nvSpPr>
        <p:spPr bwMode="auto">
          <a:xfrm>
            <a:off x="935038" y="2925763"/>
            <a:ext cx="39687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endParaRPr lang="ja-JP" altLang="ja-JP" sz="2000">
              <a:solidFill>
                <a:schemeClr val="tx2"/>
              </a:solidFill>
            </a:endParaRPr>
          </a:p>
        </p:txBody>
      </p:sp>
      <p:sp>
        <p:nvSpPr>
          <p:cNvPr id="13348" name="Rectangle 36"/>
          <p:cNvSpPr>
            <a:spLocks noChangeArrowheads="1"/>
          </p:cNvSpPr>
          <p:nvPr/>
        </p:nvSpPr>
        <p:spPr bwMode="auto">
          <a:xfrm>
            <a:off x="574675" y="3143250"/>
            <a:ext cx="3968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en-US" altLang="ja-JP" sz="2000">
                <a:solidFill>
                  <a:schemeClr val="tx2"/>
                </a:solidFill>
              </a:rPr>
              <a:t>d</a:t>
            </a:r>
            <a:endParaRPr lang="en-US" altLang="ja-JP" sz="2000" baseline="30000">
              <a:solidFill>
                <a:schemeClr val="tx2"/>
              </a:solidFill>
            </a:endParaRPr>
          </a:p>
        </p:txBody>
      </p:sp>
      <p:sp>
        <p:nvSpPr>
          <p:cNvPr id="13349" name="Rectangle 37"/>
          <p:cNvSpPr>
            <a:spLocks noChangeArrowheads="1"/>
          </p:cNvSpPr>
          <p:nvPr/>
        </p:nvSpPr>
        <p:spPr bwMode="auto">
          <a:xfrm>
            <a:off x="1079500" y="2852738"/>
            <a:ext cx="3238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en-US" altLang="ja-JP" sz="2000">
                <a:solidFill>
                  <a:schemeClr val="tx2"/>
                </a:solidFill>
              </a:rPr>
              <a:t>s</a:t>
            </a:r>
            <a:endParaRPr lang="en-US" altLang="ja-JP" sz="2000" baseline="30000">
              <a:solidFill>
                <a:schemeClr val="tx2"/>
              </a:solidFill>
            </a:endParaRPr>
          </a:p>
        </p:txBody>
      </p:sp>
      <p:sp>
        <p:nvSpPr>
          <p:cNvPr id="13350" name="Rectangle 38"/>
          <p:cNvSpPr>
            <a:spLocks noChangeArrowheads="1"/>
          </p:cNvSpPr>
          <p:nvPr/>
        </p:nvSpPr>
        <p:spPr bwMode="auto">
          <a:xfrm>
            <a:off x="1042988" y="2601913"/>
            <a:ext cx="3238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5000"/>
              </a:lnSpc>
            </a:pPr>
            <a:endParaRPr lang="ja-JP" altLang="ja-JP" sz="2000" baseline="30000">
              <a:solidFill>
                <a:schemeClr val="tx2"/>
              </a:solidFill>
            </a:endParaRPr>
          </a:p>
        </p:txBody>
      </p:sp>
      <p:sp>
        <p:nvSpPr>
          <p:cNvPr id="13351" name="Oval 39"/>
          <p:cNvSpPr>
            <a:spLocks noChangeArrowheads="1"/>
          </p:cNvSpPr>
          <p:nvPr/>
        </p:nvSpPr>
        <p:spPr bwMode="auto">
          <a:xfrm>
            <a:off x="287338" y="2278063"/>
            <a:ext cx="1331912" cy="140335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3352" name="Oval 40"/>
          <p:cNvSpPr>
            <a:spLocks noChangeArrowheads="1"/>
          </p:cNvSpPr>
          <p:nvPr/>
        </p:nvSpPr>
        <p:spPr bwMode="auto">
          <a:xfrm>
            <a:off x="1008063" y="2744788"/>
            <a:ext cx="468312" cy="466725"/>
          </a:xfrm>
          <a:prstGeom prst="ellipse">
            <a:avLst/>
          </a:prstGeom>
          <a:solidFill>
            <a:srgbClr val="00FF00">
              <a:alpha val="50195"/>
            </a:srgbClr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3353" name="Oval 41"/>
          <p:cNvSpPr>
            <a:spLocks noChangeArrowheads="1"/>
          </p:cNvSpPr>
          <p:nvPr/>
        </p:nvSpPr>
        <p:spPr bwMode="auto">
          <a:xfrm>
            <a:off x="574675" y="2422525"/>
            <a:ext cx="468313" cy="466725"/>
          </a:xfrm>
          <a:prstGeom prst="ellipse">
            <a:avLst/>
          </a:prstGeom>
          <a:solidFill>
            <a:srgbClr val="00CCFF">
              <a:alpha val="50195"/>
            </a:srgbClr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3354" name="Oval 42"/>
          <p:cNvSpPr>
            <a:spLocks noChangeArrowheads="1"/>
          </p:cNvSpPr>
          <p:nvPr/>
        </p:nvSpPr>
        <p:spPr bwMode="auto">
          <a:xfrm>
            <a:off x="539750" y="3033713"/>
            <a:ext cx="468313" cy="466725"/>
          </a:xfrm>
          <a:prstGeom prst="ellipse">
            <a:avLst/>
          </a:prstGeom>
          <a:solidFill>
            <a:srgbClr val="FFCC00">
              <a:alpha val="50195"/>
            </a:srgbClr>
          </a:solidFill>
          <a:ln w="9525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3355" name="Line 43"/>
          <p:cNvSpPr>
            <a:spLocks noChangeShapeType="1"/>
          </p:cNvSpPr>
          <p:nvPr/>
        </p:nvSpPr>
        <p:spPr bwMode="auto">
          <a:xfrm>
            <a:off x="1619250" y="296227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56" name="Line 44"/>
          <p:cNvSpPr>
            <a:spLocks noChangeShapeType="1"/>
          </p:cNvSpPr>
          <p:nvPr/>
        </p:nvSpPr>
        <p:spPr bwMode="auto">
          <a:xfrm flipH="1">
            <a:off x="2698750" y="296227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57" name="Line 45"/>
          <p:cNvSpPr>
            <a:spLocks noChangeShapeType="1"/>
          </p:cNvSpPr>
          <p:nvPr/>
        </p:nvSpPr>
        <p:spPr bwMode="auto">
          <a:xfrm>
            <a:off x="2446338" y="3284984"/>
            <a:ext cx="0" cy="684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58" name="Rectangle 46"/>
          <p:cNvSpPr>
            <a:spLocks noChangeArrowheads="1"/>
          </p:cNvSpPr>
          <p:nvPr/>
        </p:nvSpPr>
        <p:spPr bwMode="auto">
          <a:xfrm>
            <a:off x="4932363" y="1916113"/>
            <a:ext cx="3906837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/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ja-JP" sz="2400"/>
              <a:t>Color-magnetic force is not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ja-JP" sz="2400"/>
              <a:t>repulsive, but attractive</a:t>
            </a:r>
            <a:r>
              <a:rPr lang="en-US" altLang="ja-JP" sz="2000"/>
              <a:t> </a:t>
            </a:r>
            <a:endParaRPr lang="en-US" altLang="ja-JP" sz="2400"/>
          </a:p>
        </p:txBody>
      </p:sp>
      <p:sp>
        <p:nvSpPr>
          <p:cNvPr id="13359" name="Rectangle 47"/>
          <p:cNvSpPr>
            <a:spLocks noChangeArrowheads="1"/>
          </p:cNvSpPr>
          <p:nvPr/>
        </p:nvSpPr>
        <p:spPr bwMode="auto">
          <a:xfrm>
            <a:off x="3200400" y="3506788"/>
            <a:ext cx="5943600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/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ja-JP" sz="2400" dirty="0"/>
              <a:t>6 quark state may exist</a:t>
            </a:r>
            <a:br>
              <a:rPr lang="en-US" altLang="ja-JP" sz="2400" dirty="0"/>
            </a:br>
            <a:r>
              <a:rPr lang="en-US" altLang="ja-JP" sz="2800" dirty="0">
                <a:solidFill>
                  <a:srgbClr val="FF0000"/>
                </a:solidFill>
                <a:sym typeface="Wingdings" panose="05000000000000000000" pitchFamily="2" charset="2"/>
              </a:rPr>
              <a:t> H </a:t>
            </a:r>
            <a:r>
              <a:rPr lang="en-US" altLang="ja-JP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dibaryon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kumimoji="0" lang="en-US" altLang="ja-JP" sz="2400" dirty="0">
                <a:ea typeface="ＭＳ 明朝" pitchFamily="17" charset="-128"/>
              </a:rPr>
              <a:t>but not found so far</a:t>
            </a:r>
          </a:p>
          <a:p>
            <a:pPr algn="ctr" eaLnBrk="1" hangingPunct="1">
              <a:spcBef>
                <a:spcPct val="20000"/>
              </a:spcBef>
            </a:pPr>
            <a:endParaRPr kumimoji="0" lang="en-US" altLang="ja-JP" sz="2000" dirty="0">
              <a:ea typeface="ＭＳ 明朝" pitchFamily="17" charset="-128"/>
            </a:endParaRPr>
          </a:p>
          <a:p>
            <a:pPr algn="ctr" eaLnBrk="1" hangingPunct="1">
              <a:spcBef>
                <a:spcPct val="20000"/>
              </a:spcBef>
            </a:pPr>
            <a:r>
              <a:rPr kumimoji="0" lang="en-US" altLang="ja-JP" sz="2400" dirty="0">
                <a:ea typeface="ＭＳ 明朝" pitchFamily="17" charset="-128"/>
              </a:rPr>
              <a:t>A resonant state just above </a:t>
            </a:r>
            <a:r>
              <a:rPr kumimoji="0" lang="en-US" altLang="ja-JP" sz="2400" dirty="0">
                <a:latin typeface="Symbol" pitchFamily="18" charset="2"/>
                <a:ea typeface="ＭＳ 明朝" pitchFamily="17" charset="-128"/>
              </a:rPr>
              <a:t>LL</a:t>
            </a:r>
            <a:r>
              <a:rPr kumimoji="0" lang="en-US" altLang="ja-JP" sz="2400" dirty="0">
                <a:ea typeface="ＭＳ 明朝" pitchFamily="17" charset="-128"/>
              </a:rPr>
              <a:t> threshold?</a:t>
            </a:r>
            <a:endParaRPr kumimoji="0" lang="ja-JP" altLang="en-US" sz="2400" dirty="0"/>
          </a:p>
          <a:p>
            <a:pPr algn="ctr" eaLnBrk="1" hangingPunct="1">
              <a:spcBef>
                <a:spcPct val="20000"/>
              </a:spcBef>
            </a:pPr>
            <a:r>
              <a:rPr kumimoji="0" lang="ja-JP" altLang="en-US" sz="2400" dirty="0">
                <a:solidFill>
                  <a:srgbClr val="0070C0"/>
                </a:solidFill>
              </a:rPr>
              <a:t>⇒　</a:t>
            </a:r>
            <a:r>
              <a:rPr kumimoji="0" lang="en-US" altLang="ja-JP" sz="2400" dirty="0">
                <a:solidFill>
                  <a:srgbClr val="0070C0"/>
                </a:solidFill>
              </a:rPr>
              <a:t>Still an open and important question</a:t>
            </a:r>
            <a:endParaRPr kumimoji="0" lang="ja-JP" altLang="en-US" sz="2400" dirty="0">
              <a:solidFill>
                <a:srgbClr val="0070C0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32719" y="5301208"/>
            <a:ext cx="18790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All 6 quarks </a:t>
            </a:r>
            <a:br>
              <a:rPr kumimoji="1" lang="en-US" altLang="ja-JP" sz="2400" dirty="0"/>
            </a:br>
            <a:r>
              <a:rPr kumimoji="1" lang="en-US" altLang="ja-JP" sz="2400" dirty="0"/>
              <a:t>in s-state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94325277"/>
      </p:ext>
    </p:extLst>
  </p:cSld>
  <p:clrMapOvr>
    <a:masterClrMapping/>
  </p:clrMapOvr>
  <p:transition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FC3BB5-70C4-47E8-BF12-580751A30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7467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dirty="0">
                <a:solidFill>
                  <a:srgbClr val="00B050"/>
                </a:solidFill>
              </a:rPr>
              <a:t>Lattice QCD calculation for H </a:t>
            </a:r>
            <a:r>
              <a:rPr kumimoji="1" lang="en-US" altLang="ja-JP" dirty="0" err="1">
                <a:solidFill>
                  <a:srgbClr val="00B050"/>
                </a:solidFill>
              </a:rPr>
              <a:t>dinaryon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1552FEF-14F8-450A-870E-309E8F22F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7127-0982-410B-9D04-6A3963AA8913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15A36F8-92C2-4C48-95E8-093FA4201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966" y="999722"/>
            <a:ext cx="6553199" cy="2030569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72B804E-5EED-4F8D-906B-8AEAA70F9535}"/>
              </a:ext>
            </a:extLst>
          </p:cNvPr>
          <p:cNvSpPr txBox="1"/>
          <p:nvPr/>
        </p:nvSpPr>
        <p:spPr>
          <a:xfrm>
            <a:off x="4423833" y="617435"/>
            <a:ext cx="2113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B050"/>
                </a:solidFill>
              </a:rPr>
              <a:t>Physical π mass</a:t>
            </a:r>
            <a:endParaRPr kumimoji="1" lang="ja-JP" altLang="en-US" sz="2400" dirty="0">
              <a:solidFill>
                <a:srgbClr val="00B050"/>
              </a:solidFill>
            </a:endParaRPr>
          </a:p>
        </p:txBody>
      </p:sp>
      <p:sp>
        <p:nvSpPr>
          <p:cNvPr id="17" name="矢印: 下 16">
            <a:extLst>
              <a:ext uri="{FF2B5EF4-FFF2-40B4-BE49-F238E27FC236}">
                <a16:creationId xmlns:a16="http://schemas.microsoft.com/office/drawing/2014/main" id="{DAFD3137-BAD2-4179-AFA7-6A930341AFD1}"/>
              </a:ext>
            </a:extLst>
          </p:cNvPr>
          <p:cNvSpPr/>
          <p:nvPr/>
        </p:nvSpPr>
        <p:spPr>
          <a:xfrm>
            <a:off x="3204632" y="3001938"/>
            <a:ext cx="1159933" cy="8449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84BC6B1-AD8B-445D-88FF-2FBF63E3ECC4}"/>
              </a:ext>
            </a:extLst>
          </p:cNvPr>
          <p:cNvSpPr txBox="1"/>
          <p:nvPr/>
        </p:nvSpPr>
        <p:spPr>
          <a:xfrm>
            <a:off x="977899" y="617434"/>
            <a:ext cx="2113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B050"/>
                </a:solidFill>
              </a:rPr>
              <a:t>Physical π mass</a:t>
            </a:r>
            <a:endParaRPr kumimoji="1" lang="ja-JP" altLang="en-US" sz="2400" dirty="0">
              <a:solidFill>
                <a:srgbClr val="00B05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1F8358C-1CA2-43F4-A916-59FB08267184}"/>
              </a:ext>
            </a:extLst>
          </p:cNvPr>
          <p:cNvSpPr txBox="1"/>
          <p:nvPr/>
        </p:nvSpPr>
        <p:spPr>
          <a:xfrm>
            <a:off x="4364565" y="3021595"/>
            <a:ext cx="2787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00B0F0"/>
                </a:solidFill>
              </a:rPr>
              <a:t>Calculation at</a:t>
            </a:r>
          </a:p>
          <a:p>
            <a:r>
              <a:rPr lang="en-US" altLang="ja-JP" sz="2400" b="1" dirty="0">
                <a:solidFill>
                  <a:srgbClr val="00B0F0"/>
                </a:solidFill>
              </a:rPr>
              <a:t>almost physics point</a:t>
            </a:r>
            <a:endParaRPr kumimoji="1" lang="en-US" altLang="ja-JP" sz="2400" b="1" dirty="0">
              <a:solidFill>
                <a:srgbClr val="00B0F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FB5B50A-B13C-4F3E-B501-1A312C0A0013}"/>
              </a:ext>
            </a:extLst>
          </p:cNvPr>
          <p:cNvSpPr txBox="1"/>
          <p:nvPr/>
        </p:nvSpPr>
        <p:spPr>
          <a:xfrm>
            <a:off x="5690325" y="1924517"/>
            <a:ext cx="35926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P.E. Shanahan, A.W. Thomas, and R.D. Young, PRL 107 (2011). </a:t>
            </a:r>
            <a:endParaRPr kumimoji="1" lang="ja-JP" altLang="en-US" sz="1050" dirty="0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BE38CC5A-07DC-4530-B090-92EA08209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0" y="4161038"/>
            <a:ext cx="1943531" cy="2362855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FB6EE0EA-6A29-4510-8B04-19FEE44CF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731" y="4011293"/>
            <a:ext cx="3773400" cy="2662343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FEFCE1E2-59FD-4724-9429-30E44C5F0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0364" y="4289933"/>
            <a:ext cx="2887436" cy="2105062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3DA7F51-AC64-4E26-AADB-8A6629983ED7}"/>
              </a:ext>
            </a:extLst>
          </p:cNvPr>
          <p:cNvSpPr txBox="1"/>
          <p:nvPr/>
        </p:nvSpPr>
        <p:spPr>
          <a:xfrm rot="20397879">
            <a:off x="2802116" y="5395165"/>
            <a:ext cx="125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Preliminary</a:t>
            </a:r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B7B8557-BBCE-4AAA-9655-9EC13A59C1A7}"/>
              </a:ext>
            </a:extLst>
          </p:cNvPr>
          <p:cNvSpPr txBox="1"/>
          <p:nvPr/>
        </p:nvSpPr>
        <p:spPr>
          <a:xfrm rot="20397879">
            <a:off x="7745745" y="4494902"/>
            <a:ext cx="125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Preliminary</a:t>
            </a:r>
            <a:endParaRPr kumimoji="1" lang="ja-JP" altLang="en-US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B43CA10-3905-409D-A0C6-E49D110573EC}"/>
              </a:ext>
            </a:extLst>
          </p:cNvPr>
          <p:cNvSpPr txBox="1"/>
          <p:nvPr/>
        </p:nvSpPr>
        <p:spPr>
          <a:xfrm>
            <a:off x="6883853" y="3771776"/>
            <a:ext cx="2301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K. Sasaki for the HAL Collab., </a:t>
            </a:r>
          </a:p>
          <a:p>
            <a:r>
              <a:rPr kumimoji="1" lang="en-US" altLang="ja-JP" sz="1400" dirty="0" err="1"/>
              <a:t>Reimei</a:t>
            </a:r>
            <a:r>
              <a:rPr kumimoji="1" lang="en-US" altLang="ja-JP" sz="1400" dirty="0"/>
              <a:t> 2016, </a:t>
            </a:r>
            <a:r>
              <a:rPr kumimoji="1" lang="en-US" altLang="ja-JP" sz="1400" dirty="0" err="1"/>
              <a:t>Inha</a:t>
            </a:r>
            <a:r>
              <a:rPr kumimoji="1" lang="en-US" altLang="ja-JP" sz="1400" dirty="0"/>
              <a:t> (2016).</a:t>
            </a:r>
            <a:endParaRPr kumimoji="1" lang="ja-JP" altLang="en-US" sz="14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D51AED9-C138-4B3A-9FDF-A30128CAD22C}"/>
              </a:ext>
            </a:extLst>
          </p:cNvPr>
          <p:cNvSpPr txBox="1"/>
          <p:nvPr/>
        </p:nvSpPr>
        <p:spPr>
          <a:xfrm>
            <a:off x="2776880" y="4195690"/>
            <a:ext cx="21275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>
                <a:solidFill>
                  <a:srgbClr val="FF0000"/>
                </a:solidFill>
              </a:rPr>
              <a:t>Exist around</a:t>
            </a:r>
          </a:p>
          <a:p>
            <a:r>
              <a:rPr kumimoji="1" lang="en-US" altLang="ja-JP" sz="2400" b="1" i="1" dirty="0">
                <a:solidFill>
                  <a:srgbClr val="FF0000"/>
                </a:solidFill>
              </a:rPr>
              <a:t>ΞN threshold</a:t>
            </a:r>
            <a:r>
              <a:rPr kumimoji="1" lang="ja-JP" altLang="en-US" sz="2400" b="1" i="1" dirty="0">
                <a:solidFill>
                  <a:srgbClr val="FF0000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059313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dirty="0">
                <a:solidFill>
                  <a:srgbClr val="00B050"/>
                </a:solidFill>
              </a:rPr>
              <a:t>Lattice QCD vs ALICE data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836B-8BC3-B245-83B7-E3EDE5EFA036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09703"/>
            <a:ext cx="8515350" cy="554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2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5348" y="1"/>
            <a:ext cx="7886700" cy="887883"/>
          </a:xfrm>
        </p:spPr>
        <p:txBody>
          <a:bodyPr/>
          <a:lstStyle/>
          <a:p>
            <a:pPr algn="ctr"/>
            <a:r>
              <a:rPr kumimoji="1" lang="en-US" altLang="ja-JP" dirty="0"/>
              <a:t>J-PARC E42</a:t>
            </a:r>
            <a:r>
              <a:rPr lang="en-US" altLang="ja-JP" dirty="0"/>
              <a:t> experiment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25770" y="734081"/>
            <a:ext cx="9169767" cy="41405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altLang="ja-JP" sz="2600" i="1" dirty="0"/>
              <a:t>H</a:t>
            </a:r>
            <a:r>
              <a:rPr lang="en-US" altLang="ja-JP" sz="2600" dirty="0"/>
              <a:t>-dibaryon search by using (K</a:t>
            </a:r>
            <a:r>
              <a:rPr lang="en-US" altLang="ja-JP" sz="2600" baseline="30000" dirty="0"/>
              <a:t>-</a:t>
            </a:r>
            <a:r>
              <a:rPr lang="en-US" altLang="ja-JP" sz="2600" dirty="0"/>
              <a:t>, K</a:t>
            </a:r>
            <a:r>
              <a:rPr lang="en-US" altLang="ja-JP" sz="2600" baseline="30000" dirty="0"/>
              <a:t>+</a:t>
            </a:r>
            <a:r>
              <a:rPr lang="en-US" altLang="ja-JP" sz="2600" dirty="0"/>
              <a:t>) reaction with diamond target. </a:t>
            </a:r>
            <a:endParaRPr kumimoji="1" lang="ja-JP" altLang="en-US" sz="2600" dirty="0"/>
          </a:p>
        </p:txBody>
      </p:sp>
      <p:grpSp>
        <p:nvGrpSpPr>
          <p:cNvPr id="60" name="グループ化 59"/>
          <p:cNvGrpSpPr/>
          <p:nvPr/>
        </p:nvGrpSpPr>
        <p:grpSpPr>
          <a:xfrm>
            <a:off x="-122858" y="3559617"/>
            <a:ext cx="6370376" cy="3385487"/>
            <a:chOff x="-156414" y="3559617"/>
            <a:chExt cx="6370376" cy="3385487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373" y="3902041"/>
              <a:ext cx="5645459" cy="2543251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 rot="1751409">
              <a:off x="-156414" y="5928993"/>
              <a:ext cx="29474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</a:rPr>
                <a:t>K1.8 Beam line spectrometer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3051623" y="6298773"/>
              <a:ext cx="14870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b="1" dirty="0">
                  <a:solidFill>
                    <a:schemeClr val="accent2"/>
                  </a:solidFill>
                </a:rPr>
                <a:t>Hyperon</a:t>
              </a:r>
            </a:p>
            <a:p>
              <a:pPr algn="ctr"/>
              <a:r>
                <a:rPr kumimoji="1" lang="en-US" altLang="ja-JP" b="1" dirty="0">
                  <a:solidFill>
                    <a:schemeClr val="accent2"/>
                  </a:solidFill>
                </a:rPr>
                <a:t>Spectrometer</a:t>
              </a:r>
            </a:p>
          </p:txBody>
        </p:sp>
        <p:cxnSp>
          <p:nvCxnSpPr>
            <p:cNvPr id="14" name="直線矢印コネクタ 13"/>
            <p:cNvCxnSpPr>
              <a:cxnSpLocks/>
              <a:stCxn id="15" idx="2"/>
            </p:cNvCxnSpPr>
            <p:nvPr/>
          </p:nvCxnSpPr>
          <p:spPr>
            <a:xfrm>
              <a:off x="3250193" y="4724487"/>
              <a:ext cx="307819" cy="816234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4"/>
            <p:cNvSpPr txBox="1"/>
            <p:nvPr/>
          </p:nvSpPr>
          <p:spPr>
            <a:xfrm>
              <a:off x="2583985" y="4201267"/>
              <a:ext cx="13324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err="1">
                  <a:solidFill>
                    <a:srgbClr val="FF0000"/>
                  </a:solidFill>
                </a:rPr>
                <a:t>HypTPC</a:t>
              </a:r>
              <a:endParaRPr kumimoji="1" lang="ja-JP" altLang="en-US" sz="2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直線矢印コネクタ 16"/>
            <p:cNvCxnSpPr>
              <a:cxnSpLocks/>
            </p:cNvCxnSpPr>
            <p:nvPr/>
          </p:nvCxnSpPr>
          <p:spPr>
            <a:xfrm>
              <a:off x="3584834" y="4114657"/>
              <a:ext cx="2629128" cy="36760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>
              <a:cxnSpLocks/>
            </p:cNvCxnSpPr>
            <p:nvPr/>
          </p:nvCxnSpPr>
          <p:spPr>
            <a:xfrm flipV="1">
              <a:off x="3198752" y="4111927"/>
              <a:ext cx="419649" cy="18653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/>
            <p:cNvSpPr txBox="1"/>
            <p:nvPr/>
          </p:nvSpPr>
          <p:spPr>
            <a:xfrm rot="21138826">
              <a:off x="4062097" y="4432494"/>
              <a:ext cx="1069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accent1"/>
                  </a:solidFill>
                </a:rPr>
                <a:t>KURAMA</a:t>
              </a:r>
              <a:endParaRPr kumimoji="1" lang="ja-JP" altLang="en-US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27" name="直線コネクタ 26"/>
            <p:cNvCxnSpPr/>
            <p:nvPr/>
          </p:nvCxnSpPr>
          <p:spPr>
            <a:xfrm flipV="1">
              <a:off x="63373" y="3559617"/>
              <a:ext cx="505131" cy="360070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>
              <a:cxnSpLocks/>
            </p:cNvCxnSpPr>
            <p:nvPr/>
          </p:nvCxnSpPr>
          <p:spPr>
            <a:xfrm>
              <a:off x="568504" y="3559617"/>
              <a:ext cx="2681690" cy="1736660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>
              <a:cxnSpLocks/>
            </p:cNvCxnSpPr>
            <p:nvPr/>
          </p:nvCxnSpPr>
          <p:spPr>
            <a:xfrm>
              <a:off x="3250193" y="5287517"/>
              <a:ext cx="1" cy="1213861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>
              <a:off x="63373" y="3902041"/>
              <a:ext cx="0" cy="925474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>
              <a:cxnSpLocks/>
            </p:cNvCxnSpPr>
            <p:nvPr/>
          </p:nvCxnSpPr>
          <p:spPr>
            <a:xfrm>
              <a:off x="54321" y="4827515"/>
              <a:ext cx="1281150" cy="1184975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>
              <a:cxnSpLocks/>
            </p:cNvCxnSpPr>
            <p:nvPr/>
          </p:nvCxnSpPr>
          <p:spPr>
            <a:xfrm>
              <a:off x="1335471" y="6012490"/>
              <a:ext cx="1922215" cy="488888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正方形/長方形 54"/>
            <p:cNvSpPr/>
            <p:nvPr/>
          </p:nvSpPr>
          <p:spPr>
            <a:xfrm rot="21268572">
              <a:off x="3368175" y="5131890"/>
              <a:ext cx="590156" cy="1225354"/>
            </a:xfrm>
            <a:prstGeom prst="rect">
              <a:avLst/>
            </a:prstGeom>
            <a:noFill/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正方形/長方形 58"/>
            <p:cNvSpPr/>
            <p:nvPr/>
          </p:nvSpPr>
          <p:spPr>
            <a:xfrm rot="21124130">
              <a:off x="3984951" y="4782724"/>
              <a:ext cx="1487764" cy="1482522"/>
            </a:xfrm>
            <a:prstGeom prst="rect">
              <a:avLst/>
            </a:prstGeom>
            <a:noFill/>
            <a:ln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2" name="フリーフォーム: 図形 61"/>
          <p:cNvSpPr/>
          <p:nvPr/>
        </p:nvSpPr>
        <p:spPr>
          <a:xfrm rot="21437517">
            <a:off x="298764" y="4101216"/>
            <a:ext cx="3215050" cy="1698387"/>
          </a:xfrm>
          <a:custGeom>
            <a:avLst/>
            <a:gdLst>
              <a:gd name="connsiteX0" fmla="*/ 0 w 2987644"/>
              <a:gd name="connsiteY0" fmla="*/ 0 h 1675762"/>
              <a:gd name="connsiteX1" fmla="*/ 1367074 w 2987644"/>
              <a:gd name="connsiteY1" fmla="*/ 1403287 h 1675762"/>
              <a:gd name="connsiteX2" fmla="*/ 2987644 w 2987644"/>
              <a:gd name="connsiteY2" fmla="*/ 1674891 h 167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87644" h="1675762">
                <a:moveTo>
                  <a:pt x="0" y="0"/>
                </a:moveTo>
                <a:cubicBezTo>
                  <a:pt x="434566" y="562069"/>
                  <a:pt x="869133" y="1124139"/>
                  <a:pt x="1367074" y="1403287"/>
                </a:cubicBezTo>
                <a:cubicBezTo>
                  <a:pt x="1865015" y="1682435"/>
                  <a:pt x="2426329" y="1678663"/>
                  <a:pt x="2987644" y="1674891"/>
                </a:cubicBezTo>
              </a:path>
            </a:pathLst>
          </a:custGeom>
          <a:noFill/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2093961" y="5210601"/>
            <a:ext cx="125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92D050"/>
                </a:solidFill>
              </a:rPr>
              <a:t>K</a:t>
            </a:r>
            <a:r>
              <a:rPr kumimoji="1" lang="ja-JP" altLang="en-US" sz="2400" b="1" dirty="0">
                <a:solidFill>
                  <a:srgbClr val="92D050"/>
                </a:solidFill>
              </a:rPr>
              <a:t>⁻</a:t>
            </a:r>
            <a:r>
              <a:rPr kumimoji="1" lang="en-US" altLang="ja-JP" sz="2400" b="1" dirty="0">
                <a:solidFill>
                  <a:srgbClr val="92D050"/>
                </a:solidFill>
              </a:rPr>
              <a:t> beam</a:t>
            </a:r>
            <a:endParaRPr kumimoji="1" lang="ja-JP" altLang="en-US" sz="2400" b="1" dirty="0">
              <a:solidFill>
                <a:srgbClr val="92D050"/>
              </a:solidFill>
            </a:endParaRPr>
          </a:p>
        </p:txBody>
      </p:sp>
      <p:sp>
        <p:nvSpPr>
          <p:cNvPr id="64" name="フリーフォーム: 図形 63"/>
          <p:cNvSpPr/>
          <p:nvPr/>
        </p:nvSpPr>
        <p:spPr>
          <a:xfrm>
            <a:off x="3639493" y="5359650"/>
            <a:ext cx="1928390" cy="428635"/>
          </a:xfrm>
          <a:custGeom>
            <a:avLst/>
            <a:gdLst>
              <a:gd name="connsiteX0" fmla="*/ 0 w 1828800"/>
              <a:gd name="connsiteY0" fmla="*/ 334978 h 374313"/>
              <a:gd name="connsiteX1" fmla="*/ 778598 w 1828800"/>
              <a:gd name="connsiteY1" fmla="*/ 344032 h 374313"/>
              <a:gd name="connsiteX2" fmla="*/ 1828800 w 1828800"/>
              <a:gd name="connsiteY2" fmla="*/ 0 h 37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8800" h="374313">
                <a:moveTo>
                  <a:pt x="0" y="334978"/>
                </a:moveTo>
                <a:cubicBezTo>
                  <a:pt x="236899" y="367420"/>
                  <a:pt x="473798" y="399862"/>
                  <a:pt x="778598" y="344032"/>
                </a:cubicBezTo>
                <a:cubicBezTo>
                  <a:pt x="1083398" y="288202"/>
                  <a:pt x="1456099" y="144101"/>
                  <a:pt x="182880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5518581" y="5121706"/>
            <a:ext cx="45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00B0F0"/>
                </a:solidFill>
              </a:rPr>
              <a:t>K</a:t>
            </a:r>
            <a:r>
              <a:rPr kumimoji="1" lang="en-US" altLang="ja-JP" sz="2400" b="1" baseline="30000" dirty="0">
                <a:solidFill>
                  <a:srgbClr val="00B0F0"/>
                </a:solidFill>
              </a:rPr>
              <a:t>+</a:t>
            </a:r>
            <a:endParaRPr kumimoji="1" lang="ja-JP" altLang="en-US" sz="2400" b="1" baseline="30000" dirty="0">
              <a:solidFill>
                <a:srgbClr val="00B0F0"/>
              </a:solidFill>
            </a:endParaRPr>
          </a:p>
        </p:txBody>
      </p:sp>
      <p:pic>
        <p:nvPicPr>
          <p:cNvPr id="66" name="図 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904" y="3869237"/>
            <a:ext cx="2729272" cy="2966602"/>
          </a:xfrm>
          <a:prstGeom prst="rect">
            <a:avLst/>
          </a:prstGeom>
        </p:spPr>
      </p:pic>
      <p:pic>
        <p:nvPicPr>
          <p:cNvPr id="70" name="図 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148" y="1469229"/>
            <a:ext cx="2181490" cy="2501443"/>
          </a:xfrm>
          <a:prstGeom prst="rect">
            <a:avLst/>
          </a:prstGeom>
        </p:spPr>
      </p:pic>
      <p:pic>
        <p:nvPicPr>
          <p:cNvPr id="74" name="図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8859" y="1540076"/>
            <a:ext cx="3135532" cy="2322616"/>
          </a:xfrm>
          <a:prstGeom prst="rect">
            <a:avLst/>
          </a:prstGeom>
        </p:spPr>
      </p:pic>
      <p:sp>
        <p:nvSpPr>
          <p:cNvPr id="75" name="矢印: 右 74"/>
          <p:cNvSpPr/>
          <p:nvPr/>
        </p:nvSpPr>
        <p:spPr>
          <a:xfrm>
            <a:off x="3729011" y="1978071"/>
            <a:ext cx="1062698" cy="767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/>
              <a:t> </a:t>
            </a: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1738165" y="1322165"/>
            <a:ext cx="106631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KEK E522</a:t>
            </a:r>
            <a:endParaRPr kumimoji="1" lang="ja-JP" altLang="en-US" b="1" dirty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6339518" y="1282659"/>
            <a:ext cx="122854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J-PARC E42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C674-BC05-4729-8C1C-EDA109B7F71E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74433" y="2528035"/>
            <a:ext cx="1417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err="1">
                <a:solidFill>
                  <a:srgbClr val="FF0000"/>
                </a:solidFill>
              </a:rPr>
              <a:t>σ</a:t>
            </a:r>
            <a:r>
              <a:rPr kumimoji="1" lang="en-US" altLang="ja-JP" b="1" baseline="-25000" dirty="0" err="1">
                <a:solidFill>
                  <a:srgbClr val="FF0000"/>
                </a:solidFill>
              </a:rPr>
              <a:t>ΔM</a:t>
            </a:r>
            <a:r>
              <a:rPr kumimoji="1" lang="en-US" altLang="ja-JP" b="1" baseline="-25000" dirty="0">
                <a:solidFill>
                  <a:srgbClr val="FF0000"/>
                </a:solidFill>
              </a:rPr>
              <a:t> </a:t>
            </a:r>
            <a:r>
              <a:rPr kumimoji="1" lang="en-US" altLang="ja-JP" b="1" dirty="0">
                <a:solidFill>
                  <a:srgbClr val="FF0000"/>
                </a:solidFill>
              </a:rPr>
              <a:t>~ 5 MeV</a:t>
            </a:r>
          </a:p>
          <a:p>
            <a:r>
              <a:rPr kumimoji="1" lang="en-US" altLang="ja-JP" b="1" dirty="0">
                <a:solidFill>
                  <a:srgbClr val="FF0000"/>
                </a:solidFill>
              </a:rPr>
              <a:t>90 ΛΛ evens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457912" y="2075887"/>
            <a:ext cx="2649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>
                <a:solidFill>
                  <a:srgbClr val="FF0000"/>
                </a:solidFill>
              </a:rPr>
              <a:t>σ</a:t>
            </a:r>
            <a:r>
              <a:rPr kumimoji="1" lang="en-US" altLang="ja-JP" sz="2400" b="1" baseline="-25000" dirty="0" err="1">
                <a:solidFill>
                  <a:srgbClr val="FF0000"/>
                </a:solidFill>
              </a:rPr>
              <a:t>ΔM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 ~ 1 MeV</a:t>
            </a:r>
          </a:p>
          <a:p>
            <a:r>
              <a:rPr kumimoji="1" lang="en-US" altLang="ja-JP" sz="2400" b="1" dirty="0">
                <a:solidFill>
                  <a:srgbClr val="FF0000"/>
                </a:solidFill>
              </a:rPr>
              <a:t>1.5×10</a:t>
            </a:r>
            <a:r>
              <a:rPr kumimoji="1" lang="en-US" altLang="ja-JP" sz="2400" b="1" baseline="30000" dirty="0">
                <a:solidFill>
                  <a:srgbClr val="FF0000"/>
                </a:solidFill>
              </a:rPr>
              <a:t>4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ΛΛ events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F399742-DDE2-496B-BCCD-EAE6AFEE26E2}"/>
              </a:ext>
            </a:extLst>
          </p:cNvPr>
          <p:cNvSpPr txBox="1"/>
          <p:nvPr/>
        </p:nvSpPr>
        <p:spPr>
          <a:xfrm>
            <a:off x="7022103" y="1590810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/>
              <a:t>Simulation</a:t>
            </a:r>
            <a:endParaRPr kumimoji="1" lang="ja-JP" alt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73727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90015" y="2597337"/>
            <a:ext cx="7886700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ja-JP" sz="6000" i="1" dirty="0"/>
              <a:t>J-PARC E45 experiment</a:t>
            </a:r>
            <a:br>
              <a:rPr kumimoji="1" lang="en-US" altLang="ja-JP" sz="6000" i="1" dirty="0"/>
            </a:br>
            <a:br>
              <a:rPr kumimoji="1" lang="en-US" altLang="ja-JP" sz="6000" i="1" dirty="0"/>
            </a:br>
            <a:r>
              <a:rPr lang="en-US" altLang="ja-JP" sz="5400" i="1" dirty="0"/>
              <a:t>~Baryon spectroscopy </a:t>
            </a:r>
            <a:br>
              <a:rPr lang="en-US" altLang="ja-JP" sz="5400" i="1" dirty="0"/>
            </a:br>
            <a:r>
              <a:rPr lang="en-US" altLang="ja-JP" sz="5400" i="1" dirty="0"/>
              <a:t>by using p(π, 2π) reaction~</a:t>
            </a:r>
            <a:endParaRPr kumimoji="1" lang="ja-JP" altLang="en-US" sz="5400" i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836B-8BC3-B245-83B7-E3EDE5EFA036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5868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6E8D11-100B-4095-9D0F-68796E182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5" y="-24877"/>
            <a:ext cx="8261350" cy="891669"/>
          </a:xfrm>
        </p:spPr>
        <p:txBody>
          <a:bodyPr/>
          <a:lstStyle/>
          <a:p>
            <a:pPr algn="ctr"/>
            <a:r>
              <a:rPr kumimoji="1" lang="en-US" altLang="ja-JP" dirty="0">
                <a:solidFill>
                  <a:srgbClr val="0070C0"/>
                </a:solidFill>
              </a:rPr>
              <a:t>Missing resonances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72CF23-C2E9-46EB-B227-B48A664C0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7127-0982-410B-9D04-6A3963AA8913}" type="slidenum">
              <a:rPr kumimoji="1" lang="ja-JP" altLang="en-US" smtClean="0"/>
              <a:t>25</a:t>
            </a:fld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2F54D36-9668-4A2F-AC2E-BD48A95C3034}"/>
              </a:ext>
            </a:extLst>
          </p:cNvPr>
          <p:cNvGrpSpPr/>
          <p:nvPr/>
        </p:nvGrpSpPr>
        <p:grpSpPr>
          <a:xfrm>
            <a:off x="1584217" y="1921934"/>
            <a:ext cx="6034984" cy="4782609"/>
            <a:chOff x="111816" y="2107095"/>
            <a:chExt cx="5919764" cy="4614381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2F24C83A-2E8C-43BF-9565-821B7C81E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816" y="2107095"/>
              <a:ext cx="5834597" cy="4614381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CCE35464-EC86-4B7D-AAD6-D7CCCA4A16C6}"/>
                </a:ext>
              </a:extLst>
            </p:cNvPr>
            <p:cNvSpPr/>
            <p:nvPr/>
          </p:nvSpPr>
          <p:spPr>
            <a:xfrm>
              <a:off x="3974180" y="6027048"/>
              <a:ext cx="2057400" cy="658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70A7B835-A058-427F-9AA8-80499FF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408" y="5897351"/>
            <a:ext cx="3312000" cy="9180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9645965-E57C-4D1E-87BD-2AF7B5837B8B}"/>
              </a:ext>
            </a:extLst>
          </p:cNvPr>
          <p:cNvSpPr txBox="1"/>
          <p:nvPr/>
        </p:nvSpPr>
        <p:spPr>
          <a:xfrm>
            <a:off x="107504" y="822845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800" dirty="0"/>
              <a:t>A lot of states are predicted</a:t>
            </a:r>
            <a:r>
              <a:rPr kumimoji="1" lang="en-US" altLang="ja-JP" sz="2800" dirty="0"/>
              <a:t> by QM, but not observed</a:t>
            </a:r>
            <a:endParaRPr lang="en-US" altLang="ja-JP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Measured by using mainly πN </a:t>
            </a:r>
            <a:r>
              <a:rPr kumimoji="1" lang="ja-JP" altLang="en-US" sz="2800" dirty="0"/>
              <a:t>→ </a:t>
            </a:r>
            <a:r>
              <a:rPr kumimoji="1" lang="en-US" altLang="ja-JP" sz="2800" dirty="0"/>
              <a:t>πN, </a:t>
            </a:r>
            <a:r>
              <a:rPr kumimoji="1" lang="en-US" altLang="ja-JP" sz="2800" dirty="0" err="1"/>
              <a:t>γN</a:t>
            </a:r>
            <a:r>
              <a:rPr kumimoji="1" lang="en-US" altLang="ja-JP" sz="2800" dirty="0"/>
              <a:t> </a:t>
            </a:r>
            <a:r>
              <a:rPr kumimoji="1" lang="ja-JP" altLang="en-US" sz="2800" dirty="0"/>
              <a:t>→ </a:t>
            </a:r>
            <a:r>
              <a:rPr kumimoji="1" lang="en-US" altLang="ja-JP" sz="2800" dirty="0"/>
              <a:t>πN </a:t>
            </a:r>
            <a:r>
              <a:rPr lang="en-US" altLang="ja-JP" sz="2800" dirty="0"/>
              <a:t>reactions </a:t>
            </a:r>
          </a:p>
        </p:txBody>
      </p:sp>
    </p:spTree>
    <p:extLst>
      <p:ext uri="{BB962C8B-B14F-4D97-AF65-F5344CB8AC3E}">
        <p14:creationId xmlns:p14="http://schemas.microsoft.com/office/powerpoint/2010/main" val="395020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>
                <a:solidFill>
                  <a:srgbClr val="0000FF"/>
                </a:solidFill>
                <a:latin typeface="Times New Roman"/>
                <a:cs typeface="Times New Roman"/>
              </a:rPr>
              <a:t>Importance</a:t>
            </a:r>
            <a:r>
              <a:rPr kumimoji="1" lang="ja-JP" altLang="en-US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ja-JP" dirty="0">
                <a:solidFill>
                  <a:srgbClr val="0000FF"/>
                </a:solidFill>
                <a:latin typeface="Times New Roman"/>
                <a:cs typeface="Times New Roman"/>
              </a:rPr>
              <a:t>of</a:t>
            </a:r>
            <a:r>
              <a:rPr kumimoji="1" lang="ja-JP" altLang="en-US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ja-JP" dirty="0">
                <a:solidFill>
                  <a:srgbClr val="0000FF"/>
                </a:solidFill>
                <a:latin typeface="Times New Roman"/>
                <a:cs typeface="Times New Roman"/>
              </a:rPr>
              <a:t>π</a:t>
            </a:r>
            <a:r>
              <a:rPr lang="en-US" altLang="ja-JP" dirty="0">
                <a:solidFill>
                  <a:srgbClr val="0000FF"/>
                </a:solidFill>
                <a:latin typeface="Times New Roman"/>
                <a:cs typeface="Times New Roman"/>
              </a:rPr>
              <a:t>πN</a:t>
            </a:r>
            <a:br>
              <a:rPr lang="en-US" altLang="ja-JP" dirty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altLang="ja-JP" dirty="0">
                <a:solidFill>
                  <a:srgbClr val="0000FF"/>
                </a:solidFill>
                <a:latin typeface="Times New Roman"/>
                <a:cs typeface="Times New Roman"/>
              </a:rPr>
              <a:t>(Width of </a:t>
            </a:r>
            <a:r>
              <a:rPr lang="en-US" altLang="ja-JP" i="1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altLang="ja-JP" dirty="0">
                <a:solidFill>
                  <a:srgbClr val="0000FF"/>
                </a:solidFill>
                <a:latin typeface="Times New Roman"/>
                <a:cs typeface="Times New Roman"/>
              </a:rPr>
              <a:t>* resonances)</a:t>
            </a:r>
            <a:endParaRPr kumimoji="1" lang="ja-JP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NSTAR2015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6322-D7DA-A74D-9F1E-747DE580D731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950" y="2131873"/>
            <a:ext cx="6373538" cy="4224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680440" y="1630244"/>
            <a:ext cx="7817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Times New Roman"/>
                <a:cs typeface="Times New Roman"/>
              </a:rPr>
              <a:t>Over half of the decay branchig fraction goes into 2π channel.</a:t>
            </a:r>
            <a:endParaRPr kumimoji="1" lang="ja-JP" altLang="en-US" sz="2400" dirty="0">
              <a:latin typeface="Times New Roman"/>
              <a:cs typeface="Times New Roman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200" y="6305413"/>
            <a:ext cx="3227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  <a:latin typeface="Times New Roman"/>
                <a:cs typeface="Times New Roman"/>
              </a:rPr>
              <a:t>Kamano, Nakamura, Lee, Sato, 2012</a:t>
            </a:r>
            <a:endParaRPr kumimoji="1" lang="ja-JP" altLang="en-US" sz="1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12610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908" y="2350510"/>
            <a:ext cx="6954809" cy="450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Rectangle 23"/>
          <p:cNvSpPr>
            <a:spLocks noChangeArrowheads="1"/>
          </p:cNvSpPr>
          <p:nvPr/>
        </p:nvSpPr>
        <p:spPr bwMode="auto">
          <a:xfrm>
            <a:off x="76200" y="980728"/>
            <a:ext cx="9144000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98513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798513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798513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798513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798513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400" dirty="0"/>
              <a:t>Measure (</a:t>
            </a:r>
            <a:r>
              <a:rPr lang="en-US" altLang="ja-JP" sz="2400" dirty="0">
                <a:latin typeface="Symbol" pitchFamily="18" charset="2"/>
              </a:rPr>
              <a:t>p</a:t>
            </a:r>
            <a:r>
              <a:rPr lang="en-US" altLang="ja-JP" sz="2400" dirty="0"/>
              <a:t>,2</a:t>
            </a:r>
            <a:r>
              <a:rPr lang="en-US" altLang="ja-JP" sz="2400" dirty="0">
                <a:latin typeface="Symbol" pitchFamily="18" charset="2"/>
              </a:rPr>
              <a:t>p</a:t>
            </a:r>
            <a:r>
              <a:rPr lang="en-US" altLang="ja-JP" sz="2400" dirty="0"/>
              <a:t>) in large acceptance TPC in dipole magnetic field</a:t>
            </a:r>
          </a:p>
          <a:p>
            <a:pPr eaLnBrk="1" hangingPunct="1"/>
            <a:r>
              <a:rPr lang="en-US" altLang="ja-JP" i="1" dirty="0">
                <a:latin typeface="Symbol" pitchFamily="18" charset="2"/>
              </a:rPr>
              <a:t>  </a:t>
            </a:r>
            <a:r>
              <a:rPr lang="en-US" altLang="ja-JP" i="1" dirty="0" err="1">
                <a:latin typeface="Symbol" pitchFamily="18" charset="2"/>
              </a:rPr>
              <a:t>p</a:t>
            </a:r>
            <a:r>
              <a:rPr lang="en-US" altLang="ja-JP" i="1" baseline="30000" dirty="0" err="1"/>
              <a:t>-</a:t>
            </a:r>
            <a:r>
              <a:rPr lang="en-US" altLang="ja-JP" i="1" dirty="0" err="1"/>
              <a:t>p→</a:t>
            </a:r>
            <a:r>
              <a:rPr lang="en-US" altLang="ja-JP" i="1" dirty="0" err="1">
                <a:latin typeface="Symbol" pitchFamily="18" charset="2"/>
              </a:rPr>
              <a:t>p</a:t>
            </a:r>
            <a:r>
              <a:rPr lang="en-US" altLang="ja-JP" i="1" baseline="30000" dirty="0" err="1"/>
              <a:t>+</a:t>
            </a:r>
            <a:r>
              <a:rPr lang="en-US" altLang="ja-JP" i="1" dirty="0" err="1">
                <a:latin typeface="Symbol" pitchFamily="18" charset="2"/>
              </a:rPr>
              <a:t>p</a:t>
            </a:r>
            <a:r>
              <a:rPr lang="en-US" altLang="ja-JP" i="1" baseline="30000" dirty="0" err="1"/>
              <a:t>-</a:t>
            </a:r>
            <a:r>
              <a:rPr lang="en-US" altLang="ja-JP" i="1" dirty="0" err="1"/>
              <a:t>n</a:t>
            </a:r>
            <a:r>
              <a:rPr lang="en-US" altLang="ja-JP" i="1" dirty="0"/>
              <a:t>, </a:t>
            </a:r>
            <a:r>
              <a:rPr lang="en-US" altLang="ja-JP" i="1" dirty="0">
                <a:latin typeface="Symbol" pitchFamily="18" charset="2"/>
              </a:rPr>
              <a:t>p</a:t>
            </a:r>
            <a:r>
              <a:rPr lang="en-US" altLang="ja-JP" i="1" baseline="30000" dirty="0"/>
              <a:t>0</a:t>
            </a:r>
            <a:r>
              <a:rPr lang="en-US" altLang="ja-JP" i="1" dirty="0">
                <a:latin typeface="Symbol" pitchFamily="18" charset="2"/>
              </a:rPr>
              <a:t>p</a:t>
            </a:r>
            <a:r>
              <a:rPr lang="en-US" altLang="ja-JP" i="1" baseline="30000" dirty="0"/>
              <a:t>-</a:t>
            </a:r>
            <a:r>
              <a:rPr lang="en-US" altLang="ja-JP" i="1" dirty="0"/>
              <a:t>p           </a:t>
            </a:r>
            <a:r>
              <a:rPr lang="en-US" altLang="ja-JP" i="1" dirty="0">
                <a:solidFill>
                  <a:srgbClr val="FF3C37"/>
                </a:solidFill>
              </a:rPr>
              <a:t>2 charged particles</a:t>
            </a:r>
            <a:r>
              <a:rPr lang="en-US" altLang="ja-JP" i="1" dirty="0"/>
              <a:t> + </a:t>
            </a:r>
            <a:r>
              <a:rPr lang="en-US" altLang="ja-JP" i="1" dirty="0">
                <a:solidFill>
                  <a:srgbClr val="0000FF"/>
                </a:solidFill>
              </a:rPr>
              <a:t>1 neutral particle</a:t>
            </a:r>
          </a:p>
          <a:p>
            <a:pPr eaLnBrk="1" hangingPunct="1"/>
            <a:r>
              <a:rPr lang="en-US" altLang="ja-JP" i="1" dirty="0"/>
              <a:t>  </a:t>
            </a:r>
            <a:r>
              <a:rPr lang="en-US" altLang="ja-JP" i="1" dirty="0">
                <a:latin typeface="Symbol" pitchFamily="18" charset="2"/>
              </a:rPr>
              <a:t>p</a:t>
            </a:r>
            <a:r>
              <a:rPr lang="en-US" altLang="ja-JP" i="1" baseline="30000" dirty="0"/>
              <a:t>+</a:t>
            </a:r>
            <a:r>
              <a:rPr lang="en-US" altLang="ja-JP" i="1" dirty="0"/>
              <a:t>p→</a:t>
            </a:r>
            <a:r>
              <a:rPr lang="en-US" altLang="ja-JP" i="1" dirty="0">
                <a:latin typeface="Symbol" pitchFamily="18" charset="2"/>
              </a:rPr>
              <a:t>p</a:t>
            </a:r>
            <a:r>
              <a:rPr lang="en-US" altLang="ja-JP" i="1" baseline="30000" dirty="0"/>
              <a:t>0</a:t>
            </a:r>
            <a:r>
              <a:rPr lang="en-US" altLang="ja-JP" i="1" dirty="0">
                <a:latin typeface="Symbol" pitchFamily="18" charset="2"/>
              </a:rPr>
              <a:t>p</a:t>
            </a:r>
            <a:r>
              <a:rPr lang="en-US" altLang="ja-JP" i="1" baseline="30000" dirty="0"/>
              <a:t>+</a:t>
            </a:r>
            <a:r>
              <a:rPr lang="en-US" altLang="ja-JP" i="1" dirty="0"/>
              <a:t>p, </a:t>
            </a:r>
            <a:r>
              <a:rPr lang="en-US" altLang="ja-JP" i="1" dirty="0" err="1">
                <a:latin typeface="Symbol" pitchFamily="18" charset="2"/>
              </a:rPr>
              <a:t>p</a:t>
            </a:r>
            <a:r>
              <a:rPr lang="en-US" altLang="ja-JP" i="1" baseline="30000" dirty="0" err="1"/>
              <a:t>+</a:t>
            </a:r>
            <a:r>
              <a:rPr lang="en-US" altLang="ja-JP" i="1" dirty="0" err="1">
                <a:latin typeface="Symbol" pitchFamily="18" charset="2"/>
              </a:rPr>
              <a:t>p</a:t>
            </a:r>
            <a:r>
              <a:rPr lang="en-US" altLang="ja-JP" i="1" baseline="30000" dirty="0" err="1"/>
              <a:t>+</a:t>
            </a:r>
            <a:r>
              <a:rPr lang="en-US" altLang="ja-JP" i="1" dirty="0" err="1"/>
              <a:t>n</a:t>
            </a:r>
            <a:r>
              <a:rPr lang="en-US" altLang="ja-JP" i="1" dirty="0"/>
              <a:t>                                          →</a:t>
            </a:r>
            <a:r>
              <a:rPr lang="en-US" altLang="ja-JP" i="1" dirty="0">
                <a:solidFill>
                  <a:srgbClr val="0000FF"/>
                </a:solidFill>
              </a:rPr>
              <a:t>missing mass technique</a:t>
            </a:r>
          </a:p>
          <a:p>
            <a:pPr eaLnBrk="1" hangingPunct="1"/>
            <a:r>
              <a:rPr lang="ja-JP" altLang="en-US" i="1" dirty="0"/>
              <a:t>　</a:t>
            </a:r>
          </a:p>
          <a:p>
            <a:pPr eaLnBrk="1" hangingPunct="1"/>
            <a:r>
              <a:rPr lang="ja-JP" altLang="en-US" i="1" dirty="0"/>
              <a:t>　</a:t>
            </a:r>
            <a:r>
              <a:rPr lang="en-US" altLang="ja-JP" i="1" dirty="0" err="1">
                <a:latin typeface="Symbol" pitchFamily="18" charset="2"/>
              </a:rPr>
              <a:t>p</a:t>
            </a:r>
            <a:r>
              <a:rPr lang="en-US" altLang="ja-JP" i="1" dirty="0" err="1"/>
              <a:t>N→KY</a:t>
            </a:r>
            <a:r>
              <a:rPr lang="en-US" altLang="ja-JP" i="1" dirty="0"/>
              <a:t> (2-body reaction)</a:t>
            </a:r>
          </a:p>
          <a:p>
            <a:pPr eaLnBrk="1" hangingPunct="1"/>
            <a:r>
              <a:rPr lang="en-US" altLang="ja-JP" i="1" dirty="0"/>
              <a:t>    </a:t>
            </a:r>
            <a:r>
              <a:rPr lang="en-US" altLang="ja-JP" i="1" dirty="0">
                <a:latin typeface="Symbol" pitchFamily="18" charset="2"/>
              </a:rPr>
              <a:t>p</a:t>
            </a:r>
            <a:r>
              <a:rPr lang="en-US" altLang="ja-JP" i="1" baseline="30000" dirty="0"/>
              <a:t>-</a:t>
            </a:r>
            <a:r>
              <a:rPr lang="en-US" altLang="ja-JP" i="1" dirty="0"/>
              <a:t>p→K</a:t>
            </a:r>
            <a:r>
              <a:rPr lang="en-US" altLang="ja-JP" i="1" baseline="30000" dirty="0"/>
              <a:t>0</a:t>
            </a:r>
            <a:r>
              <a:rPr lang="en-US" altLang="ja-JP" i="1" dirty="0">
                <a:latin typeface="Symbol" pitchFamily="18" charset="2"/>
              </a:rPr>
              <a:t>L</a:t>
            </a:r>
            <a:r>
              <a:rPr lang="en-US" altLang="ja-JP" i="1" dirty="0"/>
              <a:t>, </a:t>
            </a:r>
          </a:p>
          <a:p>
            <a:pPr eaLnBrk="1" hangingPunct="1"/>
            <a:r>
              <a:rPr lang="en-US" altLang="ja-JP" i="1" dirty="0"/>
              <a:t>    </a:t>
            </a:r>
            <a:r>
              <a:rPr lang="en-US" altLang="ja-JP" i="1" dirty="0" err="1">
                <a:latin typeface="Symbol" pitchFamily="18" charset="2"/>
              </a:rPr>
              <a:t>p</a:t>
            </a:r>
            <a:r>
              <a:rPr lang="en-US" altLang="ja-JP" i="1" baseline="30000" dirty="0" err="1"/>
              <a:t>+</a:t>
            </a:r>
            <a:r>
              <a:rPr lang="en-US" altLang="ja-JP" i="1" dirty="0" err="1"/>
              <a:t>p→K</a:t>
            </a:r>
            <a:r>
              <a:rPr lang="en-US" altLang="ja-JP" i="1" baseline="30000" dirty="0" err="1"/>
              <a:t>+</a:t>
            </a:r>
            <a:r>
              <a:rPr lang="en-US" altLang="ja-JP" i="1" dirty="0" err="1">
                <a:latin typeface="Symbol" pitchFamily="18" charset="2"/>
              </a:rPr>
              <a:t>S</a:t>
            </a:r>
            <a:r>
              <a:rPr lang="en-US" altLang="ja-JP" i="1" baseline="30000" dirty="0"/>
              <a:t>+ </a:t>
            </a:r>
            <a:r>
              <a:rPr lang="en-US" altLang="ja-JP" i="1" dirty="0"/>
              <a:t> (I=3/2, </a:t>
            </a:r>
            <a:r>
              <a:rPr lang="en-US" altLang="ja-JP" i="1" dirty="0">
                <a:latin typeface="Symbol" pitchFamily="18" charset="2"/>
              </a:rPr>
              <a:t>D</a:t>
            </a:r>
            <a:r>
              <a:rPr lang="en-US" altLang="ja-JP" i="1" dirty="0"/>
              <a:t>*)</a:t>
            </a:r>
          </a:p>
          <a:p>
            <a:pPr eaLnBrk="1" hangingPunct="1"/>
            <a:endParaRPr lang="en-US" altLang="ja-JP" i="1" dirty="0">
              <a:latin typeface="Symbol" pitchFamily="18" charset="2"/>
            </a:endParaRPr>
          </a:p>
          <a:p>
            <a:pPr eaLnBrk="1" hangingPunct="1"/>
            <a:r>
              <a:rPr lang="en-US" altLang="ja-JP" i="1" dirty="0">
                <a:latin typeface="Symbol" pitchFamily="18" charset="2"/>
              </a:rPr>
              <a:t>p</a:t>
            </a:r>
            <a:r>
              <a:rPr lang="en-US" altLang="ja-JP" i="1" baseline="30000" dirty="0"/>
              <a:t>+-</a:t>
            </a:r>
            <a:r>
              <a:rPr lang="en-US" altLang="ja-JP" i="1" dirty="0"/>
              <a:t> </a:t>
            </a:r>
            <a:r>
              <a:rPr lang="en-US" altLang="ja-JP" dirty="0"/>
              <a:t>beam on</a:t>
            </a:r>
            <a:r>
              <a:rPr lang="en-US" altLang="ja-JP" i="1" dirty="0"/>
              <a:t> </a:t>
            </a:r>
            <a:r>
              <a:rPr lang="en-US" altLang="ja-JP" dirty="0"/>
              <a:t>liquid-H target</a:t>
            </a:r>
          </a:p>
          <a:p>
            <a:pPr eaLnBrk="1" hangingPunct="1"/>
            <a:r>
              <a:rPr lang="en-US" altLang="ja-JP" dirty="0"/>
              <a:t>(p= 0.73 – 2.0 GeV/c</a:t>
            </a:r>
          </a:p>
          <a:p>
            <a:pPr eaLnBrk="1" hangingPunct="1"/>
            <a:r>
              <a:rPr lang="en-US" altLang="ja-JP" dirty="0"/>
              <a:t>W=1.5-2.15 GeV)</a:t>
            </a:r>
          </a:p>
          <a:p>
            <a:pPr eaLnBrk="1" hangingPunct="1"/>
            <a:endParaRPr lang="en-US" altLang="ja-JP" dirty="0"/>
          </a:p>
          <a:p>
            <a:pPr eaLnBrk="1" hangingPunct="1"/>
            <a:r>
              <a:rPr lang="en-US" altLang="ja-JP" sz="2800" dirty="0">
                <a:solidFill>
                  <a:srgbClr val="FF0000"/>
                </a:solidFill>
              </a:rPr>
              <a:t>x100 more statistics</a:t>
            </a:r>
            <a:br>
              <a:rPr lang="en-US" altLang="ja-JP" sz="2800" dirty="0">
                <a:solidFill>
                  <a:srgbClr val="FF0000"/>
                </a:solidFill>
              </a:rPr>
            </a:br>
            <a:r>
              <a:rPr lang="en-US" altLang="ja-JP" sz="2800" dirty="0">
                <a:solidFill>
                  <a:srgbClr val="FF0000"/>
                </a:solidFill>
              </a:rPr>
              <a:t>than ever</a:t>
            </a:r>
          </a:p>
        </p:txBody>
      </p:sp>
      <p:sp>
        <p:nvSpPr>
          <p:cNvPr id="19" name="Shape 146"/>
          <p:cNvSpPr/>
          <p:nvPr/>
        </p:nvSpPr>
        <p:spPr>
          <a:xfrm>
            <a:off x="4931062" y="4214415"/>
            <a:ext cx="1003077" cy="331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8" tIns="26788" rIns="26788" bIns="26788" anchor="ctr">
            <a:spAutoFit/>
          </a:bodyPr>
          <a:lstStyle>
            <a:lvl1pPr algn="ctr" defTabSz="584200">
              <a:defRPr sz="2200" b="1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800" dirty="0">
                <a:solidFill>
                  <a:schemeClr val="bg1"/>
                </a:solidFill>
                <a:latin typeface="+mn-lt"/>
              </a:rPr>
              <a:t>LH target</a:t>
            </a:r>
          </a:p>
        </p:txBody>
      </p:sp>
      <p:cxnSp>
        <p:nvCxnSpPr>
          <p:cNvPr id="22" name="直線矢印コネクタ 21"/>
          <p:cNvCxnSpPr>
            <a:stCxn id="19" idx="3"/>
          </p:cNvCxnSpPr>
          <p:nvPr/>
        </p:nvCxnSpPr>
        <p:spPr>
          <a:xfrm>
            <a:off x="5934139" y="4379964"/>
            <a:ext cx="314261" cy="22429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5715000" y="2834335"/>
            <a:ext cx="152400" cy="105186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Line 9"/>
          <p:cNvSpPr>
            <a:spLocks noChangeShapeType="1"/>
          </p:cNvSpPr>
          <p:nvPr/>
        </p:nvSpPr>
        <p:spPr bwMode="auto">
          <a:xfrm flipV="1">
            <a:off x="3505201" y="4834829"/>
            <a:ext cx="2743199" cy="42296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3C46DFDF-92D8-4036-93C3-772217B1E419}" type="slidenum">
              <a:rPr kumimoji="0" lang="en-US" altLang="ja-JP" sz="1400"/>
              <a:pPr eaLnBrk="1" hangingPunct="1"/>
              <a:t>27</a:t>
            </a:fld>
            <a:endParaRPr kumimoji="0" lang="en-US" altLang="ja-JP" sz="1400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ja-JP" dirty="0">
                <a:solidFill>
                  <a:srgbClr val="00B050"/>
                </a:solidFill>
              </a:rPr>
              <a:t>E45 setup</a:t>
            </a:r>
            <a:endParaRPr lang="en-US" altLang="ja-JP" sz="4000" dirty="0">
              <a:solidFill>
                <a:srgbClr val="00B050"/>
              </a:solidFill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867400" y="5867400"/>
            <a:ext cx="1471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400" b="1" dirty="0" err="1">
                <a:solidFill>
                  <a:srgbClr val="FF3C37"/>
                </a:solidFill>
              </a:rPr>
              <a:t>Hyp</a:t>
            </a:r>
            <a:r>
              <a:rPr lang="en-US" altLang="ja-JP" sz="2400" b="1" dirty="0">
                <a:solidFill>
                  <a:srgbClr val="FF3C37"/>
                </a:solidFill>
              </a:rPr>
              <a:t>-TPC</a:t>
            </a:r>
          </a:p>
        </p:txBody>
      </p:sp>
      <p:sp>
        <p:nvSpPr>
          <p:cNvPr id="11274" name="Line 24"/>
          <p:cNvSpPr>
            <a:spLocks noChangeShapeType="1"/>
          </p:cNvSpPr>
          <p:nvPr/>
        </p:nvSpPr>
        <p:spPr bwMode="auto">
          <a:xfrm flipV="1">
            <a:off x="6553200" y="5142607"/>
            <a:ext cx="76200" cy="80099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75" name="Text Box 25"/>
          <p:cNvSpPr txBox="1">
            <a:spLocks noChangeArrowheads="1"/>
          </p:cNvSpPr>
          <p:nvPr/>
        </p:nvSpPr>
        <p:spPr bwMode="auto">
          <a:xfrm>
            <a:off x="3810000" y="2423276"/>
            <a:ext cx="2824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98513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798513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798513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798513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798513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chemeClr val="bg1"/>
                </a:solidFill>
              </a:rPr>
              <a:t>Trigger with </a:t>
            </a:r>
            <a:r>
              <a:rPr lang="en-US" altLang="ja-JP" dirty="0" err="1">
                <a:solidFill>
                  <a:schemeClr val="bg1"/>
                </a:solidFill>
              </a:rPr>
              <a:t>hodoscope</a:t>
            </a:r>
            <a:endParaRPr lang="en-US" altLang="ja-JP" dirty="0">
              <a:solidFill>
                <a:schemeClr val="bg1"/>
              </a:solidFill>
            </a:endParaRPr>
          </a:p>
        </p:txBody>
      </p:sp>
      <p:sp>
        <p:nvSpPr>
          <p:cNvPr id="11278" name="Line 32"/>
          <p:cNvSpPr>
            <a:spLocks noChangeShapeType="1"/>
          </p:cNvSpPr>
          <p:nvPr/>
        </p:nvSpPr>
        <p:spPr bwMode="auto">
          <a:xfrm>
            <a:off x="6096000" y="28956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81" name="Freeform 37"/>
          <p:cNvSpPr>
            <a:spLocks/>
          </p:cNvSpPr>
          <p:nvPr/>
        </p:nvSpPr>
        <p:spPr bwMode="auto">
          <a:xfrm>
            <a:off x="3505200" y="1981200"/>
            <a:ext cx="304800" cy="533400"/>
          </a:xfrm>
          <a:custGeom>
            <a:avLst/>
            <a:gdLst>
              <a:gd name="T0" fmla="*/ 0 w 192"/>
              <a:gd name="T1" fmla="*/ 0 h 336"/>
              <a:gd name="T2" fmla="*/ 0 w 192"/>
              <a:gd name="T3" fmla="*/ 533400 h 336"/>
              <a:gd name="T4" fmla="*/ 304800 w 192"/>
              <a:gd name="T5" fmla="*/ 533400 h 3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2" h="336">
                <a:moveTo>
                  <a:pt x="0" y="0"/>
                </a:moveTo>
                <a:lnTo>
                  <a:pt x="0" y="336"/>
                </a:lnTo>
                <a:lnTo>
                  <a:pt x="192" y="33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4178300" y="4572000"/>
            <a:ext cx="1231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400" b="1" dirty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altLang="ja-JP" sz="2400" b="1" dirty="0">
                <a:solidFill>
                  <a:srgbClr val="FF0000"/>
                </a:solidFill>
              </a:rPr>
              <a:t> beam</a:t>
            </a:r>
          </a:p>
        </p:txBody>
      </p:sp>
    </p:spTree>
    <p:extLst>
      <p:ext uri="{BB962C8B-B14F-4D97-AF65-F5344CB8AC3E}">
        <p14:creationId xmlns:p14="http://schemas.microsoft.com/office/powerpoint/2010/main" val="24687547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A37A2F-2DAE-4EE0-91F8-B79F834D7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008112"/>
          </a:xfrm>
        </p:spPr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PWA on (</a:t>
            </a:r>
            <a:r>
              <a:rPr kumimoji="1" lang="en-US" altLang="ja-JP" dirty="0">
                <a:solidFill>
                  <a:srgbClr val="00B050"/>
                </a:solidFill>
                <a:latin typeface="Symbol" panose="05050102010706020507" pitchFamily="18" charset="2"/>
              </a:rPr>
              <a:t>p,2p</a:t>
            </a:r>
            <a:r>
              <a:rPr kumimoji="1" lang="en-US" altLang="ja-JP" dirty="0">
                <a:solidFill>
                  <a:srgbClr val="00B050"/>
                </a:solidFill>
              </a:rPr>
              <a:t>) reaction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1C936B8-678A-45D6-8A2B-25F5D6FF5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5616624"/>
          </a:xfrm>
        </p:spPr>
        <p:txBody>
          <a:bodyPr/>
          <a:lstStyle/>
          <a:p>
            <a:r>
              <a:rPr kumimoji="1" lang="en-US" altLang="ja-JP" dirty="0"/>
              <a:t>Model independent PWA – impossible</a:t>
            </a:r>
          </a:p>
          <a:p>
            <a:pPr lvl="1"/>
            <a:r>
              <a:rPr kumimoji="1" lang="en-US" altLang="ja-JP" dirty="0"/>
              <a:t>Not a complete experiment: spin observables are not measured.</a:t>
            </a:r>
          </a:p>
          <a:p>
            <a:pPr lvl="1"/>
            <a:r>
              <a:rPr lang="en-US" altLang="ja-JP" dirty="0"/>
              <a:t>Double partial-wave expansion is necessary, but very difficult.</a:t>
            </a:r>
            <a:endParaRPr kumimoji="1" lang="en-US" altLang="ja-JP" dirty="0"/>
          </a:p>
          <a:p>
            <a:r>
              <a:rPr kumimoji="1" lang="en-US" altLang="ja-JP" dirty="0"/>
              <a:t>Need theory help for model dependent analysis</a:t>
            </a:r>
          </a:p>
          <a:p>
            <a:pPr lvl="1"/>
            <a:r>
              <a:rPr lang="en-US" altLang="ja-JP" dirty="0"/>
              <a:t>Models used for (</a:t>
            </a:r>
            <a:r>
              <a:rPr lang="en-US" altLang="ja-JP" dirty="0">
                <a:latin typeface="Symbol" panose="05050102010706020507" pitchFamily="18" charset="2"/>
              </a:rPr>
              <a:t>g,2p</a:t>
            </a:r>
            <a:r>
              <a:rPr lang="en-US" altLang="ja-JP" dirty="0"/>
              <a:t>) </a:t>
            </a:r>
            <a:r>
              <a:rPr lang="en-US" altLang="ja-JP" dirty="0" err="1"/>
              <a:t>analysis@JLAB</a:t>
            </a:r>
            <a:r>
              <a:rPr lang="en-US" altLang="ja-JP" dirty="0"/>
              <a:t> may be interesting</a:t>
            </a:r>
          </a:p>
          <a:p>
            <a:pPr lvl="1"/>
            <a:r>
              <a:rPr kumimoji="1" lang="en-US" altLang="ja-JP" dirty="0"/>
              <a:t>Global analysis with one-pion and two-pion reactions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3406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90015" y="2830419"/>
            <a:ext cx="7886700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ja-JP" sz="6000" i="1" dirty="0"/>
              <a:t>J-PARC E72 experiment</a:t>
            </a:r>
            <a:br>
              <a:rPr kumimoji="1" lang="en-US" altLang="ja-JP" sz="6000" i="1"/>
            </a:br>
            <a:br>
              <a:rPr kumimoji="1" lang="en-US" altLang="ja-JP" sz="6000" i="1"/>
            </a:br>
            <a:r>
              <a:rPr lang="en-US" altLang="ja-JP" sz="5400" i="1"/>
              <a:t>~</a:t>
            </a:r>
            <a:r>
              <a:rPr lang="en-US" altLang="ja-JP" sz="5400" i="1" dirty="0"/>
              <a:t>Search for new </a:t>
            </a:r>
            <a:r>
              <a:rPr lang="en-US" altLang="ja-JP" sz="5400" i="1" dirty="0" err="1"/>
              <a:t>Λ</a:t>
            </a:r>
            <a:r>
              <a:rPr lang="en-US" altLang="ja-JP" sz="5400" i="1" dirty="0"/>
              <a:t>* </a:t>
            </a:r>
            <a:br>
              <a:rPr lang="en-US" altLang="ja-JP" sz="5400" i="1" dirty="0"/>
            </a:br>
            <a:r>
              <a:rPr lang="en-US" altLang="ja-JP" sz="5400" i="1" dirty="0"/>
              <a:t>by using K</a:t>
            </a:r>
            <a:r>
              <a:rPr lang="en-US" altLang="ja-JP" sz="5400" i="1" baseline="30000" dirty="0"/>
              <a:t>-</a:t>
            </a:r>
            <a:r>
              <a:rPr lang="en-US" altLang="ja-JP" sz="5400" i="1" dirty="0"/>
              <a:t>p</a:t>
            </a:r>
            <a:r>
              <a:rPr lang="ja-JP" altLang="en-US" sz="5400" i="1" dirty="0"/>
              <a:t>→</a:t>
            </a:r>
            <a:r>
              <a:rPr lang="en-US" altLang="ja-JP" sz="5400" i="1" dirty="0" err="1"/>
              <a:t>Λη</a:t>
            </a:r>
            <a:r>
              <a:rPr lang="en-US" altLang="ja-JP" sz="5400" i="1" dirty="0"/>
              <a:t> reaction~</a:t>
            </a:r>
            <a:endParaRPr kumimoji="1" lang="ja-JP" altLang="en-US" sz="5400" i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836B-8BC3-B245-83B7-E3EDE5EFA036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0740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r>
              <a:rPr kumimoji="1" lang="en-US" altLang="ja-JP" dirty="0"/>
              <a:t>Part I.</a:t>
            </a:r>
            <a:br>
              <a:rPr kumimoji="1" lang="en-US" altLang="ja-JP" dirty="0"/>
            </a:br>
            <a:r>
              <a:rPr kumimoji="1" lang="en-US" altLang="ja-JP" dirty="0"/>
              <a:t>Introduction of J-PARC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235063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>
              <a:xfrm>
                <a:off x="-1" y="44624"/>
                <a:ext cx="9022619" cy="864096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dirty="0">
                    <a:solidFill>
                      <a:srgbClr val="00B050"/>
                    </a:solidFill>
                  </a:rPr>
                  <a:t>Dalitz plot: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Verdana" pitchFamily="34" charset="0"/>
                            <a:cs typeface="Verdana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ko-KR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Verdana" pitchFamily="34" charset="0"/>
                            <a:cs typeface="Verdana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ko-KR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Verdana" pitchFamily="34" charset="0"/>
                            <a:cs typeface="Verdana" pitchFamily="34" charset="0"/>
                          </a:rPr>
                          <m:t>+</m:t>
                        </m:r>
                      </m:sup>
                    </m:sSubSup>
                    <m:r>
                      <a:rPr lang="en-US" altLang="ko-KR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itchFamily="34" charset="0"/>
                      </a:rPr>
                      <m:t>→</m:t>
                    </m:r>
                    <m:r>
                      <a:rPr lang="en-US" altLang="ko-KR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itchFamily="34" charset="0"/>
                      </a:rPr>
                      <m:t>𝑝</m:t>
                    </m:r>
                    <m:sSup>
                      <m:sSupPr>
                        <m:ctrlPr>
                          <a:rPr lang="en-US" altLang="ko-KR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itchFamily="34" charset="0"/>
                          </a:rPr>
                        </m:ctrlPr>
                      </m:sSupPr>
                      <m:e>
                        <m:r>
                          <a:rPr lang="en-US" altLang="ko-KR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ko-KR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ko-KR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itchFamily="34" charset="0"/>
                          </a:rPr>
                        </m:ctrlPr>
                      </m:sSupPr>
                      <m:e>
                        <m:r>
                          <a:rPr lang="ko-KR" alt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ko-KR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ja-JP" sz="2800" dirty="0"/>
                  <a:t>[PRL117.011801]</a:t>
                </a:r>
                <a:r>
                  <a:rPr kumimoji="1" lang="en-US" altLang="ja-JP" dirty="0"/>
                  <a:t> 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1" y="44624"/>
                <a:ext cx="9022619" cy="864096"/>
              </a:xfrm>
              <a:blipFill>
                <a:blip r:embed="rId2"/>
                <a:stretch>
                  <a:fillRect l="-2703" t="-11972" b="-239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1052736"/>
            <a:ext cx="8856984" cy="5688632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421" y="852076"/>
            <a:ext cx="7106958" cy="5832648"/>
          </a:xfrm>
          <a:prstGeom prst="rect">
            <a:avLst/>
          </a:prstGeom>
        </p:spPr>
      </p:pic>
      <p:cxnSp>
        <p:nvCxnSpPr>
          <p:cNvPr id="10" name="直線矢印コネクタ 9"/>
          <p:cNvCxnSpPr/>
          <p:nvPr/>
        </p:nvCxnSpPr>
        <p:spPr>
          <a:xfrm flipH="1">
            <a:off x="4717657" y="2589451"/>
            <a:ext cx="1173345" cy="19339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4552180" y="2069412"/>
            <a:ext cx="224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</a:rPr>
              <a:t>What’s this?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6" name="直線矢印コネクタ 5"/>
          <p:cNvCxnSpPr>
            <a:cxnSpLocks/>
            <a:stCxn id="8" idx="3"/>
          </p:cNvCxnSpPr>
          <p:nvPr/>
        </p:nvCxnSpPr>
        <p:spPr>
          <a:xfrm>
            <a:off x="1300459" y="1838580"/>
            <a:ext cx="923548" cy="134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107504" y="1607747"/>
            <a:ext cx="1192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Symbol" panose="05050102010706020507" pitchFamily="18" charset="2"/>
              </a:rPr>
              <a:t>D(1232)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cxnSp>
        <p:nvCxnSpPr>
          <p:cNvPr id="12" name="直線矢印コネクタ 11"/>
          <p:cNvCxnSpPr>
            <a:cxnSpLocks/>
          </p:cNvCxnSpPr>
          <p:nvPr/>
        </p:nvCxnSpPr>
        <p:spPr>
          <a:xfrm flipV="1">
            <a:off x="3029919" y="5494149"/>
            <a:ext cx="1046135" cy="2014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1939216" y="5402248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Symbol" panose="05050102010706020507" pitchFamily="18" charset="2"/>
              </a:rPr>
              <a:t>L(1520)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cxnSp>
        <p:nvCxnSpPr>
          <p:cNvPr id="17" name="直線矢印コネクタ 16"/>
          <p:cNvCxnSpPr>
            <a:cxnSpLocks/>
          </p:cNvCxnSpPr>
          <p:nvPr/>
        </p:nvCxnSpPr>
        <p:spPr>
          <a:xfrm flipH="1">
            <a:off x="3332136" y="1851885"/>
            <a:ext cx="1032615" cy="12090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3832281" y="1403687"/>
            <a:ext cx="1176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Symbol" panose="05050102010706020507" pitchFamily="18" charset="2"/>
              </a:rPr>
              <a:t>K</a:t>
            </a:r>
            <a:r>
              <a:rPr kumimoji="1" lang="en-US" altLang="ja-JP" sz="2400" baseline="30000" dirty="0">
                <a:latin typeface="Symbol" panose="05050102010706020507" pitchFamily="18" charset="2"/>
              </a:rPr>
              <a:t>*</a:t>
            </a:r>
            <a:r>
              <a:rPr kumimoji="1" lang="en-US" altLang="ja-JP" sz="2400" dirty="0">
                <a:latin typeface="Symbol" panose="05050102010706020507" pitchFamily="18" charset="2"/>
              </a:rPr>
              <a:t>(896)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pic>
        <p:nvPicPr>
          <p:cNvPr id="14" name="Picture 2" descr="http://belle.kek.jp/image/B-logo-small.gif">
            <a:extLst>
              <a:ext uri="{FF2B5EF4-FFF2-40B4-BE49-F238E27FC236}">
                <a16:creationId xmlns:a16="http://schemas.microsoft.com/office/drawing/2014/main" id="{B5E3A325-B276-4F34-96D3-02C359A5C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026" y="1266802"/>
            <a:ext cx="1691105" cy="129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87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107145"/>
            <a:ext cx="7010400" cy="4886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제목 1"/>
              <p:cNvSpPr txBox="1">
                <a:spLocks/>
              </p:cNvSpPr>
              <p:nvPr/>
            </p:nvSpPr>
            <p:spPr>
              <a:xfrm>
                <a:off x="7285991" y="-13394"/>
                <a:ext cx="2151694" cy="44037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ko-KR" sz="1800" b="1" dirty="0">
                    <a:solidFill>
                      <a:srgbClr val="002060"/>
                    </a:solidFill>
                    <a:latin typeface="Vrinda" panose="020B0502040204020203" pitchFamily="34" charset="0"/>
                    <a:cs typeface="Vrinda" panose="020B0502040204020203" pitchFamily="34" charset="0"/>
                  </a:rPr>
                  <a:t>* </a:t>
                </a:r>
                <a14:m>
                  <m:oMath xmlns:m="http://schemas.openxmlformats.org/officeDocument/2006/math">
                    <m:r>
                      <a:rPr lang="en-US" altLang="ko-KR" sz="1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itchFamily="34" charset="0"/>
                      </a:rPr>
                      <m:t>𝑴</m:t>
                    </m:r>
                    <m:d>
                      <m:dPr>
                        <m:ctrlPr>
                          <a:rPr lang="en-US" altLang="ko-KR" sz="1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itchFamily="34" charset="0"/>
                          </a:rPr>
                        </m:ctrlPr>
                      </m:dPr>
                      <m:e>
                        <m:r>
                          <a:rPr lang="en-US" altLang="ko-KR" sz="1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itchFamily="34" charset="0"/>
                          </a:rPr>
                          <m:t>𝒑</m:t>
                        </m:r>
                        <m:sSup>
                          <m:sSupPr>
                            <m:ctrlPr>
                              <a:rPr lang="en-US" altLang="ko-KR" sz="1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Verdana" pitchFamily="34" charset="0"/>
                              </a:rPr>
                            </m:ctrlPr>
                          </m:sSupPr>
                          <m:e>
                            <m:r>
                              <a:rPr lang="en-US" altLang="ko-KR" sz="1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Verdana" pitchFamily="34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ko-KR" sz="1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Verdana" pitchFamily="34" charset="0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altLang="ko-KR" sz="1800" b="1" dirty="0">
                  <a:solidFill>
                    <a:srgbClr val="002060"/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</p:txBody>
          </p:sp>
        </mc:Choice>
        <mc:Fallback xmlns="">
          <p:sp>
            <p:nvSpPr>
              <p:cNvPr id="8" name="제목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5991" y="-13394"/>
                <a:ext cx="2151694" cy="440372"/>
              </a:xfrm>
              <a:prstGeom prst="rect">
                <a:avLst/>
              </a:prstGeom>
              <a:blipFill rotWithShape="0">
                <a:blip r:embed="rId4"/>
                <a:stretch>
                  <a:fillRect b="-1527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79512" y="417038"/>
                <a:ext cx="87484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b="1" dirty="0">
                    <a:ea typeface="Verdana" pitchFamily="34" charset="0"/>
                    <a:cs typeface="Verdana" pitchFamily="34" charset="0"/>
                  </a:rPr>
                  <a:t>■ 1D projection -- </a:t>
                </a:r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itchFamily="34" charset="0"/>
                      </a:rPr>
                      <m:t>𝑀</m:t>
                    </m:r>
                    <m:d>
                      <m:d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itchFamily="34" charset="0"/>
                          </a:rPr>
                        </m:ctrlPr>
                      </m:dPr>
                      <m:e>
                        <m:r>
                          <a:rPr lang="en-US" altLang="ko-K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itchFamily="34" charset="0"/>
                          </a:rPr>
                          <m:t>𝑝</m:t>
                        </m:r>
                        <m:sSup>
                          <m:sSup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Verdana" pitchFamily="34" charset="0"/>
                              </a:rPr>
                            </m:ctrlPr>
                          </m:sSup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Verdana" pitchFamily="34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ko-K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Verdana" pitchFamily="34" charset="0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altLang="ko-KR" sz="2400" dirty="0">
                  <a:ea typeface="Verdana" pitchFamily="34" charset="0"/>
                  <a:cs typeface="Verdana" pitchFamily="34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417038"/>
                <a:ext cx="8748464" cy="461665"/>
              </a:xfrm>
              <a:prstGeom prst="rect">
                <a:avLst/>
              </a:prstGeom>
              <a:blipFill>
                <a:blip r:embed="rId5"/>
                <a:stretch>
                  <a:fillRect l="-1045" t="-11842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915816" y="5899959"/>
                <a:ext cx="35466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itchFamily="34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Verdana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Verdana" pitchFamily="34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Verdana" pitchFamily="34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itchFamily="34" charset="0"/>
                        </a:rPr>
                        <m:t> [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itchFamily="34" charset="0"/>
                        </a:rPr>
                        <m:t>𝐺𝑒𝑉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itchFamily="34" charset="0"/>
                        </a:rPr>
                        <m:t>/</m:t>
                      </m:r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itchFamily="34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itchFamily="34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itchFamily="34" charset="0"/>
                        </a:rPr>
                        <m:t>]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5899959"/>
                <a:ext cx="3546648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 rot="16200000">
                <a:off x="-457863" y="3192987"/>
                <a:ext cx="22015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/>
                  <a:t>Counts / 1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𝑀𝑒𝑉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457863" y="3192987"/>
                <a:ext cx="2201562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8197" r="-24590" b="-221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4689139" y="1412776"/>
            <a:ext cx="26911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FF0000"/>
                </a:solidFill>
              </a:rPr>
              <a:t>What’s this?</a:t>
            </a:r>
          </a:p>
          <a:p>
            <a:r>
              <a:rPr lang="en-US" altLang="ko-KR" sz="2800" b="1" dirty="0">
                <a:solidFill>
                  <a:srgbClr val="FF0000"/>
                </a:solidFill>
              </a:rPr>
              <a:t>    </a:t>
            </a:r>
            <a:r>
              <a:rPr lang="en-US" altLang="ko-KR" sz="2800" dirty="0"/>
              <a:t>m</a:t>
            </a:r>
            <a:r>
              <a:rPr lang="ja-JP" altLang="en-US" sz="2800" dirty="0"/>
              <a:t>～</a:t>
            </a:r>
            <a:r>
              <a:rPr lang="en-US" altLang="ko-KR" sz="2800" dirty="0"/>
              <a:t>1663 MeV</a:t>
            </a:r>
          </a:p>
          <a:p>
            <a:r>
              <a:rPr lang="en-US" altLang="ko-KR" sz="2800" dirty="0"/>
              <a:t>    </a:t>
            </a:r>
            <a:r>
              <a:rPr lang="en-US" altLang="ko-KR" sz="2800" dirty="0">
                <a:latin typeface="Symbol" panose="05050102010706020507" pitchFamily="18" charset="2"/>
              </a:rPr>
              <a:t>G</a:t>
            </a:r>
            <a:r>
              <a:rPr lang="ja-JP" altLang="en-US" sz="2800" dirty="0"/>
              <a:t>～</a:t>
            </a:r>
            <a:r>
              <a:rPr lang="en-US" altLang="ja-JP" sz="2800" dirty="0"/>
              <a:t>10 MeV?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47011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2182" y="987"/>
            <a:ext cx="8418529" cy="978150"/>
          </a:xfrm>
        </p:spPr>
        <p:txBody>
          <a:bodyPr/>
          <a:lstStyle/>
          <a:p>
            <a:r>
              <a:rPr lang="en-US" altLang="ja-JP" dirty="0">
                <a:solidFill>
                  <a:srgbClr val="00B050"/>
                </a:solidFill>
              </a:rPr>
              <a:t>What’s this?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3749" y="1157161"/>
            <a:ext cx="8876963" cy="5567319"/>
          </a:xfrm>
        </p:spPr>
        <p:txBody>
          <a:bodyPr/>
          <a:lstStyle/>
          <a:p>
            <a:r>
              <a:rPr kumimoji="1" lang="en-US" altLang="ja-JP" dirty="0"/>
              <a:t>The peak position is ~1663 MeV, near the </a:t>
            </a:r>
            <a:r>
              <a:rPr kumimoji="1" lang="en-US" altLang="ja-JP" dirty="0" err="1">
                <a:latin typeface="Symbol" panose="05050102010706020507" pitchFamily="18" charset="2"/>
              </a:rPr>
              <a:t>Lh</a:t>
            </a:r>
            <a:r>
              <a:rPr kumimoji="1" lang="en-US" altLang="ja-JP" dirty="0"/>
              <a:t> threshold (1663.5 MeV)</a:t>
            </a:r>
          </a:p>
          <a:p>
            <a:r>
              <a:rPr lang="en-US" altLang="ja-JP" dirty="0"/>
              <a:t>Width is ~10 MeV, significantly narrower than </a:t>
            </a:r>
            <a:r>
              <a:rPr lang="en-US" altLang="ja-JP" dirty="0">
                <a:latin typeface="Symbol" panose="05050102010706020507" pitchFamily="18" charset="2"/>
              </a:rPr>
              <a:t>L, S</a:t>
            </a:r>
            <a:r>
              <a:rPr lang="en-US" altLang="ja-JP" dirty="0"/>
              <a:t> resonances in this region</a:t>
            </a:r>
          </a:p>
          <a:p>
            <a:pPr lvl="1"/>
            <a:r>
              <a:rPr lang="en-US" altLang="ja-JP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(1670): 25-50 MeV</a:t>
            </a:r>
          </a:p>
          <a:p>
            <a:pPr lvl="1"/>
            <a:r>
              <a:rPr lang="en-US" altLang="ja-JP" dirty="0">
                <a:latin typeface="Symbol" panose="05050102010706020507" pitchFamily="18" charset="2"/>
              </a:rPr>
              <a:t>S</a:t>
            </a:r>
            <a:r>
              <a:rPr lang="en-US" altLang="ja-JP" dirty="0"/>
              <a:t>(1660): 40-200 MeV</a:t>
            </a:r>
          </a:p>
          <a:p>
            <a:pPr lvl="1"/>
            <a:r>
              <a:rPr lang="en-US" altLang="ja-JP" dirty="0">
                <a:latin typeface="Symbol" panose="05050102010706020507" pitchFamily="18" charset="2"/>
              </a:rPr>
              <a:t>S</a:t>
            </a:r>
            <a:r>
              <a:rPr lang="en-US" altLang="ja-JP" dirty="0"/>
              <a:t>(1670): 40-80 MeV</a:t>
            </a:r>
          </a:p>
          <a:p>
            <a:pPr lvl="1"/>
            <a:r>
              <a:rPr lang="en-US" altLang="ja-JP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(1690): ~60 MeV</a:t>
            </a:r>
          </a:p>
          <a:p>
            <a:r>
              <a:rPr lang="en-US" altLang="ja-JP" dirty="0"/>
              <a:t>No</a:t>
            </a:r>
            <a:r>
              <a:rPr lang="ja-JP" altLang="en-US" dirty="0"/>
              <a:t> </a:t>
            </a:r>
            <a:r>
              <a:rPr lang="en-US" altLang="ja-JP" dirty="0"/>
              <a:t>such narrow states are theoretically predicted in this region – exotic?</a:t>
            </a:r>
          </a:p>
        </p:txBody>
      </p:sp>
    </p:spTree>
    <p:extLst>
      <p:ext uri="{BB962C8B-B14F-4D97-AF65-F5344CB8AC3E}">
        <p14:creationId xmlns:p14="http://schemas.microsoft.com/office/powerpoint/2010/main" val="2949866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49539"/>
            <a:ext cx="7886700" cy="945784"/>
          </a:xfrm>
        </p:spPr>
        <p:txBody>
          <a:bodyPr/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An idea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7104" y="980728"/>
            <a:ext cx="8949792" cy="5544616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2 independent groups claim there is </a:t>
            </a:r>
            <a:r>
              <a:rPr kumimoji="1" lang="en-US" altLang="ja-JP" dirty="0">
                <a:solidFill>
                  <a:srgbClr val="FF0000"/>
                </a:solidFill>
              </a:rPr>
              <a:t>a new narrow </a:t>
            </a:r>
            <a:r>
              <a:rPr kumimoji="1" lang="en-US" altLang="ja-JP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baseline="30000" dirty="0">
                <a:solidFill>
                  <a:srgbClr val="FF0000"/>
                </a:solidFill>
              </a:rPr>
              <a:t>*</a:t>
            </a:r>
            <a:r>
              <a:rPr kumimoji="1" lang="en-US" altLang="ja-JP" dirty="0">
                <a:solidFill>
                  <a:srgbClr val="FF0000"/>
                </a:solidFill>
              </a:rPr>
              <a:t> resonance</a:t>
            </a:r>
            <a:r>
              <a:rPr kumimoji="1" lang="en-US" altLang="ja-JP" dirty="0"/>
              <a:t> at this energy with </a:t>
            </a:r>
            <a:r>
              <a:rPr kumimoji="1" lang="en-US" altLang="ja-JP" dirty="0">
                <a:solidFill>
                  <a:srgbClr val="0070C0"/>
                </a:solidFill>
              </a:rPr>
              <a:t>J=3/2</a:t>
            </a:r>
          </a:p>
          <a:p>
            <a:pPr lvl="1"/>
            <a:r>
              <a:rPr kumimoji="1" lang="en-US" altLang="ja-JP" dirty="0" err="1"/>
              <a:t>Kamano</a:t>
            </a:r>
            <a:r>
              <a:rPr kumimoji="1" lang="en-US" altLang="ja-JP" dirty="0"/>
              <a:t> et al. [</a:t>
            </a:r>
            <a:r>
              <a:rPr lang="en-US" altLang="ja-JP" dirty="0"/>
              <a:t>PRC90.065204, PRC92.025205</a:t>
            </a:r>
            <a:r>
              <a:rPr kumimoji="1" lang="en-US" altLang="ja-JP" dirty="0"/>
              <a:t>]</a:t>
            </a:r>
            <a:br>
              <a:rPr kumimoji="1" lang="en-US" altLang="ja-JP" dirty="0"/>
            </a:br>
            <a:r>
              <a:rPr kumimoji="1" lang="en-US" altLang="ja-JP" sz="2800" dirty="0">
                <a:solidFill>
                  <a:srgbClr val="00B050"/>
                </a:solidFill>
              </a:rPr>
              <a:t>J</a:t>
            </a:r>
            <a:r>
              <a:rPr kumimoji="1" lang="en-US" altLang="ja-JP" sz="2800" baseline="30000" dirty="0">
                <a:solidFill>
                  <a:srgbClr val="00B050"/>
                </a:solidFill>
              </a:rPr>
              <a:t>P</a:t>
            </a:r>
            <a:r>
              <a:rPr kumimoji="1" lang="en-US" altLang="ja-JP" sz="2800" dirty="0">
                <a:solidFill>
                  <a:srgbClr val="00B050"/>
                </a:solidFill>
              </a:rPr>
              <a:t>=3/2</a:t>
            </a:r>
            <a:r>
              <a:rPr kumimoji="1" lang="en-US" altLang="ja-JP" sz="2800" baseline="30000" dirty="0">
                <a:solidFill>
                  <a:srgbClr val="00B050"/>
                </a:solidFill>
              </a:rPr>
              <a:t>+</a:t>
            </a:r>
            <a:r>
              <a:rPr kumimoji="1" lang="en-US" altLang="ja-JP" sz="2800" dirty="0">
                <a:solidFill>
                  <a:srgbClr val="00B050"/>
                </a:solidFill>
              </a:rPr>
              <a:t> (P</a:t>
            </a:r>
            <a:r>
              <a:rPr kumimoji="1" lang="en-US" altLang="ja-JP" sz="2800" baseline="-25000" dirty="0">
                <a:solidFill>
                  <a:srgbClr val="00B050"/>
                </a:solidFill>
              </a:rPr>
              <a:t>03</a:t>
            </a:r>
            <a:r>
              <a:rPr kumimoji="1" lang="en-US" altLang="ja-JP" sz="2800" dirty="0">
                <a:solidFill>
                  <a:srgbClr val="00B050"/>
                </a:solidFill>
              </a:rPr>
              <a:t>), M=1671+2-8 MeV, </a:t>
            </a:r>
            <a:r>
              <a:rPr kumimoji="1" lang="en-US" altLang="ja-JP" sz="2800" dirty="0">
                <a:solidFill>
                  <a:srgbClr val="00B050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800" dirty="0">
                <a:solidFill>
                  <a:srgbClr val="00B050"/>
                </a:solidFill>
              </a:rPr>
              <a:t>=10+22-4 MeV</a:t>
            </a:r>
            <a:endParaRPr kumimoji="1" lang="en-US" altLang="ja-JP" dirty="0">
              <a:solidFill>
                <a:srgbClr val="00B050"/>
              </a:solidFill>
            </a:endParaRPr>
          </a:p>
          <a:p>
            <a:pPr lvl="1"/>
            <a:r>
              <a:rPr lang="en-US" altLang="ja-JP" dirty="0"/>
              <a:t>Liu &amp; </a:t>
            </a:r>
            <a:r>
              <a:rPr lang="en-US" altLang="ja-JP" dirty="0" err="1"/>
              <a:t>Xie</a:t>
            </a:r>
            <a:r>
              <a:rPr lang="en-US" altLang="ja-JP" dirty="0"/>
              <a:t> [PRC85.038201, PRC86.055202]</a:t>
            </a:r>
            <a:br>
              <a:rPr lang="en-US" altLang="ja-JP" dirty="0"/>
            </a:br>
            <a:r>
              <a:rPr lang="en-US" altLang="ja-JP" sz="2800" dirty="0">
                <a:solidFill>
                  <a:srgbClr val="00B050"/>
                </a:solidFill>
              </a:rPr>
              <a:t>J</a:t>
            </a:r>
            <a:r>
              <a:rPr lang="en-US" altLang="ja-JP" sz="2800" baseline="30000" dirty="0">
                <a:solidFill>
                  <a:srgbClr val="00B050"/>
                </a:solidFill>
              </a:rPr>
              <a:t>P</a:t>
            </a:r>
            <a:r>
              <a:rPr lang="en-US" altLang="ja-JP" sz="2800" dirty="0">
                <a:solidFill>
                  <a:srgbClr val="00B050"/>
                </a:solidFill>
              </a:rPr>
              <a:t>=3/2</a:t>
            </a:r>
            <a:r>
              <a:rPr lang="en-US" altLang="ja-JP" sz="2800" baseline="30000" dirty="0">
                <a:solidFill>
                  <a:srgbClr val="00B050"/>
                </a:solidFill>
              </a:rPr>
              <a:t>-</a:t>
            </a:r>
            <a:r>
              <a:rPr lang="en-US" altLang="ja-JP" sz="2800" dirty="0">
                <a:solidFill>
                  <a:srgbClr val="00B050"/>
                </a:solidFill>
              </a:rPr>
              <a:t> (D</a:t>
            </a:r>
            <a:r>
              <a:rPr lang="en-US" altLang="ja-JP" sz="2800" baseline="-25000" dirty="0">
                <a:solidFill>
                  <a:srgbClr val="00B050"/>
                </a:solidFill>
              </a:rPr>
              <a:t>03</a:t>
            </a:r>
            <a:r>
              <a:rPr lang="en-US" altLang="ja-JP" sz="2800" dirty="0">
                <a:solidFill>
                  <a:srgbClr val="00B050"/>
                </a:solidFill>
              </a:rPr>
              <a:t>), M=1668.5±0.5 MeV, </a:t>
            </a:r>
            <a:r>
              <a:rPr lang="en-US" altLang="ja-JP" sz="2800" dirty="0">
                <a:solidFill>
                  <a:srgbClr val="00B050"/>
                </a:solidFill>
                <a:latin typeface="Symbol" panose="05050102010706020507" pitchFamily="18" charset="2"/>
              </a:rPr>
              <a:t>G</a:t>
            </a:r>
            <a:r>
              <a:rPr lang="en-US" altLang="ja-JP" sz="2800" dirty="0">
                <a:solidFill>
                  <a:srgbClr val="00B050"/>
                </a:solidFill>
              </a:rPr>
              <a:t>=1.5±0.5 MeV</a:t>
            </a:r>
            <a:endParaRPr lang="en-US" altLang="ja-JP" dirty="0">
              <a:solidFill>
                <a:srgbClr val="00B050"/>
              </a:solidFill>
            </a:endParaRPr>
          </a:p>
          <a:p>
            <a:r>
              <a:rPr kumimoji="1" lang="en-US" altLang="ja-JP" dirty="0"/>
              <a:t>The reason is the same</a:t>
            </a:r>
          </a:p>
          <a:p>
            <a:pPr lvl="1"/>
            <a:r>
              <a:rPr lang="en-US" altLang="ja-JP" dirty="0"/>
              <a:t>From K</a:t>
            </a:r>
            <a:r>
              <a:rPr lang="en-US" altLang="ja-JP" baseline="30000" dirty="0"/>
              <a:t>-</a:t>
            </a:r>
            <a:r>
              <a:rPr lang="en-US" altLang="ja-JP" dirty="0"/>
              <a:t>p </a:t>
            </a:r>
            <a:r>
              <a:rPr lang="en-US" altLang="ja-JP" dirty="0">
                <a:sym typeface="Wingdings" panose="05000000000000000000" pitchFamily="2" charset="2"/>
              </a:rPr>
              <a:t> 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Lh</a:t>
            </a:r>
            <a:r>
              <a:rPr lang="en-US" altLang="ja-JP" dirty="0">
                <a:sym typeface="Wingdings" panose="05000000000000000000" pitchFamily="2" charset="2"/>
              </a:rPr>
              <a:t> measurement near the threshold by Crystal Ball collaboration at BNL [PRC64.055205]</a:t>
            </a:r>
          </a:p>
          <a:p>
            <a:pPr lvl="1"/>
            <a:r>
              <a:rPr kumimoji="1" lang="en-US" altLang="ja-JP" dirty="0">
                <a:solidFill>
                  <a:srgbClr val="0070C0"/>
                </a:solidFill>
                <a:sym typeface="Wingdings" panose="05000000000000000000" pitchFamily="2" charset="2"/>
              </a:rPr>
              <a:t>Model independent</a:t>
            </a:r>
            <a:endParaRPr kumimoji="1" lang="en-US" altLang="ja-JP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07984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49539"/>
            <a:ext cx="7886700" cy="897232"/>
          </a:xfrm>
        </p:spPr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Differential cross sections (1)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35" y="766628"/>
            <a:ext cx="7639877" cy="609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329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49539"/>
            <a:ext cx="7886700" cy="897232"/>
          </a:xfrm>
        </p:spPr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Differential cross sections (2)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126938" y="1013495"/>
            <a:ext cx="4952326" cy="5654342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/>
              <a:t>Flat near the threshold</a:t>
            </a:r>
          </a:p>
          <a:p>
            <a:pPr lvl="1"/>
            <a:r>
              <a:rPr lang="en-US" altLang="ja-JP" dirty="0"/>
              <a:t>Expected for J=1/2</a:t>
            </a:r>
            <a:r>
              <a:rPr lang="ja-JP" altLang="en-US" dirty="0"/>
              <a:t> </a:t>
            </a:r>
            <a:r>
              <a:rPr lang="en-US" altLang="ja-JP" dirty="0"/>
              <a:t>(S-wave)</a:t>
            </a:r>
          </a:p>
          <a:p>
            <a:r>
              <a:rPr lang="en-US" altLang="ja-JP" dirty="0"/>
              <a:t>Concave-up around </a:t>
            </a:r>
            <a:r>
              <a:rPr lang="en-US" altLang="ja-JP" dirty="0" err="1"/>
              <a:t>p</a:t>
            </a:r>
            <a:r>
              <a:rPr lang="en-US" altLang="ja-JP" baseline="-25000" dirty="0" err="1"/>
              <a:t>K</a:t>
            </a:r>
            <a:r>
              <a:rPr lang="en-US" altLang="ja-JP" dirty="0"/>
              <a:t>=734 MeV/c (</a:t>
            </a:r>
            <a:r>
              <a:rPr lang="ja-JP" altLang="en-US" dirty="0"/>
              <a:t>√</a:t>
            </a:r>
            <a:r>
              <a:rPr lang="en-US" altLang="ja-JP" dirty="0"/>
              <a:t>s=1669 MeV)</a:t>
            </a:r>
          </a:p>
          <a:p>
            <a:r>
              <a:rPr lang="en-US" altLang="ja-JP" dirty="0"/>
              <a:t>Flat again for </a:t>
            </a:r>
            <a:r>
              <a:rPr lang="en-US" altLang="ja-JP" dirty="0" err="1"/>
              <a:t>p</a:t>
            </a:r>
            <a:r>
              <a:rPr lang="en-US" altLang="ja-JP" baseline="-25000" dirty="0" err="1"/>
              <a:t>K</a:t>
            </a:r>
            <a:r>
              <a:rPr lang="en-US" altLang="ja-JP" baseline="-25000" dirty="0"/>
              <a:t> </a:t>
            </a:r>
            <a:r>
              <a:rPr lang="en-US" altLang="ja-JP" dirty="0"/>
              <a:t>&gt; 750 MeV/c</a:t>
            </a:r>
            <a:br>
              <a:rPr lang="en-US" altLang="ja-JP" dirty="0"/>
            </a:br>
            <a:r>
              <a:rPr lang="en-US" altLang="ja-JP" dirty="0"/>
              <a:t>(</a:t>
            </a:r>
            <a:r>
              <a:rPr lang="ja-JP" altLang="en-US" dirty="0"/>
              <a:t>√</a:t>
            </a:r>
            <a:r>
              <a:rPr lang="en-US" altLang="ja-JP" dirty="0"/>
              <a:t>s=1677 MeV)</a:t>
            </a:r>
          </a:p>
          <a:p>
            <a:endParaRPr lang="en-US" altLang="ja-JP" dirty="0"/>
          </a:p>
          <a:p>
            <a:r>
              <a:rPr lang="en-US" altLang="ja-JP" dirty="0">
                <a:solidFill>
                  <a:srgbClr val="FF0000"/>
                </a:solidFill>
              </a:rPr>
              <a:t>Concave shape requires J=3/2  amplitude</a:t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 reason for a narrow resonance; model independent</a:t>
            </a:r>
            <a:endParaRPr lang="en-US" altLang="ja-JP" dirty="0">
              <a:solidFill>
                <a:srgbClr val="FF0000"/>
              </a:solidFill>
            </a:endParaRPr>
          </a:p>
          <a:p>
            <a:endParaRPr lang="en-US" altLang="ja-JP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6" y="1005746"/>
            <a:ext cx="3998897" cy="58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801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139DDF-B744-4F7F-81E1-8C27299F4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64096"/>
          </a:xfrm>
        </p:spPr>
        <p:txBody>
          <a:bodyPr/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What can it be?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C2E4C-0570-4F17-841E-625B264E32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7504" y="836712"/>
                <a:ext cx="8928992" cy="6021288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sz="2800" dirty="0"/>
                  <a:t>The experimental data suggest the existence of a new </a:t>
                </a:r>
                <a:r>
                  <a:rPr lang="en-US" altLang="ja-JP" sz="2800" dirty="0">
                    <a:latin typeface="Symbol" panose="05050102010706020507" pitchFamily="18" charset="2"/>
                  </a:rPr>
                  <a:t>L</a:t>
                </a:r>
                <a:r>
                  <a:rPr lang="en-US" altLang="ja-JP" sz="2800" dirty="0"/>
                  <a:t>* resonance with spin 3/2 (P</a:t>
                </a:r>
                <a:r>
                  <a:rPr lang="en-US" altLang="ja-JP" sz="2800" baseline="-25000" dirty="0"/>
                  <a:t>03</a:t>
                </a:r>
                <a:r>
                  <a:rPr lang="en-US" altLang="ja-JP" sz="2800" dirty="0"/>
                  <a:t> or D</a:t>
                </a:r>
                <a:r>
                  <a:rPr lang="en-US" altLang="ja-JP" sz="2800" baseline="-25000" dirty="0"/>
                  <a:t>03</a:t>
                </a:r>
                <a:r>
                  <a:rPr lang="en-US" altLang="ja-JP" sz="2800" dirty="0"/>
                  <a:t>), </a:t>
                </a:r>
                <a:r>
                  <a:rPr lang="en-US" altLang="ja-JP" sz="2800" dirty="0">
                    <a:latin typeface="Symbol" panose="05050102010706020507" pitchFamily="18" charset="2"/>
                  </a:rPr>
                  <a:t>L</a:t>
                </a:r>
                <a:r>
                  <a:rPr lang="en-US" altLang="ja-JP" sz="2800" dirty="0"/>
                  <a:t>(1665):</a:t>
                </a:r>
                <a:endParaRPr kumimoji="1" lang="en-US" altLang="ja-JP" sz="2800" dirty="0"/>
              </a:p>
              <a:p>
                <a:pPr marL="0" indent="0">
                  <a:buNone/>
                </a:pPr>
                <a:r>
                  <a:rPr kumimoji="1" lang="en-US" altLang="ja-JP" sz="2800" dirty="0">
                    <a:solidFill>
                      <a:srgbClr val="00B050"/>
                    </a:solidFill>
                  </a:rPr>
                  <a:t>      Q: What is the nature of </a:t>
                </a:r>
                <a:r>
                  <a:rPr kumimoji="1" lang="en-US" altLang="ja-JP" sz="2800" dirty="0">
                    <a:solidFill>
                      <a:srgbClr val="00B050"/>
                    </a:solidFill>
                    <a:latin typeface="Symbol" panose="05050102010706020507" pitchFamily="18" charset="2"/>
                  </a:rPr>
                  <a:t>L</a:t>
                </a:r>
                <a:r>
                  <a:rPr kumimoji="1" lang="en-US" altLang="ja-JP" sz="2800" dirty="0">
                    <a:solidFill>
                      <a:srgbClr val="00B050"/>
                    </a:solidFill>
                  </a:rPr>
                  <a:t>(1665), if it really exists? </a:t>
                </a:r>
              </a:p>
              <a:p>
                <a:pPr marL="0" indent="0">
                  <a:buNone/>
                </a:pPr>
                <a:r>
                  <a:rPr kumimoji="1" lang="en-US" altLang="ja-JP" sz="2800" dirty="0">
                    <a:solidFill>
                      <a:srgbClr val="FF0000"/>
                    </a:solidFill>
                  </a:rPr>
                  <a:t>      A: We have few ideas at the moment, aside from that </a:t>
                </a:r>
                <a:br>
                  <a:rPr kumimoji="1" lang="en-US" altLang="ja-JP" sz="2800" dirty="0">
                    <a:solidFill>
                      <a:srgbClr val="FF0000"/>
                    </a:solidFill>
                  </a:rPr>
                </a:br>
                <a:r>
                  <a:rPr kumimoji="1" lang="en-US" altLang="ja-JP" sz="2800" dirty="0">
                    <a:solidFill>
                      <a:srgbClr val="FF0000"/>
                    </a:solidFill>
                  </a:rPr>
                  <a:t>           it must be exotic, and thus very interesting.</a:t>
                </a:r>
                <a:endParaRPr kumimoji="1" lang="en-US" altLang="ja-JP" sz="2800" dirty="0"/>
              </a:p>
              <a:p>
                <a:r>
                  <a:rPr kumimoji="1" lang="en-US" altLang="ja-JP" sz="2800" dirty="0"/>
                  <a:t>It is near the </a:t>
                </a:r>
                <a:r>
                  <a:rPr kumimoji="1" lang="en-US" altLang="ja-JP" sz="2800" dirty="0" err="1">
                    <a:latin typeface="Symbol" panose="05050102010706020507" pitchFamily="18" charset="2"/>
                  </a:rPr>
                  <a:t>Lh</a:t>
                </a:r>
                <a:r>
                  <a:rPr kumimoji="1" lang="en-US" altLang="ja-JP" sz="2800" dirty="0"/>
                  <a:t> threshold, but threshold cusp is unlikely</a:t>
                </a:r>
                <a:r>
                  <a:rPr lang="en-US" altLang="ja-JP" sz="2800" dirty="0"/>
                  <a:t>.</a:t>
                </a:r>
              </a:p>
              <a:p>
                <a:pPr lvl="1"/>
                <a:r>
                  <a:rPr kumimoji="1" lang="en-US" altLang="ja-JP" sz="2400" dirty="0"/>
                  <a:t>Visible cusp appears only in S wave</a:t>
                </a:r>
              </a:p>
              <a:p>
                <a:r>
                  <a:rPr lang="en-US" altLang="ja-JP" sz="2800" dirty="0"/>
                  <a:t>A </a:t>
                </a:r>
                <a:r>
                  <a:rPr kumimoji="1" lang="en-US" altLang="ja-JP" sz="2800" dirty="0"/>
                  <a:t>molecular state in P or D? Then, where is the S state?</a:t>
                </a:r>
                <a:endParaRPr lang="en-US" altLang="ja-JP" sz="2800" dirty="0"/>
              </a:p>
              <a:p>
                <a:pPr lvl="1"/>
                <a:r>
                  <a:rPr lang="en-US" altLang="ja-JP" sz="2400" dirty="0"/>
                  <a:t>Cf. X(3872) &amp; </a:t>
                </a:r>
                <a:r>
                  <a:rPr lang="en-US" altLang="ja-JP" sz="2400" dirty="0">
                    <a:latin typeface="Symbol" panose="05050102010706020507" pitchFamily="18" charset="2"/>
                  </a:rPr>
                  <a:t>L</a:t>
                </a:r>
                <a:r>
                  <a:rPr lang="en-US" altLang="ja-JP" sz="2400" dirty="0"/>
                  <a:t>(1405) are in S wave.</a:t>
                </a:r>
                <a:endParaRPr lang="en-US" altLang="ja-JP" dirty="0"/>
              </a:p>
              <a:p>
                <a:pPr marL="0" indent="0">
                  <a:buNone/>
                </a:pPr>
                <a:r>
                  <a:rPr lang="en-US" altLang="ja-JP" b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  </a:t>
                </a:r>
                <a:r>
                  <a:rPr lang="en-US" altLang="ja-JP" b="1" dirty="0">
                    <a:solidFill>
                      <a:srgbClr val="FF0000"/>
                    </a:solidFill>
                  </a:rPr>
                  <a:t>It may be a new type of exotic state!</a:t>
                </a:r>
              </a:p>
              <a:p>
                <a:pPr lvl="1"/>
                <a:r>
                  <a:rPr lang="en-US" altLang="ja-JP" sz="2400" dirty="0"/>
                  <a:t>Mixture of a molecular state and a 3-quark state???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𝑢𝑑𝑠𝑠</m:t>
                    </m:r>
                    <m:acc>
                      <m:accPr>
                        <m:chr m:val="̅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lang="en-US" altLang="ja-JP" sz="2400" dirty="0"/>
                  <a:t> pentaquark???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C2E4C-0570-4F17-841E-625B264E32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836712"/>
                <a:ext cx="8928992" cy="6021288"/>
              </a:xfrm>
              <a:blipFill>
                <a:blip r:embed="rId2"/>
                <a:stretch>
                  <a:fillRect l="-1230" t="-1215" r="-41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9416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62914"/>
            <a:ext cx="7886700" cy="975477"/>
          </a:xfrm>
        </p:spPr>
        <p:txBody>
          <a:bodyPr/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J-PARC E72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3985" y="1038391"/>
            <a:ext cx="8865031" cy="5756695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Repeat the </a:t>
            </a:r>
            <a:r>
              <a:rPr kumimoji="1" lang="en-US" altLang="ja-JP" dirty="0" err="1"/>
              <a:t>Kp</a:t>
            </a:r>
            <a:r>
              <a:rPr kumimoji="1" lang="en-US" altLang="ja-JP" dirty="0"/>
              <a:t> </a:t>
            </a:r>
            <a:r>
              <a:rPr kumimoji="1" lang="en-US" altLang="ja-JP" dirty="0">
                <a:sym typeface="Wingdings" panose="05000000000000000000" pitchFamily="2" charset="2"/>
              </a:rPr>
              <a:t> </a:t>
            </a:r>
            <a:r>
              <a:rPr kumimoji="1"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Lh</a:t>
            </a:r>
            <a:r>
              <a:rPr kumimoji="1" lang="en-US" altLang="ja-JP" dirty="0">
                <a:sym typeface="Wingdings" panose="05000000000000000000" pitchFamily="2" charset="2"/>
              </a:rPr>
              <a:t> experiment again with a large acceptance detector, i.e., TPC (</a:t>
            </a:r>
            <a:r>
              <a:rPr kumimoji="1" lang="en-US" altLang="ja-JP" dirty="0" err="1">
                <a:sym typeface="Wingdings" panose="05000000000000000000" pitchFamily="2" charset="2"/>
              </a:rPr>
              <a:t>HypTPC</a:t>
            </a:r>
            <a:r>
              <a:rPr kumimoji="1" lang="en-US" altLang="ja-JP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altLang="ja-JP" dirty="0">
                <a:sym typeface="Wingdings" panose="05000000000000000000" pitchFamily="2" charset="2"/>
              </a:rPr>
              <a:t>Confirm angular distribution &amp; the new resonance</a:t>
            </a:r>
          </a:p>
          <a:p>
            <a:pPr lvl="1"/>
            <a:r>
              <a:rPr kumimoji="1" lang="en-US" altLang="ja-JP" dirty="0">
                <a:sym typeface="Wingdings" panose="05000000000000000000" pitchFamily="2" charset="2"/>
              </a:rPr>
              <a:t>Determine parity by </a:t>
            </a:r>
            <a:r>
              <a:rPr kumimoji="1" lang="en-US" altLang="ja-JP" dirty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kumimoji="1" lang="en-US" altLang="ja-JP" dirty="0">
                <a:sym typeface="Wingdings" panose="05000000000000000000" pitchFamily="2" charset="2"/>
              </a:rPr>
              <a:t> polarization measurement</a:t>
            </a:r>
          </a:p>
          <a:p>
            <a:r>
              <a:rPr lang="en-US" altLang="ja-JP" dirty="0">
                <a:sym typeface="Wingdings" panose="05000000000000000000" pitchFamily="2" charset="2"/>
              </a:rPr>
              <a:t>Principle</a:t>
            </a:r>
          </a:p>
          <a:p>
            <a:pPr lvl="1"/>
            <a:r>
              <a:rPr kumimoji="1" lang="en-US" altLang="ja-JP" dirty="0">
                <a:sym typeface="Wingdings" panose="05000000000000000000" pitchFamily="2" charset="2"/>
              </a:rPr>
              <a:t>K beam momentum: 720-770 MeV/c</a:t>
            </a:r>
            <a:endParaRPr lang="en-US" altLang="ja-JP" dirty="0">
              <a:sym typeface="Wingdings" panose="05000000000000000000" pitchFamily="2" charset="2"/>
            </a:endParaRPr>
          </a:p>
          <a:p>
            <a:pPr lvl="1"/>
            <a:r>
              <a:rPr lang="en-US" altLang="ja-JP" dirty="0">
                <a:sym typeface="Wingdings" panose="05000000000000000000" pitchFamily="2" charset="2"/>
              </a:rPr>
              <a:t>Momentum resolution: 1 MeV/c or better</a:t>
            </a:r>
            <a:br>
              <a:rPr lang="en-US" altLang="ja-JP" dirty="0">
                <a:sym typeface="Wingdings" panose="05000000000000000000" pitchFamily="2" charset="2"/>
              </a:rPr>
            </a:br>
            <a:r>
              <a:rPr lang="en-US" altLang="ja-JP" dirty="0">
                <a:sym typeface="Wingdings" panose="05000000000000000000" pitchFamily="2" charset="2"/>
              </a:rPr>
              <a:t> Can identify narrow resonance of </a:t>
            </a:r>
            <a:r>
              <a:rPr lang="en-US" altLang="ja-JP" dirty="0">
                <a:latin typeface="Symbol" panose="05050102010706020507" pitchFamily="18" charset="2"/>
                <a:sym typeface="Wingdings" panose="05000000000000000000" pitchFamily="2" charset="2"/>
              </a:rPr>
              <a:t>G=</a:t>
            </a:r>
            <a:r>
              <a:rPr lang="en-US" altLang="ja-JP" dirty="0">
                <a:sym typeface="Wingdings" panose="05000000000000000000" pitchFamily="2" charset="2"/>
              </a:rPr>
              <a:t>1.5 MeV</a:t>
            </a:r>
          </a:p>
          <a:p>
            <a:pPr lvl="1"/>
            <a:r>
              <a:rPr kumimoji="1"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Detect </a:t>
            </a:r>
            <a:r>
              <a:rPr kumimoji="1" lang="en-US" altLang="ja-JP" dirty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kumimoji="1"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 p</a:t>
            </a:r>
            <a:r>
              <a:rPr kumimoji="1" lang="en-US" altLang="ja-JP" dirty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kumimoji="1" lang="en-US" altLang="ja-JP" baseline="30000" dirty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kumimoji="1"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, identify </a:t>
            </a:r>
            <a:r>
              <a:rPr kumimoji="1" lang="en-US" altLang="ja-JP" dirty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h</a:t>
            </a:r>
            <a:r>
              <a:rPr kumimoji="1"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 by missing mass</a:t>
            </a:r>
          </a:p>
          <a:p>
            <a:r>
              <a:rPr lang="en-US" altLang="ja-JP" dirty="0">
                <a:sym typeface="Wingdings" panose="05000000000000000000" pitchFamily="2" charset="2"/>
              </a:rPr>
              <a:t>Also take other reactions as well.</a:t>
            </a:r>
          </a:p>
          <a:p>
            <a:pPr lvl="1"/>
            <a:r>
              <a:rPr lang="en-US" altLang="ja-JP" dirty="0">
                <a:sym typeface="Wingdings" panose="05000000000000000000" pitchFamily="2" charset="2"/>
              </a:rPr>
              <a:t>K</a:t>
            </a:r>
            <a:r>
              <a:rPr lang="en-US" altLang="ja-JP" baseline="30000" dirty="0">
                <a:sym typeface="Wingdings" panose="05000000000000000000" pitchFamily="2" charset="2"/>
              </a:rPr>
              <a:t>-</a:t>
            </a:r>
            <a:r>
              <a:rPr lang="en-US" altLang="ja-JP" dirty="0">
                <a:sym typeface="Wingdings" panose="05000000000000000000" pitchFamily="2" charset="2"/>
              </a:rPr>
              <a:t>p  K</a:t>
            </a:r>
            <a:r>
              <a:rPr lang="en-US" altLang="ja-JP" baseline="30000" dirty="0">
                <a:sym typeface="Wingdings" panose="05000000000000000000" pitchFamily="2" charset="2"/>
              </a:rPr>
              <a:t>-</a:t>
            </a:r>
            <a:r>
              <a:rPr lang="en-US" altLang="ja-JP" dirty="0">
                <a:sym typeface="Wingdings" panose="05000000000000000000" pitchFamily="2" charset="2"/>
              </a:rPr>
              <a:t>p, K</a:t>
            </a:r>
            <a:r>
              <a:rPr lang="en-US" altLang="ja-JP" baseline="30000" dirty="0">
                <a:sym typeface="Wingdings" panose="05000000000000000000" pitchFamily="2" charset="2"/>
              </a:rPr>
              <a:t>0</a:t>
            </a:r>
            <a:r>
              <a:rPr lang="en-US" altLang="ja-JP" dirty="0">
                <a:sym typeface="Wingdings" panose="05000000000000000000" pitchFamily="2" charset="2"/>
              </a:rPr>
              <a:t>n, 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altLang="ja-JP" baseline="30000" dirty="0" err="1">
                <a:latin typeface="Symbol" panose="05050102010706020507" pitchFamily="18" charset="2"/>
                <a:sym typeface="Wingdings" panose="05000000000000000000" pitchFamily="2" charset="2"/>
              </a:rPr>
              <a:t>±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ja-JP" altLang="en-US" baseline="30000" dirty="0">
                <a:sym typeface="Wingdings" panose="05000000000000000000" pitchFamily="2" charset="2"/>
              </a:rPr>
              <a:t>∓</a:t>
            </a:r>
            <a:r>
              <a:rPr lang="en-US" altLang="ja-JP" dirty="0">
                <a:sym typeface="Wingdings" panose="05000000000000000000" pitchFamily="2" charset="2"/>
              </a:rPr>
              <a:t>, 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Lp</a:t>
            </a:r>
            <a:r>
              <a:rPr lang="en-US" altLang="ja-JP" baseline="30000" dirty="0" err="1">
                <a:latin typeface="Symbol" panose="05050102010706020507" pitchFamily="18" charset="2"/>
                <a:sym typeface="Wingdings" panose="05000000000000000000" pitchFamily="2" charset="2"/>
              </a:rPr>
              <a:t>+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altLang="ja-JP" baseline="30000" dirty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lang="en-US" altLang="ja-JP" dirty="0">
                <a:sym typeface="Wingdings" panose="05000000000000000000" pitchFamily="2" charset="2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8833820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83403"/>
          </a:xfrm>
        </p:spPr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Identify parity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8487" y="1193369"/>
            <a:ext cx="8896027" cy="5509648"/>
          </a:xfrm>
        </p:spPr>
        <p:txBody>
          <a:bodyPr>
            <a:normAutofit/>
          </a:bodyPr>
          <a:lstStyle/>
          <a:p>
            <a:r>
              <a:rPr lang="en-US" altLang="ja-JP" dirty="0"/>
              <a:t>Angular distribution is the same for 3/2</a:t>
            </a:r>
            <a:r>
              <a:rPr lang="en-US" altLang="ja-JP" baseline="30000" dirty="0"/>
              <a:t>+</a:t>
            </a:r>
            <a:r>
              <a:rPr lang="en-US" altLang="ja-JP" dirty="0"/>
              <a:t> (P wave)  </a:t>
            </a:r>
            <a:br>
              <a:rPr lang="en-US" altLang="ja-JP" dirty="0"/>
            </a:br>
            <a:r>
              <a:rPr lang="en-US" altLang="ja-JP" dirty="0"/>
              <a:t>and 3/2</a:t>
            </a:r>
            <a:r>
              <a:rPr lang="en-US" altLang="ja-JP" baseline="30000" dirty="0"/>
              <a:t>-</a:t>
            </a:r>
            <a:r>
              <a:rPr lang="en-US" altLang="ja-JP" dirty="0"/>
              <a:t> (D wave) </a:t>
            </a:r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Again, we need polarization of the final </a:t>
            </a:r>
            <a:r>
              <a:rPr lang="en-US" altLang="ja-JP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</a:p>
          <a:p>
            <a:r>
              <a:rPr lang="en-US" altLang="ja-JP" dirty="0"/>
              <a:t>Crystal-Ball data is very poor for polarization</a:t>
            </a:r>
          </a:p>
          <a:p>
            <a:pPr lvl="1"/>
            <a:r>
              <a:rPr lang="en-US" altLang="ja-JP" dirty="0"/>
              <a:t>Support for new resonance is not obtained </a:t>
            </a:r>
            <a:endParaRPr kumimoji="1" lang="en-US" altLang="ja-JP" dirty="0">
              <a:latin typeface="Symbol" panose="05050102010706020507" pitchFamily="18" charset="2"/>
            </a:endParaRPr>
          </a:p>
          <a:p>
            <a:pPr marL="0" indent="0">
              <a:buNone/>
            </a:pPr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844222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4169"/>
            <a:ext cx="7886700" cy="1006474"/>
          </a:xfrm>
        </p:spPr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Polarization – Parity in CB data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5602" y="5588982"/>
            <a:ext cx="7886700" cy="1123629"/>
          </a:xfrm>
        </p:spPr>
        <p:txBody>
          <a:bodyPr>
            <a:normAutofit lnSpcReduction="10000"/>
          </a:bodyPr>
          <a:lstStyle/>
          <a:p>
            <a:r>
              <a:rPr lang="en-US" altLang="ja-JP" sz="2400" dirty="0"/>
              <a:t>Crystal ball data is average of 722-750 MeV/c </a:t>
            </a:r>
            <a:br>
              <a:rPr lang="en-US" altLang="ja-JP" sz="2400" dirty="0"/>
            </a:br>
            <a:r>
              <a:rPr lang="en-US" altLang="ja-JP" sz="2400" dirty="0"/>
              <a:t>&amp; 750-770 MeV/c, not for each momentum.</a:t>
            </a:r>
            <a:br>
              <a:rPr lang="en-US" altLang="ja-JP" sz="2400" dirty="0"/>
            </a:br>
            <a:r>
              <a:rPr lang="en-US" altLang="ja-JP" sz="2400" dirty="0">
                <a:sym typeface="Wingdings" panose="05000000000000000000" pitchFamily="2" charset="2"/>
              </a:rPr>
              <a:t> Meanwhile, calculations are done on the points.</a:t>
            </a:r>
            <a:endParaRPr lang="en-US" altLang="ja-JP" sz="2400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3385" t="10800" r="8496" b="4429"/>
          <a:stretch/>
        </p:blipFill>
        <p:spPr>
          <a:xfrm>
            <a:off x="38751" y="1201117"/>
            <a:ext cx="6919994" cy="4254285"/>
          </a:xfrm>
          <a:prstGeom prst="rect">
            <a:avLst/>
          </a:prstGeom>
        </p:spPr>
      </p:pic>
      <p:cxnSp>
        <p:nvCxnSpPr>
          <p:cNvPr id="6" name="直線矢印コネクタ 5"/>
          <p:cNvCxnSpPr>
            <a:cxnSpLocks/>
          </p:cNvCxnSpPr>
          <p:nvPr/>
        </p:nvCxnSpPr>
        <p:spPr>
          <a:xfrm flipH="1">
            <a:off x="5904860" y="1968285"/>
            <a:ext cx="1053885" cy="66642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6958741" y="1574396"/>
            <a:ext cx="14790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No new </a:t>
            </a:r>
            <a:br>
              <a:rPr kumimoji="1" lang="en-US" altLang="ja-JP" sz="2400" dirty="0"/>
            </a:br>
            <a:r>
              <a:rPr kumimoji="1" lang="en-US" altLang="ja-JP" sz="2400" dirty="0"/>
              <a:t>resonance</a:t>
            </a:r>
            <a:endParaRPr kumimoji="1" lang="ja-JP" altLang="en-US" sz="2400" dirty="0"/>
          </a:p>
        </p:txBody>
      </p:sp>
      <p:cxnSp>
        <p:nvCxnSpPr>
          <p:cNvPr id="9" name="直線矢印コネクタ 8"/>
          <p:cNvCxnSpPr>
            <a:cxnSpLocks/>
            <a:stCxn id="5" idx="3"/>
          </p:cNvCxnSpPr>
          <p:nvPr/>
        </p:nvCxnSpPr>
        <p:spPr>
          <a:xfrm flipH="1" flipV="1">
            <a:off x="5832537" y="3026046"/>
            <a:ext cx="1126208" cy="30221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7012985" y="2933056"/>
            <a:ext cx="21877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New resonance </a:t>
            </a:r>
            <a:br>
              <a:rPr kumimoji="1" lang="en-US" altLang="ja-JP" sz="2400" dirty="0"/>
            </a:br>
            <a:r>
              <a:rPr kumimoji="1" lang="en-US" altLang="ja-JP" sz="2400" dirty="0"/>
              <a:t>in 3/2</a:t>
            </a:r>
            <a:r>
              <a:rPr kumimoji="1" lang="en-US" altLang="ja-JP" sz="2400" baseline="30000" dirty="0"/>
              <a:t>+</a:t>
            </a:r>
            <a:r>
              <a:rPr kumimoji="1" lang="en-US" altLang="ja-JP" sz="2400" dirty="0"/>
              <a:t> (P</a:t>
            </a:r>
            <a:r>
              <a:rPr kumimoji="1" lang="en-US" altLang="ja-JP" sz="2400" baseline="-25000" dirty="0"/>
              <a:t>03</a:t>
            </a:r>
            <a:r>
              <a:rPr kumimoji="1" lang="en-US" altLang="ja-JP" sz="2400" dirty="0"/>
              <a:t>)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912243" y="3975314"/>
            <a:ext cx="21809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Model calc. by </a:t>
            </a:r>
            <a:br>
              <a:rPr kumimoji="1" lang="en-US" altLang="ja-JP" sz="2400" dirty="0"/>
            </a:br>
            <a:r>
              <a:rPr kumimoji="1" lang="en-US" altLang="ja-JP" sz="2400" dirty="0" err="1">
                <a:solidFill>
                  <a:srgbClr val="FF0000"/>
                </a:solidFill>
              </a:rPr>
              <a:t>Kamano</a:t>
            </a:r>
            <a:r>
              <a:rPr kumimoji="1" lang="en-US" altLang="ja-JP" sz="2400" dirty="0">
                <a:solidFill>
                  <a:srgbClr val="FF0000"/>
                </a:solidFill>
              </a:rPr>
              <a:t> et al.</a:t>
            </a:r>
            <a:br>
              <a:rPr kumimoji="1" lang="en-US" altLang="ja-JP" sz="2400" dirty="0">
                <a:solidFill>
                  <a:srgbClr val="FF0000"/>
                </a:solidFill>
              </a:rPr>
            </a:br>
            <a:r>
              <a:rPr kumimoji="1" lang="en-US" altLang="ja-JP" sz="2400" dirty="0"/>
              <a:t>[</a:t>
            </a:r>
            <a:r>
              <a:rPr lang="en-US" altLang="ja-JP" sz="2400" dirty="0"/>
              <a:t>PRC92.025205</a:t>
            </a:r>
            <a:r>
              <a:rPr kumimoji="1" lang="en-US" altLang="ja-JP" sz="2400" dirty="0"/>
              <a:t>]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82647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-428625" y="4229100"/>
            <a:ext cx="9839325" cy="28479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>
              <a:solidFill>
                <a:srgbClr val="FFFFFF"/>
              </a:solidFill>
            </a:endParaRPr>
          </a:p>
        </p:txBody>
      </p:sp>
      <p:pic>
        <p:nvPicPr>
          <p:cNvPr id="21507" name="Picture 3" descr="J-PARC-2006N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-161925"/>
            <a:ext cx="9461500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746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8229600" cy="1143000"/>
          </a:xfrm>
          <a:ln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altLang="ja-JP" sz="3600" b="1" u="sng">
                <a:solidFill>
                  <a:schemeClr val="tx1"/>
                </a:solidFill>
              </a:rPr>
              <a:t>J-PARC </a:t>
            </a:r>
            <a:br>
              <a:rPr lang="en-US" altLang="ja-JP" sz="3600" b="1" u="sng">
                <a:solidFill>
                  <a:schemeClr val="tx1"/>
                </a:solidFill>
              </a:rPr>
            </a:br>
            <a:r>
              <a:rPr lang="en-US" altLang="ja-JP" sz="2400" b="1">
                <a:solidFill>
                  <a:schemeClr val="tx1"/>
                </a:solidFill>
              </a:rPr>
              <a:t>(Japan Proton Accelerator Research Complex)</a:t>
            </a:r>
            <a:endParaRPr lang="en-US" altLang="ja-JP" sz="4400" b="1" u="sng">
              <a:solidFill>
                <a:schemeClr val="tx1"/>
              </a:solidFill>
            </a:endParaRPr>
          </a:p>
        </p:txBody>
      </p:sp>
      <p:sp>
        <p:nvSpPr>
          <p:cNvPr id="1427461" name="Rectangle 5"/>
          <p:cNvSpPr>
            <a:spLocks noChangeArrowheads="1"/>
          </p:cNvSpPr>
          <p:nvPr/>
        </p:nvSpPr>
        <p:spPr bwMode="auto">
          <a:xfrm>
            <a:off x="6315075" y="0"/>
            <a:ext cx="20288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2400" b="1">
                <a:solidFill>
                  <a:srgbClr val="F8F8F8"/>
                </a:solidFill>
                <a:ea typeface="ＭＳ Ｐ明朝" pitchFamily="18" charset="-128"/>
              </a:rPr>
              <a:t>Tokai, Japan</a:t>
            </a:r>
          </a:p>
        </p:txBody>
      </p:sp>
      <p:sp>
        <p:nvSpPr>
          <p:cNvPr id="1427462" name="Line 6"/>
          <p:cNvSpPr>
            <a:spLocks noChangeShapeType="1"/>
          </p:cNvSpPr>
          <p:nvPr/>
        </p:nvSpPr>
        <p:spPr bwMode="auto">
          <a:xfrm flipV="1">
            <a:off x="552450" y="3343275"/>
            <a:ext cx="2428875" cy="238125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419600" y="2006600"/>
            <a:ext cx="3440113" cy="1874838"/>
            <a:chOff x="2778" y="1234"/>
            <a:chExt cx="2167" cy="1229"/>
          </a:xfrm>
        </p:grpSpPr>
        <p:sp>
          <p:nvSpPr>
            <p:cNvPr id="21544" name="Line 8"/>
            <p:cNvSpPr>
              <a:spLocks noChangeShapeType="1"/>
            </p:cNvSpPr>
            <p:nvPr/>
          </p:nvSpPr>
          <p:spPr bwMode="auto">
            <a:xfrm flipH="1" flipV="1">
              <a:off x="3612" y="2430"/>
              <a:ext cx="168" cy="24"/>
            </a:xfrm>
            <a:prstGeom prst="line">
              <a:avLst/>
            </a:prstGeom>
            <a:noFill/>
            <a:ln w="76200">
              <a:solidFill>
                <a:srgbClr val="FFF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>
                <a:solidFill>
                  <a:srgbClr val="FFFFFF"/>
                </a:solidFill>
              </a:endParaRPr>
            </a:p>
          </p:txBody>
        </p:sp>
        <p:grpSp>
          <p:nvGrpSpPr>
            <p:cNvPr id="21545" name="Group 9"/>
            <p:cNvGrpSpPr>
              <a:grpSpLocks/>
            </p:cNvGrpSpPr>
            <p:nvPr/>
          </p:nvGrpSpPr>
          <p:grpSpPr bwMode="auto">
            <a:xfrm>
              <a:off x="2778" y="1234"/>
              <a:ext cx="2167" cy="1229"/>
              <a:chOff x="2778" y="1234"/>
              <a:chExt cx="2167" cy="1229"/>
            </a:xfrm>
          </p:grpSpPr>
          <p:sp>
            <p:nvSpPr>
              <p:cNvPr id="21546" name="Line 10"/>
              <p:cNvSpPr>
                <a:spLocks noChangeShapeType="1"/>
              </p:cNvSpPr>
              <p:nvPr/>
            </p:nvSpPr>
            <p:spPr bwMode="auto">
              <a:xfrm flipH="1">
                <a:off x="4590" y="1824"/>
                <a:ext cx="306" cy="414"/>
              </a:xfrm>
              <a:prstGeom prst="line">
                <a:avLst/>
              </a:prstGeom>
              <a:noFill/>
              <a:ln w="76200">
                <a:solidFill>
                  <a:srgbClr val="FFF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547" name="Freeform 11"/>
              <p:cNvSpPr>
                <a:spLocks/>
              </p:cNvSpPr>
              <p:nvPr/>
            </p:nvSpPr>
            <p:spPr bwMode="auto">
              <a:xfrm>
                <a:off x="3696" y="2208"/>
                <a:ext cx="912" cy="255"/>
              </a:xfrm>
              <a:custGeom>
                <a:avLst/>
                <a:gdLst>
                  <a:gd name="T0" fmla="*/ 912 w 1002"/>
                  <a:gd name="T1" fmla="*/ 0 h 237"/>
                  <a:gd name="T2" fmla="*/ 825 w 1002"/>
                  <a:gd name="T3" fmla="*/ 90 h 237"/>
                  <a:gd name="T4" fmla="*/ 677 w 1002"/>
                  <a:gd name="T5" fmla="*/ 181 h 237"/>
                  <a:gd name="T6" fmla="*/ 541 w 1002"/>
                  <a:gd name="T7" fmla="*/ 219 h 237"/>
                  <a:gd name="T8" fmla="*/ 382 w 1002"/>
                  <a:gd name="T9" fmla="*/ 245 h 237"/>
                  <a:gd name="T10" fmla="*/ 262 w 1002"/>
                  <a:gd name="T11" fmla="*/ 252 h 237"/>
                  <a:gd name="T12" fmla="*/ 158 w 1002"/>
                  <a:gd name="T13" fmla="*/ 252 h 237"/>
                  <a:gd name="T14" fmla="*/ 0 w 1002"/>
                  <a:gd name="T15" fmla="*/ 232 h 2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02"/>
                  <a:gd name="T25" fmla="*/ 0 h 237"/>
                  <a:gd name="T26" fmla="*/ 1002 w 1002"/>
                  <a:gd name="T27" fmla="*/ 237 h 23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02" h="237">
                    <a:moveTo>
                      <a:pt x="1002" y="0"/>
                    </a:moveTo>
                    <a:cubicBezTo>
                      <a:pt x="975" y="28"/>
                      <a:pt x="949" y="56"/>
                      <a:pt x="906" y="84"/>
                    </a:cubicBezTo>
                    <a:cubicBezTo>
                      <a:pt x="863" y="112"/>
                      <a:pt x="796" y="148"/>
                      <a:pt x="744" y="168"/>
                    </a:cubicBezTo>
                    <a:cubicBezTo>
                      <a:pt x="692" y="188"/>
                      <a:pt x="648" y="194"/>
                      <a:pt x="594" y="204"/>
                    </a:cubicBezTo>
                    <a:cubicBezTo>
                      <a:pt x="540" y="214"/>
                      <a:pt x="471" y="223"/>
                      <a:pt x="420" y="228"/>
                    </a:cubicBezTo>
                    <a:cubicBezTo>
                      <a:pt x="369" y="233"/>
                      <a:pt x="329" y="233"/>
                      <a:pt x="288" y="234"/>
                    </a:cubicBezTo>
                    <a:cubicBezTo>
                      <a:pt x="247" y="235"/>
                      <a:pt x="222" y="237"/>
                      <a:pt x="174" y="234"/>
                    </a:cubicBezTo>
                    <a:cubicBezTo>
                      <a:pt x="126" y="231"/>
                      <a:pt x="28" y="219"/>
                      <a:pt x="0" y="216"/>
                    </a:cubicBezTo>
                  </a:path>
                </a:pathLst>
              </a:custGeom>
              <a:noFill/>
              <a:ln w="76200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548" name="Freeform 12"/>
              <p:cNvSpPr>
                <a:spLocks/>
              </p:cNvSpPr>
              <p:nvPr/>
            </p:nvSpPr>
            <p:spPr bwMode="auto">
              <a:xfrm>
                <a:off x="2814" y="1794"/>
                <a:ext cx="816" cy="632"/>
              </a:xfrm>
              <a:custGeom>
                <a:avLst/>
                <a:gdLst>
                  <a:gd name="T0" fmla="*/ 816 w 852"/>
                  <a:gd name="T1" fmla="*/ 618 h 638"/>
                  <a:gd name="T2" fmla="*/ 667 w 852"/>
                  <a:gd name="T3" fmla="*/ 577 h 638"/>
                  <a:gd name="T4" fmla="*/ 241 w 852"/>
                  <a:gd name="T5" fmla="*/ 285 h 638"/>
                  <a:gd name="T6" fmla="*/ 57 w 852"/>
                  <a:gd name="T7" fmla="*/ 101 h 638"/>
                  <a:gd name="T8" fmla="*/ 0 w 852"/>
                  <a:gd name="T9" fmla="*/ 0 h 6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52"/>
                  <a:gd name="T16" fmla="*/ 0 h 638"/>
                  <a:gd name="T17" fmla="*/ 852 w 852"/>
                  <a:gd name="T18" fmla="*/ 638 h 6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52" h="638">
                    <a:moveTo>
                      <a:pt x="852" y="624"/>
                    </a:moveTo>
                    <a:cubicBezTo>
                      <a:pt x="824" y="631"/>
                      <a:pt x="796" y="638"/>
                      <a:pt x="696" y="582"/>
                    </a:cubicBezTo>
                    <a:cubicBezTo>
                      <a:pt x="596" y="526"/>
                      <a:pt x="358" y="368"/>
                      <a:pt x="252" y="288"/>
                    </a:cubicBezTo>
                    <a:cubicBezTo>
                      <a:pt x="146" y="208"/>
                      <a:pt x="102" y="150"/>
                      <a:pt x="60" y="102"/>
                    </a:cubicBezTo>
                    <a:cubicBezTo>
                      <a:pt x="18" y="54"/>
                      <a:pt x="9" y="27"/>
                      <a:pt x="0" y="0"/>
                    </a:cubicBezTo>
                  </a:path>
                </a:pathLst>
              </a:custGeom>
              <a:noFill/>
              <a:ln w="76200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549" name="Freeform 13"/>
              <p:cNvSpPr>
                <a:spLocks/>
              </p:cNvSpPr>
              <p:nvPr/>
            </p:nvSpPr>
            <p:spPr bwMode="auto">
              <a:xfrm>
                <a:off x="2778" y="1566"/>
                <a:ext cx="39" cy="234"/>
              </a:xfrm>
              <a:custGeom>
                <a:avLst/>
                <a:gdLst>
                  <a:gd name="T0" fmla="*/ 39 w 66"/>
                  <a:gd name="T1" fmla="*/ 234 h 294"/>
                  <a:gd name="T2" fmla="*/ 7 w 66"/>
                  <a:gd name="T3" fmla="*/ 129 h 294"/>
                  <a:gd name="T4" fmla="*/ 4 w 66"/>
                  <a:gd name="T5" fmla="*/ 43 h 294"/>
                  <a:gd name="T6" fmla="*/ 28 w 66"/>
                  <a:gd name="T7" fmla="*/ 0 h 29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"/>
                  <a:gd name="T13" fmla="*/ 0 h 294"/>
                  <a:gd name="T14" fmla="*/ 66 w 66"/>
                  <a:gd name="T15" fmla="*/ 294 h 29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" h="294">
                    <a:moveTo>
                      <a:pt x="66" y="294"/>
                    </a:moveTo>
                    <a:cubicBezTo>
                      <a:pt x="44" y="248"/>
                      <a:pt x="22" y="202"/>
                      <a:pt x="12" y="162"/>
                    </a:cubicBezTo>
                    <a:cubicBezTo>
                      <a:pt x="2" y="122"/>
                      <a:pt x="0" y="81"/>
                      <a:pt x="6" y="54"/>
                    </a:cubicBezTo>
                    <a:cubicBezTo>
                      <a:pt x="12" y="27"/>
                      <a:pt x="39" y="13"/>
                      <a:pt x="48" y="0"/>
                    </a:cubicBezTo>
                  </a:path>
                </a:pathLst>
              </a:custGeom>
              <a:noFill/>
              <a:ln w="76200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550" name="Freeform 14"/>
              <p:cNvSpPr>
                <a:spLocks/>
              </p:cNvSpPr>
              <p:nvPr/>
            </p:nvSpPr>
            <p:spPr bwMode="auto">
              <a:xfrm>
                <a:off x="2790" y="1234"/>
                <a:ext cx="2155" cy="620"/>
              </a:xfrm>
              <a:custGeom>
                <a:avLst/>
                <a:gdLst>
                  <a:gd name="T0" fmla="*/ 2090 w 2233"/>
                  <a:gd name="T1" fmla="*/ 620 h 590"/>
                  <a:gd name="T2" fmla="*/ 2148 w 2233"/>
                  <a:gd name="T3" fmla="*/ 500 h 590"/>
                  <a:gd name="T4" fmla="*/ 2131 w 2233"/>
                  <a:gd name="T5" fmla="*/ 361 h 590"/>
                  <a:gd name="T6" fmla="*/ 2061 w 2233"/>
                  <a:gd name="T7" fmla="*/ 267 h 590"/>
                  <a:gd name="T8" fmla="*/ 1975 w 2233"/>
                  <a:gd name="T9" fmla="*/ 191 h 590"/>
                  <a:gd name="T10" fmla="*/ 1801 w 2233"/>
                  <a:gd name="T11" fmla="*/ 103 h 590"/>
                  <a:gd name="T12" fmla="*/ 1598 w 2233"/>
                  <a:gd name="T13" fmla="*/ 46 h 590"/>
                  <a:gd name="T14" fmla="*/ 1448 w 2233"/>
                  <a:gd name="T15" fmla="*/ 21 h 590"/>
                  <a:gd name="T16" fmla="*/ 1251 w 2233"/>
                  <a:gd name="T17" fmla="*/ 2 h 590"/>
                  <a:gd name="T18" fmla="*/ 614 w 2233"/>
                  <a:gd name="T19" fmla="*/ 34 h 590"/>
                  <a:gd name="T20" fmla="*/ 440 w 2233"/>
                  <a:gd name="T21" fmla="*/ 71 h 590"/>
                  <a:gd name="T22" fmla="*/ 255 w 2233"/>
                  <a:gd name="T23" fmla="*/ 141 h 590"/>
                  <a:gd name="T24" fmla="*/ 133 w 2233"/>
                  <a:gd name="T25" fmla="*/ 204 h 590"/>
                  <a:gd name="T26" fmla="*/ 46 w 2233"/>
                  <a:gd name="T27" fmla="*/ 280 h 590"/>
                  <a:gd name="T28" fmla="*/ 0 w 2233"/>
                  <a:gd name="T29" fmla="*/ 349 h 59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33"/>
                  <a:gd name="T46" fmla="*/ 0 h 590"/>
                  <a:gd name="T47" fmla="*/ 2233 w 2233"/>
                  <a:gd name="T48" fmla="*/ 590 h 59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33" h="590">
                    <a:moveTo>
                      <a:pt x="2166" y="590"/>
                    </a:moveTo>
                    <a:cubicBezTo>
                      <a:pt x="2192" y="553"/>
                      <a:pt x="2219" y="517"/>
                      <a:pt x="2226" y="476"/>
                    </a:cubicBezTo>
                    <a:cubicBezTo>
                      <a:pt x="2233" y="435"/>
                      <a:pt x="2223" y="381"/>
                      <a:pt x="2208" y="344"/>
                    </a:cubicBezTo>
                    <a:cubicBezTo>
                      <a:pt x="2193" y="307"/>
                      <a:pt x="2163" y="281"/>
                      <a:pt x="2136" y="254"/>
                    </a:cubicBezTo>
                    <a:cubicBezTo>
                      <a:pt x="2109" y="227"/>
                      <a:pt x="2091" y="208"/>
                      <a:pt x="2046" y="182"/>
                    </a:cubicBezTo>
                    <a:cubicBezTo>
                      <a:pt x="2001" y="156"/>
                      <a:pt x="1931" y="121"/>
                      <a:pt x="1866" y="98"/>
                    </a:cubicBezTo>
                    <a:cubicBezTo>
                      <a:pt x="1801" y="75"/>
                      <a:pt x="1717" y="57"/>
                      <a:pt x="1656" y="44"/>
                    </a:cubicBezTo>
                    <a:cubicBezTo>
                      <a:pt x="1595" y="31"/>
                      <a:pt x="1560" y="27"/>
                      <a:pt x="1500" y="20"/>
                    </a:cubicBezTo>
                    <a:cubicBezTo>
                      <a:pt x="1440" y="13"/>
                      <a:pt x="1440" y="0"/>
                      <a:pt x="1296" y="2"/>
                    </a:cubicBezTo>
                    <a:cubicBezTo>
                      <a:pt x="1152" y="4"/>
                      <a:pt x="776" y="21"/>
                      <a:pt x="636" y="32"/>
                    </a:cubicBezTo>
                    <a:cubicBezTo>
                      <a:pt x="496" y="43"/>
                      <a:pt x="518" y="51"/>
                      <a:pt x="456" y="68"/>
                    </a:cubicBezTo>
                    <a:cubicBezTo>
                      <a:pt x="394" y="85"/>
                      <a:pt x="317" y="113"/>
                      <a:pt x="264" y="134"/>
                    </a:cubicBezTo>
                    <a:cubicBezTo>
                      <a:pt x="211" y="155"/>
                      <a:pt x="174" y="172"/>
                      <a:pt x="138" y="194"/>
                    </a:cubicBezTo>
                    <a:cubicBezTo>
                      <a:pt x="102" y="216"/>
                      <a:pt x="71" y="243"/>
                      <a:pt x="48" y="266"/>
                    </a:cubicBezTo>
                    <a:cubicBezTo>
                      <a:pt x="25" y="289"/>
                      <a:pt x="12" y="310"/>
                      <a:pt x="0" y="332"/>
                    </a:cubicBezTo>
                  </a:path>
                </a:pathLst>
              </a:custGeom>
              <a:noFill/>
              <a:ln w="76200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1512" name="Line 15"/>
          <p:cNvSpPr>
            <a:spLocks noChangeShapeType="1"/>
          </p:cNvSpPr>
          <p:nvPr/>
        </p:nvSpPr>
        <p:spPr bwMode="auto">
          <a:xfrm>
            <a:off x="3810000" y="265747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>
              <a:solidFill>
                <a:srgbClr val="FFFFFF"/>
              </a:solidFill>
            </a:endParaRPr>
          </a:p>
        </p:txBody>
      </p:sp>
      <p:sp>
        <p:nvSpPr>
          <p:cNvPr id="1427472" name="Line 16"/>
          <p:cNvSpPr>
            <a:spLocks noChangeShapeType="1"/>
          </p:cNvSpPr>
          <p:nvPr/>
        </p:nvSpPr>
        <p:spPr bwMode="auto">
          <a:xfrm>
            <a:off x="3762375" y="2619375"/>
            <a:ext cx="1190625" cy="752475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>
              <a:solidFill>
                <a:srgbClr val="FFFFFF"/>
              </a:solidFill>
            </a:endParaRPr>
          </a:p>
        </p:txBody>
      </p:sp>
      <p:sp>
        <p:nvSpPr>
          <p:cNvPr id="1427473" name="Freeform 17"/>
          <p:cNvSpPr>
            <a:spLocks/>
          </p:cNvSpPr>
          <p:nvPr/>
        </p:nvSpPr>
        <p:spPr bwMode="auto">
          <a:xfrm>
            <a:off x="2943225" y="2924175"/>
            <a:ext cx="228600" cy="420688"/>
          </a:xfrm>
          <a:custGeom>
            <a:avLst/>
            <a:gdLst>
              <a:gd name="T0" fmla="*/ 0 w 156"/>
              <a:gd name="T1" fmla="*/ 408766 h 247"/>
              <a:gd name="T2" fmla="*/ 123092 w 156"/>
              <a:gd name="T3" fmla="*/ 408766 h 247"/>
              <a:gd name="T4" fmla="*/ 211015 w 156"/>
              <a:gd name="T5" fmla="*/ 337232 h 247"/>
              <a:gd name="T6" fmla="*/ 228600 w 156"/>
              <a:gd name="T7" fmla="*/ 173725 h 247"/>
              <a:gd name="T8" fmla="*/ 211015 w 156"/>
              <a:gd name="T9" fmla="*/ 0 h 2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6"/>
              <a:gd name="T16" fmla="*/ 0 h 247"/>
              <a:gd name="T17" fmla="*/ 156 w 156"/>
              <a:gd name="T18" fmla="*/ 247 h 2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6" h="247">
                <a:moveTo>
                  <a:pt x="0" y="240"/>
                </a:moveTo>
                <a:cubicBezTo>
                  <a:pt x="30" y="243"/>
                  <a:pt x="60" y="247"/>
                  <a:pt x="84" y="240"/>
                </a:cubicBezTo>
                <a:cubicBezTo>
                  <a:pt x="108" y="233"/>
                  <a:pt x="132" y="221"/>
                  <a:pt x="144" y="198"/>
                </a:cubicBezTo>
                <a:cubicBezTo>
                  <a:pt x="156" y="175"/>
                  <a:pt x="156" y="135"/>
                  <a:pt x="156" y="102"/>
                </a:cubicBezTo>
                <a:cubicBezTo>
                  <a:pt x="156" y="69"/>
                  <a:pt x="150" y="34"/>
                  <a:pt x="144" y="0"/>
                </a:cubicBezTo>
              </a:path>
            </a:pathLst>
          </a:custGeom>
          <a:noFill/>
          <a:ln w="76200" cap="flat" cmpd="sng">
            <a:solidFill>
              <a:srgbClr val="FFFF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>
              <a:solidFill>
                <a:srgbClr val="FFFFFF"/>
              </a:solidFill>
            </a:endParaRP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 rot="275403">
            <a:off x="3133725" y="2554288"/>
            <a:ext cx="725488" cy="512762"/>
            <a:chOff x="1980" y="1603"/>
            <a:chExt cx="463" cy="305"/>
          </a:xfrm>
        </p:grpSpPr>
        <p:sp>
          <p:nvSpPr>
            <p:cNvPr id="21542" name="Freeform 19"/>
            <p:cNvSpPr>
              <a:spLocks/>
            </p:cNvSpPr>
            <p:nvPr/>
          </p:nvSpPr>
          <p:spPr bwMode="auto">
            <a:xfrm>
              <a:off x="1980" y="1603"/>
              <a:ext cx="437" cy="245"/>
            </a:xfrm>
            <a:custGeom>
              <a:avLst/>
              <a:gdLst>
                <a:gd name="T0" fmla="*/ 12 w 437"/>
                <a:gd name="T1" fmla="*/ 245 h 245"/>
                <a:gd name="T2" fmla="*/ 6 w 437"/>
                <a:gd name="T3" fmla="*/ 107 h 245"/>
                <a:gd name="T4" fmla="*/ 48 w 437"/>
                <a:gd name="T5" fmla="*/ 35 h 245"/>
                <a:gd name="T6" fmla="*/ 132 w 437"/>
                <a:gd name="T7" fmla="*/ 5 h 245"/>
                <a:gd name="T8" fmla="*/ 186 w 437"/>
                <a:gd name="T9" fmla="*/ 5 h 245"/>
                <a:gd name="T10" fmla="*/ 396 w 437"/>
                <a:gd name="T11" fmla="*/ 35 h 245"/>
                <a:gd name="T12" fmla="*/ 432 w 437"/>
                <a:gd name="T13" fmla="*/ 71 h 2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7"/>
                <a:gd name="T22" fmla="*/ 0 h 245"/>
                <a:gd name="T23" fmla="*/ 437 w 437"/>
                <a:gd name="T24" fmla="*/ 245 h 24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7" h="245">
                  <a:moveTo>
                    <a:pt x="12" y="245"/>
                  </a:moveTo>
                  <a:cubicBezTo>
                    <a:pt x="6" y="193"/>
                    <a:pt x="0" y="142"/>
                    <a:pt x="6" y="107"/>
                  </a:cubicBezTo>
                  <a:cubicBezTo>
                    <a:pt x="12" y="72"/>
                    <a:pt x="27" y="52"/>
                    <a:pt x="48" y="35"/>
                  </a:cubicBezTo>
                  <a:cubicBezTo>
                    <a:pt x="69" y="18"/>
                    <a:pt x="109" y="10"/>
                    <a:pt x="132" y="5"/>
                  </a:cubicBezTo>
                  <a:cubicBezTo>
                    <a:pt x="155" y="0"/>
                    <a:pt x="142" y="0"/>
                    <a:pt x="186" y="5"/>
                  </a:cubicBezTo>
                  <a:cubicBezTo>
                    <a:pt x="230" y="10"/>
                    <a:pt x="355" y="24"/>
                    <a:pt x="396" y="35"/>
                  </a:cubicBezTo>
                  <a:cubicBezTo>
                    <a:pt x="437" y="46"/>
                    <a:pt x="425" y="66"/>
                    <a:pt x="432" y="71"/>
                  </a:cubicBezTo>
                </a:path>
              </a:pathLst>
            </a:custGeom>
            <a:noFill/>
            <a:ln w="76200" cap="flat" cmpd="sng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>
                <a:solidFill>
                  <a:srgbClr val="FFFFFF"/>
                </a:solidFill>
              </a:endParaRPr>
            </a:p>
          </p:txBody>
        </p:sp>
        <p:sp>
          <p:nvSpPr>
            <p:cNvPr id="21543" name="Freeform 20"/>
            <p:cNvSpPr>
              <a:spLocks/>
            </p:cNvSpPr>
            <p:nvPr/>
          </p:nvSpPr>
          <p:spPr bwMode="auto">
            <a:xfrm>
              <a:off x="1998" y="1650"/>
              <a:ext cx="445" cy="258"/>
            </a:xfrm>
            <a:custGeom>
              <a:avLst/>
              <a:gdLst>
                <a:gd name="T0" fmla="*/ 390 w 445"/>
                <a:gd name="T1" fmla="*/ 0 h 258"/>
                <a:gd name="T2" fmla="*/ 426 w 445"/>
                <a:gd name="T3" fmla="*/ 24 h 258"/>
                <a:gd name="T4" fmla="*/ 444 w 445"/>
                <a:gd name="T5" fmla="*/ 66 h 258"/>
                <a:gd name="T6" fmla="*/ 420 w 445"/>
                <a:gd name="T7" fmla="*/ 108 h 258"/>
                <a:gd name="T8" fmla="*/ 378 w 445"/>
                <a:gd name="T9" fmla="*/ 144 h 258"/>
                <a:gd name="T10" fmla="*/ 198 w 445"/>
                <a:gd name="T11" fmla="*/ 240 h 258"/>
                <a:gd name="T12" fmla="*/ 138 w 445"/>
                <a:gd name="T13" fmla="*/ 252 h 258"/>
                <a:gd name="T14" fmla="*/ 60 w 445"/>
                <a:gd name="T15" fmla="*/ 246 h 258"/>
                <a:gd name="T16" fmla="*/ 18 w 445"/>
                <a:gd name="T17" fmla="*/ 216 h 258"/>
                <a:gd name="T18" fmla="*/ 0 w 445"/>
                <a:gd name="T19" fmla="*/ 150 h 2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45"/>
                <a:gd name="T31" fmla="*/ 0 h 258"/>
                <a:gd name="T32" fmla="*/ 445 w 445"/>
                <a:gd name="T33" fmla="*/ 258 h 2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45" h="258">
                  <a:moveTo>
                    <a:pt x="390" y="0"/>
                  </a:moveTo>
                  <a:cubicBezTo>
                    <a:pt x="403" y="6"/>
                    <a:pt x="417" y="13"/>
                    <a:pt x="426" y="24"/>
                  </a:cubicBezTo>
                  <a:cubicBezTo>
                    <a:pt x="435" y="35"/>
                    <a:pt x="445" y="52"/>
                    <a:pt x="444" y="66"/>
                  </a:cubicBezTo>
                  <a:cubicBezTo>
                    <a:pt x="443" y="80"/>
                    <a:pt x="431" y="95"/>
                    <a:pt x="420" y="108"/>
                  </a:cubicBezTo>
                  <a:cubicBezTo>
                    <a:pt x="409" y="121"/>
                    <a:pt x="415" y="122"/>
                    <a:pt x="378" y="144"/>
                  </a:cubicBezTo>
                  <a:cubicBezTo>
                    <a:pt x="341" y="166"/>
                    <a:pt x="238" y="222"/>
                    <a:pt x="198" y="240"/>
                  </a:cubicBezTo>
                  <a:cubicBezTo>
                    <a:pt x="158" y="258"/>
                    <a:pt x="161" y="251"/>
                    <a:pt x="138" y="252"/>
                  </a:cubicBezTo>
                  <a:cubicBezTo>
                    <a:pt x="115" y="253"/>
                    <a:pt x="80" y="252"/>
                    <a:pt x="60" y="246"/>
                  </a:cubicBezTo>
                  <a:cubicBezTo>
                    <a:pt x="40" y="240"/>
                    <a:pt x="28" y="232"/>
                    <a:pt x="18" y="216"/>
                  </a:cubicBezTo>
                  <a:cubicBezTo>
                    <a:pt x="8" y="200"/>
                    <a:pt x="3" y="161"/>
                    <a:pt x="0" y="150"/>
                  </a:cubicBezTo>
                </a:path>
              </a:pathLst>
            </a:custGeom>
            <a:noFill/>
            <a:ln w="76200" cap="flat" cmpd="sng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>
                <a:solidFill>
                  <a:srgbClr val="FFFFFF"/>
                </a:solidFill>
              </a:endParaRPr>
            </a:p>
          </p:txBody>
        </p:sp>
      </p:grpSp>
      <p:sp>
        <p:nvSpPr>
          <p:cNvPr id="1427477" name="Line 21"/>
          <p:cNvSpPr>
            <a:spLocks noChangeShapeType="1"/>
          </p:cNvSpPr>
          <p:nvPr/>
        </p:nvSpPr>
        <p:spPr bwMode="auto">
          <a:xfrm flipV="1">
            <a:off x="7515225" y="2419350"/>
            <a:ext cx="733425" cy="876300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>
              <a:solidFill>
                <a:srgbClr val="FFFFFF"/>
              </a:solidFill>
            </a:endParaRPr>
          </a:p>
        </p:txBody>
      </p: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6486525" y="1235075"/>
            <a:ext cx="2303463" cy="1089025"/>
            <a:chOff x="4086" y="778"/>
            <a:chExt cx="1451" cy="686"/>
          </a:xfrm>
        </p:grpSpPr>
        <p:sp>
          <p:nvSpPr>
            <p:cNvPr id="21540" name="Line 23"/>
            <p:cNvSpPr>
              <a:spLocks noChangeShapeType="1"/>
            </p:cNvSpPr>
            <p:nvPr/>
          </p:nvSpPr>
          <p:spPr bwMode="auto">
            <a:xfrm flipH="1">
              <a:off x="4830" y="1144"/>
              <a:ext cx="305" cy="320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>
                <a:solidFill>
                  <a:srgbClr val="FFFFFF"/>
                </a:solidFill>
              </a:endParaRPr>
            </a:p>
          </p:txBody>
        </p:sp>
        <p:sp>
          <p:nvSpPr>
            <p:cNvPr id="21541" name="Text Box 24"/>
            <p:cNvSpPr txBox="1">
              <a:spLocks noChangeArrowheads="1"/>
            </p:cNvSpPr>
            <p:nvPr/>
          </p:nvSpPr>
          <p:spPr bwMode="auto">
            <a:xfrm>
              <a:off x="4086" y="778"/>
              <a:ext cx="1451" cy="39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dirty="0">
                  <a:solidFill>
                    <a:srgbClr val="080808"/>
                  </a:solidFill>
                  <a:ea typeface="ＭＳ ゴシック" pitchFamily="49" charset="-128"/>
                </a:rPr>
                <a:t>50 GeV Synchrotron (15 </a:t>
              </a:r>
              <a:r>
                <a:rPr lang="en-US" altLang="ja-JP" sz="1600" b="1" dirty="0">
                  <a:solidFill>
                    <a:srgbClr val="080808"/>
                  </a:solidFill>
                  <a:latin typeface="Symbol" pitchFamily="18" charset="2"/>
                  <a:ea typeface="ＭＳ ゴシック" pitchFamily="49" charset="-128"/>
                </a:rPr>
                <a:t>m</a:t>
              </a:r>
              <a:r>
                <a:rPr lang="en-US" altLang="ja-JP" sz="1600" b="1" dirty="0">
                  <a:solidFill>
                    <a:srgbClr val="080808"/>
                  </a:solidFill>
                  <a:ea typeface="ＭＳ ゴシック" pitchFamily="49" charset="-128"/>
                </a:rPr>
                <a:t>A)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4763" y="3578225"/>
            <a:ext cx="1924050" cy="1447800"/>
            <a:chOff x="3" y="2254"/>
            <a:chExt cx="1212" cy="912"/>
          </a:xfrm>
        </p:grpSpPr>
        <p:sp>
          <p:nvSpPr>
            <p:cNvPr id="21538" name="Line 26"/>
            <p:cNvSpPr>
              <a:spLocks noChangeShapeType="1"/>
            </p:cNvSpPr>
            <p:nvPr/>
          </p:nvSpPr>
          <p:spPr bwMode="auto">
            <a:xfrm flipV="1">
              <a:off x="627" y="2254"/>
              <a:ext cx="261" cy="672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>
                <a:solidFill>
                  <a:srgbClr val="FFFFFF"/>
                </a:solidFill>
              </a:endParaRPr>
            </a:p>
          </p:txBody>
        </p:sp>
        <p:sp>
          <p:nvSpPr>
            <p:cNvPr id="21539" name="Text Box 27"/>
            <p:cNvSpPr txBox="1">
              <a:spLocks noChangeArrowheads="1"/>
            </p:cNvSpPr>
            <p:nvPr/>
          </p:nvSpPr>
          <p:spPr bwMode="auto">
            <a:xfrm>
              <a:off x="3" y="2800"/>
              <a:ext cx="1212" cy="36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dirty="0">
                  <a:solidFill>
                    <a:srgbClr val="080808"/>
                  </a:solidFill>
                  <a:ea typeface="ＭＳ ゴシック" pitchFamily="49" charset="-128"/>
                </a:rPr>
                <a:t>400 MeV </a:t>
              </a:r>
              <a:r>
                <a:rPr lang="en-US" altLang="ja-JP" sz="1600" b="1" dirty="0" err="1">
                  <a:solidFill>
                    <a:srgbClr val="080808"/>
                  </a:solidFill>
                  <a:ea typeface="ＭＳ ゴシック" pitchFamily="49" charset="-128"/>
                </a:rPr>
                <a:t>Linac</a:t>
              </a:r>
              <a:r>
                <a:rPr lang="en-US" altLang="ja-JP" sz="1600" b="1" dirty="0">
                  <a:solidFill>
                    <a:srgbClr val="080808"/>
                  </a:solidFill>
                  <a:ea typeface="ＭＳ ゴシック" pitchFamily="49" charset="-128"/>
                </a:rPr>
                <a:t> (350m)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238375" y="3028950"/>
            <a:ext cx="2179638" cy="1651000"/>
            <a:chOff x="1410" y="1908"/>
            <a:chExt cx="1373" cy="1040"/>
          </a:xfrm>
        </p:grpSpPr>
        <p:sp>
          <p:nvSpPr>
            <p:cNvPr id="21536" name="Line 29"/>
            <p:cNvSpPr>
              <a:spLocks noChangeShapeType="1"/>
            </p:cNvSpPr>
            <p:nvPr/>
          </p:nvSpPr>
          <p:spPr bwMode="auto">
            <a:xfrm flipV="1">
              <a:off x="2128" y="1908"/>
              <a:ext cx="72" cy="854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>
                <a:solidFill>
                  <a:srgbClr val="FFFFFF"/>
                </a:solidFill>
              </a:endParaRPr>
            </a:p>
          </p:txBody>
        </p:sp>
        <p:sp>
          <p:nvSpPr>
            <p:cNvPr id="21537" name="Text Box 30"/>
            <p:cNvSpPr txBox="1">
              <a:spLocks noChangeArrowheads="1"/>
            </p:cNvSpPr>
            <p:nvPr/>
          </p:nvSpPr>
          <p:spPr bwMode="auto">
            <a:xfrm>
              <a:off x="1410" y="2552"/>
              <a:ext cx="1373" cy="39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dirty="0">
                  <a:solidFill>
                    <a:srgbClr val="080808"/>
                  </a:solidFill>
                  <a:ea typeface="ＭＳ ゴシック" pitchFamily="49" charset="-128"/>
                </a:rPr>
                <a:t>3 GeV Synchrotron (333 </a:t>
              </a:r>
              <a:r>
                <a:rPr lang="en-US" altLang="ja-JP" sz="1600" b="1" dirty="0">
                  <a:solidFill>
                    <a:srgbClr val="080808"/>
                  </a:solidFill>
                  <a:latin typeface="Symbol" pitchFamily="18" charset="2"/>
                  <a:ea typeface="ＭＳ ゴシック" pitchFamily="49" charset="-128"/>
                </a:rPr>
                <a:t>m</a:t>
              </a:r>
              <a:r>
                <a:rPr lang="en-US" altLang="ja-JP" sz="1600" b="1" dirty="0">
                  <a:solidFill>
                    <a:srgbClr val="080808"/>
                  </a:solidFill>
                  <a:ea typeface="ＭＳ ゴシック" pitchFamily="49" charset="-128"/>
                </a:rPr>
                <a:t>A)</a:t>
              </a:r>
              <a:endParaRPr lang="en-US" altLang="ja-JP" sz="1600" b="1" dirty="0">
                <a:solidFill>
                  <a:srgbClr val="080808"/>
                </a:solidFill>
                <a:latin typeface="ＭＳ ゴシック" pitchFamily="49" charset="-128"/>
                <a:ea typeface="ＭＳ ゴシック" pitchFamily="49" charset="-128"/>
              </a:endParaRPr>
            </a:p>
          </p:txBody>
        </p:sp>
      </p:grp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1752600" y="1295400"/>
            <a:ext cx="3502025" cy="1397000"/>
            <a:chOff x="1536" y="1008"/>
            <a:chExt cx="2206" cy="880"/>
          </a:xfrm>
        </p:grpSpPr>
        <p:sp>
          <p:nvSpPr>
            <p:cNvPr id="21534" name="Line 32"/>
            <p:cNvSpPr>
              <a:spLocks noChangeShapeType="1"/>
            </p:cNvSpPr>
            <p:nvPr/>
          </p:nvSpPr>
          <p:spPr bwMode="auto">
            <a:xfrm>
              <a:off x="2544" y="1200"/>
              <a:ext cx="1198" cy="688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>
                <a:solidFill>
                  <a:srgbClr val="FFFFFF"/>
                </a:solidFill>
              </a:endParaRPr>
            </a:p>
          </p:txBody>
        </p:sp>
        <p:sp>
          <p:nvSpPr>
            <p:cNvPr id="21535" name="Text Box 33"/>
            <p:cNvSpPr txBox="1">
              <a:spLocks noChangeArrowheads="1"/>
            </p:cNvSpPr>
            <p:nvPr/>
          </p:nvSpPr>
          <p:spPr bwMode="auto">
            <a:xfrm>
              <a:off x="1536" y="1008"/>
              <a:ext cx="1872" cy="30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600" b="1" dirty="0">
                  <a:solidFill>
                    <a:srgbClr val="080808"/>
                  </a:solidFill>
                  <a:ea typeface="ＭＳ ゴシック" pitchFamily="49" charset="-128"/>
                </a:rPr>
                <a:t>Material and Biological Science Facility</a:t>
              </a:r>
              <a:endParaRPr lang="en-US" altLang="ja-JP" sz="1200" b="1" dirty="0">
                <a:solidFill>
                  <a:srgbClr val="080808"/>
                </a:solidFill>
                <a:ea typeface="ＭＳ ゴシック" pitchFamily="49" charset="-128"/>
              </a:endParaRPr>
            </a:p>
          </p:txBody>
        </p:sp>
      </p:grpSp>
      <p:sp>
        <p:nvSpPr>
          <p:cNvPr id="1427490" name="Freeform 34"/>
          <p:cNvSpPr>
            <a:spLocks/>
          </p:cNvSpPr>
          <p:nvPr/>
        </p:nvSpPr>
        <p:spPr bwMode="auto">
          <a:xfrm>
            <a:off x="3829050" y="2638425"/>
            <a:ext cx="1371600" cy="177800"/>
          </a:xfrm>
          <a:custGeom>
            <a:avLst/>
            <a:gdLst>
              <a:gd name="T0" fmla="*/ 0 w 900"/>
              <a:gd name="T1" fmla="*/ 0 h 106"/>
              <a:gd name="T2" fmla="*/ 768096 w 900"/>
              <a:gd name="T3" fmla="*/ 150962 h 106"/>
              <a:gd name="T4" fmla="*/ 914400 w 900"/>
              <a:gd name="T5" fmla="*/ 161026 h 106"/>
              <a:gd name="T6" fmla="*/ 1014984 w 900"/>
              <a:gd name="T7" fmla="*/ 161026 h 106"/>
              <a:gd name="T8" fmla="*/ 1371600 w 900"/>
              <a:gd name="T9" fmla="*/ 140898 h 1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00"/>
              <a:gd name="T16" fmla="*/ 0 h 106"/>
              <a:gd name="T17" fmla="*/ 900 w 900"/>
              <a:gd name="T18" fmla="*/ 106 h 1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00" h="106">
                <a:moveTo>
                  <a:pt x="0" y="0"/>
                </a:moveTo>
                <a:cubicBezTo>
                  <a:pt x="202" y="37"/>
                  <a:pt x="404" y="74"/>
                  <a:pt x="504" y="90"/>
                </a:cubicBezTo>
                <a:cubicBezTo>
                  <a:pt x="604" y="106"/>
                  <a:pt x="573" y="95"/>
                  <a:pt x="600" y="96"/>
                </a:cubicBezTo>
                <a:cubicBezTo>
                  <a:pt x="627" y="97"/>
                  <a:pt x="616" y="98"/>
                  <a:pt x="666" y="96"/>
                </a:cubicBezTo>
                <a:cubicBezTo>
                  <a:pt x="716" y="94"/>
                  <a:pt x="860" y="87"/>
                  <a:pt x="900" y="84"/>
                </a:cubicBezTo>
              </a:path>
            </a:pathLst>
          </a:custGeom>
          <a:noFill/>
          <a:ln w="76200" cap="flat" cmpd="sng">
            <a:solidFill>
              <a:srgbClr val="FFFF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>
              <a:solidFill>
                <a:srgbClr val="FFFFFF"/>
              </a:solidFill>
            </a:endParaRPr>
          </a:p>
        </p:txBody>
      </p:sp>
      <p:sp>
        <p:nvSpPr>
          <p:cNvPr id="1427492" name="Freeform 36"/>
          <p:cNvSpPr>
            <a:spLocks/>
          </p:cNvSpPr>
          <p:nvPr/>
        </p:nvSpPr>
        <p:spPr bwMode="auto">
          <a:xfrm rot="1830279">
            <a:off x="4310063" y="2536825"/>
            <a:ext cx="1263650" cy="1036638"/>
          </a:xfrm>
          <a:custGeom>
            <a:avLst/>
            <a:gdLst>
              <a:gd name="T0" fmla="*/ 67586 w 1234"/>
              <a:gd name="T1" fmla="*/ 54495 h 837"/>
              <a:gd name="T2" fmla="*/ 79874 w 1234"/>
              <a:gd name="T3" fmla="*/ 131283 h 837"/>
              <a:gd name="T4" fmla="*/ 101379 w 1234"/>
              <a:gd name="T5" fmla="*/ 204355 h 837"/>
              <a:gd name="T6" fmla="*/ 128003 w 1234"/>
              <a:gd name="T7" fmla="*/ 271235 h 837"/>
              <a:gd name="T8" fmla="*/ 162820 w 1234"/>
              <a:gd name="T9" fmla="*/ 333161 h 837"/>
              <a:gd name="T10" fmla="*/ 203781 w 1234"/>
              <a:gd name="T11" fmla="*/ 391371 h 837"/>
              <a:gd name="T12" fmla="*/ 253959 w 1234"/>
              <a:gd name="T13" fmla="*/ 443389 h 837"/>
              <a:gd name="T14" fmla="*/ 307208 w 1234"/>
              <a:gd name="T15" fmla="*/ 495406 h 837"/>
              <a:gd name="T16" fmla="*/ 366602 w 1234"/>
              <a:gd name="T17" fmla="*/ 539993 h 837"/>
              <a:gd name="T18" fmla="*/ 431116 w 1234"/>
              <a:gd name="T19" fmla="*/ 585818 h 837"/>
              <a:gd name="T20" fmla="*/ 496653 w 1234"/>
              <a:gd name="T21" fmla="*/ 625451 h 837"/>
              <a:gd name="T22" fmla="*/ 638993 w 1234"/>
              <a:gd name="T23" fmla="*/ 699762 h 837"/>
              <a:gd name="T24" fmla="*/ 789525 w 1234"/>
              <a:gd name="T25" fmla="*/ 764165 h 837"/>
              <a:gd name="T26" fmla="*/ 940057 w 1234"/>
              <a:gd name="T27" fmla="*/ 824852 h 837"/>
              <a:gd name="T28" fmla="*/ 1039388 w 1234"/>
              <a:gd name="T29" fmla="*/ 864484 h 837"/>
              <a:gd name="T30" fmla="*/ 1086493 w 1234"/>
              <a:gd name="T31" fmla="*/ 884301 h 837"/>
              <a:gd name="T32" fmla="*/ 1176608 w 1234"/>
              <a:gd name="T33" fmla="*/ 921456 h 837"/>
              <a:gd name="T34" fmla="*/ 1200160 w 1234"/>
              <a:gd name="T35" fmla="*/ 931364 h 837"/>
              <a:gd name="T36" fmla="*/ 1243169 w 1234"/>
              <a:gd name="T37" fmla="*/ 951180 h 837"/>
              <a:gd name="T38" fmla="*/ 1239073 w 1234"/>
              <a:gd name="T39" fmla="*/ 1036638 h 837"/>
              <a:gd name="T40" fmla="*/ 1176608 w 1234"/>
              <a:gd name="T41" fmla="*/ 1006914 h 837"/>
              <a:gd name="T42" fmla="*/ 1066013 w 1234"/>
              <a:gd name="T43" fmla="*/ 958612 h 837"/>
              <a:gd name="T44" fmla="*/ 919577 w 1234"/>
              <a:gd name="T45" fmla="*/ 901640 h 837"/>
              <a:gd name="T46" fmla="*/ 869399 w 1234"/>
              <a:gd name="T47" fmla="*/ 881824 h 837"/>
              <a:gd name="T48" fmla="*/ 769045 w 1234"/>
              <a:gd name="T49" fmla="*/ 839714 h 837"/>
              <a:gd name="T50" fmla="*/ 716819 w 1234"/>
              <a:gd name="T51" fmla="*/ 819898 h 837"/>
              <a:gd name="T52" fmla="*/ 616465 w 1234"/>
              <a:gd name="T53" fmla="*/ 775311 h 837"/>
              <a:gd name="T54" fmla="*/ 567311 w 1234"/>
              <a:gd name="T55" fmla="*/ 749302 h 837"/>
              <a:gd name="T56" fmla="*/ 470029 w 1234"/>
              <a:gd name="T57" fmla="*/ 697285 h 837"/>
              <a:gd name="T58" fmla="*/ 445452 w 1234"/>
              <a:gd name="T59" fmla="*/ 684900 h 837"/>
              <a:gd name="T60" fmla="*/ 397323 w 1234"/>
              <a:gd name="T61" fmla="*/ 655175 h 837"/>
              <a:gd name="T62" fmla="*/ 374794 w 1234"/>
              <a:gd name="T63" fmla="*/ 640313 h 837"/>
              <a:gd name="T64" fmla="*/ 331785 w 1234"/>
              <a:gd name="T65" fmla="*/ 610588 h 837"/>
              <a:gd name="T66" fmla="*/ 311304 w 1234"/>
              <a:gd name="T67" fmla="*/ 593249 h 837"/>
              <a:gd name="T68" fmla="*/ 270343 w 1234"/>
              <a:gd name="T69" fmla="*/ 561048 h 837"/>
              <a:gd name="T70" fmla="*/ 249863 w 1234"/>
              <a:gd name="T71" fmla="*/ 542470 h 837"/>
              <a:gd name="T72" fmla="*/ 209926 w 1234"/>
              <a:gd name="T73" fmla="*/ 505315 h 837"/>
              <a:gd name="T74" fmla="*/ 191493 w 1234"/>
              <a:gd name="T75" fmla="*/ 485498 h 837"/>
              <a:gd name="T76" fmla="*/ 158724 w 1234"/>
              <a:gd name="T77" fmla="*/ 445866 h 837"/>
              <a:gd name="T78" fmla="*/ 140292 w 1234"/>
              <a:gd name="T79" fmla="*/ 426050 h 837"/>
              <a:gd name="T80" fmla="*/ 111619 w 1234"/>
              <a:gd name="T81" fmla="*/ 381463 h 837"/>
              <a:gd name="T82" fmla="*/ 97283 w 1234"/>
              <a:gd name="T83" fmla="*/ 359170 h 837"/>
              <a:gd name="T84" fmla="*/ 71682 w 1234"/>
              <a:gd name="T85" fmla="*/ 310868 h 837"/>
              <a:gd name="T86" fmla="*/ 59394 w 1234"/>
              <a:gd name="T87" fmla="*/ 286097 h 837"/>
              <a:gd name="T88" fmla="*/ 38913 w 1234"/>
              <a:gd name="T89" fmla="*/ 236557 h 837"/>
              <a:gd name="T90" fmla="*/ 30721 w 1234"/>
              <a:gd name="T91" fmla="*/ 206832 h 837"/>
              <a:gd name="T92" fmla="*/ 16384 w 1234"/>
              <a:gd name="T93" fmla="*/ 152337 h 837"/>
              <a:gd name="T94" fmla="*/ 10240 w 1234"/>
              <a:gd name="T95" fmla="*/ 121375 h 837"/>
              <a:gd name="T96" fmla="*/ 2048 w 1234"/>
              <a:gd name="T97" fmla="*/ 64403 h 837"/>
              <a:gd name="T98" fmla="*/ 0 w 1234"/>
              <a:gd name="T99" fmla="*/ 32201 h 83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234"/>
              <a:gd name="T151" fmla="*/ 0 h 837"/>
              <a:gd name="T152" fmla="*/ 1234 w 1234"/>
              <a:gd name="T153" fmla="*/ 837 h 83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234" h="837">
                <a:moveTo>
                  <a:pt x="64" y="0"/>
                </a:moveTo>
                <a:lnTo>
                  <a:pt x="64" y="22"/>
                </a:lnTo>
                <a:lnTo>
                  <a:pt x="66" y="44"/>
                </a:lnTo>
                <a:lnTo>
                  <a:pt x="70" y="66"/>
                </a:lnTo>
                <a:lnTo>
                  <a:pt x="74" y="86"/>
                </a:lnTo>
                <a:lnTo>
                  <a:pt x="78" y="106"/>
                </a:lnTo>
                <a:lnTo>
                  <a:pt x="85" y="127"/>
                </a:lnTo>
                <a:lnTo>
                  <a:pt x="91" y="147"/>
                </a:lnTo>
                <a:lnTo>
                  <a:pt x="99" y="165"/>
                </a:lnTo>
                <a:lnTo>
                  <a:pt x="107" y="183"/>
                </a:lnTo>
                <a:lnTo>
                  <a:pt x="115" y="201"/>
                </a:lnTo>
                <a:lnTo>
                  <a:pt x="125" y="219"/>
                </a:lnTo>
                <a:lnTo>
                  <a:pt x="135" y="235"/>
                </a:lnTo>
                <a:lnTo>
                  <a:pt x="147" y="253"/>
                </a:lnTo>
                <a:lnTo>
                  <a:pt x="159" y="269"/>
                </a:lnTo>
                <a:lnTo>
                  <a:pt x="173" y="286"/>
                </a:lnTo>
                <a:lnTo>
                  <a:pt x="185" y="300"/>
                </a:lnTo>
                <a:lnTo>
                  <a:pt x="199" y="316"/>
                </a:lnTo>
                <a:lnTo>
                  <a:pt x="215" y="330"/>
                </a:lnTo>
                <a:lnTo>
                  <a:pt x="231" y="344"/>
                </a:lnTo>
                <a:lnTo>
                  <a:pt x="248" y="358"/>
                </a:lnTo>
                <a:lnTo>
                  <a:pt x="264" y="372"/>
                </a:lnTo>
                <a:lnTo>
                  <a:pt x="282" y="386"/>
                </a:lnTo>
                <a:lnTo>
                  <a:pt x="300" y="400"/>
                </a:lnTo>
                <a:lnTo>
                  <a:pt x="318" y="412"/>
                </a:lnTo>
                <a:lnTo>
                  <a:pt x="338" y="424"/>
                </a:lnTo>
                <a:lnTo>
                  <a:pt x="358" y="436"/>
                </a:lnTo>
                <a:lnTo>
                  <a:pt x="378" y="448"/>
                </a:lnTo>
                <a:lnTo>
                  <a:pt x="399" y="461"/>
                </a:lnTo>
                <a:lnTo>
                  <a:pt x="421" y="473"/>
                </a:lnTo>
                <a:lnTo>
                  <a:pt x="441" y="483"/>
                </a:lnTo>
                <a:lnTo>
                  <a:pt x="463" y="495"/>
                </a:lnTo>
                <a:lnTo>
                  <a:pt x="485" y="505"/>
                </a:lnTo>
                <a:lnTo>
                  <a:pt x="531" y="525"/>
                </a:lnTo>
                <a:lnTo>
                  <a:pt x="578" y="545"/>
                </a:lnTo>
                <a:lnTo>
                  <a:pt x="624" y="565"/>
                </a:lnTo>
                <a:lnTo>
                  <a:pt x="672" y="583"/>
                </a:lnTo>
                <a:lnTo>
                  <a:pt x="723" y="601"/>
                </a:lnTo>
                <a:lnTo>
                  <a:pt x="771" y="617"/>
                </a:lnTo>
                <a:lnTo>
                  <a:pt x="819" y="634"/>
                </a:lnTo>
                <a:lnTo>
                  <a:pt x="870" y="652"/>
                </a:lnTo>
                <a:lnTo>
                  <a:pt x="918" y="666"/>
                </a:lnTo>
                <a:lnTo>
                  <a:pt x="966" y="682"/>
                </a:lnTo>
                <a:lnTo>
                  <a:pt x="1015" y="698"/>
                </a:lnTo>
                <a:lnTo>
                  <a:pt x="1061" y="714"/>
                </a:lnTo>
                <a:lnTo>
                  <a:pt x="1105" y="728"/>
                </a:lnTo>
                <a:lnTo>
                  <a:pt x="1149" y="744"/>
                </a:lnTo>
                <a:lnTo>
                  <a:pt x="1172" y="752"/>
                </a:lnTo>
                <a:lnTo>
                  <a:pt x="1194" y="760"/>
                </a:lnTo>
                <a:lnTo>
                  <a:pt x="1214" y="768"/>
                </a:lnTo>
                <a:lnTo>
                  <a:pt x="1234" y="776"/>
                </a:lnTo>
                <a:lnTo>
                  <a:pt x="1210" y="837"/>
                </a:lnTo>
                <a:lnTo>
                  <a:pt x="1190" y="829"/>
                </a:lnTo>
                <a:lnTo>
                  <a:pt x="1170" y="821"/>
                </a:lnTo>
                <a:lnTo>
                  <a:pt x="1149" y="813"/>
                </a:lnTo>
                <a:lnTo>
                  <a:pt x="1129" y="805"/>
                </a:lnTo>
                <a:lnTo>
                  <a:pt x="1085" y="790"/>
                </a:lnTo>
                <a:lnTo>
                  <a:pt x="1041" y="774"/>
                </a:lnTo>
                <a:lnTo>
                  <a:pt x="994" y="758"/>
                </a:lnTo>
                <a:lnTo>
                  <a:pt x="946" y="744"/>
                </a:lnTo>
                <a:lnTo>
                  <a:pt x="898" y="728"/>
                </a:lnTo>
                <a:lnTo>
                  <a:pt x="849" y="712"/>
                </a:lnTo>
                <a:lnTo>
                  <a:pt x="799" y="696"/>
                </a:lnTo>
                <a:lnTo>
                  <a:pt x="751" y="678"/>
                </a:lnTo>
                <a:lnTo>
                  <a:pt x="700" y="662"/>
                </a:lnTo>
                <a:lnTo>
                  <a:pt x="650" y="644"/>
                </a:lnTo>
                <a:lnTo>
                  <a:pt x="602" y="626"/>
                </a:lnTo>
                <a:lnTo>
                  <a:pt x="554" y="605"/>
                </a:lnTo>
                <a:lnTo>
                  <a:pt x="505" y="585"/>
                </a:lnTo>
                <a:lnTo>
                  <a:pt x="459" y="563"/>
                </a:lnTo>
                <a:lnTo>
                  <a:pt x="457" y="563"/>
                </a:lnTo>
                <a:lnTo>
                  <a:pt x="435" y="553"/>
                </a:lnTo>
                <a:lnTo>
                  <a:pt x="413" y="541"/>
                </a:lnTo>
                <a:lnTo>
                  <a:pt x="388" y="529"/>
                </a:lnTo>
                <a:lnTo>
                  <a:pt x="366" y="517"/>
                </a:lnTo>
                <a:lnTo>
                  <a:pt x="346" y="505"/>
                </a:lnTo>
                <a:lnTo>
                  <a:pt x="324" y="493"/>
                </a:lnTo>
                <a:lnTo>
                  <a:pt x="304" y="479"/>
                </a:lnTo>
                <a:lnTo>
                  <a:pt x="282" y="467"/>
                </a:lnTo>
                <a:lnTo>
                  <a:pt x="282" y="465"/>
                </a:lnTo>
                <a:lnTo>
                  <a:pt x="264" y="453"/>
                </a:lnTo>
                <a:lnTo>
                  <a:pt x="262" y="453"/>
                </a:lnTo>
                <a:lnTo>
                  <a:pt x="244" y="438"/>
                </a:lnTo>
                <a:lnTo>
                  <a:pt x="223" y="422"/>
                </a:lnTo>
                <a:lnTo>
                  <a:pt x="205" y="408"/>
                </a:lnTo>
                <a:lnTo>
                  <a:pt x="187" y="392"/>
                </a:lnTo>
                <a:lnTo>
                  <a:pt x="171" y="376"/>
                </a:lnTo>
                <a:lnTo>
                  <a:pt x="155" y="360"/>
                </a:lnTo>
                <a:lnTo>
                  <a:pt x="153" y="360"/>
                </a:lnTo>
                <a:lnTo>
                  <a:pt x="139" y="344"/>
                </a:lnTo>
                <a:lnTo>
                  <a:pt x="137" y="344"/>
                </a:lnTo>
                <a:lnTo>
                  <a:pt x="123" y="326"/>
                </a:lnTo>
                <a:lnTo>
                  <a:pt x="109" y="308"/>
                </a:lnTo>
                <a:lnTo>
                  <a:pt x="95" y="290"/>
                </a:lnTo>
                <a:lnTo>
                  <a:pt x="83" y="271"/>
                </a:lnTo>
                <a:lnTo>
                  <a:pt x="81" y="271"/>
                </a:lnTo>
                <a:lnTo>
                  <a:pt x="70" y="251"/>
                </a:lnTo>
                <a:lnTo>
                  <a:pt x="68" y="251"/>
                </a:lnTo>
                <a:lnTo>
                  <a:pt x="58" y="231"/>
                </a:lnTo>
                <a:lnTo>
                  <a:pt x="48" y="211"/>
                </a:lnTo>
                <a:lnTo>
                  <a:pt x="38" y="191"/>
                </a:lnTo>
                <a:lnTo>
                  <a:pt x="38" y="189"/>
                </a:lnTo>
                <a:lnTo>
                  <a:pt x="30" y="169"/>
                </a:lnTo>
                <a:lnTo>
                  <a:pt x="30" y="167"/>
                </a:lnTo>
                <a:lnTo>
                  <a:pt x="22" y="147"/>
                </a:lnTo>
                <a:lnTo>
                  <a:pt x="22" y="145"/>
                </a:lnTo>
                <a:lnTo>
                  <a:pt x="16" y="123"/>
                </a:lnTo>
                <a:lnTo>
                  <a:pt x="10" y="100"/>
                </a:lnTo>
                <a:lnTo>
                  <a:pt x="10" y="98"/>
                </a:lnTo>
                <a:lnTo>
                  <a:pt x="6" y="76"/>
                </a:lnTo>
                <a:lnTo>
                  <a:pt x="2" y="52"/>
                </a:lnTo>
                <a:lnTo>
                  <a:pt x="2" y="50"/>
                </a:lnTo>
                <a:lnTo>
                  <a:pt x="0" y="26"/>
                </a:lnTo>
                <a:lnTo>
                  <a:pt x="0" y="2"/>
                </a:lnTo>
                <a:lnTo>
                  <a:pt x="64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76200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>
              <a:solidFill>
                <a:srgbClr val="FFFFFF"/>
              </a:solidFill>
            </a:endParaRPr>
          </a:p>
        </p:txBody>
      </p:sp>
      <p:sp>
        <p:nvSpPr>
          <p:cNvPr id="21524" name="Line 37"/>
          <p:cNvSpPr>
            <a:spLocks noChangeShapeType="1"/>
          </p:cNvSpPr>
          <p:nvPr/>
        </p:nvSpPr>
        <p:spPr bwMode="auto">
          <a:xfrm flipH="1" flipV="1">
            <a:off x="4024313" y="5324475"/>
            <a:ext cx="792162" cy="43021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>
              <a:solidFill>
                <a:srgbClr val="FFFFFF"/>
              </a:solidFill>
            </a:endParaRPr>
          </a:p>
        </p:txBody>
      </p:sp>
      <p:grpSp>
        <p:nvGrpSpPr>
          <p:cNvPr id="9" name="Group 38"/>
          <p:cNvGrpSpPr>
            <a:grpSpLocks/>
          </p:cNvGrpSpPr>
          <p:nvPr/>
        </p:nvGrpSpPr>
        <p:grpSpPr bwMode="auto">
          <a:xfrm>
            <a:off x="2906713" y="3943350"/>
            <a:ext cx="2379662" cy="1374775"/>
            <a:chOff x="1831" y="2484"/>
            <a:chExt cx="1499" cy="866"/>
          </a:xfrm>
        </p:grpSpPr>
        <p:sp>
          <p:nvSpPr>
            <p:cNvPr id="21532" name="Text Box 39"/>
            <p:cNvSpPr txBox="1">
              <a:spLocks noChangeArrowheads="1"/>
            </p:cNvSpPr>
            <p:nvPr/>
          </p:nvSpPr>
          <p:spPr bwMode="auto">
            <a:xfrm>
              <a:off x="1831" y="3169"/>
              <a:ext cx="1440" cy="18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07" tIns="45704" rIns="91407" bIns="45704">
              <a:spAutoFit/>
            </a:bodyPr>
            <a:lstStyle>
              <a:lvl1pPr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600" b="1" dirty="0">
                  <a:solidFill>
                    <a:srgbClr val="080808"/>
                  </a:solidFill>
                </a:rPr>
                <a:t>Neutrino Facility</a:t>
              </a:r>
            </a:p>
          </p:txBody>
        </p:sp>
        <p:sp>
          <p:nvSpPr>
            <p:cNvPr id="21533" name="Line 40"/>
            <p:cNvSpPr>
              <a:spLocks noChangeShapeType="1"/>
            </p:cNvSpPr>
            <p:nvPr/>
          </p:nvSpPr>
          <p:spPr bwMode="auto">
            <a:xfrm flipV="1">
              <a:off x="2718" y="2484"/>
              <a:ext cx="612" cy="678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>
                <a:solidFill>
                  <a:srgbClr val="FFFFFF"/>
                </a:solidFill>
              </a:endParaRPr>
            </a:p>
          </p:txBody>
        </p:sp>
      </p:grpSp>
      <p:sp>
        <p:nvSpPr>
          <p:cNvPr id="1427497" name="Line 41"/>
          <p:cNvSpPr>
            <a:spLocks noChangeShapeType="1"/>
          </p:cNvSpPr>
          <p:nvPr/>
        </p:nvSpPr>
        <p:spPr bwMode="auto">
          <a:xfrm>
            <a:off x="5311775" y="3911600"/>
            <a:ext cx="1143000" cy="1485900"/>
          </a:xfrm>
          <a:prstGeom prst="line">
            <a:avLst/>
          </a:prstGeom>
          <a:noFill/>
          <a:ln w="76200" cap="rnd">
            <a:solidFill>
              <a:srgbClr val="FFFF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>
              <a:solidFill>
                <a:srgbClr val="FFFFFF"/>
              </a:solidFill>
            </a:endParaRPr>
          </a:p>
        </p:txBody>
      </p:sp>
      <p:sp>
        <p:nvSpPr>
          <p:cNvPr id="1427491" name="Text Box 35"/>
          <p:cNvSpPr txBox="1">
            <a:spLocks noChangeArrowheads="1"/>
          </p:cNvSpPr>
          <p:nvPr/>
        </p:nvSpPr>
        <p:spPr bwMode="auto">
          <a:xfrm>
            <a:off x="-428625" y="5589884"/>
            <a:ext cx="57546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40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40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40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40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40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>
                <a:solidFill>
                  <a:schemeClr val="accent1">
                    <a:lumMod val="75000"/>
                  </a:schemeClr>
                </a:solidFill>
              </a:rPr>
              <a:t>World-highest beam intensity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64" y="1548956"/>
            <a:ext cx="8477047" cy="5291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99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05214" y="254043"/>
            <a:ext cx="4183126" cy="1333395"/>
          </a:xfrm>
        </p:spPr>
        <p:txBody>
          <a:bodyPr/>
          <a:lstStyle/>
          <a:p>
            <a:r>
              <a:rPr kumimoji="1" lang="en-US" altLang="ja-JP" sz="2400" dirty="0"/>
              <a:t>Calculation by Liu &amp; </a:t>
            </a:r>
            <a:r>
              <a:rPr kumimoji="1" lang="en-US" altLang="ja-JP" sz="2400" dirty="0" err="1"/>
              <a:t>Xie</a:t>
            </a:r>
            <a:endParaRPr kumimoji="1" lang="en-US" altLang="ja-JP" sz="2400" dirty="0"/>
          </a:p>
          <a:p>
            <a:r>
              <a:rPr lang="en-US" altLang="ja-JP" sz="2400" dirty="0"/>
              <a:t>[PRC86.055202]</a:t>
            </a:r>
            <a:r>
              <a:rPr kumimoji="1" lang="en-US" altLang="ja-JP" sz="2400" dirty="0"/>
              <a:t> 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1" y="54897"/>
            <a:ext cx="5058860" cy="6826352"/>
          </a:xfrm>
          <a:prstGeom prst="rect">
            <a:avLst/>
          </a:prstGeom>
        </p:spPr>
      </p:pic>
      <p:grpSp>
        <p:nvGrpSpPr>
          <p:cNvPr id="9" name="グループ化 8"/>
          <p:cNvGrpSpPr/>
          <p:nvPr/>
        </p:nvGrpSpPr>
        <p:grpSpPr>
          <a:xfrm>
            <a:off x="4571999" y="3524065"/>
            <a:ext cx="4516341" cy="3262250"/>
            <a:chOff x="4571999" y="3524065"/>
            <a:chExt cx="4516341" cy="3262250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1999" y="3524065"/>
              <a:ext cx="4516341" cy="3262250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5990098" y="4060556"/>
              <a:ext cx="1204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</a:rPr>
                <a:t>733 MeV/c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6142498" y="4468673"/>
              <a:ext cx="1204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734 MeV/c</a:t>
              </a:r>
              <a:endParaRPr kumimoji="1" lang="ja-JP" altLang="en-US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6142498" y="5290091"/>
              <a:ext cx="1204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70C0"/>
                  </a:solidFill>
                </a:rPr>
                <a:t>735 MeV/c</a:t>
              </a:r>
              <a:endParaRPr kumimoji="1" lang="ja-JP" altLang="en-US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10" name="直線矢印コネクタ 9"/>
          <p:cNvCxnSpPr>
            <a:cxnSpLocks/>
          </p:cNvCxnSpPr>
          <p:nvPr/>
        </p:nvCxnSpPr>
        <p:spPr>
          <a:xfrm flipH="1" flipV="1">
            <a:off x="2952428" y="1301859"/>
            <a:ext cx="2355741" cy="69742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336754" y="1765515"/>
            <a:ext cx="3633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/>
              <a:t>New </a:t>
            </a:r>
            <a:r>
              <a:rPr kumimoji="1" lang="en-US" altLang="ja-JP" sz="2400" dirty="0"/>
              <a:t>r</a:t>
            </a:r>
            <a:r>
              <a:rPr kumimoji="1" lang="en-US" altLang="ja-JP" sz="2400"/>
              <a:t>esonance </a:t>
            </a:r>
            <a:r>
              <a:rPr kumimoji="1" lang="en-US" altLang="ja-JP" sz="2400" dirty="0"/>
              <a:t>in 3/2</a:t>
            </a:r>
            <a:r>
              <a:rPr kumimoji="1" lang="en-US" altLang="ja-JP" sz="2400" baseline="30000" dirty="0"/>
              <a:t>-</a:t>
            </a:r>
            <a:r>
              <a:rPr kumimoji="1" lang="en-US" altLang="ja-JP" sz="2400" dirty="0"/>
              <a:t> (D</a:t>
            </a:r>
            <a:r>
              <a:rPr kumimoji="1" lang="en-US" altLang="ja-JP" sz="2400" baseline="-25000" dirty="0"/>
              <a:t>03</a:t>
            </a:r>
            <a:r>
              <a:rPr kumimoji="1" lang="en-US" altLang="ja-JP" sz="2400" dirty="0"/>
              <a:t>)</a:t>
            </a:r>
            <a:endParaRPr kumimoji="1" lang="ja-JP" altLang="en-US" sz="2400" dirty="0"/>
          </a:p>
        </p:txBody>
      </p:sp>
      <p:cxnSp>
        <p:nvCxnSpPr>
          <p:cNvPr id="14" name="直線矢印コネクタ 13"/>
          <p:cNvCxnSpPr>
            <a:cxnSpLocks/>
          </p:cNvCxnSpPr>
          <p:nvPr/>
        </p:nvCxnSpPr>
        <p:spPr>
          <a:xfrm flipH="1" flipV="1">
            <a:off x="2923844" y="1539502"/>
            <a:ext cx="2412910" cy="134482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5334174" y="2638580"/>
            <a:ext cx="2511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No new resonance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468405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83403"/>
          </a:xfrm>
        </p:spPr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Identify parity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8487" y="1193369"/>
            <a:ext cx="8896027" cy="5509648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/>
              <a:t>Angular distribution is the same for 3/2</a:t>
            </a:r>
            <a:r>
              <a:rPr lang="en-US" altLang="ja-JP" baseline="30000" dirty="0"/>
              <a:t>+</a:t>
            </a:r>
            <a:r>
              <a:rPr lang="en-US" altLang="ja-JP" dirty="0"/>
              <a:t> (P wave)  </a:t>
            </a:r>
            <a:br>
              <a:rPr lang="en-US" altLang="ja-JP" dirty="0"/>
            </a:br>
            <a:r>
              <a:rPr lang="en-US" altLang="ja-JP" dirty="0"/>
              <a:t>and 3/2</a:t>
            </a:r>
            <a:r>
              <a:rPr lang="en-US" altLang="ja-JP" baseline="30000" dirty="0"/>
              <a:t>-</a:t>
            </a:r>
            <a:r>
              <a:rPr lang="en-US" altLang="ja-JP" dirty="0"/>
              <a:t> (D wave) </a:t>
            </a:r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Again, we need polarization of the final </a:t>
            </a:r>
            <a:r>
              <a:rPr lang="en-US" altLang="ja-JP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</a:p>
          <a:p>
            <a:r>
              <a:rPr lang="en-US" altLang="ja-JP" dirty="0"/>
              <a:t>Crystal-Ball data is very poor for polarization</a:t>
            </a:r>
          </a:p>
          <a:p>
            <a:pPr lvl="1"/>
            <a:r>
              <a:rPr lang="en-US" altLang="ja-JP" dirty="0"/>
              <a:t>Support for new resonance is not obtained</a:t>
            </a:r>
          </a:p>
          <a:p>
            <a:r>
              <a:rPr lang="en-US" altLang="ja-JP" dirty="0"/>
              <a:t>How we can distinguish P&amp;D?</a:t>
            </a:r>
          </a:p>
          <a:p>
            <a:pPr lvl="1"/>
            <a:r>
              <a:rPr lang="en-US" altLang="ja-JP" dirty="0"/>
              <a:t>P wave – no node, D wave – node</a:t>
            </a:r>
          </a:p>
          <a:p>
            <a:r>
              <a:rPr lang="en-US" altLang="ja-JP" dirty="0"/>
              <a:t>We need  </a:t>
            </a:r>
            <a:r>
              <a:rPr lang="en-US" altLang="ja-JP" dirty="0">
                <a:latin typeface="Symbol" panose="05050102010706020507" pitchFamily="18" charset="2"/>
              </a:rPr>
              <a:t>d</a:t>
            </a:r>
            <a:r>
              <a:rPr lang="en-US" altLang="ja-JP" dirty="0"/>
              <a:t>p~0.05 for each momentum/angle bin</a:t>
            </a:r>
            <a:br>
              <a:rPr lang="en-US" altLang="ja-JP" dirty="0"/>
            </a:br>
            <a:r>
              <a:rPr lang="en-US" altLang="ja-JP" dirty="0">
                <a:sym typeface="Wingdings" panose="05000000000000000000" pitchFamily="2" charset="2"/>
              </a:rPr>
              <a:t> Large s</a:t>
            </a:r>
            <a:r>
              <a:rPr lang="en-US" altLang="ja-JP" dirty="0"/>
              <a:t>tatistics needed</a:t>
            </a:r>
            <a:br>
              <a:rPr lang="en-US" altLang="ja-JP" dirty="0"/>
            </a:br>
            <a:r>
              <a:rPr lang="en-US" altLang="ja-JP" dirty="0"/>
              <a:t>   x16: </a:t>
            </a:r>
            <a:r>
              <a:rPr lang="en-US" altLang="ja-JP" dirty="0" err="1">
                <a:latin typeface="Symbol" panose="05050102010706020507" pitchFamily="18" charset="2"/>
              </a:rPr>
              <a:t>d</a:t>
            </a:r>
            <a:r>
              <a:rPr lang="en-US" altLang="ja-JP" dirty="0" err="1"/>
              <a:t>P</a:t>
            </a:r>
            <a:r>
              <a:rPr lang="en-US" altLang="ja-JP" dirty="0"/>
              <a:t> 0.2 </a:t>
            </a:r>
            <a:r>
              <a:rPr lang="en-US" altLang="ja-JP" dirty="0">
                <a:sym typeface="Wingdings" panose="05000000000000000000" pitchFamily="2" charset="2"/>
              </a:rPr>
              <a:t> 0.05</a:t>
            </a:r>
            <a:br>
              <a:rPr lang="en-US" altLang="ja-JP" dirty="0">
                <a:sym typeface="Wingdings" panose="05000000000000000000" pitchFamily="2" charset="2"/>
              </a:rPr>
            </a:br>
            <a:r>
              <a:rPr lang="en-US" altLang="ja-JP" dirty="0">
                <a:sym typeface="Wingdings" panose="05000000000000000000" pitchFamily="2" charset="2"/>
              </a:rPr>
              <a:t>   x10: binning 2  20</a:t>
            </a:r>
            <a:br>
              <a:rPr lang="en-US" altLang="ja-JP" dirty="0">
                <a:sym typeface="Wingdings" panose="05000000000000000000" pitchFamily="2" charset="2"/>
              </a:rPr>
            </a:br>
            <a:r>
              <a:rPr lang="en-US" altLang="ja-JP" dirty="0">
                <a:sym typeface="Wingdings" panose="05000000000000000000" pitchFamily="2" charset="2"/>
              </a:rPr>
              <a:t> </a:t>
            </a:r>
            <a:r>
              <a:rPr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Need ~3 weeks of beamtime</a:t>
            </a:r>
            <a:r>
              <a:rPr lang="en-US" altLang="ja-JP">
                <a:solidFill>
                  <a:srgbClr val="FF0000"/>
                </a:solidFill>
                <a:sym typeface="Wingdings" panose="05000000000000000000" pitchFamily="2" charset="2"/>
              </a:rPr>
              <a:t>. </a:t>
            </a:r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870319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217BAB-DFF7-4EB9-881D-665B1F43B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008112"/>
          </a:xfrm>
        </p:spPr>
        <p:txBody>
          <a:bodyPr/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Possible run plan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F7BB4A-BFAF-41FB-B325-3B8A1ABCE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24744"/>
            <a:ext cx="8856984" cy="5688632"/>
          </a:xfrm>
        </p:spPr>
        <p:txBody>
          <a:bodyPr/>
          <a:lstStyle/>
          <a:p>
            <a:r>
              <a:rPr kumimoji="1" lang="en-US" altLang="ja-JP" dirty="0"/>
              <a:t>E42: Earliest possible case is near the end of JFY2020 (Mar. 2021)</a:t>
            </a:r>
          </a:p>
          <a:p>
            <a:r>
              <a:rPr lang="en-US" altLang="ja-JP" dirty="0"/>
              <a:t>No beam in JFY2021 due to power supply upgrade.</a:t>
            </a:r>
          </a:p>
          <a:p>
            <a:r>
              <a:rPr lang="en-US" altLang="ja-JP" dirty="0"/>
              <a:t>JFY2022: E42 or E72</a:t>
            </a:r>
          </a:p>
          <a:p>
            <a:r>
              <a:rPr kumimoji="1" lang="en-US" altLang="ja-JP" dirty="0"/>
              <a:t>E45 may be JFY2023 or even later (?)</a:t>
            </a:r>
          </a:p>
          <a:p>
            <a:endParaRPr kumimoji="1" lang="en-US" altLang="ja-JP" dirty="0"/>
          </a:p>
          <a:p>
            <a:r>
              <a:rPr lang="en-US" altLang="ja-JP" dirty="0"/>
              <a:t>Limiting factors:</a:t>
            </a:r>
          </a:p>
          <a:p>
            <a:pPr lvl="1"/>
            <a:r>
              <a:rPr kumimoji="1" lang="en-US" altLang="ja-JP" dirty="0"/>
              <a:t>Operational budget</a:t>
            </a:r>
          </a:p>
          <a:p>
            <a:pPr lvl="1"/>
            <a:r>
              <a:rPr lang="en-US" altLang="ja-JP" dirty="0"/>
              <a:t>Overhead for switching (K1.8 </a:t>
            </a:r>
            <a:r>
              <a:rPr lang="en-US" altLang="ja-JP" dirty="0">
                <a:sym typeface="Wingdings" panose="05000000000000000000" pitchFamily="2" charset="2"/>
              </a:rPr>
              <a:t> K1.8BR &amp; vice versa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946597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A31A4D-FF81-4FF3-BC06-8C7D291F9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36104"/>
          </a:xfrm>
        </p:spPr>
        <p:txBody>
          <a:bodyPr/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Summary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AAA81A-812F-49F6-B862-C74617203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052736"/>
            <a:ext cx="8928992" cy="5760640"/>
          </a:xfrm>
        </p:spPr>
        <p:txBody>
          <a:bodyPr>
            <a:normAutofit/>
          </a:bodyPr>
          <a:lstStyle/>
          <a:p>
            <a:r>
              <a:rPr lang="en-US" altLang="ja-JP" dirty="0"/>
              <a:t>We are developing a powerful multi-purpose</a:t>
            </a:r>
            <a:br>
              <a:rPr lang="en-US" altLang="ja-JP" dirty="0"/>
            </a:br>
            <a:r>
              <a:rPr lang="en-US" altLang="ja-JP" dirty="0"/>
              <a:t>time-projection-chamber, </a:t>
            </a:r>
            <a:r>
              <a:rPr lang="en-US" altLang="ja-JP" dirty="0" err="1"/>
              <a:t>HypTPC</a:t>
            </a:r>
            <a:r>
              <a:rPr lang="en-US" altLang="ja-JP" dirty="0"/>
              <a:t>.</a:t>
            </a:r>
          </a:p>
          <a:p>
            <a:pPr lvl="1"/>
            <a:r>
              <a:rPr lang="en-US" altLang="ja-JP" dirty="0"/>
              <a:t>Internal target </a:t>
            </a:r>
            <a:r>
              <a:rPr lang="en-US" altLang="ja-JP"/>
              <a:t>– 4</a:t>
            </a:r>
            <a:r>
              <a:rPr lang="en-US" altLang="ja-JP">
                <a:latin typeface="Symbol" panose="05050102010706020507" pitchFamily="18" charset="2"/>
              </a:rPr>
              <a:t>p</a:t>
            </a:r>
            <a:r>
              <a:rPr lang="en-US" altLang="ja-JP"/>
              <a:t> </a:t>
            </a:r>
            <a:r>
              <a:rPr lang="en-US" altLang="ja-JP" dirty="0"/>
              <a:t>acceptance</a:t>
            </a:r>
          </a:p>
          <a:p>
            <a:pPr lvl="1"/>
            <a:r>
              <a:rPr lang="en-US" altLang="ja-JP" dirty="0"/>
              <a:t>High-rate capability, good momentum resolution</a:t>
            </a:r>
          </a:p>
          <a:p>
            <a:pPr lvl="1"/>
            <a:r>
              <a:rPr lang="en-US" altLang="ja-JP" dirty="0"/>
              <a:t>Will open new possibilities of hadron physics at J-PARC.</a:t>
            </a:r>
          </a:p>
          <a:p>
            <a:r>
              <a:rPr lang="en-US" altLang="ja-JP" dirty="0"/>
              <a:t>Three experiments are proposed to J-PARC</a:t>
            </a:r>
          </a:p>
          <a:p>
            <a:pPr lvl="1"/>
            <a:r>
              <a:rPr lang="en-US" altLang="ja-JP" dirty="0"/>
              <a:t>E42: Search for H-dibaryon by using (K</a:t>
            </a:r>
            <a:r>
              <a:rPr lang="en-US" altLang="ja-JP" baseline="30000" dirty="0"/>
              <a:t>-</a:t>
            </a:r>
            <a:r>
              <a:rPr lang="en-US" altLang="ja-JP" dirty="0"/>
              <a:t>, K</a:t>
            </a:r>
            <a:r>
              <a:rPr lang="en-US" altLang="ja-JP" baseline="30000" dirty="0"/>
              <a:t>+</a:t>
            </a:r>
            <a:r>
              <a:rPr lang="en-US" altLang="ja-JP" dirty="0"/>
              <a:t>) reaction</a:t>
            </a:r>
          </a:p>
          <a:p>
            <a:pPr lvl="1"/>
            <a:r>
              <a:rPr lang="en-US" altLang="ja-JP" dirty="0"/>
              <a:t>E45: Baryon spectroscopy by using p(π, 2π) reaction</a:t>
            </a:r>
          </a:p>
          <a:p>
            <a:pPr lvl="1"/>
            <a:r>
              <a:rPr lang="en-US" altLang="ja-JP" dirty="0"/>
              <a:t>E72: Search for new Λ* resonance via p(K</a:t>
            </a:r>
            <a:r>
              <a:rPr lang="en-US" altLang="ja-JP" baseline="30000" dirty="0"/>
              <a:t>-</a:t>
            </a:r>
            <a:r>
              <a:rPr lang="en-US" altLang="ja-JP" dirty="0"/>
              <a:t>, Λ)η</a:t>
            </a:r>
          </a:p>
          <a:p>
            <a:pPr lvl="1"/>
            <a:r>
              <a:rPr lang="en-US" altLang="ja-JP" dirty="0"/>
              <a:t>More are coming. </a:t>
            </a:r>
          </a:p>
        </p:txBody>
      </p:sp>
    </p:spTree>
    <p:extLst>
      <p:ext uri="{BB962C8B-B14F-4D97-AF65-F5344CB8AC3E}">
        <p14:creationId xmlns:p14="http://schemas.microsoft.com/office/powerpoint/2010/main" val="28799828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76872"/>
            <a:ext cx="8229600" cy="1512168"/>
          </a:xfrm>
        </p:spPr>
        <p:txBody>
          <a:bodyPr>
            <a:noAutofit/>
          </a:bodyPr>
          <a:lstStyle/>
          <a:p>
            <a:r>
              <a:rPr lang="en-US" altLang="ja-JP" sz="8000" dirty="0"/>
              <a:t>Backup</a:t>
            </a:r>
            <a:endParaRPr kumimoji="1" lang="ja-JP" altLang="en-US" sz="8000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03341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tanida\My Documents\Hyper\J-PARCって？\airpic\2008-4-4.jpg"/>
          <p:cNvPicPr>
            <a:picLocks noChangeAspect="1" noChangeArrowheads="1"/>
          </p:cNvPicPr>
          <p:nvPr/>
        </p:nvPicPr>
        <p:blipFill rotWithShape="1">
          <a:blip r:embed="rId2" cstate="print"/>
          <a:srcRect b="5347"/>
          <a:stretch/>
        </p:blipFill>
        <p:spPr bwMode="auto">
          <a:xfrm>
            <a:off x="-36513" y="0"/>
            <a:ext cx="92010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tanida\My Documents\Hyper\J-PARCって？\airpic\2008-4-4.jpg"/>
          <p:cNvPicPr>
            <a:picLocks noChangeAspect="1" noChangeArrowheads="1"/>
          </p:cNvPicPr>
          <p:nvPr/>
        </p:nvPicPr>
        <p:blipFill>
          <a:blip r:embed="rId2" cstate="print"/>
          <a:srcRect l="48140" t="60222" r="36520" b="23083"/>
          <a:stretch>
            <a:fillRect/>
          </a:stretch>
        </p:blipFill>
        <p:spPr bwMode="auto">
          <a:xfrm>
            <a:off x="865584" y="692696"/>
            <a:ext cx="7162800" cy="613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  <a:solidFill>
            <a:schemeClr val="bg1"/>
          </a:solidFill>
        </p:spPr>
        <p:txBody>
          <a:bodyPr/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Nuclear &amp; Hadron Physics in J-PARC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9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図 86" descr="all_100519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4" name="正方形/長方形 249"/>
          <p:cNvSpPr>
            <a:spLocks noChangeArrowheads="1"/>
          </p:cNvSpPr>
          <p:nvPr/>
        </p:nvSpPr>
        <p:spPr bwMode="auto">
          <a:xfrm rot="-1635243">
            <a:off x="1103313" y="5476875"/>
            <a:ext cx="1589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5" rIns="91428" bIns="45715">
            <a:spAutoFit/>
          </a:bodyPr>
          <a:lstStyle/>
          <a:p>
            <a:r>
              <a:rPr lang="en-US" altLang="ja-JP" sz="2000" b="1" dirty="0">
                <a:solidFill>
                  <a:srgbClr val="3566A1"/>
                </a:solidFill>
                <a:latin typeface="ＭＳ Ｐゴシック" pitchFamily="50" charset="-128"/>
              </a:rPr>
              <a:t>Proton Beam</a:t>
            </a:r>
          </a:p>
        </p:txBody>
      </p:sp>
      <p:grpSp>
        <p:nvGrpSpPr>
          <p:cNvPr id="15" name="Group 265"/>
          <p:cNvGrpSpPr>
            <a:grpSpLocks/>
          </p:cNvGrpSpPr>
          <p:nvPr/>
        </p:nvGrpSpPr>
        <p:grpSpPr bwMode="auto">
          <a:xfrm>
            <a:off x="153988" y="5140325"/>
            <a:ext cx="3632200" cy="1655763"/>
            <a:chOff x="97" y="3238"/>
            <a:chExt cx="2288" cy="1043"/>
          </a:xfrm>
        </p:grpSpPr>
        <p:grpSp>
          <p:nvGrpSpPr>
            <p:cNvPr id="12292" name="Group 218"/>
            <p:cNvGrpSpPr>
              <a:grpSpLocks/>
            </p:cNvGrpSpPr>
            <p:nvPr/>
          </p:nvGrpSpPr>
          <p:grpSpPr bwMode="auto">
            <a:xfrm>
              <a:off x="97" y="3238"/>
              <a:ext cx="2288" cy="1043"/>
              <a:chOff x="97" y="3238"/>
              <a:chExt cx="2288" cy="1043"/>
            </a:xfrm>
          </p:grpSpPr>
          <p:pic>
            <p:nvPicPr>
              <p:cNvPr id="12293" name="Picture 2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04"/>
              <a:stretch>
                <a:fillRect/>
              </a:stretch>
            </p:blipFill>
            <p:spPr bwMode="auto">
              <a:xfrm>
                <a:off x="1246" y="3360"/>
                <a:ext cx="1069" cy="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294" name="テキスト ボックス 71"/>
              <p:cNvSpPr txBox="1">
                <a:spLocks noChangeArrowheads="1"/>
              </p:cNvSpPr>
              <p:nvPr/>
            </p:nvSpPr>
            <p:spPr bwMode="auto">
              <a:xfrm>
                <a:off x="1225" y="4087"/>
                <a:ext cx="1160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8" tIns="45715" rIns="91428" bIns="45715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r>
                  <a:rPr lang="ja-JP" altLang="en-US" sz="1400" b="1">
                    <a:solidFill>
                      <a:srgbClr val="FFFFFF"/>
                    </a:solidFill>
                    <a:latin typeface="ＭＳ Ｐゴシック" pitchFamily="50" charset="-128"/>
                  </a:rPr>
                  <a:t>　 </a:t>
                </a:r>
                <a:r>
                  <a:rPr lang="en-US" altLang="ja-JP" sz="1400">
                    <a:solidFill>
                      <a:srgbClr val="FFFFFF"/>
                    </a:solidFill>
                  </a:rPr>
                  <a:t>Kaonic nucleus</a:t>
                </a:r>
              </a:p>
            </p:txBody>
          </p:sp>
          <p:sp>
            <p:nvSpPr>
              <p:cNvPr id="12295" name="テキスト ボックス 74"/>
              <p:cNvSpPr txBox="1">
                <a:spLocks noChangeArrowheads="1"/>
              </p:cNvSpPr>
              <p:nvPr/>
            </p:nvSpPr>
            <p:spPr bwMode="auto">
              <a:xfrm>
                <a:off x="309" y="4089"/>
                <a:ext cx="737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28" tIns="45715" rIns="91428" bIns="45715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r>
                  <a:rPr lang="en-US" altLang="ja-JP" sz="1400">
                    <a:solidFill>
                      <a:srgbClr val="FFFFFF"/>
                    </a:solidFill>
                  </a:rPr>
                  <a:t>Kaonic atom</a:t>
                </a:r>
              </a:p>
            </p:txBody>
          </p:sp>
          <p:sp>
            <p:nvSpPr>
              <p:cNvPr id="12296" name="正方形/長方形 326"/>
              <p:cNvSpPr>
                <a:spLocks noChangeArrowheads="1"/>
              </p:cNvSpPr>
              <p:nvPr/>
            </p:nvSpPr>
            <p:spPr bwMode="auto">
              <a:xfrm>
                <a:off x="97" y="3238"/>
                <a:ext cx="1179" cy="8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8" tIns="45715" rIns="91428" bIns="45715" anchor="ctr"/>
              <a:lstStyle/>
              <a:p>
                <a:pPr algn="ctr"/>
                <a:endParaRPr lang="ja-JP" altLang="ja-JP">
                  <a:solidFill>
                    <a:srgbClr val="FFFFFF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328" name="Oval 1"/>
              <p:cNvSpPr>
                <a:spLocks/>
              </p:cNvSpPr>
              <p:nvPr/>
            </p:nvSpPr>
            <p:spPr bwMode="auto">
              <a:xfrm>
                <a:off x="350" y="3635"/>
                <a:ext cx="622" cy="27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2284" tIns="41143" rIns="82284" bIns="41143"/>
              <a:lstStyle/>
              <a:p>
                <a:pPr>
                  <a:defRPr/>
                </a:pPr>
                <a:endParaRPr lang="ja-JP" altLang="en-US" sz="1050" dirty="0">
                  <a:solidFill>
                    <a:srgbClr val="0000FF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329" name="Oval 2"/>
              <p:cNvSpPr>
                <a:spLocks/>
              </p:cNvSpPr>
              <p:nvPr/>
            </p:nvSpPr>
            <p:spPr bwMode="auto">
              <a:xfrm>
                <a:off x="288" y="3607"/>
                <a:ext cx="747" cy="3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2284" tIns="41143" rIns="82284" bIns="41143"/>
              <a:lstStyle/>
              <a:p>
                <a:pPr>
                  <a:defRPr/>
                </a:pPr>
                <a:endParaRPr lang="ja-JP" altLang="en-US" sz="1050" dirty="0">
                  <a:solidFill>
                    <a:srgbClr val="0000FF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330" name="Oval 3"/>
              <p:cNvSpPr>
                <a:spLocks/>
              </p:cNvSpPr>
              <p:nvPr/>
            </p:nvSpPr>
            <p:spPr bwMode="auto">
              <a:xfrm>
                <a:off x="228" y="3581"/>
                <a:ext cx="871" cy="38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2284" tIns="41143" rIns="82284" bIns="41143"/>
              <a:lstStyle/>
              <a:p>
                <a:pPr>
                  <a:defRPr/>
                </a:pPr>
                <a:endParaRPr lang="ja-JP" altLang="en-US" sz="1050" dirty="0">
                  <a:solidFill>
                    <a:srgbClr val="0000FF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331" name="Oval 4"/>
              <p:cNvSpPr>
                <a:spLocks/>
              </p:cNvSpPr>
              <p:nvPr/>
            </p:nvSpPr>
            <p:spPr bwMode="auto">
              <a:xfrm>
                <a:off x="415" y="3661"/>
                <a:ext cx="498" cy="21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2284" tIns="41143" rIns="82284" bIns="41143"/>
              <a:lstStyle/>
              <a:p>
                <a:pPr>
                  <a:defRPr/>
                </a:pPr>
                <a:endParaRPr lang="ja-JP" altLang="en-US" sz="1050" dirty="0">
                  <a:solidFill>
                    <a:srgbClr val="0000FF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332" name="Oval 6"/>
              <p:cNvSpPr>
                <a:spLocks/>
              </p:cNvSpPr>
              <p:nvPr/>
            </p:nvSpPr>
            <p:spPr bwMode="auto">
              <a:xfrm>
                <a:off x="435" y="3674"/>
                <a:ext cx="460" cy="19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2284" tIns="41143" rIns="82284" bIns="41143"/>
              <a:lstStyle/>
              <a:p>
                <a:pPr>
                  <a:defRPr/>
                </a:pPr>
                <a:endParaRPr lang="ja-JP" altLang="en-US" sz="1050" dirty="0">
                  <a:solidFill>
                    <a:srgbClr val="0000FF"/>
                  </a:solidFill>
                  <a:latin typeface="ＭＳ Ｐゴシック" pitchFamily="50" charset="-128"/>
                </a:endParaRPr>
              </a:p>
            </p:txBody>
          </p:sp>
          <p:grpSp>
            <p:nvGrpSpPr>
              <p:cNvPr id="12302" name="Group 11"/>
              <p:cNvGrpSpPr>
                <a:grpSpLocks/>
              </p:cNvGrpSpPr>
              <p:nvPr/>
            </p:nvGrpSpPr>
            <p:grpSpPr bwMode="auto">
              <a:xfrm>
                <a:off x="599" y="3695"/>
                <a:ext cx="133" cy="152"/>
                <a:chOff x="0" y="0"/>
                <a:chExt cx="429" cy="472"/>
              </a:xfrm>
            </p:grpSpPr>
            <p:sp>
              <p:nvSpPr>
                <p:cNvPr id="340" name="Oval 12"/>
                <p:cNvSpPr>
                  <a:spLocks/>
                </p:cNvSpPr>
                <p:nvPr/>
              </p:nvSpPr>
              <p:spPr bwMode="auto">
                <a:xfrm>
                  <a:off x="0" y="81"/>
                  <a:ext cx="287" cy="28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2800FF"/>
                    </a:gs>
                  </a:gsLst>
                  <a:lin ang="348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8" tIns="45715" rIns="91428" bIns="45715"/>
                <a:lstStyle/>
                <a:p>
                  <a:pPr>
                    <a:defRPr/>
                  </a:pPr>
                  <a:endParaRPr lang="ja-JP" altLang="en-US" sz="1050" dirty="0">
                    <a:solidFill>
                      <a:srgbClr val="0000FF"/>
                    </a:solidFill>
                    <a:latin typeface="ＭＳ Ｐゴシック" pitchFamily="50" charset="-128"/>
                  </a:endParaRPr>
                </a:p>
              </p:txBody>
            </p:sp>
            <p:sp>
              <p:nvSpPr>
                <p:cNvPr id="341" name="Oval 13"/>
                <p:cNvSpPr>
                  <a:spLocks/>
                </p:cNvSpPr>
                <p:nvPr/>
              </p:nvSpPr>
              <p:spPr bwMode="auto">
                <a:xfrm>
                  <a:off x="145" y="0"/>
                  <a:ext cx="284" cy="28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7B00"/>
                    </a:gs>
                  </a:gsLst>
                  <a:lin ang="348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8" tIns="45715" rIns="91428" bIns="45715"/>
                <a:lstStyle/>
                <a:p>
                  <a:pPr>
                    <a:defRPr/>
                  </a:pPr>
                  <a:endParaRPr lang="ja-JP" altLang="en-US" sz="1050" dirty="0">
                    <a:solidFill>
                      <a:srgbClr val="0000FF"/>
                    </a:solidFill>
                    <a:latin typeface="ＭＳ Ｐゴシック" pitchFamily="50" charset="-128"/>
                  </a:endParaRPr>
                </a:p>
              </p:txBody>
            </p:sp>
            <p:sp>
              <p:nvSpPr>
                <p:cNvPr id="342" name="Oval 14"/>
                <p:cNvSpPr>
                  <a:spLocks/>
                </p:cNvSpPr>
                <p:nvPr/>
              </p:nvSpPr>
              <p:spPr bwMode="auto">
                <a:xfrm>
                  <a:off x="145" y="183"/>
                  <a:ext cx="284" cy="28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7B00"/>
                    </a:gs>
                  </a:gsLst>
                  <a:lin ang="348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8" tIns="45715" rIns="91428" bIns="45715"/>
                <a:lstStyle/>
                <a:p>
                  <a:pPr>
                    <a:defRPr/>
                  </a:pPr>
                  <a:endParaRPr lang="ja-JP" altLang="en-US" sz="1050" dirty="0">
                    <a:solidFill>
                      <a:srgbClr val="0000FF"/>
                    </a:solidFill>
                    <a:latin typeface="ＭＳ Ｐゴシック" pitchFamily="50" charset="-128"/>
                  </a:endParaRPr>
                </a:p>
              </p:txBody>
            </p:sp>
          </p:grpSp>
          <p:sp>
            <p:nvSpPr>
              <p:cNvPr id="334" name="Line 16"/>
              <p:cNvSpPr>
                <a:spLocks noChangeShapeType="1"/>
              </p:cNvSpPr>
              <p:nvPr/>
            </p:nvSpPr>
            <p:spPr bwMode="auto">
              <a:xfrm rot="10800000" flipH="1">
                <a:off x="243" y="3492"/>
                <a:ext cx="257" cy="22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82295" tIns="41148" rIns="82295" bIns="41148"/>
              <a:lstStyle/>
              <a:p>
                <a:pPr>
                  <a:defRPr/>
                </a:pPr>
                <a:endParaRPr lang="ja-JP" altLang="en-US" sz="1050" dirty="0">
                  <a:solidFill>
                    <a:srgbClr val="0000FF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335" name="AutoShape 18"/>
              <p:cNvSpPr>
                <a:spLocks/>
              </p:cNvSpPr>
              <p:nvPr/>
            </p:nvSpPr>
            <p:spPr bwMode="auto">
              <a:xfrm rot="3547513">
                <a:off x="247" y="3693"/>
                <a:ext cx="31" cy="299"/>
              </a:xfrm>
              <a:custGeom>
                <a:avLst/>
                <a:gdLst>
                  <a:gd name="T0" fmla="*/ 0 w 20817"/>
                  <a:gd name="T1" fmla="*/ 0 h 21595"/>
                  <a:gd name="T2" fmla="*/ 20817 w 20817"/>
                  <a:gd name="T3" fmla="*/ 21595 h 21595"/>
                </a:gdLst>
                <a:ahLst/>
                <a:cxnLst/>
                <a:rect l="T0" t="T1" r="T2" b="T3"/>
                <a:pathLst>
                  <a:path w="20817" h="21595">
                    <a:moveTo>
                      <a:pt x="1125" y="1"/>
                    </a:moveTo>
                    <a:cubicBezTo>
                      <a:pt x="4329" y="267"/>
                      <a:pt x="20582" y="551"/>
                      <a:pt x="20351" y="1599"/>
                    </a:cubicBezTo>
                    <a:cubicBezTo>
                      <a:pt x="20121" y="2648"/>
                      <a:pt x="35" y="2877"/>
                      <a:pt x="245" y="4002"/>
                    </a:cubicBezTo>
                    <a:cubicBezTo>
                      <a:pt x="456" y="5127"/>
                      <a:pt x="21122" y="4996"/>
                      <a:pt x="21189" y="6084"/>
                    </a:cubicBezTo>
                    <a:cubicBezTo>
                      <a:pt x="21256" y="7173"/>
                      <a:pt x="740" y="7031"/>
                      <a:pt x="495" y="8072"/>
                    </a:cubicBezTo>
                    <a:cubicBezTo>
                      <a:pt x="250" y="9114"/>
                      <a:pt x="20233" y="8832"/>
                      <a:pt x="20297" y="9878"/>
                    </a:cubicBezTo>
                    <a:cubicBezTo>
                      <a:pt x="20361" y="10925"/>
                      <a:pt x="818" y="11015"/>
                      <a:pt x="741" y="12074"/>
                    </a:cubicBezTo>
                    <a:cubicBezTo>
                      <a:pt x="664" y="13133"/>
                      <a:pt x="19930" y="13066"/>
                      <a:pt x="19993" y="14087"/>
                    </a:cubicBezTo>
                    <a:cubicBezTo>
                      <a:pt x="20055" y="15107"/>
                      <a:pt x="919" y="14979"/>
                      <a:pt x="983" y="16007"/>
                    </a:cubicBezTo>
                    <a:cubicBezTo>
                      <a:pt x="1046" y="17035"/>
                      <a:pt x="20025" y="17111"/>
                      <a:pt x="20239" y="18088"/>
                    </a:cubicBezTo>
                    <a:cubicBezTo>
                      <a:pt x="20452" y="19066"/>
                      <a:pt x="3875" y="18802"/>
                      <a:pt x="1765" y="19595"/>
                    </a:cubicBezTo>
                    <a:cubicBezTo>
                      <a:pt x="-344" y="20387"/>
                      <a:pt x="9369" y="21267"/>
                      <a:pt x="10890" y="21601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miter lim="800000"/>
                <a:headEnd/>
                <a:tailEnd type="stealth" w="med" len="med"/>
              </a:ln>
            </p:spPr>
            <p:txBody>
              <a:bodyPr lIns="82295" tIns="41148" rIns="82295" bIns="41148"/>
              <a:lstStyle/>
              <a:p>
                <a:pPr>
                  <a:defRPr/>
                </a:pPr>
                <a:endParaRPr lang="ja-JP" altLang="en-US" sz="1050" dirty="0">
                  <a:solidFill>
                    <a:srgbClr val="0000FF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12308" name="Rectangle 19"/>
              <p:cNvSpPr>
                <a:spLocks/>
              </p:cNvSpPr>
              <p:nvPr/>
            </p:nvSpPr>
            <p:spPr bwMode="auto">
              <a:xfrm>
                <a:off x="196" y="3883"/>
                <a:ext cx="25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ja-JP" altLang="en-US" sz="1600">
                    <a:solidFill>
                      <a:srgbClr val="FF0000"/>
                    </a:solidFill>
                    <a:latin typeface="ＭＳ Ｐゴシック" pitchFamily="50" charset="-128"/>
                    <a:sym typeface="ＭＳ ゴシック" pitchFamily="49" charset="-128"/>
                  </a:rPr>
                  <a:t>Ｘ</a:t>
                </a:r>
                <a:r>
                  <a:rPr lang="en-US" altLang="ja-JP" sz="1600">
                    <a:solidFill>
                      <a:srgbClr val="FF0000"/>
                    </a:solidFill>
                    <a:latin typeface="ＭＳ Ｐゴシック" pitchFamily="50" charset="-128"/>
                    <a:sym typeface="ＭＳ ゴシック" pitchFamily="49" charset="-128"/>
                  </a:rPr>
                  <a:t>ray</a:t>
                </a:r>
              </a:p>
            </p:txBody>
          </p:sp>
          <p:sp>
            <p:nvSpPr>
              <p:cNvPr id="337" name="Oval 23"/>
              <p:cNvSpPr>
                <a:spLocks/>
              </p:cNvSpPr>
              <p:nvPr/>
            </p:nvSpPr>
            <p:spPr bwMode="auto">
              <a:xfrm>
                <a:off x="467" y="3806"/>
                <a:ext cx="52" cy="54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C8400"/>
                  </a:gs>
                </a:gsLst>
                <a:lin ang="348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82284" tIns="41143" rIns="82284" bIns="41143"/>
              <a:lstStyle/>
              <a:p>
                <a:pPr>
                  <a:defRPr/>
                </a:pPr>
                <a:endParaRPr lang="ja-JP" altLang="en-US" sz="1050" dirty="0">
                  <a:solidFill>
                    <a:srgbClr val="0000FF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338" name="AutoShape 24"/>
              <p:cNvSpPr>
                <a:spLocks/>
              </p:cNvSpPr>
              <p:nvPr/>
            </p:nvSpPr>
            <p:spPr bwMode="auto">
              <a:xfrm rot="-1225082">
                <a:off x="485" y="3789"/>
                <a:ext cx="181" cy="21"/>
              </a:xfrm>
              <a:prstGeom prst="roundRect">
                <a:avLst>
                  <a:gd name="adj" fmla="val 50000"/>
                </a:avLst>
              </a:prstGeom>
              <a:solidFill>
                <a:srgbClr val="FF0000">
                  <a:alpha val="4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82284" tIns="41143" rIns="82284" bIns="41143"/>
              <a:lstStyle/>
              <a:p>
                <a:pPr>
                  <a:defRPr/>
                </a:pPr>
                <a:endParaRPr lang="ja-JP" altLang="en-US" sz="1050" dirty="0">
                  <a:solidFill>
                    <a:srgbClr val="0000FF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12311" name="Rectangle 237"/>
              <p:cNvSpPr>
                <a:spLocks noChangeArrowheads="1"/>
              </p:cNvSpPr>
              <p:nvPr/>
            </p:nvSpPr>
            <p:spPr bwMode="auto">
              <a:xfrm>
                <a:off x="733" y="3664"/>
                <a:ext cx="11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28" tIns="45715" rIns="91428" bIns="45715" anchor="ctr">
                <a:spAutoFit/>
              </a:bodyPr>
              <a:lstStyle/>
              <a:p>
                <a:endParaRPr lang="ja-JP" altLang="ja-JP">
                  <a:solidFill>
                    <a:srgbClr val="0000FF"/>
                  </a:solidFill>
                  <a:latin typeface="ＭＳ Ｐゴシック" pitchFamily="50" charset="-128"/>
                </a:endParaRPr>
              </a:p>
            </p:txBody>
          </p:sp>
        </p:grpSp>
        <p:sp>
          <p:nvSpPr>
            <p:cNvPr id="12312" name="Rectangle 15"/>
            <p:cNvSpPr>
              <a:spLocks/>
            </p:cNvSpPr>
            <p:nvPr/>
          </p:nvSpPr>
          <p:spPr bwMode="auto">
            <a:xfrm>
              <a:off x="522" y="3375"/>
              <a:ext cx="156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ja-JP" altLang="en-US" sz="1600">
                  <a:solidFill>
                    <a:srgbClr val="0000FF"/>
                  </a:solidFill>
                  <a:latin typeface="ＭＳ Ｐゴシック" pitchFamily="50" charset="-128"/>
                  <a:sym typeface="ＭＳ ゴシック" pitchFamily="49" charset="-128"/>
                </a:rPr>
                <a:t>Ｋ</a:t>
              </a:r>
              <a:r>
                <a:rPr lang="ja-JP" altLang="en-US" sz="1600" baseline="32000">
                  <a:solidFill>
                    <a:srgbClr val="0000FF"/>
                  </a:solidFill>
                  <a:latin typeface="ＭＳ Ｐゴシック" pitchFamily="50" charset="-128"/>
                  <a:sym typeface="ＭＳ ゴシック" pitchFamily="49" charset="-128"/>
                </a:rPr>
                <a:t>−</a:t>
              </a:r>
              <a:endParaRPr lang="ja-JP" altLang="en-US" sz="1600">
                <a:solidFill>
                  <a:srgbClr val="0000FF"/>
                </a:solidFill>
                <a:latin typeface="ＭＳ Ｐゴシック" pitchFamily="50" charset="-128"/>
                <a:sym typeface="ＭＳ ゴシック" pitchFamily="49" charset="-128"/>
              </a:endParaRPr>
            </a:p>
          </p:txBody>
        </p:sp>
        <p:sp>
          <p:nvSpPr>
            <p:cNvPr id="323" name="Oval 17"/>
            <p:cNvSpPr>
              <a:spLocks/>
            </p:cNvSpPr>
            <p:nvPr/>
          </p:nvSpPr>
          <p:spPr bwMode="auto">
            <a:xfrm>
              <a:off x="460" y="3473"/>
              <a:ext cx="52" cy="54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C8400"/>
                </a:gs>
              </a:gsLst>
              <a:lin ang="348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284" tIns="41143" rIns="82284" bIns="41143"/>
            <a:lstStyle/>
            <a:p>
              <a:pPr>
                <a:defRPr/>
              </a:pPr>
              <a:endParaRPr lang="ja-JP" altLang="en-US" sz="1050" dirty="0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</p:grpSp>
      <p:grpSp>
        <p:nvGrpSpPr>
          <p:cNvPr id="18" name="Group 264"/>
          <p:cNvGrpSpPr>
            <a:grpSpLocks/>
          </p:cNvGrpSpPr>
          <p:nvPr/>
        </p:nvGrpSpPr>
        <p:grpSpPr bwMode="auto">
          <a:xfrm>
            <a:off x="31750" y="3490913"/>
            <a:ext cx="2795588" cy="1828800"/>
            <a:chOff x="20" y="2199"/>
            <a:chExt cx="1761" cy="1152"/>
          </a:xfrm>
        </p:grpSpPr>
        <p:sp>
          <p:nvSpPr>
            <p:cNvPr id="12316" name="Line 246"/>
            <p:cNvSpPr>
              <a:spLocks noChangeShapeType="1"/>
            </p:cNvSpPr>
            <p:nvPr/>
          </p:nvSpPr>
          <p:spPr bwMode="auto">
            <a:xfrm flipV="1">
              <a:off x="1048" y="2349"/>
              <a:ext cx="733" cy="195"/>
            </a:xfrm>
            <a:prstGeom prst="line">
              <a:avLst/>
            </a:prstGeom>
            <a:noFill/>
            <a:ln w="28575">
              <a:solidFill>
                <a:srgbClr val="FC0128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ja-JP" altLang="en-US">
                <a:solidFill>
                  <a:srgbClr val="F8F8F8"/>
                </a:solidFill>
              </a:endParaRPr>
            </a:p>
          </p:txBody>
        </p:sp>
        <p:sp>
          <p:nvSpPr>
            <p:cNvPr id="12317" name="正方形/長方形 132"/>
            <p:cNvSpPr>
              <a:spLocks noChangeArrowheads="1"/>
            </p:cNvSpPr>
            <p:nvPr/>
          </p:nvSpPr>
          <p:spPr bwMode="auto">
            <a:xfrm>
              <a:off x="24" y="2199"/>
              <a:ext cx="1028" cy="115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 lIns="91428" tIns="45715" rIns="91428" bIns="45715"/>
            <a:lstStyle/>
            <a:p>
              <a:endParaRPr lang="ja-JP" altLang="ja-JP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  <p:pic>
          <p:nvPicPr>
            <p:cNvPr id="12318" name="Picture 28" descr="原子核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" y="2254"/>
              <a:ext cx="787" cy="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319" name="Group 29"/>
            <p:cNvGrpSpPr>
              <a:grpSpLocks/>
            </p:cNvGrpSpPr>
            <p:nvPr/>
          </p:nvGrpSpPr>
          <p:grpSpPr bwMode="auto">
            <a:xfrm>
              <a:off x="527" y="2544"/>
              <a:ext cx="171" cy="166"/>
              <a:chOff x="1426" y="2134"/>
              <a:chExt cx="124" cy="120"/>
            </a:xfrm>
          </p:grpSpPr>
          <p:sp>
            <p:nvSpPr>
              <p:cNvPr id="12320" name="Oval 30"/>
              <p:cNvSpPr>
                <a:spLocks noChangeArrowheads="1"/>
              </p:cNvSpPr>
              <p:nvPr/>
            </p:nvSpPr>
            <p:spPr bwMode="auto">
              <a:xfrm>
                <a:off x="1426" y="2134"/>
                <a:ext cx="124" cy="12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91428" tIns="45715" rIns="91428" bIns="45715" anchor="ctr"/>
              <a:lstStyle/>
              <a:p>
                <a:endParaRPr lang="ja-JP" altLang="ja-JP">
                  <a:solidFill>
                    <a:srgbClr val="0000FF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12321" name="Oval 31"/>
              <p:cNvSpPr>
                <a:spLocks noChangeArrowheads="1"/>
              </p:cNvSpPr>
              <p:nvPr/>
            </p:nvSpPr>
            <p:spPr bwMode="auto">
              <a:xfrm>
                <a:off x="1431" y="2136"/>
                <a:ext cx="116" cy="114"/>
              </a:xfrm>
              <a:prstGeom prst="ellipse">
                <a:avLst/>
              </a:prstGeom>
              <a:gradFill rotWithShape="1">
                <a:gsLst>
                  <a:gs pos="0">
                    <a:srgbClr val="00CC00">
                      <a:alpha val="0"/>
                    </a:srgbClr>
                  </a:gs>
                  <a:gs pos="100000">
                    <a:srgbClr val="005E00">
                      <a:alpha val="67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1428" tIns="45715" rIns="91428" bIns="45715" anchor="ctr"/>
              <a:lstStyle/>
              <a:p>
                <a:endParaRPr lang="ja-JP" altLang="ja-JP">
                  <a:solidFill>
                    <a:srgbClr val="0000FF"/>
                  </a:solidFill>
                  <a:latin typeface="ＭＳ Ｐゴシック" pitchFamily="50" charset="-128"/>
                </a:endParaRPr>
              </a:p>
            </p:txBody>
          </p:sp>
        </p:grpSp>
        <p:sp>
          <p:nvSpPr>
            <p:cNvPr id="12322" name="Rectangle 32"/>
            <p:cNvSpPr>
              <a:spLocks noChangeArrowheads="1"/>
            </p:cNvSpPr>
            <p:nvPr/>
          </p:nvSpPr>
          <p:spPr bwMode="auto">
            <a:xfrm>
              <a:off x="117" y="2946"/>
              <a:ext cx="874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5" rIns="91428" bIns="45715">
              <a:spAutoFit/>
            </a:bodyPr>
            <a:lstStyle/>
            <a:p>
              <a:r>
                <a:rPr lang="en-US" altLang="ja-JP" sz="1200">
                  <a:solidFill>
                    <a:srgbClr val="0000FF"/>
                  </a:solidFill>
                </a:rPr>
                <a:t>Implantation of</a:t>
              </a:r>
            </a:p>
            <a:p>
              <a:r>
                <a:rPr lang="en-US" altLang="ja-JP" sz="1200">
                  <a:solidFill>
                    <a:srgbClr val="0000FF"/>
                  </a:solidFill>
                </a:rPr>
                <a:t>Kaon and the </a:t>
              </a:r>
            </a:p>
            <a:p>
              <a:r>
                <a:rPr lang="en-US" altLang="ja-JP" sz="1200">
                  <a:solidFill>
                    <a:srgbClr val="0000FF"/>
                  </a:solidFill>
                </a:rPr>
                <a:t>nuclear shrinkage</a:t>
              </a:r>
              <a:endParaRPr lang="en-US" altLang="ja-JP" sz="1200" b="1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  <p:sp>
          <p:nvSpPr>
            <p:cNvPr id="12323" name="Line 33"/>
            <p:cNvSpPr>
              <a:spLocks noChangeShapeType="1"/>
            </p:cNvSpPr>
            <p:nvPr/>
          </p:nvSpPr>
          <p:spPr bwMode="auto">
            <a:xfrm rot="20510912" flipV="1">
              <a:off x="317" y="2704"/>
              <a:ext cx="293" cy="6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F8F8F8"/>
                </a:solidFill>
              </a:endParaRPr>
            </a:p>
          </p:txBody>
        </p:sp>
        <p:sp>
          <p:nvSpPr>
            <p:cNvPr id="12324" name="正方形/長方形 139"/>
            <p:cNvSpPr>
              <a:spLocks noChangeArrowheads="1"/>
            </p:cNvSpPr>
            <p:nvPr/>
          </p:nvSpPr>
          <p:spPr bwMode="auto">
            <a:xfrm>
              <a:off x="20" y="2790"/>
              <a:ext cx="54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5" rIns="91428" bIns="45715">
              <a:spAutoFit/>
            </a:bodyPr>
            <a:lstStyle/>
            <a:p>
              <a:r>
                <a:rPr lang="en-US" altLang="ja-JP" sz="1400" b="1">
                  <a:solidFill>
                    <a:srgbClr val="FFFFFF"/>
                  </a:solidFill>
                  <a:latin typeface="ＭＳ Ｐゴシック" pitchFamily="50" charset="-128"/>
                </a:rPr>
                <a:t>K-meson</a:t>
              </a:r>
            </a:p>
          </p:txBody>
        </p:sp>
      </p:grpSp>
      <p:sp>
        <p:nvSpPr>
          <p:cNvPr id="68785" name="Text Box 177"/>
          <p:cNvSpPr txBox="1">
            <a:spLocks noChangeArrowheads="1"/>
          </p:cNvSpPr>
          <p:nvPr/>
        </p:nvSpPr>
        <p:spPr bwMode="auto">
          <a:xfrm>
            <a:off x="1403350" y="4797425"/>
            <a:ext cx="1296988" cy="6683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1200">
                <a:solidFill>
                  <a:srgbClr val="CC0000"/>
                </a:solidFill>
              </a:rPr>
              <a:t>High Density Nuclear Matter,</a:t>
            </a:r>
          </a:p>
          <a:p>
            <a:r>
              <a:rPr lang="en-US" altLang="ja-JP" sz="1200">
                <a:solidFill>
                  <a:srgbClr val="CC0000"/>
                </a:solidFill>
              </a:rPr>
              <a:t>Nucelar Force</a:t>
            </a:r>
          </a:p>
        </p:txBody>
      </p:sp>
      <p:sp>
        <p:nvSpPr>
          <p:cNvPr id="12326" name="テキスト ボックス 77"/>
          <p:cNvSpPr txBox="1">
            <a:spLocks noChangeArrowheads="1"/>
          </p:cNvSpPr>
          <p:nvPr/>
        </p:nvSpPr>
        <p:spPr bwMode="auto">
          <a:xfrm>
            <a:off x="539750" y="115888"/>
            <a:ext cx="78819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/>
            <a:r>
              <a:rPr lang="en-US" altLang="ja-JP" sz="3600">
                <a:solidFill>
                  <a:srgbClr val="FFFFFF"/>
                </a:solidFill>
              </a:rPr>
              <a:t>Nuclear &amp; Hadron Physics at J-PARC</a:t>
            </a:r>
            <a:endParaRPr lang="en-US" altLang="ja-JP" sz="3600">
              <a:solidFill>
                <a:srgbClr val="FFFFFF"/>
              </a:solidFill>
              <a:latin typeface="ＭＳ Ｐゴシック" pitchFamily="50" charset="-128"/>
            </a:endParaRPr>
          </a:p>
        </p:txBody>
      </p:sp>
      <p:grpSp>
        <p:nvGrpSpPr>
          <p:cNvPr id="12327" name="Group 180"/>
          <p:cNvGrpSpPr>
            <a:grpSpLocks/>
          </p:cNvGrpSpPr>
          <p:nvPr/>
        </p:nvGrpSpPr>
        <p:grpSpPr bwMode="auto">
          <a:xfrm>
            <a:off x="2771775" y="2924175"/>
            <a:ext cx="4630738" cy="2414588"/>
            <a:chOff x="1746" y="1842"/>
            <a:chExt cx="2917" cy="1521"/>
          </a:xfrm>
        </p:grpSpPr>
        <p:sp>
          <p:nvSpPr>
            <p:cNvPr id="12328" name="テキスト ボックス 80"/>
            <p:cNvSpPr txBox="1">
              <a:spLocks noChangeArrowheads="1"/>
            </p:cNvSpPr>
            <p:nvPr/>
          </p:nvSpPr>
          <p:spPr bwMode="auto">
            <a:xfrm>
              <a:off x="2948" y="1930"/>
              <a:ext cx="40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5" rIns="91428" bIns="45715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2000" b="1">
                  <a:solidFill>
                    <a:srgbClr val="3566A1"/>
                  </a:solidFill>
                  <a:latin typeface="ＭＳ Ｐゴシック" pitchFamily="50" charset="-128"/>
                </a:rPr>
                <a:t>K1.8</a:t>
              </a:r>
            </a:p>
          </p:txBody>
        </p:sp>
        <p:sp>
          <p:nvSpPr>
            <p:cNvPr id="12329" name="テキスト ボックス 82"/>
            <p:cNvSpPr txBox="1">
              <a:spLocks noChangeArrowheads="1"/>
            </p:cNvSpPr>
            <p:nvPr/>
          </p:nvSpPr>
          <p:spPr bwMode="auto">
            <a:xfrm>
              <a:off x="3077" y="2470"/>
              <a:ext cx="2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5" rIns="91428" bIns="45715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2000" b="1">
                  <a:solidFill>
                    <a:srgbClr val="3566A1"/>
                  </a:solidFill>
                  <a:latin typeface="ＭＳ Ｐゴシック" pitchFamily="50" charset="-128"/>
                </a:rPr>
                <a:t>KL</a:t>
              </a:r>
            </a:p>
          </p:txBody>
        </p:sp>
        <p:sp>
          <p:nvSpPr>
            <p:cNvPr id="12330" name="テキスト ボックス 83"/>
            <p:cNvSpPr txBox="1">
              <a:spLocks noChangeArrowheads="1"/>
            </p:cNvSpPr>
            <p:nvPr/>
          </p:nvSpPr>
          <p:spPr bwMode="auto">
            <a:xfrm rot="2088928">
              <a:off x="2925" y="3113"/>
              <a:ext cx="61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5" rIns="91428" bIns="45715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2000" b="1">
                  <a:solidFill>
                    <a:srgbClr val="3566A1"/>
                  </a:solidFill>
                  <a:latin typeface="ＭＳ Ｐゴシック" pitchFamily="50" charset="-128"/>
                </a:rPr>
                <a:t>K1.1BR</a:t>
              </a:r>
            </a:p>
          </p:txBody>
        </p:sp>
        <p:sp>
          <p:nvSpPr>
            <p:cNvPr id="12331" name="テキスト ボックス 84"/>
            <p:cNvSpPr txBox="1">
              <a:spLocks noChangeArrowheads="1"/>
            </p:cNvSpPr>
            <p:nvPr/>
          </p:nvSpPr>
          <p:spPr bwMode="auto">
            <a:xfrm rot="-1080000">
              <a:off x="4014" y="2704"/>
              <a:ext cx="64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5" rIns="91428" bIns="45715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2000" b="1" i="1" u="sng">
                  <a:solidFill>
                    <a:srgbClr val="CC6600"/>
                  </a:solidFill>
                </a:rPr>
                <a:t>High-p</a:t>
              </a:r>
            </a:p>
          </p:txBody>
        </p:sp>
        <p:sp>
          <p:nvSpPr>
            <p:cNvPr id="12332" name="テキスト ボックス 89"/>
            <p:cNvSpPr txBox="1">
              <a:spLocks noChangeArrowheads="1"/>
            </p:cNvSpPr>
            <p:nvPr/>
          </p:nvSpPr>
          <p:spPr bwMode="auto">
            <a:xfrm>
              <a:off x="2368" y="1842"/>
              <a:ext cx="42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5" rIns="91428" bIns="45715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b="1">
                  <a:solidFill>
                    <a:srgbClr val="FFFFFF"/>
                  </a:solidFill>
                  <a:latin typeface="ＭＳ Ｐゴシック" pitchFamily="50" charset="-128"/>
                </a:rPr>
                <a:t>SKS</a:t>
              </a:r>
            </a:p>
          </p:txBody>
        </p:sp>
        <p:sp>
          <p:nvSpPr>
            <p:cNvPr id="12333" name="テキスト ボックス 80"/>
            <p:cNvSpPr txBox="1">
              <a:spLocks noChangeArrowheads="1"/>
            </p:cNvSpPr>
            <p:nvPr/>
          </p:nvSpPr>
          <p:spPr bwMode="auto">
            <a:xfrm>
              <a:off x="1746" y="2391"/>
              <a:ext cx="61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5" rIns="91428" bIns="45715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2000" b="1">
                  <a:solidFill>
                    <a:srgbClr val="3566A1"/>
                  </a:solidFill>
                  <a:latin typeface="ＭＳ Ｐゴシック" pitchFamily="50" charset="-128"/>
                </a:rPr>
                <a:t>K1.8BR</a:t>
              </a:r>
            </a:p>
          </p:txBody>
        </p:sp>
        <p:sp>
          <p:nvSpPr>
            <p:cNvPr id="12334" name="テキスト ボックス 80"/>
            <p:cNvSpPr txBox="1">
              <a:spLocks noChangeArrowheads="1"/>
            </p:cNvSpPr>
            <p:nvPr/>
          </p:nvSpPr>
          <p:spPr bwMode="auto">
            <a:xfrm>
              <a:off x="3671" y="2506"/>
              <a:ext cx="40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5" rIns="91428" bIns="45715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2000" b="1">
                  <a:solidFill>
                    <a:srgbClr val="3566A1"/>
                  </a:solidFill>
                  <a:latin typeface="ＭＳ Ｐゴシック" pitchFamily="50" charset="-128"/>
                </a:rPr>
                <a:t>K1.1</a:t>
              </a:r>
            </a:p>
          </p:txBody>
        </p:sp>
        <p:sp>
          <p:nvSpPr>
            <p:cNvPr id="12335" name="Line 42"/>
            <p:cNvSpPr>
              <a:spLocks noChangeShapeType="1"/>
            </p:cNvSpPr>
            <p:nvPr/>
          </p:nvSpPr>
          <p:spPr bwMode="auto">
            <a:xfrm flipH="1" flipV="1">
              <a:off x="3231" y="2924"/>
              <a:ext cx="23" cy="189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ja-JP" altLang="en-US">
                <a:solidFill>
                  <a:srgbClr val="F8F8F8"/>
                </a:solidFill>
              </a:endParaRPr>
            </a:p>
          </p:txBody>
        </p:sp>
      </p:grpSp>
      <p:sp>
        <p:nvSpPr>
          <p:cNvPr id="12337" name="Line 152"/>
          <p:cNvSpPr>
            <a:spLocks noChangeShapeType="1"/>
          </p:cNvSpPr>
          <p:nvPr/>
        </p:nvSpPr>
        <p:spPr bwMode="auto">
          <a:xfrm>
            <a:off x="5003800" y="4797425"/>
            <a:ext cx="1584325" cy="2159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srgbClr val="F8F8F8"/>
              </a:solidFill>
            </a:endParaRPr>
          </a:p>
        </p:txBody>
      </p:sp>
      <p:sp>
        <p:nvSpPr>
          <p:cNvPr id="12338" name="Line 153"/>
          <p:cNvSpPr>
            <a:spLocks noChangeShapeType="1"/>
          </p:cNvSpPr>
          <p:nvPr/>
        </p:nvSpPr>
        <p:spPr bwMode="auto">
          <a:xfrm>
            <a:off x="7019925" y="5084763"/>
            <a:ext cx="576263" cy="71437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srgbClr val="F8F8F8"/>
              </a:solidFill>
            </a:endParaRPr>
          </a:p>
        </p:txBody>
      </p:sp>
      <p:grpSp>
        <p:nvGrpSpPr>
          <p:cNvPr id="68765" name="Group 157"/>
          <p:cNvGrpSpPr>
            <a:grpSpLocks/>
          </p:cNvGrpSpPr>
          <p:nvPr/>
        </p:nvGrpSpPr>
        <p:grpSpPr bwMode="auto">
          <a:xfrm>
            <a:off x="5940425" y="765175"/>
            <a:ext cx="1530350" cy="3024188"/>
            <a:chOff x="3742" y="436"/>
            <a:chExt cx="964" cy="1905"/>
          </a:xfrm>
        </p:grpSpPr>
        <p:pic>
          <p:nvPicPr>
            <p:cNvPr id="12340" name="Picture 59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436"/>
              <a:ext cx="919" cy="836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41" name="Rectangle 60"/>
            <p:cNvSpPr>
              <a:spLocks/>
            </p:cNvSpPr>
            <p:nvPr/>
          </p:nvSpPr>
          <p:spPr bwMode="auto">
            <a:xfrm>
              <a:off x="4001" y="454"/>
              <a:ext cx="561" cy="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ts val="1800"/>
                </a:spcBef>
              </a:pPr>
              <a:r>
                <a:rPr kumimoji="0" lang="en-US" altLang="ja-JP" sz="1400">
                  <a:solidFill>
                    <a:srgbClr val="7F007F"/>
                  </a:solidFill>
                  <a:latin typeface="ＭＳ Ｐゴシック" pitchFamily="50" charset="-128"/>
                  <a:sym typeface="Gill Sans" charset="0"/>
                </a:rPr>
                <a:t>K</a:t>
              </a:r>
              <a:r>
                <a:rPr kumimoji="0" lang="en-US" altLang="ja-JP" sz="1400" baseline="30000">
                  <a:solidFill>
                    <a:srgbClr val="7F007F"/>
                  </a:solidFill>
                  <a:latin typeface="ＭＳ Ｐゴシック" pitchFamily="50" charset="-128"/>
                  <a:sym typeface="Gill Sans" charset="0"/>
                </a:rPr>
                <a:t>0 </a:t>
              </a:r>
              <a:r>
                <a:rPr kumimoji="0" lang="en-US" altLang="ja-JP" sz="1400">
                  <a:solidFill>
                    <a:srgbClr val="7F007F"/>
                  </a:solidFill>
                  <a:latin typeface="ＭＳ Ｐゴシック" pitchFamily="50" charset="-128"/>
                  <a:sym typeface="Gill Sans" charset="0"/>
                </a:rPr>
                <a:t>→ </a:t>
              </a:r>
              <a:r>
                <a:rPr kumimoji="0" lang="en-US" altLang="ja-JP" sz="1400">
                  <a:solidFill>
                    <a:srgbClr val="7F007F"/>
                  </a:solidFill>
                  <a:latin typeface="Symbol" pitchFamily="18" charset="2"/>
                  <a:sym typeface="Gill Sans" charset="0"/>
                </a:rPr>
                <a:t>p</a:t>
              </a:r>
              <a:r>
                <a:rPr kumimoji="0" lang="en-US" altLang="ja-JP" sz="1400" baseline="30000">
                  <a:solidFill>
                    <a:srgbClr val="7F007F"/>
                  </a:solidFill>
                  <a:latin typeface="ＭＳ Ｐゴシック" pitchFamily="50" charset="-128"/>
                  <a:sym typeface="Gill Sans" charset="0"/>
                </a:rPr>
                <a:t>0 </a:t>
              </a:r>
              <a:r>
                <a:rPr kumimoji="0" lang="en-US" altLang="ja-JP" sz="1400">
                  <a:solidFill>
                    <a:srgbClr val="7F007F"/>
                  </a:solidFill>
                  <a:latin typeface="Symbol" pitchFamily="18" charset="2"/>
                  <a:sym typeface="Gill Sans" charset="0"/>
                </a:rPr>
                <a:t>nn</a:t>
              </a:r>
            </a:p>
          </p:txBody>
        </p:sp>
        <p:sp>
          <p:nvSpPr>
            <p:cNvPr id="12342" name="正方形/長方形 84"/>
            <p:cNvSpPr>
              <a:spLocks noChangeArrowheads="1"/>
            </p:cNvSpPr>
            <p:nvPr/>
          </p:nvSpPr>
          <p:spPr bwMode="auto">
            <a:xfrm>
              <a:off x="4037" y="460"/>
              <a:ext cx="141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5" rIns="91428" bIns="45715">
              <a:spAutoFit/>
            </a:bodyPr>
            <a:lstStyle/>
            <a:p>
              <a:r>
                <a:rPr kumimoji="0" lang="en-US" altLang="ja-JP" sz="1400" baseline="-29000">
                  <a:solidFill>
                    <a:srgbClr val="7F007F"/>
                  </a:solidFill>
                  <a:latin typeface="ＭＳ Ｐゴシック" pitchFamily="50" charset="-128"/>
                  <a:sym typeface="Gill Sans" charset="0"/>
                </a:rPr>
                <a:t>L </a:t>
              </a:r>
              <a:endParaRPr lang="en-US" altLang="ja-JP" sz="1400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  <p:cxnSp>
          <p:nvCxnSpPr>
            <p:cNvPr id="12343" name="直線コネクタ 86"/>
            <p:cNvCxnSpPr>
              <a:cxnSpLocks noChangeShapeType="1"/>
            </p:cNvCxnSpPr>
            <p:nvPr/>
          </p:nvCxnSpPr>
          <p:spPr bwMode="auto">
            <a:xfrm>
              <a:off x="4454" y="484"/>
              <a:ext cx="52" cy="0"/>
            </a:xfrm>
            <a:prstGeom prst="line">
              <a:avLst/>
            </a:prstGeom>
            <a:noFill/>
            <a:ln w="12700">
              <a:solidFill>
                <a:srgbClr val="7F00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2344" name="Picture 2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9" y="1044"/>
              <a:ext cx="454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45" name="Line 244"/>
            <p:cNvSpPr>
              <a:spLocks noChangeShapeType="1"/>
            </p:cNvSpPr>
            <p:nvPr/>
          </p:nvSpPr>
          <p:spPr bwMode="auto">
            <a:xfrm flipH="1">
              <a:off x="3742" y="1253"/>
              <a:ext cx="317" cy="1088"/>
            </a:xfrm>
            <a:prstGeom prst="line">
              <a:avLst/>
            </a:prstGeom>
            <a:noFill/>
            <a:ln w="28575">
              <a:solidFill>
                <a:srgbClr val="FC0128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ja-JP" altLang="en-US">
                <a:solidFill>
                  <a:srgbClr val="F8F8F8"/>
                </a:solidFill>
              </a:endParaRPr>
            </a:p>
          </p:txBody>
        </p:sp>
      </p:grpSp>
      <p:sp>
        <p:nvSpPr>
          <p:cNvPr id="12346" name="Text Box 165"/>
          <p:cNvSpPr txBox="1">
            <a:spLocks noChangeArrowheads="1"/>
          </p:cNvSpPr>
          <p:nvPr/>
        </p:nvSpPr>
        <p:spPr bwMode="auto">
          <a:xfrm>
            <a:off x="7596188" y="4868863"/>
            <a:ext cx="15478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b="1" i="1" u="sng">
                <a:solidFill>
                  <a:srgbClr val="CC6600"/>
                </a:solidFill>
              </a:rPr>
              <a:t>COMET</a:t>
            </a:r>
          </a:p>
          <a:p>
            <a:r>
              <a:rPr lang="en-US" altLang="ja-JP" b="1" i="1" u="sng">
                <a:solidFill>
                  <a:srgbClr val="CC6600"/>
                </a:solidFill>
              </a:rPr>
              <a:t>Beam line</a:t>
            </a:r>
          </a:p>
        </p:txBody>
      </p:sp>
      <p:grpSp>
        <p:nvGrpSpPr>
          <p:cNvPr id="68781" name="Group 173"/>
          <p:cNvGrpSpPr>
            <a:grpSpLocks/>
          </p:cNvGrpSpPr>
          <p:nvPr/>
        </p:nvGrpSpPr>
        <p:grpSpPr bwMode="auto">
          <a:xfrm>
            <a:off x="3708400" y="5084763"/>
            <a:ext cx="2559050" cy="1660525"/>
            <a:chOff x="2336" y="3203"/>
            <a:chExt cx="1612" cy="1046"/>
          </a:xfrm>
        </p:grpSpPr>
        <p:sp>
          <p:nvSpPr>
            <p:cNvPr id="12348" name="Rectangle 217"/>
            <p:cNvSpPr>
              <a:spLocks noChangeArrowheads="1"/>
            </p:cNvSpPr>
            <p:nvPr/>
          </p:nvSpPr>
          <p:spPr bwMode="auto">
            <a:xfrm>
              <a:off x="3372" y="3645"/>
              <a:ext cx="11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5" rIns="91428" bIns="45715" anchor="ctr">
              <a:spAutoFit/>
            </a:bodyPr>
            <a:lstStyle/>
            <a:p>
              <a:endParaRPr lang="ja-JP" altLang="ja-JP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  <p:grpSp>
          <p:nvGrpSpPr>
            <p:cNvPr id="12349" name="Group 168"/>
            <p:cNvGrpSpPr>
              <a:grpSpLocks/>
            </p:cNvGrpSpPr>
            <p:nvPr/>
          </p:nvGrpSpPr>
          <p:grpSpPr bwMode="auto">
            <a:xfrm>
              <a:off x="2336" y="3612"/>
              <a:ext cx="1612" cy="637"/>
              <a:chOff x="3805" y="849"/>
              <a:chExt cx="1612" cy="637"/>
            </a:xfrm>
          </p:grpSpPr>
          <p:sp>
            <p:nvSpPr>
              <p:cNvPr id="12350" name="正方形/長方形 138"/>
              <p:cNvSpPr>
                <a:spLocks noChangeArrowheads="1"/>
              </p:cNvSpPr>
              <p:nvPr/>
            </p:nvSpPr>
            <p:spPr bwMode="auto">
              <a:xfrm>
                <a:off x="3835" y="849"/>
                <a:ext cx="1582" cy="637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lIns="91428" tIns="45715" rIns="91428" bIns="45715"/>
              <a:lstStyle/>
              <a:p>
                <a:endParaRPr lang="ja-JP" altLang="ja-JP" sz="1400">
                  <a:solidFill>
                    <a:srgbClr val="FFFFFF"/>
                  </a:solidFill>
                  <a:latin typeface="ＭＳ Ｐゴシック" pitchFamily="50" charset="-128"/>
                </a:endParaRPr>
              </a:p>
            </p:txBody>
          </p:sp>
          <p:pic>
            <p:nvPicPr>
              <p:cNvPr id="12351" name="Picture 3" descr=" Fig_0.jpg                                                      001A0811Macintosh HD                   BF291D49: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429" t="43462" r="30714" b="33292"/>
              <a:stretch>
                <a:fillRect/>
              </a:stretch>
            </p:blipFill>
            <p:spPr bwMode="auto">
              <a:xfrm>
                <a:off x="3939" y="858"/>
                <a:ext cx="1415" cy="6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52" name="Rectangle 263"/>
              <p:cNvSpPr>
                <a:spLocks noChangeArrowheads="1"/>
              </p:cNvSpPr>
              <p:nvPr/>
            </p:nvSpPr>
            <p:spPr bwMode="auto">
              <a:xfrm>
                <a:off x="3805" y="881"/>
                <a:ext cx="528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8" tIns="45715" rIns="91428" bIns="45715">
                <a:spAutoFit/>
              </a:bodyPr>
              <a:lstStyle/>
              <a:p>
                <a:r>
                  <a:rPr lang="en-US" altLang="ja-JP" sz="1400">
                    <a:solidFill>
                      <a:srgbClr val="FFFFFF"/>
                    </a:solidFill>
                    <a:latin typeface="ＭＳ Ｐゴシック" pitchFamily="50" charset="-128"/>
                  </a:rPr>
                  <a:t>T-Viola</a:t>
                </a:r>
              </a:p>
              <a:p>
                <a:r>
                  <a:rPr lang="en-US" altLang="ja-JP" sz="1400">
                    <a:solidFill>
                      <a:srgbClr val="FFFFFF"/>
                    </a:solidFill>
                    <a:latin typeface="ＭＳ Ｐゴシック" pitchFamily="50" charset="-128"/>
                  </a:rPr>
                  <a:t>tion</a:t>
                </a:r>
              </a:p>
            </p:txBody>
          </p:sp>
        </p:grpSp>
        <p:sp>
          <p:nvSpPr>
            <p:cNvPr id="12353" name="Line 262"/>
            <p:cNvSpPr>
              <a:spLocks noChangeShapeType="1"/>
            </p:cNvSpPr>
            <p:nvPr/>
          </p:nvSpPr>
          <p:spPr bwMode="auto">
            <a:xfrm flipV="1">
              <a:off x="3379" y="3203"/>
              <a:ext cx="181" cy="409"/>
            </a:xfrm>
            <a:prstGeom prst="line">
              <a:avLst/>
            </a:prstGeom>
            <a:noFill/>
            <a:ln w="28575">
              <a:solidFill>
                <a:srgbClr val="FC0128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ja-JP" altLang="en-US">
                <a:solidFill>
                  <a:srgbClr val="F8F8F8"/>
                </a:solidFill>
              </a:endParaRPr>
            </a:p>
          </p:txBody>
        </p:sp>
      </p:grpSp>
      <p:grpSp>
        <p:nvGrpSpPr>
          <p:cNvPr id="68849" name="Group 241"/>
          <p:cNvGrpSpPr>
            <a:grpSpLocks/>
          </p:cNvGrpSpPr>
          <p:nvPr/>
        </p:nvGrpSpPr>
        <p:grpSpPr bwMode="auto">
          <a:xfrm>
            <a:off x="6478588" y="1773238"/>
            <a:ext cx="2665412" cy="2016125"/>
            <a:chOff x="4081" y="1117"/>
            <a:chExt cx="1679" cy="1270"/>
          </a:xfrm>
        </p:grpSpPr>
        <p:sp>
          <p:nvSpPr>
            <p:cNvPr id="12355" name="Rectangle 10"/>
            <p:cNvSpPr>
              <a:spLocks noChangeArrowheads="1"/>
            </p:cNvSpPr>
            <p:nvPr/>
          </p:nvSpPr>
          <p:spPr bwMode="auto">
            <a:xfrm>
              <a:off x="4391" y="1997"/>
              <a:ext cx="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2000"/>
              <a:endParaRPr lang="ja-JP" altLang="ja-JP" sz="1200">
                <a:solidFill>
                  <a:srgbClr val="990033"/>
                </a:solidFill>
                <a:latin typeface="ＭＳ Ｐゴシック" pitchFamily="50" charset="-128"/>
              </a:endParaRPr>
            </a:p>
          </p:txBody>
        </p:sp>
        <p:sp>
          <p:nvSpPr>
            <p:cNvPr id="12356" name="Rectangle 17"/>
            <p:cNvSpPr>
              <a:spLocks noChangeArrowheads="1"/>
            </p:cNvSpPr>
            <p:nvPr/>
          </p:nvSpPr>
          <p:spPr bwMode="auto">
            <a:xfrm>
              <a:off x="4739" y="2157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2000"/>
              <a:endParaRPr lang="ja-JP" altLang="ja-JP" sz="2000">
                <a:solidFill>
                  <a:srgbClr val="990033"/>
                </a:solidFill>
                <a:latin typeface="ＭＳ Ｐゴシック" pitchFamily="50" charset="-128"/>
              </a:endParaRPr>
            </a:p>
          </p:txBody>
        </p:sp>
        <p:sp>
          <p:nvSpPr>
            <p:cNvPr id="12357" name="Rectangle 18"/>
            <p:cNvSpPr>
              <a:spLocks noChangeArrowheads="1"/>
            </p:cNvSpPr>
            <p:nvPr/>
          </p:nvSpPr>
          <p:spPr bwMode="auto">
            <a:xfrm>
              <a:off x="5500" y="2134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2000"/>
              <a:endParaRPr lang="ja-JP" altLang="ja-JP" sz="2000">
                <a:solidFill>
                  <a:srgbClr val="990033"/>
                </a:solidFill>
                <a:latin typeface="ＭＳ Ｐゴシック" pitchFamily="50" charset="-128"/>
              </a:endParaRPr>
            </a:p>
          </p:txBody>
        </p:sp>
        <p:sp>
          <p:nvSpPr>
            <p:cNvPr id="12358" name="正方形/長方形 138"/>
            <p:cNvSpPr>
              <a:spLocks noChangeArrowheads="1"/>
            </p:cNvSpPr>
            <p:nvPr/>
          </p:nvSpPr>
          <p:spPr bwMode="auto">
            <a:xfrm>
              <a:off x="4081" y="1344"/>
              <a:ext cx="1679" cy="952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66"/>
              </a:solidFill>
              <a:round/>
              <a:headEnd/>
              <a:tailEnd/>
            </a:ln>
          </p:spPr>
          <p:txBody>
            <a:bodyPr lIns="91428" tIns="45715" rIns="91428" bIns="45715"/>
            <a:lstStyle/>
            <a:p>
              <a:endParaRPr lang="ja-JP" altLang="ja-JP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  <p:sp>
          <p:nvSpPr>
            <p:cNvPr id="12359" name="Rectangle 9"/>
            <p:cNvSpPr>
              <a:spLocks noChangeArrowheads="1"/>
            </p:cNvSpPr>
            <p:nvPr/>
          </p:nvSpPr>
          <p:spPr bwMode="auto">
            <a:xfrm>
              <a:off x="4105" y="1842"/>
              <a:ext cx="51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2000"/>
              <a:r>
                <a:rPr lang="en-US" altLang="ja-JP" sz="1200">
                  <a:solidFill>
                    <a:srgbClr val="990005"/>
                  </a:solidFill>
                </a:rPr>
                <a:t>Free quarks</a:t>
              </a:r>
              <a:endParaRPr lang="en-US" altLang="ja-JP" sz="1200">
                <a:solidFill>
                  <a:srgbClr val="990033"/>
                </a:solidFill>
                <a:latin typeface="ＭＳ Ｐゴシック" pitchFamily="50" charset="-128"/>
              </a:endParaRPr>
            </a:p>
          </p:txBody>
        </p:sp>
        <p:sp>
          <p:nvSpPr>
            <p:cNvPr id="12360" name="Rectangle 11"/>
            <p:cNvSpPr>
              <a:spLocks noChangeArrowheads="1"/>
            </p:cNvSpPr>
            <p:nvPr/>
          </p:nvSpPr>
          <p:spPr bwMode="auto">
            <a:xfrm>
              <a:off x="5080" y="1888"/>
              <a:ext cx="68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defTabSz="762000">
                <a:lnSpc>
                  <a:spcPct val="90000"/>
                </a:lnSpc>
              </a:pPr>
              <a:r>
                <a:rPr lang="en-US" altLang="ja-JP" sz="1200">
                  <a:solidFill>
                    <a:srgbClr val="990005"/>
                  </a:solidFill>
                </a:rPr>
                <a:t>Bound quarks</a:t>
              </a:r>
              <a:endParaRPr lang="en-US" altLang="ja-JP" sz="1200">
                <a:solidFill>
                  <a:srgbClr val="990005"/>
                </a:solidFill>
                <a:latin typeface="ＭＳ Ｐゴシック" pitchFamily="50" charset="-128"/>
              </a:endParaRPr>
            </a:p>
          </p:txBody>
        </p:sp>
        <p:sp>
          <p:nvSpPr>
            <p:cNvPr id="12361" name="Rectangle 12"/>
            <p:cNvSpPr>
              <a:spLocks noChangeArrowheads="1"/>
            </p:cNvSpPr>
            <p:nvPr/>
          </p:nvSpPr>
          <p:spPr bwMode="auto">
            <a:xfrm>
              <a:off x="5301" y="2053"/>
              <a:ext cx="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2000"/>
              <a:endParaRPr lang="ja-JP" altLang="ja-JP" sz="1200">
                <a:solidFill>
                  <a:srgbClr val="990033"/>
                </a:solidFill>
                <a:latin typeface="ＭＳ Ｐゴシック" pitchFamily="50" charset="-128"/>
              </a:endParaRPr>
            </a:p>
          </p:txBody>
        </p:sp>
        <p:pic>
          <p:nvPicPr>
            <p:cNvPr id="12362" name="Picture 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8" y="1389"/>
              <a:ext cx="648" cy="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63" name="Rectangle 16"/>
            <p:cNvSpPr>
              <a:spLocks noChangeArrowheads="1"/>
            </p:cNvSpPr>
            <p:nvPr/>
          </p:nvSpPr>
          <p:spPr bwMode="auto">
            <a:xfrm>
              <a:off x="4241" y="2024"/>
              <a:ext cx="139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2000"/>
              <a:r>
                <a:rPr lang="en-US" altLang="ja-JP" sz="1200">
                  <a:solidFill>
                    <a:srgbClr val="FF0000"/>
                  </a:solidFill>
                </a:rPr>
                <a:t>Why are bound quarks heavier</a:t>
              </a:r>
              <a:r>
                <a:rPr lang="en-US" altLang="en-US" sz="1200">
                  <a:solidFill>
                    <a:srgbClr val="FF0000"/>
                  </a:solidFill>
                </a:rPr>
                <a:t>？</a:t>
              </a:r>
              <a:endParaRPr lang="ja-JP" altLang="en-US" sz="1200" b="1">
                <a:solidFill>
                  <a:srgbClr val="FF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12364" name="Oval 20"/>
            <p:cNvSpPr>
              <a:spLocks noChangeArrowheads="1"/>
            </p:cNvSpPr>
            <p:nvPr/>
          </p:nvSpPr>
          <p:spPr bwMode="auto">
            <a:xfrm>
              <a:off x="5223" y="1616"/>
              <a:ext cx="227" cy="231"/>
            </a:xfrm>
            <a:prstGeom prst="ellipse">
              <a:avLst/>
            </a:prstGeom>
            <a:solidFill>
              <a:srgbClr val="FFB1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8" tIns="45715" rIns="91428" bIns="45715"/>
            <a:lstStyle/>
            <a:p>
              <a:endParaRPr lang="ja-JP" altLang="ja-JP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  <p:sp>
          <p:nvSpPr>
            <p:cNvPr id="12365" name="Rectangle 21"/>
            <p:cNvSpPr>
              <a:spLocks noChangeArrowheads="1"/>
            </p:cNvSpPr>
            <p:nvPr/>
          </p:nvSpPr>
          <p:spPr bwMode="auto">
            <a:xfrm>
              <a:off x="5223" y="1616"/>
              <a:ext cx="227" cy="238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8" tIns="45715" rIns="91428" bIns="45715"/>
            <a:lstStyle/>
            <a:p>
              <a:endParaRPr lang="ja-JP" altLang="ja-JP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  <p:sp>
          <p:nvSpPr>
            <p:cNvPr id="12366" name="Oval 25"/>
            <p:cNvSpPr>
              <a:spLocks noChangeArrowheads="1"/>
            </p:cNvSpPr>
            <p:nvPr/>
          </p:nvSpPr>
          <p:spPr bwMode="auto">
            <a:xfrm>
              <a:off x="4270" y="1616"/>
              <a:ext cx="43" cy="45"/>
            </a:xfrm>
            <a:prstGeom prst="ellipse">
              <a:avLst/>
            </a:prstGeom>
            <a:solidFill>
              <a:srgbClr val="0000EE"/>
            </a:solidFill>
            <a:ln w="6350">
              <a:solidFill>
                <a:srgbClr val="0000EE"/>
              </a:solidFill>
              <a:round/>
              <a:headEnd/>
              <a:tailEnd/>
            </a:ln>
          </p:spPr>
          <p:txBody>
            <a:bodyPr lIns="91428" tIns="45715" rIns="91428" bIns="45715"/>
            <a:lstStyle/>
            <a:p>
              <a:endParaRPr lang="ja-JP" altLang="ja-JP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  <p:sp>
          <p:nvSpPr>
            <p:cNvPr id="12367" name="Rectangle 27"/>
            <p:cNvSpPr>
              <a:spLocks noChangeArrowheads="1"/>
            </p:cNvSpPr>
            <p:nvPr/>
          </p:nvSpPr>
          <p:spPr bwMode="auto">
            <a:xfrm>
              <a:off x="4225" y="1480"/>
              <a:ext cx="45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defTabSz="762000"/>
              <a:r>
                <a:rPr lang="en-US" altLang="ja-JP" sz="1200">
                  <a:solidFill>
                    <a:srgbClr val="000000"/>
                  </a:solidFill>
                  <a:latin typeface="ＭＳ Ｐゴシック" pitchFamily="50" charset="-128"/>
                </a:rPr>
                <a:t>Quark</a:t>
              </a:r>
              <a:endParaRPr lang="en-US" altLang="ja-JP" sz="1200">
                <a:solidFill>
                  <a:srgbClr val="990033"/>
                </a:solidFill>
                <a:latin typeface="ＭＳ Ｐゴシック" pitchFamily="50" charset="-128"/>
              </a:endParaRPr>
            </a:p>
          </p:txBody>
        </p:sp>
        <p:sp>
          <p:nvSpPr>
            <p:cNvPr id="12368" name="Rectangle 29"/>
            <p:cNvSpPr>
              <a:spLocks noChangeArrowheads="1"/>
            </p:cNvSpPr>
            <p:nvPr/>
          </p:nvSpPr>
          <p:spPr bwMode="auto">
            <a:xfrm>
              <a:off x="4180" y="1480"/>
              <a:ext cx="363" cy="378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8" tIns="45715" rIns="91428" bIns="45715"/>
            <a:lstStyle/>
            <a:p>
              <a:endParaRPr lang="ja-JP" altLang="ja-JP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  <p:sp>
          <p:nvSpPr>
            <p:cNvPr id="12369" name="Oval 22"/>
            <p:cNvSpPr>
              <a:spLocks noChangeArrowheads="1"/>
            </p:cNvSpPr>
            <p:nvPr/>
          </p:nvSpPr>
          <p:spPr bwMode="auto">
            <a:xfrm>
              <a:off x="5268" y="1707"/>
              <a:ext cx="42" cy="42"/>
            </a:xfrm>
            <a:prstGeom prst="ellipse">
              <a:avLst/>
            </a:prstGeom>
            <a:solidFill>
              <a:srgbClr val="0000EE"/>
            </a:solidFill>
            <a:ln w="6350">
              <a:solidFill>
                <a:srgbClr val="0000EE"/>
              </a:solidFill>
              <a:round/>
              <a:headEnd/>
              <a:tailEnd/>
            </a:ln>
          </p:spPr>
          <p:txBody>
            <a:bodyPr lIns="91428" tIns="45715" rIns="91428" bIns="45715"/>
            <a:lstStyle/>
            <a:p>
              <a:endParaRPr lang="ja-JP" altLang="ja-JP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  <p:sp>
          <p:nvSpPr>
            <p:cNvPr id="12370" name="Text Box 70"/>
            <p:cNvSpPr txBox="1">
              <a:spLocks noChangeArrowheads="1"/>
            </p:cNvSpPr>
            <p:nvPr/>
          </p:nvSpPr>
          <p:spPr bwMode="auto">
            <a:xfrm>
              <a:off x="4195" y="2115"/>
              <a:ext cx="152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5" rIns="91428" bIns="45715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400">
                  <a:solidFill>
                    <a:srgbClr val="F8F8F8"/>
                  </a:solidFill>
                  <a:latin typeface="ＭＳ Ｐゴシック" pitchFamily="50" charset="-128"/>
                </a:rPr>
                <a:t>Mass without Mass Puzzle</a:t>
              </a:r>
              <a:endParaRPr lang="en-US" altLang="ja-JP" sz="2400">
                <a:solidFill>
                  <a:srgbClr val="F8F8F8"/>
                </a:solidFill>
                <a:latin typeface="ＭＳ Ｐゴシック" pitchFamily="50" charset="-128"/>
              </a:endParaRPr>
            </a:p>
          </p:txBody>
        </p:sp>
        <p:sp>
          <p:nvSpPr>
            <p:cNvPr id="12371" name="Oval 25"/>
            <p:cNvSpPr>
              <a:spLocks noChangeArrowheads="1"/>
            </p:cNvSpPr>
            <p:nvPr/>
          </p:nvSpPr>
          <p:spPr bwMode="auto">
            <a:xfrm>
              <a:off x="4452" y="1616"/>
              <a:ext cx="43" cy="45"/>
            </a:xfrm>
            <a:prstGeom prst="ellipse">
              <a:avLst/>
            </a:prstGeom>
            <a:solidFill>
              <a:srgbClr val="0000EE"/>
            </a:solidFill>
            <a:ln w="6350">
              <a:solidFill>
                <a:srgbClr val="0000EE"/>
              </a:solidFill>
              <a:round/>
              <a:headEnd/>
              <a:tailEnd/>
            </a:ln>
          </p:spPr>
          <p:txBody>
            <a:bodyPr lIns="91428" tIns="45715" rIns="91428" bIns="45715"/>
            <a:lstStyle/>
            <a:p>
              <a:endParaRPr lang="ja-JP" altLang="ja-JP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  <p:sp>
          <p:nvSpPr>
            <p:cNvPr id="12372" name="Oval 25"/>
            <p:cNvSpPr>
              <a:spLocks noChangeArrowheads="1"/>
            </p:cNvSpPr>
            <p:nvPr/>
          </p:nvSpPr>
          <p:spPr bwMode="auto">
            <a:xfrm>
              <a:off x="4361" y="1752"/>
              <a:ext cx="43" cy="45"/>
            </a:xfrm>
            <a:prstGeom prst="ellipse">
              <a:avLst/>
            </a:prstGeom>
            <a:solidFill>
              <a:srgbClr val="0000EE"/>
            </a:solidFill>
            <a:ln w="6350">
              <a:solidFill>
                <a:srgbClr val="0000EE"/>
              </a:solidFill>
              <a:round/>
              <a:headEnd/>
              <a:tailEnd/>
            </a:ln>
          </p:spPr>
          <p:txBody>
            <a:bodyPr lIns="91428" tIns="45715" rIns="91428" bIns="45715"/>
            <a:lstStyle/>
            <a:p>
              <a:endParaRPr lang="ja-JP" altLang="ja-JP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  <p:sp>
          <p:nvSpPr>
            <p:cNvPr id="12373" name="Oval 25"/>
            <p:cNvSpPr>
              <a:spLocks noChangeArrowheads="1"/>
            </p:cNvSpPr>
            <p:nvPr/>
          </p:nvSpPr>
          <p:spPr bwMode="auto">
            <a:xfrm>
              <a:off x="5359" y="1661"/>
              <a:ext cx="43" cy="45"/>
            </a:xfrm>
            <a:prstGeom prst="ellipse">
              <a:avLst/>
            </a:prstGeom>
            <a:solidFill>
              <a:srgbClr val="0000EE"/>
            </a:solidFill>
            <a:ln w="6350">
              <a:solidFill>
                <a:srgbClr val="0000EE"/>
              </a:solidFill>
              <a:round/>
              <a:headEnd/>
              <a:tailEnd/>
            </a:ln>
          </p:spPr>
          <p:txBody>
            <a:bodyPr lIns="91428" tIns="45715" rIns="91428" bIns="45715"/>
            <a:lstStyle/>
            <a:p>
              <a:endParaRPr lang="ja-JP" altLang="ja-JP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  <p:sp>
          <p:nvSpPr>
            <p:cNvPr id="12374" name="Oval 25"/>
            <p:cNvSpPr>
              <a:spLocks noChangeArrowheads="1"/>
            </p:cNvSpPr>
            <p:nvPr/>
          </p:nvSpPr>
          <p:spPr bwMode="auto">
            <a:xfrm>
              <a:off x="5359" y="1752"/>
              <a:ext cx="41" cy="42"/>
            </a:xfrm>
            <a:prstGeom prst="ellipse">
              <a:avLst/>
            </a:prstGeom>
            <a:solidFill>
              <a:srgbClr val="0000EE"/>
            </a:solidFill>
            <a:ln w="6350">
              <a:solidFill>
                <a:srgbClr val="0000EE"/>
              </a:solidFill>
              <a:round/>
              <a:headEnd/>
              <a:tailEnd/>
            </a:ln>
          </p:spPr>
          <p:txBody>
            <a:bodyPr lIns="91428" tIns="45715" rIns="91428" bIns="45715"/>
            <a:lstStyle/>
            <a:p>
              <a:endParaRPr lang="ja-JP" altLang="ja-JP">
                <a:solidFill>
                  <a:srgbClr val="0000FF"/>
                </a:solidFill>
                <a:latin typeface="ＭＳ Ｐゴシック" pitchFamily="50" charset="-128"/>
              </a:endParaRPr>
            </a:p>
          </p:txBody>
        </p:sp>
        <p:sp>
          <p:nvSpPr>
            <p:cNvPr id="12375" name="Line 216"/>
            <p:cNvSpPr>
              <a:spLocks noChangeShapeType="1"/>
            </p:cNvSpPr>
            <p:nvPr/>
          </p:nvSpPr>
          <p:spPr bwMode="auto">
            <a:xfrm flipH="1">
              <a:off x="4678" y="2296"/>
              <a:ext cx="198" cy="91"/>
            </a:xfrm>
            <a:prstGeom prst="line">
              <a:avLst/>
            </a:prstGeom>
            <a:noFill/>
            <a:ln w="28575">
              <a:solidFill>
                <a:srgbClr val="FC0128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ja-JP" altLang="en-US">
                <a:solidFill>
                  <a:srgbClr val="F8F8F8"/>
                </a:solidFill>
              </a:endParaRPr>
            </a:p>
          </p:txBody>
        </p:sp>
        <p:sp>
          <p:nvSpPr>
            <p:cNvPr id="12376" name="Text Box 175"/>
            <p:cNvSpPr txBox="1">
              <a:spLocks noChangeArrowheads="1"/>
            </p:cNvSpPr>
            <p:nvPr/>
          </p:nvSpPr>
          <p:spPr bwMode="auto">
            <a:xfrm>
              <a:off x="4853" y="1117"/>
              <a:ext cx="907" cy="2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ja-JP" sz="1400">
                  <a:solidFill>
                    <a:srgbClr val="CC0000"/>
                  </a:solidFill>
                </a:rPr>
                <a:t>Origin of Mass</a:t>
              </a:r>
            </a:p>
          </p:txBody>
        </p:sp>
      </p:grpSp>
      <p:grpSp>
        <p:nvGrpSpPr>
          <p:cNvPr id="68816" name="Group 208"/>
          <p:cNvGrpSpPr>
            <a:grpSpLocks/>
          </p:cNvGrpSpPr>
          <p:nvPr/>
        </p:nvGrpSpPr>
        <p:grpSpPr bwMode="auto">
          <a:xfrm>
            <a:off x="3563938" y="765175"/>
            <a:ext cx="2376487" cy="1497013"/>
            <a:chOff x="2245" y="482"/>
            <a:chExt cx="1497" cy="943"/>
          </a:xfrm>
        </p:grpSpPr>
        <p:grpSp>
          <p:nvGrpSpPr>
            <p:cNvPr id="12378" name="Group 138"/>
            <p:cNvGrpSpPr>
              <a:grpSpLocks/>
            </p:cNvGrpSpPr>
            <p:nvPr/>
          </p:nvGrpSpPr>
          <p:grpSpPr bwMode="auto">
            <a:xfrm>
              <a:off x="2245" y="482"/>
              <a:ext cx="1483" cy="865"/>
              <a:chOff x="2294" y="806"/>
              <a:chExt cx="1483" cy="865"/>
            </a:xfrm>
          </p:grpSpPr>
          <p:sp>
            <p:nvSpPr>
              <p:cNvPr id="12379" name="正方形/長方形 142"/>
              <p:cNvSpPr>
                <a:spLocks noChangeArrowheads="1"/>
              </p:cNvSpPr>
              <p:nvPr/>
            </p:nvSpPr>
            <p:spPr bwMode="auto">
              <a:xfrm>
                <a:off x="2294" y="806"/>
                <a:ext cx="1483" cy="784"/>
              </a:xfrm>
              <a:prstGeom prst="rect">
                <a:avLst/>
              </a:prstGeom>
              <a:solidFill>
                <a:schemeClr val="bg1"/>
              </a:solidFill>
              <a:ln w="28575" algn="ctr">
                <a:solidFill>
                  <a:srgbClr val="FFFF66"/>
                </a:solidFill>
                <a:miter lim="800000"/>
                <a:headEnd/>
                <a:tailEnd/>
              </a:ln>
            </p:spPr>
            <p:txBody>
              <a:bodyPr lIns="91428" tIns="45715" rIns="91428" bIns="45715"/>
              <a:lstStyle/>
              <a:p>
                <a:endParaRPr lang="ja-JP" altLang="ja-JP">
                  <a:solidFill>
                    <a:srgbClr val="F8F8F8"/>
                  </a:solidFill>
                  <a:latin typeface="ＭＳ Ｐゴシック" pitchFamily="50" charset="-128"/>
                </a:endParaRPr>
              </a:p>
            </p:txBody>
          </p:sp>
          <p:grpSp>
            <p:nvGrpSpPr>
              <p:cNvPr id="12380" name="Group 140"/>
              <p:cNvGrpSpPr>
                <a:grpSpLocks/>
              </p:cNvGrpSpPr>
              <p:nvPr/>
            </p:nvGrpSpPr>
            <p:grpSpPr bwMode="auto">
              <a:xfrm>
                <a:off x="3041" y="849"/>
                <a:ext cx="611" cy="611"/>
                <a:chOff x="3237" y="1167"/>
                <a:chExt cx="611" cy="611"/>
              </a:xfrm>
            </p:grpSpPr>
            <p:grpSp>
              <p:nvGrpSpPr>
                <p:cNvPr id="12381" name="円/楕円 269"/>
                <p:cNvGrpSpPr>
                  <a:grpSpLocks/>
                </p:cNvGrpSpPr>
                <p:nvPr/>
              </p:nvGrpSpPr>
              <p:grpSpPr bwMode="auto">
                <a:xfrm>
                  <a:off x="3237" y="1167"/>
                  <a:ext cx="611" cy="611"/>
                  <a:chOff x="4828032" y="1347216"/>
                  <a:chExt cx="969264" cy="969264"/>
                </a:xfrm>
              </p:grpSpPr>
              <p:pic>
                <p:nvPicPr>
                  <p:cNvPr id="12382" name="円/楕円 269"/>
                  <p:cNvPicPr>
                    <a:picLocks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28032" y="1347216"/>
                    <a:ext cx="969264" cy="9692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29074" name="Text Box 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15222" y="1504265"/>
                    <a:ext cx="594885" cy="6044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8" tIns="45715" rIns="91428" bIns="45715"/>
                  <a:lstStyle>
                    <a:lvl1pPr eaLnBrk="0" hangingPunct="0">
                      <a:defRPr kumimoji="1" b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kumimoji="1" b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kumimoji="1" b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kumimoji="1" b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kumimoji="1" b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9pPr>
                  </a:lstStyle>
                  <a:p>
                    <a:pPr eaLnBrk="1" hangingPunct="1">
                      <a:defRPr/>
                    </a:pPr>
                    <a:endParaRPr lang="ja-JP" altLang="en-US" b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ＭＳ Ｐゴシック" pitchFamily="50" charset="-128"/>
                    </a:endParaRPr>
                  </a:p>
                </p:txBody>
              </p:sp>
            </p:grpSp>
            <p:grpSp>
              <p:nvGrpSpPr>
                <p:cNvPr id="12384" name="Group 144"/>
                <p:cNvGrpSpPr>
                  <a:grpSpLocks/>
                </p:cNvGrpSpPr>
                <p:nvPr/>
              </p:nvGrpSpPr>
              <p:grpSpPr bwMode="auto">
                <a:xfrm>
                  <a:off x="3309" y="1194"/>
                  <a:ext cx="455" cy="493"/>
                  <a:chOff x="3309" y="1194"/>
                  <a:chExt cx="455" cy="493"/>
                </a:xfrm>
              </p:grpSpPr>
              <p:sp>
                <p:nvSpPr>
                  <p:cNvPr id="12385" name="円/楕円 271"/>
                  <p:cNvSpPr>
                    <a:spLocks noChangeArrowheads="1"/>
                  </p:cNvSpPr>
                  <p:nvPr/>
                </p:nvSpPr>
                <p:spPr bwMode="auto">
                  <a:xfrm>
                    <a:off x="3461" y="1233"/>
                    <a:ext cx="114" cy="1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0000"/>
                      </a:gs>
                      <a:gs pos="20000">
                        <a:srgbClr val="FF0000"/>
                      </a:gs>
                      <a:gs pos="100000">
                        <a:srgbClr val="DA0000"/>
                      </a:gs>
                    </a:gsLst>
                    <a:lin ang="5400000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8"/>
                      </a:srgbClr>
                    </a:outerShdw>
                  </a:effectLst>
                </p:spPr>
                <p:txBody>
                  <a:bodyPr lIns="91428" tIns="45715" rIns="91428" bIns="45715" anchor="ctr"/>
                  <a:lstStyle/>
                  <a:p>
                    <a:pPr algn="ctr"/>
                    <a:endParaRPr lang="ja-JP" altLang="ja-JP">
                      <a:solidFill>
                        <a:srgbClr val="FFFFFF"/>
                      </a:solidFill>
                      <a:latin typeface="ＭＳ Ｐゴシック" pitchFamily="50" charset="-128"/>
                    </a:endParaRPr>
                  </a:p>
                </p:txBody>
              </p:sp>
              <p:sp>
                <p:nvSpPr>
                  <p:cNvPr id="273" name="テキスト ボックス 6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23" y="1194"/>
                    <a:ext cx="172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1428" tIns="45715" rIns="91428" bIns="45715">
                    <a:spAutoFit/>
                  </a:bodyPr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9pPr>
                  </a:lstStyle>
                  <a:p>
                    <a:pPr>
                      <a:defRPr/>
                    </a:pPr>
                    <a:r>
                      <a:rPr kumimoji="0" lang="en-US" altLang="ja-JP" sz="14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ＭＳ Ｐゴシック" pitchFamily="50" charset="-128"/>
                      </a:rPr>
                      <a:t>d</a:t>
                    </a:r>
                  </a:p>
                </p:txBody>
              </p:sp>
              <p:sp>
                <p:nvSpPr>
                  <p:cNvPr id="12387" name="円/楕円 273"/>
                  <p:cNvSpPr>
                    <a:spLocks noChangeArrowheads="1"/>
                  </p:cNvSpPr>
                  <p:nvPr/>
                </p:nvSpPr>
                <p:spPr bwMode="auto">
                  <a:xfrm>
                    <a:off x="3346" y="1394"/>
                    <a:ext cx="115" cy="1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0000"/>
                      </a:gs>
                      <a:gs pos="20000">
                        <a:srgbClr val="FF0000"/>
                      </a:gs>
                      <a:gs pos="100000">
                        <a:srgbClr val="DA0000"/>
                      </a:gs>
                    </a:gsLst>
                    <a:lin ang="5400000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8"/>
                      </a:srgbClr>
                    </a:outerShdw>
                  </a:effectLst>
                </p:spPr>
                <p:txBody>
                  <a:bodyPr lIns="91428" tIns="45715" rIns="91428" bIns="45715" anchor="ctr"/>
                  <a:lstStyle/>
                  <a:p>
                    <a:pPr algn="ctr"/>
                    <a:endParaRPr lang="ja-JP" altLang="ja-JP">
                      <a:solidFill>
                        <a:srgbClr val="FFFFFF"/>
                      </a:solidFill>
                      <a:latin typeface="ＭＳ Ｐゴシック" pitchFamily="50" charset="-128"/>
                    </a:endParaRPr>
                  </a:p>
                </p:txBody>
              </p:sp>
              <p:sp>
                <p:nvSpPr>
                  <p:cNvPr id="12388" name="円/楕円 274"/>
                  <p:cNvSpPr>
                    <a:spLocks noChangeArrowheads="1"/>
                  </p:cNvSpPr>
                  <p:nvPr/>
                </p:nvSpPr>
                <p:spPr bwMode="auto">
                  <a:xfrm>
                    <a:off x="3438" y="1532"/>
                    <a:ext cx="114" cy="1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0000"/>
                      </a:gs>
                      <a:gs pos="80000">
                        <a:srgbClr val="000000"/>
                      </a:gs>
                      <a:gs pos="100000">
                        <a:srgbClr val="000000"/>
                      </a:gs>
                    </a:gsLst>
                    <a:lin ang="5400000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8"/>
                      </a:srgbClr>
                    </a:outerShdw>
                  </a:effectLst>
                </p:spPr>
                <p:txBody>
                  <a:bodyPr lIns="91428" tIns="45715" rIns="91428" bIns="45715" anchor="ctr"/>
                  <a:lstStyle/>
                  <a:p>
                    <a:pPr algn="ctr"/>
                    <a:endParaRPr lang="ja-JP" altLang="ja-JP">
                      <a:solidFill>
                        <a:srgbClr val="FFFFFF"/>
                      </a:solidFill>
                      <a:latin typeface="ＭＳ Ｐゴシック" pitchFamily="50" charset="-128"/>
                    </a:endParaRPr>
                  </a:p>
                </p:txBody>
              </p:sp>
              <p:sp>
                <p:nvSpPr>
                  <p:cNvPr id="12389" name="円/楕円 275"/>
                  <p:cNvSpPr>
                    <a:spLocks noChangeArrowheads="1"/>
                  </p:cNvSpPr>
                  <p:nvPr/>
                </p:nvSpPr>
                <p:spPr bwMode="auto">
                  <a:xfrm>
                    <a:off x="3598" y="1509"/>
                    <a:ext cx="115" cy="1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0000"/>
                      </a:gs>
                      <a:gs pos="80000">
                        <a:srgbClr val="000000"/>
                      </a:gs>
                      <a:gs pos="100000">
                        <a:srgbClr val="000000"/>
                      </a:gs>
                    </a:gsLst>
                    <a:lin ang="5400000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8"/>
                      </a:srgbClr>
                    </a:outerShdw>
                  </a:effectLst>
                </p:spPr>
                <p:txBody>
                  <a:bodyPr lIns="91428" tIns="45715" rIns="91428" bIns="45715" anchor="ctr"/>
                  <a:lstStyle/>
                  <a:p>
                    <a:pPr algn="ctr"/>
                    <a:endParaRPr lang="ja-JP" altLang="ja-JP">
                      <a:solidFill>
                        <a:srgbClr val="FFFFFF"/>
                      </a:solidFill>
                      <a:latin typeface="ＭＳ Ｐゴシック" pitchFamily="50" charset="-128"/>
                    </a:endParaRPr>
                  </a:p>
                </p:txBody>
              </p:sp>
              <p:sp>
                <p:nvSpPr>
                  <p:cNvPr id="12390" name="円/楕円 276"/>
                  <p:cNvSpPr>
                    <a:spLocks noChangeArrowheads="1"/>
                  </p:cNvSpPr>
                  <p:nvPr/>
                </p:nvSpPr>
                <p:spPr bwMode="auto">
                  <a:xfrm>
                    <a:off x="3621" y="1348"/>
                    <a:ext cx="115" cy="1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D2A"/>
                      </a:gs>
                      <a:gs pos="50000">
                        <a:srgbClr val="009E41"/>
                      </a:gs>
                      <a:gs pos="100000">
                        <a:srgbClr val="00BD4F"/>
                      </a:gs>
                    </a:gsLst>
                    <a:lin ang="0" scaled="1"/>
                  </a:gradFill>
                  <a:ln w="9525">
                    <a:solidFill>
                      <a:srgbClr val="39639D"/>
                    </a:solidFill>
                    <a:round/>
                    <a:headEnd/>
                    <a:tailEnd/>
                  </a:ln>
                  <a:effectLst>
                    <a:outerShdw dist="25400" dir="5400000" rotWithShape="0">
                      <a:srgbClr val="808080">
                        <a:alpha val="45000"/>
                      </a:srgbClr>
                    </a:outerShdw>
                  </a:effectLst>
                </p:spPr>
                <p:txBody>
                  <a:bodyPr lIns="91428" tIns="45715" rIns="91428" bIns="45715" anchor="ctr"/>
                  <a:lstStyle/>
                  <a:p>
                    <a:pPr algn="ctr"/>
                    <a:endParaRPr lang="ja-JP" altLang="ja-JP">
                      <a:solidFill>
                        <a:srgbClr val="FFFFFF"/>
                      </a:solidFill>
                      <a:latin typeface="ＭＳ Ｐゴシック" pitchFamily="50" charset="-128"/>
                    </a:endParaRPr>
                  </a:p>
                </p:txBody>
              </p:sp>
              <p:sp>
                <p:nvSpPr>
                  <p:cNvPr id="278" name="テキスト ボックス 6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68" y="1467"/>
                    <a:ext cx="172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1428" tIns="45715" rIns="91428" bIns="45715">
                    <a:spAutoFit/>
                  </a:bodyPr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9pPr>
                  </a:lstStyle>
                  <a:p>
                    <a:pPr>
                      <a:defRPr/>
                    </a:pPr>
                    <a:r>
                      <a:rPr kumimoji="0" lang="en-US" altLang="ja-JP" sz="14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ＭＳ Ｐゴシック" pitchFamily="50" charset="-128"/>
                      </a:rPr>
                      <a:t>u</a:t>
                    </a:r>
                  </a:p>
                </p:txBody>
              </p:sp>
              <p:sp>
                <p:nvSpPr>
                  <p:cNvPr id="279" name="テキスト ボックス 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09" y="1351"/>
                    <a:ext cx="172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1428" tIns="45715" rIns="91428" bIns="45715">
                    <a:spAutoFit/>
                  </a:bodyPr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9pPr>
                  </a:lstStyle>
                  <a:p>
                    <a:pPr>
                      <a:defRPr/>
                    </a:pPr>
                    <a:r>
                      <a:rPr kumimoji="0" lang="en-US" altLang="ja-JP" sz="14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ＭＳ Ｐゴシック" pitchFamily="50" charset="-128"/>
                      </a:rPr>
                      <a:t>u</a:t>
                    </a:r>
                  </a:p>
                </p:txBody>
              </p:sp>
              <p:sp>
                <p:nvSpPr>
                  <p:cNvPr id="280" name="テキスト ボックス 6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00" y="1495"/>
                    <a:ext cx="172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1428" tIns="45715" rIns="91428" bIns="45715">
                    <a:spAutoFit/>
                  </a:bodyPr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ＭＳ Ｐゴシック" pitchFamily="50" charset="-128"/>
                      </a:defRPr>
                    </a:lvl9pPr>
                  </a:lstStyle>
                  <a:p>
                    <a:pPr>
                      <a:defRPr/>
                    </a:pPr>
                    <a:r>
                      <a:rPr kumimoji="0" lang="en-US" altLang="ja-JP" sz="14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ＭＳ Ｐゴシック" pitchFamily="50" charset="-128"/>
                      </a:rPr>
                      <a:t>d</a:t>
                    </a:r>
                  </a:p>
                </p:txBody>
              </p:sp>
              <p:grpSp>
                <p:nvGrpSpPr>
                  <p:cNvPr id="12394" name="グループ化 33"/>
                  <p:cNvGrpSpPr>
                    <a:grpSpLocks/>
                  </p:cNvGrpSpPr>
                  <p:nvPr/>
                </p:nvGrpSpPr>
                <p:grpSpPr bwMode="auto">
                  <a:xfrm>
                    <a:off x="3596" y="1301"/>
                    <a:ext cx="168" cy="192"/>
                    <a:chOff x="3440806" y="471403"/>
                    <a:chExt cx="267210" cy="305437"/>
                  </a:xfrm>
                </p:grpSpPr>
                <p:sp>
                  <p:nvSpPr>
                    <p:cNvPr id="282" name="テキスト ボックス 6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440807" y="471402"/>
                      <a:ext cx="267210" cy="3054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1428" tIns="45715" rIns="91428" bIns="45715">
                      <a:spAutoFit/>
                    </a:bodyPr>
                    <a:lstStyle>
                      <a:lvl1pPr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1pPr>
                      <a:lvl2pPr marL="742950" indent="-285750"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kumimoji="0" lang="en-US" altLang="ja-JP" sz="1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ＭＳ Ｐゴシック" pitchFamily="50" charset="-128"/>
                        </a:rPr>
                        <a:t>s</a:t>
                      </a:r>
                    </a:p>
                  </p:txBody>
                </p:sp>
                <p:cxnSp>
                  <p:nvCxnSpPr>
                    <p:cNvPr id="12396" name="直線コネクタ 2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3577163" y="509927"/>
                      <a:ext cx="0" cy="10477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</p:grpSp>
          </p:grpSp>
          <p:sp>
            <p:nvSpPr>
              <p:cNvPr id="12397" name="テキスト ボックス 47"/>
              <p:cNvSpPr txBox="1">
                <a:spLocks noChangeArrowheads="1"/>
              </p:cNvSpPr>
              <p:nvPr/>
            </p:nvSpPr>
            <p:spPr bwMode="auto">
              <a:xfrm>
                <a:off x="2937" y="1412"/>
                <a:ext cx="740" cy="2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28" tIns="45715" rIns="91428" bIns="45715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r>
                  <a:rPr lang="en-US" altLang="ja-JP" sz="1200">
                    <a:solidFill>
                      <a:srgbClr val="FFFFFF"/>
                    </a:solidFill>
                  </a:rPr>
                  <a:t>Pentaquark </a:t>
                </a:r>
                <a:r>
                  <a:rPr lang="en-US" altLang="ja-JP" sz="1200">
                    <a:solidFill>
                      <a:srgbClr val="FFFFFF"/>
                    </a:solidFill>
                    <a:sym typeface="Symbol" pitchFamily="18" charset="2"/>
                  </a:rPr>
                  <a:t></a:t>
                </a:r>
                <a:r>
                  <a:rPr lang="en-US" altLang="ja-JP" sz="1200" baseline="30000">
                    <a:solidFill>
                      <a:srgbClr val="FFFFFF"/>
                    </a:solidFill>
                  </a:rPr>
                  <a:t>+</a:t>
                </a:r>
              </a:p>
              <a:p>
                <a:endParaRPr lang="en-US" altLang="ja-JP" sz="1400" baseline="30000">
                  <a:solidFill>
                    <a:srgbClr val="FFFFFF"/>
                  </a:solidFill>
                  <a:latin typeface="ＭＳ Ｐゴシック" pitchFamily="50" charset="-128"/>
                </a:endParaRPr>
              </a:p>
            </p:txBody>
          </p:sp>
          <p:sp>
            <p:nvSpPr>
              <p:cNvPr id="12398" name="Rectangle 120"/>
              <p:cNvSpPr>
                <a:spLocks noChangeArrowheads="1"/>
              </p:cNvSpPr>
              <p:nvPr/>
            </p:nvSpPr>
            <p:spPr bwMode="auto">
              <a:xfrm>
                <a:off x="2558" y="1450"/>
                <a:ext cx="226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03200">
                    <a:solidFill>
                      <a:srgbClr val="000000"/>
                    </a:solidFill>
                    <a:miter lim="800000"/>
                    <a:headEnd type="none" w="lg" len="lg"/>
                    <a:tailEnd type="none" w="lg" len="lg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400" baseline="-25000">
                    <a:solidFill>
                      <a:srgbClr val="FFFFFF"/>
                    </a:solidFill>
                    <a:latin typeface="ＭＳ Ｐゴシック" pitchFamily="50" charset="-128"/>
                    <a:sym typeface="Symbol" pitchFamily="18" charset="2"/>
                  </a:rPr>
                  <a:t></a:t>
                </a:r>
                <a:r>
                  <a:rPr lang="en-US" altLang="ja-JP" sz="1400">
                    <a:solidFill>
                      <a:srgbClr val="FFFFFF"/>
                    </a:solidFill>
                    <a:latin typeface="ＭＳ Ｐゴシック" pitchFamily="50" charset="-128"/>
                  </a:rPr>
                  <a:t>He</a:t>
                </a:r>
              </a:p>
            </p:txBody>
          </p:sp>
          <p:sp>
            <p:nvSpPr>
              <p:cNvPr id="12399" name="Rectangle 159"/>
              <p:cNvSpPr>
                <a:spLocks noChangeArrowheads="1"/>
              </p:cNvSpPr>
              <p:nvPr/>
            </p:nvSpPr>
            <p:spPr bwMode="auto">
              <a:xfrm>
                <a:off x="2542" y="1457"/>
                <a:ext cx="15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28" tIns="45715" rIns="91428" bIns="45715">
                <a:spAutoFit/>
              </a:bodyPr>
              <a:lstStyle/>
              <a:p>
                <a:r>
                  <a:rPr lang="en-US" altLang="ja-JP" sz="1400" baseline="30000">
                    <a:solidFill>
                      <a:srgbClr val="FFFFFF"/>
                    </a:solidFill>
                    <a:latin typeface="ＭＳ Ｐゴシック" pitchFamily="50" charset="-128"/>
                  </a:rPr>
                  <a:t>6</a:t>
                </a:r>
                <a:endParaRPr lang="en-US" altLang="ja-JP" sz="1400" baseline="-25000">
                  <a:solidFill>
                    <a:srgbClr val="FFFFFF"/>
                  </a:solidFill>
                  <a:latin typeface="ＭＳ Ｐゴシック" pitchFamily="50" charset="-128"/>
                </a:endParaRPr>
              </a:p>
            </p:txBody>
          </p:sp>
          <p:pic>
            <p:nvPicPr>
              <p:cNvPr id="12400" name="Picture 113"/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3" y="809"/>
                <a:ext cx="635" cy="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401" name="Text Box 207"/>
            <p:cNvSpPr txBox="1">
              <a:spLocks noChangeArrowheads="1"/>
            </p:cNvSpPr>
            <p:nvPr/>
          </p:nvSpPr>
          <p:spPr bwMode="auto">
            <a:xfrm>
              <a:off x="3061" y="1253"/>
              <a:ext cx="681" cy="17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ja-JP" sz="1000" b="1">
                  <a:solidFill>
                    <a:srgbClr val="CC0000"/>
                  </a:solidFill>
                </a:rPr>
                <a:t>Confinement</a:t>
              </a:r>
            </a:p>
          </p:txBody>
        </p:sp>
      </p:grpSp>
      <p:grpSp>
        <p:nvGrpSpPr>
          <p:cNvPr id="68818" name="Group 210"/>
          <p:cNvGrpSpPr>
            <a:grpSpLocks/>
          </p:cNvGrpSpPr>
          <p:nvPr/>
        </p:nvGrpSpPr>
        <p:grpSpPr bwMode="auto">
          <a:xfrm>
            <a:off x="6372225" y="5489575"/>
            <a:ext cx="2771775" cy="1368425"/>
            <a:chOff x="4014" y="3458"/>
            <a:chExt cx="1746" cy="862"/>
          </a:xfrm>
        </p:grpSpPr>
        <p:grpSp>
          <p:nvGrpSpPr>
            <p:cNvPr id="12403" name="Group 174"/>
            <p:cNvGrpSpPr>
              <a:grpSpLocks/>
            </p:cNvGrpSpPr>
            <p:nvPr/>
          </p:nvGrpSpPr>
          <p:grpSpPr bwMode="auto">
            <a:xfrm>
              <a:off x="4014" y="3458"/>
              <a:ext cx="1746" cy="862"/>
              <a:chOff x="4014" y="3458"/>
              <a:chExt cx="1746" cy="862"/>
            </a:xfrm>
          </p:grpSpPr>
          <p:grpSp>
            <p:nvGrpSpPr>
              <p:cNvPr id="12404" name="グループ化 32"/>
              <p:cNvGrpSpPr>
                <a:grpSpLocks/>
              </p:cNvGrpSpPr>
              <p:nvPr/>
            </p:nvGrpSpPr>
            <p:grpSpPr bwMode="auto">
              <a:xfrm>
                <a:off x="4014" y="3458"/>
                <a:ext cx="862" cy="862"/>
                <a:chOff x="5220072" y="908720"/>
                <a:chExt cx="1819873" cy="1728192"/>
              </a:xfrm>
            </p:grpSpPr>
            <p:pic>
              <p:nvPicPr>
                <p:cNvPr id="12405" name="図 8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0072" y="908720"/>
                  <a:ext cx="1819873" cy="1728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2" name="正方形/長方形 31"/>
                <p:cNvSpPr/>
                <p:nvPr/>
              </p:nvSpPr>
              <p:spPr>
                <a:xfrm rot="2248650">
                  <a:off x="5711987" y="1800885"/>
                  <a:ext cx="361018" cy="7919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2407" name="テキスト ボックス 34"/>
              <p:cNvSpPr txBox="1">
                <a:spLocks noChangeArrowheads="1"/>
              </p:cNvSpPr>
              <p:nvPr/>
            </p:nvSpPr>
            <p:spPr bwMode="auto">
              <a:xfrm>
                <a:off x="4740" y="3929"/>
                <a:ext cx="31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r>
                  <a:rPr lang="en-US" altLang="ja-JP" sz="2400">
                    <a:solidFill>
                      <a:srgbClr val="000000"/>
                    </a:solidFill>
                    <a:latin typeface="ＭＳ Ｐゴシック" pitchFamily="50" charset="-128"/>
                  </a:rPr>
                  <a:t>e</a:t>
                </a:r>
                <a:r>
                  <a:rPr lang="en-US" altLang="ja-JP" sz="2400" baseline="30000">
                    <a:solidFill>
                      <a:srgbClr val="000000"/>
                    </a:solidFill>
                    <a:latin typeface="ＭＳ Ｐゴシック" pitchFamily="50" charset="-128"/>
                  </a:rPr>
                  <a:t>-</a:t>
                </a:r>
              </a:p>
            </p:txBody>
          </p:sp>
          <p:pic>
            <p:nvPicPr>
              <p:cNvPr id="12408" name="Picture 163" descr="μe-1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9" y="3748"/>
                <a:ext cx="103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409" name="Text Box 166"/>
              <p:cNvSpPr txBox="1">
                <a:spLocks noChangeArrowheads="1"/>
              </p:cNvSpPr>
              <p:nvPr/>
            </p:nvSpPr>
            <p:spPr bwMode="auto">
              <a:xfrm>
                <a:off x="4762" y="3521"/>
                <a:ext cx="99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ja-JP" sz="1400" b="1">
                    <a:solidFill>
                      <a:srgbClr val="F8F8F8"/>
                    </a:solidFill>
                    <a:latin typeface="Symbol" pitchFamily="18" charset="2"/>
                  </a:rPr>
                  <a:t>m</a:t>
                </a:r>
                <a:r>
                  <a:rPr lang="en-US" altLang="ja-JP" sz="1400" b="1">
                    <a:solidFill>
                      <a:srgbClr val="F8F8F8"/>
                    </a:solidFill>
                  </a:rPr>
                  <a:t>-e conversion</a:t>
                </a:r>
              </a:p>
            </p:txBody>
          </p:sp>
        </p:grpSp>
        <p:sp>
          <p:nvSpPr>
            <p:cNvPr id="12410" name="Rectangle 23"/>
            <p:cNvSpPr>
              <a:spLocks/>
            </p:cNvSpPr>
            <p:nvPr/>
          </p:nvSpPr>
          <p:spPr bwMode="auto">
            <a:xfrm>
              <a:off x="5193" y="3748"/>
              <a:ext cx="1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/>
              <a:r>
                <a:rPr kumimoji="0" lang="en-US" altLang="ja-JP" sz="1600">
                  <a:solidFill>
                    <a:srgbClr val="F8F8F8"/>
                  </a:solidFill>
                  <a:latin typeface="Wingdings" pitchFamily="2" charset="2"/>
                  <a:sym typeface="Wingdings" pitchFamily="2" charset="2"/>
                </a:rPr>
                <a:t></a:t>
              </a:r>
            </a:p>
          </p:txBody>
        </p:sp>
      </p:grpSp>
      <p:grpSp>
        <p:nvGrpSpPr>
          <p:cNvPr id="68850" name="Group 242"/>
          <p:cNvGrpSpPr>
            <a:grpSpLocks/>
          </p:cNvGrpSpPr>
          <p:nvPr/>
        </p:nvGrpSpPr>
        <p:grpSpPr bwMode="auto">
          <a:xfrm>
            <a:off x="61913" y="981075"/>
            <a:ext cx="3457575" cy="2409825"/>
            <a:chOff x="39" y="618"/>
            <a:chExt cx="2178" cy="1518"/>
          </a:xfrm>
        </p:grpSpPr>
        <p:pic>
          <p:nvPicPr>
            <p:cNvPr id="12412" name="Picture 6" descr="Z:\JHF\ハドロンパンフレット\2009年3月作成\2009.5ハドロン実験施設jpg\04_2c.jpg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" y="1483"/>
              <a:ext cx="1165" cy="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413" name="テキスト ボックス 43"/>
            <p:cNvSpPr txBox="1">
              <a:spLocks noChangeArrowheads="1"/>
            </p:cNvSpPr>
            <p:nvPr/>
          </p:nvSpPr>
          <p:spPr bwMode="auto">
            <a:xfrm>
              <a:off x="318" y="1738"/>
              <a:ext cx="3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>
                  <a:solidFill>
                    <a:srgbClr val="F8F8F8"/>
                  </a:solidFill>
                  <a:latin typeface="Symbol" pitchFamily="18" charset="2"/>
                  <a:ea typeface="HG明朝B" pitchFamily="17" charset="-128"/>
                </a:rPr>
                <a:t>L,X</a:t>
              </a:r>
            </a:p>
          </p:txBody>
        </p:sp>
        <p:sp>
          <p:nvSpPr>
            <p:cNvPr id="12414" name="テキスト ボックス 49"/>
            <p:cNvSpPr txBox="1">
              <a:spLocks noChangeArrowheads="1"/>
            </p:cNvSpPr>
            <p:nvPr/>
          </p:nvSpPr>
          <p:spPr bwMode="auto">
            <a:xfrm>
              <a:off x="574" y="1031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/>
              <a:endParaRPr lang="ja-JP" altLang="ja-JP">
                <a:solidFill>
                  <a:srgbClr val="F8F8F8"/>
                </a:solidFill>
                <a:latin typeface="Georgia" pitchFamily="18" charset="0"/>
                <a:ea typeface="HG明朝B" pitchFamily="17" charset="-128"/>
              </a:endParaRPr>
            </a:p>
          </p:txBody>
        </p:sp>
        <p:sp>
          <p:nvSpPr>
            <p:cNvPr id="143" name="正方形/長方形 142"/>
            <p:cNvSpPr/>
            <p:nvPr/>
          </p:nvSpPr>
          <p:spPr bwMode="auto">
            <a:xfrm>
              <a:off x="78" y="828"/>
              <a:ext cx="2139" cy="1218"/>
            </a:xfrm>
            <a:prstGeom prst="rect">
              <a:avLst/>
            </a:prstGeom>
            <a:ln w="28575">
              <a:solidFill>
                <a:srgbClr val="FFFF66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ja-JP" altLang="en-US" dirty="0">
                <a:solidFill>
                  <a:srgbClr val="F8F8F8"/>
                </a:solidFill>
              </a:endParaRPr>
            </a:p>
          </p:txBody>
        </p:sp>
        <p:pic>
          <p:nvPicPr>
            <p:cNvPr id="12416" name="Picture 4" descr="nc_s0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1273">
              <a:off x="375" y="747"/>
              <a:ext cx="1764" cy="1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417" name="Rectangle 7"/>
            <p:cNvSpPr>
              <a:spLocks noChangeArrowheads="1"/>
            </p:cNvSpPr>
            <p:nvPr/>
          </p:nvSpPr>
          <p:spPr bwMode="auto">
            <a:xfrm rot="-676774">
              <a:off x="1072" y="1827"/>
              <a:ext cx="467" cy="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 marL="446088" indent="-446088" algn="ctr" defTabSz="449263"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446088" algn="l"/>
                  <a:tab pos="1360488" algn="l"/>
                  <a:tab pos="2274888" algn="l"/>
                  <a:tab pos="3189288" algn="l"/>
                  <a:tab pos="4103688" algn="l"/>
                  <a:tab pos="5018088" algn="l"/>
                  <a:tab pos="5932488" algn="l"/>
                  <a:tab pos="6846888" algn="l"/>
                  <a:tab pos="7761288" algn="l"/>
                  <a:tab pos="8675688" algn="l"/>
                  <a:tab pos="9590088" algn="l"/>
                  <a:tab pos="10504488" algn="l"/>
                </a:tabLst>
              </a:pPr>
              <a:endParaRPr kumimoji="0" lang="en-GB" altLang="ja-JP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418" name="Line 8"/>
            <p:cNvSpPr>
              <a:spLocks noChangeShapeType="1"/>
            </p:cNvSpPr>
            <p:nvPr/>
          </p:nvSpPr>
          <p:spPr bwMode="auto">
            <a:xfrm rot="21343226" flipV="1">
              <a:off x="317" y="1792"/>
              <a:ext cx="1527" cy="139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F8F8F8"/>
                </a:solidFill>
              </a:endParaRPr>
            </a:p>
          </p:txBody>
        </p:sp>
        <p:sp>
          <p:nvSpPr>
            <p:cNvPr id="12419" name="Line 11"/>
            <p:cNvSpPr>
              <a:spLocks noChangeShapeType="1"/>
            </p:cNvSpPr>
            <p:nvPr/>
          </p:nvSpPr>
          <p:spPr bwMode="auto">
            <a:xfrm rot="-256774" flipH="1" flipV="1">
              <a:off x="186" y="1625"/>
              <a:ext cx="127" cy="353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F8F8F8"/>
                </a:solidFill>
              </a:endParaRPr>
            </a:p>
          </p:txBody>
        </p:sp>
        <p:sp>
          <p:nvSpPr>
            <p:cNvPr id="12420" name="Rectangle 12"/>
            <p:cNvSpPr>
              <a:spLocks noChangeArrowheads="1"/>
            </p:cNvSpPr>
            <p:nvPr/>
          </p:nvSpPr>
          <p:spPr bwMode="auto">
            <a:xfrm>
              <a:off x="1812" y="1694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GB" altLang="ja-JP">
                  <a:solidFill>
                    <a:srgbClr val="000000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12421" name="Rectangle 13"/>
            <p:cNvSpPr>
              <a:spLocks noChangeArrowheads="1"/>
            </p:cNvSpPr>
            <p:nvPr/>
          </p:nvSpPr>
          <p:spPr bwMode="auto">
            <a:xfrm>
              <a:off x="39" y="1454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GB" altLang="ja-JP">
                  <a:solidFill>
                    <a:srgbClr val="000000"/>
                  </a:solidFill>
                  <a:latin typeface="Times New Roman" pitchFamily="18" charset="0"/>
                </a:rPr>
                <a:t>Z</a:t>
              </a:r>
            </a:p>
          </p:txBody>
        </p:sp>
        <p:pic>
          <p:nvPicPr>
            <p:cNvPr id="12422" name="Picture 16" descr="nc_s1"/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1273">
              <a:off x="375" y="747"/>
              <a:ext cx="1764" cy="1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423" name="Line 17"/>
            <p:cNvSpPr>
              <a:spLocks noChangeShapeType="1"/>
            </p:cNvSpPr>
            <p:nvPr/>
          </p:nvSpPr>
          <p:spPr bwMode="auto">
            <a:xfrm rot="21369761" flipV="1">
              <a:off x="333" y="1622"/>
              <a:ext cx="1518" cy="153"/>
            </a:xfrm>
            <a:prstGeom prst="line">
              <a:avLst/>
            </a:prstGeom>
            <a:noFill/>
            <a:ln w="19080">
              <a:solidFill>
                <a:srgbClr val="CC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F8F8F8"/>
                </a:solidFill>
              </a:endParaRPr>
            </a:p>
          </p:txBody>
        </p:sp>
        <p:sp>
          <p:nvSpPr>
            <p:cNvPr id="12424" name="Line 18"/>
            <p:cNvSpPr>
              <a:spLocks noChangeShapeType="1"/>
            </p:cNvSpPr>
            <p:nvPr/>
          </p:nvSpPr>
          <p:spPr bwMode="auto">
            <a:xfrm rot="-230239" flipH="1" flipV="1">
              <a:off x="204" y="1490"/>
              <a:ext cx="121" cy="334"/>
            </a:xfrm>
            <a:prstGeom prst="line">
              <a:avLst/>
            </a:prstGeom>
            <a:noFill/>
            <a:ln w="19080">
              <a:solidFill>
                <a:srgbClr val="CC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F8F8F8"/>
                </a:solidFill>
              </a:endParaRPr>
            </a:p>
          </p:txBody>
        </p:sp>
        <p:sp>
          <p:nvSpPr>
            <p:cNvPr id="12425" name="Rectangle 19"/>
            <p:cNvSpPr>
              <a:spLocks noChangeArrowheads="1"/>
            </p:cNvSpPr>
            <p:nvPr/>
          </p:nvSpPr>
          <p:spPr bwMode="auto">
            <a:xfrm>
              <a:off x="914" y="1568"/>
              <a:ext cx="824" cy="173"/>
            </a:xfrm>
            <a:prstGeom prst="rect">
              <a:avLst/>
            </a:pr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kumimoji="0" lang="en-GB" altLang="ja-JP" sz="1200">
                  <a:solidFill>
                    <a:srgbClr val="CC0000"/>
                  </a:solidFill>
                  <a:latin typeface="Symbol" pitchFamily="18" charset="2"/>
                </a:rPr>
                <a:t>L</a:t>
              </a:r>
              <a:r>
                <a:rPr kumimoji="0" lang="en-GB" altLang="ja-JP" sz="1200">
                  <a:solidFill>
                    <a:srgbClr val="CC0000"/>
                  </a:solidFill>
                </a:rPr>
                <a:t>, </a:t>
              </a:r>
              <a:r>
                <a:rPr kumimoji="0" lang="en-GB" altLang="ja-JP" sz="1200">
                  <a:solidFill>
                    <a:srgbClr val="CC0000"/>
                  </a:solidFill>
                  <a:latin typeface="Symbol" pitchFamily="18" charset="2"/>
                </a:rPr>
                <a:t>S</a:t>
              </a:r>
              <a:r>
                <a:rPr kumimoji="0" lang="en-GB" altLang="ja-JP" sz="1200">
                  <a:solidFill>
                    <a:srgbClr val="CC0000"/>
                  </a:solidFill>
                </a:rPr>
                <a:t> Hypernuclei</a:t>
              </a:r>
              <a:endParaRPr kumimoji="0" lang="en-US" altLang="ja-JP" sz="1200">
                <a:solidFill>
                  <a:srgbClr val="CC0000"/>
                </a:solidFill>
              </a:endParaRPr>
            </a:p>
          </p:txBody>
        </p:sp>
        <p:sp>
          <p:nvSpPr>
            <p:cNvPr id="12426" name="Line 23"/>
            <p:cNvSpPr>
              <a:spLocks noChangeShapeType="1"/>
            </p:cNvSpPr>
            <p:nvPr/>
          </p:nvSpPr>
          <p:spPr bwMode="auto">
            <a:xfrm rot="21344495" flipV="1">
              <a:off x="316" y="1448"/>
              <a:ext cx="1545" cy="148"/>
            </a:xfrm>
            <a:prstGeom prst="line">
              <a:avLst/>
            </a:prstGeom>
            <a:noFill/>
            <a:ln w="19080">
              <a:solidFill>
                <a:srgbClr val="CC339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F8F8F8"/>
                </a:solidFill>
              </a:endParaRPr>
            </a:p>
          </p:txBody>
        </p:sp>
        <p:sp>
          <p:nvSpPr>
            <p:cNvPr id="12427" name="Line 24"/>
            <p:cNvSpPr>
              <a:spLocks noChangeShapeType="1"/>
            </p:cNvSpPr>
            <p:nvPr/>
          </p:nvSpPr>
          <p:spPr bwMode="auto">
            <a:xfrm rot="-255505" flipH="1" flipV="1">
              <a:off x="208" y="1330"/>
              <a:ext cx="105" cy="313"/>
            </a:xfrm>
            <a:prstGeom prst="line">
              <a:avLst/>
            </a:prstGeom>
            <a:noFill/>
            <a:ln w="19080">
              <a:solidFill>
                <a:srgbClr val="CC339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F8F8F8"/>
                </a:solidFill>
              </a:endParaRPr>
            </a:p>
          </p:txBody>
        </p:sp>
        <p:sp>
          <p:nvSpPr>
            <p:cNvPr id="12428" name="Rectangle 25"/>
            <p:cNvSpPr>
              <a:spLocks noChangeArrowheads="1"/>
            </p:cNvSpPr>
            <p:nvPr/>
          </p:nvSpPr>
          <p:spPr bwMode="auto">
            <a:xfrm>
              <a:off x="1174" y="1354"/>
              <a:ext cx="895" cy="173"/>
            </a:xfrm>
            <a:prstGeom prst="rect">
              <a:avLst/>
            </a:prstGeom>
            <a:solidFill>
              <a:srgbClr val="FF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kumimoji="0" lang="en-GB" altLang="ja-JP" sz="1200">
                  <a:solidFill>
                    <a:srgbClr val="CC0066"/>
                  </a:solidFill>
                  <a:latin typeface="Symbol" pitchFamily="18" charset="2"/>
                </a:rPr>
                <a:t>LL</a:t>
              </a:r>
              <a:r>
                <a:rPr kumimoji="0" lang="en-GB" altLang="ja-JP" sz="1200">
                  <a:solidFill>
                    <a:srgbClr val="CC0066"/>
                  </a:solidFill>
                </a:rPr>
                <a:t>, </a:t>
              </a:r>
              <a:r>
                <a:rPr kumimoji="0" lang="en-GB" altLang="ja-JP" sz="1200">
                  <a:solidFill>
                    <a:srgbClr val="CC0066"/>
                  </a:solidFill>
                  <a:latin typeface="Symbol" pitchFamily="18" charset="2"/>
                </a:rPr>
                <a:t>X</a:t>
              </a:r>
              <a:r>
                <a:rPr kumimoji="0" lang="en-GB" altLang="ja-JP" sz="1200">
                  <a:solidFill>
                    <a:srgbClr val="CC0066"/>
                  </a:solidFill>
                </a:rPr>
                <a:t> Hypernuclei</a:t>
              </a:r>
              <a:endParaRPr kumimoji="0" lang="en-US" altLang="ja-JP" sz="1200">
                <a:solidFill>
                  <a:srgbClr val="CC0066"/>
                </a:solidFill>
              </a:endParaRPr>
            </a:p>
          </p:txBody>
        </p:sp>
        <p:sp>
          <p:nvSpPr>
            <p:cNvPr id="12429" name="Rectangle 28"/>
            <p:cNvSpPr>
              <a:spLocks noChangeArrowheads="1"/>
            </p:cNvSpPr>
            <p:nvPr/>
          </p:nvSpPr>
          <p:spPr bwMode="auto">
            <a:xfrm rot="-5400000">
              <a:off x="-29" y="977"/>
              <a:ext cx="482" cy="226"/>
            </a:xfrm>
            <a:prstGeom prst="rect">
              <a:avLst/>
            </a:prstGeom>
            <a:solidFill>
              <a:srgbClr val="CC0000">
                <a:alpha val="7059"/>
              </a:srgbClr>
            </a:solidFill>
            <a:ln w="9360">
              <a:solidFill>
                <a:srgbClr val="CC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defTabSz="449263">
                <a:lnSpc>
                  <a:spcPct val="70000"/>
                </a:lnSpc>
                <a:buClr>
                  <a:srgbClr val="CC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GB" altLang="ja-JP" sz="1200">
                  <a:solidFill>
                    <a:srgbClr val="CC0000"/>
                  </a:solidFill>
                </a:rPr>
                <a:t>Strangeness</a:t>
              </a:r>
              <a:endParaRPr kumimoji="0" lang="ja-JP" altLang="en-GB" sz="1200">
                <a:solidFill>
                  <a:srgbClr val="CC0000"/>
                </a:solidFill>
              </a:endParaRPr>
            </a:p>
          </p:txBody>
        </p:sp>
        <p:sp>
          <p:nvSpPr>
            <p:cNvPr id="12430" name="Line 29"/>
            <p:cNvSpPr>
              <a:spLocks noChangeShapeType="1"/>
            </p:cNvSpPr>
            <p:nvPr/>
          </p:nvSpPr>
          <p:spPr bwMode="auto">
            <a:xfrm flipH="1" flipV="1">
              <a:off x="330" y="1082"/>
              <a:ext cx="6" cy="896"/>
            </a:xfrm>
            <a:prstGeom prst="line">
              <a:avLst/>
            </a:prstGeom>
            <a:noFill/>
            <a:ln w="38160">
              <a:solidFill>
                <a:srgbClr val="CC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F8F8F8"/>
                </a:solidFill>
              </a:endParaRPr>
            </a:p>
          </p:txBody>
        </p:sp>
        <p:sp>
          <p:nvSpPr>
            <p:cNvPr id="12431" name="Rectangle 30"/>
            <p:cNvSpPr>
              <a:spLocks noChangeArrowheads="1"/>
            </p:cNvSpPr>
            <p:nvPr/>
          </p:nvSpPr>
          <p:spPr bwMode="auto">
            <a:xfrm>
              <a:off x="179" y="1878"/>
              <a:ext cx="12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kumimoji="0" lang="en-GB" altLang="ja-JP" sz="1200">
                  <a:solidFill>
                    <a:srgbClr val="CC0000"/>
                  </a:solidFill>
                </a:rPr>
                <a:t>0</a:t>
              </a:r>
              <a:endParaRPr kumimoji="0" lang="en-US" altLang="ja-JP" sz="1200">
                <a:solidFill>
                  <a:srgbClr val="CC0000"/>
                </a:solidFill>
              </a:endParaRPr>
            </a:p>
          </p:txBody>
        </p:sp>
        <p:sp>
          <p:nvSpPr>
            <p:cNvPr id="12432" name="正方形/長方形 183"/>
            <p:cNvSpPr>
              <a:spLocks noChangeArrowheads="1"/>
            </p:cNvSpPr>
            <p:nvPr/>
          </p:nvSpPr>
          <p:spPr bwMode="auto">
            <a:xfrm>
              <a:off x="443" y="855"/>
              <a:ext cx="79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kumimoji="0" lang="en-GB" altLang="ja-JP" sz="1600">
                  <a:solidFill>
                    <a:srgbClr val="0000FF"/>
                  </a:solidFill>
                </a:rPr>
                <a:t>Hypernuclei</a:t>
              </a:r>
              <a:endParaRPr kumimoji="0" lang="en-US" altLang="ja-JP" sz="2000">
                <a:solidFill>
                  <a:srgbClr val="0000FF"/>
                </a:solidFill>
              </a:endParaRPr>
            </a:p>
          </p:txBody>
        </p:sp>
        <p:sp>
          <p:nvSpPr>
            <p:cNvPr id="12433" name="Rectangle 184"/>
            <p:cNvSpPr>
              <a:spLocks noChangeArrowheads="1"/>
            </p:cNvSpPr>
            <p:nvPr/>
          </p:nvSpPr>
          <p:spPr bwMode="auto">
            <a:xfrm>
              <a:off x="204" y="1716"/>
              <a:ext cx="100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ja-JP" altLang="ja-JP">
                <a:solidFill>
                  <a:srgbClr val="0000FF"/>
                </a:solidFill>
                <a:latin typeface="Helvetica" pitchFamily="34" charset="0"/>
              </a:endParaRPr>
            </a:p>
          </p:txBody>
        </p:sp>
        <p:sp>
          <p:nvSpPr>
            <p:cNvPr id="12434" name="Rectangle 31"/>
            <p:cNvSpPr>
              <a:spLocks noChangeArrowheads="1"/>
            </p:cNvSpPr>
            <p:nvPr/>
          </p:nvSpPr>
          <p:spPr bwMode="auto">
            <a:xfrm>
              <a:off x="168" y="1743"/>
              <a:ext cx="20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kumimoji="0" lang="en-GB" altLang="ja-JP" sz="1200">
                  <a:solidFill>
                    <a:srgbClr val="CC0000"/>
                  </a:solidFill>
                </a:rPr>
                <a:t>-1</a:t>
              </a:r>
              <a:endParaRPr kumimoji="0" lang="en-US" altLang="ja-JP" sz="1200">
                <a:solidFill>
                  <a:srgbClr val="CC0000"/>
                </a:solidFill>
              </a:endParaRPr>
            </a:p>
          </p:txBody>
        </p:sp>
        <p:sp>
          <p:nvSpPr>
            <p:cNvPr id="12435" name="Rectangle 186"/>
            <p:cNvSpPr>
              <a:spLocks noChangeArrowheads="1"/>
            </p:cNvSpPr>
            <p:nvPr/>
          </p:nvSpPr>
          <p:spPr bwMode="auto">
            <a:xfrm>
              <a:off x="221" y="1538"/>
              <a:ext cx="100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ja-JP" altLang="ja-JP">
                <a:solidFill>
                  <a:srgbClr val="0000FF"/>
                </a:solidFill>
                <a:latin typeface="Helvetica" pitchFamily="34" charset="0"/>
              </a:endParaRPr>
            </a:p>
          </p:txBody>
        </p:sp>
        <p:sp>
          <p:nvSpPr>
            <p:cNvPr id="12436" name="Rectangle 32"/>
            <p:cNvSpPr>
              <a:spLocks noChangeArrowheads="1"/>
            </p:cNvSpPr>
            <p:nvPr/>
          </p:nvSpPr>
          <p:spPr bwMode="auto">
            <a:xfrm>
              <a:off x="172" y="1566"/>
              <a:ext cx="20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kumimoji="0" lang="en-GB" altLang="ja-JP" sz="1200">
                  <a:solidFill>
                    <a:srgbClr val="CC0000"/>
                  </a:solidFill>
                </a:rPr>
                <a:t>-2</a:t>
              </a:r>
              <a:endParaRPr kumimoji="0" lang="en-US" altLang="ja-JP" sz="1200">
                <a:solidFill>
                  <a:srgbClr val="CC0000"/>
                </a:solidFill>
              </a:endParaRPr>
            </a:p>
          </p:txBody>
        </p:sp>
        <p:sp>
          <p:nvSpPr>
            <p:cNvPr id="12437" name="Text Box 240"/>
            <p:cNvSpPr txBox="1">
              <a:spLocks noChangeArrowheads="1"/>
            </p:cNvSpPr>
            <p:nvPr/>
          </p:nvSpPr>
          <p:spPr bwMode="auto">
            <a:xfrm>
              <a:off x="68" y="618"/>
              <a:ext cx="2131" cy="19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/>
              <a:r>
                <a:rPr lang="en-US" altLang="ja-JP" sz="1200">
                  <a:solidFill>
                    <a:srgbClr val="CC0000"/>
                  </a:solidFill>
                </a:rPr>
                <a:t>High Density Nuclear Matter, Nucelar Force</a:t>
              </a:r>
            </a:p>
          </p:txBody>
        </p:sp>
      </p:grpSp>
      <p:grpSp>
        <p:nvGrpSpPr>
          <p:cNvPr id="68853" name="Group 245"/>
          <p:cNvGrpSpPr>
            <a:grpSpLocks/>
          </p:cNvGrpSpPr>
          <p:nvPr/>
        </p:nvGrpSpPr>
        <p:grpSpPr bwMode="auto">
          <a:xfrm>
            <a:off x="425450" y="1268413"/>
            <a:ext cx="3409950" cy="2060575"/>
            <a:chOff x="268" y="799"/>
            <a:chExt cx="2148" cy="1298"/>
          </a:xfrm>
        </p:grpSpPr>
        <p:pic>
          <p:nvPicPr>
            <p:cNvPr id="12439" name="Picture 22" descr="nc_s2"/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1273">
              <a:off x="268" y="799"/>
              <a:ext cx="1764" cy="1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440" name="Line 188"/>
            <p:cNvSpPr>
              <a:spLocks noChangeShapeType="1"/>
            </p:cNvSpPr>
            <p:nvPr/>
          </p:nvSpPr>
          <p:spPr bwMode="auto">
            <a:xfrm>
              <a:off x="2139" y="1521"/>
              <a:ext cx="277" cy="197"/>
            </a:xfrm>
            <a:prstGeom prst="line">
              <a:avLst/>
            </a:prstGeom>
            <a:noFill/>
            <a:ln w="28575">
              <a:solidFill>
                <a:srgbClr val="FC0128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ja-JP" altLang="en-US">
                <a:solidFill>
                  <a:srgbClr val="F8F8F8"/>
                </a:solidFill>
              </a:endParaRPr>
            </a:p>
          </p:txBody>
        </p:sp>
      </p:grpSp>
      <p:sp>
        <p:nvSpPr>
          <p:cNvPr id="153" name="テキスト ボックス 77"/>
          <p:cNvSpPr txBox="1">
            <a:spLocks noChangeArrowheads="1"/>
          </p:cNvSpPr>
          <p:nvPr/>
        </p:nvSpPr>
        <p:spPr bwMode="auto">
          <a:xfrm>
            <a:off x="31750" y="-27384"/>
            <a:ext cx="9112250" cy="76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4400" dirty="0">
                <a:solidFill>
                  <a:srgbClr val="0070C0"/>
                </a:solidFill>
                <a:latin typeface="ＭＳ Ｐゴシック" pitchFamily="50" charset="-128"/>
              </a:rPr>
              <a:t>Experiments at a glance (not all)</a:t>
            </a:r>
            <a:endParaRPr lang="en-US" altLang="ja-JP" sz="3600" dirty="0">
              <a:solidFill>
                <a:srgbClr val="0070C0"/>
              </a:solidFill>
              <a:latin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966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8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8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8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8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8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78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r>
              <a:rPr kumimoji="1" lang="en-US" altLang="ja-JP" dirty="0"/>
              <a:t>Part II.</a:t>
            </a:r>
            <a:br>
              <a:rPr kumimoji="1" lang="en-US" altLang="ja-JP" dirty="0"/>
            </a:br>
            <a:r>
              <a:rPr kumimoji="1" lang="en-US" altLang="ja-JP" dirty="0"/>
              <a:t>Hyperon Spectrometer &amp; </a:t>
            </a:r>
            <a:r>
              <a:rPr kumimoji="1" lang="en-US" altLang="ja-JP" dirty="0" err="1"/>
              <a:t>HypTPC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9200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C846B34-506E-4078-A35F-A8EF6C74A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269" y="833801"/>
            <a:ext cx="6795107" cy="5940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2F8267E-D0FE-467A-8504-C249BA0CFE89}"/>
              </a:ext>
            </a:extLst>
          </p:cNvPr>
          <p:cNvSpPr txBox="1"/>
          <p:nvPr/>
        </p:nvSpPr>
        <p:spPr>
          <a:xfrm>
            <a:off x="1100182" y="3837708"/>
            <a:ext cx="1311578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>
                <a:solidFill>
                  <a:srgbClr val="FF0000"/>
                </a:solidFill>
              </a:rPr>
              <a:t>HypTPC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F95547E-C316-4B71-874A-93211BED1E59}"/>
              </a:ext>
            </a:extLst>
          </p:cNvPr>
          <p:cNvSpPr txBox="1"/>
          <p:nvPr/>
        </p:nvSpPr>
        <p:spPr>
          <a:xfrm>
            <a:off x="5278760" y="1717674"/>
            <a:ext cx="958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Target</a:t>
            </a:r>
            <a:endParaRPr kumimoji="1" lang="ja-JP" altLang="en-US" sz="2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A5B5751-9894-4388-B76B-A483AF86B9E6}"/>
              </a:ext>
            </a:extLst>
          </p:cNvPr>
          <p:cNvSpPr txBox="1"/>
          <p:nvPr/>
        </p:nvSpPr>
        <p:spPr>
          <a:xfrm>
            <a:off x="6040082" y="2197873"/>
            <a:ext cx="25987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Helmholtz magnet</a:t>
            </a:r>
            <a:br>
              <a:rPr kumimoji="1" lang="en-US" altLang="ja-JP" sz="2400" dirty="0"/>
            </a:br>
            <a:r>
              <a:rPr kumimoji="1" lang="ja-JP" altLang="en-US" sz="2400" dirty="0"/>
              <a:t>　　　　　　</a:t>
            </a:r>
            <a:r>
              <a:rPr lang="en-US" altLang="ja-JP" sz="2400" dirty="0"/>
              <a:t> (B=1.0</a:t>
            </a:r>
            <a:r>
              <a:rPr lang="ja-JP" altLang="en-US" sz="2400" dirty="0"/>
              <a:t> </a:t>
            </a:r>
            <a:r>
              <a:rPr lang="en-US" altLang="ja-JP" sz="2400" dirty="0"/>
              <a:t>T)</a:t>
            </a:r>
            <a:endParaRPr kumimoji="1" lang="ja-JP" altLang="en-US" sz="2400" dirty="0"/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149DD8C3-1814-43A7-9CA9-8CEF8CC744E7}"/>
              </a:ext>
            </a:extLst>
          </p:cNvPr>
          <p:cNvCxnSpPr/>
          <p:nvPr/>
        </p:nvCxnSpPr>
        <p:spPr>
          <a:xfrm flipH="1">
            <a:off x="6741299" y="2567205"/>
            <a:ext cx="419100" cy="4244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30C9CD3E-9822-48B2-9B12-AA3EA718BF40}"/>
              </a:ext>
            </a:extLst>
          </p:cNvPr>
          <p:cNvCxnSpPr>
            <a:cxnSpLocks/>
          </p:cNvCxnSpPr>
          <p:nvPr/>
        </p:nvCxnSpPr>
        <p:spPr>
          <a:xfrm flipH="1">
            <a:off x="4558822" y="2197873"/>
            <a:ext cx="988056" cy="22262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A7F5D4B4-29C0-44A6-950F-E76AEF236BE7}"/>
              </a:ext>
            </a:extLst>
          </p:cNvPr>
          <p:cNvCxnSpPr>
            <a:cxnSpLocks/>
          </p:cNvCxnSpPr>
          <p:nvPr/>
        </p:nvCxnSpPr>
        <p:spPr>
          <a:xfrm>
            <a:off x="2332336" y="4107394"/>
            <a:ext cx="1897093" cy="5954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6B41F0A-6F65-48BD-97EA-0AB9018007D3}"/>
              </a:ext>
            </a:extLst>
          </p:cNvPr>
          <p:cNvSpPr txBox="1"/>
          <p:nvPr/>
        </p:nvSpPr>
        <p:spPr>
          <a:xfrm>
            <a:off x="1066553" y="1408055"/>
            <a:ext cx="2129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TPC </a:t>
            </a:r>
            <a:r>
              <a:rPr kumimoji="1" lang="en-US" altLang="ja-JP" sz="2400" dirty="0" err="1"/>
              <a:t>Hodoscope</a:t>
            </a:r>
            <a:endParaRPr kumimoji="1" lang="ja-JP" altLang="en-US" sz="2400" dirty="0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5EFF7584-9066-4DE0-9F6A-9568EB40E3C8}"/>
              </a:ext>
            </a:extLst>
          </p:cNvPr>
          <p:cNvCxnSpPr>
            <a:cxnSpLocks/>
          </p:cNvCxnSpPr>
          <p:nvPr/>
        </p:nvCxnSpPr>
        <p:spPr>
          <a:xfrm>
            <a:off x="2411760" y="1841782"/>
            <a:ext cx="2328729" cy="14059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">
            <a:extLst>
              <a:ext uri="{FF2B5EF4-FFF2-40B4-BE49-F238E27FC236}">
                <a16:creationId xmlns:a16="http://schemas.microsoft.com/office/drawing/2014/main" id="{2F68EEDB-D0C8-40B6-A809-14A898487E48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036496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>
                <a:solidFill>
                  <a:srgbClr val="0070C0"/>
                </a:solidFill>
              </a:rPr>
              <a:t>Overview of Hyperon Spectrometer</a:t>
            </a:r>
          </a:p>
        </p:txBody>
      </p:sp>
    </p:spTree>
    <p:extLst>
      <p:ext uri="{BB962C8B-B14F-4D97-AF65-F5344CB8AC3E}">
        <p14:creationId xmlns:p14="http://schemas.microsoft.com/office/powerpoint/2010/main" val="2049559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6">
            <a:extLst>
              <a:ext uri="{FF2B5EF4-FFF2-40B4-BE49-F238E27FC236}">
                <a16:creationId xmlns:a16="http://schemas.microsoft.com/office/drawing/2014/main" id="{C6BC5EF3-EC04-48D4-87A4-1C61D8FD4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409" y="994356"/>
            <a:ext cx="8784976" cy="558492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kumimoji="1" lang="en-US" altLang="ja-JP" dirty="0" err="1"/>
              <a:t>Helmholz</a:t>
            </a:r>
            <a:r>
              <a:rPr kumimoji="1" lang="en-US" altLang="ja-JP" dirty="0"/>
              <a:t> type, design maximum field : 1.5 T</a:t>
            </a:r>
          </a:p>
          <a:p>
            <a:pPr>
              <a:lnSpc>
                <a:spcPct val="100000"/>
              </a:lnSpc>
            </a:pPr>
            <a:r>
              <a:rPr kumimoji="1" lang="en-US" altLang="ja-JP" dirty="0"/>
              <a:t>Conduction cooling with 2 GM cryocoolers</a:t>
            </a:r>
          </a:p>
          <a:p>
            <a:pPr>
              <a:lnSpc>
                <a:spcPct val="100000"/>
              </a:lnSpc>
            </a:pPr>
            <a:r>
              <a:rPr lang="en-US" altLang="ja-JP" dirty="0"/>
              <a:t>Coil diameter : 1.0m</a:t>
            </a:r>
          </a:p>
          <a:p>
            <a:pPr>
              <a:lnSpc>
                <a:spcPct val="100000"/>
              </a:lnSpc>
            </a:pPr>
            <a:r>
              <a:rPr kumimoji="1" lang="en-US" altLang="ja-JP" dirty="0"/>
              <a:t>Field uniformity : Br/By&lt;1% in the TPC volume</a:t>
            </a:r>
            <a:br>
              <a:rPr kumimoji="1" lang="en-US" altLang="ja-JP" dirty="0"/>
            </a:br>
            <a:r>
              <a:rPr kumimoji="1" lang="en-US" altLang="ja-JP" dirty="0"/>
              <a:t>to achieve the good momentum resolution</a:t>
            </a:r>
          </a:p>
          <a:p>
            <a:pPr>
              <a:lnSpc>
                <a:spcPct val="100000"/>
              </a:lnSpc>
            </a:pP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30151C7-1D0A-46D1-B6E2-7330A236CD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0" t="-1" r="25064" b="-2054"/>
          <a:stretch/>
        </p:blipFill>
        <p:spPr>
          <a:xfrm>
            <a:off x="465133" y="3865568"/>
            <a:ext cx="3212309" cy="2992432"/>
          </a:xfrm>
          <a:prstGeom prst="rect">
            <a:avLst/>
          </a:prstGeom>
        </p:spPr>
      </p:pic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BD4114B7-9034-4DC0-911E-6A2BF7690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897" y="3786817"/>
            <a:ext cx="3468556" cy="3111911"/>
          </a:xfrm>
          <a:prstGeom prst="rect">
            <a:avLst/>
          </a:prstGeom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73174" y="53789"/>
            <a:ext cx="9003591" cy="8391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dirty="0">
                <a:solidFill>
                  <a:srgbClr val="00B050"/>
                </a:solidFill>
              </a:rPr>
              <a:t>The Superconducting magnet</a:t>
            </a:r>
            <a:endParaRPr lang="ja-JP" altLang="en-US" dirty="0">
              <a:solidFill>
                <a:srgbClr val="00B050"/>
              </a:solidFill>
            </a:endParaRPr>
          </a:p>
        </p:txBody>
      </p:sp>
      <p:sp>
        <p:nvSpPr>
          <p:cNvPr id="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42904"/>
            <a:ext cx="2057400" cy="365125"/>
          </a:xfrm>
        </p:spPr>
        <p:txBody>
          <a:bodyPr/>
          <a:lstStyle/>
          <a:p>
            <a:fld id="{E410836B-8BC3-B245-83B7-E3EDE5EFA036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903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22891</TotalTime>
  <Words>1495</Words>
  <Application>Microsoft Office PowerPoint</Application>
  <PresentationFormat>画面に合わせる (4:3)</PresentationFormat>
  <Paragraphs>351</Paragraphs>
  <Slides>44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44</vt:i4>
      </vt:variant>
    </vt:vector>
  </HeadingPairs>
  <TitlesOfParts>
    <vt:vector size="58" baseType="lpstr">
      <vt:lpstr>Geneva</vt:lpstr>
      <vt:lpstr>ＭＳ Ｐゴシック</vt:lpstr>
      <vt:lpstr>ＭＳ ゴシック</vt:lpstr>
      <vt:lpstr>ＭＳ 明朝</vt:lpstr>
      <vt:lpstr>Vrinda</vt:lpstr>
      <vt:lpstr>Arial</vt:lpstr>
      <vt:lpstr>Calibri</vt:lpstr>
      <vt:lpstr>Cambria Math</vt:lpstr>
      <vt:lpstr>Georgia</vt:lpstr>
      <vt:lpstr>Helvetica</vt:lpstr>
      <vt:lpstr>Symbol</vt:lpstr>
      <vt:lpstr>Times New Roman</vt:lpstr>
      <vt:lpstr>Wingdings</vt:lpstr>
      <vt:lpstr>Office テーマ</vt:lpstr>
      <vt:lpstr>Experiments at J-PARC with the new HypTPC detector </vt:lpstr>
      <vt:lpstr>Contents</vt:lpstr>
      <vt:lpstr>Part I. Introduction of J-PARC</vt:lpstr>
      <vt:lpstr>J-PARC  (Japan Proton Accelerator Research Complex)</vt:lpstr>
      <vt:lpstr>Nuclear &amp; Hadron Physics in J-PARC</vt:lpstr>
      <vt:lpstr>PowerPoint プレゼンテーション</vt:lpstr>
      <vt:lpstr>Part II. Hyperon Spectrometer &amp; HypTPC</vt:lpstr>
      <vt:lpstr>PowerPoint プレゼンテーション</vt:lpstr>
      <vt:lpstr>PowerPoint プレゼンテーション</vt:lpstr>
      <vt:lpstr>HypTPC</vt:lpstr>
      <vt:lpstr>More on HypTPC</vt:lpstr>
      <vt:lpstr>Test experiment at HIMAC</vt:lpstr>
      <vt:lpstr>Test Results</vt:lpstr>
      <vt:lpstr>High rate capability</vt:lpstr>
      <vt:lpstr>TPC Hodoscope</vt:lpstr>
      <vt:lpstr>TOF resolution</vt:lpstr>
      <vt:lpstr>PID capability</vt:lpstr>
      <vt:lpstr>Part III. Planned experiments using HypTPC</vt:lpstr>
      <vt:lpstr>J-PARC E42 experiment ~Search for H dibaryon~</vt:lpstr>
      <vt:lpstr>H dibaryon</vt:lpstr>
      <vt:lpstr>Lattice QCD calculation for H dinaryon</vt:lpstr>
      <vt:lpstr>Lattice QCD vs ALICE data</vt:lpstr>
      <vt:lpstr>J-PARC E42 experiment</vt:lpstr>
      <vt:lpstr>J-PARC E45 experiment  ~Baryon spectroscopy  by using p(π, 2π) reaction~</vt:lpstr>
      <vt:lpstr>Missing resonances</vt:lpstr>
      <vt:lpstr>Importance of ππN (Width of N* resonances)</vt:lpstr>
      <vt:lpstr>E45 setup</vt:lpstr>
      <vt:lpstr>PWA on (p,2p) reaction</vt:lpstr>
      <vt:lpstr>J-PARC E72 experiment  ~Search for new Λ*  by using K-p→Λη reaction~</vt:lpstr>
      <vt:lpstr>Dalitz plot: Λ_c^+→pK^- π^+[PRL117.011801] </vt:lpstr>
      <vt:lpstr>PowerPoint プレゼンテーション</vt:lpstr>
      <vt:lpstr>What’s this?</vt:lpstr>
      <vt:lpstr>An idea</vt:lpstr>
      <vt:lpstr>Differential cross sections (1)</vt:lpstr>
      <vt:lpstr>Differential cross sections (2)</vt:lpstr>
      <vt:lpstr>What can it be?</vt:lpstr>
      <vt:lpstr>J-PARC E72</vt:lpstr>
      <vt:lpstr>Identify parity</vt:lpstr>
      <vt:lpstr>Polarization – Parity in CB data</vt:lpstr>
      <vt:lpstr>PowerPoint プレゼンテーション</vt:lpstr>
      <vt:lpstr>Identify parity</vt:lpstr>
      <vt:lpstr>Possible run plan</vt:lpstr>
      <vt:lpstr>Summary</vt:lpstr>
      <vt:lpstr>Backup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チャームバリオンにおけるΛ(1405)アナログについて</dc:title>
  <dc:creator>tanida</dc:creator>
  <cp:lastModifiedBy>tanida</cp:lastModifiedBy>
  <cp:revision>613</cp:revision>
  <cp:lastPrinted>2019-08-21T01:35:15Z</cp:lastPrinted>
  <dcterms:created xsi:type="dcterms:W3CDTF">2010-12-02T06:22:42Z</dcterms:created>
  <dcterms:modified xsi:type="dcterms:W3CDTF">2019-11-03T01:54:15Z</dcterms:modified>
</cp:coreProperties>
</file>