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3"/>
  </p:notesMasterIdLst>
  <p:handoutMasterIdLst>
    <p:handoutMasterId r:id="rId54"/>
  </p:handoutMasterIdLst>
  <p:sldIdLst>
    <p:sldId id="351" r:id="rId2"/>
    <p:sldId id="501" r:id="rId3"/>
    <p:sldId id="534" r:id="rId4"/>
    <p:sldId id="533" r:id="rId5"/>
    <p:sldId id="535" r:id="rId6"/>
    <p:sldId id="543" r:id="rId7"/>
    <p:sldId id="544" r:id="rId8"/>
    <p:sldId id="536" r:id="rId9"/>
    <p:sldId id="537" r:id="rId10"/>
    <p:sldId id="538" r:id="rId11"/>
    <p:sldId id="540" r:id="rId12"/>
    <p:sldId id="541" r:id="rId13"/>
    <p:sldId id="542" r:id="rId14"/>
    <p:sldId id="546" r:id="rId15"/>
    <p:sldId id="547" r:id="rId16"/>
    <p:sldId id="545" r:id="rId17"/>
    <p:sldId id="424" r:id="rId18"/>
    <p:sldId id="425" r:id="rId19"/>
    <p:sldId id="427" r:id="rId20"/>
    <p:sldId id="446" r:id="rId21"/>
    <p:sldId id="428" r:id="rId22"/>
    <p:sldId id="429" r:id="rId23"/>
    <p:sldId id="324" r:id="rId24"/>
    <p:sldId id="325" r:id="rId25"/>
    <p:sldId id="326" r:id="rId26"/>
    <p:sldId id="430" r:id="rId27"/>
    <p:sldId id="408" r:id="rId28"/>
    <p:sldId id="452" r:id="rId29"/>
    <p:sldId id="484" r:id="rId30"/>
    <p:sldId id="485" r:id="rId31"/>
    <p:sldId id="486" r:id="rId32"/>
    <p:sldId id="443" r:id="rId33"/>
    <p:sldId id="431" r:id="rId34"/>
    <p:sldId id="453" r:id="rId35"/>
    <p:sldId id="451" r:id="rId36"/>
    <p:sldId id="529" r:id="rId37"/>
    <p:sldId id="432" r:id="rId38"/>
    <p:sldId id="438" r:id="rId39"/>
    <p:sldId id="439" r:id="rId40"/>
    <p:sldId id="448" r:id="rId41"/>
    <p:sldId id="449" r:id="rId42"/>
    <p:sldId id="450" r:id="rId43"/>
    <p:sldId id="442" r:id="rId44"/>
    <p:sldId id="447" r:id="rId45"/>
    <p:sldId id="521" r:id="rId46"/>
    <p:sldId id="510" r:id="rId47"/>
    <p:sldId id="511" r:id="rId48"/>
    <p:sldId id="512" r:id="rId49"/>
    <p:sldId id="523" r:id="rId50"/>
    <p:sldId id="548" r:id="rId51"/>
    <p:sldId id="550" r:id="rId52"/>
  </p:sldIdLst>
  <p:sldSz cx="9144000" cy="6858000" type="screen4x3"/>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33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95" autoAdjust="0"/>
    <p:restoredTop sz="92374" autoAdjust="0"/>
  </p:normalViewPr>
  <p:slideViewPr>
    <p:cSldViewPr snapToGrid="0" snapToObjects="1">
      <p:cViewPr>
        <p:scale>
          <a:sx n="70" d="100"/>
          <a:sy n="70" d="100"/>
        </p:scale>
        <p:origin x="893" y="27"/>
      </p:cViewPr>
      <p:guideLst/>
    </p:cSldViewPr>
  </p:slideViewPr>
  <p:outlineViewPr>
    <p:cViewPr>
      <p:scale>
        <a:sx n="33" d="100"/>
        <a:sy n="33" d="100"/>
      </p:scale>
      <p:origin x="0" y="-11952"/>
    </p:cViewPr>
  </p:outlineViewPr>
  <p:notesTextViewPr>
    <p:cViewPr>
      <p:scale>
        <a:sx n="95" d="100"/>
        <a:sy n="95" d="100"/>
      </p:scale>
      <p:origin x="0" y="0"/>
    </p:cViewPr>
  </p:notesTextViewPr>
  <p:sorterViewPr>
    <p:cViewPr>
      <p:scale>
        <a:sx n="66" d="100"/>
        <a:sy n="66" d="100"/>
      </p:scale>
      <p:origin x="0" y="0"/>
    </p:cViewPr>
  </p:sorterViewPr>
  <p:notesViewPr>
    <p:cSldViewPr snapToGrid="0" snapToObjects="1">
      <p:cViewPr varScale="1">
        <p:scale>
          <a:sx n="69" d="100"/>
          <a:sy n="69" d="100"/>
        </p:scale>
        <p:origin x="2859" y="4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3698" y="0"/>
            <a:ext cx="4302231" cy="341064"/>
          </a:xfrm>
          <a:prstGeom prst="rect">
            <a:avLst/>
          </a:prstGeom>
        </p:spPr>
        <p:txBody>
          <a:bodyPr vert="horz" lIns="91440" tIns="45720" rIns="91440" bIns="45720" rtlCol="0"/>
          <a:lstStyle>
            <a:lvl1pPr algn="r">
              <a:defRPr sz="1200"/>
            </a:lvl1pPr>
          </a:lstStyle>
          <a:p>
            <a:fld id="{1C3E017F-03E5-4A15-A600-FF60BD8C589B}" type="datetimeFigureOut">
              <a:rPr lang="zh-CN" altLang="en-US" smtClean="0"/>
              <a:t>2019/11/7</a:t>
            </a:fld>
            <a:endParaRPr lang="zh-CN" altLang="en-US"/>
          </a:p>
        </p:txBody>
      </p:sp>
      <p:sp>
        <p:nvSpPr>
          <p:cNvPr id="4" name="页脚占位符 3"/>
          <p:cNvSpPr>
            <a:spLocks noGrp="1"/>
          </p:cNvSpPr>
          <p:nvPr>
            <p:ph type="ftr" sz="quarter" idx="2"/>
          </p:nvPr>
        </p:nvSpPr>
        <p:spPr>
          <a:xfrm>
            <a:off x="1"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3698" y="6456612"/>
            <a:ext cx="4302231" cy="341063"/>
          </a:xfrm>
          <a:prstGeom prst="rect">
            <a:avLst/>
          </a:prstGeom>
        </p:spPr>
        <p:txBody>
          <a:bodyPr vert="horz" lIns="91440" tIns="45720" rIns="91440" bIns="45720" rtlCol="0" anchor="b"/>
          <a:lstStyle>
            <a:lvl1pPr algn="r">
              <a:defRPr sz="1200"/>
            </a:lvl1pPr>
          </a:lstStyle>
          <a:p>
            <a:fld id="{24C5C6EA-6A78-45F6-804F-3F8FC5DF1367}" type="slidenum">
              <a:rPr lang="zh-CN" altLang="en-US" smtClean="0"/>
              <a:t>‹#›</a:t>
            </a:fld>
            <a:endParaRPr lang="zh-CN" altLang="en-US"/>
          </a:p>
        </p:txBody>
      </p:sp>
    </p:spTree>
    <p:extLst>
      <p:ext uri="{BB962C8B-B14F-4D97-AF65-F5344CB8AC3E}">
        <p14:creationId xmlns:p14="http://schemas.microsoft.com/office/powerpoint/2010/main" val="74950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C29AB5E1-912D-DE40-A7D8-9DED446774EF}" type="datetimeFigureOut">
              <a:rPr kumimoji="1" lang="zh-CN" altLang="en-US" smtClean="0"/>
              <a:t>2019/11/7</a:t>
            </a:fld>
            <a:endParaRPr kumimoji="1" lang="zh-CN" altLang="en-US"/>
          </a:p>
        </p:txBody>
      </p:sp>
      <p:sp>
        <p:nvSpPr>
          <p:cNvPr id="4" name="幻灯片图像占位符 3"/>
          <p:cNvSpPr>
            <a:spLocks noGrp="1" noRot="1" noChangeAspect="1"/>
          </p:cNvSpPr>
          <p:nvPr>
            <p:ph type="sldImg" idx="2"/>
          </p:nvPr>
        </p:nvSpPr>
        <p:spPr>
          <a:xfrm>
            <a:off x="3435350" y="849313"/>
            <a:ext cx="3057525"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27FE6601-7B5B-6C41-B32D-725F3CEFC7AD}" type="slidenum">
              <a:rPr kumimoji="1" lang="zh-CN" altLang="en-US" smtClean="0"/>
              <a:t>‹#›</a:t>
            </a:fld>
            <a:endParaRPr kumimoji="1" lang="zh-CN" altLang="en-US"/>
          </a:p>
        </p:txBody>
      </p:sp>
    </p:spTree>
    <p:extLst>
      <p:ext uri="{BB962C8B-B14F-4D97-AF65-F5344CB8AC3E}">
        <p14:creationId xmlns:p14="http://schemas.microsoft.com/office/powerpoint/2010/main" val="23029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FE6601-7B5B-6C41-B32D-725F3CEFC7AD}" type="slidenum">
              <a:rPr kumimoji="1" lang="zh-CN" altLang="en-US" smtClean="0"/>
              <a:t>1</a:t>
            </a:fld>
            <a:endParaRPr kumimoji="1" lang="zh-CN" altLang="en-US"/>
          </a:p>
        </p:txBody>
      </p:sp>
    </p:spTree>
    <p:extLst>
      <p:ext uri="{BB962C8B-B14F-4D97-AF65-F5344CB8AC3E}">
        <p14:creationId xmlns:p14="http://schemas.microsoft.com/office/powerpoint/2010/main" val="422017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27FE6601-7B5B-6C41-B32D-725F3CEFC7AD}" type="slidenum">
              <a:rPr kumimoji="1" lang="zh-CN" altLang="en-US" smtClean="0"/>
              <a:t>5</a:t>
            </a:fld>
            <a:endParaRPr kumimoji="1" lang="zh-CN" altLang="en-US"/>
          </a:p>
        </p:txBody>
      </p:sp>
    </p:spTree>
    <p:extLst>
      <p:ext uri="{BB962C8B-B14F-4D97-AF65-F5344CB8AC3E}">
        <p14:creationId xmlns:p14="http://schemas.microsoft.com/office/powerpoint/2010/main" val="303732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27FE6601-7B5B-6C41-B32D-725F3CEFC7AD}" type="slidenum">
              <a:rPr kumimoji="1" lang="zh-CN" altLang="en-US" smtClean="0"/>
              <a:t>11</a:t>
            </a:fld>
            <a:endParaRPr kumimoji="1" lang="zh-CN" altLang="en-US"/>
          </a:p>
        </p:txBody>
      </p:sp>
    </p:spTree>
    <p:extLst>
      <p:ext uri="{BB962C8B-B14F-4D97-AF65-F5344CB8AC3E}">
        <p14:creationId xmlns:p14="http://schemas.microsoft.com/office/powerpoint/2010/main" val="27258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D52011-DFA0-F948-87B5-BD0C9A748103}" type="datetime1">
              <a:rPr kumimoji="1" lang="zh-CN" altLang="en-US" smtClean="0"/>
              <a:t>2019/11/7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B24396D-2FF6-D34A-9420-89EE9BF2DA5E}"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9B1F8D4-1579-4949-92D6-7738CA12FAD3}" type="datetime1">
              <a:rPr kumimoji="1" lang="zh-CN" altLang="en-US" smtClean="0"/>
              <a:t>2019/11/7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B24396D-2FF6-D34A-9420-89EE9BF2DA5E}"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HK"/>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HK"/>
          </a:p>
        </p:txBody>
      </p:sp>
      <p:sp>
        <p:nvSpPr>
          <p:cNvPr id="5" name="Rectangle 6"/>
          <p:cNvSpPr>
            <a:spLocks noGrp="1" noChangeArrowheads="1"/>
          </p:cNvSpPr>
          <p:nvPr>
            <p:ph type="sldNum" sz="quarter" idx="12"/>
          </p:nvPr>
        </p:nvSpPr>
        <p:spPr>
          <a:ln/>
        </p:spPr>
        <p:txBody>
          <a:bodyPr/>
          <a:lstStyle>
            <a:lvl1pPr>
              <a:defRPr/>
            </a:lvl1pPr>
          </a:lstStyle>
          <a:p>
            <a:fld id="{B2AB171F-ACC1-4DB5-B4FC-02EEE7B93AA2}" type="slidenum">
              <a:rPr lang="en-US" altLang="zh-HK"/>
              <a:pPr/>
              <a:t>‹#›</a:t>
            </a:fld>
            <a:endParaRPr lang="en-US" altLang="zh-HK"/>
          </a:p>
        </p:txBody>
      </p:sp>
    </p:spTree>
    <p:extLst>
      <p:ext uri="{BB962C8B-B14F-4D97-AF65-F5344CB8AC3E}">
        <p14:creationId xmlns:p14="http://schemas.microsoft.com/office/powerpoint/2010/main" val="128540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529B9-586B-4674-8EA2-C74F95AB3AB2}" type="datetimeFigureOut">
              <a:rPr lang="zh-CN" altLang="en-US" smtClean="0"/>
              <a:t>2019/11/7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22F08C0-C10B-49CE-9897-522AFFF162ED}" type="slidenum">
              <a:rPr lang="zh-CN" altLang="en-US" smtClean="0"/>
              <a:t>‹#›</a:t>
            </a:fld>
            <a:endParaRPr lang="zh-CN" altLang="en-US"/>
          </a:p>
        </p:txBody>
      </p:sp>
    </p:spTree>
    <p:extLst>
      <p:ext uri="{BB962C8B-B14F-4D97-AF65-F5344CB8AC3E}">
        <p14:creationId xmlns:p14="http://schemas.microsoft.com/office/powerpoint/2010/main" val="4108119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81C3F-F244-B949-9C71-2FAC5DFE2F55}" type="datetime1">
              <a:rPr kumimoji="1" lang="zh-CN" altLang="en-US" smtClean="0"/>
              <a:t>2019/11/7</a:t>
            </a:fld>
            <a:endParaRPr kumimoji="1"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4396D-2FF6-D34A-9420-89EE9BF2DA5E}" type="slidenum">
              <a:rPr kumimoji="1" lang="zh-CN" altLang="en-US" smtClean="0"/>
              <a:t>‹#›</a:t>
            </a:fld>
            <a:endParaRPr kumimoji="1" lang="zh-CN" altLang="en-US"/>
          </a:p>
        </p:txBody>
      </p:sp>
    </p:spTree>
    <p:extLst>
      <p:ext uri="{BB962C8B-B14F-4D97-AF65-F5344CB8AC3E}">
        <p14:creationId xmlns:p14="http://schemas.microsoft.com/office/powerpoint/2010/main" val="1241494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hysics.aps.org/articles/v10/23"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558800" y="631806"/>
            <a:ext cx="7796161" cy="2383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Microsoft YaHei" charset="-122"/>
                <a:ea typeface="Microsoft YaHei" charset="-122"/>
                <a:cs typeface="Microsoft YaHei" charset="-122"/>
              </a:rPr>
              <a:t>Meeting the</a:t>
            </a:r>
            <a:r>
              <a:rPr lang="zh-CN" altLang="en-US" dirty="0">
                <a:latin typeface="Microsoft YaHei" charset="-122"/>
                <a:ea typeface="Microsoft YaHei" charset="-122"/>
                <a:cs typeface="Microsoft YaHei" charset="-122"/>
              </a:rPr>
              <a:t> </a:t>
            </a:r>
            <a:r>
              <a:rPr lang="en-US" altLang="zh-CN" dirty="0">
                <a:latin typeface="Microsoft YaHei" charset="-122"/>
                <a:ea typeface="Microsoft YaHei" charset="-122"/>
                <a:cs typeface="Microsoft YaHei" charset="-122"/>
              </a:rPr>
              <a:t>Challenge of DVCS data on the Nucleon  </a:t>
            </a:r>
          </a:p>
        </p:txBody>
      </p:sp>
      <p:sp>
        <p:nvSpPr>
          <p:cNvPr id="7" name="Text Box 3"/>
          <p:cNvSpPr txBox="1">
            <a:spLocks noChangeArrowheads="1"/>
          </p:cNvSpPr>
          <p:nvPr/>
        </p:nvSpPr>
        <p:spPr bwMode="auto">
          <a:xfrm>
            <a:off x="1065793" y="4941397"/>
            <a:ext cx="7482951" cy="8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122"/>
              </a:defRPr>
            </a:lvl1pPr>
            <a:lvl2pPr marL="742950" indent="-285750">
              <a:defRPr kumimoji="1" sz="2400">
                <a:solidFill>
                  <a:schemeClr val="tx1"/>
                </a:solidFill>
                <a:latin typeface="Arial" charset="0"/>
                <a:ea typeface="宋体" charset="-122"/>
              </a:defRPr>
            </a:lvl2pPr>
            <a:lvl3pPr marL="1143000" indent="-228600">
              <a:defRPr kumimoji="1" sz="2400">
                <a:solidFill>
                  <a:schemeClr val="tx1"/>
                </a:solidFill>
                <a:latin typeface="Arial" charset="0"/>
                <a:ea typeface="宋体" charset="-122"/>
              </a:defRPr>
            </a:lvl3pPr>
            <a:lvl4pPr marL="1600200" indent="-228600">
              <a:defRPr kumimoji="1" sz="2400">
                <a:solidFill>
                  <a:schemeClr val="tx1"/>
                </a:solidFill>
                <a:latin typeface="Arial" charset="0"/>
                <a:ea typeface="宋体" charset="-122"/>
              </a:defRPr>
            </a:lvl4pPr>
            <a:lvl5pPr marL="2057400" indent="-228600">
              <a:defRPr kumimoji="1" sz="2400">
                <a:solidFill>
                  <a:schemeClr val="tx1"/>
                </a:solidFill>
                <a:latin typeface="Arial" charset="0"/>
                <a:ea typeface="宋体" charset="-122"/>
              </a:defRPr>
            </a:lvl5pPr>
            <a:lvl6pPr marL="2514600" indent="-228600" defTabSz="457200" fontAlgn="base">
              <a:spcBef>
                <a:spcPct val="0"/>
              </a:spcBef>
              <a:spcAft>
                <a:spcPct val="0"/>
              </a:spcAft>
              <a:defRPr kumimoji="1" sz="2400">
                <a:solidFill>
                  <a:schemeClr val="tx1"/>
                </a:solidFill>
                <a:latin typeface="Arial" charset="0"/>
                <a:ea typeface="宋体" charset="-122"/>
              </a:defRPr>
            </a:lvl6pPr>
            <a:lvl7pPr marL="2971800" indent="-228600" defTabSz="457200" fontAlgn="base">
              <a:spcBef>
                <a:spcPct val="0"/>
              </a:spcBef>
              <a:spcAft>
                <a:spcPct val="0"/>
              </a:spcAft>
              <a:defRPr kumimoji="1" sz="2400">
                <a:solidFill>
                  <a:schemeClr val="tx1"/>
                </a:solidFill>
                <a:latin typeface="Arial" charset="0"/>
                <a:ea typeface="宋体" charset="-122"/>
              </a:defRPr>
            </a:lvl7pPr>
            <a:lvl8pPr marL="3429000" indent="-228600" defTabSz="457200" fontAlgn="base">
              <a:spcBef>
                <a:spcPct val="0"/>
              </a:spcBef>
              <a:spcAft>
                <a:spcPct val="0"/>
              </a:spcAft>
              <a:defRPr kumimoji="1" sz="2400">
                <a:solidFill>
                  <a:schemeClr val="tx1"/>
                </a:solidFill>
                <a:latin typeface="Arial" charset="0"/>
                <a:ea typeface="宋体" charset="-122"/>
              </a:defRPr>
            </a:lvl8pPr>
            <a:lvl9pPr marL="3886200" indent="-228600" defTabSz="457200" fontAlgn="base">
              <a:spcBef>
                <a:spcPct val="0"/>
              </a:spcBef>
              <a:spcAft>
                <a:spcPct val="0"/>
              </a:spcAft>
              <a:defRPr kumimoji="1" sz="2400">
                <a:solidFill>
                  <a:schemeClr val="tx1"/>
                </a:solidFill>
                <a:latin typeface="Arial" charset="0"/>
                <a:ea typeface="宋体" charset="-122"/>
              </a:defRPr>
            </a:lvl9pPr>
          </a:lstStyle>
          <a:p>
            <a:pPr fontAlgn="base"/>
            <a:r>
              <a:rPr lang="en-US" altLang="zh-CN" dirty="0"/>
              <a:t>Strong QCD from Hadron Structure Experiments in the</a:t>
            </a:r>
            <a:r>
              <a:rPr lang="zh-CN" altLang="en-US" dirty="0"/>
              <a:t> </a:t>
            </a:r>
            <a:r>
              <a:rPr lang="en-US" altLang="zh-CN" dirty="0" err="1"/>
              <a:t>Jlab</a:t>
            </a:r>
            <a:r>
              <a:rPr lang="zh-CN" altLang="en-US" dirty="0"/>
              <a:t> </a:t>
            </a:r>
            <a:r>
              <a:rPr lang="en-US" altLang="zh-CN" dirty="0"/>
              <a:t>12</a:t>
            </a:r>
            <a:r>
              <a:rPr lang="zh-CN" altLang="en-US" dirty="0"/>
              <a:t> </a:t>
            </a:r>
            <a:r>
              <a:rPr lang="en-US" altLang="zh-CN" dirty="0"/>
              <a:t>GeV</a:t>
            </a:r>
            <a:r>
              <a:rPr lang="zh-CN" altLang="en-US" dirty="0"/>
              <a:t> </a:t>
            </a:r>
            <a:r>
              <a:rPr lang="en-US" altLang="zh-CN" dirty="0"/>
              <a:t>Era, Nov. 6-9, </a:t>
            </a:r>
            <a:r>
              <a:rPr lang="en-US" altLang="zh-CN" dirty="0" err="1"/>
              <a:t>Jlab</a:t>
            </a:r>
            <a:endParaRPr lang="en-US" altLang="zh-CN" dirty="0"/>
          </a:p>
        </p:txBody>
      </p:sp>
      <p:sp>
        <p:nvSpPr>
          <p:cNvPr id="9" name="Text Box 3"/>
          <p:cNvSpPr txBox="1">
            <a:spLocks noChangeArrowheads="1"/>
          </p:cNvSpPr>
          <p:nvPr/>
        </p:nvSpPr>
        <p:spPr bwMode="auto">
          <a:xfrm>
            <a:off x="3402116" y="3493628"/>
            <a:ext cx="2156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122"/>
              </a:defRPr>
            </a:lvl1pPr>
            <a:lvl2pPr marL="742950" indent="-285750">
              <a:defRPr kumimoji="1" sz="2400">
                <a:solidFill>
                  <a:schemeClr val="tx1"/>
                </a:solidFill>
                <a:latin typeface="Arial" charset="0"/>
                <a:ea typeface="宋体" charset="-122"/>
              </a:defRPr>
            </a:lvl2pPr>
            <a:lvl3pPr marL="1143000" indent="-228600">
              <a:defRPr kumimoji="1" sz="2400">
                <a:solidFill>
                  <a:schemeClr val="tx1"/>
                </a:solidFill>
                <a:latin typeface="Arial" charset="0"/>
                <a:ea typeface="宋体" charset="-122"/>
              </a:defRPr>
            </a:lvl3pPr>
            <a:lvl4pPr marL="1600200" indent="-228600">
              <a:defRPr kumimoji="1" sz="2400">
                <a:solidFill>
                  <a:schemeClr val="tx1"/>
                </a:solidFill>
                <a:latin typeface="Arial" charset="0"/>
                <a:ea typeface="宋体" charset="-122"/>
              </a:defRPr>
            </a:lvl4pPr>
            <a:lvl5pPr marL="2057400" indent="-228600">
              <a:defRPr kumimoji="1" sz="2400">
                <a:solidFill>
                  <a:schemeClr val="tx1"/>
                </a:solidFill>
                <a:latin typeface="Arial" charset="0"/>
                <a:ea typeface="宋体" charset="-122"/>
              </a:defRPr>
            </a:lvl5pPr>
            <a:lvl6pPr marL="2514600" indent="-228600" defTabSz="457200" fontAlgn="base">
              <a:spcBef>
                <a:spcPct val="0"/>
              </a:spcBef>
              <a:spcAft>
                <a:spcPct val="0"/>
              </a:spcAft>
              <a:defRPr kumimoji="1" sz="2400">
                <a:solidFill>
                  <a:schemeClr val="tx1"/>
                </a:solidFill>
                <a:latin typeface="Arial" charset="0"/>
                <a:ea typeface="宋体" charset="-122"/>
              </a:defRPr>
            </a:lvl6pPr>
            <a:lvl7pPr marL="2971800" indent="-228600" defTabSz="457200" fontAlgn="base">
              <a:spcBef>
                <a:spcPct val="0"/>
              </a:spcBef>
              <a:spcAft>
                <a:spcPct val="0"/>
              </a:spcAft>
              <a:defRPr kumimoji="1" sz="2400">
                <a:solidFill>
                  <a:schemeClr val="tx1"/>
                </a:solidFill>
                <a:latin typeface="Arial" charset="0"/>
                <a:ea typeface="宋体" charset="-122"/>
              </a:defRPr>
            </a:lvl7pPr>
            <a:lvl8pPr marL="3429000" indent="-228600" defTabSz="457200" fontAlgn="base">
              <a:spcBef>
                <a:spcPct val="0"/>
              </a:spcBef>
              <a:spcAft>
                <a:spcPct val="0"/>
              </a:spcAft>
              <a:defRPr kumimoji="1" sz="2400">
                <a:solidFill>
                  <a:schemeClr val="tx1"/>
                </a:solidFill>
                <a:latin typeface="Arial" charset="0"/>
                <a:ea typeface="宋体" charset="-122"/>
              </a:defRPr>
            </a:lvl8pPr>
            <a:lvl9pPr marL="3886200" indent="-228600" defTabSz="457200" fontAlgn="base">
              <a:spcBef>
                <a:spcPct val="0"/>
              </a:spcBef>
              <a:spcAft>
                <a:spcPct val="0"/>
              </a:spcAft>
              <a:defRPr kumimoji="1" sz="2400">
                <a:solidFill>
                  <a:schemeClr val="tx1"/>
                </a:solidFill>
                <a:latin typeface="Arial" charset="0"/>
                <a:ea typeface="宋体" charset="-122"/>
              </a:defRPr>
            </a:lvl9pPr>
          </a:lstStyle>
          <a:p>
            <a:pPr fontAlgn="base"/>
            <a:r>
              <a:rPr lang="en-US" altLang="zh-CN" dirty="0"/>
              <a:t>Xiangdong Ji</a:t>
            </a:r>
          </a:p>
        </p:txBody>
      </p:sp>
    </p:spTree>
    <p:extLst>
      <p:ext uri="{BB962C8B-B14F-4D97-AF65-F5344CB8AC3E}">
        <p14:creationId xmlns:p14="http://schemas.microsoft.com/office/powerpoint/2010/main" val="113052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909D54-F4A9-4AC0-94A3-30D29A7A2FF9}"/>
              </a:ext>
            </a:extLst>
          </p:cNvPr>
          <p:cNvSpPr>
            <a:spLocks noGrp="1"/>
          </p:cNvSpPr>
          <p:nvPr>
            <p:ph type="title"/>
          </p:nvPr>
        </p:nvSpPr>
        <p:spPr/>
        <p:txBody>
          <a:bodyPr/>
          <a:lstStyle/>
          <a:p>
            <a:r>
              <a:rPr lang="en-US" dirty="0"/>
              <a:t>Hall</a:t>
            </a:r>
            <a:r>
              <a:rPr lang="en-US" altLang="zh-CN" dirty="0"/>
              <a:t>-</a:t>
            </a:r>
            <a:r>
              <a:rPr lang="en-US" dirty="0"/>
              <a:t>B DVCS papers under </a:t>
            </a:r>
            <a:r>
              <a:rPr lang="en-US" dirty="0" err="1"/>
              <a:t>Voker’s</a:t>
            </a:r>
            <a:r>
              <a:rPr lang="en-US" dirty="0"/>
              <a:t> leadership (</a:t>
            </a:r>
            <a:r>
              <a:rPr lang="en-US" dirty="0">
                <a:solidFill>
                  <a:srgbClr val="FF0000"/>
                </a:solidFill>
              </a:rPr>
              <a:t>6</a:t>
            </a:r>
            <a:r>
              <a:rPr lang="en-US" altLang="zh-CN" dirty="0">
                <a:solidFill>
                  <a:srgbClr val="FF0000"/>
                </a:solidFill>
              </a:rPr>
              <a:t> PRL+1 Nature</a:t>
            </a:r>
            <a:r>
              <a:rPr lang="en-US" altLang="zh-CN" dirty="0"/>
              <a:t>)</a:t>
            </a:r>
            <a:endParaRPr lang="en-US" dirty="0"/>
          </a:p>
        </p:txBody>
      </p:sp>
      <p:sp>
        <p:nvSpPr>
          <p:cNvPr id="4" name="灯片编号占位符 3">
            <a:extLst>
              <a:ext uri="{FF2B5EF4-FFF2-40B4-BE49-F238E27FC236}">
                <a16:creationId xmlns:a16="http://schemas.microsoft.com/office/drawing/2014/main" id="{60A16D77-9541-4DBC-9A42-425DA5A9271B}"/>
              </a:ext>
            </a:extLst>
          </p:cNvPr>
          <p:cNvSpPr>
            <a:spLocks noGrp="1"/>
          </p:cNvSpPr>
          <p:nvPr>
            <p:ph type="sldNum" sz="quarter" idx="12"/>
          </p:nvPr>
        </p:nvSpPr>
        <p:spPr/>
        <p:txBody>
          <a:bodyPr/>
          <a:lstStyle/>
          <a:p>
            <a:fld id="{1B24396D-2FF6-D34A-9420-89EE9BF2DA5E}" type="slidenum">
              <a:rPr kumimoji="1" lang="zh-CN" altLang="en-US" smtClean="0"/>
              <a:t>10</a:t>
            </a:fld>
            <a:endParaRPr kumimoji="1" lang="zh-CN" altLang="en-US"/>
          </a:p>
        </p:txBody>
      </p:sp>
      <p:sp>
        <p:nvSpPr>
          <p:cNvPr id="8" name="内容占位符 7">
            <a:extLst>
              <a:ext uri="{FF2B5EF4-FFF2-40B4-BE49-F238E27FC236}">
                <a16:creationId xmlns:a16="http://schemas.microsoft.com/office/drawing/2014/main" id="{46EFAD85-F42D-4BCA-BC2E-B997988002D5}"/>
              </a:ext>
            </a:extLst>
          </p:cNvPr>
          <p:cNvSpPr>
            <a:spLocks noGrp="1"/>
          </p:cNvSpPr>
          <p:nvPr>
            <p:ph idx="1"/>
          </p:nvPr>
        </p:nvSpPr>
        <p:spPr/>
        <p:txBody>
          <a:bodyPr/>
          <a:lstStyle/>
          <a:p>
            <a:endParaRPr lang="en-US"/>
          </a:p>
        </p:txBody>
      </p:sp>
      <p:pic>
        <p:nvPicPr>
          <p:cNvPr id="9" name="图片 8">
            <a:extLst>
              <a:ext uri="{FF2B5EF4-FFF2-40B4-BE49-F238E27FC236}">
                <a16:creationId xmlns:a16="http://schemas.microsoft.com/office/drawing/2014/main" id="{F29C6938-7B01-4C80-9A88-ED334AA75A21}"/>
              </a:ext>
            </a:extLst>
          </p:cNvPr>
          <p:cNvPicPr>
            <a:picLocks noChangeAspect="1"/>
          </p:cNvPicPr>
          <p:nvPr/>
        </p:nvPicPr>
        <p:blipFill>
          <a:blip r:embed="rId2"/>
          <a:stretch>
            <a:fillRect/>
          </a:stretch>
        </p:blipFill>
        <p:spPr>
          <a:xfrm>
            <a:off x="54501" y="1952264"/>
            <a:ext cx="4588040" cy="4557498"/>
          </a:xfrm>
          <a:prstGeom prst="rect">
            <a:avLst/>
          </a:prstGeom>
        </p:spPr>
      </p:pic>
      <p:pic>
        <p:nvPicPr>
          <p:cNvPr id="10" name="图片 9">
            <a:extLst>
              <a:ext uri="{FF2B5EF4-FFF2-40B4-BE49-F238E27FC236}">
                <a16:creationId xmlns:a16="http://schemas.microsoft.com/office/drawing/2014/main" id="{D989CCF5-E31E-4997-86AB-BE55EB67C698}"/>
              </a:ext>
            </a:extLst>
          </p:cNvPr>
          <p:cNvPicPr>
            <a:picLocks noChangeAspect="1"/>
          </p:cNvPicPr>
          <p:nvPr/>
        </p:nvPicPr>
        <p:blipFill>
          <a:blip r:embed="rId3"/>
          <a:stretch>
            <a:fillRect/>
          </a:stretch>
        </p:blipFill>
        <p:spPr>
          <a:xfrm>
            <a:off x="4723891" y="1952263"/>
            <a:ext cx="4368849" cy="4404087"/>
          </a:xfrm>
          <a:prstGeom prst="rect">
            <a:avLst/>
          </a:prstGeom>
        </p:spPr>
      </p:pic>
    </p:spTree>
    <p:extLst>
      <p:ext uri="{BB962C8B-B14F-4D97-AF65-F5344CB8AC3E}">
        <p14:creationId xmlns:p14="http://schemas.microsoft.com/office/powerpoint/2010/main" val="473205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1EB65-D321-4431-9B8C-8CDB5FC6B5DC}"/>
              </a:ext>
            </a:extLst>
          </p:cNvPr>
          <p:cNvSpPr>
            <a:spLocks noGrp="1"/>
          </p:cNvSpPr>
          <p:nvPr>
            <p:ph type="title"/>
          </p:nvPr>
        </p:nvSpPr>
        <p:spPr/>
        <p:txBody>
          <a:bodyPr/>
          <a:lstStyle/>
          <a:p>
            <a:endParaRPr lang="en-US" dirty="0"/>
          </a:p>
        </p:txBody>
      </p:sp>
      <p:sp>
        <p:nvSpPr>
          <p:cNvPr id="3" name="内容占位符 2">
            <a:extLst>
              <a:ext uri="{FF2B5EF4-FFF2-40B4-BE49-F238E27FC236}">
                <a16:creationId xmlns:a16="http://schemas.microsoft.com/office/drawing/2014/main" id="{454C6DDE-A0DC-4DAF-BD91-97857943669B}"/>
              </a:ext>
            </a:extLst>
          </p:cNvPr>
          <p:cNvSpPr>
            <a:spLocks noGrp="1"/>
          </p:cNvSpPr>
          <p:nvPr>
            <p:ph idx="1"/>
          </p:nvPr>
        </p:nvSpPr>
        <p:spPr/>
        <p:txBody>
          <a:bodyPr/>
          <a:lstStyle/>
          <a:p>
            <a:endParaRPr lang="en-US" dirty="0"/>
          </a:p>
        </p:txBody>
      </p:sp>
      <p:sp>
        <p:nvSpPr>
          <p:cNvPr id="4" name="灯片编号占位符 3">
            <a:extLst>
              <a:ext uri="{FF2B5EF4-FFF2-40B4-BE49-F238E27FC236}">
                <a16:creationId xmlns:a16="http://schemas.microsoft.com/office/drawing/2014/main" id="{1707B449-E9B7-40BC-9407-228AAB5AAE0E}"/>
              </a:ext>
            </a:extLst>
          </p:cNvPr>
          <p:cNvSpPr>
            <a:spLocks noGrp="1"/>
          </p:cNvSpPr>
          <p:nvPr>
            <p:ph type="sldNum" sz="quarter" idx="12"/>
          </p:nvPr>
        </p:nvSpPr>
        <p:spPr/>
        <p:txBody>
          <a:bodyPr/>
          <a:lstStyle/>
          <a:p>
            <a:fld id="{1B24396D-2FF6-D34A-9420-89EE9BF2DA5E}" type="slidenum">
              <a:rPr kumimoji="1" lang="zh-CN" altLang="en-US" smtClean="0"/>
              <a:t>11</a:t>
            </a:fld>
            <a:endParaRPr kumimoji="1" lang="zh-CN" altLang="en-US"/>
          </a:p>
        </p:txBody>
      </p:sp>
      <p:pic>
        <p:nvPicPr>
          <p:cNvPr id="5" name="图片 4">
            <a:extLst>
              <a:ext uri="{FF2B5EF4-FFF2-40B4-BE49-F238E27FC236}">
                <a16:creationId xmlns:a16="http://schemas.microsoft.com/office/drawing/2014/main" id="{9BE26E7C-8664-48F8-B4AD-0F1B62D83EAD}"/>
              </a:ext>
            </a:extLst>
          </p:cNvPr>
          <p:cNvPicPr>
            <a:picLocks noChangeAspect="1"/>
          </p:cNvPicPr>
          <p:nvPr/>
        </p:nvPicPr>
        <p:blipFill>
          <a:blip r:embed="rId3"/>
          <a:stretch>
            <a:fillRect/>
          </a:stretch>
        </p:blipFill>
        <p:spPr>
          <a:xfrm>
            <a:off x="1430933" y="614294"/>
            <a:ext cx="6552814" cy="3315531"/>
          </a:xfrm>
          <a:prstGeom prst="rect">
            <a:avLst/>
          </a:prstGeom>
        </p:spPr>
      </p:pic>
      <p:pic>
        <p:nvPicPr>
          <p:cNvPr id="1026" name="Picture 2" descr="Quarks Feel the Pressure in the Proton">
            <a:extLst>
              <a:ext uri="{FF2B5EF4-FFF2-40B4-BE49-F238E27FC236}">
                <a16:creationId xmlns:a16="http://schemas.microsoft.com/office/drawing/2014/main" id="{854CE8B2-8C7A-4EC7-BE14-E9E19AEAF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080" y="4558151"/>
            <a:ext cx="5111840" cy="209654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CF5DA24B-36BD-48D5-94D8-333CCF94816F}"/>
              </a:ext>
            </a:extLst>
          </p:cNvPr>
          <p:cNvSpPr/>
          <p:nvPr/>
        </p:nvSpPr>
        <p:spPr>
          <a:xfrm>
            <a:off x="1205068" y="3978550"/>
            <a:ext cx="7642204" cy="523220"/>
          </a:xfrm>
          <a:prstGeom prst="rect">
            <a:avLst/>
          </a:prstGeom>
        </p:spPr>
        <p:txBody>
          <a:bodyPr wrap="square">
            <a:spAutoFit/>
          </a:bodyPr>
          <a:lstStyle/>
          <a:p>
            <a:r>
              <a:rPr lang="en-US" sz="2800" b="1" cap="all" dirty="0">
                <a:solidFill>
                  <a:srgbClr val="AD172B"/>
                </a:solidFill>
                <a:latin typeface="avenir-medium"/>
              </a:rPr>
              <a:t>QUARKS FEEL THE PRESSURE IN THE PROTON</a:t>
            </a:r>
            <a:endParaRPr lang="en-US" sz="2800" b="1" i="0" cap="all" dirty="0">
              <a:solidFill>
                <a:srgbClr val="AD172B"/>
              </a:solidFill>
              <a:effectLst/>
              <a:latin typeface="avenir-medium"/>
            </a:endParaRPr>
          </a:p>
        </p:txBody>
      </p:sp>
    </p:spTree>
    <p:extLst>
      <p:ext uri="{BB962C8B-B14F-4D97-AF65-F5344CB8AC3E}">
        <p14:creationId xmlns:p14="http://schemas.microsoft.com/office/powerpoint/2010/main" val="123175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0C98CA-D659-4299-949C-27D829118CDE}"/>
              </a:ext>
            </a:extLst>
          </p:cNvPr>
          <p:cNvSpPr>
            <a:spLocks noGrp="1"/>
          </p:cNvSpPr>
          <p:nvPr>
            <p:ph type="title"/>
          </p:nvPr>
        </p:nvSpPr>
        <p:spPr/>
        <p:txBody>
          <a:bodyPr/>
          <a:lstStyle/>
          <a:p>
            <a:r>
              <a:rPr lang="en-US" dirty="0"/>
              <a:t>DVCS(DVMP): probe of GPD</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E67A88E1-A67A-4A33-9845-910BBAE5EBDD}"/>
                  </a:ext>
                </a:extLst>
              </p:cNvPr>
              <p:cNvSpPr>
                <a:spLocks noGrp="1"/>
              </p:cNvSpPr>
              <p:nvPr>
                <p:ph idx="1"/>
              </p:nvPr>
            </p:nvSpPr>
            <p:spPr>
              <a:xfrm>
                <a:off x="628650" y="1801401"/>
                <a:ext cx="7886700" cy="4351338"/>
              </a:xfrm>
            </p:spPr>
            <p:txBody>
              <a:bodyPr>
                <a:noAutofit/>
              </a:bodyPr>
              <a:lstStyle/>
              <a:p>
                <a:r>
                  <a:rPr lang="en-US" dirty="0"/>
                  <a:t>Physics of</a:t>
                </a:r>
                <a:r>
                  <a:rPr lang="zh-CN" altLang="en-US" dirty="0"/>
                  <a:t> </a:t>
                </a:r>
                <a:r>
                  <a:rPr lang="en-US" altLang="zh-CN" dirty="0"/>
                  <a:t>GPDs</a:t>
                </a:r>
              </a:p>
              <a:p>
                <a:pPr lvl="1"/>
                <a:r>
                  <a:rPr lang="en-US" sz="2800" dirty="0">
                    <a:solidFill>
                      <a:srgbClr val="C00000"/>
                    </a:solidFill>
                  </a:rPr>
                  <a:t>Angular-momentum sum rule</a:t>
                </a:r>
              </a:p>
              <a:p>
                <a:pPr marL="457200" lvl="1" indent="0">
                  <a:buNone/>
                </a:pPr>
                <a:r>
                  <a:rPr lang="en-US" sz="2800" dirty="0">
                    <a:solidFill>
                      <a:srgbClr val="00B050"/>
                    </a:solidFill>
                  </a:rPr>
                  <a:t>     </a:t>
                </a:r>
                <a14:m>
                  <m:oMath xmlns:m="http://schemas.openxmlformats.org/officeDocument/2006/math">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𝐽</m:t>
                        </m:r>
                      </m:e>
                      <m:sub>
                        <m:r>
                          <a:rPr lang="en-US" sz="2800" b="0" i="1" smtClean="0">
                            <a:solidFill>
                              <a:srgbClr val="00B050"/>
                            </a:solidFill>
                            <a:latin typeface="Cambria Math" panose="02040503050406030204" pitchFamily="18" charset="0"/>
                          </a:rPr>
                          <m:t>𝑖</m:t>
                        </m:r>
                      </m:sub>
                    </m:sSub>
                    <m:r>
                      <a:rPr lang="en-US" sz="2800" b="0" i="1" smtClean="0">
                        <a:solidFill>
                          <a:srgbClr val="00B050"/>
                        </a:solidFill>
                        <a:latin typeface="Cambria Math" panose="02040503050406030204" pitchFamily="18" charset="0"/>
                      </a:rPr>
                      <m:t>=</m:t>
                    </m:r>
                    <m:f>
                      <m:fPr>
                        <m:ctrlPr>
                          <a:rPr lang="en-US" sz="2800" b="0" i="1" smtClean="0">
                            <a:solidFill>
                              <a:srgbClr val="00B050"/>
                            </a:solidFill>
                            <a:latin typeface="Cambria Math" panose="02040503050406030204" pitchFamily="18" charset="0"/>
                          </a:rPr>
                        </m:ctrlPr>
                      </m:fPr>
                      <m:num>
                        <m:r>
                          <a:rPr lang="en-US" sz="2800" b="0" i="1" smtClean="0">
                            <a:solidFill>
                              <a:srgbClr val="00B050"/>
                            </a:solidFill>
                            <a:latin typeface="Cambria Math" panose="02040503050406030204" pitchFamily="18" charset="0"/>
                          </a:rPr>
                          <m:t>1</m:t>
                        </m:r>
                      </m:num>
                      <m:den>
                        <m:r>
                          <a:rPr lang="en-US" sz="2800" b="0" i="1" smtClean="0">
                            <a:solidFill>
                              <a:srgbClr val="00B050"/>
                            </a:solidFill>
                            <a:latin typeface="Cambria Math" panose="02040503050406030204" pitchFamily="18" charset="0"/>
                          </a:rPr>
                          <m:t>2</m:t>
                        </m:r>
                      </m:den>
                    </m:f>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rPr>
                      <m:t>𝑑𝑥</m:t>
                    </m:r>
                    <m:r>
                      <a:rPr lang="en-US" sz="2800" b="0" i="1" smtClean="0">
                        <a:solidFill>
                          <a:srgbClr val="00B050"/>
                        </a:solidFill>
                        <a:latin typeface="Cambria Math" panose="02040503050406030204" pitchFamily="18" charset="0"/>
                      </a:rPr>
                      <m:t> </m:t>
                    </m:r>
                    <m:r>
                      <a:rPr lang="en-US" sz="2800" b="0" i="1" smtClean="0">
                        <a:solidFill>
                          <a:srgbClr val="00B050"/>
                        </a:solidFill>
                        <a:latin typeface="Cambria Math" panose="02040503050406030204" pitchFamily="18" charset="0"/>
                      </a:rPr>
                      <m:t>𝑥</m:t>
                    </m:r>
                    <m:r>
                      <a:rPr lang="en-US" sz="2800" b="0" i="1" smtClean="0">
                        <a:solidFill>
                          <a:srgbClr val="00B050"/>
                        </a:solidFill>
                        <a:latin typeface="Cambria Math" panose="02040503050406030204" pitchFamily="18" charset="0"/>
                      </a:rPr>
                      <m:t>[</m:t>
                    </m:r>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𝐻</m:t>
                        </m:r>
                      </m:e>
                      <m:sub>
                        <m:r>
                          <a:rPr lang="en-US" sz="2800" b="0" i="1" smtClean="0">
                            <a:solidFill>
                              <a:srgbClr val="00B050"/>
                            </a:solidFill>
                            <a:latin typeface="Cambria Math" panose="02040503050406030204" pitchFamily="18" charset="0"/>
                          </a:rPr>
                          <m:t>𝑖</m:t>
                        </m:r>
                      </m:sub>
                    </m:sSub>
                    <m:d>
                      <m:dPr>
                        <m:ctrlPr>
                          <a:rPr lang="en-US" sz="2800" b="0" i="1" smtClean="0">
                            <a:solidFill>
                              <a:srgbClr val="00B050"/>
                            </a:solidFill>
                            <a:latin typeface="Cambria Math" panose="02040503050406030204" pitchFamily="18" charset="0"/>
                          </a:rPr>
                        </m:ctrlPr>
                      </m:dPr>
                      <m:e>
                        <m:r>
                          <a:rPr lang="en-US" sz="2800" b="0" i="1" smtClean="0">
                            <a:solidFill>
                              <a:srgbClr val="00B050"/>
                            </a:solidFill>
                            <a:latin typeface="Cambria Math" panose="02040503050406030204" pitchFamily="18" charset="0"/>
                          </a:rPr>
                          <m:t>𝑥</m:t>
                        </m:r>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rPr>
                          <m:t>𝜉</m:t>
                        </m:r>
                        <m:r>
                          <a:rPr lang="en-US" sz="2800" b="0" i="1" smtClean="0">
                            <a:solidFill>
                              <a:srgbClr val="00B050"/>
                            </a:solidFill>
                            <a:latin typeface="Cambria Math" panose="02040503050406030204" pitchFamily="18" charset="0"/>
                          </a:rPr>
                          <m:t>,0</m:t>
                        </m:r>
                      </m:e>
                    </m:d>
                    <m:r>
                      <a:rPr lang="en-US" sz="2800" b="0" i="1" smtClean="0">
                        <a:solidFill>
                          <a:srgbClr val="00B050"/>
                        </a:solidFill>
                        <a:latin typeface="Cambria Math" panose="02040503050406030204" pitchFamily="18" charset="0"/>
                      </a:rPr>
                      <m:t>+</m:t>
                    </m:r>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𝐸</m:t>
                        </m:r>
                      </m:e>
                      <m:sub>
                        <m:r>
                          <a:rPr lang="en-US" sz="2800" b="0" i="1" smtClean="0">
                            <a:solidFill>
                              <a:srgbClr val="00B050"/>
                            </a:solidFill>
                            <a:latin typeface="Cambria Math" panose="02040503050406030204" pitchFamily="18" charset="0"/>
                          </a:rPr>
                          <m:t>𝑖</m:t>
                        </m:r>
                      </m:sub>
                    </m:sSub>
                    <m:d>
                      <m:dPr>
                        <m:ctrlPr>
                          <a:rPr lang="en-US" sz="2800" b="0" i="1" smtClean="0">
                            <a:solidFill>
                              <a:srgbClr val="00B050"/>
                            </a:solidFill>
                            <a:latin typeface="Cambria Math" panose="02040503050406030204" pitchFamily="18" charset="0"/>
                          </a:rPr>
                        </m:ctrlPr>
                      </m:dPr>
                      <m:e>
                        <m:r>
                          <a:rPr lang="en-US" sz="2800" b="0" i="1" smtClean="0">
                            <a:solidFill>
                              <a:srgbClr val="00B050"/>
                            </a:solidFill>
                            <a:latin typeface="Cambria Math" panose="02040503050406030204" pitchFamily="18" charset="0"/>
                          </a:rPr>
                          <m:t>𝑥</m:t>
                        </m:r>
                        <m:r>
                          <a:rPr lang="en-US" sz="2800" b="0" i="1" smtClean="0">
                            <a:solidFill>
                              <a:srgbClr val="00B050"/>
                            </a:solidFill>
                            <a:latin typeface="Cambria Math" panose="02040503050406030204" pitchFamily="18" charset="0"/>
                          </a:rPr>
                          <m:t>, </m:t>
                        </m:r>
                        <m:r>
                          <a:rPr lang="en-US" sz="2800" b="0" i="1" smtClean="0">
                            <a:solidFill>
                              <a:srgbClr val="00B050"/>
                            </a:solidFill>
                            <a:latin typeface="Cambria Math" panose="02040503050406030204" pitchFamily="18" charset="0"/>
                          </a:rPr>
                          <m:t>𝜉</m:t>
                        </m:r>
                        <m:r>
                          <a:rPr lang="en-US" sz="2800" b="0" i="1" smtClean="0">
                            <a:solidFill>
                              <a:srgbClr val="00B050"/>
                            </a:solidFill>
                            <a:latin typeface="Cambria Math" panose="02040503050406030204" pitchFamily="18" charset="0"/>
                          </a:rPr>
                          <m:t>,0</m:t>
                        </m:r>
                      </m:e>
                    </m:d>
                    <m:r>
                      <a:rPr lang="en-US" sz="2800" b="0" i="1" smtClean="0">
                        <a:solidFill>
                          <a:srgbClr val="00B050"/>
                        </a:solidFill>
                        <a:latin typeface="Cambria Math" panose="02040503050406030204" pitchFamily="18" charset="0"/>
                      </a:rPr>
                      <m:t>]</m:t>
                    </m:r>
                  </m:oMath>
                </a14:m>
                <a:endParaRPr lang="en-US" sz="2800" dirty="0"/>
              </a:p>
              <a:p>
                <a:pPr lvl="1"/>
                <a:r>
                  <a:rPr lang="en-US" sz="2800" dirty="0">
                    <a:solidFill>
                      <a:srgbClr val="C00000"/>
                    </a:solidFill>
                  </a:rPr>
                  <a:t>Pressure distributions</a:t>
                </a:r>
              </a:p>
              <a:p>
                <a:pPr marL="457200" lvl="1" indent="0">
                  <a:buNone/>
                </a:pPr>
                <a:r>
                  <a:rPr lang="en-US" sz="2800" dirty="0"/>
                  <a:t>     </a:t>
                </a:r>
              </a:p>
              <a:p>
                <a:pPr marL="457200" lvl="1" indent="0">
                  <a:buNone/>
                </a:pPr>
                <a:endParaRPr lang="en-US" sz="2800" dirty="0">
                  <a:solidFill>
                    <a:srgbClr val="00B050"/>
                  </a:solidFill>
                </a:endParaRPr>
              </a:p>
              <a:p>
                <a:pPr marL="457200" lvl="1" indent="0">
                  <a:buNone/>
                </a:pPr>
                <a:r>
                  <a:rPr lang="en-US" dirty="0">
                    <a:solidFill>
                      <a:srgbClr val="00B050"/>
                    </a:solidFill>
                  </a:rPr>
                  <a:t>Polyakov, </a:t>
                </a:r>
                <a:r>
                  <a:rPr lang="en-US" altLang="zh-CN" dirty="0">
                    <a:solidFill>
                      <a:srgbClr val="00B050"/>
                    </a:solidFill>
                  </a:rPr>
                  <a:t>Phys. Lett. B555, 57 (2003)</a:t>
                </a:r>
                <a:endParaRPr lang="en-US" sz="2800" dirty="0">
                  <a:solidFill>
                    <a:srgbClr val="C00000"/>
                  </a:solidFill>
                </a:endParaRPr>
              </a:p>
              <a:p>
                <a:pPr lvl="1"/>
                <a:r>
                  <a:rPr lang="en-US" sz="2800" dirty="0">
                    <a:solidFill>
                      <a:srgbClr val="C00000"/>
                    </a:solidFill>
                  </a:rPr>
                  <a:t>(1+2)D tomography </a:t>
                </a:r>
              </a:p>
              <a:p>
                <a:pPr marL="457200" lvl="1" indent="0">
                  <a:buNone/>
                </a:pPr>
                <a:r>
                  <a:rPr lang="en-US" sz="2800" dirty="0"/>
                  <a:t>     </a:t>
                </a:r>
                <a:r>
                  <a:rPr lang="en-US" dirty="0" err="1">
                    <a:solidFill>
                      <a:srgbClr val="00B050"/>
                    </a:solidFill>
                  </a:rPr>
                  <a:t>Burkardt</a:t>
                </a:r>
                <a:r>
                  <a:rPr lang="en-US" dirty="0">
                    <a:solidFill>
                      <a:srgbClr val="00B050"/>
                    </a:solidFill>
                  </a:rPr>
                  <a:t>, PRD62, 071503(2000)</a:t>
                </a:r>
              </a:p>
              <a:p>
                <a:pPr marL="457200" lvl="1" indent="0">
                  <a:buNone/>
                </a:pPr>
                <a:r>
                  <a:rPr lang="en-US" dirty="0">
                    <a:solidFill>
                      <a:srgbClr val="00B050"/>
                    </a:solidFill>
                  </a:rPr>
                  <a:t>      </a:t>
                </a:r>
                <a:r>
                  <a:rPr lang="en-US" dirty="0" err="1">
                    <a:solidFill>
                      <a:srgbClr val="00B050"/>
                    </a:solidFill>
                  </a:rPr>
                  <a:t>Belitsky</a:t>
                </a:r>
                <a:r>
                  <a:rPr lang="en-US" dirty="0">
                    <a:solidFill>
                      <a:srgbClr val="00B050"/>
                    </a:solidFill>
                  </a:rPr>
                  <a:t>, Ji, and Yuan, Phys. Rev. D69 (2004) 074014</a:t>
                </a:r>
              </a:p>
            </p:txBody>
          </p:sp>
        </mc:Choice>
        <mc:Fallback>
          <p:sp>
            <p:nvSpPr>
              <p:cNvPr id="3" name="内容占位符 2">
                <a:extLst>
                  <a:ext uri="{FF2B5EF4-FFF2-40B4-BE49-F238E27FC236}">
                    <a16:creationId xmlns:a16="http://schemas.microsoft.com/office/drawing/2014/main" id="{E67A88E1-A67A-4A33-9845-910BBAE5EBDD}"/>
                  </a:ext>
                </a:extLst>
              </p:cNvPr>
              <p:cNvSpPr>
                <a:spLocks noGrp="1" noRot="1" noChangeAspect="1" noMove="1" noResize="1" noEditPoints="1" noAdjustHandles="1" noChangeArrowheads="1" noChangeShapeType="1" noTextEdit="1"/>
              </p:cNvSpPr>
              <p:nvPr>
                <p:ph idx="1"/>
              </p:nvPr>
            </p:nvSpPr>
            <p:spPr>
              <a:xfrm>
                <a:off x="628650" y="1801401"/>
                <a:ext cx="7886700" cy="4351338"/>
              </a:xfrm>
              <a:blipFill>
                <a:blip r:embed="rId2"/>
                <a:stretch>
                  <a:fillRect l="-1391" t="-2384" b="-7994"/>
                </a:stretch>
              </a:blipFill>
            </p:spPr>
            <p:txBody>
              <a:bodyPr/>
              <a:lstStyle/>
              <a:p>
                <a:r>
                  <a:rPr lang="en-US">
                    <a:noFill/>
                  </a:rPr>
                  <a:t> </a:t>
                </a:r>
              </a:p>
            </p:txBody>
          </p:sp>
        </mc:Fallback>
      </mc:AlternateContent>
      <p:sp>
        <p:nvSpPr>
          <p:cNvPr id="4" name="灯片编号占位符 3">
            <a:extLst>
              <a:ext uri="{FF2B5EF4-FFF2-40B4-BE49-F238E27FC236}">
                <a16:creationId xmlns:a16="http://schemas.microsoft.com/office/drawing/2014/main" id="{0F6D4D3E-96B6-4744-BF32-4D9E52E3FD1A}"/>
              </a:ext>
            </a:extLst>
          </p:cNvPr>
          <p:cNvSpPr>
            <a:spLocks noGrp="1"/>
          </p:cNvSpPr>
          <p:nvPr>
            <p:ph type="sldNum" sz="quarter" idx="12"/>
          </p:nvPr>
        </p:nvSpPr>
        <p:spPr/>
        <p:txBody>
          <a:bodyPr/>
          <a:lstStyle/>
          <a:p>
            <a:fld id="{1B24396D-2FF6-D34A-9420-89EE9BF2DA5E}" type="slidenum">
              <a:rPr kumimoji="1" lang="zh-CN" altLang="en-US" smtClean="0"/>
              <a:t>12</a:t>
            </a:fld>
            <a:endParaRPr kumimoji="1" lang="zh-CN" altLang="en-US"/>
          </a:p>
        </p:txBody>
      </p:sp>
      <p:pic>
        <p:nvPicPr>
          <p:cNvPr id="5" name="图片 4">
            <a:extLst>
              <a:ext uri="{FF2B5EF4-FFF2-40B4-BE49-F238E27FC236}">
                <a16:creationId xmlns:a16="http://schemas.microsoft.com/office/drawing/2014/main" id="{0E3A76B5-D1AA-49A9-994A-82064AFD04AD}"/>
              </a:ext>
            </a:extLst>
          </p:cNvPr>
          <p:cNvPicPr>
            <a:picLocks noChangeAspect="1"/>
          </p:cNvPicPr>
          <p:nvPr/>
        </p:nvPicPr>
        <p:blipFill>
          <a:blip r:embed="rId3"/>
          <a:stretch>
            <a:fillRect/>
          </a:stretch>
        </p:blipFill>
        <p:spPr>
          <a:xfrm>
            <a:off x="1114465" y="3791399"/>
            <a:ext cx="6479064" cy="673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椭圆 5">
            <a:extLst>
              <a:ext uri="{FF2B5EF4-FFF2-40B4-BE49-F238E27FC236}">
                <a16:creationId xmlns:a16="http://schemas.microsoft.com/office/drawing/2014/main" id="{99F28BCF-A581-4F5A-93BC-A87657BD314C}"/>
              </a:ext>
            </a:extLst>
          </p:cNvPr>
          <p:cNvSpPr/>
          <p:nvPr/>
        </p:nvSpPr>
        <p:spPr>
          <a:xfrm>
            <a:off x="2398029" y="4135992"/>
            <a:ext cx="666119" cy="3907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44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3158C-AEF6-4EB0-A53D-8479676473BB}"/>
              </a:ext>
            </a:extLst>
          </p:cNvPr>
          <p:cNvSpPr>
            <a:spLocks noGrp="1"/>
          </p:cNvSpPr>
          <p:nvPr>
            <p:ph type="title"/>
          </p:nvPr>
        </p:nvSpPr>
        <p:spPr/>
        <p:txBody>
          <a:bodyPr/>
          <a:lstStyle/>
          <a:p>
            <a:r>
              <a:rPr lang="en-US" altLang="zh-CN" dirty="0"/>
              <a:t>DVCS (DVMP): d</a:t>
            </a:r>
            <a:r>
              <a:rPr lang="en-US" dirty="0"/>
              <a:t>ata analysis </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D52B6158-C180-4D07-9536-174728E75725}"/>
                  </a:ext>
                </a:extLst>
              </p:cNvPr>
              <p:cNvSpPr>
                <a:spLocks noGrp="1"/>
              </p:cNvSpPr>
              <p:nvPr>
                <p:ph idx="1"/>
              </p:nvPr>
            </p:nvSpPr>
            <p:spPr>
              <a:xfrm>
                <a:off x="519648" y="1683464"/>
                <a:ext cx="8339738" cy="4672887"/>
              </a:xfrm>
            </p:spPr>
            <p:txBody>
              <a:bodyPr>
                <a:noAutofit/>
              </a:bodyPr>
              <a:lstStyle/>
              <a:p>
                <a:r>
                  <a:rPr lang="en-US" dirty="0"/>
                  <a:t>In the physical process, all x of </a:t>
                </a:r>
                <a:r>
                  <a:rPr lang="en-US" dirty="0" err="1"/>
                  <a:t>partons</a:t>
                </a:r>
                <a:r>
                  <a:rPr lang="en-US" dirty="0"/>
                  <a:t> are integrated.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One cannot access GPD directly, Either an integral of H or </a:t>
                </a:r>
                <a14:m>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𝜉</m:t>
                        </m:r>
                        <m:r>
                          <a:rPr lang="en-US" b="0" i="1" smtClean="0">
                            <a:latin typeface="Cambria Math" panose="02040503050406030204" pitchFamily="18" charset="0"/>
                          </a:rPr>
                          <m:t>, </m:t>
                        </m:r>
                        <m:r>
                          <a:rPr lang="en-US" b="0" i="1" smtClean="0">
                            <a:latin typeface="Cambria Math" panose="02040503050406030204" pitchFamily="18" charset="0"/>
                          </a:rPr>
                          <m:t>𝜉</m:t>
                        </m:r>
                        <m:r>
                          <a:rPr lang="en-US" b="0" i="1" smtClean="0">
                            <a:latin typeface="Cambria Math" panose="02040503050406030204" pitchFamily="18" charset="0"/>
                          </a:rPr>
                          <m:t>, </m:t>
                        </m:r>
                        <m:r>
                          <a:rPr lang="en-US" b="0" i="1" smtClean="0">
                            <a:latin typeface="Cambria Math" panose="02040503050406030204" pitchFamily="18" charset="0"/>
                          </a:rPr>
                          <m:t>𝑡</m:t>
                        </m:r>
                      </m:e>
                    </m:d>
                  </m:oMath>
                </a14:m>
                <a:r>
                  <a:rPr lang="en-US" dirty="0"/>
                  <a:t> </a:t>
                </a:r>
                <a:r>
                  <a:rPr lang="en-US" altLang="zh-CN" dirty="0"/>
                  <a:t>enters the Compton amplitude.</a:t>
                </a:r>
                <a:endParaRPr lang="en-US" dirty="0"/>
              </a:p>
              <a:p>
                <a:pPr marL="0" indent="0">
                  <a:buNone/>
                </a:pPr>
                <a:r>
                  <a:rPr lang="en-US" b="1" dirty="0">
                    <a:solidFill>
                      <a:srgbClr val="C00000"/>
                    </a:solidFill>
                  </a:rPr>
                  <a:t>Models:</a:t>
                </a:r>
                <a:r>
                  <a:rPr lang="en-US" dirty="0"/>
                  <a:t> </a:t>
                </a:r>
                <a:r>
                  <a:rPr lang="en-US" sz="2400" dirty="0">
                    <a:solidFill>
                      <a:srgbClr val="00B050"/>
                    </a:solidFill>
                  </a:rPr>
                  <a:t>M</a:t>
                </a:r>
                <a:r>
                  <a:rPr lang="en-US" sz="2400" dirty="0">
                    <a:solidFill>
                      <a:srgbClr val="00B050"/>
                    </a:solidFill>
                    <a:latin typeface="Times New Roman" panose="02020603050405020304" pitchFamily="18" charset="0"/>
                    <a:cs typeface="Times New Roman" panose="02020603050405020304" pitchFamily="18" charset="0"/>
                  </a:rPr>
                  <a:t>üller, </a:t>
                </a:r>
                <a:r>
                  <a:rPr lang="en-US" sz="2400" dirty="0">
                    <a:solidFill>
                      <a:srgbClr val="00B050"/>
                    </a:solidFill>
                  </a:rPr>
                  <a:t>Radyushkin, </a:t>
                </a:r>
                <a:r>
                  <a:rPr lang="en-US" sz="2400" dirty="0" err="1">
                    <a:solidFill>
                      <a:srgbClr val="00B050"/>
                    </a:solidFill>
                  </a:rPr>
                  <a:t>Vanderhaeghen,Kumericki</a:t>
                </a:r>
                <a:r>
                  <a:rPr lang="en-US" sz="2400" dirty="0">
                    <a:solidFill>
                      <a:srgbClr val="00B050"/>
                    </a:solidFill>
                  </a:rPr>
                  <a:t>, </a:t>
                </a:r>
                <a:r>
                  <a:rPr lang="en-US" sz="2400" dirty="0" err="1">
                    <a:solidFill>
                      <a:srgbClr val="00B050"/>
                    </a:solidFill>
                  </a:rPr>
                  <a:t>Guidal</a:t>
                </a:r>
                <a:r>
                  <a:rPr lang="en-US" sz="2400" dirty="0">
                    <a:solidFill>
                      <a:srgbClr val="00B050"/>
                    </a:solidFill>
                  </a:rPr>
                  <a:t>, 	Kroll, Polyakov, </a:t>
                </a:r>
                <a:r>
                  <a:rPr lang="en-US" sz="2400" dirty="0" err="1">
                    <a:solidFill>
                      <a:srgbClr val="00B050"/>
                    </a:solidFill>
                  </a:rPr>
                  <a:t>Pasquini</a:t>
                </a:r>
                <a:r>
                  <a:rPr lang="en-US" sz="2400" dirty="0">
                    <a:solidFill>
                      <a:srgbClr val="00B050"/>
                    </a:solidFill>
                  </a:rPr>
                  <a:t>, Liuti,…</a:t>
                </a:r>
                <a:endParaRPr lang="en-US" dirty="0">
                  <a:solidFill>
                    <a:srgbClr val="00B050"/>
                  </a:solidFill>
                </a:endParaRPr>
              </a:p>
            </p:txBody>
          </p:sp>
        </mc:Choice>
        <mc:Fallback>
          <p:sp>
            <p:nvSpPr>
              <p:cNvPr id="3" name="内容占位符 2">
                <a:extLst>
                  <a:ext uri="{FF2B5EF4-FFF2-40B4-BE49-F238E27FC236}">
                    <a16:creationId xmlns:a16="http://schemas.microsoft.com/office/drawing/2014/main" id="{D52B6158-C180-4D07-9536-174728E75725}"/>
                  </a:ext>
                </a:extLst>
              </p:cNvPr>
              <p:cNvSpPr>
                <a:spLocks noGrp="1" noRot="1" noChangeAspect="1" noMove="1" noResize="1" noEditPoints="1" noAdjustHandles="1" noChangeArrowheads="1" noChangeShapeType="1" noTextEdit="1"/>
              </p:cNvSpPr>
              <p:nvPr>
                <p:ph idx="1"/>
              </p:nvPr>
            </p:nvSpPr>
            <p:spPr>
              <a:xfrm>
                <a:off x="519648" y="1683464"/>
                <a:ext cx="8339738" cy="4672887"/>
              </a:xfrm>
              <a:blipFill>
                <a:blip r:embed="rId2"/>
                <a:stretch>
                  <a:fillRect l="-1462" t="-2086" r="-1023" b="-4954"/>
                </a:stretch>
              </a:blipFill>
            </p:spPr>
            <p:txBody>
              <a:bodyPr/>
              <a:lstStyle/>
              <a:p>
                <a:r>
                  <a:rPr lang="en-US">
                    <a:noFill/>
                  </a:rPr>
                  <a:t> </a:t>
                </a:r>
              </a:p>
            </p:txBody>
          </p:sp>
        </mc:Fallback>
      </mc:AlternateContent>
      <p:sp>
        <p:nvSpPr>
          <p:cNvPr id="4" name="灯片编号占位符 3">
            <a:extLst>
              <a:ext uri="{FF2B5EF4-FFF2-40B4-BE49-F238E27FC236}">
                <a16:creationId xmlns:a16="http://schemas.microsoft.com/office/drawing/2014/main" id="{808ED8AC-25E5-4252-B496-C589ABB1CD12}"/>
              </a:ext>
            </a:extLst>
          </p:cNvPr>
          <p:cNvSpPr>
            <a:spLocks noGrp="1"/>
          </p:cNvSpPr>
          <p:nvPr>
            <p:ph type="sldNum" sz="quarter" idx="12"/>
          </p:nvPr>
        </p:nvSpPr>
        <p:spPr/>
        <p:txBody>
          <a:bodyPr/>
          <a:lstStyle/>
          <a:p>
            <a:fld id="{1B24396D-2FF6-D34A-9420-89EE9BF2DA5E}" type="slidenum">
              <a:rPr kumimoji="1" lang="zh-CN" altLang="en-US" smtClean="0"/>
              <a:t>13</a:t>
            </a:fld>
            <a:endParaRPr kumimoji="1" lang="zh-CN" altLang="en-US"/>
          </a:p>
        </p:txBody>
      </p:sp>
      <p:pic>
        <p:nvPicPr>
          <p:cNvPr id="5" name="图片 4">
            <a:extLst>
              <a:ext uri="{FF2B5EF4-FFF2-40B4-BE49-F238E27FC236}">
                <a16:creationId xmlns:a16="http://schemas.microsoft.com/office/drawing/2014/main" id="{341A1A31-4AC4-48C7-839E-FD3205A682F7}"/>
              </a:ext>
            </a:extLst>
          </p:cNvPr>
          <p:cNvPicPr>
            <a:picLocks noChangeAspect="1"/>
          </p:cNvPicPr>
          <p:nvPr/>
        </p:nvPicPr>
        <p:blipFill>
          <a:blip r:embed="rId3"/>
          <a:stretch>
            <a:fillRect/>
          </a:stretch>
        </p:blipFill>
        <p:spPr>
          <a:xfrm>
            <a:off x="1126842" y="2547612"/>
            <a:ext cx="2979039" cy="2089779"/>
          </a:xfrm>
          <a:prstGeom prst="rect">
            <a:avLst/>
          </a:prstGeom>
        </p:spPr>
      </p:pic>
      <p:pic>
        <p:nvPicPr>
          <p:cNvPr id="6" name="图片 5">
            <a:extLst>
              <a:ext uri="{FF2B5EF4-FFF2-40B4-BE49-F238E27FC236}">
                <a16:creationId xmlns:a16="http://schemas.microsoft.com/office/drawing/2014/main" id="{F9E31D93-BA55-4FE3-895B-6BF9C2A90245}"/>
              </a:ext>
            </a:extLst>
          </p:cNvPr>
          <p:cNvPicPr>
            <a:picLocks noChangeAspect="1"/>
          </p:cNvPicPr>
          <p:nvPr/>
        </p:nvPicPr>
        <p:blipFill>
          <a:blip r:embed="rId4"/>
          <a:stretch>
            <a:fillRect/>
          </a:stretch>
        </p:blipFill>
        <p:spPr>
          <a:xfrm>
            <a:off x="3881658" y="2565903"/>
            <a:ext cx="5031663" cy="735872"/>
          </a:xfrm>
          <a:prstGeom prst="rect">
            <a:avLst/>
          </a:prstGeom>
        </p:spPr>
      </p:pic>
    </p:spTree>
    <p:extLst>
      <p:ext uri="{BB962C8B-B14F-4D97-AF65-F5344CB8AC3E}">
        <p14:creationId xmlns:p14="http://schemas.microsoft.com/office/powerpoint/2010/main" val="4261069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623C913-8C79-42E3-8B26-52A47D9F30C5}"/>
              </a:ext>
            </a:extLst>
          </p:cNvPr>
          <p:cNvSpPr>
            <a:spLocks noGrp="1"/>
          </p:cNvSpPr>
          <p:nvPr>
            <p:ph idx="1"/>
          </p:nvPr>
        </p:nvSpPr>
        <p:spPr>
          <a:xfrm>
            <a:off x="1132404" y="2500973"/>
            <a:ext cx="7413225" cy="2113409"/>
          </a:xfrm>
        </p:spPr>
        <p:txBody>
          <a:bodyPr>
            <a:noAutofit/>
          </a:bodyPr>
          <a:lstStyle/>
          <a:p>
            <a:pPr marL="0" indent="0">
              <a:buNone/>
            </a:pPr>
            <a:endParaRPr lang="en-US" sz="3600" dirty="0">
              <a:solidFill>
                <a:srgbClr val="0432FF"/>
              </a:solidFill>
            </a:endParaRPr>
          </a:p>
          <a:p>
            <a:pPr marL="0" indent="0">
              <a:buNone/>
            </a:pPr>
            <a:r>
              <a:rPr lang="en-US" sz="3600" dirty="0">
                <a:solidFill>
                  <a:srgbClr val="0432FF"/>
                </a:solidFill>
              </a:rPr>
              <a:t>How do we understand or interpret the DVCS  (DVMP) data in a model independent way? </a:t>
            </a:r>
          </a:p>
          <a:p>
            <a:pPr marL="0" indent="0">
              <a:buNone/>
            </a:pPr>
            <a:r>
              <a:rPr lang="en-US" sz="3200" dirty="0">
                <a:solidFill>
                  <a:srgbClr val="0432FF"/>
                </a:solidFill>
              </a:rPr>
              <a:t>  </a:t>
            </a:r>
          </a:p>
          <a:p>
            <a:pPr marL="0" indent="0">
              <a:buNone/>
            </a:pPr>
            <a:r>
              <a:rPr lang="en-US" sz="3200" dirty="0">
                <a:solidFill>
                  <a:srgbClr val="FF0000"/>
                </a:solidFill>
              </a:rPr>
              <a:t>Go</a:t>
            </a:r>
            <a:r>
              <a:rPr lang="zh-CN" altLang="en-US" sz="3200" dirty="0">
                <a:solidFill>
                  <a:srgbClr val="FF0000"/>
                </a:solidFill>
              </a:rPr>
              <a:t> </a:t>
            </a:r>
            <a:r>
              <a:rPr lang="en-US" altLang="zh-CN" sz="3200" dirty="0">
                <a:solidFill>
                  <a:srgbClr val="FF0000"/>
                </a:solidFill>
              </a:rPr>
              <a:t>back</a:t>
            </a:r>
            <a:r>
              <a:rPr lang="zh-CN" altLang="en-US" sz="3200" dirty="0">
                <a:solidFill>
                  <a:srgbClr val="FF0000"/>
                </a:solidFill>
              </a:rPr>
              <a:t> </a:t>
            </a:r>
            <a:r>
              <a:rPr lang="en-US" altLang="zh-CN" sz="3200" dirty="0">
                <a:solidFill>
                  <a:srgbClr val="FF0000"/>
                </a:solidFill>
              </a:rPr>
              <a:t>to</a:t>
            </a:r>
            <a:r>
              <a:rPr lang="zh-CN" altLang="en-US" sz="3200" dirty="0">
                <a:solidFill>
                  <a:srgbClr val="FF0000"/>
                </a:solidFill>
              </a:rPr>
              <a:t> </a:t>
            </a:r>
            <a:r>
              <a:rPr lang="en-US" altLang="zh-CN" sz="3200" dirty="0">
                <a:solidFill>
                  <a:srgbClr val="FF0000"/>
                </a:solidFill>
              </a:rPr>
              <a:t>the fundamental theory of QCD!</a:t>
            </a:r>
            <a:endParaRPr lang="en-US" sz="3200" dirty="0">
              <a:solidFill>
                <a:srgbClr val="FF0000"/>
              </a:solidFill>
            </a:endParaRPr>
          </a:p>
        </p:txBody>
      </p:sp>
      <p:sp>
        <p:nvSpPr>
          <p:cNvPr id="4" name="灯片编号占位符 3">
            <a:extLst>
              <a:ext uri="{FF2B5EF4-FFF2-40B4-BE49-F238E27FC236}">
                <a16:creationId xmlns:a16="http://schemas.microsoft.com/office/drawing/2014/main" id="{582F04A0-F7A3-4495-BC08-FB12285268C6}"/>
              </a:ext>
            </a:extLst>
          </p:cNvPr>
          <p:cNvSpPr>
            <a:spLocks noGrp="1"/>
          </p:cNvSpPr>
          <p:nvPr>
            <p:ph type="sldNum" sz="quarter" idx="12"/>
          </p:nvPr>
        </p:nvSpPr>
        <p:spPr/>
        <p:txBody>
          <a:bodyPr/>
          <a:lstStyle/>
          <a:p>
            <a:fld id="{1B24396D-2FF6-D34A-9420-89EE9BF2DA5E}" type="slidenum">
              <a:rPr kumimoji="1" lang="zh-CN" altLang="en-US" smtClean="0"/>
              <a:t>14</a:t>
            </a:fld>
            <a:endParaRPr kumimoji="1" lang="zh-CN" altLang="en-US"/>
          </a:p>
        </p:txBody>
      </p:sp>
      <p:pic>
        <p:nvPicPr>
          <p:cNvPr id="5" name="Picture 13">
            <a:extLst>
              <a:ext uri="{FF2B5EF4-FFF2-40B4-BE49-F238E27FC236}">
                <a16:creationId xmlns:a16="http://schemas.microsoft.com/office/drawing/2014/main" id="{6269DDDA-90DD-455D-B123-4FFD9F96BEF5}"/>
              </a:ext>
            </a:extLst>
          </p:cNvPr>
          <p:cNvPicPr>
            <a:picLocks noChangeAspect="1"/>
          </p:cNvPicPr>
          <p:nvPr/>
        </p:nvPicPr>
        <p:blipFill>
          <a:blip r:embed="rId2"/>
          <a:stretch>
            <a:fillRect/>
          </a:stretch>
        </p:blipFill>
        <p:spPr>
          <a:xfrm>
            <a:off x="4578666" y="615674"/>
            <a:ext cx="2907984" cy="2113410"/>
          </a:xfrm>
          <a:prstGeom prst="rect">
            <a:avLst/>
          </a:prstGeom>
          <a:effectLst>
            <a:outerShdw blurRad="101600" dist="38100" dir="5040000" sx="102000" sy="102000" algn="ctr" rotWithShape="0">
              <a:srgbClr val="000000">
                <a:alpha val="43137"/>
              </a:srgbClr>
            </a:outerShdw>
          </a:effectLst>
        </p:spPr>
      </p:pic>
      <p:pic>
        <p:nvPicPr>
          <p:cNvPr id="6" name="图片 5">
            <a:extLst>
              <a:ext uri="{FF2B5EF4-FFF2-40B4-BE49-F238E27FC236}">
                <a16:creationId xmlns:a16="http://schemas.microsoft.com/office/drawing/2014/main" id="{AF53A741-1C9E-4198-86D8-365DA956F118}"/>
              </a:ext>
            </a:extLst>
          </p:cNvPr>
          <p:cNvPicPr>
            <a:picLocks noChangeAspect="1"/>
          </p:cNvPicPr>
          <p:nvPr/>
        </p:nvPicPr>
        <p:blipFill>
          <a:blip r:embed="rId3"/>
          <a:stretch>
            <a:fillRect/>
          </a:stretch>
        </p:blipFill>
        <p:spPr>
          <a:xfrm>
            <a:off x="1211381" y="573284"/>
            <a:ext cx="2550449" cy="2339474"/>
          </a:xfrm>
          <a:prstGeom prst="rect">
            <a:avLst/>
          </a:prstGeom>
        </p:spPr>
      </p:pic>
      <p:sp>
        <p:nvSpPr>
          <p:cNvPr id="7" name="文本框 6">
            <a:extLst>
              <a:ext uri="{FF2B5EF4-FFF2-40B4-BE49-F238E27FC236}">
                <a16:creationId xmlns:a16="http://schemas.microsoft.com/office/drawing/2014/main" id="{AB8B30B3-FF96-49FB-8043-56D4AB4D39C0}"/>
              </a:ext>
            </a:extLst>
          </p:cNvPr>
          <p:cNvSpPr txBox="1"/>
          <p:nvPr/>
        </p:nvSpPr>
        <p:spPr>
          <a:xfrm>
            <a:off x="327002" y="205889"/>
            <a:ext cx="4868726" cy="369332"/>
          </a:xfrm>
          <a:prstGeom prst="rect">
            <a:avLst/>
          </a:prstGeom>
          <a:noFill/>
        </p:spPr>
        <p:txBody>
          <a:bodyPr wrap="square" rtlCol="0">
            <a:spAutoFit/>
          </a:bodyPr>
          <a:lstStyle/>
          <a:p>
            <a:r>
              <a:rPr lang="en-US" dirty="0">
                <a:solidFill>
                  <a:srgbClr val="00B050"/>
                </a:solidFill>
              </a:rPr>
              <a:t>M. </a:t>
            </a:r>
            <a:r>
              <a:rPr lang="en-US" dirty="0" err="1">
                <a:solidFill>
                  <a:srgbClr val="00B050"/>
                </a:solidFill>
              </a:rPr>
              <a:t>Mazouz</a:t>
            </a:r>
            <a:r>
              <a:rPr lang="en-US" dirty="0">
                <a:solidFill>
                  <a:srgbClr val="00B050"/>
                </a:solidFill>
              </a:rPr>
              <a:t>, </a:t>
            </a:r>
            <a:r>
              <a:rPr lang="en-US" dirty="0" err="1">
                <a:solidFill>
                  <a:srgbClr val="00B050"/>
                </a:solidFill>
              </a:rPr>
              <a:t>Phys.Rev.Lett</a:t>
            </a:r>
            <a:r>
              <a:rPr lang="en-US" dirty="0">
                <a:solidFill>
                  <a:srgbClr val="00B050"/>
                </a:solidFill>
              </a:rPr>
              <a:t>. 99 (2007) 242501</a:t>
            </a:r>
          </a:p>
        </p:txBody>
      </p:sp>
    </p:spTree>
    <p:extLst>
      <p:ext uri="{BB962C8B-B14F-4D97-AF65-F5344CB8AC3E}">
        <p14:creationId xmlns:p14="http://schemas.microsoft.com/office/powerpoint/2010/main" val="39675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36E55-8F62-4F1A-BAC4-0F2192A4010A}"/>
              </a:ext>
            </a:extLst>
          </p:cNvPr>
          <p:cNvSpPr>
            <a:spLocks noGrp="1"/>
          </p:cNvSpPr>
          <p:nvPr>
            <p:ph type="ctrTitle"/>
          </p:nvPr>
        </p:nvSpPr>
        <p:spPr/>
        <p:txBody>
          <a:bodyPr>
            <a:normAutofit/>
          </a:bodyPr>
          <a:lstStyle/>
          <a:p>
            <a:r>
              <a:rPr lang="en-US" sz="5400" b="1" dirty="0"/>
              <a:t>Large momentum </a:t>
            </a:r>
            <a:br>
              <a:rPr lang="en-US" sz="5400" b="1" dirty="0"/>
            </a:br>
            <a:r>
              <a:rPr lang="en-US" sz="5400" b="1" dirty="0"/>
              <a:t>effective theory</a:t>
            </a:r>
          </a:p>
        </p:txBody>
      </p:sp>
      <p:sp>
        <p:nvSpPr>
          <p:cNvPr id="3" name="副标题 2">
            <a:extLst>
              <a:ext uri="{FF2B5EF4-FFF2-40B4-BE49-F238E27FC236}">
                <a16:creationId xmlns:a16="http://schemas.microsoft.com/office/drawing/2014/main" id="{1E72FBD2-5664-4BD9-A4E7-7BBC9852B05A}"/>
              </a:ext>
            </a:extLst>
          </p:cNvPr>
          <p:cNvSpPr>
            <a:spLocks noGrp="1"/>
          </p:cNvSpPr>
          <p:nvPr>
            <p:ph type="subTitle" idx="1"/>
          </p:nvPr>
        </p:nvSpPr>
        <p:spPr>
          <a:xfrm>
            <a:off x="1143000" y="3845328"/>
            <a:ext cx="6858000" cy="1745535"/>
          </a:xfrm>
        </p:spPr>
        <p:txBody>
          <a:bodyPr>
            <a:normAutofit/>
          </a:bodyPr>
          <a:lstStyle/>
          <a:p>
            <a:r>
              <a:rPr lang="en-US" sz="3600" dirty="0">
                <a:solidFill>
                  <a:srgbClr val="003399"/>
                </a:solidFill>
              </a:rPr>
              <a:t>(</a:t>
            </a:r>
            <a:r>
              <a:rPr lang="en-US" sz="3600" dirty="0" err="1">
                <a:solidFill>
                  <a:srgbClr val="003399"/>
                </a:solidFill>
              </a:rPr>
              <a:t>LaMET</a:t>
            </a:r>
            <a:r>
              <a:rPr lang="en-US" sz="3600" dirty="0">
                <a:solidFill>
                  <a:srgbClr val="003399"/>
                </a:solidFill>
              </a:rPr>
              <a:t>)</a:t>
            </a:r>
          </a:p>
        </p:txBody>
      </p:sp>
    </p:spTree>
    <p:extLst>
      <p:ext uri="{BB962C8B-B14F-4D97-AF65-F5344CB8AC3E}">
        <p14:creationId xmlns:p14="http://schemas.microsoft.com/office/powerpoint/2010/main" val="115827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9199E6-F37A-46D1-86E7-E5A342B3F022}"/>
              </a:ext>
            </a:extLst>
          </p:cNvPr>
          <p:cNvSpPr>
            <a:spLocks noGrp="1"/>
          </p:cNvSpPr>
          <p:nvPr>
            <p:ph type="title"/>
          </p:nvPr>
        </p:nvSpPr>
        <p:spPr/>
        <p:txBody>
          <a:bodyPr>
            <a:normAutofit/>
          </a:bodyPr>
          <a:lstStyle/>
          <a:p>
            <a:r>
              <a:rPr lang="en-US" altLang="zh-CN" b="1" dirty="0"/>
              <a:t>A recipe for directly calculating </a:t>
            </a:r>
            <a:r>
              <a:rPr lang="en-US" altLang="zh-CN" b="1" dirty="0" err="1"/>
              <a:t>parton</a:t>
            </a:r>
            <a:r>
              <a:rPr lang="en-US" altLang="zh-CN" b="1" dirty="0"/>
              <a:t> physics from lattice QCD</a:t>
            </a:r>
            <a:endParaRPr lang="en-US" b="1" dirty="0"/>
          </a:p>
        </p:txBody>
      </p:sp>
      <p:sp>
        <p:nvSpPr>
          <p:cNvPr id="3" name="内容占位符 2">
            <a:extLst>
              <a:ext uri="{FF2B5EF4-FFF2-40B4-BE49-F238E27FC236}">
                <a16:creationId xmlns:a16="http://schemas.microsoft.com/office/drawing/2014/main" id="{DD814DF7-E26B-478B-B28C-49CF76B1A437}"/>
              </a:ext>
            </a:extLst>
          </p:cNvPr>
          <p:cNvSpPr>
            <a:spLocks noGrp="1"/>
          </p:cNvSpPr>
          <p:nvPr>
            <p:ph idx="1"/>
          </p:nvPr>
        </p:nvSpPr>
        <p:spPr/>
        <p:txBody>
          <a:bodyPr>
            <a:normAutofit fontScale="92500" lnSpcReduction="10000"/>
          </a:bodyPr>
          <a:lstStyle/>
          <a:p>
            <a:r>
              <a:rPr lang="en-US" dirty="0">
                <a:solidFill>
                  <a:srgbClr val="00B050"/>
                </a:solidFill>
              </a:rPr>
              <a:t>X. Ji, Sci. China-PMA </a:t>
            </a:r>
            <a:r>
              <a:rPr lang="en-US" b="1" dirty="0">
                <a:solidFill>
                  <a:srgbClr val="00B050"/>
                </a:solidFill>
              </a:rPr>
              <a:t>57</a:t>
            </a:r>
            <a:r>
              <a:rPr lang="en-US" dirty="0">
                <a:solidFill>
                  <a:srgbClr val="00B050"/>
                </a:solidFill>
              </a:rPr>
              <a:t>, 1407 (2014).</a:t>
            </a: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432FF"/>
              </a:solidFill>
            </a:endParaRPr>
          </a:p>
          <a:p>
            <a:r>
              <a:rPr lang="en-US" dirty="0">
                <a:solidFill>
                  <a:srgbClr val="0432FF"/>
                </a:solidFill>
              </a:rPr>
              <a:t>A few related talks in this workshop: </a:t>
            </a:r>
            <a:r>
              <a:rPr lang="en-US" altLang="zh-CN" dirty="0">
                <a:solidFill>
                  <a:srgbClr val="0432FF"/>
                </a:solidFill>
              </a:rPr>
              <a:t>J. Qiu, H. W.</a:t>
            </a:r>
            <a:r>
              <a:rPr lang="zh-CN" altLang="en-US" dirty="0">
                <a:solidFill>
                  <a:srgbClr val="0432FF"/>
                </a:solidFill>
              </a:rPr>
              <a:t> </a:t>
            </a:r>
            <a:r>
              <a:rPr lang="en-US" altLang="zh-CN" dirty="0">
                <a:solidFill>
                  <a:srgbClr val="0432FF"/>
                </a:solidFill>
              </a:rPr>
              <a:t>Lin,</a:t>
            </a:r>
            <a:r>
              <a:rPr lang="zh-CN" altLang="en-US" dirty="0">
                <a:solidFill>
                  <a:srgbClr val="0432FF"/>
                </a:solidFill>
              </a:rPr>
              <a:t> </a:t>
            </a:r>
            <a:r>
              <a:rPr lang="en-US" altLang="zh-CN" dirty="0">
                <a:solidFill>
                  <a:srgbClr val="0432FF"/>
                </a:solidFill>
              </a:rPr>
              <a:t>A. Radyushkin</a:t>
            </a:r>
            <a:endParaRPr lang="en-US" dirty="0">
              <a:solidFill>
                <a:srgbClr val="0432FF"/>
              </a:solidFill>
            </a:endParaRPr>
          </a:p>
        </p:txBody>
      </p:sp>
      <p:sp>
        <p:nvSpPr>
          <p:cNvPr id="4" name="灯片编号占位符 3">
            <a:extLst>
              <a:ext uri="{FF2B5EF4-FFF2-40B4-BE49-F238E27FC236}">
                <a16:creationId xmlns:a16="http://schemas.microsoft.com/office/drawing/2014/main" id="{89B9D37C-A545-4591-9167-3199E21CC311}"/>
              </a:ext>
            </a:extLst>
          </p:cNvPr>
          <p:cNvSpPr>
            <a:spLocks noGrp="1"/>
          </p:cNvSpPr>
          <p:nvPr>
            <p:ph type="sldNum" sz="quarter" idx="12"/>
          </p:nvPr>
        </p:nvSpPr>
        <p:spPr/>
        <p:txBody>
          <a:bodyPr/>
          <a:lstStyle/>
          <a:p>
            <a:fld id="{1B24396D-2FF6-D34A-9420-89EE9BF2DA5E}" type="slidenum">
              <a:rPr kumimoji="1" lang="zh-CN" altLang="en-US" smtClean="0"/>
              <a:t>16</a:t>
            </a:fld>
            <a:endParaRPr kumimoji="1" lang="zh-CN" altLang="en-US"/>
          </a:p>
        </p:txBody>
      </p:sp>
      <p:pic>
        <p:nvPicPr>
          <p:cNvPr id="5" name="图片 4">
            <a:extLst>
              <a:ext uri="{FF2B5EF4-FFF2-40B4-BE49-F238E27FC236}">
                <a16:creationId xmlns:a16="http://schemas.microsoft.com/office/drawing/2014/main" id="{7818AFAD-9683-4635-8E9F-6E7CF4AFFDAF}"/>
              </a:ext>
            </a:extLst>
          </p:cNvPr>
          <p:cNvPicPr>
            <a:picLocks noChangeAspect="1"/>
          </p:cNvPicPr>
          <p:nvPr/>
        </p:nvPicPr>
        <p:blipFill>
          <a:blip r:embed="rId2"/>
          <a:stretch>
            <a:fillRect/>
          </a:stretch>
        </p:blipFill>
        <p:spPr>
          <a:xfrm>
            <a:off x="1734295" y="2365967"/>
            <a:ext cx="5302348" cy="2886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794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5F2A8-6000-4A28-AC51-9A61279CF6C3}"/>
              </a:ext>
            </a:extLst>
          </p:cNvPr>
          <p:cNvSpPr>
            <a:spLocks noGrp="1"/>
          </p:cNvSpPr>
          <p:nvPr>
            <p:ph type="title"/>
          </p:nvPr>
        </p:nvSpPr>
        <p:spPr>
          <a:xfrm>
            <a:off x="310444" y="327378"/>
            <a:ext cx="5486399" cy="1363311"/>
          </a:xfrm>
        </p:spPr>
        <p:txBody>
          <a:bodyPr/>
          <a:lstStyle/>
          <a:p>
            <a:r>
              <a:rPr lang="en-US" dirty="0">
                <a:solidFill>
                  <a:srgbClr val="0432FF"/>
                </a:solidFill>
              </a:rPr>
              <a:t>“Heisenberg picture” </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4D8B88B5-C554-4B7E-BBFA-9E815C4A27C1}"/>
                  </a:ext>
                </a:extLst>
              </p:cNvPr>
              <p:cNvSpPr>
                <a:spLocks noGrp="1"/>
              </p:cNvSpPr>
              <p:nvPr>
                <p:ph idx="1"/>
              </p:nvPr>
            </p:nvSpPr>
            <p:spPr>
              <a:xfrm>
                <a:off x="869214" y="1692417"/>
                <a:ext cx="7941734" cy="4358416"/>
              </a:xfrm>
            </p:spPr>
            <p:txBody>
              <a:bodyPr>
                <a:noAutofit/>
              </a:bodyPr>
              <a:lstStyle/>
              <a:p>
                <a:r>
                  <a:rPr lang="en-US" altLang="zh-CN" b="1" dirty="0">
                    <a:solidFill>
                      <a:srgbClr val="FF0000"/>
                    </a:solidFill>
                  </a:rPr>
                  <a:t>Probes</a:t>
                </a:r>
                <a:r>
                  <a:rPr lang="zh-CN" altLang="en-US" dirty="0"/>
                  <a:t>（</a:t>
                </a:r>
                <a:r>
                  <a:rPr lang="en-US" altLang="zh-CN" dirty="0"/>
                  <a:t>operators) </a:t>
                </a:r>
                <a:r>
                  <a:rPr lang="en-US" dirty="0"/>
                  <a:t>are </a:t>
                </a:r>
                <a:r>
                  <a:rPr lang="en-US" dirty="0">
                    <a:solidFill>
                      <a:srgbClr val="0000FF"/>
                    </a:solidFill>
                  </a:rPr>
                  <a:t>light-cone correlations </a:t>
                </a:r>
              </a:p>
              <a:p>
                <a:pPr marL="0" indent="0">
                  <a:buNone/>
                </a:pPr>
                <a:r>
                  <a:rPr lang="en-US" dirty="0"/>
                  <a:t>              </a:t>
                </a:r>
                <a14:m>
                  <m:oMath xmlns:m="http://schemas.openxmlformats.org/officeDocument/2006/math">
                    <m:acc>
                      <m:accPr>
                        <m:chr m:val="̂"/>
                        <m:ctrlPr>
                          <a:rPr lang="en-US" b="0" i="1" dirty="0" smtClean="0">
                            <a:solidFill>
                              <a:srgbClr val="FF0000"/>
                            </a:solidFill>
                            <a:latin typeface="Cambria Math" panose="02040503050406030204" pitchFamily="18" charset="0"/>
                          </a:rPr>
                        </m:ctrlPr>
                      </m:accPr>
                      <m:e>
                        <m:r>
                          <a:rPr lang="en-US" i="1" dirty="0" smtClean="0">
                            <a:solidFill>
                              <a:srgbClr val="FF0000"/>
                            </a:solidFill>
                            <a:latin typeface="Cambria Math" panose="02040503050406030204" pitchFamily="18" charset="0"/>
                          </a:rPr>
                          <m:t>𝑂</m:t>
                        </m:r>
                      </m:e>
                    </m:acc>
                    <m:r>
                      <a:rPr lang="en-US" i="1" dirty="0">
                        <a:solidFill>
                          <a:srgbClr val="FF0000"/>
                        </a:solidFill>
                        <a:latin typeface="Cambria Math" panose="02040503050406030204" pitchFamily="18" charset="0"/>
                      </a:rPr>
                      <m:t> </m:t>
                    </m:r>
                    <m:r>
                      <a:rPr lang="en-US" i="1" dirty="0" smtClean="0">
                        <a:solidFill>
                          <a:srgbClr val="FF0000"/>
                        </a:solidFill>
                        <a:latin typeface="Cambria Math" panose="02040503050406030204" pitchFamily="18" charset="0"/>
                      </a:rPr>
                      <m:t>=</m:t>
                    </m:r>
                    <m:r>
                      <a:rPr lang="en-US" i="1" dirty="0">
                        <a:solidFill>
                          <a:srgbClr val="FF0000"/>
                        </a:solidFill>
                        <a:latin typeface="Cambria Math" panose="02040503050406030204" pitchFamily="18" charset="0"/>
                      </a:rPr>
                      <m:t> </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𝜙</m:t>
                        </m:r>
                      </m:e>
                      <m:sub>
                        <m:r>
                          <a:rPr lang="en-US" b="0" i="1" smtClean="0">
                            <a:solidFill>
                              <a:srgbClr val="FF0000"/>
                            </a:solidFill>
                            <a:latin typeface="Cambria Math" panose="02040503050406030204" pitchFamily="18" charset="0"/>
                          </a:rPr>
                          <m:t>1</m:t>
                        </m:r>
                      </m:sub>
                    </m:sSub>
                    <m:d>
                      <m:dPr>
                        <m:ctrlPr>
                          <a:rPr lang="en-US" b="0" i="1" smtClean="0">
                            <a:solidFill>
                              <a:srgbClr val="FF0000"/>
                            </a:solidFill>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𝜆</m:t>
                            </m:r>
                          </m:e>
                          <m:sub>
                            <m:r>
                              <a:rPr lang="en-US" b="0" i="1" smtClean="0">
                                <a:solidFill>
                                  <a:srgbClr val="FF0000"/>
                                </a:solidFill>
                                <a:latin typeface="Cambria Math" panose="02040503050406030204" pitchFamily="18" charset="0"/>
                              </a:rPr>
                              <m:t>1</m:t>
                            </m:r>
                          </m:sub>
                        </m:sSub>
                        <m:r>
                          <m:rPr>
                            <m:sty m:val="p"/>
                          </m:rPr>
                          <a:rPr lang="en-US" b="0" i="0" smtClean="0">
                            <a:solidFill>
                              <a:srgbClr val="FF0000"/>
                            </a:solidFill>
                            <a:latin typeface="Cambria Math" panose="02040503050406030204" pitchFamily="18" charset="0"/>
                          </a:rPr>
                          <m:t>n</m:t>
                        </m:r>
                      </m:e>
                    </m:d>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𝜙</m:t>
                        </m:r>
                      </m:e>
                      <m:sub>
                        <m:r>
                          <a:rPr lang="en-US" b="0" i="1" smtClean="0">
                            <a:solidFill>
                              <a:srgbClr val="FF0000"/>
                            </a:solidFill>
                            <a:latin typeface="Cambria Math" panose="02040503050406030204" pitchFamily="18" charset="0"/>
                          </a:rPr>
                          <m:t>2</m:t>
                        </m:r>
                      </m:sub>
                    </m:sSub>
                    <m:d>
                      <m:dPr>
                        <m:ctrlPr>
                          <a:rPr lang="en-US" b="0" i="1" smtClean="0">
                            <a:solidFill>
                              <a:srgbClr val="FF0000"/>
                            </a:solidFill>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𝜆</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𝑛</m:t>
                        </m:r>
                      </m:e>
                    </m:d>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𝜙</m:t>
                        </m:r>
                      </m:e>
                      <m:sub>
                        <m:r>
                          <a:rPr lang="en-US" b="0" i="1" smtClean="0">
                            <a:solidFill>
                              <a:srgbClr val="FF0000"/>
                            </a:solidFill>
                            <a:latin typeface="Cambria Math" panose="02040503050406030204" pitchFamily="18" charset="0"/>
                          </a:rPr>
                          <m:t>𝑘</m:t>
                        </m:r>
                      </m:sub>
                    </m:sSub>
                    <m:d>
                      <m:dPr>
                        <m:ctrlPr>
                          <a:rPr lang="en-US" b="0" i="1" smtClean="0">
                            <a:solidFill>
                              <a:srgbClr val="FF0000"/>
                            </a:solidFill>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𝜆</m:t>
                            </m:r>
                          </m:e>
                          <m:sub>
                            <m:r>
                              <a:rPr lang="en-US" b="0" i="1" smtClean="0">
                                <a:solidFill>
                                  <a:srgbClr val="FF0000"/>
                                </a:solidFill>
                                <a:latin typeface="Cambria Math" panose="02040503050406030204" pitchFamily="18" charset="0"/>
                              </a:rPr>
                              <m:t>𝑘</m:t>
                            </m:r>
                          </m:sub>
                        </m:sSub>
                        <m:r>
                          <a:rPr lang="en-US" b="0" i="1" smtClean="0">
                            <a:solidFill>
                              <a:srgbClr val="FF0000"/>
                            </a:solidFill>
                            <a:latin typeface="Cambria Math" panose="02040503050406030204" pitchFamily="18" charset="0"/>
                          </a:rPr>
                          <m:t>𝑛</m:t>
                        </m:r>
                      </m:e>
                    </m:d>
                  </m:oMath>
                </a14:m>
                <a:endParaRPr lang="en-US" b="0" dirty="0"/>
              </a:p>
              <a:p>
                <a:pPr marL="0" indent="0">
                  <a:buNone/>
                </a:pPr>
                <a:endParaRPr lang="en-US" dirty="0"/>
              </a:p>
              <a:p>
                <a:pPr marL="0" indent="0">
                  <a:buNone/>
                </a:pPr>
                <a:endParaRPr lang="en-US" dirty="0"/>
              </a:p>
              <a:p>
                <a:pPr marL="0" indent="0">
                  <a:buNone/>
                </a:pPr>
                <a:endParaRPr lang="en-US" dirty="0"/>
              </a:p>
              <a:p>
                <a:r>
                  <a:rPr lang="en-US" dirty="0"/>
                  <a:t>The matrix elements are independent of hadron momentum, and they can be calculated in </a:t>
                </a:r>
                <a:r>
                  <a:rPr lang="en-US" dirty="0">
                    <a:solidFill>
                      <a:srgbClr val="FF0000"/>
                    </a:solidFill>
                  </a:rPr>
                  <a:t>the</a:t>
                </a:r>
                <a:r>
                  <a:rPr lang="en-US" b="1" dirty="0">
                    <a:solidFill>
                      <a:srgbClr val="FF0000"/>
                    </a:solidFill>
                  </a:rPr>
                  <a:t> rest frame states</a:t>
                </a:r>
                <a:r>
                  <a:rPr lang="en-US" dirty="0">
                    <a:solidFill>
                      <a:srgbClr val="FF0000"/>
                    </a:solidFill>
                  </a:rPr>
                  <a:t>. </a:t>
                </a:r>
              </a:p>
              <a:p>
                <a:r>
                  <a:rPr lang="en-US" b="1" dirty="0">
                    <a:solidFill>
                      <a:srgbClr val="FF0000"/>
                    </a:solidFill>
                  </a:rPr>
                  <a:t>Time-dependence</a:t>
                </a:r>
                <a:r>
                  <a:rPr lang="en-US" dirty="0"/>
                  <a:t> is not yet amenable to </a:t>
                </a:r>
                <a:r>
                  <a:rPr lang="en-US" dirty="0">
                    <a:solidFill>
                      <a:srgbClr val="0000FF"/>
                    </a:solidFill>
                  </a:rPr>
                  <a:t>classical Monte Carlo </a:t>
                </a:r>
                <a:r>
                  <a:rPr lang="en-US" dirty="0"/>
                  <a:t>simulations.</a:t>
                </a:r>
              </a:p>
            </p:txBody>
          </p:sp>
        </mc:Choice>
        <mc:Fallback>
          <p:sp>
            <p:nvSpPr>
              <p:cNvPr id="3" name="内容占位符 2">
                <a:extLst>
                  <a:ext uri="{FF2B5EF4-FFF2-40B4-BE49-F238E27FC236}">
                    <a16:creationId xmlns:a16="http://schemas.microsoft.com/office/drawing/2014/main" id="{4D8B88B5-C554-4B7E-BBFA-9E815C4A27C1}"/>
                  </a:ext>
                </a:extLst>
              </p:cNvPr>
              <p:cNvSpPr>
                <a:spLocks noGrp="1" noRot="1" noChangeAspect="1" noMove="1" noResize="1" noEditPoints="1" noAdjustHandles="1" noChangeArrowheads="1" noChangeShapeType="1" noTextEdit="1"/>
              </p:cNvSpPr>
              <p:nvPr>
                <p:ph idx="1"/>
              </p:nvPr>
            </p:nvSpPr>
            <p:spPr>
              <a:xfrm>
                <a:off x="869214" y="1692417"/>
                <a:ext cx="7941734" cy="4358416"/>
              </a:xfrm>
              <a:blipFill>
                <a:blip r:embed="rId2"/>
                <a:stretch>
                  <a:fillRect l="-1382" t="-2657" b="-12028"/>
                </a:stretch>
              </a:blipFill>
            </p:spPr>
            <p:txBody>
              <a:bodyPr/>
              <a:lstStyle/>
              <a:p>
                <a:r>
                  <a:rPr lang="en-US">
                    <a:noFill/>
                  </a:rPr>
                  <a:t> </a:t>
                </a:r>
              </a:p>
            </p:txBody>
          </p:sp>
        </mc:Fallback>
      </mc:AlternateContent>
      <p:grpSp>
        <p:nvGrpSpPr>
          <p:cNvPr id="4" name="组合 3">
            <a:extLst>
              <a:ext uri="{FF2B5EF4-FFF2-40B4-BE49-F238E27FC236}">
                <a16:creationId xmlns:a16="http://schemas.microsoft.com/office/drawing/2014/main" id="{294E1736-6CE4-49E8-878E-4A054F517174}"/>
              </a:ext>
            </a:extLst>
          </p:cNvPr>
          <p:cNvGrpSpPr/>
          <p:nvPr/>
        </p:nvGrpSpPr>
        <p:grpSpPr>
          <a:xfrm>
            <a:off x="3260434" y="2945366"/>
            <a:ext cx="2338855" cy="1407281"/>
            <a:chOff x="5462923" y="4352470"/>
            <a:chExt cx="2623131" cy="1665288"/>
          </a:xfrm>
        </p:grpSpPr>
        <p:grpSp>
          <p:nvGrpSpPr>
            <p:cNvPr id="5" name="Group 8">
              <a:extLst>
                <a:ext uri="{FF2B5EF4-FFF2-40B4-BE49-F238E27FC236}">
                  <a16:creationId xmlns:a16="http://schemas.microsoft.com/office/drawing/2014/main" id="{A2C28EB5-510A-499B-BB66-496A258D0CC8}"/>
                </a:ext>
              </a:extLst>
            </p:cNvPr>
            <p:cNvGrpSpPr/>
            <p:nvPr/>
          </p:nvGrpSpPr>
          <p:grpSpPr>
            <a:xfrm>
              <a:off x="5462923" y="4352470"/>
              <a:ext cx="2623131" cy="1665288"/>
              <a:chOff x="2590800" y="2449512"/>
              <a:chExt cx="2623131" cy="1665288"/>
            </a:xfrm>
          </p:grpSpPr>
          <p:grpSp>
            <p:nvGrpSpPr>
              <p:cNvPr id="8" name="Group 15">
                <a:extLst>
                  <a:ext uri="{FF2B5EF4-FFF2-40B4-BE49-F238E27FC236}">
                    <a16:creationId xmlns:a16="http://schemas.microsoft.com/office/drawing/2014/main" id="{40F932DA-CCA4-4522-BB28-97BA323A124A}"/>
                  </a:ext>
                </a:extLst>
              </p:cNvPr>
              <p:cNvGrpSpPr>
                <a:grpSpLocks/>
              </p:cNvGrpSpPr>
              <p:nvPr/>
            </p:nvGrpSpPr>
            <p:grpSpPr bwMode="auto">
              <a:xfrm>
                <a:off x="2590800" y="2590800"/>
                <a:ext cx="2438400" cy="1524000"/>
                <a:chOff x="2895600" y="2590800"/>
                <a:chExt cx="2438400" cy="1524000"/>
              </a:xfrm>
              <a:solidFill>
                <a:srgbClr val="FFFF00"/>
              </a:solidFill>
            </p:grpSpPr>
            <p:cxnSp>
              <p:nvCxnSpPr>
                <p:cNvPr id="14" name="Straight Arrow Connector 4">
                  <a:extLst>
                    <a:ext uri="{FF2B5EF4-FFF2-40B4-BE49-F238E27FC236}">
                      <a16:creationId xmlns:a16="http://schemas.microsoft.com/office/drawing/2014/main" id="{E749AFF3-72EB-4182-B35B-70F3F63A023A}"/>
                    </a:ext>
                  </a:extLst>
                </p:cNvPr>
                <p:cNvCxnSpPr>
                  <a:cxnSpLocks noChangeShapeType="1"/>
                </p:cNvCxnSpPr>
                <p:nvPr/>
              </p:nvCxnSpPr>
              <p:spPr bwMode="auto">
                <a:xfrm flipV="1">
                  <a:off x="4114800" y="2590800"/>
                  <a:ext cx="0" cy="1524000"/>
                </a:xfrm>
                <a:prstGeom prst="straightConnector1">
                  <a:avLst/>
                </a:prstGeom>
                <a:grpFill/>
                <a:ln w="9525" algn="ctr">
                  <a:solidFill>
                    <a:schemeClr val="tx1"/>
                  </a:solidFill>
                  <a:round/>
                  <a:headEnd/>
                  <a:tailEnd type="arrow" w="med" len="med"/>
                </a:ln>
              </p:spPr>
            </p:cxnSp>
            <p:cxnSp>
              <p:nvCxnSpPr>
                <p:cNvPr id="15" name="Straight Arrow Connector 6">
                  <a:extLst>
                    <a:ext uri="{FF2B5EF4-FFF2-40B4-BE49-F238E27FC236}">
                      <a16:creationId xmlns:a16="http://schemas.microsoft.com/office/drawing/2014/main" id="{A179E5E0-E093-47C5-BF93-FA3D4796B7AD}"/>
                    </a:ext>
                  </a:extLst>
                </p:cNvPr>
                <p:cNvCxnSpPr>
                  <a:cxnSpLocks noChangeShapeType="1"/>
                </p:cNvCxnSpPr>
                <p:nvPr/>
              </p:nvCxnSpPr>
              <p:spPr bwMode="auto">
                <a:xfrm>
                  <a:off x="2895600" y="3352800"/>
                  <a:ext cx="2438400" cy="0"/>
                </a:xfrm>
                <a:prstGeom prst="straightConnector1">
                  <a:avLst/>
                </a:prstGeom>
                <a:grpFill/>
                <a:ln w="9525" algn="ctr">
                  <a:solidFill>
                    <a:schemeClr val="tx1"/>
                  </a:solidFill>
                  <a:round/>
                  <a:headEnd/>
                  <a:tailEnd type="arrow" w="med" len="med"/>
                </a:ln>
              </p:spPr>
            </p:cxnSp>
            <p:cxnSp>
              <p:nvCxnSpPr>
                <p:cNvPr id="16" name="Straight Connector 18">
                  <a:extLst>
                    <a:ext uri="{FF2B5EF4-FFF2-40B4-BE49-F238E27FC236}">
                      <a16:creationId xmlns:a16="http://schemas.microsoft.com/office/drawing/2014/main" id="{3FB30406-F46F-4F8F-B4D3-366433C66FAC}"/>
                    </a:ext>
                  </a:extLst>
                </p:cNvPr>
                <p:cNvCxnSpPr>
                  <a:cxnSpLocks noChangeShapeType="1"/>
                </p:cNvCxnSpPr>
                <p:nvPr/>
              </p:nvCxnSpPr>
              <p:spPr bwMode="auto">
                <a:xfrm flipV="1">
                  <a:off x="3352800" y="2667000"/>
                  <a:ext cx="1600200" cy="1295400"/>
                </a:xfrm>
                <a:prstGeom prst="line">
                  <a:avLst/>
                </a:prstGeom>
                <a:grpFill/>
                <a:ln w="9525" algn="ctr">
                  <a:solidFill>
                    <a:schemeClr val="tx1"/>
                  </a:solidFill>
                  <a:round/>
                  <a:headEnd/>
                  <a:tailEnd/>
                </a:ln>
              </p:spPr>
            </p:cxnSp>
            <p:cxnSp>
              <p:nvCxnSpPr>
                <p:cNvPr id="17" name="Straight Connector 19">
                  <a:extLst>
                    <a:ext uri="{FF2B5EF4-FFF2-40B4-BE49-F238E27FC236}">
                      <a16:creationId xmlns:a16="http://schemas.microsoft.com/office/drawing/2014/main" id="{8D655BD7-8CDF-4B31-9FF1-9FAB41C9F814}"/>
                    </a:ext>
                  </a:extLst>
                </p:cNvPr>
                <p:cNvCxnSpPr>
                  <a:cxnSpLocks noChangeShapeType="1"/>
                </p:cNvCxnSpPr>
                <p:nvPr/>
              </p:nvCxnSpPr>
              <p:spPr bwMode="auto">
                <a:xfrm>
                  <a:off x="3352800" y="2667000"/>
                  <a:ext cx="1676400" cy="1447800"/>
                </a:xfrm>
                <a:prstGeom prst="line">
                  <a:avLst/>
                </a:prstGeom>
                <a:grpFill/>
                <a:ln w="9525" algn="ctr">
                  <a:solidFill>
                    <a:schemeClr val="tx1"/>
                  </a:solidFill>
                  <a:round/>
                  <a:headEnd/>
                  <a:tailEnd/>
                </a:ln>
              </p:spPr>
            </p:cxnSp>
          </p:grpSp>
          <p:sp>
            <p:nvSpPr>
              <p:cNvPr id="9" name="TextBox 11">
                <a:extLst>
                  <a:ext uri="{FF2B5EF4-FFF2-40B4-BE49-F238E27FC236}">
                    <a16:creationId xmlns:a16="http://schemas.microsoft.com/office/drawing/2014/main" id="{D349586F-D16B-44D2-9475-BFB1596EB59E}"/>
                  </a:ext>
                </a:extLst>
              </p:cNvPr>
              <p:cNvSpPr txBox="1">
                <a:spLocks noChangeArrowheads="1"/>
              </p:cNvSpPr>
              <p:nvPr/>
            </p:nvSpPr>
            <p:spPr bwMode="auto">
              <a:xfrm>
                <a:off x="5029200" y="2906713"/>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Century Schoolbook" panose="02040604050505020304" pitchFamily="18"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sz="1800" baseline="30000" dirty="0">
                  <a:solidFill>
                    <a:srgbClr val="1E02C6"/>
                  </a:solidFill>
                </a:endParaRPr>
              </a:p>
            </p:txBody>
          </p:sp>
          <p:sp>
            <p:nvSpPr>
              <p:cNvPr id="11" name="TextBox 13">
                <a:extLst>
                  <a:ext uri="{FF2B5EF4-FFF2-40B4-BE49-F238E27FC236}">
                    <a16:creationId xmlns:a16="http://schemas.microsoft.com/office/drawing/2014/main" id="{7AA31CCD-BD14-4AEC-910F-D7A9DD8373FB}"/>
                  </a:ext>
                </a:extLst>
              </p:cNvPr>
              <p:cNvSpPr txBox="1">
                <a:spLocks noChangeArrowheads="1"/>
              </p:cNvSpPr>
              <p:nvPr/>
            </p:nvSpPr>
            <p:spPr bwMode="auto">
              <a:xfrm>
                <a:off x="4648200" y="2449512"/>
                <a:ext cx="377907"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Century Schoolbook" panose="02040604050505020304" pitchFamily="18"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sz="3200" baseline="30000" dirty="0">
                    <a:solidFill>
                      <a:srgbClr val="0000FF"/>
                    </a:solidFill>
                  </a:rPr>
                  <a:t>p</a:t>
                </a:r>
              </a:p>
            </p:txBody>
          </p:sp>
          <p:sp>
            <p:nvSpPr>
              <p:cNvPr id="12" name="TextBox 14">
                <a:extLst>
                  <a:ext uri="{FF2B5EF4-FFF2-40B4-BE49-F238E27FC236}">
                    <a16:creationId xmlns:a16="http://schemas.microsoft.com/office/drawing/2014/main" id="{1EB599D5-10C7-488C-AD8E-B1C3D47BAFD0}"/>
                  </a:ext>
                </a:extLst>
              </p:cNvPr>
              <p:cNvSpPr txBox="1">
                <a:spLocks noChangeArrowheads="1"/>
              </p:cNvSpPr>
              <p:nvPr/>
            </p:nvSpPr>
            <p:spPr bwMode="auto">
              <a:xfrm>
                <a:off x="2727554" y="2449512"/>
                <a:ext cx="377907"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Century Schoolbook" panose="02040604050505020304" pitchFamily="18"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sz="3200" baseline="30000" dirty="0">
                    <a:solidFill>
                      <a:srgbClr val="0000FF"/>
                    </a:solidFill>
                  </a:rPr>
                  <a:t>n</a:t>
                </a:r>
                <a:endParaRPr lang="en-US" sz="3600" baseline="30000" dirty="0">
                  <a:solidFill>
                    <a:srgbClr val="0000FF"/>
                  </a:solidFill>
                </a:endParaRPr>
              </a:p>
            </p:txBody>
          </p:sp>
          <p:sp>
            <p:nvSpPr>
              <p:cNvPr id="13" name="Oval 21">
                <a:extLst>
                  <a:ext uri="{FF2B5EF4-FFF2-40B4-BE49-F238E27FC236}">
                    <a16:creationId xmlns:a16="http://schemas.microsoft.com/office/drawing/2014/main" id="{6D0790F3-6D9A-4E3B-ACA8-1ACF5BC6A505}"/>
                  </a:ext>
                </a:extLst>
              </p:cNvPr>
              <p:cNvSpPr>
                <a:spLocks noChangeArrowheads="1"/>
              </p:cNvSpPr>
              <p:nvPr/>
            </p:nvSpPr>
            <p:spPr bwMode="auto">
              <a:xfrm flipV="1">
                <a:off x="3197773" y="2773222"/>
                <a:ext cx="99465" cy="133490"/>
              </a:xfrm>
              <a:prstGeom prst="ellipse">
                <a:avLst/>
              </a:prstGeom>
              <a:solidFill>
                <a:srgbClr val="FFFF00"/>
              </a:solidFill>
              <a:ln w="9525" algn="ctr">
                <a:solidFill>
                  <a:schemeClr val="tx1"/>
                </a:solidFill>
                <a:round/>
                <a:headEnd/>
                <a:tailEnd/>
              </a:ln>
            </p:spPr>
            <p:txBody>
              <a:bodyPr wrap="square">
                <a:spAutoFit/>
              </a:bodyPr>
              <a:lstStyle>
                <a:lvl1pPr>
                  <a:spcBef>
                    <a:spcPct val="20000"/>
                  </a:spcBef>
                  <a:buClr>
                    <a:schemeClr val="hlink"/>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Century Schoolbook" panose="02040604050505020304" pitchFamily="18"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sz="1800"/>
              </a:p>
            </p:txBody>
          </p:sp>
        </p:grpSp>
        <p:sp>
          <p:nvSpPr>
            <p:cNvPr id="6" name="椭圆 5">
              <a:extLst>
                <a:ext uri="{FF2B5EF4-FFF2-40B4-BE49-F238E27FC236}">
                  <a16:creationId xmlns:a16="http://schemas.microsoft.com/office/drawing/2014/main" id="{F071311E-DE40-44F2-BB61-13381E6AA0D6}"/>
                </a:ext>
              </a:extLst>
            </p:cNvPr>
            <p:cNvSpPr/>
            <p:nvPr/>
          </p:nvSpPr>
          <p:spPr>
            <a:xfrm>
              <a:off x="6646027" y="5200343"/>
              <a:ext cx="114993" cy="1349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5485D1F-0A11-43A4-826E-3D70219FB75D}"/>
                </a:ext>
              </a:extLst>
            </p:cNvPr>
            <p:cNvSpPr/>
            <p:nvPr/>
          </p:nvSpPr>
          <p:spPr>
            <a:xfrm>
              <a:off x="6057207" y="4660013"/>
              <a:ext cx="114993" cy="1349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椭圆 17">
            <a:extLst>
              <a:ext uri="{FF2B5EF4-FFF2-40B4-BE49-F238E27FC236}">
                <a16:creationId xmlns:a16="http://schemas.microsoft.com/office/drawing/2014/main" id="{BCDF997E-AFF1-4864-AC33-009F80796EC4}"/>
              </a:ext>
            </a:extLst>
          </p:cNvPr>
          <p:cNvSpPr/>
          <p:nvPr/>
        </p:nvSpPr>
        <p:spPr>
          <a:xfrm>
            <a:off x="4100756" y="3476194"/>
            <a:ext cx="102531" cy="114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700A273-C2A7-490E-9F9F-4F9A494C704A}"/>
              </a:ext>
            </a:extLst>
          </p:cNvPr>
          <p:cNvSpPr/>
          <p:nvPr/>
        </p:nvSpPr>
        <p:spPr>
          <a:xfrm>
            <a:off x="3942714" y="3323791"/>
            <a:ext cx="102531" cy="114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a:extLst>
              <a:ext uri="{FF2B5EF4-FFF2-40B4-BE49-F238E27FC236}">
                <a16:creationId xmlns:a16="http://schemas.microsoft.com/office/drawing/2014/main" id="{CDC95CF6-A288-4B2D-A725-A6F9F8CD63CB}"/>
              </a:ext>
            </a:extLst>
          </p:cNvPr>
          <p:cNvSpPr txBox="1">
            <a:spLocks/>
          </p:cNvSpPr>
          <p:nvPr/>
        </p:nvSpPr>
        <p:spPr>
          <a:xfrm>
            <a:off x="5785555" y="479778"/>
            <a:ext cx="2789216" cy="95391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stStyle>
          <a:p>
            <a:r>
              <a:rPr lang="en-US" altLang="zh-CN" sz="2000" dirty="0" err="1">
                <a:solidFill>
                  <a:srgbClr val="01AF1E"/>
                </a:solidFill>
              </a:rPr>
              <a:t>Drell</a:t>
            </a:r>
            <a:r>
              <a:rPr lang="en-US" altLang="zh-CN" sz="2000" dirty="0">
                <a:solidFill>
                  <a:srgbClr val="01AF1E"/>
                </a:solidFill>
              </a:rPr>
              <a:t>, </a:t>
            </a:r>
            <a:r>
              <a:rPr lang="en-US" sz="2000" dirty="0">
                <a:solidFill>
                  <a:srgbClr val="01AF1E"/>
                </a:solidFill>
              </a:rPr>
              <a:t>Yan, Chang, Ma, Brodsky, Lepage, </a:t>
            </a:r>
            <a:r>
              <a:rPr lang="en-US" sz="2000" dirty="0" err="1">
                <a:solidFill>
                  <a:srgbClr val="01AF1E"/>
                </a:solidFill>
              </a:rPr>
              <a:t>Efremov</a:t>
            </a:r>
            <a:r>
              <a:rPr lang="en-US" sz="2000" dirty="0">
                <a:solidFill>
                  <a:srgbClr val="01AF1E"/>
                </a:solidFill>
              </a:rPr>
              <a:t>, </a:t>
            </a:r>
            <a:r>
              <a:rPr lang="en-US" sz="2000" dirty="0" err="1">
                <a:solidFill>
                  <a:srgbClr val="01AF1E"/>
                </a:solidFill>
              </a:rPr>
              <a:t>Radyushin</a:t>
            </a:r>
            <a:r>
              <a:rPr lang="en-US" sz="2000" dirty="0">
                <a:solidFill>
                  <a:srgbClr val="01AF1E"/>
                </a:solidFill>
              </a:rPr>
              <a:t>, Mueller, Collins, Soper, </a:t>
            </a:r>
            <a:r>
              <a:rPr lang="en-US" sz="2000" dirty="0" err="1">
                <a:solidFill>
                  <a:srgbClr val="01AF1E"/>
                </a:solidFill>
              </a:rPr>
              <a:t>Sterman</a:t>
            </a:r>
            <a:r>
              <a:rPr lang="en-US" sz="2000" dirty="0">
                <a:solidFill>
                  <a:srgbClr val="01AF1E"/>
                </a:solidFill>
              </a:rPr>
              <a:t>…</a:t>
            </a:r>
          </a:p>
        </p:txBody>
      </p:sp>
    </p:spTree>
    <p:extLst>
      <p:ext uri="{BB962C8B-B14F-4D97-AF65-F5344CB8AC3E}">
        <p14:creationId xmlns:p14="http://schemas.microsoft.com/office/powerpoint/2010/main" val="342420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A10560-9113-487F-AD52-6EF3C1F45614}"/>
              </a:ext>
            </a:extLst>
          </p:cNvPr>
          <p:cNvSpPr>
            <a:spLocks noGrp="1"/>
          </p:cNvSpPr>
          <p:nvPr>
            <p:ph type="title"/>
          </p:nvPr>
        </p:nvSpPr>
        <p:spPr/>
        <p:txBody>
          <a:bodyPr/>
          <a:lstStyle/>
          <a:p>
            <a:r>
              <a:rPr lang="en-US" dirty="0"/>
              <a:t>Light-front quantization</a:t>
            </a:r>
          </a:p>
        </p:txBody>
      </p:sp>
      <p:sp>
        <p:nvSpPr>
          <p:cNvPr id="3" name="内容占位符 2">
            <a:extLst>
              <a:ext uri="{FF2B5EF4-FFF2-40B4-BE49-F238E27FC236}">
                <a16:creationId xmlns:a16="http://schemas.microsoft.com/office/drawing/2014/main" id="{B0DC076A-E0D6-4867-A53A-D0D2DD2B4B2E}"/>
              </a:ext>
            </a:extLst>
          </p:cNvPr>
          <p:cNvSpPr>
            <a:spLocks noGrp="1"/>
          </p:cNvSpPr>
          <p:nvPr>
            <p:ph idx="1"/>
          </p:nvPr>
        </p:nvSpPr>
        <p:spPr>
          <a:xfrm>
            <a:off x="628649" y="1607620"/>
            <a:ext cx="7970343" cy="4557010"/>
          </a:xfrm>
        </p:spPr>
        <p:txBody>
          <a:bodyPr>
            <a:noAutofit/>
          </a:bodyPr>
          <a:lstStyle/>
          <a:p>
            <a:r>
              <a:rPr lang="en-US" dirty="0"/>
              <a:t>Traditionally, light-cone correlations </a:t>
            </a:r>
            <a:br>
              <a:rPr lang="en-US" dirty="0"/>
            </a:br>
            <a:r>
              <a:rPr lang="en-US" dirty="0"/>
              <a:t>have been studied in light-front </a:t>
            </a:r>
            <a:br>
              <a:rPr lang="en-US" dirty="0"/>
            </a:br>
            <a:r>
              <a:rPr lang="en-US" dirty="0"/>
              <a:t>quantization, a Hamiltonian approach.</a:t>
            </a:r>
          </a:p>
          <a:p>
            <a:r>
              <a:rPr lang="en-US" dirty="0"/>
              <a:t>However, due to breaking of rotational symmetries on the light-cone, renormalization of Hamiltonian becomes complicated. </a:t>
            </a:r>
          </a:p>
          <a:p>
            <a:r>
              <a:rPr lang="en-US" dirty="0"/>
              <a:t>It is a challenge to show that the weak coupling expansion actually converges for infra-red QCD.  </a:t>
            </a:r>
          </a:p>
          <a:p>
            <a:pPr marL="0" indent="0">
              <a:buNone/>
            </a:pPr>
            <a:r>
              <a:rPr lang="en-US" sz="2400" dirty="0">
                <a:solidFill>
                  <a:srgbClr val="01AF1E"/>
                </a:solidFill>
              </a:rPr>
              <a:t>    </a:t>
            </a:r>
            <a:r>
              <a:rPr lang="en-US" altLang="zh-CN" sz="2400" dirty="0">
                <a:solidFill>
                  <a:srgbClr val="01AF1E"/>
                </a:solidFill>
              </a:rPr>
              <a:t>Brodsky, Pauli and Pinsky, Phys. Rept. 301, 299–486 (1998)</a:t>
            </a:r>
          </a:p>
          <a:p>
            <a:pPr marL="0" indent="0">
              <a:buNone/>
            </a:pPr>
            <a:r>
              <a:rPr lang="en-US" sz="2400" dirty="0">
                <a:solidFill>
                  <a:srgbClr val="01AF1E"/>
                </a:solidFill>
              </a:rPr>
              <a:t>    Wilson et. al. Phys. Rev. D49 (1994)</a:t>
            </a:r>
            <a:endParaRPr lang="en-US" sz="3200" dirty="0">
              <a:solidFill>
                <a:srgbClr val="01AF1E"/>
              </a:solidFill>
            </a:endParaRPr>
          </a:p>
        </p:txBody>
      </p:sp>
      <p:pic>
        <p:nvPicPr>
          <p:cNvPr id="4" name="图片 3">
            <a:extLst>
              <a:ext uri="{FF2B5EF4-FFF2-40B4-BE49-F238E27FC236}">
                <a16:creationId xmlns:a16="http://schemas.microsoft.com/office/drawing/2014/main" id="{DAFE0A10-FEFB-4709-BB21-F8191E0DE93E}"/>
              </a:ext>
            </a:extLst>
          </p:cNvPr>
          <p:cNvPicPr>
            <a:picLocks noChangeAspect="1"/>
          </p:cNvPicPr>
          <p:nvPr/>
        </p:nvPicPr>
        <p:blipFill>
          <a:blip r:embed="rId2"/>
          <a:stretch>
            <a:fillRect/>
          </a:stretch>
        </p:blipFill>
        <p:spPr>
          <a:xfrm>
            <a:off x="7239235" y="0"/>
            <a:ext cx="1904765" cy="2936004"/>
          </a:xfrm>
          <a:prstGeom prst="rect">
            <a:avLst/>
          </a:prstGeom>
        </p:spPr>
      </p:pic>
    </p:spTree>
    <p:extLst>
      <p:ext uri="{BB962C8B-B14F-4D97-AF65-F5344CB8AC3E}">
        <p14:creationId xmlns:p14="http://schemas.microsoft.com/office/powerpoint/2010/main" val="89701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1228E-D216-4BE5-873A-0C90022B228D}"/>
              </a:ext>
            </a:extLst>
          </p:cNvPr>
          <p:cNvSpPr>
            <a:spLocks noGrp="1"/>
          </p:cNvSpPr>
          <p:nvPr>
            <p:ph type="title"/>
          </p:nvPr>
        </p:nvSpPr>
        <p:spPr/>
        <p:txBody>
          <a:bodyPr/>
          <a:lstStyle/>
          <a:p>
            <a:r>
              <a:rPr lang="en-US" dirty="0"/>
              <a:t>Alternative picture  </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CAAAB7C-ED12-4B64-B82A-20A7EA83FE5B}"/>
                  </a:ext>
                </a:extLst>
              </p:cNvPr>
              <p:cNvSpPr>
                <a:spLocks noGrp="1"/>
              </p:cNvSpPr>
              <p:nvPr>
                <p:ph idx="1"/>
              </p:nvPr>
            </p:nvSpPr>
            <p:spPr>
              <a:xfrm>
                <a:off x="628650" y="1825625"/>
                <a:ext cx="7498004" cy="4351338"/>
              </a:xfrm>
            </p:spPr>
            <p:txBody>
              <a:bodyPr>
                <a:noAutofit/>
              </a:bodyPr>
              <a:lstStyle/>
              <a:p>
                <a:r>
                  <a:rPr lang="en-US" dirty="0"/>
                  <a:t> “</a:t>
                </a:r>
                <a:r>
                  <a:rPr lang="en-US" dirty="0">
                    <a:solidFill>
                      <a:srgbClr val="0432FF"/>
                    </a:solidFill>
                  </a:rPr>
                  <a:t>Schrodinger  representation</a:t>
                </a:r>
                <a:r>
                  <a:rPr lang="en-US" dirty="0"/>
                  <a:t>” for light-cone physics: </a:t>
                </a:r>
              </a:p>
              <a:p>
                <a:pPr lvl="1">
                  <a:spcAft>
                    <a:spcPts val="600"/>
                  </a:spcAft>
                  <a:buFont typeface="Wingdings" panose="05000000000000000000" pitchFamily="2" charset="2"/>
                  <a:buChar char="Ø"/>
                </a:pPr>
                <a:r>
                  <a:rPr lang="en-US" dirty="0">
                    <a:solidFill>
                      <a:srgbClr val="0000FF"/>
                    </a:solidFill>
                  </a:rPr>
                  <a:t>   </a:t>
                </a:r>
                <a:r>
                  <a:rPr lang="en-US" altLang="zh-CN" dirty="0">
                    <a:solidFill>
                      <a:srgbClr val="0000FF"/>
                    </a:solidFill>
                  </a:rPr>
                  <a:t>The probes are static (Euclidean) </a:t>
                </a:r>
              </a:p>
              <a:p>
                <a:pPr marL="457200" lvl="1" indent="0">
                  <a:spcAft>
                    <a:spcPts val="600"/>
                  </a:spcAft>
                  <a:buNone/>
                </a:pPr>
                <a14:m>
                  <m:oMathPara xmlns:m="http://schemas.openxmlformats.org/officeDocument/2006/math">
                    <m:oMathParaPr>
                      <m:jc m:val="centerGroup"/>
                    </m:oMathParaPr>
                    <m:oMath xmlns:m="http://schemas.openxmlformats.org/officeDocument/2006/math">
                      <m:acc>
                        <m:accPr>
                          <m:chr m:val="̂"/>
                          <m:ctrlPr>
                            <a:rPr lang="en-US" b="0" i="1" dirty="0" smtClean="0">
                              <a:solidFill>
                                <a:srgbClr val="FF0000"/>
                              </a:solidFill>
                              <a:latin typeface="Cambria Math" panose="02040503050406030204" pitchFamily="18" charset="0"/>
                            </a:rPr>
                          </m:ctrlPr>
                        </m:accPr>
                        <m:e>
                          <m:r>
                            <a:rPr lang="en-US" i="1" dirty="0">
                              <a:solidFill>
                                <a:srgbClr val="FF0000"/>
                              </a:solidFill>
                              <a:latin typeface="Cambria Math" panose="02040503050406030204" pitchFamily="18" charset="0"/>
                            </a:rPr>
                            <m:t>𝑂</m:t>
                          </m:r>
                        </m:e>
                      </m:acc>
                      <m:r>
                        <a:rPr lang="en-US" i="1" dirty="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1</m:t>
                          </m:r>
                        </m:sub>
                      </m:sSub>
                      <m:r>
                        <a:rPr lang="en-US" i="1" dirty="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2</m:t>
                          </m:r>
                        </m:sub>
                      </m:sSub>
                      <m:r>
                        <a:rPr lang="en-US" i="1" dirty="0">
                          <a:solidFill>
                            <a:srgbClr val="FF0000"/>
                          </a:solidFill>
                          <a:latin typeface="Cambria Math" panose="02040503050406030204" pitchFamily="18" charset="0"/>
                        </a:rPr>
                        <m:t>, …,</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𝑘</m:t>
                          </m:r>
                        </m:sub>
                      </m:sSub>
                      <m:r>
                        <a:rPr lang="en-US" i="1" dirty="0">
                          <a:solidFill>
                            <a:srgbClr val="FF00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𝜙</m:t>
                          </m:r>
                        </m:e>
                        <m:sub>
                          <m:r>
                            <a:rPr lang="en-US" i="1">
                              <a:solidFill>
                                <a:srgbClr val="FF0000"/>
                              </a:solidFill>
                              <a:latin typeface="Cambria Math" panose="02040503050406030204" pitchFamily="18" charset="0"/>
                            </a:rPr>
                            <m:t>1</m:t>
                          </m:r>
                        </m:sub>
                      </m:sSub>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1</m:t>
                              </m:r>
                            </m:sub>
                          </m:sSub>
                        </m:e>
                      </m:d>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𝜙</m:t>
                          </m:r>
                        </m:e>
                        <m:sub>
                          <m:r>
                            <a:rPr lang="en-US" i="1">
                              <a:solidFill>
                                <a:srgbClr val="FF0000"/>
                              </a:solidFill>
                              <a:latin typeface="Cambria Math" panose="02040503050406030204" pitchFamily="18" charset="0"/>
                            </a:rPr>
                            <m:t>2</m:t>
                          </m:r>
                        </m:sub>
                      </m:sSub>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2</m:t>
                              </m:r>
                            </m:sub>
                          </m:sSub>
                        </m:e>
                      </m:d>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𝜙</m:t>
                          </m:r>
                        </m:e>
                        <m:sub>
                          <m:r>
                            <a:rPr lang="en-US" i="1">
                              <a:solidFill>
                                <a:srgbClr val="FF0000"/>
                              </a:solidFill>
                              <a:latin typeface="Cambria Math" panose="02040503050406030204" pitchFamily="18" charset="0"/>
                            </a:rPr>
                            <m:t>𝑘</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𝑘</m:t>
                              </m:r>
                            </m:sub>
                          </m:sSub>
                        </m:e>
                      </m:d>
                    </m:oMath>
                  </m:oMathPara>
                </a14:m>
                <a:endParaRPr lang="en-US" altLang="zh-CN" dirty="0">
                  <a:solidFill>
                    <a:srgbClr val="0000FF"/>
                  </a:solidFill>
                </a:endParaRPr>
              </a:p>
              <a:p>
                <a:pPr lvl="1">
                  <a:spcAft>
                    <a:spcPts val="600"/>
                  </a:spcAft>
                  <a:buFont typeface="Wingdings" panose="05000000000000000000" pitchFamily="2" charset="2"/>
                  <a:buChar char="Ø"/>
                </a:pPr>
                <a:r>
                  <a:rPr lang="en-US" dirty="0">
                    <a:solidFill>
                      <a:srgbClr val="0000FF"/>
                    </a:solidFill>
                  </a:rPr>
                  <a:t>   The proton is travelling with a large momentum! </a:t>
                </a:r>
              </a:p>
              <a:p>
                <a:r>
                  <a:rPr lang="en-US" dirty="0"/>
                  <a:t> This is the picture originally used by </a:t>
                </a:r>
                <a:r>
                  <a:rPr lang="en-US" b="1" dirty="0"/>
                  <a:t>Feynman</a:t>
                </a:r>
                <a:r>
                  <a:rPr lang="en-US" dirty="0"/>
                  <a:t> to construct the famous </a:t>
                </a:r>
                <a:r>
                  <a:rPr lang="en-US" dirty="0" err="1"/>
                  <a:t>parton</a:t>
                </a:r>
                <a:r>
                  <a:rPr lang="en-US" dirty="0"/>
                  <a:t> model. </a:t>
                </a:r>
              </a:p>
              <a:p>
                <a:pPr marL="0" indent="0">
                  <a:buNone/>
                </a:pPr>
                <a:r>
                  <a:rPr lang="en-US" sz="2000" dirty="0"/>
                  <a:t>   </a:t>
                </a:r>
                <a:r>
                  <a:rPr lang="en-US" sz="2000" dirty="0">
                    <a:solidFill>
                      <a:srgbClr val="01AF1E"/>
                    </a:solidFill>
                  </a:rPr>
                  <a:t> </a:t>
                </a:r>
                <a:r>
                  <a:rPr lang="en-US" altLang="zh-CN" sz="2000" dirty="0">
                    <a:solidFill>
                      <a:srgbClr val="01AF1E"/>
                    </a:solidFill>
                  </a:rPr>
                  <a:t>R.P. Feynman, Phys. Rev. Lett. 23 (1969) 1415-1417</a:t>
                </a:r>
                <a:endParaRPr lang="en-US" sz="2000" dirty="0">
                  <a:solidFill>
                    <a:srgbClr val="01AF1E"/>
                  </a:solidFill>
                </a:endParaRPr>
              </a:p>
              <a:p>
                <a:pPr marL="0" indent="0">
                  <a:buNone/>
                </a:pPr>
                <a:r>
                  <a:rPr lang="en-US" dirty="0"/>
                  <a:t>    </a:t>
                </a:r>
                <a:r>
                  <a:rPr lang="en-US" sz="2400" dirty="0"/>
                  <a:t>Back to 50 years ago! But it was abandoned since light-cone physics become the standard language.</a:t>
                </a:r>
                <a:endParaRPr lang="en-US" dirty="0"/>
              </a:p>
            </p:txBody>
          </p:sp>
        </mc:Choice>
        <mc:Fallback xmlns="">
          <p:sp>
            <p:nvSpPr>
              <p:cNvPr id="3" name="内容占位符 2">
                <a:extLst>
                  <a:ext uri="{FF2B5EF4-FFF2-40B4-BE49-F238E27FC236}">
                    <a16:creationId xmlns:a16="http://schemas.microsoft.com/office/drawing/2014/main" id="{ECAAAB7C-ED12-4B64-B82A-20A7EA83FE5B}"/>
                  </a:ext>
                </a:extLst>
              </p:cNvPr>
              <p:cNvSpPr>
                <a:spLocks noGrp="1" noRot="1" noChangeAspect="1" noMove="1" noResize="1" noEditPoints="1" noAdjustHandles="1" noChangeArrowheads="1" noChangeShapeType="1" noTextEdit="1"/>
              </p:cNvSpPr>
              <p:nvPr>
                <p:ph idx="1"/>
              </p:nvPr>
            </p:nvSpPr>
            <p:spPr>
              <a:xfrm>
                <a:off x="628650" y="1825625"/>
                <a:ext cx="7498004" cy="4351338"/>
              </a:xfrm>
              <a:blipFill>
                <a:blip r:embed="rId2"/>
                <a:stretch>
                  <a:fillRect l="-1463" t="-2241" r="-2195" b="-3081"/>
                </a:stretch>
              </a:blipFill>
            </p:spPr>
            <p:txBody>
              <a:bodyPr/>
              <a:lstStyle/>
              <a:p>
                <a:r>
                  <a:rPr lang="en-US">
                    <a:noFill/>
                  </a:rPr>
                  <a:t> </a:t>
                </a:r>
              </a:p>
            </p:txBody>
          </p:sp>
        </mc:Fallback>
      </mc:AlternateContent>
      <p:pic>
        <p:nvPicPr>
          <p:cNvPr id="1026" name="Picture 2" descr="Image result for emotion">
            <a:extLst>
              <a:ext uri="{FF2B5EF4-FFF2-40B4-BE49-F238E27FC236}">
                <a16:creationId xmlns:a16="http://schemas.microsoft.com/office/drawing/2014/main" id="{00FF4075-3717-408E-940D-F5AA92CB5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012" y="2071026"/>
            <a:ext cx="3018890" cy="325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97790" y="890177"/>
            <a:ext cx="7143757" cy="4347421"/>
          </a:xfrm>
        </p:spPr>
        <p:txBody>
          <a:bodyPr>
            <a:normAutofit/>
          </a:bodyPr>
          <a:lstStyle/>
          <a:p>
            <a:pPr marL="0" indent="0">
              <a:buNone/>
            </a:pPr>
            <a:r>
              <a:rPr lang="en-US" altLang="zh-CN" sz="4000" dirty="0">
                <a:solidFill>
                  <a:srgbClr val="0000FF"/>
                </a:solidFill>
              </a:rPr>
              <a:t>Special Session honoring the outstanding achievements and </a:t>
            </a:r>
          </a:p>
          <a:p>
            <a:pPr marL="0" indent="0">
              <a:buNone/>
            </a:pPr>
            <a:r>
              <a:rPr lang="en-US" altLang="zh-CN" sz="4000" dirty="0">
                <a:solidFill>
                  <a:srgbClr val="0000FF"/>
                </a:solidFill>
              </a:rPr>
              <a:t>the inspiring leadership of </a:t>
            </a:r>
          </a:p>
          <a:p>
            <a:pPr marL="0" indent="0">
              <a:buNone/>
            </a:pPr>
            <a:r>
              <a:rPr lang="en-US" altLang="zh-CN" sz="4000" dirty="0">
                <a:solidFill>
                  <a:srgbClr val="0000FF"/>
                </a:solidFill>
              </a:rPr>
              <a:t>            Dr. V. D. Burkert</a:t>
            </a:r>
            <a:endParaRPr lang="zh-CN" altLang="en-US" sz="4000" b="1" dirty="0"/>
          </a:p>
        </p:txBody>
      </p:sp>
      <p:sp>
        <p:nvSpPr>
          <p:cNvPr id="4" name="灯片编号占位符 3"/>
          <p:cNvSpPr>
            <a:spLocks noGrp="1"/>
          </p:cNvSpPr>
          <p:nvPr>
            <p:ph type="sldNum" sz="quarter" idx="12"/>
          </p:nvPr>
        </p:nvSpPr>
        <p:spPr/>
        <p:txBody>
          <a:bodyPr/>
          <a:lstStyle/>
          <a:p>
            <a:fld id="{1B24396D-2FF6-D34A-9420-89EE9BF2DA5E}" type="slidenum">
              <a:rPr kumimoji="1" lang="zh-CN" altLang="en-US" smtClean="0"/>
              <a:t>2</a:t>
            </a:fld>
            <a:endParaRPr kumimoji="1" lang="zh-CN" altLang="en-US"/>
          </a:p>
        </p:txBody>
      </p:sp>
      <p:pic>
        <p:nvPicPr>
          <p:cNvPr id="6" name="Picture 5" descr="https://ss1.bdstatic.com/70cFuXSh_Q1YnxGkpoWK1HF6hhy/it/u=2830871334,3218745741&amp;fm=26&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467" y="3443736"/>
            <a:ext cx="4383322" cy="291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2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F3260-DBD7-4A7D-B713-B3376F98355F}"/>
              </a:ext>
            </a:extLst>
          </p:cNvPr>
          <p:cNvSpPr>
            <a:spLocks noGrp="1"/>
          </p:cNvSpPr>
          <p:nvPr>
            <p:ph type="title"/>
          </p:nvPr>
        </p:nvSpPr>
        <p:spPr/>
        <p:txBody>
          <a:bodyPr>
            <a:normAutofit/>
          </a:bodyPr>
          <a:lstStyle/>
          <a:p>
            <a:r>
              <a:rPr lang="en-US" altLang="zh-CN" dirty="0"/>
              <a:t>Large-momentum hadron on lattice</a:t>
            </a:r>
            <a:endParaRPr 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C383F41-98A2-49B2-97BE-268350AC7AC7}"/>
                  </a:ext>
                </a:extLst>
              </p:cNvPr>
              <p:cNvSpPr>
                <a:spLocks noGrp="1"/>
              </p:cNvSpPr>
              <p:nvPr>
                <p:ph idx="1"/>
              </p:nvPr>
            </p:nvSpPr>
            <p:spPr/>
            <p:txBody>
              <a:bodyPr>
                <a:noAutofit/>
              </a:bodyPr>
              <a:lstStyle/>
              <a:p>
                <a:r>
                  <a:rPr lang="en-US" altLang="zh-CN" sz="2600" dirty="0">
                    <a:solidFill>
                      <a:srgbClr val="0000FF"/>
                    </a:solidFill>
                  </a:rPr>
                  <a:t>A large momentum hadron on the Euclidean lattice</a:t>
                </a:r>
                <a:r>
                  <a:rPr lang="en-US" altLang="zh-CN" sz="2600" dirty="0"/>
                  <a:t> carries with it automatically the </a:t>
                </a:r>
                <a:r>
                  <a:rPr lang="en-US" altLang="zh-CN" b="1" dirty="0">
                    <a:solidFill>
                      <a:srgbClr val="FF0000"/>
                    </a:solidFill>
                  </a:rPr>
                  <a:t>collinear modes</a:t>
                </a:r>
                <a:r>
                  <a:rPr lang="en-US" altLang="zh-CN" sz="2600" dirty="0"/>
                  <a:t>.</a:t>
                </a:r>
              </a:p>
              <a:p>
                <a:pPr marL="0" indent="0">
                  <a:buNone/>
                </a:pPr>
                <a:r>
                  <a:rPr lang="en-US" altLang="zh-CN" sz="2400" dirty="0">
                    <a:solidFill>
                      <a:srgbClr val="01AF1E"/>
                    </a:solidFill>
                  </a:rPr>
                  <a:t>             </a:t>
                </a:r>
                <a14:m>
                  <m:oMath xmlns:m="http://schemas.openxmlformats.org/officeDocument/2006/math">
                    <m:sSup>
                      <m:sSupPr>
                        <m:ctrlPr>
                          <a:rPr lang="en-US" altLang="zh-CN" sz="2400" b="1" i="1" smtClean="0">
                            <a:solidFill>
                              <a:srgbClr val="01AF1E"/>
                            </a:solidFill>
                            <a:latin typeface="Cambria Math" panose="02040503050406030204" pitchFamily="18" charset="0"/>
                          </a:rPr>
                        </m:ctrlPr>
                      </m:sSupPr>
                      <m:e>
                        <m:r>
                          <a:rPr lang="en-US" altLang="zh-CN" sz="2400" b="1" i="1" smtClean="0">
                            <a:solidFill>
                              <a:srgbClr val="01AF1E"/>
                            </a:solidFill>
                            <a:latin typeface="Cambria Math" panose="02040503050406030204" pitchFamily="18" charset="0"/>
                          </a:rPr>
                          <m:t>𝒆</m:t>
                        </m:r>
                      </m:e>
                      <m:sup>
                        <m:r>
                          <a:rPr lang="en-US" altLang="zh-CN" sz="2400" b="1" i="1" smtClean="0">
                            <a:solidFill>
                              <a:srgbClr val="01AF1E"/>
                            </a:solidFill>
                            <a:latin typeface="Cambria Math" panose="02040503050406030204" pitchFamily="18" charset="0"/>
                          </a:rPr>
                          <m:t>−</m:t>
                        </m:r>
                        <m:r>
                          <a:rPr lang="en-US" altLang="zh-CN" sz="2400" b="1" i="1" smtClean="0">
                            <a:solidFill>
                              <a:srgbClr val="01AF1E"/>
                            </a:solidFill>
                            <a:latin typeface="Cambria Math" panose="02040503050406030204" pitchFamily="18" charset="0"/>
                          </a:rPr>
                          <m:t>𝒊</m:t>
                        </m:r>
                        <m:sSub>
                          <m:sSubPr>
                            <m:ctrlPr>
                              <a:rPr lang="en-US" altLang="zh-CN" sz="2400" b="1" i="1" smtClean="0">
                                <a:solidFill>
                                  <a:srgbClr val="01AF1E"/>
                                </a:solidFill>
                                <a:latin typeface="Cambria Math" panose="02040503050406030204" pitchFamily="18" charset="0"/>
                              </a:rPr>
                            </m:ctrlPr>
                          </m:sSubPr>
                          <m:e>
                            <m:r>
                              <a:rPr lang="en-US" altLang="zh-CN" sz="2400" b="1" i="1" smtClean="0">
                                <a:solidFill>
                                  <a:srgbClr val="01AF1E"/>
                                </a:solidFill>
                                <a:latin typeface="Cambria Math" panose="02040503050406030204" pitchFamily="18" charset="0"/>
                              </a:rPr>
                              <m:t>𝑬</m:t>
                            </m:r>
                          </m:e>
                          <m:sub>
                            <m:r>
                              <a:rPr lang="en-US" altLang="zh-CN" sz="2400" b="1" i="1" smtClean="0">
                                <a:solidFill>
                                  <a:srgbClr val="01AF1E"/>
                                </a:solidFill>
                                <a:latin typeface="Cambria Math" panose="02040503050406030204" pitchFamily="18" charset="0"/>
                              </a:rPr>
                              <m:t>𝒑</m:t>
                            </m:r>
                          </m:sub>
                        </m:sSub>
                        <m:r>
                          <a:rPr lang="en-US" altLang="zh-CN" sz="2400" b="1" i="1" smtClean="0">
                            <a:solidFill>
                              <a:srgbClr val="01AF1E"/>
                            </a:solidFill>
                            <a:latin typeface="Cambria Math" panose="02040503050406030204" pitchFamily="18" charset="0"/>
                          </a:rPr>
                          <m:t>𝒕</m:t>
                        </m:r>
                      </m:sup>
                    </m:sSup>
                    <m:d>
                      <m:dPr>
                        <m:begChr m:val="|"/>
                        <m:endChr m:val="⟩"/>
                        <m:ctrlPr>
                          <a:rPr lang="en-US" altLang="zh-CN" sz="2400" b="1" i="1" smtClean="0">
                            <a:solidFill>
                              <a:srgbClr val="01AF1E"/>
                            </a:solidFill>
                            <a:latin typeface="Cambria Math" panose="02040503050406030204" pitchFamily="18" charset="0"/>
                          </a:rPr>
                        </m:ctrlPr>
                      </m:dPr>
                      <m:e>
                        <m:r>
                          <a:rPr lang="en-US" altLang="zh-CN" sz="2400" b="1" i="1" smtClean="0">
                            <a:solidFill>
                              <a:srgbClr val="01AF1E"/>
                            </a:solidFill>
                            <a:latin typeface="Cambria Math" panose="02040503050406030204" pitchFamily="18" charset="0"/>
                          </a:rPr>
                          <m:t>𝒑</m:t>
                        </m:r>
                      </m:e>
                    </m:d>
                    <m:r>
                      <a:rPr lang="en-US" altLang="zh-CN" sz="2400" b="1" i="1" smtClean="0">
                        <a:solidFill>
                          <a:srgbClr val="01AF1E"/>
                        </a:solidFill>
                        <a:latin typeface="Cambria Math" panose="02040503050406030204" pitchFamily="18" charset="0"/>
                      </a:rPr>
                      <m:t>=</m:t>
                    </m:r>
                    <m:sSup>
                      <m:sSupPr>
                        <m:ctrlPr>
                          <a:rPr lang="en-US" altLang="zh-CN" sz="2400" b="1" i="1" smtClean="0">
                            <a:solidFill>
                              <a:srgbClr val="01AF1E"/>
                            </a:solidFill>
                            <a:latin typeface="Cambria Math" panose="02040503050406030204" pitchFamily="18" charset="0"/>
                          </a:rPr>
                        </m:ctrlPr>
                      </m:sSupPr>
                      <m:e>
                        <m:r>
                          <a:rPr lang="en-US" altLang="zh-CN" sz="2400" b="1" i="1" smtClean="0">
                            <a:solidFill>
                              <a:srgbClr val="01AF1E"/>
                            </a:solidFill>
                            <a:latin typeface="Cambria Math" panose="02040503050406030204" pitchFamily="18" charset="0"/>
                          </a:rPr>
                          <m:t>𝒆</m:t>
                        </m:r>
                      </m:e>
                      <m:sup>
                        <m:r>
                          <a:rPr lang="en-US" altLang="zh-CN" sz="2400" b="1" i="1" smtClean="0">
                            <a:solidFill>
                              <a:srgbClr val="01AF1E"/>
                            </a:solidFill>
                            <a:latin typeface="Cambria Math" panose="02040503050406030204" pitchFamily="18" charset="0"/>
                          </a:rPr>
                          <m:t>−</m:t>
                        </m:r>
                        <m:r>
                          <a:rPr lang="en-US" altLang="zh-CN" sz="2400" b="1" i="1" smtClean="0">
                            <a:solidFill>
                              <a:srgbClr val="01AF1E"/>
                            </a:solidFill>
                            <a:latin typeface="Cambria Math" panose="02040503050406030204" pitchFamily="18" charset="0"/>
                          </a:rPr>
                          <m:t>𝒊𝒕</m:t>
                        </m:r>
                        <m:nary>
                          <m:naryPr>
                            <m:chr m:val="∑"/>
                            <m:supHide m:val="on"/>
                            <m:ctrlPr>
                              <a:rPr lang="en-US" altLang="zh-CN" sz="2400" b="1" i="1" smtClean="0">
                                <a:solidFill>
                                  <a:srgbClr val="01AF1E"/>
                                </a:solidFill>
                                <a:latin typeface="Cambria Math" panose="02040503050406030204" pitchFamily="18" charset="0"/>
                              </a:rPr>
                            </m:ctrlPr>
                          </m:naryPr>
                          <m:sub>
                            <m:r>
                              <a:rPr lang="en-US" altLang="zh-CN" sz="2400" b="1" i="1" smtClean="0">
                                <a:solidFill>
                                  <a:srgbClr val="01AF1E"/>
                                </a:solidFill>
                                <a:latin typeface="Cambria Math" panose="02040503050406030204" pitchFamily="18" charset="0"/>
                              </a:rPr>
                              <m:t>𝒊</m:t>
                            </m:r>
                          </m:sub>
                          <m:sup/>
                          <m:e>
                            <m:sSub>
                              <m:sSubPr>
                                <m:ctrlPr>
                                  <a:rPr lang="en-US" altLang="zh-CN" sz="2400" b="1" i="1" smtClean="0">
                                    <a:solidFill>
                                      <a:srgbClr val="01AF1E"/>
                                    </a:solidFill>
                                    <a:latin typeface="Cambria Math" panose="02040503050406030204" pitchFamily="18" charset="0"/>
                                  </a:rPr>
                                </m:ctrlPr>
                              </m:sSubPr>
                              <m:e>
                                <m:r>
                                  <a:rPr lang="en-US" altLang="zh-CN" sz="2400" b="1" i="1" smtClean="0">
                                    <a:solidFill>
                                      <a:srgbClr val="01AF1E"/>
                                    </a:solidFill>
                                    <a:latin typeface="Cambria Math" panose="02040503050406030204" pitchFamily="18" charset="0"/>
                                  </a:rPr>
                                  <m:t>𝒙</m:t>
                                </m:r>
                              </m:e>
                              <m:sub>
                                <m:r>
                                  <a:rPr lang="en-US" altLang="zh-CN" sz="2400" b="1" i="1" smtClean="0">
                                    <a:solidFill>
                                      <a:srgbClr val="01AF1E"/>
                                    </a:solidFill>
                                    <a:latin typeface="Cambria Math" panose="02040503050406030204" pitchFamily="18" charset="0"/>
                                  </a:rPr>
                                  <m:t>𝒊</m:t>
                                </m:r>
                              </m:sub>
                            </m:sSub>
                            <m:r>
                              <a:rPr lang="en-US" altLang="zh-CN" sz="2400" b="1" i="1" smtClean="0">
                                <a:solidFill>
                                  <a:srgbClr val="01AF1E"/>
                                </a:solidFill>
                                <a:latin typeface="Cambria Math" panose="02040503050406030204" pitchFamily="18" charset="0"/>
                              </a:rPr>
                              <m:t>𝒑</m:t>
                            </m:r>
                            <m:r>
                              <a:rPr lang="en-US" altLang="zh-CN" sz="2400" b="1" i="1" smtClean="0">
                                <a:solidFill>
                                  <a:srgbClr val="01AF1E"/>
                                </a:solidFill>
                                <a:latin typeface="Cambria Math" panose="02040503050406030204" pitchFamily="18" charset="0"/>
                              </a:rPr>
                              <m:t> </m:t>
                            </m:r>
                          </m:e>
                        </m:nary>
                      </m:sup>
                    </m:sSup>
                    <m:d>
                      <m:dPr>
                        <m:begChr m:val="|"/>
                        <m:endChr m:val="⟩"/>
                        <m:ctrlPr>
                          <a:rPr lang="en-US" altLang="zh-CN" sz="2400" b="1" i="1" smtClean="0">
                            <a:solidFill>
                              <a:srgbClr val="01AF1E"/>
                            </a:solidFill>
                            <a:latin typeface="Cambria Math" panose="02040503050406030204" pitchFamily="18" charset="0"/>
                          </a:rPr>
                        </m:ctrlPr>
                      </m:dPr>
                      <m:e>
                        <m:sSub>
                          <m:sSubPr>
                            <m:ctrlPr>
                              <a:rPr lang="en-US" altLang="zh-CN" sz="2400" b="1" i="1" smtClean="0">
                                <a:solidFill>
                                  <a:srgbClr val="01AF1E"/>
                                </a:solidFill>
                                <a:latin typeface="Cambria Math" panose="02040503050406030204" pitchFamily="18" charset="0"/>
                              </a:rPr>
                            </m:ctrlPr>
                          </m:sSubPr>
                          <m:e>
                            <m:r>
                              <a:rPr lang="en-US" altLang="zh-CN" sz="2400" b="1" i="1" smtClean="0">
                                <a:solidFill>
                                  <a:srgbClr val="01AF1E"/>
                                </a:solidFill>
                                <a:latin typeface="Cambria Math" panose="02040503050406030204" pitchFamily="18" charset="0"/>
                              </a:rPr>
                              <m:t>𝒙</m:t>
                            </m:r>
                          </m:e>
                          <m:sub>
                            <m:r>
                              <a:rPr lang="en-US" altLang="zh-CN" sz="2400" b="1" i="1" smtClean="0">
                                <a:solidFill>
                                  <a:srgbClr val="01AF1E"/>
                                </a:solidFill>
                                <a:latin typeface="Cambria Math" panose="02040503050406030204" pitchFamily="18" charset="0"/>
                              </a:rPr>
                              <m:t>𝒊</m:t>
                            </m:r>
                          </m:sub>
                        </m:sSub>
                        <m:r>
                          <a:rPr lang="en-US" altLang="zh-CN" sz="2400" b="1" i="1" smtClean="0">
                            <a:solidFill>
                              <a:srgbClr val="01AF1E"/>
                            </a:solidFill>
                            <a:latin typeface="Cambria Math" panose="02040503050406030204" pitchFamily="18" charset="0"/>
                          </a:rPr>
                          <m:t>𝒑</m:t>
                        </m:r>
                      </m:e>
                    </m:d>
                  </m:oMath>
                </a14:m>
                <a:endParaRPr lang="en-US" altLang="zh-CN" sz="2400" b="1" i="1" dirty="0">
                  <a:solidFill>
                    <a:srgbClr val="01AF1E"/>
                  </a:solidFill>
                  <a:latin typeface="Cambria Math" panose="02040503050406030204" pitchFamily="18" charset="0"/>
                </a:endParaRPr>
              </a:p>
              <a:p>
                <a:pPr marL="0" indent="0">
                  <a:buNone/>
                </a:pPr>
                <a:r>
                  <a:rPr lang="en-US" altLang="zh-CN" sz="2400" b="1" dirty="0">
                    <a:solidFill>
                      <a:srgbClr val="01AF1E"/>
                    </a:solidFill>
                  </a:rPr>
                  <a:t> 			</a:t>
                </a:r>
                <a14:m>
                  <m:oMath xmlns:m="http://schemas.openxmlformats.org/officeDocument/2006/math">
                    <m:r>
                      <a:rPr lang="en-US" altLang="zh-CN" sz="2400" b="1" i="1">
                        <a:solidFill>
                          <a:srgbClr val="01AF1E"/>
                        </a:solidFill>
                        <a:latin typeface="Cambria Math" panose="02040503050406030204" pitchFamily="18" charset="0"/>
                      </a:rPr>
                      <m:t>=</m:t>
                    </m:r>
                    <m:sSup>
                      <m:sSupPr>
                        <m:ctrlPr>
                          <a:rPr lang="en-US" altLang="zh-CN" sz="2400" b="1" i="1">
                            <a:solidFill>
                              <a:srgbClr val="01AF1E"/>
                            </a:solidFill>
                            <a:latin typeface="Cambria Math" panose="02040503050406030204" pitchFamily="18" charset="0"/>
                          </a:rPr>
                        </m:ctrlPr>
                      </m:sSupPr>
                      <m:e>
                        <m:sSub>
                          <m:sSubPr>
                            <m:ctrlPr>
                              <a:rPr lang="en-US" altLang="zh-CN" sz="2400" b="1" i="1">
                                <a:solidFill>
                                  <a:srgbClr val="01AF1E"/>
                                </a:solidFill>
                                <a:latin typeface="Cambria Math" panose="02040503050406030204" pitchFamily="18" charset="0"/>
                              </a:rPr>
                            </m:ctrlPr>
                          </m:sSubPr>
                          <m:e>
                            <m:r>
                              <a:rPr lang="en-US" altLang="zh-CN" sz="2400" b="1" i="0">
                                <a:solidFill>
                                  <a:srgbClr val="01AF1E"/>
                                </a:solidFill>
                                <a:latin typeface="Cambria Math" panose="02040503050406030204" pitchFamily="18" charset="0"/>
                              </a:rPr>
                              <m:t>𝚷</m:t>
                            </m:r>
                          </m:e>
                          <m:sub>
                            <m:r>
                              <a:rPr lang="en-US" altLang="zh-CN" sz="2400" b="1" i="1">
                                <a:solidFill>
                                  <a:srgbClr val="01AF1E"/>
                                </a:solidFill>
                                <a:latin typeface="Cambria Math" panose="02040503050406030204" pitchFamily="18" charset="0"/>
                              </a:rPr>
                              <m:t>𝒊</m:t>
                            </m:r>
                          </m:sub>
                        </m:sSub>
                        <m:r>
                          <a:rPr lang="en-US" altLang="zh-CN" sz="2400" b="1" i="1">
                            <a:solidFill>
                              <a:srgbClr val="01AF1E"/>
                            </a:solidFill>
                            <a:latin typeface="Cambria Math" panose="02040503050406030204" pitchFamily="18" charset="0"/>
                          </a:rPr>
                          <m:t>𝒆</m:t>
                        </m:r>
                      </m:e>
                      <m:sup>
                        <m:r>
                          <a:rPr lang="en-US" altLang="zh-CN" sz="2400" b="1" i="1">
                            <a:solidFill>
                              <a:srgbClr val="01AF1E"/>
                            </a:solidFill>
                            <a:latin typeface="Cambria Math" panose="02040503050406030204" pitchFamily="18" charset="0"/>
                          </a:rPr>
                          <m:t>−</m:t>
                        </m:r>
                        <m:r>
                          <a:rPr lang="en-US" altLang="zh-CN" sz="2400" b="1" i="1">
                            <a:solidFill>
                              <a:srgbClr val="01AF1E"/>
                            </a:solidFill>
                            <a:latin typeface="Cambria Math" panose="02040503050406030204" pitchFamily="18" charset="0"/>
                          </a:rPr>
                          <m:t>𝒊𝒕</m:t>
                        </m:r>
                        <m:sSub>
                          <m:sSubPr>
                            <m:ctrlPr>
                              <a:rPr lang="en-US" altLang="zh-CN" sz="2400" b="1" i="1" smtClean="0">
                                <a:solidFill>
                                  <a:srgbClr val="01AF1E"/>
                                </a:solidFill>
                                <a:latin typeface="Cambria Math" panose="02040503050406030204" pitchFamily="18" charset="0"/>
                              </a:rPr>
                            </m:ctrlPr>
                          </m:sSubPr>
                          <m:e>
                            <m:r>
                              <a:rPr lang="en-US" altLang="zh-CN" sz="2400" b="1" i="1" smtClean="0">
                                <a:solidFill>
                                  <a:srgbClr val="01AF1E"/>
                                </a:solidFill>
                                <a:latin typeface="Cambria Math" panose="02040503050406030204" pitchFamily="18" charset="0"/>
                              </a:rPr>
                              <m:t>𝒙</m:t>
                            </m:r>
                          </m:e>
                          <m:sub>
                            <m:r>
                              <a:rPr lang="en-US" altLang="zh-CN" sz="2400" b="1" i="1" smtClean="0">
                                <a:solidFill>
                                  <a:srgbClr val="01AF1E"/>
                                </a:solidFill>
                                <a:latin typeface="Cambria Math" panose="02040503050406030204" pitchFamily="18" charset="0"/>
                              </a:rPr>
                              <m:t>𝒊</m:t>
                            </m:r>
                          </m:sub>
                        </m:sSub>
                        <m:r>
                          <a:rPr lang="en-US" altLang="zh-CN" sz="2400" b="1" i="1" smtClean="0">
                            <a:solidFill>
                              <a:srgbClr val="01AF1E"/>
                            </a:solidFill>
                            <a:latin typeface="Cambria Math" panose="02040503050406030204" pitchFamily="18" charset="0"/>
                          </a:rPr>
                          <m:t>𝒑</m:t>
                        </m:r>
                      </m:sup>
                    </m:sSup>
                    <m:d>
                      <m:dPr>
                        <m:begChr m:val="|"/>
                        <m:endChr m:val="⟩"/>
                        <m:ctrlPr>
                          <a:rPr lang="en-US" altLang="zh-CN" sz="2400" b="1" i="1" smtClean="0">
                            <a:solidFill>
                              <a:srgbClr val="01AF1E"/>
                            </a:solidFill>
                            <a:latin typeface="Cambria Math" panose="02040503050406030204" pitchFamily="18" charset="0"/>
                          </a:rPr>
                        </m:ctrlPr>
                      </m:dPr>
                      <m:e>
                        <m:sSub>
                          <m:sSubPr>
                            <m:ctrlPr>
                              <a:rPr lang="en-US" altLang="zh-CN" sz="2400" b="1" i="1" smtClean="0">
                                <a:solidFill>
                                  <a:srgbClr val="01AF1E"/>
                                </a:solidFill>
                                <a:latin typeface="Cambria Math" panose="02040503050406030204" pitchFamily="18" charset="0"/>
                              </a:rPr>
                            </m:ctrlPr>
                          </m:sSubPr>
                          <m:e>
                            <m:r>
                              <a:rPr lang="en-US" altLang="zh-CN" sz="2400" b="1" i="1" smtClean="0">
                                <a:solidFill>
                                  <a:srgbClr val="01AF1E"/>
                                </a:solidFill>
                                <a:latin typeface="Cambria Math" panose="02040503050406030204" pitchFamily="18" charset="0"/>
                              </a:rPr>
                              <m:t>𝒙</m:t>
                            </m:r>
                          </m:e>
                          <m:sub>
                            <m:r>
                              <a:rPr lang="en-US" altLang="zh-CN" sz="2400" b="1" i="1" smtClean="0">
                                <a:solidFill>
                                  <a:srgbClr val="01AF1E"/>
                                </a:solidFill>
                                <a:latin typeface="Cambria Math" panose="02040503050406030204" pitchFamily="18" charset="0"/>
                              </a:rPr>
                              <m:t>𝒊</m:t>
                            </m:r>
                          </m:sub>
                        </m:sSub>
                        <m:r>
                          <a:rPr lang="en-US" altLang="zh-CN" sz="2400" b="1" i="1" smtClean="0">
                            <a:solidFill>
                              <a:srgbClr val="01AF1E"/>
                            </a:solidFill>
                            <a:latin typeface="Cambria Math" panose="02040503050406030204" pitchFamily="18" charset="0"/>
                          </a:rPr>
                          <m:t>𝒑</m:t>
                        </m:r>
                      </m:e>
                    </m:d>
                  </m:oMath>
                </a14:m>
                <a:endParaRPr lang="en-US" altLang="zh-CN" sz="2400" b="1" dirty="0">
                  <a:solidFill>
                    <a:srgbClr val="01AF1E"/>
                  </a:solidFill>
                </a:endParaRPr>
              </a:p>
              <a:p>
                <a:pPr marL="0" indent="0">
                  <a:buNone/>
                </a:pPr>
                <a:r>
                  <a:rPr lang="en-US" altLang="zh-CN" sz="2400" b="1" dirty="0">
                    <a:solidFill>
                      <a:srgbClr val="01AF1E"/>
                    </a:solidFill>
                  </a:rPr>
                  <a:t>			</a:t>
                </a:r>
                <a14:m>
                  <m:oMath xmlns:m="http://schemas.openxmlformats.org/officeDocument/2006/math">
                    <m:r>
                      <a:rPr lang="en-US" altLang="zh-CN" sz="2400" b="1" i="1" dirty="0" smtClean="0">
                        <a:solidFill>
                          <a:srgbClr val="01AF1E"/>
                        </a:solidFill>
                        <a:latin typeface="Cambria Math" panose="02040503050406030204" pitchFamily="18" charset="0"/>
                      </a:rPr>
                      <m:t>∼</m:t>
                    </m:r>
                    <m:sSup>
                      <m:sSupPr>
                        <m:ctrlPr>
                          <a:rPr lang="en-US" altLang="zh-CN" sz="2400" b="1" i="1">
                            <a:solidFill>
                              <a:srgbClr val="01AF1E"/>
                            </a:solidFill>
                            <a:latin typeface="Cambria Math" panose="02040503050406030204" pitchFamily="18" charset="0"/>
                          </a:rPr>
                        </m:ctrlPr>
                      </m:sSupPr>
                      <m:e>
                        <m:sSub>
                          <m:sSubPr>
                            <m:ctrlPr>
                              <a:rPr lang="en-US" altLang="zh-CN" sz="2400" b="1" i="1">
                                <a:solidFill>
                                  <a:srgbClr val="01AF1E"/>
                                </a:solidFill>
                                <a:latin typeface="Cambria Math" panose="02040503050406030204" pitchFamily="18" charset="0"/>
                              </a:rPr>
                            </m:ctrlPr>
                          </m:sSubPr>
                          <m:e>
                            <m:r>
                              <a:rPr lang="en-US" altLang="zh-CN" sz="2400" b="1" i="0">
                                <a:solidFill>
                                  <a:srgbClr val="01AF1E"/>
                                </a:solidFill>
                                <a:latin typeface="Cambria Math" panose="02040503050406030204" pitchFamily="18" charset="0"/>
                              </a:rPr>
                              <m:t>𝚷</m:t>
                            </m:r>
                          </m:e>
                          <m:sub>
                            <m:r>
                              <a:rPr lang="en-US" altLang="zh-CN" sz="2400" b="1" i="1">
                                <a:solidFill>
                                  <a:srgbClr val="01AF1E"/>
                                </a:solidFill>
                                <a:latin typeface="Cambria Math" panose="02040503050406030204" pitchFamily="18" charset="0"/>
                              </a:rPr>
                              <m:t>𝒊</m:t>
                            </m:r>
                          </m:sub>
                        </m:sSub>
                        <m:r>
                          <a:rPr lang="en-US" altLang="zh-CN" sz="2400" b="1" i="1">
                            <a:solidFill>
                              <a:srgbClr val="01AF1E"/>
                            </a:solidFill>
                            <a:latin typeface="Cambria Math" panose="02040503050406030204" pitchFamily="18" charset="0"/>
                          </a:rPr>
                          <m:t>𝒆</m:t>
                        </m:r>
                      </m:e>
                      <m:sup>
                        <m:r>
                          <a:rPr lang="en-US" altLang="zh-CN" sz="2400" b="1" i="1">
                            <a:solidFill>
                              <a:srgbClr val="01AF1E"/>
                            </a:solidFill>
                            <a:latin typeface="Cambria Math" panose="02040503050406030204" pitchFamily="18" charset="0"/>
                          </a:rPr>
                          <m:t>−</m:t>
                        </m:r>
                        <m:r>
                          <a:rPr lang="en-US" altLang="zh-CN" sz="2400" b="1" i="1">
                            <a:solidFill>
                              <a:srgbClr val="01AF1E"/>
                            </a:solidFill>
                            <a:latin typeface="Cambria Math" panose="02040503050406030204" pitchFamily="18" charset="0"/>
                          </a:rPr>
                          <m:t>𝒊</m:t>
                        </m:r>
                        <m:r>
                          <a:rPr lang="en-US" altLang="zh-CN" sz="2400" b="1" i="1" smtClean="0">
                            <a:solidFill>
                              <a:srgbClr val="01AF1E"/>
                            </a:solidFill>
                            <a:latin typeface="Cambria Math" panose="02040503050406030204" pitchFamily="18" charset="0"/>
                          </a:rPr>
                          <m:t>(</m:t>
                        </m:r>
                        <m:r>
                          <a:rPr lang="en-US" altLang="zh-CN" sz="2400" b="1" i="1">
                            <a:solidFill>
                              <a:srgbClr val="01AF1E"/>
                            </a:solidFill>
                            <a:latin typeface="Cambria Math" panose="02040503050406030204" pitchFamily="18" charset="0"/>
                          </a:rPr>
                          <m:t>𝒕</m:t>
                        </m:r>
                        <m:r>
                          <a:rPr lang="en-US" altLang="zh-CN" sz="2400" b="1" i="1" smtClean="0">
                            <a:solidFill>
                              <a:srgbClr val="01AF1E"/>
                            </a:solidFill>
                            <a:latin typeface="Cambria Math" panose="02040503050406030204" pitchFamily="18" charset="0"/>
                          </a:rPr>
                          <m:t>−</m:t>
                        </m:r>
                        <m:r>
                          <a:rPr lang="en-US" altLang="zh-CN" sz="2400" b="1" i="1" smtClean="0">
                            <a:solidFill>
                              <a:srgbClr val="01AF1E"/>
                            </a:solidFill>
                            <a:latin typeface="Cambria Math" panose="02040503050406030204" pitchFamily="18" charset="0"/>
                          </a:rPr>
                          <m:t>𝒛</m:t>
                        </m:r>
                        <m:r>
                          <a:rPr lang="en-US" altLang="zh-CN" sz="2400" b="1" i="1" smtClean="0">
                            <a:solidFill>
                              <a:srgbClr val="01AF1E"/>
                            </a:solidFill>
                            <a:latin typeface="Cambria Math" panose="02040503050406030204" pitchFamily="18" charset="0"/>
                          </a:rPr>
                          <m:t>)</m:t>
                        </m:r>
                        <m:sSub>
                          <m:sSubPr>
                            <m:ctrlPr>
                              <a:rPr lang="en-US" altLang="zh-CN" sz="2400" b="1" i="1">
                                <a:solidFill>
                                  <a:srgbClr val="01AF1E"/>
                                </a:solidFill>
                                <a:latin typeface="Cambria Math" panose="02040503050406030204" pitchFamily="18" charset="0"/>
                              </a:rPr>
                            </m:ctrlPr>
                          </m:sSubPr>
                          <m:e>
                            <m:r>
                              <a:rPr lang="en-US" altLang="zh-CN" sz="2400" b="1" i="1">
                                <a:solidFill>
                                  <a:srgbClr val="01AF1E"/>
                                </a:solidFill>
                                <a:latin typeface="Cambria Math" panose="02040503050406030204" pitchFamily="18" charset="0"/>
                              </a:rPr>
                              <m:t>𝒙</m:t>
                            </m:r>
                          </m:e>
                          <m:sub>
                            <m:r>
                              <a:rPr lang="en-US" altLang="zh-CN" sz="2400" b="1" i="1">
                                <a:solidFill>
                                  <a:srgbClr val="01AF1E"/>
                                </a:solidFill>
                                <a:latin typeface="Cambria Math" panose="02040503050406030204" pitchFamily="18" charset="0"/>
                              </a:rPr>
                              <m:t>𝒊</m:t>
                            </m:r>
                          </m:sub>
                        </m:sSub>
                        <m:r>
                          <a:rPr lang="en-US" altLang="zh-CN" sz="2400" b="1" i="1">
                            <a:solidFill>
                              <a:srgbClr val="01AF1E"/>
                            </a:solidFill>
                            <a:latin typeface="Cambria Math" panose="02040503050406030204" pitchFamily="18" charset="0"/>
                          </a:rPr>
                          <m:t>𝒑</m:t>
                        </m:r>
                      </m:sup>
                    </m:sSup>
                  </m:oMath>
                </a14:m>
                <a:endParaRPr lang="en-US" altLang="zh-CN" b="1" dirty="0"/>
              </a:p>
              <a:p>
                <a:r>
                  <a:rPr lang="en-US" altLang="zh-CN" sz="2600" b="1" dirty="0">
                    <a:solidFill>
                      <a:srgbClr val="FF0000"/>
                    </a:solidFill>
                  </a:rPr>
                  <a:t>Soft mode </a:t>
                </a:r>
                <a:r>
                  <a:rPr lang="en-US" altLang="zh-CN" sz="2600" dirty="0"/>
                  <a:t>is present when gluons are probed in transverse coordinates.  </a:t>
                </a:r>
              </a:p>
            </p:txBody>
          </p:sp>
        </mc:Choice>
        <mc:Fallback xmlns="">
          <p:sp>
            <p:nvSpPr>
              <p:cNvPr id="3" name="内容占位符 2">
                <a:extLst>
                  <a:ext uri="{FF2B5EF4-FFF2-40B4-BE49-F238E27FC236}">
                    <a16:creationId xmlns:a16="http://schemas.microsoft.com/office/drawing/2014/main" id="{0C383F41-98A2-49B2-97BE-268350AC7AC7}"/>
                  </a:ext>
                </a:extLst>
              </p:cNvPr>
              <p:cNvSpPr>
                <a:spLocks noGrp="1" noRot="1" noChangeAspect="1" noMove="1" noResize="1" noEditPoints="1" noAdjustHandles="1" noChangeArrowheads="1" noChangeShapeType="1" noTextEdit="1"/>
              </p:cNvSpPr>
              <p:nvPr>
                <p:ph idx="1"/>
              </p:nvPr>
            </p:nvSpPr>
            <p:spPr>
              <a:blipFill>
                <a:blip r:embed="rId2"/>
                <a:stretch>
                  <a:fillRect l="-1159" t="-2101"/>
                </a:stretch>
              </a:blipFill>
            </p:spPr>
            <p:txBody>
              <a:bodyPr/>
              <a:lstStyle/>
              <a:p>
                <a:r>
                  <a:rPr lang="en-US">
                    <a:noFill/>
                  </a:rPr>
                  <a:t> </a:t>
                </a:r>
              </a:p>
            </p:txBody>
          </p:sp>
        </mc:Fallback>
      </mc:AlternateContent>
      <p:grpSp>
        <p:nvGrpSpPr>
          <p:cNvPr id="4" name="Group 8">
            <a:extLst>
              <a:ext uri="{FF2B5EF4-FFF2-40B4-BE49-F238E27FC236}">
                <a16:creationId xmlns:a16="http://schemas.microsoft.com/office/drawing/2014/main" id="{B0BE5161-E920-4216-B164-82FB1BD419AC}"/>
              </a:ext>
            </a:extLst>
          </p:cNvPr>
          <p:cNvGrpSpPr/>
          <p:nvPr/>
        </p:nvGrpSpPr>
        <p:grpSpPr>
          <a:xfrm>
            <a:off x="7573393" y="2295418"/>
            <a:ext cx="1104324" cy="2010135"/>
            <a:chOff x="2057400" y="1905000"/>
            <a:chExt cx="4195482" cy="3733800"/>
          </a:xfrm>
        </p:grpSpPr>
        <p:grpSp>
          <p:nvGrpSpPr>
            <p:cNvPr id="5" name="Group 9">
              <a:extLst>
                <a:ext uri="{FF2B5EF4-FFF2-40B4-BE49-F238E27FC236}">
                  <a16:creationId xmlns:a16="http://schemas.microsoft.com/office/drawing/2014/main" id="{59ABAAB3-3A46-43F6-A9D2-C53CE5D58FB9}"/>
                </a:ext>
              </a:extLst>
            </p:cNvPr>
            <p:cNvGrpSpPr/>
            <p:nvPr/>
          </p:nvGrpSpPr>
          <p:grpSpPr>
            <a:xfrm>
              <a:off x="2057400" y="1905000"/>
              <a:ext cx="3657600" cy="3733800"/>
              <a:chOff x="2057400" y="1905000"/>
              <a:chExt cx="3657600" cy="3733800"/>
            </a:xfrm>
          </p:grpSpPr>
          <p:cxnSp>
            <p:nvCxnSpPr>
              <p:cNvPr id="8" name="Straight Connector 7">
                <a:extLst>
                  <a:ext uri="{FF2B5EF4-FFF2-40B4-BE49-F238E27FC236}">
                    <a16:creationId xmlns:a16="http://schemas.microsoft.com/office/drawing/2014/main" id="{5EC45447-18DF-4358-813B-476DC3E044D0}"/>
                  </a:ext>
                </a:extLst>
              </p:cNvPr>
              <p:cNvCxnSpPr>
                <a:cxnSpLocks noChangeShapeType="1"/>
              </p:cNvCxnSpPr>
              <p:nvPr/>
            </p:nvCxnSpPr>
            <p:spPr bwMode="auto">
              <a:xfrm>
                <a:off x="34290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C323D4F2-E403-4C34-8FF9-A287A2C4B066}"/>
                  </a:ext>
                </a:extLst>
              </p:cNvPr>
              <p:cNvCxnSpPr>
                <a:cxnSpLocks noChangeShapeType="1"/>
              </p:cNvCxnSpPr>
              <p:nvPr/>
            </p:nvCxnSpPr>
            <p:spPr bwMode="auto">
              <a:xfrm>
                <a:off x="35052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0CEACD8B-5355-4D28-8C6A-46E99C3AD246}"/>
                  </a:ext>
                </a:extLst>
              </p:cNvPr>
              <p:cNvCxnSpPr>
                <a:cxnSpLocks noChangeShapeType="1"/>
              </p:cNvCxnSpPr>
              <p:nvPr/>
            </p:nvCxnSpPr>
            <p:spPr bwMode="auto">
              <a:xfrm>
                <a:off x="35814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9546AE76-5BB1-4614-80C1-466D39705118}"/>
                  </a:ext>
                </a:extLst>
              </p:cNvPr>
              <p:cNvCxnSpPr>
                <a:cxnSpLocks noChangeShapeType="1"/>
              </p:cNvCxnSpPr>
              <p:nvPr/>
            </p:nvCxnSpPr>
            <p:spPr bwMode="auto">
              <a:xfrm>
                <a:off x="36576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2EE3FA71-AE76-44ED-9977-84F99F28F221}"/>
                  </a:ext>
                </a:extLst>
              </p:cNvPr>
              <p:cNvCxnSpPr>
                <a:cxnSpLocks noChangeShapeType="1"/>
              </p:cNvCxnSpPr>
              <p:nvPr/>
            </p:nvCxnSpPr>
            <p:spPr bwMode="auto">
              <a:xfrm>
                <a:off x="37338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645E9A04-5349-4F87-ABEC-0FE054D7250B}"/>
                  </a:ext>
                </a:extLst>
              </p:cNvPr>
              <p:cNvCxnSpPr>
                <a:cxnSpLocks noChangeShapeType="1"/>
              </p:cNvCxnSpPr>
              <p:nvPr/>
            </p:nvCxnSpPr>
            <p:spPr bwMode="auto">
              <a:xfrm>
                <a:off x="38100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AB5A3FF3-02E6-440A-8254-677CB245FA0E}"/>
                  </a:ext>
                </a:extLst>
              </p:cNvPr>
              <p:cNvCxnSpPr>
                <a:cxnSpLocks noChangeShapeType="1"/>
              </p:cNvCxnSpPr>
              <p:nvPr/>
            </p:nvCxnSpPr>
            <p:spPr bwMode="auto">
              <a:xfrm>
                <a:off x="38862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3980DBE3-75D9-4FCC-8004-90BBCE53DBAD}"/>
                  </a:ext>
                </a:extLst>
              </p:cNvPr>
              <p:cNvCxnSpPr>
                <a:cxnSpLocks noChangeShapeType="1"/>
              </p:cNvCxnSpPr>
              <p:nvPr/>
            </p:nvCxnSpPr>
            <p:spPr bwMode="auto">
              <a:xfrm>
                <a:off x="39624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714D803F-9A4F-45AF-9D42-79BE8B10602F}"/>
                  </a:ext>
                </a:extLst>
              </p:cNvPr>
              <p:cNvCxnSpPr>
                <a:cxnSpLocks noChangeShapeType="1"/>
              </p:cNvCxnSpPr>
              <p:nvPr/>
            </p:nvCxnSpPr>
            <p:spPr bwMode="auto">
              <a:xfrm>
                <a:off x="40386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F26308EF-A40A-4878-9E30-FF2C42666430}"/>
                  </a:ext>
                </a:extLst>
              </p:cNvPr>
              <p:cNvCxnSpPr>
                <a:cxnSpLocks noChangeShapeType="1"/>
              </p:cNvCxnSpPr>
              <p:nvPr/>
            </p:nvCxnSpPr>
            <p:spPr bwMode="auto">
              <a:xfrm>
                <a:off x="41148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4F5D205F-D110-47CE-850F-8CD8C7663F4A}"/>
                  </a:ext>
                </a:extLst>
              </p:cNvPr>
              <p:cNvCxnSpPr>
                <a:cxnSpLocks noChangeShapeType="1"/>
              </p:cNvCxnSpPr>
              <p:nvPr/>
            </p:nvCxnSpPr>
            <p:spPr bwMode="auto">
              <a:xfrm>
                <a:off x="41910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DB9CFC02-D602-4EA3-8575-33225782725F}"/>
                  </a:ext>
                </a:extLst>
              </p:cNvPr>
              <p:cNvCxnSpPr>
                <a:cxnSpLocks noChangeShapeType="1"/>
              </p:cNvCxnSpPr>
              <p:nvPr/>
            </p:nvCxnSpPr>
            <p:spPr bwMode="auto">
              <a:xfrm>
                <a:off x="4267200" y="1905000"/>
                <a:ext cx="0" cy="3733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 name="Straight Connector 20">
                <a:extLst>
                  <a:ext uri="{FF2B5EF4-FFF2-40B4-BE49-F238E27FC236}">
                    <a16:creationId xmlns:a16="http://schemas.microsoft.com/office/drawing/2014/main" id="{9DA0095D-8464-4C61-BC3A-648066A399B3}"/>
                  </a:ext>
                </a:extLst>
              </p:cNvPr>
              <p:cNvCxnSpPr>
                <a:cxnSpLocks noChangeShapeType="1"/>
              </p:cNvCxnSpPr>
              <p:nvPr/>
            </p:nvCxnSpPr>
            <p:spPr bwMode="auto">
              <a:xfrm>
                <a:off x="2057400" y="24384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 name="Straight Connector 22">
                <a:extLst>
                  <a:ext uri="{FF2B5EF4-FFF2-40B4-BE49-F238E27FC236}">
                    <a16:creationId xmlns:a16="http://schemas.microsoft.com/office/drawing/2014/main" id="{01798939-7C20-47D8-B14C-59DB361EF136}"/>
                  </a:ext>
                </a:extLst>
              </p:cNvPr>
              <p:cNvCxnSpPr>
                <a:cxnSpLocks noChangeShapeType="1"/>
              </p:cNvCxnSpPr>
              <p:nvPr/>
            </p:nvCxnSpPr>
            <p:spPr bwMode="auto">
              <a:xfrm>
                <a:off x="2057400" y="27432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 name="Straight Connector 24">
                <a:extLst>
                  <a:ext uri="{FF2B5EF4-FFF2-40B4-BE49-F238E27FC236}">
                    <a16:creationId xmlns:a16="http://schemas.microsoft.com/office/drawing/2014/main" id="{A6911C68-67C3-4314-A5FC-4A15DABB22B1}"/>
                  </a:ext>
                </a:extLst>
              </p:cNvPr>
              <p:cNvCxnSpPr>
                <a:cxnSpLocks noChangeShapeType="1"/>
              </p:cNvCxnSpPr>
              <p:nvPr/>
            </p:nvCxnSpPr>
            <p:spPr bwMode="auto">
              <a:xfrm>
                <a:off x="2057400" y="30480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 name="Straight Connector 26">
                <a:extLst>
                  <a:ext uri="{FF2B5EF4-FFF2-40B4-BE49-F238E27FC236}">
                    <a16:creationId xmlns:a16="http://schemas.microsoft.com/office/drawing/2014/main" id="{6FB1DEAC-40DC-4F35-A575-A96E843D1F8C}"/>
                  </a:ext>
                </a:extLst>
              </p:cNvPr>
              <p:cNvCxnSpPr>
                <a:cxnSpLocks noChangeShapeType="1"/>
              </p:cNvCxnSpPr>
              <p:nvPr/>
            </p:nvCxnSpPr>
            <p:spPr bwMode="auto">
              <a:xfrm>
                <a:off x="2057400" y="33528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 name="Straight Connector 28">
                <a:extLst>
                  <a:ext uri="{FF2B5EF4-FFF2-40B4-BE49-F238E27FC236}">
                    <a16:creationId xmlns:a16="http://schemas.microsoft.com/office/drawing/2014/main" id="{64C0E85B-2B40-407C-AC81-AA31FF18DB04}"/>
                  </a:ext>
                </a:extLst>
              </p:cNvPr>
              <p:cNvCxnSpPr>
                <a:cxnSpLocks noChangeShapeType="1"/>
              </p:cNvCxnSpPr>
              <p:nvPr/>
            </p:nvCxnSpPr>
            <p:spPr bwMode="auto">
              <a:xfrm>
                <a:off x="2057400" y="36576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 name="Straight Connector 30">
                <a:extLst>
                  <a:ext uri="{FF2B5EF4-FFF2-40B4-BE49-F238E27FC236}">
                    <a16:creationId xmlns:a16="http://schemas.microsoft.com/office/drawing/2014/main" id="{436516DF-F540-4B24-A859-B0602C60F92F}"/>
                  </a:ext>
                </a:extLst>
              </p:cNvPr>
              <p:cNvCxnSpPr>
                <a:cxnSpLocks noChangeShapeType="1"/>
              </p:cNvCxnSpPr>
              <p:nvPr/>
            </p:nvCxnSpPr>
            <p:spPr bwMode="auto">
              <a:xfrm>
                <a:off x="2057400" y="39624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 name="Straight Connector 32">
                <a:extLst>
                  <a:ext uri="{FF2B5EF4-FFF2-40B4-BE49-F238E27FC236}">
                    <a16:creationId xmlns:a16="http://schemas.microsoft.com/office/drawing/2014/main" id="{0B86DCE1-D646-45A2-A17B-D4DC2BB6D158}"/>
                  </a:ext>
                </a:extLst>
              </p:cNvPr>
              <p:cNvCxnSpPr>
                <a:cxnSpLocks noChangeShapeType="1"/>
              </p:cNvCxnSpPr>
              <p:nvPr/>
            </p:nvCxnSpPr>
            <p:spPr bwMode="auto">
              <a:xfrm>
                <a:off x="2057400" y="42672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34">
                <a:extLst>
                  <a:ext uri="{FF2B5EF4-FFF2-40B4-BE49-F238E27FC236}">
                    <a16:creationId xmlns:a16="http://schemas.microsoft.com/office/drawing/2014/main" id="{0D367A57-A736-4B7C-9836-E6ED4C0A19B2}"/>
                  </a:ext>
                </a:extLst>
              </p:cNvPr>
              <p:cNvCxnSpPr>
                <a:cxnSpLocks noChangeShapeType="1"/>
              </p:cNvCxnSpPr>
              <p:nvPr/>
            </p:nvCxnSpPr>
            <p:spPr bwMode="auto">
              <a:xfrm>
                <a:off x="2057400" y="45720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8" name="Straight Connector 36">
                <a:extLst>
                  <a:ext uri="{FF2B5EF4-FFF2-40B4-BE49-F238E27FC236}">
                    <a16:creationId xmlns:a16="http://schemas.microsoft.com/office/drawing/2014/main" id="{B4956B5F-9E93-45A8-A794-997EF3BBA65B}"/>
                  </a:ext>
                </a:extLst>
              </p:cNvPr>
              <p:cNvCxnSpPr>
                <a:cxnSpLocks noChangeShapeType="1"/>
              </p:cNvCxnSpPr>
              <p:nvPr/>
            </p:nvCxnSpPr>
            <p:spPr bwMode="auto">
              <a:xfrm>
                <a:off x="2057400" y="4876800"/>
                <a:ext cx="3657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Oval 37">
                <a:extLst>
                  <a:ext uri="{FF2B5EF4-FFF2-40B4-BE49-F238E27FC236}">
                    <a16:creationId xmlns:a16="http://schemas.microsoft.com/office/drawing/2014/main" id="{F0F421F6-4034-4A8E-B9A1-6F811FC5113B}"/>
                  </a:ext>
                </a:extLst>
              </p:cNvPr>
              <p:cNvSpPr>
                <a:spLocks noChangeArrowheads="1"/>
              </p:cNvSpPr>
              <p:nvPr/>
            </p:nvSpPr>
            <p:spPr bwMode="auto">
              <a:xfrm>
                <a:off x="3681124" y="2837251"/>
                <a:ext cx="457201" cy="1600199"/>
              </a:xfrm>
              <a:prstGeom prst="ellipse">
                <a:avLst/>
              </a:prstGeom>
              <a:solidFill>
                <a:schemeClr val="accent1"/>
              </a:solidFill>
              <a:ln w="9525" algn="ctr">
                <a:solidFill>
                  <a:schemeClr val="tx1"/>
                </a:solidFill>
                <a:round/>
                <a:headEnd/>
                <a:tailEnd/>
              </a:ln>
            </p:spPr>
            <p:txBody>
              <a:bodyPr>
                <a:spAutoFit/>
              </a:bodyPr>
              <a:lstStyle>
                <a:lvl1pPr>
                  <a:spcBef>
                    <a:spcPct val="20000"/>
                  </a:spcBef>
                  <a:buClr>
                    <a:schemeClr val="hlink"/>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latin typeface="Century Schoolbook" panose="02040604050505020304" pitchFamily="18"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sz="1800"/>
              </a:p>
            </p:txBody>
          </p:sp>
        </p:grpSp>
        <p:sp>
          <p:nvSpPr>
            <p:cNvPr id="6" name="Right Arrow 10">
              <a:extLst>
                <a:ext uri="{FF2B5EF4-FFF2-40B4-BE49-F238E27FC236}">
                  <a16:creationId xmlns:a16="http://schemas.microsoft.com/office/drawing/2014/main" id="{90F72042-BC45-43CA-974E-2D8CB35AA04E}"/>
                </a:ext>
              </a:extLst>
            </p:cNvPr>
            <p:cNvSpPr/>
            <p:nvPr/>
          </p:nvSpPr>
          <p:spPr>
            <a:xfrm>
              <a:off x="4114800" y="3581400"/>
              <a:ext cx="685800"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1">
              <a:extLst>
                <a:ext uri="{FF2B5EF4-FFF2-40B4-BE49-F238E27FC236}">
                  <a16:creationId xmlns:a16="http://schemas.microsoft.com/office/drawing/2014/main" id="{3888670D-DA01-4DDA-A51E-B5A525B5CBAC}"/>
                </a:ext>
              </a:extLst>
            </p:cNvPr>
            <p:cNvSpPr txBox="1"/>
            <p:nvPr/>
          </p:nvSpPr>
          <p:spPr>
            <a:xfrm>
              <a:off x="4191000" y="3071813"/>
              <a:ext cx="2061882" cy="565540"/>
            </a:xfrm>
            <a:prstGeom prst="rect">
              <a:avLst/>
            </a:prstGeom>
            <a:noFill/>
          </p:spPr>
          <p:txBody>
            <a:bodyPr wrap="square" rtlCol="0">
              <a:spAutoFit/>
            </a:bodyPr>
            <a:lstStyle/>
            <a:p>
              <a:r>
                <a:rPr lang="en-US" dirty="0">
                  <a:solidFill>
                    <a:srgbClr val="C00000"/>
                  </a:solidFill>
                </a:rPr>
                <a:t>P</a:t>
              </a:r>
            </a:p>
          </p:txBody>
        </p:sp>
      </p:grpSp>
    </p:spTree>
    <p:extLst>
      <p:ext uri="{BB962C8B-B14F-4D97-AF65-F5344CB8AC3E}">
        <p14:creationId xmlns:p14="http://schemas.microsoft.com/office/powerpoint/2010/main" val="3741276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BEE470-D23A-497D-91FA-32488A9ED54B}"/>
              </a:ext>
            </a:extLst>
          </p:cNvPr>
          <p:cNvSpPr>
            <a:spLocks noGrp="1"/>
          </p:cNvSpPr>
          <p:nvPr>
            <p:ph type="title"/>
          </p:nvPr>
        </p:nvSpPr>
        <p:spPr/>
        <p:txBody>
          <a:bodyPr/>
          <a:lstStyle/>
          <a:p>
            <a:r>
              <a:rPr lang="en-US" dirty="0" err="1"/>
              <a:t>LaMET</a:t>
            </a:r>
            <a:r>
              <a:rPr lang="en-US" dirty="0"/>
              <a:t> expansion </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3607DB0-55D1-4CDF-8872-46A2688EA2FD}"/>
                  </a:ext>
                </a:extLst>
              </p:cNvPr>
              <p:cNvSpPr>
                <a:spLocks noGrp="1"/>
              </p:cNvSpPr>
              <p:nvPr>
                <p:ph idx="1"/>
              </p:nvPr>
            </p:nvSpPr>
            <p:spPr>
              <a:xfrm>
                <a:off x="628650" y="1825625"/>
                <a:ext cx="8515350" cy="4351338"/>
              </a:xfrm>
            </p:spPr>
            <p:txBody>
              <a:bodyPr>
                <a:noAutofit/>
              </a:bodyPr>
              <a:lstStyle/>
              <a:p>
                <a:r>
                  <a:rPr lang="en-US" b="1" dirty="0">
                    <a:solidFill>
                      <a:srgbClr val="0000FF"/>
                    </a:solidFill>
                  </a:rPr>
                  <a:t>One does not need a proton moving at speed of light.</a:t>
                </a:r>
              </a:p>
              <a:p>
                <a:r>
                  <a:rPr lang="en-US" dirty="0"/>
                  <a:t>One just need a proton fast enough!</a:t>
                </a:r>
              </a:p>
              <a:p>
                <a:pPr marL="0" indent="0">
                  <a:buNone/>
                </a:pPr>
                <a:r>
                  <a:rPr lang="en-US" dirty="0"/>
                  <a:t>   </a:t>
                </a:r>
                <a:r>
                  <a:rPr lang="en-US" altLang="zh-CN" dirty="0"/>
                  <a:t>the control parameter of expansion is</a:t>
                </a:r>
              </a:p>
              <a:p>
                <a:pPr marL="0" indent="0">
                  <a:buNone/>
                </a:pPr>
                <a:r>
                  <a:rPr lang="en-US" dirty="0"/>
                  <a:t>         </a:t>
                </a:r>
                <a14:m>
                  <m:oMath xmlns:m="http://schemas.openxmlformats.org/officeDocument/2006/math">
                    <m:sSup>
                      <m:sSupPr>
                        <m:ctrlPr>
                          <a:rPr lang="en-US" b="0" i="1" smtClean="0">
                            <a:solidFill>
                              <a:srgbClr val="FF0000"/>
                            </a:solidFill>
                            <a:latin typeface="Cambria Math" panose="02040503050406030204" pitchFamily="18" charset="0"/>
                          </a:rPr>
                        </m:ctrlPr>
                      </m:sSupPr>
                      <m:e>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𝑀</m:t>
                            </m:r>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𝑃</m:t>
                                </m:r>
                              </m:e>
                              <m:sup>
                                <m:r>
                                  <a:rPr lang="en-US" b="0" i="1" smtClean="0">
                                    <a:solidFill>
                                      <a:srgbClr val="FF0000"/>
                                    </a:solidFill>
                                    <a:latin typeface="Cambria Math" panose="02040503050406030204" pitchFamily="18" charset="0"/>
                                  </a:rPr>
                                  <m:t>𝑧</m:t>
                                </m:r>
                              </m:sup>
                            </m:sSup>
                          </m:e>
                        </m:d>
                      </m:e>
                      <m:sup>
                        <m:r>
                          <a:rPr lang="en-US" b="0" i="0" smtClean="0">
                            <a:solidFill>
                              <a:srgbClr val="FF0000"/>
                            </a:solidFill>
                            <a:latin typeface="Cambria Math" panose="02040503050406030204" pitchFamily="18" charset="0"/>
                          </a:rPr>
                          <m:t>2</m:t>
                        </m:r>
                      </m:sup>
                    </m:sSup>
                    <m:r>
                      <a:rPr lang="en-US" b="0" i="1" smtClean="0">
                        <a:solidFill>
                          <a:srgbClr val="FF0000"/>
                        </a:solidFill>
                        <a:latin typeface="Cambria Math" panose="02040503050406030204" pitchFamily="18" charset="0"/>
                      </a:rPr>
                      <m:t>∼1/</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𝛾</m:t>
                        </m:r>
                      </m:e>
                      <m:sup>
                        <m:r>
                          <a:rPr lang="en-US" b="0" i="1" smtClean="0">
                            <a:solidFill>
                              <a:srgbClr val="FF0000"/>
                            </a:solidFill>
                            <a:latin typeface="Cambria Math" panose="02040503050406030204" pitchFamily="18" charset="0"/>
                          </a:rPr>
                          <m:t>2</m:t>
                        </m:r>
                      </m:sup>
                    </m:sSup>
                    <m:r>
                      <a:rPr lang="en-US" b="0" i="1" smtClean="0">
                        <a:solidFill>
                          <a:srgbClr val="FF0000"/>
                        </a:solidFill>
                        <a:latin typeface="Cambria Math" panose="02040503050406030204" pitchFamily="18" charset="0"/>
                      </a:rPr>
                      <m:t> </m:t>
                    </m:r>
                  </m:oMath>
                </a14:m>
                <a:endParaRPr lang="en-US" dirty="0">
                  <a:solidFill>
                    <a:srgbClr val="FF0000"/>
                  </a:solidFill>
                </a:endParaRPr>
              </a:p>
              <a:p>
                <a:r>
                  <a:rPr lang="en-US" dirty="0"/>
                  <a:t>Thus for finite momentum, one can have a </a:t>
                </a:r>
                <a:r>
                  <a:rPr lang="en-US" dirty="0">
                    <a:solidFill>
                      <a:srgbClr val="0000FF"/>
                    </a:solidFill>
                  </a:rPr>
                  <a:t>factorization formula </a:t>
                </a:r>
                <a:r>
                  <a:rPr lang="en-US" dirty="0"/>
                  <a:t>for large </a:t>
                </a:r>
                <a14:m>
                  <m:oMath xmlns:m="http://schemas.openxmlformats.org/officeDocument/2006/math">
                    <m:r>
                      <a:rPr lang="en-US" sz="2400" b="1" i="1" smtClean="0">
                        <a:solidFill>
                          <a:srgbClr val="01AF1E"/>
                        </a:solidFill>
                        <a:latin typeface="Cambria Math" panose="02040503050406030204" pitchFamily="18" charset="0"/>
                      </a:rPr>
                      <m:t>𝜸</m:t>
                    </m:r>
                    <m:r>
                      <a:rPr lang="en-US" sz="2400" b="1" i="1" dirty="0" smtClean="0">
                        <a:solidFill>
                          <a:srgbClr val="01AF1E"/>
                        </a:solidFill>
                        <a:latin typeface="Cambria Math" panose="02040503050406030204" pitchFamily="18" charset="0"/>
                      </a:rPr>
                      <m:t>～</m:t>
                    </m:r>
                    <m:d>
                      <m:dPr>
                        <m:ctrlPr>
                          <a:rPr lang="en-US" sz="2400" b="1" i="1" dirty="0" smtClean="0">
                            <a:solidFill>
                              <a:srgbClr val="01AF1E"/>
                            </a:solidFill>
                            <a:latin typeface="Cambria Math" panose="02040503050406030204" pitchFamily="18" charset="0"/>
                          </a:rPr>
                        </m:ctrlPr>
                      </m:dPr>
                      <m:e>
                        <m:r>
                          <a:rPr lang="en-US" sz="2400" b="1" i="0" dirty="0" smtClean="0">
                            <a:solidFill>
                              <a:srgbClr val="01AF1E"/>
                            </a:solidFill>
                            <a:latin typeface="Cambria Math" panose="02040503050406030204" pitchFamily="18" charset="0"/>
                          </a:rPr>
                          <m:t>𝟐</m:t>
                        </m:r>
                        <m:r>
                          <a:rPr lang="en-US" sz="2400" b="1" i="0" dirty="0" smtClean="0">
                            <a:solidFill>
                              <a:srgbClr val="01AF1E"/>
                            </a:solidFill>
                            <a:latin typeface="Cambria Math" panose="02040503050406030204" pitchFamily="18" charset="0"/>
                          </a:rPr>
                          <m:t>−</m:t>
                        </m:r>
                        <m:r>
                          <a:rPr lang="en-US" sz="2400" b="1" i="0" dirty="0" smtClean="0">
                            <a:solidFill>
                              <a:srgbClr val="01AF1E"/>
                            </a:solidFill>
                            <a:latin typeface="Cambria Math" panose="02040503050406030204" pitchFamily="18" charset="0"/>
                          </a:rPr>
                          <m:t>𝟓</m:t>
                        </m:r>
                      </m:e>
                    </m:d>
                    <m:r>
                      <a:rPr lang="en-US" sz="2400" b="0" i="0" dirty="0" smtClean="0">
                        <a:latin typeface="Cambria Math" panose="02040503050406030204" pitchFamily="18" charset="0"/>
                      </a:rPr>
                      <m:t>:</m:t>
                    </m:r>
                  </m:oMath>
                </a14:m>
                <a:endParaRPr lang="en-US" b="0" dirty="0"/>
              </a:p>
              <a:p>
                <a:pPr marL="0" indent="0">
                  <a:lnSpc>
                    <a:spcPct val="160000"/>
                  </a:lnSpc>
                  <a:buNone/>
                </a:pPr>
                <a:r>
                  <a:rPr lang="en-US" sz="2400" dirty="0"/>
                  <a:t> </a:t>
                </a:r>
                <a14:m>
                  <m:oMath xmlns:m="http://schemas.openxmlformats.org/officeDocument/2006/math">
                    <m:d>
                      <m:dPr>
                        <m:begChr m:val="⟨"/>
                        <m:endChr m:val="⟩"/>
                        <m:ctrlPr>
                          <a:rPr lang="en-US" sz="2400" b="0" i="1" dirty="0" smtClean="0">
                            <a:solidFill>
                              <a:srgbClr val="FF0000"/>
                            </a:solidFill>
                            <a:latin typeface="Cambria Math" panose="02040503050406030204" pitchFamily="18" charset="0"/>
                          </a:rPr>
                        </m:ctrlPr>
                      </m:dPr>
                      <m:e>
                        <m:r>
                          <a:rPr lang="en-US" sz="2400" b="0" i="1" dirty="0" smtClean="0">
                            <a:solidFill>
                              <a:srgbClr val="FF0000"/>
                            </a:solidFill>
                            <a:latin typeface="Cambria Math" panose="02040503050406030204" pitchFamily="18" charset="0"/>
                          </a:rPr>
                          <m:t>𝛾</m:t>
                        </m:r>
                        <m:d>
                          <m:dPr>
                            <m:begChr m:val="|"/>
                            <m:endChr m:val="|"/>
                            <m:ctrlPr>
                              <a:rPr lang="en-US" altLang="zh-CN" sz="2400" b="0" i="1" dirty="0" smtClean="0">
                                <a:solidFill>
                                  <a:srgbClr val="FF0000"/>
                                </a:solidFill>
                                <a:latin typeface="Cambria Math" panose="02040503050406030204" pitchFamily="18" charset="0"/>
                              </a:rPr>
                            </m:ctrlPr>
                          </m:dPr>
                          <m:e>
                            <m:acc>
                              <m:accPr>
                                <m:chr m:val="̂"/>
                                <m:ctrlPr>
                                  <a:rPr lang="en-US" sz="2400" b="0" i="1" dirty="0" smtClean="0">
                                    <a:solidFill>
                                      <a:srgbClr val="FF0000"/>
                                    </a:solidFill>
                                    <a:latin typeface="Cambria Math" panose="02040503050406030204" pitchFamily="18" charset="0"/>
                                  </a:rPr>
                                </m:ctrlPr>
                              </m:accPr>
                              <m:e>
                                <m:r>
                                  <a:rPr lang="en-US" sz="2400" i="1" dirty="0">
                                    <a:solidFill>
                                      <a:srgbClr val="FF0000"/>
                                    </a:solidFill>
                                    <a:latin typeface="Cambria Math" panose="02040503050406030204" pitchFamily="18" charset="0"/>
                                  </a:rPr>
                                  <m:t>𝑂</m:t>
                                </m:r>
                              </m:e>
                            </m:acc>
                            <m:d>
                              <m:dPr>
                                <m:ctrlPr>
                                  <a:rPr lang="en-US" sz="2400" i="1" dirty="0">
                                    <a:solidFill>
                                      <a:srgbClr val="FF0000"/>
                                    </a:solidFill>
                                    <a:latin typeface="Cambria Math" panose="02040503050406030204" pitchFamily="18" charset="0"/>
                                  </a:rPr>
                                </m:ctrlPr>
                              </m:dPr>
                              <m:e>
                                <m:sSub>
                                  <m:sSubPr>
                                    <m:ctrlPr>
                                      <a:rPr lang="en-US" sz="2400" i="1" dirty="0">
                                        <a:solidFill>
                                          <a:srgbClr val="FF0000"/>
                                        </a:solidFill>
                                        <a:latin typeface="Cambria Math" panose="02040503050406030204" pitchFamily="18" charset="0"/>
                                      </a:rPr>
                                    </m:ctrlPr>
                                  </m:sSubPr>
                                  <m:e>
                                    <m:r>
                                      <a:rPr lang="en-US" sz="2400" i="1" dirty="0">
                                        <a:solidFill>
                                          <a:srgbClr val="FF0000"/>
                                        </a:solidFill>
                                        <a:latin typeface="Cambria Math" panose="02040503050406030204" pitchFamily="18" charset="0"/>
                                      </a:rPr>
                                      <m:t>𝑧</m:t>
                                    </m:r>
                                  </m:e>
                                  <m:sub>
                                    <m:r>
                                      <a:rPr lang="en-US" sz="2400" i="1" dirty="0">
                                        <a:solidFill>
                                          <a:srgbClr val="FF0000"/>
                                        </a:solidFill>
                                        <a:latin typeface="Cambria Math" panose="02040503050406030204" pitchFamily="18" charset="0"/>
                                      </a:rPr>
                                      <m:t>1</m:t>
                                    </m:r>
                                  </m:sub>
                                </m:sSub>
                                <m:r>
                                  <a:rPr lang="en-US" sz="2400" i="1" dirty="0">
                                    <a:solidFill>
                                      <a:srgbClr val="FF0000"/>
                                    </a:solidFill>
                                    <a:latin typeface="Cambria Math" panose="02040503050406030204" pitchFamily="18" charset="0"/>
                                  </a:rPr>
                                  <m:t>,</m:t>
                                </m:r>
                                <m:sSub>
                                  <m:sSubPr>
                                    <m:ctrlPr>
                                      <a:rPr lang="en-US" sz="2400" i="1" dirty="0">
                                        <a:solidFill>
                                          <a:srgbClr val="FF0000"/>
                                        </a:solidFill>
                                        <a:latin typeface="Cambria Math" panose="02040503050406030204" pitchFamily="18" charset="0"/>
                                      </a:rPr>
                                    </m:ctrlPr>
                                  </m:sSubPr>
                                  <m:e>
                                    <m:r>
                                      <a:rPr lang="en-US" sz="2400" i="1" dirty="0">
                                        <a:solidFill>
                                          <a:srgbClr val="FF0000"/>
                                        </a:solidFill>
                                        <a:latin typeface="Cambria Math" panose="02040503050406030204" pitchFamily="18" charset="0"/>
                                      </a:rPr>
                                      <m:t>𝑧</m:t>
                                    </m:r>
                                  </m:e>
                                  <m:sub>
                                    <m:r>
                                      <a:rPr lang="en-US" sz="2400" i="1" dirty="0">
                                        <a:solidFill>
                                          <a:srgbClr val="FF0000"/>
                                        </a:solidFill>
                                        <a:latin typeface="Cambria Math" panose="02040503050406030204" pitchFamily="18" charset="0"/>
                                      </a:rPr>
                                      <m:t>2</m:t>
                                    </m:r>
                                  </m:sub>
                                </m:sSub>
                                <m:r>
                                  <a:rPr lang="en-US" sz="2400" i="1" dirty="0">
                                    <a:solidFill>
                                      <a:srgbClr val="FF0000"/>
                                    </a:solidFill>
                                    <a:latin typeface="Cambria Math" panose="02040503050406030204" pitchFamily="18" charset="0"/>
                                  </a:rPr>
                                  <m:t>, …,</m:t>
                                </m:r>
                                <m:sSub>
                                  <m:sSubPr>
                                    <m:ctrlPr>
                                      <a:rPr lang="en-US" sz="2400" i="1" dirty="0">
                                        <a:solidFill>
                                          <a:srgbClr val="FF0000"/>
                                        </a:solidFill>
                                        <a:latin typeface="Cambria Math" panose="02040503050406030204" pitchFamily="18" charset="0"/>
                                      </a:rPr>
                                    </m:ctrlPr>
                                  </m:sSubPr>
                                  <m:e>
                                    <m:r>
                                      <a:rPr lang="en-US" sz="2400" i="1" dirty="0">
                                        <a:solidFill>
                                          <a:srgbClr val="FF0000"/>
                                        </a:solidFill>
                                        <a:latin typeface="Cambria Math" panose="02040503050406030204" pitchFamily="18" charset="0"/>
                                      </a:rPr>
                                      <m:t>𝑧</m:t>
                                    </m:r>
                                  </m:e>
                                  <m:sub>
                                    <m:r>
                                      <a:rPr lang="en-US" sz="2400" i="1" dirty="0">
                                        <a:solidFill>
                                          <a:srgbClr val="FF0000"/>
                                        </a:solidFill>
                                        <a:latin typeface="Cambria Math" panose="02040503050406030204" pitchFamily="18" charset="0"/>
                                      </a:rPr>
                                      <m:t>𝑘</m:t>
                                    </m:r>
                                  </m:sub>
                                </m:sSub>
                              </m:e>
                            </m:d>
                          </m:e>
                        </m:d>
                        <m:r>
                          <a:rPr lang="en-US" altLang="zh-CN" sz="2400" b="0" i="1" dirty="0" smtClean="0">
                            <a:solidFill>
                              <a:srgbClr val="FF0000"/>
                            </a:solidFill>
                            <a:latin typeface="Cambria Math" panose="02040503050406030204" pitchFamily="18" charset="0"/>
                          </a:rPr>
                          <m:t>𝛾</m:t>
                        </m:r>
                      </m:e>
                    </m:d>
                    <m:r>
                      <a:rPr lang="en-US" altLang="zh-CN"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𝐶</m:t>
                    </m:r>
                    <m:r>
                      <a:rPr lang="en-US" sz="2400" b="0" i="1" dirty="0" smtClean="0">
                        <a:solidFill>
                          <a:srgbClr val="FF0000"/>
                        </a:solidFill>
                        <a:latin typeface="Cambria Math" panose="02040503050406030204" pitchFamily="18" charset="0"/>
                      </a:rPr>
                      <m:t> </m:t>
                    </m:r>
                    <m:d>
                      <m:dPr>
                        <m:ctrlPr>
                          <a:rPr lang="en-US" sz="2400" b="0" i="1" dirty="0" smtClean="0">
                            <a:solidFill>
                              <a:srgbClr val="FF0000"/>
                            </a:solidFill>
                            <a:latin typeface="Cambria Math" panose="02040503050406030204" pitchFamily="18" charset="0"/>
                          </a:rPr>
                        </m:ctrlPr>
                      </m:dPr>
                      <m:e>
                        <m:sSub>
                          <m:sSubPr>
                            <m:ctrlPr>
                              <a:rPr lang="en-US" sz="2400" b="0" i="1" dirty="0" smtClean="0">
                                <a:solidFill>
                                  <a:srgbClr val="FF0000"/>
                                </a:solidFill>
                                <a:latin typeface="Cambria Math" panose="02040503050406030204" pitchFamily="18" charset="0"/>
                              </a:rPr>
                            </m:ctrlPr>
                          </m:sSubPr>
                          <m:e>
                            <m:r>
                              <a:rPr lang="en-US" sz="2400" b="0" i="1" dirty="0" smtClean="0">
                                <a:solidFill>
                                  <a:srgbClr val="FF0000"/>
                                </a:solidFill>
                                <a:latin typeface="Cambria Math" panose="02040503050406030204" pitchFamily="18" charset="0"/>
                              </a:rPr>
                              <m:t>𝛼</m:t>
                            </m:r>
                          </m:e>
                          <m:sub>
                            <m:r>
                              <a:rPr lang="en-US" sz="2400" b="0" i="1" dirty="0" smtClean="0">
                                <a:solidFill>
                                  <a:srgbClr val="FF0000"/>
                                </a:solidFill>
                                <a:latin typeface="Cambria Math" panose="02040503050406030204" pitchFamily="18" charset="0"/>
                              </a:rPr>
                              <m:t>𝑠</m:t>
                            </m:r>
                          </m:sub>
                        </m:sSub>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𝛾</m:t>
                        </m:r>
                        <m:r>
                          <a:rPr lang="en-US" sz="2400" b="0" i="1" dirty="0" smtClean="0">
                            <a:solidFill>
                              <a:srgbClr val="FF0000"/>
                            </a:solidFill>
                            <a:latin typeface="Cambria Math" panose="02040503050406030204" pitchFamily="18" charset="0"/>
                          </a:rPr>
                          <m:t>,</m:t>
                        </m:r>
                        <m:sSub>
                          <m:sSubPr>
                            <m:ctrlPr>
                              <a:rPr lang="en-US" sz="2400" b="0" i="1" dirty="0" smtClean="0">
                                <a:solidFill>
                                  <a:srgbClr val="FF0000"/>
                                </a:solidFill>
                                <a:latin typeface="Cambria Math" panose="02040503050406030204" pitchFamily="18" charset="0"/>
                              </a:rPr>
                            </m:ctrlPr>
                          </m:sSubPr>
                          <m:e>
                            <m:r>
                              <a:rPr lang="en-US" sz="2400" b="0" i="1" dirty="0" smtClean="0">
                                <a:solidFill>
                                  <a:srgbClr val="FF0000"/>
                                </a:solidFill>
                                <a:latin typeface="Cambria Math" panose="02040503050406030204" pitchFamily="18" charset="0"/>
                              </a:rPr>
                              <m:t>𝑧</m:t>
                            </m:r>
                          </m:e>
                          <m:sub>
                            <m:r>
                              <a:rPr lang="en-US" sz="2400" b="0" i="1" dirty="0" smtClean="0">
                                <a:solidFill>
                                  <a:srgbClr val="FF0000"/>
                                </a:solidFill>
                                <a:latin typeface="Cambria Math" panose="02040503050406030204" pitchFamily="18" charset="0"/>
                              </a:rPr>
                              <m:t>𝑖</m:t>
                            </m:r>
                          </m:sub>
                        </m:sSub>
                        <m:r>
                          <a:rPr lang="en-US" sz="2400" b="0" i="1" dirty="0" smtClean="0">
                            <a:solidFill>
                              <a:srgbClr val="FF0000"/>
                            </a:solidFill>
                            <a:latin typeface="Cambria Math" panose="02040503050406030204" pitchFamily="18" charset="0"/>
                          </a:rPr>
                          <m:t>,</m:t>
                        </m:r>
                        <m:sSub>
                          <m:sSubPr>
                            <m:ctrlPr>
                              <a:rPr lang="en-US" sz="2400" b="0" i="1" dirty="0" smtClean="0">
                                <a:solidFill>
                                  <a:srgbClr val="FF0000"/>
                                </a:solidFill>
                                <a:latin typeface="Cambria Math" panose="02040503050406030204" pitchFamily="18" charset="0"/>
                              </a:rPr>
                            </m:ctrlPr>
                          </m:sSubPr>
                          <m:e>
                            <m:r>
                              <a:rPr lang="en-US" sz="2400" b="0" i="1" dirty="0" smtClean="0">
                                <a:solidFill>
                                  <a:srgbClr val="FF0000"/>
                                </a:solidFill>
                                <a:latin typeface="Cambria Math" panose="02040503050406030204" pitchFamily="18" charset="0"/>
                              </a:rPr>
                              <m:t>𝜆</m:t>
                            </m:r>
                          </m:e>
                          <m:sub>
                            <m:r>
                              <a:rPr lang="en-US" sz="2400" b="0" i="1" dirty="0" smtClean="0">
                                <a:solidFill>
                                  <a:srgbClr val="FF0000"/>
                                </a:solidFill>
                                <a:latin typeface="Cambria Math" panose="02040503050406030204" pitchFamily="18" charset="0"/>
                              </a:rPr>
                              <m:t>𝑖</m:t>
                            </m:r>
                          </m:sub>
                        </m:sSub>
                      </m:e>
                    </m:d>
                    <m:r>
                      <a:rPr lang="en-US" sz="2400" b="0" i="1" dirty="0" smtClean="0">
                        <a:solidFill>
                          <a:srgbClr val="FF0000"/>
                        </a:solidFill>
                        <a:latin typeface="Cambria Math" panose="02040503050406030204" pitchFamily="18" charset="0"/>
                      </a:rPr>
                      <m:t>⊗</m:t>
                    </m:r>
                    <m:d>
                      <m:dPr>
                        <m:begChr m:val="⟨"/>
                        <m:endChr m:val="⟩"/>
                        <m:ctrlPr>
                          <a:rPr lang="en-US" sz="2400" b="0" i="1" dirty="0" smtClean="0">
                            <a:solidFill>
                              <a:srgbClr val="FF0000"/>
                            </a:solidFill>
                            <a:latin typeface="Cambria Math" panose="02040503050406030204" pitchFamily="18" charset="0"/>
                          </a:rPr>
                        </m:ctrlPr>
                      </m:dPr>
                      <m:e>
                        <m:r>
                          <a:rPr lang="en-US" sz="2400" b="0" i="1" dirty="0" smtClean="0">
                            <a:solidFill>
                              <a:srgbClr val="FF0000"/>
                            </a:solidFill>
                            <a:latin typeface="Cambria Math" panose="02040503050406030204" pitchFamily="18" charset="0"/>
                          </a:rPr>
                          <m:t>1</m:t>
                        </m:r>
                        <m:d>
                          <m:dPr>
                            <m:begChr m:val="|"/>
                            <m:endChr m:val="|"/>
                            <m:ctrlPr>
                              <a:rPr lang="en-US" sz="2400" b="0" i="1" dirty="0" smtClean="0">
                                <a:solidFill>
                                  <a:srgbClr val="FF0000"/>
                                </a:solidFill>
                                <a:latin typeface="Cambria Math" panose="02040503050406030204" pitchFamily="18" charset="0"/>
                              </a:rPr>
                            </m:ctrlPr>
                          </m:dPr>
                          <m:e>
                            <m:acc>
                              <m:accPr>
                                <m:chr m:val="̂"/>
                                <m:ctrlPr>
                                  <a:rPr lang="en-US" sz="2400" b="0" i="1" dirty="0" smtClean="0">
                                    <a:solidFill>
                                      <a:srgbClr val="FF0000"/>
                                    </a:solidFill>
                                    <a:latin typeface="Cambria Math" panose="02040503050406030204" pitchFamily="18" charset="0"/>
                                  </a:rPr>
                                </m:ctrlPr>
                              </m:accPr>
                              <m:e>
                                <m:r>
                                  <a:rPr lang="en-US" sz="2400" b="0" i="1" dirty="0" smtClean="0">
                                    <a:solidFill>
                                      <a:srgbClr val="FF0000"/>
                                    </a:solidFill>
                                    <a:latin typeface="Cambria Math" panose="02040503050406030204" pitchFamily="18" charset="0"/>
                                  </a:rPr>
                                  <m:t>𝑂</m:t>
                                </m:r>
                              </m:e>
                            </m:acc>
                            <m:d>
                              <m:dPr>
                                <m:ctrlPr>
                                  <a:rPr lang="en-US" sz="2400" b="0" i="1" dirty="0" smtClean="0">
                                    <a:solidFill>
                                      <a:srgbClr val="FF0000"/>
                                    </a:solidFill>
                                    <a:latin typeface="Cambria Math" panose="02040503050406030204" pitchFamily="18" charset="0"/>
                                  </a:rPr>
                                </m:ctrlPr>
                              </m:dPr>
                              <m:e>
                                <m:sSub>
                                  <m:sSubPr>
                                    <m:ctrlPr>
                                      <a:rPr lang="en-US" sz="2400" b="0" i="1" dirty="0" smtClean="0">
                                        <a:solidFill>
                                          <a:srgbClr val="FF0000"/>
                                        </a:solidFill>
                                        <a:latin typeface="Cambria Math" panose="02040503050406030204" pitchFamily="18" charset="0"/>
                                      </a:rPr>
                                    </m:ctrlPr>
                                  </m:sSubPr>
                                  <m:e>
                                    <m:r>
                                      <a:rPr lang="en-US" sz="2400" b="0" i="1" dirty="0" smtClean="0">
                                        <a:solidFill>
                                          <a:srgbClr val="FF0000"/>
                                        </a:solidFill>
                                        <a:latin typeface="Cambria Math" panose="02040503050406030204" pitchFamily="18" charset="0"/>
                                      </a:rPr>
                                      <m:t>𝜆</m:t>
                                    </m:r>
                                  </m:e>
                                  <m:sub>
                                    <m:r>
                                      <a:rPr lang="en-US" sz="2400" b="0" i="1" dirty="0" smtClean="0">
                                        <a:solidFill>
                                          <a:srgbClr val="FF0000"/>
                                        </a:solidFill>
                                        <a:latin typeface="Cambria Math" panose="02040503050406030204" pitchFamily="18" charset="0"/>
                                      </a:rPr>
                                      <m:t>1</m:t>
                                    </m:r>
                                  </m:sub>
                                </m:sSub>
                                <m:r>
                                  <a:rPr lang="en-US" sz="2400" b="0" i="1" dirty="0" smtClean="0">
                                    <a:solidFill>
                                      <a:srgbClr val="FF0000"/>
                                    </a:solidFill>
                                    <a:latin typeface="Cambria Math" panose="02040503050406030204" pitchFamily="18" charset="0"/>
                                  </a:rPr>
                                  <m:t>,…,</m:t>
                                </m:r>
                                <m:sSub>
                                  <m:sSubPr>
                                    <m:ctrlPr>
                                      <a:rPr lang="en-US" sz="2400" b="0" i="1" dirty="0" smtClean="0">
                                        <a:solidFill>
                                          <a:srgbClr val="FF0000"/>
                                        </a:solidFill>
                                        <a:latin typeface="Cambria Math" panose="02040503050406030204" pitchFamily="18" charset="0"/>
                                      </a:rPr>
                                    </m:ctrlPr>
                                  </m:sSubPr>
                                  <m:e>
                                    <m:r>
                                      <a:rPr lang="en-US" sz="2400" b="0" i="1" dirty="0" smtClean="0">
                                        <a:solidFill>
                                          <a:srgbClr val="FF0000"/>
                                        </a:solidFill>
                                        <a:latin typeface="Cambria Math" panose="02040503050406030204" pitchFamily="18" charset="0"/>
                                      </a:rPr>
                                      <m:t>𝜆</m:t>
                                    </m:r>
                                  </m:e>
                                  <m:sub>
                                    <m:r>
                                      <a:rPr lang="en-US" sz="2400" b="0" i="1" dirty="0" smtClean="0">
                                        <a:solidFill>
                                          <a:srgbClr val="FF0000"/>
                                        </a:solidFill>
                                        <a:latin typeface="Cambria Math" panose="02040503050406030204" pitchFamily="18" charset="0"/>
                                      </a:rPr>
                                      <m:t>𝑘</m:t>
                                    </m:r>
                                  </m:sub>
                                </m:sSub>
                              </m:e>
                            </m:d>
                          </m:e>
                        </m:d>
                        <m:r>
                          <a:rPr lang="en-US" sz="2400" b="0" i="1" dirty="0" smtClean="0">
                            <a:solidFill>
                              <a:srgbClr val="FF0000"/>
                            </a:solidFill>
                            <a:latin typeface="Cambria Math" panose="02040503050406030204" pitchFamily="18" charset="0"/>
                          </a:rPr>
                          <m:t>1</m:t>
                        </m:r>
                      </m:e>
                    </m:d>
                    <m:r>
                      <a:rPr lang="en-US" sz="2400" b="0" i="1" dirty="0" smtClean="0">
                        <a:solidFill>
                          <a:srgbClr val="FF0000"/>
                        </a:solidFill>
                        <a:latin typeface="Cambria Math" panose="02040503050406030204" pitchFamily="18" charset="0"/>
                      </a:rPr>
                      <m:t>+                                                           + </m:t>
                    </m:r>
                    <m:r>
                      <a:rPr lang="en-US" sz="2400" b="0" i="1" dirty="0" smtClean="0">
                        <a:solidFill>
                          <a:srgbClr val="FF0000"/>
                        </a:solidFill>
                        <a:latin typeface="Cambria Math" panose="02040503050406030204" pitchFamily="18" charset="0"/>
                      </a:rPr>
                      <m:t>𝑜</m:t>
                    </m:r>
                    <m:r>
                      <a:rPr lang="en-US" sz="2400" b="0" i="1" dirty="0" smtClean="0">
                        <a:solidFill>
                          <a:srgbClr val="FF0000"/>
                        </a:solidFill>
                        <a:latin typeface="Cambria Math" panose="02040503050406030204" pitchFamily="18" charset="0"/>
                      </a:rPr>
                      <m:t>(1/</m:t>
                    </m:r>
                    <m:sSup>
                      <m:sSupPr>
                        <m:ctrlPr>
                          <a:rPr lang="en-US" sz="2400" b="0" i="1" dirty="0" smtClean="0">
                            <a:solidFill>
                              <a:srgbClr val="FF0000"/>
                            </a:solidFill>
                            <a:latin typeface="Cambria Math" panose="02040503050406030204" pitchFamily="18" charset="0"/>
                          </a:rPr>
                        </m:ctrlPr>
                      </m:sSupPr>
                      <m:e>
                        <m:r>
                          <a:rPr lang="en-US" sz="2400" b="0" i="1" dirty="0" smtClean="0">
                            <a:solidFill>
                              <a:srgbClr val="FF0000"/>
                            </a:solidFill>
                            <a:latin typeface="Cambria Math" panose="02040503050406030204" pitchFamily="18" charset="0"/>
                          </a:rPr>
                          <m:t>𝛾</m:t>
                        </m:r>
                      </m:e>
                      <m:sup>
                        <m:r>
                          <a:rPr lang="en-US" sz="2400" b="0" i="1" dirty="0" smtClean="0">
                            <a:solidFill>
                              <a:srgbClr val="FF0000"/>
                            </a:solidFill>
                            <a:latin typeface="Cambria Math" panose="02040503050406030204" pitchFamily="18" charset="0"/>
                          </a:rPr>
                          <m:t>2</m:t>
                        </m:r>
                      </m:sup>
                    </m:sSup>
                    <m:r>
                      <a:rPr lang="en-US" sz="2400" b="0" i="1" dirty="0" smtClean="0">
                        <a:solidFill>
                          <a:srgbClr val="FF0000"/>
                        </a:solidFill>
                        <a:latin typeface="Cambria Math" panose="02040503050406030204" pitchFamily="18" charset="0"/>
                      </a:rPr>
                      <m:t>)</m:t>
                    </m:r>
                  </m:oMath>
                </a14:m>
                <a:endParaRPr lang="en-US" sz="2400" dirty="0"/>
              </a:p>
            </p:txBody>
          </p:sp>
        </mc:Choice>
        <mc:Fallback xmlns="">
          <p:sp>
            <p:nvSpPr>
              <p:cNvPr id="3" name="内容占位符 2">
                <a:extLst>
                  <a:ext uri="{FF2B5EF4-FFF2-40B4-BE49-F238E27FC236}">
                    <a16:creationId xmlns:a16="http://schemas.microsoft.com/office/drawing/2014/main" id="{03607DB0-55D1-4CDF-8872-46A2688EA2FD}"/>
                  </a:ext>
                </a:extLst>
              </p:cNvPr>
              <p:cNvSpPr>
                <a:spLocks noGrp="1" noRot="1" noChangeAspect="1" noMove="1" noResize="1" noEditPoints="1" noAdjustHandles="1" noChangeArrowheads="1" noChangeShapeType="1" noTextEdit="1"/>
              </p:cNvSpPr>
              <p:nvPr>
                <p:ph idx="1"/>
              </p:nvPr>
            </p:nvSpPr>
            <p:spPr>
              <a:xfrm>
                <a:off x="628650" y="1825625"/>
                <a:ext cx="8515350" cy="4351338"/>
              </a:xfrm>
              <a:blipFill>
                <a:blip r:embed="rId2"/>
                <a:stretch>
                  <a:fillRect l="-1288" t="-2241" r="-1288"/>
                </a:stretch>
              </a:blipFill>
            </p:spPr>
            <p:txBody>
              <a:bodyPr/>
              <a:lstStyle/>
              <a:p>
                <a:r>
                  <a:rPr lang="en-US">
                    <a:noFill/>
                  </a:rPr>
                  <a:t> </a:t>
                </a:r>
              </a:p>
            </p:txBody>
          </p:sp>
        </mc:Fallback>
      </mc:AlternateContent>
    </p:spTree>
    <p:extLst>
      <p:ext uri="{BB962C8B-B14F-4D97-AF65-F5344CB8AC3E}">
        <p14:creationId xmlns:p14="http://schemas.microsoft.com/office/powerpoint/2010/main" val="2213814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371D7-7F61-48FC-9BD8-4FD5122AAF38}"/>
              </a:ext>
            </a:extLst>
          </p:cNvPr>
          <p:cNvSpPr>
            <a:spLocks noGrp="1"/>
          </p:cNvSpPr>
          <p:nvPr>
            <p:ph type="title"/>
          </p:nvPr>
        </p:nvSpPr>
        <p:spPr/>
        <p:txBody>
          <a:bodyPr/>
          <a:lstStyle/>
          <a:p>
            <a:r>
              <a:rPr lang="en-US" dirty="0"/>
              <a:t>Universality </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F34F929-E003-4141-84CD-5C6EE049106F}"/>
                  </a:ext>
                </a:extLst>
              </p:cNvPr>
              <p:cNvSpPr>
                <a:spLocks noGrp="1"/>
              </p:cNvSpPr>
              <p:nvPr>
                <p:ph idx="1"/>
              </p:nvPr>
            </p:nvSpPr>
            <p:spPr>
              <a:xfrm>
                <a:off x="538951" y="1574464"/>
                <a:ext cx="7976399" cy="4602499"/>
              </a:xfrm>
            </p:spPr>
            <p:txBody>
              <a:bodyPr>
                <a:noAutofit/>
              </a:bodyPr>
              <a:lstStyle/>
              <a:p>
                <a:r>
                  <a:rPr lang="en-US" altLang="zh-CN" b="1" dirty="0" err="1">
                    <a:solidFill>
                      <a:srgbClr val="FF0000"/>
                    </a:solidFill>
                  </a:rPr>
                  <a:t>LaMET</a:t>
                </a:r>
                <a:r>
                  <a:rPr lang="en-US" altLang="zh-CN" b="1" dirty="0">
                    <a:solidFill>
                      <a:srgbClr val="FF0000"/>
                    </a:solidFill>
                  </a:rPr>
                  <a:t> expansion is an overarching framework </a:t>
                </a:r>
                <a:r>
                  <a:rPr lang="en-US" altLang="zh-CN" dirty="0"/>
                  <a:t>for calculating </a:t>
                </a:r>
                <a:r>
                  <a:rPr lang="en-US" altLang="zh-CN" dirty="0" err="1"/>
                  <a:t>parton</a:t>
                </a:r>
                <a:r>
                  <a:rPr lang="en-US" altLang="zh-CN" dirty="0"/>
                  <a:t> (light-cone) physics from large-momentum hadron states in lattice QCD</a:t>
                </a:r>
                <a:endParaRPr lang="en-US" dirty="0"/>
              </a:p>
              <a:p>
                <a:r>
                  <a:rPr lang="en-US" dirty="0"/>
                  <a:t>One can practically choose </a:t>
                </a:r>
                <a:r>
                  <a:rPr lang="en-US" dirty="0">
                    <a:solidFill>
                      <a:srgbClr val="0000FF"/>
                    </a:solidFill>
                  </a:rPr>
                  <a:t>ANY composite operator</a:t>
                </a:r>
                <a:r>
                  <a:rPr lang="en-US" dirty="0"/>
                  <a:t> with arguments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𝑧</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𝑧</m:t>
                        </m:r>
                      </m:e>
                      <m:sub>
                        <m:r>
                          <a:rPr lang="en-US" b="0" i="1" dirty="0" smtClean="0">
                            <a:latin typeface="Cambria Math" panose="02040503050406030204" pitchFamily="18" charset="0"/>
                          </a:rPr>
                          <m:t>𝑛</m:t>
                        </m:r>
                      </m:sub>
                    </m:sSub>
                  </m:oMath>
                </a14:m>
                <a:r>
                  <a:rPr lang="en-US" dirty="0"/>
                  <a:t>, so long as the momentum is large enough, they give the </a:t>
                </a:r>
                <a:r>
                  <a:rPr lang="en-US" dirty="0">
                    <a:solidFill>
                      <a:srgbClr val="0000FF"/>
                    </a:solidFill>
                  </a:rPr>
                  <a:t>same collinear or soft physics. </a:t>
                </a:r>
              </a:p>
              <a:p>
                <a:r>
                  <a:rPr lang="en-US" dirty="0"/>
                  <a:t>For different operators, flowing into the fixed point of large momentum have different rates (which is faster?), but the limit is the same. </a:t>
                </a:r>
              </a:p>
              <a:p>
                <a:pPr marL="0" indent="0">
                  <a:buNone/>
                </a:pPr>
                <a:r>
                  <a:rPr lang="en-US" altLang="zh-CN" sz="2400" dirty="0">
                    <a:solidFill>
                      <a:srgbClr val="01AF1E"/>
                    </a:solidFill>
                  </a:rPr>
                  <a:t> X. Ji, </a:t>
                </a:r>
                <a:r>
                  <a:rPr lang="zh-CN" altLang="zh-CN" sz="2400" dirty="0">
                    <a:solidFill>
                      <a:srgbClr val="01AF1E"/>
                    </a:solidFill>
                  </a:rPr>
                  <a:t>Sci</a:t>
                </a:r>
                <a:r>
                  <a:rPr lang="en-US" altLang="zh-CN" sz="2400" dirty="0">
                    <a:solidFill>
                      <a:srgbClr val="01AF1E"/>
                    </a:solidFill>
                  </a:rPr>
                  <a:t>. </a:t>
                </a:r>
                <a:r>
                  <a:rPr lang="zh-CN" altLang="zh-CN" sz="2400" dirty="0">
                    <a:solidFill>
                      <a:srgbClr val="01AF1E"/>
                    </a:solidFill>
                  </a:rPr>
                  <a:t>China </a:t>
                </a:r>
                <a:r>
                  <a:rPr lang="en-US" altLang="zh-CN" sz="2400" dirty="0">
                    <a:solidFill>
                      <a:srgbClr val="01AF1E"/>
                    </a:solidFill>
                  </a:rPr>
                  <a:t> (</a:t>
                </a:r>
                <a:r>
                  <a:rPr lang="zh-CN" altLang="zh-CN" sz="2400" dirty="0">
                    <a:solidFill>
                      <a:srgbClr val="01AF1E"/>
                    </a:solidFill>
                  </a:rPr>
                  <a:t>Phys.</a:t>
                </a:r>
                <a:r>
                  <a:rPr lang="en-US" altLang="zh-CN" sz="2400" dirty="0">
                    <a:solidFill>
                      <a:srgbClr val="01AF1E"/>
                    </a:solidFill>
                  </a:rPr>
                  <a:t> </a:t>
                </a:r>
                <a:r>
                  <a:rPr lang="zh-CN" altLang="zh-CN" sz="2400" dirty="0">
                    <a:solidFill>
                      <a:srgbClr val="01AF1E"/>
                    </a:solidFill>
                  </a:rPr>
                  <a:t>Mech.Astron.</a:t>
                </a:r>
                <a:r>
                  <a:rPr lang="en-US" altLang="zh-CN" sz="2400" dirty="0">
                    <a:solidFill>
                      <a:srgbClr val="01AF1E"/>
                    </a:solidFill>
                  </a:rPr>
                  <a:t>)</a:t>
                </a:r>
                <a:r>
                  <a:rPr lang="zh-CN" altLang="zh-CN" sz="2400" dirty="0">
                    <a:solidFill>
                      <a:srgbClr val="01AF1E"/>
                    </a:solidFill>
                  </a:rPr>
                  <a:t> </a:t>
                </a:r>
                <a:r>
                  <a:rPr lang="en-US" altLang="zh-CN" sz="2400" dirty="0">
                    <a:solidFill>
                      <a:srgbClr val="01AF1E"/>
                    </a:solidFill>
                  </a:rPr>
                  <a:t> </a:t>
                </a:r>
                <a:r>
                  <a:rPr lang="zh-CN" altLang="zh-CN" sz="2400" dirty="0">
                    <a:solidFill>
                      <a:srgbClr val="01AF1E"/>
                    </a:solidFill>
                  </a:rPr>
                  <a:t>57</a:t>
                </a:r>
                <a:r>
                  <a:rPr lang="zh-CN" altLang="en-US" sz="2400" dirty="0">
                    <a:solidFill>
                      <a:srgbClr val="01AF1E"/>
                    </a:solidFill>
                  </a:rPr>
                  <a:t>，</a:t>
                </a:r>
                <a:r>
                  <a:rPr lang="zh-CN" altLang="zh-CN" sz="2400" dirty="0">
                    <a:solidFill>
                      <a:srgbClr val="01AF1E"/>
                    </a:solidFill>
                  </a:rPr>
                  <a:t>1407-1412  (2014) </a:t>
                </a:r>
                <a:endParaRPr lang="en-US" altLang="zh-CN" sz="2400" dirty="0">
                  <a:solidFill>
                    <a:srgbClr val="01AF1E"/>
                  </a:solidFill>
                </a:endParaRPr>
              </a:p>
              <a:p>
                <a:pPr marL="0" indent="0">
                  <a:buNone/>
                </a:pPr>
                <a:r>
                  <a:rPr lang="en-US" altLang="zh-CN" sz="2400" dirty="0">
                    <a:solidFill>
                      <a:srgbClr val="01AF1E"/>
                    </a:solidFill>
                  </a:rPr>
                  <a:t> Y. Hatta, Ji, Zhao, Phys. Rev. D89 (2014).</a:t>
                </a:r>
                <a:endParaRPr lang="en-US" sz="3200" dirty="0"/>
              </a:p>
              <a:p>
                <a:pPr marL="0" indent="0">
                  <a:buNone/>
                </a:pPr>
                <a:endParaRPr lang="en-US" dirty="0"/>
              </a:p>
            </p:txBody>
          </p:sp>
        </mc:Choice>
        <mc:Fallback xmlns="">
          <p:sp>
            <p:nvSpPr>
              <p:cNvPr id="3" name="内容占位符 2">
                <a:extLst>
                  <a:ext uri="{FF2B5EF4-FFF2-40B4-BE49-F238E27FC236}">
                    <a16:creationId xmlns:a16="http://schemas.microsoft.com/office/drawing/2014/main" id="{CF34F929-E003-4141-84CD-5C6EE049106F}"/>
                  </a:ext>
                </a:extLst>
              </p:cNvPr>
              <p:cNvSpPr>
                <a:spLocks noGrp="1" noRot="1" noChangeAspect="1" noMove="1" noResize="1" noEditPoints="1" noAdjustHandles="1" noChangeArrowheads="1" noChangeShapeType="1" noTextEdit="1"/>
              </p:cNvSpPr>
              <p:nvPr>
                <p:ph idx="1"/>
              </p:nvPr>
            </p:nvSpPr>
            <p:spPr>
              <a:xfrm>
                <a:off x="538951" y="1574464"/>
                <a:ext cx="7976399" cy="4602499"/>
              </a:xfrm>
              <a:blipFill>
                <a:blip r:embed="rId2"/>
                <a:stretch>
                  <a:fillRect l="-1375" t="-2119" r="-764" b="-13775"/>
                </a:stretch>
              </a:blipFill>
            </p:spPr>
            <p:txBody>
              <a:bodyPr/>
              <a:lstStyle/>
              <a:p>
                <a:r>
                  <a:rPr lang="en-US">
                    <a:noFill/>
                  </a:rPr>
                  <a:t> </a:t>
                </a:r>
              </a:p>
            </p:txBody>
          </p:sp>
        </mc:Fallback>
      </mc:AlternateContent>
    </p:spTree>
    <p:extLst>
      <p:ext uri="{BB962C8B-B14F-4D97-AF65-F5344CB8AC3E}">
        <p14:creationId xmlns:p14="http://schemas.microsoft.com/office/powerpoint/2010/main" val="1679089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solidFill>
                  <a:srgbClr val="FF0000"/>
                </a:solidFill>
              </a:rPr>
              <a:t>Application 1: Gluon total helicity </a:t>
            </a:r>
            <a:r>
              <a:rPr lang="el-GR" altLang="zh-CN" sz="4000" dirty="0">
                <a:solidFill>
                  <a:srgbClr val="FF0000"/>
                </a:solidFill>
              </a:rPr>
              <a:t>Δ</a:t>
            </a:r>
            <a:r>
              <a:rPr lang="en-US" altLang="zh-CN" sz="4000" dirty="0">
                <a:solidFill>
                  <a:srgbClr val="FF0000"/>
                </a:solidFill>
              </a:rPr>
              <a:t>G  </a:t>
            </a:r>
            <a:endParaRPr lang="zh-CN" altLang="en-US" sz="4000" dirty="0">
              <a:solidFill>
                <a:srgbClr val="FF0000"/>
              </a:solidFill>
            </a:endParaRPr>
          </a:p>
        </p:txBody>
      </p:sp>
      <p:pic>
        <p:nvPicPr>
          <p:cNvPr id="4" name="图片 3"/>
          <p:cNvPicPr>
            <a:picLocks noChangeAspect="1"/>
          </p:cNvPicPr>
          <p:nvPr/>
        </p:nvPicPr>
        <p:blipFill>
          <a:blip r:embed="rId2"/>
          <a:stretch>
            <a:fillRect/>
          </a:stretch>
        </p:blipFill>
        <p:spPr>
          <a:xfrm>
            <a:off x="1852009" y="3935489"/>
            <a:ext cx="5019014" cy="1222831"/>
          </a:xfrm>
          <a:prstGeom prst="rect">
            <a:avLst/>
          </a:prstGeom>
        </p:spPr>
      </p:pic>
      <p:sp>
        <p:nvSpPr>
          <p:cNvPr id="6" name="内容占位符 2">
            <a:extLst>
              <a:ext uri="{FF2B5EF4-FFF2-40B4-BE49-F238E27FC236}">
                <a16:creationId xmlns:a16="http://schemas.microsoft.com/office/drawing/2014/main" id="{57762B84-3DAB-4BD5-8D46-BD08A4E1FF97}"/>
              </a:ext>
            </a:extLst>
          </p:cNvPr>
          <p:cNvSpPr txBox="1">
            <a:spLocks/>
          </p:cNvSpPr>
          <p:nvPr/>
        </p:nvSpPr>
        <p:spPr>
          <a:xfrm>
            <a:off x="530604" y="2152830"/>
            <a:ext cx="79492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In QCD factorization, one can show that the gluon polarization is a matrix element of </a:t>
            </a:r>
            <a:r>
              <a:rPr lang="en-US" altLang="zh-CN" dirty="0">
                <a:solidFill>
                  <a:srgbClr val="FF0000"/>
                </a:solidFill>
              </a:rPr>
              <a:t>non-local light-cone correlation.</a:t>
            </a:r>
          </a:p>
          <a:p>
            <a:pPr marL="0" indent="0">
              <a:buNone/>
            </a:pPr>
            <a:r>
              <a:rPr lang="en-US" altLang="zh-CN" dirty="0">
                <a:solidFill>
                  <a:srgbClr val="FF0000"/>
                </a:solidFill>
              </a:rPr>
              <a:t>      </a:t>
            </a:r>
            <a:r>
              <a:rPr lang="en-US" altLang="zh-CN" sz="2000" dirty="0">
                <a:solidFill>
                  <a:srgbClr val="01AF1E"/>
                </a:solidFill>
              </a:rPr>
              <a:t>A. </a:t>
            </a:r>
            <a:r>
              <a:rPr lang="en-US" altLang="zh-CN" sz="2000" dirty="0" err="1">
                <a:solidFill>
                  <a:srgbClr val="01AF1E"/>
                </a:solidFill>
              </a:rPr>
              <a:t>Manohar,</a:t>
            </a:r>
            <a:r>
              <a:rPr lang="en-US" sz="2000" dirty="0" err="1">
                <a:solidFill>
                  <a:srgbClr val="01AF1E"/>
                </a:solidFill>
              </a:rPr>
              <a:t>Phys</a:t>
            </a:r>
            <a:r>
              <a:rPr lang="en-US" sz="2000" dirty="0">
                <a:solidFill>
                  <a:srgbClr val="01AF1E"/>
                </a:solidFill>
              </a:rPr>
              <a:t>. Rev. Lett. 66 (1991) 2684</a:t>
            </a:r>
            <a:endParaRPr lang="en-US" altLang="zh-CN" sz="2000" dirty="0">
              <a:solidFill>
                <a:srgbClr val="01AF1E"/>
              </a:solidFill>
            </a:endParaRPr>
          </a:p>
          <a:p>
            <a:endParaRPr lang="en-US" altLang="zh-CN" sz="2000" dirty="0">
              <a:solidFill>
                <a:srgbClr val="01AF1E"/>
              </a:solidFill>
            </a:endParaRPr>
          </a:p>
          <a:p>
            <a:endParaRPr lang="en-US" altLang="zh-CN" dirty="0"/>
          </a:p>
          <a:p>
            <a:endParaRPr lang="en-US" altLang="zh-CN" dirty="0"/>
          </a:p>
          <a:p>
            <a:r>
              <a:rPr lang="en-US" altLang="zh-CN" dirty="0"/>
              <a:t>No one knows how to calculate this for nearly 30 years!</a:t>
            </a:r>
            <a:endParaRPr lang="zh-CN" altLang="en-US" dirty="0"/>
          </a:p>
        </p:txBody>
      </p:sp>
    </p:spTree>
    <p:extLst>
      <p:ext uri="{BB962C8B-B14F-4D97-AF65-F5344CB8AC3E}">
        <p14:creationId xmlns:p14="http://schemas.microsoft.com/office/powerpoint/2010/main" val="128096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LaMET</a:t>
            </a:r>
            <a:r>
              <a:rPr lang="en-US" altLang="zh-CN" dirty="0"/>
              <a:t> calculations</a:t>
            </a:r>
            <a:endParaRPr lang="zh-CN" altLang="en-US" sz="32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Autofit/>
              </a:bodyPr>
              <a:lstStyle/>
              <a:p>
                <a:r>
                  <a:rPr lang="en-US" altLang="zh-CN" dirty="0"/>
                  <a:t>In </a:t>
                </a:r>
                <a:r>
                  <a:rPr lang="en-US" altLang="zh-CN" dirty="0" err="1"/>
                  <a:t>LaMET</a:t>
                </a:r>
                <a:r>
                  <a:rPr lang="en-US" altLang="zh-CN" dirty="0"/>
                  <a:t> theory, one can start with the local operator              in </a:t>
                </a:r>
                <a:r>
                  <a:rPr lang="en-US" altLang="zh-CN" dirty="0">
                    <a:solidFill>
                      <a:srgbClr val="FF0000"/>
                    </a:solidFill>
                  </a:rPr>
                  <a:t>any physical gauge </a:t>
                </a:r>
                <a:endParaRPr lang="en-US" altLang="zh-CN" sz="2400" dirty="0">
                  <a:solidFill>
                    <a:srgbClr val="FF0000"/>
                  </a:solidFill>
                </a:endParaRPr>
              </a:p>
              <a:p>
                <a:pPr marL="0" indent="0">
                  <a:buNone/>
                </a:pPr>
                <a:r>
                  <a:rPr lang="en-US" altLang="zh-CN" sz="2400" dirty="0"/>
                  <a:t>  (gauge choices shall allow transverse polarized gluons):</a:t>
                </a:r>
              </a:p>
              <a:p>
                <a:pPr lvl="1">
                  <a:spcAft>
                    <a:spcPts val="600"/>
                  </a:spcAft>
                </a:pPr>
                <a:r>
                  <a:rPr lang="en-US" altLang="zh-CN" dirty="0">
                    <a:solidFill>
                      <a:srgbClr val="0000FF"/>
                    </a:solidFill>
                  </a:rPr>
                  <a:t>Coulomb gauge </a:t>
                </a:r>
                <a14:m>
                  <m:oMath xmlns:m="http://schemas.openxmlformats.org/officeDocument/2006/math">
                    <m:r>
                      <a:rPr lang="en-US" altLang="zh-CN" b="0" i="0" smtClean="0">
                        <a:solidFill>
                          <a:srgbClr val="0000FF"/>
                        </a:solidFill>
                        <a:latin typeface="Cambria Math" panose="02040503050406030204" pitchFamily="18" charset="0"/>
                      </a:rPr>
                      <m:t>𝛻</m:t>
                    </m:r>
                    <m:r>
                      <a:rPr lang="en-US" altLang="zh-CN" b="0" i="1" smtClean="0">
                        <a:solidFill>
                          <a:srgbClr val="0000FF"/>
                        </a:solidFill>
                        <a:latin typeface="Cambria Math" panose="02040503050406030204" pitchFamily="18" charset="0"/>
                      </a:rPr>
                      <m:t>⋅</m:t>
                    </m:r>
                    <m:acc>
                      <m:accPr>
                        <m:chr m:val="⃗"/>
                        <m:ctrlPr>
                          <a:rPr lang="en-US" altLang="zh-CN" b="0" i="1" smtClean="0">
                            <a:solidFill>
                              <a:srgbClr val="0000FF"/>
                            </a:solidFill>
                            <a:latin typeface="Cambria Math" panose="02040503050406030204" pitchFamily="18" charset="0"/>
                          </a:rPr>
                        </m:ctrlPr>
                      </m:accPr>
                      <m:e>
                        <m:r>
                          <a:rPr lang="en-US" altLang="zh-CN" b="0" i="1" smtClean="0">
                            <a:solidFill>
                              <a:srgbClr val="0000FF"/>
                            </a:solidFill>
                            <a:latin typeface="Cambria Math" panose="02040503050406030204" pitchFamily="18" charset="0"/>
                          </a:rPr>
                          <m:t>𝐸</m:t>
                        </m:r>
                      </m:e>
                    </m:acc>
                    <m:r>
                      <a:rPr lang="en-US" altLang="zh-CN" b="0" i="1" smtClean="0">
                        <a:solidFill>
                          <a:srgbClr val="0000FF"/>
                        </a:solidFill>
                        <a:latin typeface="Cambria Math" panose="02040503050406030204" pitchFamily="18" charset="0"/>
                      </a:rPr>
                      <m:t>=0</m:t>
                    </m:r>
                  </m:oMath>
                </a14:m>
                <a:endParaRPr lang="en-US" altLang="zh-CN" dirty="0">
                  <a:solidFill>
                    <a:srgbClr val="0000FF"/>
                  </a:solidFill>
                </a:endParaRPr>
              </a:p>
              <a:p>
                <a:pPr lvl="1">
                  <a:spcAft>
                    <a:spcPts val="600"/>
                  </a:spcAft>
                </a:pPr>
                <a:r>
                  <a:rPr lang="en-US" altLang="zh-CN" dirty="0">
                    <a:solidFill>
                      <a:srgbClr val="0000FF"/>
                    </a:solidFill>
                  </a:rPr>
                  <a:t>Axial </a:t>
                </a:r>
                <a:r>
                  <a:rPr lang="en-US" altLang="zh-CN" dirty="0" err="1">
                    <a:solidFill>
                      <a:srgbClr val="0000FF"/>
                    </a:solidFill>
                  </a:rPr>
                  <a:t>guage</a:t>
                </a:r>
                <a:r>
                  <a:rPr lang="en-US" altLang="zh-CN" dirty="0">
                    <a:solidFill>
                      <a:srgbClr val="0000FF"/>
                    </a:solidFill>
                  </a:rPr>
                  <a:t> </a:t>
                </a:r>
                <a:r>
                  <a:rPr lang="en-US" altLang="zh-CN" dirty="0" err="1">
                    <a:solidFill>
                      <a:srgbClr val="0000FF"/>
                    </a:solidFill>
                  </a:rPr>
                  <a:t>A</a:t>
                </a:r>
                <a:r>
                  <a:rPr lang="en-US" altLang="zh-CN" sz="1800" dirty="0" err="1">
                    <a:solidFill>
                      <a:srgbClr val="0000FF"/>
                    </a:solidFill>
                  </a:rPr>
                  <a:t>z</a:t>
                </a:r>
                <a:r>
                  <a:rPr lang="en-US" altLang="zh-CN" dirty="0">
                    <a:solidFill>
                      <a:srgbClr val="0000FF"/>
                    </a:solidFill>
                  </a:rPr>
                  <a:t>=0</a:t>
                </a:r>
              </a:p>
              <a:p>
                <a:pPr lvl="1">
                  <a:spcAft>
                    <a:spcPts val="600"/>
                  </a:spcAft>
                </a:pPr>
                <a:r>
                  <a:rPr lang="en-US" altLang="zh-CN" dirty="0">
                    <a:solidFill>
                      <a:srgbClr val="0000FF"/>
                    </a:solidFill>
                  </a:rPr>
                  <a:t>Temporal gauge A</a:t>
                </a:r>
                <a:r>
                  <a:rPr lang="en-US" altLang="zh-CN" sz="1800" dirty="0">
                    <a:solidFill>
                      <a:srgbClr val="0000FF"/>
                    </a:solidFill>
                  </a:rPr>
                  <a:t>0</a:t>
                </a:r>
                <a:r>
                  <a:rPr lang="en-US" altLang="zh-CN" dirty="0">
                    <a:solidFill>
                      <a:srgbClr val="0000FF"/>
                    </a:solidFill>
                  </a:rPr>
                  <a:t> =0  </a:t>
                </a:r>
              </a:p>
              <a:p>
                <a:r>
                  <a:rPr lang="en-US" altLang="zh-CN" dirty="0"/>
                  <a:t>Their matrix elements in the large momentum limit all go to </a:t>
                </a:r>
                <a:r>
                  <a:rPr lang="en-US" altLang="zh-CN" dirty="0">
                    <a:sym typeface="Symbol" panose="05050102010706020507" pitchFamily="18" charset="2"/>
                  </a:rPr>
                  <a:t>G.</a:t>
                </a:r>
                <a:r>
                  <a:rPr lang="en-US" altLang="zh-CN" dirty="0"/>
                  <a:t>          </a:t>
                </a:r>
              </a:p>
              <a:p>
                <a:pPr marL="0" indent="0">
                  <a:buNone/>
                </a:pPr>
                <a:r>
                  <a:rPr lang="en-US" altLang="zh-CN" sz="2000" dirty="0">
                    <a:solidFill>
                      <a:srgbClr val="01AF1E"/>
                    </a:solidFill>
                  </a:rPr>
                  <a:t>    Ji, Zhang, Zhao, Phys. Rev. Lett.,111,112002(2013)</a:t>
                </a:r>
              </a:p>
              <a:p>
                <a:pPr marL="0" indent="0">
                  <a:buNone/>
                </a:pPr>
                <a:r>
                  <a:rPr lang="en-US" altLang="zh-CN" sz="2000" dirty="0">
                    <a:solidFill>
                      <a:srgbClr val="01AF1E"/>
                    </a:solidFill>
                  </a:rPr>
                  <a:t>    Y. Hatta, Ji, Zhao, </a:t>
                </a:r>
                <a:r>
                  <a:rPr lang="en-US" altLang="zh-CN" sz="2000" dirty="0" err="1">
                    <a:solidFill>
                      <a:srgbClr val="01AF1E"/>
                    </a:solidFill>
                  </a:rPr>
                  <a:t>Phys.Rev</a:t>
                </a:r>
                <a:r>
                  <a:rPr lang="en-US" altLang="zh-CN" sz="2000" dirty="0">
                    <a:solidFill>
                      <a:srgbClr val="01AF1E"/>
                    </a:solidFill>
                  </a:rPr>
                  <a:t>. D89 (2014).</a:t>
                </a:r>
                <a:endParaRPr lang="en-US" sz="2000" dirty="0"/>
              </a:p>
              <a:p>
                <a:pPr marL="0" indent="0">
                  <a:buNone/>
                </a:pPr>
                <a:endParaRPr lang="en-US" altLang="zh-CN" sz="2000" dirty="0">
                  <a:solidFill>
                    <a:srgbClr val="01AF1E"/>
                  </a:solidFill>
                </a:endParaRPr>
              </a:p>
              <a:p>
                <a:pPr marL="0" indent="0">
                  <a:buNone/>
                </a:pPr>
                <a:r>
                  <a:rPr lang="en-US" altLang="zh-CN" dirty="0">
                    <a:solidFill>
                      <a:srgbClr val="01AF1E"/>
                    </a:solidFill>
                  </a:rPr>
                  <a:t> </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391" t="-2381" r="-1623" b="-5042"/>
                </a:stretch>
              </a:blipFill>
            </p:spPr>
            <p:txBody>
              <a:bodyPr/>
              <a:lstStyle/>
              <a:p>
                <a:r>
                  <a:rPr lang="en-US">
                    <a:noFill/>
                  </a:rPr>
                  <a:t> </a:t>
                </a:r>
              </a:p>
            </p:txBody>
          </p:sp>
        </mc:Fallback>
      </mc:AlternateContent>
      <p:pic>
        <p:nvPicPr>
          <p:cNvPr id="4" name="图片 3"/>
          <p:cNvPicPr>
            <a:picLocks noChangeAspect="1"/>
          </p:cNvPicPr>
          <p:nvPr/>
        </p:nvPicPr>
        <p:blipFill>
          <a:blip r:embed="rId3"/>
          <a:stretch>
            <a:fillRect/>
          </a:stretch>
        </p:blipFill>
        <p:spPr>
          <a:xfrm>
            <a:off x="2421550" y="2232446"/>
            <a:ext cx="830938" cy="428940"/>
          </a:xfrm>
          <a:prstGeom prst="rect">
            <a:avLst/>
          </a:prstGeom>
        </p:spPr>
      </p:pic>
    </p:spTree>
    <p:extLst>
      <p:ext uri="{BB962C8B-B14F-4D97-AF65-F5344CB8AC3E}">
        <p14:creationId xmlns:p14="http://schemas.microsoft.com/office/powerpoint/2010/main" val="553942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First calculation </a:t>
            </a:r>
            <a:r>
              <a:rPr lang="en-US" altLang="zh-CN" sz="2800" b="1" dirty="0">
                <a:solidFill>
                  <a:srgbClr val="01AF1E"/>
                </a:solidFill>
              </a:rPr>
              <a:t>(</a:t>
            </a:r>
            <a:r>
              <a:rPr lang="en-US" altLang="zh-CN" sz="2400" b="1" dirty="0">
                <a:solidFill>
                  <a:srgbClr val="01AF1E"/>
                </a:solidFill>
              </a:rPr>
              <a:t>Y. Yang et al, PRL(2017), </a:t>
            </a:r>
            <a:r>
              <a:rPr lang="el-GR" altLang="zh-CN" sz="2400" b="1" dirty="0">
                <a:solidFill>
                  <a:srgbClr val="01AF1E"/>
                </a:solidFill>
                <a:latin typeface="Times New Roman" panose="02020603050405020304" pitchFamily="18" charset="0"/>
                <a:cs typeface="Times New Roman" panose="02020603050405020304" pitchFamily="18" charset="0"/>
              </a:rPr>
              <a:t>χ</a:t>
            </a:r>
            <a:r>
              <a:rPr lang="en-US" altLang="zh-CN" sz="2400" b="1" dirty="0">
                <a:solidFill>
                  <a:srgbClr val="01AF1E"/>
                </a:solidFill>
                <a:latin typeface="Times New Roman" panose="02020603050405020304" pitchFamily="18" charset="0"/>
                <a:cs typeface="Times New Roman" panose="02020603050405020304" pitchFamily="18" charset="0"/>
              </a:rPr>
              <a:t>QCD</a:t>
            </a:r>
            <a:r>
              <a:rPr lang="en-US" altLang="zh-CN" sz="2800" b="1" dirty="0">
                <a:solidFill>
                  <a:srgbClr val="01AF1E"/>
                </a:solidFill>
              </a:rPr>
              <a:t>)</a:t>
            </a:r>
            <a:endParaRPr lang="zh-CN" altLang="en-US" sz="3200" b="1" dirty="0">
              <a:solidFill>
                <a:srgbClr val="01AF1E"/>
              </a:solidFill>
            </a:endParaRPr>
          </a:p>
        </p:txBody>
      </p:sp>
      <p:pic>
        <p:nvPicPr>
          <p:cNvPr id="2050" name="Picture 2" descr="Figure cap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8763" y="1690689"/>
            <a:ext cx="3324526" cy="166226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4942570" y="3590226"/>
            <a:ext cx="4032985" cy="7571303"/>
          </a:xfrm>
          <a:prstGeom prst="rect">
            <a:avLst/>
          </a:prstGeom>
          <a:noFill/>
        </p:spPr>
        <p:txBody>
          <a:bodyPr wrap="square" rtlCol="0">
            <a:spAutoFit/>
          </a:bodyPr>
          <a:lstStyle/>
          <a:p>
            <a:r>
              <a:rPr lang="en-US" altLang="zh-CN" b="1" dirty="0"/>
              <a:t>Gluons Provide Half of the Proton’s Spin</a:t>
            </a:r>
          </a:p>
          <a:p>
            <a:r>
              <a:rPr lang="en-US" altLang="zh-CN" dirty="0"/>
              <a:t>The gluons that bind quarks together in nucleons provide a considerable chunk of the proton’s total spin. That was the conclusion reached by Yi-Bo Yang from the University of Kentucky, Lexington, and colleagues (see Viewpoint: </a:t>
            </a:r>
            <a:r>
              <a:rPr lang="en-US" altLang="zh-CN" b="1" dirty="0">
                <a:hlinkClick r:id="rId3"/>
              </a:rPr>
              <a:t>Spinning Gluons in the Proton</a:t>
            </a:r>
            <a:r>
              <a:rPr lang="en-US" altLang="zh-CN" dirty="0"/>
              <a:t>). By running state-of-the-art computer simulations of quark-gluon dynamics on a so-called </a:t>
            </a:r>
            <a:r>
              <a:rPr lang="en-US" altLang="zh-CN" dirty="0" err="1"/>
              <a:t>spacetime</a:t>
            </a:r>
            <a:r>
              <a:rPr lang="en-US" altLang="zh-CN" dirty="0"/>
              <a:t> lattice, the researchers found that 50% of the proton’s spin comes from its gluons. The result is in agreement with recent experiments and shows how such lattice simulations can now accurately predict an increasing number of particle properties. The simulations also indicate that, despite being substantial, the gluon spin contribution is too small to play a major part in “screening” the quark spin contribution—which according to experiments is only 30%—through a quantum effect called the axial anomaly. The remaining 20% of the proton spin is thought to come from the orbital angular momentum of quarks and gluons.</a:t>
            </a:r>
          </a:p>
        </p:txBody>
      </p:sp>
      <p:pic>
        <p:nvPicPr>
          <p:cNvPr id="5" name="图片 4"/>
          <p:cNvPicPr>
            <a:picLocks noChangeAspect="1"/>
          </p:cNvPicPr>
          <p:nvPr/>
        </p:nvPicPr>
        <p:blipFill>
          <a:blip r:embed="rId4"/>
          <a:stretch>
            <a:fillRect/>
          </a:stretch>
        </p:blipFill>
        <p:spPr>
          <a:xfrm>
            <a:off x="442488" y="1690689"/>
            <a:ext cx="4188167" cy="3696399"/>
          </a:xfrm>
          <a:prstGeom prst="rect">
            <a:avLst/>
          </a:prstGeom>
        </p:spPr>
      </p:pic>
      <p:sp>
        <p:nvSpPr>
          <p:cNvPr id="3" name="文本框 2">
            <a:extLst>
              <a:ext uri="{FF2B5EF4-FFF2-40B4-BE49-F238E27FC236}">
                <a16:creationId xmlns:a16="http://schemas.microsoft.com/office/drawing/2014/main" id="{6ABA554E-95B4-45F5-9385-14C6E09BB342}"/>
              </a:ext>
            </a:extLst>
          </p:cNvPr>
          <p:cNvSpPr txBox="1"/>
          <p:nvPr/>
        </p:nvSpPr>
        <p:spPr>
          <a:xfrm>
            <a:off x="795867" y="5627513"/>
            <a:ext cx="3405564" cy="830997"/>
          </a:xfrm>
          <a:prstGeom prst="rect">
            <a:avLst/>
          </a:prstGeom>
          <a:noFill/>
        </p:spPr>
        <p:txBody>
          <a:bodyPr wrap="square" rtlCol="0">
            <a:spAutoFit/>
          </a:bodyPr>
          <a:lstStyle/>
          <a:p>
            <a:r>
              <a:rPr lang="en-US" sz="2400" b="1" dirty="0"/>
              <a:t>Need more controlled calculations</a:t>
            </a:r>
          </a:p>
        </p:txBody>
      </p:sp>
    </p:spTree>
    <p:extLst>
      <p:ext uri="{BB962C8B-B14F-4D97-AF65-F5344CB8AC3E}">
        <p14:creationId xmlns:p14="http://schemas.microsoft.com/office/powerpoint/2010/main" val="1842235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58EB65-26A6-48EA-B880-63FE74D7B157}"/>
              </a:ext>
            </a:extLst>
          </p:cNvPr>
          <p:cNvSpPr>
            <a:spLocks noGrp="1"/>
          </p:cNvSpPr>
          <p:nvPr>
            <p:ph type="title"/>
          </p:nvPr>
        </p:nvSpPr>
        <p:spPr/>
        <p:txBody>
          <a:bodyPr/>
          <a:lstStyle/>
          <a:p>
            <a:r>
              <a:rPr lang="en-US" dirty="0">
                <a:solidFill>
                  <a:srgbClr val="FF0000"/>
                </a:solidFill>
              </a:rPr>
              <a:t>Application 2: PDFs: </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3DE07A90-AC46-4CDB-AFBD-28CDFABE76D5}"/>
                  </a:ext>
                </a:extLst>
              </p:cNvPr>
              <p:cNvSpPr>
                <a:spLocks noGrp="1"/>
              </p:cNvSpPr>
              <p:nvPr>
                <p:ph idx="1"/>
              </p:nvPr>
            </p:nvSpPr>
            <p:spPr>
              <a:xfrm>
                <a:off x="628650" y="1964266"/>
                <a:ext cx="7886700" cy="4308654"/>
              </a:xfrm>
            </p:spPr>
            <p:txBody>
              <a:bodyPr>
                <a:noAutofit/>
              </a:bodyPr>
              <a:lstStyle/>
              <a:p>
                <a:r>
                  <a:rPr lang="en-US" dirty="0"/>
                  <a:t>PDF can be obtained from large momentum limit of a correlation</a:t>
                </a:r>
              </a:p>
              <a:p>
                <a:pPr marL="0" indent="0">
                  <a:buNone/>
                </a:pPr>
                <a:r>
                  <a:rPr lang="en-US" dirty="0">
                    <a:solidFill>
                      <a:srgbClr val="FF0000"/>
                    </a:solidFill>
                  </a:rPr>
                  <a:t>         </a:t>
                </a:r>
                <a14:m>
                  <m:oMath xmlns:m="http://schemas.openxmlformats.org/officeDocument/2006/math">
                    <m:d>
                      <m:dPr>
                        <m:begChr m:val="⟨"/>
                        <m:endChr m:val="⟩"/>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𝑃</m:t>
                        </m:r>
                        <m:d>
                          <m:dPr>
                            <m:begChr m:val="|"/>
                            <m:endChr m:val="|"/>
                            <m:ctrlPr>
                              <a:rPr lang="en-US" b="0" i="1" smtClean="0">
                                <a:solidFill>
                                  <a:srgbClr val="FF0000"/>
                                </a:solidFill>
                                <a:latin typeface="Cambria Math" panose="02040503050406030204" pitchFamily="18" charset="0"/>
                              </a:rPr>
                            </m:ctrlPr>
                          </m:dPr>
                          <m:e>
                            <m:acc>
                              <m:accPr>
                                <m:chr m:val="̅"/>
                                <m:ctrlPr>
                                  <a:rPr lang="en-US" b="0"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𝜓</m:t>
                                </m:r>
                              </m:e>
                            </m:acc>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𝑧</m:t>
                                </m:r>
                              </m:e>
                            </m:d>
                            <m:r>
                              <m:rPr>
                                <m:sty m:val="p"/>
                              </m:rPr>
                              <a:rPr lang="en-US" b="0" i="0" smtClean="0">
                                <a:solidFill>
                                  <a:srgbClr val="FF0000"/>
                                </a:solidFill>
                                <a:latin typeface="Cambria Math" panose="02040503050406030204" pitchFamily="18" charset="0"/>
                              </a:rPr>
                              <m:t>Γ</m:t>
                            </m:r>
                            <m:r>
                              <a:rPr lang="en-US" b="0" i="1" smtClean="0">
                                <a:solidFill>
                                  <a:srgbClr val="FF0000"/>
                                </a:solidFill>
                                <a:latin typeface="Cambria Math" panose="02040503050406030204" pitchFamily="18" charset="0"/>
                              </a:rPr>
                              <m:t>𝑊</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𝑧</m:t>
                                </m:r>
                                <m:r>
                                  <a:rPr lang="en-US" b="0" i="1" smtClean="0">
                                    <a:solidFill>
                                      <a:srgbClr val="FF0000"/>
                                    </a:solidFill>
                                    <a:latin typeface="Cambria Math" panose="02040503050406030204" pitchFamily="18" charset="0"/>
                                  </a:rPr>
                                  <m:t>,0</m:t>
                                </m:r>
                              </m:e>
                            </m:d>
                            <m:r>
                              <a:rPr lang="en-US" b="0" i="1" smtClean="0">
                                <a:solidFill>
                                  <a:srgbClr val="FF0000"/>
                                </a:solidFill>
                                <a:latin typeface="Cambria Math" panose="02040503050406030204" pitchFamily="18" charset="0"/>
                              </a:rPr>
                              <m:t>𝜓</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0</m:t>
                                </m:r>
                              </m:e>
                            </m:d>
                          </m:e>
                        </m:d>
                        <m:r>
                          <a:rPr lang="en-US" b="0" i="1" smtClean="0">
                            <a:solidFill>
                              <a:srgbClr val="FF0000"/>
                            </a:solidFill>
                            <a:latin typeface="Cambria Math" panose="02040503050406030204" pitchFamily="18" charset="0"/>
                          </a:rPr>
                          <m:t>𝑃</m:t>
                        </m:r>
                      </m:e>
                    </m:d>
                  </m:oMath>
                </a14:m>
                <a:endParaRPr lang="en-US" b="0" dirty="0"/>
              </a:p>
              <a:p>
                <a:pPr lvl="1"/>
                <a:r>
                  <a:rPr lang="en-US" dirty="0"/>
                  <a:t> </a:t>
                </a:r>
                <a14:m>
                  <m:oMath xmlns:m="http://schemas.openxmlformats.org/officeDocument/2006/math">
                    <m:r>
                      <m:rPr>
                        <m:sty m:val="p"/>
                      </m:rPr>
                      <a:rPr lang="en-US" sz="2600" smtClean="0">
                        <a:solidFill>
                          <a:srgbClr val="0000FF"/>
                        </a:solidFill>
                        <a:latin typeface="Cambria Math" panose="02040503050406030204" pitchFamily="18" charset="0"/>
                      </a:rPr>
                      <m:t>Γ</m:t>
                    </m:r>
                  </m:oMath>
                </a14:m>
                <a:r>
                  <a:rPr lang="en-US" sz="2600" dirty="0"/>
                  <a:t> can be </a:t>
                </a:r>
                <a14:m>
                  <m:oMath xmlns:m="http://schemas.openxmlformats.org/officeDocument/2006/math">
                    <m:sSup>
                      <m:sSupPr>
                        <m:ctrlPr>
                          <a:rPr lang="en-US" sz="2600" b="0" i="1" smtClean="0">
                            <a:latin typeface="Cambria Math" panose="02040503050406030204" pitchFamily="18" charset="0"/>
                          </a:rPr>
                        </m:ctrlPr>
                      </m:sSupPr>
                      <m:e>
                        <m:r>
                          <a:rPr lang="en-US" sz="2600" i="1">
                            <a:latin typeface="Cambria Math" panose="02040503050406030204" pitchFamily="18" charset="0"/>
                          </a:rPr>
                          <m:t>𝛾</m:t>
                        </m:r>
                      </m:e>
                      <m:sup>
                        <m:r>
                          <a:rPr lang="en-US" sz="2600" b="0" i="1" smtClean="0">
                            <a:latin typeface="Cambria Math" panose="02040503050406030204" pitchFamily="18" charset="0"/>
                          </a:rPr>
                          <m:t>0</m:t>
                        </m:r>
                      </m:sup>
                    </m:sSup>
                  </m:oMath>
                </a14:m>
                <a:r>
                  <a:rPr lang="en-US" sz="2600" dirty="0"/>
                  <a:t>or </a:t>
                </a:r>
                <a14:m>
                  <m:oMath xmlns:m="http://schemas.openxmlformats.org/officeDocument/2006/math">
                    <m:sSup>
                      <m:sSupPr>
                        <m:ctrlPr>
                          <a:rPr lang="en-US" sz="2600" b="0" i="1" smtClean="0">
                            <a:latin typeface="Cambria Math" panose="02040503050406030204" pitchFamily="18" charset="0"/>
                          </a:rPr>
                        </m:ctrlPr>
                      </m:sSupPr>
                      <m:e>
                        <m:r>
                          <a:rPr lang="en-US" sz="2600" b="0" i="1" smtClean="0">
                            <a:latin typeface="Cambria Math" panose="02040503050406030204" pitchFamily="18" charset="0"/>
                          </a:rPr>
                          <m:t>𝛾</m:t>
                        </m:r>
                      </m:e>
                      <m:sup>
                        <m:r>
                          <a:rPr lang="en-US" sz="2600" b="0" i="1" smtClean="0">
                            <a:latin typeface="Cambria Math" panose="02040503050406030204" pitchFamily="18" charset="0"/>
                          </a:rPr>
                          <m:t>3</m:t>
                        </m:r>
                      </m:sup>
                    </m:sSup>
                  </m:oMath>
                </a14:m>
                <a:r>
                  <a:rPr lang="en-US" sz="2600" dirty="0"/>
                  <a:t> or any combination. </a:t>
                </a:r>
              </a:p>
              <a:p>
                <a:pPr lvl="1"/>
                <a:r>
                  <a:rPr lang="en-US" sz="2800" dirty="0"/>
                  <a:t> </a:t>
                </a:r>
                <a14:m>
                  <m:oMath xmlns:m="http://schemas.openxmlformats.org/officeDocument/2006/math">
                    <m:r>
                      <a:rPr lang="en-US" sz="2800" b="0" i="1" smtClean="0">
                        <a:latin typeface="Cambria Math" panose="02040503050406030204" pitchFamily="18" charset="0"/>
                      </a:rPr>
                      <m:t>𝑊</m:t>
                    </m:r>
                  </m:oMath>
                </a14:m>
                <a:r>
                  <a:rPr lang="en-US" sz="2600" dirty="0"/>
                  <a:t> is a straight-line Wilson link</a:t>
                </a:r>
              </a:p>
              <a:p>
                <a:pPr marL="0" indent="0">
                  <a:buNone/>
                </a:pPr>
                <a:r>
                  <a:rPr lang="en-US" dirty="0"/>
                  <a:t>  This is the starting point of </a:t>
                </a:r>
                <a:r>
                  <a:rPr lang="zh-CN" altLang="en-US" dirty="0"/>
                  <a:t>“</a:t>
                </a:r>
                <a:r>
                  <a:rPr lang="en-US" dirty="0"/>
                  <a:t>quasi-PDF</a:t>
                </a:r>
                <a:r>
                  <a:rPr lang="zh-CN" altLang="en-US" dirty="0"/>
                  <a:t>”</a:t>
                </a:r>
                <a:r>
                  <a:rPr lang="en-US" dirty="0"/>
                  <a:t>,</a:t>
                </a:r>
              </a:p>
              <a:p>
                <a:pPr marL="0" indent="0">
                  <a:buNone/>
                </a:pPr>
                <a:r>
                  <a:rPr lang="en-US" sz="2000" dirty="0">
                    <a:solidFill>
                      <a:srgbClr val="01AF1E"/>
                    </a:solidFill>
                  </a:rPr>
                  <a:t>     X. Ji, Phys. Rev. Lett. 110 (2013)</a:t>
                </a:r>
              </a:p>
              <a:p>
                <a:pPr marL="0" indent="0">
                  <a:buNone/>
                </a:pPr>
                <a:r>
                  <a:rPr lang="en-US" dirty="0"/>
                  <a:t>Factorization was conjectured. The full-proved given by </a:t>
                </a:r>
                <a:r>
                  <a:rPr lang="en-US" sz="2000" dirty="0">
                    <a:solidFill>
                      <a:srgbClr val="01AF1E"/>
                    </a:solidFill>
                  </a:rPr>
                  <a:t>Ma and Qiu, PRD98 (2018) 074021</a:t>
                </a:r>
                <a:endParaRPr lang="en-US" dirty="0">
                  <a:solidFill>
                    <a:srgbClr val="01AF1E"/>
                  </a:solidFill>
                </a:endParaRPr>
              </a:p>
            </p:txBody>
          </p:sp>
        </mc:Choice>
        <mc:Fallback>
          <p:sp>
            <p:nvSpPr>
              <p:cNvPr id="3" name="内容占位符 2">
                <a:extLst>
                  <a:ext uri="{FF2B5EF4-FFF2-40B4-BE49-F238E27FC236}">
                    <a16:creationId xmlns:a16="http://schemas.microsoft.com/office/drawing/2014/main" id="{3DE07A90-AC46-4CDB-AFBD-28CDFABE76D5}"/>
                  </a:ext>
                </a:extLst>
              </p:cNvPr>
              <p:cNvSpPr>
                <a:spLocks noGrp="1" noRot="1" noChangeAspect="1" noMove="1" noResize="1" noEditPoints="1" noAdjustHandles="1" noChangeArrowheads="1" noChangeShapeType="1" noTextEdit="1"/>
              </p:cNvSpPr>
              <p:nvPr>
                <p:ph idx="1"/>
              </p:nvPr>
            </p:nvSpPr>
            <p:spPr>
              <a:xfrm>
                <a:off x="628650" y="1964266"/>
                <a:ext cx="7886700" cy="4308654"/>
              </a:xfrm>
              <a:blipFill>
                <a:blip r:embed="rId2"/>
                <a:stretch>
                  <a:fillRect l="-1546" t="-2263" r="-2087"/>
                </a:stretch>
              </a:blipFill>
            </p:spPr>
            <p:txBody>
              <a:bodyPr/>
              <a:lstStyle/>
              <a:p>
                <a:r>
                  <a:rPr lang="en-US">
                    <a:noFill/>
                  </a:rPr>
                  <a:t> </a:t>
                </a:r>
              </a:p>
            </p:txBody>
          </p:sp>
        </mc:Fallback>
      </mc:AlternateContent>
    </p:spTree>
    <p:extLst>
      <p:ext uri="{BB962C8B-B14F-4D97-AF65-F5344CB8AC3E}">
        <p14:creationId xmlns:p14="http://schemas.microsoft.com/office/powerpoint/2010/main" val="191507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45742"/>
            <a:ext cx="7886700" cy="1325563"/>
          </a:xfrm>
        </p:spPr>
        <p:txBody>
          <a:bodyPr/>
          <a:lstStyle/>
          <a:p>
            <a:r>
              <a:rPr lang="en-US" altLang="zh-CN" dirty="0"/>
              <a:t>“Quasi”-PDF is really a physical PDF! </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1100991" y="1825625"/>
                <a:ext cx="6432214" cy="4351338"/>
              </a:xfrm>
            </p:spPr>
            <p:txBody>
              <a:bodyPr/>
              <a:lstStyle/>
              <a:p>
                <a:pPr marL="0" indent="0">
                  <a:buNone/>
                </a:pPr>
                <a:r>
                  <a:rPr lang="en-US" altLang="zh-CN" dirty="0"/>
                  <a:t>Consider the momentum distribution of the constituent </a:t>
                </a:r>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𝑝</m:t>
                          </m:r>
                          <m:d>
                            <m:dPr>
                              <m:begChr m:val="|"/>
                              <m:endChr m:val="|"/>
                              <m:ctrlPr>
                                <a:rPr lang="en-US" altLang="zh-CN" i="1">
                                  <a:latin typeface="Cambria Math" panose="02040503050406030204" pitchFamily="18" charset="0"/>
                                </a:rPr>
                              </m:ctrlPr>
                            </m:dP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𝑎</m:t>
                                  </m:r>
                                </m:e>
                                <m:sub>
                                  <m:r>
                                    <m:rPr>
                                      <m:sty m:val="p"/>
                                    </m:rPr>
                                    <a:rPr lang="en-US" altLang="zh-CN">
                                      <a:latin typeface="Cambria Math" panose="02040503050406030204" pitchFamily="18" charset="0"/>
                                    </a:rPr>
                                    <m:t>k</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𝑘</m:t>
                                  </m:r>
                                </m:sub>
                              </m:sSub>
                            </m:e>
                          </m:d>
                          <m:r>
                            <a:rPr lang="en-US" altLang="zh-CN" i="1">
                              <a:latin typeface="Cambria Math" panose="02040503050406030204" pitchFamily="18" charset="0"/>
                            </a:rPr>
                            <m:t>𝑝</m:t>
                          </m:r>
                        </m:e>
                      </m:d>
                    </m:oMath>
                  </m:oMathPara>
                </a14:m>
                <a:endParaRPr lang="en-US" altLang="zh-CN" dirty="0"/>
              </a:p>
              <a:p>
                <a:pPr marL="0" indent="0">
                  <a:buNone/>
                </a:pPr>
                <a:r>
                  <a:rPr lang="en-US" altLang="zh-CN" dirty="0"/>
                  <a:t>In relativistic bound state, this becomes a center-of-mass momentum-dependent quantity,</a:t>
                </a:r>
              </a:p>
              <a:p>
                <a:pPr marL="0" indent="0">
                  <a:buNone/>
                </a:pPr>
                <a:r>
                  <a:rPr lang="en-US" altLang="zh-CN" dirty="0"/>
                  <a:t>		      </a:t>
                </a:r>
                <a14:m>
                  <m:oMath xmlns:m="http://schemas.openxmlformats.org/officeDocument/2006/math">
                    <m:r>
                      <a:rPr lang="en-US" altLang="zh-CN" i="1">
                        <a:latin typeface="Cambria Math" panose="02040503050406030204" pitchFamily="18" charset="0"/>
                      </a:rPr>
                      <m:t>𝑛</m:t>
                    </m:r>
                    <m:d>
                      <m:dPr>
                        <m:ctrlPr>
                          <a:rPr lang="en-US" altLang="zh-CN" i="1">
                            <a:latin typeface="Cambria Math" panose="02040503050406030204" pitchFamily="18" charset="0"/>
                          </a:rPr>
                        </m:ctrlPr>
                      </m:dPr>
                      <m:e>
                        <m:r>
                          <a:rPr lang="en-US" altLang="zh-CN" i="1">
                            <a:latin typeface="Cambria Math" panose="02040503050406030204" pitchFamily="18" charset="0"/>
                          </a:rPr>
                          <m:t>𝑘</m:t>
                        </m:r>
                      </m:e>
                    </m:d>
                    <m:r>
                      <a:rPr lang="en-US" altLang="zh-CN" i="1">
                        <a:latin typeface="Cambria Math" panose="02040503050406030204" pitchFamily="18" charset="0"/>
                      </a:rPr>
                      <m:t>→</m:t>
                    </m:r>
                    <m:r>
                      <a:rPr lang="en-US" altLang="zh-CN" i="1">
                        <a:solidFill>
                          <a:srgbClr val="FF0000"/>
                        </a:solidFill>
                        <a:latin typeface="Cambria Math" panose="02040503050406030204" pitchFamily="18" charset="0"/>
                      </a:rPr>
                      <m:t>𝑛</m:t>
                    </m:r>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𝑘</m:t>
                        </m:r>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𝑝</m:t>
                        </m:r>
                      </m:e>
                    </m:d>
                    <m:r>
                      <a:rPr lang="en-US" altLang="zh-CN" i="1">
                        <a:latin typeface="Cambria Math" panose="02040503050406030204" pitchFamily="18" charset="0"/>
                      </a:rPr>
                      <m:t> </m:t>
                    </m:r>
                    <m:r>
                      <m:rPr>
                        <m:sty m:val="p"/>
                      </m:rPr>
                      <a:rPr lang="en-US" altLang="zh-CN">
                        <a:latin typeface="Cambria Math" panose="02040503050406030204" pitchFamily="18" charset="0"/>
                      </a:rPr>
                      <m:t>or</m:t>
                    </m:r>
                    <m:r>
                      <a:rPr lang="en-US" altLang="zh-CN" i="1">
                        <a:latin typeface="Cambria Math" panose="02040503050406030204" pitchFamily="18" charset="0"/>
                      </a:rPr>
                      <m:t> </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𝑛</m:t>
                        </m:r>
                      </m:e>
                      <m:sub>
                        <m:r>
                          <a:rPr lang="en-US" altLang="zh-CN" i="1">
                            <a:solidFill>
                              <a:srgbClr val="FF0000"/>
                            </a:solidFill>
                            <a:latin typeface="Cambria Math" panose="02040503050406030204" pitchFamily="18" charset="0"/>
                          </a:rPr>
                          <m:t>𝑝</m:t>
                        </m:r>
                      </m:sub>
                    </m:sSub>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𝑘</m:t>
                    </m:r>
                    <m:r>
                      <a:rPr lang="en-US" altLang="zh-CN" i="1">
                        <a:solidFill>
                          <a:srgbClr val="FF0000"/>
                        </a:solidFill>
                        <a:latin typeface="Cambria Math" panose="02040503050406030204" pitchFamily="18" charset="0"/>
                      </a:rPr>
                      <m:t>)</m:t>
                    </m:r>
                  </m:oMath>
                </a14:m>
                <a:endParaRPr lang="en-US" altLang="zh-CN" dirty="0">
                  <a:solidFill>
                    <a:srgbClr val="FF0000"/>
                  </a:solidFill>
                </a:endParaRPr>
              </a:p>
              <a:p>
                <a:r>
                  <a:rPr lang="en-US" altLang="zh-CN" dirty="0"/>
                  <a:t>Light-cone distributions correspond to the limit p</a:t>
                </a:r>
                <a14:m>
                  <m:oMath xmlns:m="http://schemas.openxmlformats.org/officeDocument/2006/math">
                    <m:r>
                      <a:rPr lang="en-US" altLang="zh-CN" b="0" i="1" smtClean="0">
                        <a:latin typeface="Cambria Math" panose="02040503050406030204" pitchFamily="18" charset="0"/>
                      </a:rPr>
                      <m:t>→∞</m:t>
                    </m:r>
                  </m:oMath>
                </a14:m>
                <a:r>
                  <a:rPr lang="en-US" altLang="zh-CN" dirty="0"/>
                  <a:t>.</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1100991" y="1825625"/>
                <a:ext cx="6432214" cy="4351338"/>
              </a:xfrm>
              <a:blipFill>
                <a:blip r:embed="rId2"/>
                <a:stretch>
                  <a:fillRect l="-1991" t="-2241"/>
                </a:stretch>
              </a:blipFill>
            </p:spPr>
            <p:txBody>
              <a:bodyPr/>
              <a:lstStyle/>
              <a:p>
                <a:r>
                  <a:rPr lang="en-US">
                    <a:noFill/>
                  </a:rPr>
                  <a:t> </a:t>
                </a:r>
              </a:p>
            </p:txBody>
          </p:sp>
        </mc:Fallback>
      </mc:AlternateContent>
    </p:spTree>
    <p:extLst>
      <p:ext uri="{BB962C8B-B14F-4D97-AF65-F5344CB8AC3E}">
        <p14:creationId xmlns:p14="http://schemas.microsoft.com/office/powerpoint/2010/main" val="220066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93A62E-B6B9-4A99-A454-961D8E30E8AA}"/>
              </a:ext>
            </a:extLst>
          </p:cNvPr>
          <p:cNvSpPr>
            <a:spLocks noGrp="1"/>
          </p:cNvSpPr>
          <p:nvPr>
            <p:ph type="title"/>
          </p:nvPr>
        </p:nvSpPr>
        <p:spPr/>
        <p:txBody>
          <a:bodyPr/>
          <a:lstStyle/>
          <a:p>
            <a:r>
              <a:rPr lang="en-US" dirty="0"/>
              <a:t>State-of-the-art calculations</a:t>
            </a:r>
          </a:p>
        </p:txBody>
      </p:sp>
      <p:sp>
        <p:nvSpPr>
          <p:cNvPr id="3" name="内容占位符 2">
            <a:extLst>
              <a:ext uri="{FF2B5EF4-FFF2-40B4-BE49-F238E27FC236}">
                <a16:creationId xmlns:a16="http://schemas.microsoft.com/office/drawing/2014/main" id="{82B8D2FE-AAD3-4BDA-A8DE-4BB9CB2291F6}"/>
              </a:ext>
            </a:extLst>
          </p:cNvPr>
          <p:cNvSpPr>
            <a:spLocks noGrp="1"/>
          </p:cNvSpPr>
          <p:nvPr>
            <p:ph idx="1"/>
          </p:nvPr>
        </p:nvSpPr>
        <p:spPr>
          <a:xfrm>
            <a:off x="575733" y="1633717"/>
            <a:ext cx="8240889" cy="4351338"/>
          </a:xfrm>
        </p:spPr>
        <p:txBody>
          <a:bodyPr>
            <a:noAutofit/>
          </a:bodyPr>
          <a:lstStyle/>
          <a:p>
            <a:r>
              <a:rPr lang="en-US" dirty="0"/>
              <a:t>ETMC </a:t>
            </a:r>
            <a:r>
              <a:rPr lang="en-US" sz="2000" dirty="0">
                <a:solidFill>
                  <a:srgbClr val="01AF1E"/>
                </a:solidFill>
              </a:rPr>
              <a:t>PRL121(2018) 112001; </a:t>
            </a:r>
            <a:r>
              <a:rPr lang="en-US" dirty="0"/>
              <a:t>LP3 </a:t>
            </a:r>
            <a:r>
              <a:rPr lang="en-US" sz="2000" dirty="0">
                <a:solidFill>
                  <a:srgbClr val="01AF1E"/>
                </a:solidFill>
              </a:rPr>
              <a:t>PRL121(201</a:t>
            </a:r>
            <a:r>
              <a:rPr lang="en-US" altLang="zh-CN" sz="2000" dirty="0">
                <a:solidFill>
                  <a:srgbClr val="01AF1E"/>
                </a:solidFill>
              </a:rPr>
              <a:t>8) 242003</a:t>
            </a:r>
            <a:endParaRPr lang="en-US" dirty="0">
              <a:solidFill>
                <a:srgbClr val="01AF1E"/>
              </a:solidFill>
            </a:endParaRPr>
          </a:p>
          <a:p>
            <a:r>
              <a:rPr lang="en-US" dirty="0"/>
              <a:t>All analysis shall have controlled approximations </a:t>
            </a:r>
          </a:p>
          <a:p>
            <a:pPr lvl="1"/>
            <a:r>
              <a:rPr lang="en-US" dirty="0"/>
              <a:t>One-loop matching and scale setting, renormalization</a:t>
            </a:r>
          </a:p>
          <a:p>
            <a:pPr lvl="1"/>
            <a:r>
              <a:rPr lang="en-US" dirty="0"/>
              <a:t>Excited states, higher twist corrections</a:t>
            </a:r>
          </a:p>
          <a:p>
            <a:r>
              <a:rPr lang="en-US" dirty="0"/>
              <a:t>Different methods of analyzing the same date is possible, but no fundamental difference expected </a:t>
            </a:r>
          </a:p>
          <a:p>
            <a:pPr lvl="1"/>
            <a:r>
              <a:rPr lang="zh-CN" altLang="en-US" dirty="0"/>
              <a:t>“</a:t>
            </a:r>
            <a:r>
              <a:rPr lang="en-US" dirty="0"/>
              <a:t>Pseudo-PDF</a:t>
            </a:r>
            <a:r>
              <a:rPr lang="zh-CN" altLang="en-US" dirty="0"/>
              <a:t>”</a:t>
            </a:r>
            <a:r>
              <a:rPr lang="en-US" dirty="0"/>
              <a:t> :  </a:t>
            </a:r>
            <a:r>
              <a:rPr lang="en-US" sz="1800" dirty="0">
                <a:solidFill>
                  <a:srgbClr val="01AF1E"/>
                </a:solidFill>
              </a:rPr>
              <a:t>A. Radyushkin, PRD96 (2017) 034025</a:t>
            </a:r>
            <a:endParaRPr lang="en-US" sz="2800" dirty="0">
              <a:solidFill>
                <a:srgbClr val="01AF1E"/>
              </a:solidFill>
            </a:endParaRPr>
          </a:p>
          <a:p>
            <a:pPr lvl="1"/>
            <a:r>
              <a:rPr lang="en-US" dirty="0"/>
              <a:t>Coordinate space approach, related to </a:t>
            </a:r>
            <a:r>
              <a:rPr lang="en-US" altLang="zh-CN" dirty="0"/>
              <a:t>quasi-PDF by Fourier transf.</a:t>
            </a:r>
          </a:p>
          <a:p>
            <a:pPr lvl="1"/>
            <a:r>
              <a:rPr lang="en-US" dirty="0"/>
              <a:t>One-loop factorization given by </a:t>
            </a:r>
          </a:p>
          <a:p>
            <a:pPr marL="457200" lvl="1" indent="0">
              <a:buNone/>
            </a:pPr>
            <a:r>
              <a:rPr lang="en-US" sz="2000" dirty="0">
                <a:solidFill>
                  <a:srgbClr val="01AF1E"/>
                </a:solidFill>
              </a:rPr>
              <a:t>J</a:t>
            </a:r>
            <a:r>
              <a:rPr lang="en-US" altLang="zh-CN" sz="2000" dirty="0">
                <a:solidFill>
                  <a:srgbClr val="01AF1E"/>
                </a:solidFill>
              </a:rPr>
              <a:t>i</a:t>
            </a:r>
            <a:r>
              <a:rPr lang="zh-CN" altLang="en-US" sz="2000" dirty="0">
                <a:solidFill>
                  <a:srgbClr val="01AF1E"/>
                </a:solidFill>
              </a:rPr>
              <a:t>，</a:t>
            </a:r>
            <a:r>
              <a:rPr lang="en-US" altLang="zh-CN" sz="2000" dirty="0">
                <a:solidFill>
                  <a:srgbClr val="01AF1E"/>
                </a:solidFill>
              </a:rPr>
              <a:t>Z</a:t>
            </a:r>
            <a:r>
              <a:rPr lang="en-US" sz="2000" dirty="0">
                <a:solidFill>
                  <a:srgbClr val="01AF1E"/>
                </a:solidFill>
              </a:rPr>
              <a:t>hang, Zhao, NPB924(2017) 366,</a:t>
            </a:r>
            <a:r>
              <a:rPr lang="zh-CN" altLang="en-US" sz="2000" dirty="0">
                <a:solidFill>
                  <a:srgbClr val="01AF1E"/>
                </a:solidFill>
              </a:rPr>
              <a:t> </a:t>
            </a:r>
            <a:r>
              <a:rPr lang="en-US" altLang="zh-CN" sz="2000" dirty="0">
                <a:solidFill>
                  <a:srgbClr val="01AF1E"/>
                </a:solidFill>
              </a:rPr>
              <a:t>Izubuchi et al. PRD98 (2018</a:t>
            </a:r>
            <a:r>
              <a:rPr lang="zh-CN" altLang="en-US" sz="2000" dirty="0">
                <a:solidFill>
                  <a:srgbClr val="01AF1E"/>
                </a:solidFill>
              </a:rPr>
              <a:t>）</a:t>
            </a:r>
            <a:endParaRPr lang="en-US" dirty="0">
              <a:solidFill>
                <a:srgbClr val="01AF1E"/>
              </a:solidFill>
            </a:endParaRPr>
          </a:p>
        </p:txBody>
      </p:sp>
    </p:spTree>
    <p:extLst>
      <p:ext uri="{BB962C8B-B14F-4D97-AF65-F5344CB8AC3E}">
        <p14:creationId xmlns:p14="http://schemas.microsoft.com/office/powerpoint/2010/main" val="412342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b="1" dirty="0" err="1"/>
              <a:t>Isovector</a:t>
            </a:r>
            <a:r>
              <a:rPr lang="en-US" altLang="zh-CN" sz="3600" b="1" dirty="0"/>
              <a:t> helicity distribution, from LP3 Collaboration </a:t>
            </a:r>
            <a:r>
              <a:rPr lang="zh-CN" altLang="en-US" sz="2800" b="1" dirty="0">
                <a:solidFill>
                  <a:srgbClr val="00B050"/>
                </a:solidFill>
              </a:rPr>
              <a:t>（</a:t>
            </a:r>
            <a:r>
              <a:rPr lang="en-US" altLang="zh-CN" sz="2800" b="1" dirty="0" err="1">
                <a:solidFill>
                  <a:srgbClr val="00B050"/>
                </a:solidFill>
              </a:rPr>
              <a:t>H.W.Lin</a:t>
            </a:r>
            <a:r>
              <a:rPr lang="en-US" altLang="zh-CN" sz="2800" b="1" dirty="0">
                <a:solidFill>
                  <a:srgbClr val="00B050"/>
                </a:solidFill>
              </a:rPr>
              <a:t> et al, PRL, 2019)</a:t>
            </a:r>
            <a:endParaRPr lang="zh-CN" altLang="en-US" sz="3600" b="1" dirty="0">
              <a:solidFill>
                <a:srgbClr val="00B050"/>
              </a:solidFill>
            </a:endParaRPr>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248478" y="2011880"/>
            <a:ext cx="4290335" cy="3978827"/>
          </a:xfrm>
          <a:prstGeom prst="rect">
            <a:avLst/>
          </a:prstGeom>
        </p:spPr>
      </p:pic>
      <p:pic>
        <p:nvPicPr>
          <p:cNvPr id="5" name="图片 4"/>
          <p:cNvPicPr>
            <a:picLocks noChangeAspect="1"/>
          </p:cNvPicPr>
          <p:nvPr/>
        </p:nvPicPr>
        <p:blipFill>
          <a:blip r:embed="rId3"/>
          <a:stretch>
            <a:fillRect/>
          </a:stretch>
        </p:blipFill>
        <p:spPr>
          <a:xfrm>
            <a:off x="4538813" y="1945039"/>
            <a:ext cx="4182522" cy="4112507"/>
          </a:xfrm>
          <a:prstGeom prst="rect">
            <a:avLst/>
          </a:prstGeom>
        </p:spPr>
      </p:pic>
    </p:spTree>
    <p:extLst>
      <p:ext uri="{BB962C8B-B14F-4D97-AF65-F5344CB8AC3E}">
        <p14:creationId xmlns:p14="http://schemas.microsoft.com/office/powerpoint/2010/main" val="43230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2B80AD7-7247-4BA5-BECE-19FFC5864B02}"/>
              </a:ext>
            </a:extLst>
          </p:cNvPr>
          <p:cNvSpPr>
            <a:spLocks noGrp="1"/>
          </p:cNvSpPr>
          <p:nvPr>
            <p:ph/>
          </p:nvPr>
        </p:nvSpPr>
        <p:spPr>
          <a:xfrm>
            <a:off x="417839" y="769066"/>
            <a:ext cx="8281073" cy="5865771"/>
          </a:xfrm>
        </p:spPr>
        <p:txBody>
          <a:bodyPr>
            <a:normAutofit/>
          </a:bodyPr>
          <a:lstStyle/>
          <a:p>
            <a:pPr marL="0" indent="0">
              <a:buNone/>
            </a:pPr>
            <a:r>
              <a:rPr lang="en-US" b="1" dirty="0"/>
              <a:t>The pressure distribution inside the proton</a:t>
            </a:r>
          </a:p>
          <a:p>
            <a:pPr marL="0" indent="0">
              <a:buNone/>
            </a:pPr>
            <a:r>
              <a:rPr lang="en-US" sz="2000" dirty="0">
                <a:solidFill>
                  <a:srgbClr val="0000FF"/>
                </a:solidFill>
              </a:rPr>
              <a:t>V. D. Burkert, L. </a:t>
            </a:r>
            <a:r>
              <a:rPr lang="en-US" sz="2000" dirty="0" err="1">
                <a:solidFill>
                  <a:srgbClr val="0000FF"/>
                </a:solidFill>
              </a:rPr>
              <a:t>Elouadrhiri</a:t>
            </a:r>
            <a:r>
              <a:rPr lang="en-US" sz="2000" dirty="0">
                <a:solidFill>
                  <a:srgbClr val="0000FF"/>
                </a:solidFill>
              </a:rPr>
              <a:t> &amp; F. X. </a:t>
            </a:r>
            <a:r>
              <a:rPr lang="en-US" sz="2000" dirty="0" err="1">
                <a:solidFill>
                  <a:srgbClr val="0000FF"/>
                </a:solidFill>
              </a:rPr>
              <a:t>Girod</a:t>
            </a:r>
            <a:r>
              <a:rPr lang="en-US" sz="2000" dirty="0">
                <a:solidFill>
                  <a:srgbClr val="0000FF"/>
                </a:solidFill>
              </a:rPr>
              <a:t> </a:t>
            </a:r>
          </a:p>
          <a:p>
            <a:pPr marL="0" indent="0">
              <a:buNone/>
            </a:pPr>
            <a:r>
              <a:rPr lang="en-US" sz="2000" b="1" i="1" dirty="0">
                <a:solidFill>
                  <a:srgbClr val="0000FF"/>
                </a:solidFill>
              </a:rPr>
              <a:t>Nature</a:t>
            </a:r>
            <a:r>
              <a:rPr lang="en-US" sz="2000" dirty="0">
                <a:solidFill>
                  <a:srgbClr val="0000FF"/>
                </a:solidFill>
              </a:rPr>
              <a:t> vol 557, p. 396–399 (2018)</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灯片编号占位符 2">
            <a:extLst>
              <a:ext uri="{FF2B5EF4-FFF2-40B4-BE49-F238E27FC236}">
                <a16:creationId xmlns:a16="http://schemas.microsoft.com/office/drawing/2014/main" id="{79D13F15-26DF-417C-B697-597280F26F3E}"/>
              </a:ext>
            </a:extLst>
          </p:cNvPr>
          <p:cNvSpPr>
            <a:spLocks noGrp="1"/>
          </p:cNvSpPr>
          <p:nvPr>
            <p:ph type="sldNum" sz="quarter" idx="12"/>
          </p:nvPr>
        </p:nvSpPr>
        <p:spPr/>
        <p:txBody>
          <a:bodyPr/>
          <a:lstStyle/>
          <a:p>
            <a:fld id="{B2AB171F-ACC1-4DB5-B4FC-02EEE7B93AA2}" type="slidenum">
              <a:rPr lang="en-US" altLang="zh-HK" smtClean="0"/>
              <a:pPr/>
              <a:t>3</a:t>
            </a:fld>
            <a:endParaRPr lang="en-US" altLang="zh-HK"/>
          </a:p>
        </p:txBody>
      </p:sp>
      <p:pic>
        <p:nvPicPr>
          <p:cNvPr id="4" name="Picture 13">
            <a:extLst>
              <a:ext uri="{FF2B5EF4-FFF2-40B4-BE49-F238E27FC236}">
                <a16:creationId xmlns:a16="http://schemas.microsoft.com/office/drawing/2014/main" id="{C6D8A5BD-4C8B-48FB-A97F-5A0BFBC2A695}"/>
              </a:ext>
            </a:extLst>
          </p:cNvPr>
          <p:cNvPicPr>
            <a:picLocks noChangeAspect="1"/>
          </p:cNvPicPr>
          <p:nvPr/>
        </p:nvPicPr>
        <p:blipFill>
          <a:blip r:embed="rId2"/>
          <a:stretch>
            <a:fillRect/>
          </a:stretch>
        </p:blipFill>
        <p:spPr>
          <a:xfrm>
            <a:off x="2052859" y="2342332"/>
            <a:ext cx="4117827" cy="2992677"/>
          </a:xfrm>
          <a:prstGeom prst="rect">
            <a:avLst/>
          </a:prstGeom>
          <a:effectLst>
            <a:outerShdw blurRad="101600" dist="38100" dir="5040000" sx="102000" sy="102000" algn="ctr" rotWithShape="0">
              <a:srgbClr val="000000">
                <a:alpha val="43137"/>
              </a:srgbClr>
            </a:outerShdw>
          </a:effectLst>
        </p:spPr>
      </p:pic>
      <p:sp>
        <p:nvSpPr>
          <p:cNvPr id="5" name="文本框 4">
            <a:extLst>
              <a:ext uri="{FF2B5EF4-FFF2-40B4-BE49-F238E27FC236}">
                <a16:creationId xmlns:a16="http://schemas.microsoft.com/office/drawing/2014/main" id="{720750CF-FFAC-4C0C-93D7-258D135FC0DD}"/>
              </a:ext>
            </a:extLst>
          </p:cNvPr>
          <p:cNvSpPr txBox="1"/>
          <p:nvPr/>
        </p:nvSpPr>
        <p:spPr>
          <a:xfrm>
            <a:off x="1271679" y="5316844"/>
            <a:ext cx="5912186" cy="1015663"/>
          </a:xfrm>
          <a:prstGeom prst="rect">
            <a:avLst/>
          </a:prstGeom>
          <a:noFill/>
        </p:spPr>
        <p:txBody>
          <a:bodyPr wrap="square" rtlCol="0">
            <a:spAutoFit/>
          </a:bodyPr>
          <a:lstStyle/>
          <a:p>
            <a:r>
              <a:rPr lang="en-US" sz="5400" b="1" dirty="0">
                <a:solidFill>
                  <a:srgbClr val="FF0000"/>
                </a:solidFill>
              </a:rPr>
              <a:t>  </a:t>
            </a:r>
            <a:r>
              <a:rPr lang="en-US" sz="6000" b="1" dirty="0">
                <a:solidFill>
                  <a:srgbClr val="FF0000"/>
                </a:solidFill>
              </a:rPr>
              <a:t>Congratulations</a:t>
            </a:r>
            <a:r>
              <a:rPr lang="zh-CN" altLang="en-US" sz="6000" b="1" dirty="0">
                <a:solidFill>
                  <a:srgbClr val="FF0000"/>
                </a:solidFill>
              </a:rPr>
              <a:t>！</a:t>
            </a:r>
            <a:r>
              <a:rPr lang="zh-CN" altLang="en-US" sz="5400" b="1" dirty="0">
                <a:solidFill>
                  <a:srgbClr val="FF0000"/>
                </a:solidFill>
              </a:rPr>
              <a:t> </a:t>
            </a:r>
            <a:endParaRPr lang="en-US" sz="5400" b="1" dirty="0">
              <a:solidFill>
                <a:srgbClr val="FF0000"/>
              </a:solidFill>
            </a:endParaRPr>
          </a:p>
        </p:txBody>
      </p:sp>
    </p:spTree>
    <p:extLst>
      <p:ext uri="{BB962C8B-B14F-4D97-AF65-F5344CB8AC3E}">
        <p14:creationId xmlns:p14="http://schemas.microsoft.com/office/powerpoint/2010/main" val="26246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Comparison with data </a:t>
            </a:r>
            <a:endParaRPr lang="zh-CN" altLang="en-US" b="1"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1167254" y="2229820"/>
            <a:ext cx="6175911" cy="3947143"/>
          </a:xfrm>
          <a:prstGeom prst="rect">
            <a:avLst/>
          </a:prstGeom>
        </p:spPr>
      </p:pic>
    </p:spTree>
    <p:extLst>
      <p:ext uri="{BB962C8B-B14F-4D97-AF65-F5344CB8AC3E}">
        <p14:creationId xmlns:p14="http://schemas.microsoft.com/office/powerpoint/2010/main" val="248641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4970" y="365126"/>
            <a:ext cx="8352790" cy="1325563"/>
          </a:xfrm>
        </p:spPr>
        <p:txBody>
          <a:bodyPr/>
          <a:lstStyle/>
          <a:p>
            <a:r>
              <a:rPr lang="en-US" altLang="zh-CN" b="1" dirty="0">
                <a:ea typeface="黑体" panose="02010609060101010101" pitchFamily="49" charset="-122"/>
              </a:rPr>
              <a:t>ETMC</a:t>
            </a:r>
            <a:r>
              <a:rPr lang="zh-CN" altLang="en-US" b="1" dirty="0">
                <a:ea typeface="黑体" panose="02010609060101010101" pitchFamily="49" charset="-122"/>
              </a:rPr>
              <a:t> </a:t>
            </a:r>
            <a:r>
              <a:rPr lang="en-US" altLang="zh-CN" b="1" dirty="0">
                <a:ea typeface="黑体" panose="02010609060101010101" pitchFamily="49" charset="-122"/>
              </a:rPr>
              <a:t>recent result</a:t>
            </a:r>
            <a:endParaRPr lang="zh-CN" altLang="en-US" b="1" dirty="0">
              <a:ea typeface="黑体" panose="02010609060101010101" pitchFamily="49" charset="-122"/>
            </a:endParaRPr>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2"/>
          <a:stretch>
            <a:fillRect/>
          </a:stretch>
        </p:blipFill>
        <p:spPr>
          <a:xfrm>
            <a:off x="305961" y="2871778"/>
            <a:ext cx="4128748" cy="3231304"/>
          </a:xfrm>
          <a:prstGeom prst="rect">
            <a:avLst/>
          </a:prstGeom>
        </p:spPr>
      </p:pic>
      <p:pic>
        <p:nvPicPr>
          <p:cNvPr id="5" name="图片 4"/>
          <p:cNvPicPr>
            <a:picLocks noChangeAspect="1"/>
          </p:cNvPicPr>
          <p:nvPr/>
        </p:nvPicPr>
        <p:blipFill>
          <a:blip r:embed="rId3"/>
          <a:stretch>
            <a:fillRect/>
          </a:stretch>
        </p:blipFill>
        <p:spPr>
          <a:xfrm>
            <a:off x="4620088" y="2959903"/>
            <a:ext cx="4044696" cy="2852435"/>
          </a:xfrm>
          <a:prstGeom prst="rect">
            <a:avLst/>
          </a:prstGeom>
        </p:spPr>
      </p:pic>
      <p:sp>
        <p:nvSpPr>
          <p:cNvPr id="6" name="文本框 5"/>
          <p:cNvSpPr txBox="1"/>
          <p:nvPr/>
        </p:nvSpPr>
        <p:spPr>
          <a:xfrm>
            <a:off x="2753360" y="1645920"/>
            <a:ext cx="4734560" cy="830997"/>
          </a:xfrm>
          <a:prstGeom prst="rect">
            <a:avLst/>
          </a:prstGeom>
          <a:noFill/>
        </p:spPr>
        <p:txBody>
          <a:bodyPr wrap="square" rtlCol="0">
            <a:spAutoFit/>
          </a:bodyPr>
          <a:lstStyle/>
          <a:p>
            <a:r>
              <a:rPr lang="nn-NO" altLang="zh-CN" sz="2400" b="1" dirty="0"/>
              <a:t>C. Alexandrou et al</a:t>
            </a:r>
            <a:r>
              <a:rPr lang="nn-NO" altLang="zh-CN" sz="2400" b="1" dirty="0">
                <a:solidFill>
                  <a:srgbClr val="00B050"/>
                </a:solidFill>
              </a:rPr>
              <a:t>, Phys.Rev.Lett. 121 (2018) no.11, 112001</a:t>
            </a:r>
            <a:r>
              <a:rPr lang="nn-NO" altLang="zh-CN" sz="2400" dirty="0"/>
              <a:t> </a:t>
            </a:r>
            <a:endParaRPr lang="zh-CN" altLang="en-US" sz="2800" b="1" dirty="0"/>
          </a:p>
        </p:txBody>
      </p:sp>
    </p:spTree>
    <p:extLst>
      <p:ext uri="{BB962C8B-B14F-4D97-AF65-F5344CB8AC3E}">
        <p14:creationId xmlns:p14="http://schemas.microsoft.com/office/powerpoint/2010/main" val="183282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BC148D-E2B7-4352-A0A1-0817034CA63A}"/>
              </a:ext>
            </a:extLst>
          </p:cNvPr>
          <p:cNvSpPr>
            <a:spLocks noGrp="1"/>
          </p:cNvSpPr>
          <p:nvPr>
            <p:ph type="title"/>
          </p:nvPr>
        </p:nvSpPr>
        <p:spPr>
          <a:xfrm>
            <a:off x="628650" y="365126"/>
            <a:ext cx="8086372" cy="1325563"/>
          </a:xfrm>
        </p:spPr>
        <p:txBody>
          <a:bodyPr/>
          <a:lstStyle/>
          <a:p>
            <a:r>
              <a:rPr lang="en-US" dirty="0"/>
              <a:t>Alternative Euclidean operators  </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7C5D4EF-59C8-4BE7-9797-27440A4E4F45}"/>
                  </a:ext>
                </a:extLst>
              </p:cNvPr>
              <p:cNvSpPr>
                <a:spLocks noGrp="1"/>
              </p:cNvSpPr>
              <p:nvPr>
                <p:ph idx="1"/>
              </p:nvPr>
            </p:nvSpPr>
            <p:spPr/>
            <p:txBody>
              <a:bodyPr>
                <a:noAutofit/>
              </a:bodyPr>
              <a:lstStyle/>
              <a:p>
                <a:r>
                  <a:rPr lang="en-US" dirty="0" err="1"/>
                  <a:t>LaMET</a:t>
                </a:r>
                <a:r>
                  <a:rPr lang="en-US" dirty="0"/>
                  <a:t> universality tells us there are many different operators that one can try, all are the same in the large momentum limit.  </a:t>
                </a:r>
              </a:p>
              <a:p>
                <a:r>
                  <a:rPr lang="en-US" dirty="0"/>
                  <a:t>Current-current correlator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𝑃</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𝜇</m:t>
                                </m:r>
                              </m:sup>
                            </m:sSup>
                            <m:d>
                              <m:dPr>
                                <m:ctrlPr>
                                  <a:rPr lang="en-US" i="1">
                                    <a:latin typeface="Cambria Math" panose="02040503050406030204" pitchFamily="18" charset="0"/>
                                  </a:rPr>
                                </m:ctrlPr>
                              </m:dPr>
                              <m:e>
                                <m:r>
                                  <a:rPr lang="en-US" i="1">
                                    <a:latin typeface="Cambria Math" panose="02040503050406030204" pitchFamily="18" charset="0"/>
                                  </a:rPr>
                                  <m:t>𝑧</m:t>
                                </m:r>
                              </m:e>
                            </m:d>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𝜈</m:t>
                                </m:r>
                              </m:sup>
                            </m:sSup>
                            <m:d>
                              <m:dPr>
                                <m:ctrlPr>
                                  <a:rPr lang="en-US" i="1">
                                    <a:latin typeface="Cambria Math" panose="02040503050406030204" pitchFamily="18" charset="0"/>
                                  </a:rPr>
                                </m:ctrlPr>
                              </m:dPr>
                              <m:e>
                                <m:r>
                                  <a:rPr lang="en-US" i="1">
                                    <a:latin typeface="Cambria Math" panose="02040503050406030204" pitchFamily="18" charset="0"/>
                                  </a:rPr>
                                  <m:t>0</m:t>
                                </m:r>
                              </m:e>
                            </m:d>
                          </m:e>
                        </m:d>
                        <m:r>
                          <a:rPr lang="en-US" i="1">
                            <a:latin typeface="Cambria Math" panose="02040503050406030204" pitchFamily="18" charset="0"/>
                          </a:rPr>
                          <m:t>𝑃</m:t>
                        </m:r>
                      </m:e>
                    </m:d>
                  </m:oMath>
                </a14:m>
                <a:r>
                  <a:rPr lang="en-US" dirty="0"/>
                  <a:t> suggested </a:t>
                </a:r>
                <a:r>
                  <a:rPr lang="en-US" sz="2000" dirty="0">
                    <a:solidFill>
                      <a:srgbClr val="01AF1E"/>
                    </a:solidFill>
                  </a:rPr>
                  <a:t>Ma and Qiu, PRL120 (2018) 022003</a:t>
                </a:r>
                <a:endParaRPr lang="en-US" dirty="0"/>
              </a:p>
              <a:p>
                <a:r>
                  <a:rPr lang="en-US" dirty="0"/>
                  <a:t>Instead of Wilson line, one can consider a heavy quark with a large mass, </a:t>
                </a:r>
                <a:r>
                  <a:rPr lang="en-US" sz="2000" dirty="0">
                    <a:solidFill>
                      <a:srgbClr val="01AF1E"/>
                    </a:solidFill>
                  </a:rPr>
                  <a:t>Detmold and Lin</a:t>
                </a:r>
                <a:endParaRPr lang="en-US" dirty="0">
                  <a:solidFill>
                    <a:srgbClr val="01AF1E"/>
                  </a:solidFill>
                </a:endParaRPr>
              </a:p>
              <a:p>
                <a:r>
                  <a:rPr lang="en-US" dirty="0">
                    <a:solidFill>
                      <a:srgbClr val="FF0000"/>
                    </a:solidFill>
                  </a:rPr>
                  <a:t>One</a:t>
                </a:r>
                <a:r>
                  <a:rPr lang="zh-CN" altLang="en-US" dirty="0">
                    <a:solidFill>
                      <a:srgbClr val="FF0000"/>
                    </a:solidFill>
                  </a:rPr>
                  <a:t> </a:t>
                </a:r>
                <a:r>
                  <a:rPr lang="en-US" altLang="zh-CN" dirty="0">
                    <a:solidFill>
                      <a:srgbClr val="FF0000"/>
                    </a:solidFill>
                  </a:rPr>
                  <a:t>needs controlled calculations to compare which operators give faster convergence of the</a:t>
                </a:r>
                <a:r>
                  <a:rPr lang="zh-CN" altLang="en-US" dirty="0">
                    <a:solidFill>
                      <a:srgbClr val="FF0000"/>
                    </a:solidFill>
                  </a:rPr>
                  <a:t> </a:t>
                </a:r>
                <a:r>
                  <a:rPr lang="en-US" altLang="zh-CN" dirty="0" err="1">
                    <a:solidFill>
                      <a:srgbClr val="FF0000"/>
                    </a:solidFill>
                  </a:rPr>
                  <a:t>LaMET</a:t>
                </a:r>
                <a:r>
                  <a:rPr lang="en-US" altLang="zh-CN" dirty="0">
                    <a:solidFill>
                      <a:srgbClr val="FF0000"/>
                    </a:solidFill>
                  </a:rPr>
                  <a:t> expansion?</a:t>
                </a:r>
                <a:endParaRPr lang="en-US" dirty="0"/>
              </a:p>
            </p:txBody>
          </p:sp>
        </mc:Choice>
        <mc:Fallback xmlns="">
          <p:sp>
            <p:nvSpPr>
              <p:cNvPr id="3" name="内容占位符 2">
                <a:extLst>
                  <a:ext uri="{FF2B5EF4-FFF2-40B4-BE49-F238E27FC236}">
                    <a16:creationId xmlns:a16="http://schemas.microsoft.com/office/drawing/2014/main" id="{E7C5D4EF-59C8-4BE7-9797-27440A4E4F45}"/>
                  </a:ext>
                </a:extLst>
              </p:cNvPr>
              <p:cNvSpPr>
                <a:spLocks noGrp="1" noRot="1" noChangeAspect="1" noMove="1" noResize="1" noEditPoints="1" noAdjustHandles="1" noChangeArrowheads="1" noChangeShapeType="1" noTextEdit="1"/>
              </p:cNvSpPr>
              <p:nvPr>
                <p:ph idx="1"/>
              </p:nvPr>
            </p:nvSpPr>
            <p:spPr>
              <a:blipFill>
                <a:blip r:embed="rId2"/>
                <a:stretch>
                  <a:fillRect l="-1391" t="-2381" r="-386" b="-2941"/>
                </a:stretch>
              </a:blipFill>
            </p:spPr>
            <p:txBody>
              <a:bodyPr/>
              <a:lstStyle/>
              <a:p>
                <a:r>
                  <a:rPr lang="en-US">
                    <a:noFill/>
                  </a:rPr>
                  <a:t> </a:t>
                </a:r>
              </a:p>
            </p:txBody>
          </p:sp>
        </mc:Fallback>
      </mc:AlternateContent>
    </p:spTree>
    <p:extLst>
      <p:ext uri="{BB962C8B-B14F-4D97-AF65-F5344CB8AC3E}">
        <p14:creationId xmlns:p14="http://schemas.microsoft.com/office/powerpoint/2010/main" val="86975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700E61-8001-475A-A36B-445EBDE538EE}"/>
              </a:ext>
            </a:extLst>
          </p:cNvPr>
          <p:cNvSpPr>
            <a:spLocks noGrp="1"/>
          </p:cNvSpPr>
          <p:nvPr>
            <p:ph type="title"/>
          </p:nvPr>
        </p:nvSpPr>
        <p:spPr/>
        <p:txBody>
          <a:bodyPr/>
          <a:lstStyle/>
          <a:p>
            <a:r>
              <a:rPr lang="en-US" dirty="0">
                <a:solidFill>
                  <a:srgbClr val="FF0000"/>
                </a:solidFill>
              </a:rPr>
              <a:t>Application 3: Generalized </a:t>
            </a:r>
            <a:r>
              <a:rPr lang="en-US" dirty="0" err="1">
                <a:solidFill>
                  <a:srgbClr val="FF0000"/>
                </a:solidFill>
              </a:rPr>
              <a:t>parton</a:t>
            </a:r>
            <a:r>
              <a:rPr lang="en-US" dirty="0">
                <a:solidFill>
                  <a:srgbClr val="FF0000"/>
                </a:solidFill>
              </a:rPr>
              <a:t> distributions (GPD)</a:t>
            </a:r>
            <a:endParaRPr lang="en-US" dirty="0"/>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A09BB6DB-7C7E-42E1-B0C1-27464AAB9CD6}"/>
                  </a:ext>
                </a:extLst>
              </p:cNvPr>
              <p:cNvSpPr>
                <a:spLocks noGrp="1"/>
              </p:cNvSpPr>
              <p:nvPr>
                <p:ph idx="1"/>
              </p:nvPr>
            </p:nvSpPr>
            <p:spPr/>
            <p:txBody>
              <a:bodyPr>
                <a:normAutofit fontScale="92500" lnSpcReduction="10000"/>
              </a:bodyPr>
              <a:lstStyle/>
              <a:p>
                <a:r>
                  <a:rPr lang="en-US" dirty="0"/>
                  <a:t>GPD presents no additional theoretical difficulty compared with PDF </a:t>
                </a:r>
              </a:p>
              <a:p>
                <a:r>
                  <a:rPr lang="en-US" dirty="0"/>
                  <a:t>One considers the off-forward matrix elements</a:t>
                </a:r>
              </a:p>
              <a:p>
                <a:pPr marL="0" indent="0">
                  <a:buNone/>
                </a:pPr>
                <a:r>
                  <a:rPr lang="en-US" dirty="0"/>
                  <a:t> </a:t>
                </a:r>
                <a14:m>
                  <m:oMath xmlns:m="http://schemas.openxmlformats.org/officeDocument/2006/math">
                    <m:r>
                      <a:rPr lang="en-US" b="0" i="0" smtClean="0">
                        <a:solidFill>
                          <a:srgbClr val="FF0000"/>
                        </a:solidFill>
                        <a:latin typeface="Cambria Math" panose="02040503050406030204" pitchFamily="18" charset="0"/>
                      </a:rPr>
                      <m:t>        </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m:t>
                        </m:r>
                        <m:d>
                          <m:dPr>
                            <m:begChr m:val="|"/>
                            <m:endChr m:val="|"/>
                            <m:ctrlPr>
                              <a:rPr lang="en-US" i="1">
                                <a:solidFill>
                                  <a:srgbClr val="FF0000"/>
                                </a:solidFill>
                                <a:latin typeface="Cambria Math" panose="02040503050406030204" pitchFamily="18" charset="0"/>
                              </a:rPr>
                            </m:ctrlPr>
                          </m:d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𝜓</m:t>
                                </m:r>
                              </m:e>
                            </m:acc>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𝑧</m:t>
                                </m:r>
                              </m:e>
                            </m:d>
                            <m:r>
                              <m:rPr>
                                <m:sty m:val="p"/>
                              </m:rPr>
                              <a:rPr lang="en-US">
                                <a:solidFill>
                                  <a:srgbClr val="FF0000"/>
                                </a:solidFill>
                                <a:latin typeface="Cambria Math" panose="02040503050406030204" pitchFamily="18" charset="0"/>
                              </a:rPr>
                              <m:t>Γ</m:t>
                            </m:r>
                            <m:r>
                              <a:rPr lang="en-US" i="1">
                                <a:solidFill>
                                  <a:srgbClr val="FF0000"/>
                                </a:solidFill>
                                <a:latin typeface="Cambria Math" panose="02040503050406030204" pitchFamily="18" charset="0"/>
                              </a:rPr>
                              <m:t>𝑊</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𝑧</m:t>
                                </m:r>
                                <m:r>
                                  <a:rPr lang="en-US" i="1">
                                    <a:solidFill>
                                      <a:srgbClr val="FF0000"/>
                                    </a:solidFill>
                                    <a:latin typeface="Cambria Math" panose="02040503050406030204" pitchFamily="18" charset="0"/>
                                  </a:rPr>
                                  <m:t>,0</m:t>
                                </m:r>
                              </m:e>
                            </m:d>
                            <m:r>
                              <a:rPr lang="en-US" i="1">
                                <a:solidFill>
                                  <a:srgbClr val="FF0000"/>
                                </a:solidFill>
                                <a:latin typeface="Cambria Math" panose="02040503050406030204" pitchFamily="18" charset="0"/>
                              </a:rPr>
                              <m:t>𝜓</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0</m:t>
                                </m:r>
                              </m:e>
                            </m:d>
                          </m:e>
                        </m:d>
                        <m:r>
                          <a:rPr lang="en-US" i="1">
                            <a:solidFill>
                              <a:srgbClr val="FF0000"/>
                            </a:solidFill>
                            <a:latin typeface="Cambria Math" panose="02040503050406030204" pitchFamily="18" charset="0"/>
                          </a:rPr>
                          <m:t>𝑃</m:t>
                        </m:r>
                      </m:e>
                    </m:d>
                  </m:oMath>
                </a14:m>
                <a:r>
                  <a:rPr lang="en-US" dirty="0">
                    <a:solidFill>
                      <a:srgbClr val="FF0000"/>
                    </a:solidFill>
                  </a:rPr>
                  <a:t> </a:t>
                </a:r>
              </a:p>
              <a:p>
                <a:r>
                  <a:rPr lang="en-US" dirty="0"/>
                  <a:t>Two more variables results</a:t>
                </a:r>
              </a:p>
              <a:p>
                <a:pPr lvl="1"/>
                <a:r>
                  <a:rPr lang="en-US" dirty="0">
                    <a:solidFill>
                      <a:srgbClr val="0000FF"/>
                    </a:solidFill>
                  </a:rPr>
                  <a:t>Momentum transfer, t</a:t>
                </a:r>
              </a:p>
              <a:p>
                <a:pPr lvl="1"/>
                <a:r>
                  <a:rPr lang="en-US" dirty="0">
                    <a:solidFill>
                      <a:srgbClr val="0000FF"/>
                    </a:solidFill>
                  </a:rPr>
                  <a:t>Skewness, </a:t>
                </a:r>
                <a14:m>
                  <m:oMath xmlns:m="http://schemas.openxmlformats.org/officeDocument/2006/math">
                    <m:r>
                      <a:rPr lang="en-US" b="0" i="1" smtClean="0">
                        <a:solidFill>
                          <a:srgbClr val="0000FF"/>
                        </a:solidFill>
                        <a:latin typeface="Cambria Math" panose="02040503050406030204" pitchFamily="18" charset="0"/>
                      </a:rPr>
                      <m:t>𝜉</m:t>
                    </m:r>
                    <m:r>
                      <a:rPr lang="en-US" b="0" i="1" smtClean="0">
                        <a:solidFill>
                          <a:srgbClr val="0000FF"/>
                        </a:solidFill>
                        <a:latin typeface="Cambria Math" panose="02040503050406030204" pitchFamily="18" charset="0"/>
                      </a:rPr>
                      <m:t>,  </m:t>
                    </m:r>
                  </m:oMath>
                </a14:m>
                <a:r>
                  <a:rPr lang="en-US" b="0" dirty="0">
                    <a:solidFill>
                      <a:srgbClr val="0000FF"/>
                    </a:solidFill>
                  </a:rPr>
                  <a:t>need momentum transfer in z- direction.</a:t>
                </a:r>
              </a:p>
              <a:p>
                <a:r>
                  <a:rPr lang="en-US" dirty="0"/>
                  <a:t>It has been very difficult to model these dependences in the literature. Great </a:t>
                </a:r>
                <a:r>
                  <a:rPr lang="en-US" dirty="0" err="1"/>
                  <a:t>oppo</a:t>
                </a:r>
                <a:r>
                  <a:rPr lang="en-US" dirty="0"/>
                  <a:t> to get guidance from lattice. </a:t>
                </a:r>
              </a:p>
              <a:p>
                <a:r>
                  <a:rPr lang="en-US" altLang="zh-CN" dirty="0"/>
                  <a:t>Matching: </a:t>
                </a:r>
                <a:r>
                  <a:rPr lang="en-US" altLang="zh-CN" sz="2200" dirty="0">
                    <a:solidFill>
                      <a:srgbClr val="01AF1E"/>
                    </a:solidFill>
                  </a:rPr>
                  <a:t>Liu et al., PRD100 (2019) 034006</a:t>
                </a:r>
                <a:endParaRPr lang="en-US" sz="2200" dirty="0">
                  <a:solidFill>
                    <a:srgbClr val="01AF1E"/>
                  </a:solidFill>
                </a:endParaRPr>
              </a:p>
            </p:txBody>
          </p:sp>
        </mc:Choice>
        <mc:Fallback>
          <p:sp>
            <p:nvSpPr>
              <p:cNvPr id="3" name="内容占位符 2">
                <a:extLst>
                  <a:ext uri="{FF2B5EF4-FFF2-40B4-BE49-F238E27FC236}">
                    <a16:creationId xmlns:a16="http://schemas.microsoft.com/office/drawing/2014/main" id="{A09BB6DB-7C7E-42E1-B0C1-27464AAB9CD6}"/>
                  </a:ext>
                </a:extLst>
              </p:cNvPr>
              <p:cNvSpPr>
                <a:spLocks noGrp="1" noRot="1" noChangeAspect="1" noMove="1" noResize="1" noEditPoints="1" noAdjustHandles="1" noChangeArrowheads="1" noChangeShapeType="1" noTextEdit="1"/>
              </p:cNvSpPr>
              <p:nvPr>
                <p:ph idx="1"/>
              </p:nvPr>
            </p:nvSpPr>
            <p:spPr>
              <a:blipFill>
                <a:blip r:embed="rId2"/>
                <a:stretch>
                  <a:fillRect l="-1159" t="-2801" b="-2381"/>
                </a:stretch>
              </a:blipFill>
            </p:spPr>
            <p:txBody>
              <a:bodyPr/>
              <a:lstStyle/>
              <a:p>
                <a:r>
                  <a:rPr lang="en-US">
                    <a:noFill/>
                  </a:rPr>
                  <a:t> </a:t>
                </a:r>
              </a:p>
            </p:txBody>
          </p:sp>
        </mc:Fallback>
      </mc:AlternateContent>
    </p:spTree>
    <p:extLst>
      <p:ext uri="{BB962C8B-B14F-4D97-AF65-F5344CB8AC3E}">
        <p14:creationId xmlns:p14="http://schemas.microsoft.com/office/powerpoint/2010/main" val="2579837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B9E97B-F698-415A-89A9-FAE423388085}"/>
              </a:ext>
            </a:extLst>
          </p:cNvPr>
          <p:cNvSpPr>
            <a:spLocks noGrp="1"/>
          </p:cNvSpPr>
          <p:nvPr>
            <p:ph type="title"/>
          </p:nvPr>
        </p:nvSpPr>
        <p:spPr>
          <a:xfrm>
            <a:off x="406400" y="372534"/>
            <a:ext cx="8432800" cy="1318156"/>
          </a:xfrm>
        </p:spPr>
        <p:txBody>
          <a:bodyPr/>
          <a:lstStyle/>
          <a:p>
            <a:r>
              <a:rPr lang="en-US" altLang="zh-CN" sz="4000" b="1" dirty="0"/>
              <a:t>Exploratory study 1: </a:t>
            </a:r>
            <a:r>
              <a:rPr lang="en-US" altLang="zh-CN" sz="2000" b="1" dirty="0">
                <a:solidFill>
                  <a:srgbClr val="01AF1E"/>
                </a:solidFill>
              </a:rPr>
              <a:t>Chen, Lin, Zhang, 1094.1237</a:t>
            </a:r>
            <a:endParaRPr lang="en-US" b="1" dirty="0">
              <a:solidFill>
                <a:srgbClr val="01AF1E"/>
              </a:solidFill>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097A7F5-28CE-499F-B502-4120ADDEF513}"/>
                  </a:ext>
                </a:extLst>
              </p:cNvPr>
              <p:cNvSpPr>
                <a:spLocks noGrp="1"/>
              </p:cNvSpPr>
              <p:nvPr>
                <p:ph idx="1"/>
              </p:nvPr>
            </p:nvSpPr>
            <p:spPr>
              <a:xfrm>
                <a:off x="628650" y="1887712"/>
                <a:ext cx="7886700" cy="4351338"/>
              </a:xfrm>
            </p:spPr>
            <p:txBody>
              <a:bodyPr>
                <a:normAutofit/>
              </a:bodyPr>
              <a:lstStyle/>
              <a:p>
                <a:r>
                  <a:rPr lang="en-US" dirty="0"/>
                  <a:t>MILC configurations</a:t>
                </a:r>
              </a:p>
              <a:p>
                <a:pPr marL="0" indent="0">
                  <a:buNone/>
                </a:pPr>
                <a:r>
                  <a:rPr lang="en-US" dirty="0"/>
                  <a:t> </a:t>
                </a:r>
                <a:r>
                  <a:rPr lang="en-US" sz="2400" dirty="0"/>
                  <a:t>with a=0.12 </a:t>
                </a:r>
                <a:r>
                  <a:rPr lang="en-US" sz="2400" dirty="0" err="1"/>
                  <a:t>fm</a:t>
                </a:r>
                <a:r>
                  <a:rPr lang="en-US" sz="2400" dirty="0"/>
                  <a:t>, L=3fm</a:t>
                </a:r>
              </a:p>
              <a:p>
                <a:pPr marL="0" indent="0">
                  <a:buNone/>
                </a:pP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𝜋</m:t>
                        </m:r>
                      </m:sub>
                    </m:sSub>
                    <m:r>
                      <a:rPr lang="en-US" sz="2400" b="0" i="1" smtClean="0">
                        <a:latin typeface="Cambria Math" panose="02040503050406030204" pitchFamily="18" charset="0"/>
                      </a:rPr>
                      <m:t>=310</m:t>
                    </m:r>
                  </m:oMath>
                </a14:m>
                <a:r>
                  <a:rPr lang="en-US" sz="2400" dirty="0"/>
                  <a:t> MeV</a:t>
                </a:r>
              </a:p>
              <a:p>
                <a:r>
                  <a:rPr lang="en-US" dirty="0"/>
                  <a:t>Pion GPD function </a:t>
                </a:r>
              </a:p>
              <a:p>
                <a:pPr marL="0" indent="0">
                  <a:buNone/>
                </a:pPr>
                <a:r>
                  <a:rPr lang="en-US" sz="2400" dirty="0"/>
                  <a:t>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𝑃</m:t>
                        </m:r>
                      </m:e>
                      <m:sup>
                        <m:r>
                          <a:rPr lang="en-US" sz="2400" b="0" i="1" dirty="0" smtClean="0">
                            <a:latin typeface="Cambria Math" panose="02040503050406030204" pitchFamily="18" charset="0"/>
                          </a:rPr>
                          <m:t>𝑧</m:t>
                        </m:r>
                      </m:sup>
                    </m:sSup>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max</m:t>
                        </m:r>
                      </m:fName>
                      <m:e>
                        <m:r>
                          <a:rPr lang="en-US" sz="2400" b="0" i="1" dirty="0" smtClean="0">
                            <a:latin typeface="Cambria Math" panose="02040503050406030204" pitchFamily="18" charset="0"/>
                          </a:rPr>
                          <m:t>  </m:t>
                        </m:r>
                      </m:e>
                    </m:func>
                  </m:oMath>
                </a14:m>
                <a:r>
                  <a:rPr lang="en-US" sz="2400" dirty="0"/>
                  <a:t>= 1.74 GeV</a:t>
                </a:r>
              </a:p>
              <a:p>
                <a:pPr marL="0" indent="0">
                  <a:buNone/>
                </a:pPr>
                <a:r>
                  <a:rPr lang="en-US" sz="2400" dirty="0"/>
                  <a:t>   H(x, t, </a:t>
                </a:r>
                <a14:m>
                  <m:oMath xmlns:m="http://schemas.openxmlformats.org/officeDocument/2006/math">
                    <m:r>
                      <a:rPr lang="en-US" sz="2400" b="0" i="1" smtClean="0">
                        <a:latin typeface="Cambria Math" panose="02040503050406030204" pitchFamily="18" charset="0"/>
                      </a:rPr>
                      <m:t>𝜉</m:t>
                    </m:r>
                    <m:r>
                      <a:rPr lang="en-US" sz="2400" b="0" i="1" smtClean="0">
                        <a:latin typeface="Cambria Math" panose="02040503050406030204" pitchFamily="18" charset="0"/>
                      </a:rPr>
                      <m:t>=0)</m:t>
                    </m:r>
                  </m:oMath>
                </a14:m>
                <a:endParaRPr lang="en-US" sz="2400" dirty="0"/>
              </a:p>
              <a:p>
                <a:pPr marL="0" indent="0">
                  <a:buNone/>
                </a:pPr>
                <a:r>
                  <a:rPr lang="en-US" sz="2400" dirty="0"/>
                  <a:t>   valence distribution</a:t>
                </a:r>
              </a:p>
              <a:p>
                <a:r>
                  <a:rPr lang="en-US" dirty="0"/>
                  <a:t>How to make </a:t>
                </a:r>
                <a:r>
                  <a:rPr lang="en-US" altLang="zh-CN" dirty="0"/>
                  <a:t>it</a:t>
                </a:r>
              </a:p>
              <a:p>
                <a:pPr marL="0" indent="0">
                  <a:buNone/>
                </a:pPr>
                <a:r>
                  <a:rPr lang="en-US" dirty="0"/>
                  <a:t> </a:t>
                </a:r>
                <a:r>
                  <a:rPr lang="en-US" altLang="zh-CN" dirty="0"/>
                  <a:t>better</a:t>
                </a:r>
                <a:r>
                  <a:rPr lang="zh-CN" altLang="en-US" dirty="0"/>
                  <a:t>？</a:t>
                </a:r>
                <a:endParaRPr lang="en-US" dirty="0"/>
              </a:p>
              <a:p>
                <a:pPr marL="0" indent="0">
                  <a:buNone/>
                </a:pPr>
                <a:endParaRPr lang="en-US" dirty="0"/>
              </a:p>
            </p:txBody>
          </p:sp>
        </mc:Choice>
        <mc:Fallback xmlns="">
          <p:sp>
            <p:nvSpPr>
              <p:cNvPr id="3" name="内容占位符 2">
                <a:extLst>
                  <a:ext uri="{FF2B5EF4-FFF2-40B4-BE49-F238E27FC236}">
                    <a16:creationId xmlns:a16="http://schemas.microsoft.com/office/drawing/2014/main" id="{F097A7F5-28CE-499F-B502-4120ADDEF513}"/>
                  </a:ext>
                </a:extLst>
              </p:cNvPr>
              <p:cNvSpPr>
                <a:spLocks noGrp="1" noRot="1" noChangeAspect="1" noMove="1" noResize="1" noEditPoints="1" noAdjustHandles="1" noChangeArrowheads="1" noChangeShapeType="1" noTextEdit="1"/>
              </p:cNvSpPr>
              <p:nvPr>
                <p:ph idx="1"/>
              </p:nvPr>
            </p:nvSpPr>
            <p:spPr>
              <a:xfrm>
                <a:off x="628650" y="1887712"/>
                <a:ext cx="7886700" cy="4351338"/>
              </a:xfrm>
              <a:blipFill>
                <a:blip r:embed="rId2"/>
                <a:stretch>
                  <a:fillRect l="-1391" t="-2525" b="-3927"/>
                </a:stretch>
              </a:blipFill>
            </p:spPr>
            <p:txBody>
              <a:bodyPr/>
              <a:lstStyle/>
              <a:p>
                <a:r>
                  <a:rPr lang="en-US">
                    <a:noFill/>
                  </a:rPr>
                  <a:t> </a:t>
                </a:r>
              </a:p>
            </p:txBody>
          </p:sp>
        </mc:Fallback>
      </mc:AlternateContent>
      <p:pic>
        <p:nvPicPr>
          <p:cNvPr id="4" name="图片 3">
            <a:extLst>
              <a:ext uri="{FF2B5EF4-FFF2-40B4-BE49-F238E27FC236}">
                <a16:creationId xmlns:a16="http://schemas.microsoft.com/office/drawing/2014/main" id="{1D72089A-65AD-40C4-A50E-B22713BBD3C5}"/>
              </a:ext>
            </a:extLst>
          </p:cNvPr>
          <p:cNvPicPr>
            <a:picLocks noChangeAspect="1"/>
          </p:cNvPicPr>
          <p:nvPr/>
        </p:nvPicPr>
        <p:blipFill>
          <a:blip r:embed="rId3"/>
          <a:stretch>
            <a:fillRect/>
          </a:stretch>
        </p:blipFill>
        <p:spPr>
          <a:xfrm>
            <a:off x="4572000" y="2328534"/>
            <a:ext cx="3892550" cy="3345519"/>
          </a:xfrm>
          <a:prstGeom prst="rect">
            <a:avLst/>
          </a:prstGeom>
        </p:spPr>
      </p:pic>
    </p:spTree>
    <p:extLst>
      <p:ext uri="{BB962C8B-B14F-4D97-AF65-F5344CB8AC3E}">
        <p14:creationId xmlns:p14="http://schemas.microsoft.com/office/powerpoint/2010/main" val="3903835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CAC344-4FCD-45CD-9F40-B5500ED65959}"/>
              </a:ext>
            </a:extLst>
          </p:cNvPr>
          <p:cNvPicPr>
            <a:picLocks noChangeAspect="1"/>
          </p:cNvPicPr>
          <p:nvPr/>
        </p:nvPicPr>
        <p:blipFill>
          <a:blip r:embed="rId2"/>
          <a:stretch>
            <a:fillRect/>
          </a:stretch>
        </p:blipFill>
        <p:spPr>
          <a:xfrm>
            <a:off x="565145" y="1694614"/>
            <a:ext cx="7850632" cy="4743868"/>
          </a:xfrm>
          <a:prstGeom prst="rect">
            <a:avLst/>
          </a:prstGeom>
        </p:spPr>
      </p:pic>
      <p:sp>
        <p:nvSpPr>
          <p:cNvPr id="5" name="标题 1">
            <a:extLst>
              <a:ext uri="{FF2B5EF4-FFF2-40B4-BE49-F238E27FC236}">
                <a16:creationId xmlns:a16="http://schemas.microsoft.com/office/drawing/2014/main" id="{78E67B1B-9999-4943-B024-EFFDDA8D57E4}"/>
              </a:ext>
            </a:extLst>
          </p:cNvPr>
          <p:cNvSpPr txBox="1">
            <a:spLocks/>
          </p:cNvSpPr>
          <p:nvPr/>
        </p:nvSpPr>
        <p:spPr>
          <a:xfrm>
            <a:off x="324862" y="478696"/>
            <a:ext cx="8432800" cy="13181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latin typeface="Arial" panose="020B0604020202020204" pitchFamily="34" charset="0"/>
                <a:cs typeface="Arial" panose="020B0604020202020204" pitchFamily="34" charset="0"/>
              </a:rPr>
              <a:t>Exploratory study 2:</a:t>
            </a:r>
            <a:r>
              <a:rPr lang="en-US" altLang="zh-CN" sz="4800" dirty="0"/>
              <a:t>  </a:t>
            </a:r>
            <a:r>
              <a:rPr lang="en-US" altLang="zh-CN" sz="2000" b="1" dirty="0">
                <a:solidFill>
                  <a:srgbClr val="01AF1E"/>
                </a:solidFill>
              </a:rPr>
              <a:t>ETMC, Xiv:</a:t>
            </a:r>
            <a:r>
              <a:rPr lang="en-US" altLang="en-US" sz="2000" dirty="0">
                <a:solidFill>
                  <a:srgbClr val="00B050"/>
                </a:solidFill>
                <a:latin typeface="Arial" panose="020B0604020202020204" pitchFamily="34" charset="0"/>
                <a:cs typeface="Arial" panose="020B0604020202020204" pitchFamily="34" charset="0"/>
              </a:rPr>
              <a:t>1910.13229</a:t>
            </a:r>
            <a:r>
              <a:rPr lang="en-US" altLang="zh-CN" sz="2000" b="1" dirty="0">
                <a:solidFill>
                  <a:srgbClr val="01AF1E"/>
                </a:solidFill>
              </a:rPr>
              <a:t>  </a:t>
            </a:r>
            <a:endParaRPr lang="en-US" sz="5400" b="1" dirty="0">
              <a:solidFill>
                <a:srgbClr val="01AF1E"/>
              </a:solidFill>
            </a:endParaRPr>
          </a:p>
        </p:txBody>
      </p:sp>
    </p:spTree>
    <p:extLst>
      <p:ext uri="{BB962C8B-B14F-4D97-AF65-F5344CB8AC3E}">
        <p14:creationId xmlns:p14="http://schemas.microsoft.com/office/powerpoint/2010/main" val="880740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GPD </a:t>
            </a:r>
            <a:r>
              <a:rPr lang="en-US" altLang="zh-CN" b="1" dirty="0" err="1"/>
              <a:t>Femtography</a:t>
            </a:r>
            <a:endParaRPr lang="zh-CN" altLang="en-US" dirty="0"/>
          </a:p>
        </p:txBody>
      </p:sp>
      <p:sp>
        <p:nvSpPr>
          <p:cNvPr id="3" name="内容占位符 2"/>
          <p:cNvSpPr>
            <a:spLocks noGrp="1"/>
          </p:cNvSpPr>
          <p:nvPr>
            <p:ph idx="1"/>
          </p:nvPr>
        </p:nvSpPr>
        <p:spPr>
          <a:xfrm>
            <a:off x="628650" y="1825625"/>
            <a:ext cx="7886700" cy="4351338"/>
          </a:xfrm>
        </p:spPr>
        <p:txBody>
          <a:bodyPr/>
          <a:lstStyle/>
          <a:p>
            <a:r>
              <a:rPr lang="en-US" altLang="zh-CN" dirty="0"/>
              <a:t>GPD computation through </a:t>
            </a:r>
            <a:r>
              <a:rPr lang="en-US" altLang="zh-CN" dirty="0" err="1"/>
              <a:t>LaMET</a:t>
            </a:r>
            <a:r>
              <a:rPr lang="en-US" altLang="zh-CN" dirty="0"/>
              <a:t> will be critically important for the Jefferson Lab 12 GeV program. </a:t>
            </a:r>
            <a:endParaRPr lang="zh-CN" altLang="en-US" dirty="0"/>
          </a:p>
        </p:txBody>
      </p:sp>
      <p:sp>
        <p:nvSpPr>
          <p:cNvPr id="4" name="灯片编号占位符 3"/>
          <p:cNvSpPr>
            <a:spLocks noGrp="1"/>
          </p:cNvSpPr>
          <p:nvPr>
            <p:ph type="sldNum" sz="quarter" idx="12"/>
          </p:nvPr>
        </p:nvSpPr>
        <p:spPr/>
        <p:txBody>
          <a:bodyPr/>
          <a:lstStyle/>
          <a:p>
            <a:fld id="{1B24396D-2FF6-D34A-9420-89EE9BF2DA5E}" type="slidenum">
              <a:rPr kumimoji="1" lang="zh-CN" altLang="en-US" smtClean="0"/>
              <a:t>36</a:t>
            </a:fld>
            <a:endParaRPr kumimoji="1" lang="zh-CN" altLang="en-US"/>
          </a:p>
        </p:txBody>
      </p:sp>
    </p:spTree>
    <p:extLst>
      <p:ext uri="{BB962C8B-B14F-4D97-AF65-F5344CB8AC3E}">
        <p14:creationId xmlns:p14="http://schemas.microsoft.com/office/powerpoint/2010/main" val="845054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F0310-259C-407F-B82D-00DB74DCF2E0}"/>
              </a:ext>
            </a:extLst>
          </p:cNvPr>
          <p:cNvSpPr>
            <a:spLocks noGrp="1"/>
          </p:cNvSpPr>
          <p:nvPr>
            <p:ph type="title"/>
          </p:nvPr>
        </p:nvSpPr>
        <p:spPr/>
        <p:txBody>
          <a:bodyPr/>
          <a:lstStyle/>
          <a:p>
            <a:r>
              <a:rPr lang="en-US" dirty="0">
                <a:solidFill>
                  <a:srgbClr val="FF0000"/>
                </a:solidFill>
              </a:rPr>
              <a:t>Application 4: TMD-PDFs</a:t>
            </a:r>
          </a:p>
        </p:txBody>
      </p:sp>
      <p:sp>
        <p:nvSpPr>
          <p:cNvPr id="3" name="内容占位符 2">
            <a:extLst>
              <a:ext uri="{FF2B5EF4-FFF2-40B4-BE49-F238E27FC236}">
                <a16:creationId xmlns:a16="http://schemas.microsoft.com/office/drawing/2014/main" id="{3A4C87BC-8F06-4569-8608-152B19CDEF12}"/>
              </a:ext>
            </a:extLst>
          </p:cNvPr>
          <p:cNvSpPr>
            <a:spLocks noGrp="1"/>
          </p:cNvSpPr>
          <p:nvPr>
            <p:ph idx="1"/>
          </p:nvPr>
        </p:nvSpPr>
        <p:spPr>
          <a:xfrm>
            <a:off x="397230" y="1836913"/>
            <a:ext cx="8515350" cy="4351338"/>
          </a:xfrm>
        </p:spPr>
        <p:txBody>
          <a:bodyPr>
            <a:normAutofit fontScale="92500"/>
          </a:bodyPr>
          <a:lstStyle/>
          <a:p>
            <a:r>
              <a:rPr lang="en-US" altLang="zh-CN" dirty="0"/>
              <a:t>A very important nucleon observable, many phenomenology related to spin physics (</a:t>
            </a:r>
            <a:r>
              <a:rPr lang="en-US" altLang="zh-CN" dirty="0" err="1"/>
              <a:t>Sivers</a:t>
            </a:r>
            <a:r>
              <a:rPr lang="en-US" altLang="zh-CN" dirty="0"/>
              <a:t> effect </a:t>
            </a:r>
            <a:r>
              <a:rPr lang="en-US" altLang="zh-CN" dirty="0" err="1"/>
              <a:t>etc</a:t>
            </a:r>
            <a:r>
              <a:rPr lang="en-US" altLang="zh-CN" dirty="0"/>
              <a:t>). </a:t>
            </a:r>
          </a:p>
          <a:p>
            <a:pPr marL="0" indent="0">
              <a:buNone/>
            </a:pPr>
            <a:r>
              <a:rPr lang="en-US" altLang="zh-CN" dirty="0"/>
              <a:t>    </a:t>
            </a:r>
            <a:r>
              <a:rPr lang="en-US" altLang="zh-CN" sz="2400" dirty="0">
                <a:solidFill>
                  <a:srgbClr val="0000FF"/>
                </a:solidFill>
              </a:rPr>
              <a:t>TMD collaborations supported by DOE </a:t>
            </a:r>
            <a:r>
              <a:rPr lang="zh-CN" altLang="en-US" sz="2400" dirty="0">
                <a:solidFill>
                  <a:srgbClr val="0000FF"/>
                </a:solidFill>
              </a:rPr>
              <a:t>（</a:t>
            </a:r>
            <a:r>
              <a:rPr lang="en-US" altLang="zh-CN" sz="2400" dirty="0">
                <a:solidFill>
                  <a:srgbClr val="0000FF"/>
                </a:solidFill>
              </a:rPr>
              <a:t>Qiu, Detmold)</a:t>
            </a:r>
          </a:p>
          <a:p>
            <a:r>
              <a:rPr lang="en-US" dirty="0"/>
              <a:t>Lattice calculations started from A. Schafer et al., much progress; no x dependence has yet been studied.</a:t>
            </a:r>
          </a:p>
          <a:p>
            <a:pPr marL="0" indent="0">
              <a:buNone/>
            </a:pPr>
            <a:r>
              <a:rPr lang="en-US" sz="2000" dirty="0">
                <a:solidFill>
                  <a:srgbClr val="01AF1E"/>
                </a:solidFill>
              </a:rPr>
              <a:t>     Yoon et al. PRD96,094508 (2017)</a:t>
            </a:r>
          </a:p>
          <a:p>
            <a:r>
              <a:rPr lang="en-US" dirty="0"/>
              <a:t>A number of </a:t>
            </a:r>
            <a:r>
              <a:rPr lang="en-US" dirty="0" err="1"/>
              <a:t>LaMET</a:t>
            </a:r>
            <a:r>
              <a:rPr lang="en-US" dirty="0"/>
              <a:t> formulations:</a:t>
            </a:r>
          </a:p>
          <a:p>
            <a:pPr marL="0" indent="0">
              <a:buNone/>
            </a:pPr>
            <a:r>
              <a:rPr lang="en-US" dirty="0"/>
              <a:t>  </a:t>
            </a:r>
            <a:r>
              <a:rPr lang="en-US" sz="2000" dirty="0">
                <a:solidFill>
                  <a:srgbClr val="01AF1E"/>
                </a:solidFill>
              </a:rPr>
              <a:t> Ji et al., PRD91,074009 (2015); PRD99,114006(2019) </a:t>
            </a:r>
          </a:p>
          <a:p>
            <a:pPr marL="0" indent="0">
              <a:buNone/>
            </a:pPr>
            <a:r>
              <a:rPr lang="en-US" sz="2000" dirty="0">
                <a:solidFill>
                  <a:srgbClr val="01AF1E"/>
                </a:solidFill>
              </a:rPr>
              <a:t>    Ebert, Stewart, Zhao, PRD99,034505 (2019), JHEP09,037(2019); arXiv:1910.08569 </a:t>
            </a:r>
          </a:p>
          <a:p>
            <a:pPr marL="0" indent="0">
              <a:buNone/>
            </a:pPr>
            <a:r>
              <a:rPr lang="en-US" sz="2000" dirty="0">
                <a:solidFill>
                  <a:srgbClr val="01AF1E"/>
                </a:solidFill>
              </a:rPr>
              <a:t>    </a:t>
            </a:r>
            <a:r>
              <a:rPr lang="en-US" sz="2600" dirty="0"/>
              <a:t>Collins-Soper </a:t>
            </a:r>
            <a:r>
              <a:rPr lang="en-US" altLang="zh-CN" sz="2600" dirty="0"/>
              <a:t>kernel can be calculated!</a:t>
            </a:r>
            <a:endParaRPr lang="en-US" sz="2000" dirty="0"/>
          </a:p>
          <a:p>
            <a:pPr marL="0" indent="0">
              <a:buNone/>
            </a:pPr>
            <a:endParaRPr lang="en-US" dirty="0"/>
          </a:p>
        </p:txBody>
      </p:sp>
    </p:spTree>
    <p:extLst>
      <p:ext uri="{BB962C8B-B14F-4D97-AF65-F5344CB8AC3E}">
        <p14:creationId xmlns:p14="http://schemas.microsoft.com/office/powerpoint/2010/main" val="623261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45F1B-2B3C-4F45-88BD-6554D1F98426}"/>
              </a:ext>
            </a:extLst>
          </p:cNvPr>
          <p:cNvSpPr>
            <a:spLocks noGrp="1"/>
          </p:cNvSpPr>
          <p:nvPr>
            <p:ph type="title"/>
          </p:nvPr>
        </p:nvSpPr>
        <p:spPr/>
        <p:txBody>
          <a:bodyPr/>
          <a:lstStyle/>
          <a:p>
            <a:r>
              <a:rPr lang="en-US" dirty="0"/>
              <a:t>Soft factor </a:t>
            </a:r>
          </a:p>
        </p:txBody>
      </p:sp>
      <p:sp>
        <p:nvSpPr>
          <p:cNvPr id="3" name="内容占位符 2">
            <a:extLst>
              <a:ext uri="{FF2B5EF4-FFF2-40B4-BE49-F238E27FC236}">
                <a16:creationId xmlns:a16="http://schemas.microsoft.com/office/drawing/2014/main" id="{4940C0EB-7457-402A-93D5-50C55C67F46F}"/>
              </a:ext>
            </a:extLst>
          </p:cNvPr>
          <p:cNvSpPr>
            <a:spLocks noGrp="1"/>
          </p:cNvSpPr>
          <p:nvPr>
            <p:ph idx="1"/>
          </p:nvPr>
        </p:nvSpPr>
        <p:spPr>
          <a:xfrm>
            <a:off x="628650" y="1560338"/>
            <a:ext cx="4671483" cy="4851753"/>
          </a:xfrm>
        </p:spPr>
        <p:txBody>
          <a:bodyPr>
            <a:normAutofit fontScale="92500" lnSpcReduction="10000"/>
          </a:bodyPr>
          <a:lstStyle/>
          <a:p>
            <a:r>
              <a:rPr lang="en-US" dirty="0"/>
              <a:t>Soft factor involves two light-cone directions, difficult to calculate on lattice. </a:t>
            </a:r>
          </a:p>
          <a:p>
            <a:r>
              <a:rPr lang="en-US" dirty="0"/>
              <a:t>In a new </a:t>
            </a:r>
            <a:r>
              <a:rPr lang="en-US" dirty="0" err="1"/>
              <a:t>LaMET</a:t>
            </a:r>
            <a:r>
              <a:rPr lang="en-US" dirty="0"/>
              <a:t> formulation</a:t>
            </a:r>
          </a:p>
          <a:p>
            <a:pPr marL="0" indent="0">
              <a:buNone/>
            </a:pPr>
            <a:r>
              <a:rPr lang="en-US" altLang="zh-CN" dirty="0"/>
              <a:t>Soft factor can be calculated as</a:t>
            </a:r>
          </a:p>
          <a:p>
            <a:pPr marL="0" indent="0">
              <a:buNone/>
            </a:pPr>
            <a:r>
              <a:rPr lang="en-US" altLang="zh-CN" dirty="0"/>
              <a:t>a form factor of a pair of color-</a:t>
            </a:r>
            <a:r>
              <a:rPr lang="en-US" altLang="zh-CN" dirty="0" err="1"/>
              <a:t>anticolor</a:t>
            </a:r>
            <a:r>
              <a:rPr lang="en-US" altLang="zh-CN" dirty="0"/>
              <a:t> sources.</a:t>
            </a:r>
          </a:p>
          <a:p>
            <a:pPr marL="0" indent="0">
              <a:buNone/>
            </a:pPr>
            <a:r>
              <a:rPr lang="en-US" altLang="zh-CN" sz="2400" dirty="0">
                <a:solidFill>
                  <a:srgbClr val="01AF1E"/>
                </a:solidFill>
              </a:rPr>
              <a:t>Ji, Liu &amp; Liu, arXiv:1910.11415 </a:t>
            </a:r>
          </a:p>
          <a:p>
            <a:endParaRPr lang="en-US" altLang="zh-CN" dirty="0"/>
          </a:p>
          <a:p>
            <a:r>
              <a:rPr lang="en-US" altLang="zh-CN" dirty="0"/>
              <a:t>Two lattice groups:  </a:t>
            </a:r>
          </a:p>
          <a:p>
            <a:pPr marL="0" indent="0">
              <a:buNone/>
            </a:pPr>
            <a:r>
              <a:rPr lang="en-US" altLang="zh-CN" sz="2400" dirty="0">
                <a:solidFill>
                  <a:srgbClr val="0000FF"/>
                </a:solidFill>
              </a:rPr>
              <a:t>   MIT on Collins-Soper evolution kernel</a:t>
            </a:r>
          </a:p>
          <a:p>
            <a:pPr marL="0" indent="0">
              <a:buNone/>
            </a:pPr>
            <a:r>
              <a:rPr lang="en-US" altLang="zh-CN" sz="2400" dirty="0">
                <a:solidFill>
                  <a:srgbClr val="0000FF"/>
                </a:solidFill>
              </a:rPr>
              <a:t>   LPC group on soft function (LSC)</a:t>
            </a:r>
          </a:p>
        </p:txBody>
      </p:sp>
      <p:pic>
        <p:nvPicPr>
          <p:cNvPr id="1026" name="Picture 2" descr="Image result for soft factor">
            <a:extLst>
              <a:ext uri="{FF2B5EF4-FFF2-40B4-BE49-F238E27FC236}">
                <a16:creationId xmlns:a16="http://schemas.microsoft.com/office/drawing/2014/main" id="{407A1066-BA33-4947-BF39-0C99936F6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419" y="1566686"/>
            <a:ext cx="32480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5BD7A917-21BC-41A1-B454-1F33DA3DA7FC}"/>
              </a:ext>
            </a:extLst>
          </p:cNvPr>
          <p:cNvPicPr>
            <a:picLocks noChangeAspect="1"/>
          </p:cNvPicPr>
          <p:nvPr/>
        </p:nvPicPr>
        <p:blipFill>
          <a:blip r:embed="rId3"/>
          <a:stretch>
            <a:fillRect/>
          </a:stretch>
        </p:blipFill>
        <p:spPr>
          <a:xfrm>
            <a:off x="6017433" y="3429000"/>
            <a:ext cx="2541999" cy="2632750"/>
          </a:xfrm>
          <a:prstGeom prst="rect">
            <a:avLst/>
          </a:prstGeom>
        </p:spPr>
      </p:pic>
      <p:pic>
        <p:nvPicPr>
          <p:cNvPr id="5" name="图片 4">
            <a:extLst>
              <a:ext uri="{FF2B5EF4-FFF2-40B4-BE49-F238E27FC236}">
                <a16:creationId xmlns:a16="http://schemas.microsoft.com/office/drawing/2014/main" id="{97B02B8E-7353-4805-A202-4697521795B3}"/>
              </a:ext>
            </a:extLst>
          </p:cNvPr>
          <p:cNvPicPr>
            <a:picLocks noChangeAspect="1"/>
          </p:cNvPicPr>
          <p:nvPr/>
        </p:nvPicPr>
        <p:blipFill>
          <a:blip r:embed="rId4"/>
          <a:stretch>
            <a:fillRect/>
          </a:stretch>
        </p:blipFill>
        <p:spPr>
          <a:xfrm>
            <a:off x="631975" y="4547172"/>
            <a:ext cx="5032444" cy="509293"/>
          </a:xfrm>
          <a:prstGeom prst="rect">
            <a:avLst/>
          </a:prstGeom>
        </p:spPr>
      </p:pic>
    </p:spTree>
    <p:extLst>
      <p:ext uri="{BB962C8B-B14F-4D97-AF65-F5344CB8AC3E}">
        <p14:creationId xmlns:p14="http://schemas.microsoft.com/office/powerpoint/2010/main" val="168684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D1BD3-2122-40E9-A760-126AC628AA2B}"/>
              </a:ext>
            </a:extLst>
          </p:cNvPr>
          <p:cNvSpPr>
            <a:spLocks noGrp="1"/>
          </p:cNvSpPr>
          <p:nvPr>
            <p:ph type="title"/>
          </p:nvPr>
        </p:nvSpPr>
        <p:spPr/>
        <p:txBody>
          <a:bodyPr/>
          <a:lstStyle/>
          <a:p>
            <a:r>
              <a:rPr lang="en-US" dirty="0"/>
              <a:t>Target TMDPDFs </a:t>
            </a:r>
            <a:r>
              <a:rPr lang="en-US" sz="2400" dirty="0">
                <a:solidFill>
                  <a:srgbClr val="01AF1E"/>
                </a:solidFill>
              </a:rPr>
              <a:t>Ebert, Stewart, Zhao</a:t>
            </a:r>
            <a:endParaRPr lang="en-US" dirty="0">
              <a:solidFill>
                <a:srgbClr val="01AF1E"/>
              </a:solidFill>
            </a:endParaRPr>
          </a:p>
        </p:txBody>
      </p:sp>
      <p:sp>
        <p:nvSpPr>
          <p:cNvPr id="3" name="内容占位符 2">
            <a:extLst>
              <a:ext uri="{FF2B5EF4-FFF2-40B4-BE49-F238E27FC236}">
                <a16:creationId xmlns:a16="http://schemas.microsoft.com/office/drawing/2014/main" id="{07A25056-1CEB-4CFF-97C1-99BFB4583AAF}"/>
              </a:ext>
            </a:extLst>
          </p:cNvPr>
          <p:cNvSpPr>
            <a:spLocks noGrp="1"/>
          </p:cNvSpPr>
          <p:nvPr>
            <p:ph idx="1"/>
          </p:nvPr>
        </p:nvSpPr>
        <p:spPr>
          <a:xfrm>
            <a:off x="589139" y="1825625"/>
            <a:ext cx="7886700" cy="4351338"/>
          </a:xfrm>
        </p:spPr>
        <p:txBody>
          <a:bodyPr>
            <a:normAutofit/>
          </a:bodyPr>
          <a:lstStyle/>
          <a:p>
            <a:r>
              <a:rPr lang="en-US" dirty="0"/>
              <a:t>Dim. reg. and MS-bar scheme, just like the </a:t>
            </a:r>
            <a:r>
              <a:rPr lang="en-US" altLang="zh-CN" dirty="0"/>
              <a:t>standard PDF.</a:t>
            </a:r>
          </a:p>
          <a:p>
            <a:r>
              <a:rPr lang="en-US" dirty="0"/>
              <a:t>Rapidity (light-cone) divergence: extra regulator, there are many version in the literature. One that is consistent up to three-loop is “exponential regulator” </a:t>
            </a:r>
            <a:r>
              <a:rPr lang="en-US" sz="2000" dirty="0">
                <a:solidFill>
                  <a:srgbClr val="01AF1E"/>
                </a:solidFill>
              </a:rPr>
              <a:t>Li</a:t>
            </a:r>
            <a:r>
              <a:rPr lang="zh-CN" altLang="en-US" sz="2000" dirty="0">
                <a:solidFill>
                  <a:srgbClr val="01AF1E"/>
                </a:solidFill>
              </a:rPr>
              <a:t> </a:t>
            </a:r>
            <a:r>
              <a:rPr lang="en-US" altLang="zh-CN" sz="2000" dirty="0">
                <a:solidFill>
                  <a:srgbClr val="01AF1E"/>
                </a:solidFill>
              </a:rPr>
              <a:t>&amp;</a:t>
            </a:r>
            <a:r>
              <a:rPr lang="zh-CN" altLang="en-US" sz="2000" dirty="0">
                <a:solidFill>
                  <a:srgbClr val="01AF1E"/>
                </a:solidFill>
              </a:rPr>
              <a:t> </a:t>
            </a:r>
            <a:r>
              <a:rPr lang="en-US" altLang="zh-CN" sz="2000" dirty="0">
                <a:solidFill>
                  <a:srgbClr val="01AF1E"/>
                </a:solidFill>
              </a:rPr>
              <a:t>Zhu, PRL (2017)</a:t>
            </a:r>
            <a:endParaRPr lang="en-US" sz="2000" dirty="0">
              <a:solidFill>
                <a:srgbClr val="01AF1E"/>
              </a:solidFill>
            </a:endParaRPr>
          </a:p>
          <a:p>
            <a:r>
              <a:rPr lang="en-US" dirty="0"/>
              <a:t>The “physical TMD-PDFs” are regulator-</a:t>
            </a:r>
            <a:r>
              <a:rPr lang="en-US" dirty="0" err="1"/>
              <a:t>indept</a:t>
            </a:r>
            <a:r>
              <a:rPr lang="en-US" dirty="0"/>
              <a:t>.</a:t>
            </a:r>
          </a:p>
          <a:p>
            <a:pPr marL="0" indent="0">
              <a:buNone/>
            </a:pPr>
            <a:r>
              <a:rPr lang="en-US" dirty="0"/>
              <a:t> </a:t>
            </a:r>
          </a:p>
        </p:txBody>
      </p:sp>
      <p:pic>
        <p:nvPicPr>
          <p:cNvPr id="4" name="图片 3">
            <a:extLst>
              <a:ext uri="{FF2B5EF4-FFF2-40B4-BE49-F238E27FC236}">
                <a16:creationId xmlns:a16="http://schemas.microsoft.com/office/drawing/2014/main" id="{72130D11-6FD7-423C-9AED-1D1E08603273}"/>
              </a:ext>
            </a:extLst>
          </p:cNvPr>
          <p:cNvPicPr>
            <a:picLocks noChangeAspect="1"/>
          </p:cNvPicPr>
          <p:nvPr/>
        </p:nvPicPr>
        <p:blipFill>
          <a:blip r:embed="rId2"/>
          <a:stretch>
            <a:fillRect/>
          </a:stretch>
        </p:blipFill>
        <p:spPr>
          <a:xfrm>
            <a:off x="1207860" y="5223249"/>
            <a:ext cx="3860910" cy="747217"/>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2135D51-E857-40BD-9D79-92815489860C}"/>
                  </a:ext>
                </a:extLst>
              </p:cNvPr>
              <p:cNvSpPr txBox="1"/>
              <p:nvPr/>
            </p:nvSpPr>
            <p:spPr>
              <a:xfrm>
                <a:off x="5424314" y="5334002"/>
                <a:ext cx="3070578"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𝐷𝑌</m:t>
                          </m:r>
                        </m:sub>
                      </m:sSub>
                      <m:r>
                        <a:rPr lang="en-US" sz="2400" b="0" i="1"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𝑓</m:t>
                          </m:r>
                        </m:e>
                        <m:sup>
                          <m:r>
                            <a:rPr lang="en-US" sz="2400" b="0" i="1" smtClean="0">
                              <a:latin typeface="Cambria Math" panose="02040503050406030204" pitchFamily="18" charset="0"/>
                            </a:rPr>
                            <m:t>𝑇𝑀𝐷</m:t>
                          </m:r>
                        </m:sup>
                      </m:sSup>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𝑓</m:t>
                          </m:r>
                        </m:e>
                        <m:sup>
                          <m:r>
                            <m:rPr>
                              <m:sty m:val="p"/>
                            </m:rPr>
                            <a:rPr lang="en-US" sz="2400" b="0" i="0" smtClean="0">
                              <a:latin typeface="Cambria Math" panose="02040503050406030204" pitchFamily="18" charset="0"/>
                            </a:rPr>
                            <m:t>TMD</m:t>
                          </m:r>
                        </m:sup>
                      </m:sSup>
                    </m:oMath>
                  </m:oMathPara>
                </a14:m>
                <a:endParaRPr lang="en-US" dirty="0"/>
              </a:p>
            </p:txBody>
          </p:sp>
        </mc:Choice>
        <mc:Fallback xmlns="">
          <p:sp>
            <p:nvSpPr>
              <p:cNvPr id="5" name="文本框 4">
                <a:extLst>
                  <a:ext uri="{FF2B5EF4-FFF2-40B4-BE49-F238E27FC236}">
                    <a16:creationId xmlns:a16="http://schemas.microsoft.com/office/drawing/2014/main" id="{02135D51-E857-40BD-9D79-92815489860C}"/>
                  </a:ext>
                </a:extLst>
              </p:cNvPr>
              <p:cNvSpPr txBox="1">
                <a:spLocks noRot="1" noChangeAspect="1" noMove="1" noResize="1" noEditPoints="1" noAdjustHandles="1" noChangeArrowheads="1" noChangeShapeType="1" noTextEdit="1"/>
              </p:cNvSpPr>
              <p:nvPr/>
            </p:nvSpPr>
            <p:spPr>
              <a:xfrm>
                <a:off x="5424314" y="5334002"/>
                <a:ext cx="3070578" cy="468205"/>
              </a:xfrm>
              <a:prstGeom prst="rect">
                <a:avLst/>
              </a:prstGeom>
              <a:blipFill>
                <a:blip r:embed="rId3"/>
                <a:stretch>
                  <a:fillRect b="-16883"/>
                </a:stretch>
              </a:blipFill>
            </p:spPr>
            <p:txBody>
              <a:bodyPr/>
              <a:lstStyle/>
              <a:p>
                <a:r>
                  <a:rPr lang="en-US">
                    <a:noFill/>
                  </a:rPr>
                  <a:t> </a:t>
                </a:r>
              </a:p>
            </p:txBody>
          </p:sp>
        </mc:Fallback>
      </mc:AlternateContent>
    </p:spTree>
    <p:extLst>
      <p:ext uri="{BB962C8B-B14F-4D97-AF65-F5344CB8AC3E}">
        <p14:creationId xmlns:p14="http://schemas.microsoft.com/office/powerpoint/2010/main" val="272517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B1A65C-842E-4915-A04A-D23A4D532F37}"/>
              </a:ext>
            </a:extLst>
          </p:cNvPr>
          <p:cNvSpPr>
            <a:spLocks noGrp="1"/>
          </p:cNvSpPr>
          <p:nvPr>
            <p:ph type="title"/>
          </p:nvPr>
        </p:nvSpPr>
        <p:spPr/>
        <p:txBody>
          <a:bodyPr/>
          <a:lstStyle/>
          <a:p>
            <a:endParaRPr lang="en-US" dirty="0"/>
          </a:p>
        </p:txBody>
      </p:sp>
      <p:sp>
        <p:nvSpPr>
          <p:cNvPr id="4" name="灯片编号占位符 3">
            <a:extLst>
              <a:ext uri="{FF2B5EF4-FFF2-40B4-BE49-F238E27FC236}">
                <a16:creationId xmlns:a16="http://schemas.microsoft.com/office/drawing/2014/main" id="{D5077D33-EEBD-41D2-8144-39F2F7F9918E}"/>
              </a:ext>
            </a:extLst>
          </p:cNvPr>
          <p:cNvSpPr>
            <a:spLocks noGrp="1"/>
          </p:cNvSpPr>
          <p:nvPr>
            <p:ph type="sldNum" sz="quarter" idx="12"/>
          </p:nvPr>
        </p:nvSpPr>
        <p:spPr/>
        <p:txBody>
          <a:bodyPr/>
          <a:lstStyle/>
          <a:p>
            <a:fld id="{1B24396D-2FF6-D34A-9420-89EE9BF2DA5E}" type="slidenum">
              <a:rPr kumimoji="1" lang="zh-CN" altLang="en-US" smtClean="0"/>
              <a:t>4</a:t>
            </a:fld>
            <a:endParaRPr kumimoji="1" lang="zh-CN" altLang="en-US"/>
          </a:p>
        </p:txBody>
      </p:sp>
      <p:pic>
        <p:nvPicPr>
          <p:cNvPr id="10" name="图片 9">
            <a:extLst>
              <a:ext uri="{FF2B5EF4-FFF2-40B4-BE49-F238E27FC236}">
                <a16:creationId xmlns:a16="http://schemas.microsoft.com/office/drawing/2014/main" id="{5780AC05-5F11-4168-A289-6EA3EDB6758C}"/>
              </a:ext>
            </a:extLst>
          </p:cNvPr>
          <p:cNvPicPr>
            <a:picLocks noChangeAspect="1"/>
          </p:cNvPicPr>
          <p:nvPr/>
        </p:nvPicPr>
        <p:blipFill>
          <a:blip r:embed="rId2"/>
          <a:stretch>
            <a:fillRect/>
          </a:stretch>
        </p:blipFill>
        <p:spPr>
          <a:xfrm>
            <a:off x="405722" y="360644"/>
            <a:ext cx="8535247" cy="5983595"/>
          </a:xfrm>
          <a:prstGeom prst="rect">
            <a:avLst/>
          </a:prstGeom>
        </p:spPr>
      </p:pic>
    </p:spTree>
    <p:extLst>
      <p:ext uri="{BB962C8B-B14F-4D97-AF65-F5344CB8AC3E}">
        <p14:creationId xmlns:p14="http://schemas.microsoft.com/office/powerpoint/2010/main" val="1723816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A763D-5E53-4AB6-9B58-9C0403A2B966}"/>
              </a:ext>
            </a:extLst>
          </p:cNvPr>
          <p:cNvSpPr>
            <a:spLocks noGrp="1"/>
          </p:cNvSpPr>
          <p:nvPr>
            <p:ph type="title"/>
          </p:nvPr>
        </p:nvSpPr>
        <p:spPr/>
        <p:txBody>
          <a:bodyPr/>
          <a:lstStyle/>
          <a:p>
            <a:r>
              <a:rPr lang="en-US" altLang="zh-CN" dirty="0"/>
              <a:t>Lattice q-TMDPDF</a:t>
            </a:r>
            <a:endParaRPr lang="en-US" dirty="0"/>
          </a:p>
        </p:txBody>
      </p:sp>
      <p:sp>
        <p:nvSpPr>
          <p:cNvPr id="3" name="内容占位符 2">
            <a:extLst>
              <a:ext uri="{FF2B5EF4-FFF2-40B4-BE49-F238E27FC236}">
                <a16:creationId xmlns:a16="http://schemas.microsoft.com/office/drawing/2014/main" id="{B8E385FF-863F-4E07-A6E3-1B7C76FDC8AD}"/>
              </a:ext>
            </a:extLst>
          </p:cNvPr>
          <p:cNvSpPr>
            <a:spLocks noGrp="1"/>
          </p:cNvSpPr>
          <p:nvPr>
            <p:ph idx="1"/>
          </p:nvPr>
        </p:nvSpPr>
        <p:spPr>
          <a:xfrm>
            <a:off x="628650" y="1825625"/>
            <a:ext cx="8391172" cy="4351338"/>
          </a:xfrm>
        </p:spPr>
        <p:txBody>
          <a:bodyPr/>
          <a:lstStyle/>
          <a:p>
            <a:r>
              <a:rPr lang="en-US" dirty="0"/>
              <a:t>q</a:t>
            </a:r>
            <a:r>
              <a:rPr lang="en-US" altLang="zh-CN" dirty="0"/>
              <a:t>-TMDPDF</a:t>
            </a:r>
            <a:r>
              <a:rPr lang="zh-CN" altLang="en-US" dirty="0"/>
              <a:t> </a:t>
            </a:r>
            <a:r>
              <a:rPr lang="en-US" altLang="zh-CN" dirty="0"/>
              <a:t>without</a:t>
            </a:r>
            <a:r>
              <a:rPr lang="zh-CN" altLang="en-US" dirty="0"/>
              <a:t> </a:t>
            </a:r>
            <a:r>
              <a:rPr lang="en-US" altLang="zh-CN" dirty="0"/>
              <a:t>subtraction  </a:t>
            </a:r>
            <a:r>
              <a:rPr lang="en-US" altLang="zh-CN" sz="2000" dirty="0">
                <a:solidFill>
                  <a:srgbClr val="00B050"/>
                </a:solidFill>
              </a:rPr>
              <a:t>JI, Yuan, et al. Ebert et al </a:t>
            </a:r>
          </a:p>
          <a:p>
            <a:endParaRPr lang="en-US" altLang="zh-CN" dirty="0"/>
          </a:p>
          <a:p>
            <a:endParaRPr lang="en-US" altLang="zh-CN" dirty="0"/>
          </a:p>
          <a:p>
            <a:pPr marL="0" indent="0">
              <a:buNone/>
            </a:pPr>
            <a:endParaRPr lang="en-US" altLang="zh-CN" dirty="0"/>
          </a:p>
          <a:p>
            <a:pPr marL="0" indent="0">
              <a:buNone/>
            </a:pPr>
            <a:endParaRPr lang="en-US" altLang="zh-CN" dirty="0"/>
          </a:p>
          <a:p>
            <a:r>
              <a:rPr lang="en-US" altLang="zh-CN" dirty="0"/>
              <a:t>With subtraction</a:t>
            </a:r>
            <a:r>
              <a:rPr lang="zh-CN" altLang="en-US" dirty="0"/>
              <a:t> </a:t>
            </a:r>
            <a:r>
              <a:rPr lang="en-US" altLang="zh-CN" sz="2000" dirty="0">
                <a:solidFill>
                  <a:srgbClr val="00B050"/>
                </a:solidFill>
              </a:rPr>
              <a:t>Ji,</a:t>
            </a:r>
            <a:r>
              <a:rPr lang="zh-CN" altLang="en-US" sz="2000" dirty="0">
                <a:solidFill>
                  <a:srgbClr val="00B050"/>
                </a:solidFill>
              </a:rPr>
              <a:t> </a:t>
            </a:r>
            <a:r>
              <a:rPr lang="en-US" altLang="zh-CN" sz="2000" dirty="0">
                <a:solidFill>
                  <a:srgbClr val="00B050"/>
                </a:solidFill>
              </a:rPr>
              <a:t>Liu, Liu, to appear</a:t>
            </a:r>
            <a:endParaRPr lang="en-US" dirty="0">
              <a:solidFill>
                <a:srgbClr val="00B050"/>
              </a:solidFill>
            </a:endParaRPr>
          </a:p>
        </p:txBody>
      </p:sp>
      <p:pic>
        <p:nvPicPr>
          <p:cNvPr id="4" name="图片 3">
            <a:extLst>
              <a:ext uri="{FF2B5EF4-FFF2-40B4-BE49-F238E27FC236}">
                <a16:creationId xmlns:a16="http://schemas.microsoft.com/office/drawing/2014/main" id="{EF60B891-5FC9-4AEE-9698-09B8F87D0164}"/>
              </a:ext>
            </a:extLst>
          </p:cNvPr>
          <p:cNvPicPr>
            <a:picLocks noChangeAspect="1"/>
          </p:cNvPicPr>
          <p:nvPr/>
        </p:nvPicPr>
        <p:blipFill>
          <a:blip r:embed="rId2"/>
          <a:stretch>
            <a:fillRect/>
          </a:stretch>
        </p:blipFill>
        <p:spPr>
          <a:xfrm>
            <a:off x="1678603" y="2474373"/>
            <a:ext cx="4626241" cy="1033818"/>
          </a:xfrm>
          <a:prstGeom prst="rect">
            <a:avLst/>
          </a:prstGeom>
        </p:spPr>
      </p:pic>
      <p:pic>
        <p:nvPicPr>
          <p:cNvPr id="5" name="图片 4">
            <a:extLst>
              <a:ext uri="{FF2B5EF4-FFF2-40B4-BE49-F238E27FC236}">
                <a16:creationId xmlns:a16="http://schemas.microsoft.com/office/drawing/2014/main" id="{F4425720-198B-4308-B9EC-BFA3E8A2C5E0}"/>
              </a:ext>
            </a:extLst>
          </p:cNvPr>
          <p:cNvPicPr>
            <a:picLocks noChangeAspect="1"/>
          </p:cNvPicPr>
          <p:nvPr/>
        </p:nvPicPr>
        <p:blipFill>
          <a:blip r:embed="rId3"/>
          <a:stretch>
            <a:fillRect/>
          </a:stretch>
        </p:blipFill>
        <p:spPr>
          <a:xfrm>
            <a:off x="2260121" y="3606438"/>
            <a:ext cx="3549047" cy="242672"/>
          </a:xfrm>
          <a:prstGeom prst="rect">
            <a:avLst/>
          </a:prstGeom>
        </p:spPr>
      </p:pic>
      <p:pic>
        <p:nvPicPr>
          <p:cNvPr id="6" name="图片 5">
            <a:extLst>
              <a:ext uri="{FF2B5EF4-FFF2-40B4-BE49-F238E27FC236}">
                <a16:creationId xmlns:a16="http://schemas.microsoft.com/office/drawing/2014/main" id="{5AB2BC76-E40F-4DA8-8B1B-6E432B0ED60A}"/>
              </a:ext>
            </a:extLst>
          </p:cNvPr>
          <p:cNvPicPr>
            <a:picLocks noChangeAspect="1"/>
          </p:cNvPicPr>
          <p:nvPr/>
        </p:nvPicPr>
        <p:blipFill>
          <a:blip r:embed="rId4"/>
          <a:stretch>
            <a:fillRect/>
          </a:stretch>
        </p:blipFill>
        <p:spPr>
          <a:xfrm>
            <a:off x="1912566" y="5012109"/>
            <a:ext cx="4682111" cy="809141"/>
          </a:xfrm>
          <a:prstGeom prst="rect">
            <a:avLst/>
          </a:prstGeom>
        </p:spPr>
      </p:pic>
    </p:spTree>
    <p:extLst>
      <p:ext uri="{BB962C8B-B14F-4D97-AF65-F5344CB8AC3E}">
        <p14:creationId xmlns:p14="http://schemas.microsoft.com/office/powerpoint/2010/main" val="3318097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683771-F75A-4369-BB8A-EF76DDE0DEF9}"/>
              </a:ext>
            </a:extLst>
          </p:cNvPr>
          <p:cNvSpPr>
            <a:spLocks noGrp="1"/>
          </p:cNvSpPr>
          <p:nvPr>
            <p:ph type="title"/>
          </p:nvPr>
        </p:nvSpPr>
        <p:spPr>
          <a:xfrm>
            <a:off x="628650" y="365126"/>
            <a:ext cx="7886700" cy="1757185"/>
          </a:xfrm>
        </p:spPr>
        <p:txBody>
          <a:bodyPr>
            <a:noAutofit/>
          </a:bodyPr>
          <a:lstStyle/>
          <a:p>
            <a:r>
              <a:rPr lang="en-US" altLang="zh-CN" dirty="0"/>
              <a:t>All-order matching formula </a:t>
            </a:r>
            <a:br>
              <a:rPr lang="en-US" altLang="zh-CN" dirty="0"/>
            </a:br>
            <a:r>
              <a:rPr lang="en-US" altLang="zh-CN" sz="2200" b="1" dirty="0">
                <a:solidFill>
                  <a:srgbClr val="00B050"/>
                </a:solidFill>
              </a:rPr>
              <a:t>Ji,</a:t>
            </a:r>
            <a:r>
              <a:rPr lang="zh-CN" altLang="en-US" sz="2200" b="1" dirty="0">
                <a:solidFill>
                  <a:srgbClr val="00B050"/>
                </a:solidFill>
              </a:rPr>
              <a:t> </a:t>
            </a:r>
            <a:r>
              <a:rPr lang="en-US" altLang="zh-CN" sz="2200" b="1" dirty="0">
                <a:solidFill>
                  <a:srgbClr val="00B050"/>
                </a:solidFill>
              </a:rPr>
              <a:t>Liu, Liu, to appear</a:t>
            </a:r>
            <a:br>
              <a:rPr lang="en-US" altLang="zh-CN" sz="2200" dirty="0"/>
            </a:br>
            <a:endParaRPr lang="en-US" dirty="0"/>
          </a:p>
        </p:txBody>
      </p:sp>
      <p:sp>
        <p:nvSpPr>
          <p:cNvPr id="3" name="内容占位符 2">
            <a:extLst>
              <a:ext uri="{FF2B5EF4-FFF2-40B4-BE49-F238E27FC236}">
                <a16:creationId xmlns:a16="http://schemas.microsoft.com/office/drawing/2014/main" id="{3361DC87-561D-4784-BDBD-C8FE70187EAC}"/>
              </a:ext>
            </a:extLst>
          </p:cNvPr>
          <p:cNvSpPr>
            <a:spLocks noGrp="1"/>
          </p:cNvSpPr>
          <p:nvPr>
            <p:ph idx="1"/>
          </p:nvPr>
        </p:nvSpPr>
        <p:spPr>
          <a:xfrm>
            <a:off x="628650" y="1825625"/>
            <a:ext cx="7886700" cy="4351338"/>
          </a:xfrm>
        </p:spPr>
        <p:txBody>
          <a:bodyPr/>
          <a:lstStyle/>
          <a:p>
            <a:r>
              <a:rPr lang="en-US" altLang="zh-CN" dirty="0"/>
              <a:t>To all orders in perturbation </a:t>
            </a:r>
          </a:p>
          <a:p>
            <a:endParaRPr lang="en-US" altLang="zh-CN" dirty="0"/>
          </a:p>
          <a:p>
            <a:endParaRPr lang="en-US" altLang="zh-CN" dirty="0"/>
          </a:p>
          <a:p>
            <a:pPr marL="0" indent="0">
              <a:buNone/>
            </a:pPr>
            <a:endParaRPr lang="en-US" altLang="zh-CN" i="1" dirty="0"/>
          </a:p>
          <a:p>
            <a:r>
              <a:rPr lang="en-US" altLang="zh-CN" dirty="0"/>
              <a:t>RG equation for matching coefficient  </a:t>
            </a:r>
          </a:p>
          <a:p>
            <a:endParaRPr lang="en-US" dirty="0"/>
          </a:p>
        </p:txBody>
      </p:sp>
      <p:pic>
        <p:nvPicPr>
          <p:cNvPr id="4" name="图片 3">
            <a:extLst>
              <a:ext uri="{FF2B5EF4-FFF2-40B4-BE49-F238E27FC236}">
                <a16:creationId xmlns:a16="http://schemas.microsoft.com/office/drawing/2014/main" id="{97882B53-BB01-42D5-BECF-E460085EAC88}"/>
              </a:ext>
            </a:extLst>
          </p:cNvPr>
          <p:cNvPicPr>
            <a:picLocks noChangeAspect="1"/>
          </p:cNvPicPr>
          <p:nvPr/>
        </p:nvPicPr>
        <p:blipFill>
          <a:blip r:embed="rId2"/>
          <a:stretch>
            <a:fillRect/>
          </a:stretch>
        </p:blipFill>
        <p:spPr>
          <a:xfrm>
            <a:off x="1851744" y="2465605"/>
            <a:ext cx="5087781" cy="1158128"/>
          </a:xfrm>
          <a:prstGeom prst="rect">
            <a:avLst/>
          </a:prstGeom>
        </p:spPr>
      </p:pic>
      <p:pic>
        <p:nvPicPr>
          <p:cNvPr id="5" name="图片 4">
            <a:extLst>
              <a:ext uri="{FF2B5EF4-FFF2-40B4-BE49-F238E27FC236}">
                <a16:creationId xmlns:a16="http://schemas.microsoft.com/office/drawing/2014/main" id="{B0B61685-DE27-4C2E-B708-C1BAE33C723C}"/>
              </a:ext>
            </a:extLst>
          </p:cNvPr>
          <p:cNvPicPr>
            <a:picLocks noChangeAspect="1"/>
          </p:cNvPicPr>
          <p:nvPr/>
        </p:nvPicPr>
        <p:blipFill>
          <a:blip r:embed="rId3"/>
          <a:stretch>
            <a:fillRect/>
          </a:stretch>
        </p:blipFill>
        <p:spPr>
          <a:xfrm>
            <a:off x="2270638" y="4549546"/>
            <a:ext cx="3204473" cy="534686"/>
          </a:xfrm>
          <a:prstGeom prst="rect">
            <a:avLst/>
          </a:prstGeom>
        </p:spPr>
      </p:pic>
      <p:pic>
        <p:nvPicPr>
          <p:cNvPr id="6" name="图片 5">
            <a:extLst>
              <a:ext uri="{FF2B5EF4-FFF2-40B4-BE49-F238E27FC236}">
                <a16:creationId xmlns:a16="http://schemas.microsoft.com/office/drawing/2014/main" id="{9C30C229-7C1A-42D6-AEBE-18FE807974DD}"/>
              </a:ext>
            </a:extLst>
          </p:cNvPr>
          <p:cNvPicPr>
            <a:picLocks noChangeAspect="1"/>
          </p:cNvPicPr>
          <p:nvPr/>
        </p:nvPicPr>
        <p:blipFill>
          <a:blip r:embed="rId4"/>
          <a:stretch>
            <a:fillRect/>
          </a:stretch>
        </p:blipFill>
        <p:spPr>
          <a:xfrm>
            <a:off x="2191615" y="5222668"/>
            <a:ext cx="4530918" cy="10384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B1DAAA47-C3F5-47AC-A50F-60EDB1C32694}"/>
              </a:ext>
            </a:extLst>
          </p:cNvPr>
          <p:cNvSpPr txBox="1"/>
          <p:nvPr/>
        </p:nvSpPr>
        <p:spPr>
          <a:xfrm>
            <a:off x="6299200" y="5311426"/>
            <a:ext cx="64032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13754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398B89-3A9D-4BB2-82E6-B2DB2F2F92BB}"/>
              </a:ext>
            </a:extLst>
          </p:cNvPr>
          <p:cNvSpPr>
            <a:spLocks noGrp="1"/>
          </p:cNvSpPr>
          <p:nvPr>
            <p:ph type="title"/>
          </p:nvPr>
        </p:nvSpPr>
        <p:spPr/>
        <p:txBody>
          <a:bodyPr/>
          <a:lstStyle/>
          <a:p>
            <a:r>
              <a:rPr lang="en-US" dirty="0"/>
              <a:t>Wigner function</a:t>
            </a:r>
          </a:p>
        </p:txBody>
      </p:sp>
      <p:sp>
        <p:nvSpPr>
          <p:cNvPr id="3" name="内容占位符 2">
            <a:extLst>
              <a:ext uri="{FF2B5EF4-FFF2-40B4-BE49-F238E27FC236}">
                <a16:creationId xmlns:a16="http://schemas.microsoft.com/office/drawing/2014/main" id="{5492DE96-ABB1-469D-82DA-DE0FCCEBCCA8}"/>
              </a:ext>
            </a:extLst>
          </p:cNvPr>
          <p:cNvSpPr>
            <a:spLocks noGrp="1"/>
          </p:cNvSpPr>
          <p:nvPr>
            <p:ph idx="1"/>
          </p:nvPr>
        </p:nvSpPr>
        <p:spPr/>
        <p:txBody>
          <a:bodyPr/>
          <a:lstStyle/>
          <a:p>
            <a:r>
              <a:rPr lang="en-US" dirty="0"/>
              <a:t>Wigner function can be calculated with similar approach as TMD-PDFs and GPDs</a:t>
            </a:r>
          </a:p>
          <a:p>
            <a:r>
              <a:rPr lang="en-US" dirty="0"/>
              <a:t>They may be probe in certain processes in EIC. </a:t>
            </a:r>
            <a:r>
              <a:rPr lang="en-US" sz="2000" dirty="0">
                <a:solidFill>
                  <a:srgbClr val="00B050"/>
                </a:solidFill>
              </a:rPr>
              <a:t>Y. Hatta, </a:t>
            </a:r>
            <a:r>
              <a:rPr lang="en-US" altLang="zh-CN" sz="2000" dirty="0">
                <a:solidFill>
                  <a:srgbClr val="00B050"/>
                </a:solidFill>
              </a:rPr>
              <a:t>B. Xiao, </a:t>
            </a:r>
            <a:r>
              <a:rPr lang="en-US" sz="2000" dirty="0">
                <a:solidFill>
                  <a:srgbClr val="00B050"/>
                </a:solidFill>
              </a:rPr>
              <a:t>F. Yuan </a:t>
            </a:r>
            <a:r>
              <a:rPr lang="en-US" altLang="zh-CN" sz="2000" dirty="0">
                <a:solidFill>
                  <a:srgbClr val="00B050"/>
                </a:solidFill>
              </a:rPr>
              <a:t>PRL </a:t>
            </a:r>
            <a:r>
              <a:rPr lang="en-US" sz="2000" dirty="0">
                <a:solidFill>
                  <a:srgbClr val="00B050"/>
                </a:solidFill>
              </a:rPr>
              <a:t>(2016</a:t>
            </a:r>
            <a:r>
              <a:rPr lang="zh-CN" altLang="en-US" sz="2000" dirty="0">
                <a:solidFill>
                  <a:srgbClr val="00B050"/>
                </a:solidFill>
              </a:rPr>
              <a:t>）</a:t>
            </a:r>
            <a:endParaRPr lang="en-US" dirty="0">
              <a:solidFill>
                <a:srgbClr val="00B050"/>
              </a:solidFill>
            </a:endParaRPr>
          </a:p>
        </p:txBody>
      </p:sp>
    </p:spTree>
    <p:extLst>
      <p:ext uri="{BB962C8B-B14F-4D97-AF65-F5344CB8AC3E}">
        <p14:creationId xmlns:p14="http://schemas.microsoft.com/office/powerpoint/2010/main" val="1896384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B3AD9C-D3F0-4D35-A91A-066F5EA10B5A}"/>
              </a:ext>
            </a:extLst>
          </p:cNvPr>
          <p:cNvSpPr>
            <a:spLocks noGrp="1"/>
          </p:cNvSpPr>
          <p:nvPr>
            <p:ph type="title"/>
          </p:nvPr>
        </p:nvSpPr>
        <p:spPr>
          <a:xfrm>
            <a:off x="628650" y="365126"/>
            <a:ext cx="7301794" cy="1325563"/>
          </a:xfrm>
        </p:spPr>
        <p:txBody>
          <a:bodyPr/>
          <a:lstStyle/>
          <a:p>
            <a:r>
              <a:rPr lang="en-US" dirty="0">
                <a:solidFill>
                  <a:srgbClr val="FF0000"/>
                </a:solidFill>
              </a:rPr>
              <a:t>App. 5</a:t>
            </a:r>
            <a:r>
              <a:rPr lang="zh-CN" altLang="en-US" dirty="0">
                <a:solidFill>
                  <a:srgbClr val="FF0000"/>
                </a:solidFill>
              </a:rPr>
              <a:t>：</a:t>
            </a:r>
            <a:r>
              <a:rPr lang="en-US" dirty="0">
                <a:solidFill>
                  <a:srgbClr val="FF0000"/>
                </a:solidFill>
              </a:rPr>
              <a:t> Light-Front Wave-Functions</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7189ADFD-544D-4FAC-94C9-335A52645DB0}"/>
                  </a:ext>
                </a:extLst>
              </p:cNvPr>
              <p:cNvSpPr>
                <a:spLocks noGrp="1"/>
              </p:cNvSpPr>
              <p:nvPr>
                <p:ph idx="1"/>
              </p:nvPr>
            </p:nvSpPr>
            <p:spPr/>
            <p:txBody>
              <a:bodyPr>
                <a:normAutofit/>
              </a:bodyPr>
              <a:lstStyle/>
              <a:p>
                <a:r>
                  <a:rPr lang="en-US" dirty="0"/>
                  <a:t>LF quantization focuses on the WFs, from which everything can be calculated: a very ambitious goal! </a:t>
                </a:r>
                <a:r>
                  <a:rPr lang="en-US" sz="2200" dirty="0">
                    <a:solidFill>
                      <a:srgbClr val="01AF1E"/>
                    </a:solidFill>
                  </a:rPr>
                  <a:t>Brodsky et al. Phys. Rept. 301 (1998) </a:t>
                </a:r>
                <a:endParaRPr lang="en-US" dirty="0">
                  <a:solidFill>
                    <a:srgbClr val="01AF1E"/>
                  </a:solidFill>
                </a:endParaRPr>
              </a:p>
              <a:p>
                <a:r>
                  <a:rPr lang="en-US" dirty="0" err="1"/>
                  <a:t>LaMET</a:t>
                </a:r>
                <a:r>
                  <a:rPr lang="en-US" dirty="0"/>
                  <a:t> provides the practical way to calculate non-perturbative WF, at least for lowest few components. </a:t>
                </a:r>
                <a:r>
                  <a:rPr lang="en-US" sz="2200" dirty="0">
                    <a:solidFill>
                      <a:srgbClr val="01AF1E"/>
                    </a:solidFill>
                  </a:rPr>
                  <a:t>Ji,</a:t>
                </a:r>
                <a:r>
                  <a:rPr lang="en-US" altLang="zh-CN" sz="2200" dirty="0">
                    <a:solidFill>
                      <a:srgbClr val="01AF1E"/>
                    </a:solidFill>
                  </a:rPr>
                  <a:t> Liu, &amp; Liu, to be published.</a:t>
                </a:r>
                <a:r>
                  <a:rPr lang="en-US" sz="2200" dirty="0">
                    <a:solidFill>
                      <a:srgbClr val="01AF1E"/>
                    </a:solidFill>
                  </a:rPr>
                  <a:t> </a:t>
                </a:r>
                <a:endParaRPr lang="en-US" dirty="0">
                  <a:solidFill>
                    <a:srgbClr val="01AF1E"/>
                  </a:solidFill>
                </a:endParaRPr>
              </a:p>
              <a:p>
                <a:r>
                  <a:rPr lang="en-US" dirty="0"/>
                  <a:t>All WF can be computed as gauge-invariant matrix elements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dirty="0">
                              <a:solidFill>
                                <a:srgbClr val="FF0000"/>
                              </a:solidFill>
                              <a:latin typeface="Cambria Math" panose="02040503050406030204" pitchFamily="18" charset="0"/>
                            </a:rPr>
                          </m:ctrlPr>
                        </m:dPr>
                        <m:e>
                          <m:r>
                            <a:rPr lang="en-US" b="0" i="1" dirty="0" smtClean="0">
                              <a:solidFill>
                                <a:srgbClr val="FF0000"/>
                              </a:solidFill>
                              <a:latin typeface="Cambria Math" panose="02040503050406030204" pitchFamily="18" charset="0"/>
                            </a:rPr>
                            <m:t>0</m:t>
                          </m:r>
                          <m:d>
                            <m:dPr>
                              <m:begChr m:val="|"/>
                              <m:endChr m:val="|"/>
                              <m:ctrlPr>
                                <a:rPr lang="en-US" altLang="zh-CN" i="1" dirty="0">
                                  <a:solidFill>
                                    <a:srgbClr val="FF0000"/>
                                  </a:solidFill>
                                  <a:latin typeface="Cambria Math" panose="02040503050406030204" pitchFamily="18" charset="0"/>
                                </a:rPr>
                              </m:ctrlPr>
                            </m:dPr>
                            <m:e>
                              <m:acc>
                                <m:accPr>
                                  <m:chr m:val="̂"/>
                                  <m:ctrlPr>
                                    <a:rPr lang="en-US" b="0" i="1" dirty="0" smtClean="0">
                                      <a:solidFill>
                                        <a:srgbClr val="FF0000"/>
                                      </a:solidFill>
                                      <a:latin typeface="Cambria Math" panose="02040503050406030204" pitchFamily="18" charset="0"/>
                                    </a:rPr>
                                  </m:ctrlPr>
                                </m:accPr>
                                <m:e>
                                  <m:r>
                                    <a:rPr lang="en-US" i="1" dirty="0">
                                      <a:solidFill>
                                        <a:srgbClr val="FF0000"/>
                                      </a:solidFill>
                                      <a:latin typeface="Cambria Math" panose="02040503050406030204" pitchFamily="18" charset="0"/>
                                    </a:rPr>
                                    <m:t>𝑂</m:t>
                                  </m:r>
                                </m:e>
                              </m:acc>
                              <m:d>
                                <m:dPr>
                                  <m:ctrlPr>
                                    <a:rPr lang="en-US" i="1" dirty="0">
                                      <a:solidFill>
                                        <a:srgbClr val="FF0000"/>
                                      </a:solidFill>
                                      <a:latin typeface="Cambria Math" panose="02040503050406030204" pitchFamily="18" charset="0"/>
                                    </a:rPr>
                                  </m:ctrlPr>
                                </m:dPr>
                                <m:e>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1</m:t>
                                      </m:r>
                                    </m:sub>
                                  </m:sSub>
                                  <m:r>
                                    <a:rPr lang="en-US" i="1" dirty="0">
                                      <a:solidFill>
                                        <a:srgbClr val="FF0000"/>
                                      </a:solidFill>
                                      <a:latin typeface="Cambria Math" panose="02040503050406030204" pitchFamily="18" charset="0"/>
                                    </a:rPr>
                                    <m:t>,</m:t>
                                  </m:r>
                                  <m:sSub>
                                    <m:sSubPr>
                                      <m:ctrlPr>
                                        <a:rPr lang="en-US" b="0" i="1" dirty="0" smtClean="0">
                                          <a:solidFill>
                                            <a:srgbClr val="FF0000"/>
                                          </a:solidFill>
                                          <a:latin typeface="Cambria Math" panose="02040503050406030204" pitchFamily="18" charset="0"/>
                                        </a:rPr>
                                      </m:ctrlPr>
                                    </m:sSubPr>
                                    <m:e>
                                      <m:acc>
                                        <m:accPr>
                                          <m:chr m:val="⃗"/>
                                          <m:ctrlPr>
                                            <a:rPr lang="en-US" b="0" i="1" dirty="0" smtClean="0">
                                              <a:solidFill>
                                                <a:srgbClr val="FF0000"/>
                                              </a:solidFill>
                                              <a:latin typeface="Cambria Math" panose="02040503050406030204" pitchFamily="18" charset="0"/>
                                            </a:rPr>
                                          </m:ctrlPr>
                                        </m:accPr>
                                        <m:e>
                                          <m:r>
                                            <a:rPr lang="en-US" b="0" i="1" dirty="0" smtClean="0">
                                              <a:solidFill>
                                                <a:srgbClr val="FF0000"/>
                                              </a:solidFill>
                                              <a:latin typeface="Cambria Math" panose="02040503050406030204" pitchFamily="18" charset="0"/>
                                            </a:rPr>
                                            <m:t>𝑏</m:t>
                                          </m:r>
                                        </m:e>
                                      </m:acc>
                                    </m:e>
                                    <m:sub>
                                      <m:r>
                                        <a:rPr lang="en-US" b="0" i="1" dirty="0" smtClean="0">
                                          <a:solidFill>
                                            <a:srgbClr val="FF0000"/>
                                          </a:solidFill>
                                          <a:latin typeface="Cambria Math" panose="02040503050406030204" pitchFamily="18" charset="0"/>
                                        </a:rPr>
                                        <m:t>1</m:t>
                                      </m:r>
                                    </m:sub>
                                  </m:sSub>
                                  <m:r>
                                    <a:rPr lang="en-US" b="0" i="1" dirty="0" smtClean="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2</m:t>
                                      </m:r>
                                    </m:sub>
                                  </m:sSub>
                                  <m:r>
                                    <a:rPr lang="en-US" i="1" dirty="0">
                                      <a:solidFill>
                                        <a:srgbClr val="FF0000"/>
                                      </a:solidFill>
                                      <a:latin typeface="Cambria Math" panose="02040503050406030204" pitchFamily="18" charset="0"/>
                                    </a:rPr>
                                    <m:t>, </m:t>
                                  </m:r>
                                  <m:sSub>
                                    <m:sSubPr>
                                      <m:ctrlPr>
                                        <a:rPr lang="en-US" b="0" i="1" dirty="0" smtClean="0">
                                          <a:solidFill>
                                            <a:srgbClr val="FF0000"/>
                                          </a:solidFill>
                                          <a:latin typeface="Cambria Math" panose="02040503050406030204" pitchFamily="18" charset="0"/>
                                        </a:rPr>
                                      </m:ctrlPr>
                                    </m:sSubPr>
                                    <m:e>
                                      <m:acc>
                                        <m:accPr>
                                          <m:chr m:val="⃗"/>
                                          <m:ctrlPr>
                                            <a:rPr lang="en-US" b="0" i="1" dirty="0" smtClean="0">
                                              <a:solidFill>
                                                <a:srgbClr val="FF0000"/>
                                              </a:solidFill>
                                              <a:latin typeface="Cambria Math" panose="02040503050406030204" pitchFamily="18" charset="0"/>
                                            </a:rPr>
                                          </m:ctrlPr>
                                        </m:accPr>
                                        <m:e>
                                          <m:r>
                                            <a:rPr lang="en-US" b="0" i="1" dirty="0" smtClean="0">
                                              <a:solidFill>
                                                <a:srgbClr val="FF0000"/>
                                              </a:solidFill>
                                              <a:latin typeface="Cambria Math" panose="02040503050406030204" pitchFamily="18" charset="0"/>
                                            </a:rPr>
                                            <m:t>𝑏</m:t>
                                          </m:r>
                                        </m:e>
                                      </m:acc>
                                    </m:e>
                                    <m:sub>
                                      <m:r>
                                        <a:rPr lang="en-US" b="0" i="1" dirty="0" smtClean="0">
                                          <a:solidFill>
                                            <a:srgbClr val="FF0000"/>
                                          </a:solidFill>
                                          <a:latin typeface="Cambria Math" panose="02040503050406030204" pitchFamily="18" charset="0"/>
                                        </a:rPr>
                                        <m:t>2</m:t>
                                      </m:r>
                                    </m:sub>
                                  </m:sSub>
                                  <m:r>
                                    <a:rPr lang="en-US" i="1" dirty="0">
                                      <a:solidFill>
                                        <a:srgbClr val="FF0000"/>
                                      </a:solidFill>
                                      <a:latin typeface="Cambria Math" panose="02040503050406030204" pitchFamily="18" charset="0"/>
                                    </a:rPr>
                                    <m: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𝑧</m:t>
                                      </m:r>
                                    </m:e>
                                    <m:sub>
                                      <m:r>
                                        <a:rPr lang="en-US" i="1" dirty="0">
                                          <a:solidFill>
                                            <a:srgbClr val="FF0000"/>
                                          </a:solidFill>
                                          <a:latin typeface="Cambria Math" panose="02040503050406030204" pitchFamily="18" charset="0"/>
                                        </a:rPr>
                                        <m:t>𝑘</m:t>
                                      </m:r>
                                    </m:sub>
                                  </m:sSub>
                                  <m:r>
                                    <a:rPr lang="en-US" b="0" i="1" dirty="0" smtClean="0">
                                      <a:solidFill>
                                        <a:srgbClr val="FF0000"/>
                                      </a:solidFill>
                                      <a:latin typeface="Cambria Math" panose="02040503050406030204" pitchFamily="18" charset="0"/>
                                    </a:rPr>
                                    <m:t>,</m:t>
                                  </m:r>
                                  <m:sSub>
                                    <m:sSubPr>
                                      <m:ctrlPr>
                                        <a:rPr lang="en-US" b="0" i="1" dirty="0" smtClean="0">
                                          <a:solidFill>
                                            <a:srgbClr val="FF0000"/>
                                          </a:solidFill>
                                          <a:latin typeface="Cambria Math" panose="02040503050406030204" pitchFamily="18" charset="0"/>
                                        </a:rPr>
                                      </m:ctrlPr>
                                    </m:sSubPr>
                                    <m:e>
                                      <m:acc>
                                        <m:accPr>
                                          <m:chr m:val="⃗"/>
                                          <m:ctrlPr>
                                            <a:rPr lang="en-US" b="0" i="1" dirty="0" smtClean="0">
                                              <a:solidFill>
                                                <a:srgbClr val="FF0000"/>
                                              </a:solidFill>
                                              <a:latin typeface="Cambria Math" panose="02040503050406030204" pitchFamily="18" charset="0"/>
                                            </a:rPr>
                                          </m:ctrlPr>
                                        </m:accPr>
                                        <m:e>
                                          <m:r>
                                            <a:rPr lang="en-US" b="0" i="1" dirty="0" smtClean="0">
                                              <a:solidFill>
                                                <a:srgbClr val="FF0000"/>
                                              </a:solidFill>
                                              <a:latin typeface="Cambria Math" panose="02040503050406030204" pitchFamily="18" charset="0"/>
                                            </a:rPr>
                                            <m:t>𝑏</m:t>
                                          </m:r>
                                        </m:e>
                                      </m:acc>
                                    </m:e>
                                    <m:sub>
                                      <m:r>
                                        <a:rPr lang="en-US" b="0" i="1" dirty="0" smtClean="0">
                                          <a:solidFill>
                                            <a:srgbClr val="FF0000"/>
                                          </a:solidFill>
                                          <a:latin typeface="Cambria Math" panose="02040503050406030204" pitchFamily="18" charset="0"/>
                                        </a:rPr>
                                        <m:t>𝑘</m:t>
                                      </m:r>
                                    </m:sub>
                                  </m:sSub>
                                </m:e>
                              </m:d>
                            </m:e>
                          </m:d>
                          <m:r>
                            <a:rPr lang="en-US" b="0" i="1" dirty="0" smtClean="0">
                              <a:solidFill>
                                <a:srgbClr val="FF0000"/>
                              </a:solidFill>
                              <a:latin typeface="Cambria Math" panose="02040503050406030204" pitchFamily="18" charset="0"/>
                            </a:rPr>
                            <m:t>𝑃</m:t>
                          </m:r>
                        </m:e>
                      </m:d>
                    </m:oMath>
                  </m:oMathPara>
                </a14:m>
                <a:endParaRPr lang="en-US" dirty="0"/>
              </a:p>
            </p:txBody>
          </p:sp>
        </mc:Choice>
        <mc:Fallback>
          <p:sp>
            <p:nvSpPr>
              <p:cNvPr id="3" name="内容占位符 2">
                <a:extLst>
                  <a:ext uri="{FF2B5EF4-FFF2-40B4-BE49-F238E27FC236}">
                    <a16:creationId xmlns:a16="http://schemas.microsoft.com/office/drawing/2014/main" id="{7189ADFD-544D-4FAC-94C9-335A52645DB0}"/>
                  </a:ext>
                </a:extLst>
              </p:cNvPr>
              <p:cNvSpPr>
                <a:spLocks noGrp="1" noRot="1" noChangeAspect="1" noMove="1" noResize="1" noEditPoints="1" noAdjustHandles="1" noChangeArrowheads="1" noChangeShapeType="1" noTextEdit="1"/>
              </p:cNvSpPr>
              <p:nvPr>
                <p:ph idx="1"/>
              </p:nvPr>
            </p:nvSpPr>
            <p:spPr>
              <a:blipFill>
                <a:blip r:embed="rId2"/>
                <a:stretch>
                  <a:fillRect l="-1391" t="-2241"/>
                </a:stretch>
              </a:blipFill>
            </p:spPr>
            <p:txBody>
              <a:bodyPr/>
              <a:lstStyle/>
              <a:p>
                <a:r>
                  <a:rPr lang="en-US">
                    <a:noFill/>
                  </a:rPr>
                  <a:t> </a:t>
                </a:r>
              </a:p>
            </p:txBody>
          </p:sp>
        </mc:Fallback>
      </mc:AlternateContent>
    </p:spTree>
    <p:extLst>
      <p:ext uri="{BB962C8B-B14F-4D97-AF65-F5344CB8AC3E}">
        <p14:creationId xmlns:p14="http://schemas.microsoft.com/office/powerpoint/2010/main" val="327022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5EC1FE-1FBA-41DE-827C-96A696CFA66F}"/>
              </a:ext>
            </a:extLst>
          </p:cNvPr>
          <p:cNvSpPr>
            <a:spLocks noGrp="1"/>
          </p:cNvSpPr>
          <p:nvPr>
            <p:ph type="title"/>
          </p:nvPr>
        </p:nvSpPr>
        <p:spPr/>
        <p:txBody>
          <a:bodyPr/>
          <a:lstStyle/>
          <a:p>
            <a:r>
              <a:rPr lang="en-US" dirty="0"/>
              <a:t>Additional comments about LCWF</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564BCF0-8B88-4A25-8A2E-FF56DB6B9242}"/>
                  </a:ext>
                </a:extLst>
              </p:cNvPr>
              <p:cNvSpPr>
                <a:spLocks noGrp="1"/>
              </p:cNvSpPr>
              <p:nvPr>
                <p:ph idx="1"/>
              </p:nvPr>
            </p:nvSpPr>
            <p:spPr>
              <a:xfrm>
                <a:off x="628649" y="1848201"/>
                <a:ext cx="5642329" cy="4644673"/>
              </a:xfrm>
            </p:spPr>
            <p:txBody>
              <a:bodyPr>
                <a:normAutofit fontScale="92500" lnSpcReduction="10000"/>
              </a:bodyPr>
              <a:lstStyle/>
              <a:p>
                <a:r>
                  <a:rPr lang="en-US" dirty="0"/>
                  <a:t>One can choose the gauge links on lattice, corresponding to the different boundary conditions on the light-cone gauge choices.</a:t>
                </a:r>
              </a:p>
              <a:p>
                <a:pPr marL="0" indent="0">
                  <a:buNone/>
                </a:pPr>
                <a:r>
                  <a:rPr lang="en-US" dirty="0"/>
                  <a:t>    </a:t>
                </a:r>
                <a14:m>
                  <m:oMath xmlns:m="http://schemas.openxmlformats.org/officeDocument/2006/math">
                    <m:r>
                      <a:rPr lang="en-US" b="0" i="1" smtClean="0">
                        <a:solidFill>
                          <a:srgbClr val="FF0000"/>
                        </a:solidFill>
                        <a:latin typeface="Cambria Math" panose="02040503050406030204" pitchFamily="18" charset="0"/>
                      </a:rPr>
                      <m:t>1/(</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𝑘</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𝜖</m:t>
                    </m:r>
                    <m:r>
                      <a:rPr lang="en-US" b="0" i="1" smtClean="0">
                        <a:solidFill>
                          <a:srgbClr val="FF0000"/>
                        </a:solidFill>
                        <a:latin typeface="Cambria Math" panose="02040503050406030204" pitchFamily="18" charset="0"/>
                      </a:rPr>
                      <m:t>)</m:t>
                    </m:r>
                  </m:oMath>
                </a14:m>
                <a:r>
                  <a:rPr lang="en-US" dirty="0">
                    <a:solidFill>
                      <a:srgbClr val="FF0000"/>
                    </a:solidFill>
                  </a:rPr>
                  <a:t>  or combination of     them</a:t>
                </a:r>
              </a:p>
              <a:p>
                <a:r>
                  <a:rPr lang="en-US" dirty="0"/>
                  <a:t>One needs to have “soft factors”</a:t>
                </a:r>
                <a:r>
                  <a:rPr lang="zh-CN" altLang="en-US" dirty="0"/>
                  <a:t> </a:t>
                </a:r>
                <a:r>
                  <a:rPr lang="en-US" altLang="zh-CN" dirty="0"/>
                  <a:t>to</a:t>
                </a:r>
                <a:r>
                  <a:rPr lang="zh-CN" altLang="en-US" dirty="0"/>
                  <a:t> </a:t>
                </a:r>
                <a:r>
                  <a:rPr lang="en-US" altLang="zh-CN" dirty="0"/>
                  <a:t>subtract the </a:t>
                </a:r>
                <a:r>
                  <a:rPr lang="en-US" altLang="zh-CN" dirty="0">
                    <a:solidFill>
                      <a:srgbClr val="FF0000"/>
                    </a:solidFill>
                  </a:rPr>
                  <a:t>rapidity divergences </a:t>
                </a:r>
                <a:r>
                  <a:rPr lang="en-US" altLang="zh-CN" dirty="0"/>
                  <a:t>inherent in LCWF.    </a:t>
                </a:r>
              </a:p>
              <a:p>
                <a:r>
                  <a:rPr lang="en-US" dirty="0"/>
                  <a:t>Matching can be done with WF amplitudes with rapidity regulated  between lattice and MS-bar subtracted schemes. </a:t>
                </a:r>
              </a:p>
            </p:txBody>
          </p:sp>
        </mc:Choice>
        <mc:Fallback xmlns="">
          <p:sp>
            <p:nvSpPr>
              <p:cNvPr id="3" name="内容占位符 2">
                <a:extLst>
                  <a:ext uri="{FF2B5EF4-FFF2-40B4-BE49-F238E27FC236}">
                    <a16:creationId xmlns:a16="http://schemas.microsoft.com/office/drawing/2014/main" id="{E564BCF0-8B88-4A25-8A2E-FF56DB6B9242}"/>
                  </a:ext>
                </a:extLst>
              </p:cNvPr>
              <p:cNvSpPr>
                <a:spLocks noGrp="1" noRot="1" noChangeAspect="1" noMove="1" noResize="1" noEditPoints="1" noAdjustHandles="1" noChangeArrowheads="1" noChangeShapeType="1" noTextEdit="1"/>
              </p:cNvSpPr>
              <p:nvPr>
                <p:ph idx="1"/>
              </p:nvPr>
            </p:nvSpPr>
            <p:spPr>
              <a:xfrm>
                <a:off x="628649" y="1848201"/>
                <a:ext cx="5642329" cy="4644673"/>
              </a:xfrm>
              <a:blipFill>
                <a:blip r:embed="rId2"/>
                <a:stretch>
                  <a:fillRect l="-1944" t="-2887" r="-2808" b="-2231"/>
                </a:stretch>
              </a:blipFill>
            </p:spPr>
            <p:txBody>
              <a:bodyPr/>
              <a:lstStyle/>
              <a:p>
                <a:r>
                  <a:rPr lang="en-US">
                    <a:noFill/>
                  </a:rPr>
                  <a:t> </a:t>
                </a:r>
              </a:p>
            </p:txBody>
          </p:sp>
        </mc:Fallback>
      </mc:AlternateContent>
      <p:pic>
        <p:nvPicPr>
          <p:cNvPr id="4" name="图片 3">
            <a:extLst>
              <a:ext uri="{FF2B5EF4-FFF2-40B4-BE49-F238E27FC236}">
                <a16:creationId xmlns:a16="http://schemas.microsoft.com/office/drawing/2014/main" id="{4BFEC66E-298A-48B5-B828-B5FC6C032EC4}"/>
              </a:ext>
            </a:extLst>
          </p:cNvPr>
          <p:cNvPicPr>
            <a:picLocks noChangeAspect="1"/>
          </p:cNvPicPr>
          <p:nvPr/>
        </p:nvPicPr>
        <p:blipFill>
          <a:blip r:embed="rId3"/>
          <a:stretch>
            <a:fillRect/>
          </a:stretch>
        </p:blipFill>
        <p:spPr>
          <a:xfrm>
            <a:off x="6427012" y="2000599"/>
            <a:ext cx="2088338" cy="1539972"/>
          </a:xfrm>
          <a:prstGeom prst="rect">
            <a:avLst/>
          </a:prstGeom>
        </p:spPr>
      </p:pic>
    </p:spTree>
    <p:extLst>
      <p:ext uri="{BB962C8B-B14F-4D97-AF65-F5344CB8AC3E}">
        <p14:creationId xmlns:p14="http://schemas.microsoft.com/office/powerpoint/2010/main" val="382635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b="1" dirty="0" err="1"/>
              <a:t>Jlab</a:t>
            </a:r>
            <a:r>
              <a:rPr lang="en-US" altLang="zh-CN" b="1" dirty="0"/>
              <a:t> 12 GeV: </a:t>
            </a:r>
            <a:r>
              <a:rPr lang="zh-CN" altLang="en-US" b="1" dirty="0"/>
              <a:t> </a:t>
            </a:r>
            <a:r>
              <a:rPr lang="en-US" altLang="zh-CN" b="1" dirty="0"/>
              <a:t>now the best DVCS facility in the world!</a:t>
            </a:r>
            <a:endParaRPr lang="zh-CN" altLang="en-US" b="1" dirty="0"/>
          </a:p>
        </p:txBody>
      </p:sp>
      <p:sp>
        <p:nvSpPr>
          <p:cNvPr id="5" name="内容占位符 4"/>
          <p:cNvSpPr>
            <a:spLocks noGrp="1"/>
          </p:cNvSpPr>
          <p:nvPr>
            <p:ph idx="1"/>
          </p:nvPr>
        </p:nvSpPr>
        <p:spPr>
          <a:xfrm>
            <a:off x="455930" y="1878298"/>
            <a:ext cx="7886700" cy="4351338"/>
          </a:xfrm>
        </p:spPr>
        <p:txBody>
          <a:bodyPr/>
          <a:lstStyle/>
          <a:p>
            <a:endParaRPr lang="zh-CN" altLang="en-US"/>
          </a:p>
        </p:txBody>
      </p:sp>
      <p:pic>
        <p:nvPicPr>
          <p:cNvPr id="14338" name="Picture 2" descr="https://www.jlab.org/sites/default/files/dsc_5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704215" y="4158258"/>
            <a:ext cx="3367308" cy="223084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jlab.org/sites/default/files/11_hall-d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565" y="4158258"/>
            <a:ext cx="3348355" cy="223084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jlab.org/sites/default/files/dsc_30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565" y="1752363"/>
            <a:ext cx="3348355" cy="221828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jlab.org/sites/default/files/3_cebaf-accelerator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968" y="1752363"/>
            <a:ext cx="3329508" cy="221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350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endParaRPr lang="zh-CN" altLang="en-US"/>
          </a:p>
        </p:txBody>
      </p:sp>
      <p:sp>
        <p:nvSpPr>
          <p:cNvPr id="3" name="灯片编号占位符 2"/>
          <p:cNvSpPr>
            <a:spLocks noGrp="1"/>
          </p:cNvSpPr>
          <p:nvPr>
            <p:ph type="sldNum" sz="quarter" idx="12"/>
          </p:nvPr>
        </p:nvSpPr>
        <p:spPr/>
        <p:txBody>
          <a:bodyPr/>
          <a:lstStyle/>
          <a:p>
            <a:fld id="{B2AB171F-ACC1-4DB5-B4FC-02EEE7B93AA2}" type="slidenum">
              <a:rPr lang="en-US" altLang="zh-HK" smtClean="0"/>
              <a:pPr/>
              <a:t>46</a:t>
            </a:fld>
            <a:endParaRPr lang="en-US" altLang="zh-HK"/>
          </a:p>
        </p:txBody>
      </p:sp>
      <p:pic>
        <p:nvPicPr>
          <p:cNvPr id="4" name="图片 3"/>
          <p:cNvPicPr>
            <a:picLocks noChangeAspect="1"/>
          </p:cNvPicPr>
          <p:nvPr/>
        </p:nvPicPr>
        <p:blipFill>
          <a:blip r:embed="rId2"/>
          <a:stretch>
            <a:fillRect/>
          </a:stretch>
        </p:blipFill>
        <p:spPr>
          <a:xfrm>
            <a:off x="64705" y="-40068"/>
            <a:ext cx="8947215" cy="6359429"/>
          </a:xfrm>
          <a:prstGeom prst="rect">
            <a:avLst/>
          </a:prstGeom>
        </p:spPr>
      </p:pic>
      <p:sp>
        <p:nvSpPr>
          <p:cNvPr id="5" name="矩形 4"/>
          <p:cNvSpPr/>
          <p:nvPr/>
        </p:nvSpPr>
        <p:spPr>
          <a:xfrm>
            <a:off x="6177280" y="5730240"/>
            <a:ext cx="2438400" cy="62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07617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endParaRPr lang="zh-CN" altLang="en-US"/>
          </a:p>
        </p:txBody>
      </p:sp>
      <p:sp>
        <p:nvSpPr>
          <p:cNvPr id="3" name="灯片编号占位符 2"/>
          <p:cNvSpPr>
            <a:spLocks noGrp="1"/>
          </p:cNvSpPr>
          <p:nvPr>
            <p:ph type="sldNum" sz="quarter" idx="12"/>
          </p:nvPr>
        </p:nvSpPr>
        <p:spPr/>
        <p:txBody>
          <a:bodyPr/>
          <a:lstStyle/>
          <a:p>
            <a:fld id="{B2AB171F-ACC1-4DB5-B4FC-02EEE7B93AA2}" type="slidenum">
              <a:rPr lang="en-US" altLang="zh-HK" smtClean="0"/>
              <a:pPr/>
              <a:t>47</a:t>
            </a:fld>
            <a:endParaRPr lang="en-US" altLang="zh-HK"/>
          </a:p>
        </p:txBody>
      </p:sp>
      <p:pic>
        <p:nvPicPr>
          <p:cNvPr id="4" name="图片 3"/>
          <p:cNvPicPr>
            <a:picLocks noChangeAspect="1"/>
          </p:cNvPicPr>
          <p:nvPr/>
        </p:nvPicPr>
        <p:blipFill>
          <a:blip r:embed="rId2"/>
          <a:stretch>
            <a:fillRect/>
          </a:stretch>
        </p:blipFill>
        <p:spPr>
          <a:xfrm>
            <a:off x="275890" y="149322"/>
            <a:ext cx="8796990" cy="6547307"/>
          </a:xfrm>
          <a:prstGeom prst="rect">
            <a:avLst/>
          </a:prstGeom>
        </p:spPr>
      </p:pic>
      <p:sp>
        <p:nvSpPr>
          <p:cNvPr id="5" name="矩形 4"/>
          <p:cNvSpPr/>
          <p:nvPr/>
        </p:nvSpPr>
        <p:spPr>
          <a:xfrm>
            <a:off x="6267450" y="6070518"/>
            <a:ext cx="2438400" cy="62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54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endParaRPr lang="zh-CN" altLang="en-US"/>
          </a:p>
        </p:txBody>
      </p:sp>
      <p:sp>
        <p:nvSpPr>
          <p:cNvPr id="3" name="灯片编号占位符 2"/>
          <p:cNvSpPr>
            <a:spLocks noGrp="1"/>
          </p:cNvSpPr>
          <p:nvPr>
            <p:ph type="sldNum" sz="quarter" idx="12"/>
          </p:nvPr>
        </p:nvSpPr>
        <p:spPr/>
        <p:txBody>
          <a:bodyPr/>
          <a:lstStyle/>
          <a:p>
            <a:fld id="{B2AB171F-ACC1-4DB5-B4FC-02EEE7B93AA2}" type="slidenum">
              <a:rPr lang="en-US" altLang="zh-HK" smtClean="0"/>
              <a:pPr/>
              <a:t>48</a:t>
            </a:fld>
            <a:endParaRPr lang="en-US" altLang="zh-HK"/>
          </a:p>
        </p:txBody>
      </p:sp>
      <p:pic>
        <p:nvPicPr>
          <p:cNvPr id="4" name="图片 3"/>
          <p:cNvPicPr>
            <a:picLocks noChangeAspect="1"/>
          </p:cNvPicPr>
          <p:nvPr/>
        </p:nvPicPr>
        <p:blipFill>
          <a:blip r:embed="rId2"/>
          <a:stretch>
            <a:fillRect/>
          </a:stretch>
        </p:blipFill>
        <p:spPr>
          <a:xfrm>
            <a:off x="162560" y="48250"/>
            <a:ext cx="8676640" cy="6490663"/>
          </a:xfrm>
          <a:prstGeom prst="rect">
            <a:avLst/>
          </a:prstGeom>
        </p:spPr>
      </p:pic>
      <p:sp>
        <p:nvSpPr>
          <p:cNvPr id="5" name="矩形 4"/>
          <p:cNvSpPr/>
          <p:nvPr/>
        </p:nvSpPr>
        <p:spPr>
          <a:xfrm>
            <a:off x="6096000" y="6029878"/>
            <a:ext cx="2457450" cy="62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4381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45720" y="207963"/>
            <a:ext cx="9210040" cy="2387600"/>
          </a:xfrm>
        </p:spPr>
        <p:txBody>
          <a:bodyPr>
            <a:noAutofit/>
          </a:bodyPr>
          <a:lstStyle/>
          <a:p>
            <a:r>
              <a:rPr lang="en-US" altLang="zh-CN" sz="4400" b="1" dirty="0"/>
              <a:t>Testing the limits of our understanding</a:t>
            </a:r>
            <a:r>
              <a:rPr lang="en-US" altLang="zh-CN" sz="4400" dirty="0"/>
              <a:t>:</a:t>
            </a:r>
            <a:br>
              <a:rPr lang="en-US" altLang="zh-CN" sz="4800" dirty="0"/>
            </a:br>
            <a:r>
              <a:rPr lang="en-US" altLang="zh-CN" sz="4400" dirty="0" err="1">
                <a:solidFill>
                  <a:srgbClr val="FF0000"/>
                </a:solidFill>
                <a:latin typeface="Arial" panose="020B0604020202020204" pitchFamily="34" charset="0"/>
                <a:cs typeface="Arial" panose="020B0604020202020204" pitchFamily="34" charset="0"/>
              </a:rPr>
              <a:t>Femtography</a:t>
            </a:r>
            <a:r>
              <a:rPr lang="en-US" altLang="zh-CN" sz="4400" dirty="0">
                <a:solidFill>
                  <a:srgbClr val="FF0000"/>
                </a:solidFill>
                <a:latin typeface="Arial" panose="020B0604020202020204" pitchFamily="34" charset="0"/>
                <a:cs typeface="Arial" panose="020B0604020202020204" pitchFamily="34" charset="0"/>
              </a:rPr>
              <a:t> from </a:t>
            </a:r>
            <a:br>
              <a:rPr lang="en-US" altLang="zh-CN" sz="4400" dirty="0">
                <a:solidFill>
                  <a:srgbClr val="FF0000"/>
                </a:solidFill>
                <a:latin typeface="Arial" panose="020B0604020202020204" pitchFamily="34" charset="0"/>
                <a:cs typeface="Arial" panose="020B0604020202020204" pitchFamily="34" charset="0"/>
              </a:rPr>
            </a:br>
            <a:r>
              <a:rPr lang="en-US" altLang="zh-CN" sz="4400" dirty="0">
                <a:solidFill>
                  <a:srgbClr val="FF0000"/>
                </a:solidFill>
                <a:latin typeface="Arial" panose="020B0604020202020204" pitchFamily="34" charset="0"/>
                <a:cs typeface="Arial" panose="020B0604020202020204" pitchFamily="34" charset="0"/>
              </a:rPr>
              <a:t>Numerical Quantum Field Theory </a:t>
            </a:r>
            <a:endParaRPr lang="zh-CN" altLang="en-US" sz="4800" dirty="0">
              <a:solidFill>
                <a:srgbClr val="FF000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1B24396D-2FF6-D34A-9420-89EE9BF2DA5E}" type="slidenum">
              <a:rPr kumimoji="1" lang="zh-CN" altLang="en-US" smtClean="0"/>
              <a:t>49</a:t>
            </a:fld>
            <a:endParaRPr kumimoji="1" lang="zh-CN" altLang="en-US"/>
          </a:p>
        </p:txBody>
      </p:sp>
      <p:pic>
        <p:nvPicPr>
          <p:cNvPr id="7" name="Picture 6" descr="æ¥çæºå¾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42" y="3126916"/>
            <a:ext cx="3229435" cy="322943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a:stretch>
            <a:fillRect/>
          </a:stretch>
        </p:blipFill>
        <p:spPr>
          <a:xfrm>
            <a:off x="4015537" y="3187860"/>
            <a:ext cx="4600346" cy="2576194"/>
          </a:xfrm>
          <a:prstGeom prst="rect">
            <a:avLst/>
          </a:prstGeom>
        </p:spPr>
      </p:pic>
    </p:spTree>
    <p:extLst>
      <p:ext uri="{BB962C8B-B14F-4D97-AF65-F5344CB8AC3E}">
        <p14:creationId xmlns:p14="http://schemas.microsoft.com/office/powerpoint/2010/main" val="246442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D808511-E624-45DF-AB67-5CA0EEAE8A42}"/>
              </a:ext>
            </a:extLst>
          </p:cNvPr>
          <p:cNvSpPr>
            <a:spLocks noGrp="1"/>
          </p:cNvSpPr>
          <p:nvPr>
            <p:ph/>
          </p:nvPr>
        </p:nvSpPr>
        <p:spPr>
          <a:xfrm>
            <a:off x="508673" y="545005"/>
            <a:ext cx="7696706" cy="4808171"/>
          </a:xfrm>
        </p:spPr>
        <p:txBody>
          <a:bodyPr>
            <a:normAutofit/>
          </a:bodyPr>
          <a:lstStyle/>
          <a:p>
            <a:pPr marL="0" indent="0">
              <a:buNone/>
            </a:pPr>
            <a:endParaRPr lang="en-US" dirty="0"/>
          </a:p>
          <a:p>
            <a:pPr marL="0" indent="0">
              <a:buNone/>
            </a:pPr>
            <a:r>
              <a:rPr lang="en-US" dirty="0"/>
              <a:t>Deeply virtual Compton scattering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3" name="灯片编号占位符 2">
            <a:extLst>
              <a:ext uri="{FF2B5EF4-FFF2-40B4-BE49-F238E27FC236}">
                <a16:creationId xmlns:a16="http://schemas.microsoft.com/office/drawing/2014/main" id="{E61FF551-B99A-4E01-92FA-4B621821BB96}"/>
              </a:ext>
            </a:extLst>
          </p:cNvPr>
          <p:cNvSpPr>
            <a:spLocks noGrp="1"/>
          </p:cNvSpPr>
          <p:nvPr>
            <p:ph type="sldNum" sz="quarter" idx="12"/>
          </p:nvPr>
        </p:nvSpPr>
        <p:spPr/>
        <p:txBody>
          <a:bodyPr/>
          <a:lstStyle/>
          <a:p>
            <a:fld id="{B2AB171F-ACC1-4DB5-B4FC-02EEE7B93AA2}" type="slidenum">
              <a:rPr lang="en-US" altLang="zh-HK" smtClean="0"/>
              <a:pPr/>
              <a:t>5</a:t>
            </a:fld>
            <a:endParaRPr lang="en-US" altLang="zh-HK"/>
          </a:p>
        </p:txBody>
      </p:sp>
      <p:pic>
        <p:nvPicPr>
          <p:cNvPr id="4" name="图片 3">
            <a:extLst>
              <a:ext uri="{FF2B5EF4-FFF2-40B4-BE49-F238E27FC236}">
                <a16:creationId xmlns:a16="http://schemas.microsoft.com/office/drawing/2014/main" id="{5F04E721-EF4B-42B4-A1C3-ECA79A1D2747}"/>
              </a:ext>
            </a:extLst>
          </p:cNvPr>
          <p:cNvPicPr>
            <a:picLocks noChangeAspect="1"/>
          </p:cNvPicPr>
          <p:nvPr/>
        </p:nvPicPr>
        <p:blipFill>
          <a:blip r:embed="rId3"/>
          <a:stretch>
            <a:fillRect/>
          </a:stretch>
        </p:blipFill>
        <p:spPr>
          <a:xfrm>
            <a:off x="815191" y="1907406"/>
            <a:ext cx="3950590" cy="2771317"/>
          </a:xfrm>
          <a:prstGeom prst="rect">
            <a:avLst/>
          </a:prstGeom>
        </p:spPr>
      </p:pic>
      <p:grpSp>
        <p:nvGrpSpPr>
          <p:cNvPr id="6" name="组合 5">
            <a:extLst>
              <a:ext uri="{FF2B5EF4-FFF2-40B4-BE49-F238E27FC236}">
                <a16:creationId xmlns:a16="http://schemas.microsoft.com/office/drawing/2014/main" id="{B80232AD-4D60-4F5B-8F04-F4924135E962}"/>
              </a:ext>
            </a:extLst>
          </p:cNvPr>
          <p:cNvGrpSpPr/>
          <p:nvPr/>
        </p:nvGrpSpPr>
        <p:grpSpPr>
          <a:xfrm>
            <a:off x="849402" y="4777891"/>
            <a:ext cx="8132811" cy="1756131"/>
            <a:chOff x="849402" y="4777891"/>
            <a:chExt cx="8132811" cy="1756131"/>
          </a:xfrm>
        </p:grpSpPr>
        <p:pic>
          <p:nvPicPr>
            <p:cNvPr id="7" name="图片 6">
              <a:extLst>
                <a:ext uri="{FF2B5EF4-FFF2-40B4-BE49-F238E27FC236}">
                  <a16:creationId xmlns:a16="http://schemas.microsoft.com/office/drawing/2014/main" id="{5FD827B0-57A7-4A81-B4C5-C6C09B691A9D}"/>
                </a:ext>
              </a:extLst>
            </p:cNvPr>
            <p:cNvPicPr>
              <a:picLocks noChangeAspect="1"/>
            </p:cNvPicPr>
            <p:nvPr/>
          </p:nvPicPr>
          <p:blipFill>
            <a:blip r:embed="rId4"/>
            <a:stretch>
              <a:fillRect/>
            </a:stretch>
          </p:blipFill>
          <p:spPr>
            <a:xfrm>
              <a:off x="849402" y="4777891"/>
              <a:ext cx="8132811" cy="1756131"/>
            </a:xfrm>
            <a:prstGeom prst="rect">
              <a:avLst/>
            </a:prstGeom>
          </p:spPr>
        </p:pic>
        <p:cxnSp>
          <p:nvCxnSpPr>
            <p:cNvPr id="8" name="直接连接符 7">
              <a:extLst>
                <a:ext uri="{FF2B5EF4-FFF2-40B4-BE49-F238E27FC236}">
                  <a16:creationId xmlns:a16="http://schemas.microsoft.com/office/drawing/2014/main" id="{C7EA470B-7009-4224-8124-2697476AC3E0}"/>
                </a:ext>
              </a:extLst>
            </p:cNvPr>
            <p:cNvCxnSpPr>
              <a:cxnSpLocks/>
            </p:cNvCxnSpPr>
            <p:nvPr/>
          </p:nvCxnSpPr>
          <p:spPr>
            <a:xfrm>
              <a:off x="2198193" y="5510618"/>
              <a:ext cx="66386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E4CD36C6-0A7F-4336-BAA5-109E65A6C4CC}"/>
                </a:ext>
              </a:extLst>
            </p:cNvPr>
            <p:cNvCxnSpPr>
              <a:cxnSpLocks/>
            </p:cNvCxnSpPr>
            <p:nvPr/>
          </p:nvCxnSpPr>
          <p:spPr>
            <a:xfrm>
              <a:off x="915404" y="5778074"/>
              <a:ext cx="79214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1C31184-C6CD-49B1-B5EA-C7605C1AD5F3}"/>
                </a:ext>
              </a:extLst>
            </p:cNvPr>
            <p:cNvCxnSpPr>
              <a:cxnSpLocks/>
            </p:cNvCxnSpPr>
            <p:nvPr/>
          </p:nvCxnSpPr>
          <p:spPr>
            <a:xfrm>
              <a:off x="904300" y="5991034"/>
              <a:ext cx="79214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FAB0F9A-7319-47D7-BD0B-25FF28110830}"/>
                </a:ext>
              </a:extLst>
            </p:cNvPr>
            <p:cNvCxnSpPr>
              <a:cxnSpLocks/>
            </p:cNvCxnSpPr>
            <p:nvPr/>
          </p:nvCxnSpPr>
          <p:spPr>
            <a:xfrm>
              <a:off x="915404" y="6258492"/>
              <a:ext cx="7965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E42A30E-05C4-471D-80F5-D45E51A089E4}"/>
                </a:ext>
              </a:extLst>
            </p:cNvPr>
            <p:cNvCxnSpPr>
              <a:cxnSpLocks/>
            </p:cNvCxnSpPr>
            <p:nvPr/>
          </p:nvCxnSpPr>
          <p:spPr>
            <a:xfrm>
              <a:off x="855855" y="6489617"/>
              <a:ext cx="3364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 name="图片 4">
            <a:extLst>
              <a:ext uri="{FF2B5EF4-FFF2-40B4-BE49-F238E27FC236}">
                <a16:creationId xmlns:a16="http://schemas.microsoft.com/office/drawing/2014/main" id="{299F3BF8-2F6E-4713-B254-7026863474E4}"/>
              </a:ext>
            </a:extLst>
          </p:cNvPr>
          <p:cNvPicPr>
            <a:picLocks noChangeAspect="1"/>
          </p:cNvPicPr>
          <p:nvPr/>
        </p:nvPicPr>
        <p:blipFill>
          <a:blip r:embed="rId5"/>
          <a:stretch>
            <a:fillRect/>
          </a:stretch>
        </p:blipFill>
        <p:spPr>
          <a:xfrm>
            <a:off x="4585343" y="1595626"/>
            <a:ext cx="3800475" cy="3019425"/>
          </a:xfrm>
          <a:prstGeom prst="rect">
            <a:avLst/>
          </a:prstGeom>
        </p:spPr>
      </p:pic>
    </p:spTree>
    <p:extLst>
      <p:ext uri="{BB962C8B-B14F-4D97-AF65-F5344CB8AC3E}">
        <p14:creationId xmlns:p14="http://schemas.microsoft.com/office/powerpoint/2010/main" val="9118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0525D-9F38-4425-8618-36E47F970A75}"/>
              </a:ext>
            </a:extLst>
          </p:cNvPr>
          <p:cNvSpPr>
            <a:spLocks noGrp="1"/>
          </p:cNvSpPr>
          <p:nvPr>
            <p:ph type="title"/>
          </p:nvPr>
        </p:nvSpPr>
        <p:spPr/>
        <p:txBody>
          <a:bodyPr/>
          <a:lstStyle/>
          <a:p>
            <a:r>
              <a:rPr lang="en-US" b="1" dirty="0"/>
              <a:t>There is lots of work to do </a:t>
            </a:r>
          </a:p>
        </p:txBody>
      </p:sp>
      <p:sp>
        <p:nvSpPr>
          <p:cNvPr id="3" name="内容占位符 2">
            <a:extLst>
              <a:ext uri="{FF2B5EF4-FFF2-40B4-BE49-F238E27FC236}">
                <a16:creationId xmlns:a16="http://schemas.microsoft.com/office/drawing/2014/main" id="{14C17C2C-8DD4-4679-A9FA-375EDEDB111D}"/>
              </a:ext>
            </a:extLst>
          </p:cNvPr>
          <p:cNvSpPr>
            <a:spLocks noGrp="1"/>
          </p:cNvSpPr>
          <p:nvPr>
            <p:ph idx="1"/>
          </p:nvPr>
        </p:nvSpPr>
        <p:spPr>
          <a:xfrm>
            <a:off x="628650" y="1607619"/>
            <a:ext cx="7886700" cy="4351338"/>
          </a:xfrm>
        </p:spPr>
        <p:txBody>
          <a:bodyPr/>
          <a:lstStyle/>
          <a:p>
            <a:r>
              <a:rPr lang="en-US" dirty="0"/>
              <a:t>DVCS experiments, more precise data, more analysis work.</a:t>
            </a:r>
          </a:p>
          <a:p>
            <a:r>
              <a:rPr lang="en-US" dirty="0"/>
              <a:t>There need be matching lattice efforts for GPDs.</a:t>
            </a:r>
          </a:p>
          <a:p>
            <a:r>
              <a:rPr lang="en-US" dirty="0"/>
              <a:t>More Nature and Science to come!</a:t>
            </a:r>
          </a:p>
          <a:p>
            <a:pPr marL="0" indent="0">
              <a:buNone/>
            </a:pPr>
            <a:endParaRPr lang="en-US" dirty="0"/>
          </a:p>
        </p:txBody>
      </p:sp>
      <p:sp>
        <p:nvSpPr>
          <p:cNvPr id="4" name="灯片编号占位符 3">
            <a:extLst>
              <a:ext uri="{FF2B5EF4-FFF2-40B4-BE49-F238E27FC236}">
                <a16:creationId xmlns:a16="http://schemas.microsoft.com/office/drawing/2014/main" id="{37CEA090-06CB-405D-98A2-D267DC635304}"/>
              </a:ext>
            </a:extLst>
          </p:cNvPr>
          <p:cNvSpPr>
            <a:spLocks noGrp="1"/>
          </p:cNvSpPr>
          <p:nvPr>
            <p:ph type="sldNum" sz="quarter" idx="12"/>
          </p:nvPr>
        </p:nvSpPr>
        <p:spPr/>
        <p:txBody>
          <a:bodyPr/>
          <a:lstStyle/>
          <a:p>
            <a:fld id="{1B24396D-2FF6-D34A-9420-89EE9BF2DA5E}" type="slidenum">
              <a:rPr kumimoji="1" lang="zh-CN" altLang="en-US" smtClean="0"/>
              <a:t>50</a:t>
            </a:fld>
            <a:endParaRPr kumimoji="1" lang="zh-CN" altLang="en-US"/>
          </a:p>
        </p:txBody>
      </p:sp>
      <p:pic>
        <p:nvPicPr>
          <p:cNvPr id="5" name="Picture 13">
            <a:extLst>
              <a:ext uri="{FF2B5EF4-FFF2-40B4-BE49-F238E27FC236}">
                <a16:creationId xmlns:a16="http://schemas.microsoft.com/office/drawing/2014/main" id="{C0292D62-00E9-4E5B-8F9B-823DD6A873FB}"/>
              </a:ext>
            </a:extLst>
          </p:cNvPr>
          <p:cNvPicPr>
            <a:picLocks noChangeAspect="1"/>
          </p:cNvPicPr>
          <p:nvPr/>
        </p:nvPicPr>
        <p:blipFill>
          <a:blip r:embed="rId2"/>
          <a:stretch>
            <a:fillRect/>
          </a:stretch>
        </p:blipFill>
        <p:spPr>
          <a:xfrm>
            <a:off x="2640259" y="3808992"/>
            <a:ext cx="3599200" cy="2615759"/>
          </a:xfrm>
          <a:prstGeom prst="rect">
            <a:avLst/>
          </a:prstGeom>
          <a:effectLst>
            <a:outerShdw blurRad="101600" dist="38100" dir="5040000" sx="102000" sy="102000" algn="ctr" rotWithShape="0">
              <a:srgbClr val="000000">
                <a:alpha val="43137"/>
              </a:srgbClr>
            </a:outerShdw>
          </a:effectLst>
        </p:spPr>
      </p:pic>
    </p:spTree>
    <p:extLst>
      <p:ext uri="{BB962C8B-B14F-4D97-AF65-F5344CB8AC3E}">
        <p14:creationId xmlns:p14="http://schemas.microsoft.com/office/powerpoint/2010/main" val="3466342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89528" y="763009"/>
            <a:ext cx="6043521" cy="4395866"/>
          </a:xfrm>
        </p:spPr>
        <p:txBody>
          <a:bodyPr>
            <a:normAutofit/>
          </a:bodyPr>
          <a:lstStyle/>
          <a:p>
            <a:pPr marL="0" indent="0">
              <a:buNone/>
            </a:pPr>
            <a:r>
              <a:rPr lang="en-US" altLang="zh-CN" sz="4000" dirty="0">
                <a:solidFill>
                  <a:srgbClr val="0000FF"/>
                </a:solidFill>
              </a:rPr>
              <a:t>Thank you, Volker,</a:t>
            </a:r>
          </a:p>
          <a:p>
            <a:pPr marL="0" indent="0">
              <a:buNone/>
            </a:pPr>
            <a:r>
              <a:rPr lang="en-US" altLang="zh-CN" sz="4000" dirty="0">
                <a:solidFill>
                  <a:srgbClr val="0000FF"/>
                </a:solidFill>
              </a:rPr>
              <a:t>for the outstanding scientific achievements and </a:t>
            </a:r>
          </a:p>
          <a:p>
            <a:pPr marL="0" indent="0">
              <a:buNone/>
            </a:pPr>
            <a:r>
              <a:rPr lang="en-US" altLang="zh-CN" sz="4000" dirty="0">
                <a:solidFill>
                  <a:srgbClr val="0000FF"/>
                </a:solidFill>
              </a:rPr>
              <a:t>the inspiring leadership!</a:t>
            </a:r>
          </a:p>
        </p:txBody>
      </p:sp>
      <p:sp>
        <p:nvSpPr>
          <p:cNvPr id="4" name="灯片编号占位符 3"/>
          <p:cNvSpPr>
            <a:spLocks noGrp="1"/>
          </p:cNvSpPr>
          <p:nvPr>
            <p:ph type="sldNum" sz="quarter" idx="12"/>
          </p:nvPr>
        </p:nvSpPr>
        <p:spPr/>
        <p:txBody>
          <a:bodyPr/>
          <a:lstStyle/>
          <a:p>
            <a:fld id="{1B24396D-2FF6-D34A-9420-89EE9BF2DA5E}" type="slidenum">
              <a:rPr kumimoji="1" lang="zh-CN" altLang="en-US" smtClean="0"/>
              <a:t>51</a:t>
            </a:fld>
            <a:endParaRPr kumimoji="1" lang="zh-CN" altLang="en-US"/>
          </a:p>
        </p:txBody>
      </p:sp>
      <p:pic>
        <p:nvPicPr>
          <p:cNvPr id="1026" name="Picture 2" descr="Red roses and carnations in glass vase ">
            <a:extLst>
              <a:ext uri="{FF2B5EF4-FFF2-40B4-BE49-F238E27FC236}">
                <a16:creationId xmlns:a16="http://schemas.microsoft.com/office/drawing/2014/main" id="{A0C0A687-20E9-4866-961A-1F84EBF4C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247" y="3245975"/>
            <a:ext cx="323850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99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BA2AED3-3136-44A2-BACF-451C9EDBBF21}"/>
              </a:ext>
            </a:extLst>
          </p:cNvPr>
          <p:cNvSpPr>
            <a:spLocks noGrp="1"/>
          </p:cNvSpPr>
          <p:nvPr>
            <p:ph/>
          </p:nvPr>
        </p:nvSpPr>
        <p:spPr/>
        <p:txBody>
          <a:bodyPr/>
          <a:lstStyle/>
          <a:p>
            <a:endParaRPr lang="en-US"/>
          </a:p>
        </p:txBody>
      </p:sp>
      <p:sp>
        <p:nvSpPr>
          <p:cNvPr id="3" name="灯片编号占位符 2">
            <a:extLst>
              <a:ext uri="{FF2B5EF4-FFF2-40B4-BE49-F238E27FC236}">
                <a16:creationId xmlns:a16="http://schemas.microsoft.com/office/drawing/2014/main" id="{313A0D25-028F-42F3-BFBD-35C0755D0FC4}"/>
              </a:ext>
            </a:extLst>
          </p:cNvPr>
          <p:cNvSpPr>
            <a:spLocks noGrp="1"/>
          </p:cNvSpPr>
          <p:nvPr>
            <p:ph type="sldNum" sz="quarter" idx="12"/>
          </p:nvPr>
        </p:nvSpPr>
        <p:spPr/>
        <p:txBody>
          <a:bodyPr/>
          <a:lstStyle/>
          <a:p>
            <a:fld id="{B2AB171F-ACC1-4DB5-B4FC-02EEE7B93AA2}" type="slidenum">
              <a:rPr lang="en-US" altLang="zh-HK" smtClean="0"/>
              <a:pPr/>
              <a:t>6</a:t>
            </a:fld>
            <a:endParaRPr lang="en-US" altLang="zh-HK"/>
          </a:p>
        </p:txBody>
      </p:sp>
      <p:pic>
        <p:nvPicPr>
          <p:cNvPr id="4" name="图片 3">
            <a:extLst>
              <a:ext uri="{FF2B5EF4-FFF2-40B4-BE49-F238E27FC236}">
                <a16:creationId xmlns:a16="http://schemas.microsoft.com/office/drawing/2014/main" id="{74587DA7-EBC0-440C-96F2-B353F42F7A6F}"/>
              </a:ext>
            </a:extLst>
          </p:cNvPr>
          <p:cNvPicPr>
            <a:picLocks noChangeAspect="1"/>
          </p:cNvPicPr>
          <p:nvPr/>
        </p:nvPicPr>
        <p:blipFill>
          <a:blip r:embed="rId2"/>
          <a:stretch>
            <a:fillRect/>
          </a:stretch>
        </p:blipFill>
        <p:spPr>
          <a:xfrm>
            <a:off x="1398850" y="169392"/>
            <a:ext cx="5958739" cy="6552084"/>
          </a:xfrm>
          <a:prstGeom prst="rect">
            <a:avLst/>
          </a:prstGeom>
        </p:spPr>
      </p:pic>
      <p:cxnSp>
        <p:nvCxnSpPr>
          <p:cNvPr id="6" name="直接连接符 5">
            <a:extLst>
              <a:ext uri="{FF2B5EF4-FFF2-40B4-BE49-F238E27FC236}">
                <a16:creationId xmlns:a16="http://schemas.microsoft.com/office/drawing/2014/main" id="{DEE6FFC4-7826-4B9C-8E74-F019ACDC0ADB}"/>
              </a:ext>
            </a:extLst>
          </p:cNvPr>
          <p:cNvCxnSpPr/>
          <p:nvPr/>
        </p:nvCxnSpPr>
        <p:spPr>
          <a:xfrm>
            <a:off x="1332238" y="2216360"/>
            <a:ext cx="3833214" cy="48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1C1A023-3AF9-43B8-93E0-B7D07073E868}"/>
              </a:ext>
            </a:extLst>
          </p:cNvPr>
          <p:cNvCxnSpPr>
            <a:cxnSpLocks/>
          </p:cNvCxnSpPr>
          <p:nvPr/>
        </p:nvCxnSpPr>
        <p:spPr>
          <a:xfrm>
            <a:off x="1533084" y="2544377"/>
            <a:ext cx="4268209" cy="48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38885D1-4ADF-466F-9BF1-CE9755591975}"/>
              </a:ext>
            </a:extLst>
          </p:cNvPr>
          <p:cNvCxnSpPr>
            <a:cxnSpLocks/>
          </p:cNvCxnSpPr>
          <p:nvPr/>
        </p:nvCxnSpPr>
        <p:spPr>
          <a:xfrm>
            <a:off x="1685484" y="4695120"/>
            <a:ext cx="4268209" cy="48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052C3414-325E-468E-9B72-B57C04B0E410}"/>
              </a:ext>
            </a:extLst>
          </p:cNvPr>
          <p:cNvCxnSpPr>
            <a:cxnSpLocks/>
          </p:cNvCxnSpPr>
          <p:nvPr/>
        </p:nvCxnSpPr>
        <p:spPr>
          <a:xfrm>
            <a:off x="3024788" y="5029196"/>
            <a:ext cx="4268209" cy="48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59625BF-7664-463F-A32B-16792A97FFDB}"/>
              </a:ext>
            </a:extLst>
          </p:cNvPr>
          <p:cNvCxnSpPr>
            <a:cxnSpLocks/>
          </p:cNvCxnSpPr>
          <p:nvPr/>
        </p:nvCxnSpPr>
        <p:spPr>
          <a:xfrm>
            <a:off x="1445276" y="5181596"/>
            <a:ext cx="4268209" cy="48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28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50D3A45-6C8B-43BE-962A-AD48692D2700}"/>
              </a:ext>
            </a:extLst>
          </p:cNvPr>
          <p:cNvSpPr>
            <a:spLocks noGrp="1"/>
          </p:cNvSpPr>
          <p:nvPr>
            <p:ph idx="1"/>
          </p:nvPr>
        </p:nvSpPr>
        <p:spPr>
          <a:xfrm>
            <a:off x="628650" y="4313747"/>
            <a:ext cx="7886700" cy="1863215"/>
          </a:xfrm>
        </p:spPr>
        <p:txBody>
          <a:bodyPr>
            <a:normAutofit fontScale="92500" lnSpcReduction="10000"/>
          </a:bodyPr>
          <a:lstStyle/>
          <a:p>
            <a:pPr marL="0" indent="0">
              <a:buNone/>
            </a:pPr>
            <a:r>
              <a:rPr lang="en-US" dirty="0">
                <a:solidFill>
                  <a:srgbClr val="0432FF"/>
                </a:solidFill>
              </a:rPr>
              <a:t>Factorization proof: </a:t>
            </a:r>
          </a:p>
          <a:p>
            <a:pPr marL="0" indent="0">
              <a:buNone/>
            </a:pPr>
            <a:r>
              <a:rPr lang="en-US" dirty="0"/>
              <a:t>Factorization for hard exclusive electroproduction of mesons in QCD,</a:t>
            </a:r>
          </a:p>
          <a:p>
            <a:pPr marL="0" indent="0">
              <a:buNone/>
            </a:pPr>
            <a:r>
              <a:rPr lang="en-US" sz="2400" dirty="0">
                <a:solidFill>
                  <a:srgbClr val="00B050"/>
                </a:solidFill>
              </a:rPr>
              <a:t> </a:t>
            </a:r>
            <a:r>
              <a:rPr lang="en-US" sz="2400" b="1" dirty="0">
                <a:solidFill>
                  <a:srgbClr val="00B050"/>
                </a:solidFill>
              </a:rPr>
              <a:t>J. C. Collins, L. Frankfurt, and M. </a:t>
            </a:r>
            <a:r>
              <a:rPr lang="en-US" sz="2400" b="1" dirty="0" err="1">
                <a:solidFill>
                  <a:srgbClr val="00B050"/>
                </a:solidFill>
              </a:rPr>
              <a:t>Strikman</a:t>
            </a:r>
            <a:r>
              <a:rPr lang="en-US" sz="2400" b="1" dirty="0">
                <a:solidFill>
                  <a:srgbClr val="00B050"/>
                </a:solidFill>
              </a:rPr>
              <a:t> </a:t>
            </a:r>
            <a:r>
              <a:rPr lang="en-US" sz="2400" dirty="0">
                <a:solidFill>
                  <a:srgbClr val="00B050"/>
                </a:solidFill>
              </a:rPr>
              <a:t>,</a:t>
            </a:r>
            <a:r>
              <a:rPr lang="en-US" sz="2400" dirty="0">
                <a:solidFill>
                  <a:srgbClr val="0432FF"/>
                </a:solidFill>
              </a:rPr>
              <a:t>Phys. Rev. D56 (1997) 2982-3006</a:t>
            </a:r>
            <a:endParaRPr lang="en-US" dirty="0">
              <a:solidFill>
                <a:srgbClr val="0432FF"/>
              </a:solidFill>
            </a:endParaRPr>
          </a:p>
        </p:txBody>
      </p:sp>
      <p:sp>
        <p:nvSpPr>
          <p:cNvPr id="4" name="灯片编号占位符 3">
            <a:extLst>
              <a:ext uri="{FF2B5EF4-FFF2-40B4-BE49-F238E27FC236}">
                <a16:creationId xmlns:a16="http://schemas.microsoft.com/office/drawing/2014/main" id="{23FB7CA5-533F-4C68-9531-E6F74D4B8A48}"/>
              </a:ext>
            </a:extLst>
          </p:cNvPr>
          <p:cNvSpPr>
            <a:spLocks noGrp="1"/>
          </p:cNvSpPr>
          <p:nvPr>
            <p:ph type="sldNum" sz="quarter" idx="12"/>
          </p:nvPr>
        </p:nvSpPr>
        <p:spPr/>
        <p:txBody>
          <a:bodyPr/>
          <a:lstStyle/>
          <a:p>
            <a:fld id="{1B24396D-2FF6-D34A-9420-89EE9BF2DA5E}" type="slidenum">
              <a:rPr kumimoji="1" lang="zh-CN" altLang="en-US" smtClean="0"/>
              <a:t>7</a:t>
            </a:fld>
            <a:endParaRPr kumimoji="1" lang="zh-CN" altLang="en-US"/>
          </a:p>
        </p:txBody>
      </p:sp>
      <p:pic>
        <p:nvPicPr>
          <p:cNvPr id="5" name="图片 4">
            <a:extLst>
              <a:ext uri="{FF2B5EF4-FFF2-40B4-BE49-F238E27FC236}">
                <a16:creationId xmlns:a16="http://schemas.microsoft.com/office/drawing/2014/main" id="{3515AB00-4F1A-43DC-8EA3-D03E317B5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568" y="681039"/>
            <a:ext cx="9000731" cy="336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0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411806B-05B7-4E7B-BB04-6949027547DC}"/>
              </a:ext>
            </a:extLst>
          </p:cNvPr>
          <p:cNvSpPr>
            <a:spLocks noGrp="1"/>
          </p:cNvSpPr>
          <p:nvPr>
            <p:ph type="title"/>
          </p:nvPr>
        </p:nvSpPr>
        <p:spPr>
          <a:xfrm>
            <a:off x="628650" y="296722"/>
            <a:ext cx="7886700" cy="1303129"/>
          </a:xfrm>
        </p:spPr>
        <p:txBody>
          <a:bodyPr/>
          <a:lstStyle/>
          <a:p>
            <a:r>
              <a:rPr lang="en-US" dirty="0"/>
              <a:t>Earl</a:t>
            </a:r>
            <a:r>
              <a:rPr lang="en-US" altLang="zh-CN" dirty="0"/>
              <a:t>y</a:t>
            </a:r>
            <a:r>
              <a:rPr lang="en-US" dirty="0"/>
              <a:t> DVCS experiments </a:t>
            </a:r>
          </a:p>
        </p:txBody>
      </p:sp>
      <p:pic>
        <p:nvPicPr>
          <p:cNvPr id="6" name="内容占位符 5">
            <a:extLst>
              <a:ext uri="{FF2B5EF4-FFF2-40B4-BE49-F238E27FC236}">
                <a16:creationId xmlns:a16="http://schemas.microsoft.com/office/drawing/2014/main" id="{F5B793AA-EA69-448D-A1E4-4E31C9C96799}"/>
              </a:ext>
            </a:extLst>
          </p:cNvPr>
          <p:cNvPicPr>
            <a:picLocks noGrp="1" noChangeAspect="1"/>
          </p:cNvPicPr>
          <p:nvPr>
            <p:ph idx="1"/>
          </p:nvPr>
        </p:nvPicPr>
        <p:blipFill>
          <a:blip r:embed="rId2"/>
          <a:stretch>
            <a:fillRect/>
          </a:stretch>
        </p:blipFill>
        <p:spPr>
          <a:xfrm>
            <a:off x="824198" y="1498450"/>
            <a:ext cx="7278572" cy="4857901"/>
          </a:xfrm>
          <a:prstGeom prst="rect">
            <a:avLst/>
          </a:prstGeom>
        </p:spPr>
      </p:pic>
      <p:sp>
        <p:nvSpPr>
          <p:cNvPr id="3" name="灯片编号占位符 2">
            <a:extLst>
              <a:ext uri="{FF2B5EF4-FFF2-40B4-BE49-F238E27FC236}">
                <a16:creationId xmlns:a16="http://schemas.microsoft.com/office/drawing/2014/main" id="{5C9F735D-D484-4FF7-992D-344656A72E4A}"/>
              </a:ext>
            </a:extLst>
          </p:cNvPr>
          <p:cNvSpPr>
            <a:spLocks noGrp="1"/>
          </p:cNvSpPr>
          <p:nvPr>
            <p:ph type="sldNum" sz="quarter" idx="12"/>
          </p:nvPr>
        </p:nvSpPr>
        <p:spPr/>
        <p:txBody>
          <a:bodyPr/>
          <a:lstStyle/>
          <a:p>
            <a:fld id="{B2AB171F-ACC1-4DB5-B4FC-02EEE7B93AA2}" type="slidenum">
              <a:rPr lang="en-US" altLang="zh-HK" smtClean="0"/>
              <a:pPr/>
              <a:t>8</a:t>
            </a:fld>
            <a:endParaRPr lang="en-US" altLang="zh-HK"/>
          </a:p>
        </p:txBody>
      </p:sp>
      <p:sp>
        <p:nvSpPr>
          <p:cNvPr id="7" name="文本框 6">
            <a:extLst>
              <a:ext uri="{FF2B5EF4-FFF2-40B4-BE49-F238E27FC236}">
                <a16:creationId xmlns:a16="http://schemas.microsoft.com/office/drawing/2014/main" id="{EFC95FB8-E1BC-44FD-89FA-E32F09D267CF}"/>
              </a:ext>
            </a:extLst>
          </p:cNvPr>
          <p:cNvSpPr txBox="1"/>
          <p:nvPr/>
        </p:nvSpPr>
        <p:spPr>
          <a:xfrm>
            <a:off x="6739915" y="6055624"/>
            <a:ext cx="1775435" cy="32088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3869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9ECA4C-0C6F-4E23-98C7-F3C791453FB2}"/>
              </a:ext>
            </a:extLst>
          </p:cNvPr>
          <p:cNvSpPr>
            <a:spLocks noGrp="1"/>
          </p:cNvSpPr>
          <p:nvPr>
            <p:ph type="title"/>
          </p:nvPr>
        </p:nvSpPr>
        <p:spPr/>
        <p:txBody>
          <a:bodyPr/>
          <a:lstStyle/>
          <a:p>
            <a:r>
              <a:rPr lang="en-US" altLang="zh-CN" dirty="0"/>
              <a:t>The Hall-B first DVCS experiment</a:t>
            </a:r>
            <a:endParaRPr lang="en-US" dirty="0"/>
          </a:p>
        </p:txBody>
      </p:sp>
      <p:sp>
        <p:nvSpPr>
          <p:cNvPr id="3" name="内容占位符 2">
            <a:extLst>
              <a:ext uri="{FF2B5EF4-FFF2-40B4-BE49-F238E27FC236}">
                <a16:creationId xmlns:a16="http://schemas.microsoft.com/office/drawing/2014/main" id="{093EB0CD-52E7-4719-9E77-BE938735FDDC}"/>
              </a:ext>
            </a:extLst>
          </p:cNvPr>
          <p:cNvSpPr>
            <a:spLocks noGrp="1"/>
          </p:cNvSpPr>
          <p:nvPr>
            <p:ph idx="1"/>
          </p:nvPr>
        </p:nvSpPr>
        <p:spPr/>
        <p:txBody>
          <a:bodyPr/>
          <a:lstStyle/>
          <a:p>
            <a:endParaRPr lang="en-US"/>
          </a:p>
        </p:txBody>
      </p:sp>
      <p:sp>
        <p:nvSpPr>
          <p:cNvPr id="4" name="灯片编号占位符 3">
            <a:extLst>
              <a:ext uri="{FF2B5EF4-FFF2-40B4-BE49-F238E27FC236}">
                <a16:creationId xmlns:a16="http://schemas.microsoft.com/office/drawing/2014/main" id="{DF2AD3DA-F1C4-4C7B-89E1-5FA97AC719EE}"/>
              </a:ext>
            </a:extLst>
          </p:cNvPr>
          <p:cNvSpPr>
            <a:spLocks noGrp="1"/>
          </p:cNvSpPr>
          <p:nvPr>
            <p:ph type="sldNum" sz="quarter" idx="12"/>
          </p:nvPr>
        </p:nvSpPr>
        <p:spPr/>
        <p:txBody>
          <a:bodyPr/>
          <a:lstStyle/>
          <a:p>
            <a:fld id="{1B24396D-2FF6-D34A-9420-89EE9BF2DA5E}" type="slidenum">
              <a:rPr kumimoji="1" lang="zh-CN" altLang="en-US" smtClean="0"/>
              <a:t>9</a:t>
            </a:fld>
            <a:endParaRPr kumimoji="1" lang="zh-CN" altLang="en-US"/>
          </a:p>
        </p:txBody>
      </p:sp>
      <p:pic>
        <p:nvPicPr>
          <p:cNvPr id="5" name="图片 4">
            <a:extLst>
              <a:ext uri="{FF2B5EF4-FFF2-40B4-BE49-F238E27FC236}">
                <a16:creationId xmlns:a16="http://schemas.microsoft.com/office/drawing/2014/main" id="{7193E8F5-2688-413E-B87F-7FC86829145D}"/>
              </a:ext>
            </a:extLst>
          </p:cNvPr>
          <p:cNvPicPr>
            <a:picLocks noChangeAspect="1"/>
          </p:cNvPicPr>
          <p:nvPr/>
        </p:nvPicPr>
        <p:blipFill>
          <a:blip r:embed="rId2"/>
          <a:stretch>
            <a:fillRect/>
          </a:stretch>
        </p:blipFill>
        <p:spPr>
          <a:xfrm>
            <a:off x="253097" y="1935065"/>
            <a:ext cx="4269219" cy="4105615"/>
          </a:xfrm>
          <a:prstGeom prst="rect">
            <a:avLst/>
          </a:prstGeom>
        </p:spPr>
      </p:pic>
      <p:pic>
        <p:nvPicPr>
          <p:cNvPr id="6" name="图片 5">
            <a:extLst>
              <a:ext uri="{FF2B5EF4-FFF2-40B4-BE49-F238E27FC236}">
                <a16:creationId xmlns:a16="http://schemas.microsoft.com/office/drawing/2014/main" id="{8F94E093-89D8-4F29-B4E4-5AF61FF882D3}"/>
              </a:ext>
            </a:extLst>
          </p:cNvPr>
          <p:cNvPicPr>
            <a:picLocks noChangeAspect="1"/>
          </p:cNvPicPr>
          <p:nvPr/>
        </p:nvPicPr>
        <p:blipFill>
          <a:blip r:embed="rId3"/>
          <a:stretch>
            <a:fillRect/>
          </a:stretch>
        </p:blipFill>
        <p:spPr>
          <a:xfrm>
            <a:off x="4878716" y="2266725"/>
            <a:ext cx="3510243" cy="1348486"/>
          </a:xfrm>
          <a:prstGeom prst="rect">
            <a:avLst/>
          </a:prstGeom>
        </p:spPr>
      </p:pic>
      <p:pic>
        <p:nvPicPr>
          <p:cNvPr id="7" name="图片 6">
            <a:extLst>
              <a:ext uri="{FF2B5EF4-FFF2-40B4-BE49-F238E27FC236}">
                <a16:creationId xmlns:a16="http://schemas.microsoft.com/office/drawing/2014/main" id="{2A2AB1D2-2EBD-4078-97D8-7D2B01B83656}"/>
              </a:ext>
            </a:extLst>
          </p:cNvPr>
          <p:cNvPicPr>
            <a:picLocks noChangeAspect="1"/>
          </p:cNvPicPr>
          <p:nvPr/>
        </p:nvPicPr>
        <p:blipFill>
          <a:blip r:embed="rId4"/>
          <a:stretch>
            <a:fillRect/>
          </a:stretch>
        </p:blipFill>
        <p:spPr>
          <a:xfrm>
            <a:off x="4621685" y="4922266"/>
            <a:ext cx="4349955" cy="636802"/>
          </a:xfrm>
          <a:prstGeom prst="rect">
            <a:avLst/>
          </a:prstGeom>
        </p:spPr>
      </p:pic>
      <p:pic>
        <p:nvPicPr>
          <p:cNvPr id="8" name="图片 7">
            <a:extLst>
              <a:ext uri="{FF2B5EF4-FFF2-40B4-BE49-F238E27FC236}">
                <a16:creationId xmlns:a16="http://schemas.microsoft.com/office/drawing/2014/main" id="{E584048D-5BD4-452C-BDF6-869BDEA8D78C}"/>
              </a:ext>
            </a:extLst>
          </p:cNvPr>
          <p:cNvPicPr>
            <a:picLocks noChangeAspect="1"/>
          </p:cNvPicPr>
          <p:nvPr/>
        </p:nvPicPr>
        <p:blipFill>
          <a:blip r:embed="rId5"/>
          <a:stretch>
            <a:fillRect/>
          </a:stretch>
        </p:blipFill>
        <p:spPr>
          <a:xfrm>
            <a:off x="4621685" y="3919792"/>
            <a:ext cx="4171089" cy="602097"/>
          </a:xfrm>
          <a:prstGeom prst="rect">
            <a:avLst/>
          </a:prstGeom>
        </p:spPr>
      </p:pic>
    </p:spTree>
    <p:extLst>
      <p:ext uri="{BB962C8B-B14F-4D97-AF65-F5344CB8AC3E}">
        <p14:creationId xmlns:p14="http://schemas.microsoft.com/office/powerpoint/2010/main" val="3985820133"/>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16823</TotalTime>
  <Words>1993</Words>
  <Application>Microsoft Office PowerPoint</Application>
  <PresentationFormat>全屏显示(4:3)</PresentationFormat>
  <Paragraphs>277</Paragraphs>
  <Slides>51</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51</vt:i4>
      </vt:variant>
    </vt:vector>
  </HeadingPairs>
  <TitlesOfParts>
    <vt:vector size="62" baseType="lpstr">
      <vt:lpstr>avenir-medium</vt:lpstr>
      <vt:lpstr>等线</vt:lpstr>
      <vt:lpstr>等线</vt:lpstr>
      <vt:lpstr>Microsoft YaHei</vt:lpstr>
      <vt:lpstr>Arial</vt:lpstr>
      <vt:lpstr>Calibri</vt:lpstr>
      <vt:lpstr>Calibri Light</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Early DVCS experiments </vt:lpstr>
      <vt:lpstr>The Hall-B first DVCS experiment</vt:lpstr>
      <vt:lpstr>Hall-B DVCS papers under Voker’s leadership (6 PRL+1 Nature)</vt:lpstr>
      <vt:lpstr>PowerPoint 演示文稿</vt:lpstr>
      <vt:lpstr>DVCS(DVMP): probe of GPD</vt:lpstr>
      <vt:lpstr>DVCS (DVMP): data analysis </vt:lpstr>
      <vt:lpstr>PowerPoint 演示文稿</vt:lpstr>
      <vt:lpstr>Large momentum  effective theory</vt:lpstr>
      <vt:lpstr>A recipe for directly calculating parton physics from lattice QCD</vt:lpstr>
      <vt:lpstr>“Heisenberg picture” </vt:lpstr>
      <vt:lpstr>Light-front quantization</vt:lpstr>
      <vt:lpstr>Alternative picture  </vt:lpstr>
      <vt:lpstr>Large-momentum hadron on lattice</vt:lpstr>
      <vt:lpstr>LaMET expansion </vt:lpstr>
      <vt:lpstr>Universality </vt:lpstr>
      <vt:lpstr>Application 1: Gluon total helicity ΔG  </vt:lpstr>
      <vt:lpstr>LaMET calculations</vt:lpstr>
      <vt:lpstr>First calculation (Y. Yang et al, PRL(2017), χQCD)</vt:lpstr>
      <vt:lpstr>Application 2: PDFs: </vt:lpstr>
      <vt:lpstr>“Quasi”-PDF is really a physical PDF! </vt:lpstr>
      <vt:lpstr>State-of-the-art calculations</vt:lpstr>
      <vt:lpstr>Isovector helicity distribution, from LP3 Collaboration （H.W.Lin et al, PRL, 2019)</vt:lpstr>
      <vt:lpstr>Comparison with data </vt:lpstr>
      <vt:lpstr>ETMC recent result</vt:lpstr>
      <vt:lpstr>Alternative Euclidean operators  </vt:lpstr>
      <vt:lpstr>Application 3: Generalized parton distributions (GPD)</vt:lpstr>
      <vt:lpstr>Exploratory study 1: Chen, Lin, Zhang, 1094.1237</vt:lpstr>
      <vt:lpstr>PowerPoint 演示文稿</vt:lpstr>
      <vt:lpstr>GPD Femtography</vt:lpstr>
      <vt:lpstr>Application 4: TMD-PDFs</vt:lpstr>
      <vt:lpstr>Soft factor </vt:lpstr>
      <vt:lpstr>Target TMDPDFs Ebert, Stewart, Zhao</vt:lpstr>
      <vt:lpstr>Lattice q-TMDPDF</vt:lpstr>
      <vt:lpstr>All-order matching formula  Ji, Liu, Liu, to appear </vt:lpstr>
      <vt:lpstr>Wigner function</vt:lpstr>
      <vt:lpstr>App. 5： Light-Front Wave-Functions</vt:lpstr>
      <vt:lpstr>Additional comments about LCWF</vt:lpstr>
      <vt:lpstr>Jlab 12 GeV:  now the best DVCS facility in the world!</vt:lpstr>
      <vt:lpstr>PowerPoint 演示文稿</vt:lpstr>
      <vt:lpstr>PowerPoint 演示文稿</vt:lpstr>
      <vt:lpstr>PowerPoint 演示文稿</vt:lpstr>
      <vt:lpstr>Testing the limits of our understanding: Femtography from  Numerical Quantum Field Theory </vt:lpstr>
      <vt:lpstr>There is lots of work to do </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X Ji</cp:lastModifiedBy>
  <cp:revision>1719</cp:revision>
  <cp:lastPrinted>2018-05-29T04:34:53Z</cp:lastPrinted>
  <dcterms:created xsi:type="dcterms:W3CDTF">2018-05-10T06:07:21Z</dcterms:created>
  <dcterms:modified xsi:type="dcterms:W3CDTF">2019-11-07T13:23:40Z</dcterms:modified>
</cp:coreProperties>
</file>