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010" r:id="rId2"/>
    <p:sldId id="2076" r:id="rId3"/>
    <p:sldId id="2081" r:id="rId4"/>
    <p:sldId id="2082" r:id="rId5"/>
    <p:sldId id="2083" r:id="rId6"/>
    <p:sldId id="2090" r:id="rId7"/>
    <p:sldId id="2091" r:id="rId8"/>
    <p:sldId id="2084" r:id="rId9"/>
    <p:sldId id="2085" r:id="rId10"/>
    <p:sldId id="2086" r:id="rId11"/>
    <p:sldId id="2092" r:id="rId12"/>
    <p:sldId id="2093" r:id="rId13"/>
    <p:sldId id="2094" r:id="rId14"/>
    <p:sldId id="2095" r:id="rId15"/>
    <p:sldId id="2098" r:id="rId16"/>
    <p:sldId id="2099" r:id="rId17"/>
    <p:sldId id="2096" r:id="rId18"/>
    <p:sldId id="2097" r:id="rId19"/>
    <p:sldId id="2100" r:id="rId20"/>
    <p:sldId id="2101" r:id="rId21"/>
    <p:sldId id="2102" r:id="rId22"/>
    <p:sldId id="2103" r:id="rId23"/>
    <p:sldId id="2104" r:id="rId24"/>
    <p:sldId id="2105" r:id="rId25"/>
    <p:sldId id="2106" r:id="rId26"/>
    <p:sldId id="2107" r:id="rId27"/>
    <p:sldId id="2109" r:id="rId28"/>
    <p:sldId id="2110" r:id="rId29"/>
    <p:sldId id="2111" r:id="rId30"/>
    <p:sldId id="2112" r:id="rId31"/>
    <p:sldId id="2113" r:id="rId32"/>
    <p:sldId id="2114" r:id="rId33"/>
    <p:sldId id="2116" r:id="rId34"/>
    <p:sldId id="2117" r:id="rId35"/>
    <p:sldId id="2118" r:id="rId36"/>
    <p:sldId id="2124" r:id="rId37"/>
    <p:sldId id="2088" r:id="rId38"/>
    <p:sldId id="2120" r:id="rId39"/>
    <p:sldId id="2121" r:id="rId40"/>
    <p:sldId id="2122" r:id="rId41"/>
    <p:sldId id="2089" r:id="rId42"/>
    <p:sldId id="2119" r:id="rId43"/>
    <p:sldId id="2123" r:id="rId44"/>
  </p:sldIdLst>
  <p:sldSz cx="12192000" cy="6858000"/>
  <p:notesSz cx="7315200" cy="96012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6600"/>
    <a:srgbClr val="33CC33"/>
    <a:srgbClr val="0000FF"/>
    <a:srgbClr val="000099"/>
    <a:srgbClr val="9933FF"/>
    <a:srgbClr val="FFA520"/>
    <a:srgbClr val="CC0099"/>
    <a:srgbClr val="009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19" autoAdjust="0"/>
    <p:restoredTop sz="94780" autoAdjust="0"/>
  </p:normalViewPr>
  <p:slideViewPr>
    <p:cSldViewPr>
      <p:cViewPr>
        <p:scale>
          <a:sx n="78" d="100"/>
          <a:sy n="78" d="100"/>
        </p:scale>
        <p:origin x="81" y="5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19194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11/9/2019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11/9/2019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0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SIA = single inclusive annihilation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6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s%3A%2F%2Fwww.apctp.org%2Fplan.php%2FJlab-12GeV&amp;sa=D&amp;sntz=1&amp;usg=AFQjCNFLKOPf065veyR2F8ejPim5NFk52w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6219B-A32E-476C-A7F0-797C04FF6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39696"/>
            <a:ext cx="12192000" cy="5818304"/>
          </a:xfrm>
          <a:prstGeom prst="rect">
            <a:avLst/>
          </a:prstGeom>
        </p:spPr>
      </p:pic>
      <p:sp>
        <p:nvSpPr>
          <p:cNvPr id="9" name="Subtitle 7"/>
          <p:cNvSpPr txBox="1">
            <a:spLocks/>
          </p:cNvSpPr>
          <p:nvPr/>
        </p:nvSpPr>
        <p:spPr bwMode="auto">
          <a:xfrm>
            <a:off x="6372782" y="6324600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>
                <a:solidFill>
                  <a:schemeClr val="bg1"/>
                </a:solidFill>
              </a:rPr>
              <a:t>Craig Roberts … </a:t>
            </a:r>
            <a:r>
              <a:rPr lang="en-US" sz="2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1887600" y="1066800"/>
            <a:ext cx="10152000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7200" b="1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sQCD</a:t>
            </a:r>
            <a:r>
              <a:rPr lang="en-US" sz="72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 2019 … Theory Summary</a:t>
            </a:r>
            <a:endParaRPr lang="en-GB" sz="72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4701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BB325-6107-4790-9B82-06652628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1EDAD-0E11-4677-86C8-FADB9507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7D80-15B3-4BDC-9AA1-42C76E75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6F5E85D5-4AB6-46CA-B562-A973DC76FC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08331-8128-4F66-94A4-453112AE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2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BB325-6107-4790-9B82-06652628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1EDAD-0E11-4677-86C8-FADB9507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7D80-15B3-4BDC-9AA1-42C76E75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6F5E85D5-4AB6-46CA-B562-A973DC76FC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08331-8128-4F66-94A4-453112AE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94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Imaging</a:t>
            </a:r>
          </a:p>
          <a:p>
            <a:pPr lvl="1"/>
            <a:r>
              <a:rPr lang="en-US" dirty="0" err="1"/>
              <a:t>Vanderhaeghen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	… N and N* Structure in 3D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A picture containing sitting, room&#10;&#10;Description automatically generated">
            <a:extLst>
              <a:ext uri="{FF2B5EF4-FFF2-40B4-BE49-F238E27FC236}">
                <a16:creationId xmlns:a16="http://schemas.microsoft.com/office/drawing/2014/main" id="{2B0177DE-3A40-4E86-AD95-0FC2CE670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9906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3733800" cy="5422901"/>
          </a:xfrm>
        </p:spPr>
        <p:txBody>
          <a:bodyPr/>
          <a:lstStyle/>
          <a:p>
            <a:r>
              <a:rPr lang="en-US" sz="2400" dirty="0"/>
              <a:t>Imaging</a:t>
            </a:r>
          </a:p>
          <a:p>
            <a:pPr lvl="1"/>
            <a:r>
              <a:rPr lang="en-US" dirty="0"/>
              <a:t>Nucleon and its excited states are deformed</a:t>
            </a:r>
          </a:p>
          <a:p>
            <a:pPr lvl="1"/>
            <a:r>
              <a:rPr lang="en-US" dirty="0"/>
              <a:t>Deformation is measurable in transition form factors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177DE-3A40-4E86-AD95-0FC2CE670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3185" y="838200"/>
            <a:ext cx="7431615" cy="55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8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3733800" cy="5422901"/>
          </a:xfrm>
        </p:spPr>
        <p:txBody>
          <a:bodyPr/>
          <a:lstStyle/>
          <a:p>
            <a:r>
              <a:rPr lang="en-US" sz="2400" dirty="0"/>
              <a:t>Imaging</a:t>
            </a:r>
          </a:p>
          <a:p>
            <a:pPr lvl="1"/>
            <a:r>
              <a:rPr lang="en-US" dirty="0"/>
              <a:t>DVCS provides the means to access GPDs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177DE-3A40-4E86-AD95-0FC2CE670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670" y="838200"/>
            <a:ext cx="7428644" cy="55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7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Imaging</a:t>
            </a:r>
          </a:p>
          <a:p>
            <a:pPr lvl="1"/>
            <a:r>
              <a:rPr lang="en-US" dirty="0"/>
              <a:t>Liuti ... Mapping the Energy-Momentum Tensor: From Nucleons to Stars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53FAEE-3229-4F08-BE98-2F73D6772A68}"/>
              </a:ext>
            </a:extLst>
          </p:cNvPr>
          <p:cNvSpPr txBox="1"/>
          <p:nvPr/>
        </p:nvSpPr>
        <p:spPr>
          <a:xfrm>
            <a:off x="1562100" y="2951947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GPDs are the key to interpret the mechanical properties of strongly interacting systems</a:t>
            </a: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D74EE7D4-2ACA-450D-94FD-E98630385D18}"/>
              </a:ext>
            </a:extLst>
          </p:cNvPr>
          <p:cNvSpPr/>
          <p:nvPr/>
        </p:nvSpPr>
        <p:spPr>
          <a:xfrm>
            <a:off x="838200" y="2819400"/>
            <a:ext cx="10287000" cy="12192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17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Imaging</a:t>
            </a:r>
          </a:p>
          <a:p>
            <a:pPr lvl="1"/>
            <a:r>
              <a:rPr lang="en-US" dirty="0"/>
              <a:t>Liuti ... Mapping the Energy-Momentum Tensor: From Nucleons to Stars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21E30A-D687-47EE-ADFB-76382BAA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357" y="1524000"/>
            <a:ext cx="8372535" cy="4965701"/>
          </a:xfrm>
          <a:prstGeom prst="rect">
            <a:avLst/>
          </a:prstGeom>
          <a:effectLst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132545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5867400" cy="5422901"/>
          </a:xfrm>
        </p:spPr>
        <p:txBody>
          <a:bodyPr/>
          <a:lstStyle/>
          <a:p>
            <a:r>
              <a:rPr lang="en-US" sz="2400" dirty="0"/>
              <a:t>TMD Status</a:t>
            </a:r>
          </a:p>
          <a:p>
            <a:pPr lvl="1"/>
            <a:r>
              <a:rPr lang="en-US" dirty="0" err="1"/>
              <a:t>Radici</a:t>
            </a:r>
            <a:r>
              <a:rPr lang="en-US" dirty="0"/>
              <a:t> ... Relating TMD Phenomenology to QCD</a:t>
            </a:r>
          </a:p>
          <a:p>
            <a:pPr lvl="1"/>
            <a:r>
              <a:rPr lang="en-US" sz="2200" dirty="0"/>
              <a:t>Comprehensive overview of existing data and modern phenomenological analysis and </a:t>
            </a:r>
            <a:r>
              <a:rPr lang="en-US" sz="2200" dirty="0" err="1"/>
              <a:t>intepretation</a:t>
            </a:r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437E1ED-571B-4413-8365-BBF5AE5AC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60946"/>
            <a:ext cx="3878368" cy="551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902" y="152219"/>
            <a:ext cx="8371298" cy="627921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BBEFA7-EBD8-4881-BCAF-5EA6F12CE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5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3659716" cy="5422901"/>
          </a:xfrm>
        </p:spPr>
        <p:txBody>
          <a:bodyPr/>
          <a:lstStyle/>
          <a:p>
            <a:r>
              <a:rPr lang="en-US" sz="2400" dirty="0"/>
              <a:t>1D PDF Update</a:t>
            </a:r>
          </a:p>
          <a:p>
            <a:pPr lvl="1"/>
            <a:r>
              <a:rPr lang="en-US" sz="2200" dirty="0"/>
              <a:t>Andres ... Parton Distributions from the Global Analyses of Experiments with </a:t>
            </a:r>
            <a:r>
              <a:rPr lang="en-US" sz="2200" dirty="0" err="1"/>
              <a:t>Electromagentic</a:t>
            </a:r>
            <a:r>
              <a:rPr lang="en-US" sz="2200" dirty="0"/>
              <a:t> Probes</a:t>
            </a:r>
          </a:p>
          <a:p>
            <a:pPr lvl="1"/>
            <a:r>
              <a:rPr lang="en-US" sz="2200" dirty="0"/>
              <a:t>JAM19 … </a:t>
            </a:r>
            <a:r>
              <a:rPr lang="nl-NL" sz="2200" dirty="0"/>
              <a:t>J.J. Ethier, W. Melnitchouk, </a:t>
            </a:r>
            <a:r>
              <a:rPr lang="en-US" sz="2200" dirty="0"/>
              <a:t>N. Sato, and </a:t>
            </a:r>
            <a:r>
              <a:rPr lang="en-US" sz="2200" dirty="0" err="1"/>
              <a:t>Yiyu</a:t>
            </a:r>
            <a:r>
              <a:rPr lang="en-US" sz="2200" dirty="0"/>
              <a:t> Zhou</a:t>
            </a:r>
            <a:endParaRPr lang="en-US" sz="1400" dirty="0"/>
          </a:p>
          <a:p>
            <a:pPr lvl="1"/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simultaneous analysis of unpolarized PDFs and FFs … producing information on strange quark PDF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F4D4CA-144E-4EA7-BDC3-EB4AA5853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16" y="800100"/>
            <a:ext cx="7922684" cy="5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sQCD2019 … 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Outsider perspective</a:t>
            </a:r>
          </a:p>
          <a:p>
            <a:pPr lvl="1"/>
            <a:r>
              <a:rPr lang="en-US" sz="2200" dirty="0"/>
              <a:t>Nuclear Structure</a:t>
            </a:r>
          </a:p>
          <a:p>
            <a:pPr lvl="2"/>
            <a:r>
              <a:rPr lang="en-US" sz="2000" dirty="0" err="1"/>
              <a:t>Draayer</a:t>
            </a:r>
            <a:r>
              <a:rPr lang="en-US" sz="2000" dirty="0"/>
              <a:t> ... Paving the way to Understand Nuclear Structure from Strong QCD</a:t>
            </a:r>
          </a:p>
          <a:p>
            <a:pPr lvl="2"/>
            <a:r>
              <a:rPr lang="en-US" sz="2000" dirty="0"/>
              <a:t>Encouraging “us” to look beyond our own problems and attempt to expose some simpler order in the spectrum of hadrons</a:t>
            </a:r>
          </a:p>
          <a:p>
            <a:r>
              <a:rPr lang="en-US" sz="2400" dirty="0"/>
              <a:t>Successes/Advances/Potential for </a:t>
            </a:r>
            <a:r>
              <a:rPr lang="en-US" sz="2400" dirty="0" err="1"/>
              <a:t>lQCD</a:t>
            </a:r>
            <a:endParaRPr lang="en-US" sz="2400" dirty="0"/>
          </a:p>
          <a:p>
            <a:pPr lvl="1"/>
            <a:r>
              <a:rPr lang="en-US" sz="2200" dirty="0"/>
              <a:t>Distribution functions</a:t>
            </a:r>
          </a:p>
          <a:p>
            <a:pPr lvl="2"/>
            <a:r>
              <a:rPr lang="en-US" sz="2000" dirty="0" err="1"/>
              <a:t>Qiu</a:t>
            </a:r>
            <a:r>
              <a:rPr lang="en-US" sz="2000" dirty="0"/>
              <a:t> ... New horizons for the strong QCD theory in the 12 GeV era at </a:t>
            </a:r>
            <a:r>
              <a:rPr lang="en-US" sz="2000" dirty="0" err="1"/>
              <a:t>JLab</a:t>
            </a:r>
            <a:endParaRPr lang="en-US" sz="2000" dirty="0"/>
          </a:p>
          <a:p>
            <a:pPr lvl="2"/>
            <a:r>
              <a:rPr lang="en-US" sz="2000" dirty="0"/>
              <a:t>Lin, H.-W. ... Parton Distributions in Meson and Baryons from Lattice QCD</a:t>
            </a:r>
          </a:p>
          <a:p>
            <a:pPr lvl="2"/>
            <a:r>
              <a:rPr lang="en-US" sz="2000" dirty="0" err="1"/>
              <a:t>Radyushkin</a:t>
            </a:r>
            <a:r>
              <a:rPr lang="en-US" sz="2000" dirty="0"/>
              <a:t> ... Novel Concepts for Evaluation of the Parton Distributions from QCD</a:t>
            </a:r>
          </a:p>
          <a:p>
            <a:pPr lvl="1"/>
            <a:r>
              <a:rPr lang="en-US" sz="2200" dirty="0"/>
              <a:t>N* spectroscopy</a:t>
            </a:r>
          </a:p>
          <a:p>
            <a:pPr lvl="2"/>
            <a:r>
              <a:rPr lang="en-US" sz="2000" dirty="0"/>
              <a:t>Doering ... Advances in the Coupled Channel Approaches for N* Parameter Extraction</a:t>
            </a:r>
          </a:p>
          <a:p>
            <a:pPr lvl="2"/>
            <a:r>
              <a:rPr lang="en-US" sz="2000" dirty="0"/>
              <a:t>Briceno ... Ab initio QCD Descriptions of the Hadron Spectrum and Elastic/Transition Electromagnetic Form Factors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3659716" cy="5422901"/>
          </a:xfrm>
        </p:spPr>
        <p:txBody>
          <a:bodyPr/>
          <a:lstStyle/>
          <a:p>
            <a:r>
              <a:rPr lang="en-US" sz="2400" dirty="0"/>
              <a:t>1D PDF Update</a:t>
            </a:r>
          </a:p>
          <a:p>
            <a:pPr lvl="1"/>
            <a:r>
              <a:rPr lang="en-US" sz="2200" dirty="0"/>
              <a:t>Andres ... Parton Distributions from the Global Analyses of Experiments with </a:t>
            </a:r>
            <a:r>
              <a:rPr lang="en-US" sz="2200" dirty="0" err="1"/>
              <a:t>Electromagentic</a:t>
            </a:r>
            <a:r>
              <a:rPr lang="en-US" sz="2200" dirty="0"/>
              <a:t> Probes</a:t>
            </a:r>
          </a:p>
          <a:p>
            <a:pPr lvl="1"/>
            <a:r>
              <a:rPr lang="en-US" sz="2200" dirty="0"/>
              <a:t>JAM19 … </a:t>
            </a:r>
            <a:r>
              <a:rPr lang="nl-NL" sz="2200" dirty="0"/>
              <a:t>J.J. Ethier, W. Melnitchouk, </a:t>
            </a:r>
            <a:r>
              <a:rPr lang="en-US" sz="2200" dirty="0"/>
              <a:t>N. Sato, and </a:t>
            </a:r>
            <a:r>
              <a:rPr lang="en-US" sz="2200" dirty="0" err="1"/>
              <a:t>Yiyu</a:t>
            </a:r>
            <a:r>
              <a:rPr lang="en-US" sz="2200" dirty="0"/>
              <a:t> Zhou</a:t>
            </a:r>
            <a:endParaRPr lang="en-US" sz="1400" dirty="0"/>
          </a:p>
          <a:p>
            <a:pPr lvl="1"/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simultaneous analysis of unpolarized PDFs and FFs … producing information on strange quark PDF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F4D4CA-144E-4EA7-BDC3-EB4AA5853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9316" y="800100"/>
            <a:ext cx="7922684" cy="5942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76FFB0-A054-4647-AE9B-7364BB53926B}"/>
              </a:ext>
            </a:extLst>
          </p:cNvPr>
          <p:cNvSpPr txBox="1"/>
          <p:nvPr/>
        </p:nvSpPr>
        <p:spPr>
          <a:xfrm flipH="1">
            <a:off x="9143999" y="1447800"/>
            <a:ext cx="266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SIDIS instrumental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756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Physics Analysis</a:t>
            </a:r>
          </a:p>
          <a:p>
            <a:pPr lvl="1"/>
            <a:r>
              <a:rPr lang="en-US" sz="2200" dirty="0" err="1"/>
              <a:t>Szczepaniak</a:t>
            </a:r>
            <a:r>
              <a:rPr lang="en-US" sz="2200" dirty="0"/>
              <a:t> ... Amplitude Analyses of Meson Photo-/Electroproduction Data with Electromagnetic Probes.</a:t>
            </a:r>
          </a:p>
          <a:p>
            <a:pPr lvl="1"/>
            <a:r>
              <a:rPr lang="en-US" dirty="0"/>
              <a:t>Hiller-Blin ... Resonant Contributions into Inclusive Electron Scattering from the Data on </a:t>
            </a:r>
            <a:r>
              <a:rPr lang="en-US" dirty="0" err="1"/>
              <a:t>gamma_vpN</a:t>
            </a:r>
            <a:r>
              <a:rPr lang="en-US" dirty="0"/>
              <a:t>* Electrocouplings</a:t>
            </a:r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14800" cy="5422901"/>
          </a:xfrm>
        </p:spPr>
        <p:txBody>
          <a:bodyPr/>
          <a:lstStyle/>
          <a:p>
            <a:r>
              <a:rPr lang="en-US" sz="2400" dirty="0"/>
              <a:t>Physics Analysis</a:t>
            </a:r>
          </a:p>
          <a:p>
            <a:pPr lvl="1"/>
            <a:r>
              <a:rPr lang="en-US" sz="2200" dirty="0" err="1"/>
              <a:t>Szczepaniak</a:t>
            </a:r>
            <a:r>
              <a:rPr lang="en-US" sz="2200" dirty="0"/>
              <a:t> ... Amplitude Analyses of Meson Photo-/Electroproduction Data with Electromagnetic Probes.</a:t>
            </a:r>
          </a:p>
          <a:p>
            <a:pPr lvl="1"/>
            <a:r>
              <a:rPr lang="en-US" sz="2200" dirty="0"/>
              <a:t>Overview of wide-ranging JPAC effort</a:t>
            </a:r>
          </a:p>
          <a:p>
            <a:pPr lvl="1"/>
            <a:r>
              <a:rPr lang="en-US" sz="2200" dirty="0"/>
              <a:t>Extensive international collaboration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 descr="A screenshot of text&#10;&#10;Description automatically generated">
            <a:extLst>
              <a:ext uri="{FF2B5EF4-FFF2-40B4-BE49-F238E27FC236}">
                <a16:creationId xmlns:a16="http://schemas.microsoft.com/office/drawing/2014/main" id="{285507BD-15D9-46F8-9F3D-EF60FC8C1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69" y="822960"/>
            <a:ext cx="741593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14800" cy="5422901"/>
          </a:xfrm>
        </p:spPr>
        <p:txBody>
          <a:bodyPr/>
          <a:lstStyle/>
          <a:p>
            <a:r>
              <a:rPr lang="en-US" sz="2400" dirty="0"/>
              <a:t>Physics Analysis</a:t>
            </a:r>
          </a:p>
          <a:p>
            <a:pPr lvl="1"/>
            <a:r>
              <a:rPr lang="en-US" sz="2200" dirty="0" err="1"/>
              <a:t>Szczepaniak</a:t>
            </a:r>
            <a:r>
              <a:rPr lang="en-US" sz="2200" dirty="0"/>
              <a:t> ... Amplitude Analyses of Meson Photo-/Electroproduction Data with Electromagnetic Probes.</a:t>
            </a:r>
          </a:p>
          <a:p>
            <a:pPr lvl="1"/>
            <a:r>
              <a:rPr lang="en-US" sz="2200" dirty="0"/>
              <a:t>Overview of wide-ranging JPAC effort</a:t>
            </a:r>
          </a:p>
          <a:p>
            <a:pPr lvl="1"/>
            <a:r>
              <a:rPr lang="en-US" sz="2200" dirty="0"/>
              <a:t>Extensive international collaboration</a:t>
            </a:r>
          </a:p>
          <a:p>
            <a:pPr lvl="1"/>
            <a:r>
              <a:rPr lang="en-US" sz="2200" dirty="0"/>
              <a:t>Many highlights</a:t>
            </a:r>
          </a:p>
          <a:p>
            <a:pPr lvl="2"/>
            <a:r>
              <a:rPr lang="en-US" sz="2200" dirty="0"/>
              <a:t>E.g. </a:t>
            </a:r>
            <a:r>
              <a:rPr lang="en-GB" sz="2200" dirty="0"/>
              <a:t>π</a:t>
            </a:r>
            <a:r>
              <a:rPr lang="en-GB" sz="2200" baseline="-25000" dirty="0"/>
              <a:t>1</a:t>
            </a:r>
            <a:r>
              <a:rPr lang="en-US" sz="2200" dirty="0"/>
              <a:t> exotic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507BD-15D9-46F8-9F3D-EF60FC8C1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069" y="822960"/>
            <a:ext cx="7415931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14800" cy="5422901"/>
          </a:xfrm>
        </p:spPr>
        <p:txBody>
          <a:bodyPr/>
          <a:lstStyle/>
          <a:p>
            <a:r>
              <a:rPr lang="en-US" sz="2400" dirty="0"/>
              <a:t>Physics Analysis</a:t>
            </a:r>
          </a:p>
          <a:p>
            <a:pPr lvl="1"/>
            <a:r>
              <a:rPr lang="en-US" sz="2200" dirty="0" err="1"/>
              <a:t>Szczepaniak</a:t>
            </a:r>
            <a:r>
              <a:rPr lang="en-US" sz="2200" dirty="0"/>
              <a:t> ... Amplitude Analyses of Meson Photo-/Electroproduction Data with Electromagnetic Probes.</a:t>
            </a:r>
          </a:p>
          <a:p>
            <a:pPr lvl="1"/>
            <a:r>
              <a:rPr lang="en-US" sz="2200" dirty="0"/>
              <a:t>Overview of wide-ranging JPAC effort</a:t>
            </a:r>
          </a:p>
          <a:p>
            <a:pPr lvl="1"/>
            <a:r>
              <a:rPr lang="en-US" sz="2200" dirty="0"/>
              <a:t>Extensive international collaboration</a:t>
            </a:r>
          </a:p>
          <a:p>
            <a:pPr lvl="1"/>
            <a:r>
              <a:rPr lang="en-US" sz="2200" dirty="0"/>
              <a:t>Many highlights</a:t>
            </a:r>
          </a:p>
          <a:p>
            <a:pPr lvl="2"/>
            <a:r>
              <a:rPr lang="en-US" sz="2200" dirty="0"/>
              <a:t>E.g. </a:t>
            </a:r>
            <a:r>
              <a:rPr lang="en-GB" sz="2200" dirty="0"/>
              <a:t>π</a:t>
            </a:r>
            <a:r>
              <a:rPr lang="en-GB" sz="2200" baseline="-25000" dirty="0"/>
              <a:t>1</a:t>
            </a:r>
            <a:r>
              <a:rPr lang="en-US" sz="2200" dirty="0"/>
              <a:t> exotic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507BD-15D9-46F8-9F3D-EF60FC8C1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070" y="822960"/>
            <a:ext cx="7415929" cy="5562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5E9E42-400D-44C5-963F-76ECB73A39E9}"/>
              </a:ext>
            </a:extLst>
          </p:cNvPr>
          <p:cNvSpPr txBox="1"/>
          <p:nvPr/>
        </p:nvSpPr>
        <p:spPr>
          <a:xfrm>
            <a:off x="1340907" y="5439369"/>
            <a:ext cx="87989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Coupled-channel amplitude analysis that enforces unitarity and analyticity of the S-matrix. </a:t>
            </a:r>
          </a:p>
          <a:p>
            <a:r>
              <a:rPr lang="en-US" dirty="0">
                <a:solidFill>
                  <a:srgbClr val="C00000"/>
                </a:solidFill>
              </a:rPr>
              <a:t>A single exotic </a:t>
            </a:r>
            <a:r>
              <a:rPr lang="el-GR" dirty="0">
                <a:solidFill>
                  <a:srgbClr val="C00000"/>
                </a:solidFill>
              </a:rPr>
              <a:t>π</a:t>
            </a:r>
            <a:r>
              <a:rPr lang="el-GR" baseline="-25000" dirty="0">
                <a:solidFill>
                  <a:srgbClr val="C00000"/>
                </a:solidFill>
              </a:rPr>
              <a:t>1</a:t>
            </a:r>
            <a:r>
              <a:rPr lang="en-US" dirty="0">
                <a:solidFill>
                  <a:srgbClr val="C00000"/>
                </a:solidFill>
              </a:rPr>
              <a:t> resonant pole</a:t>
            </a:r>
          </a:p>
          <a:p>
            <a:r>
              <a:rPr lang="en-US" dirty="0">
                <a:solidFill>
                  <a:srgbClr val="C00000"/>
                </a:solidFill>
              </a:rPr>
              <a:t>No evidence for a second exotic state. </a:t>
            </a:r>
          </a:p>
        </p:txBody>
      </p:sp>
    </p:spTree>
    <p:extLst>
      <p:ext uri="{BB962C8B-B14F-4D97-AF65-F5344CB8AC3E}">
        <p14:creationId xmlns:p14="http://schemas.microsoft.com/office/powerpoint/2010/main" val="11843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Physics Analysis</a:t>
            </a:r>
          </a:p>
          <a:p>
            <a:pPr lvl="1"/>
            <a:r>
              <a:rPr lang="en-US" dirty="0"/>
              <a:t>Hiller-Blin 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A picture containing bird&#10;&#10;Description automatically generated">
            <a:extLst>
              <a:ext uri="{FF2B5EF4-FFF2-40B4-BE49-F238E27FC236}">
                <a16:creationId xmlns:a16="http://schemas.microsoft.com/office/drawing/2014/main" id="{E7A36871-8015-4306-8805-99C1BE8F1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869" y="995998"/>
            <a:ext cx="741593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1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Physics Analysis … </a:t>
            </a:r>
            <a:r>
              <a:rPr lang="en-US" sz="2200" dirty="0"/>
              <a:t>Hiller-Blin </a:t>
            </a:r>
          </a:p>
          <a:p>
            <a:r>
              <a:rPr lang="en-US" dirty="0"/>
              <a:t>Unpolarized inclusive cross sections have a very intricate Q</a:t>
            </a:r>
            <a:r>
              <a:rPr lang="en-US" baseline="30000" dirty="0"/>
              <a:t>2</a:t>
            </a:r>
            <a:r>
              <a:rPr lang="en-US" dirty="0"/>
              <a:t> and x-dependence in the resonance region. </a:t>
            </a:r>
          </a:p>
          <a:p>
            <a:pPr lvl="1"/>
            <a:r>
              <a:rPr lang="en-US" sz="2200" dirty="0"/>
              <a:t>Best understood by studying the electro-production of each of the separate N* and Delta resonances and combining the information about their electro-couplings. </a:t>
            </a:r>
          </a:p>
          <a:p>
            <a:r>
              <a:rPr lang="en-US" dirty="0"/>
              <a:t>Understanding the transition of structure functions between low and high x at non-vanishing Q</a:t>
            </a:r>
            <a:r>
              <a:rPr lang="en-US" baseline="30000" dirty="0"/>
              <a:t>2</a:t>
            </a:r>
            <a:r>
              <a:rPr lang="en-US" dirty="0"/>
              <a:t> is crucial for a sound determination of integrated observables such as the muonic hydrogen Lamb shift. </a:t>
            </a:r>
          </a:p>
          <a:p>
            <a:r>
              <a:rPr lang="en-US" dirty="0"/>
              <a:t>Proposed combined parametrization of the structure functions for low and high energies</a:t>
            </a:r>
          </a:p>
          <a:p>
            <a:pPr lvl="1"/>
            <a:r>
              <a:rPr lang="en-US" sz="2200" dirty="0"/>
              <a:t>Obeys dispersion relations</a:t>
            </a:r>
          </a:p>
          <a:p>
            <a:pPr lvl="1"/>
            <a:r>
              <a:rPr lang="en-US" sz="2200" dirty="0"/>
              <a:t>Recovers proper threshold and resonance-region </a:t>
            </a:r>
            <a:r>
              <a:rPr lang="en-US" sz="2200" dirty="0" err="1"/>
              <a:t>behaviour</a:t>
            </a:r>
            <a:r>
              <a:rPr lang="en-US" sz="2200" dirty="0"/>
              <a:t> at low energies, and the </a:t>
            </a:r>
            <a:r>
              <a:rPr lang="en-US" sz="2200" dirty="0" err="1"/>
              <a:t>Regge</a:t>
            </a:r>
            <a:r>
              <a:rPr lang="en-US" sz="2200" dirty="0"/>
              <a:t> limit at high energies. </a:t>
            </a:r>
          </a:p>
          <a:p>
            <a:pPr lvl="1"/>
            <a:r>
              <a:rPr lang="en-US" sz="2200" dirty="0"/>
              <a:t>Works well at low Q</a:t>
            </a:r>
            <a:r>
              <a:rPr lang="en-US" sz="2200" baseline="30000" dirty="0"/>
              <a:t>2 </a:t>
            </a:r>
          </a:p>
          <a:p>
            <a:pPr lvl="1"/>
            <a:r>
              <a:rPr lang="en-US" sz="2200" dirty="0"/>
              <a:t>Going to higher Q</a:t>
            </a:r>
            <a:r>
              <a:rPr lang="en-US" sz="2200" baseline="30000" dirty="0"/>
              <a:t>2</a:t>
            </a:r>
            <a:r>
              <a:rPr lang="en-US" sz="2200" dirty="0"/>
              <a:t> is currently work in progress.</a:t>
            </a:r>
            <a:br>
              <a:rPr lang="en-US" dirty="0"/>
            </a:br>
            <a:endParaRPr lang="en-US" dirty="0"/>
          </a:p>
          <a:p>
            <a:pPr lvl="1"/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3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Physics Analysis … </a:t>
            </a:r>
            <a:r>
              <a:rPr lang="en-US" sz="2200" dirty="0"/>
              <a:t>Hiller-Blin </a:t>
            </a:r>
          </a:p>
          <a:p>
            <a:r>
              <a:rPr lang="en-US" dirty="0"/>
              <a:t>Unpolarized inclusive cross sections have a very intricate Q</a:t>
            </a:r>
            <a:r>
              <a:rPr lang="en-US" baseline="30000" dirty="0"/>
              <a:t>2</a:t>
            </a:r>
            <a:r>
              <a:rPr lang="en-US" dirty="0"/>
              <a:t> and x-dependence in the resonance region. </a:t>
            </a:r>
          </a:p>
          <a:p>
            <a:pPr lvl="1"/>
            <a:r>
              <a:rPr lang="en-US" sz="2200" dirty="0"/>
              <a:t>Best understood by studying the electro-production of each of the separate N* and Delta resonances and thus using the information about their electro-couplings. </a:t>
            </a:r>
          </a:p>
          <a:p>
            <a:r>
              <a:rPr lang="en-US" dirty="0"/>
              <a:t>Understanding the transition of structure functions between low and high x at non-vanishing Q</a:t>
            </a:r>
            <a:r>
              <a:rPr lang="en-US" baseline="30000" dirty="0"/>
              <a:t>2</a:t>
            </a:r>
            <a:r>
              <a:rPr lang="en-US" dirty="0"/>
              <a:t> is crucial for a sound determination of integrated observables such as the muonic hydrogen Lamb shift. </a:t>
            </a:r>
          </a:p>
          <a:p>
            <a:r>
              <a:rPr lang="en-US" dirty="0"/>
              <a:t>Proposed combined parametrization of the structure functions for low and high energies</a:t>
            </a:r>
          </a:p>
          <a:p>
            <a:pPr lvl="1"/>
            <a:r>
              <a:rPr lang="en-US" sz="2200" dirty="0"/>
              <a:t>Obeys dispersion relations</a:t>
            </a:r>
          </a:p>
          <a:p>
            <a:pPr lvl="1"/>
            <a:r>
              <a:rPr lang="en-US" sz="2200" dirty="0"/>
              <a:t>Recovers proper threshold and resonance-region </a:t>
            </a:r>
            <a:r>
              <a:rPr lang="en-US" sz="2200" dirty="0" err="1"/>
              <a:t>behaviour</a:t>
            </a:r>
            <a:r>
              <a:rPr lang="en-US" sz="2200" dirty="0"/>
              <a:t> at low energies, and the </a:t>
            </a:r>
            <a:r>
              <a:rPr lang="en-US" sz="2200" dirty="0" err="1"/>
              <a:t>Regge</a:t>
            </a:r>
            <a:r>
              <a:rPr lang="en-US" sz="2200" dirty="0"/>
              <a:t> limit at high energies. </a:t>
            </a:r>
          </a:p>
          <a:p>
            <a:pPr lvl="1"/>
            <a:r>
              <a:rPr lang="en-US" sz="2200" dirty="0"/>
              <a:t>Works well at low Q</a:t>
            </a:r>
            <a:r>
              <a:rPr lang="en-US" sz="2200" baseline="30000" dirty="0"/>
              <a:t>2 </a:t>
            </a:r>
          </a:p>
          <a:p>
            <a:pPr lvl="1"/>
            <a:r>
              <a:rPr lang="en-US" sz="2200" dirty="0"/>
              <a:t>Going to higher Q</a:t>
            </a:r>
            <a:r>
              <a:rPr lang="en-US" sz="2200" baseline="30000" dirty="0"/>
              <a:t>2</a:t>
            </a:r>
            <a:r>
              <a:rPr lang="en-US" sz="2200" dirty="0"/>
              <a:t> is currently work in progress.</a:t>
            </a:r>
            <a:br>
              <a:rPr lang="en-US" dirty="0"/>
            </a:br>
            <a:endParaRPr lang="en-US" dirty="0"/>
          </a:p>
          <a:p>
            <a:pPr lvl="1"/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0ED9B555-74ED-4BCB-88B8-205F906A8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066800"/>
            <a:ext cx="64000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9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Chiral Quark Soliton Model</a:t>
            </a:r>
          </a:p>
          <a:p>
            <a:pPr lvl="1"/>
            <a:r>
              <a:rPr lang="en-US" sz="2200" dirty="0"/>
              <a:t>Kim, Hyun-</a:t>
            </a:r>
            <a:r>
              <a:rPr lang="en-US" sz="2200" dirty="0" err="1"/>
              <a:t>Chul</a:t>
            </a:r>
            <a:r>
              <a:rPr lang="en-US" sz="2200" dirty="0"/>
              <a:t> ... Hadron Spectra and the Electromagnetic Elastic/Transition Form Factors from Quark Models</a:t>
            </a:r>
          </a:p>
          <a:p>
            <a:pPr lvl="1"/>
            <a:r>
              <a:rPr lang="en-US" sz="2200" dirty="0"/>
              <a:t>Illustration of a wide range of applications</a:t>
            </a:r>
          </a:p>
          <a:p>
            <a:pPr lvl="2"/>
            <a:r>
              <a:rPr lang="en-US" sz="2200" dirty="0" err="1"/>
              <a:t>em</a:t>
            </a:r>
            <a:r>
              <a:rPr lang="en-US" sz="2200" dirty="0"/>
              <a:t> form factors of baryon </a:t>
            </a:r>
            <a:r>
              <a:rPr lang="en-US" sz="2200" dirty="0" err="1"/>
              <a:t>decuplet</a:t>
            </a:r>
            <a:endParaRPr lang="en-US" sz="2200" dirty="0"/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1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Chiral Quark Soliton Model</a:t>
            </a:r>
          </a:p>
          <a:p>
            <a:pPr lvl="1"/>
            <a:r>
              <a:rPr lang="en-US" sz="2200" dirty="0"/>
              <a:t>Kim, Hyun-</a:t>
            </a:r>
            <a:r>
              <a:rPr lang="en-US" sz="2200" dirty="0" err="1"/>
              <a:t>Chul</a:t>
            </a:r>
            <a:r>
              <a:rPr lang="en-US" sz="2200" dirty="0"/>
              <a:t> ... Hadron Spectra and the Electromagnetic Elastic/Transition Form Factors from Quark Models</a:t>
            </a:r>
          </a:p>
          <a:p>
            <a:pPr lvl="1"/>
            <a:r>
              <a:rPr lang="en-US" sz="2200" dirty="0"/>
              <a:t>Illustration of a wide range of applications</a:t>
            </a:r>
          </a:p>
          <a:p>
            <a:pPr lvl="2"/>
            <a:r>
              <a:rPr lang="en-US" sz="2200" dirty="0" err="1"/>
              <a:t>em</a:t>
            </a:r>
            <a:r>
              <a:rPr lang="en-US" sz="2200" dirty="0"/>
              <a:t> form factors of baryon </a:t>
            </a:r>
            <a:r>
              <a:rPr lang="en-US" sz="2200" dirty="0" err="1"/>
              <a:t>decuplet</a:t>
            </a:r>
            <a:endParaRPr lang="en-US" sz="2200" dirty="0"/>
          </a:p>
          <a:p>
            <a:pPr lvl="2"/>
            <a:r>
              <a:rPr lang="en-US" sz="2200" dirty="0"/>
              <a:t>Multipole patterns in transverse plane</a:t>
            </a:r>
          </a:p>
          <a:p>
            <a:pPr lvl="3"/>
            <a:r>
              <a:rPr lang="en-US" sz="2200" dirty="0"/>
              <a:t>(“conversation” with </a:t>
            </a:r>
            <a:r>
              <a:rPr lang="en-US" sz="2200" dirty="0" err="1"/>
              <a:t>Draayer</a:t>
            </a:r>
            <a:r>
              <a:rPr lang="en-US" sz="2200" dirty="0"/>
              <a:t>)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4EE2751-6017-4E23-8D25-31153E99A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90" y="2133599"/>
            <a:ext cx="5675844" cy="42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Imaging</a:t>
            </a:r>
          </a:p>
          <a:p>
            <a:pPr lvl="1"/>
            <a:r>
              <a:rPr lang="en-US" dirty="0" err="1"/>
              <a:t>Vanderhaeghen</a:t>
            </a:r>
            <a:r>
              <a:rPr lang="en-US" dirty="0"/>
              <a:t> … N and N* Structure in 3D</a:t>
            </a:r>
          </a:p>
          <a:p>
            <a:pPr lvl="1"/>
            <a:r>
              <a:rPr lang="en-US" dirty="0"/>
              <a:t>Liuti ... Mapping the Energy-Momentum Tensor: From Nucleons to Stars</a:t>
            </a:r>
          </a:p>
          <a:p>
            <a:r>
              <a:rPr lang="en-US" sz="2400" dirty="0"/>
              <a:t>TMD Status</a:t>
            </a:r>
          </a:p>
          <a:p>
            <a:pPr lvl="1"/>
            <a:r>
              <a:rPr lang="en-US" dirty="0" err="1"/>
              <a:t>Radici</a:t>
            </a:r>
            <a:r>
              <a:rPr lang="en-US" dirty="0"/>
              <a:t> ... Relating TMD Phenomenology to QCD</a:t>
            </a:r>
            <a:endParaRPr lang="en-US" sz="2200" dirty="0"/>
          </a:p>
          <a:p>
            <a:r>
              <a:rPr lang="en-US" sz="2400" dirty="0"/>
              <a:t>Physics Analysis</a:t>
            </a:r>
          </a:p>
          <a:p>
            <a:pPr lvl="1"/>
            <a:r>
              <a:rPr lang="en-US" sz="2200" dirty="0" err="1"/>
              <a:t>Szczepaniak</a:t>
            </a:r>
            <a:r>
              <a:rPr lang="en-US" sz="2200" dirty="0"/>
              <a:t> ... Amplitude Analyses of Meson Photo-/Electroproduction Data with Electromagnetic Probes.</a:t>
            </a:r>
          </a:p>
          <a:p>
            <a:pPr lvl="1"/>
            <a:r>
              <a:rPr lang="en-US" dirty="0"/>
              <a:t>Hiller-Blin ... Resonant Contributions into Inclusive Electron Scattering from the Data on </a:t>
            </a:r>
            <a:r>
              <a:rPr lang="en-US" dirty="0" err="1"/>
              <a:t>gamma_vpN</a:t>
            </a:r>
            <a:r>
              <a:rPr lang="en-US" dirty="0"/>
              <a:t>* Electrocouplings</a:t>
            </a:r>
            <a:endParaRPr lang="en-US" sz="2200" dirty="0"/>
          </a:p>
          <a:p>
            <a:r>
              <a:rPr lang="en-US" sz="2400" dirty="0"/>
              <a:t>Quark Models</a:t>
            </a:r>
          </a:p>
          <a:p>
            <a:pPr lvl="1"/>
            <a:r>
              <a:rPr lang="en-US" dirty="0"/>
              <a:t>Kim, H.-C. ... Hadron Spectra and the Electromagnetic Elastic/Transition Form Factors from Quark Models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Chiral Quark Soliton Model</a:t>
            </a:r>
          </a:p>
          <a:p>
            <a:pPr lvl="1"/>
            <a:r>
              <a:rPr lang="en-US" sz="2200" dirty="0"/>
              <a:t>Kim, Hyun-</a:t>
            </a:r>
            <a:r>
              <a:rPr lang="en-US" sz="2200" dirty="0" err="1"/>
              <a:t>Chul</a:t>
            </a:r>
            <a:r>
              <a:rPr lang="en-US" sz="2200" dirty="0"/>
              <a:t> ... Hadron Spectra and the Electromagnetic Elastic/Transition Form Factors from Quark Models</a:t>
            </a:r>
          </a:p>
          <a:p>
            <a:pPr lvl="1"/>
            <a:r>
              <a:rPr lang="en-US" sz="2200" dirty="0"/>
              <a:t>Illustration of a wide range of applications</a:t>
            </a:r>
          </a:p>
          <a:p>
            <a:pPr lvl="2"/>
            <a:r>
              <a:rPr lang="en-US" sz="2200" dirty="0" err="1"/>
              <a:t>em</a:t>
            </a:r>
            <a:r>
              <a:rPr lang="en-US" sz="2200" dirty="0"/>
              <a:t> form factors of baryon </a:t>
            </a:r>
            <a:r>
              <a:rPr lang="en-US" sz="2200" dirty="0" err="1"/>
              <a:t>decuplet</a:t>
            </a:r>
            <a:endParaRPr lang="en-US" sz="2200" dirty="0"/>
          </a:p>
          <a:p>
            <a:pPr lvl="2"/>
            <a:r>
              <a:rPr lang="en-US" sz="2200" dirty="0"/>
              <a:t>Multipole patterns in transverse plane</a:t>
            </a:r>
          </a:p>
          <a:p>
            <a:pPr lvl="3"/>
            <a:r>
              <a:rPr lang="en-US" sz="2200" dirty="0"/>
              <a:t>(“conversation” with </a:t>
            </a:r>
            <a:r>
              <a:rPr lang="en-US" sz="2200" dirty="0" err="1"/>
              <a:t>Draayer</a:t>
            </a:r>
            <a:r>
              <a:rPr lang="en-US" sz="2200" dirty="0"/>
              <a:t>)</a:t>
            </a:r>
          </a:p>
          <a:p>
            <a:pPr lvl="2"/>
            <a:r>
              <a:rPr lang="en-US" sz="2200" dirty="0"/>
              <a:t>Gravitational form factors of nucleon</a:t>
            </a:r>
          </a:p>
          <a:p>
            <a:pPr marL="914400" lvl="2" indent="0">
              <a:buNone/>
            </a:pPr>
            <a:r>
              <a:rPr lang="en-US" sz="2200" dirty="0"/>
              <a:t>	and pion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E2751-6017-4E23-8D25-31153E99A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190" y="2133599"/>
            <a:ext cx="5675844" cy="42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Chiral Quark Soliton Model</a:t>
            </a:r>
          </a:p>
          <a:p>
            <a:pPr lvl="1"/>
            <a:r>
              <a:rPr lang="en-US" sz="2200" dirty="0"/>
              <a:t>Kim, Hyun-</a:t>
            </a:r>
            <a:r>
              <a:rPr lang="en-US" sz="2200" dirty="0" err="1"/>
              <a:t>Chul</a:t>
            </a:r>
            <a:r>
              <a:rPr lang="en-US" sz="2200" dirty="0"/>
              <a:t> ... Hadron Spectra and the Electromagnetic Elastic/Transition Form Factors from Quark Models</a:t>
            </a:r>
          </a:p>
          <a:p>
            <a:pPr lvl="1"/>
            <a:r>
              <a:rPr lang="en-US" sz="2200" dirty="0"/>
              <a:t>Illustration of a wide range of applications</a:t>
            </a:r>
          </a:p>
          <a:p>
            <a:pPr lvl="2"/>
            <a:r>
              <a:rPr lang="en-US" sz="2200" dirty="0" err="1"/>
              <a:t>em</a:t>
            </a:r>
            <a:r>
              <a:rPr lang="en-US" sz="2200" dirty="0"/>
              <a:t> form factors of baryon </a:t>
            </a:r>
            <a:r>
              <a:rPr lang="en-US" sz="2200" dirty="0" err="1"/>
              <a:t>decuplet</a:t>
            </a:r>
            <a:endParaRPr lang="en-US" sz="2200" dirty="0"/>
          </a:p>
          <a:p>
            <a:pPr lvl="2"/>
            <a:r>
              <a:rPr lang="en-US" sz="2200" dirty="0"/>
              <a:t>Multipole patterns in transverse plane</a:t>
            </a:r>
          </a:p>
          <a:p>
            <a:pPr lvl="3"/>
            <a:r>
              <a:rPr lang="en-US" sz="2200" dirty="0"/>
              <a:t>(“conversation” with </a:t>
            </a:r>
            <a:r>
              <a:rPr lang="en-US" sz="2200" dirty="0" err="1"/>
              <a:t>Draayer</a:t>
            </a:r>
            <a:r>
              <a:rPr lang="en-US" sz="2200" dirty="0"/>
              <a:t>)</a:t>
            </a:r>
          </a:p>
          <a:p>
            <a:pPr lvl="2"/>
            <a:r>
              <a:rPr lang="en-US" sz="2200" dirty="0"/>
              <a:t>Gravitational form factors of nucleon</a:t>
            </a:r>
          </a:p>
          <a:p>
            <a:pPr marL="914400" lvl="2" indent="0">
              <a:buNone/>
            </a:pPr>
            <a:r>
              <a:rPr lang="en-US" sz="2200" dirty="0"/>
              <a:t>	and pion</a:t>
            </a:r>
          </a:p>
          <a:p>
            <a:pPr marL="971550" lvl="1" indent="-457200">
              <a:buFont typeface="Wingdings" panose="05000000000000000000" pitchFamily="2" charset="2"/>
              <a:buChar char="ü"/>
            </a:pPr>
            <a:r>
              <a:rPr lang="en-US" sz="2200" dirty="0"/>
              <a:t>Opportunities &amp; Plans for improvement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EE2751-6017-4E23-8D25-31153E99A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190" y="2133599"/>
            <a:ext cx="5675844" cy="42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Strong QCD via Continuum Theory and Phenomenology of Schwinger Functions</a:t>
            </a:r>
          </a:p>
          <a:p>
            <a:pPr lvl="1"/>
            <a:r>
              <a:rPr lang="en-US" dirty="0"/>
              <a:t>Roberts ... Connecting Strong QCD with Hadron Structure Experiments</a:t>
            </a:r>
          </a:p>
          <a:p>
            <a:pPr lvl="1"/>
            <a:r>
              <a:rPr lang="en-US" dirty="0"/>
              <a:t>Segovia ... Strong QCD from the Resonance Electrocouplings Within Continuum QCD Approaches</a:t>
            </a:r>
          </a:p>
          <a:p>
            <a:pPr lvl="1"/>
            <a:r>
              <a:rPr lang="en-US" dirty="0"/>
              <a:t>Rodriguez-Quintero ... GPD Modeling with Continuum QCD</a:t>
            </a:r>
          </a:p>
          <a:p>
            <a:pPr lvl="1"/>
            <a:r>
              <a:rPr lang="en-US" dirty="0" err="1"/>
              <a:t>Mezrag</a:t>
            </a:r>
            <a:r>
              <a:rPr lang="en-US" dirty="0"/>
              <a:t> ... Modeling of Baryon and Meson DAs, and their Relevance for DVMP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22901"/>
          </a:xfrm>
        </p:spPr>
        <p:txBody>
          <a:bodyPr/>
          <a:lstStyle/>
          <a:p>
            <a:r>
              <a:rPr lang="en-US" sz="2400" dirty="0"/>
              <a:t>Theory &amp; Phenomenology of Schwinger Functions</a:t>
            </a:r>
          </a:p>
          <a:p>
            <a:r>
              <a:rPr lang="en-US" dirty="0"/>
              <a:t>Rodriguez-Quintero &amp; </a:t>
            </a:r>
            <a:r>
              <a:rPr lang="en-US" dirty="0" err="1"/>
              <a:t>Mezrag</a:t>
            </a:r>
            <a:endParaRPr lang="en-US" dirty="0"/>
          </a:p>
          <a:p>
            <a:pPr lvl="1"/>
            <a:r>
              <a:rPr lang="en-US" dirty="0"/>
              <a:t>20-year of study of QCD’s gauge and matter sectors have provided a picture of emergent mass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6A6D355-07E3-46EF-B90C-A11CD7EB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68" y="990600"/>
            <a:ext cx="7088717" cy="53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2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22901"/>
          </a:xfrm>
        </p:spPr>
        <p:txBody>
          <a:bodyPr/>
          <a:lstStyle/>
          <a:p>
            <a:r>
              <a:rPr lang="en-US" sz="2400" dirty="0"/>
              <a:t>Theory &amp; Phenomenology of Schwinger Functions</a:t>
            </a:r>
          </a:p>
          <a:p>
            <a:r>
              <a:rPr lang="en-US" dirty="0"/>
              <a:t>Rodriguez-Quintero &amp; </a:t>
            </a:r>
            <a:r>
              <a:rPr lang="en-US" dirty="0" err="1"/>
              <a:t>Mezrag</a:t>
            </a:r>
            <a:endParaRPr lang="en-US" dirty="0"/>
          </a:p>
          <a:p>
            <a:pPr lvl="1"/>
            <a:r>
              <a:rPr lang="en-US" dirty="0"/>
              <a:t>20-year of study of QCD’s gauge and matter sectors have provided a picture of emergent mass</a:t>
            </a:r>
          </a:p>
          <a:p>
            <a:pPr lvl="1"/>
            <a:r>
              <a:rPr lang="en-US" dirty="0"/>
              <a:t>Enabling a unified explanation of </a:t>
            </a:r>
            <a:r>
              <a:rPr lang="en-US" dirty="0" err="1"/>
              <a:t>sQCD</a:t>
            </a:r>
            <a:r>
              <a:rPr lang="en-US" dirty="0"/>
              <a:t> phenomena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6D355-07E3-46EF-B90C-A11CD7EB3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68" y="990601"/>
            <a:ext cx="7088717" cy="53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2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22901"/>
          </a:xfrm>
        </p:spPr>
        <p:txBody>
          <a:bodyPr/>
          <a:lstStyle/>
          <a:p>
            <a:r>
              <a:rPr lang="en-US" sz="2400" dirty="0"/>
              <a:t>Theory &amp; Phenomenology of Schwinger Functions</a:t>
            </a:r>
          </a:p>
          <a:p>
            <a:r>
              <a:rPr lang="en-US" dirty="0"/>
              <a:t>Rodriguez-Quintero &amp; </a:t>
            </a:r>
            <a:r>
              <a:rPr lang="en-US" dirty="0" err="1"/>
              <a:t>Mezrag</a:t>
            </a:r>
            <a:endParaRPr lang="en-US" dirty="0"/>
          </a:p>
          <a:p>
            <a:pPr lvl="1"/>
            <a:r>
              <a:rPr lang="en-US" dirty="0"/>
              <a:t>20-year of study of QCD’s gauge and matter sectors have provided a picture of emergent mass</a:t>
            </a:r>
          </a:p>
          <a:p>
            <a:pPr lvl="1"/>
            <a:r>
              <a:rPr lang="en-US" dirty="0"/>
              <a:t>Enabling a unified explanation of </a:t>
            </a:r>
            <a:r>
              <a:rPr lang="en-US" dirty="0" err="1"/>
              <a:t>sQCD</a:t>
            </a:r>
            <a:r>
              <a:rPr lang="en-US" dirty="0"/>
              <a:t> phenomena</a:t>
            </a:r>
          </a:p>
          <a:p>
            <a:pPr lvl="1"/>
            <a:r>
              <a:rPr lang="en-US" dirty="0"/>
              <a:t>Predictions for others in many sectors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6D355-07E3-46EF-B90C-A11CD7EB3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69" y="990601"/>
            <a:ext cx="7088714" cy="53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4191000" cy="5422901"/>
          </a:xfrm>
        </p:spPr>
        <p:txBody>
          <a:bodyPr/>
          <a:lstStyle/>
          <a:p>
            <a:r>
              <a:rPr lang="en-US" sz="2400" dirty="0"/>
              <a:t>Feedback and cross-</a:t>
            </a:r>
            <a:r>
              <a:rPr lang="en-US" sz="2400" dirty="0" err="1"/>
              <a:t>fertlisation</a:t>
            </a:r>
            <a:r>
              <a:rPr lang="en-US" sz="2400" dirty="0"/>
              <a:t> </a:t>
            </a:r>
          </a:p>
          <a:p>
            <a:r>
              <a:rPr lang="en-US" sz="2400" dirty="0"/>
              <a:t>Continuum &amp; </a:t>
            </a:r>
            <a:r>
              <a:rPr lang="en-US" sz="2400"/>
              <a:t>lattice QCD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6D355-07E3-46EF-B90C-A11CD7EB3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8669" y="990601"/>
            <a:ext cx="7088714" cy="53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dirty="0"/>
              <a:t>Open Table … Friday evening, until late</a:t>
            </a:r>
          </a:p>
          <a:p>
            <a:pPr lvl="1"/>
            <a:r>
              <a:rPr lang="en-US" sz="2200" dirty="0"/>
              <a:t>2.5 hour discussion of a set of 5 </a:t>
            </a:r>
            <a:r>
              <a:rPr lang="en-GB" sz="2200" dirty="0"/>
              <a:t>× 2 = 10</a:t>
            </a:r>
            <a:r>
              <a:rPr lang="en-US" sz="2200" dirty="0"/>
              <a:t> questions.</a:t>
            </a:r>
          </a:p>
          <a:p>
            <a:pPr lvl="1"/>
            <a:r>
              <a:rPr lang="en-US" sz="2200" dirty="0"/>
              <a:t>Moderator Dr. V.I. Mokeev </a:t>
            </a:r>
          </a:p>
          <a:p>
            <a:pPr lvl="1"/>
            <a:r>
              <a:rPr lang="en-US" sz="2200" dirty="0"/>
              <a:t>Panelists = V.D. Burkert, A. Deshpande, S. Kuhn, D.G. Richards, M. </a:t>
            </a:r>
            <a:r>
              <a:rPr lang="en-US" sz="2200" dirty="0" err="1"/>
              <a:t>Vanderhaegen</a:t>
            </a:r>
            <a:endParaRPr lang="en-US" sz="2200" dirty="0"/>
          </a:p>
          <a:p>
            <a:pPr lvl="1"/>
            <a:r>
              <a:rPr lang="en-US" sz="2200" dirty="0"/>
              <a:t>Wide-ranging open discussion of 10 questions at the heart of strong QCD </a:t>
            </a:r>
          </a:p>
          <a:p>
            <a:pPr lvl="1"/>
            <a:r>
              <a:rPr lang="en-US" sz="2200" dirty="0"/>
              <a:t>Conversation between experiment and theory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pPr lvl="0"/>
            <a:r>
              <a:rPr lang="en-US" sz="2400" dirty="0"/>
              <a:t>What can be learned about strong QCD from the </a:t>
            </a:r>
            <a:r>
              <a:rPr lang="en-US" sz="2400" dirty="0">
                <a:solidFill>
                  <a:srgbClr val="C00000"/>
                </a:solidFill>
              </a:rPr>
              <a:t>combined investigation of the ground and excited state nucleons</a:t>
            </a:r>
            <a:r>
              <a:rPr lang="en-US" sz="2400" dirty="0"/>
              <a:t>? How can the results on N* structure affect the exploration of the ground state nucleon structure, and vice versa?</a:t>
            </a:r>
            <a:endParaRPr lang="en-US" sz="2000" dirty="0"/>
          </a:p>
          <a:p>
            <a:pPr lvl="0"/>
            <a:r>
              <a:rPr lang="en-US" sz="2400" dirty="0"/>
              <a:t>How can future </a:t>
            </a:r>
            <a:r>
              <a:rPr lang="en-US" sz="2400" dirty="0">
                <a:solidFill>
                  <a:srgbClr val="C00000"/>
                </a:solidFill>
              </a:rPr>
              <a:t>experiments</a:t>
            </a:r>
            <a:r>
              <a:rPr lang="en-US" sz="2400" dirty="0"/>
              <a:t> with electromagnetic probes improve our knowledge on the </a:t>
            </a:r>
            <a:r>
              <a:rPr lang="en-US" sz="2400" dirty="0">
                <a:solidFill>
                  <a:srgbClr val="C00000"/>
                </a:solidFill>
              </a:rPr>
              <a:t>pressure distribution within the nucleon</a:t>
            </a:r>
            <a:r>
              <a:rPr lang="en-US" sz="2400" dirty="0"/>
              <a:t>? How could these results be used for the exploration of the strong QCD dynamics that underlie the pressure part of the energy-momentum tensor?</a:t>
            </a:r>
            <a:endParaRPr lang="en-US" sz="2000" dirty="0"/>
          </a:p>
          <a:p>
            <a:pPr lvl="0"/>
            <a:r>
              <a:rPr lang="en-US" sz="2400" dirty="0"/>
              <a:t>What is the scope of effort needed in the phenomenological analysis of experimental data in order to extract the </a:t>
            </a:r>
            <a:r>
              <a:rPr lang="en-US" sz="2400" dirty="0">
                <a:solidFill>
                  <a:srgbClr val="C00000"/>
                </a:solidFill>
              </a:rPr>
              <a:t>transition N</a:t>
            </a:r>
            <a:r>
              <a:rPr lang="en-US" sz="2400" dirty="0">
                <a:solidFill>
                  <a:srgbClr val="C00000"/>
                </a:solidFill>
                <a:sym typeface="Symbol" panose="05050102010706020507" pitchFamily="18" charset="2"/>
              </a:rPr>
              <a:t></a:t>
            </a:r>
            <a:r>
              <a:rPr lang="en-US" sz="2400" dirty="0">
                <a:solidFill>
                  <a:srgbClr val="C00000"/>
                </a:solidFill>
              </a:rPr>
              <a:t>N* GPDs</a:t>
            </a:r>
            <a:r>
              <a:rPr lang="en-US" sz="2400" dirty="0"/>
              <a:t>?</a:t>
            </a:r>
            <a:endParaRPr lang="en-US" sz="2000" dirty="0"/>
          </a:p>
          <a:p>
            <a:pPr lvl="0"/>
            <a:r>
              <a:rPr lang="en-US" sz="2400" dirty="0"/>
              <a:t>How can we use the constraints from the results on the </a:t>
            </a:r>
            <a:r>
              <a:rPr lang="en-US" sz="2400" dirty="0" err="1"/>
              <a:t>g</a:t>
            </a:r>
            <a:r>
              <a:rPr lang="en-US" sz="2400" baseline="-25000" dirty="0" err="1"/>
              <a:t>v</a:t>
            </a:r>
            <a:r>
              <a:rPr lang="en-US" sz="2400" dirty="0" err="1"/>
              <a:t>pN</a:t>
            </a:r>
            <a:r>
              <a:rPr lang="en-US" sz="2400" dirty="0"/>
              <a:t>* electrocouplings for the extraction of the transition N</a:t>
            </a:r>
            <a:r>
              <a:rPr lang="en-US" sz="2400" dirty="0">
                <a:sym typeface="Symbol" panose="05050102010706020507" pitchFamily="18" charset="2"/>
              </a:rPr>
              <a:t></a:t>
            </a:r>
            <a:r>
              <a:rPr lang="en-US" sz="2400" dirty="0"/>
              <a:t>N* GPDs from the data? </a:t>
            </a:r>
            <a:r>
              <a:rPr lang="en-US" sz="2400" dirty="0">
                <a:solidFill>
                  <a:srgbClr val="C00000"/>
                </a:solidFill>
              </a:rPr>
              <a:t>How will the transition GPDs extend our knowledge on strong QCD</a:t>
            </a:r>
            <a:r>
              <a:rPr lang="en-US" sz="2400" dirty="0"/>
              <a:t>?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C00000"/>
                </a:solidFill>
              </a:rPr>
              <a:t>What can we (still) learn from measuring collinear structure functions (polarized and unpolarized)</a:t>
            </a:r>
            <a:r>
              <a:rPr lang="en-US" sz="2400" dirty="0"/>
              <a:t> of hadrons at </a:t>
            </a:r>
            <a:r>
              <a:rPr lang="en-US" sz="2400" dirty="0" err="1"/>
              <a:t>JLab</a:t>
            </a:r>
            <a:r>
              <a:rPr lang="en-US" sz="2400" dirty="0"/>
              <a:t> with 12 GeV and at the EIC, and how can we maximize the information we can extract from such measurements?</a:t>
            </a:r>
            <a:endParaRPr lang="en-US" sz="2000" dirty="0"/>
          </a:p>
          <a:p>
            <a:pPr lvl="0"/>
            <a:r>
              <a:rPr lang="en-US" sz="2400" dirty="0"/>
              <a:t>The inclusive (and SIDIS) kinematic coverage can be extended towards large </a:t>
            </a:r>
            <a:r>
              <a:rPr lang="en-US" sz="2400" dirty="0" err="1"/>
              <a:t>xB</a:t>
            </a:r>
            <a:r>
              <a:rPr lang="en-US" sz="2400" dirty="0"/>
              <a:t> in the resonance region by employing the </a:t>
            </a:r>
            <a:r>
              <a:rPr lang="en-US" sz="2400" dirty="0" err="1"/>
              <a:t>g</a:t>
            </a:r>
            <a:r>
              <a:rPr lang="en-US" sz="2400" baseline="-25000" dirty="0" err="1"/>
              <a:t>v</a:t>
            </a:r>
            <a:r>
              <a:rPr lang="en-US" sz="2400" dirty="0" err="1"/>
              <a:t>pN</a:t>
            </a:r>
            <a:r>
              <a:rPr lang="en-US" sz="2400" dirty="0"/>
              <a:t>* electrocoupling data. How can we use these results in the </a:t>
            </a:r>
            <a:r>
              <a:rPr lang="en-US" sz="2400" dirty="0">
                <a:solidFill>
                  <a:srgbClr val="C00000"/>
                </a:solidFill>
              </a:rPr>
              <a:t>exploration of the parton distributions with a traceable connection to QCD</a:t>
            </a:r>
            <a:r>
              <a:rPr lang="en-US" sz="2400" dirty="0"/>
              <a:t>?</a:t>
            </a:r>
            <a:endParaRPr lang="en-US" sz="2000" dirty="0"/>
          </a:p>
          <a:p>
            <a:pPr lvl="0"/>
            <a:r>
              <a:rPr lang="en-US" sz="2400" dirty="0"/>
              <a:t>What are the prospects for the evaluation of the meson and baryon spectra, elastic and transition </a:t>
            </a:r>
            <a:r>
              <a:rPr lang="en-US" sz="2400" dirty="0">
                <a:solidFill>
                  <a:srgbClr val="C00000"/>
                </a:solidFill>
              </a:rPr>
              <a:t>electromagnetic form factors, and the parton structure functions from the first principles of QCD in the approach to the </a:t>
            </a:r>
            <a:r>
              <a:rPr lang="en-US" sz="2400" dirty="0" err="1">
                <a:solidFill>
                  <a:srgbClr val="C00000"/>
                </a:solidFill>
              </a:rPr>
              <a:t>exascale</a:t>
            </a:r>
            <a:r>
              <a:rPr lang="en-US" sz="2400" dirty="0">
                <a:solidFill>
                  <a:srgbClr val="C00000"/>
                </a:solidFill>
              </a:rPr>
              <a:t> era</a:t>
            </a:r>
            <a:r>
              <a:rPr lang="en-US" sz="2400" dirty="0"/>
              <a:t>, and what are the computational and theoretical challenges?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0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1D PDF Update</a:t>
            </a:r>
          </a:p>
          <a:p>
            <a:pPr lvl="1"/>
            <a:r>
              <a:rPr lang="en-US" dirty="0"/>
              <a:t>Andres ... Parton Distributions from the Global Analyses of Experiments with </a:t>
            </a:r>
            <a:r>
              <a:rPr lang="en-US" dirty="0" err="1"/>
              <a:t>Electromagentic</a:t>
            </a:r>
            <a:r>
              <a:rPr lang="en-US" dirty="0"/>
              <a:t> Probes</a:t>
            </a:r>
            <a:endParaRPr lang="en-US" sz="2200" dirty="0"/>
          </a:p>
          <a:p>
            <a:r>
              <a:rPr lang="en-US" sz="2400" dirty="0"/>
              <a:t>Strong QCD via Theory and Phenomenology of Schwinger Functions</a:t>
            </a:r>
          </a:p>
          <a:p>
            <a:pPr lvl="1"/>
            <a:r>
              <a:rPr lang="en-US" dirty="0"/>
              <a:t>Roberts ... Connecting Strong QCD with Hadron Structure Experiments</a:t>
            </a:r>
          </a:p>
          <a:p>
            <a:pPr lvl="1"/>
            <a:r>
              <a:rPr lang="en-US" dirty="0"/>
              <a:t>Segovia ... Strong QCD from the Resonance Electrocouplings Within Continuum QCD Approaches</a:t>
            </a:r>
          </a:p>
          <a:p>
            <a:pPr lvl="1"/>
            <a:r>
              <a:rPr lang="en-US" dirty="0"/>
              <a:t>Rodriguez-Quintero ... GPD Modeling with Continuum QCD</a:t>
            </a:r>
          </a:p>
          <a:p>
            <a:pPr lvl="1"/>
            <a:r>
              <a:rPr lang="en-US" dirty="0" err="1"/>
              <a:t>Mezrag</a:t>
            </a:r>
            <a:r>
              <a:rPr lang="en-US" dirty="0"/>
              <a:t> ... Modeling of Baryon and Meson DAs, and their Relevance for DVMP</a:t>
            </a:r>
          </a:p>
          <a:p>
            <a:r>
              <a:rPr lang="en-US" dirty="0"/>
              <a:t>Open Table</a:t>
            </a:r>
          </a:p>
          <a:p>
            <a:pPr lvl="1"/>
            <a:r>
              <a:rPr lang="en-US" dirty="0"/>
              <a:t>2.5 hour discussion of a set of 5 </a:t>
            </a:r>
            <a:r>
              <a:rPr lang="en-GB" dirty="0"/>
              <a:t>× 2 = 10</a:t>
            </a:r>
            <a:r>
              <a:rPr lang="en-US" dirty="0"/>
              <a:t> questions.</a:t>
            </a:r>
          </a:p>
          <a:p>
            <a:r>
              <a:rPr lang="en-US" sz="2400" dirty="0"/>
              <a:t>From the QCD Lagrangian to Hadron Structure and Interactions: a 50-year Experience</a:t>
            </a:r>
          </a:p>
          <a:p>
            <a:pPr lvl="1"/>
            <a:r>
              <a:rPr lang="en-US" dirty="0"/>
              <a:t>Brodsky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pPr lvl="0"/>
            <a:r>
              <a:rPr lang="en-US" sz="2400" dirty="0">
                <a:solidFill>
                  <a:srgbClr val="C00000"/>
                </a:solidFill>
              </a:rPr>
              <a:t>What is the needed interplay between experiment, phenomenology, theory in   order to shed light on the connection between hadron mass generation and dynamical chiral symmetry breaking</a:t>
            </a:r>
            <a:r>
              <a:rPr lang="en-US" sz="2400" dirty="0"/>
              <a:t>? How can the data on the </a:t>
            </a:r>
            <a:r>
              <a:rPr lang="en-US" sz="2400" dirty="0" err="1"/>
              <a:t>g</a:t>
            </a:r>
            <a:r>
              <a:rPr lang="en-US" sz="2400" baseline="-25000" dirty="0" err="1"/>
              <a:t>v</a:t>
            </a:r>
            <a:r>
              <a:rPr lang="en-US" sz="2400" dirty="0" err="1"/>
              <a:t>pN</a:t>
            </a:r>
            <a:r>
              <a:rPr lang="en-US" sz="2400" dirty="0"/>
              <a:t>* electrocouplings of chiral-partner resonances be used for the exploration of this connection?</a:t>
            </a:r>
            <a:endParaRPr lang="en-US" sz="2000" dirty="0"/>
          </a:p>
          <a:p>
            <a:pPr lvl="0"/>
            <a:r>
              <a:rPr lang="en-US" sz="2400" dirty="0"/>
              <a:t>What should be done in the </a:t>
            </a:r>
            <a:r>
              <a:rPr lang="en-US" sz="2400" dirty="0">
                <a:solidFill>
                  <a:srgbClr val="C00000"/>
                </a:solidFill>
              </a:rPr>
              <a:t>development of the phenomenological data analyses </a:t>
            </a:r>
            <a:r>
              <a:rPr lang="en-US" sz="2400" dirty="0"/>
              <a:t>to be prepared </a:t>
            </a:r>
            <a:r>
              <a:rPr lang="en-US" sz="2400" dirty="0">
                <a:solidFill>
                  <a:srgbClr val="C00000"/>
                </a:solidFill>
              </a:rPr>
              <a:t>for the extraction of QCD-interpretable quantities from the future data with the US EIC</a:t>
            </a:r>
            <a:r>
              <a:rPr lang="en-US" sz="2400" dirty="0"/>
              <a:t>.</a:t>
            </a:r>
            <a:endParaRPr lang="en-US" sz="2000" dirty="0"/>
          </a:p>
          <a:p>
            <a:pPr lvl="0"/>
            <a:r>
              <a:rPr lang="en-US" sz="2400" dirty="0"/>
              <a:t>How can we gain </a:t>
            </a:r>
            <a:r>
              <a:rPr lang="en-US" sz="2400" dirty="0">
                <a:solidFill>
                  <a:srgbClr val="C00000"/>
                </a:solidFill>
              </a:rPr>
              <a:t>insight into hadron mass generation and the mass and pressure distributions within nucleons and nuclei from future EIC studies of the nucleon glue component</a:t>
            </a:r>
            <a:r>
              <a:rPr lang="en-US" sz="2400" dirty="0"/>
              <a:t>? Can the saturation regime manifest itself in the particular behavior of the mass and pressure distributions at small </a:t>
            </a:r>
            <a:r>
              <a:rPr lang="en-US" sz="2400" dirty="0" err="1"/>
              <a:t>x</a:t>
            </a:r>
            <a:r>
              <a:rPr lang="en-US" sz="2400" baseline="-25000" dirty="0" err="1"/>
              <a:t>B</a:t>
            </a:r>
            <a:r>
              <a:rPr lang="en-US" sz="2400" dirty="0"/>
              <a:t>? 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AA2A40-5D2B-4886-AC23-1A95AF5C8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12" y="0"/>
            <a:ext cx="9570188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A0C3598-7703-476D-A479-22C8D2CA7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1"/>
            <a:ext cx="2621812" cy="4525963"/>
          </a:xfrm>
        </p:spPr>
        <p:txBody>
          <a:bodyPr/>
          <a:lstStyle/>
          <a:p>
            <a:r>
              <a:rPr lang="en-GB" dirty="0"/>
              <a:t>Marathon!</a:t>
            </a:r>
          </a:p>
          <a:p>
            <a:r>
              <a:rPr lang="en-GB" dirty="0"/>
              <a:t>20 runners made it to the finish line</a:t>
            </a:r>
          </a:p>
          <a:p>
            <a:r>
              <a:rPr lang="en-GB" dirty="0"/>
              <a:t>All Still Smiling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chemeClr val="accent4">
                    <a:lumMod val="50000"/>
                  </a:schemeClr>
                </a:solidFill>
              </a:rPr>
              <a:t>The End of The Beginning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A030E0-F79C-482D-8EF8-30A73C4C1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625" y="16002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90600"/>
            <a:ext cx="11125200" cy="5422901"/>
          </a:xfrm>
        </p:spPr>
        <p:txBody>
          <a:bodyPr/>
          <a:lstStyle/>
          <a:p>
            <a:r>
              <a:rPr lang="en-US" sz="2400" dirty="0"/>
              <a:t>Dinner Presentation: &gt;50 years with QCD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Enormous, Positive &amp; Indelible Impact </a:t>
            </a:r>
          </a:p>
          <a:p>
            <a:pPr marL="0" indent="0">
              <a:buNone/>
            </a:pPr>
            <a:r>
              <a:rPr lang="en-US" sz="2400" dirty="0"/>
              <a:t>	on QCD Experiment and Theory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 descr="A person standing in front of a book shelf&#10;&#10;Description automatically generated">
            <a:extLst>
              <a:ext uri="{FF2B5EF4-FFF2-40B4-BE49-F238E27FC236}">
                <a16:creationId xmlns:a16="http://schemas.microsoft.com/office/drawing/2014/main" id="{4117E2C6-0227-4A89-B042-1EA0E0422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74" y="1600199"/>
            <a:ext cx="5600702" cy="3733801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2CCDFCB-6EF2-4408-9987-8AE8988BE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82" y="1122544"/>
            <a:ext cx="574245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sQCD2019 …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300" dirty="0"/>
              <a:t>Last workshop … </a:t>
            </a:r>
            <a:r>
              <a:rPr lang="en-US" sz="2300" u="sng" dirty="0">
                <a:hlinkClick r:id="rId3"/>
              </a:rPr>
              <a:t>The Nature of Hadron Mass and Quark-Gluon Confinement from </a:t>
            </a:r>
            <a:r>
              <a:rPr lang="en-US" sz="2300" u="sng" dirty="0" err="1">
                <a:hlinkClick r:id="rId3"/>
              </a:rPr>
              <a:t>JLab</a:t>
            </a:r>
            <a:r>
              <a:rPr lang="en-US" sz="2300" u="sng" dirty="0">
                <a:hlinkClick r:id="rId3"/>
              </a:rPr>
              <a:t> Experiments in the 12-GeV Era</a:t>
            </a:r>
            <a:r>
              <a:rPr lang="en-US" sz="2300" dirty="0"/>
              <a:t>: 1-4 July 2018, Asia Pacific Centre for Theoretical Physics, Pohang, South Korea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Remarkable progress in the intervening 16 months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Obvious enthusiasm to continue shown by entire community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Inspiration found in many areas, especially, perhaps, in:</a:t>
            </a:r>
          </a:p>
          <a:p>
            <a:pPr lvl="1">
              <a:spcBef>
                <a:spcPts val="600"/>
              </a:spcBef>
            </a:pPr>
            <a:r>
              <a:rPr lang="en-US" sz="2300" dirty="0"/>
              <a:t>Commencement of JLab12 era</a:t>
            </a:r>
          </a:p>
          <a:p>
            <a:pPr lvl="1">
              <a:spcBef>
                <a:spcPts val="600"/>
              </a:spcBef>
            </a:pPr>
            <a:r>
              <a:rPr lang="en-US" sz="2300" dirty="0"/>
              <a:t>Physics Beyond Colliders initiative at CERN</a:t>
            </a:r>
          </a:p>
          <a:p>
            <a:pPr lvl="1">
              <a:spcBef>
                <a:spcPts val="600"/>
              </a:spcBef>
            </a:pPr>
            <a:r>
              <a:rPr lang="en-US" sz="2300" dirty="0"/>
              <a:t>Prospects for constructing EIC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No single approach/experiment can solve this problem alone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Success being delivered by amalgam of Experiment … Phenomenology …Theory </a:t>
            </a:r>
          </a:p>
          <a:p>
            <a:pPr>
              <a:spcBef>
                <a:spcPts val="600"/>
              </a:spcBef>
            </a:pPr>
            <a:r>
              <a:rPr lang="en-US" sz="2300" dirty="0"/>
              <a:t>Continue to exploit the synergies we have found and to develop more, including practitioners from other fields, </a:t>
            </a:r>
            <a:r>
              <a:rPr lang="en-US" sz="2300" i="1" dirty="0"/>
              <a:t>e.g</a:t>
            </a:r>
            <a:r>
              <a:rPr lang="en-US" sz="2300" dirty="0"/>
              <a:t>. imaging.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Outsider perspective</a:t>
            </a:r>
          </a:p>
          <a:p>
            <a:pPr lvl="1"/>
            <a:r>
              <a:rPr lang="en-US" sz="2200" dirty="0"/>
              <a:t>Nuclear Structure</a:t>
            </a:r>
          </a:p>
          <a:p>
            <a:pPr lvl="2"/>
            <a:r>
              <a:rPr lang="en-US" sz="2000" dirty="0" err="1"/>
              <a:t>Draayer</a:t>
            </a:r>
            <a:r>
              <a:rPr lang="en-US" sz="2000" dirty="0"/>
              <a:t> ... Paving the way to Understand Nuclear Structure from Strong QCD</a:t>
            </a:r>
          </a:p>
          <a:p>
            <a:pPr lvl="2"/>
            <a:r>
              <a:rPr lang="en-US" sz="2000" dirty="0"/>
              <a:t>Encouraging “us” to look beyond our own problems and attempt to expose some simpler order in the spectrum of hadrons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46B434-4EED-48D3-BB64-16DE516FF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9142928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375870-1CE3-4C36-A938-1D02F499F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5E5F57-342D-41CD-9681-B635C1F82F38}"/>
              </a:ext>
            </a:extLst>
          </p:cNvPr>
          <p:cNvSpPr txBox="1"/>
          <p:nvPr/>
        </p:nvSpPr>
        <p:spPr>
          <a:xfrm flipH="1">
            <a:off x="464818" y="997150"/>
            <a:ext cx="364998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Symplectic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 Shell Model</a:t>
            </a:r>
          </a:p>
        </p:txBody>
      </p:sp>
    </p:spTree>
    <p:extLst>
      <p:ext uri="{BB962C8B-B14F-4D97-AF65-F5344CB8AC3E}">
        <p14:creationId xmlns:p14="http://schemas.microsoft.com/office/powerpoint/2010/main" val="370821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6B434-4EED-48D3-BB64-16DE516FFE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0"/>
            <a:ext cx="9142928" cy="6857999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9375870-1CE3-4C36-A938-1D02F499F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CF059-D960-46F2-8811-DE863CBFCB77}"/>
              </a:ext>
            </a:extLst>
          </p:cNvPr>
          <p:cNvSpPr txBox="1"/>
          <p:nvPr/>
        </p:nvSpPr>
        <p:spPr>
          <a:xfrm flipH="1">
            <a:off x="152400" y="1201739"/>
            <a:ext cx="3916682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accent1">
                    <a:lumMod val="75000"/>
                  </a:schemeClr>
                </a:solidFill>
              </a:rPr>
              <a:t>Are nucleons deformed?</a:t>
            </a:r>
          </a:p>
          <a:p>
            <a:endParaRPr lang="en-GB" sz="28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800" i="1" dirty="0">
                <a:solidFill>
                  <a:schemeClr val="accent1">
                    <a:lumMod val="75000"/>
                  </a:schemeClr>
                </a:solidFill>
              </a:rPr>
              <a:t>How can we see that, if they are?</a:t>
            </a:r>
          </a:p>
          <a:p>
            <a:endParaRPr lang="en-GB" sz="2800" i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2800" i="1" dirty="0">
                <a:solidFill>
                  <a:schemeClr val="accent1">
                    <a:lumMod val="75000"/>
                  </a:schemeClr>
                </a:solidFill>
              </a:rPr>
              <a:t>HPC is invaluable, but it is even more powerful if one can find and exploit simplicity in complexity </a:t>
            </a:r>
            <a:endParaRPr lang="en-US" sz="28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8EE0F00D-5F27-4B08-AC19-AB75893573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600" dirty="0"/>
              <a:t>Theory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11125200" cy="5422901"/>
          </a:xfrm>
        </p:spPr>
        <p:txBody>
          <a:bodyPr/>
          <a:lstStyle/>
          <a:p>
            <a:r>
              <a:rPr lang="en-US" sz="2400" dirty="0"/>
              <a:t>Successes/Advances/Potential for </a:t>
            </a:r>
            <a:r>
              <a:rPr lang="en-US" sz="2400" dirty="0" err="1"/>
              <a:t>lQCD</a:t>
            </a:r>
            <a:endParaRPr lang="en-US" sz="2400" dirty="0"/>
          </a:p>
          <a:p>
            <a:pPr lvl="1"/>
            <a:r>
              <a:rPr lang="en-US" sz="2200" dirty="0"/>
              <a:t>Distribution functions</a:t>
            </a:r>
          </a:p>
          <a:p>
            <a:pPr lvl="2"/>
            <a:r>
              <a:rPr lang="en-US" sz="2000" dirty="0" err="1"/>
              <a:t>Qiu</a:t>
            </a:r>
            <a:r>
              <a:rPr lang="en-US" sz="2000" dirty="0"/>
              <a:t> ... New horizons for the strong QCD theory in the 12 GeV era at </a:t>
            </a:r>
            <a:r>
              <a:rPr lang="en-US" sz="2000" dirty="0" err="1"/>
              <a:t>JLab</a:t>
            </a:r>
            <a:endParaRPr lang="en-US" sz="2000" dirty="0"/>
          </a:p>
          <a:p>
            <a:pPr lvl="2"/>
            <a:r>
              <a:rPr lang="en-US" sz="2000" dirty="0"/>
              <a:t>Lin, H.-W. ... Parton Distributions in Meson and Baryons from Lattice QCD</a:t>
            </a:r>
          </a:p>
          <a:p>
            <a:pPr lvl="2"/>
            <a:r>
              <a:rPr lang="en-US" sz="2000" dirty="0" err="1"/>
              <a:t>Radyushkin</a:t>
            </a:r>
            <a:r>
              <a:rPr lang="en-US" sz="2000" dirty="0"/>
              <a:t> ... Novel Concepts for Evaluation of the Parton Distributions from QCD</a:t>
            </a:r>
          </a:p>
          <a:p>
            <a:pPr lvl="1"/>
            <a:r>
              <a:rPr lang="en-US" sz="2200" dirty="0"/>
              <a:t>N* spectroscopy</a:t>
            </a:r>
          </a:p>
          <a:p>
            <a:pPr lvl="2"/>
            <a:r>
              <a:rPr lang="en-US" sz="2000" dirty="0"/>
              <a:t>Doering ... Advances in the Coupled Channel Approaches for N* Parameter Extraction</a:t>
            </a:r>
          </a:p>
          <a:p>
            <a:pPr lvl="2"/>
            <a:r>
              <a:rPr lang="en-US" sz="2000" dirty="0"/>
              <a:t>Briceno ... Ab initio QCD Descriptions of the Hadron Spectrum and Elastic/Transition Electromagnetic Form Factors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.                                                                     Strong QCD 2019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5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dy of water surrounded by trees&#10;&#10;Description automatically generated">
            <a:extLst>
              <a:ext uri="{FF2B5EF4-FFF2-40B4-BE49-F238E27FC236}">
                <a16:creationId xmlns:a16="http://schemas.microsoft.com/office/drawing/2014/main" id="{6F5E85D5-4AB6-46CA-B562-A973DC76FC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7BB325-6107-4790-9B82-06652628CE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0" y="6489701"/>
            <a:ext cx="3405716" cy="244474"/>
          </a:xfrm>
        </p:spPr>
        <p:txBody>
          <a:bodyPr/>
          <a:lstStyle/>
          <a:p>
            <a:r>
              <a:rPr lang="en-US" dirty="0"/>
              <a:t>.                                                                     Strong QCD 2019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1EDAD-0E11-4677-86C8-FADB9507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37D80-15B3-4BDC-9AA1-42C76E75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0708331-8128-4F66-94A4-453112AE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3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28226</TotalTime>
  <Words>2553</Words>
  <Application>Microsoft Office PowerPoint</Application>
  <PresentationFormat>Widescreen</PresentationFormat>
  <Paragraphs>379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Adobe Hebrew</vt:lpstr>
      <vt:lpstr>Arial</vt:lpstr>
      <vt:lpstr>Calibri</vt:lpstr>
      <vt:lpstr>Freestyle Script</vt:lpstr>
      <vt:lpstr>Lucida Handwriting</vt:lpstr>
      <vt:lpstr>Trebuchet MS</vt:lpstr>
      <vt:lpstr>Wingdings</vt:lpstr>
      <vt:lpstr>blue_2007</vt:lpstr>
      <vt:lpstr> </vt:lpstr>
      <vt:lpstr>sQCD2019 … 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PowerPoint Presentation</vt:lpstr>
      <vt:lpstr>PowerPoint Presentation</vt:lpstr>
      <vt:lpstr>PowerPoint Presentation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Theory Coverage</vt:lpstr>
      <vt:lpstr>The End of The Beginning</vt:lpstr>
      <vt:lpstr>Theory Coverage</vt:lpstr>
      <vt:lpstr>sQCD2019 … Outlook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Craig Roberts</dc:creator>
  <cp:lastModifiedBy>Craig Roberts</cp:lastModifiedBy>
  <cp:revision>6005</cp:revision>
  <dcterms:created xsi:type="dcterms:W3CDTF">2011-04-14T18:17:37Z</dcterms:created>
  <dcterms:modified xsi:type="dcterms:W3CDTF">2019-11-09T15:49:50Z</dcterms:modified>
</cp:coreProperties>
</file>