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010" r:id="rId2"/>
    <p:sldId id="1952" r:id="rId3"/>
    <p:sldId id="2076" r:id="rId4"/>
    <p:sldId id="2077" r:id="rId5"/>
    <p:sldId id="2078" r:id="rId6"/>
    <p:sldId id="2079" r:id="rId7"/>
    <p:sldId id="2080" r:id="rId8"/>
    <p:sldId id="2075" r:id="rId9"/>
  </p:sldIdLst>
  <p:sldSz cx="12192000" cy="6858000"/>
  <p:notesSz cx="7315200" cy="96012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00"/>
    <a:srgbClr val="33CC33"/>
    <a:srgbClr val="0000FF"/>
    <a:srgbClr val="000099"/>
    <a:srgbClr val="9933FF"/>
    <a:srgbClr val="FFA520"/>
    <a:srgbClr val="CC0099"/>
    <a:srgbClr val="00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19" autoAdjust="0"/>
    <p:restoredTop sz="94780" autoAdjust="0"/>
  </p:normalViewPr>
  <p:slideViewPr>
    <p:cSldViewPr>
      <p:cViewPr varScale="1">
        <p:scale>
          <a:sx n="78" d="100"/>
          <a:sy n="78" d="100"/>
        </p:scale>
        <p:origin x="54" y="48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4464"/>
            <a:ext cx="9753600" cy="5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8400" y="0"/>
            <a:ext cx="9753600" cy="16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83201" y="160020"/>
            <a:ext cx="2030307" cy="32004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80B18B65-4CBA-DB46-9D73-AD0C58E7BE22}" type="datetime1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12800" y="9041131"/>
            <a:ext cx="5852160" cy="24003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746241" y="9119474"/>
            <a:ext cx="567267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635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4C269693-4B73-3F4B-BE08-27CE2957F7EB}" type="datetime1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09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0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" y="-1278447"/>
            <a:ext cx="12192000" cy="1042416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14451" y="1671639"/>
            <a:ext cx="102616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4451" y="3125788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title footer_Blue_646.jp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794500"/>
            <a:ext cx="12192000" cy="63500"/>
          </a:xfrm>
          <a:prstGeom prst="rect">
            <a:avLst/>
          </a:prstGeom>
          <a:gradFill flip="none"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1067274" cy="10668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53964" y="228600"/>
            <a:ext cx="137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b="1" dirty="0">
                <a:solidFill>
                  <a:schemeClr val="accent1">
                    <a:lumMod val="50000"/>
                  </a:schemeClr>
                </a:solidFill>
                <a:latin typeface="Adobe Hebrew" charset="0"/>
                <a:ea typeface="Adobe Hebrew" charset="0"/>
                <a:cs typeface="Adobe Hebrew" charset="0"/>
              </a:rPr>
              <a:t>NANJING</a:t>
            </a:r>
            <a:r>
              <a:rPr kumimoji="1" lang="zh-CN" altLang="en-US" sz="1800" b="1" dirty="0">
                <a:solidFill>
                  <a:schemeClr val="accent1">
                    <a:lumMod val="50000"/>
                  </a:schemeClr>
                </a:solidFill>
                <a:latin typeface="Adobe Hebrew" charset="0"/>
                <a:ea typeface="Adobe Hebrew" charset="0"/>
                <a:cs typeface="Adobe Hebrew" charset="0"/>
              </a:rPr>
              <a:t> 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240506" y="515035"/>
            <a:ext cx="181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="1" dirty="0">
                <a:solidFill>
                  <a:schemeClr val="accent1">
                    <a:lumMod val="50000"/>
                  </a:schemeClr>
                </a:solidFill>
                <a:latin typeface="Adobe Hebrew" charset="0"/>
                <a:ea typeface="Adobe Hebrew" charset="0"/>
                <a:cs typeface="Adobe Hebrew" charset="0"/>
              </a:rPr>
              <a:t>UNIVERSITY</a:t>
            </a:r>
            <a:endParaRPr kumimoji="1" lang="zh-CN" altLang="en-US" b="1" dirty="0">
              <a:solidFill>
                <a:schemeClr val="accent1">
                  <a:lumMod val="50000"/>
                </a:schemeClr>
              </a:solidFill>
              <a:latin typeface="Adobe Hebrew" charset="0"/>
              <a:ea typeface="Adobe Hebrew" charset="0"/>
              <a:cs typeface="Adobe Hebrew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.                                                                     Strong QCD 2021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.                                                                     Strong QCD 2021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8684" y="6611938"/>
            <a:ext cx="4523316" cy="25501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.                                                                     Strong QCD 2021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Craig Roberts.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5400" y="6629400"/>
            <a:ext cx="4704744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.                                                                     Strong QCD 2021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8358" y="6629400"/>
            <a:ext cx="4394201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.                                                                     Strong QCD 2021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.                                                                     Strong QCD 2021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.                                                                     Strong QCD 2021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Craig Roberts.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.                                                                     Strong QCD 2021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52601"/>
            <a:ext cx="4011084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3357" y="6596148"/>
            <a:ext cx="4868025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.                                                                     Strong QCD 2021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.                                                                     Strong QCD 2021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4699"/>
            <a:ext cx="12192000" cy="53035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631" y="1018446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7110" y="6505575"/>
            <a:ext cx="279611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.                                                                     Strong QCD 2021 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6301" y="6307138"/>
            <a:ext cx="792268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Craig Roberts.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1" y="6489701"/>
            <a:ext cx="51223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np.nju.edu.c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proofpoint.com/v2/url?u=https-3A__indico.ihep.ac.cn__event_6610_overview&amp;d=DwMDaQ&amp;c=CJqEzB1piLOyyvZjb8YUQw&amp;r=5d2A05CBcg701rhFXA73zw&amp;m=DaGyH0Hi5vX5BUqe1V5oG7WSTJ7fG8XmdaiPyfKPuEM&amp;s=a3Jl1joYTCQtzx9J62XS98Z1iyC3_2kqv0_CyGJlnyA&amp;e=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rldefense.proofpoint.com/v2/url?u=https-3A__goo.gl_maps_TzfMar8cPczzx5rg6&amp;d=DwMDaQ&amp;c=CJqEzB1piLOyyvZjb8YUQw&amp;r=5d2A05CBcg701rhFXA73zw&amp;m=DaGyH0Hi5vX5BUqe1V5oG7WSTJ7fG8XmdaiPyfKPuEM&amp;s=-EZzrJIclwDsrtpiW6jC8O9tPpc-sSArmT9yWYWaAxM&amp;e=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" y="1737192"/>
            <a:ext cx="12202082" cy="9694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700" i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2509838" y="1447801"/>
            <a:ext cx="7696200" cy="106997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09838" y="2895600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6219B-A32E-476C-A7F0-797C04FF6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82" y="1039696"/>
            <a:ext cx="12202082" cy="5818304"/>
          </a:xfrm>
          <a:prstGeom prst="rect">
            <a:avLst/>
          </a:prstGeom>
        </p:spPr>
      </p:pic>
      <p:sp>
        <p:nvSpPr>
          <p:cNvPr id="9" name="Subtitle 7"/>
          <p:cNvSpPr txBox="1">
            <a:spLocks/>
          </p:cNvSpPr>
          <p:nvPr/>
        </p:nvSpPr>
        <p:spPr bwMode="auto">
          <a:xfrm>
            <a:off x="838200" y="6324600"/>
            <a:ext cx="601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>
                <a:solidFill>
                  <a:schemeClr val="bg1"/>
                </a:solidFill>
              </a:rPr>
              <a:t>Craig Roberts … </a:t>
            </a:r>
            <a:r>
              <a:rPr lang="en-US" sz="2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http://inp.nju.edu.cn/</a:t>
            </a:r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0CD000EE-0D0D-4F96-8253-6D55DF13EF80}"/>
              </a:ext>
            </a:extLst>
          </p:cNvPr>
          <p:cNvSpPr txBox="1">
            <a:spLocks/>
          </p:cNvSpPr>
          <p:nvPr/>
        </p:nvSpPr>
        <p:spPr bwMode="auto">
          <a:xfrm>
            <a:off x="1049400" y="1066800"/>
            <a:ext cx="10152000" cy="165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7200" b="1" dirty="0" err="1">
                <a:solidFill>
                  <a:schemeClr val="bg1"/>
                </a:solidFill>
                <a:latin typeface="Freestyle Script" panose="030804020302050B0404" pitchFamily="66" charset="0"/>
              </a:rPr>
              <a:t>sQCD</a:t>
            </a:r>
            <a:r>
              <a:rPr lang="en-US" sz="7200" b="1" dirty="0">
                <a:solidFill>
                  <a:schemeClr val="bg1"/>
                </a:solidFill>
                <a:latin typeface="Freestyle Script" panose="030804020302050B0404" pitchFamily="66" charset="0"/>
              </a:rPr>
              <a:t> 2021</a:t>
            </a:r>
          </a:p>
          <a:p>
            <a:r>
              <a:rPr lang="en-US" sz="7200" b="1" dirty="0">
                <a:solidFill>
                  <a:schemeClr val="bg1"/>
                </a:solidFill>
                <a:latin typeface="Freestyle Script" panose="030804020302050B0404" pitchFamily="66" charset="0"/>
              </a:rPr>
              <a:t>Experiment and Theory for Strong QCD</a:t>
            </a:r>
            <a:endParaRPr lang="en-GB" sz="7200" kern="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4701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ody of water surrounded by trees&#10;&#10;Description automatically generated">
            <a:extLst>
              <a:ext uri="{FF2B5EF4-FFF2-40B4-BE49-F238E27FC236}">
                <a16:creationId xmlns:a16="http://schemas.microsoft.com/office/drawing/2014/main" id="{8EE0F00D-5F27-4B08-AC19-AB75893573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84A8C2-5879-483B-BF56-808B820A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i="1" dirty="0" err="1">
                <a:solidFill>
                  <a:schemeClr val="bg1"/>
                </a:solidFill>
              </a:rPr>
              <a:t>Qixia</a:t>
            </a:r>
            <a:r>
              <a:rPr lang="en-US" sz="3600" i="1" dirty="0">
                <a:solidFill>
                  <a:schemeClr val="bg1"/>
                </a:solidFill>
              </a:rPr>
              <a:t> Mountain Buddhist Temple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907E-01DD-45F7-9D5A-3F56CAAA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                        Strong QCD 2021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73D-8EA3-454D-9C4A-63F12079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1459D-A67F-4AEB-A1ED-5F20EEDE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A02CB59-B287-4F36-9B9C-B3BEECD60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1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ody of water surrounded by trees&#10;&#10;Description automatically generated">
            <a:extLst>
              <a:ext uri="{FF2B5EF4-FFF2-40B4-BE49-F238E27FC236}">
                <a16:creationId xmlns:a16="http://schemas.microsoft.com/office/drawing/2014/main" id="{8EE0F00D-5F27-4B08-AC19-AB75893573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84A8C2-5879-483B-BF56-808B820A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err="1"/>
              <a:t>sQCD</a:t>
            </a:r>
            <a:r>
              <a:rPr lang="en-US" sz="3600" dirty="0"/>
              <a:t>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1A0E6-4537-4799-AE8B-CD74847C5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125200" cy="4525963"/>
          </a:xfrm>
        </p:spPr>
        <p:txBody>
          <a:bodyPr/>
          <a:lstStyle/>
          <a:p>
            <a:r>
              <a:rPr lang="en-US" sz="2400" dirty="0"/>
              <a:t>This series has been hosted in </a:t>
            </a:r>
          </a:p>
          <a:p>
            <a:pPr lvl="1"/>
            <a:r>
              <a:rPr lang="en-US" sz="2400" dirty="0"/>
              <a:t>France (1</a:t>
            </a:r>
            <a:r>
              <a:rPr lang="en-US" sz="2400" baseline="30000" dirty="0"/>
              <a:t>st</a:t>
            </a:r>
            <a:r>
              <a:rPr lang="en-US" sz="2400" dirty="0"/>
              <a:t>), </a:t>
            </a:r>
          </a:p>
          <a:p>
            <a:pPr lvl="1"/>
            <a:r>
              <a:rPr lang="en-US" sz="2400" dirty="0"/>
              <a:t>South Korea (2</a:t>
            </a:r>
            <a:r>
              <a:rPr lang="en-US" sz="2400" baseline="30000" dirty="0"/>
              <a:t>nd</a:t>
            </a:r>
            <a:r>
              <a:rPr lang="en-US" sz="2400" dirty="0"/>
              <a:t>) </a:t>
            </a:r>
          </a:p>
          <a:p>
            <a:pPr lvl="1"/>
            <a:r>
              <a:rPr lang="en-US" sz="2400" dirty="0"/>
              <a:t>and USA (3</a:t>
            </a:r>
            <a:r>
              <a:rPr lang="en-US" sz="2400" baseline="30000" dirty="0"/>
              <a:t>rd</a:t>
            </a:r>
            <a:r>
              <a:rPr lang="en-US" sz="2400" dirty="0"/>
              <a:t>)</a:t>
            </a:r>
          </a:p>
          <a:p>
            <a:r>
              <a:rPr lang="en-US" sz="2400" dirty="0"/>
              <a:t>May be appropriate for the next workshop to be in Asia once again.  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INP therefore proposes that the 4</a:t>
            </a:r>
            <a:r>
              <a:rPr lang="en-US" sz="2400" baseline="30000" dirty="0"/>
              <a:t>th</a:t>
            </a:r>
            <a:r>
              <a:rPr lang="en-US" sz="2400" dirty="0"/>
              <a:t> meeting in this series be held in</a:t>
            </a:r>
            <a:br>
              <a:rPr lang="en-US" sz="2400" dirty="0"/>
            </a:br>
            <a:r>
              <a:rPr lang="en-US" sz="2400" dirty="0"/>
              <a:t>    April or May 2021</a:t>
            </a:r>
            <a:br>
              <a:rPr lang="en-US" sz="2400" dirty="0"/>
            </a:br>
            <a:r>
              <a:rPr lang="en-US" sz="2400" dirty="0"/>
              <a:t>    NJU INP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      Nanjing, China.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Averages … 17C overnight … 25C during the day … &lt; 10% precipitation chance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907E-01DD-45F7-9D5A-3F56CAAA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                        Strong QCD 2021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73D-8EA3-454D-9C4A-63F12079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1459D-A67F-4AEB-A1ED-5F20EEDE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3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ody of water surrounded by trees&#10;&#10;Description automatically generated">
            <a:extLst>
              <a:ext uri="{FF2B5EF4-FFF2-40B4-BE49-F238E27FC236}">
                <a16:creationId xmlns:a16="http://schemas.microsoft.com/office/drawing/2014/main" id="{8EE0F00D-5F27-4B08-AC19-AB75893573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84A8C2-5879-483B-BF56-808B820A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/>
              <a:t>INP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1A0E6-4537-4799-AE8B-CD74847C5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11125200" cy="4525963"/>
          </a:xfrm>
        </p:spPr>
        <p:txBody>
          <a:bodyPr/>
          <a:lstStyle/>
          <a:p>
            <a:r>
              <a:rPr lang="en-US" sz="2400" dirty="0"/>
              <a:t>Now … INP is “under construction”</a:t>
            </a:r>
          </a:p>
          <a:p>
            <a:r>
              <a:rPr lang="en-US" sz="2400" dirty="0"/>
              <a:t>Recruiting researchers with broad ranging interests and expertise in a wide variety of areas with focus on strong QCD</a:t>
            </a:r>
          </a:p>
          <a:p>
            <a:r>
              <a:rPr lang="en-US" sz="2400" dirty="0"/>
              <a:t>Intended that the INP will contribute to motivating experiments at the world's leading facilities and be actively involved in collaborations with scientists from around the world.  </a:t>
            </a:r>
          </a:p>
          <a:p>
            <a:r>
              <a:rPr lang="en-US" sz="2400" dirty="0"/>
              <a:t>INP will </a:t>
            </a:r>
          </a:p>
          <a:p>
            <a:pPr lvl="1"/>
            <a:r>
              <a:rPr lang="en-US" sz="2400" dirty="0"/>
              <a:t>Have an active Visitor </a:t>
            </a:r>
            <a:r>
              <a:rPr lang="en-US" sz="2400" dirty="0" err="1"/>
              <a:t>Programme</a:t>
            </a:r>
            <a:r>
              <a:rPr lang="en-US" sz="2400" dirty="0"/>
              <a:t>, aimed at attracting and encouraging scientific exchange between institutes both nationally and internationally.   </a:t>
            </a:r>
          </a:p>
          <a:p>
            <a:pPr lvl="1"/>
            <a:r>
              <a:rPr lang="en-US" sz="2400" dirty="0"/>
              <a:t>Host regular international workshops/conferences</a:t>
            </a:r>
          </a:p>
          <a:p>
            <a:pPr lvl="1"/>
            <a:r>
              <a:rPr lang="en-US" sz="2400" dirty="0"/>
              <a:t>Act to preserve and strengthen the international collaborative character of basic research.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907E-01DD-45F7-9D5A-3F56CAAA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                        Strong QCD 2021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73D-8EA3-454D-9C4A-63F12079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1459D-A67F-4AEB-A1ED-5F20EEDE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2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ody of water surrounded by trees&#10;&#10;Description automatically generated">
            <a:extLst>
              <a:ext uri="{FF2B5EF4-FFF2-40B4-BE49-F238E27FC236}">
                <a16:creationId xmlns:a16="http://schemas.microsoft.com/office/drawing/2014/main" id="{8EE0F00D-5F27-4B08-AC19-AB75893573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84A8C2-5879-483B-BF56-808B820A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/>
              <a:t>Nanjing (Southern Capital)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1A0E6-4537-4799-AE8B-CD74847C5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2000"/>
            <a:ext cx="11125200" cy="4525963"/>
          </a:xfrm>
        </p:spPr>
        <p:txBody>
          <a:bodyPr/>
          <a:lstStyle/>
          <a:p>
            <a:r>
              <a:rPr lang="en-US" sz="2400" dirty="0"/>
              <a:t>Old Capital of Imperial China, on the banks of the Yangtze River</a:t>
            </a:r>
          </a:p>
          <a:p>
            <a:r>
              <a:rPr lang="en-US" sz="2400" dirty="0"/>
              <a:t>Approximately 300km WNW of Shanghai</a:t>
            </a:r>
          </a:p>
          <a:p>
            <a:pPr lvl="1"/>
            <a:r>
              <a:rPr lang="en-US" sz="2400" dirty="0"/>
              <a:t>From Shanghai … Nanjing can be reached via high-speed train in 1h40m. </a:t>
            </a:r>
          </a:p>
          <a:p>
            <a:r>
              <a:rPr lang="en-US" sz="2400" dirty="0"/>
              <a:t>Comfortable international airport, with direct out- and in-bound flights connecting it to many of the world's major hubs.  </a:t>
            </a:r>
          </a:p>
          <a:p>
            <a:r>
              <a:rPr lang="en-US" sz="2400" dirty="0"/>
              <a:t>Compact city of 8.3-million people, with excellent public transport network </a:t>
            </a:r>
          </a:p>
          <a:p>
            <a:r>
              <a:rPr lang="en-US" sz="2400" dirty="0"/>
              <a:t>Substantial international expatriate community</a:t>
            </a:r>
          </a:p>
          <a:p>
            <a:r>
              <a:rPr lang="en-US" sz="2400" dirty="0"/>
              <a:t>Rated the most livable city in China by natives and foreigners alike.   </a:t>
            </a:r>
          </a:p>
          <a:p>
            <a:r>
              <a:rPr lang="en-US" sz="2400" dirty="0"/>
              <a:t>Old Campus of NJU is located in the </a:t>
            </a:r>
            <a:r>
              <a:rPr lang="en-US" sz="2400" dirty="0" err="1"/>
              <a:t>Gulou</a:t>
            </a:r>
            <a:r>
              <a:rPr lang="en-US" sz="2400" dirty="0"/>
              <a:t> district.  </a:t>
            </a:r>
          </a:p>
          <a:p>
            <a:pPr lvl="1"/>
            <a:r>
              <a:rPr lang="en-US" sz="2400" dirty="0"/>
              <a:t>Bustling with activity, day and night, particularly along the Shanghai Road, </a:t>
            </a:r>
          </a:p>
          <a:p>
            <a:pPr lvl="1"/>
            <a:r>
              <a:rPr lang="en-US" sz="2400" dirty="0" err="1"/>
              <a:t>Gulou</a:t>
            </a:r>
            <a:r>
              <a:rPr lang="en-US" sz="2400" dirty="0"/>
              <a:t> is popular, e.g. with both Chinese and international students.</a:t>
            </a:r>
          </a:p>
          <a:p>
            <a:r>
              <a:rPr lang="en-US" sz="2400" dirty="0"/>
              <a:t>Home to numerous institutes of higher learning. In fact, the ratio of university students to total population is the highest in China.   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907E-01DD-45F7-9D5A-3F56CAAA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                        Strong QCD 2021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73D-8EA3-454D-9C4A-63F12079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1459D-A67F-4AEB-A1ED-5F20EEDE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8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ody of water surrounded by trees&#10;&#10;Description automatically generated">
            <a:extLst>
              <a:ext uri="{FF2B5EF4-FFF2-40B4-BE49-F238E27FC236}">
                <a16:creationId xmlns:a16="http://schemas.microsoft.com/office/drawing/2014/main" id="{8EE0F00D-5F27-4B08-AC19-AB75893573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84A8C2-5879-483B-BF56-808B820A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/>
              <a:t>NJU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1A0E6-4537-4799-AE8B-CD74847C5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27037"/>
            <a:ext cx="11125200" cy="61176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Experience with hosting international meetings.  Most recently …</a:t>
            </a:r>
            <a:br>
              <a:rPr lang="en-US" sz="2400" dirty="0"/>
            </a:br>
            <a:r>
              <a:rPr lang="en-US" sz="2400" dirty="0"/>
              <a:t>    	"9th Workshop on Hadron physics in China and Opportunities Worldwide",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24-29 July 2017, </a:t>
            </a:r>
            <a:br>
              <a:rPr lang="en-US" sz="2400" dirty="0"/>
            </a:br>
            <a:r>
              <a:rPr lang="en-US" sz="2400" dirty="0"/>
              <a:t> 	   </a:t>
            </a:r>
            <a:r>
              <a:rPr lang="en-US" sz="2400" dirty="0">
                <a:hlinkClick r:id="rId3"/>
              </a:rPr>
              <a:t>&lt;https://indico.ihep.ac.cn//event/6610/overview&gt;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400" dirty="0"/>
              <a:t>Held in the Science and Technology Building (STB) at NJU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Fifth floor of which is now "owned" - almost exclusively - by the INP </a:t>
            </a:r>
            <a:r>
              <a:rPr lang="en-US" sz="2400" dirty="0">
                <a:hlinkClick r:id="rId4"/>
              </a:rPr>
              <a:t>&lt;https://goo.gl/maps/TzfMar8cPczzx5rg6&gt;</a:t>
            </a:r>
            <a:r>
              <a:rPr lang="en-US" sz="2400" dirty="0"/>
              <a:t>.  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The STB has an excellent auditorium on the ground floor and ample space for refreshment breaks and breakout discussions.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Accommodation, 5-star Golden Eagle Summit hotel 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1km away from the STB, i.e. 15 minutes walk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200" dirty="0"/>
              <a:t>	(good options for those on lower budgets … far cheaper and better than GRC quality)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Negotiated rate = $80/night.  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Large, clean rooms … with a view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Excellent breakfast (included in the overnight rate) 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Well-maintained swimming pool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907E-01DD-45F7-9D5A-3F56CAAA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                        Strong QCD 2021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73D-8EA3-454D-9C4A-63F12079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Craig Roberts.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1459D-A67F-4AEB-A1ED-5F20EEDE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1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ody of water surrounded by trees&#10;&#10;Description automatically generated">
            <a:extLst>
              <a:ext uri="{FF2B5EF4-FFF2-40B4-BE49-F238E27FC236}">
                <a16:creationId xmlns:a16="http://schemas.microsoft.com/office/drawing/2014/main" id="{8EE0F00D-5F27-4B08-AC19-AB75893573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84A8C2-5879-483B-BF56-808B820A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/>
              <a:t>NJU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1A0E6-4537-4799-AE8B-CD74847C5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87950"/>
            <a:ext cx="11125200" cy="61176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Transportation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Air … many airlines operate direct flights into Nanjing International Airport.  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Europeans, Lufthansa has a direct flight from Frankfurt.  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US examples, one can use a code-share flight to reach Nanjing (one stop in Beijing) from Washington DC, from Chicago, etc.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Ground … 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Taxi from Nanjing International Airport to the Golden Eagle is less-than $30.  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Alternatively, with one change, at Nanjing South Railway Station, the subway will take a person to the exact location of the Golden Eagle for just $1.20.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Guides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Naturally, INP members would act as guides (meet-and-greet, etc.) for those people in need.  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Safety 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Perhaps, worth adding here that, unlike many western cities, Nanjing is extremely safe: a person can venture anywhere with complete confidence.  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Moreover, Chinese people are extremely helpful and hospitable, so getting around without a knowledge of the language can fairly effectively be overcome.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907E-01DD-45F7-9D5A-3F56CAAA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                        Strong QCD 2021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73D-8EA3-454D-9C4A-63F12079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Craig Roberts.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1459D-A67F-4AEB-A1ED-5F20EEDE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9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7C4B7A-AD74-4C06-B75B-FD43B25B8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4974" y="6571771"/>
            <a:ext cx="4410826" cy="216857"/>
          </a:xfrm>
        </p:spPr>
        <p:txBody>
          <a:bodyPr/>
          <a:lstStyle/>
          <a:p>
            <a:r>
              <a:rPr lang="en-US"/>
              <a:t>.                                                                     Strong QCD 2021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EB00E5-FC4B-4317-AD54-43BE511B7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3A2B6-44AB-477E-9F20-D09A85E1C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E11AD833-7750-4356-96BF-24E28C95E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400" y="0"/>
            <a:ext cx="20903553" cy="7010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4B1A95-4BE8-4F8A-88E7-E211FD13CAC8}"/>
              </a:ext>
            </a:extLst>
          </p:cNvPr>
          <p:cNvSpPr txBox="1"/>
          <p:nvPr/>
        </p:nvSpPr>
        <p:spPr>
          <a:xfrm>
            <a:off x="2515597" y="609600"/>
            <a:ext cx="71608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R BERKLEY" panose="02000000000000000000" pitchFamily="2" charset="0"/>
              </a:rPr>
              <a:t>We think we can serve this community well</a:t>
            </a:r>
          </a:p>
          <a:p>
            <a:r>
              <a:rPr lang="en-GB" sz="4000" dirty="0">
                <a:solidFill>
                  <a:schemeClr val="bg1"/>
                </a:solidFill>
                <a:latin typeface="AR BERKLEY" panose="02000000000000000000" pitchFamily="2" charset="0"/>
              </a:rPr>
              <a:t>&amp; Hope to welcome you to Nanjing</a:t>
            </a:r>
          </a:p>
        </p:txBody>
      </p:sp>
    </p:spTree>
    <p:extLst>
      <p:ext uri="{BB962C8B-B14F-4D97-AF65-F5344CB8AC3E}">
        <p14:creationId xmlns:p14="http://schemas.microsoft.com/office/powerpoint/2010/main" val="132889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RAIG20ROBERTS@ALLIYGNFUVWYY577" val="3700"/>
</p:tagLst>
</file>

<file path=ppt/theme/theme1.xml><?xml version="1.0" encoding="utf-8"?>
<a:theme xmlns:a="http://schemas.openxmlformats.org/drawingml/2006/main" name="blue_2007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27217</TotalTime>
  <Words>812</Words>
  <Application>Microsoft Office PowerPoint</Application>
  <PresentationFormat>Widescreen</PresentationFormat>
  <Paragraphs>85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Adobe Hebrew</vt:lpstr>
      <vt:lpstr>AR BERKLEY</vt:lpstr>
      <vt:lpstr>Arial</vt:lpstr>
      <vt:lpstr>Calibri</vt:lpstr>
      <vt:lpstr>Freestyle Script</vt:lpstr>
      <vt:lpstr>Lucida Handwriting</vt:lpstr>
      <vt:lpstr>Trebuchet MS</vt:lpstr>
      <vt:lpstr>Wingdings</vt:lpstr>
      <vt:lpstr>blue_2007</vt:lpstr>
      <vt:lpstr> </vt:lpstr>
      <vt:lpstr>Qixia Mountain Buddhist Temple</vt:lpstr>
      <vt:lpstr>sQCD 2021</vt:lpstr>
      <vt:lpstr>INP</vt:lpstr>
      <vt:lpstr>Nanjing (Southern Capital)</vt:lpstr>
      <vt:lpstr>NJU</vt:lpstr>
      <vt:lpstr>NJU</vt:lpstr>
      <vt:lpstr>PowerPoint Presentation</vt:lpstr>
    </vt:vector>
  </TitlesOfParts>
  <Company>Argonne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Roberts</dc:creator>
  <cp:lastModifiedBy>Craig Roberts</cp:lastModifiedBy>
  <cp:revision>5928</cp:revision>
  <dcterms:created xsi:type="dcterms:W3CDTF">2011-04-14T18:17:37Z</dcterms:created>
  <dcterms:modified xsi:type="dcterms:W3CDTF">2019-11-08T21:39:20Z</dcterms:modified>
</cp:coreProperties>
</file>