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302" r:id="rId4"/>
    <p:sldId id="291" r:id="rId5"/>
    <p:sldId id="292" r:id="rId6"/>
    <p:sldId id="310" r:id="rId7"/>
    <p:sldId id="311" r:id="rId8"/>
    <p:sldId id="312" r:id="rId9"/>
    <p:sldId id="281" r:id="rId10"/>
    <p:sldId id="321" r:id="rId11"/>
    <p:sldId id="313" r:id="rId12"/>
    <p:sldId id="322" r:id="rId13"/>
    <p:sldId id="289" r:id="rId14"/>
    <p:sldId id="319" r:id="rId15"/>
    <p:sldId id="320" r:id="rId16"/>
    <p:sldId id="314" r:id="rId17"/>
    <p:sldId id="283" r:id="rId18"/>
    <p:sldId id="284" r:id="rId19"/>
    <p:sldId id="288" r:id="rId20"/>
    <p:sldId id="316" r:id="rId21"/>
    <p:sldId id="293" r:id="rId22"/>
    <p:sldId id="294" r:id="rId23"/>
    <p:sldId id="296" r:id="rId24"/>
    <p:sldId id="317" r:id="rId25"/>
    <p:sldId id="298" r:id="rId26"/>
    <p:sldId id="318" r:id="rId27"/>
    <p:sldId id="297" r:id="rId28"/>
    <p:sldId id="327" r:id="rId29"/>
    <p:sldId id="326" r:id="rId30"/>
    <p:sldId id="328" r:id="rId31"/>
    <p:sldId id="323" r:id="rId32"/>
    <p:sldId id="325" r:id="rId33"/>
    <p:sldId id="338" r:id="rId34"/>
    <p:sldId id="339" r:id="rId35"/>
    <p:sldId id="340" r:id="rId36"/>
    <p:sldId id="341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24" r:id="rId45"/>
    <p:sldId id="336" r:id="rId46"/>
    <p:sldId id="337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D2F3A-14F3-4024-A013-E178710F8915}" type="datetimeFigureOut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7125B-B251-4622-A56B-DA329917CB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63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5AF1-B08E-44F8-911E-A5586CB35B9A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27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C57D-4328-486A-BFFF-607B1D5CB1BA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154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26F7-E198-468A-9A8A-43BE03AFBC56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194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97DD-A21C-4DAC-8095-08077CCB681D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89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A228-D568-42A0-8AE1-F5DF62BC7176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62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6AFB-29BC-425F-9971-092DFF5607C2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30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B099E-17DA-4179-B967-9F1504474704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86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20E-76A1-4595-9883-43A410748D2D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57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47E5-DA77-4923-9236-A0F04C97849C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883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E734-C849-49AA-A6DF-F44E6D5BEFAF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082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8B55F-4169-4B52-842B-FAF422789D53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35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006BB-D081-4D70-885E-A6EA861AB644}" type="datetime1">
              <a:rPr kumimoji="1" lang="ja-JP" altLang="en-US" smtClean="0"/>
              <a:t>2019/11/5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D41F1-6911-4EB4-BE39-889F928668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76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9" Type="http://schemas.openxmlformats.org/officeDocument/2006/relationships/image" Target="../media/image25.tiff"/><Relationship Id="rId10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8.emf"/><Relationship Id="rId7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1.em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4" Type="http://schemas.openxmlformats.org/officeDocument/2006/relationships/image" Target="../media/image38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f"/><Relationship Id="rId3" Type="http://schemas.openxmlformats.org/officeDocument/2006/relationships/image" Target="../media/image6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tiff"/><Relationship Id="rId3" Type="http://schemas.openxmlformats.org/officeDocument/2006/relationships/image" Target="../media/image7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64FBA8B-D195-48E5-9F8B-70D239C18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176" y="1699022"/>
            <a:ext cx="8567803" cy="1790700"/>
          </a:xfrm>
        </p:spPr>
        <p:txBody>
          <a:bodyPr>
            <a:normAutofit fontScale="90000"/>
          </a:bodyPr>
          <a:lstStyle/>
          <a:p>
            <a:r>
              <a:rPr lang="en-US" altLang="ja-JP" sz="3675" dirty="0"/>
              <a:t>K</a:t>
            </a:r>
            <a:r>
              <a:rPr lang="en-US" altLang="ja-JP" sz="3675" baseline="30000" dirty="0"/>
              <a:t>-</a:t>
            </a:r>
            <a:r>
              <a:rPr lang="en-US" altLang="ja-JP" sz="3675" dirty="0"/>
              <a:t>pp resonance experimental mass and width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/>
              <a:t>↓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lang="en-US" altLang="ja-JP" sz="5025" b="1" dirty="0"/>
              <a:t>Study of Kaonic nuclei at J-PARC</a:t>
            </a:r>
            <a:endParaRPr kumimoji="1" lang="ja-JP" altLang="en-US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0853EAD9-01E8-46E2-BC30-D29539D61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076" y="4261104"/>
            <a:ext cx="6858000" cy="1241822"/>
          </a:xfrm>
        </p:spPr>
        <p:txBody>
          <a:bodyPr>
            <a:noAutofit/>
          </a:bodyPr>
          <a:lstStyle/>
          <a:p>
            <a:r>
              <a:rPr kumimoji="1" lang="en-US" altLang="ja-JP" sz="3200" dirty="0" err="1"/>
              <a:t>Yudai</a:t>
            </a:r>
            <a:r>
              <a:rPr kumimoji="1" lang="ja-JP" altLang="en-US" sz="3200" dirty="0"/>
              <a:t> </a:t>
            </a:r>
            <a:r>
              <a:rPr kumimoji="1" lang="en-US" altLang="ja-JP" sz="3200" dirty="0"/>
              <a:t>Ichikawa (JAEA)</a:t>
            </a:r>
          </a:p>
          <a:p>
            <a:r>
              <a:rPr lang="en-US" altLang="ja-JP" sz="3200" dirty="0" smtClean="0"/>
              <a:t>2019/11/5</a:t>
            </a:r>
            <a:endParaRPr kumimoji="1" lang="en-US" altLang="ja-JP" sz="2000" dirty="0"/>
          </a:p>
          <a:p>
            <a:r>
              <a:rPr lang="en-US" altLang="ja-JP" sz="2000" b="1" dirty="0"/>
              <a:t>Strong QCD from Hadron Structure Experiments Workshop (</a:t>
            </a:r>
            <a:r>
              <a:rPr lang="en-US" altLang="ja-JP" sz="2000" b="1" dirty="0" err="1"/>
              <a:t>Reimei</a:t>
            </a:r>
            <a:r>
              <a:rPr lang="en-US" altLang="ja-JP" sz="2000" b="1" dirty="0"/>
              <a:t> Workshop)</a:t>
            </a:r>
          </a:p>
          <a:p>
            <a:endParaRPr lang="en-US" altLang="ja-JP" sz="20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7D9ADA18-06AC-468C-9447-0FD19330D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5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8718" y="-3580"/>
            <a:ext cx="8229600" cy="1040319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 smtClean="0"/>
              <a:t>E27 </a:t>
            </a:r>
            <a:r>
              <a:rPr lang="en-US" altLang="ja-JP" smtClean="0"/>
              <a:t>coincidence result</a:t>
            </a:r>
            <a:endParaRPr kumimoji="1" lang="ja-JP" altLang="en-US" dirty="0"/>
          </a:p>
        </p:txBody>
      </p:sp>
      <p:sp>
        <p:nvSpPr>
          <p:cNvPr id="1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65416"/>
            <a:ext cx="8686800" cy="4525963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Broad enhancement ~2.28 GeV/c</a:t>
            </a:r>
            <a:r>
              <a:rPr kumimoji="1" lang="en-US" altLang="ja-JP" sz="2800" baseline="30000" dirty="0" smtClean="0"/>
              <a:t>2</a:t>
            </a:r>
            <a:r>
              <a:rPr kumimoji="1" lang="en-US" altLang="ja-JP" sz="2800" dirty="0" smtClean="0"/>
              <a:t> has been observed in the </a:t>
            </a:r>
            <a:r>
              <a:rPr kumimoji="1" lang="en-US" altLang="ja-JP" sz="2800" b="1" dirty="0" smtClean="0">
                <a:solidFill>
                  <a:srgbClr val="FF00FF"/>
                </a:solidFill>
              </a:rPr>
              <a:t>Σ</a:t>
            </a:r>
            <a:r>
              <a:rPr kumimoji="1" lang="en-US" altLang="ja-JP" sz="2800" b="1" baseline="30000" dirty="0" smtClean="0">
                <a:solidFill>
                  <a:srgbClr val="FF00FF"/>
                </a:solidFill>
              </a:rPr>
              <a:t>0</a:t>
            </a:r>
            <a:r>
              <a:rPr kumimoji="1" lang="en-US" altLang="ja-JP" sz="2800" b="1" dirty="0" smtClean="0">
                <a:solidFill>
                  <a:srgbClr val="FF00FF"/>
                </a:solidFill>
              </a:rPr>
              <a:t>p</a:t>
            </a:r>
            <a:r>
              <a:rPr kumimoji="1" lang="en-US" altLang="ja-JP" sz="2800" dirty="0" smtClean="0"/>
              <a:t> spectrum.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Mass: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(BE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ja-JP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dσ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/dΩ</a:t>
            </a:r>
            <a:r>
              <a: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``K</a:t>
            </a:r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‐</a:t>
            </a:r>
            <a:r>
              <a: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pp’’</a:t>
            </a:r>
            <a:r>
              <a:rPr lang="ja-JP" alt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ja-JP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267904" y="3945782"/>
            <a:ext cx="1007952" cy="24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594042" y="3977680"/>
            <a:ext cx="1354222" cy="24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65" y="1775760"/>
            <a:ext cx="33051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99" y="2165422"/>
            <a:ext cx="28765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5760"/>
            <a:ext cx="27241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25" y="2525655"/>
            <a:ext cx="3289610" cy="32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10" y="3558147"/>
            <a:ext cx="4352478" cy="332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テキスト ボックス 39"/>
          <p:cNvSpPr txBox="1"/>
          <p:nvPr/>
        </p:nvSpPr>
        <p:spPr>
          <a:xfrm>
            <a:off x="3087471" y="3402092"/>
            <a:ext cx="34379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π</a:t>
            </a:r>
            <a:r>
              <a:rPr kumimoji="1" lang="en-US" altLang="ja-JP" sz="2400" baseline="30000" dirty="0" smtClean="0"/>
              <a:t>+</a:t>
            </a:r>
            <a:r>
              <a:rPr kumimoji="1" lang="en-US" altLang="ja-JP" sz="2400" dirty="0" smtClean="0"/>
              <a:t>d</a:t>
            </a:r>
            <a:r>
              <a:rPr kumimoji="1" lang="ja-JP" altLang="en-US" sz="2400" dirty="0" smtClean="0"/>
              <a:t>→</a:t>
            </a:r>
            <a:r>
              <a:rPr lang="en-US" altLang="ja-JP" sz="2400" dirty="0" smtClean="0"/>
              <a:t>K</a:t>
            </a:r>
            <a:r>
              <a:rPr lang="en-US" altLang="ja-JP" sz="2400" baseline="30000" dirty="0" smtClean="0"/>
              <a:t>+</a:t>
            </a:r>
            <a:r>
              <a:rPr lang="en-US" altLang="ja-JP" sz="2400" dirty="0" smtClean="0"/>
              <a:t>X, X</a:t>
            </a:r>
            <a:r>
              <a:rPr lang="ja-JP" altLang="en-US" sz="2400" dirty="0" smtClean="0"/>
              <a:t>→</a:t>
            </a:r>
            <a:r>
              <a:rPr lang="en-US" altLang="ja-JP" sz="2400" dirty="0" smtClean="0">
                <a:solidFill>
                  <a:srgbClr val="FF00FF"/>
                </a:solidFill>
              </a:rPr>
              <a:t>Σ</a:t>
            </a:r>
            <a:r>
              <a:rPr lang="en-US" altLang="ja-JP" sz="2400" baseline="30000" dirty="0" smtClean="0">
                <a:solidFill>
                  <a:srgbClr val="FF00FF"/>
                </a:solidFill>
              </a:rPr>
              <a:t>0</a:t>
            </a:r>
            <a:r>
              <a:rPr lang="en-US" altLang="ja-JP" sz="2400" dirty="0" smtClean="0">
                <a:solidFill>
                  <a:srgbClr val="FF00FF"/>
                </a:solidFill>
              </a:rPr>
              <a:t>p </a:t>
            </a:r>
            <a:endParaRPr kumimoji="1" lang="ja-JP" altLang="en-US" sz="24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91261" y="2993987"/>
            <a:ext cx="3427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&lt;</a:t>
            </a:r>
            <a:r>
              <a:rPr lang="en-US" altLang="ja-JP" sz="2000" dirty="0"/>
              <a:t>2</a:t>
            </a:r>
            <a:r>
              <a:rPr lang="en-US" altLang="ja-JP" sz="2000" dirty="0" smtClean="0"/>
              <a:t>proton coincidence analysis</a:t>
            </a:r>
            <a:r>
              <a:rPr kumimoji="1" lang="en-US" altLang="ja-JP" sz="2000" dirty="0" smtClean="0"/>
              <a:t>&gt;</a:t>
            </a:r>
            <a:endParaRPr kumimoji="1" lang="ja-JP" altLang="en-US" sz="20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7F781277-8ACD-4A0C-B2DC-3F5B08E62B0C}"/>
              </a:ext>
            </a:extLst>
          </p:cNvPr>
          <p:cNvSpPr/>
          <p:nvPr/>
        </p:nvSpPr>
        <p:spPr>
          <a:xfrm>
            <a:off x="5783516" y="3878375"/>
            <a:ext cx="29463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Y. Ichikawa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PTEP 2015, 021D01(2015).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4808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4A561B66-B57E-47F0-AB11-3DE40045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84658D05-4249-4B35-8EE4-2266B833D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57647"/>
            <a:ext cx="7678757" cy="5200353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xmlns="" id="{34F6B18C-AA43-4E02-B865-F3E3CF6E346D}"/>
              </a:ext>
            </a:extLst>
          </p:cNvPr>
          <p:cNvSpPr txBox="1">
            <a:spLocks/>
          </p:cNvSpPr>
          <p:nvPr/>
        </p:nvSpPr>
        <p:spPr>
          <a:xfrm>
            <a:off x="628650" y="1281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E15: </a:t>
            </a:r>
            <a:r>
              <a:rPr lang="en-US" altLang="ja-JP" i="1" dirty="0"/>
              <a:t>K</a:t>
            </a:r>
            <a:r>
              <a:rPr lang="en-US" altLang="ja-JP" i="1" baseline="30000" dirty="0"/>
              <a:t>-</a:t>
            </a:r>
            <a:r>
              <a:rPr lang="en-US" altLang="ja-JP" i="1" dirty="0"/>
              <a:t>pp</a:t>
            </a:r>
            <a:r>
              <a:rPr lang="en-US" altLang="ja-JP" dirty="0"/>
              <a:t> search via the </a:t>
            </a:r>
            <a:r>
              <a:rPr lang="en-US" altLang="ja-JP" baseline="30000" dirty="0"/>
              <a:t>3</a:t>
            </a:r>
            <a:r>
              <a:rPr lang="en-US" altLang="ja-JP" dirty="0"/>
              <a:t>He(K</a:t>
            </a:r>
            <a:r>
              <a:rPr lang="en-US" altLang="ja-JP" baseline="30000" dirty="0"/>
              <a:t>-</a:t>
            </a:r>
            <a:r>
              <a:rPr lang="en-US" altLang="ja-JP" dirty="0"/>
              <a:t>, n)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61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15314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E15 results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3208"/>
          <a:stretch/>
        </p:blipFill>
        <p:spPr>
          <a:xfrm>
            <a:off x="0" y="2059181"/>
            <a:ext cx="4846963" cy="412635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396" y="3373120"/>
            <a:ext cx="3196604" cy="2673350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4846963" y="4122358"/>
            <a:ext cx="1005840" cy="741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62455" y="3489311"/>
            <a:ext cx="1269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i="1" dirty="0" smtClean="0">
                <a:solidFill>
                  <a:srgbClr val="FF0000"/>
                </a:solidFill>
              </a:rPr>
              <a:t>Acceptance</a:t>
            </a:r>
          </a:p>
          <a:p>
            <a:pPr algn="ctr"/>
            <a:r>
              <a:rPr kumimoji="1" lang="en-US" altLang="ja-JP" b="1" i="1" dirty="0" smtClean="0">
                <a:solidFill>
                  <a:srgbClr val="FF0000"/>
                </a:solidFill>
              </a:rPr>
              <a:t>Correction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54857" y="4818376"/>
            <a:ext cx="1387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i="1" dirty="0" smtClean="0">
                <a:solidFill>
                  <a:srgbClr val="FF0000"/>
                </a:solidFill>
              </a:rPr>
              <a:t>350 &lt; </a:t>
            </a:r>
          </a:p>
          <a:p>
            <a:pPr algn="ctr"/>
            <a:r>
              <a:rPr kumimoji="1" lang="en-US" altLang="ja-JP" b="1" i="1" dirty="0" smtClean="0">
                <a:solidFill>
                  <a:srgbClr val="FF0000"/>
                </a:solidFill>
              </a:rPr>
              <a:t>q </a:t>
            </a:r>
          </a:p>
          <a:p>
            <a:pPr algn="ctr"/>
            <a:r>
              <a:rPr kumimoji="1" lang="en-US" altLang="ja-JP" b="1" i="1" dirty="0" smtClean="0">
                <a:solidFill>
                  <a:srgbClr val="FF0000"/>
                </a:solidFill>
              </a:rPr>
              <a:t>&lt; 650 MeV/c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t="-1330"/>
          <a:stretch/>
        </p:blipFill>
        <p:spPr>
          <a:xfrm>
            <a:off x="134664" y="942932"/>
            <a:ext cx="5075537" cy="433515"/>
          </a:xfrm>
          <a:prstGeom prst="rect">
            <a:avLst/>
          </a:prstGeom>
        </p:spPr>
      </p:pic>
      <p:grpSp>
        <p:nvGrpSpPr>
          <p:cNvPr id="13" name="図形グループ 12"/>
          <p:cNvGrpSpPr/>
          <p:nvPr/>
        </p:nvGrpSpPr>
        <p:grpSpPr>
          <a:xfrm>
            <a:off x="253668" y="1345674"/>
            <a:ext cx="4254625" cy="468066"/>
            <a:chOff x="831736" y="1493864"/>
            <a:chExt cx="4254625" cy="468066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736" y="1552482"/>
              <a:ext cx="1749460" cy="409448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6"/>
            <a:srcRect l="3596" t="1" b="-3043"/>
            <a:stretch/>
          </p:blipFill>
          <p:spPr>
            <a:xfrm>
              <a:off x="2581196" y="1493864"/>
              <a:ext cx="2505165" cy="461060"/>
            </a:xfrm>
            <a:prstGeom prst="rect">
              <a:avLst/>
            </a:prstGeom>
          </p:spPr>
        </p:pic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952317"/>
            <a:ext cx="3657600" cy="318426"/>
          </a:xfrm>
          <a:prstGeom prst="rect">
            <a:avLst/>
          </a:prstGeom>
        </p:spPr>
      </p:pic>
      <p:grpSp>
        <p:nvGrpSpPr>
          <p:cNvPr id="19" name="図形グループ 18"/>
          <p:cNvGrpSpPr/>
          <p:nvPr/>
        </p:nvGrpSpPr>
        <p:grpSpPr>
          <a:xfrm>
            <a:off x="4915537" y="1405207"/>
            <a:ext cx="4217953" cy="327953"/>
            <a:chOff x="4926047" y="1489291"/>
            <a:chExt cx="4217953" cy="327953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6047" y="1516948"/>
              <a:ext cx="2261057" cy="300296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6084" y="1489291"/>
              <a:ext cx="1977916" cy="317443"/>
            </a:xfrm>
            <a:prstGeom prst="rect">
              <a:avLst/>
            </a:prstGeom>
          </p:spPr>
        </p:pic>
      </p:grpSp>
      <p:pic>
        <p:nvPicPr>
          <p:cNvPr id="18" name="図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326" y="6381465"/>
            <a:ext cx="7243598" cy="4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836B-8BC3-B245-83B7-E3EDE5EFA036}" type="slidenum">
              <a:rPr kumimoji="1" lang="ja-JP" altLang="en-US" smtClean="0"/>
              <a:t>13</a:t>
            </a:fld>
            <a:endParaRPr kumimoji="1" lang="ja-JP" altLang="en-US"/>
          </a:p>
        </p:txBody>
      </p:sp>
      <p:grpSp>
        <p:nvGrpSpPr>
          <p:cNvPr id="5" name="図形グループ 4"/>
          <p:cNvGrpSpPr/>
          <p:nvPr/>
        </p:nvGrpSpPr>
        <p:grpSpPr>
          <a:xfrm>
            <a:off x="295835" y="26894"/>
            <a:ext cx="8848165" cy="6831106"/>
            <a:chOff x="295835" y="26894"/>
            <a:chExt cx="8848165" cy="6831106"/>
          </a:xfrm>
        </p:grpSpPr>
        <p:sp>
          <p:nvSpPr>
            <p:cNvPr id="6" name="正方形/長方形 5"/>
            <p:cNvSpPr/>
            <p:nvPr/>
          </p:nvSpPr>
          <p:spPr>
            <a:xfrm>
              <a:off x="295835" y="26894"/>
              <a:ext cx="8848165" cy="668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374073" y="41564"/>
              <a:ext cx="8703269" cy="6816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図 7" descr="空 が含まれている画像&#10;&#10;非常に高い精度で生成された説明">
              <a:extLst>
                <a:ext uri="{FF2B5EF4-FFF2-40B4-BE49-F238E27FC236}">
                  <a16:creationId xmlns:a16="http://schemas.microsoft.com/office/drawing/2014/main" xmlns="" id="{2765B088-50BE-444D-AC4A-D61DED48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5474" y="2408058"/>
              <a:ext cx="5961868" cy="3825213"/>
            </a:xfrm>
            <a:prstGeom prst="rect">
              <a:avLst/>
            </a:prstGeom>
            <a:noFill/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xmlns="" id="{8BF85993-8DC8-4221-92A0-5214B057AD3C}"/>
                </a:ext>
              </a:extLst>
            </p:cNvPr>
            <p:cNvSpPr txBox="1"/>
            <p:nvPr/>
          </p:nvSpPr>
          <p:spPr>
            <a:xfrm>
              <a:off x="4887043" y="6207130"/>
              <a:ext cx="29624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/>
                <a:t>Binding Energy [MeV</a:t>
              </a:r>
              <a:r>
                <a:rPr kumimoji="1" lang="en-US" altLang="ja-JP" sz="2400" b="1" dirty="0"/>
                <a:t>]</a:t>
              </a:r>
              <a:endParaRPr kumimoji="1" lang="ja-JP" altLang="en-US" sz="2400" b="1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xmlns="" id="{5F924AE4-686B-4310-9B88-74370DE34CC0}"/>
                </a:ext>
              </a:extLst>
            </p:cNvPr>
            <p:cNvSpPr txBox="1"/>
            <p:nvPr/>
          </p:nvSpPr>
          <p:spPr>
            <a:xfrm rot="16200000">
              <a:off x="2317811" y="3946677"/>
              <a:ext cx="1079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err="1"/>
                <a:t>Γ</a:t>
              </a:r>
              <a:r>
                <a:rPr kumimoji="1" lang="ja-JP" altLang="en-US" sz="2000" b="1" dirty="0"/>
                <a:t>  </a:t>
              </a:r>
              <a:r>
                <a:rPr kumimoji="1" lang="en-US" altLang="ja-JP" sz="2000" b="1" dirty="0"/>
                <a:t>[MeV]</a:t>
              </a:r>
              <a:endParaRPr kumimoji="1" lang="ja-JP" altLang="en-US" sz="2000" b="1" dirty="0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CF19012A-C8BF-4CA3-9A84-1D271A108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006" y="363007"/>
              <a:ext cx="2685633" cy="205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ACDC6AC1-C614-4E1E-B32F-1A57E9D28129}"/>
                </a:ext>
              </a:extLst>
            </p:cNvPr>
            <p:cNvSpPr/>
            <p:nvPr/>
          </p:nvSpPr>
          <p:spPr>
            <a:xfrm>
              <a:off x="6707051" y="383749"/>
              <a:ext cx="321734" cy="176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xmlns="" id="{1D38C527-55B8-445F-B65F-04D80DE26DEA}"/>
                </a:ext>
              </a:extLst>
            </p:cNvPr>
            <p:cNvSpPr/>
            <p:nvPr/>
          </p:nvSpPr>
          <p:spPr>
            <a:xfrm>
              <a:off x="6867918" y="543060"/>
              <a:ext cx="2020105" cy="215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ja-JP" sz="800" dirty="0"/>
                <a:t>Y. Ichikawa </a:t>
              </a:r>
              <a:r>
                <a:rPr lang="en-US" altLang="ja-JP" sz="800" i="1" dirty="0"/>
                <a:t>et al</a:t>
              </a:r>
              <a:r>
                <a:rPr lang="en-US" altLang="ja-JP" sz="800" dirty="0"/>
                <a:t>., PTEP 2015, 021D01(2015).</a:t>
              </a:r>
              <a:endParaRPr lang="ja-JP" altLang="en-US" sz="800" dirty="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xmlns="" id="{F6AF329F-1BBC-4F6C-88AD-0D06B1EC940B}"/>
                </a:ext>
              </a:extLst>
            </p:cNvPr>
            <p:cNvSpPr txBox="1"/>
            <p:nvPr/>
          </p:nvSpPr>
          <p:spPr>
            <a:xfrm>
              <a:off x="2913862" y="70925"/>
              <a:ext cx="292582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/>
                <a:t>J-PARC E15: </a:t>
              </a:r>
              <a:r>
                <a:rPr kumimoji="1" lang="en-US" altLang="ja-JP" b="1" baseline="30000" dirty="0"/>
                <a:t>3</a:t>
              </a:r>
              <a:r>
                <a:rPr kumimoji="1" lang="en-US" altLang="ja-JP" b="1" dirty="0"/>
                <a:t>He(K</a:t>
              </a:r>
              <a:r>
                <a:rPr kumimoji="1" lang="en-US" altLang="ja-JP" b="1" baseline="30000" dirty="0"/>
                <a:t>-</a:t>
              </a:r>
              <a:r>
                <a:rPr kumimoji="1" lang="en-US" altLang="ja-JP" b="1" dirty="0"/>
                <a:t>, </a:t>
              </a:r>
              <a:r>
                <a:rPr kumimoji="1" lang="en-US" altLang="ja-JP" b="1" dirty="0" err="1"/>
                <a:t>Λp</a:t>
              </a:r>
              <a:r>
                <a:rPr kumimoji="1" lang="en-US" altLang="ja-JP" b="1" dirty="0"/>
                <a:t>)n</a:t>
              </a:r>
              <a:endParaRPr kumimoji="1" lang="ja-JP" altLang="en-US" b="1" dirty="0"/>
            </a:p>
          </p:txBody>
        </p:sp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96F72BAA-0A63-4BB0-89DB-BB041D0B8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1759" y="4986412"/>
              <a:ext cx="2063627" cy="131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xmlns="" id="{6BFBC2FC-3C80-47CA-9BE3-A79A1DB36354}"/>
                </a:ext>
              </a:extLst>
            </p:cNvPr>
            <p:cNvCxnSpPr/>
            <p:nvPr/>
          </p:nvCxnSpPr>
          <p:spPr>
            <a:xfrm>
              <a:off x="1761833" y="5006521"/>
              <a:ext cx="1292" cy="1149326"/>
            </a:xfrm>
            <a:prstGeom prst="line">
              <a:avLst/>
            </a:prstGeom>
            <a:noFill/>
            <a:ln w="127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xmlns="" id="{7EF2007F-35FF-46B4-AA0C-63AA24CB5466}"/>
                </a:ext>
              </a:extLst>
            </p:cNvPr>
            <p:cNvSpPr/>
            <p:nvPr/>
          </p:nvSpPr>
          <p:spPr>
            <a:xfrm>
              <a:off x="774765" y="6278404"/>
              <a:ext cx="1494565" cy="1467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ja-JP" sz="800" dirty="0" err="1"/>
                <a:t>M.Agnello</a:t>
              </a:r>
              <a:r>
                <a:rPr lang="en-US" altLang="ja-JP" sz="800" dirty="0"/>
                <a:t> </a:t>
              </a:r>
              <a:r>
                <a:rPr lang="en-US" altLang="ja-JP" sz="800" i="1" dirty="0"/>
                <a:t>et al.,  </a:t>
              </a:r>
              <a:r>
                <a:rPr lang="en-US" altLang="ja-JP" sz="800" dirty="0"/>
                <a:t>PRL 94, 212303 (2005)</a:t>
              </a:r>
              <a:endParaRPr lang="ja-JP" altLang="en-US" sz="800" dirty="0"/>
            </a:p>
          </p:txBody>
        </p:sp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xmlns="" id="{252DBCA7-EC6E-4027-8306-DF7F809BC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7187" y="2304712"/>
              <a:ext cx="2206881" cy="1547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xmlns="" id="{56E1D330-DDF4-404C-905D-B9E8073C2300}"/>
                </a:ext>
              </a:extLst>
            </p:cNvPr>
            <p:cNvCxnSpPr/>
            <p:nvPr/>
          </p:nvCxnSpPr>
          <p:spPr>
            <a:xfrm>
              <a:off x="1980413" y="2494367"/>
              <a:ext cx="0" cy="1198874"/>
            </a:xfrm>
            <a:prstGeom prst="line">
              <a:avLst/>
            </a:prstGeom>
            <a:noFill/>
            <a:ln w="127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xmlns="" id="{FDBE1226-117B-4482-AD42-10D26614F63D}"/>
                </a:ext>
              </a:extLst>
            </p:cNvPr>
            <p:cNvSpPr/>
            <p:nvPr/>
          </p:nvSpPr>
          <p:spPr>
            <a:xfrm>
              <a:off x="1530081" y="2289959"/>
              <a:ext cx="991738" cy="2165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ja-JP" sz="1200" dirty="0">
                  <a:solidFill>
                    <a:srgbClr val="008000"/>
                  </a:solidFill>
                </a:rPr>
                <a:t>K</a:t>
              </a:r>
              <a:r>
                <a:rPr lang="en-US" altLang="ja-JP" sz="1200" baseline="30000" dirty="0">
                  <a:solidFill>
                    <a:srgbClr val="008000"/>
                  </a:solidFill>
                </a:rPr>
                <a:t>-</a:t>
              </a:r>
              <a:r>
                <a:rPr lang="en-US" altLang="ja-JP" sz="1200" dirty="0">
                  <a:solidFill>
                    <a:srgbClr val="008000"/>
                  </a:solidFill>
                </a:rPr>
                <a:t>+</a:t>
              </a:r>
              <a:r>
                <a:rPr lang="en-US" altLang="ja-JP" sz="1200" dirty="0" err="1">
                  <a:solidFill>
                    <a:srgbClr val="008000"/>
                  </a:solidFill>
                </a:rPr>
                <a:t>p+p</a:t>
              </a:r>
              <a:r>
                <a:rPr lang="en-US" altLang="ja-JP" sz="1200" dirty="0">
                  <a:solidFill>
                    <a:srgbClr val="008000"/>
                  </a:solidFill>
                </a:rPr>
                <a:t>=2.37GeV</a:t>
              </a: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xmlns="" id="{AA78ADE7-61B4-4C45-ADB8-A42385EB4165}"/>
                </a:ext>
              </a:extLst>
            </p:cNvPr>
            <p:cNvSpPr/>
            <p:nvPr/>
          </p:nvSpPr>
          <p:spPr>
            <a:xfrm>
              <a:off x="524822" y="3821650"/>
              <a:ext cx="232669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800" dirty="0" err="1"/>
                <a:t>T.Yamazaki</a:t>
              </a:r>
              <a:r>
                <a:rPr lang="en-US" altLang="ja-JP" sz="800" dirty="0"/>
                <a:t> </a:t>
              </a:r>
              <a:r>
                <a:rPr lang="en-US" altLang="ja-JP" sz="800" i="1" dirty="0"/>
                <a:t>et al., </a:t>
              </a:r>
              <a:r>
                <a:rPr lang="en-US" altLang="ja-JP" sz="800" dirty="0"/>
                <a:t>PRL 104, 132502 (2010)</a:t>
              </a:r>
              <a:endParaRPr lang="ja-JP" altLang="en-US" sz="800" dirty="0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xmlns="" id="{7C269EF3-2C90-45DD-98F8-7F2DB9022040}"/>
                </a:ext>
              </a:extLst>
            </p:cNvPr>
            <p:cNvSpPr/>
            <p:nvPr/>
          </p:nvSpPr>
          <p:spPr>
            <a:xfrm>
              <a:off x="501584" y="1936207"/>
              <a:ext cx="1895776" cy="3176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>
                  <a:solidFill>
                    <a:schemeClr val="tx1"/>
                  </a:solidFill>
                </a:rPr>
                <a:t>DISTO: p(p, K</a:t>
              </a:r>
              <a:r>
                <a:rPr kumimoji="1" lang="en-US" altLang="ja-JP" b="1" baseline="30000" dirty="0">
                  <a:solidFill>
                    <a:schemeClr val="tx1"/>
                  </a:solidFill>
                </a:rPr>
                <a:t>+</a:t>
              </a:r>
              <a:r>
                <a:rPr kumimoji="1" lang="en-US" altLang="ja-JP" b="1" dirty="0">
                  <a:solidFill>
                    <a:schemeClr val="tx1"/>
                  </a:solidFill>
                </a:rPr>
                <a:t>)</a:t>
              </a:r>
              <a:r>
                <a:rPr kumimoji="1" lang="en-US" altLang="ja-JP" b="1" dirty="0" err="1">
                  <a:solidFill>
                    <a:schemeClr val="tx1"/>
                  </a:solidFill>
                </a:rPr>
                <a:t>Λp</a:t>
              </a:r>
              <a:r>
                <a:rPr kumimoji="1" lang="en-US" altLang="ja-JP" b="1" dirty="0">
                  <a:solidFill>
                    <a:schemeClr val="tx1"/>
                  </a:solidFill>
                </a:rPr>
                <a:t> </a:t>
              </a:r>
              <a:endParaRPr kumimoji="1" lang="ja-JP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xmlns="" id="{996AB85A-C6AF-4FFF-AD39-83E60D065621}"/>
                </a:ext>
              </a:extLst>
            </p:cNvPr>
            <p:cNvSpPr/>
            <p:nvPr/>
          </p:nvSpPr>
          <p:spPr>
            <a:xfrm>
              <a:off x="412292" y="4642933"/>
              <a:ext cx="2063627" cy="3176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>
                  <a:solidFill>
                    <a:schemeClr val="tx1"/>
                  </a:solidFill>
                </a:rPr>
                <a:t>FINUDA: stopped K</a:t>
              </a:r>
              <a:r>
                <a:rPr kumimoji="1" lang="en-US" altLang="ja-JP" b="1" baseline="30000" dirty="0">
                  <a:solidFill>
                    <a:schemeClr val="tx1"/>
                  </a:solidFill>
                </a:rPr>
                <a:t>-</a:t>
              </a:r>
              <a:endParaRPr kumimoji="1" lang="ja-JP" altLang="en-US" b="1" baseline="300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xmlns="" id="{C3C3F0E4-6444-4060-AB48-14DA58FBF598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 flipV="1">
              <a:off x="2435386" y="5110121"/>
              <a:ext cx="5343640" cy="533903"/>
            </a:xfrm>
            <a:prstGeom prst="straightConnector1">
              <a:avLst/>
            </a:prstGeom>
            <a:noFill/>
            <a:ln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xmlns="" id="{7C47DCAF-DD1E-44BD-BDF3-B092BAB96466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68" y="3078391"/>
              <a:ext cx="4808099" cy="1288471"/>
            </a:xfrm>
            <a:prstGeom prst="straightConnector1">
              <a:avLst/>
            </a:prstGeom>
            <a:noFill/>
            <a:ln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xmlns="" id="{39E01A69-097C-4B27-A6FF-3A26D1818F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6918" y="2195053"/>
              <a:ext cx="299904" cy="1498188"/>
            </a:xfrm>
            <a:prstGeom prst="straightConnector1">
              <a:avLst/>
            </a:prstGeom>
            <a:noFill/>
            <a:ln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xmlns="" id="{B405F646-01C2-4C9A-926E-5EC927A3B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1338" y="493478"/>
              <a:ext cx="2093571" cy="1852811"/>
            </a:xfrm>
            <a:prstGeom prst="rect">
              <a:avLst/>
            </a:prstGeom>
            <a:noFill/>
          </p:spPr>
        </p:pic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xmlns="" id="{3727F361-ABB3-46F7-86E5-84976D5EF2EB}"/>
                </a:ext>
              </a:extLst>
            </p:cNvPr>
            <p:cNvCxnSpPr>
              <a:cxnSpLocks/>
            </p:cNvCxnSpPr>
            <p:nvPr/>
          </p:nvCxnSpPr>
          <p:spPr>
            <a:xfrm>
              <a:off x="4260209" y="2253845"/>
              <a:ext cx="1068992" cy="1976771"/>
            </a:xfrm>
            <a:prstGeom prst="straightConnector1">
              <a:avLst/>
            </a:prstGeom>
            <a:noFill/>
            <a:ln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正方形/長方形 29"/>
            <p:cNvSpPr/>
            <p:nvPr/>
          </p:nvSpPr>
          <p:spPr>
            <a:xfrm>
              <a:off x="6714634" y="363279"/>
              <a:ext cx="243068" cy="185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xmlns="" id="{B88D58C8-5C21-431B-8DFA-DC6493B002A5}"/>
                </a:ext>
              </a:extLst>
            </p:cNvPr>
            <p:cNvSpPr txBox="1"/>
            <p:nvPr/>
          </p:nvSpPr>
          <p:spPr>
            <a:xfrm>
              <a:off x="6057608" y="70925"/>
              <a:ext cx="295842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/>
                <a:t>J-PARC E27: d(π</a:t>
              </a:r>
              <a:r>
                <a:rPr kumimoji="1" lang="en-US" altLang="ja-JP" b="1" baseline="30000" dirty="0"/>
                <a:t>+</a:t>
              </a:r>
              <a:r>
                <a:rPr kumimoji="1" lang="en-US" altLang="ja-JP" b="1" dirty="0"/>
                <a:t>, K</a:t>
              </a:r>
              <a:r>
                <a:rPr kumimoji="1" lang="en-US" altLang="ja-JP" b="1" baseline="30000" dirty="0"/>
                <a:t>+</a:t>
              </a:r>
              <a:r>
                <a:rPr kumimoji="1" lang="en-US" altLang="ja-JP" b="1" dirty="0"/>
                <a:t>)Σ</a:t>
              </a:r>
              <a:r>
                <a:rPr kumimoji="1" lang="en-US" altLang="ja-JP" b="1" baseline="30000" dirty="0"/>
                <a:t>0</a:t>
              </a:r>
              <a:r>
                <a:rPr kumimoji="1" lang="en-US" altLang="ja-JP" b="1" dirty="0"/>
                <a:t>p</a:t>
              </a: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948534" y="33470"/>
            <a:ext cx="1216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i="1" dirty="0"/>
              <a:t>K</a:t>
            </a:r>
            <a:r>
              <a:rPr kumimoji="1" lang="en-US" altLang="ja-JP" sz="4000" b="1" i="1" baseline="30000" dirty="0"/>
              <a:t>-</a:t>
            </a:r>
            <a:r>
              <a:rPr kumimoji="1" lang="en-US" altLang="ja-JP" sz="4000" b="1" i="1" dirty="0"/>
              <a:t>pp </a:t>
            </a:r>
            <a:endParaRPr kumimoji="1" lang="ja-JP" altLang="en-US" sz="4000" b="1" i="1" dirty="0"/>
          </a:p>
        </p:txBody>
      </p:sp>
      <p:sp>
        <p:nvSpPr>
          <p:cNvPr id="33" name="楕円 15">
            <a:extLst>
              <a:ext uri="{FF2B5EF4-FFF2-40B4-BE49-F238E27FC236}">
                <a16:creationId xmlns:a16="http://schemas.microsoft.com/office/drawing/2014/main" xmlns="" id="{AA93A992-E8E5-4681-B56B-37A19780B732}"/>
              </a:ext>
            </a:extLst>
          </p:cNvPr>
          <p:cNvSpPr/>
          <p:nvPr/>
        </p:nvSpPr>
        <p:spPr>
          <a:xfrm>
            <a:off x="86979" y="752750"/>
            <a:ext cx="1182011" cy="9714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16">
            <a:extLst>
              <a:ext uri="{FF2B5EF4-FFF2-40B4-BE49-F238E27FC236}">
                <a16:creationId xmlns:a16="http://schemas.microsoft.com/office/drawing/2014/main" xmlns="" id="{D0B2BA5C-A33C-407D-A1EC-22C9A12E8C77}"/>
              </a:ext>
            </a:extLst>
          </p:cNvPr>
          <p:cNvSpPr/>
          <p:nvPr/>
        </p:nvSpPr>
        <p:spPr>
          <a:xfrm>
            <a:off x="1678324" y="752750"/>
            <a:ext cx="1182011" cy="9714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xmlns="" id="{00E61740-B3B2-4F64-AC98-BAD5B5604343}"/>
              </a:ext>
            </a:extLst>
          </p:cNvPr>
          <p:cNvSpPr txBox="1"/>
          <p:nvPr/>
        </p:nvSpPr>
        <p:spPr>
          <a:xfrm>
            <a:off x="448321" y="828422"/>
            <a:ext cx="373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i="1" dirty="0"/>
              <a:t>p</a:t>
            </a:r>
            <a:endParaRPr kumimoji="1" lang="ja-JP" altLang="en-US" sz="4000" b="1" i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3F8EA1D5-80A1-4525-97E7-AAF45A65D2EB}"/>
              </a:ext>
            </a:extLst>
          </p:cNvPr>
          <p:cNvSpPr txBox="1"/>
          <p:nvPr/>
        </p:nvSpPr>
        <p:spPr>
          <a:xfrm>
            <a:off x="2079795" y="842429"/>
            <a:ext cx="373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i="1" dirty="0"/>
              <a:t>p</a:t>
            </a:r>
            <a:endParaRPr kumimoji="1" lang="ja-JP" altLang="en-US" sz="4000" b="1" i="1" dirty="0"/>
          </a:p>
        </p:txBody>
      </p:sp>
      <p:sp>
        <p:nvSpPr>
          <p:cNvPr id="37" name="楕円 19">
            <a:extLst>
              <a:ext uri="{FF2B5EF4-FFF2-40B4-BE49-F238E27FC236}">
                <a16:creationId xmlns:a16="http://schemas.microsoft.com/office/drawing/2014/main" xmlns="" id="{A8558A57-6760-4F8C-9633-A2F29DB8CE2A}"/>
              </a:ext>
            </a:extLst>
          </p:cNvPr>
          <p:cNvSpPr/>
          <p:nvPr/>
        </p:nvSpPr>
        <p:spPr>
          <a:xfrm>
            <a:off x="984680" y="896340"/>
            <a:ext cx="935200" cy="68424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0FEB9631-B296-4056-A99A-9739E196D117}"/>
              </a:ext>
            </a:extLst>
          </p:cNvPr>
          <p:cNvSpPr txBox="1"/>
          <p:nvPr/>
        </p:nvSpPr>
        <p:spPr>
          <a:xfrm>
            <a:off x="1180310" y="872695"/>
            <a:ext cx="753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i="1" dirty="0"/>
              <a:t>K</a:t>
            </a:r>
            <a:r>
              <a:rPr kumimoji="1" lang="en-US" altLang="ja-JP" sz="4000" b="1" i="1" baseline="30000" dirty="0"/>
              <a:t>-</a:t>
            </a:r>
            <a:endParaRPr kumimoji="1" lang="ja-JP" altLang="en-US" sz="4000" b="1" i="1" baseline="30000" dirty="0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7991" y="417185"/>
            <a:ext cx="1993316" cy="129797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719519" y="2511601"/>
            <a:ext cx="2322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△</a:t>
            </a:r>
            <a:r>
              <a:rPr kumimoji="1" lang="en-US" altLang="ja-JP" dirty="0" smtClean="0"/>
              <a:t>= Phenomenological</a:t>
            </a:r>
          </a:p>
          <a:p>
            <a:r>
              <a:rPr kumimoji="1" lang="ja-JP" altLang="en-US" dirty="0" smtClean="0"/>
              <a:t>◯</a:t>
            </a:r>
            <a:r>
              <a:rPr kumimoji="1" lang="en-US" altLang="ja-JP" dirty="0" smtClean="0"/>
              <a:t>= Chiral</a:t>
            </a:r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■</a:t>
            </a:r>
            <a:r>
              <a:rPr kumimoji="1" lang="en-US" altLang="ja-JP" dirty="0" smtClean="0"/>
              <a:t>= Exp.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9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39" y="1202174"/>
            <a:ext cx="5343618" cy="4318000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57200" y="10063"/>
            <a:ext cx="8229600" cy="988649"/>
          </a:xfrm>
        </p:spPr>
        <p:txBody>
          <a:bodyPr/>
          <a:lstStyle/>
          <a:p>
            <a:pPr algn="ctr"/>
            <a:r>
              <a:rPr lang="en-US" altLang="ja-JP" dirty="0"/>
              <a:t>Theoretical calculation for K-</a:t>
            </a:r>
            <a:r>
              <a:rPr lang="en-US" altLang="ja-JP" dirty="0" err="1"/>
              <a:t>nucl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59685" y="801299"/>
            <a:ext cx="22798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S. Maeda, Y. Akaishi and T. Yamazaki</a:t>
            </a:r>
          </a:p>
          <a:p>
            <a:r>
              <a:rPr lang="en-US" altLang="ja-JP" sz="1100" dirty="0"/>
              <a:t>Proc. </a:t>
            </a:r>
            <a:r>
              <a:rPr lang="en-US" altLang="ja-JP" sz="1100" dirty="0" err="1"/>
              <a:t>Jpn</a:t>
            </a:r>
            <a:r>
              <a:rPr lang="en-US" altLang="ja-JP" sz="1100" dirty="0"/>
              <a:t>. Acad., </a:t>
            </a:r>
            <a:r>
              <a:rPr lang="en-US" altLang="ja-JP" sz="1100" dirty="0" err="1"/>
              <a:t>Ser.B</a:t>
            </a:r>
            <a:r>
              <a:rPr lang="en-US" altLang="ja-JP" sz="1100" dirty="0"/>
              <a:t> </a:t>
            </a:r>
            <a:r>
              <a:rPr lang="en-US" altLang="ja-JP" sz="1100" b="1" dirty="0"/>
              <a:t>89</a:t>
            </a:r>
            <a:r>
              <a:rPr lang="en-US" altLang="ja-JP" sz="1100" dirty="0"/>
              <a:t> (2013)</a:t>
            </a:r>
            <a:endParaRPr kumimoji="1" lang="ja-JP" altLang="en-US" sz="1100" dirty="0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1586784" y="1202174"/>
            <a:ext cx="0" cy="3764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 rot="16200000">
            <a:off x="152608" y="2843769"/>
            <a:ext cx="22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Binding energy [MeV]</a:t>
            </a:r>
            <a:endParaRPr kumimoji="1" lang="ja-JP" altLang="en-US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7200" y="5842065"/>
            <a:ext cx="8316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</a:rPr>
              <a:t>To confirm the </a:t>
            </a:r>
            <a:r>
              <a:rPr kumimoji="1" lang="en-US" altLang="ja-JP" sz="2800" dirty="0" err="1">
                <a:solidFill>
                  <a:srgbClr val="FF0000"/>
                </a:solidFill>
              </a:rPr>
              <a:t>Kaonic</a:t>
            </a:r>
            <a:r>
              <a:rPr kumimoji="1" lang="en-US" altLang="ja-JP" sz="2800" dirty="0">
                <a:solidFill>
                  <a:srgbClr val="FF0000"/>
                </a:solidFill>
              </a:rPr>
              <a:t> nuclei, not only the K</a:t>
            </a:r>
            <a:r>
              <a:rPr kumimoji="1" lang="en-US" altLang="ja-JP" sz="2800" baseline="30000" dirty="0">
                <a:solidFill>
                  <a:srgbClr val="FF0000"/>
                </a:solidFill>
              </a:rPr>
              <a:t>-</a:t>
            </a:r>
            <a:r>
              <a:rPr kumimoji="1" lang="en-US" altLang="ja-JP" sz="2800" dirty="0">
                <a:solidFill>
                  <a:srgbClr val="FF0000"/>
                </a:solidFill>
              </a:rPr>
              <a:t>pp but also </a:t>
            </a:r>
          </a:p>
          <a:p>
            <a:r>
              <a:rPr kumimoji="1" lang="en-US" altLang="ja-JP" sz="2800" dirty="0">
                <a:solidFill>
                  <a:srgbClr val="FF0000"/>
                </a:solidFill>
              </a:rPr>
              <a:t>the other system such as K</a:t>
            </a:r>
            <a:r>
              <a:rPr kumimoji="1" lang="en-US" altLang="ja-JP" sz="2800" baseline="30000" dirty="0">
                <a:solidFill>
                  <a:srgbClr val="FF0000"/>
                </a:solidFill>
              </a:rPr>
              <a:t>-</a:t>
            </a:r>
            <a:r>
              <a:rPr kumimoji="1" lang="en-US" altLang="ja-JP" sz="2800" dirty="0">
                <a:solidFill>
                  <a:srgbClr val="FF0000"/>
                </a:solidFill>
              </a:rPr>
              <a:t>K</a:t>
            </a:r>
            <a:r>
              <a:rPr kumimoji="1" lang="en-US" altLang="ja-JP" sz="2800" baseline="30000" dirty="0">
                <a:solidFill>
                  <a:srgbClr val="FF0000"/>
                </a:solidFill>
              </a:rPr>
              <a:t>-</a:t>
            </a:r>
            <a:r>
              <a:rPr kumimoji="1" lang="en-US" altLang="ja-JP" sz="2800" dirty="0">
                <a:solidFill>
                  <a:srgbClr val="FF0000"/>
                </a:solidFill>
              </a:rPr>
              <a:t>pp is important</a:t>
            </a:r>
            <a:r>
              <a:rPr lang="en-US" altLang="ja-JP" sz="2800" dirty="0">
                <a:solidFill>
                  <a:srgbClr val="FF0000"/>
                </a:solidFill>
              </a:rPr>
              <a:t>!!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808D-083A-F045-A015-AC8153F84A56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grpSp>
        <p:nvGrpSpPr>
          <p:cNvPr id="81" name="図形グループ 80"/>
          <p:cNvGrpSpPr/>
          <p:nvPr/>
        </p:nvGrpSpPr>
        <p:grpSpPr>
          <a:xfrm>
            <a:off x="5923009" y="2070022"/>
            <a:ext cx="3086660" cy="707886"/>
            <a:chOff x="5923009" y="2070022"/>
            <a:chExt cx="3086660" cy="707886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5977281" y="2070022"/>
              <a:ext cx="3032388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dirty="0">
                  <a:solidFill>
                    <a:srgbClr val="0000FF"/>
                  </a:solidFill>
                </a:rPr>
                <a:t>（</a:t>
              </a:r>
              <a:r>
                <a:rPr kumimoji="1" lang="en-US" altLang="ja-JP" sz="2000" dirty="0">
                  <a:solidFill>
                    <a:srgbClr val="0000FF"/>
                  </a:solidFill>
                </a:rPr>
                <a:t>Chiral</a:t>
              </a:r>
              <a:r>
                <a:rPr lang="ja-JP" altLang="en-US" sz="2000" dirty="0">
                  <a:solidFill>
                    <a:srgbClr val="0000FF"/>
                  </a:solidFill>
                </a:rPr>
                <a:t>）</a:t>
              </a:r>
              <a:r>
                <a:rPr lang="en-US" altLang="ja-JP" sz="2000" dirty="0">
                  <a:solidFill>
                    <a:srgbClr val="0000FF"/>
                  </a:solidFill>
                </a:rPr>
                <a:t/>
              </a:r>
              <a:br>
                <a:rPr lang="en-US" altLang="ja-JP" sz="2000" dirty="0">
                  <a:solidFill>
                    <a:srgbClr val="0000FF"/>
                  </a:solidFill>
                </a:rPr>
              </a:br>
              <a:r>
                <a:rPr lang="en-US" altLang="ja-JP" sz="2000" dirty="0">
                  <a:solidFill>
                    <a:srgbClr val="0000FF"/>
                  </a:solidFill>
                </a:rPr>
                <a:t>K</a:t>
              </a:r>
              <a:r>
                <a:rPr lang="en-US" altLang="ja-JP" sz="2000" baseline="30000" dirty="0">
                  <a:solidFill>
                    <a:srgbClr val="0000FF"/>
                  </a:solidFill>
                </a:rPr>
                <a:t>-</a:t>
              </a:r>
              <a:r>
                <a:rPr lang="en-US" altLang="ja-JP" sz="2000" dirty="0">
                  <a:solidFill>
                    <a:srgbClr val="0000FF"/>
                  </a:solidFill>
                </a:rPr>
                <a:t>p pole ~ 1420 MeV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 flipH="1" flipV="1">
              <a:off x="5923009" y="2257956"/>
              <a:ext cx="1041977" cy="1459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正方形/長方形 38"/>
          <p:cNvSpPr/>
          <p:nvPr/>
        </p:nvSpPr>
        <p:spPr>
          <a:xfrm>
            <a:off x="3538737" y="1249258"/>
            <a:ext cx="673012" cy="33501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1782129" y="3403072"/>
            <a:ext cx="2926955" cy="1433751"/>
            <a:chOff x="1782129" y="3403072"/>
            <a:chExt cx="2926955" cy="1433751"/>
          </a:xfrm>
        </p:grpSpPr>
        <p:sp>
          <p:nvSpPr>
            <p:cNvPr id="61" name="テキスト ボックス 60"/>
            <p:cNvSpPr txBox="1"/>
            <p:nvPr/>
          </p:nvSpPr>
          <p:spPr>
            <a:xfrm>
              <a:off x="1782129" y="4190492"/>
              <a:ext cx="29269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chemeClr val="accent4">
                      <a:lumMod val="75000"/>
                    </a:schemeClr>
                  </a:solidFill>
                </a:rPr>
                <a:t>BE ~ 100MeV</a:t>
              </a:r>
              <a:br>
                <a:rPr lang="en-US" altLang="ja-JP" b="1" dirty="0">
                  <a:solidFill>
                    <a:schemeClr val="accent4">
                      <a:lumMod val="75000"/>
                    </a:schemeClr>
                  </a:solidFill>
                </a:rPr>
              </a:br>
              <a:r>
                <a:rPr lang="en-US" altLang="ja-JP" b="1" dirty="0">
                  <a:solidFill>
                    <a:schemeClr val="accent4">
                      <a:lumMod val="75000"/>
                    </a:schemeClr>
                  </a:solidFill>
                </a:rPr>
                <a:t>(J-PARC E27, FINUDA, DISTO)</a:t>
              </a:r>
              <a:endParaRPr kumimoji="1" lang="ja-JP" alt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62" name="直線矢印コネクタ 61"/>
            <p:cNvCxnSpPr>
              <a:endCxn id="8" idx="3"/>
            </p:cNvCxnSpPr>
            <p:nvPr/>
          </p:nvCxnSpPr>
          <p:spPr>
            <a:xfrm flipV="1">
              <a:off x="2689412" y="3830785"/>
              <a:ext cx="908402" cy="370039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円/楕円 7"/>
            <p:cNvSpPr/>
            <p:nvPr/>
          </p:nvSpPr>
          <p:spPr>
            <a:xfrm>
              <a:off x="3462833" y="3403072"/>
              <a:ext cx="921711" cy="501097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0" name="図形グループ 79"/>
          <p:cNvGrpSpPr/>
          <p:nvPr/>
        </p:nvGrpSpPr>
        <p:grpSpPr>
          <a:xfrm>
            <a:off x="5884332" y="3492938"/>
            <a:ext cx="3211148" cy="1015663"/>
            <a:chOff x="5884332" y="3492938"/>
            <a:chExt cx="3211148" cy="1015663"/>
          </a:xfrm>
        </p:grpSpPr>
        <p:cxnSp>
          <p:nvCxnSpPr>
            <p:cNvPr id="35" name="直線矢印コネクタ 34"/>
            <p:cNvCxnSpPr/>
            <p:nvPr/>
          </p:nvCxnSpPr>
          <p:spPr>
            <a:xfrm flipH="1" flipV="1">
              <a:off x="6024539" y="3701746"/>
              <a:ext cx="316083" cy="8731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5884332" y="3492938"/>
              <a:ext cx="3211148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>
                  <a:solidFill>
                    <a:srgbClr val="0000FF"/>
                  </a:solidFill>
                </a:rPr>
                <a:t>（</a:t>
              </a:r>
              <a:r>
                <a:rPr kumimoji="1" lang="en-US" altLang="ja-JP" sz="2000" dirty="0">
                  <a:solidFill>
                    <a:srgbClr val="0000FF"/>
                  </a:solidFill>
                </a:rPr>
                <a:t>Phenomenological</a:t>
              </a:r>
              <a:r>
                <a:rPr kumimoji="1" lang="ja-JP" altLang="en-US" sz="2000" dirty="0">
                  <a:solidFill>
                    <a:srgbClr val="0000FF"/>
                  </a:solidFill>
                </a:rPr>
                <a:t>）</a:t>
              </a:r>
              <a:endParaRPr kumimoji="1" lang="en-US" altLang="ja-JP" sz="2000" dirty="0">
                <a:solidFill>
                  <a:srgbClr val="0000FF"/>
                </a:solidFill>
              </a:endParaRPr>
            </a:p>
            <a:p>
              <a:pPr algn="ctr"/>
              <a:r>
                <a:rPr lang="en-US" altLang="ja-JP" sz="2000" dirty="0" err="1">
                  <a:solidFill>
                    <a:srgbClr val="0000FF"/>
                  </a:solidFill>
                </a:rPr>
                <a:t>Λ</a:t>
              </a:r>
              <a:r>
                <a:rPr lang="en-US" altLang="ja-JP" sz="2000" dirty="0">
                  <a:solidFill>
                    <a:srgbClr val="0000FF"/>
                  </a:solidFill>
                </a:rPr>
                <a:t>(1405): K</a:t>
              </a:r>
              <a:r>
                <a:rPr lang="en-US" altLang="ja-JP" sz="2000" baseline="30000" dirty="0">
                  <a:solidFill>
                    <a:srgbClr val="0000FF"/>
                  </a:solidFill>
                </a:rPr>
                <a:t>-</a:t>
              </a:r>
              <a:r>
                <a:rPr lang="en-US" altLang="ja-JP" sz="2000" dirty="0">
                  <a:solidFill>
                    <a:srgbClr val="0000FF"/>
                  </a:solidFill>
                </a:rPr>
                <a:t>p bound 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state</a:t>
              </a:r>
            </a:p>
            <a:p>
              <a:pPr algn="ctr"/>
              <a:r>
                <a:rPr kumimoji="1" lang="en-US" altLang="ja-JP" sz="2000" dirty="0" smtClean="0">
                  <a:solidFill>
                    <a:srgbClr val="0000FF"/>
                  </a:solidFill>
                </a:rPr>
                <a:t>K</a:t>
              </a:r>
              <a:r>
                <a:rPr kumimoji="1" lang="en-US" altLang="ja-JP" sz="2000" baseline="30000" dirty="0" smtClean="0">
                  <a:solidFill>
                    <a:srgbClr val="0000FF"/>
                  </a:solidFill>
                </a:rPr>
                <a:t>-</a:t>
              </a:r>
              <a:r>
                <a:rPr kumimoji="1" lang="en-US" altLang="ja-JP" sz="2000" dirty="0" smtClean="0">
                  <a:solidFill>
                    <a:srgbClr val="0000FF"/>
                  </a:solidFill>
                </a:rPr>
                <a:t>pp: E15             </a:t>
              </a:r>
              <a:r>
                <a:rPr kumimoji="1" lang="en-US" altLang="ja-JP" sz="2000" dirty="0" smtClean="0">
                  <a:solidFill>
                    <a:schemeClr val="bg1"/>
                  </a:solidFill>
                </a:rPr>
                <a:t>a</a:t>
              </a:r>
              <a:r>
                <a:rPr kumimoji="1" lang="en-US" altLang="ja-JP" sz="2000" dirty="0" smtClean="0">
                  <a:solidFill>
                    <a:srgbClr val="0000FF"/>
                  </a:solidFill>
                </a:rPr>
                <a:t>   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47" name="直線矢印コネクタ 46"/>
          <p:cNvCxnSpPr/>
          <p:nvPr/>
        </p:nvCxnSpPr>
        <p:spPr>
          <a:xfrm flipH="1">
            <a:off x="5923007" y="3701746"/>
            <a:ext cx="417615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13422" y="4872763"/>
                <a:ext cx="463941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1" i="1" dirty="0">
                    <a:solidFill>
                      <a:srgbClr val="FF0000"/>
                    </a:solidFill>
                  </a:rPr>
                  <a:t>Binding energies depends on </a:t>
                </a:r>
              </a:p>
              <a:p>
                <a:r>
                  <a:rPr kumimoji="1" lang="en-US" altLang="ja-JP" sz="2400" b="1" i="1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𝑲</m:t>
                        </m:r>
                      </m:e>
                    </m:acc>
                  </m:oMath>
                </a14:m>
                <a:r>
                  <a:rPr kumimoji="1" lang="en-US" altLang="ja-JP" sz="2400" b="1" i="1" dirty="0">
                    <a:solidFill>
                      <a:srgbClr val="FF0000"/>
                    </a:solidFill>
                  </a:rPr>
                  <a:t>N interaction systematically! </a:t>
                </a: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22" y="4872763"/>
                <a:ext cx="4639412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971" t="-5839" r="-1051" b="-153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正方形/長方形 39"/>
          <p:cNvSpPr/>
          <p:nvPr/>
        </p:nvSpPr>
        <p:spPr>
          <a:xfrm>
            <a:off x="5177846" y="1249258"/>
            <a:ext cx="824981" cy="33501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002827" y="5120064"/>
            <a:ext cx="30709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2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6146023" y="4877210"/>
                <a:ext cx="3095719" cy="735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rgbClr val="0432FF"/>
                    </a:solidFill>
                  </a:rPr>
                  <a:t>(Very strong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ja-JP" sz="2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kumimoji="1" lang="en-US" altLang="ja-JP" sz="2000" i="1" dirty="0">
                    <a:solidFill>
                      <a:srgbClr val="0432FF"/>
                    </a:solidFill>
                  </a:rPr>
                  <a:t>N</a:t>
                </a:r>
                <a:r>
                  <a:rPr kumimoji="1" lang="en-US" altLang="ja-JP" sz="2000" dirty="0">
                    <a:solidFill>
                      <a:srgbClr val="0432FF"/>
                    </a:solidFill>
                  </a:rPr>
                  <a:t> attraction)</a:t>
                </a:r>
              </a:p>
              <a:p>
                <a:r>
                  <a:rPr lang="en-US" altLang="ja-JP" sz="2000" dirty="0">
                    <a:solidFill>
                      <a:srgbClr val="0432FF"/>
                    </a:solidFill>
                  </a:rPr>
                  <a:t>K</a:t>
                </a:r>
                <a:r>
                  <a:rPr lang="en-US" altLang="ja-JP" sz="2000" baseline="30000" dirty="0">
                    <a:solidFill>
                      <a:srgbClr val="0432FF"/>
                    </a:solidFill>
                  </a:rPr>
                  <a:t>-</a:t>
                </a:r>
                <a:r>
                  <a:rPr lang="en-US" altLang="ja-JP" sz="2000" dirty="0">
                    <a:solidFill>
                      <a:srgbClr val="0432FF"/>
                    </a:solidFill>
                  </a:rPr>
                  <a:t>pp: E27, FINDA, DISTO</a:t>
                </a:r>
                <a:endParaRPr kumimoji="1" lang="ja-JP" altLang="en-US" sz="2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023" y="4877210"/>
                <a:ext cx="3095719" cy="735138"/>
              </a:xfrm>
              <a:prstGeom prst="rect">
                <a:avLst/>
              </a:prstGeom>
              <a:blipFill rotWithShape="0">
                <a:blip r:embed="rId4"/>
                <a:stretch>
                  <a:fillRect l="-1969" t="-4132" b="-99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矢印コネクタ 43"/>
          <p:cNvCxnSpPr>
            <a:stCxn id="11" idx="1"/>
          </p:cNvCxnSpPr>
          <p:nvPr/>
        </p:nvCxnSpPr>
        <p:spPr>
          <a:xfrm flipH="1">
            <a:off x="5923007" y="5244779"/>
            <a:ext cx="223016" cy="9374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5923007" y="1680814"/>
            <a:ext cx="30709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2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6283139" y="1217289"/>
                <a:ext cx="2424405" cy="86363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400" dirty="0">
                    <a:solidFill>
                      <a:srgbClr val="0000FF"/>
                    </a:solidFill>
                  </a:rPr>
                  <a:t>Different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40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ja-JP" sz="24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kumimoji="1" lang="en-US" altLang="ja-JP" sz="2400" i="1" dirty="0">
                    <a:solidFill>
                      <a:srgbClr val="0000FF"/>
                    </a:solidFill>
                  </a:rPr>
                  <a:t>N</a:t>
                </a:r>
              </a:p>
              <a:p>
                <a:pPr algn="ctr"/>
                <a:r>
                  <a:rPr kumimoji="1" lang="en-US" altLang="ja-JP" sz="2400" dirty="0">
                    <a:solidFill>
                      <a:srgbClr val="0000FF"/>
                    </a:solidFill>
                  </a:rPr>
                  <a:t> interaction</a:t>
                </a:r>
                <a:endParaRPr kumimoji="1" lang="ja-JP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139" y="1217289"/>
                <a:ext cx="2424405" cy="863634"/>
              </a:xfrm>
              <a:prstGeom prst="rect">
                <a:avLst/>
              </a:prstGeom>
              <a:blipFill rotWithShape="0">
                <a:blip r:embed="rId5"/>
                <a:stretch>
                  <a:fillRect t="-4895" b="-11189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92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xmlns="" id="{03A0557A-4F51-48B8-BDE2-95E95BBE49C9}"/>
              </a:ext>
            </a:extLst>
          </p:cNvPr>
          <p:cNvGrpSpPr/>
          <p:nvPr/>
        </p:nvGrpSpPr>
        <p:grpSpPr>
          <a:xfrm>
            <a:off x="5486399" y="3497061"/>
            <a:ext cx="3219175" cy="3204693"/>
            <a:chOff x="5915017" y="2389152"/>
            <a:chExt cx="3076828" cy="3029931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xmlns="" id="{EEFFF8FE-C194-4E62-ADBF-1904AE00C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4192" y="2389152"/>
              <a:ext cx="2987653" cy="30299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xmlns="" id="{2C013F42-B7F0-461F-A00E-A52988FA91A5}"/>
                </a:ext>
              </a:extLst>
            </p:cNvPr>
            <p:cNvSpPr/>
            <p:nvPr/>
          </p:nvSpPr>
          <p:spPr>
            <a:xfrm>
              <a:off x="5915017" y="2389152"/>
              <a:ext cx="376655" cy="444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xmlns="" id="{87EC1B96-C224-4B47-B93D-4AE7045C2A5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1205" y="18256"/>
                <a:ext cx="9021589" cy="929195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kumimoji="1" lang="en-US" altLang="ja-JP" i="1" dirty="0"/>
                  <a:t>LOI: Search for double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kumimoji="1" lang="en-US" altLang="ja-JP" i="1" dirty="0"/>
                  <a:t> nucleus “K</a:t>
                </a:r>
                <a:r>
                  <a:rPr kumimoji="1" lang="en-US" altLang="ja-JP" i="1" baseline="30000" dirty="0"/>
                  <a:t>-</a:t>
                </a:r>
                <a:r>
                  <a:rPr kumimoji="1" lang="en-US" altLang="ja-JP" i="1" dirty="0"/>
                  <a:t>K</a:t>
                </a:r>
                <a:r>
                  <a:rPr kumimoji="1" lang="en-US" altLang="ja-JP" i="1" baseline="30000" dirty="0"/>
                  <a:t>-</a:t>
                </a:r>
                <a:r>
                  <a:rPr kumimoji="1" lang="en-US" altLang="ja-JP" i="1" dirty="0"/>
                  <a:t>pp”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7EC1B96-C224-4B47-B93D-4AE7045C2A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1205" y="18256"/>
                <a:ext cx="9021589" cy="929195"/>
              </a:xfrm>
              <a:blipFill>
                <a:blip r:embed="rId3"/>
                <a:stretch>
                  <a:fillRect t="-1974" b="-138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3C412B3A-0D8E-40ED-AAFE-815C514A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6F4A-6690-4116-B1A1-A21D289059A6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FB2B914D-E5D2-4B9F-B44C-7CBCCBB10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62" y="3625451"/>
            <a:ext cx="4728485" cy="311968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9D3A6D51-5C57-4B59-A959-F2CC63661EFA}"/>
              </a:ext>
            </a:extLst>
          </p:cNvPr>
          <p:cNvSpPr txBox="1"/>
          <p:nvPr/>
        </p:nvSpPr>
        <p:spPr>
          <a:xfrm rot="19926214">
            <a:off x="1550241" y="5011985"/>
            <a:ext cx="2476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i="1" dirty="0">
                <a:solidFill>
                  <a:srgbClr val="FFC000">
                    <a:alpha val="48000"/>
                  </a:srgbClr>
                </a:solidFill>
              </a:rPr>
              <a:t>Simulation</a:t>
            </a:r>
            <a:endParaRPr kumimoji="1" lang="ja-JP" altLang="en-US" sz="4000" b="1" i="1" dirty="0">
              <a:solidFill>
                <a:srgbClr val="FFC000">
                  <a:alpha val="48000"/>
                </a:srgb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9C1F24AE-FBC7-4E4C-9E44-DF9A75286C1B}"/>
              </a:ext>
            </a:extLst>
          </p:cNvPr>
          <p:cNvSpPr txBox="1"/>
          <p:nvPr/>
        </p:nvSpPr>
        <p:spPr>
          <a:xfrm>
            <a:off x="1762215" y="3404352"/>
            <a:ext cx="2185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Expected spectrum</a:t>
            </a:r>
            <a:endParaRPr kumimoji="1" lang="ja-JP" alt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xmlns="" id="{793991B8-A413-466F-9F4E-E61FDEA25683}"/>
                  </a:ext>
                </a:extLst>
              </p:cNvPr>
              <p:cNvSpPr txBox="1"/>
              <p:nvPr/>
            </p:nvSpPr>
            <p:spPr>
              <a:xfrm>
                <a:off x="500477" y="837876"/>
                <a:ext cx="8582317" cy="2523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ja-JP" sz="2600" dirty="0"/>
                  <a:t>Reaction: d(K</a:t>
                </a:r>
                <a:r>
                  <a:rPr kumimoji="1" lang="en-US" altLang="ja-JP" sz="2600" baseline="30000" dirty="0"/>
                  <a:t>-</a:t>
                </a:r>
                <a:r>
                  <a:rPr kumimoji="1" lang="en-US" altLang="ja-JP" sz="2600" dirty="0"/>
                  <a:t>, K</a:t>
                </a:r>
                <a:r>
                  <a:rPr kumimoji="1" lang="en-US" altLang="ja-JP" sz="2600" baseline="30000" dirty="0"/>
                  <a:t>0</a:t>
                </a:r>
                <a:r>
                  <a:rPr kumimoji="1" lang="en-US" altLang="ja-JP" sz="2600" dirty="0"/>
                  <a:t>) at 2.0 GeV/c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sz="2600" dirty="0"/>
                  <a:t>Method: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600" dirty="0"/>
                  <a:t>Missing mass: d(K</a:t>
                </a:r>
                <a:r>
                  <a:rPr lang="en-US" altLang="ja-JP" sz="2600" baseline="30000" dirty="0"/>
                  <a:t>-</a:t>
                </a:r>
                <a:r>
                  <a:rPr lang="en-US" altLang="ja-JP" sz="2600" dirty="0"/>
                  <a:t>, K</a:t>
                </a:r>
                <a:r>
                  <a:rPr lang="en-US" altLang="ja-JP" sz="2600" baseline="30000" dirty="0"/>
                  <a:t>0</a:t>
                </a:r>
                <a:r>
                  <a:rPr lang="en-US" altLang="ja-JP" sz="2600" dirty="0"/>
                  <a:t>)X</a:t>
                </a:r>
                <a:r>
                  <a:rPr lang="ja-JP" altLang="en-US" sz="2600" dirty="0"/>
                  <a:t> </a:t>
                </a:r>
                <a:r>
                  <a:rPr lang="en-US" altLang="ja-JP" sz="2600" dirty="0"/>
                  <a:t> (reconstructing K</a:t>
                </a:r>
                <a:r>
                  <a:rPr lang="en-US" altLang="ja-JP" sz="2600" baseline="30000" dirty="0"/>
                  <a:t>0</a:t>
                </a:r>
                <a:r>
                  <a:rPr lang="en-US" altLang="ja-JP" sz="2600" dirty="0"/>
                  <a:t> by π</a:t>
                </a:r>
                <a:r>
                  <a:rPr lang="en-US" altLang="ja-JP" sz="2600" baseline="30000" dirty="0"/>
                  <a:t>+</a:t>
                </a:r>
                <a:r>
                  <a:rPr lang="en-US" altLang="ja-JP" sz="2600" dirty="0"/>
                  <a:t>π</a:t>
                </a:r>
                <a:r>
                  <a:rPr lang="en-US" altLang="ja-JP" sz="2600" baseline="30000" dirty="0"/>
                  <a:t>-</a:t>
                </a:r>
                <a:r>
                  <a:rPr lang="en-US" altLang="ja-JP" sz="2600" dirty="0"/>
                  <a:t>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600" dirty="0"/>
                  <a:t>Invariant mass: ΛΛ, ΛΣ</a:t>
                </a:r>
                <a:r>
                  <a:rPr lang="en-US" altLang="ja-JP" sz="2600" baseline="30000" dirty="0"/>
                  <a:t>±</a:t>
                </a:r>
                <a:r>
                  <a:rPr lang="en-US" altLang="ja-JP" sz="2600" dirty="0"/>
                  <a:t>π</a:t>
                </a:r>
                <a:r>
                  <a:rPr lang="ja-JP" altLang="en-US" sz="2600" baseline="30000" dirty="0"/>
                  <a:t>∓</a:t>
                </a:r>
                <a:r>
                  <a:rPr lang="en-US" altLang="ja-JP" sz="2600" dirty="0"/>
                  <a:t>, Ξ</a:t>
                </a:r>
                <a:r>
                  <a:rPr lang="en-US" altLang="ja-JP" sz="2600" baseline="30000" dirty="0"/>
                  <a:t>-</a:t>
                </a:r>
                <a:r>
                  <a:rPr lang="en-US" altLang="ja-JP" sz="2600" dirty="0"/>
                  <a:t>p, ΛK</a:t>
                </a:r>
                <a:r>
                  <a:rPr lang="en-US" altLang="ja-JP" sz="2600" baseline="30000" dirty="0"/>
                  <a:t>-</a:t>
                </a:r>
                <a:r>
                  <a:rPr lang="en-US" altLang="ja-JP" sz="2600" dirty="0"/>
                  <a:t>p,</a:t>
                </a:r>
                <a:r>
                  <a:rPr lang="ja-JP" altLang="en-US" sz="2600" dirty="0"/>
                  <a:t> </a:t>
                </a:r>
                <a:r>
                  <a:rPr lang="en-US" altLang="ja-JP" sz="2600" dirty="0"/>
                  <a:t>Λ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600" i="1" smtClean="0"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ja-JP" sz="2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ja-JP" sz="2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ja-JP" sz="2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altLang="ja-JP" sz="2600" dirty="0"/>
                  <a:t>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sz="2600" dirty="0"/>
                  <a:t>Trigger: Multiplicity of charged particle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600" dirty="0"/>
                  <a:t>Ex: [K</a:t>
                </a:r>
                <a:r>
                  <a:rPr lang="en-US" altLang="ja-JP" sz="2600" baseline="30000" dirty="0"/>
                  <a:t>0</a:t>
                </a:r>
                <a:r>
                  <a:rPr lang="en-US" altLang="ja-JP" sz="2600" dirty="0"/>
                  <a:t>ΛΛ mode] 6 charge (K</a:t>
                </a:r>
                <a:r>
                  <a:rPr lang="en-US" altLang="ja-JP" sz="2600" baseline="30000" dirty="0"/>
                  <a:t>0</a:t>
                </a:r>
                <a:r>
                  <a:rPr lang="en-US" altLang="ja-JP" sz="2600" baseline="-25000" dirty="0"/>
                  <a:t>s</a:t>
                </a:r>
                <a:r>
                  <a:rPr lang="ja-JP" altLang="en-US" sz="2600" dirty="0"/>
                  <a:t> → </a:t>
                </a:r>
                <a:r>
                  <a:rPr lang="en-US" altLang="ja-JP" sz="2600" dirty="0"/>
                  <a:t>π</a:t>
                </a:r>
                <a:r>
                  <a:rPr lang="en-US" altLang="ja-JP" sz="2600" baseline="30000" dirty="0"/>
                  <a:t>+</a:t>
                </a:r>
                <a:r>
                  <a:rPr lang="en-US" altLang="ja-JP" sz="2600" dirty="0"/>
                  <a:t>π</a:t>
                </a:r>
                <a:r>
                  <a:rPr lang="en-US" altLang="ja-JP" sz="2600" baseline="30000" dirty="0"/>
                  <a:t>-</a:t>
                </a:r>
                <a:r>
                  <a:rPr lang="en-US" altLang="ja-JP" sz="2600" dirty="0"/>
                  <a:t>, ΛΛ</a:t>
                </a:r>
                <a:r>
                  <a:rPr lang="ja-JP" altLang="en-US" sz="2600" dirty="0"/>
                  <a:t>→</a:t>
                </a:r>
                <a:r>
                  <a:rPr lang="en-US" altLang="ja-JP" sz="2600" dirty="0"/>
                  <a:t>pπ</a:t>
                </a:r>
                <a:r>
                  <a:rPr lang="en-US" altLang="ja-JP" sz="2600" baseline="30000" dirty="0"/>
                  <a:t>-</a:t>
                </a:r>
                <a:r>
                  <a:rPr lang="en-US" altLang="ja-JP" sz="2600" dirty="0"/>
                  <a:t>pπ</a:t>
                </a:r>
                <a:r>
                  <a:rPr lang="en-US" altLang="ja-JP" sz="2600" baseline="30000" dirty="0"/>
                  <a:t>-</a:t>
                </a:r>
                <a:r>
                  <a:rPr lang="en-US" altLang="ja-JP" sz="2600" dirty="0"/>
                  <a:t>) </a:t>
                </a: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93991B8-A413-466F-9F4E-E61FDEA25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77" y="837876"/>
                <a:ext cx="8582317" cy="2523063"/>
              </a:xfrm>
              <a:prstGeom prst="rect">
                <a:avLst/>
              </a:prstGeom>
              <a:blipFill>
                <a:blip r:embed="rId5"/>
                <a:stretch>
                  <a:fillRect l="-1065" t="-1932" b="-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7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421B9C7-FE47-49BC-B04A-CD54C31A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0098"/>
            <a:ext cx="7886700" cy="2417803"/>
          </a:xfrm>
        </p:spPr>
        <p:txBody>
          <a:bodyPr>
            <a:noAutofit/>
          </a:bodyPr>
          <a:lstStyle/>
          <a:p>
            <a:pPr algn="ctr"/>
            <a:r>
              <a:rPr lang="en-US" altLang="ja-JP" sz="4800" dirty="0"/>
              <a:t>Study of Kaonic nuclei via </a:t>
            </a:r>
            <a:br>
              <a:rPr lang="en-US" altLang="ja-JP" sz="4800" dirty="0"/>
            </a:br>
            <a:r>
              <a:rPr lang="en-US" altLang="ja-JP" sz="4800" dirty="0" smtClean="0"/>
              <a:t>the </a:t>
            </a:r>
            <a:r>
              <a:rPr lang="en-US" altLang="ja-JP" sz="4800" baseline="30000" dirty="0" smtClean="0"/>
              <a:t>12</a:t>
            </a:r>
            <a:r>
              <a:rPr lang="en-US" altLang="ja-JP" sz="4800" dirty="0" smtClean="0"/>
              <a:t>C(K</a:t>
            </a:r>
            <a:r>
              <a:rPr lang="en-US" altLang="ja-JP" sz="4800" baseline="30000" dirty="0" smtClean="0"/>
              <a:t>-</a:t>
            </a:r>
            <a:r>
              <a:rPr lang="en-US" altLang="ja-JP" sz="4800" dirty="0"/>
              <a:t>, p) reaction</a:t>
            </a:r>
            <a:br>
              <a:rPr lang="en-US" altLang="ja-JP" sz="4800" dirty="0"/>
            </a:br>
            <a:endParaRPr kumimoji="1" lang="ja-JP" altLang="en-US" sz="4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21AD7A3C-8262-4E73-8F0E-752B9738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89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938" y="846138"/>
            <a:ext cx="5184775" cy="5891212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altLang="ja-JP" sz="24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altLang="ja-JP" sz="2400" dirty="0">
                <a:latin typeface="Calibri" charset="0"/>
                <a:ea typeface="ＭＳ Ｐゴシック" charset="0"/>
              </a:rPr>
              <a:t>Simple </a:t>
            </a:r>
            <a:r>
              <a:rPr lang="en-US" altLang="ja-JP" sz="2400" dirty="0" err="1">
                <a:latin typeface="Calibri" charset="0"/>
                <a:ea typeface="ＭＳ Ｐゴシック" charset="0"/>
              </a:rPr>
              <a:t>tρ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 approach </a:t>
            </a:r>
          </a:p>
          <a:p>
            <a:pPr lvl="1"/>
            <a:endParaRPr lang="en-US" altLang="ja-JP" sz="2000" dirty="0">
              <a:latin typeface="Calibri" charset="0"/>
              <a:ea typeface="ＭＳ Ｐゴシック" charset="0"/>
            </a:endParaRPr>
          </a:p>
          <a:p>
            <a:pPr lvl="1"/>
            <a:endParaRPr lang="en-US" altLang="ja-JP" sz="2000" dirty="0">
              <a:latin typeface="Calibri" charset="0"/>
              <a:ea typeface="ＭＳ Ｐゴシック" charset="0"/>
            </a:endParaRPr>
          </a:p>
          <a:p>
            <a:pPr lvl="1">
              <a:buFont typeface="Arial" charset="0"/>
              <a:buNone/>
            </a:pPr>
            <a:endParaRPr lang="en-US" altLang="ja-JP" sz="700" dirty="0">
              <a:latin typeface="Calibri" charset="0"/>
              <a:ea typeface="ＭＳ Ｐゴシック" charset="0"/>
            </a:endParaRPr>
          </a:p>
          <a:p>
            <a:pPr lvl="1">
              <a:buFont typeface="Arial" charset="0"/>
              <a:buNone/>
            </a:pPr>
            <a:endParaRPr lang="en-US" altLang="ja-JP" sz="1100" dirty="0">
              <a:latin typeface="Calibri" charset="0"/>
              <a:ea typeface="ＭＳ Ｐゴシック" charset="0"/>
            </a:endParaRPr>
          </a:p>
          <a:p>
            <a:pPr lvl="1"/>
            <a:endParaRPr lang="en-US" altLang="ja-JP" sz="24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Calibri" charset="0"/>
                <a:ea typeface="ＭＳ Ｐゴシック" charset="0"/>
              </a:rPr>
              <a:t>Chiral motivated model</a:t>
            </a:r>
            <a:endParaRPr lang="ja-JP" altLang="en-US" dirty="0">
              <a:latin typeface="Calibri" charset="0"/>
              <a:ea typeface="ＭＳ Ｐゴシック" charset="0"/>
            </a:endParaRPr>
          </a:p>
          <a:p>
            <a:pPr lvl="1"/>
            <a:endParaRPr lang="en-US" altLang="ja-JP" dirty="0">
              <a:latin typeface="Calibri" charset="0"/>
              <a:ea typeface="ＭＳ Ｐゴシック" charset="0"/>
            </a:endParaRPr>
          </a:p>
          <a:p>
            <a:pPr lvl="1"/>
            <a:r>
              <a:rPr lang="en-US" altLang="ja-JP" sz="2400" dirty="0">
                <a:latin typeface="Calibri" charset="0"/>
                <a:ea typeface="ＭＳ Ｐゴシック" charset="0"/>
              </a:rPr>
              <a:t>DD(Density dependent) potential</a:t>
            </a:r>
          </a:p>
          <a:p>
            <a:pPr lvl="1"/>
            <a:endParaRPr lang="en-US" altLang="ja-JP" sz="1600" dirty="0">
              <a:latin typeface="Calibri" charset="0"/>
              <a:ea typeface="ＭＳ Ｐゴシック" charset="0"/>
            </a:endParaRPr>
          </a:p>
          <a:p>
            <a:pPr lvl="1">
              <a:buFont typeface="Arial" charset="0"/>
              <a:buNone/>
            </a:pPr>
            <a:endParaRPr lang="en-US" altLang="ja-JP" sz="1000" dirty="0">
              <a:latin typeface="Calibri" charset="0"/>
              <a:ea typeface="ＭＳ Ｐゴシック" charset="0"/>
            </a:endParaRPr>
          </a:p>
          <a:p>
            <a:pPr lvl="1">
              <a:buFont typeface="Arial" charset="0"/>
              <a:buNone/>
            </a:pPr>
            <a:endParaRPr lang="en-US" altLang="ja-JP" sz="7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altLang="ja-JP" sz="2400" dirty="0">
                <a:latin typeface="Calibri" charset="0"/>
                <a:ea typeface="ＭＳ Ｐゴシック" charset="0"/>
              </a:rPr>
              <a:t>Fourier-Bessel method</a:t>
            </a:r>
          </a:p>
          <a:p>
            <a:pPr lvl="1">
              <a:buFont typeface="Arial" charset="0"/>
              <a:buNone/>
            </a:pPr>
            <a:endParaRPr lang="en-US" altLang="ja-JP" sz="2400" dirty="0">
              <a:latin typeface="Calibri" charset="0"/>
              <a:ea typeface="ＭＳ Ｐゴシック" charset="0"/>
            </a:endParaRPr>
          </a:p>
          <a:p>
            <a:pPr lvl="1">
              <a:buFont typeface="Arial" charset="0"/>
              <a:buNone/>
            </a:pPr>
            <a:endParaRPr lang="en-US" altLang="ja-JP" sz="5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altLang="ja-JP" sz="2000" dirty="0">
                <a:latin typeface="Calibri" charset="0"/>
                <a:ea typeface="ＭＳ Ｐゴシック" charset="0"/>
              </a:rPr>
              <a:t>IHW </a:t>
            </a:r>
            <a:r>
              <a:rPr lang="en-US" altLang="ja-JP" sz="2000" dirty="0" err="1">
                <a:latin typeface="Calibri" charset="0"/>
                <a:ea typeface="ＭＳ Ｐゴシック" charset="0"/>
              </a:rPr>
              <a:t>K</a:t>
            </a:r>
            <a:r>
              <a:rPr lang="en-US" altLang="ja-JP" sz="2000" baseline="30000" dirty="0" err="1">
                <a:latin typeface="Calibri" charset="0"/>
                <a:ea typeface="ＭＳ Ｐゴシック" charset="0"/>
              </a:rPr>
              <a:t>bar</a:t>
            </a:r>
            <a:r>
              <a:rPr lang="en-US" altLang="ja-JP" sz="2000" dirty="0" err="1">
                <a:latin typeface="Calibri" charset="0"/>
                <a:ea typeface="ＭＳ Ｐゴシック" charset="0"/>
              </a:rPr>
              <a:t>N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 </a:t>
            </a:r>
            <a:r>
              <a:rPr lang="en-US" altLang="ja-JP" sz="2000" dirty="0" err="1">
                <a:latin typeface="Calibri" charset="0"/>
                <a:ea typeface="ＭＳ Ｐゴシック" charset="0"/>
              </a:rPr>
              <a:t>interaction+phenomenological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 multi-nucleon absorption</a:t>
            </a:r>
          </a:p>
          <a:p>
            <a:pPr lvl="1">
              <a:buFont typeface="Arial" charset="0"/>
              <a:buNone/>
            </a:pPr>
            <a:r>
              <a:rPr lang="en-US" altLang="ja-JP" sz="1200" dirty="0">
                <a:latin typeface="Calibri" charset="0"/>
                <a:ea typeface="ＭＳ Ｐゴシック" charset="0"/>
              </a:rPr>
              <a:t>  </a:t>
            </a:r>
            <a:endParaRPr lang="en-US" altLang="ja-JP" sz="2000" dirty="0">
              <a:latin typeface="Calibri" charset="0"/>
              <a:ea typeface="ＭＳ Ｐゴシック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1490663"/>
            <a:ext cx="3824287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854063"/>
            <a:ext cx="299561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661976"/>
            <a:ext cx="32670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テキスト ボックス 6"/>
          <p:cNvSpPr txBox="1">
            <a:spLocks noChangeArrowheads="1"/>
          </p:cNvSpPr>
          <p:nvPr/>
        </p:nvSpPr>
        <p:spPr bwMode="auto">
          <a:xfrm>
            <a:off x="982972" y="2647880"/>
            <a:ext cx="2008188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Re(V</a:t>
            </a:r>
            <a:r>
              <a:rPr lang="en-US" altLang="ja-JP" baseline="-25000"/>
              <a:t>0</a:t>
            </a:r>
            <a:r>
              <a:rPr lang="en-US" altLang="ja-JP"/>
              <a:t>) ~ </a:t>
            </a:r>
            <a:r>
              <a:rPr lang="ja-JP" altLang="en-US" dirty="0">
                <a:solidFill>
                  <a:srgbClr val="00B0F0"/>
                </a:solidFill>
              </a:rPr>
              <a:t>－</a:t>
            </a:r>
            <a:r>
              <a:rPr lang="en-US" altLang="ja-JP" dirty="0">
                <a:solidFill>
                  <a:srgbClr val="00B0F0"/>
                </a:solidFill>
              </a:rPr>
              <a:t>80 MeV </a:t>
            </a:r>
            <a:endParaRPr lang="ja-JP" altLang="en-US" dirty="0">
              <a:solidFill>
                <a:srgbClr val="00B0F0"/>
              </a:solidFill>
            </a:endParaRPr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326353"/>
            <a:ext cx="2008188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テキスト ボックス 8"/>
          <p:cNvSpPr txBox="1">
            <a:spLocks noChangeArrowheads="1"/>
          </p:cNvSpPr>
          <p:nvPr/>
        </p:nvSpPr>
        <p:spPr bwMode="auto">
          <a:xfrm>
            <a:off x="1006475" y="4356031"/>
            <a:ext cx="2687638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Re(V</a:t>
            </a:r>
            <a:r>
              <a:rPr lang="en-US" altLang="ja-JP" baseline="-25000" dirty="0"/>
              <a:t>0</a:t>
            </a:r>
            <a:r>
              <a:rPr lang="en-US" altLang="ja-JP" dirty="0"/>
              <a:t>) = </a:t>
            </a:r>
            <a:r>
              <a:rPr lang="ja-JP" altLang="en-US" dirty="0">
                <a:solidFill>
                  <a:srgbClr val="FF0000"/>
                </a:solidFill>
              </a:rPr>
              <a:t>－</a:t>
            </a:r>
            <a:r>
              <a:rPr lang="en-US" altLang="ja-JP" dirty="0">
                <a:solidFill>
                  <a:srgbClr val="FF0000"/>
                </a:solidFill>
              </a:rPr>
              <a:t>(150-200) MeV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8201" name="テキスト ボックス 9"/>
          <p:cNvSpPr txBox="1">
            <a:spLocks noChangeArrowheads="1"/>
          </p:cNvSpPr>
          <p:nvPr/>
        </p:nvSpPr>
        <p:spPr bwMode="auto">
          <a:xfrm>
            <a:off x="1037095" y="5290088"/>
            <a:ext cx="2265363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Re(V</a:t>
            </a:r>
            <a:r>
              <a:rPr lang="en-US" altLang="ja-JP" baseline="-25000" dirty="0"/>
              <a:t>0</a:t>
            </a:r>
            <a:r>
              <a:rPr lang="en-US" altLang="ja-JP" dirty="0"/>
              <a:t>) ~ </a:t>
            </a:r>
            <a:r>
              <a:rPr lang="ja-JP" altLang="en-US" dirty="0">
                <a:solidFill>
                  <a:srgbClr val="FF0000"/>
                </a:solidFill>
              </a:rPr>
              <a:t>－</a:t>
            </a:r>
            <a:r>
              <a:rPr lang="en-US" altLang="ja-JP" dirty="0">
                <a:solidFill>
                  <a:srgbClr val="FF0000"/>
                </a:solidFill>
              </a:rPr>
              <a:t>(170) MeV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8202" name="正方形/長方形 7"/>
          <p:cNvSpPr>
            <a:spLocks noChangeArrowheads="1"/>
          </p:cNvSpPr>
          <p:nvPr/>
        </p:nvSpPr>
        <p:spPr bwMode="auto">
          <a:xfrm>
            <a:off x="1654175" y="669807"/>
            <a:ext cx="6243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ja-JP" sz="3200" dirty="0"/>
              <a:t>An important tool is </a:t>
            </a:r>
            <a:r>
              <a:rPr lang="en-US" altLang="ja-JP" sz="3200" dirty="0" err="1">
                <a:solidFill>
                  <a:srgbClr val="0070C0"/>
                </a:solidFill>
              </a:rPr>
              <a:t>kaonic</a:t>
            </a:r>
            <a:r>
              <a:rPr lang="en-US" altLang="ja-JP" sz="3200" dirty="0">
                <a:solidFill>
                  <a:srgbClr val="0070C0"/>
                </a:solidFill>
              </a:rPr>
              <a:t> atoms</a:t>
            </a:r>
            <a:r>
              <a:rPr lang="en-US" altLang="ja-JP" sz="3200" dirty="0"/>
              <a:t>.</a:t>
            </a:r>
          </a:p>
        </p:txBody>
      </p:sp>
      <p:sp>
        <p:nvSpPr>
          <p:cNvPr id="8203" name="テキスト ボックス 11"/>
          <p:cNvSpPr txBox="1">
            <a:spLocks noChangeArrowheads="1"/>
          </p:cNvSpPr>
          <p:nvPr/>
        </p:nvSpPr>
        <p:spPr bwMode="auto">
          <a:xfrm>
            <a:off x="1044575" y="6424715"/>
            <a:ext cx="2265363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Re(V</a:t>
            </a:r>
            <a:r>
              <a:rPr lang="en-US" altLang="ja-JP" baseline="-25000" dirty="0"/>
              <a:t>0</a:t>
            </a:r>
            <a:r>
              <a:rPr lang="en-US" altLang="ja-JP" dirty="0"/>
              <a:t>) ~ </a:t>
            </a:r>
            <a:r>
              <a:rPr lang="ja-JP" altLang="en-US" dirty="0">
                <a:solidFill>
                  <a:srgbClr val="FF0000"/>
                </a:solidFill>
              </a:rPr>
              <a:t>－</a:t>
            </a:r>
            <a:r>
              <a:rPr lang="en-US" altLang="ja-JP" dirty="0">
                <a:solidFill>
                  <a:srgbClr val="FF0000"/>
                </a:solidFill>
              </a:rPr>
              <a:t>(170) MeV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8204" name="テキスト ボックス 12"/>
          <p:cNvSpPr txBox="1">
            <a:spLocks noChangeArrowheads="1"/>
          </p:cNvSpPr>
          <p:nvPr/>
        </p:nvSpPr>
        <p:spPr bwMode="auto">
          <a:xfrm>
            <a:off x="1000152" y="3471032"/>
            <a:ext cx="212248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Re(V</a:t>
            </a:r>
            <a:r>
              <a:rPr lang="en-US" altLang="ja-JP" baseline="-25000" dirty="0"/>
              <a:t>0</a:t>
            </a:r>
            <a:r>
              <a:rPr lang="en-US" altLang="ja-JP" dirty="0"/>
              <a:t>) </a:t>
            </a:r>
            <a:r>
              <a:rPr lang="ja-JP" altLang="en-US" dirty="0"/>
              <a:t>≦</a:t>
            </a:r>
            <a:r>
              <a:rPr lang="en-US" altLang="ja-JP" dirty="0"/>
              <a:t> </a:t>
            </a:r>
            <a:r>
              <a:rPr lang="ja-JP" altLang="en-US" dirty="0">
                <a:solidFill>
                  <a:srgbClr val="00B0F0"/>
                </a:solidFill>
              </a:rPr>
              <a:t>－</a:t>
            </a:r>
            <a:r>
              <a:rPr lang="en-US" altLang="ja-JP" dirty="0">
                <a:solidFill>
                  <a:srgbClr val="00B0F0"/>
                </a:solidFill>
              </a:rPr>
              <a:t>60 MeV </a:t>
            </a:r>
            <a:endParaRPr lang="ja-JP" alt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68489" y="0"/>
                <a:ext cx="8229600" cy="780198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ja-JP"/>
                  <a:t>Introduction: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altLang="ja-JP" dirty="0"/>
                  <a:t>-A interaction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8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8489" y="0"/>
                <a:ext cx="8229600" cy="780198"/>
              </a:xfrm>
              <a:blipFill rotWithShape="0">
                <a:blip r:embed="rId6"/>
                <a:stretch>
                  <a:fillRect t="-18750" b="-328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C9685BB5-27ED-4A48-9791-D7318E2E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938" y="846138"/>
            <a:ext cx="5184775" cy="5891212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altLang="ja-JP" sz="24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altLang="ja-JP" sz="2400" dirty="0">
                <a:latin typeface="Calibri" charset="0"/>
                <a:ea typeface="ＭＳ Ｐゴシック" charset="0"/>
              </a:rPr>
              <a:t>Simple </a:t>
            </a:r>
            <a:r>
              <a:rPr lang="en-US" altLang="ja-JP" sz="2400" dirty="0" err="1">
                <a:latin typeface="Calibri" charset="0"/>
                <a:ea typeface="ＭＳ Ｐゴシック" charset="0"/>
              </a:rPr>
              <a:t>tρ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 approach </a:t>
            </a:r>
          </a:p>
          <a:p>
            <a:pPr lvl="1"/>
            <a:endParaRPr lang="en-US" altLang="ja-JP" sz="2000" dirty="0">
              <a:latin typeface="Calibri" charset="0"/>
              <a:ea typeface="ＭＳ Ｐゴシック" charset="0"/>
            </a:endParaRPr>
          </a:p>
          <a:p>
            <a:pPr lvl="1"/>
            <a:endParaRPr lang="en-US" altLang="ja-JP" sz="2000" dirty="0">
              <a:latin typeface="Calibri" charset="0"/>
              <a:ea typeface="ＭＳ Ｐゴシック" charset="0"/>
            </a:endParaRPr>
          </a:p>
          <a:p>
            <a:pPr lvl="1">
              <a:buFont typeface="Arial" charset="0"/>
              <a:buNone/>
            </a:pPr>
            <a:endParaRPr lang="en-US" altLang="ja-JP" sz="700" dirty="0">
              <a:latin typeface="Calibri" charset="0"/>
              <a:ea typeface="ＭＳ Ｐゴシック" charset="0"/>
            </a:endParaRPr>
          </a:p>
          <a:p>
            <a:pPr lvl="1">
              <a:buFont typeface="Arial" charset="0"/>
              <a:buNone/>
            </a:pPr>
            <a:endParaRPr lang="en-US" altLang="ja-JP" sz="11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altLang="ja-JP" sz="2400" dirty="0">
                <a:latin typeface="Calibri" charset="0"/>
                <a:ea typeface="ＭＳ Ｐゴシック" charset="0"/>
              </a:rPr>
              <a:t>DD(Density dependent) potential</a:t>
            </a:r>
          </a:p>
          <a:p>
            <a:pPr lvl="1"/>
            <a:endParaRPr lang="en-US" altLang="ja-JP" sz="1600" dirty="0">
              <a:latin typeface="Calibri" charset="0"/>
              <a:ea typeface="ＭＳ Ｐゴシック" charset="0"/>
            </a:endParaRPr>
          </a:p>
          <a:p>
            <a:pPr lvl="1">
              <a:buFont typeface="Arial" charset="0"/>
              <a:buNone/>
            </a:pPr>
            <a:endParaRPr lang="en-US" altLang="ja-JP" sz="1000" dirty="0">
              <a:latin typeface="Calibri" charset="0"/>
              <a:ea typeface="ＭＳ Ｐゴシック" charset="0"/>
            </a:endParaRPr>
          </a:p>
          <a:p>
            <a:pPr lvl="1">
              <a:buFont typeface="Arial" charset="0"/>
              <a:buNone/>
            </a:pPr>
            <a:endParaRPr lang="en-US" altLang="ja-JP" sz="7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altLang="ja-JP" sz="2400" dirty="0">
                <a:latin typeface="Calibri" charset="0"/>
                <a:ea typeface="ＭＳ Ｐゴシック" charset="0"/>
              </a:rPr>
              <a:t>Fourier-Bessel method</a:t>
            </a:r>
          </a:p>
          <a:p>
            <a:pPr lvl="1">
              <a:buFont typeface="Arial" charset="0"/>
              <a:buNone/>
            </a:pPr>
            <a:endParaRPr lang="en-US" altLang="ja-JP" sz="2400" dirty="0">
              <a:latin typeface="Calibri" charset="0"/>
              <a:ea typeface="ＭＳ Ｐゴシック" charset="0"/>
            </a:endParaRPr>
          </a:p>
          <a:p>
            <a:pPr lvl="1">
              <a:buFont typeface="Arial" charset="0"/>
              <a:buNone/>
            </a:pPr>
            <a:endParaRPr lang="en-US" altLang="ja-JP" sz="5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altLang="ja-JP" sz="2000" dirty="0">
                <a:latin typeface="Calibri" charset="0"/>
                <a:ea typeface="ＭＳ Ｐゴシック" charset="0"/>
              </a:rPr>
              <a:t>IHW </a:t>
            </a:r>
            <a:r>
              <a:rPr lang="en-US" altLang="ja-JP" sz="2000" dirty="0" err="1">
                <a:latin typeface="Calibri" charset="0"/>
                <a:ea typeface="ＭＳ Ｐゴシック" charset="0"/>
              </a:rPr>
              <a:t>K</a:t>
            </a:r>
            <a:r>
              <a:rPr lang="en-US" altLang="ja-JP" sz="2000" baseline="30000" dirty="0" err="1">
                <a:latin typeface="Calibri" charset="0"/>
                <a:ea typeface="ＭＳ Ｐゴシック" charset="0"/>
              </a:rPr>
              <a:t>bar</a:t>
            </a:r>
            <a:r>
              <a:rPr lang="en-US" altLang="ja-JP" sz="2000" dirty="0" err="1">
                <a:latin typeface="Calibri" charset="0"/>
                <a:ea typeface="ＭＳ Ｐゴシック" charset="0"/>
              </a:rPr>
              <a:t>N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 </a:t>
            </a:r>
            <a:r>
              <a:rPr lang="en-US" altLang="ja-JP" sz="2000" dirty="0" err="1">
                <a:latin typeface="Calibri" charset="0"/>
                <a:ea typeface="ＭＳ Ｐゴシック" charset="0"/>
              </a:rPr>
              <a:t>interaction+phenomenological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 multi-nucleon absorption</a:t>
            </a:r>
          </a:p>
          <a:p>
            <a:pPr lvl="1">
              <a:buFont typeface="Arial" charset="0"/>
              <a:buNone/>
            </a:pPr>
            <a:r>
              <a:rPr lang="en-US" altLang="ja-JP" sz="1200" dirty="0">
                <a:latin typeface="Calibri" charset="0"/>
                <a:ea typeface="ＭＳ Ｐゴシック" charset="0"/>
              </a:rPr>
              <a:t>  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  </a:t>
            </a:r>
          </a:p>
          <a:p>
            <a:pPr lvl="1">
              <a:buFont typeface="Arial" charset="0"/>
              <a:buNone/>
            </a:pPr>
            <a:r>
              <a:rPr lang="en-US" altLang="ja-JP" sz="1050" dirty="0">
                <a:latin typeface="Calibri" charset="0"/>
                <a:ea typeface="ＭＳ Ｐゴシック" charset="0"/>
              </a:rPr>
              <a:t> </a:t>
            </a:r>
            <a:endParaRPr lang="en-US" altLang="ja-JP" sz="20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altLang="ja-JP" sz="2400" dirty="0">
                <a:latin typeface="Calibri" charset="0"/>
                <a:ea typeface="ＭＳ Ｐゴシック" charset="0"/>
              </a:rPr>
              <a:t>Chiral motivated model</a:t>
            </a:r>
            <a:endParaRPr lang="ja-JP" altLang="en-US" sz="2400" dirty="0">
              <a:latin typeface="Calibri" charset="0"/>
              <a:ea typeface="ＭＳ Ｐゴシック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1490663"/>
            <a:ext cx="3824287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854063"/>
            <a:ext cx="299561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661976"/>
            <a:ext cx="32670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テキスト ボックス 6"/>
          <p:cNvSpPr txBox="1">
            <a:spLocks noChangeArrowheads="1"/>
          </p:cNvSpPr>
          <p:nvPr/>
        </p:nvSpPr>
        <p:spPr bwMode="auto">
          <a:xfrm>
            <a:off x="1044575" y="2296839"/>
            <a:ext cx="2008188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Re(V</a:t>
            </a:r>
            <a:r>
              <a:rPr lang="en-US" altLang="ja-JP" baseline="-25000"/>
              <a:t>0</a:t>
            </a:r>
            <a:r>
              <a:rPr lang="en-US" altLang="ja-JP"/>
              <a:t>) ~ </a:t>
            </a:r>
            <a:r>
              <a:rPr lang="ja-JP" altLang="en-US" dirty="0">
                <a:solidFill>
                  <a:srgbClr val="00B0F0"/>
                </a:solidFill>
              </a:rPr>
              <a:t>－</a:t>
            </a:r>
            <a:r>
              <a:rPr lang="en-US" altLang="ja-JP" dirty="0">
                <a:solidFill>
                  <a:srgbClr val="00B0F0"/>
                </a:solidFill>
              </a:rPr>
              <a:t>80 MeV </a:t>
            </a:r>
            <a:endParaRPr lang="ja-JP" altLang="en-US" dirty="0">
              <a:solidFill>
                <a:srgbClr val="00B0F0"/>
              </a:solidFill>
            </a:endParaRPr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3055066"/>
            <a:ext cx="2008188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テキスト ボックス 8"/>
          <p:cNvSpPr txBox="1">
            <a:spLocks noChangeArrowheads="1"/>
          </p:cNvSpPr>
          <p:nvPr/>
        </p:nvSpPr>
        <p:spPr bwMode="auto">
          <a:xfrm>
            <a:off x="1044575" y="3363912"/>
            <a:ext cx="2687638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Re(V</a:t>
            </a:r>
            <a:r>
              <a:rPr lang="en-US" altLang="ja-JP" baseline="-25000" dirty="0"/>
              <a:t>0</a:t>
            </a:r>
            <a:r>
              <a:rPr lang="en-US" altLang="ja-JP" dirty="0"/>
              <a:t>) = </a:t>
            </a:r>
            <a:r>
              <a:rPr lang="ja-JP" altLang="en-US" dirty="0">
                <a:solidFill>
                  <a:srgbClr val="FF0000"/>
                </a:solidFill>
              </a:rPr>
              <a:t>－</a:t>
            </a:r>
            <a:r>
              <a:rPr lang="en-US" altLang="ja-JP" dirty="0">
                <a:solidFill>
                  <a:srgbClr val="FF0000"/>
                </a:solidFill>
              </a:rPr>
              <a:t>(150-200) MeV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8201" name="テキスト ボックス 9"/>
          <p:cNvSpPr txBox="1">
            <a:spLocks noChangeArrowheads="1"/>
          </p:cNvSpPr>
          <p:nvPr/>
        </p:nvSpPr>
        <p:spPr bwMode="auto">
          <a:xfrm>
            <a:off x="1044575" y="4156791"/>
            <a:ext cx="2265363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Re(V</a:t>
            </a:r>
            <a:r>
              <a:rPr lang="en-US" altLang="ja-JP" baseline="-25000" dirty="0"/>
              <a:t>0</a:t>
            </a:r>
            <a:r>
              <a:rPr lang="en-US" altLang="ja-JP" dirty="0"/>
              <a:t>) ~ </a:t>
            </a:r>
            <a:r>
              <a:rPr lang="ja-JP" altLang="en-US" dirty="0">
                <a:solidFill>
                  <a:srgbClr val="FF0000"/>
                </a:solidFill>
              </a:rPr>
              <a:t>－</a:t>
            </a:r>
            <a:r>
              <a:rPr lang="en-US" altLang="ja-JP" dirty="0">
                <a:solidFill>
                  <a:srgbClr val="FF0000"/>
                </a:solidFill>
              </a:rPr>
              <a:t>(170) MeV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8202" name="正方形/長方形 7"/>
          <p:cNvSpPr>
            <a:spLocks noChangeArrowheads="1"/>
          </p:cNvSpPr>
          <p:nvPr/>
        </p:nvSpPr>
        <p:spPr bwMode="auto">
          <a:xfrm>
            <a:off x="1654175" y="669807"/>
            <a:ext cx="6243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ja-JP" sz="3200" dirty="0"/>
              <a:t>An important tool is </a:t>
            </a:r>
            <a:r>
              <a:rPr lang="en-US" altLang="ja-JP" sz="3200" dirty="0" err="1">
                <a:solidFill>
                  <a:srgbClr val="0070C0"/>
                </a:solidFill>
              </a:rPr>
              <a:t>kaonic</a:t>
            </a:r>
            <a:r>
              <a:rPr lang="en-US" altLang="ja-JP" sz="3200" dirty="0">
                <a:solidFill>
                  <a:srgbClr val="0070C0"/>
                </a:solidFill>
              </a:rPr>
              <a:t> atoms</a:t>
            </a:r>
            <a:r>
              <a:rPr lang="en-US" altLang="ja-JP" sz="3200" dirty="0"/>
              <a:t>.</a:t>
            </a:r>
          </a:p>
        </p:txBody>
      </p:sp>
      <p:sp>
        <p:nvSpPr>
          <p:cNvPr id="8203" name="テキスト ボックス 11"/>
          <p:cNvSpPr txBox="1">
            <a:spLocks noChangeArrowheads="1"/>
          </p:cNvSpPr>
          <p:nvPr/>
        </p:nvSpPr>
        <p:spPr bwMode="auto">
          <a:xfrm>
            <a:off x="1044575" y="5355768"/>
            <a:ext cx="2265363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Re(V</a:t>
            </a:r>
            <a:r>
              <a:rPr lang="en-US" altLang="ja-JP" baseline="-25000" dirty="0"/>
              <a:t>0</a:t>
            </a:r>
            <a:r>
              <a:rPr lang="en-US" altLang="ja-JP" dirty="0"/>
              <a:t>) ~ </a:t>
            </a:r>
            <a:r>
              <a:rPr lang="ja-JP" altLang="en-US" dirty="0">
                <a:solidFill>
                  <a:srgbClr val="FF0000"/>
                </a:solidFill>
              </a:rPr>
              <a:t>－</a:t>
            </a:r>
            <a:r>
              <a:rPr lang="en-US" altLang="ja-JP" dirty="0">
                <a:solidFill>
                  <a:srgbClr val="FF0000"/>
                </a:solidFill>
              </a:rPr>
              <a:t>(170) MeV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8204" name="テキスト ボックス 12"/>
          <p:cNvSpPr txBox="1">
            <a:spLocks noChangeArrowheads="1"/>
          </p:cNvSpPr>
          <p:nvPr/>
        </p:nvSpPr>
        <p:spPr bwMode="auto">
          <a:xfrm>
            <a:off x="1047371" y="6245225"/>
            <a:ext cx="212248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Re(V</a:t>
            </a:r>
            <a:r>
              <a:rPr lang="en-US" altLang="ja-JP" baseline="-25000" dirty="0"/>
              <a:t>0</a:t>
            </a:r>
            <a:r>
              <a:rPr lang="en-US" altLang="ja-JP" dirty="0"/>
              <a:t>) </a:t>
            </a:r>
            <a:r>
              <a:rPr lang="ja-JP" altLang="en-US" dirty="0"/>
              <a:t>≦</a:t>
            </a:r>
            <a:r>
              <a:rPr lang="en-US" altLang="ja-JP" dirty="0"/>
              <a:t> </a:t>
            </a:r>
            <a:r>
              <a:rPr lang="ja-JP" altLang="en-US" dirty="0">
                <a:solidFill>
                  <a:srgbClr val="00B0F0"/>
                </a:solidFill>
              </a:rPr>
              <a:t>－</a:t>
            </a:r>
            <a:r>
              <a:rPr lang="en-US" altLang="ja-JP" dirty="0">
                <a:solidFill>
                  <a:srgbClr val="00B0F0"/>
                </a:solidFill>
              </a:rPr>
              <a:t>60 MeV 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31766" y="2278021"/>
            <a:ext cx="8903045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800" b="1" dirty="0"/>
              <a:t>The depth of </a:t>
            </a:r>
            <a:r>
              <a:rPr lang="en-US" altLang="ja-JP" sz="2800" b="1" i="1" dirty="0" err="1"/>
              <a:t>K</a:t>
            </a:r>
            <a:r>
              <a:rPr lang="en-US" altLang="ja-JP" sz="2800" b="1" baseline="30000" dirty="0" err="1"/>
              <a:t>bar</a:t>
            </a:r>
            <a:r>
              <a:rPr lang="en-US" altLang="ja-JP" sz="2800" b="1" dirty="0"/>
              <a:t>-nucleus potential </a:t>
            </a:r>
            <a:r>
              <a:rPr lang="en-US" altLang="ja-JP" sz="2800" b="1" dirty="0">
                <a:solidFill>
                  <a:srgbClr val="0070C0"/>
                </a:solidFill>
              </a:rPr>
              <a:t>strongly depends </a:t>
            </a:r>
            <a:r>
              <a:rPr lang="en-US" altLang="ja-JP" sz="2800" b="1" dirty="0"/>
              <a:t>on the </a:t>
            </a:r>
            <a:r>
              <a:rPr lang="en-US" altLang="ja-JP" sz="2800" b="1" dirty="0">
                <a:solidFill>
                  <a:srgbClr val="0070C0"/>
                </a:solidFill>
              </a:rPr>
              <a:t>model setting</a:t>
            </a:r>
            <a:r>
              <a:rPr lang="en-US" altLang="ja-JP" sz="2800" b="1" dirty="0"/>
              <a:t>. </a:t>
            </a:r>
            <a:r>
              <a:rPr lang="en-US" altLang="ja-JP" sz="2800" b="1" dirty="0">
                <a:solidFill>
                  <a:srgbClr val="0070C0"/>
                </a:solidFill>
              </a:rPr>
              <a:t>It is not conclusive</a:t>
            </a:r>
            <a:r>
              <a:rPr lang="en-US" altLang="ja-JP" sz="2800" b="1" dirty="0">
                <a:solidFill>
                  <a:srgbClr val="00B0F0"/>
                </a:solidFill>
              </a:rPr>
              <a:t> </a:t>
            </a:r>
            <a:r>
              <a:rPr lang="en-US" altLang="ja-JP" sz="2800" b="1" dirty="0"/>
              <a:t>whether </a:t>
            </a:r>
            <a:r>
              <a:rPr lang="en-US" altLang="ja-JP" sz="2800" b="1" i="1" dirty="0" err="1"/>
              <a:t>K</a:t>
            </a:r>
            <a:r>
              <a:rPr lang="en-US" altLang="ja-JP" sz="2800" b="1" baseline="30000" dirty="0" err="1"/>
              <a:t>bar</a:t>
            </a:r>
            <a:r>
              <a:rPr lang="en-US" altLang="ja-JP" sz="2800" b="1" dirty="0"/>
              <a:t>-nucleus potential is “</a:t>
            </a:r>
            <a:r>
              <a:rPr lang="en-US" altLang="ja-JP" sz="2800" b="1" dirty="0">
                <a:solidFill>
                  <a:srgbClr val="FF0000"/>
                </a:solidFill>
              </a:rPr>
              <a:t>deep</a:t>
            </a:r>
            <a:r>
              <a:rPr lang="en-US" altLang="ja-JP" sz="2800" b="1" dirty="0"/>
              <a:t>” or “</a:t>
            </a:r>
            <a:r>
              <a:rPr lang="en-US" altLang="ja-JP" sz="2800" b="1" dirty="0">
                <a:solidFill>
                  <a:srgbClr val="00B0F0"/>
                </a:solidFill>
              </a:rPr>
              <a:t>shallow</a:t>
            </a:r>
            <a:r>
              <a:rPr lang="en-US" altLang="ja-JP" sz="2800" b="1" dirty="0"/>
              <a:t>”!!</a:t>
            </a:r>
            <a:r>
              <a:rPr lang="ja-JP" altLang="en-US" sz="2800" b="1" dirty="0"/>
              <a:t> </a:t>
            </a:r>
            <a:r>
              <a:rPr lang="en-US" altLang="ja-JP" sz="2800" b="1" dirty="0"/>
              <a:t>Both type of potential can reproduce the </a:t>
            </a:r>
            <a:r>
              <a:rPr lang="en-US" altLang="ja-JP" sz="2800" b="1" dirty="0" err="1"/>
              <a:t>kaonic</a:t>
            </a:r>
            <a:r>
              <a:rPr lang="en-US" altLang="ja-JP" sz="2800" b="1" dirty="0"/>
              <a:t> atoms data. </a:t>
            </a:r>
          </a:p>
          <a:p>
            <a:r>
              <a:rPr lang="ja-JP" altLang="en-US" sz="2800" b="1" dirty="0"/>
              <a:t>　　　　　　　　　　　</a:t>
            </a:r>
            <a:r>
              <a:rPr lang="en-US" altLang="ja-JP" sz="2800" b="1" dirty="0"/>
              <a:t> </a:t>
            </a:r>
            <a:r>
              <a:rPr lang="ja-JP" altLang="en-US" sz="3600" b="1" dirty="0"/>
              <a:t>↓</a:t>
            </a:r>
            <a:endParaRPr lang="en-US" altLang="ja-JP" sz="2800" b="1" dirty="0"/>
          </a:p>
          <a:p>
            <a:pPr algn="ctr"/>
            <a:r>
              <a:rPr lang="en-US" altLang="ja-JP" sz="3600" b="1" dirty="0"/>
              <a:t>To solve this problem, </a:t>
            </a:r>
          </a:p>
          <a:p>
            <a:pPr algn="ctr"/>
            <a:r>
              <a:rPr lang="en-US" altLang="ja-JP" sz="3600" b="1" dirty="0">
                <a:solidFill>
                  <a:srgbClr val="FF0000"/>
                </a:solidFill>
              </a:rPr>
              <a:t>a new experimental constraint is necessary!</a:t>
            </a:r>
            <a:endParaRPr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E9A5B2BA-6E5A-4669-AE97-5E820F35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18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68489" y="0"/>
                <a:ext cx="8229600" cy="780198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ja-JP"/>
                  <a:t>Introduction: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altLang="ja-JP" dirty="0"/>
                  <a:t>-A interaction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7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8489" y="0"/>
                <a:ext cx="8229600" cy="780198"/>
              </a:xfrm>
              <a:blipFill rotWithShape="0">
                <a:blip r:embed="rId6"/>
                <a:stretch>
                  <a:fillRect t="-18750" b="-328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27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469900" y="0"/>
            <a:ext cx="8229600" cy="931863"/>
          </a:xfrm>
        </p:spPr>
        <p:txBody>
          <a:bodyPr/>
          <a:lstStyle/>
          <a:p>
            <a:pPr algn="ctr"/>
            <a:r>
              <a:rPr lang="en-US" altLang="ja-JP" baseline="30000" dirty="0">
                <a:latin typeface="Calibri" charset="0"/>
                <a:ea typeface="ＭＳ Ｐゴシック" charset="0"/>
              </a:rPr>
              <a:t>12</a:t>
            </a:r>
            <a:r>
              <a:rPr lang="en-US" altLang="ja-JP" dirty="0">
                <a:latin typeface="Calibri" charset="0"/>
                <a:ea typeface="ＭＳ Ｐゴシック" charset="0"/>
              </a:rPr>
              <a:t>C(</a:t>
            </a:r>
            <a:r>
              <a:rPr lang="en-US" altLang="ja-JP" i="1" dirty="0">
                <a:latin typeface="Calibri" charset="0"/>
                <a:ea typeface="ＭＳ Ｐゴシック" charset="0"/>
              </a:rPr>
              <a:t>K</a:t>
            </a:r>
            <a:r>
              <a:rPr lang="en-US" altLang="ja-JP" baseline="30000" dirty="0">
                <a:latin typeface="Calibri" charset="0"/>
                <a:ea typeface="ＭＳ Ｐゴシック" charset="0"/>
              </a:rPr>
              <a:t>-</a:t>
            </a:r>
            <a:r>
              <a:rPr lang="en-US" altLang="ja-JP" dirty="0">
                <a:latin typeface="Calibri" charset="0"/>
                <a:ea typeface="ＭＳ Ｐゴシック" charset="0"/>
              </a:rPr>
              <a:t>, </a:t>
            </a:r>
            <a:r>
              <a:rPr lang="en-US" altLang="ja-JP" i="1" dirty="0">
                <a:latin typeface="Calibri" charset="0"/>
                <a:ea typeface="ＭＳ Ｐゴシック" charset="0"/>
              </a:rPr>
              <a:t>p</a:t>
            </a:r>
            <a:r>
              <a:rPr lang="en-US" altLang="ja-JP" dirty="0">
                <a:latin typeface="Calibri" charset="0"/>
                <a:ea typeface="ＭＳ Ｐゴシック" charset="0"/>
              </a:rPr>
              <a:t>) in E05 pilot run</a:t>
            </a:r>
            <a:endParaRPr lang="ja-JP" altLang="en-US" dirty="0">
              <a:latin typeface="Calibri" charset="0"/>
              <a:ea typeface="ＭＳ Ｐゴシック" charset="0"/>
            </a:endParaRPr>
          </a:p>
        </p:txBody>
      </p:sp>
      <p:pic>
        <p:nvPicPr>
          <p:cNvPr id="15363" name="Picture 4" descr="C:\Users\ichikawa\Desktop\Fig_print\20150422\SksMinus_accepta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54" y="3066418"/>
            <a:ext cx="40481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テキスト ボックス 6"/>
          <p:cNvSpPr txBox="1">
            <a:spLocks noChangeArrowheads="1"/>
          </p:cNvSpPr>
          <p:nvPr/>
        </p:nvSpPr>
        <p:spPr bwMode="auto">
          <a:xfrm>
            <a:off x="1528667" y="5061905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Elastic</a:t>
            </a:r>
            <a:endParaRPr lang="ja-JP" altLang="en-US"/>
          </a:p>
        </p:txBody>
      </p:sp>
      <p:sp>
        <p:nvSpPr>
          <p:cNvPr id="15366" name="テキスト ボックス 7"/>
          <p:cNvSpPr txBox="1">
            <a:spLocks noChangeArrowheads="1"/>
          </p:cNvSpPr>
          <p:nvPr/>
        </p:nvSpPr>
        <p:spPr bwMode="auto">
          <a:xfrm>
            <a:off x="1492154" y="4855530"/>
            <a:ext cx="1036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BE 0MeV</a:t>
            </a:r>
            <a:endParaRPr lang="ja-JP" altLang="en-US"/>
          </a:p>
        </p:txBody>
      </p:sp>
      <p:sp>
        <p:nvSpPr>
          <p:cNvPr id="15367" name="テキスト ボックス 8"/>
          <p:cNvSpPr txBox="1">
            <a:spLocks noChangeArrowheads="1"/>
          </p:cNvSpPr>
          <p:nvPr/>
        </p:nvSpPr>
        <p:spPr bwMode="auto">
          <a:xfrm>
            <a:off x="1374679" y="4639630"/>
            <a:ext cx="1270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BE 100MeV</a:t>
            </a:r>
            <a:endParaRPr lang="ja-JP" altLang="en-US"/>
          </a:p>
        </p:txBody>
      </p:sp>
      <p:sp>
        <p:nvSpPr>
          <p:cNvPr id="15368" name="テキスト ボックス 9"/>
          <p:cNvSpPr txBox="1">
            <a:spLocks noChangeArrowheads="1"/>
          </p:cNvSpPr>
          <p:nvPr/>
        </p:nvSpPr>
        <p:spPr bwMode="auto">
          <a:xfrm>
            <a:off x="1374679" y="4423730"/>
            <a:ext cx="1270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BE 200MeV</a:t>
            </a:r>
            <a:endParaRPr lang="ja-JP" altLang="en-US"/>
          </a:p>
        </p:txBody>
      </p:sp>
      <p:sp>
        <p:nvSpPr>
          <p:cNvPr id="15370" name="テキスト ボックス 12"/>
          <p:cNvSpPr txBox="1">
            <a:spLocks noChangeArrowheads="1"/>
          </p:cNvSpPr>
          <p:nvPr/>
        </p:nvSpPr>
        <p:spPr bwMode="auto">
          <a:xfrm>
            <a:off x="2009679" y="2729476"/>
            <a:ext cx="5054600" cy="3683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Proton orbits at 0</a:t>
            </a:r>
            <a:r>
              <a:rPr lang="ja-JP" altLang="en-US" dirty="0"/>
              <a:t>゜</a:t>
            </a:r>
            <a:r>
              <a:rPr lang="en-US" altLang="ja-JP" dirty="0"/>
              <a:t> in </a:t>
            </a:r>
            <a:r>
              <a:rPr lang="en-US" altLang="ja-JP" baseline="30000" dirty="0"/>
              <a:t>12</a:t>
            </a:r>
            <a:r>
              <a:rPr lang="en-US" altLang="ja-JP" dirty="0"/>
              <a:t>C(</a:t>
            </a:r>
            <a:r>
              <a:rPr lang="en-US" altLang="ja-JP" i="1" dirty="0"/>
              <a:t>K</a:t>
            </a:r>
            <a:r>
              <a:rPr lang="en-US" altLang="ja-JP" baseline="30000" dirty="0"/>
              <a:t>-</a:t>
            </a:r>
            <a:r>
              <a:rPr lang="en-US" altLang="ja-JP" dirty="0"/>
              <a:t>, </a:t>
            </a:r>
            <a:r>
              <a:rPr lang="en-US" altLang="ja-JP" i="1" dirty="0"/>
              <a:t>p</a:t>
            </a:r>
            <a:r>
              <a:rPr lang="en-US" altLang="ja-JP" dirty="0"/>
              <a:t>) reaction at 1.8 GeV/</a:t>
            </a:r>
            <a:r>
              <a:rPr lang="en-US" altLang="ja-JP" i="1" dirty="0"/>
              <a:t>c</a:t>
            </a:r>
          </a:p>
        </p:txBody>
      </p:sp>
      <p:sp>
        <p:nvSpPr>
          <p:cNvPr id="15377" name="テキスト ボックス 14"/>
          <p:cNvSpPr txBox="1">
            <a:spLocks noChangeArrowheads="1"/>
          </p:cNvSpPr>
          <p:nvPr/>
        </p:nvSpPr>
        <p:spPr bwMode="auto">
          <a:xfrm>
            <a:off x="4731727" y="3313676"/>
            <a:ext cx="8735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600" b="1" dirty="0"/>
              <a:t>SKS</a:t>
            </a:r>
            <a:endParaRPr lang="ja-JP" altLang="en-US" sz="3600" b="1" dirty="0"/>
          </a:p>
        </p:txBody>
      </p:sp>
      <p:sp>
        <p:nvSpPr>
          <p:cNvPr id="1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7023" y="792214"/>
            <a:ext cx="8270240" cy="42696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dirty="0"/>
              <a:t>Goal of this measurement</a:t>
            </a:r>
          </a:p>
          <a:p>
            <a:pPr lvl="1">
              <a:lnSpc>
                <a:spcPct val="100000"/>
              </a:lnSpc>
            </a:pPr>
            <a:r>
              <a:rPr lang="en-US" altLang="ja-JP" sz="2800" dirty="0"/>
              <a:t>Compare</a:t>
            </a:r>
            <a:r>
              <a:rPr lang="ja-JP" altLang="en-US" sz="2800" dirty="0"/>
              <a:t> </a:t>
            </a:r>
            <a:r>
              <a:rPr lang="en-US" altLang="ja-JP" sz="2800" dirty="0"/>
              <a:t>the</a:t>
            </a:r>
            <a:r>
              <a:rPr lang="ja-JP" altLang="en-US" sz="2800" dirty="0"/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real inclusive spectrum</a:t>
            </a:r>
            <a:r>
              <a:rPr lang="ja-JP" altLang="en-US" sz="2800" dirty="0">
                <a:solidFill>
                  <a:srgbClr val="FF0000"/>
                </a:solidFill>
              </a:rPr>
              <a:t> </a:t>
            </a:r>
            <a:r>
              <a:rPr lang="en-US" altLang="ja-JP" sz="2800" dirty="0">
                <a:solidFill>
                  <a:srgbClr val="000000"/>
                </a:solidFill>
              </a:rPr>
              <a:t>with</a:t>
            </a:r>
            <a:r>
              <a:rPr lang="ja-JP" altLang="en-US" sz="2800" dirty="0">
                <a:solidFill>
                  <a:srgbClr val="000000"/>
                </a:solidFill>
              </a:rPr>
              <a:t> </a:t>
            </a:r>
            <a:r>
              <a:rPr lang="en-US" altLang="ja-JP" sz="2800" dirty="0">
                <a:solidFill>
                  <a:srgbClr val="000000"/>
                </a:solidFill>
              </a:rPr>
              <a:t/>
            </a:r>
            <a:br>
              <a:rPr lang="en-US" altLang="ja-JP" sz="2800" dirty="0">
                <a:solidFill>
                  <a:srgbClr val="000000"/>
                </a:solidFill>
              </a:rPr>
            </a:br>
            <a:r>
              <a:rPr lang="en-US" altLang="ja-JP" sz="2800" dirty="0">
                <a:solidFill>
                  <a:srgbClr val="000000"/>
                </a:solidFill>
              </a:rPr>
              <a:t>DWIA</a:t>
            </a:r>
            <a:r>
              <a:rPr lang="ja-JP" altLang="en-US" sz="2800" dirty="0">
                <a:solidFill>
                  <a:srgbClr val="000000"/>
                </a:solidFill>
              </a:rPr>
              <a:t> </a:t>
            </a:r>
            <a:r>
              <a:rPr lang="en-US" altLang="ja-JP" sz="2800" dirty="0">
                <a:solidFill>
                  <a:srgbClr val="000000"/>
                </a:solidFill>
              </a:rPr>
              <a:t>calculation by </a:t>
            </a:r>
            <a:r>
              <a:rPr lang="en-US" altLang="ja-JP" sz="2800" dirty="0" smtClean="0">
                <a:solidFill>
                  <a:srgbClr val="000000"/>
                </a:solidFill>
              </a:rPr>
              <a:t>vary</a:t>
            </a:r>
            <a:r>
              <a:rPr lang="en-US" altLang="ja-JP" sz="2800" dirty="0" smtClean="0">
                <a:solidFill>
                  <a:srgbClr val="000000"/>
                </a:solidFill>
              </a:rPr>
              <a:t>ing </a:t>
            </a:r>
            <a:r>
              <a:rPr lang="en-US" altLang="ja-JP" sz="2800" dirty="0">
                <a:solidFill>
                  <a:srgbClr val="000000"/>
                </a:solidFill>
              </a:rPr>
              <a:t>(V</a:t>
            </a:r>
            <a:r>
              <a:rPr lang="en-US" altLang="ja-JP" sz="2800" baseline="-25000" dirty="0">
                <a:solidFill>
                  <a:srgbClr val="000000"/>
                </a:solidFill>
              </a:rPr>
              <a:t>0</a:t>
            </a:r>
            <a:r>
              <a:rPr lang="en-US" altLang="ja-JP" sz="2800" dirty="0">
                <a:solidFill>
                  <a:srgbClr val="000000"/>
                </a:solidFill>
              </a:rPr>
              <a:t>, W</a:t>
            </a:r>
            <a:r>
              <a:rPr lang="en-US" altLang="ja-JP" sz="2800" baseline="-25000" dirty="0">
                <a:solidFill>
                  <a:srgbClr val="000000"/>
                </a:solidFill>
              </a:rPr>
              <a:t>0</a:t>
            </a:r>
            <a:r>
              <a:rPr lang="en-US" altLang="ja-JP" sz="2800" dirty="0">
                <a:solidFill>
                  <a:srgbClr val="000000"/>
                </a:solidFill>
              </a:rPr>
              <a:t>) parameters</a:t>
            </a:r>
            <a:r>
              <a:rPr lang="en-US" altLang="ja-JP" sz="2800" dirty="0"/>
              <a:t>.</a:t>
            </a:r>
          </a:p>
          <a:p>
            <a:pPr lvl="1">
              <a:lnSpc>
                <a:spcPct val="100000"/>
              </a:lnSpc>
            </a:pPr>
            <a:r>
              <a:rPr lang="en-US" altLang="ja-JP" sz="2800" dirty="0" smtClean="0"/>
              <a:t>= Search </a:t>
            </a:r>
            <a:r>
              <a:rPr lang="en-US" altLang="ja-JP" sz="2800" dirty="0"/>
              <a:t>for the Kaonic nuclei.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38F94F8C-2026-4500-8AD5-D0E3BAC7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3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EDA07886-FAD5-40F4-A865-828AA1F53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pPr algn="ctr"/>
            <a:r>
              <a:rPr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88462126-9726-4959-87CB-CBEF36FF0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84" y="1266700"/>
            <a:ext cx="8725015" cy="5189184"/>
          </a:xfrm>
        </p:spPr>
        <p:txBody>
          <a:bodyPr>
            <a:normAutofit/>
          </a:bodyPr>
          <a:lstStyle/>
          <a:p>
            <a:r>
              <a:rPr kumimoji="1" lang="en-US" altLang="ja-JP" sz="3600" dirty="0"/>
              <a:t>K</a:t>
            </a:r>
            <a:r>
              <a:rPr kumimoji="1" lang="en-US" altLang="ja-JP" sz="3600" baseline="30000" dirty="0"/>
              <a:t>-</a:t>
            </a:r>
            <a:r>
              <a:rPr kumimoji="1" lang="en-US" altLang="ja-JP" sz="3600" dirty="0"/>
              <a:t>pp</a:t>
            </a:r>
          </a:p>
          <a:p>
            <a:pPr lvl="1"/>
            <a:r>
              <a:rPr lang="en-US" altLang="ja-JP" sz="3200" dirty="0"/>
              <a:t>Introduction of K</a:t>
            </a:r>
            <a:r>
              <a:rPr lang="en-US" altLang="ja-JP" sz="3200" baseline="30000" dirty="0"/>
              <a:t>-</a:t>
            </a:r>
            <a:r>
              <a:rPr lang="en-US" altLang="ja-JP" sz="3200" dirty="0"/>
              <a:t>pp bound system</a:t>
            </a:r>
          </a:p>
          <a:p>
            <a:pPr lvl="1"/>
            <a:r>
              <a:rPr lang="en-US" altLang="ja-JP" sz="3200" dirty="0"/>
              <a:t>J-PARC E27</a:t>
            </a:r>
          </a:p>
          <a:p>
            <a:pPr lvl="1"/>
            <a:r>
              <a:rPr lang="en-US" altLang="ja-JP" sz="3200" dirty="0"/>
              <a:t>J-PARC E15</a:t>
            </a:r>
          </a:p>
          <a:p>
            <a:r>
              <a:rPr lang="en-US" altLang="ja-JP" sz="3600" dirty="0"/>
              <a:t>Search for double kaonic nuclei at J-PARC</a:t>
            </a:r>
          </a:p>
          <a:p>
            <a:r>
              <a:rPr lang="en-US" altLang="ja-JP" sz="3600" dirty="0"/>
              <a:t>Study of Kaonic nuclei via </a:t>
            </a:r>
            <a:r>
              <a:rPr lang="en-US" altLang="ja-JP" sz="3600" baseline="30000" dirty="0"/>
              <a:t>12</a:t>
            </a:r>
            <a:r>
              <a:rPr lang="en-US" altLang="ja-JP" sz="3600" dirty="0"/>
              <a:t>C(K</a:t>
            </a:r>
            <a:r>
              <a:rPr lang="en-US" altLang="ja-JP" sz="3600" baseline="30000" dirty="0"/>
              <a:t>-</a:t>
            </a:r>
            <a:r>
              <a:rPr lang="en-US" altLang="ja-JP" sz="3600" dirty="0"/>
              <a:t>, p) reaction</a:t>
            </a:r>
          </a:p>
          <a:p>
            <a:pPr lvl="1"/>
            <a:r>
              <a:rPr lang="en-US" altLang="ja-JP" sz="3200" dirty="0"/>
              <a:t>J-PARC E05 byproduct</a:t>
            </a:r>
          </a:p>
          <a:p>
            <a:pPr lvl="1"/>
            <a:r>
              <a:rPr lang="en-US" altLang="ja-JP" sz="3200" dirty="0"/>
              <a:t>Plan to measure as byproduct of J-PARC E42</a:t>
            </a:r>
          </a:p>
          <a:p>
            <a:r>
              <a:rPr lang="en-US" altLang="ja-JP" sz="3600" dirty="0"/>
              <a:t>Summary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A0D0BEAA-9EF9-4AF2-9BB6-3758462B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040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1858296"/>
            <a:ext cx="9144000" cy="5075291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370389" y="763929"/>
            <a:ext cx="7234177" cy="798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3622" y="725472"/>
            <a:ext cx="5838361" cy="88565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kumimoji="1" lang="en-US" altLang="ja-JP" sz="2600" dirty="0"/>
              <a:t>(Re)V</a:t>
            </a:r>
            <a:r>
              <a:rPr kumimoji="1" lang="en-US" altLang="ja-JP" sz="2600" baseline="-25000" dirty="0"/>
              <a:t>0</a:t>
            </a:r>
            <a:r>
              <a:rPr kumimoji="1" lang="en-US" altLang="ja-JP" sz="2600" dirty="0"/>
              <a:t>: </a:t>
            </a:r>
            <a:r>
              <a:rPr kumimoji="1" lang="en-US" altLang="ja-JP" sz="2600" dirty="0">
                <a:solidFill>
                  <a:srgbClr val="00B0F0"/>
                </a:solidFill>
              </a:rPr>
              <a:t>Changed</a:t>
            </a:r>
            <a:r>
              <a:rPr kumimoji="1" lang="en-US" altLang="ja-JP" sz="2600" dirty="0"/>
              <a:t>, (</a:t>
            </a:r>
            <a:r>
              <a:rPr kumimoji="1" lang="en-US" altLang="ja-JP" sz="2600" dirty="0" err="1"/>
              <a:t>Im</a:t>
            </a:r>
            <a:r>
              <a:rPr kumimoji="1" lang="en-US" altLang="ja-JP" sz="2600" dirty="0"/>
              <a:t>)W</a:t>
            </a:r>
            <a:r>
              <a:rPr kumimoji="1" lang="en-US" altLang="ja-JP" sz="2600" baseline="-25000" dirty="0"/>
              <a:t>0</a:t>
            </a:r>
            <a:r>
              <a:rPr kumimoji="1" lang="en-US" altLang="ja-JP" sz="2600" dirty="0"/>
              <a:t>: </a:t>
            </a:r>
            <a:r>
              <a:rPr kumimoji="1" lang="en-US" altLang="ja-JP" sz="2600" dirty="0">
                <a:solidFill>
                  <a:srgbClr val="00B0F0"/>
                </a:solidFill>
              </a:rPr>
              <a:t>Fixed to -40 MeV</a:t>
            </a:r>
          </a:p>
          <a:p>
            <a:pPr>
              <a:lnSpc>
                <a:spcPct val="110000"/>
              </a:lnSpc>
            </a:pPr>
            <a:r>
              <a:rPr lang="en-US" altLang="ja-JP" sz="2600" dirty="0"/>
              <a:t>Good agreement: </a:t>
            </a:r>
            <a:r>
              <a:rPr lang="en-US" altLang="ja-JP" sz="2600" dirty="0">
                <a:solidFill>
                  <a:srgbClr val="FF0000"/>
                </a:solidFill>
              </a:rPr>
              <a:t>V</a:t>
            </a:r>
            <a:r>
              <a:rPr lang="en-US" altLang="ja-JP" sz="2600" baseline="-25000" dirty="0">
                <a:solidFill>
                  <a:srgbClr val="FF0000"/>
                </a:solidFill>
              </a:rPr>
              <a:t>0</a:t>
            </a:r>
            <a:r>
              <a:rPr lang="en-US" altLang="ja-JP" sz="2600" dirty="0">
                <a:solidFill>
                  <a:srgbClr val="FF0000"/>
                </a:solidFill>
              </a:rPr>
              <a:t> ~ -90 MeV</a:t>
            </a:r>
            <a:r>
              <a:rPr kumimoji="1" lang="en-US" altLang="ja-JP" sz="2600" dirty="0"/>
              <a:t> </a:t>
            </a:r>
            <a:endParaRPr kumimoji="1" lang="ja-JP" altLang="en-US" sz="2600" dirty="0"/>
          </a:p>
        </p:txBody>
      </p:sp>
      <p:sp>
        <p:nvSpPr>
          <p:cNvPr id="13" name="左中かっこ 12"/>
          <p:cNvSpPr/>
          <p:nvPr/>
        </p:nvSpPr>
        <p:spPr>
          <a:xfrm>
            <a:off x="7465671" y="564598"/>
            <a:ext cx="162045" cy="105585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68024" y="844952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>
                <a:solidFill>
                  <a:srgbClr val="FF0000"/>
                </a:solidFill>
              </a:rPr>
              <a:t>BG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6" t="9028" r="54579" b="34722"/>
          <a:stretch/>
        </p:blipFill>
        <p:spPr>
          <a:xfrm>
            <a:off x="7670800" y="1"/>
            <a:ext cx="1271045" cy="164578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858352" y="1557611"/>
            <a:ext cx="427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C000"/>
                </a:solidFill>
              </a:rPr>
              <a:t>DWIA Calculation by J. Yamagata-</a:t>
            </a:r>
            <a:r>
              <a:rPr kumimoji="1" lang="en-US" altLang="ja-JP" b="1" i="1" dirty="0" err="1">
                <a:solidFill>
                  <a:srgbClr val="FFC000"/>
                </a:solidFill>
              </a:rPr>
              <a:t>Sekihara</a:t>
            </a:r>
            <a:endParaRPr kumimoji="1" lang="ja-JP" altLang="en-US" b="1" i="1" dirty="0">
              <a:solidFill>
                <a:srgbClr val="FFC0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812F0B22-06B0-405D-885B-ACCA3559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C81B057A-037F-4299-B208-E83E2F8E465A}"/>
              </a:ext>
            </a:extLst>
          </p:cNvPr>
          <p:cNvSpPr/>
          <p:nvPr/>
        </p:nvSpPr>
        <p:spPr>
          <a:xfrm>
            <a:off x="370389" y="95272"/>
            <a:ext cx="7176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baseline="30000" dirty="0">
                <a:latin typeface="Calibri" charset="0"/>
                <a:ea typeface="ＭＳ Ｐゴシック" charset="0"/>
              </a:rPr>
              <a:t>12</a:t>
            </a:r>
            <a:r>
              <a:rPr lang="en-US" altLang="ja-JP" sz="2800" b="1" dirty="0">
                <a:latin typeface="Calibri" charset="0"/>
                <a:ea typeface="ＭＳ Ｐゴシック" charset="0"/>
              </a:rPr>
              <a:t>C(</a:t>
            </a:r>
            <a:r>
              <a:rPr lang="en-US" altLang="ja-JP" sz="2800" b="1" i="1" dirty="0">
                <a:latin typeface="Calibri" charset="0"/>
                <a:ea typeface="ＭＳ Ｐゴシック" charset="0"/>
              </a:rPr>
              <a:t>K</a:t>
            </a:r>
            <a:r>
              <a:rPr lang="en-US" altLang="ja-JP" sz="2800" b="1" baseline="30000" dirty="0">
                <a:latin typeface="Calibri" charset="0"/>
                <a:ea typeface="ＭＳ Ｐゴシック" charset="0"/>
              </a:rPr>
              <a:t>-</a:t>
            </a:r>
            <a:r>
              <a:rPr lang="en-US" altLang="ja-JP" sz="2800" b="1" dirty="0">
                <a:latin typeface="Calibri" charset="0"/>
                <a:ea typeface="ＭＳ Ｐゴシック" charset="0"/>
              </a:rPr>
              <a:t>, </a:t>
            </a:r>
            <a:r>
              <a:rPr lang="en-US" altLang="ja-JP" sz="2800" b="1" i="1" dirty="0">
                <a:latin typeface="Calibri" charset="0"/>
                <a:ea typeface="ＭＳ Ｐゴシック" charset="0"/>
              </a:rPr>
              <a:t>p</a:t>
            </a:r>
            <a:r>
              <a:rPr lang="en-US" altLang="ja-JP" sz="2800" b="1" dirty="0">
                <a:latin typeface="Calibri" charset="0"/>
                <a:ea typeface="ＭＳ Ｐゴシック" charset="0"/>
              </a:rPr>
              <a:t>) Fitting by varying (V</a:t>
            </a:r>
            <a:r>
              <a:rPr lang="en-US" altLang="ja-JP" sz="2800" b="1" baseline="-25000" dirty="0">
                <a:latin typeface="Calibri" charset="0"/>
                <a:ea typeface="ＭＳ Ｐゴシック" charset="0"/>
              </a:rPr>
              <a:t>0</a:t>
            </a:r>
            <a:r>
              <a:rPr lang="en-US" altLang="ja-JP" sz="2800" b="1" dirty="0">
                <a:latin typeface="Calibri" charset="0"/>
                <a:ea typeface="ＭＳ Ｐゴシック" charset="0"/>
              </a:rPr>
              <a:t>, W</a:t>
            </a:r>
            <a:r>
              <a:rPr lang="en-US" altLang="ja-JP" sz="2800" b="1" baseline="-25000" dirty="0">
                <a:latin typeface="Calibri" charset="0"/>
                <a:ea typeface="ＭＳ Ｐゴシック" charset="0"/>
              </a:rPr>
              <a:t>0</a:t>
            </a:r>
            <a:r>
              <a:rPr lang="en-US" altLang="ja-JP" sz="2800" b="1" dirty="0">
                <a:latin typeface="Calibri" charset="0"/>
                <a:ea typeface="ＭＳ Ｐゴシック" charset="0"/>
              </a:rPr>
              <a:t>) parameters</a:t>
            </a:r>
            <a:endParaRPr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189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b="80247"/>
          <a:stretch/>
        </p:blipFill>
        <p:spPr>
          <a:xfrm>
            <a:off x="3391" y="0"/>
            <a:ext cx="9137217" cy="135466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1727200"/>
            <a:ext cx="9144000" cy="5130801"/>
          </a:xfrm>
          <a:prstGeom prst="rect">
            <a:avLst/>
          </a:prstGeom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759853" y="2677397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3975803" y="2677397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7172869" y="2677397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684917" y="5353211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3900867" y="5353211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7097933" y="5353211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6098806C-B1C7-49ED-9B7C-0B9AB2A86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6A9C8D31-B0A6-45EB-A8E5-9E039096A9AE}"/>
              </a:ext>
            </a:extLst>
          </p:cNvPr>
          <p:cNvSpPr txBox="1"/>
          <p:nvPr/>
        </p:nvSpPr>
        <p:spPr>
          <a:xfrm>
            <a:off x="4858352" y="1366079"/>
            <a:ext cx="427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C000"/>
                </a:solidFill>
              </a:rPr>
              <a:t>DWIA Calculation by J. Yamagata-</a:t>
            </a:r>
            <a:r>
              <a:rPr kumimoji="1" lang="en-US" altLang="ja-JP" b="1" i="1" dirty="0" err="1">
                <a:solidFill>
                  <a:srgbClr val="FFC000"/>
                </a:solidFill>
              </a:rPr>
              <a:t>Sekihara</a:t>
            </a:r>
            <a:endParaRPr kumimoji="1" lang="ja-JP" altLang="en-US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4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b="80000"/>
          <a:stretch/>
        </p:blipFill>
        <p:spPr>
          <a:xfrm>
            <a:off x="3391" y="0"/>
            <a:ext cx="9137217" cy="13716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5105401"/>
          </a:xfrm>
          <a:prstGeom prst="rect">
            <a:avLst/>
          </a:prstGeom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695459" y="3169923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3911409" y="3169923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7108475" y="3169923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706907" y="5809381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3922857" y="5809381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7119923" y="5809381"/>
            <a:ext cx="208400" cy="368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191D2230-DEF9-4B94-B1EC-270E11F6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9D6A4128-1435-4EB8-81B4-52A11423E300}"/>
              </a:ext>
            </a:extLst>
          </p:cNvPr>
          <p:cNvSpPr txBox="1"/>
          <p:nvPr/>
        </p:nvSpPr>
        <p:spPr>
          <a:xfrm>
            <a:off x="4858352" y="1294279"/>
            <a:ext cx="427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C000"/>
                </a:solidFill>
              </a:rPr>
              <a:t>DWIA Calculation by J. Yamagata-</a:t>
            </a:r>
            <a:r>
              <a:rPr kumimoji="1" lang="en-US" altLang="ja-JP" b="1" i="1" dirty="0" err="1">
                <a:solidFill>
                  <a:srgbClr val="FFC000"/>
                </a:solidFill>
              </a:rPr>
              <a:t>Sekihara</a:t>
            </a:r>
            <a:endParaRPr kumimoji="1" lang="ja-JP" altLang="en-US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4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r="2977"/>
          <a:stretch/>
        </p:blipFill>
        <p:spPr>
          <a:xfrm>
            <a:off x="41271" y="3392976"/>
            <a:ext cx="9085934" cy="341045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BD7079A-1935-4CDC-A6CA-975CEBBD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27" y="46000"/>
            <a:ext cx="8808678" cy="919132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ea typeface="ＭＳ Ｐゴシック" panose="020B0600070205080204" pitchFamily="50" charset="-128"/>
              </a:rPr>
              <a:t>Fitting result of </a:t>
            </a:r>
            <a:r>
              <a:rPr lang="en-US" altLang="ja-JP" baseline="30000" dirty="0">
                <a:ea typeface="ＭＳ Ｐゴシック" panose="020B0600070205080204" pitchFamily="50" charset="-128"/>
              </a:rPr>
              <a:t>12</a:t>
            </a:r>
            <a:r>
              <a:rPr lang="en-US" altLang="ja-JP" dirty="0">
                <a:ea typeface="ＭＳ Ｐゴシック" panose="020B0600070205080204" pitchFamily="50" charset="-128"/>
              </a:rPr>
              <a:t>C(</a:t>
            </a:r>
            <a:r>
              <a:rPr lang="en-US" altLang="ja-JP" i="1" dirty="0">
                <a:ea typeface="ＭＳ Ｐゴシック" panose="020B0600070205080204" pitchFamily="50" charset="-128"/>
              </a:rPr>
              <a:t>K</a:t>
            </a:r>
            <a:r>
              <a:rPr lang="en-US" altLang="ja-JP" i="1" baseline="30000" dirty="0">
                <a:ea typeface="ＭＳ Ｐゴシック" panose="020B0600070205080204" pitchFamily="50" charset="-128"/>
              </a:rPr>
              <a:t>-</a:t>
            </a:r>
            <a:r>
              <a:rPr lang="en-US" altLang="ja-JP" dirty="0">
                <a:ea typeface="ＭＳ Ｐゴシック" panose="020B0600070205080204" pitchFamily="50" charset="-128"/>
              </a:rPr>
              <a:t>, </a:t>
            </a:r>
            <a:r>
              <a:rPr lang="en-US" altLang="ja-JP" i="1" dirty="0">
                <a:ea typeface="ＭＳ Ｐゴシック" panose="020B0600070205080204" pitchFamily="50" charset="-128"/>
              </a:rPr>
              <a:t>p</a:t>
            </a:r>
            <a:r>
              <a:rPr lang="en-US" altLang="ja-JP" dirty="0">
                <a:ea typeface="ＭＳ Ｐゴシック" panose="020B0600070205080204" pitchFamily="50" charset="-128"/>
              </a:rPr>
              <a:t>) spectrum</a:t>
            </a:r>
            <a:endParaRPr kumimoji="1" lang="ja-JP" altLang="en-US" dirty="0">
              <a:ea typeface="ＭＳ Ｐゴシック" panose="020B0600070205080204" pitchFamily="50" charset="-128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5879449" y="5335675"/>
            <a:ext cx="371789" cy="462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xmlns="" id="{95D3D4D6-405D-4448-B2CE-F5C8233F6C80}"/>
              </a:ext>
            </a:extLst>
          </p:cNvPr>
          <p:cNvCxnSpPr>
            <a:cxnSpLocks/>
          </p:cNvCxnSpPr>
          <p:nvPr/>
        </p:nvCxnSpPr>
        <p:spPr>
          <a:xfrm>
            <a:off x="1364599" y="5620683"/>
            <a:ext cx="371789" cy="462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85A3480C-0D68-41C6-B816-EB0C5EDBDE5C}"/>
              </a:ext>
            </a:extLst>
          </p:cNvPr>
          <p:cNvGrpSpPr/>
          <p:nvPr/>
        </p:nvGrpSpPr>
        <p:grpSpPr>
          <a:xfrm>
            <a:off x="513624" y="3686175"/>
            <a:ext cx="4848951" cy="2571750"/>
            <a:chOff x="513624" y="3686175"/>
            <a:chExt cx="4848951" cy="2571750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xmlns="" id="{3FD04C89-534C-4E8A-9190-BE64A06FE7DF}"/>
                </a:ext>
              </a:extLst>
            </p:cNvPr>
            <p:cNvGrpSpPr/>
            <p:nvPr/>
          </p:nvGrpSpPr>
          <p:grpSpPr>
            <a:xfrm>
              <a:off x="4186088" y="3686175"/>
              <a:ext cx="1176487" cy="2571750"/>
              <a:chOff x="3902399" y="3423470"/>
              <a:chExt cx="1176487" cy="2571750"/>
            </a:xfrm>
          </p:grpSpPr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xmlns="" id="{CABB9FE9-6460-4221-BE6C-55470481C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2399" y="5953818"/>
                <a:ext cx="1176487" cy="41402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xmlns="" id="{1101DB33-48B8-4DC2-A7B2-713F0EFA49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02399" y="3423470"/>
                <a:ext cx="1031347" cy="229923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xmlns="" id="{19634F9B-FEAF-4F77-BE32-26DD2D3BE396}"/>
                </a:ext>
              </a:extLst>
            </p:cNvPr>
            <p:cNvSpPr/>
            <p:nvPr/>
          </p:nvSpPr>
          <p:spPr>
            <a:xfrm>
              <a:off x="513624" y="5985411"/>
              <a:ext cx="3672465" cy="231112"/>
            </a:xfrm>
            <a:prstGeom prst="rect">
              <a:avLst/>
            </a:prstGeom>
            <a:noFill/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xmlns="" id="{8B79B8CC-B1F1-4EAA-BF49-C530F15B019E}"/>
                </a:ext>
              </a:extLst>
            </p:cNvPr>
            <p:cNvSpPr txBox="1"/>
            <p:nvPr/>
          </p:nvSpPr>
          <p:spPr>
            <a:xfrm rot="17618617">
              <a:off x="3882888" y="4607994"/>
              <a:ext cx="10230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rgbClr val="00B0F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Zoom</a:t>
              </a:r>
              <a:endParaRPr kumimoji="1" lang="ja-JP" altLang="en-US" sz="28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 rot="19751211">
            <a:off x="2850222" y="3894501"/>
            <a:ext cx="1379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solidFill>
                  <a:srgbClr val="FFC000"/>
                </a:solidFill>
              </a:rPr>
              <a:t>Preliminary</a:t>
            </a:r>
            <a:endParaRPr kumimoji="1"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19751211">
            <a:off x="7489561" y="3919311"/>
            <a:ext cx="1379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solidFill>
                  <a:srgbClr val="FFC000"/>
                </a:solidFill>
              </a:rPr>
              <a:t>Preliminary</a:t>
            </a:r>
            <a:endParaRPr kumimoji="1"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 flipH="1">
            <a:off x="2009682" y="3380580"/>
            <a:ext cx="835448" cy="8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 flipH="1">
            <a:off x="7066745" y="3392976"/>
            <a:ext cx="835448" cy="8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9" t="9028" r="54579" b="34722"/>
          <a:stretch/>
        </p:blipFill>
        <p:spPr>
          <a:xfrm>
            <a:off x="903063" y="3465053"/>
            <a:ext cx="1425295" cy="18325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4476" y="6410986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(3.5</a:t>
            </a:r>
            <a:r>
              <a:rPr lang="en-US" altLang="ja-JP"/>
              <a:t>°&lt; </a:t>
            </a:r>
            <a:r>
              <a:rPr lang="en-US" altLang="ja-JP" dirty="0" err="1"/>
              <a:t>θ</a:t>
            </a:r>
            <a:r>
              <a:rPr lang="en-US" altLang="ja-JP" dirty="0"/>
              <a:t> &lt;4.5°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75748" y="3111197"/>
            <a:ext cx="415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rgbClr val="FFC000"/>
                </a:solidFill>
              </a:rPr>
              <a:t>DWIA Calculation by J. Yamagata-</a:t>
            </a:r>
            <a:r>
              <a:rPr kumimoji="1" lang="en-US" altLang="ja-JP" i="1" dirty="0" err="1">
                <a:solidFill>
                  <a:srgbClr val="FFC000"/>
                </a:solidFill>
              </a:rPr>
              <a:t>Sekihara</a:t>
            </a:r>
            <a:endParaRPr kumimoji="1" lang="ja-JP" altLang="en-US" i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コンテンツ プレースホルダー 2">
                <a:extLst>
                  <a:ext uri="{FF2B5EF4-FFF2-40B4-BE49-F238E27FC236}">
                    <a16:creationId xmlns:a16="http://schemas.microsoft.com/office/drawing/2014/main" xmlns="" id="{CFF6F024-97DA-4FF9-8F9B-AE84866A54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" y="775706"/>
                <a:ext cx="9102729" cy="243543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DWIA calculation of (V</a:t>
                </a:r>
                <a:r>
                  <a:rPr lang="en-US" altLang="ja-JP" baseline="-25000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0</a:t>
                </a:r>
                <a: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, W</a:t>
                </a:r>
                <a:r>
                  <a:rPr lang="en-US" altLang="ja-JP" baseline="-25000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0</a:t>
                </a:r>
                <a: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) ~ (-80, -40) MeV </a:t>
                </a:r>
                <a:b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</a:b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well reproduce the experimental spectrum.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ja-JP" dirty="0">
                    <a:solidFill>
                      <a:schemeClr val="accent2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There is an excess 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charset="0"/>
                            <a:ea typeface="ＭＳ Ｐゴシック" panose="020B0600070205080204" pitchFamily="50" charset="-128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</a:rPr>
                          <m:t>𝐵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ja-JP" i="1">
                                <a:latin typeface="Cambria Math" charset="0"/>
                                <a:ea typeface="ＭＳ Ｐゴシック" panose="020B0600070205080204" pitchFamily="50" charset="-128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</a:rPr>
                              <m:t>𝐾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~ 100 MeV.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Bound state of Λ(1405)–</a:t>
                </a:r>
                <a:r>
                  <a:rPr lang="en-US" altLang="ja-JP" baseline="300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10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Be?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Fit with </a:t>
                </a:r>
                <a:r>
                  <a:rPr lang="en-US" altLang="ja-JP" dirty="0" err="1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Breit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Wigner function: M</a:t>
                </a:r>
                <a:r>
                  <a:rPr lang="en-US" altLang="ja-JP" baseline="-250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0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and</a:t>
                </a:r>
                <a:r>
                  <a:rPr lang="ja-JP" altLang="en-US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Γ are about 100 MeV.</a:t>
                </a:r>
              </a:p>
              <a:p>
                <a:pPr lvl="1">
                  <a:lnSpc>
                    <a:spcPct val="100000"/>
                  </a:lnSpc>
                </a:pPr>
                <a:endParaRPr lang="en-US" altLang="ja-JP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コンテンツ プレースホルダー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FF6F024-97DA-4FF9-8F9B-AE84866A5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0" y="775706"/>
                <a:ext cx="9102729" cy="2435439"/>
              </a:xfrm>
              <a:prstGeom prst="rect">
                <a:avLst/>
              </a:prstGeom>
              <a:blipFill rotWithShape="0">
                <a:blip r:embed="rId4"/>
                <a:stretch>
                  <a:fillRect l="-1206" t="-2750" b="-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xmlns="" id="{BEDCF5E6-CF92-4FF9-8AAF-B4314270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197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r="2977"/>
          <a:stretch/>
        </p:blipFill>
        <p:spPr>
          <a:xfrm>
            <a:off x="41271" y="3392976"/>
            <a:ext cx="9085934" cy="3410454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85A3480C-0D68-41C6-B816-EB0C5EDBDE5C}"/>
              </a:ext>
            </a:extLst>
          </p:cNvPr>
          <p:cNvGrpSpPr/>
          <p:nvPr/>
        </p:nvGrpSpPr>
        <p:grpSpPr>
          <a:xfrm>
            <a:off x="513624" y="3686175"/>
            <a:ext cx="4848951" cy="2571750"/>
            <a:chOff x="513624" y="3686175"/>
            <a:chExt cx="4848951" cy="2571750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xmlns="" id="{3FD04C89-534C-4E8A-9190-BE64A06FE7DF}"/>
                </a:ext>
              </a:extLst>
            </p:cNvPr>
            <p:cNvGrpSpPr/>
            <p:nvPr/>
          </p:nvGrpSpPr>
          <p:grpSpPr>
            <a:xfrm>
              <a:off x="4186088" y="3686175"/>
              <a:ext cx="1176487" cy="2571750"/>
              <a:chOff x="3902399" y="3423470"/>
              <a:chExt cx="1176487" cy="2571750"/>
            </a:xfrm>
          </p:grpSpPr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xmlns="" id="{CABB9FE9-6460-4221-BE6C-55470481C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2399" y="5953818"/>
                <a:ext cx="1176487" cy="41402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xmlns="" id="{1101DB33-48B8-4DC2-A7B2-713F0EFA49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02399" y="3423470"/>
                <a:ext cx="1031347" cy="229923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xmlns="" id="{19634F9B-FEAF-4F77-BE32-26DD2D3BE396}"/>
                </a:ext>
              </a:extLst>
            </p:cNvPr>
            <p:cNvSpPr/>
            <p:nvPr/>
          </p:nvSpPr>
          <p:spPr>
            <a:xfrm>
              <a:off x="513624" y="5985411"/>
              <a:ext cx="3672465" cy="231112"/>
            </a:xfrm>
            <a:prstGeom prst="rect">
              <a:avLst/>
            </a:prstGeom>
            <a:noFill/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xmlns="" id="{8B79B8CC-B1F1-4EAA-BF49-C530F15B019E}"/>
                </a:ext>
              </a:extLst>
            </p:cNvPr>
            <p:cNvSpPr txBox="1"/>
            <p:nvPr/>
          </p:nvSpPr>
          <p:spPr>
            <a:xfrm rot="17618617">
              <a:off x="3882888" y="4607994"/>
              <a:ext cx="10230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rgbClr val="00B0F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Zoom</a:t>
              </a:r>
              <a:endParaRPr kumimoji="1" lang="ja-JP" altLang="en-US" sz="28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 rot="19751211">
            <a:off x="2850222" y="3894501"/>
            <a:ext cx="1379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solidFill>
                  <a:srgbClr val="FFC000"/>
                </a:solidFill>
              </a:rPr>
              <a:t>Preliminary</a:t>
            </a:r>
            <a:endParaRPr kumimoji="1"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19751211">
            <a:off x="7489561" y="3919311"/>
            <a:ext cx="1379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solidFill>
                  <a:srgbClr val="FFC000"/>
                </a:solidFill>
              </a:rPr>
              <a:t>Preliminary</a:t>
            </a:r>
            <a:endParaRPr kumimoji="1"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 flipH="1">
            <a:off x="7066745" y="3392976"/>
            <a:ext cx="835448" cy="8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9" t="9028" r="54579" b="34722"/>
          <a:stretch/>
        </p:blipFill>
        <p:spPr>
          <a:xfrm>
            <a:off x="903063" y="3465053"/>
            <a:ext cx="1425295" cy="18325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4476" y="6410986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(3.5</a:t>
            </a:r>
            <a:r>
              <a:rPr lang="en-US" altLang="ja-JP"/>
              <a:t>°&lt; </a:t>
            </a:r>
            <a:r>
              <a:rPr lang="en-US" altLang="ja-JP" dirty="0" err="1"/>
              <a:t>θ</a:t>
            </a:r>
            <a:r>
              <a:rPr lang="en-US" altLang="ja-JP" dirty="0"/>
              <a:t> &lt;4.5°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75748" y="3111197"/>
            <a:ext cx="415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rgbClr val="FFC000"/>
                </a:solidFill>
              </a:rPr>
              <a:t>DWIA Calculation by J. Yamagata-</a:t>
            </a:r>
            <a:r>
              <a:rPr kumimoji="1" lang="en-US" altLang="ja-JP" i="1" dirty="0" err="1">
                <a:solidFill>
                  <a:srgbClr val="FFC000"/>
                </a:solidFill>
              </a:rPr>
              <a:t>Sekihara</a:t>
            </a:r>
            <a:endParaRPr kumimoji="1" lang="ja-JP" altLang="en-US" i="1" dirty="0">
              <a:solidFill>
                <a:srgbClr val="FFC000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xmlns="" id="{BEDCF5E6-CF92-4FF9-8AAF-B4314270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FB25F507-A08B-451C-93C6-8997E0208131}"/>
              </a:ext>
            </a:extLst>
          </p:cNvPr>
          <p:cNvSpPr txBox="1"/>
          <p:nvPr/>
        </p:nvSpPr>
        <p:spPr>
          <a:xfrm>
            <a:off x="4574091" y="4433065"/>
            <a:ext cx="459029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rgbClr val="FFC000"/>
                </a:solidFill>
              </a:rPr>
              <a:t>DWIA Calculation by J. Yamagata-</a:t>
            </a:r>
            <a:r>
              <a:rPr kumimoji="1" lang="en-US" altLang="ja-JP" sz="2000" i="1" dirty="0" err="1">
                <a:solidFill>
                  <a:srgbClr val="FFC000"/>
                </a:solidFill>
              </a:rPr>
              <a:t>Sekihara</a:t>
            </a:r>
            <a:endParaRPr kumimoji="1" lang="ja-JP" altLang="en-US" sz="2000" i="1" dirty="0">
              <a:solidFill>
                <a:srgbClr val="FFC000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0EA51630-D460-4DEC-9096-5BD87CD44ED3}"/>
              </a:ext>
            </a:extLst>
          </p:cNvPr>
          <p:cNvSpPr/>
          <p:nvPr/>
        </p:nvSpPr>
        <p:spPr>
          <a:xfrm>
            <a:off x="4974708" y="0"/>
            <a:ext cx="3356491" cy="104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88646183-717C-47BB-9729-2447387D00C4}"/>
              </a:ext>
            </a:extLst>
          </p:cNvPr>
          <p:cNvSpPr txBox="1"/>
          <p:nvPr/>
        </p:nvSpPr>
        <p:spPr>
          <a:xfrm>
            <a:off x="5799144" y="-10612"/>
            <a:ext cx="28726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solidFill>
                  <a:srgbClr val="92D050"/>
                </a:solidFill>
              </a:rPr>
              <a:t>Sub component of</a:t>
            </a:r>
          </a:p>
          <a:p>
            <a:r>
              <a:rPr lang="en-US" altLang="ja-JP" sz="2800" b="1" i="1" dirty="0">
                <a:solidFill>
                  <a:srgbClr val="92D050"/>
                </a:solidFill>
              </a:rPr>
              <a:t>DWIA calculation</a:t>
            </a:r>
            <a:r>
              <a:rPr kumimoji="1" lang="en-US" altLang="ja-JP" sz="2800" b="1" i="1" dirty="0">
                <a:solidFill>
                  <a:srgbClr val="92D050"/>
                </a:solidFill>
              </a:rPr>
              <a:t> </a:t>
            </a:r>
            <a:endParaRPr kumimoji="1" lang="ja-JP" altLang="en-US" sz="2800" b="1" i="1" dirty="0">
              <a:solidFill>
                <a:srgbClr val="92D050"/>
              </a:solidFill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xmlns="" id="{13349863-C3B3-45EC-87FF-68066083FD09}"/>
              </a:ext>
            </a:extLst>
          </p:cNvPr>
          <p:cNvSpPr/>
          <p:nvPr/>
        </p:nvSpPr>
        <p:spPr>
          <a:xfrm rot="12900744" flipV="1">
            <a:off x="4367352" y="2488716"/>
            <a:ext cx="1076224" cy="6547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Zoom</a:t>
            </a:r>
            <a:endParaRPr kumimoji="1" lang="ja-JP" altLang="en-US" sz="20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724325" y="851868"/>
            <a:ext cx="275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>
                <a:solidFill>
                  <a:srgbClr val="00B05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(V</a:t>
            </a:r>
            <a:r>
              <a:rPr lang="en-US" altLang="ja-JP" b="1" baseline="-25000">
                <a:solidFill>
                  <a:srgbClr val="00B05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0</a:t>
            </a:r>
            <a:r>
              <a:rPr lang="en-US" altLang="ja-JP" b="1">
                <a:solidFill>
                  <a:srgbClr val="00B05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, W</a:t>
            </a:r>
            <a:r>
              <a:rPr lang="en-US" altLang="ja-JP" b="1" baseline="-25000">
                <a:solidFill>
                  <a:srgbClr val="00B05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0</a:t>
            </a:r>
            <a:r>
              <a:rPr lang="en-US" altLang="ja-JP" b="1">
                <a:solidFill>
                  <a:srgbClr val="00B05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) = (-80, -40) MeV</a:t>
            </a:r>
            <a:endParaRPr kumimoji="1" lang="ja-JP" altLang="en-US" b="1" dirty="0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xmlns="" id="{E8500D11-61B5-44CB-933A-035961E9C740}"/>
              </a:ext>
            </a:extLst>
          </p:cNvPr>
          <p:cNvSpPr/>
          <p:nvPr/>
        </p:nvSpPr>
        <p:spPr>
          <a:xfrm rot="19389479">
            <a:off x="3011795" y="4157878"/>
            <a:ext cx="1723429" cy="101903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/>
              <a:t>DWIA cal.</a:t>
            </a:r>
            <a:endParaRPr kumimoji="1" lang="ja-JP" altLang="en-US" sz="2400" b="1" i="1" dirty="0"/>
          </a:p>
        </p:txBody>
      </p:sp>
      <p:grpSp>
        <p:nvGrpSpPr>
          <p:cNvPr id="42" name="図形グループ 41"/>
          <p:cNvGrpSpPr/>
          <p:nvPr/>
        </p:nvGrpSpPr>
        <p:grpSpPr>
          <a:xfrm>
            <a:off x="4478299" y="1209815"/>
            <a:ext cx="4686297" cy="3659789"/>
            <a:chOff x="4478299" y="1209815"/>
            <a:chExt cx="4686297" cy="3659789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xmlns="" id="{57BBE1E5-052B-43E0-9F6B-BC7EFC147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2602"/>
            <a:stretch/>
          </p:blipFill>
          <p:spPr>
            <a:xfrm>
              <a:off x="4478299" y="1209815"/>
              <a:ext cx="4686297" cy="3659789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752" y="1245810"/>
              <a:ext cx="2095896" cy="1634274"/>
            </a:xfrm>
            <a:prstGeom prst="rect">
              <a:avLst/>
            </a:prstGeom>
          </p:spPr>
        </p:pic>
      </p:grpSp>
      <p:grpSp>
        <p:nvGrpSpPr>
          <p:cNvPr id="13" name="図形グループ 12"/>
          <p:cNvGrpSpPr/>
          <p:nvPr/>
        </p:nvGrpSpPr>
        <p:grpSpPr>
          <a:xfrm>
            <a:off x="37156" y="116734"/>
            <a:ext cx="4945223" cy="4092433"/>
            <a:chOff x="37156" y="116734"/>
            <a:chExt cx="4945223" cy="4092433"/>
          </a:xfrm>
        </p:grpSpPr>
        <p:sp>
          <p:nvSpPr>
            <p:cNvPr id="6" name="正方形/長方形 5"/>
            <p:cNvSpPr/>
            <p:nvPr/>
          </p:nvSpPr>
          <p:spPr>
            <a:xfrm flipH="1">
              <a:off x="2009682" y="3380580"/>
              <a:ext cx="835448" cy="89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xmlns="" id="{C55B59B8-B12B-4DE3-9AA6-66BD26D6A4E5}"/>
                </a:ext>
              </a:extLst>
            </p:cNvPr>
            <p:cNvSpPr/>
            <p:nvPr/>
          </p:nvSpPr>
          <p:spPr>
            <a:xfrm>
              <a:off x="381001" y="3288656"/>
              <a:ext cx="3229636" cy="80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xmlns="" id="{86C4EDC8-D9FF-44F5-82E3-167A6B182502}"/>
                </a:ext>
              </a:extLst>
            </p:cNvPr>
            <p:cNvSpPr txBox="1"/>
            <p:nvPr/>
          </p:nvSpPr>
          <p:spPr>
            <a:xfrm>
              <a:off x="425595" y="3193504"/>
              <a:ext cx="386759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000" b="1" dirty="0">
                  <a:solidFill>
                    <a:srgbClr val="FF0000"/>
                  </a:solidFill>
                </a:rPr>
                <a:t>There is 1s bound state</a:t>
              </a:r>
            </a:p>
            <a:p>
              <a:pPr algn="ctr"/>
              <a:r>
                <a:rPr lang="en-US" altLang="ja-JP" sz="3000" b="1" dirty="0">
                  <a:solidFill>
                    <a:srgbClr val="FF0000"/>
                  </a:solidFill>
                </a:rPr>
                <a:t>at B</a:t>
              </a:r>
              <a:r>
                <a:rPr lang="en-US" altLang="ja-JP" sz="3000" b="1" baseline="-25000" dirty="0">
                  <a:solidFill>
                    <a:srgbClr val="FF0000"/>
                  </a:solidFill>
                </a:rPr>
                <a:t>K</a:t>
              </a:r>
              <a:r>
                <a:rPr lang="en-US" altLang="ja-JP" sz="3000" b="1" dirty="0">
                  <a:solidFill>
                    <a:srgbClr val="FF0000"/>
                  </a:solidFill>
                </a:rPr>
                <a:t> ~ 32 MeV</a:t>
              </a:r>
              <a:endParaRPr kumimoji="1" lang="ja-JP" altLang="en-US" sz="3000" b="1" dirty="0">
                <a:solidFill>
                  <a:srgbClr val="FF0000"/>
                </a:solidFill>
              </a:endParaRPr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xmlns="" id="{6FF3CB88-DCEA-4B2B-A117-775FF5D56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411"/>
            <a:stretch/>
          </p:blipFill>
          <p:spPr>
            <a:xfrm>
              <a:off x="37156" y="116734"/>
              <a:ext cx="4031212" cy="3135531"/>
            </a:xfrm>
            <a:prstGeom prst="rect">
              <a:avLst/>
            </a:prstGeom>
          </p:spPr>
        </p:pic>
        <p:sp>
          <p:nvSpPr>
            <p:cNvPr id="41" name="矢印: 右 17">
              <a:extLst>
                <a:ext uri="{FF2B5EF4-FFF2-40B4-BE49-F238E27FC236}">
                  <a16:creationId xmlns:a16="http://schemas.microsoft.com/office/drawing/2014/main" xmlns="" id="{E8500D11-61B5-44CB-933A-035961E9C740}"/>
                </a:ext>
              </a:extLst>
            </p:cNvPr>
            <p:cNvSpPr/>
            <p:nvPr/>
          </p:nvSpPr>
          <p:spPr>
            <a:xfrm rot="1157890" flipH="1">
              <a:off x="3328235" y="1798238"/>
              <a:ext cx="1654144" cy="101903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i="1" smtClean="0"/>
                <a:t>Zoom</a:t>
              </a:r>
              <a:endParaRPr kumimoji="1" lang="ja-JP" altLang="en-US" sz="2400" b="1" i="1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627586" y="70419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653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A5A0-225C-4524-9D27-4E423AA6A5D7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" y="0"/>
            <a:ext cx="9137217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8458836" y="6509808"/>
            <a:ext cx="278764" cy="22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1943" y="6100888"/>
            <a:ext cx="2219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 err="1">
                <a:solidFill>
                  <a:srgbClr val="00B050"/>
                </a:solidFill>
              </a:rPr>
              <a:t>Kaonic</a:t>
            </a:r>
            <a:r>
              <a:rPr kumimoji="1" lang="en-US" altLang="ja-JP" sz="2800" b="1" i="1" dirty="0">
                <a:solidFill>
                  <a:srgbClr val="00B050"/>
                </a:solidFill>
              </a:rPr>
              <a:t> nuclei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22614" y="6120403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 err="1">
                <a:solidFill>
                  <a:srgbClr val="FF0000"/>
                </a:solidFill>
              </a:rPr>
              <a:t>Λ</a:t>
            </a:r>
            <a:r>
              <a:rPr lang="en-US" altLang="ja-JP" sz="2800" b="1" i="1" dirty="0">
                <a:solidFill>
                  <a:srgbClr val="FF0000"/>
                </a:solidFill>
              </a:rPr>
              <a:t>*</a:t>
            </a:r>
            <a:r>
              <a:rPr kumimoji="1" lang="en-US" altLang="ja-JP" sz="2800" b="1" i="1" dirty="0">
                <a:solidFill>
                  <a:srgbClr val="FF0000"/>
                </a:solidFill>
              </a:rPr>
              <a:t> nuclei </a:t>
            </a:r>
          </a:p>
        </p:txBody>
      </p:sp>
    </p:spTree>
    <p:extLst>
      <p:ext uri="{BB962C8B-B14F-4D97-AF65-F5344CB8AC3E}">
        <p14:creationId xmlns:p14="http://schemas.microsoft.com/office/powerpoint/2010/main" val="6716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r="2977"/>
          <a:stretch/>
        </p:blipFill>
        <p:spPr>
          <a:xfrm>
            <a:off x="41271" y="3392976"/>
            <a:ext cx="9085934" cy="341045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BD7079A-1935-4CDC-A6CA-975CEBBD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27" y="46000"/>
            <a:ext cx="8808678" cy="919132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ea typeface="ＭＳ Ｐゴシック" panose="020B0600070205080204" pitchFamily="50" charset="-128"/>
              </a:rPr>
              <a:t>Fitting result of </a:t>
            </a:r>
            <a:r>
              <a:rPr lang="en-US" altLang="ja-JP" baseline="30000" dirty="0">
                <a:ea typeface="ＭＳ Ｐゴシック" panose="020B0600070205080204" pitchFamily="50" charset="-128"/>
              </a:rPr>
              <a:t>12</a:t>
            </a:r>
            <a:r>
              <a:rPr lang="en-US" altLang="ja-JP" dirty="0">
                <a:ea typeface="ＭＳ Ｐゴシック" panose="020B0600070205080204" pitchFamily="50" charset="-128"/>
              </a:rPr>
              <a:t>C(</a:t>
            </a:r>
            <a:r>
              <a:rPr lang="en-US" altLang="ja-JP" i="1" dirty="0">
                <a:ea typeface="ＭＳ Ｐゴシック" panose="020B0600070205080204" pitchFamily="50" charset="-128"/>
              </a:rPr>
              <a:t>K</a:t>
            </a:r>
            <a:r>
              <a:rPr lang="en-US" altLang="ja-JP" i="1" baseline="30000" dirty="0">
                <a:ea typeface="ＭＳ Ｐゴシック" panose="020B0600070205080204" pitchFamily="50" charset="-128"/>
              </a:rPr>
              <a:t>-</a:t>
            </a:r>
            <a:r>
              <a:rPr lang="en-US" altLang="ja-JP" dirty="0">
                <a:ea typeface="ＭＳ Ｐゴシック" panose="020B0600070205080204" pitchFamily="50" charset="-128"/>
              </a:rPr>
              <a:t>, </a:t>
            </a:r>
            <a:r>
              <a:rPr lang="en-US" altLang="ja-JP" i="1" dirty="0">
                <a:ea typeface="ＭＳ Ｐゴシック" panose="020B0600070205080204" pitchFamily="50" charset="-128"/>
              </a:rPr>
              <a:t>p</a:t>
            </a:r>
            <a:r>
              <a:rPr lang="en-US" altLang="ja-JP" dirty="0">
                <a:ea typeface="ＭＳ Ｐゴシック" panose="020B0600070205080204" pitchFamily="50" charset="-128"/>
              </a:rPr>
              <a:t>) spectrum</a:t>
            </a:r>
            <a:endParaRPr kumimoji="1" lang="ja-JP" altLang="en-US" dirty="0">
              <a:ea typeface="ＭＳ Ｐゴシック" panose="020B0600070205080204" pitchFamily="50" charset="-128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5879449" y="5335675"/>
            <a:ext cx="371789" cy="462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xmlns="" id="{95D3D4D6-405D-4448-B2CE-F5C8233F6C80}"/>
              </a:ext>
            </a:extLst>
          </p:cNvPr>
          <p:cNvCxnSpPr>
            <a:cxnSpLocks/>
          </p:cNvCxnSpPr>
          <p:nvPr/>
        </p:nvCxnSpPr>
        <p:spPr>
          <a:xfrm>
            <a:off x="1364599" y="5620683"/>
            <a:ext cx="371789" cy="462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85A3480C-0D68-41C6-B816-EB0C5EDBDE5C}"/>
              </a:ext>
            </a:extLst>
          </p:cNvPr>
          <p:cNvGrpSpPr/>
          <p:nvPr/>
        </p:nvGrpSpPr>
        <p:grpSpPr>
          <a:xfrm>
            <a:off x="513624" y="3686175"/>
            <a:ext cx="4848951" cy="2571750"/>
            <a:chOff x="513624" y="3686175"/>
            <a:chExt cx="4848951" cy="2571750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xmlns="" id="{3FD04C89-534C-4E8A-9190-BE64A06FE7DF}"/>
                </a:ext>
              </a:extLst>
            </p:cNvPr>
            <p:cNvGrpSpPr/>
            <p:nvPr/>
          </p:nvGrpSpPr>
          <p:grpSpPr>
            <a:xfrm>
              <a:off x="4186088" y="3686175"/>
              <a:ext cx="1176487" cy="2571750"/>
              <a:chOff x="3902399" y="3423470"/>
              <a:chExt cx="1176487" cy="2571750"/>
            </a:xfrm>
          </p:grpSpPr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xmlns="" id="{CABB9FE9-6460-4221-BE6C-55470481C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2399" y="5953818"/>
                <a:ext cx="1176487" cy="41402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xmlns="" id="{1101DB33-48B8-4DC2-A7B2-713F0EFA49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02399" y="3423470"/>
                <a:ext cx="1031347" cy="229923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xmlns="" id="{19634F9B-FEAF-4F77-BE32-26DD2D3BE396}"/>
                </a:ext>
              </a:extLst>
            </p:cNvPr>
            <p:cNvSpPr/>
            <p:nvPr/>
          </p:nvSpPr>
          <p:spPr>
            <a:xfrm>
              <a:off x="513624" y="5985411"/>
              <a:ext cx="3672465" cy="231112"/>
            </a:xfrm>
            <a:prstGeom prst="rect">
              <a:avLst/>
            </a:prstGeom>
            <a:noFill/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xmlns="" id="{8B79B8CC-B1F1-4EAA-BF49-C530F15B019E}"/>
                </a:ext>
              </a:extLst>
            </p:cNvPr>
            <p:cNvSpPr txBox="1"/>
            <p:nvPr/>
          </p:nvSpPr>
          <p:spPr>
            <a:xfrm rot="17618617">
              <a:off x="3882888" y="4607994"/>
              <a:ext cx="10230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rgbClr val="00B0F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Zoom</a:t>
              </a:r>
              <a:endParaRPr kumimoji="1" lang="ja-JP" altLang="en-US" sz="28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 rot="19751211">
            <a:off x="2850222" y="3894501"/>
            <a:ext cx="1379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solidFill>
                  <a:srgbClr val="FFC000"/>
                </a:solidFill>
              </a:rPr>
              <a:t>Preliminary</a:t>
            </a:r>
            <a:endParaRPr kumimoji="1"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19751211">
            <a:off x="7489561" y="3919311"/>
            <a:ext cx="1379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solidFill>
                  <a:srgbClr val="FFC000"/>
                </a:solidFill>
              </a:rPr>
              <a:t>Preliminary</a:t>
            </a:r>
            <a:endParaRPr kumimoji="1"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 flipH="1">
            <a:off x="2009682" y="3380580"/>
            <a:ext cx="835448" cy="8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 flipH="1">
            <a:off x="7066745" y="3392976"/>
            <a:ext cx="835448" cy="8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9" t="9028" r="54579" b="34722"/>
          <a:stretch/>
        </p:blipFill>
        <p:spPr>
          <a:xfrm>
            <a:off x="903063" y="3465053"/>
            <a:ext cx="1425295" cy="18325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4476" y="6410986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(3.5</a:t>
            </a:r>
            <a:r>
              <a:rPr lang="en-US" altLang="ja-JP"/>
              <a:t>°&lt; </a:t>
            </a:r>
            <a:r>
              <a:rPr lang="en-US" altLang="ja-JP" dirty="0" err="1"/>
              <a:t>θ</a:t>
            </a:r>
            <a:r>
              <a:rPr lang="en-US" altLang="ja-JP" dirty="0"/>
              <a:t> &lt;4.5°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75748" y="3111197"/>
            <a:ext cx="415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rgbClr val="FFC000"/>
                </a:solidFill>
              </a:rPr>
              <a:t>DWIA Calculation by J. Yamagata-</a:t>
            </a:r>
            <a:r>
              <a:rPr kumimoji="1" lang="en-US" altLang="ja-JP" i="1" dirty="0" err="1">
                <a:solidFill>
                  <a:srgbClr val="FFC000"/>
                </a:solidFill>
              </a:rPr>
              <a:t>Sekihara</a:t>
            </a:r>
            <a:endParaRPr kumimoji="1" lang="ja-JP" altLang="en-US" i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コンテンツ プレースホルダー 2">
                <a:extLst>
                  <a:ext uri="{FF2B5EF4-FFF2-40B4-BE49-F238E27FC236}">
                    <a16:creationId xmlns:a16="http://schemas.microsoft.com/office/drawing/2014/main" xmlns="" id="{CFF6F024-97DA-4FF9-8F9B-AE84866A54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" y="775706"/>
                <a:ext cx="9102729" cy="243543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DWIA calculation of (V</a:t>
                </a:r>
                <a:r>
                  <a:rPr lang="en-US" altLang="ja-JP" baseline="-25000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0</a:t>
                </a:r>
                <a: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, W</a:t>
                </a:r>
                <a:r>
                  <a:rPr lang="en-US" altLang="ja-JP" baseline="-25000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0</a:t>
                </a:r>
                <a: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) ~ (-80, -40) MeV </a:t>
                </a:r>
                <a:b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</a:b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well reproduce the experimental spectrum.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ja-JP" dirty="0">
                    <a:solidFill>
                      <a:schemeClr val="accent2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There is an excess 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charset="0"/>
                            <a:ea typeface="ＭＳ Ｐゴシック" panose="020B0600070205080204" pitchFamily="50" charset="-128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</a:rPr>
                          <m:t>𝐵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ja-JP" i="1">
                                <a:latin typeface="Cambria Math" charset="0"/>
                                <a:ea typeface="ＭＳ Ｐゴシック" panose="020B0600070205080204" pitchFamily="50" charset="-128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</a:rPr>
                              <m:t>𝐾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~ 100 MeV.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Bound state of Λ(1405)–</a:t>
                </a:r>
                <a:r>
                  <a:rPr lang="en-US" altLang="ja-JP" baseline="300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10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Be?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Fit with </a:t>
                </a:r>
                <a:r>
                  <a:rPr lang="en-US" altLang="ja-JP" dirty="0" err="1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Breit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Wigner function: M</a:t>
                </a:r>
                <a:r>
                  <a:rPr lang="en-US" altLang="ja-JP" baseline="-250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0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and</a:t>
                </a:r>
                <a:r>
                  <a:rPr lang="ja-JP" altLang="en-US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Γ are about 100 MeV.</a:t>
                </a:r>
              </a:p>
              <a:p>
                <a:pPr lvl="1">
                  <a:lnSpc>
                    <a:spcPct val="100000"/>
                  </a:lnSpc>
                </a:pPr>
                <a:endParaRPr lang="en-US" altLang="ja-JP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コンテンツ プレースホルダー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FF6F024-97DA-4FF9-8F9B-AE84866A5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0" y="775706"/>
                <a:ext cx="9102729" cy="2435439"/>
              </a:xfrm>
              <a:prstGeom prst="rect">
                <a:avLst/>
              </a:prstGeom>
              <a:blipFill rotWithShape="0">
                <a:blip r:embed="rId4"/>
                <a:stretch>
                  <a:fillRect l="-1206" t="-2750" b="-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xmlns="" id="{BEDCF5E6-CF92-4FF9-8AAF-B4314270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99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r="2977"/>
          <a:stretch/>
        </p:blipFill>
        <p:spPr>
          <a:xfrm>
            <a:off x="41271" y="3392976"/>
            <a:ext cx="9085934" cy="341045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BD7079A-1935-4CDC-A6CA-975CEBBD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27" y="46000"/>
            <a:ext cx="8808678" cy="919132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ea typeface="ＭＳ Ｐゴシック" panose="020B0600070205080204" pitchFamily="50" charset="-128"/>
              </a:rPr>
              <a:t>Fitting result of </a:t>
            </a:r>
            <a:r>
              <a:rPr lang="en-US" altLang="ja-JP" baseline="30000" dirty="0">
                <a:ea typeface="ＭＳ Ｐゴシック" panose="020B0600070205080204" pitchFamily="50" charset="-128"/>
              </a:rPr>
              <a:t>12</a:t>
            </a:r>
            <a:r>
              <a:rPr lang="en-US" altLang="ja-JP" dirty="0">
                <a:ea typeface="ＭＳ Ｐゴシック" panose="020B0600070205080204" pitchFamily="50" charset="-128"/>
              </a:rPr>
              <a:t>C(</a:t>
            </a:r>
            <a:r>
              <a:rPr lang="en-US" altLang="ja-JP" i="1" dirty="0">
                <a:ea typeface="ＭＳ Ｐゴシック" panose="020B0600070205080204" pitchFamily="50" charset="-128"/>
              </a:rPr>
              <a:t>K</a:t>
            </a:r>
            <a:r>
              <a:rPr lang="en-US" altLang="ja-JP" i="1" baseline="30000" dirty="0">
                <a:ea typeface="ＭＳ Ｐゴシック" panose="020B0600070205080204" pitchFamily="50" charset="-128"/>
              </a:rPr>
              <a:t>-</a:t>
            </a:r>
            <a:r>
              <a:rPr lang="en-US" altLang="ja-JP" dirty="0">
                <a:ea typeface="ＭＳ Ｐゴシック" panose="020B0600070205080204" pitchFamily="50" charset="-128"/>
              </a:rPr>
              <a:t>, </a:t>
            </a:r>
            <a:r>
              <a:rPr lang="en-US" altLang="ja-JP" i="1" dirty="0">
                <a:ea typeface="ＭＳ Ｐゴシック" panose="020B0600070205080204" pitchFamily="50" charset="-128"/>
              </a:rPr>
              <a:t>p</a:t>
            </a:r>
            <a:r>
              <a:rPr lang="en-US" altLang="ja-JP" dirty="0">
                <a:ea typeface="ＭＳ Ｐゴシック" panose="020B0600070205080204" pitchFamily="50" charset="-128"/>
              </a:rPr>
              <a:t>) spectrum</a:t>
            </a:r>
            <a:endParaRPr kumimoji="1" lang="ja-JP" altLang="en-US" dirty="0">
              <a:ea typeface="ＭＳ Ｐゴシック" panose="020B0600070205080204" pitchFamily="50" charset="-128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xmlns="" id="{14548AC0-7496-4E5A-9CCB-8EBFE43FE8CF}"/>
              </a:ext>
            </a:extLst>
          </p:cNvPr>
          <p:cNvCxnSpPr>
            <a:cxnSpLocks/>
          </p:cNvCxnSpPr>
          <p:nvPr/>
        </p:nvCxnSpPr>
        <p:spPr>
          <a:xfrm>
            <a:off x="5879449" y="5335675"/>
            <a:ext cx="371789" cy="462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コンテンツ プレースホルダー 2">
                <a:extLst>
                  <a:ext uri="{FF2B5EF4-FFF2-40B4-BE49-F238E27FC236}">
                    <a16:creationId xmlns:a16="http://schemas.microsoft.com/office/drawing/2014/main" xmlns="" id="{CFF6F024-97DA-4FF9-8F9B-AE84866A54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" y="775706"/>
                <a:ext cx="9102729" cy="243543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DWIA calculation of (V</a:t>
                </a:r>
                <a:r>
                  <a:rPr lang="en-US" altLang="ja-JP" baseline="-25000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0</a:t>
                </a:r>
                <a: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, W</a:t>
                </a:r>
                <a:r>
                  <a:rPr lang="en-US" altLang="ja-JP" baseline="-25000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0</a:t>
                </a:r>
                <a: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) ~ (-80, -40) MeV </a:t>
                </a:r>
                <a:br>
                  <a:rPr lang="en-US" altLang="ja-JP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</a:b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well reproduce the </a:t>
                </a:r>
                <a:r>
                  <a:rPr lang="en-US" altLang="ja-JP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experimental spectrum.</a:t>
                </a:r>
                <a:endParaRPr lang="en-US" altLang="ja-JP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ja-JP" dirty="0">
                    <a:solidFill>
                      <a:schemeClr val="accent2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There is an excess 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charset="0"/>
                            <a:ea typeface="ＭＳ Ｐゴシック" panose="020B0600070205080204" pitchFamily="50" charset="-128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</a:rPr>
                          <m:t>𝐵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ja-JP" i="1">
                                <a:latin typeface="Cambria Math" charset="0"/>
                                <a:ea typeface="ＭＳ Ｐゴシック" panose="020B0600070205080204" pitchFamily="50" charset="-128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</a:rPr>
                              <m:t>𝐾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~ 100 MeV.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Bound state of Λ(1405)–</a:t>
                </a:r>
                <a:r>
                  <a:rPr lang="en-US" altLang="ja-JP" baseline="300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10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Be?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Fit with </a:t>
                </a:r>
                <a:r>
                  <a:rPr lang="en-US" altLang="ja-JP" dirty="0" err="1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Breit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Wigner function: M</a:t>
                </a:r>
                <a:r>
                  <a:rPr lang="en-US" altLang="ja-JP" baseline="-250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0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and</a:t>
                </a:r>
                <a:r>
                  <a:rPr lang="ja-JP" altLang="en-US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Γ are about 100 MeV.</a:t>
                </a:r>
              </a:p>
              <a:p>
                <a:pPr lvl="1">
                  <a:lnSpc>
                    <a:spcPct val="100000"/>
                  </a:lnSpc>
                </a:pPr>
                <a:endParaRPr lang="en-US" altLang="ja-JP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コンテンツ プレースホルダー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FF6F024-97DA-4FF9-8F9B-AE84866A5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0" y="775706"/>
                <a:ext cx="9102729" cy="2435439"/>
              </a:xfrm>
              <a:prstGeom prst="rect">
                <a:avLst/>
              </a:prstGeom>
              <a:blipFill rotWithShape="0">
                <a:blip r:embed="rId3"/>
                <a:stretch>
                  <a:fillRect l="-1206" t="-2750" b="-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xmlns="" id="{95D3D4D6-405D-4448-B2CE-F5C8233F6C80}"/>
              </a:ext>
            </a:extLst>
          </p:cNvPr>
          <p:cNvCxnSpPr>
            <a:cxnSpLocks/>
          </p:cNvCxnSpPr>
          <p:nvPr/>
        </p:nvCxnSpPr>
        <p:spPr>
          <a:xfrm>
            <a:off x="1364599" y="5620683"/>
            <a:ext cx="371789" cy="462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85A3480C-0D68-41C6-B816-EB0C5EDBDE5C}"/>
              </a:ext>
            </a:extLst>
          </p:cNvPr>
          <p:cNvGrpSpPr/>
          <p:nvPr/>
        </p:nvGrpSpPr>
        <p:grpSpPr>
          <a:xfrm>
            <a:off x="513624" y="3686175"/>
            <a:ext cx="4848951" cy="2571750"/>
            <a:chOff x="513624" y="3686175"/>
            <a:chExt cx="4848951" cy="2571750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xmlns="" id="{3FD04C89-534C-4E8A-9190-BE64A06FE7DF}"/>
                </a:ext>
              </a:extLst>
            </p:cNvPr>
            <p:cNvGrpSpPr/>
            <p:nvPr/>
          </p:nvGrpSpPr>
          <p:grpSpPr>
            <a:xfrm>
              <a:off x="4186088" y="3686175"/>
              <a:ext cx="1176487" cy="2571750"/>
              <a:chOff x="3902399" y="3423470"/>
              <a:chExt cx="1176487" cy="2571750"/>
            </a:xfrm>
          </p:grpSpPr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xmlns="" id="{CABB9FE9-6460-4221-BE6C-55470481C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2399" y="5953818"/>
                <a:ext cx="1176487" cy="41402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xmlns="" id="{1101DB33-48B8-4DC2-A7B2-713F0EFA49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02399" y="3423470"/>
                <a:ext cx="1031347" cy="229923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xmlns="" id="{19634F9B-FEAF-4F77-BE32-26DD2D3BE396}"/>
                </a:ext>
              </a:extLst>
            </p:cNvPr>
            <p:cNvSpPr/>
            <p:nvPr/>
          </p:nvSpPr>
          <p:spPr>
            <a:xfrm>
              <a:off x="513624" y="5985411"/>
              <a:ext cx="3672465" cy="231112"/>
            </a:xfrm>
            <a:prstGeom prst="rect">
              <a:avLst/>
            </a:prstGeom>
            <a:noFill/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xmlns="" id="{8B79B8CC-B1F1-4EAA-BF49-C530F15B019E}"/>
                </a:ext>
              </a:extLst>
            </p:cNvPr>
            <p:cNvSpPr txBox="1"/>
            <p:nvPr/>
          </p:nvSpPr>
          <p:spPr>
            <a:xfrm rot="17618617">
              <a:off x="3882888" y="4607994"/>
              <a:ext cx="10230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rgbClr val="00B0F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Zoom</a:t>
              </a:r>
              <a:endParaRPr kumimoji="1" lang="ja-JP" altLang="en-US" sz="28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 rot="19751211">
            <a:off x="2850222" y="3894501"/>
            <a:ext cx="1379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solidFill>
                  <a:srgbClr val="FFC000"/>
                </a:solidFill>
              </a:rPr>
              <a:t>Preliminary</a:t>
            </a:r>
            <a:endParaRPr kumimoji="1"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19751211">
            <a:off x="7489561" y="3919311"/>
            <a:ext cx="1379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solidFill>
                  <a:srgbClr val="FFC000"/>
                </a:solidFill>
              </a:rPr>
              <a:t>Preliminary</a:t>
            </a:r>
            <a:endParaRPr kumimoji="1"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 flipH="1">
            <a:off x="2009682" y="3380580"/>
            <a:ext cx="835448" cy="8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 flipH="1">
            <a:off x="7066745" y="3392976"/>
            <a:ext cx="835448" cy="8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9" t="9028" r="54579" b="34722"/>
          <a:stretch/>
        </p:blipFill>
        <p:spPr>
          <a:xfrm>
            <a:off x="903063" y="3465053"/>
            <a:ext cx="1425295" cy="18325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4476" y="6410986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(3.5</a:t>
            </a:r>
            <a:r>
              <a:rPr lang="en-US" altLang="ja-JP"/>
              <a:t>°&lt; </a:t>
            </a:r>
            <a:r>
              <a:rPr lang="en-US" altLang="ja-JP" dirty="0" err="1"/>
              <a:t>θ</a:t>
            </a:r>
            <a:r>
              <a:rPr lang="en-US" altLang="ja-JP" dirty="0"/>
              <a:t> &lt;4.5°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75748" y="3111197"/>
            <a:ext cx="415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rgbClr val="FFC000"/>
                </a:solidFill>
              </a:rPr>
              <a:t>DWIA Calculation by J. Yamagata-</a:t>
            </a:r>
            <a:r>
              <a:rPr kumimoji="1" lang="en-US" altLang="ja-JP" i="1" dirty="0" err="1">
                <a:solidFill>
                  <a:srgbClr val="FFC000"/>
                </a:solidFill>
              </a:rPr>
              <a:t>Sekihara</a:t>
            </a:r>
            <a:endParaRPr kumimoji="1" lang="ja-JP" altLang="en-US" i="1" dirty="0">
              <a:solidFill>
                <a:srgbClr val="FFC000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9" t="9806" r="4352"/>
          <a:stretch/>
        </p:blipFill>
        <p:spPr>
          <a:xfrm>
            <a:off x="4755451" y="3448557"/>
            <a:ext cx="4247547" cy="3329921"/>
          </a:xfrm>
          <a:prstGeom prst="rect">
            <a:avLst/>
          </a:prstGeom>
        </p:spPr>
      </p:pic>
      <p:grpSp>
        <p:nvGrpSpPr>
          <p:cNvPr id="25" name="グループ化 23">
            <a:extLst>
              <a:ext uri="{FF2B5EF4-FFF2-40B4-BE49-F238E27FC236}">
                <a16:creationId xmlns:a16="http://schemas.microsoft.com/office/drawing/2014/main" xmlns="" id="{1FB94C62-9D98-4872-A3CB-070B4C2055BF}"/>
              </a:ext>
            </a:extLst>
          </p:cNvPr>
          <p:cNvGrpSpPr/>
          <p:nvPr/>
        </p:nvGrpSpPr>
        <p:grpSpPr>
          <a:xfrm>
            <a:off x="2579077" y="4012029"/>
            <a:ext cx="4388381" cy="1798266"/>
            <a:chOff x="3079843" y="4252287"/>
            <a:chExt cx="4388381" cy="1798266"/>
          </a:xfrm>
        </p:grpSpPr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xmlns="" id="{3C53CEFB-64D8-48B8-84F0-1095253EF3B5}"/>
                </a:ext>
              </a:extLst>
            </p:cNvPr>
            <p:cNvCxnSpPr>
              <a:cxnSpLocks/>
            </p:cNvCxnSpPr>
            <p:nvPr/>
          </p:nvCxnSpPr>
          <p:spPr>
            <a:xfrm>
              <a:off x="5332288" y="4713953"/>
              <a:ext cx="1626428" cy="13366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xmlns="" id="{2F94735D-3259-4E57-9BAC-49D09FFE01B1}"/>
                </a:ext>
              </a:extLst>
            </p:cNvPr>
            <p:cNvSpPr txBox="1"/>
            <p:nvPr/>
          </p:nvSpPr>
          <p:spPr>
            <a:xfrm>
              <a:off x="3079843" y="4252287"/>
              <a:ext cx="4388381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BW: Bound state of Λ</a:t>
              </a:r>
              <a:r>
                <a:rPr kumimoji="1" lang="en-US" altLang="ja-JP" sz="2400" b="1" baseline="300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*</a:t>
              </a:r>
              <a:r>
                <a:rPr kumimoji="1" lang="en-US" altLang="ja-JP" sz="2400" b="1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-</a:t>
              </a:r>
              <a:r>
                <a:rPr kumimoji="1" lang="en-US" altLang="ja-JP" sz="2400" b="1" baseline="300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10</a:t>
              </a:r>
              <a:r>
                <a:rPr kumimoji="1" lang="en-US" altLang="ja-JP" sz="2400" b="1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Be ?</a:t>
              </a:r>
              <a:endParaRPr kumimoji="1" lang="ja-JP" altLang="en-US" sz="24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 rot="19751211">
            <a:off x="7641961" y="4071711"/>
            <a:ext cx="1379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solidFill>
                  <a:srgbClr val="FFC000"/>
                </a:solidFill>
              </a:rPr>
              <a:t>Preliminary</a:t>
            </a:r>
            <a:endParaRPr kumimoji="1"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xmlns="" id="{124E4AEC-E819-4621-B011-4A2B165C6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9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7183" y="52552"/>
            <a:ext cx="8439987" cy="59270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i="1" dirty="0" smtClean="0"/>
              <a:t>Beyond E05 = E42 (H-</a:t>
            </a:r>
            <a:r>
              <a:rPr kumimoji="1" lang="en-US" altLang="ja-JP" i="1" dirty="0" err="1" smtClean="0"/>
              <a:t>dibaryon</a:t>
            </a:r>
            <a:r>
              <a:rPr kumimoji="1" lang="en-US" altLang="ja-JP" i="1" dirty="0" smtClean="0"/>
              <a:t> Search)</a:t>
            </a:r>
            <a:endParaRPr kumimoji="1" lang="ja-JP" altLang="en-US" i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7193" y="715863"/>
            <a:ext cx="7886700" cy="990003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Search for the </a:t>
            </a:r>
            <a:r>
              <a:rPr lang="en-US" altLang="ja-JP" i="1" dirty="0"/>
              <a:t>H</a:t>
            </a:r>
            <a:r>
              <a:rPr lang="en-US" altLang="ja-JP" dirty="0"/>
              <a:t>-dibaryon (</a:t>
            </a:r>
            <a:r>
              <a:rPr lang="en-US" altLang="ja-JP" i="1" dirty="0" err="1"/>
              <a:t>uuddss</a:t>
            </a:r>
            <a:r>
              <a:rPr lang="en-US" altLang="ja-JP" dirty="0"/>
              <a:t> quarks) by using (K</a:t>
            </a:r>
            <a:r>
              <a:rPr lang="en-US" altLang="ja-JP" baseline="30000" dirty="0"/>
              <a:t>-</a:t>
            </a:r>
            <a:r>
              <a:rPr lang="en-US" altLang="ja-JP" dirty="0"/>
              <a:t>, K</a:t>
            </a:r>
            <a:r>
              <a:rPr lang="en-US" altLang="ja-JP" baseline="30000" dirty="0"/>
              <a:t>+</a:t>
            </a:r>
            <a:r>
              <a:rPr lang="en-US" altLang="ja-JP" dirty="0"/>
              <a:t>) reaction with diamond target at J-PARC. </a:t>
            </a:r>
            <a:endParaRPr kumimoji="1" lang="ja-JP" altLang="en-US" dirty="0"/>
          </a:p>
        </p:txBody>
      </p:sp>
      <p:grpSp>
        <p:nvGrpSpPr>
          <p:cNvPr id="60" name="グループ化 59"/>
          <p:cNvGrpSpPr/>
          <p:nvPr/>
        </p:nvGrpSpPr>
        <p:grpSpPr>
          <a:xfrm>
            <a:off x="-122858" y="3559617"/>
            <a:ext cx="6370376" cy="3385487"/>
            <a:chOff x="-156414" y="3559617"/>
            <a:chExt cx="6370376" cy="3385487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73" y="3902041"/>
              <a:ext cx="5645459" cy="2543251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 rot="1751409">
              <a:off x="-156414" y="5928993"/>
              <a:ext cx="2947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K1.8 Beam line spectrometer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051623" y="6298773"/>
              <a:ext cx="14870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accent2"/>
                  </a:solidFill>
                </a:rPr>
                <a:t>Hyperon</a:t>
              </a:r>
            </a:p>
            <a:p>
              <a:pPr algn="ctr"/>
              <a:r>
                <a:rPr kumimoji="1" lang="en-US" altLang="ja-JP" b="1" dirty="0">
                  <a:solidFill>
                    <a:schemeClr val="accent2"/>
                  </a:solidFill>
                </a:rPr>
                <a:t>Spectrometer</a:t>
              </a:r>
            </a:p>
          </p:txBody>
        </p:sp>
        <p:cxnSp>
          <p:nvCxnSpPr>
            <p:cNvPr id="14" name="直線矢印コネクタ 13"/>
            <p:cNvCxnSpPr>
              <a:cxnSpLocks/>
              <a:stCxn id="15" idx="2"/>
            </p:cNvCxnSpPr>
            <p:nvPr/>
          </p:nvCxnSpPr>
          <p:spPr>
            <a:xfrm>
              <a:off x="3250193" y="4724487"/>
              <a:ext cx="307819" cy="81623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2583985" y="4201267"/>
              <a:ext cx="13324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err="1">
                  <a:solidFill>
                    <a:srgbClr val="FF0000"/>
                  </a:solidFill>
                </a:rPr>
                <a:t>HypTPC</a:t>
              </a:r>
              <a:endParaRPr kumimoji="1" lang="ja-JP" alt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直線矢印コネクタ 16"/>
            <p:cNvCxnSpPr>
              <a:cxnSpLocks/>
            </p:cNvCxnSpPr>
            <p:nvPr/>
          </p:nvCxnSpPr>
          <p:spPr>
            <a:xfrm>
              <a:off x="3584834" y="4114657"/>
              <a:ext cx="2629128" cy="36760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>
              <a:cxnSpLocks/>
            </p:cNvCxnSpPr>
            <p:nvPr/>
          </p:nvCxnSpPr>
          <p:spPr>
            <a:xfrm flipV="1">
              <a:off x="3198752" y="4111927"/>
              <a:ext cx="419649" cy="18653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 rot="21138826">
              <a:off x="4062097" y="4432494"/>
              <a:ext cx="1069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1"/>
                  </a:solidFill>
                </a:rPr>
                <a:t>KURAMA</a:t>
              </a:r>
              <a:endParaRPr kumimoji="1" lang="ja-JP" altLang="en-US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27" name="直線コネクタ 26"/>
            <p:cNvCxnSpPr/>
            <p:nvPr/>
          </p:nvCxnSpPr>
          <p:spPr>
            <a:xfrm flipV="1">
              <a:off x="63373" y="3559617"/>
              <a:ext cx="505131" cy="36007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>
              <a:cxnSpLocks/>
            </p:cNvCxnSpPr>
            <p:nvPr/>
          </p:nvCxnSpPr>
          <p:spPr>
            <a:xfrm>
              <a:off x="568504" y="3559617"/>
              <a:ext cx="2681690" cy="173666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>
              <a:cxnSpLocks/>
            </p:cNvCxnSpPr>
            <p:nvPr/>
          </p:nvCxnSpPr>
          <p:spPr>
            <a:xfrm>
              <a:off x="3250193" y="5287517"/>
              <a:ext cx="1" cy="1213861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63373" y="3902041"/>
              <a:ext cx="0" cy="925474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>
              <a:cxnSpLocks/>
            </p:cNvCxnSpPr>
            <p:nvPr/>
          </p:nvCxnSpPr>
          <p:spPr>
            <a:xfrm>
              <a:off x="54321" y="4827515"/>
              <a:ext cx="1281150" cy="1184975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>
              <a:cxnSpLocks/>
            </p:cNvCxnSpPr>
            <p:nvPr/>
          </p:nvCxnSpPr>
          <p:spPr>
            <a:xfrm>
              <a:off x="1335471" y="6012490"/>
              <a:ext cx="1922215" cy="488888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正方形/長方形 54"/>
            <p:cNvSpPr/>
            <p:nvPr/>
          </p:nvSpPr>
          <p:spPr>
            <a:xfrm rot="21268572">
              <a:off x="3368175" y="5131890"/>
              <a:ext cx="590156" cy="1225354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 rot="21124130">
              <a:off x="3984951" y="4782724"/>
              <a:ext cx="1487764" cy="1482522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2" name="フリーフォーム: 図形 61"/>
          <p:cNvSpPr/>
          <p:nvPr/>
        </p:nvSpPr>
        <p:spPr>
          <a:xfrm rot="21437517">
            <a:off x="298764" y="4101216"/>
            <a:ext cx="3215050" cy="1698387"/>
          </a:xfrm>
          <a:custGeom>
            <a:avLst/>
            <a:gdLst>
              <a:gd name="connsiteX0" fmla="*/ 0 w 2987644"/>
              <a:gd name="connsiteY0" fmla="*/ 0 h 1675762"/>
              <a:gd name="connsiteX1" fmla="*/ 1367074 w 2987644"/>
              <a:gd name="connsiteY1" fmla="*/ 1403287 h 1675762"/>
              <a:gd name="connsiteX2" fmla="*/ 2987644 w 2987644"/>
              <a:gd name="connsiteY2" fmla="*/ 1674891 h 1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7644" h="1675762">
                <a:moveTo>
                  <a:pt x="0" y="0"/>
                </a:moveTo>
                <a:cubicBezTo>
                  <a:pt x="434566" y="562069"/>
                  <a:pt x="869133" y="1124139"/>
                  <a:pt x="1367074" y="1403287"/>
                </a:cubicBezTo>
                <a:cubicBezTo>
                  <a:pt x="1865015" y="1682435"/>
                  <a:pt x="2426329" y="1678663"/>
                  <a:pt x="2987644" y="1674891"/>
                </a:cubicBez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093961" y="5210601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92D050"/>
                </a:solidFill>
              </a:rPr>
              <a:t>K</a:t>
            </a:r>
            <a:r>
              <a:rPr kumimoji="1" lang="ja-JP" altLang="en-US" sz="2400" b="1" dirty="0">
                <a:solidFill>
                  <a:srgbClr val="92D050"/>
                </a:solidFill>
              </a:rPr>
              <a:t>⁻</a:t>
            </a:r>
            <a:r>
              <a:rPr kumimoji="1" lang="en-US" altLang="ja-JP" sz="2400" b="1" dirty="0">
                <a:solidFill>
                  <a:srgbClr val="92D050"/>
                </a:solidFill>
              </a:rPr>
              <a:t> beam</a:t>
            </a:r>
            <a:endParaRPr kumimoji="1" lang="ja-JP" altLang="en-US" sz="2400" b="1" dirty="0">
              <a:solidFill>
                <a:srgbClr val="92D050"/>
              </a:solidFill>
            </a:endParaRPr>
          </a:p>
        </p:txBody>
      </p:sp>
      <p:sp>
        <p:nvSpPr>
          <p:cNvPr id="64" name="フリーフォーム: 図形 63"/>
          <p:cNvSpPr/>
          <p:nvPr/>
        </p:nvSpPr>
        <p:spPr>
          <a:xfrm>
            <a:off x="3639493" y="5359650"/>
            <a:ext cx="1928390" cy="428635"/>
          </a:xfrm>
          <a:custGeom>
            <a:avLst/>
            <a:gdLst>
              <a:gd name="connsiteX0" fmla="*/ 0 w 1828800"/>
              <a:gd name="connsiteY0" fmla="*/ 334978 h 374313"/>
              <a:gd name="connsiteX1" fmla="*/ 778598 w 1828800"/>
              <a:gd name="connsiteY1" fmla="*/ 344032 h 374313"/>
              <a:gd name="connsiteX2" fmla="*/ 1828800 w 1828800"/>
              <a:gd name="connsiteY2" fmla="*/ 0 h 37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374313">
                <a:moveTo>
                  <a:pt x="0" y="334978"/>
                </a:moveTo>
                <a:cubicBezTo>
                  <a:pt x="236899" y="367420"/>
                  <a:pt x="473798" y="399862"/>
                  <a:pt x="778598" y="344032"/>
                </a:cubicBezTo>
                <a:cubicBezTo>
                  <a:pt x="1083398" y="288202"/>
                  <a:pt x="1456099" y="144101"/>
                  <a:pt x="182880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518581" y="5121706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F0"/>
                </a:solidFill>
              </a:rPr>
              <a:t>K</a:t>
            </a:r>
            <a:r>
              <a:rPr kumimoji="1" lang="en-US" altLang="ja-JP" sz="2400" b="1" baseline="30000" dirty="0">
                <a:solidFill>
                  <a:srgbClr val="00B0F0"/>
                </a:solidFill>
              </a:rPr>
              <a:t>+</a:t>
            </a:r>
            <a:endParaRPr kumimoji="1" lang="ja-JP" altLang="en-US" sz="2400" b="1" baseline="30000" dirty="0">
              <a:solidFill>
                <a:srgbClr val="00B0F0"/>
              </a:solidFill>
            </a:endParaRPr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4" y="3869237"/>
            <a:ext cx="2729272" cy="2966602"/>
          </a:xfrm>
          <a:prstGeom prst="rect">
            <a:avLst/>
          </a:prstGeom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889" y="1759251"/>
            <a:ext cx="1977920" cy="2268016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668" y="1842988"/>
            <a:ext cx="2705731" cy="2004245"/>
          </a:xfrm>
          <a:prstGeom prst="rect">
            <a:avLst/>
          </a:prstGeom>
        </p:spPr>
      </p:pic>
      <p:sp>
        <p:nvSpPr>
          <p:cNvPr id="75" name="矢印: 右 74"/>
          <p:cNvSpPr/>
          <p:nvPr/>
        </p:nvSpPr>
        <p:spPr>
          <a:xfrm>
            <a:off x="3813189" y="2360253"/>
            <a:ext cx="1201691" cy="767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/>
              <a:t> 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2538746" y="1618433"/>
            <a:ext cx="10663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KEK E522</a:t>
            </a:r>
            <a:endParaRPr kumimoji="1" lang="ja-JP" altLang="en-US" b="1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6421533" y="1719963"/>
            <a:ext cx="12285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J-PARC E42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C674-BC05-4729-8C1C-EDA109B7F71E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26338" y="2142718"/>
            <a:ext cx="13436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σ</a:t>
            </a:r>
            <a:r>
              <a:rPr kumimoji="1" lang="en-US" altLang="ja-JP" baseline="-25000" dirty="0" err="1">
                <a:solidFill>
                  <a:srgbClr val="FF0000"/>
                </a:solidFill>
              </a:rPr>
              <a:t>ΔM</a:t>
            </a:r>
            <a:r>
              <a:rPr kumimoji="1" lang="en-US" altLang="ja-JP" baseline="-25000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~ 5 MeV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90 ΛΛ evens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424043" y="2217888"/>
            <a:ext cx="261129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>
                <a:solidFill>
                  <a:srgbClr val="FF0000"/>
                </a:solidFill>
              </a:rPr>
              <a:t>σ</a:t>
            </a:r>
            <a:r>
              <a:rPr kumimoji="1" lang="en-US" altLang="ja-JP" sz="2400" baseline="-25000" dirty="0" err="1">
                <a:solidFill>
                  <a:srgbClr val="FF0000"/>
                </a:solidFill>
              </a:rPr>
              <a:t>ΔM</a:t>
            </a:r>
            <a:r>
              <a:rPr kumimoji="1" lang="en-US" altLang="ja-JP" sz="2400" dirty="0">
                <a:solidFill>
                  <a:srgbClr val="FF0000"/>
                </a:solidFill>
              </a:rPr>
              <a:t> ~ 1 MeV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</a:rPr>
              <a:t>1.5×10</a:t>
            </a:r>
            <a:r>
              <a:rPr kumimoji="1" lang="en-US" altLang="ja-JP" sz="2400" baseline="30000" dirty="0">
                <a:solidFill>
                  <a:srgbClr val="FF0000"/>
                </a:solidFill>
              </a:rPr>
              <a:t>4</a:t>
            </a:r>
            <a:r>
              <a:rPr kumimoji="1" lang="ja-JP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>
                <a:solidFill>
                  <a:srgbClr val="FF0000"/>
                </a:solidFill>
              </a:rPr>
              <a:t>ΛΛ events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xmlns="" id="{A59F02B9-7D7B-435C-8F6D-C9EE36D281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53" y="1860441"/>
            <a:ext cx="554067" cy="55027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C5169636-0AB1-4577-8BB8-A9D83B65D7C4}"/>
              </a:ext>
            </a:extLst>
          </p:cNvPr>
          <p:cNvSpPr/>
          <p:nvPr/>
        </p:nvSpPr>
        <p:spPr>
          <a:xfrm>
            <a:off x="4183461" y="1573829"/>
            <a:ext cx="1233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/>
              <a:t>H</a:t>
            </a:r>
            <a:r>
              <a:rPr lang="en-US" altLang="ja-JP" dirty="0"/>
              <a:t>-dibaryon</a:t>
            </a:r>
            <a:endParaRPr lang="ja-JP" altLang="en-US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xmlns="" id="{E5C95796-8F33-46E4-BE46-FC83C53305DE}"/>
              </a:ext>
            </a:extLst>
          </p:cNvPr>
          <p:cNvCxnSpPr>
            <a:stCxn id="34" idx="3"/>
          </p:cNvCxnSpPr>
          <p:nvPr/>
        </p:nvCxnSpPr>
        <p:spPr>
          <a:xfrm>
            <a:off x="4978820" y="2135577"/>
            <a:ext cx="921267" cy="93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xmlns="" id="{1A037521-2194-4EB1-AA95-D04E98EF4595}"/>
              </a:ext>
            </a:extLst>
          </p:cNvPr>
          <p:cNvSpPr txBox="1"/>
          <p:nvPr/>
        </p:nvSpPr>
        <p:spPr>
          <a:xfrm rot="19926214">
            <a:off x="5552500" y="2586158"/>
            <a:ext cx="2016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i="1" dirty="0">
                <a:solidFill>
                  <a:srgbClr val="FFC000">
                    <a:alpha val="48000"/>
                  </a:srgbClr>
                </a:solidFill>
              </a:rPr>
              <a:t>Simulation</a:t>
            </a:r>
            <a:endParaRPr kumimoji="1" lang="ja-JP" altLang="en-US" sz="3200" b="1" i="1" dirty="0">
              <a:solidFill>
                <a:srgbClr val="FFC000">
                  <a:alpha val="48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chikawa\Desktop\Fig_print\20150905\Be10_m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10" y="3971167"/>
            <a:ext cx="3429932" cy="227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8166" y="490374"/>
            <a:ext cx="8975834" cy="44677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dirty="0"/>
              <a:t>K</a:t>
            </a:r>
            <a:r>
              <a:rPr lang="en-US" altLang="ja-JP" baseline="30000" dirty="0"/>
              <a:t>-</a:t>
            </a:r>
            <a:r>
              <a:rPr lang="en-US" altLang="ja-JP" dirty="0"/>
              <a:t> + </a:t>
            </a:r>
            <a:r>
              <a:rPr lang="en-US" altLang="ja-JP" baseline="30000" dirty="0"/>
              <a:t>12</a:t>
            </a:r>
            <a:r>
              <a:rPr lang="en-US" altLang="ja-JP" dirty="0"/>
              <a:t>C </a:t>
            </a:r>
            <a:r>
              <a:rPr lang="ja-JP" altLang="en-US" dirty="0"/>
              <a:t>→ </a:t>
            </a:r>
            <a:r>
              <a:rPr lang="en-US" altLang="ja-JP" dirty="0">
                <a:solidFill>
                  <a:srgbClr val="0070C0"/>
                </a:solidFill>
              </a:rPr>
              <a:t>p</a:t>
            </a:r>
            <a:r>
              <a:rPr lang="en-US" altLang="ja-JP" dirty="0"/>
              <a:t> + </a:t>
            </a:r>
            <a:r>
              <a:rPr lang="en-US" altLang="ja-JP" baseline="30000" dirty="0" smtClean="0"/>
              <a:t>11</a:t>
            </a:r>
            <a:r>
              <a:rPr lang="en-US" altLang="ja-JP" baseline="-25000" dirty="0" smtClean="0"/>
              <a:t>K</a:t>
            </a:r>
            <a:r>
              <a:rPr lang="en-US" altLang="ja-JP" dirty="0" smtClean="0"/>
              <a:t>B (</a:t>
            </a:r>
            <a:r>
              <a:rPr lang="en-US" altLang="ja-JP" baseline="30000" dirty="0" smtClean="0"/>
              <a:t>10</a:t>
            </a:r>
            <a:r>
              <a:rPr lang="en-US" altLang="ja-JP" baseline="-25000" dirty="0" smtClean="0"/>
              <a:t>Λ*</a:t>
            </a:r>
            <a:r>
              <a:rPr lang="en-US" altLang="ja-JP" dirty="0" smtClean="0"/>
              <a:t>Be), </a:t>
            </a:r>
            <a:r>
              <a:rPr lang="en-US" altLang="ja-JP" baseline="30000" dirty="0"/>
              <a:t>11</a:t>
            </a:r>
            <a:r>
              <a:rPr lang="en-US" altLang="ja-JP" baseline="-25000" dirty="0"/>
              <a:t>K</a:t>
            </a:r>
            <a:r>
              <a:rPr lang="en-US" altLang="ja-JP" dirty="0"/>
              <a:t>B (</a:t>
            </a:r>
            <a:r>
              <a:rPr lang="en-US" altLang="ja-JP" baseline="30000" dirty="0"/>
              <a:t>10</a:t>
            </a:r>
            <a:r>
              <a:rPr lang="en-US" altLang="ja-JP" baseline="-25000" dirty="0"/>
              <a:t>Λ*</a:t>
            </a:r>
            <a:r>
              <a:rPr lang="en-US" altLang="ja-JP" dirty="0"/>
              <a:t>Be), </a:t>
            </a:r>
            <a:r>
              <a:rPr lang="ja-JP" altLang="en-US" dirty="0" smtClean="0"/>
              <a:t>→ </a:t>
            </a:r>
            <a:r>
              <a:rPr lang="en-US" altLang="ja-JP" dirty="0">
                <a:solidFill>
                  <a:srgbClr val="FF0000"/>
                </a:solidFill>
              </a:rPr>
              <a:t>Λ</a:t>
            </a:r>
            <a:r>
              <a:rPr lang="en-US" altLang="ja-JP" dirty="0"/>
              <a:t> + </a:t>
            </a:r>
            <a:r>
              <a:rPr lang="en-US" altLang="ja-JP" baseline="30000" dirty="0"/>
              <a:t>10</a:t>
            </a:r>
            <a:r>
              <a:rPr lang="en-US" altLang="ja-JP" dirty="0"/>
              <a:t>Be.</a:t>
            </a:r>
            <a:endParaRPr lang="en-US" altLang="ja-JP" sz="1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400" dirty="0"/>
              <a:t>Check the missing mass and momentum of </a:t>
            </a:r>
            <a:r>
              <a:rPr lang="en-US" altLang="ja-JP" sz="2400" baseline="30000" dirty="0"/>
              <a:t>12</a:t>
            </a:r>
            <a:r>
              <a:rPr lang="en-US" altLang="ja-JP" sz="2400" dirty="0"/>
              <a:t>C(K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pΛ</a:t>
            </a:r>
            <a:r>
              <a:rPr lang="en-US" altLang="ja-JP" sz="2400" dirty="0"/>
              <a:t>)X spectrum. We select the missing mass of X to be M</a:t>
            </a:r>
            <a:r>
              <a:rPr lang="en-US" altLang="ja-JP" sz="2400" baseline="-25000" dirty="0"/>
              <a:t>X</a:t>
            </a:r>
            <a:r>
              <a:rPr lang="en-US" altLang="ja-JP" sz="2400" dirty="0"/>
              <a:t> = </a:t>
            </a:r>
            <a:r>
              <a:rPr lang="en-US" altLang="ja-JP" sz="2400" baseline="30000" dirty="0"/>
              <a:t>10</a:t>
            </a:r>
            <a:r>
              <a:rPr lang="en-US" altLang="ja-JP" sz="2400" dirty="0"/>
              <a:t>Be and missing momentum </a:t>
            </a:r>
            <a:r>
              <a:rPr lang="en-US" altLang="ja-JP" sz="2400" dirty="0" err="1"/>
              <a:t>p</a:t>
            </a:r>
            <a:r>
              <a:rPr lang="en-US" altLang="ja-JP" sz="2400" baseline="-25000" dirty="0" err="1"/>
              <a:t>X</a:t>
            </a:r>
            <a:r>
              <a:rPr lang="en-US" altLang="ja-JP" sz="2400" dirty="0"/>
              <a:t> &gt; </a:t>
            </a:r>
            <a:r>
              <a:rPr lang="en-US" altLang="ja-JP" sz="2400" dirty="0" err="1"/>
              <a:t>p</a:t>
            </a:r>
            <a:r>
              <a:rPr lang="en-US" altLang="ja-JP" sz="2400" baseline="-25000" dirty="0" err="1"/>
              <a:t>Fermi</a:t>
            </a:r>
            <a:r>
              <a:rPr lang="en-US" altLang="ja-JP" sz="2400" baseline="-25000" dirty="0"/>
              <a:t>-motion</a:t>
            </a:r>
            <a:r>
              <a:rPr lang="en-US" altLang="ja-JP" sz="2400" dirty="0"/>
              <a:t> to reduce two nucleon absorption background.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2196920" y="398601"/>
            <a:ext cx="227117" cy="15018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043022" y="32569"/>
            <a:ext cx="2557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Measured by KURAMA</a:t>
            </a:r>
            <a:endParaRPr lang="ja-JP" altLang="en-US" sz="2000" dirty="0">
              <a:solidFill>
                <a:srgbClr val="0070C0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6677672" y="419217"/>
            <a:ext cx="445325" cy="1501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048122" y="9977"/>
            <a:ext cx="4054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Measured by </a:t>
            </a:r>
            <a:r>
              <a:rPr lang="en-US" altLang="ja-JP" sz="2000" dirty="0" err="1">
                <a:solidFill>
                  <a:srgbClr val="FF0000"/>
                </a:solidFill>
              </a:rPr>
              <a:t>Hyp</a:t>
            </a:r>
            <a:r>
              <a:rPr lang="en-US" altLang="ja-JP" sz="2000" dirty="0">
                <a:solidFill>
                  <a:srgbClr val="FF0000"/>
                </a:solidFill>
              </a:rPr>
              <a:t>-TPC (measure p π</a:t>
            </a:r>
            <a:r>
              <a:rPr lang="en-US" altLang="ja-JP" sz="2000" baseline="30000" dirty="0">
                <a:solidFill>
                  <a:srgbClr val="FF0000"/>
                </a:solidFill>
              </a:rPr>
              <a:t>-</a:t>
            </a:r>
            <a:r>
              <a:rPr lang="en-US" altLang="ja-JP" sz="2000" dirty="0">
                <a:solidFill>
                  <a:srgbClr val="FF0000"/>
                </a:solidFill>
              </a:rPr>
              <a:t>)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BC1F-8644-6344-B50A-BCA2F61B695C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1026" name="Picture 2" descr="C:\Users\ichikawa\Desktop\Fig_print\20150905\Be10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4" y="3948213"/>
            <a:ext cx="3426223" cy="230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1241826" y="6171881"/>
            <a:ext cx="303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Missing mass for </a:t>
            </a:r>
            <a:r>
              <a:rPr lang="en-US" altLang="ja-JP" baseline="30000" dirty="0"/>
              <a:t>10</a:t>
            </a:r>
            <a:r>
              <a:rPr lang="en-US" altLang="ja-JP" dirty="0"/>
              <a:t>Be [GeV/c</a:t>
            </a:r>
            <a:r>
              <a:rPr lang="en-US" altLang="ja-JP" baseline="30000" dirty="0"/>
              <a:t>2</a:t>
            </a:r>
            <a:r>
              <a:rPr lang="en-US" altLang="ja-JP" dirty="0"/>
              <a:t>]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52724" y="3637289"/>
            <a:ext cx="27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Missing mass of </a:t>
            </a:r>
            <a:r>
              <a:rPr lang="en-US" altLang="ja-JP" baseline="30000" dirty="0"/>
              <a:t>12</a:t>
            </a:r>
            <a:r>
              <a:rPr lang="en-US" altLang="ja-JP" dirty="0"/>
              <a:t>C(K</a:t>
            </a:r>
            <a:r>
              <a:rPr lang="en-US" altLang="ja-JP" baseline="30000" dirty="0"/>
              <a:t>-</a:t>
            </a:r>
            <a:r>
              <a:rPr lang="en-US" altLang="ja-JP" dirty="0"/>
              <a:t>, </a:t>
            </a:r>
            <a:r>
              <a:rPr lang="en-US" altLang="ja-JP" dirty="0" err="1"/>
              <a:t>pΛ</a:t>
            </a:r>
            <a:r>
              <a:rPr lang="en-US" altLang="ja-JP" dirty="0"/>
              <a:t>)X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043287" y="6150465"/>
            <a:ext cx="366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Missing momentum for </a:t>
            </a:r>
            <a:r>
              <a:rPr lang="en-US" altLang="ja-JP" baseline="30000" dirty="0"/>
              <a:t>10</a:t>
            </a:r>
            <a:r>
              <a:rPr lang="en-US" altLang="ja-JP" dirty="0"/>
              <a:t>Be [GeV/c</a:t>
            </a:r>
            <a:r>
              <a:rPr lang="en-US" altLang="ja-JP" baseline="30000" dirty="0"/>
              <a:t>2</a:t>
            </a:r>
            <a:r>
              <a:rPr lang="en-US" altLang="ja-JP" dirty="0"/>
              <a:t>]</a:t>
            </a:r>
            <a:endParaRPr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80874" y="3648858"/>
            <a:ext cx="342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Missing momentum of </a:t>
            </a:r>
            <a:r>
              <a:rPr lang="en-US" altLang="ja-JP" baseline="30000" dirty="0"/>
              <a:t>12</a:t>
            </a:r>
            <a:r>
              <a:rPr lang="en-US" altLang="ja-JP" dirty="0"/>
              <a:t>C(K</a:t>
            </a:r>
            <a:r>
              <a:rPr lang="en-US" altLang="ja-JP" baseline="30000" dirty="0"/>
              <a:t>-</a:t>
            </a:r>
            <a:r>
              <a:rPr lang="en-US" altLang="ja-JP" dirty="0"/>
              <a:t>, </a:t>
            </a:r>
            <a:r>
              <a:rPr lang="en-US" altLang="ja-JP" dirty="0" err="1"/>
              <a:t>pΛ</a:t>
            </a:r>
            <a:r>
              <a:rPr lang="en-US" altLang="ja-JP" dirty="0"/>
              <a:t>)X</a:t>
            </a:r>
            <a:endParaRPr lang="ja-JP" altLang="en-US" dirty="0"/>
          </a:p>
        </p:txBody>
      </p:sp>
      <p:cxnSp>
        <p:nvCxnSpPr>
          <p:cNvPr id="15" name="直線コネクタ 14"/>
          <p:cNvCxnSpPr/>
          <p:nvPr/>
        </p:nvCxnSpPr>
        <p:spPr>
          <a:xfrm flipH="1" flipV="1">
            <a:off x="5423038" y="3979743"/>
            <a:ext cx="10210" cy="20790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5423038" y="4173500"/>
            <a:ext cx="715003" cy="96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486232" y="2533149"/>
            <a:ext cx="85833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*</a:t>
            </a:r>
            <a:r>
              <a:rPr lang="fr-FR" altLang="ja-JP" sz="2000" dirty="0"/>
              <a:t> </a:t>
            </a:r>
            <a:r>
              <a:rPr lang="en-US" altLang="ja-JP" sz="2000" dirty="0" err="1"/>
              <a:t>Δp</a:t>
            </a:r>
            <a:r>
              <a:rPr lang="en-US" altLang="ja-JP" sz="2000" dirty="0"/>
              <a:t>/</a:t>
            </a:r>
            <a:r>
              <a:rPr lang="en-US" altLang="ja-JP" sz="2000" dirty="0" err="1"/>
              <a:t>p</a:t>
            </a:r>
            <a:r>
              <a:rPr lang="en-US" altLang="ja-JP" sz="2000" baseline="-25000" dirty="0" err="1"/>
              <a:t>beam</a:t>
            </a:r>
            <a:r>
              <a:rPr lang="fr-FR" altLang="ja-JP" sz="2000" dirty="0"/>
              <a:t> = 0.18%(FWHM), </a:t>
            </a:r>
            <a:r>
              <a:rPr lang="en-US" altLang="ja-JP" sz="2000" dirty="0" err="1"/>
              <a:t>Δp</a:t>
            </a:r>
            <a:r>
              <a:rPr lang="en-US" altLang="ja-JP" sz="2000" dirty="0"/>
              <a:t>/</a:t>
            </a:r>
            <a:r>
              <a:rPr lang="en-US" altLang="ja-JP" sz="2000" dirty="0" err="1"/>
              <a:t>p</a:t>
            </a:r>
            <a:r>
              <a:rPr lang="en-US" altLang="ja-JP" sz="2000" baseline="-25000" dirty="0" err="1"/>
              <a:t>beam</a:t>
            </a:r>
            <a:r>
              <a:rPr lang="en-US" altLang="ja-JP" sz="2000" baseline="-25000" dirty="0"/>
              <a:t>  </a:t>
            </a:r>
            <a:r>
              <a:rPr lang="en-US" altLang="ja-JP" sz="2000" dirty="0"/>
              <a:t>=</a:t>
            </a:r>
            <a:r>
              <a:rPr lang="fr-FR" altLang="ja-JP" sz="2000" dirty="0"/>
              <a:t>1.2 %(FWHM) [ref. J.K. Ahn Doctor thesis]</a:t>
            </a:r>
            <a:endParaRPr lang="en-US" altLang="ja-JP" sz="2000" dirty="0"/>
          </a:p>
          <a:p>
            <a:r>
              <a:rPr lang="en-US" altLang="ja-JP" sz="2000" dirty="0"/>
              <a:t>* EM process is not included. At least 5 pad hits is required. </a:t>
            </a:r>
          </a:p>
          <a:p>
            <a:r>
              <a:rPr lang="en-US" altLang="ja-JP" sz="2000" dirty="0"/>
              <a:t>* B.E =132.5 MeV, Γ = 183 MeV is used for </a:t>
            </a:r>
            <a:r>
              <a:rPr lang="en-US" altLang="ja-JP" sz="2000" baseline="30000" dirty="0" smtClean="0"/>
              <a:t>11</a:t>
            </a:r>
            <a:r>
              <a:rPr lang="en-US" altLang="ja-JP" sz="2000" baseline="-25000" dirty="0" smtClean="0"/>
              <a:t>K</a:t>
            </a:r>
            <a:r>
              <a:rPr lang="en-US" altLang="ja-JP" sz="2000" dirty="0" smtClean="0"/>
              <a:t>B</a:t>
            </a:r>
            <a:r>
              <a:rPr lang="fr-FR" altLang="ja-JP" sz="2000" dirty="0" smtClean="0"/>
              <a:t>.</a:t>
            </a:r>
            <a:endParaRPr lang="en-US" altLang="ja-JP" sz="2000" dirty="0"/>
          </a:p>
          <a:p>
            <a:endParaRPr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 rot="20114715">
            <a:off x="2004504" y="4654977"/>
            <a:ext cx="223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solidFill>
                  <a:schemeClr val="accent6"/>
                </a:solidFill>
              </a:rPr>
              <a:t>Very Preliminary</a:t>
            </a:r>
            <a:endParaRPr lang="ja-JP" altLang="en-US" sz="2400" i="1" dirty="0">
              <a:solidFill>
                <a:schemeClr val="accent6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rot="20114715">
            <a:off x="5619060" y="4686506"/>
            <a:ext cx="223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solidFill>
                  <a:schemeClr val="accent6"/>
                </a:solidFill>
              </a:rPr>
              <a:t>Very Preliminary</a:t>
            </a:r>
            <a:endParaRPr lang="ja-JP" altLang="en-US" sz="24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82046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5400" dirty="0"/>
              <a:t>K</a:t>
            </a:r>
            <a:r>
              <a:rPr kumimoji="1" lang="en-US" altLang="ja-JP" sz="5400" baseline="30000" dirty="0"/>
              <a:t>-</a:t>
            </a:r>
            <a:r>
              <a:rPr kumimoji="1" lang="en-US" altLang="ja-JP" sz="5400" dirty="0"/>
              <a:t>pp at J-PARC</a:t>
            </a:r>
            <a:endParaRPr kumimoji="1" lang="ja-JP" altLang="en-US" sz="5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A5A0-225C-4524-9D27-4E423AA6A5D7}" type="slidenum">
              <a:rPr kumimoji="1" lang="ja-JP" altLang="en-US" smtClean="0"/>
              <a:t>3</a:t>
            </a:fld>
            <a:endParaRPr kumimoji="1" lang="ja-JP" altLang="en-US"/>
          </a:p>
        </p:txBody>
      </p:sp>
      <p:grpSp>
        <p:nvGrpSpPr>
          <p:cNvPr id="5" name="グループ化 23">
            <a:extLst>
              <a:ext uri="{FF2B5EF4-FFF2-40B4-BE49-F238E27FC236}">
                <a16:creationId xmlns:a16="http://schemas.microsoft.com/office/drawing/2014/main" xmlns="" id="{A01001D7-44A5-42D1-A358-97621DF5D868}"/>
              </a:ext>
            </a:extLst>
          </p:cNvPr>
          <p:cNvGrpSpPr/>
          <p:nvPr/>
        </p:nvGrpSpPr>
        <p:grpSpPr>
          <a:xfrm>
            <a:off x="425450" y="3773415"/>
            <a:ext cx="3359150" cy="3007797"/>
            <a:chOff x="3032197" y="115741"/>
            <a:chExt cx="2685633" cy="228255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CF19012A-C8BF-4CA3-9A84-1D271A108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97" y="346650"/>
              <a:ext cx="2685633" cy="205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xmlns="" id="{ACDC6AC1-C614-4E1E-B32F-1A57E9D28129}"/>
                </a:ext>
              </a:extLst>
            </p:cNvPr>
            <p:cNvSpPr/>
            <p:nvPr/>
          </p:nvSpPr>
          <p:spPr>
            <a:xfrm>
              <a:off x="3545242" y="367392"/>
              <a:ext cx="321734" cy="176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xmlns="" id="{B88D58C8-5C21-431B-8DFA-DC6493B002A5}"/>
                </a:ext>
              </a:extLst>
            </p:cNvPr>
            <p:cNvSpPr txBox="1"/>
            <p:nvPr/>
          </p:nvSpPr>
          <p:spPr>
            <a:xfrm>
              <a:off x="3707704" y="115741"/>
              <a:ext cx="1749637" cy="350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E27: d(π</a:t>
              </a:r>
              <a:r>
                <a:rPr kumimoji="1" lang="en-US" altLang="ja-JP" sz="2400" b="1" baseline="30000" dirty="0"/>
                <a:t>+</a:t>
              </a:r>
              <a:r>
                <a:rPr kumimoji="1" lang="en-US" altLang="ja-JP" sz="2400" b="1" dirty="0"/>
                <a:t>, </a:t>
              </a:r>
              <a:r>
                <a:rPr kumimoji="1" lang="en-US" altLang="ja-JP" sz="2400" b="1" dirty="0" err="1"/>
                <a:t>K</a:t>
              </a:r>
              <a:r>
                <a:rPr kumimoji="1" lang="en-US" altLang="ja-JP" sz="2400" b="1" baseline="30000" dirty="0" err="1"/>
                <a:t>+</a:t>
              </a:r>
              <a:r>
                <a:rPr kumimoji="1" lang="en-US" altLang="ja-JP" sz="2400" b="1" dirty="0" err="1"/>
                <a:t>pp</a:t>
              </a:r>
              <a:r>
                <a:rPr kumimoji="1" lang="en-US" altLang="ja-JP" sz="2400" b="1" dirty="0"/>
                <a:t>)</a:t>
              </a:r>
              <a:endParaRPr kumimoji="1" lang="ja-JP" altLang="en-US" sz="2400" b="1" dirty="0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F6AF329F-1BBC-4F6C-88AD-0D06B1EC940B}"/>
              </a:ext>
            </a:extLst>
          </p:cNvPr>
          <p:cNvSpPr txBox="1"/>
          <p:nvPr/>
        </p:nvSpPr>
        <p:spPr>
          <a:xfrm>
            <a:off x="5321387" y="3798134"/>
            <a:ext cx="227312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E15:</a:t>
            </a:r>
            <a:r>
              <a:rPr kumimoji="1" lang="en-US" altLang="ja-JP" sz="2400" b="1" baseline="30000" dirty="0"/>
              <a:t>3</a:t>
            </a:r>
            <a:r>
              <a:rPr kumimoji="1" lang="en-US" altLang="ja-JP" sz="2400" b="1" dirty="0"/>
              <a:t>He(K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, </a:t>
            </a:r>
            <a:r>
              <a:rPr kumimoji="1" lang="en-US" altLang="ja-JP" sz="2400" b="1" dirty="0" err="1"/>
              <a:t>Λp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57C59A6D-483A-4AB7-879C-F71467E52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523" y="4194299"/>
            <a:ext cx="3056427" cy="25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" y="1097757"/>
            <a:ext cx="9143999" cy="5486400"/>
          </a:xfrm>
        </p:spPr>
        <p:txBody>
          <a:bodyPr/>
          <a:lstStyle/>
          <a:p>
            <a:r>
              <a:rPr kumimoji="1" lang="en-US" altLang="ja-JP" sz="3200" dirty="0" smtClean="0"/>
              <a:t>K</a:t>
            </a:r>
            <a:r>
              <a:rPr kumimoji="1" lang="en-US" altLang="ja-JP" sz="3200" baseline="30000" dirty="0" smtClean="0"/>
              <a:t>-</a:t>
            </a:r>
            <a:r>
              <a:rPr kumimoji="1" lang="en-US" altLang="ja-JP" sz="3200" dirty="0" smtClean="0"/>
              <a:t>pp</a:t>
            </a:r>
          </a:p>
          <a:p>
            <a:pPr lvl="1"/>
            <a:r>
              <a:rPr lang="en-US" altLang="ja-JP" dirty="0" smtClean="0"/>
              <a:t>J-PARC E15, E27 observed the structure which can be interpreted as K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pp bound state. </a:t>
            </a:r>
          </a:p>
          <a:p>
            <a:pPr lvl="1"/>
            <a:r>
              <a:rPr kumimoji="1" lang="en-US" altLang="ja-JP" dirty="0" smtClean="0"/>
              <a:t>E27, FINUDA, DISTO (BE ~ 100 MeV) πΣN pole? </a:t>
            </a:r>
          </a:p>
          <a:p>
            <a:pPr lvl="1"/>
            <a:r>
              <a:rPr lang="en-US" altLang="ja-JP" dirty="0" smtClean="0"/>
              <a:t>E15 (BE ~ 50 MeV) consistent with phenomenological assumption. </a:t>
            </a:r>
          </a:p>
          <a:p>
            <a:pPr lvl="1"/>
            <a:r>
              <a:rPr kumimoji="1" lang="en-US" altLang="ja-JP" dirty="0" smtClean="0"/>
              <a:t>Systematic study of </a:t>
            </a:r>
            <a:r>
              <a:rPr kumimoji="1" lang="en-US" altLang="ja-JP" dirty="0" err="1" smtClean="0"/>
              <a:t>Kaonic</a:t>
            </a:r>
            <a:r>
              <a:rPr kumimoji="1" lang="en-US" altLang="ja-JP" dirty="0" smtClean="0"/>
              <a:t> nuclei (few body system) is important.</a:t>
            </a:r>
          </a:p>
          <a:p>
            <a:pPr lvl="1"/>
            <a:r>
              <a:rPr lang="en-US" altLang="ja-JP" dirty="0" smtClean="0"/>
              <a:t>New LOI to </a:t>
            </a:r>
            <a:r>
              <a:rPr lang="en-US" altLang="ja-JP" dirty="0" err="1" smtClean="0"/>
              <a:t>serch</a:t>
            </a:r>
            <a:r>
              <a:rPr lang="en-US" altLang="ja-JP" dirty="0" smtClean="0"/>
              <a:t> for K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K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pp has been submitted to J-PARC.</a:t>
            </a:r>
          </a:p>
          <a:p>
            <a:pPr lvl="1"/>
            <a:r>
              <a:rPr lang="en-US" altLang="ja-JP" dirty="0" smtClean="0"/>
              <a:t> </a:t>
            </a:r>
          </a:p>
          <a:p>
            <a:r>
              <a:rPr kumimoji="1" lang="en-US" altLang="ja-JP" sz="3200" baseline="30000" dirty="0" smtClean="0"/>
              <a:t>12</a:t>
            </a:r>
            <a:r>
              <a:rPr kumimoji="1" lang="en-US" altLang="ja-JP" sz="3200" dirty="0" smtClean="0"/>
              <a:t>C(K</a:t>
            </a:r>
            <a:r>
              <a:rPr kumimoji="1" lang="en-US" altLang="ja-JP" sz="3200" baseline="30000" dirty="0" smtClean="0"/>
              <a:t>-</a:t>
            </a:r>
            <a:r>
              <a:rPr kumimoji="1" lang="en-US" altLang="ja-JP" sz="3200" dirty="0" smtClean="0"/>
              <a:t>, p) analysis (E05 byproduct)</a:t>
            </a:r>
          </a:p>
          <a:p>
            <a:pPr lvl="1"/>
            <a:r>
              <a:rPr lang="en-US" altLang="ja-JP" dirty="0" smtClean="0"/>
              <a:t>(V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, W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) = (-80, -40) MeV well reproduced the obtained spectrum. </a:t>
            </a:r>
          </a:p>
          <a:p>
            <a:pPr lvl="2"/>
            <a:r>
              <a:rPr lang="en-US" altLang="ja-JP" dirty="0" smtClean="0"/>
              <a:t>This potential contains the BE ~ 30 MeV </a:t>
            </a:r>
            <a:r>
              <a:rPr lang="en-US" altLang="ja-JP" dirty="0" err="1" smtClean="0"/>
              <a:t>Kaonic</a:t>
            </a:r>
            <a:r>
              <a:rPr lang="en-US" altLang="ja-JP" dirty="0" smtClean="0"/>
              <a:t> bound sate. </a:t>
            </a:r>
          </a:p>
          <a:p>
            <a:pPr lvl="1"/>
            <a:r>
              <a:rPr lang="en-US" altLang="ja-JP" dirty="0" smtClean="0"/>
              <a:t>We also found the excess around BE ~ </a:t>
            </a:r>
            <a:r>
              <a:rPr lang="en-US" altLang="ja-JP" smtClean="0"/>
              <a:t>100 </a:t>
            </a:r>
            <a:r>
              <a:rPr lang="en-US" altLang="ja-JP" smtClean="0"/>
              <a:t>MeV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* bound state?)</a:t>
            </a:r>
          </a:p>
          <a:p>
            <a:pPr lvl="1"/>
            <a:r>
              <a:rPr lang="en-US" altLang="ja-JP" dirty="0" smtClean="0"/>
              <a:t>We plan to measure the exclusive spectrum as E42 byproduct.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771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81403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7200" smtClean="0"/>
              <a:t>Back up</a:t>
            </a:r>
            <a:endParaRPr kumimoji="1" lang="ja-JP" altLang="en-US" sz="7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7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31F33B55-36CC-43A8-9464-A8CF72C4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7127-0982-410B-9D04-6A3963AA8913}" type="slidenum">
              <a:rPr kumimoji="1" lang="ja-JP" altLang="en-US" smtClean="0"/>
              <a:t>32</a:t>
            </a:fld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xmlns="" id="{7F71AF98-1999-46C3-955A-959FF4CDE1F3}"/>
              </a:ext>
            </a:extLst>
          </p:cNvPr>
          <p:cNvGrpSpPr/>
          <p:nvPr/>
        </p:nvGrpSpPr>
        <p:grpSpPr>
          <a:xfrm>
            <a:off x="2728260" y="171144"/>
            <a:ext cx="2685633" cy="2234759"/>
            <a:chOff x="3032197" y="163538"/>
            <a:chExt cx="2685633" cy="223475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EF36616D-1234-41B3-84A3-655C1A5F1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97" y="346650"/>
              <a:ext cx="2685633" cy="205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xmlns="" id="{27935CBA-C372-46B6-A9D7-7E4C1AB8F516}"/>
                </a:ext>
              </a:extLst>
            </p:cNvPr>
            <p:cNvSpPr/>
            <p:nvPr/>
          </p:nvSpPr>
          <p:spPr>
            <a:xfrm>
              <a:off x="3545242" y="367392"/>
              <a:ext cx="321734" cy="176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xmlns="" id="{863C3F65-6A27-48EE-9E5B-1D39E3406F0E}"/>
                </a:ext>
              </a:extLst>
            </p:cNvPr>
            <p:cNvSpPr txBox="1"/>
            <p:nvPr/>
          </p:nvSpPr>
          <p:spPr>
            <a:xfrm>
              <a:off x="3742898" y="163538"/>
              <a:ext cx="1688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E27: d(π</a:t>
              </a:r>
              <a:r>
                <a:rPr kumimoji="1" lang="en-US" altLang="ja-JP" b="1" baseline="30000" dirty="0"/>
                <a:t>+</a:t>
              </a:r>
              <a:r>
                <a:rPr kumimoji="1" lang="en-US" altLang="ja-JP" b="1" dirty="0"/>
                <a:t>, </a:t>
              </a:r>
              <a:r>
                <a:rPr kumimoji="1" lang="en-US" altLang="ja-JP" b="1" dirty="0" err="1"/>
                <a:t>K</a:t>
              </a:r>
              <a:r>
                <a:rPr kumimoji="1" lang="en-US" altLang="ja-JP" b="1" baseline="30000" dirty="0" err="1"/>
                <a:t>+</a:t>
              </a:r>
              <a:r>
                <a:rPr kumimoji="1" lang="en-US" altLang="ja-JP" b="1" dirty="0" err="1"/>
                <a:t>pp</a:t>
              </a:r>
              <a:r>
                <a:rPr kumimoji="1" lang="en-US" altLang="ja-JP" b="1" dirty="0"/>
                <a:t>)</a:t>
              </a:r>
              <a:endParaRPr kumimoji="1" lang="ja-JP" altLang="en-US" b="1" dirty="0"/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7F781277-8ACD-4A0C-B2DC-3F5B08E62B0C}"/>
              </a:ext>
            </a:extLst>
          </p:cNvPr>
          <p:cNvSpPr/>
          <p:nvPr/>
        </p:nvSpPr>
        <p:spPr>
          <a:xfrm>
            <a:off x="3474581" y="551657"/>
            <a:ext cx="20201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dirty="0"/>
              <a:t>Y. Ichikawa </a:t>
            </a:r>
            <a:r>
              <a:rPr lang="en-US" altLang="ja-JP" sz="800" i="1" dirty="0"/>
              <a:t>et al</a:t>
            </a:r>
            <a:r>
              <a:rPr lang="en-US" altLang="ja-JP" sz="800" dirty="0"/>
              <a:t>., PTEP 2015, 021D01(2015).</a:t>
            </a:r>
            <a:endParaRPr lang="ja-JP" altLang="en-US" sz="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E9A9BBF9-551C-42FF-883C-39E2DBE25DCB}"/>
              </a:ext>
            </a:extLst>
          </p:cNvPr>
          <p:cNvSpPr txBox="1"/>
          <p:nvPr/>
        </p:nvSpPr>
        <p:spPr>
          <a:xfrm>
            <a:off x="7943273" y="659379"/>
            <a:ext cx="121325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E15: </a:t>
            </a:r>
          </a:p>
          <a:p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 </a:t>
            </a:r>
            <a:r>
              <a:rPr kumimoji="1" lang="en-US" altLang="ja-JP" b="1" dirty="0" err="1"/>
              <a:t>Λp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pic>
        <p:nvPicPr>
          <p:cNvPr id="24" name="図 23" descr="Interpre.png">
            <a:extLst>
              <a:ext uri="{FF2B5EF4-FFF2-40B4-BE49-F238E27FC236}">
                <a16:creationId xmlns:a16="http://schemas.microsoft.com/office/drawing/2014/main" xmlns="" id="{32775C7B-B484-4E6A-965B-6CA268817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65" y="2403382"/>
            <a:ext cx="5491274" cy="4454618"/>
          </a:xfrm>
          <a:prstGeom prst="rect">
            <a:avLst/>
          </a:prstGeom>
        </p:spPr>
      </p:pic>
      <p:sp>
        <p:nvSpPr>
          <p:cNvPr id="25" name="左中かっこ 24">
            <a:extLst>
              <a:ext uri="{FF2B5EF4-FFF2-40B4-BE49-F238E27FC236}">
                <a16:creationId xmlns:a16="http://schemas.microsoft.com/office/drawing/2014/main" xmlns="" id="{324F79E2-69E3-48D6-A934-CF7ECE0BD2C9}"/>
              </a:ext>
            </a:extLst>
          </p:cNvPr>
          <p:cNvSpPr/>
          <p:nvPr/>
        </p:nvSpPr>
        <p:spPr>
          <a:xfrm>
            <a:off x="2261571" y="4099370"/>
            <a:ext cx="407347" cy="2728891"/>
          </a:xfrm>
          <a:prstGeom prst="leftBrace">
            <a:avLst>
              <a:gd name="adj1" fmla="val 8333"/>
              <a:gd name="adj2" fmla="val 2365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5FAFBCD8-D2CD-463A-904A-3479143D3FCD}"/>
              </a:ext>
            </a:extLst>
          </p:cNvPr>
          <p:cNvSpPr txBox="1"/>
          <p:nvPr/>
        </p:nvSpPr>
        <p:spPr>
          <a:xfrm>
            <a:off x="-106300" y="4395787"/>
            <a:ext cx="264546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/>
              <a:t>3 scenarios to </a:t>
            </a:r>
          </a:p>
          <a:p>
            <a:pPr algn="ctr"/>
            <a:r>
              <a:rPr kumimoji="1" lang="en-US" altLang="ja-JP" sz="2000" b="1" dirty="0"/>
              <a:t>understand the</a:t>
            </a:r>
          </a:p>
          <a:p>
            <a:pPr algn="ctr"/>
            <a:r>
              <a:rPr kumimoji="1" lang="en-US" altLang="ja-JP" sz="2000" b="1" dirty="0"/>
              <a:t>Experimental results </a:t>
            </a:r>
          </a:p>
          <a:p>
            <a:pPr algn="ctr"/>
            <a:endParaRPr kumimoji="1" lang="en-US" altLang="ja-JP" sz="2000" b="1" dirty="0"/>
          </a:p>
          <a:p>
            <a:pPr algn="ctr"/>
            <a:endParaRPr kumimoji="1" lang="en-US" altLang="ja-JP" sz="2000" b="1" dirty="0"/>
          </a:p>
          <a:p>
            <a:pPr algn="ctr"/>
            <a:r>
              <a:rPr kumimoji="1" lang="en-US" altLang="ja-JP" sz="2600" b="1" dirty="0">
                <a:solidFill>
                  <a:srgbClr val="FF0000"/>
                </a:solidFill>
              </a:rPr>
              <a:t>Determination of </a:t>
            </a:r>
          </a:p>
          <a:p>
            <a:pPr algn="ctr"/>
            <a:r>
              <a:rPr kumimoji="1" lang="en-US" altLang="ja-JP" sz="2800" b="1" dirty="0">
                <a:solidFill>
                  <a:srgbClr val="FF0000"/>
                </a:solidFill>
              </a:rPr>
              <a:t>J</a:t>
            </a:r>
            <a:r>
              <a:rPr kumimoji="1" lang="en-US" altLang="ja-JP" sz="2800" b="1" baseline="30000" dirty="0">
                <a:solidFill>
                  <a:srgbClr val="FF0000"/>
                </a:solidFill>
              </a:rPr>
              <a:t>P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is important</a:t>
            </a:r>
            <a:endParaRPr kumimoji="1" lang="en-US" altLang="ja-JP" sz="2800" b="1" dirty="0"/>
          </a:p>
        </p:txBody>
      </p:sp>
      <p:sp>
        <p:nvSpPr>
          <p:cNvPr id="28" name="矢印: 下 15">
            <a:extLst>
              <a:ext uri="{FF2B5EF4-FFF2-40B4-BE49-F238E27FC236}">
                <a16:creationId xmlns:a16="http://schemas.microsoft.com/office/drawing/2014/main" xmlns="" id="{07914EB6-BD3C-4D7C-9357-EBDE8976455D}"/>
              </a:ext>
            </a:extLst>
          </p:cNvPr>
          <p:cNvSpPr/>
          <p:nvPr/>
        </p:nvSpPr>
        <p:spPr>
          <a:xfrm>
            <a:off x="804817" y="5401875"/>
            <a:ext cx="804334" cy="50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xmlns="" id="{5F223AF1-1238-4337-834C-4553E879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" y="82442"/>
            <a:ext cx="2625487" cy="2212026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000" u="sng" dirty="0"/>
              <a:t>3 </a:t>
            </a:r>
            <a:r>
              <a:rPr lang="en-US" altLang="ja-JP" sz="4000" u="sng" dirty="0"/>
              <a:t>scenarios</a:t>
            </a:r>
            <a:br>
              <a:rPr lang="en-US" altLang="ja-JP" sz="4000" u="sng" dirty="0"/>
            </a:br>
            <a:r>
              <a:rPr lang="en-US" altLang="ja-JP" sz="4000" u="sng" dirty="0"/>
              <a:t>for Experiment</a:t>
            </a:r>
            <a:br>
              <a:rPr lang="en-US" altLang="ja-JP" sz="4000" u="sng" dirty="0"/>
            </a:br>
            <a:endParaRPr kumimoji="1" lang="ja-JP" altLang="en-US" sz="4000" u="sng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xmlns="" id="{B405F646-01C2-4C9A-926E-5EC927A3B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945" y="463327"/>
            <a:ext cx="2093571" cy="1852811"/>
          </a:xfrm>
          <a:prstGeom prst="rect">
            <a:avLst/>
          </a:prstGeom>
          <a:noFill/>
        </p:spPr>
      </p:pic>
      <p:pic>
        <p:nvPicPr>
          <p:cNvPr id="20" name="図 19" descr="Interpre.png">
            <a:extLst>
              <a:ext uri="{FF2B5EF4-FFF2-40B4-BE49-F238E27FC236}">
                <a16:creationId xmlns:a16="http://schemas.microsoft.com/office/drawing/2014/main" xmlns="" id="{32775C7B-B484-4E6A-965B-6CA268817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4" t="22732" b="62875"/>
          <a:stretch/>
        </p:blipFill>
        <p:spPr>
          <a:xfrm>
            <a:off x="6611007" y="3418170"/>
            <a:ext cx="2607629" cy="64113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5851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2" y="604207"/>
            <a:ext cx="9030208" cy="561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7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K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K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pp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7076"/>
            <a:ext cx="9144000" cy="46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K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K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pp simulation (trigger)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8823"/>
            <a:ext cx="9144000" cy="531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8346" y="10510"/>
            <a:ext cx="8420757" cy="47222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JAM simulation for K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K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pp experiment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225"/>
            <a:ext cx="9144000" cy="63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1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4291013"/>
            <a:ext cx="746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664611" y="0"/>
            <a:ext cx="8229600" cy="946150"/>
          </a:xfrm>
        </p:spPr>
        <p:txBody>
          <a:bodyPr/>
          <a:lstStyle/>
          <a:p>
            <a:pPr algn="ctr"/>
            <a:r>
              <a:rPr lang="en-US" altLang="ja-JP">
                <a:latin typeface="Calibri" charset="0"/>
                <a:ea typeface="ＭＳ Ｐゴシック" charset="0"/>
              </a:rPr>
              <a:t>KEK E548</a:t>
            </a:r>
            <a:r>
              <a:rPr lang="ja-JP" altLang="en-US" dirty="0">
                <a:latin typeface="Calibri" charset="0"/>
                <a:ea typeface="ＭＳ Ｐゴシック" charset="0"/>
              </a:rPr>
              <a:t> </a:t>
            </a:r>
            <a:r>
              <a:rPr lang="en-US" altLang="ja-JP" dirty="0">
                <a:latin typeface="Calibri" charset="0"/>
                <a:ea typeface="ＭＳ Ｐゴシック" charset="0"/>
              </a:rPr>
              <a:t> [</a:t>
            </a:r>
            <a:r>
              <a:rPr lang="en-US" altLang="ja-JP" baseline="30000" dirty="0">
                <a:latin typeface="Calibri" charset="0"/>
                <a:ea typeface="ＭＳ Ｐゴシック" charset="0"/>
              </a:rPr>
              <a:t>12</a:t>
            </a:r>
            <a:r>
              <a:rPr lang="en-US" altLang="ja-JP" dirty="0">
                <a:latin typeface="Calibri" charset="0"/>
                <a:ea typeface="ＭＳ Ｐゴシック" charset="0"/>
              </a:rPr>
              <a:t>C(</a:t>
            </a:r>
            <a:r>
              <a:rPr lang="en-US" altLang="ja-JP" i="1" dirty="0">
                <a:latin typeface="Calibri" charset="0"/>
                <a:ea typeface="ＭＳ Ｐゴシック" charset="0"/>
              </a:rPr>
              <a:t>K</a:t>
            </a:r>
            <a:r>
              <a:rPr lang="en-US" altLang="ja-JP" baseline="30000" dirty="0">
                <a:latin typeface="Calibri" charset="0"/>
                <a:ea typeface="ＭＳ Ｐゴシック" charset="0"/>
              </a:rPr>
              <a:t>-</a:t>
            </a:r>
            <a:r>
              <a:rPr lang="en-US" altLang="ja-JP" dirty="0">
                <a:latin typeface="Calibri" charset="0"/>
                <a:ea typeface="ＭＳ Ｐゴシック" charset="0"/>
              </a:rPr>
              <a:t>, </a:t>
            </a:r>
            <a:r>
              <a:rPr lang="en-US" altLang="ja-JP" i="1" dirty="0">
                <a:latin typeface="Calibri" charset="0"/>
                <a:ea typeface="ＭＳ Ｐゴシック" charset="0"/>
              </a:rPr>
              <a:t>N</a:t>
            </a:r>
            <a:r>
              <a:rPr lang="en-US" altLang="ja-JP" dirty="0">
                <a:latin typeface="Calibri" charset="0"/>
                <a:ea typeface="ＭＳ Ｐゴシック" charset="0"/>
              </a:rPr>
              <a:t>) spectrum] </a:t>
            </a:r>
            <a:endParaRPr lang="ja-JP" altLang="en-US" dirty="0">
              <a:latin typeface="Calibri" charset="0"/>
              <a:ea typeface="ＭＳ Ｐゴシック" charset="0"/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008063"/>
            <a:ext cx="7472362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テキスト ボックス 4"/>
          <p:cNvSpPr txBox="1">
            <a:spLocks noChangeArrowheads="1"/>
          </p:cNvSpPr>
          <p:nvPr/>
        </p:nvSpPr>
        <p:spPr bwMode="auto">
          <a:xfrm>
            <a:off x="55563" y="760413"/>
            <a:ext cx="3706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T. </a:t>
            </a:r>
            <a:r>
              <a:rPr lang="en-US" altLang="ja-JP" dirty="0" err="1"/>
              <a:t>Kishimoto</a:t>
            </a:r>
            <a:r>
              <a:rPr lang="en-US" altLang="ja-JP" dirty="0"/>
              <a:t> et al., PTP </a:t>
            </a:r>
            <a:r>
              <a:rPr lang="en-US" altLang="ja-JP" b="1" dirty="0"/>
              <a:t>118</a:t>
            </a:r>
            <a:r>
              <a:rPr lang="en-US" altLang="ja-JP" dirty="0"/>
              <a:t>, 1 (</a:t>
            </a:r>
            <a:r>
              <a:rPr lang="en-US" altLang="ja-JP"/>
              <a:t>2007). </a:t>
            </a:r>
            <a:endParaRPr lang="ja-JP" altLang="en-US" dirty="0"/>
          </a:p>
        </p:txBody>
      </p:sp>
      <p:sp>
        <p:nvSpPr>
          <p:cNvPr id="9223" name="テキスト ボックス 6"/>
          <p:cNvSpPr txBox="1">
            <a:spLocks noChangeArrowheads="1"/>
          </p:cNvSpPr>
          <p:nvPr/>
        </p:nvSpPr>
        <p:spPr bwMode="auto">
          <a:xfrm>
            <a:off x="644525" y="1014413"/>
            <a:ext cx="1452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aseline="30000"/>
              <a:t>12</a:t>
            </a:r>
            <a:r>
              <a:rPr lang="en-US" altLang="ja-JP" sz="2800"/>
              <a:t>C(</a:t>
            </a:r>
            <a:r>
              <a:rPr lang="en-US" altLang="ja-JP" sz="2800" i="1"/>
              <a:t>K</a:t>
            </a:r>
            <a:r>
              <a:rPr lang="en-US" altLang="ja-JP" sz="2800" i="1" baseline="30000"/>
              <a:t>-</a:t>
            </a:r>
            <a:r>
              <a:rPr lang="en-US" altLang="ja-JP" sz="2800"/>
              <a:t>, </a:t>
            </a:r>
            <a:r>
              <a:rPr lang="en-US" altLang="ja-JP" sz="2800" i="1"/>
              <a:t>n</a:t>
            </a:r>
            <a:r>
              <a:rPr lang="en-US" altLang="ja-JP" sz="2800"/>
              <a:t>)</a:t>
            </a:r>
            <a:endParaRPr lang="ja-JP" altLang="en-US" sz="2800"/>
          </a:p>
        </p:txBody>
      </p:sp>
      <p:sp>
        <p:nvSpPr>
          <p:cNvPr id="9224" name="テキスト ボックス 9"/>
          <p:cNvSpPr txBox="1">
            <a:spLocks noChangeArrowheads="1"/>
          </p:cNvSpPr>
          <p:nvPr/>
        </p:nvSpPr>
        <p:spPr bwMode="auto">
          <a:xfrm>
            <a:off x="641350" y="2489200"/>
            <a:ext cx="1452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aseline="30000"/>
              <a:t>12</a:t>
            </a:r>
            <a:r>
              <a:rPr lang="en-US" altLang="ja-JP" sz="2800"/>
              <a:t>C(</a:t>
            </a:r>
            <a:r>
              <a:rPr lang="en-US" altLang="ja-JP" sz="2800" i="1"/>
              <a:t>K</a:t>
            </a:r>
            <a:r>
              <a:rPr lang="en-US" altLang="ja-JP" sz="2800" i="1" baseline="30000"/>
              <a:t>-</a:t>
            </a:r>
            <a:r>
              <a:rPr lang="en-US" altLang="ja-JP" sz="2800"/>
              <a:t>, </a:t>
            </a:r>
            <a:r>
              <a:rPr lang="en-US" altLang="ja-JP" sz="2800" i="1"/>
              <a:t>p</a:t>
            </a:r>
            <a:r>
              <a:rPr lang="en-US" altLang="ja-JP" sz="2800"/>
              <a:t>)</a:t>
            </a:r>
            <a:endParaRPr lang="ja-JP" altLang="en-US" sz="2800"/>
          </a:p>
        </p:txBody>
      </p:sp>
      <p:sp>
        <p:nvSpPr>
          <p:cNvPr id="6" name="正方形/長方形 5"/>
          <p:cNvSpPr/>
          <p:nvPr/>
        </p:nvSpPr>
        <p:spPr>
          <a:xfrm>
            <a:off x="3913188" y="1298575"/>
            <a:ext cx="3733800" cy="269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922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12445" y="946150"/>
            <a:ext cx="5531556" cy="3522663"/>
          </a:xfrm>
        </p:spPr>
        <p:txBody>
          <a:bodyPr/>
          <a:lstStyle/>
          <a:p>
            <a:r>
              <a:rPr lang="en-US" altLang="ja-JP" sz="2800" baseline="30000" dirty="0">
                <a:latin typeface="Calibri" charset="0"/>
                <a:ea typeface="ＭＳ Ｐゴシック" charset="0"/>
              </a:rPr>
              <a:t>12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C(</a:t>
            </a:r>
            <a:r>
              <a:rPr lang="en-US" altLang="ja-JP" sz="2800" i="1" dirty="0">
                <a:latin typeface="Calibri" charset="0"/>
                <a:ea typeface="ＭＳ Ｐゴシック" charset="0"/>
              </a:rPr>
              <a:t>K</a:t>
            </a:r>
            <a:r>
              <a:rPr lang="en-US" altLang="ja-JP" sz="2800" baseline="30000" dirty="0">
                <a:latin typeface="Calibri" charset="0"/>
                <a:ea typeface="ＭＳ Ｐゴシック" charset="0"/>
              </a:rPr>
              <a:t>-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, </a:t>
            </a:r>
            <a:r>
              <a:rPr lang="en-US" altLang="ja-JP" sz="2800" i="1" dirty="0">
                <a:latin typeface="Calibri" charset="0"/>
                <a:ea typeface="ＭＳ Ｐゴシック" charset="0"/>
              </a:rPr>
              <a:t>n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), </a:t>
            </a:r>
            <a:r>
              <a:rPr lang="en-US" altLang="ja-JP" sz="2800" baseline="30000" dirty="0">
                <a:latin typeface="Calibri" charset="0"/>
                <a:ea typeface="ＭＳ Ｐゴシック" charset="0"/>
              </a:rPr>
              <a:t>12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C(</a:t>
            </a:r>
            <a:r>
              <a:rPr lang="en-US" altLang="ja-JP" sz="2800" i="1" dirty="0">
                <a:latin typeface="Calibri" charset="0"/>
                <a:ea typeface="ＭＳ Ｐゴシック" charset="0"/>
              </a:rPr>
              <a:t>K</a:t>
            </a:r>
            <a:r>
              <a:rPr lang="en-US" altLang="ja-JP" sz="2800" baseline="30000" dirty="0">
                <a:latin typeface="Calibri" charset="0"/>
                <a:ea typeface="ＭＳ Ｐゴシック" charset="0"/>
              </a:rPr>
              <a:t>-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, </a:t>
            </a:r>
            <a:r>
              <a:rPr lang="en-US" altLang="ja-JP" sz="2800" i="1" dirty="0">
                <a:latin typeface="Calibri" charset="0"/>
                <a:ea typeface="ＭＳ Ｐゴシック" charset="0"/>
              </a:rPr>
              <a:t>p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)</a:t>
            </a:r>
            <a:r>
              <a:rPr lang="en-US" sz="2800" dirty="0">
                <a:latin typeface="Calibri" charset="0"/>
                <a:ea typeface="ＭＳ Ｐゴシック" charset="0"/>
              </a:rPr>
              <a:t> 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 at 1GeV/c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>
                <a:latin typeface="Calibri" charset="0"/>
                <a:ea typeface="ＭＳ Ｐゴシック" charset="0"/>
              </a:rPr>
              <a:t>K</a:t>
            </a:r>
            <a:r>
              <a:rPr lang="en-US" altLang="ja-JP" sz="2000" baseline="30000" dirty="0">
                <a:latin typeface="Calibri" charset="0"/>
                <a:ea typeface="ＭＳ Ｐゴシック" charset="0"/>
              </a:rPr>
              <a:t>-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 beam: 10</a:t>
            </a:r>
            <a:r>
              <a:rPr lang="en-US" altLang="ja-JP" sz="2000" baseline="30000" dirty="0">
                <a:latin typeface="Calibri" charset="0"/>
                <a:ea typeface="ＭＳ Ｐゴシック" charset="0"/>
              </a:rPr>
              <a:t>4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/spill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>
                <a:latin typeface="Calibri" charset="0"/>
                <a:ea typeface="ＭＳ Ｐゴシック" charset="0"/>
              </a:rPr>
              <a:t>KEK-PS K2 beamline + KURAMA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>
                <a:latin typeface="Calibri" charset="0"/>
                <a:ea typeface="ＭＳ Ｐゴシック" charset="0"/>
              </a:rPr>
              <a:t>MM resolution ~ 10 MeV (</a:t>
            </a:r>
            <a:r>
              <a:rPr lang="en-US" altLang="ja-JP" sz="2000" dirty="0" err="1">
                <a:latin typeface="Calibri" charset="0"/>
                <a:ea typeface="ＭＳ Ｐゴシック" charset="0"/>
              </a:rPr>
              <a:t>σ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 err="1">
                <a:solidFill>
                  <a:srgbClr val="FF0000"/>
                </a:solidFill>
                <a:latin typeface="Calibri" charset="0"/>
                <a:ea typeface="ＭＳ Ｐゴシック" charset="0"/>
              </a:rPr>
              <a:t>θ</a:t>
            </a:r>
            <a:r>
              <a:rPr lang="en-US" altLang="ja-JP" sz="2000" baseline="-25000" dirty="0" err="1">
                <a:solidFill>
                  <a:srgbClr val="FF0000"/>
                </a:solidFill>
                <a:latin typeface="Calibri" charset="0"/>
                <a:ea typeface="ＭＳ Ｐゴシック" charset="0"/>
              </a:rPr>
              <a:t>sc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 &lt; 4.1°</a:t>
            </a:r>
            <a:r>
              <a:rPr lang="ja-JP" alt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was chosen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 </a:t>
            </a:r>
            <a:endParaRPr lang="en-US" altLang="ja-JP" sz="1100" dirty="0">
              <a:latin typeface="Calibri" charset="0"/>
              <a:ea typeface="ＭＳ Ｐゴシック" charset="0"/>
            </a:endParaRPr>
          </a:p>
          <a:p>
            <a:r>
              <a:rPr lang="en-US" altLang="ja-JP" sz="2800" dirty="0" err="1">
                <a:latin typeface="Calibri" charset="0"/>
                <a:ea typeface="ＭＳ Ｐゴシック" charset="0"/>
              </a:rPr>
              <a:t>V</a:t>
            </a:r>
            <a:r>
              <a:rPr lang="en-US" altLang="ja-JP" sz="2800" baseline="-25000" dirty="0" err="1">
                <a:latin typeface="Calibri" charset="0"/>
                <a:ea typeface="ＭＳ Ｐゴシック" charset="0"/>
              </a:rPr>
              <a:t>opt</a:t>
            </a:r>
            <a:r>
              <a:rPr lang="ja-JP" altLang="en-US" sz="2800" dirty="0">
                <a:latin typeface="Calibri" charset="0"/>
                <a:ea typeface="ＭＳ Ｐゴシック" charset="0"/>
              </a:rPr>
              <a:t> 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was studied comparing DWIA</a:t>
            </a:r>
          </a:p>
          <a:p>
            <a:pPr lvl="1"/>
            <a:r>
              <a:rPr lang="en-US" altLang="ja-JP" sz="2400" dirty="0">
                <a:latin typeface="Calibri" charset="0"/>
                <a:ea typeface="ＭＳ Ｐゴシック" charset="0"/>
              </a:rPr>
              <a:t>C(</a:t>
            </a:r>
            <a:r>
              <a:rPr lang="en-US" altLang="ja-JP" sz="2400" i="1" dirty="0">
                <a:latin typeface="Calibri" charset="0"/>
                <a:ea typeface="ＭＳ Ｐゴシック" charset="0"/>
              </a:rPr>
              <a:t>K</a:t>
            </a:r>
            <a:r>
              <a:rPr lang="en-US" altLang="ja-JP" sz="2400" baseline="30000" dirty="0">
                <a:latin typeface="Calibri" charset="0"/>
                <a:ea typeface="ＭＳ Ｐゴシック" charset="0"/>
              </a:rPr>
              <a:t>-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, </a:t>
            </a:r>
            <a:r>
              <a:rPr lang="en-US" altLang="ja-JP" sz="2400" i="1" dirty="0">
                <a:latin typeface="Calibri" charset="0"/>
                <a:ea typeface="ＭＳ Ｐゴシック" charset="0"/>
              </a:rPr>
              <a:t>n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): </a:t>
            </a:r>
            <a:r>
              <a:rPr lang="en-US" altLang="ja-JP" sz="2400" dirty="0" err="1">
                <a:latin typeface="Calibri" charset="0"/>
                <a:ea typeface="ＭＳ Ｐゴシック" charset="0"/>
              </a:rPr>
              <a:t>V</a:t>
            </a:r>
            <a:r>
              <a:rPr lang="en-US" altLang="ja-JP" sz="2400" baseline="-25000" dirty="0" err="1">
                <a:latin typeface="Calibri" charset="0"/>
                <a:ea typeface="ＭＳ Ｐゴシック" charset="0"/>
              </a:rPr>
              <a:t>opt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 = (</a:t>
            </a:r>
            <a:r>
              <a:rPr lang="en-US" altLang="ja-JP" dirty="0">
                <a:latin typeface="Calibri" charset="0"/>
                <a:ea typeface="ＭＳ Ｐゴシック" charset="0"/>
              </a:rPr>
              <a:t>V</a:t>
            </a:r>
            <a:r>
              <a:rPr lang="en-US" altLang="ja-JP" baseline="-25000" dirty="0">
                <a:latin typeface="Calibri" charset="0"/>
                <a:ea typeface="ＭＳ Ｐゴシック" charset="0"/>
              </a:rPr>
              <a:t>0</a:t>
            </a:r>
            <a:r>
              <a:rPr lang="en-US" altLang="ja-JP" dirty="0">
                <a:latin typeface="Calibri" charset="0"/>
                <a:ea typeface="ＭＳ Ｐゴシック" charset="0"/>
              </a:rPr>
              <a:t>: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 -190, </a:t>
            </a:r>
            <a:r>
              <a:rPr lang="en-US" altLang="ja-JP" dirty="0">
                <a:latin typeface="Calibri" charset="0"/>
                <a:ea typeface="ＭＳ Ｐゴシック" charset="0"/>
              </a:rPr>
              <a:t>W</a:t>
            </a:r>
            <a:r>
              <a:rPr lang="en-US" altLang="ja-JP" baseline="-25000" dirty="0">
                <a:latin typeface="Calibri" charset="0"/>
                <a:ea typeface="ＭＳ Ｐゴシック" charset="0"/>
              </a:rPr>
              <a:t>0</a:t>
            </a:r>
            <a:r>
              <a:rPr lang="en-US" altLang="ja-JP" dirty="0">
                <a:latin typeface="Calibri" charset="0"/>
                <a:ea typeface="ＭＳ Ｐゴシック" charset="0"/>
              </a:rPr>
              <a:t>: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 -40) MeV </a:t>
            </a:r>
          </a:p>
          <a:p>
            <a:pPr lvl="1"/>
            <a:r>
              <a:rPr lang="en-US" altLang="ja-JP" sz="2400" dirty="0">
                <a:latin typeface="Calibri" charset="0"/>
                <a:ea typeface="ＭＳ Ｐゴシック" charset="0"/>
              </a:rPr>
              <a:t>C(</a:t>
            </a:r>
            <a:r>
              <a:rPr lang="en-US" altLang="ja-JP" sz="2400" i="1" dirty="0">
                <a:latin typeface="Calibri" charset="0"/>
                <a:ea typeface="ＭＳ Ｐゴシック" charset="0"/>
              </a:rPr>
              <a:t>K</a:t>
            </a:r>
            <a:r>
              <a:rPr lang="en-US" altLang="ja-JP" sz="2400" baseline="30000" dirty="0">
                <a:latin typeface="Calibri" charset="0"/>
                <a:ea typeface="ＭＳ Ｐゴシック" charset="0"/>
              </a:rPr>
              <a:t>-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, </a:t>
            </a:r>
            <a:r>
              <a:rPr lang="en-US" altLang="ja-JP" sz="2400" i="1" dirty="0">
                <a:latin typeface="Calibri" charset="0"/>
                <a:ea typeface="ＭＳ Ｐゴシック" charset="0"/>
              </a:rPr>
              <a:t>p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): </a:t>
            </a:r>
            <a:r>
              <a:rPr lang="en-US" altLang="ja-JP" sz="2400" dirty="0" err="1">
                <a:latin typeface="Calibri" charset="0"/>
                <a:ea typeface="ＭＳ Ｐゴシック" charset="0"/>
              </a:rPr>
              <a:t>V</a:t>
            </a:r>
            <a:r>
              <a:rPr lang="en-US" altLang="ja-JP" sz="2400" baseline="-25000" dirty="0" err="1">
                <a:latin typeface="Calibri" charset="0"/>
                <a:ea typeface="ＭＳ Ｐゴシック" charset="0"/>
              </a:rPr>
              <a:t>opt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 = (V</a:t>
            </a:r>
            <a:r>
              <a:rPr lang="en-US" altLang="ja-JP" sz="2400" baseline="-25000" dirty="0">
                <a:latin typeface="Calibri" charset="0"/>
                <a:ea typeface="ＭＳ Ｐゴシック" charset="0"/>
              </a:rPr>
              <a:t>0</a:t>
            </a:r>
            <a:r>
              <a:rPr lang="en-US" altLang="ja-JP" dirty="0">
                <a:latin typeface="Calibri" charset="0"/>
                <a:ea typeface="ＭＳ Ｐゴシック" charset="0"/>
              </a:rPr>
              <a:t>: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 -160, </a:t>
            </a:r>
            <a:r>
              <a:rPr lang="en-US" altLang="ja-JP" dirty="0">
                <a:latin typeface="Calibri" charset="0"/>
                <a:ea typeface="ＭＳ Ｐゴシック" charset="0"/>
              </a:rPr>
              <a:t>W</a:t>
            </a:r>
            <a:r>
              <a:rPr lang="en-US" altLang="ja-JP" baseline="-25000" dirty="0">
                <a:latin typeface="Calibri" charset="0"/>
                <a:ea typeface="ＭＳ Ｐゴシック" charset="0"/>
              </a:rPr>
              <a:t>0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: -50) MeV </a:t>
            </a:r>
          </a:p>
        </p:txBody>
      </p:sp>
      <p:sp>
        <p:nvSpPr>
          <p:cNvPr id="9227" name="テキスト ボックス 10"/>
          <p:cNvSpPr txBox="1">
            <a:spLocks noChangeArrowheads="1"/>
          </p:cNvSpPr>
          <p:nvPr/>
        </p:nvSpPr>
        <p:spPr bwMode="auto">
          <a:xfrm>
            <a:off x="5703888" y="3990975"/>
            <a:ext cx="3117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/>
              <a:t>(dotted line</a:t>
            </a:r>
            <a:r>
              <a:rPr lang="en-US" sz="1600"/>
              <a:t>: Vopt = (-60, -60) MeV</a:t>
            </a:r>
            <a:r>
              <a:rPr lang="en-US" altLang="ja-JP" sz="1600"/>
              <a:t>)</a:t>
            </a:r>
            <a:endParaRPr lang="ja-JP" altLang="en-US" sz="160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BF9F39E9-C0DB-4B46-878B-EB787D17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8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1"/>
          <a:stretch/>
        </p:blipFill>
        <p:spPr bwMode="auto">
          <a:xfrm>
            <a:off x="4427360" y="3273672"/>
            <a:ext cx="4737677" cy="338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タイトル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algn="ctr"/>
            <a:r>
              <a:rPr lang="en-US" altLang="ja-JP">
                <a:latin typeface="Calibri" charset="0"/>
                <a:ea typeface="ＭＳ Ｐゴシック" charset="0"/>
              </a:rPr>
              <a:t>Discussion </a:t>
            </a:r>
            <a:r>
              <a:rPr lang="ja-JP" dirty="0">
                <a:latin typeface="Calibri" charset="0"/>
                <a:ea typeface="ＭＳ Ｐゴシック" charset="0"/>
              </a:rPr>
              <a:t>f</a:t>
            </a:r>
            <a:r>
              <a:rPr lang="en-US" altLang="ja-JP" dirty="0">
                <a:latin typeface="Calibri" charset="0"/>
                <a:ea typeface="ＭＳ Ｐゴシック" charset="0"/>
              </a:rPr>
              <a:t>or KEK E548</a:t>
            </a:r>
            <a:endParaRPr lang="ja-JP" altLang="en-US" dirty="0">
              <a:latin typeface="Calibri" charset="0"/>
              <a:ea typeface="ＭＳ Ｐゴシック" charset="0"/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2" y="3669754"/>
            <a:ext cx="463541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0746" y="749845"/>
            <a:ext cx="8896350" cy="4327525"/>
          </a:xfrm>
        </p:spPr>
        <p:txBody>
          <a:bodyPr/>
          <a:lstStyle/>
          <a:p>
            <a:r>
              <a:rPr lang="en-US" altLang="ja-JP" dirty="0">
                <a:latin typeface="Calibri" charset="0"/>
                <a:ea typeface="ＭＳ Ｐゴシック" charset="0"/>
              </a:rPr>
              <a:t>V. K. </a:t>
            </a:r>
            <a:r>
              <a:rPr lang="en-US" altLang="ja-JP" dirty="0" err="1">
                <a:latin typeface="Calibri" charset="0"/>
                <a:ea typeface="ＭＳ Ｐゴシック" charset="0"/>
              </a:rPr>
              <a:t>Magas</a:t>
            </a:r>
            <a:r>
              <a:rPr lang="en-US" altLang="ja-JP" dirty="0">
                <a:latin typeface="Calibri" charset="0"/>
                <a:ea typeface="ＭＳ Ｐゴシック" charset="0"/>
              </a:rPr>
              <a:t> </a:t>
            </a:r>
            <a:r>
              <a:rPr lang="en-US" altLang="ja-JP" i="1" dirty="0">
                <a:latin typeface="Calibri" charset="0"/>
                <a:ea typeface="ＭＳ Ｐゴシック" charset="0"/>
              </a:rPr>
              <a:t>et al</a:t>
            </a:r>
            <a:r>
              <a:rPr lang="en-US" altLang="ja-JP" dirty="0">
                <a:latin typeface="Calibri" charset="0"/>
                <a:ea typeface="ＭＳ Ｐゴシック" charset="0"/>
              </a:rPr>
              <a:t>., pointed out a serious  drawback in this experimental setup. </a:t>
            </a:r>
          </a:p>
          <a:p>
            <a:pPr lvl="1"/>
            <a:r>
              <a:rPr lang="en-US" altLang="ja-JP" dirty="0">
                <a:latin typeface="Calibri" charset="0"/>
                <a:ea typeface="ＭＳ Ｐゴシック" charset="0"/>
              </a:rPr>
              <a:t>In E548, at lest one charged particle detected </a:t>
            </a:r>
            <a:r>
              <a:rPr lang="ja-JP" dirty="0">
                <a:latin typeface="Calibri" charset="0"/>
                <a:ea typeface="ＭＳ Ｐゴシック" charset="0"/>
              </a:rPr>
              <a:t>b</a:t>
            </a:r>
            <a:r>
              <a:rPr lang="en-US" altLang="ja-JP" dirty="0">
                <a:latin typeface="Calibri" charset="0"/>
                <a:ea typeface="ＭＳ Ｐゴシック" charset="0"/>
              </a:rPr>
              <a:t>y their decay counter was required (</a:t>
            </a:r>
            <a:r>
              <a:rPr lang="en-US" altLang="ja-JP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semi-inclusive spectrum</a:t>
            </a:r>
            <a:r>
              <a:rPr lang="en-US" altLang="ja-JP" dirty="0">
                <a:latin typeface="Calibri" charset="0"/>
                <a:ea typeface="ＭＳ Ｐゴシック" charset="0"/>
              </a:rPr>
              <a:t>).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  Semi-inclusive spectra doesn’t have enough sensitivity !!</a:t>
            </a:r>
            <a:endParaRPr lang="en-US" altLang="ja-JP" dirty="0">
              <a:latin typeface="Calibri" charset="0"/>
              <a:ea typeface="ＭＳ Ｐゴシック" charset="0"/>
            </a:endParaRPr>
          </a:p>
        </p:txBody>
      </p:sp>
      <p:sp>
        <p:nvSpPr>
          <p:cNvPr id="10251" name="テキスト ボックス 12"/>
          <p:cNvSpPr txBox="1">
            <a:spLocks noChangeArrowheads="1"/>
          </p:cNvSpPr>
          <p:nvPr/>
        </p:nvSpPr>
        <p:spPr bwMode="auto">
          <a:xfrm>
            <a:off x="5029841" y="3026270"/>
            <a:ext cx="4086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V. K. Magas et al., PRC 81, 024609 (2010).</a:t>
            </a:r>
            <a:endParaRPr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826DCB90-1CA3-4863-AC07-C22B670F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48A0-DDA9-FE4D-B435-6DAAF75BACAD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43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39F3-E030-9F47-AD2F-26D023883BC7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7"/>
            <a:ext cx="9144000" cy="6853306"/>
          </a:xfrm>
          <a:prstGeom prst="rect">
            <a:avLst/>
          </a:prstGeom>
        </p:spPr>
      </p:pic>
      <p:sp>
        <p:nvSpPr>
          <p:cNvPr id="8" name="スライド番号プレースホルダー 2"/>
          <p:cNvSpPr txBox="1">
            <a:spLocks/>
          </p:cNvSpPr>
          <p:nvPr/>
        </p:nvSpPr>
        <p:spPr>
          <a:xfrm>
            <a:off x="7872897" y="6375401"/>
            <a:ext cx="82536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1143000" indent="-228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600200" indent="-228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2057400" indent="-228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endParaRPr lang="ja-JP" altLang="en-US" dirty="0">
              <a:solidFill>
                <a:srgbClr val="898989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l="198" t="4526" r="74209" b="85523"/>
          <a:stretch/>
        </p:blipFill>
        <p:spPr>
          <a:xfrm>
            <a:off x="433951" y="294468"/>
            <a:ext cx="2340245" cy="68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574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5400" dirty="0">
                <a:solidFill>
                  <a:srgbClr val="0070C0"/>
                </a:solidFill>
              </a:rPr>
              <a:t>Λ(1405)</a:t>
            </a:r>
            <a:endParaRPr kumimoji="1" lang="ja-JP" altLang="en-US" sz="5400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510202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Λ(1405) is assigned as an excited three quark baryon (u, d, s) with I = 0 and J</a:t>
            </a:r>
            <a:r>
              <a:rPr kumimoji="1" lang="en-US" altLang="ja-JP" baseline="30000" dirty="0"/>
              <a:t>P</a:t>
            </a:r>
            <a:r>
              <a:rPr kumimoji="1" lang="en-US" altLang="ja-JP" dirty="0"/>
              <a:t> = (1/2)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 in the constituent quark model. </a:t>
            </a:r>
          </a:p>
          <a:p>
            <a:r>
              <a:rPr lang="en-US" altLang="ja-JP" dirty="0"/>
              <a:t>However, the observed mass is smaller about 80 MeV than the theoretical prediction. 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en-US" altLang="ja-JP" dirty="0">
                <a:solidFill>
                  <a:srgbClr val="0070C0"/>
                </a:solidFill>
              </a:rPr>
              <a:t>KN bound state</a:t>
            </a:r>
            <a:r>
              <a:rPr lang="en-US" altLang="ja-JP" dirty="0"/>
              <a:t>(?)   </a:t>
            </a:r>
            <a:r>
              <a:rPr lang="en-US" altLang="ja-JP" dirty="0">
                <a:solidFill>
                  <a:srgbClr val="0070C0"/>
                </a:solidFill>
              </a:rPr>
              <a:t>two pole state</a:t>
            </a:r>
            <a:r>
              <a:rPr lang="en-US" altLang="ja-JP" dirty="0"/>
              <a:t>(?)</a:t>
            </a:r>
          </a:p>
          <a:p>
            <a:endParaRPr kumimoji="1" lang="en-US" altLang="ja-JP" dirty="0"/>
          </a:p>
          <a:p>
            <a:r>
              <a:rPr lang="en-US" altLang="ja-JP" dirty="0"/>
              <a:t>Many body system called as </a:t>
            </a:r>
            <a:r>
              <a:rPr lang="en-US" altLang="ja-JP" dirty="0" err="1"/>
              <a:t>Kaonic</a:t>
            </a:r>
            <a:r>
              <a:rPr lang="en-US" altLang="ja-JP" dirty="0"/>
              <a:t> nuclei is expected.</a:t>
            </a:r>
            <a:br>
              <a:rPr lang="en-US" altLang="ja-JP" dirty="0"/>
            </a:br>
            <a:r>
              <a:rPr lang="en-US" altLang="ja-JP" dirty="0"/>
              <a:t>Ex: K</a:t>
            </a:r>
            <a:r>
              <a:rPr lang="en-US" altLang="ja-JP" baseline="30000" dirty="0"/>
              <a:t>-</a:t>
            </a:r>
            <a:r>
              <a:rPr lang="en-US" altLang="ja-JP" dirty="0"/>
              <a:t>pp, K</a:t>
            </a:r>
            <a:r>
              <a:rPr lang="en-US" altLang="ja-JP" baseline="30000" dirty="0"/>
              <a:t>-</a:t>
            </a:r>
            <a:r>
              <a:rPr lang="en-US" altLang="ja-JP" dirty="0"/>
              <a:t>K</a:t>
            </a:r>
            <a:r>
              <a:rPr lang="en-US" altLang="ja-JP" baseline="30000" dirty="0"/>
              <a:t>-</a:t>
            </a:r>
            <a:r>
              <a:rPr lang="en-US" altLang="ja-JP" dirty="0"/>
              <a:t>pp, </a:t>
            </a:r>
            <a:r>
              <a:rPr lang="en-US" altLang="ja-JP" dirty="0" err="1"/>
              <a:t>etc</a:t>
            </a:r>
            <a:r>
              <a:rPr lang="mr-IN" altLang="ja-JP" dirty="0"/>
              <a:t>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下矢印 4"/>
          <p:cNvSpPr/>
          <p:nvPr/>
        </p:nvSpPr>
        <p:spPr>
          <a:xfrm>
            <a:off x="2795564" y="3509682"/>
            <a:ext cx="929271" cy="537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3545" y="3890399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―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2795563" y="4510861"/>
            <a:ext cx="929271" cy="537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42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A5A0-225C-4524-9D27-4E423AA6A5D7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" y="0"/>
            <a:ext cx="9137217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40523" y="6162442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smtClean="0">
                <a:solidFill>
                  <a:srgbClr val="00B050"/>
                </a:solidFill>
              </a:rPr>
              <a:t>Σ</a:t>
            </a:r>
            <a:r>
              <a:rPr kumimoji="1" lang="en-US" altLang="ja-JP" sz="2400" b="1" i="1" dirty="0" smtClean="0">
                <a:solidFill>
                  <a:srgbClr val="00B050"/>
                </a:solidFill>
              </a:rPr>
              <a:t> nuclei 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57950" y="6125518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smtClean="0">
                <a:solidFill>
                  <a:srgbClr val="FF0000"/>
                </a:solidFill>
              </a:rPr>
              <a:t>Λ</a:t>
            </a:r>
            <a:r>
              <a:rPr kumimoji="1" lang="en-US" altLang="ja-JP" sz="2400" b="1" i="1" dirty="0" smtClean="0">
                <a:solidFill>
                  <a:srgbClr val="FF0000"/>
                </a:solidFill>
              </a:rPr>
              <a:t> nuclei </a:t>
            </a:r>
          </a:p>
        </p:txBody>
      </p:sp>
    </p:spTree>
    <p:extLst>
      <p:ext uri="{BB962C8B-B14F-4D97-AF65-F5344CB8AC3E}">
        <p14:creationId xmlns:p14="http://schemas.microsoft.com/office/powerpoint/2010/main" val="147439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A5A0-225C-4524-9D27-4E423AA6A5D7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" y="0"/>
            <a:ext cx="9137217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3317DD76-40B9-4E6B-A34D-1C2DA982B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66" y="0"/>
            <a:ext cx="6637771" cy="464863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732060" y="1583140"/>
            <a:ext cx="846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>
                <a:solidFill>
                  <a:srgbClr val="00B050"/>
                </a:solidFill>
              </a:rPr>
              <a:t>QF </a:t>
            </a:r>
            <a:r>
              <a:rPr lang="en-US" altLang="ja-JP" sz="2800" b="1" i="1" dirty="0" err="1">
                <a:solidFill>
                  <a:srgbClr val="00B050"/>
                </a:solidFill>
              </a:rPr>
              <a:t>Σ</a:t>
            </a:r>
            <a:endParaRPr kumimoji="1" lang="ja-JP" altLang="en-US" sz="2800" b="1" i="1" dirty="0">
              <a:solidFill>
                <a:srgbClr val="00B05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95600" y="3303868"/>
            <a:ext cx="2016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>
                <a:solidFill>
                  <a:srgbClr val="00B050"/>
                </a:solidFill>
              </a:rPr>
              <a:t>QF ΣN </a:t>
            </a:r>
            <a:r>
              <a:rPr lang="ja-JP" altLang="en-US" sz="2800" b="1" i="1" dirty="0">
                <a:solidFill>
                  <a:srgbClr val="00B050"/>
                </a:solidFill>
              </a:rPr>
              <a:t>→</a:t>
            </a:r>
            <a:r>
              <a:rPr lang="en-US" altLang="ja-JP" sz="2800" b="1" i="1" dirty="0">
                <a:solidFill>
                  <a:srgbClr val="00B050"/>
                </a:solidFill>
              </a:rPr>
              <a:t> ΛN</a:t>
            </a:r>
            <a:endParaRPr kumimoji="1" lang="ja-JP" altLang="en-US" sz="2800" b="1" i="1" dirty="0">
              <a:solidFill>
                <a:srgbClr val="00B05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00254" y="833128"/>
            <a:ext cx="1555234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4000" b="1" i="1" dirty="0">
                <a:solidFill>
                  <a:srgbClr val="FF0000"/>
                </a:solidFill>
              </a:rPr>
              <a:t>Bound</a:t>
            </a:r>
          </a:p>
          <a:p>
            <a:r>
              <a:rPr lang="en-US" altLang="ja-JP" sz="4000" b="1" baseline="30000" dirty="0">
                <a:solidFill>
                  <a:srgbClr val="FF0000"/>
                </a:solidFill>
              </a:rPr>
              <a:t>6</a:t>
            </a:r>
            <a:r>
              <a:rPr lang="en-US" altLang="ja-JP" sz="4000" b="1" baseline="-25000" dirty="0">
                <a:solidFill>
                  <a:srgbClr val="FF0000"/>
                </a:solidFill>
              </a:rPr>
              <a:t>Λ</a:t>
            </a:r>
            <a:r>
              <a:rPr lang="en-US" altLang="ja-JP" sz="4000" b="1" dirty="0">
                <a:solidFill>
                  <a:srgbClr val="FF0000"/>
                </a:solidFill>
              </a:rPr>
              <a:t>H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右矢印 2"/>
          <p:cNvSpPr/>
          <p:nvPr/>
        </p:nvSpPr>
        <p:spPr>
          <a:xfrm rot="4391427">
            <a:off x="952625" y="2921894"/>
            <a:ext cx="1864784" cy="2551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4" y="548839"/>
            <a:ext cx="8434026" cy="58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903"/>
            <a:ext cx="9144000" cy="59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6305" y="32308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Two dimensional χ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 plot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2" y="1819098"/>
            <a:ext cx="9144000" cy="49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0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mtClean="0"/>
              <a:t>Background study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7715"/>
            <a:ext cx="9144000" cy="452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6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mtClean="0"/>
              <a:t>Background study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41F1-6911-4EB4-BE39-889F928668FD}" type="slidenum">
              <a:rPr kumimoji="1" lang="ja-JP" altLang="en-US" smtClean="0"/>
              <a:t>46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2320261"/>
            <a:ext cx="8555421" cy="453773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6959"/>
            <a:ext cx="9144000" cy="3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7C49FCD7-C1A5-4977-857C-C66971BB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7127-0982-410B-9D04-6A3963AA8913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3E0920D4-02C4-4E67-AA15-6D8E127DC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659"/>
          <a:stretch/>
        </p:blipFill>
        <p:spPr>
          <a:xfrm>
            <a:off x="227671" y="1690689"/>
            <a:ext cx="8532440" cy="418625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44A1DD1-3375-458B-9F6F-F1E3709DED8C}"/>
              </a:ext>
            </a:extLst>
          </p:cNvPr>
          <p:cNvSpPr txBox="1"/>
          <p:nvPr/>
        </p:nvSpPr>
        <p:spPr>
          <a:xfrm>
            <a:off x="1277640" y="4541821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2"/>
                </a:solidFill>
              </a:rPr>
              <a:t>Λ(1405)</a:t>
            </a:r>
            <a:endParaRPr kumimoji="1" lang="ja-JP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52060D38-4F46-462D-8151-54F57AF5EBA9}"/>
              </a:ext>
            </a:extLst>
          </p:cNvPr>
          <p:cNvSpPr txBox="1"/>
          <p:nvPr/>
        </p:nvSpPr>
        <p:spPr>
          <a:xfrm>
            <a:off x="2974374" y="4676049"/>
            <a:ext cx="613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Large difference between Exp</a:t>
            </a:r>
            <a:r>
              <a:rPr kumimoji="1" lang="en-US" altLang="ja-JP" sz="20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(</a:t>
            </a:r>
            <a:r>
              <a:rPr kumimoji="1" lang="en-US" altLang="ja-JP" sz="20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//////</a:t>
            </a:r>
            <a:r>
              <a:rPr kumimoji="1" lang="en-US" altLang="ja-JP" sz="20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)</a:t>
            </a:r>
            <a:r>
              <a:rPr lang="en-US" altLang="ja-JP" sz="20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and QM</a:t>
            </a:r>
            <a:r>
              <a:rPr kumimoji="1" lang="en-US" altLang="ja-JP" sz="20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(</a:t>
            </a:r>
            <a:r>
              <a:rPr kumimoji="1"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―</a:t>
            </a:r>
            <a:r>
              <a:rPr kumimoji="1" lang="en-US" altLang="ja-JP" sz="20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xmlns="" id="{D791BB35-6A43-44F0-AD6F-2296BF83999F}"/>
              </a:ext>
            </a:extLst>
          </p:cNvPr>
          <p:cNvCxnSpPr>
            <a:cxnSpLocks/>
          </p:cNvCxnSpPr>
          <p:nvPr/>
        </p:nvCxnSpPr>
        <p:spPr>
          <a:xfrm flipH="1" flipV="1">
            <a:off x="2309798" y="4147694"/>
            <a:ext cx="664576" cy="82436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xmlns="" id="{36D2F5FB-40EA-49B2-833D-8A2A510B538E}"/>
              </a:ext>
            </a:extLst>
          </p:cNvPr>
          <p:cNvCxnSpPr>
            <a:cxnSpLocks/>
          </p:cNvCxnSpPr>
          <p:nvPr/>
        </p:nvCxnSpPr>
        <p:spPr>
          <a:xfrm flipH="1" flipV="1">
            <a:off x="2309798" y="4485580"/>
            <a:ext cx="664576" cy="48647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880C3B03-7DA6-4ACC-B966-E12B65086DD5}"/>
              </a:ext>
            </a:extLst>
          </p:cNvPr>
          <p:cNvSpPr txBox="1"/>
          <p:nvPr/>
        </p:nvSpPr>
        <p:spPr>
          <a:xfrm>
            <a:off x="4075625" y="4285525"/>
            <a:ext cx="4878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Larger difference with </a:t>
            </a:r>
            <a:r>
              <a:rPr kumimoji="1" lang="en-US" altLang="ja-JP" sz="2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LS partner </a:t>
            </a:r>
            <a:r>
              <a:rPr kumimoji="1"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Λ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(1520)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xmlns="" id="{3C32AD51-A402-4F5A-9014-9B0D72604B7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824641" y="4135697"/>
            <a:ext cx="250984" cy="3498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xmlns="" id="{28AC351B-AE63-45E4-A5C2-36BA4584D7F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451603" y="4485580"/>
            <a:ext cx="162402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8766126E-7649-437A-ABB0-E45C22DEA141}"/>
              </a:ext>
            </a:extLst>
          </p:cNvPr>
          <p:cNvSpPr txBox="1"/>
          <p:nvPr/>
        </p:nvSpPr>
        <p:spPr>
          <a:xfrm>
            <a:off x="1222943" y="1168428"/>
            <a:ext cx="690150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Experiment</a:t>
            </a:r>
            <a:r>
              <a:rPr lang="en-US" altLang="ja-JP" sz="3200" b="1" dirty="0"/>
              <a:t> (/////)</a:t>
            </a:r>
            <a:r>
              <a:rPr kumimoji="1" lang="ja-JP" altLang="en-US" sz="3200" b="1" dirty="0"/>
              <a:t> </a:t>
            </a:r>
            <a:r>
              <a:rPr kumimoji="1" lang="en-US" altLang="ja-JP" sz="3200" b="1" dirty="0"/>
              <a:t>vs </a:t>
            </a:r>
            <a:r>
              <a:rPr kumimoji="1" lang="en-US" altLang="ja-JP" sz="3200" b="1" dirty="0">
                <a:solidFill>
                  <a:srgbClr val="00B0F0"/>
                </a:solidFill>
              </a:rPr>
              <a:t>Quark model </a:t>
            </a:r>
            <a:r>
              <a:rPr kumimoji="1" lang="en-US" altLang="ja-JP" sz="3200" b="1" dirty="0"/>
              <a:t>(</a:t>
            </a:r>
            <a:r>
              <a:rPr lang="en-US" altLang="ja-JP" sz="32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―</a:t>
            </a:r>
            <a:r>
              <a:rPr kumimoji="1" lang="en-US" altLang="ja-JP" sz="3200" b="1" dirty="0"/>
              <a:t>)</a:t>
            </a:r>
            <a:endParaRPr kumimoji="1" lang="ja-JP" altLang="en-US" sz="32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E822EE9E-BD81-4E19-ACBD-1B579227A99A}"/>
              </a:ext>
            </a:extLst>
          </p:cNvPr>
          <p:cNvSpPr txBox="1"/>
          <p:nvPr/>
        </p:nvSpPr>
        <p:spPr>
          <a:xfrm>
            <a:off x="973667" y="5960925"/>
            <a:ext cx="7623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err="1"/>
              <a:t>Λ</a:t>
            </a:r>
            <a:r>
              <a:rPr kumimoji="1" lang="en-US" altLang="ja-JP" sz="2800" i="1" dirty="0"/>
              <a:t>(1405)</a:t>
            </a:r>
            <a:r>
              <a:rPr lang="en-US" altLang="ja-JP" sz="2800" i="1" dirty="0"/>
              <a:t> should not be the simple three quark state</a:t>
            </a:r>
            <a:endParaRPr kumimoji="1" lang="ja-JP" altLang="en-US" sz="2800" i="1" dirty="0"/>
          </a:p>
        </p:txBody>
      </p:sp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628650" y="2574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5400" dirty="0">
                <a:solidFill>
                  <a:srgbClr val="0070C0"/>
                </a:solidFill>
              </a:rPr>
              <a:t>Λ(1405)</a:t>
            </a:r>
            <a:endParaRPr kumimoji="1" lang="ja-JP" alt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5013" y="0"/>
            <a:ext cx="6065691" cy="1325563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rgbClr val="0070C0"/>
                </a:solidFill>
              </a:rPr>
              <a:t>K</a:t>
            </a:r>
            <a:r>
              <a:rPr kumimoji="1" lang="en-US" altLang="ja-JP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dirty="0">
                <a:solidFill>
                  <a:srgbClr val="0070C0"/>
                </a:solidFill>
              </a:rPr>
              <a:t>pp bound state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It is expected to be the simplest </a:t>
            </a:r>
            <a:r>
              <a:rPr kumimoji="1" lang="en-US" altLang="ja-JP" sz="3200" dirty="0" err="1"/>
              <a:t>kaonic</a:t>
            </a:r>
            <a:r>
              <a:rPr kumimoji="1" lang="en-US" altLang="ja-JP" sz="3200" dirty="0"/>
              <a:t> nuclei. </a:t>
            </a:r>
          </a:p>
          <a:p>
            <a:r>
              <a:rPr lang="en-US" altLang="ja-JP" sz="3200" dirty="0"/>
              <a:t>Total charge:+1, I = ½, J</a:t>
            </a:r>
            <a:r>
              <a:rPr lang="en-US" altLang="ja-JP" sz="3200" baseline="30000" dirty="0"/>
              <a:t>P</a:t>
            </a:r>
            <a:r>
              <a:rPr lang="en-US" altLang="ja-JP" sz="3200" dirty="0"/>
              <a:t> = 0</a:t>
            </a:r>
            <a:r>
              <a:rPr lang="en-US" altLang="ja-JP" sz="3200" baseline="30000" dirty="0"/>
              <a:t>-</a:t>
            </a:r>
            <a:r>
              <a:rPr lang="en-US" altLang="ja-JP" sz="3200" dirty="0"/>
              <a:t>.</a:t>
            </a:r>
          </a:p>
          <a:p>
            <a:r>
              <a:rPr lang="en-US" altLang="ja-JP" sz="3200" dirty="0"/>
              <a:t>The bound state was expected due to the KN strong interaction, which is strongly attractive in I = 0.  </a:t>
            </a:r>
          </a:p>
          <a:p>
            <a:endParaRPr kumimoji="1" lang="en-US" altLang="ja-JP" sz="2400" dirty="0"/>
          </a:p>
          <a:p>
            <a:r>
              <a:rPr lang="en-US" altLang="ja-JP" sz="3200" dirty="0"/>
              <a:t>It  has a rich information such as the KN strong interaction in sub-threshold region and behavior of  Λ(1405) in many body system.</a:t>
            </a:r>
          </a:p>
          <a:p>
            <a:r>
              <a:rPr lang="en-US" altLang="ja-JP" sz="3200" dirty="0"/>
              <a:t>It makes high density (?)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06462" y="2251635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―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28338" y="4163304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―</a:t>
            </a:r>
            <a:endParaRPr kumimoji="1" lang="ja-JP" altLang="en-US" dirty="0"/>
          </a:p>
        </p:txBody>
      </p:sp>
      <p:sp>
        <p:nvSpPr>
          <p:cNvPr id="14" name="楕円 15">
            <a:extLst>
              <a:ext uri="{FF2B5EF4-FFF2-40B4-BE49-F238E27FC236}">
                <a16:creationId xmlns:a16="http://schemas.microsoft.com/office/drawing/2014/main" xmlns="" id="{722E3382-5693-487F-9727-00559ADF43FF}"/>
              </a:ext>
            </a:extLst>
          </p:cNvPr>
          <p:cNvSpPr/>
          <p:nvPr/>
        </p:nvSpPr>
        <p:spPr>
          <a:xfrm>
            <a:off x="6332999" y="155044"/>
            <a:ext cx="1182011" cy="9714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6">
            <a:extLst>
              <a:ext uri="{FF2B5EF4-FFF2-40B4-BE49-F238E27FC236}">
                <a16:creationId xmlns:a16="http://schemas.microsoft.com/office/drawing/2014/main" xmlns="" id="{53181358-3B2F-4BD6-BF84-A2746B1A8CF0}"/>
              </a:ext>
            </a:extLst>
          </p:cNvPr>
          <p:cNvSpPr/>
          <p:nvPr/>
        </p:nvSpPr>
        <p:spPr>
          <a:xfrm>
            <a:off x="7924344" y="155044"/>
            <a:ext cx="1182011" cy="9714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C9E906C8-910C-45F6-B1F4-F04321A1C0E1}"/>
              </a:ext>
            </a:extLst>
          </p:cNvPr>
          <p:cNvSpPr txBox="1"/>
          <p:nvPr/>
        </p:nvSpPr>
        <p:spPr>
          <a:xfrm>
            <a:off x="6694341" y="230716"/>
            <a:ext cx="373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i="1" dirty="0"/>
              <a:t>p</a:t>
            </a:r>
            <a:endParaRPr kumimoji="1" lang="ja-JP" altLang="en-US" sz="4000" b="1" i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92CF3243-16E8-4888-99F1-793157F2DB3E}"/>
              </a:ext>
            </a:extLst>
          </p:cNvPr>
          <p:cNvSpPr txBox="1"/>
          <p:nvPr/>
        </p:nvSpPr>
        <p:spPr>
          <a:xfrm>
            <a:off x="8325815" y="244723"/>
            <a:ext cx="373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i="1" dirty="0"/>
              <a:t>p</a:t>
            </a:r>
            <a:endParaRPr kumimoji="1" lang="ja-JP" altLang="en-US" sz="4000" b="1" i="1" dirty="0"/>
          </a:p>
        </p:txBody>
      </p:sp>
      <p:sp>
        <p:nvSpPr>
          <p:cNvPr id="18" name="楕円 19">
            <a:extLst>
              <a:ext uri="{FF2B5EF4-FFF2-40B4-BE49-F238E27FC236}">
                <a16:creationId xmlns:a16="http://schemas.microsoft.com/office/drawing/2014/main" xmlns="" id="{72BF0B67-59FD-4792-89A2-607342F06B58}"/>
              </a:ext>
            </a:extLst>
          </p:cNvPr>
          <p:cNvSpPr/>
          <p:nvPr/>
        </p:nvSpPr>
        <p:spPr>
          <a:xfrm>
            <a:off x="7230700" y="298634"/>
            <a:ext cx="935200" cy="68424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BBFEFC18-0204-449E-9A6D-33206A454F14}"/>
              </a:ext>
            </a:extLst>
          </p:cNvPr>
          <p:cNvSpPr txBox="1"/>
          <p:nvPr/>
        </p:nvSpPr>
        <p:spPr>
          <a:xfrm>
            <a:off x="7426330" y="274989"/>
            <a:ext cx="753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i="1" dirty="0"/>
              <a:t>K</a:t>
            </a:r>
            <a:r>
              <a:rPr kumimoji="1" lang="en-US" altLang="ja-JP" sz="4000" b="1" i="1" baseline="30000" dirty="0"/>
              <a:t>-</a:t>
            </a:r>
            <a:endParaRPr kumimoji="1" lang="ja-JP" altLang="en-US" sz="4000" b="1" i="1" baseline="30000" dirty="0"/>
          </a:p>
        </p:txBody>
      </p:sp>
    </p:spTree>
    <p:extLst>
      <p:ext uri="{BB962C8B-B14F-4D97-AF65-F5344CB8AC3E}">
        <p14:creationId xmlns:p14="http://schemas.microsoft.com/office/powerpoint/2010/main" val="28479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6" y="1392034"/>
            <a:ext cx="8229600" cy="5229103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solidFill>
                  <a:srgbClr val="3366FF"/>
                </a:solidFill>
              </a:rPr>
              <a:t>FINUDA experiment</a:t>
            </a:r>
          </a:p>
          <a:p>
            <a:pPr lvl="1"/>
            <a:r>
              <a:rPr lang="en-US" altLang="ja-JP" dirty="0"/>
              <a:t>Stopped K</a:t>
            </a:r>
            <a:r>
              <a:rPr lang="en-US" altLang="ja-JP" baseline="30000" dirty="0"/>
              <a:t>-</a:t>
            </a:r>
            <a:r>
              <a:rPr lang="en-US" altLang="ja-JP" dirty="0"/>
              <a:t> absorption on </a:t>
            </a:r>
            <a:r>
              <a:rPr lang="en-US" altLang="ja-JP" baseline="30000" dirty="0"/>
              <a:t>6,7</a:t>
            </a:r>
            <a:r>
              <a:rPr lang="en-US" altLang="ja-JP" dirty="0"/>
              <a:t>Li and </a:t>
            </a:r>
            <a:r>
              <a:rPr lang="en-US" altLang="ja-JP" baseline="30000" dirty="0"/>
              <a:t>12</a:t>
            </a:r>
            <a:r>
              <a:rPr lang="en-US" altLang="ja-JP" dirty="0"/>
              <a:t>C. </a:t>
            </a:r>
          </a:p>
          <a:p>
            <a:pPr lvl="1"/>
            <a:r>
              <a:rPr lang="en-US" altLang="ja-JP" dirty="0"/>
              <a:t>Invariant mass of back-to-back</a:t>
            </a:r>
            <a:r>
              <a:rPr lang="ja-JP" altLang="en-US" dirty="0"/>
              <a:t> </a:t>
            </a:r>
            <a:r>
              <a:rPr lang="en-US" altLang="ja-JP" dirty="0" err="1"/>
              <a:t>Λp</a:t>
            </a:r>
            <a:r>
              <a:rPr lang="en-US" altLang="ja-JP" dirty="0"/>
              <a:t> pairs.</a:t>
            </a:r>
          </a:p>
          <a:p>
            <a:pPr lvl="1"/>
            <a:r>
              <a:rPr kumimoji="1" lang="en-US" altLang="ja-JP" dirty="0"/>
              <a:t>BE: 115   (stat.)   (syst.)MeV, </a:t>
            </a:r>
          </a:p>
          <a:p>
            <a:pPr lvl="1"/>
            <a:r>
              <a:rPr kumimoji="1" lang="en-US" altLang="ja-JP" dirty="0"/>
              <a:t>Γ: 67    (stat.)   (syst.)MeV</a:t>
            </a:r>
            <a:endParaRPr lang="en-US" altLang="ja-JP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altLang="ja-JP" dirty="0">
              <a:solidFill>
                <a:srgbClr val="3366FF"/>
              </a:solidFill>
            </a:endParaRPr>
          </a:p>
          <a:p>
            <a:r>
              <a:rPr lang="en-US" altLang="ja-JP" sz="3200" dirty="0">
                <a:solidFill>
                  <a:srgbClr val="3366FF"/>
                </a:solidFill>
              </a:rPr>
              <a:t>DISTO experiment</a:t>
            </a:r>
          </a:p>
          <a:p>
            <a:pPr lvl="1"/>
            <a:r>
              <a:rPr kumimoji="1" lang="en-US" altLang="ja-JP" dirty="0"/>
              <a:t>pp</a:t>
            </a:r>
            <a:r>
              <a:rPr kumimoji="1" lang="ja-JP" altLang="en-US" dirty="0"/>
              <a:t>→</a:t>
            </a:r>
            <a:r>
              <a:rPr kumimoji="1" lang="en-US" altLang="ja-JP" dirty="0" err="1"/>
              <a:t>K</a:t>
            </a:r>
            <a:r>
              <a:rPr kumimoji="1" lang="en-US" altLang="ja-JP" baseline="30000" dirty="0" err="1"/>
              <a:t>+</a:t>
            </a:r>
            <a:r>
              <a:rPr kumimoji="1" lang="en-US" altLang="ja-JP" dirty="0" err="1"/>
              <a:t>Λp</a:t>
            </a:r>
            <a:r>
              <a:rPr kumimoji="1" lang="en-US" altLang="ja-JP" dirty="0"/>
              <a:t> reaction at </a:t>
            </a:r>
            <a:r>
              <a:rPr kumimoji="1" lang="en-US" altLang="ja-JP" dirty="0" err="1"/>
              <a:t>T</a:t>
            </a:r>
            <a:r>
              <a:rPr kumimoji="1" lang="en-US" altLang="ja-JP" baseline="-25000" dirty="0" err="1"/>
              <a:t>p</a:t>
            </a:r>
            <a:r>
              <a:rPr kumimoji="1" lang="en-US" altLang="ja-JP" dirty="0"/>
              <a:t>=2.85GeV.</a:t>
            </a:r>
          </a:p>
          <a:p>
            <a:pPr lvl="1"/>
            <a:r>
              <a:rPr lang="en-US" altLang="ja-JP" dirty="0"/>
              <a:t>K</a:t>
            </a:r>
            <a:r>
              <a:rPr lang="en-US" altLang="ja-JP" baseline="30000" dirty="0"/>
              <a:t>+</a:t>
            </a:r>
            <a:r>
              <a:rPr lang="en-US" altLang="ja-JP" dirty="0"/>
              <a:t> missing mass and </a:t>
            </a:r>
            <a:r>
              <a:rPr lang="en-US" altLang="ja-JP" dirty="0" err="1"/>
              <a:t>Λp</a:t>
            </a:r>
            <a:r>
              <a:rPr lang="en-US" altLang="ja-JP" dirty="0"/>
              <a:t> invariant mass.</a:t>
            </a:r>
          </a:p>
          <a:p>
            <a:pPr lvl="1"/>
            <a:r>
              <a:rPr lang="en-US" altLang="ja-JP" dirty="0"/>
              <a:t>BE: 103 ±3(stat.) ±5(syst.)MeV, </a:t>
            </a:r>
          </a:p>
          <a:p>
            <a:pPr lvl="1"/>
            <a:r>
              <a:rPr lang="en-US" altLang="ja-JP" dirty="0"/>
              <a:t>Γ: 118 ±8(stat.) ±10(syst.)MeV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3388" y="86006"/>
            <a:ext cx="8731788" cy="1143000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3600" dirty="0"/>
              <a:t>Past experiments for the K</a:t>
            </a:r>
            <a:r>
              <a:rPr kumimoji="1" lang="en-US" altLang="ja-JP" sz="3600" baseline="30000" dirty="0"/>
              <a:t>-</a:t>
            </a:r>
            <a:r>
              <a:rPr kumimoji="1" lang="en-US" altLang="ja-JP" sz="3600" dirty="0"/>
              <a:t>pp</a:t>
            </a:r>
            <a:r>
              <a:rPr lang="ja-JP" altLang="en-US" sz="3600" dirty="0"/>
              <a:t> </a:t>
            </a:r>
            <a:r>
              <a:rPr lang="en-US" altLang="ja-JP" sz="3600" dirty="0"/>
              <a:t>before J-PARC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71522" y="4182730"/>
            <a:ext cx="25314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T. Yamazaki </a:t>
            </a:r>
            <a:r>
              <a:rPr lang="en-US" altLang="ja-JP" sz="1050" i="1" dirty="0"/>
              <a:t>et al</a:t>
            </a:r>
            <a:r>
              <a:rPr lang="en-US" altLang="ja-JP" sz="1050" dirty="0"/>
              <a:t>.</a:t>
            </a:r>
            <a:r>
              <a:rPr kumimoji="1" lang="en-US" altLang="ja-JP" sz="1050" dirty="0"/>
              <a:t>, PRL </a:t>
            </a:r>
            <a:r>
              <a:rPr lang="en-US" altLang="ja-JP" sz="1050" b="1" dirty="0"/>
              <a:t>104</a:t>
            </a:r>
            <a:r>
              <a:rPr kumimoji="1" lang="en-US" altLang="ja-JP" sz="1050" dirty="0"/>
              <a:t>, 132502 (2010).</a:t>
            </a:r>
            <a:endParaRPr kumimoji="1" lang="ja-JP" altLang="en-US" sz="105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98" y="4003138"/>
            <a:ext cx="199207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7" y="1265077"/>
            <a:ext cx="2788302" cy="208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718605" y="1545743"/>
            <a:ext cx="24033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M. </a:t>
            </a:r>
            <a:r>
              <a:rPr lang="en-US" altLang="ja-JP" sz="1050" dirty="0" err="1"/>
              <a:t>Agnello</a:t>
            </a:r>
            <a:r>
              <a:rPr lang="en-US" altLang="ja-JP" sz="1050" dirty="0"/>
              <a:t> </a:t>
            </a:r>
            <a:r>
              <a:rPr lang="en-US" altLang="ja-JP" sz="1050" i="1" dirty="0"/>
              <a:t>et al</a:t>
            </a:r>
            <a:r>
              <a:rPr lang="en-US" altLang="ja-JP" sz="1050" dirty="0"/>
              <a:t>.</a:t>
            </a:r>
            <a:r>
              <a:rPr kumimoji="1" lang="en-US" altLang="ja-JP" sz="1050" dirty="0"/>
              <a:t>, PRL </a:t>
            </a:r>
            <a:r>
              <a:rPr kumimoji="1" lang="en-US" altLang="ja-JP" sz="1050" b="1" dirty="0"/>
              <a:t>94</a:t>
            </a:r>
            <a:r>
              <a:rPr kumimoji="1" lang="en-US" altLang="ja-JP" sz="1050" dirty="0"/>
              <a:t>, 212303 (2005).</a:t>
            </a:r>
            <a:endParaRPr kumimoji="1" lang="ja-JP" altLang="en-US" sz="105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96309" y="2719404"/>
            <a:ext cx="30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+6</a:t>
            </a:r>
          </a:p>
          <a:p>
            <a:r>
              <a:rPr lang="en-US" altLang="ja-JP" sz="900" dirty="0"/>
              <a:t>−5</a:t>
            </a:r>
            <a:endParaRPr kumimoji="1" lang="ja-JP" altLang="en-US" sz="9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01119" y="2708387"/>
            <a:ext cx="30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+3</a:t>
            </a:r>
          </a:p>
          <a:p>
            <a:r>
              <a:rPr lang="en-US" altLang="ja-JP" sz="900" dirty="0"/>
              <a:t>−4</a:t>
            </a:r>
            <a:endParaRPr kumimoji="1" lang="ja-JP" altLang="en-US" sz="9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83912" y="309042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+14</a:t>
            </a:r>
          </a:p>
          <a:p>
            <a:r>
              <a:rPr lang="en-US" altLang="ja-JP" sz="900" dirty="0"/>
              <a:t>−11</a:t>
            </a:r>
            <a:endParaRPr kumimoji="1" lang="ja-JP" altLang="en-US" sz="900" dirty="0"/>
          </a:p>
        </p:txBody>
      </p:sp>
      <p:sp>
        <p:nvSpPr>
          <p:cNvPr id="2048" name="テキスト ボックス 2047"/>
          <p:cNvSpPr txBox="1"/>
          <p:nvPr/>
        </p:nvSpPr>
        <p:spPr>
          <a:xfrm>
            <a:off x="2350865" y="3090429"/>
            <a:ext cx="30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+2</a:t>
            </a:r>
          </a:p>
          <a:p>
            <a:r>
              <a:rPr lang="en-US" altLang="ja-JP" sz="900" dirty="0"/>
              <a:t>−3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33057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pPr algn="ctr"/>
            <a:r>
              <a:rPr kumimoji="1" lang="en-US" altLang="ja-JP" dirty="0"/>
              <a:t>Comparison BE and Γ of the K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pp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4016" y="1014620"/>
            <a:ext cx="8640960" cy="2232248"/>
          </a:xfrm>
        </p:spPr>
        <p:txBody>
          <a:bodyPr>
            <a:noAutofit/>
          </a:bodyPr>
          <a:lstStyle/>
          <a:p>
            <a:r>
              <a:rPr kumimoji="1" lang="en-US" altLang="ja-JP" sz="2600" dirty="0"/>
              <a:t>Theoretical values of BE and Γ strongly depend on the KN interaction and calculation method. </a:t>
            </a:r>
          </a:p>
          <a:p>
            <a:r>
              <a:rPr kumimoji="1" lang="en-US" altLang="ja-JP" sz="2600" dirty="0"/>
              <a:t>Theoretical values </a:t>
            </a:r>
            <a:r>
              <a:rPr lang="en-US" altLang="ja-JP" sz="2600" dirty="0"/>
              <a:t>can’t</a:t>
            </a:r>
            <a:r>
              <a:rPr kumimoji="1" lang="en-US" altLang="ja-JP" sz="2600" dirty="0"/>
              <a:t> reproduce the experimental </a:t>
            </a:r>
            <a:r>
              <a:rPr lang="en-US" altLang="ja-JP" sz="2600" dirty="0"/>
              <a:t>ones.</a:t>
            </a:r>
          </a:p>
          <a:p>
            <a:r>
              <a:rPr kumimoji="1" lang="en-US" altLang="ja-JP" sz="2600" dirty="0"/>
              <a:t>Experimental values are not consistent with each other.</a:t>
            </a:r>
          </a:p>
          <a:p>
            <a:pPr marL="0" indent="0">
              <a:buNone/>
            </a:pPr>
            <a:r>
              <a:rPr kumimoji="1" lang="en-US" altLang="ja-JP" sz="2600" dirty="0"/>
              <a:t>      </a:t>
            </a:r>
            <a:r>
              <a:rPr kumimoji="1" lang="en-US" altLang="ja-JP" sz="2600" dirty="0">
                <a:solidFill>
                  <a:srgbClr val="FF0000"/>
                </a:solidFill>
              </a:rPr>
              <a:t>→ Further experiment is necessary</a:t>
            </a:r>
            <a:r>
              <a:rPr kumimoji="1" lang="en-US" altLang="ja-JP" sz="2600" dirty="0"/>
              <a:t>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413-B1A5-4468-B592-3424D2C9B723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94761" y="863891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―</a:t>
            </a:r>
            <a:endParaRPr kumimoji="1" lang="ja-JP" altLang="en-US" sz="1600" dirty="0"/>
          </a:p>
        </p:txBody>
      </p:sp>
      <p:pic>
        <p:nvPicPr>
          <p:cNvPr id="9" name="図 8" descr="KppBE_Gamma_new.png">
            <a:extLst>
              <a:ext uri="{FF2B5EF4-FFF2-40B4-BE49-F238E27FC236}">
                <a16:creationId xmlns:a16="http://schemas.microsoft.com/office/drawing/2014/main" xmlns="" id="{95041455-F6E2-4A7C-9B34-260F9C920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0" y="4146358"/>
            <a:ext cx="4107248" cy="2512504"/>
          </a:xfrm>
          <a:prstGeom prst="rect">
            <a:avLst/>
          </a:prstGeom>
        </p:spPr>
      </p:pic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xmlns="" id="{23B83EBC-04C2-4504-B117-0DD3340F1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861514"/>
              </p:ext>
            </p:extLst>
          </p:nvPr>
        </p:nvGraphicFramePr>
        <p:xfrm>
          <a:off x="4644008" y="5351899"/>
          <a:ext cx="4037054" cy="1378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4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45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56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/>
                        <a:t>Calculation</a:t>
                      </a:r>
                      <a:endParaRPr kumimoji="1" lang="ja-JP" altLang="en-US" sz="12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/>
                        <a:t>K</a:t>
                      </a:r>
                      <a:r>
                        <a:rPr kumimoji="1" lang="en-US" altLang="ja-JP" sz="1200" baseline="30000" dirty="0" err="1"/>
                        <a:t>bar</a:t>
                      </a:r>
                      <a:r>
                        <a:rPr kumimoji="1" lang="en-US" altLang="ja-JP" sz="1200" dirty="0"/>
                        <a:t>-N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interaction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Calculation method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6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●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Chiral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err="1"/>
                        <a:t>Variational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56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○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Chiral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/>
                        <a:t>Faddeev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56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▲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Phenomenological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 err="1"/>
                        <a:t>Variational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56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△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Phenomenological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err="1"/>
                        <a:t>Faddeev</a:t>
                      </a:r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A394F694-0559-442C-86FC-8BD4EF438FC7}"/>
              </a:ext>
            </a:extLst>
          </p:cNvPr>
          <p:cNvSpPr txBox="1"/>
          <p:nvPr/>
        </p:nvSpPr>
        <p:spPr>
          <a:xfrm>
            <a:off x="41943" y="3686529"/>
            <a:ext cx="4377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[</a:t>
            </a:r>
            <a:r>
              <a:rPr kumimoji="1" lang="en-US" altLang="ja-JP" sz="2000" b="1" dirty="0"/>
              <a:t>K</a:t>
            </a:r>
            <a:r>
              <a:rPr kumimoji="1" lang="en-US" altLang="ja-JP" sz="2000" b="1" baseline="30000" dirty="0"/>
              <a:t>-</a:t>
            </a:r>
            <a:r>
              <a:rPr kumimoji="1" lang="en-US" altLang="ja-JP" sz="2000" b="1" dirty="0"/>
              <a:t>pp:</a:t>
            </a:r>
            <a:r>
              <a:rPr kumimoji="1" lang="ja-JP" altLang="en-US" sz="2000" b="1" dirty="0"/>
              <a:t> </a:t>
            </a:r>
            <a:r>
              <a:rPr kumimoji="1" lang="en-US" altLang="ja-JP" sz="2000" b="1" dirty="0" err="1"/>
              <a:t>Exp</a:t>
            </a:r>
            <a:r>
              <a:rPr kumimoji="1" lang="en-US" altLang="ja-JP" sz="2000" b="1" dirty="0"/>
              <a:t> vs Theory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before J-PARC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Exp</a:t>
            </a:r>
            <a:r>
              <a:rPr lang="en-US" altLang="ja-JP" sz="2000" dirty="0"/>
              <a:t>]</a:t>
            </a:r>
            <a:endParaRPr kumimoji="1" lang="en-US" altLang="ja-JP" sz="2000" dirty="0"/>
          </a:p>
        </p:txBody>
      </p:sp>
      <p:grpSp>
        <p:nvGrpSpPr>
          <p:cNvPr id="12" name="図形グループ 46">
            <a:extLst>
              <a:ext uri="{FF2B5EF4-FFF2-40B4-BE49-F238E27FC236}">
                <a16:creationId xmlns:a16="http://schemas.microsoft.com/office/drawing/2014/main" xmlns="" id="{A4B6B816-7BB8-4CEB-931B-6B7101D54459}"/>
              </a:ext>
            </a:extLst>
          </p:cNvPr>
          <p:cNvGrpSpPr/>
          <p:nvPr/>
        </p:nvGrpSpPr>
        <p:grpSpPr>
          <a:xfrm>
            <a:off x="6912313" y="3607203"/>
            <a:ext cx="2063627" cy="1628890"/>
            <a:chOff x="0" y="4873327"/>
            <a:chExt cx="2553269" cy="2390720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xmlns="" id="{DB06E617-7E2E-428F-9853-994BBE5BB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152348"/>
              <a:ext cx="2553269" cy="1930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xmlns="" id="{E9522818-F69F-4E02-8EAB-7FC7866CA871}"/>
                </a:ext>
              </a:extLst>
            </p:cNvPr>
            <p:cNvCxnSpPr/>
            <p:nvPr/>
          </p:nvCxnSpPr>
          <p:spPr>
            <a:xfrm>
              <a:off x="1719900" y="5181862"/>
              <a:ext cx="1599" cy="1686864"/>
            </a:xfrm>
            <a:prstGeom prst="line">
              <a:avLst/>
            </a:prstGeom>
            <a:ln w="127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xmlns="" id="{A5726C81-E98E-4389-B26D-BAA9CB46A0C8}"/>
                </a:ext>
              </a:extLst>
            </p:cNvPr>
            <p:cNvSpPr/>
            <p:nvPr/>
          </p:nvSpPr>
          <p:spPr>
            <a:xfrm>
              <a:off x="1317033" y="4873327"/>
              <a:ext cx="12362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>
                  <a:solidFill>
                    <a:srgbClr val="008000"/>
                  </a:solidFill>
                </a:rPr>
                <a:t>K</a:t>
              </a:r>
              <a:r>
                <a:rPr lang="en-US" altLang="ja-JP" sz="1200" baseline="30000" dirty="0">
                  <a:solidFill>
                    <a:srgbClr val="008000"/>
                  </a:solidFill>
                </a:rPr>
                <a:t>-</a:t>
              </a:r>
              <a:r>
                <a:rPr lang="en-US" altLang="ja-JP" sz="1200" dirty="0">
                  <a:solidFill>
                    <a:srgbClr val="008000"/>
                  </a:solidFill>
                </a:rPr>
                <a:t>+</a:t>
              </a:r>
              <a:r>
                <a:rPr lang="en-US" altLang="ja-JP" sz="1200" dirty="0" err="1">
                  <a:solidFill>
                    <a:srgbClr val="008000"/>
                  </a:solidFill>
                </a:rPr>
                <a:t>p+p</a:t>
              </a:r>
              <a:r>
                <a:rPr lang="en-US" altLang="ja-JP" sz="1200" dirty="0">
                  <a:solidFill>
                    <a:srgbClr val="008000"/>
                  </a:solidFill>
                </a:rPr>
                <a:t>=2.37GeV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xmlns="" id="{7D539127-0420-4874-9D03-68D7EEF55E41}"/>
                </a:ext>
              </a:extLst>
            </p:cNvPr>
            <p:cNvSpPr/>
            <p:nvPr/>
          </p:nvSpPr>
          <p:spPr>
            <a:xfrm>
              <a:off x="498628" y="7048603"/>
              <a:ext cx="184918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800" dirty="0" err="1"/>
                <a:t>M.Agnello</a:t>
              </a:r>
              <a:r>
                <a:rPr lang="en-US" altLang="ja-JP" sz="800" dirty="0"/>
                <a:t> </a:t>
              </a:r>
              <a:r>
                <a:rPr lang="en-US" altLang="ja-JP" sz="800" i="1" dirty="0"/>
                <a:t>et al.,  </a:t>
              </a:r>
              <a:r>
                <a:rPr lang="en-US" altLang="ja-JP" sz="800" dirty="0"/>
                <a:t>PRL 94, 212303 (2005)</a:t>
              </a:r>
              <a:endParaRPr lang="ja-JP" altLang="en-US" sz="800" dirty="0"/>
            </a:p>
          </p:txBody>
        </p:sp>
      </p:grpSp>
      <p:grpSp>
        <p:nvGrpSpPr>
          <p:cNvPr id="17" name="図形グループ 45">
            <a:extLst>
              <a:ext uri="{FF2B5EF4-FFF2-40B4-BE49-F238E27FC236}">
                <a16:creationId xmlns:a16="http://schemas.microsoft.com/office/drawing/2014/main" xmlns="" id="{A3200F89-A278-4228-BAB4-3F9C9BA363A7}"/>
              </a:ext>
            </a:extLst>
          </p:cNvPr>
          <p:cNvGrpSpPr/>
          <p:nvPr/>
        </p:nvGrpSpPr>
        <p:grpSpPr>
          <a:xfrm>
            <a:off x="4427984" y="3579336"/>
            <a:ext cx="2484329" cy="1747135"/>
            <a:chOff x="2511582" y="4899898"/>
            <a:chExt cx="3096803" cy="223433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xmlns="" id="{DE8E8157-B536-49CF-B4DF-90761576F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1582" y="4918765"/>
              <a:ext cx="2750954" cy="1978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xmlns="" id="{E3C01A7D-0D72-4B6B-9F58-59DA44AA5C3B}"/>
                </a:ext>
              </a:extLst>
            </p:cNvPr>
            <p:cNvCxnSpPr/>
            <p:nvPr/>
          </p:nvCxnSpPr>
          <p:spPr>
            <a:xfrm>
              <a:off x="4522525" y="5161306"/>
              <a:ext cx="0" cy="1533185"/>
            </a:xfrm>
            <a:prstGeom prst="line">
              <a:avLst/>
            </a:prstGeom>
            <a:ln w="127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xmlns="" id="{8B517BC7-1F2C-42AC-AE7A-63EBB3355C01}"/>
                </a:ext>
              </a:extLst>
            </p:cNvPr>
            <p:cNvSpPr/>
            <p:nvPr/>
          </p:nvSpPr>
          <p:spPr>
            <a:xfrm>
              <a:off x="3961170" y="4899898"/>
              <a:ext cx="1236236" cy="276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>
                  <a:solidFill>
                    <a:srgbClr val="008000"/>
                  </a:solidFill>
                </a:rPr>
                <a:t>K</a:t>
              </a:r>
              <a:r>
                <a:rPr lang="en-US" altLang="ja-JP" sz="1200" baseline="30000" dirty="0">
                  <a:solidFill>
                    <a:srgbClr val="008000"/>
                  </a:solidFill>
                </a:rPr>
                <a:t>-</a:t>
              </a:r>
              <a:r>
                <a:rPr lang="en-US" altLang="ja-JP" sz="1200" dirty="0">
                  <a:solidFill>
                    <a:srgbClr val="008000"/>
                  </a:solidFill>
                </a:rPr>
                <a:t>+</a:t>
              </a:r>
              <a:r>
                <a:rPr lang="en-US" altLang="ja-JP" sz="1200" dirty="0" err="1">
                  <a:solidFill>
                    <a:srgbClr val="008000"/>
                  </a:solidFill>
                </a:rPr>
                <a:t>p+p</a:t>
              </a:r>
              <a:r>
                <a:rPr lang="en-US" altLang="ja-JP" sz="1200" dirty="0">
                  <a:solidFill>
                    <a:srgbClr val="008000"/>
                  </a:solidFill>
                </a:rPr>
                <a:t>=2.37GeV</a:t>
              </a: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xmlns="" id="{22C11FFA-C0D8-472B-BAC3-58E29DE64A42}"/>
                </a:ext>
              </a:extLst>
            </p:cNvPr>
            <p:cNvSpPr/>
            <p:nvPr/>
          </p:nvSpPr>
          <p:spPr>
            <a:xfrm>
              <a:off x="2708080" y="6858707"/>
              <a:ext cx="2900305" cy="275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800" dirty="0" err="1"/>
                <a:t>T.Yamazaki</a:t>
              </a:r>
              <a:r>
                <a:rPr lang="en-US" altLang="ja-JP" sz="800" dirty="0"/>
                <a:t> </a:t>
              </a:r>
              <a:r>
                <a:rPr lang="en-US" altLang="ja-JP" sz="800" i="1" dirty="0"/>
                <a:t>et al., </a:t>
              </a:r>
              <a:r>
                <a:rPr lang="en-US" altLang="ja-JP" sz="800" dirty="0"/>
                <a:t>PRL 104, 132502 (2010)</a:t>
              </a:r>
              <a:endParaRPr lang="ja-JP" altLang="en-US" sz="800" dirty="0"/>
            </a:p>
          </p:txBody>
        </p:sp>
      </p:grp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xmlns="" id="{47CA531C-9C15-45EA-970F-84EA61348D52}"/>
              </a:ext>
            </a:extLst>
          </p:cNvPr>
          <p:cNvCxnSpPr/>
          <p:nvPr/>
        </p:nvCxnSpPr>
        <p:spPr>
          <a:xfrm flipH="1">
            <a:off x="3563888" y="4115580"/>
            <a:ext cx="1224136" cy="2584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xmlns="" id="{F282D515-6447-4C30-9813-FAB569DE4B9C}"/>
              </a:ext>
            </a:extLst>
          </p:cNvPr>
          <p:cNvCxnSpPr/>
          <p:nvPr/>
        </p:nvCxnSpPr>
        <p:spPr>
          <a:xfrm flipH="1">
            <a:off x="3790686" y="4570009"/>
            <a:ext cx="3161142" cy="7384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E98850F6-E9DD-46F5-B1EB-E654BEC99141}"/>
              </a:ext>
            </a:extLst>
          </p:cNvPr>
          <p:cNvSpPr txBox="1"/>
          <p:nvPr/>
        </p:nvSpPr>
        <p:spPr>
          <a:xfrm>
            <a:off x="2862840" y="5927267"/>
            <a:ext cx="1313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b="1" dirty="0">
                <a:solidFill>
                  <a:srgbClr val="FF0000"/>
                </a:solidFill>
              </a:rPr>
              <a:t>■</a:t>
            </a:r>
            <a:r>
              <a:rPr lang="en-US" altLang="ja-JP" sz="1400" b="1" dirty="0">
                <a:solidFill>
                  <a:srgbClr val="FF0000"/>
                </a:solidFill>
              </a:rPr>
              <a:t>: Experiment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8F05654B-6CE7-4979-A637-66B861EF84E2}"/>
              </a:ext>
            </a:extLst>
          </p:cNvPr>
          <p:cNvSpPr/>
          <p:nvPr/>
        </p:nvSpPr>
        <p:spPr>
          <a:xfrm>
            <a:off x="4434033" y="3633905"/>
            <a:ext cx="864096" cy="3176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00B050"/>
                </a:solidFill>
              </a:rPr>
              <a:t>DISTO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3AB1A5FB-DB77-4CFC-9BB2-E5C10420B810}"/>
              </a:ext>
            </a:extLst>
          </p:cNvPr>
          <p:cNvSpPr/>
          <p:nvPr/>
        </p:nvSpPr>
        <p:spPr>
          <a:xfrm>
            <a:off x="6981626" y="3633905"/>
            <a:ext cx="913135" cy="3176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rgbClr val="00B050"/>
                </a:solidFill>
              </a:rPr>
              <a:t>FINUDA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7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ichikawa\Work\conference\J-PARC_simpo\Fig\E27set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400" y="1979868"/>
            <a:ext cx="4064955" cy="4779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7177963" y="2933917"/>
            <a:ext cx="1733537" cy="3840584"/>
            <a:chOff x="4327129" y="2314090"/>
            <a:chExt cx="1973309" cy="4553435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4327129" y="2553594"/>
              <a:ext cx="1692671" cy="4313931"/>
              <a:chOff x="4327129" y="2553594"/>
              <a:chExt cx="1692671" cy="4313931"/>
            </a:xfrm>
          </p:grpSpPr>
          <p:sp>
            <p:nvSpPr>
              <p:cNvPr id="10" name="フリーフォーム 9"/>
              <p:cNvSpPr/>
              <p:nvPr/>
            </p:nvSpPr>
            <p:spPr bwMode="auto">
              <a:xfrm>
                <a:off x="4381500" y="2695575"/>
                <a:ext cx="1638300" cy="4171950"/>
              </a:xfrm>
              <a:custGeom>
                <a:avLst/>
                <a:gdLst>
                  <a:gd name="connsiteX0" fmla="*/ 1352550 w 1638300"/>
                  <a:gd name="connsiteY0" fmla="*/ 4171950 h 4171950"/>
                  <a:gd name="connsiteX1" fmla="*/ 1638300 w 1638300"/>
                  <a:gd name="connsiteY1" fmla="*/ 2133600 h 4171950"/>
                  <a:gd name="connsiteX2" fmla="*/ 1638300 w 1638300"/>
                  <a:gd name="connsiteY2" fmla="*/ 2133600 h 4171950"/>
                  <a:gd name="connsiteX3" fmla="*/ 1562100 w 1638300"/>
                  <a:gd name="connsiteY3" fmla="*/ 1352550 h 4171950"/>
                  <a:gd name="connsiteX4" fmla="*/ 1095375 w 1638300"/>
                  <a:gd name="connsiteY4" fmla="*/ 771525 h 4171950"/>
                  <a:gd name="connsiteX5" fmla="*/ 0 w 1638300"/>
                  <a:gd name="connsiteY5" fmla="*/ 0 h 417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8300" h="4171950">
                    <a:moveTo>
                      <a:pt x="1352550" y="4171950"/>
                    </a:moveTo>
                    <a:lnTo>
                      <a:pt x="1638300" y="2133600"/>
                    </a:lnTo>
                    <a:lnTo>
                      <a:pt x="1638300" y="2133600"/>
                    </a:lnTo>
                    <a:cubicBezTo>
                      <a:pt x="1625600" y="2003425"/>
                      <a:pt x="1652587" y="1579562"/>
                      <a:pt x="1562100" y="1352550"/>
                    </a:cubicBezTo>
                    <a:cubicBezTo>
                      <a:pt x="1471613" y="1125538"/>
                      <a:pt x="1355725" y="996950"/>
                      <a:pt x="1095375" y="771525"/>
                    </a:cubicBezTo>
                    <a:cubicBezTo>
                      <a:pt x="835025" y="546100"/>
                      <a:pt x="417512" y="273050"/>
                      <a:pt x="0" y="0"/>
                    </a:cubicBezTo>
                  </a:path>
                </a:pathLst>
              </a:custGeom>
              <a:noFill/>
              <a:ln w="76200" cap="flat" cmpd="sng" algn="ctr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11" name="二等辺三角形 10"/>
              <p:cNvSpPr/>
              <p:nvPr/>
            </p:nvSpPr>
            <p:spPr bwMode="auto">
              <a:xfrm rot="18393282">
                <a:off x="4237255" y="2643468"/>
                <a:ext cx="351989" cy="172242"/>
              </a:xfrm>
              <a:prstGeom prst="triangle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5451578" y="2314090"/>
              <a:ext cx="848860" cy="985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800" b="1" dirty="0">
                  <a:solidFill>
                    <a:schemeClr val="accent2"/>
                  </a:solidFill>
                </a:rPr>
                <a:t>π</a:t>
              </a:r>
              <a:r>
                <a:rPr kumimoji="1" lang="en-US" altLang="ja-JP" sz="4800" b="1" baseline="30000" dirty="0">
                  <a:solidFill>
                    <a:schemeClr val="accent2"/>
                  </a:solidFill>
                </a:rPr>
                <a:t>+</a:t>
              </a:r>
              <a:endParaRPr kumimoji="1" lang="ja-JP" altLang="en-US" sz="4800" b="1" baseline="300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5057853" y="2279599"/>
            <a:ext cx="2098356" cy="1477312"/>
            <a:chOff x="1813426" y="1701151"/>
            <a:chExt cx="2482349" cy="1494740"/>
          </a:xfrm>
        </p:grpSpPr>
        <p:sp>
          <p:nvSpPr>
            <p:cNvPr id="13" name="フリーフォーム 12"/>
            <p:cNvSpPr/>
            <p:nvPr/>
          </p:nvSpPr>
          <p:spPr bwMode="auto">
            <a:xfrm>
              <a:off x="1857375" y="2314575"/>
              <a:ext cx="2438400" cy="800100"/>
            </a:xfrm>
            <a:custGeom>
              <a:avLst/>
              <a:gdLst>
                <a:gd name="connsiteX0" fmla="*/ 2438400 w 2438400"/>
                <a:gd name="connsiteY0" fmla="*/ 323850 h 800100"/>
                <a:gd name="connsiteX1" fmla="*/ 2047875 w 2438400"/>
                <a:gd name="connsiteY1" fmla="*/ 76200 h 800100"/>
                <a:gd name="connsiteX2" fmla="*/ 1752600 w 2438400"/>
                <a:gd name="connsiteY2" fmla="*/ 0 h 800100"/>
                <a:gd name="connsiteX3" fmla="*/ 1514475 w 2438400"/>
                <a:gd name="connsiteY3" fmla="*/ 76200 h 800100"/>
                <a:gd name="connsiteX4" fmla="*/ 981075 w 2438400"/>
                <a:gd name="connsiteY4" fmla="*/ 323850 h 800100"/>
                <a:gd name="connsiteX5" fmla="*/ 0 w 2438400"/>
                <a:gd name="connsiteY5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400" h="800100">
                  <a:moveTo>
                    <a:pt x="2438400" y="323850"/>
                  </a:moveTo>
                  <a:cubicBezTo>
                    <a:pt x="2300287" y="227012"/>
                    <a:pt x="2162175" y="130175"/>
                    <a:pt x="2047875" y="76200"/>
                  </a:cubicBezTo>
                  <a:cubicBezTo>
                    <a:pt x="1933575" y="22225"/>
                    <a:pt x="1841500" y="0"/>
                    <a:pt x="1752600" y="0"/>
                  </a:cubicBezTo>
                  <a:cubicBezTo>
                    <a:pt x="1663700" y="0"/>
                    <a:pt x="1643062" y="22225"/>
                    <a:pt x="1514475" y="76200"/>
                  </a:cubicBezTo>
                  <a:cubicBezTo>
                    <a:pt x="1385888" y="130175"/>
                    <a:pt x="981075" y="323850"/>
                    <a:pt x="981075" y="323850"/>
                  </a:cubicBezTo>
                  <a:lnTo>
                    <a:pt x="0" y="800100"/>
                  </a:lnTo>
                </a:path>
              </a:pathLst>
            </a:custGeom>
            <a:noFill/>
            <a:ln w="76200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二等辺三角形 13"/>
            <p:cNvSpPr/>
            <p:nvPr/>
          </p:nvSpPr>
          <p:spPr bwMode="auto">
            <a:xfrm rot="14437321">
              <a:off x="1776159" y="3070725"/>
              <a:ext cx="162433" cy="87899"/>
            </a:xfrm>
            <a:prstGeom prst="triangle">
              <a:avLst/>
            </a:prstGeom>
            <a:solidFill>
              <a:srgbClr val="00B050"/>
            </a:solidFill>
            <a:ln w="76200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623747" y="1701151"/>
              <a:ext cx="859425" cy="8407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4800" b="1" i="1" dirty="0">
                  <a:solidFill>
                    <a:srgbClr val="00B050"/>
                  </a:solidFill>
                </a:rPr>
                <a:t>K</a:t>
              </a:r>
              <a:r>
                <a:rPr kumimoji="1" lang="en-US" altLang="ja-JP" sz="4800" b="1" i="1" baseline="30000" dirty="0">
                  <a:solidFill>
                    <a:srgbClr val="00B050"/>
                  </a:solidFill>
                </a:rPr>
                <a:t>+</a:t>
              </a:r>
              <a:endParaRPr kumimoji="1" lang="ja-JP" altLang="en-US" sz="4800" b="1" i="1" baseline="30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5" name="グループ化 44"/>
          <p:cNvGrpSpPr/>
          <p:nvPr/>
        </p:nvGrpSpPr>
        <p:grpSpPr>
          <a:xfrm>
            <a:off x="6818377" y="2221550"/>
            <a:ext cx="2292860" cy="4537527"/>
            <a:chOff x="6372200" y="1556792"/>
            <a:chExt cx="2664296" cy="5295310"/>
          </a:xfrm>
        </p:grpSpPr>
        <p:cxnSp>
          <p:nvCxnSpPr>
            <p:cNvPr id="18" name="直線コネクタ 17"/>
            <p:cNvCxnSpPr/>
            <p:nvPr/>
          </p:nvCxnSpPr>
          <p:spPr>
            <a:xfrm flipH="1">
              <a:off x="6372200" y="1556792"/>
              <a:ext cx="1440160" cy="1944216"/>
            </a:xfrm>
            <a:prstGeom prst="line">
              <a:avLst/>
            </a:prstGeom>
            <a:ln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7812360" y="1556792"/>
              <a:ext cx="1224136" cy="1291685"/>
            </a:xfrm>
            <a:prstGeom prst="line">
              <a:avLst/>
            </a:prstGeom>
            <a:ln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9036496" y="2848477"/>
              <a:ext cx="0" cy="4003625"/>
            </a:xfrm>
            <a:prstGeom prst="line">
              <a:avLst/>
            </a:prstGeom>
            <a:ln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6375467" y="3501008"/>
              <a:ext cx="828092" cy="936104"/>
            </a:xfrm>
            <a:prstGeom prst="line">
              <a:avLst/>
            </a:prstGeom>
            <a:ln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>
              <a:off x="6757764" y="4437112"/>
              <a:ext cx="445795" cy="2414990"/>
            </a:xfrm>
            <a:prstGeom prst="line">
              <a:avLst/>
            </a:prstGeom>
            <a:ln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6789513" y="6852102"/>
              <a:ext cx="2246983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グループ化 43"/>
          <p:cNvGrpSpPr/>
          <p:nvPr/>
        </p:nvGrpSpPr>
        <p:grpSpPr>
          <a:xfrm>
            <a:off x="4944537" y="1955028"/>
            <a:ext cx="2772699" cy="2463066"/>
            <a:chOff x="3923928" y="1052736"/>
            <a:chExt cx="3279631" cy="2736304"/>
          </a:xfrm>
        </p:grpSpPr>
        <p:cxnSp>
          <p:nvCxnSpPr>
            <p:cNvPr id="30" name="直線コネクタ 29"/>
            <p:cNvCxnSpPr/>
            <p:nvPr/>
          </p:nvCxnSpPr>
          <p:spPr>
            <a:xfrm flipV="1">
              <a:off x="6372200" y="1052736"/>
              <a:ext cx="831359" cy="1795742"/>
            </a:xfrm>
            <a:prstGeom prst="line">
              <a:avLst/>
            </a:prstGeom>
            <a:ln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>
              <a:off x="3923928" y="1052736"/>
              <a:ext cx="3279631" cy="0"/>
            </a:xfrm>
            <a:prstGeom prst="line">
              <a:avLst/>
            </a:prstGeom>
            <a:ln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3923928" y="1052736"/>
              <a:ext cx="216024" cy="2736304"/>
            </a:xfrm>
            <a:prstGeom prst="line">
              <a:avLst/>
            </a:prstGeom>
            <a:ln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V="1">
              <a:off x="4155499" y="3501008"/>
              <a:ext cx="2219968" cy="288032"/>
            </a:xfrm>
            <a:prstGeom prst="line">
              <a:avLst/>
            </a:prstGeom>
            <a:ln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6375467" y="2852936"/>
              <a:ext cx="0" cy="627403"/>
            </a:xfrm>
            <a:prstGeom prst="line">
              <a:avLst/>
            </a:prstGeom>
            <a:ln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テキスト ボックス 45"/>
          <p:cNvSpPr txBox="1"/>
          <p:nvPr/>
        </p:nvSpPr>
        <p:spPr>
          <a:xfrm>
            <a:off x="5834285" y="1578529"/>
            <a:ext cx="188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</a:rPr>
              <a:t>SKS Spectrometer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917442" y="5720149"/>
            <a:ext cx="160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K1.8 beam line</a:t>
            </a:r>
          </a:p>
          <a:p>
            <a:r>
              <a:rPr kumimoji="1" lang="en-US" altLang="ja-JP" b="1" dirty="0">
                <a:solidFill>
                  <a:schemeClr val="accent2"/>
                </a:solidFill>
              </a:rPr>
              <a:t>spectrometer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886053" y="6322253"/>
            <a:ext cx="2091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p</a:t>
            </a:r>
            <a:r>
              <a:rPr kumimoji="1" lang="en-US" altLang="ja-JP" sz="2400" baseline="-25000" dirty="0"/>
              <a:t>π </a:t>
            </a:r>
            <a:r>
              <a:rPr kumimoji="1" lang="en-US" altLang="ja-JP" sz="2400" dirty="0"/>
              <a:t>= 1.69 </a:t>
            </a:r>
            <a:r>
              <a:rPr kumimoji="1" lang="en-US" altLang="ja-JP" sz="2400" dirty="0" err="1"/>
              <a:t>GeV</a:t>
            </a:r>
            <a:r>
              <a:rPr kumimoji="1" lang="en-US" altLang="ja-JP" sz="2400" dirty="0"/>
              <a:t>/c</a:t>
            </a:r>
            <a:endParaRPr kumimoji="1" lang="ja-JP" altLang="en-US" sz="24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xmlns="" id="{EBBB02F9-035D-44BB-BE21-4A555B44322C}"/>
              </a:ext>
            </a:extLst>
          </p:cNvPr>
          <p:cNvGrpSpPr/>
          <p:nvPr/>
        </p:nvGrpSpPr>
        <p:grpSpPr>
          <a:xfrm>
            <a:off x="626630" y="1180252"/>
            <a:ext cx="3993647" cy="2340080"/>
            <a:chOff x="-36512" y="4073664"/>
            <a:chExt cx="4857468" cy="2811720"/>
          </a:xfrm>
        </p:grpSpPr>
        <p:grpSp>
          <p:nvGrpSpPr>
            <p:cNvPr id="61" name="グループ化 60"/>
            <p:cNvGrpSpPr/>
            <p:nvPr/>
          </p:nvGrpSpPr>
          <p:grpSpPr>
            <a:xfrm>
              <a:off x="-36512" y="4073664"/>
              <a:ext cx="4857468" cy="2811720"/>
              <a:chOff x="-36512" y="4073664"/>
              <a:chExt cx="4857468" cy="2811720"/>
            </a:xfrm>
          </p:grpSpPr>
          <p:pic>
            <p:nvPicPr>
              <p:cNvPr id="50" name="図 49" descr="piK_Kpp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512" y="4193630"/>
                <a:ext cx="4857468" cy="2691754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21" name="直線コネクタ 20"/>
              <p:cNvCxnSpPr/>
              <p:nvPr/>
            </p:nvCxnSpPr>
            <p:spPr>
              <a:xfrm>
                <a:off x="665018" y="4619501"/>
                <a:ext cx="1781299" cy="926276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flipV="1">
                <a:off x="2505694" y="4619502"/>
                <a:ext cx="1638794" cy="926275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正方形/長方形 34"/>
              <p:cNvSpPr/>
              <p:nvPr/>
            </p:nvSpPr>
            <p:spPr>
              <a:xfrm>
                <a:off x="4103948" y="4193630"/>
                <a:ext cx="468052" cy="5879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正方形/長方形 52"/>
              <p:cNvSpPr/>
              <p:nvPr/>
            </p:nvSpPr>
            <p:spPr>
              <a:xfrm>
                <a:off x="287524" y="4293096"/>
                <a:ext cx="468052" cy="5879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4" name="直線矢印コネクタ 53"/>
              <p:cNvCxnSpPr/>
              <p:nvPr/>
            </p:nvCxnSpPr>
            <p:spPr>
              <a:xfrm>
                <a:off x="819397" y="4643252"/>
                <a:ext cx="1603169" cy="866899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/>
              <p:cNvCxnSpPr/>
              <p:nvPr/>
            </p:nvCxnSpPr>
            <p:spPr>
              <a:xfrm flipV="1">
                <a:off x="2467302" y="4643252"/>
                <a:ext cx="1636646" cy="902525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テキスト ボックス 58"/>
              <p:cNvSpPr txBox="1"/>
              <p:nvPr/>
            </p:nvSpPr>
            <p:spPr>
              <a:xfrm>
                <a:off x="261231" y="4089266"/>
                <a:ext cx="65114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000" b="1" i="1" dirty="0">
                    <a:solidFill>
                      <a:schemeClr val="accent2"/>
                    </a:solidFill>
                  </a:rPr>
                  <a:t>π</a:t>
                </a:r>
                <a:r>
                  <a:rPr kumimoji="1" lang="en-US" altLang="ja-JP" sz="4000" b="1" i="1" baseline="30000" dirty="0">
                    <a:solidFill>
                      <a:schemeClr val="accent2"/>
                    </a:solidFill>
                  </a:rPr>
                  <a:t>+</a:t>
                </a:r>
                <a:endParaRPr kumimoji="1" lang="ja-JP" altLang="en-US" sz="4000" b="1" i="1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60" name="テキスト ボックス 59"/>
              <p:cNvSpPr txBox="1"/>
              <p:nvPr/>
            </p:nvSpPr>
            <p:spPr>
              <a:xfrm>
                <a:off x="4125670" y="4073664"/>
                <a:ext cx="63511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000" b="1" i="1" dirty="0">
                    <a:solidFill>
                      <a:srgbClr val="00B050"/>
                    </a:solidFill>
                  </a:rPr>
                  <a:t>K</a:t>
                </a:r>
                <a:r>
                  <a:rPr kumimoji="1" lang="en-US" altLang="ja-JP" sz="4000" b="1" i="1" baseline="30000" dirty="0">
                    <a:solidFill>
                      <a:srgbClr val="00B050"/>
                    </a:solidFill>
                  </a:rPr>
                  <a:t>+</a:t>
                </a:r>
                <a:endParaRPr kumimoji="1" lang="ja-JP" altLang="en-US" sz="4000" b="1" i="1" baseline="300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xmlns="" id="{F1A8F13D-8E79-43B5-9218-9076A95C9D04}"/>
                </a:ext>
              </a:extLst>
            </p:cNvPr>
            <p:cNvSpPr/>
            <p:nvPr/>
          </p:nvSpPr>
          <p:spPr>
            <a:xfrm>
              <a:off x="4144488" y="4982967"/>
              <a:ext cx="616292" cy="308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53249ECC-8711-448B-9795-469FA1E5ACC9}"/>
              </a:ext>
            </a:extLst>
          </p:cNvPr>
          <p:cNvSpPr/>
          <p:nvPr/>
        </p:nvSpPr>
        <p:spPr>
          <a:xfrm>
            <a:off x="1376623" y="4303144"/>
            <a:ext cx="1818752" cy="326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xmlns="" id="{AC882AF2-FCED-4D9B-924B-21929078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01" y="43048"/>
            <a:ext cx="7886700" cy="1325563"/>
          </a:xfrm>
        </p:spPr>
        <p:txBody>
          <a:bodyPr/>
          <a:lstStyle/>
          <a:p>
            <a:pPr algn="ctr"/>
            <a:r>
              <a:rPr lang="en-US" altLang="ja-JP" dirty="0"/>
              <a:t>E27: </a:t>
            </a:r>
            <a:r>
              <a:rPr lang="en-US" altLang="ja-JP" i="1" dirty="0"/>
              <a:t>K</a:t>
            </a:r>
            <a:r>
              <a:rPr lang="en-US" altLang="ja-JP" i="1" baseline="30000" dirty="0"/>
              <a:t>-</a:t>
            </a:r>
            <a:r>
              <a:rPr lang="en-US" altLang="ja-JP" i="1" dirty="0"/>
              <a:t>pp</a:t>
            </a:r>
            <a:r>
              <a:rPr lang="en-US" altLang="ja-JP" dirty="0"/>
              <a:t> search via the </a:t>
            </a:r>
            <a:r>
              <a:rPr lang="en-US" altLang="ja-JP" i="1" dirty="0"/>
              <a:t>d</a:t>
            </a:r>
            <a:r>
              <a:rPr lang="en-US" altLang="ja-JP" dirty="0"/>
              <a:t>(π</a:t>
            </a:r>
            <a:r>
              <a:rPr lang="en-US" altLang="ja-JP" baseline="30000" dirty="0"/>
              <a:t>+</a:t>
            </a:r>
            <a:r>
              <a:rPr lang="en-US" altLang="ja-JP" dirty="0"/>
              <a:t>, K</a:t>
            </a:r>
            <a:r>
              <a:rPr lang="en-US" altLang="ja-JP" baseline="30000" dirty="0"/>
              <a:t>+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57" name="スライド番号プレースホルダー 3">
            <a:extLst>
              <a:ext uri="{FF2B5EF4-FFF2-40B4-BE49-F238E27FC236}">
                <a16:creationId xmlns:a16="http://schemas.microsoft.com/office/drawing/2014/main" xmlns="" id="{7E4B6022-C49D-410E-9CB1-94179B0F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F644A5A0-225C-4524-9D27-4E423AA6A5D7}" type="slidenum">
              <a:rPr kumimoji="1" lang="ja-JP" altLang="en-US" smtClean="0"/>
              <a:t>9</a:t>
            </a:fld>
            <a:endParaRPr kumimoji="1" lang="ja-JP" altLang="en-US"/>
          </a:p>
        </p:txBody>
      </p: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xmlns="" id="{FA2B9B37-777B-42B3-B1A5-F450EB4E79E5}"/>
              </a:ext>
            </a:extLst>
          </p:cNvPr>
          <p:cNvGrpSpPr/>
          <p:nvPr/>
        </p:nvGrpSpPr>
        <p:grpSpPr>
          <a:xfrm>
            <a:off x="159894" y="3618903"/>
            <a:ext cx="7326484" cy="3251540"/>
            <a:chOff x="5055596" y="3608273"/>
            <a:chExt cx="7326484" cy="3251540"/>
          </a:xfrm>
        </p:grpSpPr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xmlns="" id="{A3B0BA42-29DF-4C47-BAE3-1954705BB7B1}"/>
                </a:ext>
              </a:extLst>
            </p:cNvPr>
            <p:cNvSpPr txBox="1"/>
            <p:nvPr/>
          </p:nvSpPr>
          <p:spPr>
            <a:xfrm>
              <a:off x="5553367" y="5834549"/>
              <a:ext cx="20441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/>
                  </a:solidFill>
                </a:rPr>
                <a:t>K1.8 </a:t>
              </a:r>
              <a:r>
                <a:rPr kumimoji="1" lang="ja-JP" altLang="en-US" b="1" dirty="0">
                  <a:solidFill>
                    <a:schemeClr val="accent2"/>
                  </a:solidFill>
                </a:rPr>
                <a:t>ビームライン</a:t>
              </a:r>
              <a:endParaRPr kumimoji="1" lang="en-US" altLang="ja-JP" b="1" dirty="0">
                <a:solidFill>
                  <a:schemeClr val="accent2"/>
                </a:solidFill>
              </a:endParaRPr>
            </a:p>
            <a:p>
              <a:r>
                <a:rPr lang="ja-JP" altLang="en-US" b="1" dirty="0">
                  <a:solidFill>
                    <a:schemeClr val="accent2"/>
                  </a:solidFill>
                </a:rPr>
                <a:t>スペクトロメータ</a:t>
              </a:r>
              <a:endParaRPr kumimoji="1" lang="ja-JP" alt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xmlns="" id="{0B6BD955-AFCE-4B40-91BF-A33C2447D473}"/>
                </a:ext>
              </a:extLst>
            </p:cNvPr>
            <p:cNvSpPr txBox="1"/>
            <p:nvPr/>
          </p:nvSpPr>
          <p:spPr>
            <a:xfrm>
              <a:off x="5507596" y="6398148"/>
              <a:ext cx="2091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p</a:t>
              </a:r>
              <a:r>
                <a:rPr kumimoji="1" lang="en-US" altLang="ja-JP" sz="2400" baseline="-25000" dirty="0"/>
                <a:t>π </a:t>
              </a:r>
              <a:r>
                <a:rPr kumimoji="1" lang="en-US" altLang="ja-JP" sz="2400" dirty="0"/>
                <a:t>= 1.69 </a:t>
              </a:r>
              <a:r>
                <a:rPr kumimoji="1" lang="en-US" altLang="ja-JP" sz="2400" dirty="0" err="1"/>
                <a:t>GeV</a:t>
              </a:r>
              <a:r>
                <a:rPr kumimoji="1" lang="en-US" altLang="ja-JP" sz="2400" dirty="0"/>
                <a:t>/c</a:t>
              </a:r>
              <a:endParaRPr kumimoji="1" lang="ja-JP" altLang="en-US" sz="2400" dirty="0"/>
            </a:p>
          </p:txBody>
        </p: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xmlns="" id="{AC7DB4ED-1B0F-4DC4-B8FA-9937BEDA663A}"/>
                </a:ext>
              </a:extLst>
            </p:cNvPr>
            <p:cNvGrpSpPr/>
            <p:nvPr/>
          </p:nvGrpSpPr>
          <p:grpSpPr>
            <a:xfrm>
              <a:off x="5055596" y="3608273"/>
              <a:ext cx="7326484" cy="3200418"/>
              <a:chOff x="5055596" y="3670426"/>
              <a:chExt cx="7326484" cy="3200418"/>
            </a:xfrm>
          </p:grpSpPr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xmlns="" id="{EC3E4837-54CE-4DDF-8380-31216BBA9C81}"/>
                  </a:ext>
                </a:extLst>
              </p:cNvPr>
              <p:cNvGrpSpPr/>
              <p:nvPr/>
            </p:nvGrpSpPr>
            <p:grpSpPr>
              <a:xfrm>
                <a:off x="5055596" y="3670426"/>
                <a:ext cx="3658394" cy="3200418"/>
                <a:chOff x="-3760342" y="1202944"/>
                <a:chExt cx="3658394" cy="3448453"/>
              </a:xfrm>
            </p:grpSpPr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xmlns="" id="{1B820CF3-1C85-445F-8576-12BA79D15027}"/>
                    </a:ext>
                  </a:extLst>
                </p:cNvPr>
                <p:cNvSpPr/>
                <p:nvPr/>
              </p:nvSpPr>
              <p:spPr>
                <a:xfrm>
                  <a:off x="-3760342" y="1202944"/>
                  <a:ext cx="3651822" cy="3448453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grpSp>
              <p:nvGrpSpPr>
                <p:cNvPr id="72" name="図形グループ 5">
                  <a:extLst>
                    <a:ext uri="{FF2B5EF4-FFF2-40B4-BE49-F238E27FC236}">
                      <a16:creationId xmlns:a16="http://schemas.microsoft.com/office/drawing/2014/main" xmlns="" id="{0A232349-40AC-4E78-84D7-C3ADE4A528CD}"/>
                    </a:ext>
                  </a:extLst>
                </p:cNvPr>
                <p:cNvGrpSpPr/>
                <p:nvPr/>
              </p:nvGrpSpPr>
              <p:grpSpPr>
                <a:xfrm>
                  <a:off x="-3600908" y="1497817"/>
                  <a:ext cx="3312368" cy="3049047"/>
                  <a:chOff x="50093" y="2876993"/>
                  <a:chExt cx="4161867" cy="4146949"/>
                </a:xfrm>
              </p:grpSpPr>
              <p:pic>
                <p:nvPicPr>
                  <p:cNvPr id="74" name="図 73">
                    <a:extLst>
                      <a:ext uri="{FF2B5EF4-FFF2-40B4-BE49-F238E27FC236}">
                        <a16:creationId xmlns:a16="http://schemas.microsoft.com/office/drawing/2014/main" xmlns="" id="{17937104-33D0-4E4D-AEA4-1760D808B6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0093" y="3429000"/>
                    <a:ext cx="4161867" cy="3384376"/>
                  </a:xfrm>
                  <a:prstGeom prst="rect">
                    <a:avLst/>
                  </a:prstGeom>
                </p:spPr>
              </p:pic>
              <p:sp>
                <p:nvSpPr>
                  <p:cNvPr id="75" name="正方形/長方形 74">
                    <a:extLst>
                      <a:ext uri="{FF2B5EF4-FFF2-40B4-BE49-F238E27FC236}">
                        <a16:creationId xmlns:a16="http://schemas.microsoft.com/office/drawing/2014/main" xmlns="" id="{72540D07-3A6E-41B8-AFC4-6347EE99810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39752" y="6377407"/>
                    <a:ext cx="792088" cy="28803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grpSp>
                <p:nvGrpSpPr>
                  <p:cNvPr id="76" name="グループ化 75">
                    <a:extLst>
                      <a:ext uri="{FF2B5EF4-FFF2-40B4-BE49-F238E27FC236}">
                        <a16:creationId xmlns:a16="http://schemas.microsoft.com/office/drawing/2014/main" xmlns="" id="{E9D17BE2-B157-431D-8641-FD58A96D8157}"/>
                      </a:ext>
                    </a:extLst>
                  </p:cNvPr>
                  <p:cNvGrpSpPr/>
                  <p:nvPr/>
                </p:nvGrpSpPr>
                <p:grpSpPr>
                  <a:xfrm>
                    <a:off x="1213688" y="2876993"/>
                    <a:ext cx="2206184" cy="4146949"/>
                    <a:chOff x="5680516" y="415916"/>
                    <a:chExt cx="2206184" cy="4146949"/>
                  </a:xfrm>
                  <a:noFill/>
                </p:grpSpPr>
                <p:cxnSp>
                  <p:nvCxnSpPr>
                    <p:cNvPr id="79" name="直線矢印コネクタ 78">
                      <a:extLst>
                        <a:ext uri="{FF2B5EF4-FFF2-40B4-BE49-F238E27FC236}">
                          <a16:creationId xmlns:a16="http://schemas.microsoft.com/office/drawing/2014/main" xmlns="" id="{F5F9144E-8043-4F08-B91A-A72D5344BF6D}"/>
                        </a:ext>
                      </a:extLst>
                    </p:cNvPr>
                    <p:cNvCxnSpPr/>
                    <p:nvPr/>
                  </p:nvCxnSpPr>
                  <p:spPr bwMode="auto">
                    <a:xfrm flipV="1">
                      <a:off x="6734572" y="967923"/>
                      <a:ext cx="15416" cy="2016224"/>
                    </a:xfrm>
                    <a:prstGeom prst="straightConnector1">
                      <a:avLst/>
                    </a:prstGeom>
                    <a:grpFill/>
                    <a:ln w="571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arrow"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0" name="直線矢印コネクタ 79">
                      <a:extLst>
                        <a:ext uri="{FF2B5EF4-FFF2-40B4-BE49-F238E27FC236}">
                          <a16:creationId xmlns:a16="http://schemas.microsoft.com/office/drawing/2014/main" xmlns="" id="{628C4BE1-42B6-4E4E-AC8A-DCEA769F901F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 flipV="1">
                      <a:off x="5757929" y="2284773"/>
                      <a:ext cx="976645" cy="627367"/>
                    </a:xfrm>
                    <a:prstGeom prst="straightConnector1">
                      <a:avLst/>
                    </a:prstGeom>
                    <a:grpFill/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arrow"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1" name="直線矢印コネクタ 80">
                      <a:extLst>
                        <a:ext uri="{FF2B5EF4-FFF2-40B4-BE49-F238E27FC236}">
                          <a16:creationId xmlns:a16="http://schemas.microsoft.com/office/drawing/2014/main" xmlns="" id="{D1DC685B-ABAE-489C-87AF-5E5232387029}"/>
                        </a:ext>
                      </a:extLst>
                    </p:cNvPr>
                    <p:cNvCxnSpPr/>
                    <p:nvPr/>
                  </p:nvCxnSpPr>
                  <p:spPr bwMode="auto">
                    <a:xfrm flipV="1">
                      <a:off x="6749988" y="2624107"/>
                      <a:ext cx="1136712" cy="288031"/>
                    </a:xfrm>
                    <a:prstGeom prst="straightConnector1">
                      <a:avLst/>
                    </a:prstGeom>
                    <a:grpFill/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arrow"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2" name="直線矢印コネクタ 81">
                      <a:extLst>
                        <a:ext uri="{FF2B5EF4-FFF2-40B4-BE49-F238E27FC236}">
                          <a16:creationId xmlns:a16="http://schemas.microsoft.com/office/drawing/2014/main" xmlns="" id="{D4355CE9-B06A-4762-871D-27088345751F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 flipV="1">
                      <a:off x="6734572" y="2912139"/>
                      <a:ext cx="30832" cy="1380957"/>
                    </a:xfrm>
                    <a:prstGeom prst="straightConnector1">
                      <a:avLst/>
                    </a:prstGeom>
                    <a:grpFill/>
                    <a:ln w="57150" cap="flat" cmpd="sng" algn="ctr">
                      <a:solidFill>
                        <a:schemeClr val="accent2"/>
                      </a:solidFill>
                      <a:prstDash val="solid"/>
                      <a:miter lim="800000"/>
                      <a:headEnd type="none" w="med" len="med"/>
                      <a:tailEnd type="arrow"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83" name="テキスト ボックス 82">
                      <a:extLst>
                        <a:ext uri="{FF2B5EF4-FFF2-40B4-BE49-F238E27FC236}">
                          <a16:creationId xmlns:a16="http://schemas.microsoft.com/office/drawing/2014/main" xmlns="" id="{4AE44073-FED1-4B2E-B0D3-5665399B57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80516" y="2336075"/>
                      <a:ext cx="412292" cy="584775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32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kumimoji="1" lang="ja-JP" altLang="en-US" sz="3200" b="1" baseline="300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84" name="テキスト ボックス 83">
                      <a:extLst>
                        <a:ext uri="{FF2B5EF4-FFF2-40B4-BE49-F238E27FC236}">
                          <a16:creationId xmlns:a16="http://schemas.microsoft.com/office/drawing/2014/main" xmlns="" id="{5A89AEA6-DCE7-43BC-9788-75DD3DDA7A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82644" y="2624107"/>
                      <a:ext cx="412292" cy="584775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32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kumimoji="1" lang="ja-JP" altLang="en-US" sz="3200" b="1" baseline="300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85" name="テキスト ボックス 84">
                      <a:extLst>
                        <a:ext uri="{FF2B5EF4-FFF2-40B4-BE49-F238E27FC236}">
                          <a16:creationId xmlns:a16="http://schemas.microsoft.com/office/drawing/2014/main" xmlns="" id="{5FBB78A2-C1D0-49EA-A5C0-D4DD9572CF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66540" y="415916"/>
                      <a:ext cx="685202" cy="795341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3200" b="1" dirty="0">
                          <a:solidFill>
                            <a:srgbClr val="00B050"/>
                          </a:solidFill>
                        </a:rPr>
                        <a:t>K</a:t>
                      </a:r>
                      <a:r>
                        <a:rPr kumimoji="1" lang="en-US" altLang="ja-JP" sz="3200" b="1" baseline="30000" dirty="0">
                          <a:solidFill>
                            <a:srgbClr val="00B050"/>
                          </a:solidFill>
                        </a:rPr>
                        <a:t>+</a:t>
                      </a:r>
                      <a:endParaRPr kumimoji="1" lang="ja-JP" altLang="en-US" sz="3200" b="1" baseline="30000" dirty="0">
                        <a:solidFill>
                          <a:srgbClr val="00B050"/>
                        </a:solidFill>
                      </a:endParaRPr>
                    </a:p>
                  </p:txBody>
                </p:sp>
                <p:sp>
                  <p:nvSpPr>
                    <p:cNvPr id="86" name="テキスト ボックス 85">
                      <a:extLst>
                        <a:ext uri="{FF2B5EF4-FFF2-40B4-BE49-F238E27FC236}">
                          <a16:creationId xmlns:a16="http://schemas.microsoft.com/office/drawing/2014/main" xmlns="" id="{679A8805-5842-4570-88A3-A2CEDE06D5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06581" y="3767524"/>
                      <a:ext cx="701315" cy="79534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3200" b="1" dirty="0">
                          <a:solidFill>
                            <a:schemeClr val="accent2"/>
                          </a:solidFill>
                        </a:rPr>
                        <a:t>π</a:t>
                      </a:r>
                      <a:r>
                        <a:rPr kumimoji="1" lang="en-US" altLang="ja-JP" sz="3200" b="1" baseline="30000" dirty="0">
                          <a:solidFill>
                            <a:schemeClr val="accent2"/>
                          </a:solidFill>
                        </a:rPr>
                        <a:t>+</a:t>
                      </a:r>
                      <a:endParaRPr kumimoji="1" lang="ja-JP" altLang="en-US" sz="3200" b="1" baseline="30000" dirty="0">
                        <a:solidFill>
                          <a:schemeClr val="accent2"/>
                        </a:solidFill>
                      </a:endParaRPr>
                    </a:p>
                  </p:txBody>
                </p:sp>
              </p:grpSp>
              <p:sp>
                <p:nvSpPr>
                  <p:cNvPr id="77" name="正方形/長方形 76">
                    <a:extLst>
                      <a:ext uri="{FF2B5EF4-FFF2-40B4-BE49-F238E27FC236}">
                        <a16:creationId xmlns:a16="http://schemas.microsoft.com/office/drawing/2014/main" xmlns="" id="{125A0E10-3EF9-45B8-8743-F3F7EC5751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39752" y="3861048"/>
                    <a:ext cx="720080" cy="28803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78" name="正方形/長方形 77">
                    <a:extLst>
                      <a:ext uri="{FF2B5EF4-FFF2-40B4-BE49-F238E27FC236}">
                        <a16:creationId xmlns:a16="http://schemas.microsoft.com/office/drawing/2014/main" xmlns="" id="{6F48CD48-76C0-4260-9A36-9E16DD475FC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419872" y="3573016"/>
                    <a:ext cx="648072" cy="57606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xmlns="" id="{63083C9C-8C38-42CB-8E4A-A833B6B581B5}"/>
                    </a:ext>
                  </a:extLst>
                </p:cNvPr>
                <p:cNvSpPr txBox="1"/>
                <p:nvPr/>
              </p:nvSpPr>
              <p:spPr>
                <a:xfrm>
                  <a:off x="-3749100" y="1205336"/>
                  <a:ext cx="3647152" cy="4311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rPr>
                    <a:t>[Range counter array (RCA)]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0" name="矢印: 右 69">
                <a:extLst>
                  <a:ext uri="{FF2B5EF4-FFF2-40B4-BE49-F238E27FC236}">
                    <a16:creationId xmlns:a16="http://schemas.microsoft.com/office/drawing/2014/main" xmlns="" id="{F62B360F-21A6-44EC-807D-F562F65C970A}"/>
                  </a:ext>
                </a:extLst>
              </p:cNvPr>
              <p:cNvSpPr/>
              <p:nvPr/>
            </p:nvSpPr>
            <p:spPr>
              <a:xfrm rot="19240818">
                <a:off x="8369412" y="4707813"/>
                <a:ext cx="4012668" cy="528141"/>
              </a:xfrm>
              <a:prstGeom prst="rightArrow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xmlns="" id="{8924BA2D-DB44-43A6-8100-9F94FDAD506C}"/>
                </a:ext>
              </a:extLst>
            </p:cNvPr>
            <p:cNvCxnSpPr/>
            <p:nvPr/>
          </p:nvCxnSpPr>
          <p:spPr>
            <a:xfrm flipV="1">
              <a:off x="6096514" y="4204781"/>
              <a:ext cx="0" cy="163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図 86" descr="物体 が含まれている画像&#10;&#10;非常に高い精度で生成された説明">
            <a:extLst>
              <a:ext uri="{FF2B5EF4-FFF2-40B4-BE49-F238E27FC236}">
                <a16:creationId xmlns:a16="http://schemas.microsoft.com/office/drawing/2014/main" xmlns="" id="{E4F3B80E-280A-422A-AB89-53B6549F3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2" t="25596" r="1137" b="56106"/>
          <a:stretch/>
        </p:blipFill>
        <p:spPr>
          <a:xfrm>
            <a:off x="3174504" y="4036376"/>
            <a:ext cx="2141782" cy="70001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67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</TotalTime>
  <Words>1993</Words>
  <Application>Microsoft Macintosh PowerPoint</Application>
  <PresentationFormat>画面に合わせる (4:3)</PresentationFormat>
  <Paragraphs>421</Paragraphs>
  <Slides>46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57" baseType="lpstr">
      <vt:lpstr>Calibri</vt:lpstr>
      <vt:lpstr>Calibri Light</vt:lpstr>
      <vt:lpstr>Cambria Math</vt:lpstr>
      <vt:lpstr>Mangal</vt:lpstr>
      <vt:lpstr>ＭＳ Ｐゴシック</vt:lpstr>
      <vt:lpstr>Times New Roman</vt:lpstr>
      <vt:lpstr>Wingdings</vt:lpstr>
      <vt:lpstr>游ゴシック</vt:lpstr>
      <vt:lpstr>游ゴシック Light</vt:lpstr>
      <vt:lpstr>Arial</vt:lpstr>
      <vt:lpstr>Office テーマ</vt:lpstr>
      <vt:lpstr>K-pp resonance experimental mass and width ↓ Study of Kaonic nuclei at J-PARC</vt:lpstr>
      <vt:lpstr>Contents</vt:lpstr>
      <vt:lpstr>K-pp at J-PARC</vt:lpstr>
      <vt:lpstr>Λ(1405)</vt:lpstr>
      <vt:lpstr>Λ(1405)</vt:lpstr>
      <vt:lpstr>K-pp bound state</vt:lpstr>
      <vt:lpstr>Past experiments for the K-pp before J-PARC</vt:lpstr>
      <vt:lpstr>Comparison BE and Γ of the K-pp</vt:lpstr>
      <vt:lpstr>E27: K-pp search via the d(π+, K+)</vt:lpstr>
      <vt:lpstr>E27 coincidence result</vt:lpstr>
      <vt:lpstr>PowerPoint プレゼンテーション</vt:lpstr>
      <vt:lpstr>E15 results</vt:lpstr>
      <vt:lpstr>PowerPoint プレゼンテーション</vt:lpstr>
      <vt:lpstr>Theoretical calculation for K-nucl</vt:lpstr>
      <vt:lpstr>LOI: Search for double K ̅ nucleus “K-K-pp”</vt:lpstr>
      <vt:lpstr>Study of Kaonic nuclei via  the 12C(K-, p) reaction </vt:lpstr>
      <vt:lpstr>Introduction: K ̅-A interaction</vt:lpstr>
      <vt:lpstr>Introduction: K ̅-A interaction</vt:lpstr>
      <vt:lpstr>12C(K-, p) in E05 pilot run</vt:lpstr>
      <vt:lpstr>PowerPoint プレゼンテーション</vt:lpstr>
      <vt:lpstr>PowerPoint プレゼンテーション</vt:lpstr>
      <vt:lpstr>PowerPoint プレゼンテーション</vt:lpstr>
      <vt:lpstr>Fitting result of 12C(K-, p) spectrum</vt:lpstr>
      <vt:lpstr>PowerPoint プレゼンテーション</vt:lpstr>
      <vt:lpstr>PowerPoint プレゼンテーション</vt:lpstr>
      <vt:lpstr>Fitting result of 12C(K-, p) spectrum</vt:lpstr>
      <vt:lpstr>Fitting result of 12C(K-, p) spectrum</vt:lpstr>
      <vt:lpstr>Beyond E05 = E42 (H-dibaryon Search)</vt:lpstr>
      <vt:lpstr>PowerPoint プレゼンテーション</vt:lpstr>
      <vt:lpstr>Summary</vt:lpstr>
      <vt:lpstr>Back up</vt:lpstr>
      <vt:lpstr>3 scenarios for Experiment </vt:lpstr>
      <vt:lpstr>PowerPoint プレゼンテーション</vt:lpstr>
      <vt:lpstr>K-K-pp simulation</vt:lpstr>
      <vt:lpstr>K-K-pp simulation (trigger)</vt:lpstr>
      <vt:lpstr>JAM simulation for K-K-pp experiment</vt:lpstr>
      <vt:lpstr>KEK E548  [12C(K-, N) spectrum] </vt:lpstr>
      <vt:lpstr>Discussion for KEK E548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Two dimensional χ2 plot</vt:lpstr>
      <vt:lpstr>Background study</vt:lpstr>
      <vt:lpstr>Background study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K-pp resonance experimental mass and width ↓ Study of Kaonic nuclei at J-PARC</dc:title>
  <dc:creator>裕大 市川</dc:creator>
  <cp:lastModifiedBy>Microsoft Office ユーザー</cp:lastModifiedBy>
  <cp:revision>25</cp:revision>
  <dcterms:created xsi:type="dcterms:W3CDTF">2019-11-03T06:07:33Z</dcterms:created>
  <dcterms:modified xsi:type="dcterms:W3CDTF">2019-11-05T00:16:02Z</dcterms:modified>
</cp:coreProperties>
</file>