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286" r:id="rId3"/>
    <p:sldId id="304" r:id="rId4"/>
    <p:sldId id="287" r:id="rId5"/>
    <p:sldId id="314" r:id="rId6"/>
    <p:sldId id="290" r:id="rId7"/>
    <p:sldId id="297" r:id="rId8"/>
    <p:sldId id="298" r:id="rId9"/>
    <p:sldId id="306" r:id="rId10"/>
    <p:sldId id="295" r:id="rId11"/>
    <p:sldId id="343" r:id="rId12"/>
    <p:sldId id="354" r:id="rId13"/>
    <p:sldId id="300" r:id="rId14"/>
    <p:sldId id="307" r:id="rId15"/>
    <p:sldId id="324" r:id="rId16"/>
    <p:sldId id="325" r:id="rId17"/>
    <p:sldId id="350" r:id="rId18"/>
    <p:sldId id="351" r:id="rId19"/>
    <p:sldId id="352" r:id="rId20"/>
    <p:sldId id="292" r:id="rId21"/>
    <p:sldId id="294" r:id="rId22"/>
    <p:sldId id="346" r:id="rId23"/>
    <p:sldId id="340" r:id="rId24"/>
    <p:sldId id="309" r:id="rId25"/>
    <p:sldId id="315" r:id="rId26"/>
    <p:sldId id="353" r:id="rId27"/>
    <p:sldId id="362" r:id="rId28"/>
    <p:sldId id="378" r:id="rId29"/>
    <p:sldId id="379" r:id="rId30"/>
    <p:sldId id="333" r:id="rId31"/>
    <p:sldId id="373" r:id="rId32"/>
    <p:sldId id="381" r:id="rId33"/>
    <p:sldId id="344" r:id="rId34"/>
    <p:sldId id="365" r:id="rId35"/>
    <p:sldId id="377" r:id="rId36"/>
    <p:sldId id="376" r:id="rId37"/>
    <p:sldId id="380" r:id="rId38"/>
    <p:sldId id="37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7" d="100"/>
          <a:sy n="117" d="100"/>
        </p:scale>
        <p:origin x="-4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89611A-E241-DA48-880B-EA7C0902D793}" type="datetimeFigureOut">
              <a:rPr lang="en-US" smtClean="0"/>
              <a:t>11/8/19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FDF7F4-9030-3142-98AF-ED987DD8E423}" type="slidenum">
              <a:rPr lang="en-US" smtClean="0"/>
              <a:t>‹#›</a:t>
            </a:fld>
            <a:endParaRPr lang="en-US"/>
          </a:p>
        </p:txBody>
      </p:sp>
    </p:spTree>
    <p:extLst>
      <p:ext uri="{BB962C8B-B14F-4D97-AF65-F5344CB8AC3E}">
        <p14:creationId xmlns:p14="http://schemas.microsoft.com/office/powerpoint/2010/main" val="38836742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D934CC-3344-0C46-B867-A592744F1E3E}" type="datetimeFigureOut">
              <a:rPr lang="en-US" smtClean="0"/>
              <a:t>11/8/19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58F4A-483C-E04B-979C-DEF8A46F6421}" type="slidenum">
              <a:rPr lang="en-US" smtClean="0"/>
              <a:t>‹#›</a:t>
            </a:fld>
            <a:endParaRPr lang="en-US"/>
          </a:p>
        </p:txBody>
      </p:sp>
    </p:spTree>
    <p:extLst>
      <p:ext uri="{BB962C8B-B14F-4D97-AF65-F5344CB8AC3E}">
        <p14:creationId xmlns:p14="http://schemas.microsoft.com/office/powerpoint/2010/main" val="1801732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634552" algn="l"/>
                <a:tab pos="1269103" algn="l"/>
                <a:tab pos="1903655" algn="l"/>
                <a:tab pos="2538207" algn="l"/>
              </a:tabLst>
              <a:defRPr sz="1200">
                <a:solidFill>
                  <a:schemeClr val="bg1"/>
                </a:solidFill>
                <a:latin typeface="Arial" charset="0"/>
                <a:ea typeface="ＭＳ Ｐゴシック" charset="0"/>
                <a:cs typeface="ＭＳ Ｐゴシック" charset="0"/>
              </a:defRPr>
            </a:lvl1pPr>
            <a:lvl2pPr eaLnBrk="0" hangingPunct="0">
              <a:tabLst>
                <a:tab pos="634552" algn="l"/>
                <a:tab pos="1269103" algn="l"/>
                <a:tab pos="1903655" algn="l"/>
                <a:tab pos="2538207" algn="l"/>
              </a:tabLst>
              <a:defRPr sz="1200">
                <a:solidFill>
                  <a:schemeClr val="bg1"/>
                </a:solidFill>
                <a:latin typeface="Arial" charset="0"/>
                <a:ea typeface="ＭＳ Ｐゴシック" charset="0"/>
              </a:defRPr>
            </a:lvl2pPr>
            <a:lvl3pPr eaLnBrk="0" hangingPunct="0">
              <a:tabLst>
                <a:tab pos="634552" algn="l"/>
                <a:tab pos="1269103" algn="l"/>
                <a:tab pos="1903655" algn="l"/>
                <a:tab pos="2538207" algn="l"/>
              </a:tabLst>
              <a:defRPr sz="1200">
                <a:solidFill>
                  <a:schemeClr val="bg1"/>
                </a:solidFill>
                <a:latin typeface="Arial" charset="0"/>
                <a:ea typeface="ＭＳ Ｐゴシック" charset="0"/>
              </a:defRPr>
            </a:lvl3pPr>
            <a:lvl4pPr eaLnBrk="0" hangingPunct="0">
              <a:tabLst>
                <a:tab pos="634552" algn="l"/>
                <a:tab pos="1269103" algn="l"/>
                <a:tab pos="1903655" algn="l"/>
                <a:tab pos="2538207" algn="l"/>
              </a:tabLst>
              <a:defRPr sz="1200">
                <a:solidFill>
                  <a:schemeClr val="bg1"/>
                </a:solidFill>
                <a:latin typeface="Arial" charset="0"/>
                <a:ea typeface="ＭＳ Ｐゴシック" charset="0"/>
              </a:defRPr>
            </a:lvl4pPr>
            <a:lvl5pPr eaLnBrk="0" hangingPunct="0">
              <a:tabLst>
                <a:tab pos="634552" algn="l"/>
                <a:tab pos="1269103" algn="l"/>
                <a:tab pos="1903655" algn="l"/>
                <a:tab pos="2538207" algn="l"/>
              </a:tabLst>
              <a:defRPr sz="1200">
                <a:solidFill>
                  <a:schemeClr val="bg1"/>
                </a:solidFill>
                <a:latin typeface="Arial" charset="0"/>
                <a:ea typeface="ＭＳ Ｐゴシック" charset="0"/>
              </a:defRPr>
            </a:lvl5pPr>
            <a:lvl6pPr marL="2463554" indent="-223959" eaLnBrk="0" fontAlgn="base" hangingPunct="0">
              <a:spcBef>
                <a:spcPct val="0"/>
              </a:spcBef>
              <a:spcAft>
                <a:spcPct val="0"/>
              </a:spcAft>
              <a:tabLst>
                <a:tab pos="634552" algn="l"/>
                <a:tab pos="1269103" algn="l"/>
                <a:tab pos="1903655" algn="l"/>
                <a:tab pos="2538207" algn="l"/>
              </a:tabLst>
              <a:defRPr sz="1200">
                <a:solidFill>
                  <a:schemeClr val="bg1"/>
                </a:solidFill>
                <a:latin typeface="Arial" charset="0"/>
                <a:ea typeface="ＭＳ Ｐゴシック" charset="0"/>
              </a:defRPr>
            </a:lvl6pPr>
            <a:lvl7pPr marL="2911472" indent="-223959" eaLnBrk="0" fontAlgn="base" hangingPunct="0">
              <a:spcBef>
                <a:spcPct val="0"/>
              </a:spcBef>
              <a:spcAft>
                <a:spcPct val="0"/>
              </a:spcAft>
              <a:tabLst>
                <a:tab pos="634552" algn="l"/>
                <a:tab pos="1269103" algn="l"/>
                <a:tab pos="1903655" algn="l"/>
                <a:tab pos="2538207" algn="l"/>
              </a:tabLst>
              <a:defRPr sz="1200">
                <a:solidFill>
                  <a:schemeClr val="bg1"/>
                </a:solidFill>
                <a:latin typeface="Arial" charset="0"/>
                <a:ea typeface="ＭＳ Ｐゴシック" charset="0"/>
              </a:defRPr>
            </a:lvl7pPr>
            <a:lvl8pPr marL="3359391" indent="-223959" eaLnBrk="0" fontAlgn="base" hangingPunct="0">
              <a:spcBef>
                <a:spcPct val="0"/>
              </a:spcBef>
              <a:spcAft>
                <a:spcPct val="0"/>
              </a:spcAft>
              <a:tabLst>
                <a:tab pos="634552" algn="l"/>
                <a:tab pos="1269103" algn="l"/>
                <a:tab pos="1903655" algn="l"/>
                <a:tab pos="2538207" algn="l"/>
              </a:tabLst>
              <a:defRPr sz="1200">
                <a:solidFill>
                  <a:schemeClr val="bg1"/>
                </a:solidFill>
                <a:latin typeface="Arial" charset="0"/>
                <a:ea typeface="ＭＳ Ｐゴシック" charset="0"/>
              </a:defRPr>
            </a:lvl8pPr>
            <a:lvl9pPr marL="3807310" indent="-223959" eaLnBrk="0" fontAlgn="base" hangingPunct="0">
              <a:spcBef>
                <a:spcPct val="0"/>
              </a:spcBef>
              <a:spcAft>
                <a:spcPct val="0"/>
              </a:spcAft>
              <a:tabLst>
                <a:tab pos="634552" algn="l"/>
                <a:tab pos="1269103" algn="l"/>
                <a:tab pos="1903655" algn="l"/>
                <a:tab pos="2538207" algn="l"/>
              </a:tabLst>
              <a:defRPr sz="1200">
                <a:solidFill>
                  <a:schemeClr val="bg1"/>
                </a:solidFill>
                <a:latin typeface="Arial" charset="0"/>
                <a:ea typeface="ＭＳ Ｐゴシック" charset="0"/>
              </a:defRPr>
            </a:lvl9pPr>
          </a:lstStyle>
          <a:p>
            <a:pPr eaLnBrk="1" hangingPunct="1"/>
            <a:fld id="{C2C5733F-65BC-E84D-92DD-7FC66E8200EA}" type="slidenum">
              <a:rPr lang="en-US">
                <a:solidFill>
                  <a:srgbClr val="000000"/>
                </a:solidFill>
                <a:latin typeface="Times New Roman" charset="0"/>
              </a:rPr>
              <a:pPr eaLnBrk="1" hangingPunct="1"/>
              <a:t>19</a:t>
            </a:fld>
            <a:endParaRPr lang="en-US">
              <a:solidFill>
                <a:srgbClr val="000000"/>
              </a:solidFill>
              <a:latin typeface="Times New Roman" charset="0"/>
            </a:endParaRPr>
          </a:p>
        </p:txBody>
      </p:sp>
      <p:sp>
        <p:nvSpPr>
          <p:cNvPr id="22531" name="Rectangle 1"/>
          <p:cNvSpPr>
            <a:spLocks noGrp="1" noRot="1" noChangeAspect="1" noChangeArrowheads="1" noTextEdit="1"/>
          </p:cNvSpPr>
          <p:nvPr>
            <p:ph type="sldImg"/>
          </p:nvPr>
        </p:nvSpPr>
        <p:spPr>
          <a:xfrm>
            <a:off x="1144588" y="695325"/>
            <a:ext cx="4568825" cy="3427413"/>
          </a:xfrm>
          <a:solidFill>
            <a:srgbClr val="FFFFFF"/>
          </a:solidFill>
          <a:ln/>
        </p:spPr>
      </p:sp>
      <p:sp>
        <p:nvSpPr>
          <p:cNvPr id="22532" name="Rectangle 2"/>
          <p:cNvSpPr>
            <a:spLocks noGrp="1" noChangeArrowheads="1"/>
          </p:cNvSpPr>
          <p:nvPr>
            <p:ph type="body" idx="1"/>
          </p:nvPr>
        </p:nvSpPr>
        <p:spPr>
          <a:xfrm>
            <a:off x="685180" y="4342777"/>
            <a:ext cx="5487640" cy="41151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11/7/2019</a:t>
            </a:r>
            <a:endParaRPr lang="en-US"/>
          </a:p>
        </p:txBody>
      </p:sp>
      <p:sp>
        <p:nvSpPr>
          <p:cNvPr id="5" name="Footer Placeholder 4"/>
          <p:cNvSpPr>
            <a:spLocks noGrp="1"/>
          </p:cNvSpPr>
          <p:nvPr>
            <p:ph type="ftr" sz="quarter" idx="11"/>
          </p:nvPr>
        </p:nvSpPr>
        <p:spPr/>
        <p:txBody>
          <a:bodyPr/>
          <a:lstStyle/>
          <a:p>
            <a:r>
              <a:rPr lang="nl-NL" smtClean="0"/>
              <a:t>Richard Milner                                                      Strong QCD Meeting</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1545991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11/7/2019</a:t>
            </a:r>
            <a:endParaRPr lang="en-US"/>
          </a:p>
        </p:txBody>
      </p:sp>
      <p:sp>
        <p:nvSpPr>
          <p:cNvPr id="5" name="Footer Placeholder 4"/>
          <p:cNvSpPr>
            <a:spLocks noGrp="1"/>
          </p:cNvSpPr>
          <p:nvPr>
            <p:ph type="ftr" sz="quarter" idx="11"/>
          </p:nvPr>
        </p:nvSpPr>
        <p:spPr/>
        <p:txBody>
          <a:bodyPr/>
          <a:lstStyle/>
          <a:p>
            <a:r>
              <a:rPr lang="nl-NL" smtClean="0"/>
              <a:t>Richard Milner                                                      Strong QCD Meeting</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367469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11/7/2019</a:t>
            </a:r>
            <a:endParaRPr lang="en-US"/>
          </a:p>
        </p:txBody>
      </p:sp>
      <p:sp>
        <p:nvSpPr>
          <p:cNvPr id="5" name="Footer Placeholder 4"/>
          <p:cNvSpPr>
            <a:spLocks noGrp="1"/>
          </p:cNvSpPr>
          <p:nvPr>
            <p:ph type="ftr" sz="quarter" idx="11"/>
          </p:nvPr>
        </p:nvSpPr>
        <p:spPr/>
        <p:txBody>
          <a:bodyPr/>
          <a:lstStyle/>
          <a:p>
            <a:r>
              <a:rPr lang="nl-NL" smtClean="0"/>
              <a:t>Richard Milner                                                      Strong QCD Meeting</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2964566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smtClean="0"/>
              <a:t>11/7/2019</a:t>
            </a:r>
            <a:endParaRPr lang="en-US" dirty="0">
              <a:solidFill>
                <a:srgbClr val="000000">
                  <a:tint val="75000"/>
                </a:srgbClr>
              </a:solidFill>
            </a:endParaRPr>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r>
              <a:rPr lang="nl-NL" smtClean="0"/>
              <a:t>Richard Milner                                                      Strong QCD Meeting</a:t>
            </a:r>
            <a:endParaRPr lang="en-US" dirty="0">
              <a:solidFill>
                <a:srgbClr val="000000">
                  <a:tint val="75000"/>
                </a:srgbClr>
              </a:solidFill>
            </a:endParaRPr>
          </a:p>
        </p:txBody>
      </p:sp>
      <p:sp>
        <p:nvSpPr>
          <p:cNvPr id="11" name="Slide Number Placeholder 5"/>
          <p:cNvSpPr>
            <a:spLocks noGrp="1"/>
          </p:cNvSpPr>
          <p:nvPr>
            <p:ph type="sldNum" sz="quarter" idx="4"/>
          </p:nvPr>
        </p:nvSpPr>
        <p:spPr>
          <a:xfrm>
            <a:off x="6925456" y="6356872"/>
            <a:ext cx="495612"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904367521"/>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12"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smtClean="0"/>
              <a:t>11/7/2019</a:t>
            </a:r>
            <a:endParaRPr lang="en-US" dirty="0">
              <a:solidFill>
                <a:srgbClr val="000000">
                  <a:tint val="75000"/>
                </a:srgbClr>
              </a:solidFill>
            </a:endParaRPr>
          </a:p>
        </p:txBody>
      </p:sp>
      <p:sp>
        <p:nvSpPr>
          <p:cNvPr id="13"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r>
              <a:rPr lang="nl-NL" smtClean="0"/>
              <a:t>Richard Milner                                                      Strong QCD Meeting</a:t>
            </a:r>
            <a:endParaRPr lang="en-US" dirty="0">
              <a:solidFill>
                <a:srgbClr val="000000">
                  <a:tint val="75000"/>
                </a:srgbClr>
              </a:solidFill>
            </a:endParaRPr>
          </a:p>
        </p:txBody>
      </p:sp>
      <p:sp>
        <p:nvSpPr>
          <p:cNvPr id="14" name="Slide Number Placeholder 5"/>
          <p:cNvSpPr>
            <a:spLocks noGrp="1"/>
          </p:cNvSpPr>
          <p:nvPr>
            <p:ph type="sldNum" sz="quarter" idx="4"/>
          </p:nvPr>
        </p:nvSpPr>
        <p:spPr>
          <a:xfrm>
            <a:off x="6925456" y="6356872"/>
            <a:ext cx="495612" cy="365125"/>
          </a:xfrm>
          <a:prstGeom prst="rect">
            <a:avLst/>
          </a:prstGeom>
        </p:spPr>
        <p:txBody>
          <a:bodyPr vert="horz" lIns="91440" tIns="45720" rIns="91440" bIns="45720" rtlCol="0" anchor="ctr"/>
          <a:lstStyle>
            <a:lvl1pPr algn="ctr">
              <a:defRPr sz="10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12988543"/>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22"/>
            <a:ext cx="6629400" cy="246221"/>
          </a:xfrm>
          <a:prstGeom prst="rect">
            <a:avLst/>
          </a:prstGeom>
          <a:noFill/>
          <a:ln w="9525">
            <a:noFill/>
            <a:miter lim="800000"/>
            <a:headEnd/>
            <a:tailEnd/>
          </a:ln>
          <a:effectLst/>
        </p:spPr>
        <p:txBody>
          <a:bodyPr wrap="square">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FFFF"/>
                </a:solidFill>
                <a:latin typeface="Arial" panose="020B0604020202020204" pitchFamily="34" charset="0"/>
                <a:cs typeface="Arial" panose="020B0604020202020204" pitchFamily="34" charset="0"/>
              </a:rPr>
              <a:t>DOE-OMB Visit Sept. 7, 2017</a:t>
            </a: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spTree>
    <p:extLst>
      <p:ext uri="{BB962C8B-B14F-4D97-AF65-F5344CB8AC3E}">
        <p14:creationId xmlns:p14="http://schemas.microsoft.com/office/powerpoint/2010/main" val="154907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11/7/2019</a:t>
            </a:r>
            <a:endParaRPr lang="en-US"/>
          </a:p>
        </p:txBody>
      </p:sp>
      <p:sp>
        <p:nvSpPr>
          <p:cNvPr id="5" name="Footer Placeholder 4"/>
          <p:cNvSpPr>
            <a:spLocks noGrp="1"/>
          </p:cNvSpPr>
          <p:nvPr>
            <p:ph type="ftr" sz="quarter" idx="11"/>
          </p:nvPr>
        </p:nvSpPr>
        <p:spPr/>
        <p:txBody>
          <a:bodyPr/>
          <a:lstStyle/>
          <a:p>
            <a:r>
              <a:rPr lang="nl-NL" smtClean="0"/>
              <a:t>Richard Milner                                                      Strong QCD Meeting</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2543500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11/7/2019</a:t>
            </a:r>
            <a:endParaRPr lang="en-US"/>
          </a:p>
        </p:txBody>
      </p:sp>
      <p:sp>
        <p:nvSpPr>
          <p:cNvPr id="5" name="Footer Placeholder 4"/>
          <p:cNvSpPr>
            <a:spLocks noGrp="1"/>
          </p:cNvSpPr>
          <p:nvPr>
            <p:ph type="ftr" sz="quarter" idx="11"/>
          </p:nvPr>
        </p:nvSpPr>
        <p:spPr/>
        <p:txBody>
          <a:bodyPr/>
          <a:lstStyle/>
          <a:p>
            <a:r>
              <a:rPr lang="nl-NL" smtClean="0"/>
              <a:t>Richard Milner                                                      Strong QCD Meeting</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3414925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11/7/2019</a:t>
            </a:r>
            <a:endParaRPr lang="en-US"/>
          </a:p>
        </p:txBody>
      </p:sp>
      <p:sp>
        <p:nvSpPr>
          <p:cNvPr id="6" name="Footer Placeholder 5"/>
          <p:cNvSpPr>
            <a:spLocks noGrp="1"/>
          </p:cNvSpPr>
          <p:nvPr>
            <p:ph type="ftr" sz="quarter" idx="11"/>
          </p:nvPr>
        </p:nvSpPr>
        <p:spPr/>
        <p:txBody>
          <a:bodyPr/>
          <a:lstStyle/>
          <a:p>
            <a:r>
              <a:rPr lang="nl-NL" smtClean="0"/>
              <a:t>Richard Milner                                                      Strong QCD Meeting</a:t>
            </a:r>
            <a:endParaRPr lang="en-US"/>
          </a:p>
        </p:txBody>
      </p:sp>
      <p:sp>
        <p:nvSpPr>
          <p:cNvPr id="7" name="Slide Number Placeholder 6"/>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66950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11/7/2019</a:t>
            </a:r>
            <a:endParaRPr lang="en-US"/>
          </a:p>
        </p:txBody>
      </p:sp>
      <p:sp>
        <p:nvSpPr>
          <p:cNvPr id="8" name="Footer Placeholder 7"/>
          <p:cNvSpPr>
            <a:spLocks noGrp="1"/>
          </p:cNvSpPr>
          <p:nvPr>
            <p:ph type="ftr" sz="quarter" idx="11"/>
          </p:nvPr>
        </p:nvSpPr>
        <p:spPr/>
        <p:txBody>
          <a:bodyPr/>
          <a:lstStyle/>
          <a:p>
            <a:r>
              <a:rPr lang="nl-NL" smtClean="0"/>
              <a:t>Richard Milner                                                      Strong QCD Meeting</a:t>
            </a:r>
            <a:endParaRPr lang="en-US"/>
          </a:p>
        </p:txBody>
      </p:sp>
      <p:sp>
        <p:nvSpPr>
          <p:cNvPr id="9" name="Slide Number Placeholder 8"/>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312788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11/7/2019</a:t>
            </a:r>
            <a:endParaRPr lang="en-US"/>
          </a:p>
        </p:txBody>
      </p:sp>
      <p:sp>
        <p:nvSpPr>
          <p:cNvPr id="4" name="Footer Placeholder 3"/>
          <p:cNvSpPr>
            <a:spLocks noGrp="1"/>
          </p:cNvSpPr>
          <p:nvPr>
            <p:ph type="ftr" sz="quarter" idx="11"/>
          </p:nvPr>
        </p:nvSpPr>
        <p:spPr/>
        <p:txBody>
          <a:bodyPr/>
          <a:lstStyle/>
          <a:p>
            <a:r>
              <a:rPr lang="nl-NL" smtClean="0"/>
              <a:t>Richard Milner                                                      Strong QCD Meeting</a:t>
            </a:r>
            <a:endParaRPr lang="en-US"/>
          </a:p>
        </p:txBody>
      </p:sp>
      <p:sp>
        <p:nvSpPr>
          <p:cNvPr id="5" name="Slide Number Placeholder 4"/>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255281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11/7/2019</a:t>
            </a:r>
            <a:endParaRPr lang="en-US"/>
          </a:p>
        </p:txBody>
      </p:sp>
      <p:sp>
        <p:nvSpPr>
          <p:cNvPr id="3" name="Footer Placeholder 2"/>
          <p:cNvSpPr>
            <a:spLocks noGrp="1"/>
          </p:cNvSpPr>
          <p:nvPr>
            <p:ph type="ftr" sz="quarter" idx="11"/>
          </p:nvPr>
        </p:nvSpPr>
        <p:spPr/>
        <p:txBody>
          <a:bodyPr/>
          <a:lstStyle/>
          <a:p>
            <a:r>
              <a:rPr lang="nl-NL" smtClean="0"/>
              <a:t>Richard Milner                                                      Strong QCD Meeting</a:t>
            </a:r>
            <a:endParaRPr lang="en-US"/>
          </a:p>
        </p:txBody>
      </p:sp>
      <p:sp>
        <p:nvSpPr>
          <p:cNvPr id="4" name="Slide Number Placeholder 3"/>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274227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11/7/2019</a:t>
            </a:r>
            <a:endParaRPr lang="en-US"/>
          </a:p>
        </p:txBody>
      </p:sp>
      <p:sp>
        <p:nvSpPr>
          <p:cNvPr id="6" name="Footer Placeholder 5"/>
          <p:cNvSpPr>
            <a:spLocks noGrp="1"/>
          </p:cNvSpPr>
          <p:nvPr>
            <p:ph type="ftr" sz="quarter" idx="11"/>
          </p:nvPr>
        </p:nvSpPr>
        <p:spPr/>
        <p:txBody>
          <a:bodyPr/>
          <a:lstStyle/>
          <a:p>
            <a:r>
              <a:rPr lang="nl-NL" smtClean="0"/>
              <a:t>Richard Milner                                                      Strong QCD Meeting</a:t>
            </a:r>
            <a:endParaRPr lang="en-US"/>
          </a:p>
        </p:txBody>
      </p:sp>
      <p:sp>
        <p:nvSpPr>
          <p:cNvPr id="7" name="Slide Number Placeholder 6"/>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149450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11/7/2019</a:t>
            </a:r>
            <a:endParaRPr lang="en-US"/>
          </a:p>
        </p:txBody>
      </p:sp>
      <p:sp>
        <p:nvSpPr>
          <p:cNvPr id="6" name="Footer Placeholder 5"/>
          <p:cNvSpPr>
            <a:spLocks noGrp="1"/>
          </p:cNvSpPr>
          <p:nvPr>
            <p:ph type="ftr" sz="quarter" idx="11"/>
          </p:nvPr>
        </p:nvSpPr>
        <p:spPr/>
        <p:txBody>
          <a:bodyPr/>
          <a:lstStyle/>
          <a:p>
            <a:r>
              <a:rPr lang="nl-NL" smtClean="0"/>
              <a:t>Richard Milner                                                      Strong QCD Meeting</a:t>
            </a:r>
            <a:endParaRPr lang="en-US"/>
          </a:p>
        </p:txBody>
      </p:sp>
      <p:sp>
        <p:nvSpPr>
          <p:cNvPr id="7" name="Slide Number Placeholder 6"/>
          <p:cNvSpPr>
            <a:spLocks noGrp="1"/>
          </p:cNvSpPr>
          <p:nvPr>
            <p:ph type="sldNum" sz="quarter" idx="12"/>
          </p:nvPr>
        </p:nvSpPr>
        <p:spPr/>
        <p:txBody>
          <a:bodyPr/>
          <a:lstStyle/>
          <a:p>
            <a:fld id="{AF2E4468-5398-3744-84A2-247E18F77D68}" type="slidenum">
              <a:rPr lang="en-US" smtClean="0"/>
              <a:t>‹#›</a:t>
            </a:fld>
            <a:endParaRPr lang="en-US"/>
          </a:p>
        </p:txBody>
      </p:sp>
    </p:spTree>
    <p:extLst>
      <p:ext uri="{BB962C8B-B14F-4D97-AF65-F5344CB8AC3E}">
        <p14:creationId xmlns:p14="http://schemas.microsoft.com/office/powerpoint/2010/main" val="7821283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11/7/2019</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smtClean="0"/>
              <a:t>Richard Milner                                                      Strong QCD Meeting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E4468-5398-3744-84A2-247E18F77D68}" type="slidenum">
              <a:rPr lang="en-US" smtClean="0"/>
              <a:t>‹#›</a:t>
            </a:fld>
            <a:endParaRPr lang="en-US"/>
          </a:p>
        </p:txBody>
      </p:sp>
    </p:spTree>
    <p:extLst>
      <p:ext uri="{BB962C8B-B14F-4D97-AF65-F5344CB8AC3E}">
        <p14:creationId xmlns:p14="http://schemas.microsoft.com/office/powerpoint/2010/main" val="2012734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1.emf"/><Relationship Id="rId6" Type="http://schemas.openxmlformats.org/officeDocument/2006/relationships/image" Target="../media/image28.png"/><Relationship Id="rId1" Type="http://schemas.openxmlformats.org/officeDocument/2006/relationships/slideLayout" Target="../slideLayouts/slideLayout14.xml"/><Relationship Id="rId2" Type="http://schemas.openxmlformats.org/officeDocument/2006/relationships/image" Target="../media/image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gif"/><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3.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png"/><Relationship Id="rId3" Type="http://schemas.openxmlformats.org/officeDocument/2006/relationships/image" Target="../media/image6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 Id="rId3" Type="http://schemas.openxmlformats.org/officeDocument/2006/relationships/image" Target="../media/image7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 Id="rId3"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3.gif"/><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247" y="90434"/>
            <a:ext cx="8761952" cy="2246065"/>
          </a:xfrm>
        </p:spPr>
        <p:txBody>
          <a:bodyPr>
            <a:noAutofit/>
          </a:bodyPr>
          <a:lstStyle/>
          <a:p>
            <a:r>
              <a:rPr lang="en-US" sz="4800" b="1" dirty="0" smtClean="0">
                <a:solidFill>
                  <a:srgbClr val="0000FF"/>
                </a:solidFill>
              </a:rPr>
              <a:t>Studying QCD with the </a:t>
            </a:r>
            <a:br>
              <a:rPr lang="en-US" sz="4800" b="1" dirty="0" smtClean="0">
                <a:solidFill>
                  <a:srgbClr val="0000FF"/>
                </a:solidFill>
              </a:rPr>
            </a:br>
            <a:r>
              <a:rPr lang="en-US" sz="4800" b="1" dirty="0" smtClean="0">
                <a:solidFill>
                  <a:srgbClr val="0000FF"/>
                </a:solidFill>
              </a:rPr>
              <a:t>Electron-Ion Collider</a:t>
            </a:r>
            <a:br>
              <a:rPr lang="en-US" sz="4800" b="1" dirty="0" smtClean="0">
                <a:solidFill>
                  <a:srgbClr val="0000FF"/>
                </a:solidFill>
              </a:rPr>
            </a:br>
            <a:endParaRPr lang="en-US" sz="4000" b="1" i="1" dirty="0">
              <a:solidFill>
                <a:srgbClr val="0000FF"/>
              </a:solidFill>
            </a:endParaRPr>
          </a:p>
        </p:txBody>
      </p:sp>
      <p:sp>
        <p:nvSpPr>
          <p:cNvPr id="3" name="Subtitle 2"/>
          <p:cNvSpPr>
            <a:spLocks noGrp="1"/>
          </p:cNvSpPr>
          <p:nvPr>
            <p:ph type="subTitle" idx="1"/>
          </p:nvPr>
        </p:nvSpPr>
        <p:spPr>
          <a:xfrm>
            <a:off x="3715938" y="1979263"/>
            <a:ext cx="4826263" cy="4143839"/>
          </a:xfrm>
        </p:spPr>
        <p:txBody>
          <a:bodyPr>
            <a:noAutofit/>
          </a:bodyPr>
          <a:lstStyle/>
          <a:p>
            <a:pPr marL="457200" indent="-457200" algn="l">
              <a:buFont typeface="Arial"/>
              <a:buChar char="•"/>
            </a:pPr>
            <a:r>
              <a:rPr lang="en-US" sz="2000" b="1" dirty="0" smtClean="0">
                <a:solidFill>
                  <a:schemeClr val="tx1"/>
                </a:solidFill>
              </a:rPr>
              <a:t>Introduction</a:t>
            </a:r>
          </a:p>
          <a:p>
            <a:pPr marL="457200" indent="-457200" algn="l">
              <a:buFont typeface="Arial"/>
              <a:buChar char="•"/>
            </a:pPr>
            <a:r>
              <a:rPr lang="en-US" sz="2000" b="1" dirty="0" smtClean="0">
                <a:solidFill>
                  <a:schemeClr val="tx1"/>
                </a:solidFill>
              </a:rPr>
              <a:t>Physics Case</a:t>
            </a:r>
          </a:p>
          <a:p>
            <a:pPr algn="l"/>
            <a:r>
              <a:rPr lang="en-US" sz="2000" b="1" dirty="0">
                <a:solidFill>
                  <a:schemeClr val="tx1"/>
                </a:solidFill>
              </a:rPr>
              <a:t>	</a:t>
            </a:r>
            <a:r>
              <a:rPr lang="en-US" sz="2000" b="1" dirty="0" smtClean="0">
                <a:solidFill>
                  <a:schemeClr val="tx1"/>
                </a:solidFill>
              </a:rPr>
              <a:t>	- </a:t>
            </a:r>
            <a:r>
              <a:rPr lang="en-US" sz="2000" b="1" dirty="0" err="1" smtClean="0">
                <a:solidFill>
                  <a:schemeClr val="tx1"/>
                </a:solidFill>
              </a:rPr>
              <a:t>Femtography</a:t>
            </a:r>
            <a:endParaRPr lang="en-US" sz="2000" b="1" dirty="0" smtClean="0">
              <a:solidFill>
                <a:schemeClr val="tx1"/>
              </a:solidFill>
            </a:endParaRPr>
          </a:p>
          <a:p>
            <a:pPr algn="l"/>
            <a:r>
              <a:rPr lang="en-US" sz="2000" b="1" dirty="0">
                <a:solidFill>
                  <a:schemeClr val="tx1"/>
                </a:solidFill>
              </a:rPr>
              <a:t>	</a:t>
            </a:r>
            <a:r>
              <a:rPr lang="en-US" sz="2000" b="1" dirty="0" smtClean="0">
                <a:solidFill>
                  <a:schemeClr val="tx1"/>
                </a:solidFill>
              </a:rPr>
              <a:t>	- Mass</a:t>
            </a:r>
          </a:p>
          <a:p>
            <a:pPr algn="l"/>
            <a:r>
              <a:rPr lang="en-US" sz="2000" b="1" dirty="0">
                <a:solidFill>
                  <a:schemeClr val="tx1"/>
                </a:solidFill>
              </a:rPr>
              <a:t>	</a:t>
            </a:r>
            <a:r>
              <a:rPr lang="en-US" sz="2000" b="1" dirty="0" smtClean="0">
                <a:solidFill>
                  <a:schemeClr val="tx1"/>
                </a:solidFill>
              </a:rPr>
              <a:t>	- Spin</a:t>
            </a:r>
          </a:p>
          <a:p>
            <a:pPr algn="l"/>
            <a:r>
              <a:rPr lang="en-US" sz="2000" b="1" dirty="0">
                <a:solidFill>
                  <a:schemeClr val="tx1"/>
                </a:solidFill>
              </a:rPr>
              <a:t>	</a:t>
            </a:r>
            <a:r>
              <a:rPr lang="en-US" sz="2000" b="1" dirty="0" smtClean="0">
                <a:solidFill>
                  <a:schemeClr val="tx1"/>
                </a:solidFill>
              </a:rPr>
              <a:t>	- Dense gluon states</a:t>
            </a:r>
          </a:p>
          <a:p>
            <a:pPr algn="l"/>
            <a:r>
              <a:rPr lang="en-US" sz="2000" b="1" dirty="0">
                <a:solidFill>
                  <a:schemeClr val="tx1"/>
                </a:solidFill>
              </a:rPr>
              <a:t>	</a:t>
            </a:r>
            <a:r>
              <a:rPr lang="en-US" sz="2000" b="1" dirty="0" smtClean="0">
                <a:solidFill>
                  <a:schemeClr val="tx1"/>
                </a:solidFill>
              </a:rPr>
              <a:t>	- Hot, dense matter</a:t>
            </a:r>
          </a:p>
          <a:p>
            <a:pPr algn="l"/>
            <a:r>
              <a:rPr lang="en-US" sz="2000" b="1" dirty="0">
                <a:solidFill>
                  <a:schemeClr val="tx1"/>
                </a:solidFill>
              </a:rPr>
              <a:t>	</a:t>
            </a:r>
            <a:r>
              <a:rPr lang="en-US" sz="2000" b="1" dirty="0" smtClean="0">
                <a:solidFill>
                  <a:schemeClr val="tx1"/>
                </a:solidFill>
              </a:rPr>
              <a:t>	- New avenues</a:t>
            </a:r>
          </a:p>
          <a:p>
            <a:pPr marL="342900" indent="-342900" algn="l">
              <a:buFont typeface="Arial"/>
              <a:buChar char="•"/>
            </a:pPr>
            <a:r>
              <a:rPr lang="en-US" sz="2000" b="1" dirty="0" smtClean="0">
                <a:solidFill>
                  <a:schemeClr val="tx1"/>
                </a:solidFill>
              </a:rPr>
              <a:t>  Accelerator concepts</a:t>
            </a:r>
          </a:p>
          <a:p>
            <a:pPr marL="342900" indent="-342900" algn="l">
              <a:buFont typeface="Arial"/>
              <a:buChar char="•"/>
            </a:pPr>
            <a:r>
              <a:rPr lang="en-US" sz="2000" b="1" dirty="0" smtClean="0">
                <a:solidFill>
                  <a:schemeClr val="tx1"/>
                </a:solidFill>
              </a:rPr>
              <a:t>  EICUG</a:t>
            </a:r>
          </a:p>
          <a:p>
            <a:pPr marL="457200" indent="-457200" algn="l">
              <a:buFont typeface="Arial"/>
              <a:buChar char="•"/>
            </a:pPr>
            <a:r>
              <a:rPr lang="en-US" sz="2000" b="1" dirty="0" smtClean="0">
                <a:solidFill>
                  <a:schemeClr val="tx1"/>
                </a:solidFill>
              </a:rPr>
              <a:t>Path Forward</a:t>
            </a:r>
            <a:endParaRPr lang="en-US" sz="2000" b="1" dirty="0">
              <a:solidFill>
                <a:schemeClr val="tx1"/>
              </a:solidFill>
            </a:endParaRPr>
          </a:p>
        </p:txBody>
      </p:sp>
      <p:pic>
        <p:nvPicPr>
          <p:cNvPr id="8" name="Picture 7"/>
          <p:cNvPicPr>
            <a:picLocks noChangeAspect="1"/>
          </p:cNvPicPr>
          <p:nvPr/>
        </p:nvPicPr>
        <p:blipFill>
          <a:blip r:embed="rId2"/>
          <a:stretch>
            <a:fillRect/>
          </a:stretch>
        </p:blipFill>
        <p:spPr>
          <a:xfrm>
            <a:off x="235628" y="2142057"/>
            <a:ext cx="2888572" cy="4173315"/>
          </a:xfrm>
          <a:prstGeom prst="rect">
            <a:avLst/>
          </a:prstGeom>
        </p:spPr>
      </p:pic>
      <p:pic>
        <p:nvPicPr>
          <p:cNvPr id="9" name="Picture 8" descr="EICUG-PARIS2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558" y="5541598"/>
            <a:ext cx="2563100" cy="707904"/>
          </a:xfrm>
          <a:prstGeom prst="rect">
            <a:avLst/>
          </a:prstGeom>
        </p:spPr>
      </p:pic>
      <p:sp>
        <p:nvSpPr>
          <p:cNvPr id="7" name="Slide Number Placeholder 6"/>
          <p:cNvSpPr>
            <a:spLocks noGrp="1"/>
          </p:cNvSpPr>
          <p:nvPr>
            <p:ph type="sldNum" sz="quarter" idx="12"/>
          </p:nvPr>
        </p:nvSpPr>
        <p:spPr/>
        <p:txBody>
          <a:bodyPr/>
          <a:lstStyle/>
          <a:p>
            <a:fld id="{AF2E4468-5398-3744-84A2-247E18F77D68}" type="slidenum">
              <a:rPr lang="en-US" smtClean="0"/>
              <a:t>1</a:t>
            </a:fld>
            <a:endParaRPr lang="en-US"/>
          </a:p>
        </p:txBody>
      </p:sp>
      <p:sp>
        <p:nvSpPr>
          <p:cNvPr id="11" name="Footer Placeholder 10"/>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12428940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5" name="Picture 5" descr="all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333375"/>
            <a:ext cx="5715000" cy="619125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all_anim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33375"/>
            <a:ext cx="5715000" cy="619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2854" y="5656906"/>
            <a:ext cx="1274357" cy="646331"/>
          </a:xfrm>
          <a:prstGeom prst="rect">
            <a:avLst/>
          </a:prstGeom>
          <a:noFill/>
        </p:spPr>
        <p:txBody>
          <a:bodyPr wrap="none" rtlCol="0">
            <a:spAutoFit/>
          </a:bodyPr>
          <a:lstStyle/>
          <a:p>
            <a:r>
              <a:rPr lang="en-US" b="1" dirty="0" smtClean="0"/>
              <a:t>R. Yoshida</a:t>
            </a:r>
          </a:p>
          <a:p>
            <a:r>
              <a:rPr lang="en-US" b="1" dirty="0" smtClean="0"/>
              <a:t>C. </a:t>
            </a:r>
            <a:r>
              <a:rPr lang="en-US" b="1" dirty="0" err="1" smtClean="0"/>
              <a:t>Gwenlan</a:t>
            </a:r>
            <a:endParaRPr lang="en-US" b="1" dirty="0"/>
          </a:p>
        </p:txBody>
      </p:sp>
      <p:sp>
        <p:nvSpPr>
          <p:cNvPr id="5" name="TextBox 4"/>
          <p:cNvSpPr txBox="1"/>
          <p:nvPr/>
        </p:nvSpPr>
        <p:spPr>
          <a:xfrm>
            <a:off x="153260" y="2091204"/>
            <a:ext cx="1870574" cy="707886"/>
          </a:xfrm>
          <a:prstGeom prst="rect">
            <a:avLst/>
          </a:prstGeom>
          <a:noFill/>
        </p:spPr>
        <p:txBody>
          <a:bodyPr wrap="none" rtlCol="0">
            <a:spAutoFit/>
          </a:bodyPr>
          <a:lstStyle/>
          <a:p>
            <a:r>
              <a:rPr lang="en-US" sz="2000" b="1" dirty="0" smtClean="0">
                <a:solidFill>
                  <a:srgbClr val="FF0000"/>
                </a:solidFill>
              </a:rPr>
              <a:t>What about the</a:t>
            </a:r>
          </a:p>
          <a:p>
            <a:r>
              <a:rPr lang="en-US" sz="2000" b="1" dirty="0" smtClean="0">
                <a:solidFill>
                  <a:srgbClr val="FF0000"/>
                </a:solidFill>
              </a:rPr>
              <a:t>Nucleus?</a:t>
            </a:r>
            <a:endParaRPr lang="en-US" sz="2000" b="1" dirty="0">
              <a:solidFill>
                <a:srgbClr val="FF0000"/>
              </a:solidFill>
            </a:endParaRPr>
          </a:p>
        </p:txBody>
      </p:sp>
      <p:sp>
        <p:nvSpPr>
          <p:cNvPr id="6" name="Slide Number Placeholder 5"/>
          <p:cNvSpPr>
            <a:spLocks noGrp="1"/>
          </p:cNvSpPr>
          <p:nvPr>
            <p:ph type="sldNum" sz="quarter" idx="12"/>
          </p:nvPr>
        </p:nvSpPr>
        <p:spPr/>
        <p:txBody>
          <a:bodyPr/>
          <a:lstStyle/>
          <a:p>
            <a:fld id="{AF2E4468-5398-3744-84A2-247E18F77D68}" type="slidenum">
              <a:rPr lang="en-US" smtClean="0"/>
              <a:t>10</a:t>
            </a:fld>
            <a:endParaRPr lang="en-US"/>
          </a:p>
        </p:txBody>
      </p:sp>
      <p:sp>
        <p:nvSpPr>
          <p:cNvPr id="9" name="Footer Placeholder 8"/>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42244591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78"/>
            <a:ext cx="8229600" cy="1143000"/>
          </a:xfrm>
        </p:spPr>
        <p:txBody>
          <a:bodyPr/>
          <a:lstStyle/>
          <a:p>
            <a:r>
              <a:rPr lang="en-US" b="1" dirty="0" smtClean="0">
                <a:solidFill>
                  <a:srgbClr val="0000FF"/>
                </a:solidFill>
              </a:rPr>
              <a:t>EIC: 21</a:t>
            </a:r>
            <a:r>
              <a:rPr lang="en-US" b="1" baseline="30000" dirty="0" smtClean="0">
                <a:solidFill>
                  <a:srgbClr val="0000FF"/>
                </a:solidFill>
              </a:rPr>
              <a:t>st</a:t>
            </a:r>
            <a:r>
              <a:rPr lang="en-US" b="1" dirty="0" smtClean="0">
                <a:solidFill>
                  <a:srgbClr val="0000FF"/>
                </a:solidFill>
              </a:rPr>
              <a:t> Century QCD Laboratory</a:t>
            </a:r>
            <a:endParaRPr lang="en-US" b="1" dirty="0">
              <a:solidFill>
                <a:srgbClr val="0000FF"/>
              </a:solidFill>
            </a:endParaRPr>
          </a:p>
        </p:txBody>
      </p:sp>
      <p:sp>
        <p:nvSpPr>
          <p:cNvPr id="9" name="Content Placeholder 8"/>
          <p:cNvSpPr>
            <a:spLocks noGrp="1"/>
          </p:cNvSpPr>
          <p:nvPr>
            <p:ph idx="1"/>
          </p:nvPr>
        </p:nvSpPr>
        <p:spPr>
          <a:xfrm>
            <a:off x="192440" y="1395808"/>
            <a:ext cx="8736672" cy="4595742"/>
          </a:xfrm>
        </p:spPr>
        <p:txBody>
          <a:bodyPr>
            <a:normAutofit fontScale="85000" lnSpcReduction="20000"/>
          </a:bodyPr>
          <a:lstStyle/>
          <a:p>
            <a:r>
              <a:rPr lang="en-US" sz="2400" dirty="0" smtClean="0"/>
              <a:t>To explore the fundamental structure and dynamics of the matter in the visible world</a:t>
            </a:r>
          </a:p>
          <a:p>
            <a:pPr marL="0" indent="0">
              <a:buNone/>
            </a:pPr>
            <a:endParaRPr lang="en-US" sz="2400" dirty="0"/>
          </a:p>
          <a:p>
            <a:pPr marL="0" indent="0">
              <a:buNone/>
            </a:pPr>
            <a:endParaRPr lang="en-US" sz="2400" dirty="0" smtClean="0"/>
          </a:p>
          <a:p>
            <a:pPr marL="0" indent="0">
              <a:buNone/>
            </a:pPr>
            <a:endParaRPr lang="en-US" sz="2400" dirty="0" smtClean="0"/>
          </a:p>
          <a:p>
            <a:r>
              <a:rPr lang="en-US" sz="2400" dirty="0" smtClean="0"/>
              <a:t>Interactions arise through fundamental symmetry principles</a:t>
            </a:r>
          </a:p>
          <a:p>
            <a:r>
              <a:rPr lang="en-US" sz="2400" dirty="0" smtClean="0"/>
              <a:t>Properties of the visible universe emerge through complex structure of the </a:t>
            </a:r>
            <a:r>
              <a:rPr lang="en-US" sz="2400" dirty="0"/>
              <a:t>Q</a:t>
            </a:r>
            <a:r>
              <a:rPr lang="en-US" sz="2400" dirty="0" smtClean="0"/>
              <a:t>CD vacuum</a:t>
            </a:r>
          </a:p>
          <a:p>
            <a:r>
              <a:rPr lang="en-US" sz="2400" dirty="0" smtClean="0"/>
              <a:t>The proton is a highly relativistic system described by QCD, a fully relativistic quantum field theory.</a:t>
            </a:r>
          </a:p>
          <a:p>
            <a:r>
              <a:rPr lang="en-US" sz="2400" dirty="0" smtClean="0"/>
              <a:t>Lattice QCD is an increasingly powerful means to carry out </a:t>
            </a:r>
            <a:r>
              <a:rPr lang="en-US" sz="2400" i="1" dirty="0" err="1" smtClean="0"/>
              <a:t>ab</a:t>
            </a:r>
            <a:r>
              <a:rPr lang="en-US" sz="2400" i="1" dirty="0" smtClean="0"/>
              <a:t> initio </a:t>
            </a:r>
            <a:r>
              <a:rPr lang="en-US" sz="2400" dirty="0" smtClean="0"/>
              <a:t>QCD calculations of </a:t>
            </a:r>
            <a:r>
              <a:rPr lang="en-US" sz="2400" smtClean="0"/>
              <a:t>hadron structure.  </a:t>
            </a:r>
            <a:endParaRPr lang="en-US" sz="2400" dirty="0" smtClean="0"/>
          </a:p>
          <a:p>
            <a:r>
              <a:rPr lang="en-US" sz="2400" dirty="0" smtClean="0"/>
              <a:t>The </a:t>
            </a:r>
            <a:r>
              <a:rPr lang="en-US" sz="2400" dirty="0"/>
              <a:t>goal of the EIC is to provide us with an understanding of the internal structure of </a:t>
            </a:r>
            <a:r>
              <a:rPr lang="en-US" sz="2400" dirty="0" smtClean="0"/>
              <a:t>the proton </a:t>
            </a:r>
            <a:r>
              <a:rPr lang="en-US" sz="2400" dirty="0"/>
              <a:t>and more complex atomic nuclei that is comparable to our knowledge of </a:t>
            </a:r>
            <a:r>
              <a:rPr lang="en-US" sz="2400" dirty="0" smtClean="0"/>
              <a:t>the electronic </a:t>
            </a:r>
            <a:r>
              <a:rPr lang="en-US" sz="2400" dirty="0"/>
              <a:t>structure of atoms themselves, which lies at the heart of modern technologies.</a:t>
            </a:r>
          </a:p>
          <a:p>
            <a:endParaRPr lang="en-US" sz="2400" dirty="0"/>
          </a:p>
        </p:txBody>
      </p:sp>
      <p:pic>
        <p:nvPicPr>
          <p:cNvPr id="3" name="Picture 2" descr="Screen Shot 2018-10-14 at 9.16.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859" y="1819860"/>
            <a:ext cx="5796334" cy="1027883"/>
          </a:xfrm>
          <a:prstGeom prst="rect">
            <a:avLst/>
          </a:prstGeom>
        </p:spPr>
      </p:pic>
      <p:sp>
        <p:nvSpPr>
          <p:cNvPr id="7" name="Slide Number Placeholder 6"/>
          <p:cNvSpPr>
            <a:spLocks noGrp="1"/>
          </p:cNvSpPr>
          <p:nvPr>
            <p:ph type="sldNum" sz="quarter" idx="12"/>
          </p:nvPr>
        </p:nvSpPr>
        <p:spPr/>
        <p:txBody>
          <a:bodyPr/>
          <a:lstStyle/>
          <a:p>
            <a:fld id="{AF2E4468-5398-3744-84A2-247E18F77D68}" type="slidenum">
              <a:rPr lang="en-US" smtClean="0"/>
              <a:t>11</a:t>
            </a:fld>
            <a:endParaRPr lang="en-US"/>
          </a:p>
        </p:txBody>
      </p:sp>
      <p:sp>
        <p:nvSpPr>
          <p:cNvPr id="10" name="Footer Placeholder 9"/>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0366097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36"/>
            <a:ext cx="8229600" cy="1143000"/>
          </a:xfrm>
        </p:spPr>
        <p:txBody>
          <a:bodyPr/>
          <a:lstStyle/>
          <a:p>
            <a:r>
              <a:rPr lang="en-US" b="1" dirty="0" smtClean="0">
                <a:solidFill>
                  <a:srgbClr val="0000FF"/>
                </a:solidFill>
              </a:rPr>
              <a:t>QCD Exploration </a:t>
            </a:r>
            <a:endParaRPr lang="en-US" b="1" dirty="0">
              <a:solidFill>
                <a:srgbClr val="0000FF"/>
              </a:solidFill>
            </a:endParaRPr>
          </a:p>
        </p:txBody>
      </p:sp>
      <p:pic>
        <p:nvPicPr>
          <p:cNvPr id="9" name="Content Placeholder 8" descr="Screen Shot 2018-10-14 at 8.26.38 PM.png"/>
          <p:cNvPicPr>
            <a:picLocks noGrp="1" noChangeAspect="1"/>
          </p:cNvPicPr>
          <p:nvPr>
            <p:ph idx="1"/>
          </p:nvPr>
        </p:nvPicPr>
        <p:blipFill>
          <a:blip r:embed="rId2">
            <a:extLst>
              <a:ext uri="{28A0092B-C50C-407E-A947-70E740481C1C}">
                <a14:useLocalDpi xmlns:a14="http://schemas.microsoft.com/office/drawing/2010/main" val="0"/>
              </a:ext>
            </a:extLst>
          </a:blip>
          <a:srcRect l="-31610" r="-31610"/>
          <a:stretch>
            <a:fillRect/>
          </a:stretch>
        </p:blipFill>
        <p:spPr>
          <a:xfrm>
            <a:off x="-1511988" y="1017650"/>
            <a:ext cx="7814800" cy="4297839"/>
          </a:xfrm>
        </p:spPr>
      </p:pic>
      <p:sp>
        <p:nvSpPr>
          <p:cNvPr id="10" name="TextBox 9"/>
          <p:cNvSpPr txBox="1"/>
          <p:nvPr/>
        </p:nvSpPr>
        <p:spPr>
          <a:xfrm>
            <a:off x="4840967" y="950265"/>
            <a:ext cx="4352474" cy="2862322"/>
          </a:xfrm>
          <a:prstGeom prst="rect">
            <a:avLst/>
          </a:prstGeom>
          <a:noFill/>
        </p:spPr>
        <p:txBody>
          <a:bodyPr wrap="none" rtlCol="0">
            <a:spAutoFit/>
          </a:bodyPr>
          <a:lstStyle/>
          <a:p>
            <a:pPr marL="285750" indent="-285750">
              <a:buFont typeface="Arial"/>
              <a:buChar char="•"/>
            </a:pPr>
            <a:r>
              <a:rPr lang="en-US" sz="2000" dirty="0" smtClean="0"/>
              <a:t>EIC will allow us to explore the QCD</a:t>
            </a:r>
          </a:p>
          <a:p>
            <a:r>
              <a:rPr lang="en-US" sz="2000" dirty="0"/>
              <a:t> </a:t>
            </a:r>
            <a:r>
              <a:rPr lang="en-US" sz="2000" dirty="0" smtClean="0"/>
              <a:t>     landscape over a wide range in </a:t>
            </a:r>
            <a:r>
              <a:rPr lang="en-US" sz="2000" i="1" dirty="0" smtClean="0"/>
              <a:t>x</a:t>
            </a:r>
            <a:r>
              <a:rPr lang="en-US" sz="2000" dirty="0" smtClean="0"/>
              <a:t> </a:t>
            </a:r>
          </a:p>
          <a:p>
            <a:r>
              <a:rPr lang="en-US" sz="2000" dirty="0"/>
              <a:t> </a:t>
            </a:r>
            <a:r>
              <a:rPr lang="en-US" sz="2000" dirty="0" smtClean="0"/>
              <a:t>      and </a:t>
            </a:r>
            <a:r>
              <a:rPr lang="en-US" sz="2000" i="1" dirty="0" smtClean="0"/>
              <a:t>Q</a:t>
            </a:r>
            <a:r>
              <a:rPr lang="en-US" sz="2000" i="1" baseline="30000" dirty="0" smtClean="0"/>
              <a:t>2</a:t>
            </a:r>
            <a:r>
              <a:rPr lang="en-US" sz="2000" dirty="0" smtClean="0"/>
              <a:t>. </a:t>
            </a:r>
          </a:p>
          <a:p>
            <a:pPr marL="285750" indent="-285750">
              <a:buFont typeface="Arial"/>
              <a:buChar char="•"/>
            </a:pPr>
            <a:r>
              <a:rPr lang="en-US" sz="2000" dirty="0" smtClean="0"/>
              <a:t>Study high-density gluon matter</a:t>
            </a:r>
          </a:p>
          <a:p>
            <a:pPr marL="285750" indent="-285750">
              <a:buFont typeface="Arial"/>
              <a:buChar char="•"/>
            </a:pPr>
            <a:r>
              <a:rPr lang="en-US" sz="2000" dirty="0" smtClean="0"/>
              <a:t>Different coupling regimes</a:t>
            </a:r>
          </a:p>
          <a:p>
            <a:pPr marL="285750" indent="-285750">
              <a:buFont typeface="Arial"/>
              <a:buChar char="•"/>
            </a:pPr>
            <a:r>
              <a:rPr lang="en-US" sz="2000" dirty="0" smtClean="0"/>
              <a:t>Nuclei are </a:t>
            </a:r>
            <a:r>
              <a:rPr lang="en-US" sz="2000" i="1" dirty="0" smtClean="0"/>
              <a:t>terra incognita</a:t>
            </a:r>
          </a:p>
          <a:p>
            <a:pPr marL="285750" indent="-285750">
              <a:buFont typeface="Arial"/>
              <a:buChar char="•"/>
            </a:pPr>
            <a:r>
              <a:rPr lang="en-US" sz="2000" dirty="0"/>
              <a:t>Study modifications of gluons in</a:t>
            </a:r>
          </a:p>
          <a:p>
            <a:r>
              <a:rPr lang="en-US" sz="2000" dirty="0"/>
              <a:t>     nuclear environment complementing</a:t>
            </a:r>
          </a:p>
          <a:p>
            <a:r>
              <a:rPr lang="en-US" sz="2000" dirty="0"/>
              <a:t>     heavy ion programs at RHIC and </a:t>
            </a:r>
            <a:r>
              <a:rPr lang="en-US" sz="2000" dirty="0" smtClean="0"/>
              <a:t>LHC</a:t>
            </a:r>
            <a:endParaRPr lang="en-US" sz="2000" i="1" baseline="30000" dirty="0"/>
          </a:p>
        </p:txBody>
      </p:sp>
      <p:pic>
        <p:nvPicPr>
          <p:cNvPr id="3" name="Picture 2" descr="Screen Shot 2018-10-15 at 2.33.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33" y="5279965"/>
            <a:ext cx="1133107" cy="1115216"/>
          </a:xfrm>
          <a:prstGeom prst="rect">
            <a:avLst/>
          </a:prstGeom>
        </p:spPr>
      </p:pic>
      <p:pic>
        <p:nvPicPr>
          <p:cNvPr id="7" name="Picture 6" descr="Screen Shot 2018-10-15 at 2.33.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224" y="5306608"/>
            <a:ext cx="1155553" cy="1066378"/>
          </a:xfrm>
          <a:prstGeom prst="rect">
            <a:avLst/>
          </a:prstGeom>
        </p:spPr>
      </p:pic>
      <p:pic>
        <p:nvPicPr>
          <p:cNvPr id="8" name="Picture 7" descr="Screen Shot 2018-10-15 at 2.34.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852" y="5346690"/>
            <a:ext cx="1106314" cy="1032782"/>
          </a:xfrm>
          <a:prstGeom prst="rect">
            <a:avLst/>
          </a:prstGeom>
        </p:spPr>
      </p:pic>
      <p:cxnSp>
        <p:nvCxnSpPr>
          <p:cNvPr id="14" name="Straight Arrow Connector 13"/>
          <p:cNvCxnSpPr/>
          <p:nvPr/>
        </p:nvCxnSpPr>
        <p:spPr>
          <a:xfrm>
            <a:off x="1438706" y="5834520"/>
            <a:ext cx="33504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896613" y="5853705"/>
            <a:ext cx="33504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5" name="Content Placeholder 6" descr="Screen Shot 2018-10-15 at 1.05.46 PM.png"/>
          <p:cNvPicPr>
            <a:picLocks noChangeAspect="1"/>
          </p:cNvPicPr>
          <p:nvPr/>
        </p:nvPicPr>
        <p:blipFill>
          <a:blip r:embed="rId6">
            <a:extLst>
              <a:ext uri="{28A0092B-C50C-407E-A947-70E740481C1C}">
                <a14:useLocalDpi xmlns:a14="http://schemas.microsoft.com/office/drawing/2010/main" val="0"/>
              </a:ext>
            </a:extLst>
          </a:blip>
          <a:srcRect l="-9741" r="-9741"/>
          <a:stretch>
            <a:fillRect/>
          </a:stretch>
        </p:blipFill>
        <p:spPr>
          <a:xfrm>
            <a:off x="4685183" y="3812588"/>
            <a:ext cx="4339269" cy="2543762"/>
          </a:xfrm>
          <a:prstGeom prst="rect">
            <a:avLst/>
          </a:prstGeom>
        </p:spPr>
      </p:pic>
      <p:sp>
        <p:nvSpPr>
          <p:cNvPr id="11" name="Slide Number Placeholder 10"/>
          <p:cNvSpPr>
            <a:spLocks noGrp="1"/>
          </p:cNvSpPr>
          <p:nvPr>
            <p:ph type="sldNum" sz="quarter" idx="12"/>
          </p:nvPr>
        </p:nvSpPr>
        <p:spPr/>
        <p:txBody>
          <a:bodyPr/>
          <a:lstStyle/>
          <a:p>
            <a:fld id="{AF2E4468-5398-3744-84A2-247E18F77D68}" type="slidenum">
              <a:rPr lang="en-US" smtClean="0"/>
              <a:t>12</a:t>
            </a:fld>
            <a:endParaRPr lang="en-US"/>
          </a:p>
        </p:txBody>
      </p:sp>
      <p:sp>
        <p:nvSpPr>
          <p:cNvPr id="13" name="Footer Placeholder 12"/>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36280309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909" y="153691"/>
            <a:ext cx="8464378" cy="487490"/>
          </a:xfrm>
        </p:spPr>
        <p:txBody>
          <a:bodyPr>
            <a:noAutofit/>
          </a:bodyPr>
          <a:lstStyle/>
          <a:p>
            <a:r>
              <a:rPr lang="en-US" sz="2800" dirty="0" smtClean="0">
                <a:solidFill>
                  <a:srgbClr val="0000FF"/>
                </a:solidFill>
              </a:rPr>
              <a:t>U.S. Electron-Ion Collider Planning 2007-18</a:t>
            </a:r>
            <a:endParaRPr lang="en-US" sz="2800" dirty="0">
              <a:solidFill>
                <a:srgbClr val="0000FF"/>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773" y="716562"/>
            <a:ext cx="1042335" cy="1285263"/>
          </a:xfrm>
          <a:prstGeom prst="rect">
            <a:avLst/>
          </a:prstGeom>
          <a:solidFill>
            <a:schemeClr val="tx1"/>
          </a:solidFill>
          <a:ln>
            <a:noFill/>
          </a:ln>
          <a:effectLst/>
          <a:extLst/>
        </p:spPr>
      </p:pic>
      <p:sp>
        <p:nvSpPr>
          <p:cNvPr id="7" name="Rectangle 3"/>
          <p:cNvSpPr txBox="1">
            <a:spLocks noChangeArrowheads="1"/>
          </p:cNvSpPr>
          <p:nvPr/>
        </p:nvSpPr>
        <p:spPr>
          <a:xfrm>
            <a:off x="2198786" y="914426"/>
            <a:ext cx="6729084" cy="1014178"/>
          </a:xfrm>
          <a:prstGeom prst="rect">
            <a:avLst/>
          </a:prstGeom>
          <a:ln w="38100">
            <a:solidFill>
              <a:srgbClr val="00B0F0"/>
            </a:solidFill>
          </a:ln>
        </p:spPr>
        <p:txBody>
          <a:bodyPr/>
          <a:lstStyle/>
          <a:p>
            <a:pPr marL="342900" indent="-342900" eaLnBrk="0" hangingPunct="0">
              <a:lnSpc>
                <a:spcPct val="90000"/>
              </a:lnSpc>
              <a:spcBef>
                <a:spcPts val="600"/>
              </a:spcBef>
              <a:spcAft>
                <a:spcPct val="30000"/>
              </a:spcAft>
              <a:buFont typeface="Wingdings" pitchFamily="2" charset="2"/>
              <a:buNone/>
              <a:defRPr/>
            </a:pPr>
            <a:r>
              <a:rPr lang="en-US" sz="1600" b="1" kern="0" dirty="0" smtClean="0">
                <a:solidFill>
                  <a:srgbClr val="3366FF"/>
                </a:solidFill>
                <a:latin typeface="Arial" pitchFamily="34" charset="0"/>
                <a:cs typeface="Arial" pitchFamily="34" charset="0"/>
              </a:rPr>
              <a:t>2007 NSAC Long</a:t>
            </a:r>
            <a:r>
              <a:rPr lang="en-US" sz="1600" b="1" kern="0" dirty="0">
                <a:solidFill>
                  <a:srgbClr val="3366FF"/>
                </a:solidFill>
                <a:latin typeface="Arial" pitchFamily="34" charset="0"/>
                <a:cs typeface="Arial" pitchFamily="34" charset="0"/>
              </a:rPr>
              <a:t>-Range </a:t>
            </a:r>
            <a:r>
              <a:rPr lang="en-US" sz="1600" b="1" kern="0" dirty="0" smtClean="0">
                <a:solidFill>
                  <a:srgbClr val="3366FF"/>
                </a:solidFill>
                <a:latin typeface="Arial" pitchFamily="34" charset="0"/>
                <a:cs typeface="Arial" pitchFamily="34" charset="0"/>
              </a:rPr>
              <a:t>Plan</a:t>
            </a:r>
            <a:endParaRPr lang="en-US" sz="1600" b="1" kern="0" dirty="0">
              <a:solidFill>
                <a:srgbClr val="3366FF"/>
              </a:solidFill>
              <a:latin typeface="Arial" pitchFamily="34" charset="0"/>
              <a:cs typeface="Arial" pitchFamily="34" charset="0"/>
            </a:endParaRPr>
          </a:p>
          <a:p>
            <a:pPr eaLnBrk="0" hangingPunct="0">
              <a:lnSpc>
                <a:spcPct val="90000"/>
              </a:lnSpc>
              <a:spcBef>
                <a:spcPts val="600"/>
              </a:spcBef>
              <a:spcAft>
                <a:spcPct val="30000"/>
              </a:spcAft>
              <a:buFont typeface="Wingdings" pitchFamily="2" charset="2"/>
              <a:buNone/>
              <a:defRPr/>
            </a:pPr>
            <a:r>
              <a:rPr lang="en-US" sz="1400" kern="0" dirty="0" smtClean="0">
                <a:latin typeface="Arial" pitchFamily="34" charset="0"/>
                <a:ea typeface="ＭＳ Ｐゴシック" pitchFamily="1" charset="-128"/>
                <a:cs typeface="Arial" pitchFamily="34" charset="0"/>
              </a:rPr>
              <a:t>“</a:t>
            </a:r>
            <a:r>
              <a:rPr lang="en-US" sz="1400" kern="0" dirty="0">
                <a:latin typeface="Arial" pitchFamily="34" charset="0"/>
                <a:ea typeface="ＭＳ Ｐゴシック" pitchFamily="1" charset="-128"/>
                <a:cs typeface="Arial" pitchFamily="34" charset="0"/>
              </a:rPr>
              <a:t>An Electron-Ion Collider (EIC) with polarized beams has been embraced by </a:t>
            </a:r>
            <a:r>
              <a:rPr lang="en-US" sz="1400" kern="0" dirty="0" smtClean="0">
                <a:latin typeface="Arial" pitchFamily="34" charset="0"/>
                <a:ea typeface="ＭＳ Ｐゴシック" pitchFamily="1" charset="-128"/>
                <a:cs typeface="Arial" pitchFamily="34" charset="0"/>
              </a:rPr>
              <a:t>the U.S</a:t>
            </a:r>
            <a:r>
              <a:rPr lang="en-US" sz="1400" kern="0" dirty="0">
                <a:latin typeface="Arial" pitchFamily="34" charset="0"/>
                <a:ea typeface="ＭＳ Ｐゴシック" pitchFamily="1" charset="-128"/>
                <a:cs typeface="Arial" pitchFamily="34" charset="0"/>
              </a:rPr>
              <a:t>. nuclear science community as embodying the vision for reaching the next QCD </a:t>
            </a:r>
            <a:r>
              <a:rPr lang="en-US" sz="1400" kern="0" dirty="0" smtClean="0">
                <a:latin typeface="Arial" pitchFamily="34" charset="0"/>
                <a:ea typeface="ＭＳ Ｐゴシック" pitchFamily="1" charset="-128"/>
                <a:cs typeface="Arial" pitchFamily="34" charset="0"/>
              </a:rPr>
              <a:t>frontier”</a:t>
            </a:r>
            <a:endParaRPr lang="en-US" sz="1400" kern="0" dirty="0">
              <a:latin typeface="Arial" pitchFamily="34" charset="0"/>
              <a:ea typeface="ＭＳ Ｐゴシック" pitchFamily="1" charset="-128"/>
              <a:cs typeface="Arial" pitchFamily="34" charset="0"/>
            </a:endParaRPr>
          </a:p>
        </p:txBody>
      </p:sp>
      <p:sp>
        <p:nvSpPr>
          <p:cNvPr id="5" name="TextBox 4"/>
          <p:cNvSpPr txBox="1"/>
          <p:nvPr/>
        </p:nvSpPr>
        <p:spPr>
          <a:xfrm>
            <a:off x="2648627" y="2190539"/>
            <a:ext cx="6279244" cy="1231106"/>
          </a:xfrm>
          <a:prstGeom prst="rect">
            <a:avLst/>
          </a:prstGeom>
          <a:noFill/>
          <a:ln w="38100">
            <a:solidFill>
              <a:srgbClr val="00B0F0"/>
            </a:solidFill>
          </a:ln>
        </p:spPr>
        <p:txBody>
          <a:bodyPr wrap="square" rtlCol="0">
            <a:spAutoFit/>
          </a:bodyPr>
          <a:lstStyle/>
          <a:p>
            <a:r>
              <a:rPr lang="en-US" sz="1600" b="1" kern="0" dirty="0">
                <a:solidFill>
                  <a:srgbClr val="3366FF"/>
                </a:solidFill>
                <a:latin typeface="Arial" pitchFamily="34" charset="0"/>
                <a:cs typeface="Arial" pitchFamily="34" charset="0"/>
              </a:rPr>
              <a:t>2013 </a:t>
            </a:r>
            <a:r>
              <a:rPr lang="en-US" sz="1600" b="1" kern="0" dirty="0" smtClean="0">
                <a:solidFill>
                  <a:srgbClr val="3366FF"/>
                </a:solidFill>
                <a:latin typeface="Arial" pitchFamily="34" charset="0"/>
                <a:cs typeface="Arial" pitchFamily="34" charset="0"/>
              </a:rPr>
              <a:t>Electron Ion Collider </a:t>
            </a:r>
            <a:r>
              <a:rPr lang="en-US" sz="1600" b="1" kern="0" dirty="0">
                <a:solidFill>
                  <a:srgbClr val="3366FF"/>
                </a:solidFill>
                <a:latin typeface="Arial" pitchFamily="34" charset="0"/>
                <a:cs typeface="Arial" pitchFamily="34" charset="0"/>
              </a:rPr>
              <a:t>White Paper </a:t>
            </a:r>
          </a:p>
          <a:p>
            <a:r>
              <a:rPr lang="en-US" sz="1400" kern="0" dirty="0">
                <a:solidFill>
                  <a:srgbClr val="000000"/>
                </a:solidFill>
                <a:latin typeface="Arial" pitchFamily="34" charset="0"/>
                <a:ea typeface="ＭＳ Ｐゴシック" pitchFamily="1" charset="-128"/>
                <a:cs typeface="Arial" pitchFamily="34" charset="0"/>
              </a:rPr>
              <a:t>(Writing committee convened by </a:t>
            </a:r>
            <a:r>
              <a:rPr lang="en-US" sz="1400" kern="0" dirty="0" smtClean="0">
                <a:solidFill>
                  <a:srgbClr val="000000"/>
                </a:solidFill>
                <a:latin typeface="Arial" pitchFamily="34" charset="0"/>
                <a:ea typeface="ＭＳ Ｐゴシック" pitchFamily="1" charset="-128"/>
                <a:cs typeface="Arial" pitchFamily="34" charset="0"/>
              </a:rPr>
              <a:t>Jefferson Lab and BNL)</a:t>
            </a:r>
          </a:p>
          <a:p>
            <a:r>
              <a:rPr lang="en-US" sz="1600" b="1" kern="0" dirty="0" smtClean="0">
                <a:solidFill>
                  <a:srgbClr val="3366FF"/>
                </a:solidFill>
                <a:latin typeface="Arial" pitchFamily="34" charset="0"/>
                <a:ea typeface="ＭＳ Ｐゴシック" pitchFamily="1" charset="-128"/>
                <a:cs typeface="Arial" pitchFamily="34" charset="0"/>
              </a:rPr>
              <a:t>2013 NSAC Subcommittee on Future Facilities</a:t>
            </a:r>
          </a:p>
          <a:p>
            <a:r>
              <a:rPr lang="en-US" sz="1400" kern="0" dirty="0" smtClean="0">
                <a:solidFill>
                  <a:srgbClr val="000000"/>
                </a:solidFill>
                <a:latin typeface="Arial" pitchFamily="34" charset="0"/>
                <a:ea typeface="ＭＳ Ｐゴシック" pitchFamily="1" charset="-128"/>
                <a:cs typeface="Arial" pitchFamily="34" charset="0"/>
              </a:rPr>
              <a:t>Identified EIC as </a:t>
            </a:r>
            <a:r>
              <a:rPr lang="en-US" sz="1400" b="1" kern="0" dirty="0" smtClean="0">
                <a:solidFill>
                  <a:srgbClr val="000000"/>
                </a:solidFill>
                <a:latin typeface="Arial" pitchFamily="34" charset="0"/>
                <a:ea typeface="ＭＳ Ｐゴシック" pitchFamily="1" charset="-128"/>
                <a:cs typeface="Arial" pitchFamily="34" charset="0"/>
              </a:rPr>
              <a:t>absolutely central </a:t>
            </a:r>
            <a:r>
              <a:rPr lang="en-US" sz="1400" kern="0" dirty="0" smtClean="0">
                <a:solidFill>
                  <a:srgbClr val="000000"/>
                </a:solidFill>
                <a:latin typeface="Arial" pitchFamily="34" charset="0"/>
                <a:ea typeface="ＭＳ Ｐゴシック" pitchFamily="1" charset="-128"/>
                <a:cs typeface="Arial" pitchFamily="34" charset="0"/>
              </a:rPr>
              <a:t>to the nuclear science program of the next decade </a:t>
            </a:r>
            <a:endParaRPr lang="en-US" sz="1400" kern="0" dirty="0">
              <a:solidFill>
                <a:srgbClr val="000000"/>
              </a:solidFill>
              <a:latin typeface="Arial" pitchFamily="34" charset="0"/>
              <a:ea typeface="ＭＳ Ｐゴシック" pitchFamily="1" charset="-128"/>
              <a:cs typeface="Arial" pitchFamily="34" charset="0"/>
            </a:endParaRPr>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628" y="2106993"/>
            <a:ext cx="1044398" cy="1348071"/>
          </a:xfrm>
          <a:prstGeom prst="rect">
            <a:avLst/>
          </a:prstGeom>
          <a:solidFill>
            <a:schemeClr val="tx1"/>
          </a:solidFill>
          <a:ln>
            <a:noFill/>
          </a:ln>
          <a:effectLst/>
          <a:extLst/>
        </p:spPr>
      </p:pic>
      <p:pic>
        <p:nvPicPr>
          <p:cNvPr id="4102" name="Picture 6"/>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24773" y="3524563"/>
            <a:ext cx="1042334" cy="13449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24451" y="3835193"/>
            <a:ext cx="6703420" cy="812530"/>
          </a:xfrm>
          <a:prstGeom prst="rect">
            <a:avLst/>
          </a:prstGeom>
          <a:noFill/>
          <a:ln w="38100">
            <a:solidFill>
              <a:srgbClr val="00B0F0"/>
            </a:solidFill>
          </a:ln>
        </p:spPr>
        <p:txBody>
          <a:bodyPr wrap="square" rtlCol="0">
            <a:spAutoFit/>
          </a:bodyPr>
          <a:lstStyle/>
          <a:p>
            <a:pPr lvl="0" fontAlgn="base">
              <a:spcBef>
                <a:spcPct val="20000"/>
              </a:spcBef>
              <a:spcAft>
                <a:spcPct val="0"/>
              </a:spcAft>
            </a:pPr>
            <a:r>
              <a:rPr lang="en-US" sz="1600" b="1" kern="0" dirty="0" smtClean="0">
                <a:solidFill>
                  <a:srgbClr val="3366FF"/>
                </a:solidFill>
                <a:latin typeface="Arial" pitchFamily="34" charset="0"/>
                <a:cs typeface="Arial" pitchFamily="34" charset="0"/>
              </a:rPr>
              <a:t>2015 NSAC Long Range Plan</a:t>
            </a:r>
            <a:endParaRPr lang="en-US" sz="1400" b="1" kern="0" dirty="0" smtClean="0">
              <a:solidFill>
                <a:srgbClr val="3366FF"/>
              </a:solidFill>
              <a:latin typeface="Arial" pitchFamily="34" charset="0"/>
              <a:cs typeface="Arial" pitchFamily="34" charset="0"/>
            </a:endParaRPr>
          </a:p>
          <a:p>
            <a:pPr lvl="0" fontAlgn="base">
              <a:spcBef>
                <a:spcPct val="20000"/>
              </a:spcBef>
              <a:spcAft>
                <a:spcPct val="0"/>
              </a:spcAft>
            </a:pPr>
            <a:r>
              <a:rPr lang="en-US" sz="1400" kern="0" dirty="0" smtClean="0">
                <a:solidFill>
                  <a:srgbClr val="000000"/>
                </a:solidFill>
                <a:latin typeface="Arial" pitchFamily="34" charset="0"/>
                <a:cs typeface="Arial" pitchFamily="34" charset="0"/>
              </a:rPr>
              <a:t>“We </a:t>
            </a:r>
            <a:r>
              <a:rPr lang="en-US" sz="1400" kern="0" dirty="0">
                <a:solidFill>
                  <a:srgbClr val="000000"/>
                </a:solidFill>
                <a:latin typeface="Arial" pitchFamily="34" charset="0"/>
                <a:cs typeface="Arial" pitchFamily="34" charset="0"/>
              </a:rPr>
              <a:t>recommend a high-energy high-luminosity polarized EIC as the highest priority for new facility construction following the completion of FRIB</a:t>
            </a:r>
            <a:r>
              <a:rPr lang="en-US" sz="1400" kern="0" dirty="0" smtClean="0">
                <a:solidFill>
                  <a:srgbClr val="000000"/>
                </a:solidFill>
                <a:latin typeface="Arial" pitchFamily="34" charset="0"/>
                <a:cs typeface="Arial" pitchFamily="34" charset="0"/>
              </a:rPr>
              <a:t>.”</a:t>
            </a:r>
            <a:endParaRPr lang="en-US" sz="1400" kern="0" dirty="0">
              <a:solidFill>
                <a:srgbClr val="000000"/>
              </a:solidFill>
              <a:latin typeface="Arial" pitchFamily="34" charset="0"/>
              <a:cs typeface="Arial" pitchFamily="34" charset="0"/>
            </a:endParaRPr>
          </a:p>
        </p:txBody>
      </p:sp>
      <p:sp>
        <p:nvSpPr>
          <p:cNvPr id="12" name="TextBox 11"/>
          <p:cNvSpPr txBox="1"/>
          <p:nvPr/>
        </p:nvSpPr>
        <p:spPr>
          <a:xfrm>
            <a:off x="2224451" y="5106546"/>
            <a:ext cx="6703420" cy="1274195"/>
          </a:xfrm>
          <a:prstGeom prst="rect">
            <a:avLst/>
          </a:prstGeom>
          <a:noFill/>
          <a:ln w="38100">
            <a:solidFill>
              <a:srgbClr val="00B0F0"/>
            </a:solidFill>
          </a:ln>
        </p:spPr>
        <p:txBody>
          <a:bodyPr wrap="square" rtlCol="0">
            <a:spAutoFit/>
          </a:bodyPr>
          <a:lstStyle/>
          <a:p>
            <a:pPr lvl="0" fontAlgn="base">
              <a:spcBef>
                <a:spcPct val="20000"/>
              </a:spcBef>
              <a:spcAft>
                <a:spcPct val="0"/>
              </a:spcAft>
            </a:pPr>
            <a:r>
              <a:rPr lang="en-US" sz="1600" b="1" kern="0" dirty="0" smtClean="0">
                <a:solidFill>
                  <a:srgbClr val="3366FF"/>
                </a:solidFill>
                <a:latin typeface="Arial" pitchFamily="34" charset="0"/>
                <a:cs typeface="Arial" pitchFamily="34" charset="0"/>
              </a:rPr>
              <a:t>2018 National Academy of Sciences – Assessment of U.S. Based Electron-Ion Collider Science </a:t>
            </a:r>
            <a:endParaRPr lang="en-US" sz="1400" b="1" kern="0" dirty="0" smtClean="0">
              <a:solidFill>
                <a:srgbClr val="3366FF"/>
              </a:solidFill>
              <a:latin typeface="Arial" pitchFamily="34" charset="0"/>
              <a:cs typeface="Arial" pitchFamily="34" charset="0"/>
            </a:endParaRPr>
          </a:p>
          <a:p>
            <a:pPr lvl="0" fontAlgn="base">
              <a:spcBef>
                <a:spcPct val="20000"/>
              </a:spcBef>
              <a:spcAft>
                <a:spcPct val="0"/>
              </a:spcAft>
            </a:pPr>
            <a:r>
              <a:rPr lang="en-US" sz="1400" kern="0" dirty="0" smtClean="0">
                <a:solidFill>
                  <a:srgbClr val="000000"/>
                </a:solidFill>
                <a:latin typeface="Arial" pitchFamily="34" charset="0"/>
                <a:cs typeface="Arial" pitchFamily="34" charset="0"/>
              </a:rPr>
              <a:t>“…the committee finds a compelling scientific case for such a facility.  The science questions that an EIC will answer are central to completing an understanding of atoms as well as being integral to the agenda of nuclear physics today.”</a:t>
            </a:r>
            <a:endParaRPr lang="en-US" sz="1400" kern="0" dirty="0">
              <a:solidFill>
                <a:srgbClr val="000000"/>
              </a:solidFill>
              <a:latin typeface="Arial" pitchFamily="34" charset="0"/>
              <a:cs typeface="Arial" pitchFamily="34" charset="0"/>
            </a:endParaRPr>
          </a:p>
        </p:txBody>
      </p:sp>
      <p:pic>
        <p:nvPicPr>
          <p:cNvPr id="13" name="Picture 12"/>
          <p:cNvPicPr>
            <a:picLocks noChangeAspect="1"/>
          </p:cNvPicPr>
          <p:nvPr/>
        </p:nvPicPr>
        <p:blipFill>
          <a:blip r:embed="rId5"/>
          <a:stretch>
            <a:fillRect/>
          </a:stretch>
        </p:blipFill>
        <p:spPr>
          <a:xfrm>
            <a:off x="235628" y="4928188"/>
            <a:ext cx="1038127" cy="1499852"/>
          </a:xfrm>
          <a:prstGeom prst="rect">
            <a:avLst/>
          </a:prstGeom>
        </p:spPr>
      </p:pic>
      <p:pic>
        <p:nvPicPr>
          <p:cNvPr id="6" name="Picture 5"/>
          <p:cNvPicPr>
            <a:picLocks noChangeAspect="1"/>
          </p:cNvPicPr>
          <p:nvPr/>
        </p:nvPicPr>
        <p:blipFill>
          <a:blip r:embed="rId6"/>
          <a:stretch>
            <a:fillRect/>
          </a:stretch>
        </p:blipFill>
        <p:spPr>
          <a:xfrm>
            <a:off x="1385807" y="2120026"/>
            <a:ext cx="1029388" cy="1335038"/>
          </a:xfrm>
          <a:prstGeom prst="rect">
            <a:avLst/>
          </a:prstGeom>
          <a:ln>
            <a:solidFill>
              <a:schemeClr val="tx1"/>
            </a:solidFill>
          </a:ln>
        </p:spPr>
      </p:pic>
      <p:sp>
        <p:nvSpPr>
          <p:cNvPr id="9" name="Slide Number Placeholder 8"/>
          <p:cNvSpPr>
            <a:spLocks noGrp="1"/>
          </p:cNvSpPr>
          <p:nvPr>
            <p:ph type="sldNum" sz="quarter" idx="12"/>
          </p:nvPr>
        </p:nvSpPr>
        <p:spPr>
          <a:xfrm>
            <a:off x="8218157" y="6467336"/>
            <a:ext cx="536158" cy="303364"/>
          </a:xfrm>
        </p:spPr>
        <p:txBody>
          <a:bodyPr/>
          <a:lstStyle/>
          <a:p>
            <a:fld id="{07E1C93C-5050-FC42-8F10-D22D4F119D13}" type="slidenum">
              <a:rPr lang="en-US" smtClean="0">
                <a:solidFill>
                  <a:srgbClr val="000000"/>
                </a:solidFill>
              </a:rPr>
              <a:pPr/>
              <a:t>13</a:t>
            </a:fld>
            <a:endParaRPr lang="en-US" dirty="0">
              <a:solidFill>
                <a:srgbClr val="000000"/>
              </a:solidFill>
            </a:endParaRPr>
          </a:p>
        </p:txBody>
      </p:sp>
      <p:sp>
        <p:nvSpPr>
          <p:cNvPr id="10" name="Footer Placeholder 9"/>
          <p:cNvSpPr>
            <a:spLocks noGrp="1"/>
          </p:cNvSpPr>
          <p:nvPr>
            <p:ph type="ftr" sz="quarter" idx="4294967295"/>
          </p:nvPr>
        </p:nvSpPr>
        <p:spPr>
          <a:xfrm>
            <a:off x="3477810" y="6467336"/>
            <a:ext cx="2434280" cy="311322"/>
          </a:xfrm>
        </p:spPr>
        <p:txBody>
          <a:bodyPr/>
          <a:lstStyle/>
          <a:p>
            <a:r>
              <a:rPr lang="nl-NL" smtClean="0">
                <a:solidFill>
                  <a:srgbClr val="000000"/>
                </a:solidFill>
              </a:rPr>
              <a:t>Richard Milner                                                      Strong QCD Meeting</a:t>
            </a:r>
            <a:endParaRPr lang="en-US" dirty="0">
              <a:solidFill>
                <a:srgbClr val="000000"/>
              </a:solidFill>
            </a:endParaRPr>
          </a:p>
        </p:txBody>
      </p:sp>
    </p:spTree>
    <p:extLst>
      <p:ext uri="{BB962C8B-B14F-4D97-AF65-F5344CB8AC3E}">
        <p14:creationId xmlns:p14="http://schemas.microsoft.com/office/powerpoint/2010/main" val="42046423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3"/>
            <a:ext cx="8229600" cy="1143000"/>
          </a:xfrm>
        </p:spPr>
        <p:txBody>
          <a:bodyPr/>
          <a:lstStyle/>
          <a:p>
            <a:r>
              <a:rPr lang="en-US" b="1" dirty="0" smtClean="0">
                <a:solidFill>
                  <a:srgbClr val="0000FF"/>
                </a:solidFill>
              </a:rPr>
              <a:t>EIC Physics Case</a:t>
            </a:r>
            <a:endParaRPr lang="en-US" b="1" dirty="0">
              <a:solidFill>
                <a:srgbClr val="0000FF"/>
              </a:solidFill>
            </a:endParaRPr>
          </a:p>
        </p:txBody>
      </p:sp>
      <p:pic>
        <p:nvPicPr>
          <p:cNvPr id="7" name="Content Placeholder 6" descr="NAS cover.jpeg"/>
          <p:cNvPicPr>
            <a:picLocks noGrp="1" noChangeAspect="1"/>
          </p:cNvPicPr>
          <p:nvPr>
            <p:ph idx="1"/>
          </p:nvPr>
        </p:nvPicPr>
        <p:blipFill>
          <a:blip r:embed="rId2">
            <a:extLst>
              <a:ext uri="{28A0092B-C50C-407E-A947-70E740481C1C}">
                <a14:useLocalDpi xmlns:a14="http://schemas.microsoft.com/office/drawing/2010/main" val="0"/>
              </a:ext>
            </a:extLst>
          </a:blip>
          <a:srcRect l="-80822" r="-80822"/>
          <a:stretch>
            <a:fillRect/>
          </a:stretch>
        </p:blipFill>
        <p:spPr>
          <a:xfrm>
            <a:off x="2727202" y="1136235"/>
            <a:ext cx="8229600" cy="4525963"/>
          </a:xfrm>
        </p:spPr>
      </p:pic>
      <p:pic>
        <p:nvPicPr>
          <p:cNvPr id="3" name="Picture 2" descr="Screen Shot 2018-10-13 at 4.0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87" y="1134736"/>
            <a:ext cx="3485484" cy="4513577"/>
          </a:xfrm>
          <a:prstGeom prst="rect">
            <a:avLst/>
          </a:prstGeom>
        </p:spPr>
      </p:pic>
      <p:sp>
        <p:nvSpPr>
          <p:cNvPr id="8" name="TextBox 7"/>
          <p:cNvSpPr txBox="1"/>
          <p:nvPr/>
        </p:nvSpPr>
        <p:spPr>
          <a:xfrm>
            <a:off x="427487" y="5759271"/>
            <a:ext cx="3367290" cy="646331"/>
          </a:xfrm>
          <a:prstGeom prst="rect">
            <a:avLst/>
          </a:prstGeom>
          <a:noFill/>
        </p:spPr>
        <p:txBody>
          <a:bodyPr wrap="none" rtlCol="0">
            <a:spAutoFit/>
          </a:bodyPr>
          <a:lstStyle/>
          <a:p>
            <a:r>
              <a:rPr lang="en-US" dirty="0" smtClean="0"/>
              <a:t>Developed by US QCD community</a:t>
            </a:r>
          </a:p>
          <a:p>
            <a:r>
              <a:rPr lang="en-US" dirty="0"/>
              <a:t>o</a:t>
            </a:r>
            <a:r>
              <a:rPr lang="en-US" dirty="0" smtClean="0"/>
              <a:t>ver two decades</a:t>
            </a:r>
            <a:endParaRPr lang="en-US" dirty="0"/>
          </a:p>
        </p:txBody>
      </p:sp>
      <p:sp>
        <p:nvSpPr>
          <p:cNvPr id="9" name="TextBox 8"/>
          <p:cNvSpPr txBox="1"/>
          <p:nvPr/>
        </p:nvSpPr>
        <p:spPr>
          <a:xfrm>
            <a:off x="5318552" y="5771847"/>
            <a:ext cx="3449682" cy="646331"/>
          </a:xfrm>
          <a:prstGeom prst="rect">
            <a:avLst/>
          </a:prstGeom>
          <a:noFill/>
        </p:spPr>
        <p:txBody>
          <a:bodyPr wrap="none" rtlCol="0">
            <a:spAutoFit/>
          </a:bodyPr>
          <a:lstStyle/>
          <a:p>
            <a:r>
              <a:rPr lang="en-US" dirty="0" smtClean="0"/>
              <a:t>Developed by NAS committee with</a:t>
            </a:r>
          </a:p>
          <a:p>
            <a:r>
              <a:rPr lang="en-US" dirty="0"/>
              <a:t>b</a:t>
            </a:r>
            <a:r>
              <a:rPr lang="en-US" dirty="0" smtClean="0"/>
              <a:t>road science perspective</a:t>
            </a:r>
            <a:endParaRPr lang="en-US" dirty="0"/>
          </a:p>
        </p:txBody>
      </p:sp>
      <p:sp>
        <p:nvSpPr>
          <p:cNvPr id="10" name="TextBox 9"/>
          <p:cNvSpPr txBox="1"/>
          <p:nvPr/>
        </p:nvSpPr>
        <p:spPr>
          <a:xfrm>
            <a:off x="-727552" y="701180"/>
            <a:ext cx="184666" cy="369332"/>
          </a:xfrm>
          <a:prstGeom prst="rect">
            <a:avLst/>
          </a:prstGeom>
          <a:noFill/>
        </p:spPr>
        <p:txBody>
          <a:bodyPr wrap="none" rtlCol="0">
            <a:spAutoFit/>
          </a:bodyPr>
          <a:lstStyle/>
          <a:p>
            <a:endParaRPr lang="en-US" dirty="0"/>
          </a:p>
        </p:txBody>
      </p:sp>
      <p:sp>
        <p:nvSpPr>
          <p:cNvPr id="11" name="TextBox 10"/>
          <p:cNvSpPr txBox="1"/>
          <p:nvPr/>
        </p:nvSpPr>
        <p:spPr>
          <a:xfrm>
            <a:off x="5225147" y="4617227"/>
            <a:ext cx="3399789" cy="830997"/>
          </a:xfrm>
          <a:prstGeom prst="rect">
            <a:avLst/>
          </a:prstGeom>
          <a:noFill/>
        </p:spPr>
        <p:txBody>
          <a:bodyPr wrap="none" rtlCol="0">
            <a:spAutoFit/>
          </a:bodyPr>
          <a:lstStyle/>
          <a:p>
            <a:r>
              <a:rPr lang="en-US" sz="2400" b="1" dirty="0" smtClean="0">
                <a:solidFill>
                  <a:schemeClr val="bg1"/>
                </a:solidFill>
              </a:rPr>
              <a:t>EIC science is compelling, </a:t>
            </a:r>
          </a:p>
          <a:p>
            <a:r>
              <a:rPr lang="en-US" sz="2400" b="1" dirty="0" smtClean="0">
                <a:solidFill>
                  <a:schemeClr val="bg1"/>
                </a:solidFill>
              </a:rPr>
              <a:t>timely and fundamental</a:t>
            </a:r>
            <a:endParaRPr lang="en-US" sz="2400" b="1" dirty="0">
              <a:solidFill>
                <a:schemeClr val="bg1"/>
              </a:solidFill>
            </a:endParaRPr>
          </a:p>
        </p:txBody>
      </p:sp>
      <p:sp>
        <p:nvSpPr>
          <p:cNvPr id="12" name="Slide Number Placeholder 11"/>
          <p:cNvSpPr>
            <a:spLocks noGrp="1"/>
          </p:cNvSpPr>
          <p:nvPr>
            <p:ph type="sldNum" sz="quarter" idx="12"/>
          </p:nvPr>
        </p:nvSpPr>
        <p:spPr/>
        <p:txBody>
          <a:bodyPr/>
          <a:lstStyle/>
          <a:p>
            <a:fld id="{AF2E4468-5398-3744-84A2-247E18F77D68}" type="slidenum">
              <a:rPr lang="en-US" smtClean="0"/>
              <a:t>14</a:t>
            </a:fld>
            <a:endParaRPr lang="en-US"/>
          </a:p>
        </p:txBody>
      </p:sp>
      <p:sp>
        <p:nvSpPr>
          <p:cNvPr id="14" name="Footer Placeholder 13"/>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40266700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909" y="233044"/>
            <a:ext cx="8464378" cy="487490"/>
          </a:xfrm>
        </p:spPr>
        <p:txBody>
          <a:bodyPr>
            <a:noAutofit/>
          </a:bodyPr>
          <a:lstStyle/>
          <a:p>
            <a:r>
              <a:rPr lang="en-US" sz="3600" dirty="0" smtClean="0">
                <a:solidFill>
                  <a:srgbClr val="0000FF"/>
                </a:solidFill>
                <a:latin typeface="+mj-lt"/>
              </a:rPr>
              <a:t>Findings of the NAS committee</a:t>
            </a:r>
            <a:endParaRPr lang="en-US" sz="3600" dirty="0">
              <a:solidFill>
                <a:srgbClr val="0000FF"/>
              </a:solidFill>
              <a:latin typeface="+mj-lt"/>
            </a:endParaRPr>
          </a:p>
        </p:txBody>
      </p:sp>
      <p:sp>
        <p:nvSpPr>
          <p:cNvPr id="3" name="Content Placeholder 2"/>
          <p:cNvSpPr>
            <a:spLocks noGrp="1"/>
          </p:cNvSpPr>
          <p:nvPr>
            <p:ph idx="1"/>
          </p:nvPr>
        </p:nvSpPr>
        <p:spPr>
          <a:xfrm>
            <a:off x="420324" y="966055"/>
            <a:ext cx="8464378" cy="5381694"/>
          </a:xfrm>
        </p:spPr>
        <p:txBody>
          <a:bodyPr>
            <a:normAutofit fontScale="92500" lnSpcReduction="20000"/>
          </a:bodyPr>
          <a:lstStyle/>
          <a:p>
            <a:r>
              <a:rPr lang="en-US" b="1" dirty="0">
                <a:latin typeface="+mn-lt"/>
              </a:rPr>
              <a:t>Finding 1: </a:t>
            </a:r>
            <a:r>
              <a:rPr lang="en-US" dirty="0">
                <a:latin typeface="+mn-lt"/>
              </a:rPr>
              <a:t>An EIC can uniquely address three profound questions about nucleons—neutrons and protons—and how they are assembled to form the nuclei of atoms: </a:t>
            </a:r>
          </a:p>
          <a:p>
            <a:pPr lvl="1"/>
            <a:r>
              <a:rPr lang="en-US" dirty="0">
                <a:latin typeface="+mn-lt"/>
              </a:rPr>
              <a:t> How does the </a:t>
            </a:r>
            <a:r>
              <a:rPr lang="en-US" b="1" dirty="0">
                <a:solidFill>
                  <a:srgbClr val="FF0000"/>
                </a:solidFill>
                <a:latin typeface="+mn-lt"/>
              </a:rPr>
              <a:t>mass</a:t>
            </a:r>
            <a:r>
              <a:rPr lang="en-US" dirty="0">
                <a:latin typeface="+mn-lt"/>
              </a:rPr>
              <a:t> of the nucleon arise? </a:t>
            </a:r>
          </a:p>
          <a:p>
            <a:pPr lvl="1"/>
            <a:r>
              <a:rPr lang="en-US" dirty="0">
                <a:latin typeface="+mn-lt"/>
              </a:rPr>
              <a:t> How does the </a:t>
            </a:r>
            <a:r>
              <a:rPr lang="en-US" b="1" dirty="0">
                <a:solidFill>
                  <a:srgbClr val="FF0000"/>
                </a:solidFill>
                <a:latin typeface="+mn-lt"/>
              </a:rPr>
              <a:t>spin</a:t>
            </a:r>
            <a:r>
              <a:rPr lang="en-US" dirty="0">
                <a:latin typeface="+mn-lt"/>
              </a:rPr>
              <a:t> of the nucleon arise? </a:t>
            </a:r>
          </a:p>
          <a:p>
            <a:pPr lvl="1"/>
            <a:r>
              <a:rPr lang="en-US" dirty="0">
                <a:latin typeface="+mn-lt"/>
              </a:rPr>
              <a:t> What are the </a:t>
            </a:r>
            <a:r>
              <a:rPr lang="en-US" b="1" dirty="0">
                <a:solidFill>
                  <a:srgbClr val="FF0000"/>
                </a:solidFill>
                <a:latin typeface="+mn-lt"/>
              </a:rPr>
              <a:t>emergent properties </a:t>
            </a:r>
            <a:r>
              <a:rPr lang="en-US" dirty="0">
                <a:latin typeface="+mn-lt"/>
              </a:rPr>
              <a:t>of dense systems of gluons? </a:t>
            </a:r>
          </a:p>
          <a:p>
            <a:r>
              <a:rPr lang="en-US" b="1" dirty="0">
                <a:latin typeface="+mn-lt"/>
              </a:rPr>
              <a:t>Finding 2: </a:t>
            </a:r>
            <a:r>
              <a:rPr lang="en-US" dirty="0">
                <a:latin typeface="+mn-lt"/>
              </a:rPr>
              <a:t>These three high-priority science questions can be answered by an EIC with </a:t>
            </a:r>
            <a:r>
              <a:rPr lang="en-US" b="1" dirty="0">
                <a:solidFill>
                  <a:srgbClr val="0000FF"/>
                </a:solidFill>
                <a:latin typeface="+mn-lt"/>
              </a:rPr>
              <a:t>highly polarized beams </a:t>
            </a:r>
            <a:r>
              <a:rPr lang="en-US" dirty="0">
                <a:latin typeface="+mn-lt"/>
              </a:rPr>
              <a:t>of electrons and ions, with </a:t>
            </a:r>
            <a:r>
              <a:rPr lang="en-US" dirty="0">
                <a:solidFill>
                  <a:srgbClr val="FF0000"/>
                </a:solidFill>
                <a:latin typeface="+mn-lt"/>
              </a:rPr>
              <a:t>sufficiently high </a:t>
            </a:r>
            <a:r>
              <a:rPr lang="en-US" b="1" dirty="0">
                <a:solidFill>
                  <a:srgbClr val="FF0000"/>
                </a:solidFill>
                <a:latin typeface="+mn-lt"/>
              </a:rPr>
              <a:t>luminosity</a:t>
            </a:r>
            <a:r>
              <a:rPr lang="en-US" dirty="0">
                <a:solidFill>
                  <a:srgbClr val="FF0000"/>
                </a:solidFill>
                <a:latin typeface="+mn-lt"/>
              </a:rPr>
              <a:t> </a:t>
            </a:r>
            <a:r>
              <a:rPr lang="en-US" dirty="0">
                <a:latin typeface="+mn-lt"/>
              </a:rPr>
              <a:t>and </a:t>
            </a:r>
            <a:r>
              <a:rPr lang="en-US" dirty="0">
                <a:solidFill>
                  <a:srgbClr val="FF0000"/>
                </a:solidFill>
                <a:latin typeface="+mn-lt"/>
              </a:rPr>
              <a:t>sufficient, and variable, center-of-mass </a:t>
            </a:r>
            <a:r>
              <a:rPr lang="en-US" b="1" dirty="0">
                <a:solidFill>
                  <a:srgbClr val="FF0000"/>
                </a:solidFill>
                <a:latin typeface="+mn-lt"/>
              </a:rPr>
              <a:t>energy</a:t>
            </a:r>
            <a:r>
              <a:rPr lang="en-US" dirty="0">
                <a:latin typeface="+mn-lt"/>
              </a:rPr>
              <a:t>. </a:t>
            </a:r>
          </a:p>
          <a:p>
            <a:r>
              <a:rPr lang="en-US" b="1" dirty="0">
                <a:latin typeface="+mn-lt"/>
              </a:rPr>
              <a:t>Finding 3: </a:t>
            </a:r>
            <a:r>
              <a:rPr lang="en-US" dirty="0">
                <a:latin typeface="+mn-lt"/>
              </a:rPr>
              <a:t>An EIC would be a unique facility in the world and would maintain U.S. leadership in nuclear physics. </a:t>
            </a:r>
          </a:p>
          <a:p>
            <a:r>
              <a:rPr lang="en-US" b="1" dirty="0">
                <a:latin typeface="+mn-lt"/>
              </a:rPr>
              <a:t>Finding 4: </a:t>
            </a:r>
            <a:r>
              <a:rPr lang="en-US" b="1" dirty="0">
                <a:solidFill>
                  <a:srgbClr val="0000FF"/>
                </a:solidFill>
                <a:latin typeface="+mn-lt"/>
              </a:rPr>
              <a:t>An EIC would maintain U.S. leadership in the accelerator science and technology of colliders and help to maintain scientific leadership more broadly. </a:t>
            </a:r>
          </a:p>
          <a:p>
            <a:r>
              <a:rPr lang="en-US" b="1" dirty="0">
                <a:latin typeface="+mn-lt"/>
              </a:rPr>
              <a:t>Finding 5: </a:t>
            </a:r>
            <a:r>
              <a:rPr lang="en-US" dirty="0">
                <a:latin typeface="+mn-lt"/>
              </a:rPr>
              <a:t>Taking advantage of </a:t>
            </a:r>
            <a:r>
              <a:rPr lang="en-US" b="1" dirty="0">
                <a:solidFill>
                  <a:srgbClr val="0000FF"/>
                </a:solidFill>
                <a:latin typeface="+mn-lt"/>
              </a:rPr>
              <a:t>existing accelerator infrastructure </a:t>
            </a:r>
            <a:r>
              <a:rPr lang="en-US" dirty="0">
                <a:latin typeface="+mn-lt"/>
              </a:rPr>
              <a:t>and accelerator expertise would make development of an </a:t>
            </a:r>
            <a:r>
              <a:rPr lang="en-US" b="1" dirty="0">
                <a:solidFill>
                  <a:srgbClr val="0000FF"/>
                </a:solidFill>
                <a:latin typeface="+mn-lt"/>
              </a:rPr>
              <a:t>EIC cost effective and would potentially reduce risk</a:t>
            </a:r>
            <a:r>
              <a:rPr lang="en-US" b="1" dirty="0">
                <a:latin typeface="+mn-lt"/>
              </a:rPr>
              <a:t>. </a:t>
            </a:r>
            <a:endParaRPr lang="en-US" b="1" dirty="0" smtClean="0">
              <a:latin typeface="+mn-lt"/>
            </a:endParaRPr>
          </a:p>
          <a:p>
            <a:r>
              <a:rPr lang="en-US" b="1" dirty="0">
                <a:latin typeface="+mn-lt"/>
              </a:rPr>
              <a:t>Finding 6: </a:t>
            </a:r>
            <a:r>
              <a:rPr lang="en-US" dirty="0">
                <a:latin typeface="+mn-lt"/>
              </a:rPr>
              <a:t>The current accelerator R&amp;D program supported by DOE is crucial to addressing outstanding design challenges. </a:t>
            </a:r>
          </a:p>
          <a:p>
            <a:endParaRPr lang="en-US" dirty="0"/>
          </a:p>
          <a:p>
            <a:endParaRPr lang="en-US" dirty="0"/>
          </a:p>
        </p:txBody>
      </p:sp>
      <p:sp>
        <p:nvSpPr>
          <p:cNvPr id="4" name="Slide Number Placeholder 3"/>
          <p:cNvSpPr>
            <a:spLocks noGrp="1"/>
          </p:cNvSpPr>
          <p:nvPr>
            <p:ph type="sldNum" sz="quarter" idx="4"/>
          </p:nvPr>
        </p:nvSpPr>
        <p:spPr/>
        <p:txBody>
          <a:bodyPr/>
          <a:lstStyle/>
          <a:p>
            <a:fld id="{07E1C93C-5050-FC42-8F10-D22D4F119D13}" type="slidenum">
              <a:rPr lang="en-US" smtClean="0">
                <a:solidFill>
                  <a:srgbClr val="000000">
                    <a:tint val="75000"/>
                  </a:srgbClr>
                </a:solidFill>
              </a:rPr>
              <a:pPr/>
              <a:t>15</a:t>
            </a:fld>
            <a:endParaRPr lang="en-US" dirty="0">
              <a:solidFill>
                <a:srgbClr val="000000">
                  <a:tint val="75000"/>
                </a:srgbClr>
              </a:solidFill>
            </a:endParaRPr>
          </a:p>
        </p:txBody>
      </p:sp>
      <p:sp>
        <p:nvSpPr>
          <p:cNvPr id="9" name="Footer Placeholder 8"/>
          <p:cNvSpPr>
            <a:spLocks noGrp="1"/>
          </p:cNvSpPr>
          <p:nvPr>
            <p:ph type="ftr" sz="quarter" idx="3"/>
          </p:nvPr>
        </p:nvSpPr>
        <p:spPr/>
        <p:txBody>
          <a:bodyPr/>
          <a:lstStyle/>
          <a:p>
            <a:r>
              <a:rPr lang="nl-NL" smtClean="0"/>
              <a:t>Richard Milner                                                      Strong QCD Meeting</a:t>
            </a:r>
            <a:endParaRPr lang="en-US" dirty="0">
              <a:solidFill>
                <a:srgbClr val="000000">
                  <a:tint val="75000"/>
                </a:srgbClr>
              </a:solidFill>
            </a:endParaRPr>
          </a:p>
        </p:txBody>
      </p:sp>
    </p:spTree>
    <p:extLst>
      <p:ext uri="{BB962C8B-B14F-4D97-AF65-F5344CB8AC3E}">
        <p14:creationId xmlns:p14="http://schemas.microsoft.com/office/powerpoint/2010/main" val="23857890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rgbClr val="0000FF"/>
                </a:solidFill>
                <a:latin typeface="+mj-lt"/>
              </a:rPr>
              <a:t>Findings of the NAS Committee (II)</a:t>
            </a:r>
            <a:endParaRPr lang="en-US" sz="3600" dirty="0">
              <a:solidFill>
                <a:srgbClr val="0000FF"/>
              </a:solidFill>
              <a:latin typeface="+mj-lt"/>
            </a:endParaRPr>
          </a:p>
        </p:txBody>
      </p:sp>
      <p:sp>
        <p:nvSpPr>
          <p:cNvPr id="3" name="Content Placeholder 2"/>
          <p:cNvSpPr>
            <a:spLocks noGrp="1"/>
          </p:cNvSpPr>
          <p:nvPr>
            <p:ph idx="1"/>
          </p:nvPr>
        </p:nvSpPr>
        <p:spPr>
          <a:xfrm>
            <a:off x="360908" y="1099741"/>
            <a:ext cx="8464378" cy="5381694"/>
          </a:xfrm>
        </p:spPr>
        <p:txBody>
          <a:bodyPr>
            <a:normAutofit/>
          </a:bodyPr>
          <a:lstStyle/>
          <a:p>
            <a:r>
              <a:rPr lang="en-US" sz="2000" b="1" dirty="0">
                <a:latin typeface="+mn-lt"/>
              </a:rPr>
              <a:t>Finding 7: </a:t>
            </a:r>
            <a:r>
              <a:rPr lang="en-US" sz="2000" dirty="0">
                <a:latin typeface="+mn-lt"/>
              </a:rPr>
              <a:t>To realize fully the scientific opportunities an EIC would enable, </a:t>
            </a:r>
            <a:endParaRPr lang="en-US" sz="2000" dirty="0" smtClean="0">
              <a:latin typeface="+mn-lt"/>
            </a:endParaRPr>
          </a:p>
          <a:p>
            <a:pPr marL="0" indent="0">
              <a:buNone/>
            </a:pPr>
            <a:r>
              <a:rPr lang="en-US" sz="2000" b="1" dirty="0">
                <a:solidFill>
                  <a:srgbClr val="0000FF"/>
                </a:solidFill>
                <a:latin typeface="+mn-lt"/>
              </a:rPr>
              <a:t> </a:t>
            </a:r>
            <a:r>
              <a:rPr lang="en-US" sz="2000" b="1" dirty="0" smtClean="0">
                <a:solidFill>
                  <a:srgbClr val="0000FF"/>
                </a:solidFill>
                <a:latin typeface="+mn-lt"/>
              </a:rPr>
              <a:t>     a </a:t>
            </a:r>
            <a:r>
              <a:rPr lang="en-US" sz="2000" b="1" dirty="0">
                <a:solidFill>
                  <a:srgbClr val="0000FF"/>
                </a:solidFill>
                <a:latin typeface="+mn-lt"/>
              </a:rPr>
              <a:t>theory program </a:t>
            </a:r>
            <a:r>
              <a:rPr lang="en-US" sz="2000" dirty="0">
                <a:latin typeface="+mn-lt"/>
              </a:rPr>
              <a:t>will be required to predict and interpret the experimental </a:t>
            </a:r>
            <a:r>
              <a:rPr lang="en-US" sz="2000" dirty="0" smtClean="0">
                <a:latin typeface="+mn-lt"/>
              </a:rPr>
              <a:t> </a:t>
            </a:r>
          </a:p>
          <a:p>
            <a:pPr marL="0" indent="0">
              <a:buNone/>
            </a:pPr>
            <a:r>
              <a:rPr lang="en-US" sz="2000" dirty="0">
                <a:latin typeface="+mn-lt"/>
              </a:rPr>
              <a:t> </a:t>
            </a:r>
            <a:r>
              <a:rPr lang="en-US" sz="2000" dirty="0" smtClean="0">
                <a:latin typeface="+mn-lt"/>
              </a:rPr>
              <a:t>     results </a:t>
            </a:r>
            <a:r>
              <a:rPr lang="en-US" sz="2000" dirty="0">
                <a:latin typeface="+mn-lt"/>
              </a:rPr>
              <a:t>within the context of QCD, and furthermore, to glean the </a:t>
            </a:r>
            <a:endParaRPr lang="en-US" sz="2000" dirty="0" smtClean="0">
              <a:latin typeface="+mn-lt"/>
            </a:endParaRPr>
          </a:p>
          <a:p>
            <a:pPr marL="0" indent="0">
              <a:buNone/>
            </a:pPr>
            <a:r>
              <a:rPr lang="en-US" sz="2000" dirty="0">
                <a:latin typeface="+mn-lt"/>
              </a:rPr>
              <a:t> </a:t>
            </a:r>
            <a:r>
              <a:rPr lang="en-US" sz="2000" dirty="0" smtClean="0">
                <a:latin typeface="+mn-lt"/>
              </a:rPr>
              <a:t>     fundamental </a:t>
            </a:r>
            <a:r>
              <a:rPr lang="en-US" sz="2000" dirty="0">
                <a:latin typeface="+mn-lt"/>
              </a:rPr>
              <a:t>insights into QCD that an EIC can reveal. </a:t>
            </a:r>
          </a:p>
          <a:p>
            <a:r>
              <a:rPr lang="en-US" sz="2000" b="1" dirty="0">
                <a:latin typeface="+mn-lt"/>
              </a:rPr>
              <a:t>Finding 8: </a:t>
            </a:r>
            <a:r>
              <a:rPr lang="en-US" sz="2000" dirty="0">
                <a:latin typeface="+mn-lt"/>
              </a:rPr>
              <a:t>The U.S. nuclear science community has been thorough and thoughtful in its planning for the future, taking into account both science priorities and budgetary realities. Its 2015 Long Range Plan identifies the construction of a high-luminosity polarized EIC as the highest priority for new facility construction following the completion of the Facility for Rare Isotope Beams (FRIB) at Michigan State University. </a:t>
            </a:r>
          </a:p>
          <a:p>
            <a:r>
              <a:rPr lang="en-US" sz="2000" b="1" dirty="0">
                <a:latin typeface="+mn-lt"/>
              </a:rPr>
              <a:t>Finding 9: </a:t>
            </a:r>
            <a:r>
              <a:rPr lang="en-US" sz="2000" b="1" dirty="0">
                <a:solidFill>
                  <a:srgbClr val="0000FF"/>
                </a:solidFill>
                <a:latin typeface="+mn-lt"/>
              </a:rPr>
              <a:t>The broader impacts of building an EIC in the United States are significant in related fields of science</a:t>
            </a:r>
            <a:r>
              <a:rPr lang="en-US" sz="2000" dirty="0">
                <a:latin typeface="+mn-lt"/>
              </a:rPr>
              <a:t>, including in particular the accelerator science and technology of colliders and workforce development. </a:t>
            </a:r>
          </a:p>
        </p:txBody>
      </p:sp>
      <p:sp>
        <p:nvSpPr>
          <p:cNvPr id="4" name="Slide Number Placeholder 3"/>
          <p:cNvSpPr>
            <a:spLocks noGrp="1"/>
          </p:cNvSpPr>
          <p:nvPr>
            <p:ph type="sldNum" sz="quarter" idx="4"/>
          </p:nvPr>
        </p:nvSpPr>
        <p:spPr/>
        <p:txBody>
          <a:bodyPr/>
          <a:lstStyle/>
          <a:p>
            <a:fld id="{07E1C93C-5050-FC42-8F10-D22D4F119D13}" type="slidenum">
              <a:rPr lang="en-US" smtClean="0">
                <a:solidFill>
                  <a:srgbClr val="000000">
                    <a:tint val="75000"/>
                  </a:srgbClr>
                </a:solidFill>
              </a:rPr>
              <a:pPr/>
              <a:t>16</a:t>
            </a:fld>
            <a:endParaRPr lang="en-US" dirty="0">
              <a:solidFill>
                <a:srgbClr val="000000">
                  <a:tint val="75000"/>
                </a:srgbClr>
              </a:solidFill>
            </a:endParaRPr>
          </a:p>
        </p:txBody>
      </p:sp>
      <p:sp>
        <p:nvSpPr>
          <p:cNvPr id="9" name="Footer Placeholder 8"/>
          <p:cNvSpPr>
            <a:spLocks noGrp="1"/>
          </p:cNvSpPr>
          <p:nvPr>
            <p:ph type="ftr" sz="quarter" idx="3"/>
          </p:nvPr>
        </p:nvSpPr>
        <p:spPr/>
        <p:txBody>
          <a:bodyPr/>
          <a:lstStyle/>
          <a:p>
            <a:r>
              <a:rPr lang="nl-NL" smtClean="0"/>
              <a:t>Richard Milner                                                      Strong QCD Meeting</a:t>
            </a:r>
            <a:endParaRPr lang="en-US" dirty="0">
              <a:solidFill>
                <a:srgbClr val="000000">
                  <a:tint val="75000"/>
                </a:srgbClr>
              </a:solidFill>
            </a:endParaRPr>
          </a:p>
        </p:txBody>
      </p:sp>
    </p:spTree>
    <p:extLst>
      <p:ext uri="{BB962C8B-B14F-4D97-AF65-F5344CB8AC3E}">
        <p14:creationId xmlns:p14="http://schemas.microsoft.com/office/powerpoint/2010/main" val="27677885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1" y="221978"/>
            <a:ext cx="9103629" cy="1143000"/>
          </a:xfrm>
        </p:spPr>
        <p:txBody>
          <a:bodyPr>
            <a:normAutofit fontScale="90000"/>
          </a:bodyPr>
          <a:lstStyle/>
          <a:p>
            <a:r>
              <a:rPr lang="en-US" b="1" dirty="0" smtClean="0">
                <a:solidFill>
                  <a:srgbClr val="0000FF"/>
                </a:solidFill>
              </a:rPr>
              <a:t>Proton Viewed in High Energy Electron Scattering: 1 Longitudinal Dimension</a:t>
            </a:r>
            <a:endParaRPr lang="en-US" b="1" dirty="0">
              <a:solidFill>
                <a:srgbClr val="0000FF"/>
              </a:solidFill>
            </a:endParaRP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a:xfrm>
            <a:off x="2736273" y="1600200"/>
            <a:ext cx="2805545" cy="4525963"/>
          </a:xfrm>
        </p:spPr>
      </p:pic>
      <p:sp>
        <p:nvSpPr>
          <p:cNvPr id="3" name="Slide Number Placeholder 2"/>
          <p:cNvSpPr>
            <a:spLocks noGrp="1"/>
          </p:cNvSpPr>
          <p:nvPr>
            <p:ph type="sldNum" sz="quarter" idx="12"/>
          </p:nvPr>
        </p:nvSpPr>
        <p:spPr/>
        <p:txBody>
          <a:bodyPr/>
          <a:lstStyle/>
          <a:p>
            <a:fld id="{AF2E4468-5398-3744-84A2-247E18F77D68}" type="slidenum">
              <a:rPr lang="en-US" smtClean="0"/>
              <a:t>17</a:t>
            </a:fld>
            <a:endParaRPr lang="en-US"/>
          </a:p>
        </p:txBody>
      </p:sp>
      <p:sp>
        <p:nvSpPr>
          <p:cNvPr id="7" name="Footer Placeholder 6"/>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5702893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99" y="32192"/>
            <a:ext cx="8596901" cy="1568007"/>
          </a:xfrm>
        </p:spPr>
        <p:txBody>
          <a:bodyPr>
            <a:normAutofit fontScale="90000"/>
          </a:bodyPr>
          <a:lstStyle/>
          <a:p>
            <a:r>
              <a:rPr lang="en-US" b="1" dirty="0" smtClean="0">
                <a:solidFill>
                  <a:srgbClr val="0000FF"/>
                </a:solidFill>
              </a:rPr>
              <a:t>Proton Tomography: 2 </a:t>
            </a:r>
            <a:r>
              <a:rPr lang="en-US" b="1" dirty="0" smtClean="0">
                <a:solidFill>
                  <a:srgbClr val="FF0000"/>
                </a:solidFill>
              </a:rPr>
              <a:t>New</a:t>
            </a:r>
            <a:r>
              <a:rPr lang="en-US" b="1" dirty="0" smtClean="0">
                <a:solidFill>
                  <a:srgbClr val="0000FF"/>
                </a:solidFill>
              </a:rPr>
              <a:t> Dimensions Transverse to Longitudinal Momentum</a:t>
            </a:r>
            <a:endParaRPr lang="en-US" b="1" dirty="0">
              <a:solidFill>
                <a:srgbClr val="0000FF"/>
              </a:solidFill>
            </a:endParaRP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p:pic>
      <p:sp>
        <p:nvSpPr>
          <p:cNvPr id="3" name="TextBox 2"/>
          <p:cNvSpPr txBox="1"/>
          <p:nvPr/>
        </p:nvSpPr>
        <p:spPr>
          <a:xfrm>
            <a:off x="6188409" y="1831944"/>
            <a:ext cx="2967479" cy="923330"/>
          </a:xfrm>
          <a:prstGeom prst="rect">
            <a:avLst/>
          </a:prstGeom>
          <a:noFill/>
        </p:spPr>
        <p:txBody>
          <a:bodyPr wrap="none" rtlCol="0">
            <a:spAutoFit/>
          </a:bodyPr>
          <a:lstStyle/>
          <a:p>
            <a:r>
              <a:rPr lang="en-US" dirty="0" smtClean="0"/>
              <a:t>Structure mapped in terms of</a:t>
            </a:r>
          </a:p>
          <a:p>
            <a:r>
              <a:rPr lang="en-US" b="1" dirty="0" err="1" smtClean="0"/>
              <a:t>b</a:t>
            </a:r>
            <a:r>
              <a:rPr lang="en-US" baseline="-25000" dirty="0" err="1" smtClean="0"/>
              <a:t>T</a:t>
            </a:r>
            <a:r>
              <a:rPr lang="en-US" dirty="0" smtClean="0"/>
              <a:t> = transverse position</a:t>
            </a:r>
          </a:p>
          <a:p>
            <a:r>
              <a:rPr lang="en-US" b="1" dirty="0" err="1" smtClean="0"/>
              <a:t>k</a:t>
            </a:r>
            <a:r>
              <a:rPr lang="en-US" baseline="-25000" dirty="0" err="1" smtClean="0"/>
              <a:t>T</a:t>
            </a:r>
            <a:r>
              <a:rPr lang="en-US" dirty="0" smtClean="0"/>
              <a:t> = transverse momentum</a:t>
            </a:r>
            <a:endParaRPr lang="en-US" dirty="0"/>
          </a:p>
        </p:txBody>
      </p:sp>
      <p:pic>
        <p:nvPicPr>
          <p:cNvPr id="5" name="Picture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8" y="1793002"/>
            <a:ext cx="2506817" cy="1877693"/>
          </a:xfrm>
          <a:prstGeom prst="rect">
            <a:avLst/>
          </a:prstGeom>
        </p:spPr>
      </p:pic>
      <p:sp>
        <p:nvSpPr>
          <p:cNvPr id="6" name="TextBox 5"/>
          <p:cNvSpPr txBox="1"/>
          <p:nvPr/>
        </p:nvSpPr>
        <p:spPr>
          <a:xfrm>
            <a:off x="5860106" y="5807883"/>
            <a:ext cx="2890535" cy="646331"/>
          </a:xfrm>
          <a:prstGeom prst="rect">
            <a:avLst/>
          </a:prstGeom>
          <a:noFill/>
        </p:spPr>
        <p:txBody>
          <a:bodyPr wrap="none" rtlCol="0">
            <a:spAutoFit/>
          </a:bodyPr>
          <a:lstStyle/>
          <a:p>
            <a:r>
              <a:rPr lang="en-US" dirty="0" smtClean="0"/>
              <a:t>Valence Quarks: </a:t>
            </a:r>
            <a:r>
              <a:rPr lang="en-US" dirty="0" err="1" smtClean="0"/>
              <a:t>JLab</a:t>
            </a:r>
            <a:r>
              <a:rPr lang="en-US" dirty="0" smtClean="0"/>
              <a:t> 12 </a:t>
            </a:r>
            <a:r>
              <a:rPr lang="en-US" dirty="0" err="1" smtClean="0"/>
              <a:t>GeV</a:t>
            </a:r>
            <a:endParaRPr lang="en-US" dirty="0" smtClean="0"/>
          </a:p>
          <a:p>
            <a:r>
              <a:rPr lang="en-US" dirty="0" smtClean="0"/>
              <a:t>Sea Quarks and Gluons: EIC</a:t>
            </a:r>
            <a:endParaRPr lang="en-US" dirty="0"/>
          </a:p>
        </p:txBody>
      </p:sp>
      <p:sp>
        <p:nvSpPr>
          <p:cNvPr id="10" name="TextBox 9"/>
          <p:cNvSpPr txBox="1"/>
          <p:nvPr/>
        </p:nvSpPr>
        <p:spPr>
          <a:xfrm>
            <a:off x="89899" y="4630063"/>
            <a:ext cx="2456021" cy="923330"/>
          </a:xfrm>
          <a:prstGeom prst="rect">
            <a:avLst/>
          </a:prstGeom>
          <a:noFill/>
        </p:spPr>
        <p:txBody>
          <a:bodyPr wrap="none" rtlCol="0">
            <a:spAutoFit/>
          </a:bodyPr>
          <a:lstStyle/>
          <a:p>
            <a:r>
              <a:rPr lang="en-US" dirty="0" smtClean="0"/>
              <a:t>Direction of longitudinal</a:t>
            </a:r>
          </a:p>
          <a:p>
            <a:r>
              <a:rPr lang="en-US" dirty="0"/>
              <a:t>m</a:t>
            </a:r>
            <a:r>
              <a:rPr lang="en-US" dirty="0" smtClean="0"/>
              <a:t>omentum normal to</a:t>
            </a:r>
          </a:p>
          <a:p>
            <a:r>
              <a:rPr lang="en-US" dirty="0"/>
              <a:t>p</a:t>
            </a:r>
            <a:r>
              <a:rPr lang="en-US" dirty="0" smtClean="0"/>
              <a:t>lane of slide</a:t>
            </a:r>
            <a:endParaRPr lang="en-US" dirty="0"/>
          </a:p>
        </p:txBody>
      </p:sp>
      <p:sp>
        <p:nvSpPr>
          <p:cNvPr id="11" name="TextBox 10"/>
          <p:cNvSpPr txBox="1"/>
          <p:nvPr/>
        </p:nvSpPr>
        <p:spPr>
          <a:xfrm>
            <a:off x="6810936" y="4208813"/>
            <a:ext cx="2159566" cy="1200329"/>
          </a:xfrm>
          <a:prstGeom prst="rect">
            <a:avLst/>
          </a:prstGeom>
          <a:noFill/>
        </p:spPr>
        <p:txBody>
          <a:bodyPr wrap="none" rtlCol="0">
            <a:spAutoFit/>
          </a:bodyPr>
          <a:lstStyle/>
          <a:p>
            <a:r>
              <a:rPr lang="en-US" b="1" dirty="0" smtClean="0">
                <a:solidFill>
                  <a:srgbClr val="FF0000"/>
                </a:solidFill>
              </a:rPr>
              <a:t>Goal:</a:t>
            </a:r>
          </a:p>
          <a:p>
            <a:r>
              <a:rPr lang="en-US" b="1" dirty="0" smtClean="0">
                <a:solidFill>
                  <a:srgbClr val="FF0000"/>
                </a:solidFill>
              </a:rPr>
              <a:t>Unprecedented</a:t>
            </a:r>
          </a:p>
          <a:p>
            <a:r>
              <a:rPr lang="en-US" b="1" dirty="0" smtClean="0">
                <a:solidFill>
                  <a:srgbClr val="FF0000"/>
                </a:solidFill>
              </a:rPr>
              <a:t>21</a:t>
            </a:r>
            <a:r>
              <a:rPr lang="en-US" b="1" baseline="30000" dirty="0" smtClean="0">
                <a:solidFill>
                  <a:srgbClr val="FF0000"/>
                </a:solidFill>
              </a:rPr>
              <a:t>st</a:t>
            </a:r>
            <a:r>
              <a:rPr lang="en-US" b="1" dirty="0" smtClean="0">
                <a:solidFill>
                  <a:srgbClr val="FF0000"/>
                </a:solidFill>
              </a:rPr>
              <a:t> Century Imaging </a:t>
            </a:r>
          </a:p>
          <a:p>
            <a:r>
              <a:rPr lang="en-US" b="1" dirty="0" smtClean="0">
                <a:solidFill>
                  <a:srgbClr val="FF0000"/>
                </a:solidFill>
              </a:rPr>
              <a:t>of </a:t>
            </a:r>
            <a:r>
              <a:rPr lang="en-US" b="1" dirty="0" err="1" smtClean="0">
                <a:solidFill>
                  <a:srgbClr val="FF0000"/>
                </a:solidFill>
              </a:rPr>
              <a:t>Hadronic</a:t>
            </a:r>
            <a:r>
              <a:rPr lang="en-US" b="1" dirty="0" smtClean="0">
                <a:solidFill>
                  <a:srgbClr val="FF0000"/>
                </a:solidFill>
              </a:rPr>
              <a:t> Matter</a:t>
            </a:r>
            <a:endParaRPr lang="en-US" b="1" dirty="0">
              <a:solidFill>
                <a:srgbClr val="FF0000"/>
              </a:solidFill>
            </a:endParaRPr>
          </a:p>
        </p:txBody>
      </p:sp>
      <p:sp>
        <p:nvSpPr>
          <p:cNvPr id="12" name="TextBox 11"/>
          <p:cNvSpPr txBox="1"/>
          <p:nvPr/>
        </p:nvSpPr>
        <p:spPr>
          <a:xfrm>
            <a:off x="7140257" y="3317238"/>
            <a:ext cx="1087708" cy="461665"/>
          </a:xfrm>
          <a:prstGeom prst="rect">
            <a:avLst/>
          </a:prstGeom>
          <a:noFill/>
        </p:spPr>
        <p:txBody>
          <a:bodyPr wrap="none" rtlCol="0">
            <a:spAutoFit/>
          </a:bodyPr>
          <a:lstStyle/>
          <a:p>
            <a:r>
              <a:rPr lang="en-US" sz="2400" b="1" dirty="0" smtClean="0">
                <a:solidFill>
                  <a:srgbClr val="FF0000"/>
                </a:solidFill>
              </a:rPr>
              <a:t>Nuclei!</a:t>
            </a:r>
            <a:endParaRPr lang="en-US" sz="2400" b="1" dirty="0">
              <a:solidFill>
                <a:srgbClr val="FF0000"/>
              </a:solidFill>
            </a:endParaRPr>
          </a:p>
        </p:txBody>
      </p:sp>
      <p:sp>
        <p:nvSpPr>
          <p:cNvPr id="13" name="Slide Number Placeholder 12"/>
          <p:cNvSpPr>
            <a:spLocks noGrp="1"/>
          </p:cNvSpPr>
          <p:nvPr>
            <p:ph type="sldNum" sz="quarter" idx="12"/>
          </p:nvPr>
        </p:nvSpPr>
        <p:spPr/>
        <p:txBody>
          <a:bodyPr/>
          <a:lstStyle/>
          <a:p>
            <a:fld id="{AF2E4468-5398-3744-84A2-247E18F77D68}" type="slidenum">
              <a:rPr lang="en-US" smtClean="0"/>
              <a:t>18</a:t>
            </a:fld>
            <a:endParaRPr lang="en-US"/>
          </a:p>
        </p:txBody>
      </p:sp>
      <p:sp>
        <p:nvSpPr>
          <p:cNvPr id="15" name="Footer Placeholder 14"/>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1695881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2705100" y="849140"/>
            <a:ext cx="6438899" cy="119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81639" tIns="42452" rIns="81639" bIns="42452">
            <a:spAutoFit/>
          </a:bodyPr>
          <a:lstStyle>
            <a:lvl1pPr eaLnBrk="0" hangingPunct="0">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cs typeface="ＭＳ Ｐゴシック" charset="0"/>
              </a:defRPr>
            </a:lvl1pPr>
            <a:lvl2pPr eaLnBrk="0" hangingPunct="0">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defRPr>
            </a:lvl2pPr>
            <a:lvl3pPr eaLnBrk="0" hangingPunct="0">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defRPr>
            </a:lvl3pPr>
            <a:lvl4pPr eaLnBrk="0" hangingPunct="0">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defRPr>
            </a:lvl4pPr>
            <a:lvl5pPr eaLnBrk="0" hangingPunct="0">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sz="1200">
                <a:solidFill>
                  <a:schemeClr val="bg1"/>
                </a:solidFill>
                <a:latin typeface="Arial" charset="0"/>
                <a:ea typeface="ＭＳ Ｐゴシック" charset="0"/>
              </a:defRPr>
            </a:lvl9pPr>
          </a:lstStyle>
          <a:p>
            <a:pPr eaLnBrk="1" hangingPunct="1"/>
            <a:r>
              <a:rPr lang="en-US" sz="1800" dirty="0" smtClean="0">
                <a:solidFill>
                  <a:srgbClr val="000000"/>
                </a:solidFill>
              </a:rPr>
              <a:t>Theorists have developed a powerful formalism for studying the 3D </a:t>
            </a:r>
            <a:r>
              <a:rPr lang="en-US" sz="1800" dirty="0" err="1">
                <a:solidFill>
                  <a:srgbClr val="000000"/>
                </a:solidFill>
              </a:rPr>
              <a:t>partonic</a:t>
            </a:r>
            <a:r>
              <a:rPr lang="en-US" sz="1800" dirty="0">
                <a:solidFill>
                  <a:srgbClr val="000000"/>
                </a:solidFill>
              </a:rPr>
              <a:t> picture </a:t>
            </a:r>
            <a:r>
              <a:rPr lang="en-US" sz="1800" dirty="0" smtClean="0">
                <a:solidFill>
                  <a:srgbClr val="000000"/>
                </a:solidFill>
              </a:rPr>
              <a:t>of the nucleon and the nucleus.  It </a:t>
            </a:r>
            <a:r>
              <a:rPr lang="en-US" sz="1800" dirty="0">
                <a:solidFill>
                  <a:srgbClr val="000000"/>
                </a:solidFill>
              </a:rPr>
              <a:t>i</a:t>
            </a:r>
            <a:r>
              <a:rPr lang="en-US" sz="1800" dirty="0" smtClean="0">
                <a:solidFill>
                  <a:srgbClr val="000000"/>
                </a:solidFill>
              </a:rPr>
              <a:t>s </a:t>
            </a:r>
            <a:r>
              <a:rPr lang="en-US" sz="1800" dirty="0">
                <a:solidFill>
                  <a:srgbClr val="000000"/>
                </a:solidFill>
              </a:rPr>
              <a:t>encoded in </a:t>
            </a:r>
            <a:r>
              <a:rPr lang="en-US" sz="1800" b="1" dirty="0">
                <a:solidFill>
                  <a:srgbClr val="FF0000"/>
                </a:solidFill>
              </a:rPr>
              <a:t>Generalized Parton Distributions</a:t>
            </a:r>
            <a:r>
              <a:rPr lang="en-US" sz="1800" b="1" dirty="0">
                <a:solidFill>
                  <a:srgbClr val="000000"/>
                </a:solidFill>
              </a:rPr>
              <a:t> </a:t>
            </a:r>
            <a:r>
              <a:rPr lang="en-US" sz="1800" dirty="0">
                <a:solidFill>
                  <a:srgbClr val="000000"/>
                </a:solidFill>
              </a:rPr>
              <a:t>and </a:t>
            </a:r>
            <a:r>
              <a:rPr lang="en-US" sz="1800" b="1" dirty="0" smtClean="0">
                <a:solidFill>
                  <a:srgbClr val="FF0000"/>
                </a:solidFill>
              </a:rPr>
              <a:t>Transverse </a:t>
            </a:r>
            <a:r>
              <a:rPr lang="en-US" sz="1800" b="1" dirty="0">
                <a:solidFill>
                  <a:srgbClr val="FF0000"/>
                </a:solidFill>
              </a:rPr>
              <a:t>Momentum Dependent </a:t>
            </a:r>
            <a:r>
              <a:rPr lang="en-US" sz="1800" b="1" dirty="0" smtClean="0">
                <a:solidFill>
                  <a:srgbClr val="FF0000"/>
                </a:solidFill>
              </a:rPr>
              <a:t>Distributions</a:t>
            </a:r>
            <a:endParaRPr lang="en-US" sz="1800" dirty="0">
              <a:solidFill>
                <a:srgbClr val="000000"/>
              </a:solidFill>
            </a:endParaRPr>
          </a:p>
        </p:txBody>
      </p:sp>
      <p:sp>
        <p:nvSpPr>
          <p:cNvPr id="21508" name="Oval 4"/>
          <p:cNvSpPr>
            <a:spLocks noChangeArrowheads="1"/>
          </p:cNvSpPr>
          <p:nvPr/>
        </p:nvSpPr>
        <p:spPr bwMode="auto">
          <a:xfrm>
            <a:off x="2776538" y="2165350"/>
            <a:ext cx="3070225" cy="947738"/>
          </a:xfrm>
          <a:prstGeom prst="ellipse">
            <a:avLst/>
          </a:prstGeom>
          <a:solidFill>
            <a:srgbClr val="99CCFF"/>
          </a:solidFill>
          <a:ln w="9525">
            <a:solidFill>
              <a:srgbClr val="000000"/>
            </a:solidFill>
            <a:round/>
            <a:headEnd/>
            <a:tailEnd/>
          </a:ln>
        </p:spPr>
        <p:txBody>
          <a:bodyPr wrap="none" lIns="82945" tIns="41473" rIns="82945" bIns="41473" anchor="ctr"/>
          <a:lstStyle/>
          <a:p>
            <a:endParaRPr lang="en-US"/>
          </a:p>
        </p:txBody>
      </p:sp>
      <p:pic>
        <p:nvPicPr>
          <p:cNvPr id="215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5838" y="2400300"/>
            <a:ext cx="13620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10" name="Line 6"/>
          <p:cNvSpPr>
            <a:spLocks noChangeShapeType="1"/>
          </p:cNvSpPr>
          <p:nvPr/>
        </p:nvSpPr>
        <p:spPr bwMode="auto">
          <a:xfrm flipH="1">
            <a:off x="2055813" y="3071813"/>
            <a:ext cx="884237" cy="881062"/>
          </a:xfrm>
          <a:prstGeom prst="line">
            <a:avLst/>
          </a:prstGeom>
          <a:noFill/>
          <a:ln w="108000">
            <a:solidFill>
              <a:srgbClr val="000000"/>
            </a:solidFill>
            <a:round/>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21511" name="Oval 7"/>
          <p:cNvSpPr>
            <a:spLocks noChangeArrowheads="1"/>
          </p:cNvSpPr>
          <p:nvPr/>
        </p:nvSpPr>
        <p:spPr bwMode="auto">
          <a:xfrm>
            <a:off x="665163" y="4040188"/>
            <a:ext cx="2938462" cy="979487"/>
          </a:xfrm>
          <a:prstGeom prst="ellipse">
            <a:avLst/>
          </a:prstGeom>
          <a:solidFill>
            <a:srgbClr val="99CCFF"/>
          </a:solidFill>
          <a:ln w="9525">
            <a:solidFill>
              <a:srgbClr val="000000"/>
            </a:solidFill>
            <a:round/>
            <a:headEnd/>
            <a:tailEnd/>
          </a:ln>
        </p:spPr>
        <p:txBody>
          <a:bodyPr wrap="none" lIns="82945" tIns="41473" rIns="82945" bIns="41473" anchor="ctr"/>
          <a:lstStyle/>
          <a:p>
            <a:endParaRPr lang="en-US"/>
          </a:p>
        </p:txBody>
      </p:sp>
      <p:pic>
        <p:nvPicPr>
          <p:cNvPr id="215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638" y="4305300"/>
            <a:ext cx="14351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13" name="Oval 9"/>
          <p:cNvSpPr>
            <a:spLocks noChangeArrowheads="1"/>
          </p:cNvSpPr>
          <p:nvPr/>
        </p:nvSpPr>
        <p:spPr bwMode="auto">
          <a:xfrm>
            <a:off x="5124450" y="4084638"/>
            <a:ext cx="2940050" cy="979487"/>
          </a:xfrm>
          <a:prstGeom prst="ellipse">
            <a:avLst/>
          </a:prstGeom>
          <a:solidFill>
            <a:srgbClr val="99CCFF"/>
          </a:solidFill>
          <a:ln w="9525">
            <a:solidFill>
              <a:srgbClr val="000000"/>
            </a:solidFill>
            <a:round/>
            <a:headEnd/>
            <a:tailEnd/>
          </a:ln>
        </p:spPr>
        <p:txBody>
          <a:bodyPr wrap="none" lIns="82945" tIns="41473" rIns="82945" bIns="41473" anchor="ctr"/>
          <a:lstStyle/>
          <a:p>
            <a:endParaRPr lang="en-US"/>
          </a:p>
        </p:txBody>
      </p:sp>
      <p:sp>
        <p:nvSpPr>
          <p:cNvPr id="21514" name="Line 10"/>
          <p:cNvSpPr>
            <a:spLocks noChangeShapeType="1"/>
          </p:cNvSpPr>
          <p:nvPr/>
        </p:nvSpPr>
        <p:spPr bwMode="auto">
          <a:xfrm>
            <a:off x="5649913" y="3071813"/>
            <a:ext cx="914400" cy="914400"/>
          </a:xfrm>
          <a:prstGeom prst="line">
            <a:avLst/>
          </a:prstGeom>
          <a:noFill/>
          <a:ln w="108000">
            <a:solidFill>
              <a:srgbClr val="000000"/>
            </a:solidFill>
            <a:round/>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pic>
        <p:nvPicPr>
          <p:cNvPr id="215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3588" y="4318000"/>
            <a:ext cx="15462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2876550"/>
            <a:ext cx="62547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17"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5038" y="2878138"/>
            <a:ext cx="625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18" name="Text Box 14"/>
          <p:cNvSpPr txBox="1">
            <a:spLocks noChangeArrowheads="1"/>
          </p:cNvSpPr>
          <p:nvPr/>
        </p:nvSpPr>
        <p:spPr bwMode="auto">
          <a:xfrm>
            <a:off x="195263" y="2738438"/>
            <a:ext cx="21224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723900" algn="l"/>
                <a:tab pos="1447800" algn="l"/>
                <a:tab pos="2171700" algn="l"/>
              </a:tabLst>
              <a:defRPr sz="1200">
                <a:solidFill>
                  <a:schemeClr val="bg1"/>
                </a:solidFill>
                <a:latin typeface="Arial" charset="0"/>
                <a:ea typeface="ＭＳ Ｐゴシック" charset="0"/>
                <a:cs typeface="ＭＳ Ｐゴシック" charset="0"/>
              </a:defRPr>
            </a:lvl1pPr>
            <a:lvl2pPr eaLnBrk="0" hangingPunct="0">
              <a:tabLst>
                <a:tab pos="723900" algn="l"/>
                <a:tab pos="1447800" algn="l"/>
                <a:tab pos="2171700" algn="l"/>
              </a:tabLst>
              <a:defRPr sz="1200">
                <a:solidFill>
                  <a:schemeClr val="bg1"/>
                </a:solidFill>
                <a:latin typeface="Arial" charset="0"/>
                <a:ea typeface="ＭＳ Ｐゴシック" charset="0"/>
              </a:defRPr>
            </a:lvl2pPr>
            <a:lvl3pPr eaLnBrk="0" hangingPunct="0">
              <a:tabLst>
                <a:tab pos="723900" algn="l"/>
                <a:tab pos="1447800" algn="l"/>
                <a:tab pos="2171700" algn="l"/>
              </a:tabLst>
              <a:defRPr sz="1200">
                <a:solidFill>
                  <a:schemeClr val="bg1"/>
                </a:solidFill>
                <a:latin typeface="Arial" charset="0"/>
                <a:ea typeface="ＭＳ Ｐゴシック" charset="0"/>
              </a:defRPr>
            </a:lvl3pPr>
            <a:lvl4pPr eaLnBrk="0" hangingPunct="0">
              <a:tabLst>
                <a:tab pos="723900" algn="l"/>
                <a:tab pos="1447800" algn="l"/>
                <a:tab pos="2171700" algn="l"/>
              </a:tabLst>
              <a:defRPr sz="1200">
                <a:solidFill>
                  <a:schemeClr val="bg1"/>
                </a:solidFill>
                <a:latin typeface="Arial" charset="0"/>
                <a:ea typeface="ＭＳ Ｐゴシック" charset="0"/>
              </a:defRPr>
            </a:lvl4pPr>
            <a:lvl5pPr eaLnBrk="0" hangingPunct="0">
              <a:tabLst>
                <a:tab pos="723900" algn="l"/>
                <a:tab pos="1447800" algn="l"/>
                <a:tab pos="2171700" algn="l"/>
              </a:tabLst>
              <a:defRPr sz="1200">
                <a:solidFill>
                  <a:schemeClr val="bg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Lst>
              <a:defRPr sz="1200">
                <a:solidFill>
                  <a:schemeClr val="bg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Lst>
              <a:defRPr sz="1200">
                <a:solidFill>
                  <a:schemeClr val="bg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Lst>
              <a:defRPr sz="1200">
                <a:solidFill>
                  <a:schemeClr val="bg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Lst>
              <a:defRPr sz="1200">
                <a:solidFill>
                  <a:schemeClr val="bg1"/>
                </a:solidFill>
                <a:latin typeface="Arial" charset="0"/>
                <a:ea typeface="ＭＳ Ｐゴシック" charset="0"/>
              </a:defRPr>
            </a:lvl9pPr>
          </a:lstStyle>
          <a:p>
            <a:pPr eaLnBrk="1" hangingPunct="1"/>
            <a:r>
              <a:rPr lang="en-US" sz="1800">
                <a:solidFill>
                  <a:srgbClr val="FF0000"/>
                </a:solidFill>
              </a:rPr>
              <a:t>T</a:t>
            </a:r>
            <a:r>
              <a:rPr lang="en-US" sz="1800">
                <a:solidFill>
                  <a:schemeClr val="tx1"/>
                </a:solidFill>
              </a:rPr>
              <a:t>ransverse</a:t>
            </a:r>
          </a:p>
          <a:p>
            <a:pPr eaLnBrk="1" hangingPunct="1"/>
            <a:r>
              <a:rPr lang="en-US" sz="1800">
                <a:solidFill>
                  <a:srgbClr val="FF0000"/>
                </a:solidFill>
              </a:rPr>
              <a:t>M</a:t>
            </a:r>
            <a:r>
              <a:rPr lang="en-US" sz="1800">
                <a:solidFill>
                  <a:srgbClr val="000000"/>
                </a:solidFill>
              </a:rPr>
              <a:t>omentum</a:t>
            </a:r>
            <a:r>
              <a:rPr lang="en-US" sz="1800">
                <a:solidFill>
                  <a:srgbClr val="FF0000"/>
                </a:solidFill>
              </a:rPr>
              <a:t> </a:t>
            </a:r>
          </a:p>
          <a:p>
            <a:pPr eaLnBrk="1" hangingPunct="1"/>
            <a:r>
              <a:rPr lang="en-US" sz="1800">
                <a:solidFill>
                  <a:srgbClr val="FF0000"/>
                </a:solidFill>
              </a:rPr>
              <a:t>D</a:t>
            </a:r>
            <a:r>
              <a:rPr lang="en-US" sz="1800">
                <a:solidFill>
                  <a:srgbClr val="000000"/>
                </a:solidFill>
              </a:rPr>
              <a:t>ependent</a:t>
            </a:r>
          </a:p>
          <a:p>
            <a:pPr eaLnBrk="1" hangingPunct="1"/>
            <a:r>
              <a:rPr lang="en-US" sz="1800">
                <a:solidFill>
                  <a:srgbClr val="000000"/>
                </a:solidFill>
              </a:rPr>
              <a:t>distributions</a:t>
            </a:r>
          </a:p>
        </p:txBody>
      </p:sp>
      <p:sp>
        <p:nvSpPr>
          <p:cNvPr id="21519" name="Text Box 15"/>
          <p:cNvSpPr txBox="1">
            <a:spLocks noChangeArrowheads="1"/>
          </p:cNvSpPr>
          <p:nvPr/>
        </p:nvSpPr>
        <p:spPr bwMode="auto">
          <a:xfrm>
            <a:off x="6921500" y="2803525"/>
            <a:ext cx="21224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723900" algn="l"/>
                <a:tab pos="1447800" algn="l"/>
                <a:tab pos="2171700" algn="l"/>
              </a:tabLst>
              <a:defRPr sz="1200">
                <a:solidFill>
                  <a:schemeClr val="bg1"/>
                </a:solidFill>
                <a:latin typeface="Arial" charset="0"/>
                <a:ea typeface="ＭＳ Ｐゴシック" charset="0"/>
                <a:cs typeface="ＭＳ Ｐゴシック" charset="0"/>
              </a:defRPr>
            </a:lvl1pPr>
            <a:lvl2pPr eaLnBrk="0" hangingPunct="0">
              <a:tabLst>
                <a:tab pos="723900" algn="l"/>
                <a:tab pos="1447800" algn="l"/>
                <a:tab pos="2171700" algn="l"/>
              </a:tabLst>
              <a:defRPr sz="1200">
                <a:solidFill>
                  <a:schemeClr val="bg1"/>
                </a:solidFill>
                <a:latin typeface="Arial" charset="0"/>
                <a:ea typeface="ＭＳ Ｐゴシック" charset="0"/>
              </a:defRPr>
            </a:lvl2pPr>
            <a:lvl3pPr eaLnBrk="0" hangingPunct="0">
              <a:tabLst>
                <a:tab pos="723900" algn="l"/>
                <a:tab pos="1447800" algn="l"/>
                <a:tab pos="2171700" algn="l"/>
              </a:tabLst>
              <a:defRPr sz="1200">
                <a:solidFill>
                  <a:schemeClr val="bg1"/>
                </a:solidFill>
                <a:latin typeface="Arial" charset="0"/>
                <a:ea typeface="ＭＳ Ｐゴシック" charset="0"/>
              </a:defRPr>
            </a:lvl3pPr>
            <a:lvl4pPr eaLnBrk="0" hangingPunct="0">
              <a:tabLst>
                <a:tab pos="723900" algn="l"/>
                <a:tab pos="1447800" algn="l"/>
                <a:tab pos="2171700" algn="l"/>
              </a:tabLst>
              <a:defRPr sz="1200">
                <a:solidFill>
                  <a:schemeClr val="bg1"/>
                </a:solidFill>
                <a:latin typeface="Arial" charset="0"/>
                <a:ea typeface="ＭＳ Ｐゴシック" charset="0"/>
              </a:defRPr>
            </a:lvl4pPr>
            <a:lvl5pPr eaLnBrk="0" hangingPunct="0">
              <a:tabLst>
                <a:tab pos="723900" algn="l"/>
                <a:tab pos="1447800" algn="l"/>
                <a:tab pos="2171700" algn="l"/>
              </a:tabLst>
              <a:defRPr sz="1200">
                <a:solidFill>
                  <a:schemeClr val="bg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Lst>
              <a:defRPr sz="1200">
                <a:solidFill>
                  <a:schemeClr val="bg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Lst>
              <a:defRPr sz="1200">
                <a:solidFill>
                  <a:schemeClr val="bg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Lst>
              <a:defRPr sz="1200">
                <a:solidFill>
                  <a:schemeClr val="bg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Lst>
              <a:defRPr sz="1200">
                <a:solidFill>
                  <a:schemeClr val="bg1"/>
                </a:solidFill>
                <a:latin typeface="Arial" charset="0"/>
                <a:ea typeface="ＭＳ Ｐゴシック" charset="0"/>
              </a:defRPr>
            </a:lvl9pPr>
          </a:lstStyle>
          <a:p>
            <a:pPr eaLnBrk="1" hangingPunct="1"/>
            <a:r>
              <a:rPr lang="en-US" sz="1800">
                <a:solidFill>
                  <a:srgbClr val="FF0000"/>
                </a:solidFill>
              </a:rPr>
              <a:t>G</a:t>
            </a:r>
            <a:r>
              <a:rPr lang="en-US" sz="1800">
                <a:solidFill>
                  <a:srgbClr val="000000"/>
                </a:solidFill>
              </a:rPr>
              <a:t>eneralized</a:t>
            </a:r>
          </a:p>
          <a:p>
            <a:pPr eaLnBrk="1" hangingPunct="1"/>
            <a:r>
              <a:rPr lang="en-US" sz="1800">
                <a:solidFill>
                  <a:srgbClr val="FF0000"/>
                </a:solidFill>
              </a:rPr>
              <a:t>P</a:t>
            </a:r>
            <a:r>
              <a:rPr lang="en-US" sz="1800">
                <a:solidFill>
                  <a:srgbClr val="000000"/>
                </a:solidFill>
              </a:rPr>
              <a:t>arton </a:t>
            </a:r>
          </a:p>
          <a:p>
            <a:pPr eaLnBrk="1" hangingPunct="1"/>
            <a:r>
              <a:rPr lang="en-US" sz="1800">
                <a:solidFill>
                  <a:srgbClr val="FF0000"/>
                </a:solidFill>
              </a:rPr>
              <a:t>D</a:t>
            </a:r>
            <a:r>
              <a:rPr lang="en-US" sz="1800">
                <a:solidFill>
                  <a:srgbClr val="000000"/>
                </a:solidFill>
              </a:rPr>
              <a:t>istributions</a:t>
            </a:r>
          </a:p>
        </p:txBody>
      </p:sp>
      <p:sp>
        <p:nvSpPr>
          <p:cNvPr id="21520" name="Text Box 16"/>
          <p:cNvSpPr txBox="1">
            <a:spLocks noChangeArrowheads="1"/>
          </p:cNvSpPr>
          <p:nvPr/>
        </p:nvSpPr>
        <p:spPr bwMode="auto">
          <a:xfrm>
            <a:off x="522288" y="1990725"/>
            <a:ext cx="81311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50419" rIns="81639" bIns="40820"/>
          <a:lstStyle>
            <a:lvl1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cs typeface="ＭＳ Ｐゴシック" charset="0"/>
              </a:defRPr>
            </a:lvl1pPr>
            <a:lvl2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defRPr>
            </a:lvl2pPr>
            <a:lvl3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defRPr>
            </a:lvl3pPr>
            <a:lvl4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defRPr>
            </a:lvl4pPr>
            <a:lvl5pPr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1200">
                <a:solidFill>
                  <a:schemeClr val="bg1"/>
                </a:solidFill>
                <a:latin typeface="Arial" charset="0"/>
                <a:ea typeface="ＭＳ Ｐゴシック" charset="0"/>
              </a:defRPr>
            </a:lvl9pPr>
          </a:lstStyle>
          <a:p>
            <a:pPr algn="r" eaLnBrk="1" hangingPunct="1">
              <a:lnSpc>
                <a:spcPct val="98000"/>
              </a:lnSpc>
            </a:pPr>
            <a:r>
              <a:rPr lang="en-US" sz="2500" b="1" dirty="0">
                <a:solidFill>
                  <a:srgbClr val="000000"/>
                </a:solidFill>
                <a:latin typeface="Calibri" charset="0"/>
              </a:rPr>
              <a:t>Wigner  distribution</a:t>
            </a:r>
          </a:p>
          <a:p>
            <a:pPr algn="r" eaLnBrk="1" hangingPunct="1">
              <a:lnSpc>
                <a:spcPct val="97000"/>
              </a:lnSpc>
            </a:pPr>
            <a:r>
              <a:rPr lang="en-US" sz="1500" dirty="0">
                <a:solidFill>
                  <a:srgbClr val="0000FF"/>
                </a:solidFill>
                <a:latin typeface="Calibri" charset="0"/>
              </a:rPr>
              <a:t> </a:t>
            </a:r>
            <a:r>
              <a:rPr lang="en-US" sz="2500" dirty="0">
                <a:solidFill>
                  <a:srgbClr val="000000"/>
                </a:solidFill>
                <a:latin typeface="Calibri" charset="0"/>
              </a:rPr>
              <a:t> </a:t>
            </a:r>
          </a:p>
        </p:txBody>
      </p:sp>
      <p:pic>
        <p:nvPicPr>
          <p:cNvPr id="21521"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488" y="947738"/>
            <a:ext cx="155098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3188" y="5056662"/>
            <a:ext cx="21875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23"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5100" y="5367628"/>
            <a:ext cx="1179513"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4" name="Text Box 17"/>
          <p:cNvSpPr txBox="1">
            <a:spLocks noChangeArrowheads="1"/>
          </p:cNvSpPr>
          <p:nvPr/>
        </p:nvSpPr>
        <p:spPr bwMode="auto">
          <a:xfrm>
            <a:off x="2763838" y="5019675"/>
            <a:ext cx="815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723900" algn="l"/>
              </a:tabLst>
              <a:defRPr sz="1200">
                <a:solidFill>
                  <a:schemeClr val="bg1"/>
                </a:solidFill>
                <a:latin typeface="Arial" charset="0"/>
                <a:ea typeface="ＭＳ Ｐゴシック" charset="0"/>
                <a:cs typeface="ＭＳ Ｐゴシック" charset="0"/>
              </a:defRPr>
            </a:lvl1pPr>
            <a:lvl2pPr eaLnBrk="0" hangingPunct="0">
              <a:tabLst>
                <a:tab pos="723900" algn="l"/>
              </a:tabLst>
              <a:defRPr sz="1200">
                <a:solidFill>
                  <a:schemeClr val="bg1"/>
                </a:solidFill>
                <a:latin typeface="Arial" charset="0"/>
                <a:ea typeface="ＭＳ Ｐゴシック" charset="0"/>
              </a:defRPr>
            </a:lvl2pPr>
            <a:lvl3pPr eaLnBrk="0" hangingPunct="0">
              <a:tabLst>
                <a:tab pos="723900" algn="l"/>
              </a:tabLst>
              <a:defRPr sz="1200">
                <a:solidFill>
                  <a:schemeClr val="bg1"/>
                </a:solidFill>
                <a:latin typeface="Arial" charset="0"/>
                <a:ea typeface="ＭＳ Ｐゴシック" charset="0"/>
              </a:defRPr>
            </a:lvl3pPr>
            <a:lvl4pPr eaLnBrk="0" hangingPunct="0">
              <a:tabLst>
                <a:tab pos="723900" algn="l"/>
              </a:tabLst>
              <a:defRPr sz="1200">
                <a:solidFill>
                  <a:schemeClr val="bg1"/>
                </a:solidFill>
                <a:latin typeface="Arial" charset="0"/>
                <a:ea typeface="ＭＳ Ｐゴシック" charset="0"/>
              </a:defRPr>
            </a:lvl4pPr>
            <a:lvl5pPr eaLnBrk="0" hangingPunct="0">
              <a:tabLst>
                <a:tab pos="723900" algn="l"/>
              </a:tabLst>
              <a:defRPr sz="1200">
                <a:solidFill>
                  <a:schemeClr val="bg1"/>
                </a:solidFill>
                <a:latin typeface="Arial" charset="0"/>
                <a:ea typeface="ＭＳ Ｐゴシック" charset="0"/>
              </a:defRPr>
            </a:lvl5pPr>
            <a:lvl6pPr marL="2514600" indent="-228600" eaLnBrk="0" fontAlgn="base" hangingPunct="0">
              <a:spcBef>
                <a:spcPct val="0"/>
              </a:spcBef>
              <a:spcAft>
                <a:spcPct val="0"/>
              </a:spcAft>
              <a:tabLst>
                <a:tab pos="723900" algn="l"/>
              </a:tabLst>
              <a:defRPr sz="1200">
                <a:solidFill>
                  <a:schemeClr val="bg1"/>
                </a:solidFill>
                <a:latin typeface="Arial" charset="0"/>
                <a:ea typeface="ＭＳ Ｐゴシック" charset="0"/>
              </a:defRPr>
            </a:lvl6pPr>
            <a:lvl7pPr marL="2971800" indent="-228600" eaLnBrk="0" fontAlgn="base" hangingPunct="0">
              <a:spcBef>
                <a:spcPct val="0"/>
              </a:spcBef>
              <a:spcAft>
                <a:spcPct val="0"/>
              </a:spcAft>
              <a:tabLst>
                <a:tab pos="723900" algn="l"/>
              </a:tabLst>
              <a:defRPr sz="1200">
                <a:solidFill>
                  <a:schemeClr val="bg1"/>
                </a:solidFill>
                <a:latin typeface="Arial" charset="0"/>
                <a:ea typeface="ＭＳ Ｐゴシック" charset="0"/>
              </a:defRPr>
            </a:lvl7pPr>
            <a:lvl8pPr marL="3429000" indent="-228600" eaLnBrk="0" fontAlgn="base" hangingPunct="0">
              <a:spcBef>
                <a:spcPct val="0"/>
              </a:spcBef>
              <a:spcAft>
                <a:spcPct val="0"/>
              </a:spcAft>
              <a:tabLst>
                <a:tab pos="723900" algn="l"/>
              </a:tabLst>
              <a:defRPr sz="1200">
                <a:solidFill>
                  <a:schemeClr val="bg1"/>
                </a:solidFill>
                <a:latin typeface="Arial" charset="0"/>
                <a:ea typeface="ＭＳ Ｐゴシック" charset="0"/>
              </a:defRPr>
            </a:lvl8pPr>
            <a:lvl9pPr marL="3886200" indent="-228600" eaLnBrk="0" fontAlgn="base" hangingPunct="0">
              <a:spcBef>
                <a:spcPct val="0"/>
              </a:spcBef>
              <a:spcAft>
                <a:spcPct val="0"/>
              </a:spcAft>
              <a:tabLst>
                <a:tab pos="723900" algn="l"/>
              </a:tabLst>
              <a:defRPr sz="1200">
                <a:solidFill>
                  <a:schemeClr val="bg1"/>
                </a:solidFill>
                <a:latin typeface="Arial" charset="0"/>
                <a:ea typeface="ＭＳ Ｐゴシック" charset="0"/>
              </a:defRPr>
            </a:lvl9pPr>
          </a:lstStyle>
          <a:p>
            <a:pPr eaLnBrk="1" hangingPunct="1"/>
            <a:r>
              <a:rPr lang="en-US" sz="1800">
                <a:solidFill>
                  <a:srgbClr val="FF0000"/>
                </a:solidFill>
              </a:rPr>
              <a:t>SIDIS</a:t>
            </a:r>
            <a:endParaRPr lang="en-US" sz="1800">
              <a:solidFill>
                <a:srgbClr val="000000"/>
              </a:solidFill>
            </a:endParaRPr>
          </a:p>
        </p:txBody>
      </p:sp>
      <p:pic>
        <p:nvPicPr>
          <p:cNvPr id="21525"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78475" y="5450033"/>
            <a:ext cx="11271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6" name="Text Box 18"/>
          <p:cNvSpPr txBox="1">
            <a:spLocks noChangeArrowheads="1"/>
          </p:cNvSpPr>
          <p:nvPr/>
        </p:nvSpPr>
        <p:spPr bwMode="auto">
          <a:xfrm>
            <a:off x="5676900" y="5087938"/>
            <a:ext cx="81597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723900" algn="l"/>
              </a:tabLst>
              <a:defRPr sz="1200">
                <a:solidFill>
                  <a:schemeClr val="bg1"/>
                </a:solidFill>
                <a:latin typeface="Arial" charset="0"/>
                <a:ea typeface="ＭＳ Ｐゴシック" charset="0"/>
                <a:cs typeface="ＭＳ Ｐゴシック" charset="0"/>
              </a:defRPr>
            </a:lvl1pPr>
            <a:lvl2pPr eaLnBrk="0" hangingPunct="0">
              <a:tabLst>
                <a:tab pos="723900" algn="l"/>
              </a:tabLst>
              <a:defRPr sz="1200">
                <a:solidFill>
                  <a:schemeClr val="bg1"/>
                </a:solidFill>
                <a:latin typeface="Arial" charset="0"/>
                <a:ea typeface="ＭＳ Ｐゴシック" charset="0"/>
              </a:defRPr>
            </a:lvl2pPr>
            <a:lvl3pPr eaLnBrk="0" hangingPunct="0">
              <a:tabLst>
                <a:tab pos="723900" algn="l"/>
              </a:tabLst>
              <a:defRPr sz="1200">
                <a:solidFill>
                  <a:schemeClr val="bg1"/>
                </a:solidFill>
                <a:latin typeface="Arial" charset="0"/>
                <a:ea typeface="ＭＳ Ｐゴシック" charset="0"/>
              </a:defRPr>
            </a:lvl3pPr>
            <a:lvl4pPr eaLnBrk="0" hangingPunct="0">
              <a:tabLst>
                <a:tab pos="723900" algn="l"/>
              </a:tabLst>
              <a:defRPr sz="1200">
                <a:solidFill>
                  <a:schemeClr val="bg1"/>
                </a:solidFill>
                <a:latin typeface="Arial" charset="0"/>
                <a:ea typeface="ＭＳ Ｐゴシック" charset="0"/>
              </a:defRPr>
            </a:lvl4pPr>
            <a:lvl5pPr eaLnBrk="0" hangingPunct="0">
              <a:tabLst>
                <a:tab pos="723900" algn="l"/>
              </a:tabLst>
              <a:defRPr sz="1200">
                <a:solidFill>
                  <a:schemeClr val="bg1"/>
                </a:solidFill>
                <a:latin typeface="Arial" charset="0"/>
                <a:ea typeface="ＭＳ Ｐゴシック" charset="0"/>
              </a:defRPr>
            </a:lvl5pPr>
            <a:lvl6pPr marL="2514600" indent="-228600" eaLnBrk="0" fontAlgn="base" hangingPunct="0">
              <a:spcBef>
                <a:spcPct val="0"/>
              </a:spcBef>
              <a:spcAft>
                <a:spcPct val="0"/>
              </a:spcAft>
              <a:tabLst>
                <a:tab pos="723900" algn="l"/>
              </a:tabLst>
              <a:defRPr sz="1200">
                <a:solidFill>
                  <a:schemeClr val="bg1"/>
                </a:solidFill>
                <a:latin typeface="Arial" charset="0"/>
                <a:ea typeface="ＭＳ Ｐゴシック" charset="0"/>
              </a:defRPr>
            </a:lvl6pPr>
            <a:lvl7pPr marL="2971800" indent="-228600" eaLnBrk="0" fontAlgn="base" hangingPunct="0">
              <a:spcBef>
                <a:spcPct val="0"/>
              </a:spcBef>
              <a:spcAft>
                <a:spcPct val="0"/>
              </a:spcAft>
              <a:tabLst>
                <a:tab pos="723900" algn="l"/>
              </a:tabLst>
              <a:defRPr sz="1200">
                <a:solidFill>
                  <a:schemeClr val="bg1"/>
                </a:solidFill>
                <a:latin typeface="Arial" charset="0"/>
                <a:ea typeface="ＭＳ Ｐゴシック" charset="0"/>
              </a:defRPr>
            </a:lvl7pPr>
            <a:lvl8pPr marL="3429000" indent="-228600" eaLnBrk="0" fontAlgn="base" hangingPunct="0">
              <a:spcBef>
                <a:spcPct val="0"/>
              </a:spcBef>
              <a:spcAft>
                <a:spcPct val="0"/>
              </a:spcAft>
              <a:tabLst>
                <a:tab pos="723900" algn="l"/>
              </a:tabLst>
              <a:defRPr sz="1200">
                <a:solidFill>
                  <a:schemeClr val="bg1"/>
                </a:solidFill>
                <a:latin typeface="Arial" charset="0"/>
                <a:ea typeface="ＭＳ Ｐゴシック" charset="0"/>
              </a:defRPr>
            </a:lvl8pPr>
            <a:lvl9pPr marL="3886200" indent="-228600" eaLnBrk="0" fontAlgn="base" hangingPunct="0">
              <a:spcBef>
                <a:spcPct val="0"/>
              </a:spcBef>
              <a:spcAft>
                <a:spcPct val="0"/>
              </a:spcAft>
              <a:tabLst>
                <a:tab pos="723900" algn="l"/>
              </a:tabLst>
              <a:defRPr sz="1200">
                <a:solidFill>
                  <a:schemeClr val="bg1"/>
                </a:solidFill>
                <a:latin typeface="Arial" charset="0"/>
                <a:ea typeface="ＭＳ Ｐゴシック" charset="0"/>
              </a:defRPr>
            </a:lvl9pPr>
          </a:lstStyle>
          <a:p>
            <a:pPr eaLnBrk="1" hangingPunct="1"/>
            <a:r>
              <a:rPr lang="en-US" sz="1800">
                <a:solidFill>
                  <a:srgbClr val="FF0000"/>
                </a:solidFill>
              </a:rPr>
              <a:t>DES</a:t>
            </a:r>
            <a:endParaRPr lang="en-US" sz="1800">
              <a:solidFill>
                <a:srgbClr val="000000"/>
              </a:solidFill>
            </a:endParaRPr>
          </a:p>
        </p:txBody>
      </p:sp>
      <p:pic>
        <p:nvPicPr>
          <p:cNvPr id="21527"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37375" y="5105400"/>
            <a:ext cx="220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extBox 3"/>
          <p:cNvSpPr txBox="1"/>
          <p:nvPr/>
        </p:nvSpPr>
        <p:spPr>
          <a:xfrm>
            <a:off x="2424478" y="155120"/>
            <a:ext cx="4285348" cy="707886"/>
          </a:xfrm>
          <a:prstGeom prst="rect">
            <a:avLst/>
          </a:prstGeom>
          <a:noFill/>
        </p:spPr>
        <p:txBody>
          <a:bodyPr wrap="none" rtlCol="0">
            <a:spAutoFit/>
          </a:bodyPr>
          <a:lstStyle/>
          <a:p>
            <a:r>
              <a:rPr lang="en-US" sz="4000" b="1" dirty="0" smtClean="0">
                <a:solidFill>
                  <a:srgbClr val="0000FF"/>
                </a:solidFill>
              </a:rPr>
              <a:t>3D </a:t>
            </a:r>
            <a:r>
              <a:rPr lang="en-US" sz="4000" b="1" dirty="0" err="1" smtClean="0">
                <a:solidFill>
                  <a:srgbClr val="0000FF"/>
                </a:solidFill>
              </a:rPr>
              <a:t>Partonic</a:t>
            </a:r>
            <a:r>
              <a:rPr lang="en-US" sz="4000" b="1" dirty="0" smtClean="0">
                <a:solidFill>
                  <a:srgbClr val="0000FF"/>
                </a:solidFill>
              </a:rPr>
              <a:t> Picture</a:t>
            </a:r>
            <a:endParaRPr lang="en-US" sz="4000" b="1" dirty="0">
              <a:solidFill>
                <a:srgbClr val="0000FF"/>
              </a:solidFill>
            </a:endParaRPr>
          </a:p>
        </p:txBody>
      </p:sp>
      <p:sp>
        <p:nvSpPr>
          <p:cNvPr id="3" name="TextBox 2"/>
          <p:cNvSpPr txBox="1"/>
          <p:nvPr/>
        </p:nvSpPr>
        <p:spPr>
          <a:xfrm>
            <a:off x="3543238" y="3401605"/>
            <a:ext cx="1651839" cy="646331"/>
          </a:xfrm>
          <a:prstGeom prst="rect">
            <a:avLst/>
          </a:prstGeom>
          <a:noFill/>
        </p:spPr>
        <p:txBody>
          <a:bodyPr wrap="none" rtlCol="0">
            <a:spAutoFit/>
          </a:bodyPr>
          <a:lstStyle/>
          <a:p>
            <a:r>
              <a:rPr lang="en-US" b="1" i="1" dirty="0" smtClean="0">
                <a:solidFill>
                  <a:srgbClr val="FF0000"/>
                </a:solidFill>
              </a:rPr>
              <a:t>Orbital motion</a:t>
            </a:r>
          </a:p>
          <a:p>
            <a:r>
              <a:rPr lang="en-US" b="1" i="1" dirty="0">
                <a:solidFill>
                  <a:srgbClr val="FF0000"/>
                </a:solidFill>
              </a:rPr>
              <a:t>a</a:t>
            </a:r>
            <a:r>
              <a:rPr lang="en-US" b="1" i="1" dirty="0" smtClean="0">
                <a:solidFill>
                  <a:srgbClr val="FF0000"/>
                </a:solidFill>
              </a:rPr>
              <a:t>ccessible!</a:t>
            </a:r>
            <a:endParaRPr lang="en-US" b="1" i="1" dirty="0">
              <a:solidFill>
                <a:srgbClr val="FF0000"/>
              </a:solidFill>
            </a:endParaRPr>
          </a:p>
        </p:txBody>
      </p:sp>
      <p:sp>
        <p:nvSpPr>
          <p:cNvPr id="5" name="Slide Number Placeholder 4"/>
          <p:cNvSpPr>
            <a:spLocks noGrp="1"/>
          </p:cNvSpPr>
          <p:nvPr>
            <p:ph type="sldNum" sz="quarter" idx="12"/>
          </p:nvPr>
        </p:nvSpPr>
        <p:spPr/>
        <p:txBody>
          <a:bodyPr/>
          <a:lstStyle/>
          <a:p>
            <a:fld id="{AF2E4468-5398-3744-84A2-247E18F77D68}" type="slidenum">
              <a:rPr lang="en-US" smtClean="0"/>
              <a:t>19</a:t>
            </a:fld>
            <a:endParaRPr lang="en-US"/>
          </a:p>
        </p:txBody>
      </p:sp>
      <p:sp>
        <p:nvSpPr>
          <p:cNvPr id="9" name="Footer Placeholder 8"/>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39515379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24000"/>
            <a:ext cx="5137627" cy="4724400"/>
          </a:xfrm>
          <a:prstGeom prst="rect">
            <a:avLst/>
          </a:prstGeom>
        </p:spPr>
      </p:pic>
      <p:sp>
        <p:nvSpPr>
          <p:cNvPr id="8" name="TextBox 7"/>
          <p:cNvSpPr txBox="1"/>
          <p:nvPr/>
        </p:nvSpPr>
        <p:spPr>
          <a:xfrm>
            <a:off x="6324600" y="3171862"/>
            <a:ext cx="1244950" cy="954107"/>
          </a:xfrm>
          <a:prstGeom prst="rect">
            <a:avLst/>
          </a:prstGeom>
          <a:solidFill>
            <a:srgbClr val="6AA9FF"/>
          </a:solidFill>
          <a:ln w="38100" cmpd="sng">
            <a:solidFill>
              <a:schemeClr val="bg1"/>
            </a:solidFill>
          </a:ln>
        </p:spPr>
        <p:txBody>
          <a:bodyPr wrap="square" rtlCol="0">
            <a:spAutoFit/>
          </a:bodyPr>
          <a:lstStyle/>
          <a:p>
            <a:pPr algn="ctr"/>
            <a:r>
              <a:rPr lang="en-US" sz="4800" i="1" dirty="0" smtClean="0">
                <a:solidFill>
                  <a:schemeClr val="bg1"/>
                </a:solidFill>
                <a:latin typeface="Calibri"/>
                <a:cs typeface="Calibri"/>
              </a:rPr>
              <a:t>H</a:t>
            </a:r>
          </a:p>
          <a:p>
            <a:pPr algn="ctr"/>
            <a:endParaRPr lang="en-US" sz="800" i="1" dirty="0">
              <a:latin typeface="Calibri"/>
              <a:cs typeface="Calibri"/>
            </a:endParaRPr>
          </a:p>
        </p:txBody>
      </p:sp>
      <p:sp>
        <p:nvSpPr>
          <p:cNvPr id="9" name="TextBox 8"/>
          <p:cNvSpPr txBox="1"/>
          <p:nvPr/>
        </p:nvSpPr>
        <p:spPr>
          <a:xfrm>
            <a:off x="10566051" y="390245"/>
            <a:ext cx="912235" cy="281748"/>
          </a:xfrm>
          <a:prstGeom prst="rect">
            <a:avLst/>
          </a:prstGeom>
          <a:noFill/>
        </p:spPr>
        <p:txBody>
          <a:bodyPr wrap="none" rtlCol="0">
            <a:spAutoFit/>
          </a:bodyPr>
          <a:lstStyle/>
          <a:p>
            <a:r>
              <a:rPr lang="en-US" sz="800" dirty="0" smtClean="0">
                <a:latin typeface="Calibri"/>
                <a:cs typeface="Calibri"/>
              </a:rPr>
              <a:t>2012: CERN</a:t>
            </a:r>
            <a:endParaRPr lang="en-US" sz="800" dirty="0">
              <a:latin typeface="Calibri"/>
              <a:cs typeface="Calibri"/>
            </a:endParaRPr>
          </a:p>
        </p:txBody>
      </p:sp>
      <p:sp>
        <p:nvSpPr>
          <p:cNvPr id="10" name="TextBox 9"/>
          <p:cNvSpPr txBox="1"/>
          <p:nvPr/>
        </p:nvSpPr>
        <p:spPr>
          <a:xfrm>
            <a:off x="10718451" y="542645"/>
            <a:ext cx="912235" cy="281748"/>
          </a:xfrm>
          <a:prstGeom prst="rect">
            <a:avLst/>
          </a:prstGeom>
          <a:noFill/>
        </p:spPr>
        <p:txBody>
          <a:bodyPr wrap="none" rtlCol="0">
            <a:spAutoFit/>
          </a:bodyPr>
          <a:lstStyle/>
          <a:p>
            <a:r>
              <a:rPr lang="en-US" sz="800" dirty="0" smtClean="0">
                <a:latin typeface="Calibri"/>
                <a:cs typeface="Calibri"/>
              </a:rPr>
              <a:t>2012: CERN</a:t>
            </a:r>
            <a:endParaRPr lang="en-US" sz="800" dirty="0">
              <a:latin typeface="Calibri"/>
              <a:cs typeface="Calibri"/>
            </a:endParaRPr>
          </a:p>
        </p:txBody>
      </p:sp>
      <p:sp>
        <p:nvSpPr>
          <p:cNvPr id="11" name="TextBox 10"/>
          <p:cNvSpPr txBox="1"/>
          <p:nvPr/>
        </p:nvSpPr>
        <p:spPr>
          <a:xfrm>
            <a:off x="10566051" y="-762000"/>
            <a:ext cx="912235" cy="281748"/>
          </a:xfrm>
          <a:prstGeom prst="rect">
            <a:avLst/>
          </a:prstGeom>
          <a:noFill/>
        </p:spPr>
        <p:txBody>
          <a:bodyPr wrap="none" rtlCol="0">
            <a:spAutoFit/>
          </a:bodyPr>
          <a:lstStyle/>
          <a:p>
            <a:r>
              <a:rPr lang="en-US" sz="800" dirty="0" smtClean="0">
                <a:latin typeface="Calibri"/>
                <a:cs typeface="Calibri"/>
              </a:rPr>
              <a:t>2012: CERN</a:t>
            </a:r>
            <a:endParaRPr lang="en-US" sz="800" dirty="0">
              <a:latin typeface="Calibri"/>
              <a:cs typeface="Calibri"/>
            </a:endParaRPr>
          </a:p>
        </p:txBody>
      </p:sp>
      <p:sp>
        <p:nvSpPr>
          <p:cNvPr id="12" name="Title 11"/>
          <p:cNvSpPr txBox="1">
            <a:spLocks noGrp="1"/>
          </p:cNvSpPr>
          <p:nvPr>
            <p:ph type="ctrTitle"/>
          </p:nvPr>
        </p:nvSpPr>
        <p:spPr>
          <a:xfrm>
            <a:off x="6172200" y="3138715"/>
            <a:ext cx="990600" cy="214085"/>
          </a:xfrm>
          <a:prstGeom prst="rect">
            <a:avLst/>
          </a:prstGeom>
          <a:noFill/>
        </p:spPr>
        <p:txBody>
          <a:bodyPr wrap="square" rtlCol="0">
            <a:spAutoFit/>
          </a:bodyPr>
          <a:lstStyle/>
          <a:p>
            <a:r>
              <a:rPr lang="en-US" sz="800" dirty="0" smtClean="0">
                <a:solidFill>
                  <a:schemeClr val="bg1"/>
                </a:solidFill>
                <a:latin typeface="Calibri"/>
                <a:cs typeface="Calibri"/>
              </a:rPr>
              <a:t>2012: CERN</a:t>
            </a:r>
            <a:endParaRPr lang="en-US" sz="800" dirty="0">
              <a:solidFill>
                <a:schemeClr val="bg1"/>
              </a:solidFill>
              <a:latin typeface="Calibri"/>
              <a:cs typeface="Calibri"/>
            </a:endParaRPr>
          </a:p>
        </p:txBody>
      </p:sp>
      <p:sp>
        <p:nvSpPr>
          <p:cNvPr id="13" name="Subtitle 12"/>
          <p:cNvSpPr txBox="1">
            <a:spLocks noGrp="1"/>
          </p:cNvSpPr>
          <p:nvPr>
            <p:ph type="subTitle" idx="1"/>
          </p:nvPr>
        </p:nvSpPr>
        <p:spPr>
          <a:xfrm>
            <a:off x="7315200" y="4127956"/>
            <a:ext cx="914400" cy="215444"/>
          </a:xfrm>
          <a:prstGeom prst="rect">
            <a:avLst/>
          </a:prstGeom>
          <a:noFill/>
        </p:spPr>
        <p:txBody>
          <a:bodyPr wrap="square" rtlCol="0">
            <a:spAutoFit/>
          </a:bodyPr>
          <a:lstStyle/>
          <a:p>
            <a:r>
              <a:rPr lang="en-US" sz="800" dirty="0" smtClean="0">
                <a:solidFill>
                  <a:schemeClr val="bg1"/>
                </a:solidFill>
                <a:latin typeface="Calibri"/>
                <a:cs typeface="Calibri"/>
              </a:rPr>
              <a:t>H  boson</a:t>
            </a:r>
            <a:endParaRPr lang="en-US" sz="800" dirty="0">
              <a:solidFill>
                <a:schemeClr val="bg1"/>
              </a:solidFill>
              <a:latin typeface="Calibri"/>
              <a:cs typeface="Calibri"/>
            </a:endParaRPr>
          </a:p>
        </p:txBody>
      </p:sp>
      <p:sp>
        <p:nvSpPr>
          <p:cNvPr id="14" name="TextBox 13"/>
          <p:cNvSpPr txBox="1"/>
          <p:nvPr/>
        </p:nvSpPr>
        <p:spPr>
          <a:xfrm>
            <a:off x="244572" y="76200"/>
            <a:ext cx="8711151" cy="1138773"/>
          </a:xfrm>
          <a:prstGeom prst="rect">
            <a:avLst/>
          </a:prstGeom>
          <a:noFill/>
        </p:spPr>
        <p:txBody>
          <a:bodyPr wrap="none" rtlCol="0">
            <a:spAutoFit/>
          </a:bodyPr>
          <a:lstStyle/>
          <a:p>
            <a:pPr algn="ctr"/>
            <a:r>
              <a:rPr lang="en-US" sz="3600" b="1" dirty="0" smtClean="0">
                <a:solidFill>
                  <a:srgbClr val="0000FF"/>
                </a:solidFill>
              </a:rPr>
              <a:t>Fundamental Building Blocks of Matter 2018</a:t>
            </a:r>
          </a:p>
          <a:p>
            <a:pPr algn="ctr"/>
            <a:r>
              <a:rPr lang="en-US" sz="3200" b="1" i="1" dirty="0" smtClean="0">
                <a:solidFill>
                  <a:srgbClr val="0000FF"/>
                </a:solidFill>
              </a:rPr>
              <a:t>   The Standard Model of Physics</a:t>
            </a:r>
            <a:endParaRPr lang="en-US" sz="3200" b="1" i="1" dirty="0">
              <a:solidFill>
                <a:srgbClr val="0000FF"/>
              </a:solidFill>
            </a:endParaRPr>
          </a:p>
        </p:txBody>
      </p:sp>
      <p:sp>
        <p:nvSpPr>
          <p:cNvPr id="15" name="TextBox 14"/>
          <p:cNvSpPr txBox="1"/>
          <p:nvPr/>
        </p:nvSpPr>
        <p:spPr>
          <a:xfrm>
            <a:off x="7467600" y="3886200"/>
            <a:ext cx="613720" cy="246221"/>
          </a:xfrm>
          <a:prstGeom prst="rect">
            <a:avLst/>
          </a:prstGeom>
          <a:noFill/>
        </p:spPr>
        <p:txBody>
          <a:bodyPr wrap="none" rtlCol="0">
            <a:spAutoFit/>
          </a:bodyPr>
          <a:lstStyle/>
          <a:p>
            <a:r>
              <a:rPr lang="en-US" sz="1000" dirty="0" smtClean="0">
                <a:solidFill>
                  <a:schemeClr val="bg1"/>
                </a:solidFill>
              </a:rPr>
              <a:t>H boson</a:t>
            </a:r>
            <a:endParaRPr lang="en-US" sz="1000" dirty="0">
              <a:solidFill>
                <a:schemeClr val="bg1"/>
              </a:solidFill>
            </a:endParaRPr>
          </a:p>
        </p:txBody>
      </p:sp>
      <p:sp>
        <p:nvSpPr>
          <p:cNvPr id="2" name="TextBox 1"/>
          <p:cNvSpPr txBox="1"/>
          <p:nvPr/>
        </p:nvSpPr>
        <p:spPr>
          <a:xfrm>
            <a:off x="6781800" y="4495800"/>
            <a:ext cx="300082" cy="369332"/>
          </a:xfrm>
          <a:prstGeom prst="rect">
            <a:avLst/>
          </a:prstGeom>
          <a:noFill/>
        </p:spPr>
        <p:txBody>
          <a:bodyPr wrap="none" rtlCol="0">
            <a:spAutoFit/>
          </a:bodyPr>
          <a:lstStyle/>
          <a:p>
            <a:r>
              <a:rPr lang="en-US" dirty="0" smtClean="0"/>
              <a:t>+</a:t>
            </a:r>
            <a:endParaRPr lang="en-US" dirty="0"/>
          </a:p>
        </p:txBody>
      </p:sp>
      <p:sp>
        <p:nvSpPr>
          <p:cNvPr id="3" name="TextBox 2"/>
          <p:cNvSpPr txBox="1"/>
          <p:nvPr/>
        </p:nvSpPr>
        <p:spPr>
          <a:xfrm>
            <a:off x="6409271" y="5105401"/>
            <a:ext cx="1058329" cy="892552"/>
          </a:xfrm>
          <a:prstGeom prst="rect">
            <a:avLst/>
          </a:prstGeom>
          <a:solidFill>
            <a:srgbClr val="FFFF00"/>
          </a:solidFill>
        </p:spPr>
        <p:txBody>
          <a:bodyPr wrap="square" rtlCol="0">
            <a:spAutoFit/>
          </a:bodyPr>
          <a:lstStyle/>
          <a:p>
            <a:pPr algn="ctr"/>
            <a:endParaRPr lang="en-US" sz="2000" b="1" dirty="0"/>
          </a:p>
          <a:p>
            <a:pPr algn="ctr"/>
            <a:r>
              <a:rPr lang="en-US" sz="1600" b="1" dirty="0" smtClean="0"/>
              <a:t>Einstein</a:t>
            </a:r>
          </a:p>
          <a:p>
            <a:pPr algn="ctr"/>
            <a:r>
              <a:rPr lang="en-US" sz="1600" b="1" dirty="0" smtClean="0"/>
              <a:t>gravity</a:t>
            </a:r>
            <a:endParaRPr lang="en-US" sz="1600" b="1" dirty="0"/>
          </a:p>
        </p:txBody>
      </p:sp>
      <p:sp>
        <p:nvSpPr>
          <p:cNvPr id="4" name="TextBox 3"/>
          <p:cNvSpPr txBox="1"/>
          <p:nvPr/>
        </p:nvSpPr>
        <p:spPr>
          <a:xfrm>
            <a:off x="6350520" y="5106240"/>
            <a:ext cx="1005403" cy="338554"/>
          </a:xfrm>
          <a:prstGeom prst="rect">
            <a:avLst/>
          </a:prstGeom>
          <a:noFill/>
        </p:spPr>
        <p:txBody>
          <a:bodyPr wrap="none" rtlCol="0">
            <a:spAutoFit/>
          </a:bodyPr>
          <a:lstStyle/>
          <a:p>
            <a:r>
              <a:rPr lang="en-US" sz="800" b="1" dirty="0" smtClean="0"/>
              <a:t>2015: Gravitational </a:t>
            </a:r>
          </a:p>
          <a:p>
            <a:r>
              <a:rPr lang="en-US" sz="800" b="1" dirty="0"/>
              <a:t> </a:t>
            </a:r>
            <a:r>
              <a:rPr lang="en-US" sz="800" b="1" dirty="0" smtClean="0"/>
              <a:t>          waves</a:t>
            </a:r>
            <a:endParaRPr lang="en-US" sz="800" b="1" dirty="0"/>
          </a:p>
        </p:txBody>
      </p:sp>
      <p:pic>
        <p:nvPicPr>
          <p:cNvPr id="17" name="Picture 16" descr="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681" y="1447179"/>
            <a:ext cx="869708" cy="804278"/>
          </a:xfrm>
          <a:prstGeom prst="rect">
            <a:avLst/>
          </a:prstGeom>
        </p:spPr>
      </p:pic>
      <p:sp>
        <p:nvSpPr>
          <p:cNvPr id="18" name="TextBox 17"/>
          <p:cNvSpPr txBox="1"/>
          <p:nvPr/>
        </p:nvSpPr>
        <p:spPr>
          <a:xfrm>
            <a:off x="6150370" y="2361990"/>
            <a:ext cx="2403272" cy="646331"/>
          </a:xfrm>
          <a:prstGeom prst="rect">
            <a:avLst/>
          </a:prstGeom>
          <a:noFill/>
        </p:spPr>
        <p:txBody>
          <a:bodyPr wrap="none" rtlCol="0">
            <a:spAutoFit/>
          </a:bodyPr>
          <a:lstStyle/>
          <a:p>
            <a:r>
              <a:rPr lang="en-US" b="1" dirty="0" smtClean="0"/>
              <a:t>18 </a:t>
            </a:r>
            <a:r>
              <a:rPr lang="en-US" b="1" dirty="0"/>
              <a:t>P</a:t>
            </a:r>
            <a:r>
              <a:rPr lang="en-US" b="1" dirty="0" smtClean="0"/>
              <a:t>hysics Nobel Prizes</a:t>
            </a:r>
          </a:p>
          <a:p>
            <a:r>
              <a:rPr lang="en-US" b="1" dirty="0"/>
              <a:t> </a:t>
            </a:r>
            <a:r>
              <a:rPr lang="en-US" b="1" dirty="0" smtClean="0"/>
              <a:t>           since 1950</a:t>
            </a:r>
            <a:endParaRPr lang="en-US" b="1" dirty="0"/>
          </a:p>
        </p:txBody>
      </p:sp>
      <p:sp>
        <p:nvSpPr>
          <p:cNvPr id="19" name="Slide Number Placeholder 18"/>
          <p:cNvSpPr>
            <a:spLocks noGrp="1"/>
          </p:cNvSpPr>
          <p:nvPr>
            <p:ph type="sldNum" sz="quarter" idx="12"/>
          </p:nvPr>
        </p:nvSpPr>
        <p:spPr/>
        <p:txBody>
          <a:bodyPr/>
          <a:lstStyle/>
          <a:p>
            <a:fld id="{AF2E4468-5398-3744-84A2-247E18F77D68}" type="slidenum">
              <a:rPr lang="en-US" smtClean="0"/>
              <a:t>2</a:t>
            </a:fld>
            <a:endParaRPr lang="en-US"/>
          </a:p>
        </p:txBody>
      </p:sp>
      <p:sp>
        <p:nvSpPr>
          <p:cNvPr id="21" name="Footer Placeholder 20"/>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71025738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3008"/>
            <a:ext cx="9143999" cy="1143000"/>
          </a:xfrm>
        </p:spPr>
        <p:txBody>
          <a:bodyPr>
            <a:normAutofit fontScale="90000"/>
          </a:bodyPr>
          <a:lstStyle/>
          <a:p>
            <a:r>
              <a:rPr lang="en-US" b="1" dirty="0" smtClean="0">
                <a:solidFill>
                  <a:srgbClr val="0000FF"/>
                </a:solidFill>
              </a:rPr>
              <a:t>Transverse Spatial Distribution of Gluons</a:t>
            </a:r>
            <a:endParaRPr lang="en-US" b="1" dirty="0">
              <a:solidFill>
                <a:srgbClr val="0000FF"/>
              </a:solidFill>
            </a:endParaRPr>
          </a:p>
        </p:txBody>
      </p:sp>
      <p:pic>
        <p:nvPicPr>
          <p:cNvPr id="4" name="Content Placeholder 3" descr="Screen Shot 2018-10-10 at 7.09.22 AM.png"/>
          <p:cNvPicPr>
            <a:picLocks noGrp="1" noChangeAspect="1"/>
          </p:cNvPicPr>
          <p:nvPr>
            <p:ph idx="1"/>
          </p:nvPr>
        </p:nvPicPr>
        <p:blipFill>
          <a:blip r:embed="rId2">
            <a:extLst>
              <a:ext uri="{28A0092B-C50C-407E-A947-70E740481C1C}">
                <a14:useLocalDpi xmlns:a14="http://schemas.microsoft.com/office/drawing/2010/main" val="0"/>
              </a:ext>
            </a:extLst>
          </a:blip>
          <a:srcRect l="-14467" r="-14467"/>
          <a:stretch>
            <a:fillRect/>
          </a:stretch>
        </p:blipFill>
        <p:spPr>
          <a:xfrm>
            <a:off x="-1" y="1143000"/>
            <a:ext cx="9143999" cy="5241636"/>
          </a:xfrm>
        </p:spPr>
      </p:pic>
      <p:pic>
        <p:nvPicPr>
          <p:cNvPr id="8" name="Picture 7" descr="Screen Shot 2018-10-13 at 4.0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113" y="3137166"/>
            <a:ext cx="1146362" cy="1484498"/>
          </a:xfrm>
          <a:prstGeom prst="rect">
            <a:avLst/>
          </a:prstGeom>
        </p:spPr>
      </p:pic>
      <p:sp>
        <p:nvSpPr>
          <p:cNvPr id="9" name="TextBox 8"/>
          <p:cNvSpPr txBox="1"/>
          <p:nvPr/>
        </p:nvSpPr>
        <p:spPr>
          <a:xfrm>
            <a:off x="201783" y="4752703"/>
            <a:ext cx="8942218" cy="1569660"/>
          </a:xfrm>
          <a:prstGeom prst="rect">
            <a:avLst/>
          </a:prstGeom>
          <a:solidFill>
            <a:schemeClr val="bg1"/>
          </a:solidFill>
          <a:ln>
            <a:noFill/>
          </a:ln>
        </p:spPr>
        <p:txBody>
          <a:bodyPr wrap="square" rtlCol="0">
            <a:spAutoFit/>
          </a:bodyPr>
          <a:lstStyle/>
          <a:p>
            <a:pPr marL="285750" indent="-285750">
              <a:buFont typeface="Arial"/>
              <a:buChar char="•"/>
            </a:pPr>
            <a:r>
              <a:rPr lang="en-US" sz="2400" dirty="0" smtClean="0"/>
              <a:t>How are gluons spatially distributed in a proton or a nucleus?</a:t>
            </a:r>
          </a:p>
          <a:p>
            <a:pPr marL="285750" indent="-285750">
              <a:buFont typeface="Arial"/>
              <a:buChar char="•"/>
            </a:pPr>
            <a:r>
              <a:rPr lang="en-US" sz="2400" dirty="0" smtClean="0"/>
              <a:t>Is the distribution smooth?</a:t>
            </a:r>
          </a:p>
          <a:p>
            <a:pPr marL="285750" indent="-285750">
              <a:buFont typeface="Arial"/>
              <a:buChar char="•"/>
            </a:pPr>
            <a:r>
              <a:rPr lang="en-US" sz="2400" dirty="0" smtClean="0"/>
              <a:t>How does it differ from the charge distribution?</a:t>
            </a:r>
          </a:p>
          <a:p>
            <a:pPr marL="285750" indent="-285750">
              <a:buFont typeface="Arial"/>
              <a:buChar char="•"/>
            </a:pPr>
            <a:r>
              <a:rPr lang="en-US" sz="2400" b="1" dirty="0" smtClean="0">
                <a:solidFill>
                  <a:srgbClr val="FF0000"/>
                </a:solidFill>
                <a:cs typeface="Brush Script MT Italic"/>
              </a:rPr>
              <a:t>First </a:t>
            </a:r>
            <a:r>
              <a:rPr lang="en-US" sz="2400" b="1" dirty="0">
                <a:solidFill>
                  <a:srgbClr val="FF0000"/>
                </a:solidFill>
                <a:cs typeface="Brush Script MT Italic"/>
              </a:rPr>
              <a:t>ever tomographic images of ocean of </a:t>
            </a:r>
            <a:r>
              <a:rPr lang="en-US" sz="2400" b="1" dirty="0" smtClean="0">
                <a:solidFill>
                  <a:srgbClr val="FF0000"/>
                </a:solidFill>
                <a:cs typeface="Brush Script MT Italic"/>
              </a:rPr>
              <a:t>gluons </a:t>
            </a:r>
            <a:r>
              <a:rPr lang="en-US" sz="2400" b="1" dirty="0">
                <a:solidFill>
                  <a:srgbClr val="FF0000"/>
                </a:solidFill>
                <a:cs typeface="Brush Script MT Italic"/>
              </a:rPr>
              <a:t>within matter </a:t>
            </a:r>
            <a:r>
              <a:rPr lang="en-US" sz="2400" b="1" dirty="0" smtClean="0">
                <a:solidFill>
                  <a:srgbClr val="FF0000"/>
                </a:solidFill>
                <a:cs typeface="Brush Script MT Italic"/>
              </a:rPr>
              <a:t>!</a:t>
            </a:r>
            <a:endParaRPr lang="en-US" sz="2400" dirty="0" smtClean="0"/>
          </a:p>
        </p:txBody>
      </p:sp>
      <p:sp>
        <p:nvSpPr>
          <p:cNvPr id="7" name="Slide Number Placeholder 6"/>
          <p:cNvSpPr>
            <a:spLocks noGrp="1"/>
          </p:cNvSpPr>
          <p:nvPr>
            <p:ph type="sldNum" sz="quarter" idx="12"/>
          </p:nvPr>
        </p:nvSpPr>
        <p:spPr/>
        <p:txBody>
          <a:bodyPr/>
          <a:lstStyle/>
          <a:p>
            <a:fld id="{AF2E4468-5398-3744-84A2-247E18F77D68}" type="slidenum">
              <a:rPr lang="en-US" smtClean="0"/>
              <a:t>20</a:t>
            </a:fld>
            <a:endParaRPr lang="en-US"/>
          </a:p>
        </p:txBody>
      </p:sp>
      <p:sp>
        <p:nvSpPr>
          <p:cNvPr id="11" name="Footer Placeholder 10"/>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9987211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FF"/>
                </a:solidFill>
              </a:rPr>
              <a:t>Transverse Momentum Distributions</a:t>
            </a:r>
            <a:endParaRPr lang="en-US" b="1" dirty="0">
              <a:solidFill>
                <a:srgbClr val="0000FF"/>
              </a:solidFill>
            </a:endParaRPr>
          </a:p>
        </p:txBody>
      </p:sp>
      <p:pic>
        <p:nvPicPr>
          <p:cNvPr id="4" name="Content Placeholder 3" descr="Screen Shot 2018-10-10 at 7.30.24 AM.png"/>
          <p:cNvPicPr>
            <a:picLocks noGrp="1" noChangeAspect="1"/>
          </p:cNvPicPr>
          <p:nvPr>
            <p:ph idx="1"/>
          </p:nvPr>
        </p:nvPicPr>
        <p:blipFill>
          <a:blip r:embed="rId2">
            <a:extLst>
              <a:ext uri="{28A0092B-C50C-407E-A947-70E740481C1C}">
                <a14:useLocalDpi xmlns:a14="http://schemas.microsoft.com/office/drawing/2010/main" val="0"/>
              </a:ext>
            </a:extLst>
          </a:blip>
          <a:srcRect l="121" r="121"/>
          <a:stretch>
            <a:fillRect/>
          </a:stretch>
        </p:blipFill>
        <p:spPr>
          <a:xfrm>
            <a:off x="367577" y="1578956"/>
            <a:ext cx="8229600" cy="4525963"/>
          </a:xfrm>
        </p:spPr>
      </p:pic>
      <p:pic>
        <p:nvPicPr>
          <p:cNvPr id="7" name="Picture 6" descr="Screen Shot 2018-10-13 at 4.0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1523" y="3898288"/>
            <a:ext cx="776571" cy="1005632"/>
          </a:xfrm>
          <a:prstGeom prst="rect">
            <a:avLst/>
          </a:prstGeom>
        </p:spPr>
      </p:pic>
      <p:sp>
        <p:nvSpPr>
          <p:cNvPr id="8" name="TextBox 7"/>
          <p:cNvSpPr txBox="1"/>
          <p:nvPr/>
        </p:nvSpPr>
        <p:spPr>
          <a:xfrm>
            <a:off x="770706" y="4917561"/>
            <a:ext cx="7631081" cy="1477328"/>
          </a:xfrm>
          <a:prstGeom prst="rect">
            <a:avLst/>
          </a:prstGeom>
          <a:solidFill>
            <a:schemeClr val="bg1"/>
          </a:solidFill>
        </p:spPr>
        <p:txBody>
          <a:bodyPr wrap="square" rtlCol="0">
            <a:spAutoFit/>
          </a:bodyPr>
          <a:lstStyle/>
          <a:p>
            <a:pPr marL="285750" indent="-285750">
              <a:buFont typeface="Arial"/>
              <a:buChar char="•"/>
            </a:pPr>
            <a:r>
              <a:rPr lang="en-US" dirty="0" smtClean="0"/>
              <a:t>Spin and the ability to look at transverse momentum together give a powerful new window into QCD</a:t>
            </a:r>
          </a:p>
          <a:p>
            <a:pPr marL="285750" indent="-285750">
              <a:buFont typeface="Arial"/>
              <a:buChar char="•"/>
            </a:pPr>
            <a:r>
              <a:rPr lang="en-US" dirty="0" smtClean="0"/>
              <a:t>TMDs directly related to orbital motion</a:t>
            </a:r>
          </a:p>
          <a:p>
            <a:pPr marL="285750" indent="-285750">
              <a:buFont typeface="Arial"/>
              <a:buChar char="•"/>
            </a:pPr>
            <a:r>
              <a:rPr lang="en-US" dirty="0" smtClean="0"/>
              <a:t>For example, we can explore for the first time interference in quantum phases due to color force – impossible with purely longitudinal experiments</a:t>
            </a:r>
            <a:endParaRPr lang="en-US" dirty="0"/>
          </a:p>
        </p:txBody>
      </p:sp>
      <p:sp>
        <p:nvSpPr>
          <p:cNvPr id="9" name="Slide Number Placeholder 8"/>
          <p:cNvSpPr>
            <a:spLocks noGrp="1"/>
          </p:cNvSpPr>
          <p:nvPr>
            <p:ph type="sldNum" sz="quarter" idx="12"/>
          </p:nvPr>
        </p:nvSpPr>
        <p:spPr/>
        <p:txBody>
          <a:bodyPr/>
          <a:lstStyle/>
          <a:p>
            <a:fld id="{AF2E4468-5398-3744-84A2-247E18F77D68}" type="slidenum">
              <a:rPr lang="en-US" smtClean="0"/>
              <a:t>21</a:t>
            </a:fld>
            <a:endParaRPr lang="en-US"/>
          </a:p>
        </p:txBody>
      </p:sp>
      <p:sp>
        <p:nvSpPr>
          <p:cNvPr id="11" name="Footer Placeholder 10"/>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18838055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912"/>
            <a:ext cx="8229600" cy="1143000"/>
          </a:xfrm>
        </p:spPr>
        <p:txBody>
          <a:bodyPr/>
          <a:lstStyle/>
          <a:p>
            <a:r>
              <a:rPr lang="en-US" b="1" dirty="0" smtClean="0">
                <a:solidFill>
                  <a:srgbClr val="0000FF"/>
                </a:solidFill>
              </a:rPr>
              <a:t>Energy Momentum Tensor (EMT)</a:t>
            </a:r>
            <a:endParaRPr lang="en-US" b="1" dirty="0">
              <a:solidFill>
                <a:srgbClr val="0000FF"/>
              </a:solidFill>
            </a:endParaRPr>
          </a:p>
        </p:txBody>
      </p:sp>
      <p:pic>
        <p:nvPicPr>
          <p:cNvPr id="7" name="Content Placeholder 6" descr="Screen Shot 2018-10-30 at 5.48.44 AM.png"/>
          <p:cNvPicPr>
            <a:picLocks noGrp="1" noChangeAspect="1"/>
          </p:cNvPicPr>
          <p:nvPr>
            <p:ph idx="1"/>
          </p:nvPr>
        </p:nvPicPr>
        <p:blipFill>
          <a:blip r:embed="rId2">
            <a:extLst>
              <a:ext uri="{28A0092B-C50C-407E-A947-70E740481C1C}">
                <a14:useLocalDpi xmlns:a14="http://schemas.microsoft.com/office/drawing/2010/main" val="0"/>
              </a:ext>
            </a:extLst>
          </a:blip>
          <a:srcRect l="-12132" r="-12132"/>
          <a:stretch>
            <a:fillRect/>
          </a:stretch>
        </p:blipFill>
        <p:spPr>
          <a:xfrm>
            <a:off x="-444011" y="770898"/>
            <a:ext cx="9973146" cy="5484846"/>
          </a:xfrm>
        </p:spPr>
      </p:pic>
      <p:sp>
        <p:nvSpPr>
          <p:cNvPr id="8" name="TextBox 7"/>
          <p:cNvSpPr txBox="1"/>
          <p:nvPr/>
        </p:nvSpPr>
        <p:spPr>
          <a:xfrm>
            <a:off x="7782930" y="990088"/>
            <a:ext cx="1020857" cy="400110"/>
          </a:xfrm>
          <a:prstGeom prst="rect">
            <a:avLst/>
          </a:prstGeom>
          <a:noFill/>
        </p:spPr>
        <p:txBody>
          <a:bodyPr wrap="none" rtlCol="0">
            <a:spAutoFit/>
          </a:bodyPr>
          <a:lstStyle/>
          <a:p>
            <a:r>
              <a:rPr lang="en-US" sz="2000" b="1" dirty="0" smtClean="0"/>
              <a:t>C. </a:t>
            </a:r>
            <a:r>
              <a:rPr lang="en-US" sz="2000" b="1" dirty="0" err="1" smtClean="0"/>
              <a:t>Lorcé</a:t>
            </a:r>
            <a:endParaRPr lang="en-US" sz="2000" b="1" dirty="0"/>
          </a:p>
        </p:txBody>
      </p:sp>
      <p:sp>
        <p:nvSpPr>
          <p:cNvPr id="3" name="Slide Number Placeholder 2"/>
          <p:cNvSpPr>
            <a:spLocks noGrp="1"/>
          </p:cNvSpPr>
          <p:nvPr>
            <p:ph type="sldNum" sz="quarter" idx="12"/>
          </p:nvPr>
        </p:nvSpPr>
        <p:spPr/>
        <p:txBody>
          <a:bodyPr/>
          <a:lstStyle/>
          <a:p>
            <a:fld id="{AF2E4468-5398-3744-84A2-247E18F77D68}" type="slidenum">
              <a:rPr lang="en-US" smtClean="0"/>
              <a:t>22</a:t>
            </a:fld>
            <a:endParaRPr lang="en-US"/>
          </a:p>
        </p:txBody>
      </p:sp>
      <p:sp>
        <p:nvSpPr>
          <p:cNvPr id="10" name="Footer Placeholder 9"/>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38773000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662"/>
            <a:ext cx="8229600" cy="1143000"/>
          </a:xfrm>
        </p:spPr>
        <p:txBody>
          <a:bodyPr/>
          <a:lstStyle/>
          <a:p>
            <a:r>
              <a:rPr lang="en-US" b="1" dirty="0" smtClean="0">
                <a:solidFill>
                  <a:srgbClr val="0000FF"/>
                </a:solidFill>
              </a:rPr>
              <a:t>Mass of the Nucleon</a:t>
            </a:r>
            <a:endParaRPr lang="en-US" b="1" dirty="0">
              <a:solidFill>
                <a:srgbClr val="0000FF"/>
              </a:solidFill>
            </a:endParaRPr>
          </a:p>
        </p:txBody>
      </p:sp>
      <p:pic>
        <p:nvPicPr>
          <p:cNvPr id="7" name="Content Placeholder 6"/>
          <p:cNvPicPr>
            <a:picLocks noGrp="1" noChangeAspect="1"/>
          </p:cNvPicPr>
          <p:nvPr>
            <p:ph idx="1"/>
          </p:nvPr>
        </p:nvPicPr>
        <p:blipFill>
          <a:blip r:embed="rId2"/>
          <a:srcRect l="-27984" r="-27984"/>
          <a:stretch>
            <a:fillRect/>
          </a:stretch>
        </p:blipFill>
        <p:spPr>
          <a:xfrm>
            <a:off x="7313111" y="297481"/>
            <a:ext cx="1590788" cy="874872"/>
          </a:xfrm>
        </p:spPr>
      </p:pic>
      <p:sp>
        <p:nvSpPr>
          <p:cNvPr id="10" name="Rectangle 9"/>
          <p:cNvSpPr/>
          <p:nvPr/>
        </p:nvSpPr>
        <p:spPr>
          <a:xfrm>
            <a:off x="457200" y="1410370"/>
            <a:ext cx="8324514" cy="923330"/>
          </a:xfrm>
          <a:prstGeom prst="rect">
            <a:avLst/>
          </a:prstGeom>
        </p:spPr>
        <p:txBody>
          <a:bodyPr wrap="square">
            <a:spAutoFit/>
          </a:bodyPr>
          <a:lstStyle/>
          <a:p>
            <a:r>
              <a:rPr lang="en-US" dirty="0"/>
              <a:t>“… The vast majority of the nucleon’s mass is due to quantum fluctuations </a:t>
            </a:r>
            <a:r>
              <a:rPr lang="en-US" dirty="0" smtClean="0"/>
              <a:t>of quark-antiquark pairs</a:t>
            </a:r>
            <a:r>
              <a:rPr lang="en-US" dirty="0"/>
              <a:t>, the gluons, and the energy associated with quarks moving around at </a:t>
            </a:r>
            <a:r>
              <a:rPr lang="en-US" dirty="0" smtClean="0"/>
              <a:t>close to </a:t>
            </a:r>
            <a:r>
              <a:rPr lang="en-US" dirty="0"/>
              <a:t>the speed of light. …” </a:t>
            </a:r>
            <a:r>
              <a:rPr lang="en-US" dirty="0" smtClean="0"/>
              <a:t>            </a:t>
            </a:r>
            <a:r>
              <a:rPr lang="en-US" b="1" i="1" dirty="0" smtClean="0"/>
              <a:t>The </a:t>
            </a:r>
            <a:r>
              <a:rPr lang="en-US" b="1" i="1" dirty="0"/>
              <a:t>2015 Long Range Plan for Nuclear Science</a:t>
            </a:r>
          </a:p>
        </p:txBody>
      </p:sp>
      <p:sp>
        <p:nvSpPr>
          <p:cNvPr id="3" name="TextBox 2"/>
          <p:cNvSpPr txBox="1"/>
          <p:nvPr/>
        </p:nvSpPr>
        <p:spPr>
          <a:xfrm>
            <a:off x="393594" y="1090656"/>
            <a:ext cx="8279693" cy="369332"/>
          </a:xfrm>
          <a:prstGeom prst="rect">
            <a:avLst/>
          </a:prstGeom>
          <a:noFill/>
        </p:spPr>
        <p:txBody>
          <a:bodyPr wrap="none" rtlCol="0">
            <a:spAutoFit/>
          </a:bodyPr>
          <a:lstStyle/>
          <a:p>
            <a:r>
              <a:rPr lang="en-US" dirty="0" smtClean="0"/>
              <a:t>“The mass is the result of the equilibrium reached through dynamical processes.”   </a:t>
            </a:r>
            <a:r>
              <a:rPr lang="en-US" b="1" dirty="0" smtClean="0"/>
              <a:t>X. </a:t>
            </a:r>
            <a:r>
              <a:rPr lang="en-US" b="1" dirty="0" err="1" smtClean="0"/>
              <a:t>Ji</a:t>
            </a:r>
            <a:endParaRPr lang="en-US" b="1" dirty="0"/>
          </a:p>
        </p:txBody>
      </p:sp>
      <p:sp>
        <p:nvSpPr>
          <p:cNvPr id="8" name="TextBox 7"/>
          <p:cNvSpPr txBox="1"/>
          <p:nvPr/>
        </p:nvSpPr>
        <p:spPr>
          <a:xfrm>
            <a:off x="7016031" y="3178788"/>
            <a:ext cx="1723549" cy="276999"/>
          </a:xfrm>
          <a:prstGeom prst="rect">
            <a:avLst/>
          </a:prstGeom>
          <a:noFill/>
        </p:spPr>
        <p:txBody>
          <a:bodyPr wrap="none" rtlCol="0">
            <a:spAutoFit/>
          </a:bodyPr>
          <a:lstStyle/>
          <a:p>
            <a:r>
              <a:rPr lang="en-US" sz="1200" b="1" dirty="0" smtClean="0"/>
              <a:t>X. </a:t>
            </a:r>
            <a:r>
              <a:rPr lang="en-US" sz="1200" b="1" dirty="0" err="1" smtClean="0"/>
              <a:t>Ji</a:t>
            </a:r>
            <a:r>
              <a:rPr lang="en-US" sz="1200" b="1" dirty="0" smtClean="0"/>
              <a:t>, PRL 74 1071 (1995)</a:t>
            </a:r>
            <a:endParaRPr lang="en-US" sz="1200" b="1" dirty="0"/>
          </a:p>
        </p:txBody>
      </p:sp>
      <p:sp>
        <p:nvSpPr>
          <p:cNvPr id="17" name="TextBox 16"/>
          <p:cNvSpPr txBox="1"/>
          <p:nvPr/>
        </p:nvSpPr>
        <p:spPr>
          <a:xfrm>
            <a:off x="349012" y="4159187"/>
            <a:ext cx="8045792" cy="1477328"/>
          </a:xfrm>
          <a:prstGeom prst="rect">
            <a:avLst/>
          </a:prstGeom>
          <a:noFill/>
        </p:spPr>
        <p:txBody>
          <a:bodyPr wrap="none" rtlCol="0">
            <a:spAutoFit/>
          </a:bodyPr>
          <a:lstStyle/>
          <a:p>
            <a:pPr marL="285750" indent="-285750">
              <a:buFont typeface="Arial"/>
              <a:buChar char="•"/>
            </a:pPr>
            <a:r>
              <a:rPr lang="en-US" dirty="0"/>
              <a:t>Criticisms: not scale-invariant, decompositions: Lorentz invariant vs. rest </a:t>
            </a:r>
            <a:r>
              <a:rPr lang="en-US" dirty="0" smtClean="0"/>
              <a:t>frame</a:t>
            </a:r>
          </a:p>
          <a:p>
            <a:pPr marL="285750" indent="-285750">
              <a:buFont typeface="Arial"/>
              <a:buChar char="•"/>
            </a:pPr>
            <a:r>
              <a:rPr lang="en-US" dirty="0" smtClean="0"/>
              <a:t>Great interest at workshops: Temple U., March 2016; ECT, April 2017</a:t>
            </a:r>
          </a:p>
          <a:p>
            <a:pPr marL="285750" indent="-285750">
              <a:buFont typeface="Arial"/>
              <a:buChar char="•"/>
            </a:pPr>
            <a:r>
              <a:rPr lang="en-US" dirty="0" smtClean="0"/>
              <a:t>Community wide consensus on how to determine the different contributions not </a:t>
            </a:r>
          </a:p>
          <a:p>
            <a:r>
              <a:rPr lang="en-US" dirty="0" smtClean="0"/>
              <a:t>     yet  reached</a:t>
            </a:r>
          </a:p>
          <a:p>
            <a:pPr marL="285750" indent="-285750">
              <a:buFont typeface="Arial"/>
              <a:buChar char="•"/>
            </a:pPr>
            <a:r>
              <a:rPr lang="en-US" dirty="0" smtClean="0"/>
              <a:t>Lattice QCD providing estimates</a:t>
            </a:r>
            <a:endParaRPr lang="en-US" dirty="0"/>
          </a:p>
        </p:txBody>
      </p:sp>
      <p:sp>
        <p:nvSpPr>
          <p:cNvPr id="19" name="TextBox 18"/>
          <p:cNvSpPr txBox="1"/>
          <p:nvPr/>
        </p:nvSpPr>
        <p:spPr>
          <a:xfrm>
            <a:off x="6624527" y="6675991"/>
            <a:ext cx="111399" cy="186652"/>
          </a:xfrm>
          <a:prstGeom prst="rect">
            <a:avLst/>
          </a:prstGeom>
          <a:solidFill>
            <a:schemeClr val="bg1"/>
          </a:solidFill>
        </p:spPr>
        <p:txBody>
          <a:bodyPr wrap="square" rtlCol="0">
            <a:spAutoFit/>
          </a:bodyPr>
          <a:lstStyle/>
          <a:p>
            <a:endParaRPr lang="en-US" dirty="0"/>
          </a:p>
        </p:txBody>
      </p:sp>
      <p:pic>
        <p:nvPicPr>
          <p:cNvPr id="9" name="Picture 8" descr="Screen Shot 2018-10-24 at 2.29.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726" y="3019272"/>
            <a:ext cx="4863573" cy="649714"/>
          </a:xfrm>
          <a:prstGeom prst="rect">
            <a:avLst/>
          </a:prstGeom>
        </p:spPr>
      </p:pic>
      <p:sp>
        <p:nvSpPr>
          <p:cNvPr id="12" name="TextBox 11"/>
          <p:cNvSpPr txBox="1"/>
          <p:nvPr/>
        </p:nvSpPr>
        <p:spPr>
          <a:xfrm>
            <a:off x="1589292" y="3795249"/>
            <a:ext cx="1479892" cy="369332"/>
          </a:xfrm>
          <a:prstGeom prst="rect">
            <a:avLst/>
          </a:prstGeom>
          <a:noFill/>
          <a:ln w="28575" cmpd="sng">
            <a:solidFill>
              <a:srgbClr val="FF0000"/>
            </a:solidFill>
          </a:ln>
        </p:spPr>
        <p:txBody>
          <a:bodyPr wrap="none" rtlCol="0">
            <a:spAutoFit/>
          </a:bodyPr>
          <a:lstStyle/>
          <a:p>
            <a:r>
              <a:rPr lang="en-US" b="1" dirty="0" smtClean="0">
                <a:solidFill>
                  <a:srgbClr val="0000FF"/>
                </a:solidFill>
              </a:rPr>
              <a:t>Quark Energy</a:t>
            </a:r>
            <a:endParaRPr lang="en-US" b="1" dirty="0">
              <a:solidFill>
                <a:srgbClr val="0000FF"/>
              </a:solidFill>
            </a:endParaRPr>
          </a:p>
        </p:txBody>
      </p:sp>
      <p:sp>
        <p:nvSpPr>
          <p:cNvPr id="21" name="TextBox 20"/>
          <p:cNvSpPr txBox="1"/>
          <p:nvPr/>
        </p:nvSpPr>
        <p:spPr>
          <a:xfrm>
            <a:off x="3204811" y="3799109"/>
            <a:ext cx="1467068" cy="369332"/>
          </a:xfrm>
          <a:prstGeom prst="rect">
            <a:avLst/>
          </a:prstGeom>
          <a:noFill/>
          <a:ln w="28575" cmpd="sng">
            <a:solidFill>
              <a:srgbClr val="FF0000"/>
            </a:solidFill>
          </a:ln>
        </p:spPr>
        <p:txBody>
          <a:bodyPr wrap="none" rtlCol="0">
            <a:spAutoFit/>
          </a:bodyPr>
          <a:lstStyle/>
          <a:p>
            <a:r>
              <a:rPr lang="en-US" b="1" dirty="0" smtClean="0">
                <a:solidFill>
                  <a:srgbClr val="0000FF"/>
                </a:solidFill>
              </a:rPr>
              <a:t>Gluon Energy</a:t>
            </a:r>
            <a:endParaRPr lang="en-US" b="1" dirty="0">
              <a:solidFill>
                <a:srgbClr val="0000FF"/>
              </a:solidFill>
            </a:endParaRPr>
          </a:p>
        </p:txBody>
      </p:sp>
      <p:sp>
        <p:nvSpPr>
          <p:cNvPr id="22" name="TextBox 21"/>
          <p:cNvSpPr txBox="1"/>
          <p:nvPr/>
        </p:nvSpPr>
        <p:spPr>
          <a:xfrm>
            <a:off x="4812903" y="3802969"/>
            <a:ext cx="1326004" cy="369332"/>
          </a:xfrm>
          <a:prstGeom prst="rect">
            <a:avLst/>
          </a:prstGeom>
          <a:noFill/>
          <a:ln w="28575" cmpd="sng">
            <a:solidFill>
              <a:srgbClr val="FF0000"/>
            </a:solidFill>
          </a:ln>
        </p:spPr>
        <p:txBody>
          <a:bodyPr wrap="none" rtlCol="0">
            <a:spAutoFit/>
          </a:bodyPr>
          <a:lstStyle/>
          <a:p>
            <a:r>
              <a:rPr lang="en-US" b="1" dirty="0" smtClean="0">
                <a:solidFill>
                  <a:srgbClr val="0000FF"/>
                </a:solidFill>
              </a:rPr>
              <a:t>Quark Mass</a:t>
            </a:r>
            <a:endParaRPr lang="en-US" b="1" dirty="0">
              <a:solidFill>
                <a:srgbClr val="0000FF"/>
              </a:solidFill>
            </a:endParaRPr>
          </a:p>
        </p:txBody>
      </p:sp>
      <p:sp>
        <p:nvSpPr>
          <p:cNvPr id="23" name="TextBox 22"/>
          <p:cNvSpPr txBox="1"/>
          <p:nvPr/>
        </p:nvSpPr>
        <p:spPr>
          <a:xfrm>
            <a:off x="6298303" y="3802969"/>
            <a:ext cx="1620957" cy="369332"/>
          </a:xfrm>
          <a:prstGeom prst="rect">
            <a:avLst/>
          </a:prstGeom>
          <a:noFill/>
          <a:ln w="28575" cmpd="sng">
            <a:solidFill>
              <a:srgbClr val="FF0000"/>
            </a:solidFill>
          </a:ln>
        </p:spPr>
        <p:txBody>
          <a:bodyPr wrap="none" rtlCol="0">
            <a:spAutoFit/>
          </a:bodyPr>
          <a:lstStyle/>
          <a:p>
            <a:r>
              <a:rPr lang="en-US" b="1" dirty="0" smtClean="0">
                <a:solidFill>
                  <a:srgbClr val="0000FF"/>
                </a:solidFill>
              </a:rPr>
              <a:t>Trace Anomaly</a:t>
            </a:r>
            <a:endParaRPr lang="en-US" b="1" dirty="0">
              <a:solidFill>
                <a:srgbClr val="0000FF"/>
              </a:solidFill>
            </a:endParaRPr>
          </a:p>
        </p:txBody>
      </p:sp>
      <p:cxnSp>
        <p:nvCxnSpPr>
          <p:cNvPr id="14" name="Straight Arrow Connector 13"/>
          <p:cNvCxnSpPr/>
          <p:nvPr/>
        </p:nvCxnSpPr>
        <p:spPr>
          <a:xfrm flipV="1">
            <a:off x="2309672" y="3527873"/>
            <a:ext cx="759512" cy="1931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025217" y="3485495"/>
            <a:ext cx="96545" cy="2651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5265459" y="3579863"/>
            <a:ext cx="200518" cy="1559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6668299" y="3527873"/>
            <a:ext cx="431530" cy="19310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870596" y="2566227"/>
            <a:ext cx="1626292" cy="307777"/>
          </a:xfrm>
          <a:prstGeom prst="rect">
            <a:avLst/>
          </a:prstGeom>
          <a:noFill/>
          <a:ln w="28575" cmpd="sng">
            <a:solidFill>
              <a:srgbClr val="FF0000"/>
            </a:solidFill>
          </a:ln>
        </p:spPr>
        <p:txBody>
          <a:bodyPr wrap="none" rtlCol="0">
            <a:spAutoFit/>
          </a:bodyPr>
          <a:lstStyle/>
          <a:p>
            <a:r>
              <a:rPr lang="en-US" sz="1400" b="1" i="1" dirty="0" smtClean="0">
                <a:solidFill>
                  <a:srgbClr val="0000FF"/>
                </a:solidFill>
              </a:rPr>
              <a:t>Relativistic Motion</a:t>
            </a:r>
            <a:endParaRPr lang="en-US" sz="1400" b="1" i="1" dirty="0">
              <a:solidFill>
                <a:srgbClr val="0000FF"/>
              </a:solidFill>
            </a:endParaRPr>
          </a:p>
        </p:txBody>
      </p:sp>
      <p:sp>
        <p:nvSpPr>
          <p:cNvPr id="34" name="TextBox 33"/>
          <p:cNvSpPr txBox="1"/>
          <p:nvPr/>
        </p:nvSpPr>
        <p:spPr>
          <a:xfrm>
            <a:off x="4820330" y="2332423"/>
            <a:ext cx="982924" cy="738664"/>
          </a:xfrm>
          <a:prstGeom prst="rect">
            <a:avLst/>
          </a:prstGeom>
          <a:noFill/>
          <a:ln w="28575" cmpd="sng">
            <a:solidFill>
              <a:srgbClr val="FF0000"/>
            </a:solidFill>
          </a:ln>
        </p:spPr>
        <p:txBody>
          <a:bodyPr wrap="none" rtlCol="0">
            <a:spAutoFit/>
          </a:bodyPr>
          <a:lstStyle/>
          <a:p>
            <a:r>
              <a:rPr lang="en-US" sz="1400" b="1" i="1" dirty="0" smtClean="0">
                <a:solidFill>
                  <a:srgbClr val="0000FF"/>
                </a:solidFill>
              </a:rPr>
              <a:t>Chiral </a:t>
            </a:r>
          </a:p>
          <a:p>
            <a:r>
              <a:rPr lang="en-US" sz="1400" b="1" i="1" dirty="0" smtClean="0">
                <a:solidFill>
                  <a:srgbClr val="0000FF"/>
                </a:solidFill>
              </a:rPr>
              <a:t>Symmetry</a:t>
            </a:r>
          </a:p>
          <a:p>
            <a:r>
              <a:rPr lang="en-US" sz="1400" b="1" i="1" dirty="0" smtClean="0">
                <a:solidFill>
                  <a:srgbClr val="0000FF"/>
                </a:solidFill>
              </a:rPr>
              <a:t>Breaking</a:t>
            </a:r>
            <a:endParaRPr lang="en-US" sz="1400" b="1" i="1" dirty="0">
              <a:solidFill>
                <a:srgbClr val="0000FF"/>
              </a:solidFill>
            </a:endParaRPr>
          </a:p>
        </p:txBody>
      </p:sp>
      <p:sp>
        <p:nvSpPr>
          <p:cNvPr id="35" name="TextBox 34"/>
          <p:cNvSpPr txBox="1"/>
          <p:nvPr/>
        </p:nvSpPr>
        <p:spPr>
          <a:xfrm>
            <a:off x="6042218" y="2417980"/>
            <a:ext cx="1140281" cy="523220"/>
          </a:xfrm>
          <a:prstGeom prst="rect">
            <a:avLst/>
          </a:prstGeom>
          <a:noFill/>
          <a:ln w="28575" cmpd="sng">
            <a:solidFill>
              <a:srgbClr val="FF0000"/>
            </a:solidFill>
          </a:ln>
        </p:spPr>
        <p:txBody>
          <a:bodyPr wrap="none" rtlCol="0">
            <a:spAutoFit/>
          </a:bodyPr>
          <a:lstStyle/>
          <a:p>
            <a:r>
              <a:rPr lang="en-US" sz="1400" b="1" i="1" dirty="0" smtClean="0">
                <a:solidFill>
                  <a:srgbClr val="0000FF"/>
                </a:solidFill>
              </a:rPr>
              <a:t>Quantum</a:t>
            </a:r>
          </a:p>
          <a:p>
            <a:r>
              <a:rPr lang="en-US" sz="1400" b="1" i="1" dirty="0" smtClean="0">
                <a:solidFill>
                  <a:srgbClr val="0000FF"/>
                </a:solidFill>
              </a:rPr>
              <a:t>Fluctuations</a:t>
            </a:r>
          </a:p>
        </p:txBody>
      </p:sp>
      <p:pic>
        <p:nvPicPr>
          <p:cNvPr id="37" name="Picture 36" descr="Screen Shot 2018-10-24 at 2.45.4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9" y="5629714"/>
            <a:ext cx="342378" cy="369613"/>
          </a:xfrm>
          <a:prstGeom prst="rect">
            <a:avLst/>
          </a:prstGeom>
        </p:spPr>
      </p:pic>
      <p:pic>
        <p:nvPicPr>
          <p:cNvPr id="38" name="Picture 37" descr="Screen Shot 2018-10-24 at 2.47.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0885" y="5616947"/>
            <a:ext cx="353640" cy="389808"/>
          </a:xfrm>
          <a:prstGeom prst="rect">
            <a:avLst/>
          </a:prstGeom>
        </p:spPr>
      </p:pic>
      <p:pic>
        <p:nvPicPr>
          <p:cNvPr id="39" name="Picture 38" descr="Screen Shot 2018-10-24 at 2.48.4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932" y="5600006"/>
            <a:ext cx="587468" cy="382537"/>
          </a:xfrm>
          <a:prstGeom prst="rect">
            <a:avLst/>
          </a:prstGeom>
        </p:spPr>
      </p:pic>
      <p:pic>
        <p:nvPicPr>
          <p:cNvPr id="40" name="Picture 39" descr="Screen Shot 2018-10-24 at 2.49.5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493" y="5639674"/>
            <a:ext cx="355574" cy="344799"/>
          </a:xfrm>
          <a:prstGeom prst="rect">
            <a:avLst/>
          </a:prstGeom>
        </p:spPr>
      </p:pic>
      <p:sp>
        <p:nvSpPr>
          <p:cNvPr id="41" name="TextBox 40"/>
          <p:cNvSpPr txBox="1"/>
          <p:nvPr/>
        </p:nvSpPr>
        <p:spPr>
          <a:xfrm>
            <a:off x="3906385" y="5577757"/>
            <a:ext cx="750814" cy="369332"/>
          </a:xfrm>
          <a:prstGeom prst="rect">
            <a:avLst/>
          </a:prstGeom>
          <a:noFill/>
        </p:spPr>
        <p:txBody>
          <a:bodyPr wrap="none" rtlCol="0">
            <a:spAutoFit/>
          </a:bodyPr>
          <a:lstStyle/>
          <a:p>
            <a:r>
              <a:rPr lang="en-US" dirty="0" smtClean="0"/>
              <a:t>~ 25%</a:t>
            </a:r>
            <a:endParaRPr lang="en-US" dirty="0"/>
          </a:p>
        </p:txBody>
      </p:sp>
      <p:sp>
        <p:nvSpPr>
          <p:cNvPr id="42" name="TextBox 41"/>
          <p:cNvSpPr txBox="1"/>
          <p:nvPr/>
        </p:nvSpPr>
        <p:spPr>
          <a:xfrm>
            <a:off x="2878023" y="5585569"/>
            <a:ext cx="698629" cy="369332"/>
          </a:xfrm>
          <a:prstGeom prst="rect">
            <a:avLst/>
          </a:prstGeom>
          <a:noFill/>
        </p:spPr>
        <p:txBody>
          <a:bodyPr wrap="none" rtlCol="0">
            <a:spAutoFit/>
          </a:bodyPr>
          <a:lstStyle/>
          <a:p>
            <a:r>
              <a:rPr lang="en-US" dirty="0" smtClean="0"/>
              <a:t>~10%</a:t>
            </a:r>
            <a:endParaRPr lang="en-US" dirty="0"/>
          </a:p>
        </p:txBody>
      </p:sp>
      <p:sp>
        <p:nvSpPr>
          <p:cNvPr id="43" name="TextBox 42"/>
          <p:cNvSpPr txBox="1"/>
          <p:nvPr/>
        </p:nvSpPr>
        <p:spPr>
          <a:xfrm>
            <a:off x="1745235" y="5585189"/>
            <a:ext cx="698629" cy="369332"/>
          </a:xfrm>
          <a:prstGeom prst="rect">
            <a:avLst/>
          </a:prstGeom>
          <a:noFill/>
        </p:spPr>
        <p:txBody>
          <a:bodyPr wrap="none" rtlCol="0">
            <a:spAutoFit/>
          </a:bodyPr>
          <a:lstStyle/>
          <a:p>
            <a:r>
              <a:rPr lang="en-US" dirty="0" smtClean="0"/>
              <a:t>~40%</a:t>
            </a:r>
            <a:endParaRPr lang="en-US" dirty="0"/>
          </a:p>
        </p:txBody>
      </p:sp>
      <p:sp>
        <p:nvSpPr>
          <p:cNvPr id="44" name="TextBox 43"/>
          <p:cNvSpPr txBox="1"/>
          <p:nvPr/>
        </p:nvSpPr>
        <p:spPr>
          <a:xfrm>
            <a:off x="764926" y="5600041"/>
            <a:ext cx="698629" cy="369332"/>
          </a:xfrm>
          <a:prstGeom prst="rect">
            <a:avLst/>
          </a:prstGeom>
          <a:noFill/>
        </p:spPr>
        <p:txBody>
          <a:bodyPr wrap="none" rtlCol="0">
            <a:spAutoFit/>
          </a:bodyPr>
          <a:lstStyle/>
          <a:p>
            <a:r>
              <a:rPr lang="en-US" dirty="0" smtClean="0"/>
              <a:t>~30%</a:t>
            </a:r>
            <a:endParaRPr lang="en-US" dirty="0"/>
          </a:p>
        </p:txBody>
      </p:sp>
      <p:sp>
        <p:nvSpPr>
          <p:cNvPr id="45" name="TextBox 44"/>
          <p:cNvSpPr txBox="1"/>
          <p:nvPr/>
        </p:nvSpPr>
        <p:spPr>
          <a:xfrm>
            <a:off x="1039732" y="6067942"/>
            <a:ext cx="1522071" cy="307777"/>
          </a:xfrm>
          <a:prstGeom prst="rect">
            <a:avLst/>
          </a:prstGeom>
          <a:noFill/>
        </p:spPr>
        <p:txBody>
          <a:bodyPr wrap="none" rtlCol="0">
            <a:spAutoFit/>
          </a:bodyPr>
          <a:lstStyle/>
          <a:p>
            <a:r>
              <a:rPr lang="en-US" sz="1400" b="1" dirty="0" err="1" smtClean="0"/>
              <a:t>arXiv</a:t>
            </a:r>
            <a:r>
              <a:rPr lang="en-US" sz="1400" b="1" dirty="0" smtClean="0"/>
              <a:t>: 1710.09011</a:t>
            </a:r>
            <a:endParaRPr lang="en-US" sz="1400" b="1" dirty="0"/>
          </a:p>
        </p:txBody>
      </p:sp>
      <p:grpSp>
        <p:nvGrpSpPr>
          <p:cNvPr id="36" name="Group 35">
            <a:extLst>
              <a:ext uri="{FF2B5EF4-FFF2-40B4-BE49-F238E27FC236}">
                <a16:creationId xmlns:a16="http://schemas.microsoft.com/office/drawing/2014/main" xmlns="" id="{FF4970A8-BB08-4A68-B943-D3805CA28BB9}"/>
              </a:ext>
            </a:extLst>
          </p:cNvPr>
          <p:cNvGrpSpPr/>
          <p:nvPr/>
        </p:nvGrpSpPr>
        <p:grpSpPr>
          <a:xfrm>
            <a:off x="6426725" y="5100910"/>
            <a:ext cx="2417568" cy="1576102"/>
            <a:chOff x="7435142" y="3816616"/>
            <a:chExt cx="1708858" cy="1272487"/>
          </a:xfrm>
        </p:grpSpPr>
        <p:sp>
          <p:nvSpPr>
            <p:cNvPr id="46" name="TextBox 45">
              <a:extLst>
                <a:ext uri="{FF2B5EF4-FFF2-40B4-BE49-F238E27FC236}">
                  <a16:creationId xmlns:a16="http://schemas.microsoft.com/office/drawing/2014/main" xmlns="" id="{A807275B-6C39-4F97-BDB1-7C931DAB4204}"/>
                </a:ext>
              </a:extLst>
            </p:cNvPr>
            <p:cNvSpPr txBox="1"/>
            <p:nvPr/>
          </p:nvSpPr>
          <p:spPr>
            <a:xfrm>
              <a:off x="8485682" y="3816616"/>
              <a:ext cx="658318" cy="240839"/>
            </a:xfrm>
            <a:prstGeom prst="rect">
              <a:avLst/>
            </a:prstGeom>
            <a:noFill/>
          </p:spPr>
          <p:txBody>
            <a:bodyPr wrap="square" lIns="82058" tIns="41029" rIns="82058" bIns="41029" rtlCol="0">
              <a:spAutoFit/>
            </a:bodyPr>
            <a:lstStyle/>
            <a:p>
              <a:r>
                <a:rPr lang="en-US" sz="1400" dirty="0">
                  <a:solidFill>
                    <a:srgbClr val="FF0000"/>
                  </a:solidFill>
                  <a:latin typeface="Arial Rounded MT Bold"/>
                  <a:cs typeface="Arial Rounded MT Bold"/>
                </a:rPr>
                <a:t>J/</a:t>
              </a:r>
              <a:r>
                <a:rPr lang="en-US" sz="1400" dirty="0" err="1">
                  <a:solidFill>
                    <a:srgbClr val="FF0000"/>
                  </a:solidFill>
                  <a:latin typeface="Arial Rounded MT Bold"/>
                  <a:cs typeface="Arial Rounded MT Bold"/>
                </a:rPr>
                <a:t>Ψ</a:t>
              </a:r>
              <a:r>
                <a:rPr lang="en-US" sz="1400" dirty="0">
                  <a:solidFill>
                    <a:srgbClr val="FF0000"/>
                  </a:solidFill>
                  <a:latin typeface="Arial Rounded MT Bold"/>
                  <a:cs typeface="Arial Rounded MT Bold"/>
                </a:rPr>
                <a:t>, </a:t>
              </a:r>
              <a:r>
                <a:rPr lang="en-US" sz="1400" dirty="0" err="1">
                  <a:solidFill>
                    <a:srgbClr val="FF0000"/>
                  </a:solidFill>
                  <a:latin typeface="Lucida Grande"/>
                  <a:ea typeface="Lucida Grande"/>
                  <a:cs typeface="Lucida Grande"/>
                </a:rPr>
                <a:t>Υ</a:t>
              </a:r>
              <a:r>
                <a:rPr lang="en-US" sz="1400" dirty="0">
                  <a:solidFill>
                    <a:srgbClr val="FF0000"/>
                  </a:solidFill>
                  <a:latin typeface="Arial Rounded MT Bold"/>
                  <a:cs typeface="Arial Rounded MT Bold"/>
                </a:rPr>
                <a:t>, …</a:t>
              </a:r>
            </a:p>
          </p:txBody>
        </p:sp>
        <p:pic>
          <p:nvPicPr>
            <p:cNvPr id="47" name="Picture 46" descr="Screen Shot 2017-03-16 at 4.27.42 PM.png">
              <a:extLst>
                <a:ext uri="{FF2B5EF4-FFF2-40B4-BE49-F238E27FC236}">
                  <a16:creationId xmlns:a16="http://schemas.microsoft.com/office/drawing/2014/main" xmlns="" id="{475B639E-F461-450E-B475-FEB4890E5F9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435142" y="4027103"/>
              <a:ext cx="1428020" cy="1062000"/>
            </a:xfrm>
            <a:prstGeom prst="rect">
              <a:avLst/>
            </a:prstGeom>
          </p:spPr>
        </p:pic>
        <p:sp>
          <p:nvSpPr>
            <p:cNvPr id="48" name="Oval 47">
              <a:extLst>
                <a:ext uri="{FF2B5EF4-FFF2-40B4-BE49-F238E27FC236}">
                  <a16:creationId xmlns:a16="http://schemas.microsoft.com/office/drawing/2014/main" xmlns="" id="{5A93800F-F6A1-4336-ACDC-F8869572F9CA}"/>
                </a:ext>
              </a:extLst>
            </p:cNvPr>
            <p:cNvSpPr/>
            <p:nvPr/>
          </p:nvSpPr>
          <p:spPr>
            <a:xfrm>
              <a:off x="7743310" y="4743151"/>
              <a:ext cx="815724" cy="345952"/>
            </a:xfrm>
            <a:prstGeom prst="ellipse">
              <a:avLst/>
            </a:prstGeom>
            <a:solidFill>
              <a:srgbClr val="E68727"/>
            </a:solidFill>
            <a:ln>
              <a:solidFill>
                <a:srgbClr val="E687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xmlns="" id="{AAF26BE7-7A8F-412F-9B4D-9BFA294DFC71}"/>
                </a:ext>
              </a:extLst>
            </p:cNvPr>
            <p:cNvSpPr/>
            <p:nvPr/>
          </p:nvSpPr>
          <p:spPr>
            <a:xfrm>
              <a:off x="8009242" y="4229413"/>
              <a:ext cx="312108" cy="258285"/>
            </a:xfrm>
            <a:prstGeom prst="ellipse">
              <a:avLst/>
            </a:prstGeom>
            <a:solidFill>
              <a:srgbClr val="E68727"/>
            </a:solidFill>
            <a:ln>
              <a:solidFill>
                <a:srgbClr val="E687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4850771" y="5036120"/>
            <a:ext cx="1980718" cy="923330"/>
          </a:xfrm>
          <a:prstGeom prst="rect">
            <a:avLst/>
          </a:prstGeom>
          <a:noFill/>
        </p:spPr>
        <p:txBody>
          <a:bodyPr wrap="none" rtlCol="0">
            <a:spAutoFit/>
          </a:bodyPr>
          <a:lstStyle/>
          <a:p>
            <a:r>
              <a:rPr lang="en-US" b="1" dirty="0" smtClean="0">
                <a:solidFill>
                  <a:srgbClr val="FF0000"/>
                </a:solidFill>
              </a:rPr>
              <a:t>Trace anomaly:</a:t>
            </a:r>
          </a:p>
          <a:p>
            <a:r>
              <a:rPr lang="en-US" dirty="0" smtClean="0"/>
              <a:t>Upsilon production</a:t>
            </a:r>
          </a:p>
          <a:p>
            <a:r>
              <a:rPr lang="en-US" dirty="0" smtClean="0"/>
              <a:t>near threshold</a:t>
            </a:r>
            <a:endParaRPr lang="en-US" dirty="0"/>
          </a:p>
        </p:txBody>
      </p:sp>
      <p:sp>
        <p:nvSpPr>
          <p:cNvPr id="13" name="Slide Number Placeholder 12"/>
          <p:cNvSpPr>
            <a:spLocks noGrp="1"/>
          </p:cNvSpPr>
          <p:nvPr>
            <p:ph type="sldNum" sz="quarter" idx="12"/>
          </p:nvPr>
        </p:nvSpPr>
        <p:spPr/>
        <p:txBody>
          <a:bodyPr/>
          <a:lstStyle/>
          <a:p>
            <a:fld id="{AF2E4468-5398-3744-84A2-247E18F77D68}" type="slidenum">
              <a:rPr lang="en-US" smtClean="0"/>
              <a:t>23</a:t>
            </a:fld>
            <a:endParaRPr lang="en-US"/>
          </a:p>
        </p:txBody>
      </p:sp>
      <p:sp>
        <p:nvSpPr>
          <p:cNvPr id="16" name="Footer Placeholder 15"/>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7182923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4"/>
            <a:ext cx="8229600" cy="1143000"/>
          </a:xfrm>
        </p:spPr>
        <p:txBody>
          <a:bodyPr/>
          <a:lstStyle/>
          <a:p>
            <a:r>
              <a:rPr lang="en-US" b="1" dirty="0" smtClean="0">
                <a:solidFill>
                  <a:srgbClr val="0000FF"/>
                </a:solidFill>
              </a:rPr>
              <a:t>Spin of the Nucleon</a:t>
            </a:r>
            <a:endParaRPr lang="en-US" b="1" dirty="0">
              <a:solidFill>
                <a:srgbClr val="0000FF"/>
              </a:solidFill>
            </a:endParaRPr>
          </a:p>
        </p:txBody>
      </p:sp>
      <p:pic>
        <p:nvPicPr>
          <p:cNvPr id="7" name="Content Placeholder 6" descr="Screen Shot 2018-10-14 at 8.00.12 PM.png"/>
          <p:cNvPicPr>
            <a:picLocks noGrp="1" noChangeAspect="1"/>
          </p:cNvPicPr>
          <p:nvPr>
            <p:ph idx="1"/>
          </p:nvPr>
        </p:nvPicPr>
        <p:blipFill>
          <a:blip r:embed="rId2">
            <a:extLst>
              <a:ext uri="{28A0092B-C50C-407E-A947-70E740481C1C}">
                <a14:useLocalDpi xmlns:a14="http://schemas.microsoft.com/office/drawing/2010/main" val="0"/>
              </a:ext>
            </a:extLst>
          </a:blip>
          <a:srcRect t="-7448" b="-7448"/>
          <a:stretch>
            <a:fillRect/>
          </a:stretch>
        </p:blipFill>
        <p:spPr>
          <a:xfrm>
            <a:off x="457200" y="1068256"/>
            <a:ext cx="3678564" cy="2023069"/>
          </a:xfrm>
        </p:spPr>
      </p:pic>
      <p:sp>
        <p:nvSpPr>
          <p:cNvPr id="8" name="TextBox 7"/>
          <p:cNvSpPr txBox="1"/>
          <p:nvPr/>
        </p:nvSpPr>
        <p:spPr>
          <a:xfrm>
            <a:off x="4331825" y="1363436"/>
            <a:ext cx="4390946" cy="1200329"/>
          </a:xfrm>
          <a:prstGeom prst="rect">
            <a:avLst/>
          </a:prstGeom>
          <a:solidFill>
            <a:srgbClr val="FFFF00"/>
          </a:solidFill>
          <a:ln w="28575" cmpd="sng">
            <a:solidFill>
              <a:schemeClr val="tx1"/>
            </a:solidFill>
          </a:ln>
        </p:spPr>
        <p:txBody>
          <a:bodyPr wrap="none" rtlCol="0">
            <a:spAutoFit/>
          </a:bodyPr>
          <a:lstStyle/>
          <a:p>
            <a:r>
              <a:rPr lang="en-US" dirty="0" smtClean="0"/>
              <a:t>EIC projected measurements:</a:t>
            </a:r>
          </a:p>
          <a:p>
            <a:r>
              <a:rPr lang="en-US" dirty="0" smtClean="0"/>
              <a:t>Precise determination of polarized PDFs of</a:t>
            </a:r>
          </a:p>
          <a:p>
            <a:r>
              <a:rPr lang="en-US" dirty="0"/>
              <a:t>q</a:t>
            </a:r>
            <a:r>
              <a:rPr lang="en-US" dirty="0" smtClean="0"/>
              <a:t>uark sea and gluons </a:t>
            </a:r>
            <a:r>
              <a:rPr lang="en-US" dirty="0" smtClean="0">
                <a:latin typeface="Wingdings"/>
                <a:ea typeface="Wingdings"/>
                <a:cs typeface="Wingdings"/>
                <a:sym typeface="Wingdings"/>
              </a:rPr>
              <a:t></a:t>
            </a:r>
            <a:r>
              <a:rPr lang="en-US" dirty="0">
                <a:sym typeface="Wingdings"/>
              </a:rPr>
              <a:t> </a:t>
            </a:r>
            <a:r>
              <a:rPr lang="en-US" dirty="0" smtClean="0">
                <a:sym typeface="Wingdings"/>
              </a:rPr>
              <a:t>precision ΔG and ΔΣ</a:t>
            </a:r>
          </a:p>
          <a:p>
            <a:r>
              <a:rPr lang="en-US" dirty="0" smtClean="0">
                <a:latin typeface="Wingdings"/>
                <a:ea typeface="Wingdings"/>
                <a:cs typeface="Wingdings"/>
                <a:sym typeface="Wingdings"/>
              </a:rPr>
              <a:t></a:t>
            </a:r>
            <a:r>
              <a:rPr lang="en-US" dirty="0">
                <a:sym typeface="Wingdings"/>
              </a:rPr>
              <a:t> </a:t>
            </a:r>
            <a:r>
              <a:rPr lang="en-US" dirty="0" smtClean="0">
                <a:sym typeface="Wingdings"/>
              </a:rPr>
              <a:t>Determination of </a:t>
            </a:r>
            <a:r>
              <a:rPr lang="en-US" dirty="0" err="1" smtClean="0">
                <a:sym typeface="Wingdings"/>
              </a:rPr>
              <a:t>Σ</a:t>
            </a:r>
            <a:r>
              <a:rPr lang="en-US" dirty="0" smtClean="0">
                <a:sym typeface="Wingdings"/>
              </a:rPr>
              <a:t> </a:t>
            </a:r>
            <a:r>
              <a:rPr lang="en-US" dirty="0" err="1">
                <a:sym typeface="Wingdings"/>
              </a:rPr>
              <a:t>L</a:t>
            </a:r>
            <a:r>
              <a:rPr lang="en-US" baseline="-25000" dirty="0" err="1" smtClean="0">
                <a:sym typeface="Wingdings"/>
              </a:rPr>
              <a:t>q</a:t>
            </a:r>
            <a:r>
              <a:rPr lang="en-US" dirty="0" err="1" smtClean="0">
                <a:sym typeface="Wingdings"/>
              </a:rPr>
              <a:t>+L</a:t>
            </a:r>
            <a:r>
              <a:rPr lang="en-US" baseline="-25000" dirty="0" err="1" smtClean="0">
                <a:sym typeface="Wingdings"/>
              </a:rPr>
              <a:t>g</a:t>
            </a:r>
            <a:endParaRPr lang="en-US" baseline="-25000" dirty="0"/>
          </a:p>
        </p:txBody>
      </p:sp>
      <p:pic>
        <p:nvPicPr>
          <p:cNvPr id="9" name="Picture 8" descr="Screen Shot 2018-10-14 at 8.06.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75" y="2791438"/>
            <a:ext cx="3031269" cy="3677156"/>
          </a:xfrm>
          <a:prstGeom prst="rect">
            <a:avLst/>
          </a:prstGeom>
        </p:spPr>
      </p:pic>
      <p:pic>
        <p:nvPicPr>
          <p:cNvPr id="10" name="Picture 9" descr="Screen Shot 2018-10-14 at 8.12.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878" y="2869944"/>
            <a:ext cx="3858922" cy="3315875"/>
          </a:xfrm>
          <a:prstGeom prst="rect">
            <a:avLst/>
          </a:prstGeom>
        </p:spPr>
      </p:pic>
      <p:pic>
        <p:nvPicPr>
          <p:cNvPr id="3" name="Picture 2" descr="Screen Shot 2018-10-13 at 4.07.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7526" y="4654424"/>
            <a:ext cx="899251" cy="1164498"/>
          </a:xfrm>
          <a:prstGeom prst="rect">
            <a:avLst/>
          </a:prstGeom>
        </p:spPr>
      </p:pic>
      <p:sp>
        <p:nvSpPr>
          <p:cNvPr id="11" name="Slide Number Placeholder 10"/>
          <p:cNvSpPr>
            <a:spLocks noGrp="1"/>
          </p:cNvSpPr>
          <p:nvPr>
            <p:ph type="sldNum" sz="quarter" idx="12"/>
          </p:nvPr>
        </p:nvSpPr>
        <p:spPr/>
        <p:txBody>
          <a:bodyPr/>
          <a:lstStyle/>
          <a:p>
            <a:fld id="{AF2E4468-5398-3744-84A2-247E18F77D68}" type="slidenum">
              <a:rPr lang="en-US" smtClean="0"/>
              <a:t>24</a:t>
            </a:fld>
            <a:endParaRPr lang="en-US"/>
          </a:p>
        </p:txBody>
      </p:sp>
      <p:sp>
        <p:nvSpPr>
          <p:cNvPr id="13" name="Footer Placeholder 12"/>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4916682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58"/>
            <a:ext cx="8229600" cy="1143000"/>
          </a:xfrm>
        </p:spPr>
        <p:txBody>
          <a:bodyPr/>
          <a:lstStyle/>
          <a:p>
            <a:r>
              <a:rPr lang="en-US" b="1" dirty="0" smtClean="0">
                <a:solidFill>
                  <a:srgbClr val="0000FF"/>
                </a:solidFill>
              </a:rPr>
              <a:t>QCD Dynamics in Nuclei</a:t>
            </a:r>
            <a:endParaRPr lang="en-US" b="1" dirty="0">
              <a:solidFill>
                <a:srgbClr val="0000FF"/>
              </a:solidFill>
            </a:endParaRPr>
          </a:p>
        </p:txBody>
      </p:sp>
      <p:sp>
        <p:nvSpPr>
          <p:cNvPr id="10" name="TextBox 9"/>
          <p:cNvSpPr txBox="1"/>
          <p:nvPr/>
        </p:nvSpPr>
        <p:spPr>
          <a:xfrm>
            <a:off x="4672949" y="1186449"/>
            <a:ext cx="4226403" cy="2246769"/>
          </a:xfrm>
          <a:prstGeom prst="rect">
            <a:avLst/>
          </a:prstGeom>
          <a:noFill/>
        </p:spPr>
        <p:txBody>
          <a:bodyPr wrap="square" rtlCol="0">
            <a:spAutoFit/>
          </a:bodyPr>
          <a:lstStyle/>
          <a:p>
            <a:pPr marL="285750" indent="-285750">
              <a:buFont typeface="Arial"/>
              <a:buChar char="•"/>
            </a:pPr>
            <a:r>
              <a:rPr lang="en-US" sz="2000" dirty="0" err="1" smtClean="0"/>
              <a:t>Hadronization</a:t>
            </a:r>
            <a:r>
              <a:rPr lang="en-US" sz="2000" dirty="0" smtClean="0"/>
              <a:t>: the process that</a:t>
            </a:r>
          </a:p>
          <a:p>
            <a:r>
              <a:rPr lang="en-US" sz="2000" dirty="0"/>
              <a:t> </a:t>
            </a:r>
            <a:r>
              <a:rPr lang="en-US" sz="2000" dirty="0" smtClean="0"/>
              <a:t>     connects QCD with experiment</a:t>
            </a:r>
          </a:p>
          <a:p>
            <a:pPr marL="285750" indent="-285750">
              <a:buFont typeface="Arial"/>
              <a:buChar char="•"/>
            </a:pPr>
            <a:r>
              <a:rPr lang="en-US" sz="2000" dirty="0" smtClean="0"/>
              <a:t>Nuclear PDFs</a:t>
            </a:r>
            <a:endParaRPr lang="en-US" sz="2000" i="1" baseline="30000" dirty="0" smtClean="0"/>
          </a:p>
          <a:p>
            <a:pPr marL="285750" indent="-285750">
              <a:buFont typeface="Arial"/>
              <a:buChar char="•"/>
            </a:pPr>
            <a:r>
              <a:rPr lang="en-US" sz="2000" dirty="0" smtClean="0"/>
              <a:t>Color neutralization and propagation</a:t>
            </a:r>
          </a:p>
          <a:p>
            <a:pPr marL="285750" indent="-285750">
              <a:buFont typeface="Arial"/>
              <a:buChar char="•"/>
            </a:pPr>
            <a:r>
              <a:rPr lang="en-US" sz="2000" dirty="0" smtClean="0"/>
              <a:t>Diffraction: no net color exchange</a:t>
            </a:r>
          </a:p>
          <a:p>
            <a:pPr marL="285750" indent="-285750">
              <a:buFont typeface="Arial"/>
              <a:buChar char="•"/>
            </a:pPr>
            <a:r>
              <a:rPr lang="en-US" sz="2000" dirty="0" smtClean="0"/>
              <a:t>Jets</a:t>
            </a:r>
            <a:endParaRPr lang="en-US" sz="2000" dirty="0"/>
          </a:p>
        </p:txBody>
      </p:sp>
      <p:pic>
        <p:nvPicPr>
          <p:cNvPr id="12" name="Picture 11" descr="Screen Shot 2018-10-14 at 8.34.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2930" y="3594644"/>
            <a:ext cx="5531070" cy="2639492"/>
          </a:xfrm>
          <a:prstGeom prst="rect">
            <a:avLst/>
          </a:prstGeom>
        </p:spPr>
      </p:pic>
      <p:pic>
        <p:nvPicPr>
          <p:cNvPr id="3" name="Picture 2" descr="Screen Shot 2018-10-15 at 2.33.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33" y="1211809"/>
            <a:ext cx="1133107" cy="1115216"/>
          </a:xfrm>
          <a:prstGeom prst="rect">
            <a:avLst/>
          </a:prstGeom>
        </p:spPr>
      </p:pic>
      <p:pic>
        <p:nvPicPr>
          <p:cNvPr id="7" name="Picture 6" descr="Screen Shot 2018-10-15 at 2.33.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224" y="1249690"/>
            <a:ext cx="1155553" cy="1066378"/>
          </a:xfrm>
          <a:prstGeom prst="rect">
            <a:avLst/>
          </a:prstGeom>
        </p:spPr>
      </p:pic>
      <p:pic>
        <p:nvPicPr>
          <p:cNvPr id="8" name="Picture 7" descr="Screen Shot 2018-10-15 at 2.34.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0852" y="1211106"/>
            <a:ext cx="1106314" cy="1032782"/>
          </a:xfrm>
          <a:prstGeom prst="rect">
            <a:avLst/>
          </a:prstGeom>
        </p:spPr>
      </p:pic>
      <p:cxnSp>
        <p:nvCxnSpPr>
          <p:cNvPr id="14" name="Straight Arrow Connector 13"/>
          <p:cNvCxnSpPr/>
          <p:nvPr/>
        </p:nvCxnSpPr>
        <p:spPr>
          <a:xfrm>
            <a:off x="1393750" y="1777602"/>
            <a:ext cx="33504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896613" y="1751835"/>
            <a:ext cx="335042"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Screen Shot 2018-10-31 at 6.56.3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558" y="3311444"/>
            <a:ext cx="3320043" cy="2892462"/>
          </a:xfrm>
          <a:prstGeom prst="rect">
            <a:avLst/>
          </a:prstGeom>
        </p:spPr>
      </p:pic>
      <p:sp>
        <p:nvSpPr>
          <p:cNvPr id="17" name="TextBox 16"/>
          <p:cNvSpPr txBox="1"/>
          <p:nvPr/>
        </p:nvSpPr>
        <p:spPr>
          <a:xfrm>
            <a:off x="457200" y="2944361"/>
            <a:ext cx="1543624" cy="369332"/>
          </a:xfrm>
          <a:prstGeom prst="rect">
            <a:avLst/>
          </a:prstGeom>
          <a:noFill/>
        </p:spPr>
        <p:txBody>
          <a:bodyPr wrap="none" rtlCol="0">
            <a:spAutoFit/>
          </a:bodyPr>
          <a:lstStyle/>
          <a:p>
            <a:r>
              <a:rPr lang="en-US" b="1" dirty="0" err="1" smtClean="0"/>
              <a:t>Hadronization</a:t>
            </a:r>
            <a:endParaRPr lang="en-US" b="1" dirty="0"/>
          </a:p>
        </p:txBody>
      </p:sp>
      <p:cxnSp>
        <p:nvCxnSpPr>
          <p:cNvPr id="18" name="Straight Arrow Connector 17"/>
          <p:cNvCxnSpPr/>
          <p:nvPr/>
        </p:nvCxnSpPr>
        <p:spPr>
          <a:xfrm>
            <a:off x="2857950" y="2499849"/>
            <a:ext cx="884494" cy="698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25241" y="2293311"/>
            <a:ext cx="518091" cy="369332"/>
          </a:xfrm>
          <a:prstGeom prst="rect">
            <a:avLst/>
          </a:prstGeom>
          <a:noFill/>
        </p:spPr>
        <p:txBody>
          <a:bodyPr wrap="none" rtlCol="0">
            <a:spAutoFit/>
          </a:bodyPr>
          <a:lstStyle/>
          <a:p>
            <a:r>
              <a:rPr lang="en-US" b="1" dirty="0" smtClean="0"/>
              <a:t>1/x</a:t>
            </a:r>
            <a:endParaRPr lang="en-US" b="1" dirty="0"/>
          </a:p>
        </p:txBody>
      </p:sp>
      <p:sp>
        <p:nvSpPr>
          <p:cNvPr id="9" name="Slide Number Placeholder 8"/>
          <p:cNvSpPr>
            <a:spLocks noGrp="1"/>
          </p:cNvSpPr>
          <p:nvPr>
            <p:ph type="sldNum" sz="quarter" idx="12"/>
          </p:nvPr>
        </p:nvSpPr>
        <p:spPr/>
        <p:txBody>
          <a:bodyPr/>
          <a:lstStyle/>
          <a:p>
            <a:fld id="{AF2E4468-5398-3744-84A2-247E18F77D68}" type="slidenum">
              <a:rPr lang="en-US" smtClean="0"/>
              <a:t>25</a:t>
            </a:fld>
            <a:endParaRPr lang="en-US"/>
          </a:p>
        </p:txBody>
      </p:sp>
      <p:sp>
        <p:nvSpPr>
          <p:cNvPr id="13" name="Footer Placeholder 12"/>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008517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5" y="20646"/>
            <a:ext cx="8930105" cy="1143000"/>
          </a:xfrm>
        </p:spPr>
        <p:txBody>
          <a:bodyPr>
            <a:normAutofit fontScale="90000"/>
          </a:bodyPr>
          <a:lstStyle/>
          <a:p>
            <a:r>
              <a:rPr lang="en-US" b="1" dirty="0" smtClean="0">
                <a:solidFill>
                  <a:srgbClr val="0000FF"/>
                </a:solidFill>
              </a:rPr>
              <a:t>What tames the low-x rise of the gluons?</a:t>
            </a:r>
            <a:endParaRPr lang="en-US" b="1" dirty="0">
              <a:solidFill>
                <a:srgbClr val="0000FF"/>
              </a:solidFill>
            </a:endParaRPr>
          </a:p>
        </p:txBody>
      </p:sp>
      <p:sp>
        <p:nvSpPr>
          <p:cNvPr id="3" name="Content Placeholder 2"/>
          <p:cNvSpPr>
            <a:spLocks noGrp="1"/>
          </p:cNvSpPr>
          <p:nvPr>
            <p:ph idx="1"/>
          </p:nvPr>
        </p:nvSpPr>
        <p:spPr>
          <a:xfrm>
            <a:off x="227263" y="1025376"/>
            <a:ext cx="8916737" cy="4525963"/>
          </a:xfrm>
        </p:spPr>
        <p:txBody>
          <a:bodyPr/>
          <a:lstStyle/>
          <a:p>
            <a:r>
              <a:rPr lang="en-US" sz="2400" dirty="0" smtClean="0"/>
              <a:t>New evolution equations at low x and moderate Q</a:t>
            </a:r>
            <a:r>
              <a:rPr lang="en-US" sz="2400" baseline="30000" dirty="0" smtClean="0"/>
              <a:t>2</a:t>
            </a:r>
          </a:p>
          <a:p>
            <a:r>
              <a:rPr lang="en-US" sz="2400" b="1" dirty="0" smtClean="0"/>
              <a:t>Saturation scale Q</a:t>
            </a:r>
            <a:r>
              <a:rPr lang="en-US" sz="2400" b="1" baseline="-25000" dirty="0" smtClean="0"/>
              <a:t>s</a:t>
            </a:r>
            <a:r>
              <a:rPr lang="en-US" sz="2400" b="1" dirty="0" smtClean="0"/>
              <a:t>(x)</a:t>
            </a:r>
            <a:r>
              <a:rPr lang="en-US" sz="2400" dirty="0" smtClean="0"/>
              <a:t> where gluon emission and recombination become comparable</a:t>
            </a:r>
          </a:p>
          <a:p>
            <a:pPr marL="0" indent="0">
              <a:buNone/>
            </a:pPr>
            <a:endParaRPr lang="en-US" dirty="0"/>
          </a:p>
        </p:txBody>
      </p:sp>
      <p:pic>
        <p:nvPicPr>
          <p:cNvPr id="7" name="Picture 6" descr="Screen Shot 2018-10-30 at 7.14.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35" y="2470328"/>
            <a:ext cx="3555838" cy="1279563"/>
          </a:xfrm>
          <a:prstGeom prst="rect">
            <a:avLst/>
          </a:prstGeom>
        </p:spPr>
      </p:pic>
      <p:pic>
        <p:nvPicPr>
          <p:cNvPr id="8" name="Picture 7" descr="Screen Shot 2018-10-30 at 7.16.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50" y="3897546"/>
            <a:ext cx="3094110" cy="2330039"/>
          </a:xfrm>
          <a:prstGeom prst="rect">
            <a:avLst/>
          </a:prstGeom>
        </p:spPr>
      </p:pic>
      <p:pic>
        <p:nvPicPr>
          <p:cNvPr id="9" name="Picture 8" descr="Screen Shot 2018-10-30 at 7.17.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103" y="2092657"/>
            <a:ext cx="3747352" cy="3251778"/>
          </a:xfrm>
          <a:prstGeom prst="rect">
            <a:avLst/>
          </a:prstGeom>
        </p:spPr>
      </p:pic>
      <p:sp>
        <p:nvSpPr>
          <p:cNvPr id="10" name="TextBox 9"/>
          <p:cNvSpPr txBox="1"/>
          <p:nvPr/>
        </p:nvSpPr>
        <p:spPr>
          <a:xfrm>
            <a:off x="8138256" y="2170222"/>
            <a:ext cx="473364" cy="369332"/>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3277659" y="5385159"/>
            <a:ext cx="5904180" cy="923330"/>
          </a:xfrm>
          <a:prstGeom prst="rect">
            <a:avLst/>
          </a:prstGeom>
          <a:noFill/>
        </p:spPr>
        <p:txBody>
          <a:bodyPr wrap="none" rtlCol="0">
            <a:spAutoFit/>
          </a:bodyPr>
          <a:lstStyle/>
          <a:p>
            <a:pPr marL="285750" indent="-285750">
              <a:buFont typeface="Arial"/>
              <a:buChar char="•"/>
            </a:pPr>
            <a:r>
              <a:rPr lang="en-US" dirty="0" smtClean="0"/>
              <a:t> First observation of  gluon recombination effects in nuclei</a:t>
            </a:r>
          </a:p>
          <a:p>
            <a:pPr marL="285750" indent="-285750">
              <a:buFont typeface="Arial"/>
              <a:buChar char="•"/>
            </a:pPr>
            <a:r>
              <a:rPr lang="en-US" dirty="0" smtClean="0"/>
              <a:t>Is this a universal property?</a:t>
            </a:r>
          </a:p>
          <a:p>
            <a:pPr marL="285750" indent="-285750">
              <a:buFont typeface="Arial"/>
              <a:buChar char="•"/>
            </a:pPr>
            <a:r>
              <a:rPr lang="en-US" dirty="0" smtClean="0"/>
              <a:t>What is the new effective theory in this regime?</a:t>
            </a:r>
            <a:endParaRPr lang="en-US" dirty="0"/>
          </a:p>
        </p:txBody>
      </p:sp>
      <p:sp>
        <p:nvSpPr>
          <p:cNvPr id="12" name="Slide Number Placeholder 11"/>
          <p:cNvSpPr>
            <a:spLocks noGrp="1"/>
          </p:cNvSpPr>
          <p:nvPr>
            <p:ph type="sldNum" sz="quarter" idx="12"/>
          </p:nvPr>
        </p:nvSpPr>
        <p:spPr/>
        <p:txBody>
          <a:bodyPr/>
          <a:lstStyle/>
          <a:p>
            <a:fld id="{AF2E4468-5398-3744-84A2-247E18F77D68}" type="slidenum">
              <a:rPr lang="en-US" smtClean="0"/>
              <a:t>26</a:t>
            </a:fld>
            <a:endParaRPr lang="en-US"/>
          </a:p>
        </p:txBody>
      </p:sp>
      <p:sp>
        <p:nvSpPr>
          <p:cNvPr id="14" name="Footer Placeholder 13"/>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9034747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025"/>
            <a:ext cx="8229600" cy="1143000"/>
          </a:xfrm>
        </p:spPr>
        <p:txBody>
          <a:bodyPr>
            <a:normAutofit/>
          </a:bodyPr>
          <a:lstStyle/>
          <a:p>
            <a:r>
              <a:rPr lang="en-US" b="1" dirty="0" smtClean="0">
                <a:solidFill>
                  <a:srgbClr val="0000FF"/>
                </a:solidFill>
              </a:rPr>
              <a:t>Understanding the QGP</a:t>
            </a:r>
            <a:endParaRPr lang="en-US" b="1" dirty="0">
              <a:solidFill>
                <a:srgbClr val="0000FF"/>
              </a:solidFill>
            </a:endParaRPr>
          </a:p>
        </p:txBody>
      </p:sp>
      <p:pic>
        <p:nvPicPr>
          <p:cNvPr id="7" name="図 4"/>
          <p:cNvPicPr>
            <a:picLocks noGrp="1" noChangeAspect="1"/>
          </p:cNvPicPr>
          <p:nvPr>
            <p:ph idx="1"/>
          </p:nvPr>
        </p:nvPicPr>
        <p:blipFill>
          <a:blip r:embed="rId2">
            <a:extLst>
              <a:ext uri="{28A0092B-C50C-407E-A947-70E740481C1C}">
                <a14:useLocalDpi xmlns:a14="http://schemas.microsoft.com/office/drawing/2010/main" val="0"/>
              </a:ext>
            </a:extLst>
          </a:blip>
          <a:srcRect l="-70918" r="-70918"/>
          <a:stretch>
            <a:fillRect/>
          </a:stretch>
        </p:blipFill>
        <p:spPr>
          <a:xfrm>
            <a:off x="-1623977" y="1600201"/>
            <a:ext cx="5562600" cy="3059216"/>
          </a:xfrm>
          <a:prstGeom prst="rect">
            <a:avLst/>
          </a:prstGeom>
        </p:spPr>
      </p:pic>
      <p:sp>
        <p:nvSpPr>
          <p:cNvPr id="8" name="TextBox 7"/>
          <p:cNvSpPr txBox="1"/>
          <p:nvPr/>
        </p:nvSpPr>
        <p:spPr>
          <a:xfrm>
            <a:off x="2654351" y="1412621"/>
            <a:ext cx="6186309" cy="3970318"/>
          </a:xfrm>
          <a:prstGeom prst="rect">
            <a:avLst/>
          </a:prstGeom>
          <a:noFill/>
        </p:spPr>
        <p:txBody>
          <a:bodyPr wrap="none" rtlCol="0">
            <a:spAutoFit/>
          </a:bodyPr>
          <a:lstStyle/>
          <a:p>
            <a:r>
              <a:rPr lang="en-US" sz="2400" dirty="0" err="1"/>
              <a:t>e</a:t>
            </a:r>
            <a:r>
              <a:rPr lang="en-US" sz="2400" dirty="0" err="1" smtClean="0"/>
              <a:t>p</a:t>
            </a:r>
            <a:r>
              <a:rPr lang="en-US" sz="2400" dirty="0" smtClean="0"/>
              <a:t> and </a:t>
            </a:r>
            <a:r>
              <a:rPr lang="en-US" sz="2400" dirty="0" err="1" smtClean="0"/>
              <a:t>eA</a:t>
            </a:r>
            <a:r>
              <a:rPr lang="en-US" sz="2400" dirty="0" smtClean="0"/>
              <a:t> collisions at high energy offer huge </a:t>
            </a:r>
          </a:p>
          <a:p>
            <a:r>
              <a:rPr lang="en-US" sz="2400" dirty="0"/>
              <a:t>p</a:t>
            </a:r>
            <a:r>
              <a:rPr lang="en-US" sz="2400" dirty="0" smtClean="0"/>
              <a:t>ossibilities to clarify aspects of </a:t>
            </a:r>
            <a:r>
              <a:rPr lang="en-US" sz="2400" dirty="0" err="1" smtClean="0"/>
              <a:t>pp</a:t>
            </a:r>
            <a:r>
              <a:rPr lang="en-US" sz="2400" dirty="0" smtClean="0"/>
              <a:t>, </a:t>
            </a:r>
            <a:r>
              <a:rPr lang="en-US" sz="2400" dirty="0" err="1" smtClean="0"/>
              <a:t>pA</a:t>
            </a:r>
            <a:r>
              <a:rPr lang="en-US" sz="2400" dirty="0" smtClean="0"/>
              <a:t> and AA </a:t>
            </a:r>
          </a:p>
          <a:p>
            <a:r>
              <a:rPr lang="en-US" sz="2400" dirty="0" smtClean="0"/>
              <a:t>collisions:</a:t>
            </a:r>
          </a:p>
          <a:p>
            <a:endParaRPr lang="en-US" sz="2400" dirty="0" smtClean="0"/>
          </a:p>
          <a:p>
            <a:pPr marL="285750" indent="-285750">
              <a:buFont typeface="Arial"/>
              <a:buChar char="•"/>
            </a:pPr>
            <a:r>
              <a:rPr lang="en-US" sz="2400" dirty="0" smtClean="0"/>
              <a:t>Initial conditions for macroscopic descriptions</a:t>
            </a:r>
          </a:p>
          <a:p>
            <a:pPr marL="285750" indent="-285750">
              <a:buFont typeface="Arial"/>
              <a:buChar char="•"/>
            </a:pPr>
            <a:r>
              <a:rPr lang="en-US" sz="2400" dirty="0" smtClean="0"/>
              <a:t>Nature of collectivity</a:t>
            </a:r>
          </a:p>
          <a:p>
            <a:pPr marL="285750" indent="-285750">
              <a:buFont typeface="Arial"/>
              <a:buChar char="•"/>
            </a:pPr>
            <a:r>
              <a:rPr lang="en-US" sz="2400" dirty="0" err="1" smtClean="0"/>
              <a:t>Thermalization</a:t>
            </a:r>
            <a:endParaRPr lang="en-US" sz="2400" dirty="0" smtClean="0"/>
          </a:p>
          <a:p>
            <a:pPr marL="285750" indent="-285750">
              <a:buFont typeface="Arial"/>
              <a:buChar char="•"/>
            </a:pPr>
            <a:r>
              <a:rPr lang="en-US" sz="2400" dirty="0" smtClean="0"/>
              <a:t>Extraction of parameters of the medium</a:t>
            </a:r>
          </a:p>
          <a:p>
            <a:pPr marL="285750" indent="-285750">
              <a:buFont typeface="Arial"/>
              <a:buChar char="•"/>
            </a:pPr>
            <a:r>
              <a:rPr lang="en-US" sz="2400" dirty="0" smtClean="0"/>
              <a:t>Distinguish “genuine” QGP effects</a:t>
            </a:r>
          </a:p>
          <a:p>
            <a:endParaRPr lang="en-US" dirty="0"/>
          </a:p>
          <a:p>
            <a:pPr marL="285750" indent="-285750">
              <a:buFont typeface="Arial"/>
              <a:buChar char="•"/>
            </a:pPr>
            <a:endParaRPr lang="en-US" dirty="0"/>
          </a:p>
        </p:txBody>
      </p:sp>
      <p:pic>
        <p:nvPicPr>
          <p:cNvPr id="10" name="Picture 9" descr="EICUG-PARIS20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558" y="4942300"/>
            <a:ext cx="2563100" cy="707904"/>
          </a:xfrm>
          <a:prstGeom prst="rect">
            <a:avLst/>
          </a:prstGeom>
        </p:spPr>
      </p:pic>
      <p:sp>
        <p:nvSpPr>
          <p:cNvPr id="11" name="TextBox 10"/>
          <p:cNvSpPr txBox="1"/>
          <p:nvPr/>
        </p:nvSpPr>
        <p:spPr>
          <a:xfrm>
            <a:off x="4934808" y="5111309"/>
            <a:ext cx="1574520" cy="369332"/>
          </a:xfrm>
          <a:prstGeom prst="rect">
            <a:avLst/>
          </a:prstGeom>
          <a:noFill/>
        </p:spPr>
        <p:txBody>
          <a:bodyPr wrap="none" rtlCol="0">
            <a:spAutoFit/>
          </a:bodyPr>
          <a:lstStyle/>
          <a:p>
            <a:r>
              <a:rPr lang="en-US" b="1" i="1" dirty="0" smtClean="0">
                <a:solidFill>
                  <a:srgbClr val="008000"/>
                </a:solidFill>
              </a:rPr>
              <a:t>Elena </a:t>
            </a:r>
            <a:r>
              <a:rPr lang="en-US" b="1" i="1" dirty="0" err="1" smtClean="0">
                <a:solidFill>
                  <a:srgbClr val="008000"/>
                </a:solidFill>
              </a:rPr>
              <a:t>Ferreiro</a:t>
            </a:r>
            <a:endParaRPr lang="en-US" b="1" i="1" dirty="0">
              <a:solidFill>
                <a:srgbClr val="008000"/>
              </a:solidFill>
            </a:endParaRPr>
          </a:p>
        </p:txBody>
      </p:sp>
      <p:sp>
        <p:nvSpPr>
          <p:cNvPr id="3" name="Slide Number Placeholder 2"/>
          <p:cNvSpPr>
            <a:spLocks noGrp="1"/>
          </p:cNvSpPr>
          <p:nvPr>
            <p:ph type="sldNum" sz="quarter" idx="12"/>
          </p:nvPr>
        </p:nvSpPr>
        <p:spPr/>
        <p:txBody>
          <a:bodyPr/>
          <a:lstStyle/>
          <a:p>
            <a:fld id="{AF2E4468-5398-3744-84A2-247E18F77D68}" type="slidenum">
              <a:rPr lang="en-US" smtClean="0"/>
              <a:t>27</a:t>
            </a:fld>
            <a:endParaRPr lang="en-US"/>
          </a:p>
        </p:txBody>
      </p:sp>
      <p:sp>
        <p:nvSpPr>
          <p:cNvPr id="13" name="Footer Placeholder 12"/>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15112833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558"/>
            <a:ext cx="9143999" cy="1143000"/>
          </a:xfrm>
        </p:spPr>
        <p:txBody>
          <a:bodyPr>
            <a:normAutofit fontScale="90000"/>
          </a:bodyPr>
          <a:lstStyle/>
          <a:p>
            <a:r>
              <a:rPr lang="en-US" b="1" dirty="0" smtClean="0">
                <a:solidFill>
                  <a:srgbClr val="0000FF"/>
                </a:solidFill>
              </a:rPr>
              <a:t>Old paradigm: understanding before 2012</a:t>
            </a:r>
            <a:endParaRPr lang="en-US" b="1" dirty="0">
              <a:solidFill>
                <a:srgbClr val="0000FF"/>
              </a:solidFill>
            </a:endParaRPr>
          </a:p>
        </p:txBody>
      </p:sp>
      <p:pic>
        <p:nvPicPr>
          <p:cNvPr id="7" name="Content Placeholder 6" descr="Screen Shot 2019-11-01 at 9.34.30 AM.png"/>
          <p:cNvPicPr>
            <a:picLocks noGrp="1" noChangeAspect="1"/>
          </p:cNvPicPr>
          <p:nvPr>
            <p:ph idx="1"/>
          </p:nvPr>
        </p:nvPicPr>
        <p:blipFill>
          <a:blip r:embed="rId2">
            <a:extLst>
              <a:ext uri="{28A0092B-C50C-407E-A947-70E740481C1C}">
                <a14:useLocalDpi xmlns:a14="http://schemas.microsoft.com/office/drawing/2010/main" val="0"/>
              </a:ext>
            </a:extLst>
          </a:blip>
          <a:srcRect l="-10508" r="-10508"/>
          <a:stretch>
            <a:fillRect/>
          </a:stretch>
        </p:blipFill>
        <p:spPr>
          <a:xfrm>
            <a:off x="-200377" y="1238558"/>
            <a:ext cx="9344377" cy="5139047"/>
          </a:xfrm>
        </p:spPr>
      </p:pic>
      <p:sp>
        <p:nvSpPr>
          <p:cNvPr id="5" name="Footer Placeholder 4"/>
          <p:cNvSpPr>
            <a:spLocks noGrp="1"/>
          </p:cNvSpPr>
          <p:nvPr>
            <p:ph type="ftr" sz="quarter" idx="11"/>
          </p:nvPr>
        </p:nvSpPr>
        <p:spPr/>
        <p:txBody>
          <a:bodyPr/>
          <a:lstStyle/>
          <a:p>
            <a:r>
              <a:rPr lang="nl-NL" smtClean="0"/>
              <a:t>Richard Milner                                                      Strong QCD Meeting</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28</a:t>
            </a:fld>
            <a:endParaRPr lang="en-US"/>
          </a:p>
        </p:txBody>
      </p:sp>
    </p:spTree>
    <p:extLst>
      <p:ext uri="{BB962C8B-B14F-4D97-AF65-F5344CB8AC3E}">
        <p14:creationId xmlns:p14="http://schemas.microsoft.com/office/powerpoint/2010/main" val="20903518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98"/>
            <a:ext cx="8229600" cy="840490"/>
          </a:xfrm>
        </p:spPr>
        <p:txBody>
          <a:bodyPr/>
          <a:lstStyle/>
          <a:p>
            <a:r>
              <a:rPr lang="en-US" b="1" dirty="0" smtClean="0">
                <a:solidFill>
                  <a:srgbClr val="0000FF"/>
                </a:solidFill>
              </a:rPr>
              <a:t>New paradigm: small systems</a:t>
            </a:r>
            <a:endParaRPr lang="en-US" b="1" dirty="0">
              <a:solidFill>
                <a:srgbClr val="0000FF"/>
              </a:solidFill>
            </a:endParaRPr>
          </a:p>
        </p:txBody>
      </p:sp>
      <p:sp>
        <p:nvSpPr>
          <p:cNvPr id="3" name="Content Placeholder 2"/>
          <p:cNvSpPr>
            <a:spLocks noGrp="1"/>
          </p:cNvSpPr>
          <p:nvPr>
            <p:ph idx="1"/>
          </p:nvPr>
        </p:nvSpPr>
        <p:spPr>
          <a:xfrm>
            <a:off x="1" y="896274"/>
            <a:ext cx="9144000" cy="5087700"/>
          </a:xfrm>
        </p:spPr>
        <p:txBody>
          <a:bodyPr>
            <a:normAutofit lnSpcReduction="10000"/>
          </a:bodyPr>
          <a:lstStyle/>
          <a:p>
            <a:r>
              <a:rPr lang="en-US" sz="2400" b="1" dirty="0" smtClean="0">
                <a:solidFill>
                  <a:srgbClr val="FF0000"/>
                </a:solidFill>
              </a:rPr>
              <a:t>Totally unexpected!</a:t>
            </a:r>
          </a:p>
          <a:p>
            <a:pPr marL="0" indent="0">
              <a:buNone/>
            </a:pPr>
            <a:r>
              <a:rPr lang="en-US" sz="2400" dirty="0"/>
              <a:t>	</a:t>
            </a:r>
            <a:r>
              <a:rPr lang="en-US" sz="2400" dirty="0" smtClean="0"/>
              <a:t>- the discovery of correlations (ridge) in small systems </a:t>
            </a:r>
            <a:r>
              <a:rPr lang="en-US" sz="2400" dirty="0" err="1" smtClean="0">
                <a:solidFill>
                  <a:srgbClr val="FF0000"/>
                </a:solidFill>
              </a:rPr>
              <a:t>pA</a:t>
            </a:r>
            <a:r>
              <a:rPr lang="en-US" sz="2400" dirty="0" smtClean="0"/>
              <a:t> and </a:t>
            </a:r>
            <a:r>
              <a:rPr lang="en-US" sz="2400" dirty="0" err="1" smtClean="0">
                <a:solidFill>
                  <a:srgbClr val="FF0000"/>
                </a:solidFill>
              </a:rPr>
              <a:t>pp</a:t>
            </a:r>
            <a:endParaRPr lang="en-US" sz="2400" dirty="0" smtClean="0">
              <a:solidFill>
                <a:srgbClr val="FF0000"/>
              </a:solidFill>
            </a:endParaRPr>
          </a:p>
          <a:p>
            <a:pPr marL="0" indent="0">
              <a:buNone/>
            </a:pPr>
            <a:r>
              <a:rPr lang="en-US" sz="2400" dirty="0"/>
              <a:t>	</a:t>
            </a:r>
            <a:r>
              <a:rPr lang="en-US" sz="2400" dirty="0" smtClean="0"/>
              <a:t>- smooth continuation of heavy ion phenomena to small systems </a:t>
            </a:r>
          </a:p>
          <a:p>
            <a:pPr marL="0" indent="0">
              <a:buNone/>
            </a:pPr>
            <a:r>
              <a:rPr lang="en-US" sz="2400" dirty="0"/>
              <a:t>	</a:t>
            </a:r>
            <a:r>
              <a:rPr lang="en-US" sz="2400" dirty="0" smtClean="0"/>
              <a:t>- small systems as </a:t>
            </a:r>
            <a:r>
              <a:rPr lang="en-US" sz="2400" dirty="0" err="1" smtClean="0"/>
              <a:t>pA</a:t>
            </a:r>
            <a:r>
              <a:rPr lang="en-US" sz="2400" dirty="0" smtClean="0"/>
              <a:t> and </a:t>
            </a:r>
            <a:r>
              <a:rPr lang="en-US" sz="2400" dirty="0" err="1" smtClean="0"/>
              <a:t>pp</a:t>
            </a:r>
            <a:r>
              <a:rPr lang="en-US" sz="2400" dirty="0" smtClean="0"/>
              <a:t> show QGP-like features</a:t>
            </a:r>
          </a:p>
          <a:p>
            <a:r>
              <a:rPr lang="en-US" sz="2400" dirty="0" smtClean="0"/>
              <a:t>Two possible explanations</a:t>
            </a:r>
          </a:p>
          <a:p>
            <a:pPr marL="0" indent="0">
              <a:buNone/>
            </a:pPr>
            <a:r>
              <a:rPr lang="en-US" sz="2400" dirty="0"/>
              <a:t>	</a:t>
            </a:r>
            <a:r>
              <a:rPr lang="en-US" sz="2400" dirty="0" smtClean="0"/>
              <a:t>- initial state: quantum correlations, e.g. CGC</a:t>
            </a:r>
          </a:p>
          <a:p>
            <a:pPr marL="0" indent="0">
              <a:buNone/>
            </a:pPr>
            <a:r>
              <a:rPr lang="en-US" sz="2400" dirty="0"/>
              <a:t>	</a:t>
            </a:r>
            <a:r>
              <a:rPr lang="en-US" sz="2400" dirty="0" smtClean="0"/>
              <a:t>- final-state: interactions leading to flow -&gt; hydrodynamics</a:t>
            </a:r>
          </a:p>
          <a:p>
            <a:r>
              <a:rPr lang="en-US" sz="2400" dirty="0" smtClean="0"/>
              <a:t>The </a:t>
            </a:r>
            <a:r>
              <a:rPr lang="en-US" sz="2400" dirty="0" smtClean="0">
                <a:solidFill>
                  <a:srgbClr val="FF0000"/>
                </a:solidFill>
              </a:rPr>
              <a:t>old paradigm </a:t>
            </a:r>
            <a:r>
              <a:rPr lang="en-US" sz="2400" dirty="0" smtClean="0"/>
              <a:t>that we study hot and dense matter properties in AA collisions and cold nuclear matter in </a:t>
            </a:r>
            <a:r>
              <a:rPr lang="en-US" sz="2400" dirty="0" err="1" smtClean="0"/>
              <a:t>pA</a:t>
            </a:r>
            <a:r>
              <a:rPr lang="en-US" sz="2400" dirty="0" smtClean="0"/>
              <a:t> and use </a:t>
            </a:r>
            <a:r>
              <a:rPr lang="en-US" sz="2400" dirty="0" err="1" smtClean="0"/>
              <a:t>pp</a:t>
            </a:r>
            <a:r>
              <a:rPr lang="en-US" sz="2400" dirty="0" smtClean="0"/>
              <a:t> as a comparison </a:t>
            </a:r>
            <a:r>
              <a:rPr lang="en-US" sz="2400" dirty="0" smtClean="0">
                <a:solidFill>
                  <a:srgbClr val="FF0000"/>
                </a:solidFill>
              </a:rPr>
              <a:t>appears no longer sensible</a:t>
            </a:r>
            <a:r>
              <a:rPr lang="en-US" sz="2400" dirty="0" smtClean="0"/>
              <a:t>.</a:t>
            </a:r>
          </a:p>
          <a:p>
            <a:r>
              <a:rPr lang="en-US" sz="2400" dirty="0" smtClean="0"/>
              <a:t>Is the physics underlying soft, collective phenomena the same in all high-energy reactions: </a:t>
            </a:r>
            <a:r>
              <a:rPr lang="en-US" sz="2400" dirty="0" err="1" smtClean="0"/>
              <a:t>e</a:t>
            </a:r>
            <a:r>
              <a:rPr lang="en-US" sz="2400" baseline="30000" dirty="0" err="1" smtClean="0"/>
              <a:t>+</a:t>
            </a:r>
            <a:r>
              <a:rPr lang="en-US" sz="2400" dirty="0" err="1" smtClean="0"/>
              <a:t>e</a:t>
            </a:r>
            <a:r>
              <a:rPr lang="en-US" sz="2400" baseline="30000" dirty="0" smtClean="0"/>
              <a:t>-</a:t>
            </a:r>
            <a:r>
              <a:rPr lang="en-US" sz="2400" dirty="0"/>
              <a:t> </a:t>
            </a:r>
            <a:r>
              <a:rPr lang="en-US" sz="2400" dirty="0" smtClean="0"/>
              <a:t>to central AA? </a:t>
            </a:r>
          </a:p>
          <a:p>
            <a:r>
              <a:rPr lang="en-US" sz="2400" dirty="0" err="1"/>
              <a:t>e</a:t>
            </a:r>
            <a:r>
              <a:rPr lang="en-US" sz="2400" dirty="0" err="1" smtClean="0"/>
              <a:t>p</a:t>
            </a:r>
            <a:r>
              <a:rPr lang="en-US" sz="2400" dirty="0" smtClean="0"/>
              <a:t> and </a:t>
            </a:r>
            <a:r>
              <a:rPr lang="en-US" sz="2400" dirty="0" err="1" smtClean="0"/>
              <a:t>eA</a:t>
            </a:r>
            <a:r>
              <a:rPr lang="en-US" sz="2400" dirty="0" smtClean="0"/>
              <a:t> becomes essential to study this: EIC. </a:t>
            </a:r>
            <a:endParaRPr lang="en-US" sz="2400" dirty="0"/>
          </a:p>
        </p:txBody>
      </p:sp>
      <p:sp>
        <p:nvSpPr>
          <p:cNvPr id="5" name="Footer Placeholder 4"/>
          <p:cNvSpPr>
            <a:spLocks noGrp="1"/>
          </p:cNvSpPr>
          <p:nvPr>
            <p:ph type="ftr" sz="quarter" idx="11"/>
          </p:nvPr>
        </p:nvSpPr>
        <p:spPr/>
        <p:txBody>
          <a:bodyPr/>
          <a:lstStyle/>
          <a:p>
            <a:r>
              <a:rPr lang="nl-NL" smtClean="0"/>
              <a:t>Richard Milner                                                      Strong QCD Meeting</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29</a:t>
            </a:fld>
            <a:endParaRPr lang="en-US"/>
          </a:p>
        </p:txBody>
      </p:sp>
      <p:sp>
        <p:nvSpPr>
          <p:cNvPr id="8" name="TextBox 7"/>
          <p:cNvSpPr txBox="1"/>
          <p:nvPr/>
        </p:nvSpPr>
        <p:spPr>
          <a:xfrm>
            <a:off x="71883" y="5921772"/>
            <a:ext cx="9015810" cy="461665"/>
          </a:xfrm>
          <a:prstGeom prst="rect">
            <a:avLst/>
          </a:prstGeom>
          <a:noFill/>
        </p:spPr>
        <p:txBody>
          <a:bodyPr wrap="none" rtlCol="0">
            <a:spAutoFit/>
          </a:bodyPr>
          <a:lstStyle/>
          <a:p>
            <a:r>
              <a:rPr lang="en-US" sz="2400" b="1" dirty="0" err="1" smtClean="0">
                <a:solidFill>
                  <a:srgbClr val="FF0000"/>
                </a:solidFill>
              </a:rPr>
              <a:t>Electroproduction</a:t>
            </a:r>
            <a:r>
              <a:rPr lang="en-US" sz="2400" b="1" dirty="0" smtClean="0">
                <a:solidFill>
                  <a:srgbClr val="FF0000"/>
                </a:solidFill>
              </a:rPr>
              <a:t> allows initial </a:t>
            </a:r>
            <a:r>
              <a:rPr lang="en-US" sz="2400" b="1" dirty="0" err="1" smtClean="0">
                <a:solidFill>
                  <a:srgbClr val="FF0000"/>
                </a:solidFill>
              </a:rPr>
              <a:t>hadronic</a:t>
            </a:r>
            <a:r>
              <a:rPr lang="en-US" sz="2400" b="1" dirty="0" smtClean="0">
                <a:solidFill>
                  <a:srgbClr val="FF0000"/>
                </a:solidFill>
              </a:rPr>
              <a:t> state smaller than a proton!</a:t>
            </a:r>
            <a:endParaRPr lang="en-US" sz="2400" b="1" dirty="0">
              <a:solidFill>
                <a:srgbClr val="FF0000"/>
              </a:solidFill>
            </a:endParaRPr>
          </a:p>
        </p:txBody>
      </p:sp>
    </p:spTree>
    <p:extLst>
      <p:ext uri="{BB962C8B-B14F-4D97-AF65-F5344CB8AC3E}">
        <p14:creationId xmlns:p14="http://schemas.microsoft.com/office/powerpoint/2010/main" val="27701422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24000"/>
            <a:ext cx="5137627" cy="4724400"/>
          </a:xfrm>
          <a:prstGeom prst="rect">
            <a:avLst/>
          </a:prstGeom>
        </p:spPr>
      </p:pic>
      <p:sp>
        <p:nvSpPr>
          <p:cNvPr id="8" name="TextBox 7"/>
          <p:cNvSpPr txBox="1"/>
          <p:nvPr/>
        </p:nvSpPr>
        <p:spPr>
          <a:xfrm>
            <a:off x="6324600" y="3171862"/>
            <a:ext cx="1244950" cy="954107"/>
          </a:xfrm>
          <a:prstGeom prst="rect">
            <a:avLst/>
          </a:prstGeom>
          <a:solidFill>
            <a:srgbClr val="6AA9FF"/>
          </a:solidFill>
          <a:ln w="38100" cmpd="sng">
            <a:solidFill>
              <a:schemeClr val="bg1"/>
            </a:solidFill>
          </a:ln>
        </p:spPr>
        <p:txBody>
          <a:bodyPr wrap="square" rtlCol="0">
            <a:spAutoFit/>
          </a:bodyPr>
          <a:lstStyle/>
          <a:p>
            <a:pPr algn="ctr"/>
            <a:r>
              <a:rPr lang="en-US" sz="4800" i="1" dirty="0" smtClean="0">
                <a:solidFill>
                  <a:schemeClr val="bg1"/>
                </a:solidFill>
                <a:latin typeface="Calibri"/>
                <a:cs typeface="Calibri"/>
              </a:rPr>
              <a:t>H</a:t>
            </a:r>
          </a:p>
          <a:p>
            <a:pPr algn="ctr"/>
            <a:endParaRPr lang="en-US" sz="800" i="1" dirty="0">
              <a:latin typeface="Calibri"/>
              <a:cs typeface="Calibri"/>
            </a:endParaRPr>
          </a:p>
        </p:txBody>
      </p:sp>
      <p:sp>
        <p:nvSpPr>
          <p:cNvPr id="12" name="Title 11"/>
          <p:cNvSpPr txBox="1">
            <a:spLocks noGrp="1"/>
          </p:cNvSpPr>
          <p:nvPr>
            <p:ph type="ctrTitle"/>
          </p:nvPr>
        </p:nvSpPr>
        <p:spPr>
          <a:xfrm>
            <a:off x="6172200" y="3138715"/>
            <a:ext cx="990600" cy="214085"/>
          </a:xfrm>
          <a:prstGeom prst="rect">
            <a:avLst/>
          </a:prstGeom>
          <a:noFill/>
        </p:spPr>
        <p:txBody>
          <a:bodyPr wrap="square" rtlCol="0">
            <a:spAutoFit/>
          </a:bodyPr>
          <a:lstStyle/>
          <a:p>
            <a:r>
              <a:rPr lang="en-US" sz="800" dirty="0" smtClean="0">
                <a:solidFill>
                  <a:schemeClr val="bg1"/>
                </a:solidFill>
                <a:latin typeface="Calibri"/>
                <a:cs typeface="Calibri"/>
              </a:rPr>
              <a:t>2012: CERN</a:t>
            </a:r>
            <a:endParaRPr lang="en-US" sz="800" dirty="0">
              <a:solidFill>
                <a:schemeClr val="bg1"/>
              </a:solidFill>
              <a:latin typeface="Calibri"/>
              <a:cs typeface="Calibri"/>
            </a:endParaRPr>
          </a:p>
        </p:txBody>
      </p:sp>
      <p:sp>
        <p:nvSpPr>
          <p:cNvPr id="13" name="Subtitle 12"/>
          <p:cNvSpPr txBox="1">
            <a:spLocks noGrp="1"/>
          </p:cNvSpPr>
          <p:nvPr>
            <p:ph type="subTitle" idx="1"/>
          </p:nvPr>
        </p:nvSpPr>
        <p:spPr>
          <a:xfrm>
            <a:off x="7315200" y="4127956"/>
            <a:ext cx="914400" cy="215444"/>
          </a:xfrm>
          <a:prstGeom prst="rect">
            <a:avLst/>
          </a:prstGeom>
          <a:noFill/>
        </p:spPr>
        <p:txBody>
          <a:bodyPr wrap="square" rtlCol="0">
            <a:spAutoFit/>
          </a:bodyPr>
          <a:lstStyle/>
          <a:p>
            <a:r>
              <a:rPr lang="en-US" sz="800" dirty="0" smtClean="0">
                <a:solidFill>
                  <a:schemeClr val="bg1"/>
                </a:solidFill>
                <a:latin typeface="Calibri"/>
                <a:cs typeface="Calibri"/>
              </a:rPr>
              <a:t>H  boson</a:t>
            </a:r>
            <a:endParaRPr lang="en-US" sz="800" dirty="0">
              <a:solidFill>
                <a:schemeClr val="bg1"/>
              </a:solidFill>
              <a:latin typeface="Calibri"/>
              <a:cs typeface="Calibri"/>
            </a:endParaRPr>
          </a:p>
        </p:txBody>
      </p:sp>
      <p:sp>
        <p:nvSpPr>
          <p:cNvPr id="14" name="TextBox 13"/>
          <p:cNvSpPr txBox="1"/>
          <p:nvPr/>
        </p:nvSpPr>
        <p:spPr>
          <a:xfrm>
            <a:off x="590547" y="76200"/>
            <a:ext cx="8019217" cy="1200329"/>
          </a:xfrm>
          <a:prstGeom prst="rect">
            <a:avLst/>
          </a:prstGeom>
          <a:noFill/>
        </p:spPr>
        <p:txBody>
          <a:bodyPr wrap="none" rtlCol="0">
            <a:spAutoFit/>
          </a:bodyPr>
          <a:lstStyle/>
          <a:p>
            <a:pPr algn="ctr"/>
            <a:r>
              <a:rPr lang="en-US" sz="3600" b="1" dirty="0" smtClean="0">
                <a:solidFill>
                  <a:srgbClr val="0000FF"/>
                </a:solidFill>
              </a:rPr>
              <a:t>Not directly useful for understanding the </a:t>
            </a:r>
          </a:p>
          <a:p>
            <a:pPr algn="ctr"/>
            <a:r>
              <a:rPr lang="en-US" sz="3600" b="1" dirty="0" smtClean="0">
                <a:solidFill>
                  <a:srgbClr val="0000FF"/>
                </a:solidFill>
              </a:rPr>
              <a:t>visible matter in the universe</a:t>
            </a:r>
          </a:p>
        </p:txBody>
      </p:sp>
      <p:sp>
        <p:nvSpPr>
          <p:cNvPr id="15" name="TextBox 14"/>
          <p:cNvSpPr txBox="1"/>
          <p:nvPr/>
        </p:nvSpPr>
        <p:spPr>
          <a:xfrm>
            <a:off x="7467600" y="3886200"/>
            <a:ext cx="613720" cy="246221"/>
          </a:xfrm>
          <a:prstGeom prst="rect">
            <a:avLst/>
          </a:prstGeom>
          <a:noFill/>
        </p:spPr>
        <p:txBody>
          <a:bodyPr wrap="none" rtlCol="0">
            <a:spAutoFit/>
          </a:bodyPr>
          <a:lstStyle/>
          <a:p>
            <a:r>
              <a:rPr lang="en-US" sz="1000" dirty="0" smtClean="0">
                <a:solidFill>
                  <a:schemeClr val="bg1"/>
                </a:solidFill>
              </a:rPr>
              <a:t>H boson</a:t>
            </a:r>
            <a:endParaRPr lang="en-US" sz="1000" dirty="0">
              <a:solidFill>
                <a:schemeClr val="bg1"/>
              </a:solidFill>
            </a:endParaRPr>
          </a:p>
        </p:txBody>
      </p:sp>
      <p:sp>
        <p:nvSpPr>
          <p:cNvPr id="17" name="TextBox 16"/>
          <p:cNvSpPr txBox="1"/>
          <p:nvPr/>
        </p:nvSpPr>
        <p:spPr>
          <a:xfrm>
            <a:off x="609599" y="1524000"/>
            <a:ext cx="3821671" cy="2462213"/>
          </a:xfrm>
          <a:prstGeom prst="rect">
            <a:avLst/>
          </a:prstGeom>
          <a:blipFill rotWithShape="1">
            <a:blip r:embed="rId3">
              <a:alphaModFix amt="85000"/>
            </a:blip>
            <a:tile tx="0" ty="0" sx="100000" sy="100000" flip="none" algn="tl"/>
          </a:blipFill>
        </p:spPr>
        <p:txBody>
          <a:bodyPr wrap="square" rtlCol="0">
            <a:spAutoFit/>
          </a:bodyPr>
          <a:lstStyle/>
          <a:p>
            <a:r>
              <a:rPr lang="en-US" dirty="0" smtClean="0"/>
              <a:t>                       </a:t>
            </a:r>
          </a:p>
          <a:p>
            <a:endParaRPr lang="en-US" dirty="0"/>
          </a:p>
          <a:p>
            <a:r>
              <a:rPr lang="en-US" dirty="0" smtClean="0"/>
              <a:t>            </a:t>
            </a:r>
          </a:p>
          <a:p>
            <a:r>
              <a:rPr lang="en-US" dirty="0" smtClean="0"/>
              <a:t>                </a:t>
            </a:r>
            <a:r>
              <a:rPr lang="en-US" sz="2800" b="1" dirty="0" smtClean="0"/>
              <a:t>Not detectable</a:t>
            </a:r>
          </a:p>
          <a:p>
            <a:endParaRPr lang="en-US" dirty="0" smtClean="0"/>
          </a:p>
          <a:p>
            <a:endParaRPr lang="en-US" dirty="0"/>
          </a:p>
          <a:p>
            <a:endParaRPr lang="en-US" dirty="0" smtClean="0"/>
          </a:p>
          <a:p>
            <a:endParaRPr lang="en-US" dirty="0"/>
          </a:p>
        </p:txBody>
      </p:sp>
      <p:sp>
        <p:nvSpPr>
          <p:cNvPr id="18" name="TextBox 17"/>
          <p:cNvSpPr txBox="1"/>
          <p:nvPr/>
        </p:nvSpPr>
        <p:spPr>
          <a:xfrm>
            <a:off x="1936428" y="5088226"/>
            <a:ext cx="3765764" cy="1107996"/>
          </a:xfrm>
          <a:prstGeom prst="rect">
            <a:avLst/>
          </a:prstGeom>
          <a:blipFill rotWithShape="1">
            <a:blip r:embed="rId4">
              <a:alphaModFix amt="74000"/>
            </a:blip>
            <a:tile tx="0" ty="0" sx="100000" sy="100000" flip="none" algn="tl"/>
          </a:blipFill>
        </p:spPr>
        <p:txBody>
          <a:bodyPr wrap="square" rtlCol="0">
            <a:spAutoFit/>
          </a:bodyPr>
          <a:lstStyle/>
          <a:p>
            <a:r>
              <a:rPr lang="en-US" b="1" dirty="0" smtClean="0"/>
              <a:t>                    </a:t>
            </a:r>
          </a:p>
          <a:p>
            <a:r>
              <a:rPr lang="en-US" b="1" dirty="0"/>
              <a:t> </a:t>
            </a:r>
            <a:r>
              <a:rPr lang="en-US" b="1" dirty="0" smtClean="0"/>
              <a:t>                      </a:t>
            </a:r>
            <a:r>
              <a:rPr lang="en-US" sz="2400" b="1" dirty="0" smtClean="0"/>
              <a:t>Unstable</a:t>
            </a:r>
          </a:p>
          <a:p>
            <a:r>
              <a:rPr lang="en-US" sz="2400" b="1" dirty="0" smtClean="0"/>
              <a:t> </a:t>
            </a:r>
            <a:endParaRPr lang="en-US" sz="2400" b="1" dirty="0"/>
          </a:p>
        </p:txBody>
      </p:sp>
      <p:sp>
        <p:nvSpPr>
          <p:cNvPr id="19" name="TextBox 18"/>
          <p:cNvSpPr txBox="1"/>
          <p:nvPr/>
        </p:nvSpPr>
        <p:spPr>
          <a:xfrm>
            <a:off x="4467298" y="3932170"/>
            <a:ext cx="1206892" cy="1200329"/>
          </a:xfrm>
          <a:prstGeom prst="rect">
            <a:avLst/>
          </a:prstGeom>
          <a:blipFill rotWithShape="1">
            <a:blip r:embed="rId4">
              <a:alphaModFix amt="73000"/>
            </a:blip>
            <a:tile tx="0" ty="0" sx="100000" sy="100000" flip="none" algn="tl"/>
          </a:blipFill>
        </p:spPr>
        <p:txBody>
          <a:bodyPr wrap="square" rtlCol="0">
            <a:spAutoFit/>
          </a:bodyPr>
          <a:lstStyle/>
          <a:p>
            <a:endParaRPr lang="en-US" b="1" dirty="0" smtClean="0"/>
          </a:p>
          <a:p>
            <a:r>
              <a:rPr lang="en-US" b="1" dirty="0" smtClean="0"/>
              <a:t> Unstable</a:t>
            </a:r>
          </a:p>
          <a:p>
            <a:endParaRPr lang="en-US" b="1" dirty="0"/>
          </a:p>
          <a:p>
            <a:endParaRPr lang="en-US" b="1" dirty="0"/>
          </a:p>
        </p:txBody>
      </p:sp>
      <p:sp>
        <p:nvSpPr>
          <p:cNvPr id="20" name="TextBox 19"/>
          <p:cNvSpPr txBox="1"/>
          <p:nvPr/>
        </p:nvSpPr>
        <p:spPr>
          <a:xfrm>
            <a:off x="4455109" y="1576298"/>
            <a:ext cx="1229949" cy="1200329"/>
          </a:xfrm>
          <a:prstGeom prst="rect">
            <a:avLst/>
          </a:prstGeom>
          <a:blipFill rotWithShape="1">
            <a:blip r:embed="rId3">
              <a:alphaModFix amt="82000"/>
            </a:blip>
            <a:tile tx="0" ty="0" sx="100000" sy="100000" flip="none" algn="tl"/>
          </a:blipFill>
        </p:spPr>
        <p:txBody>
          <a:bodyPr wrap="none" rtlCol="0">
            <a:spAutoFit/>
          </a:bodyPr>
          <a:lstStyle/>
          <a:p>
            <a:pPr algn="ctr"/>
            <a:endParaRPr lang="en-US" b="1" dirty="0" smtClean="0"/>
          </a:p>
          <a:p>
            <a:pPr algn="ctr"/>
            <a:r>
              <a:rPr lang="en-US" b="1" dirty="0" smtClean="0"/>
              <a:t>Not</a:t>
            </a:r>
          </a:p>
          <a:p>
            <a:pPr algn="ctr"/>
            <a:r>
              <a:rPr lang="en-US" b="1" dirty="0" smtClean="0"/>
              <a:t>Detectable</a:t>
            </a:r>
          </a:p>
          <a:p>
            <a:pPr algn="ctr"/>
            <a:endParaRPr lang="en-US" b="1" dirty="0"/>
          </a:p>
        </p:txBody>
      </p:sp>
      <p:sp>
        <p:nvSpPr>
          <p:cNvPr id="21" name="TextBox 20"/>
          <p:cNvSpPr txBox="1"/>
          <p:nvPr/>
        </p:nvSpPr>
        <p:spPr>
          <a:xfrm>
            <a:off x="684499" y="3927235"/>
            <a:ext cx="3746771" cy="1200329"/>
          </a:xfrm>
          <a:prstGeom prst="rect">
            <a:avLst/>
          </a:prstGeom>
          <a:blipFill rotWithShape="1">
            <a:blip r:embed="rId5">
              <a:alphaModFix amt="78000"/>
            </a:blip>
            <a:tile tx="0" ty="0" sx="100000" sy="100000" flip="none" algn="tl"/>
          </a:blipFill>
        </p:spPr>
        <p:txBody>
          <a:bodyPr wrap="square" rtlCol="0">
            <a:spAutoFit/>
          </a:bodyPr>
          <a:lstStyle/>
          <a:p>
            <a:r>
              <a:rPr lang="en-US" b="1" dirty="0" smtClean="0"/>
              <a:t> </a:t>
            </a:r>
          </a:p>
          <a:p>
            <a:r>
              <a:rPr lang="en-US" b="1" dirty="0"/>
              <a:t> </a:t>
            </a:r>
            <a:r>
              <a:rPr lang="en-US" b="1" dirty="0" smtClean="0"/>
              <a:t>   Absorption length ≈ 10 light-years</a:t>
            </a:r>
          </a:p>
          <a:p>
            <a:endParaRPr lang="en-US" b="1" dirty="0" smtClean="0"/>
          </a:p>
          <a:p>
            <a:endParaRPr lang="en-US" b="1" dirty="0"/>
          </a:p>
        </p:txBody>
      </p:sp>
      <p:sp>
        <p:nvSpPr>
          <p:cNvPr id="22" name="TextBox 21"/>
          <p:cNvSpPr txBox="1"/>
          <p:nvPr/>
        </p:nvSpPr>
        <p:spPr>
          <a:xfrm>
            <a:off x="6346222" y="3197625"/>
            <a:ext cx="1223328" cy="923330"/>
          </a:xfrm>
          <a:prstGeom prst="rect">
            <a:avLst/>
          </a:prstGeom>
          <a:blipFill rotWithShape="1">
            <a:blip r:embed="rId4">
              <a:alphaModFix amt="78000"/>
            </a:blip>
            <a:tile tx="0" ty="0" sx="100000" sy="100000" flip="none" algn="tl"/>
          </a:blipFill>
        </p:spPr>
        <p:txBody>
          <a:bodyPr wrap="square" rtlCol="0">
            <a:spAutoFit/>
          </a:bodyPr>
          <a:lstStyle/>
          <a:p>
            <a:endParaRPr lang="en-US" b="1" dirty="0" smtClean="0"/>
          </a:p>
          <a:p>
            <a:r>
              <a:rPr lang="en-US" b="1" dirty="0"/>
              <a:t> </a:t>
            </a:r>
            <a:r>
              <a:rPr lang="en-US" b="1" dirty="0" smtClean="0"/>
              <a:t> Unstable</a:t>
            </a:r>
          </a:p>
          <a:p>
            <a:endParaRPr lang="en-US" b="1" dirty="0"/>
          </a:p>
        </p:txBody>
      </p:sp>
      <p:sp>
        <p:nvSpPr>
          <p:cNvPr id="2" name="Slide Number Placeholder 1"/>
          <p:cNvSpPr>
            <a:spLocks noGrp="1"/>
          </p:cNvSpPr>
          <p:nvPr>
            <p:ph type="sldNum" sz="quarter" idx="12"/>
          </p:nvPr>
        </p:nvSpPr>
        <p:spPr/>
        <p:txBody>
          <a:bodyPr/>
          <a:lstStyle/>
          <a:p>
            <a:fld id="{AF2E4468-5398-3744-84A2-247E18F77D68}" type="slidenum">
              <a:rPr lang="en-US" smtClean="0"/>
              <a:t>3</a:t>
            </a:fld>
            <a:endParaRPr lang="en-US"/>
          </a:p>
        </p:txBody>
      </p:sp>
      <p:sp>
        <p:nvSpPr>
          <p:cNvPr id="4" name="Footer Placeholder 3"/>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1356543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4646" y="26878"/>
            <a:ext cx="3396082" cy="1138773"/>
          </a:xfrm>
          <a:prstGeom prst="rect">
            <a:avLst/>
          </a:prstGeom>
          <a:noFill/>
        </p:spPr>
        <p:txBody>
          <a:bodyPr wrap="none" rtlCol="0">
            <a:spAutoFit/>
          </a:bodyPr>
          <a:lstStyle/>
          <a:p>
            <a:r>
              <a:rPr lang="en-US" sz="4400" b="1" dirty="0" smtClean="0">
                <a:solidFill>
                  <a:srgbClr val="0000FF"/>
                </a:solidFill>
              </a:rPr>
              <a:t>New Avenues</a:t>
            </a:r>
          </a:p>
          <a:p>
            <a:r>
              <a:rPr lang="en-US" sz="2400" b="1" dirty="0" smtClean="0">
                <a:solidFill>
                  <a:srgbClr val="0000FF"/>
                </a:solidFill>
              </a:rPr>
              <a:t>     (personal selection)</a:t>
            </a:r>
            <a:endParaRPr lang="en-US" sz="2400" b="1" dirty="0">
              <a:solidFill>
                <a:srgbClr val="0000FF"/>
              </a:solidFill>
            </a:endParaRPr>
          </a:p>
        </p:txBody>
      </p:sp>
      <p:sp>
        <p:nvSpPr>
          <p:cNvPr id="7" name="TextBox 6"/>
          <p:cNvSpPr txBox="1"/>
          <p:nvPr/>
        </p:nvSpPr>
        <p:spPr>
          <a:xfrm>
            <a:off x="173244" y="1077647"/>
            <a:ext cx="8970756" cy="5632310"/>
          </a:xfrm>
          <a:prstGeom prst="rect">
            <a:avLst/>
          </a:prstGeom>
          <a:noFill/>
        </p:spPr>
        <p:txBody>
          <a:bodyPr wrap="square" rtlCol="0">
            <a:spAutoFit/>
          </a:bodyPr>
          <a:lstStyle/>
          <a:p>
            <a:pPr marL="285750" indent="-285750">
              <a:buFont typeface="Arial"/>
              <a:buChar char="•"/>
            </a:pPr>
            <a:r>
              <a:rPr lang="en-US" sz="2400" b="1" dirty="0" smtClean="0"/>
              <a:t>Pressure in the Proton</a:t>
            </a:r>
          </a:p>
          <a:p>
            <a:r>
              <a:rPr lang="en-US" sz="2400" dirty="0"/>
              <a:t>	</a:t>
            </a:r>
            <a:r>
              <a:rPr lang="en-US" sz="2400" dirty="0" smtClean="0"/>
              <a:t>- First determination using DVCS data</a:t>
            </a:r>
          </a:p>
          <a:p>
            <a:r>
              <a:rPr lang="en-US" sz="2400" dirty="0"/>
              <a:t>	</a:t>
            </a:r>
            <a:r>
              <a:rPr lang="en-US" sz="2400" dirty="0" smtClean="0"/>
              <a:t>- Interior pressure in proton is &gt; pressure </a:t>
            </a:r>
          </a:p>
          <a:p>
            <a:r>
              <a:rPr lang="en-US" sz="2400" dirty="0"/>
              <a:t> </a:t>
            </a:r>
            <a:r>
              <a:rPr lang="en-US" sz="2400" dirty="0" smtClean="0"/>
              <a:t>        inside a neutron star!     </a:t>
            </a:r>
            <a:r>
              <a:rPr lang="en-US" sz="2400" b="1" i="1" dirty="0" smtClean="0">
                <a:solidFill>
                  <a:srgbClr val="FF0000"/>
                </a:solidFill>
              </a:rPr>
              <a:t>Who knew that!</a:t>
            </a:r>
          </a:p>
          <a:p>
            <a:r>
              <a:rPr lang="en-US" sz="2400" dirty="0"/>
              <a:t>	</a:t>
            </a:r>
            <a:r>
              <a:rPr lang="en-US" sz="2400" dirty="0" smtClean="0"/>
              <a:t>- Lattice calculation motivates determination </a:t>
            </a:r>
          </a:p>
          <a:p>
            <a:r>
              <a:rPr lang="en-US" sz="2400" dirty="0"/>
              <a:t> </a:t>
            </a:r>
            <a:r>
              <a:rPr lang="en-US" sz="2400" dirty="0" smtClean="0"/>
              <a:t>       of gluon GPDs at EIC</a:t>
            </a:r>
          </a:p>
          <a:p>
            <a:pPr marL="285750" indent="-285750">
              <a:buFont typeface="Arial"/>
              <a:buChar char="•"/>
            </a:pPr>
            <a:r>
              <a:rPr lang="en-US" sz="2400" b="1" dirty="0" smtClean="0"/>
              <a:t>Exotic Gluons </a:t>
            </a:r>
            <a:r>
              <a:rPr lang="en-US" sz="2400" dirty="0" smtClean="0"/>
              <a:t>(i.e. </a:t>
            </a:r>
            <a:r>
              <a:rPr lang="en-US" sz="2400" dirty="0"/>
              <a:t>g</a:t>
            </a:r>
            <a:r>
              <a:rPr lang="en-US" sz="2400" dirty="0" smtClean="0"/>
              <a:t>luons not associated with individual nucleons)</a:t>
            </a:r>
          </a:p>
          <a:p>
            <a:r>
              <a:rPr lang="en-US" sz="2400" dirty="0"/>
              <a:t>	</a:t>
            </a:r>
            <a:r>
              <a:rPr lang="en-US" sz="2400" dirty="0" smtClean="0"/>
              <a:t>- Inclusive DIS on transversely polarized nucleus with J≥1</a:t>
            </a:r>
          </a:p>
          <a:p>
            <a:r>
              <a:rPr lang="en-US" sz="2400" dirty="0"/>
              <a:t>	</a:t>
            </a:r>
            <a:r>
              <a:rPr lang="en-US" sz="2400" dirty="0" smtClean="0"/>
              <a:t>- Lattice calculations hint at non-zero effects </a:t>
            </a:r>
          </a:p>
          <a:p>
            <a:pPr marL="285750" indent="-285750">
              <a:buFont typeface="Arial"/>
              <a:buChar char="•"/>
            </a:pPr>
            <a:r>
              <a:rPr lang="en-US" sz="2400" b="1" dirty="0" smtClean="0"/>
              <a:t>Quark-gluon nature of short-</a:t>
            </a:r>
            <a:r>
              <a:rPr lang="en-US" sz="2400" b="1" dirty="0"/>
              <a:t>r</a:t>
            </a:r>
            <a:r>
              <a:rPr lang="en-US" sz="2400" b="1" dirty="0" smtClean="0"/>
              <a:t>ange NN interaction</a:t>
            </a:r>
          </a:p>
          <a:p>
            <a:r>
              <a:rPr lang="en-US" sz="2400" dirty="0"/>
              <a:t>	</a:t>
            </a:r>
            <a:r>
              <a:rPr lang="en-US" sz="2400" dirty="0" smtClean="0"/>
              <a:t>- Extract gluon transition GPD from NN pairs with high relative </a:t>
            </a:r>
          </a:p>
          <a:p>
            <a:r>
              <a:rPr lang="en-US" sz="2400" dirty="0"/>
              <a:t>	</a:t>
            </a:r>
            <a:r>
              <a:rPr lang="en-US" sz="2400" dirty="0" smtClean="0"/>
              <a:t>  momenta</a:t>
            </a:r>
            <a:endParaRPr lang="en-US" sz="2400" dirty="0"/>
          </a:p>
          <a:p>
            <a:r>
              <a:rPr lang="en-US" sz="2400" dirty="0"/>
              <a:t>	</a:t>
            </a:r>
            <a:r>
              <a:rPr lang="en-US" sz="2400" dirty="0" smtClean="0"/>
              <a:t>- </a:t>
            </a:r>
            <a:r>
              <a:rPr lang="en-US" sz="2400" dirty="0"/>
              <a:t>Estimates indicate that </a:t>
            </a:r>
            <a:r>
              <a:rPr lang="en-US" sz="2400" dirty="0" smtClean="0"/>
              <a:t>EIC </a:t>
            </a:r>
            <a:r>
              <a:rPr lang="en-US" sz="2400" dirty="0"/>
              <a:t>will provide precision data out to </a:t>
            </a:r>
          </a:p>
          <a:p>
            <a:r>
              <a:rPr lang="en-US" sz="2400" dirty="0"/>
              <a:t> </a:t>
            </a:r>
            <a:r>
              <a:rPr lang="en-US" sz="2400" dirty="0" smtClean="0"/>
              <a:t>       relative </a:t>
            </a:r>
            <a:r>
              <a:rPr lang="en-US" sz="2400" dirty="0"/>
              <a:t>transverse NN momentum of at least 3 </a:t>
            </a:r>
            <a:r>
              <a:rPr lang="en-US" sz="2400" dirty="0" err="1"/>
              <a:t>GeV</a:t>
            </a:r>
            <a:endParaRPr lang="en-US" sz="2400" dirty="0"/>
          </a:p>
          <a:p>
            <a:endParaRPr lang="en-US" sz="2400" dirty="0" smtClean="0"/>
          </a:p>
        </p:txBody>
      </p:sp>
      <p:pic>
        <p:nvPicPr>
          <p:cNvPr id="2" name="Picture 1" descr="Screen Shot 2018-10-17 at 10.29.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7348" y="15760"/>
            <a:ext cx="2800743" cy="2578462"/>
          </a:xfrm>
          <a:prstGeom prst="rect">
            <a:avLst/>
          </a:prstGeom>
        </p:spPr>
      </p:pic>
      <p:sp>
        <p:nvSpPr>
          <p:cNvPr id="8" name="TextBox 7"/>
          <p:cNvSpPr txBox="1"/>
          <p:nvPr/>
        </p:nvSpPr>
        <p:spPr>
          <a:xfrm>
            <a:off x="6517312" y="2653568"/>
            <a:ext cx="2685351" cy="369332"/>
          </a:xfrm>
          <a:prstGeom prst="rect">
            <a:avLst/>
          </a:prstGeom>
          <a:noFill/>
        </p:spPr>
        <p:txBody>
          <a:bodyPr wrap="none" rtlCol="0">
            <a:spAutoFit/>
          </a:bodyPr>
          <a:lstStyle/>
          <a:p>
            <a:r>
              <a:rPr lang="en-US" i="1" dirty="0" smtClean="0"/>
              <a:t>Nature</a:t>
            </a:r>
            <a:r>
              <a:rPr lang="en-US" dirty="0" smtClean="0"/>
              <a:t>, </a:t>
            </a:r>
            <a:r>
              <a:rPr lang="en-US" b="1" dirty="0" smtClean="0"/>
              <a:t>557</a:t>
            </a:r>
            <a:r>
              <a:rPr lang="en-US" dirty="0" smtClean="0"/>
              <a:t>, May 17, 2018</a:t>
            </a:r>
            <a:endParaRPr lang="en-US" dirty="0"/>
          </a:p>
        </p:txBody>
      </p:sp>
      <p:pic>
        <p:nvPicPr>
          <p:cNvPr id="10" name="Picture 9" descr="U5PjXCDE_400x4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702" y="20041"/>
            <a:ext cx="1145610" cy="1145610"/>
          </a:xfrm>
          <a:prstGeom prst="rect">
            <a:avLst/>
          </a:prstGeom>
        </p:spPr>
      </p:pic>
      <p:sp>
        <p:nvSpPr>
          <p:cNvPr id="9" name="Slide Number Placeholder 8"/>
          <p:cNvSpPr>
            <a:spLocks noGrp="1"/>
          </p:cNvSpPr>
          <p:nvPr>
            <p:ph type="sldNum" sz="quarter" idx="4"/>
          </p:nvPr>
        </p:nvSpPr>
        <p:spPr/>
        <p:txBody>
          <a:bodyPr/>
          <a:lstStyle/>
          <a:p>
            <a:fld id="{07E1C93C-5050-FC42-8F10-D22D4F119D13}" type="slidenum">
              <a:rPr lang="en-US" smtClean="0">
                <a:solidFill>
                  <a:srgbClr val="000000">
                    <a:tint val="75000"/>
                  </a:srgbClr>
                </a:solidFill>
              </a:rPr>
              <a:pPr/>
              <a:t>30</a:t>
            </a:fld>
            <a:endParaRPr lang="en-US" dirty="0">
              <a:solidFill>
                <a:srgbClr val="000000">
                  <a:tint val="75000"/>
                </a:srgbClr>
              </a:solidFill>
            </a:endParaRPr>
          </a:p>
        </p:txBody>
      </p:sp>
      <p:sp>
        <p:nvSpPr>
          <p:cNvPr id="12" name="Footer Placeholder 11"/>
          <p:cNvSpPr>
            <a:spLocks noGrp="1"/>
          </p:cNvSpPr>
          <p:nvPr>
            <p:ph type="ftr" sz="quarter" idx="3"/>
          </p:nvPr>
        </p:nvSpPr>
        <p:spPr/>
        <p:txBody>
          <a:bodyPr/>
          <a:lstStyle/>
          <a:p>
            <a:r>
              <a:rPr lang="nl-NL" smtClean="0"/>
              <a:t>Richard Milner                                                      Strong QCD Meeting</a:t>
            </a:r>
            <a:endParaRPr lang="en-US" dirty="0">
              <a:solidFill>
                <a:srgbClr val="000000">
                  <a:tint val="75000"/>
                </a:srgbClr>
              </a:solidFill>
            </a:endParaRPr>
          </a:p>
        </p:txBody>
      </p:sp>
    </p:spTree>
    <p:extLst>
      <p:ext uri="{BB962C8B-B14F-4D97-AF65-F5344CB8AC3E}">
        <p14:creationId xmlns:p14="http://schemas.microsoft.com/office/powerpoint/2010/main" val="21384581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352"/>
            <a:ext cx="8229600" cy="1143000"/>
          </a:xfrm>
        </p:spPr>
        <p:txBody>
          <a:bodyPr>
            <a:normAutofit fontScale="90000"/>
          </a:bodyPr>
          <a:lstStyle/>
          <a:p>
            <a:r>
              <a:rPr lang="en-US" b="1" dirty="0" smtClean="0">
                <a:solidFill>
                  <a:srgbClr val="0000FF"/>
                </a:solidFill>
              </a:rPr>
              <a:t>Collider Specifications from Science</a:t>
            </a:r>
            <a:endParaRPr lang="en-US" b="1" dirty="0">
              <a:solidFill>
                <a:srgbClr val="0000FF"/>
              </a:solidFill>
            </a:endParaRPr>
          </a:p>
        </p:txBody>
      </p:sp>
      <p:pic>
        <p:nvPicPr>
          <p:cNvPr id="7" name="Content Placeholder 6" descr="Screen Shot 2018-10-13 at 4.14.36 PM.png"/>
          <p:cNvPicPr>
            <a:picLocks noGrp="1" noChangeAspect="1"/>
          </p:cNvPicPr>
          <p:nvPr>
            <p:ph idx="1"/>
          </p:nvPr>
        </p:nvPicPr>
        <p:blipFill>
          <a:blip r:embed="rId2">
            <a:extLst>
              <a:ext uri="{28A0092B-C50C-407E-A947-70E740481C1C}">
                <a14:useLocalDpi xmlns:a14="http://schemas.microsoft.com/office/drawing/2010/main" val="0"/>
              </a:ext>
            </a:extLst>
          </a:blip>
          <a:srcRect l="-11029" r="-11029"/>
          <a:stretch>
            <a:fillRect/>
          </a:stretch>
        </p:blipFill>
        <p:spPr>
          <a:xfrm>
            <a:off x="184535" y="1255889"/>
            <a:ext cx="8586324" cy="5100461"/>
          </a:xfrm>
        </p:spPr>
      </p:pic>
      <p:pic>
        <p:nvPicPr>
          <p:cNvPr id="3" name="Picture 2" descr="NAS cover.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3" y="4992228"/>
            <a:ext cx="779564" cy="1121748"/>
          </a:xfrm>
          <a:prstGeom prst="rect">
            <a:avLst/>
          </a:prstGeom>
        </p:spPr>
      </p:pic>
      <p:sp>
        <p:nvSpPr>
          <p:cNvPr id="8" name="Slide Number Placeholder 7"/>
          <p:cNvSpPr>
            <a:spLocks noGrp="1"/>
          </p:cNvSpPr>
          <p:nvPr>
            <p:ph type="sldNum" sz="quarter" idx="12"/>
          </p:nvPr>
        </p:nvSpPr>
        <p:spPr/>
        <p:txBody>
          <a:bodyPr/>
          <a:lstStyle/>
          <a:p>
            <a:fld id="{AF2E4468-5398-3744-84A2-247E18F77D68}" type="slidenum">
              <a:rPr lang="en-US" smtClean="0"/>
              <a:t>31</a:t>
            </a:fld>
            <a:endParaRPr lang="en-US"/>
          </a:p>
        </p:txBody>
      </p:sp>
      <p:sp>
        <p:nvSpPr>
          <p:cNvPr id="10" name="Footer Placeholder 9"/>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3901798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Screen Shot 2019-11-04 at 11.16.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91"/>
            <a:ext cx="9144000" cy="6510743"/>
          </a:xfrm>
          <a:prstGeom prst="rect">
            <a:avLst/>
          </a:prstGeom>
        </p:spPr>
      </p:pic>
      <p:sp>
        <p:nvSpPr>
          <p:cNvPr id="5" name="Footer Placeholder 4"/>
          <p:cNvSpPr>
            <a:spLocks noGrp="1"/>
          </p:cNvSpPr>
          <p:nvPr>
            <p:ph type="ftr" sz="quarter" idx="11"/>
          </p:nvPr>
        </p:nvSpPr>
        <p:spPr/>
        <p:txBody>
          <a:bodyPr/>
          <a:lstStyle/>
          <a:p>
            <a:r>
              <a:rPr lang="nl-NL" smtClean="0"/>
              <a:t>Richard Milner                                                      Strong QCD Meeting</a:t>
            </a:r>
            <a:endParaRPr lang="en-US"/>
          </a:p>
        </p:txBody>
      </p:sp>
      <p:sp>
        <p:nvSpPr>
          <p:cNvPr id="6" name="Slide Number Placeholder 5"/>
          <p:cNvSpPr>
            <a:spLocks noGrp="1"/>
          </p:cNvSpPr>
          <p:nvPr>
            <p:ph type="sldNum" sz="quarter" idx="12"/>
          </p:nvPr>
        </p:nvSpPr>
        <p:spPr/>
        <p:txBody>
          <a:bodyPr/>
          <a:lstStyle/>
          <a:p>
            <a:fld id="{AF2E4468-5398-3744-84A2-247E18F77D68}" type="slidenum">
              <a:rPr lang="en-US" smtClean="0"/>
              <a:t>32</a:t>
            </a:fld>
            <a:endParaRPr lang="en-US"/>
          </a:p>
        </p:txBody>
      </p:sp>
      <p:sp>
        <p:nvSpPr>
          <p:cNvPr id="7" name="TextBox 6"/>
          <p:cNvSpPr txBox="1"/>
          <p:nvPr/>
        </p:nvSpPr>
        <p:spPr>
          <a:xfrm>
            <a:off x="294357" y="6484766"/>
            <a:ext cx="1120820" cy="369332"/>
          </a:xfrm>
          <a:prstGeom prst="rect">
            <a:avLst/>
          </a:prstGeom>
          <a:noFill/>
        </p:spPr>
        <p:txBody>
          <a:bodyPr wrap="none" rtlCol="0">
            <a:spAutoFit/>
          </a:bodyPr>
          <a:lstStyle/>
          <a:p>
            <a:r>
              <a:rPr lang="en-US" b="1" dirty="0" smtClean="0">
                <a:solidFill>
                  <a:srgbClr val="008000"/>
                </a:solidFill>
              </a:rPr>
              <a:t>A. </a:t>
            </a:r>
            <a:r>
              <a:rPr lang="en-US" b="1" dirty="0" err="1" smtClean="0">
                <a:solidFill>
                  <a:srgbClr val="008000"/>
                </a:solidFill>
              </a:rPr>
              <a:t>Kiselev</a:t>
            </a:r>
            <a:endParaRPr lang="en-US" b="1" dirty="0">
              <a:solidFill>
                <a:srgbClr val="008000"/>
              </a:solidFill>
            </a:endParaRPr>
          </a:p>
        </p:txBody>
      </p:sp>
    </p:spTree>
    <p:extLst>
      <p:ext uri="{BB962C8B-B14F-4D97-AF65-F5344CB8AC3E}">
        <p14:creationId xmlns:p14="http://schemas.microsoft.com/office/powerpoint/2010/main" val="98814813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050" y="2789555"/>
            <a:ext cx="16891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7034" y="661439"/>
            <a:ext cx="2031937" cy="2461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598" y="4581144"/>
            <a:ext cx="1222004" cy="176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365017" y="118707"/>
            <a:ext cx="6502802" cy="646331"/>
          </a:xfrm>
          <a:prstGeom prst="rect">
            <a:avLst/>
          </a:prstGeom>
          <a:noFill/>
        </p:spPr>
        <p:txBody>
          <a:bodyPr wrap="none" rtlCol="0">
            <a:spAutoFit/>
          </a:bodyPr>
          <a:lstStyle/>
          <a:p>
            <a:r>
              <a:rPr lang="en-US" sz="3600" b="1" dirty="0" smtClean="0">
                <a:solidFill>
                  <a:srgbClr val="0000FF"/>
                </a:solidFill>
              </a:rPr>
              <a:t>NAS Report on EIC Requirements</a:t>
            </a:r>
            <a:endParaRPr lang="en-US" sz="3600" b="1" dirty="0">
              <a:solidFill>
                <a:srgbClr val="0000FF"/>
              </a:solidFill>
            </a:endParaRPr>
          </a:p>
        </p:txBody>
      </p:sp>
      <p:sp>
        <p:nvSpPr>
          <p:cNvPr id="2" name="Rectangle 1"/>
          <p:cNvSpPr/>
          <p:nvPr/>
        </p:nvSpPr>
        <p:spPr>
          <a:xfrm>
            <a:off x="220879" y="1339285"/>
            <a:ext cx="7036156" cy="4462760"/>
          </a:xfrm>
          <a:prstGeom prst="rect">
            <a:avLst/>
          </a:prstGeom>
        </p:spPr>
        <p:txBody>
          <a:bodyPr wrap="square">
            <a:spAutoFit/>
          </a:bodyPr>
          <a:lstStyle/>
          <a:p>
            <a:r>
              <a:rPr lang="en-US" sz="2400" dirty="0"/>
              <a:t>The EIC  is designed to meet the requirements set forth in NSAC Long Range Plan, which was emphasized by the NAS report:</a:t>
            </a:r>
          </a:p>
          <a:p>
            <a:endParaRPr lang="en-US" sz="2000" dirty="0"/>
          </a:p>
          <a:p>
            <a:pPr marL="285750" indent="-285750">
              <a:buFont typeface="Arial"/>
              <a:buChar char="•"/>
            </a:pPr>
            <a:r>
              <a:rPr lang="en-US" sz="2400" dirty="0"/>
              <a:t>Highly polarized (~70%) electron and nucleon beams</a:t>
            </a:r>
          </a:p>
          <a:p>
            <a:pPr marL="285750" indent="-285750">
              <a:buFont typeface="Arial"/>
              <a:buChar char="•"/>
            </a:pPr>
            <a:r>
              <a:rPr lang="en-US" sz="2400" dirty="0"/>
              <a:t>Ion beams from deuterons to the heaviest nuclei (uranium or lead)</a:t>
            </a:r>
          </a:p>
          <a:p>
            <a:pPr marL="285750" indent="-285750">
              <a:buFont typeface="Arial"/>
              <a:buChar char="•"/>
            </a:pPr>
            <a:r>
              <a:rPr lang="en-US" sz="2400" dirty="0"/>
              <a:t>Variable center of mass energies from ~20 - ~100 </a:t>
            </a:r>
            <a:r>
              <a:rPr lang="en-US" sz="2400" dirty="0" err="1"/>
              <a:t>GeV</a:t>
            </a:r>
            <a:r>
              <a:rPr lang="en-US" sz="2400" dirty="0"/>
              <a:t>, upgradable to ~140 </a:t>
            </a:r>
            <a:r>
              <a:rPr lang="en-US" sz="2400" dirty="0" err="1"/>
              <a:t>GeV</a:t>
            </a:r>
            <a:endParaRPr lang="en-US" sz="2400" dirty="0"/>
          </a:p>
          <a:p>
            <a:pPr marL="285750" indent="-285750">
              <a:buFont typeface="Arial"/>
              <a:buChar char="•"/>
            </a:pPr>
            <a:r>
              <a:rPr lang="en-US" sz="2400" dirty="0"/>
              <a:t>High collision luminosity ~10</a:t>
            </a:r>
            <a:r>
              <a:rPr lang="en-US" sz="2400" baseline="30000" dirty="0"/>
              <a:t>33</a:t>
            </a:r>
            <a:r>
              <a:rPr lang="en-US" sz="2400" dirty="0"/>
              <a:t> – 10</a:t>
            </a:r>
            <a:r>
              <a:rPr lang="en-US" sz="2400" baseline="30000" dirty="0"/>
              <a:t>34</a:t>
            </a:r>
            <a:r>
              <a:rPr lang="en-US" sz="2400" dirty="0"/>
              <a:t> cm</a:t>
            </a:r>
            <a:r>
              <a:rPr lang="en-US" sz="2400" baseline="30000" dirty="0"/>
              <a:t>-2</a:t>
            </a:r>
            <a:r>
              <a:rPr lang="en-US" sz="2400" dirty="0"/>
              <a:t>s</a:t>
            </a:r>
            <a:r>
              <a:rPr lang="en-US" sz="2400" baseline="30000" dirty="0"/>
              <a:t>-1</a:t>
            </a:r>
          </a:p>
          <a:p>
            <a:pPr marL="285750" indent="-285750">
              <a:buFont typeface="Arial"/>
              <a:buChar char="•"/>
            </a:pPr>
            <a:r>
              <a:rPr lang="en-US" sz="2400" dirty="0"/>
              <a:t>Possibilities of having more than one interaction region</a:t>
            </a:r>
          </a:p>
        </p:txBody>
      </p:sp>
      <p:sp>
        <p:nvSpPr>
          <p:cNvPr id="3" name="Slide Number Placeholder 2"/>
          <p:cNvSpPr>
            <a:spLocks noGrp="1"/>
          </p:cNvSpPr>
          <p:nvPr>
            <p:ph type="sldNum" sz="quarter" idx="4"/>
          </p:nvPr>
        </p:nvSpPr>
        <p:spPr/>
        <p:txBody>
          <a:bodyPr/>
          <a:lstStyle/>
          <a:p>
            <a:fld id="{07E1C93C-5050-FC42-8F10-D22D4F119D13}" type="slidenum">
              <a:rPr lang="en-US" smtClean="0">
                <a:solidFill>
                  <a:srgbClr val="000000">
                    <a:tint val="75000"/>
                  </a:srgbClr>
                </a:solidFill>
              </a:rPr>
              <a:pPr/>
              <a:t>33</a:t>
            </a:fld>
            <a:endParaRPr lang="en-US" dirty="0">
              <a:solidFill>
                <a:srgbClr val="000000">
                  <a:tint val="75000"/>
                </a:srgbClr>
              </a:solidFill>
            </a:endParaRPr>
          </a:p>
        </p:txBody>
      </p:sp>
      <p:sp>
        <p:nvSpPr>
          <p:cNvPr id="9" name="Footer Placeholder 8"/>
          <p:cNvSpPr>
            <a:spLocks noGrp="1"/>
          </p:cNvSpPr>
          <p:nvPr>
            <p:ph type="ftr" sz="quarter" idx="3"/>
          </p:nvPr>
        </p:nvSpPr>
        <p:spPr/>
        <p:txBody>
          <a:bodyPr/>
          <a:lstStyle/>
          <a:p>
            <a:r>
              <a:rPr lang="nl-NL" smtClean="0"/>
              <a:t>Richard Milner                                                      Strong QCD Meeting</a:t>
            </a:r>
            <a:endParaRPr lang="en-US" dirty="0">
              <a:solidFill>
                <a:srgbClr val="000000">
                  <a:tint val="75000"/>
                </a:srgbClr>
              </a:solidFill>
            </a:endParaRPr>
          </a:p>
        </p:txBody>
      </p:sp>
    </p:spTree>
    <p:extLst>
      <p:ext uri="{BB962C8B-B14F-4D97-AF65-F5344CB8AC3E}">
        <p14:creationId xmlns:p14="http://schemas.microsoft.com/office/powerpoint/2010/main" val="18198495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320538-3587-4EBC-8D88-76AA5D49C675}"/>
              </a:ext>
            </a:extLst>
          </p:cNvPr>
          <p:cNvSpPr>
            <a:spLocks noGrp="1"/>
          </p:cNvSpPr>
          <p:nvPr>
            <p:ph type="title"/>
          </p:nvPr>
        </p:nvSpPr>
        <p:spPr/>
        <p:txBody>
          <a:bodyPr/>
          <a:lstStyle/>
          <a:p>
            <a:r>
              <a:rPr lang="en-US" b="1" dirty="0">
                <a:solidFill>
                  <a:srgbClr val="0000FF"/>
                </a:solidFill>
              </a:rPr>
              <a:t>There are two proposals:</a:t>
            </a:r>
          </a:p>
        </p:txBody>
      </p:sp>
      <p:sp>
        <p:nvSpPr>
          <p:cNvPr id="3" name="Content Placeholder 2">
            <a:extLst>
              <a:ext uri="{FF2B5EF4-FFF2-40B4-BE49-F238E27FC236}">
                <a16:creationId xmlns:a16="http://schemas.microsoft.com/office/drawing/2014/main" xmlns="" id="{AAD80EC5-67EB-4E01-B5A8-1DE1C09D7F55}"/>
              </a:ext>
            </a:extLst>
          </p:cNvPr>
          <p:cNvSpPr>
            <a:spLocks noGrp="1"/>
          </p:cNvSpPr>
          <p:nvPr>
            <p:ph idx="1"/>
          </p:nvPr>
        </p:nvSpPr>
        <p:spPr>
          <a:xfrm>
            <a:off x="274454" y="1762175"/>
            <a:ext cx="8442829" cy="4234579"/>
          </a:xfrm>
        </p:spPr>
        <p:txBody>
          <a:bodyPr>
            <a:normAutofit/>
          </a:bodyPr>
          <a:lstStyle/>
          <a:p>
            <a:r>
              <a:rPr lang="en-US" sz="2000" b="1" dirty="0"/>
              <a:t>JLEIC </a:t>
            </a:r>
            <a:r>
              <a:rPr lang="en-US" sz="2000" dirty="0"/>
              <a:t>to be constructed at Jefferson Lab</a:t>
            </a:r>
          </a:p>
          <a:p>
            <a:r>
              <a:rPr lang="en-US" sz="2000" b="1" dirty="0"/>
              <a:t>eRHIC </a:t>
            </a:r>
            <a:r>
              <a:rPr lang="en-US" sz="2000" dirty="0"/>
              <a:t>to be constructed at Brookhaven National Lab</a:t>
            </a:r>
          </a:p>
          <a:p>
            <a:pPr marL="0" indent="0">
              <a:buNone/>
            </a:pPr>
            <a:endParaRPr lang="en-US" sz="2000" dirty="0"/>
          </a:p>
          <a:p>
            <a:pPr marL="0" indent="0">
              <a:buNone/>
            </a:pPr>
            <a:r>
              <a:rPr lang="en-US" sz="2000" dirty="0"/>
              <a:t>Both design benefit from existing Nuclear Physics infrastructure and are based on the same accelerator principles:</a:t>
            </a:r>
          </a:p>
          <a:p>
            <a:pPr marL="457200" lvl="1" indent="0">
              <a:buNone/>
            </a:pPr>
            <a:endParaRPr lang="en-US" sz="2000" dirty="0"/>
          </a:p>
          <a:p>
            <a:r>
              <a:rPr lang="en-US" sz="2000" b="1" dirty="0"/>
              <a:t>Electron Storage Rings </a:t>
            </a:r>
            <a:r>
              <a:rPr lang="en-US" sz="2000" dirty="0"/>
              <a:t>with frequent injection of fresh polarized beams</a:t>
            </a:r>
          </a:p>
          <a:p>
            <a:r>
              <a:rPr lang="en-US" sz="2000" b="1" dirty="0"/>
              <a:t>Hadron storage rings </a:t>
            </a:r>
            <a:r>
              <a:rPr lang="en-US" sz="2000" dirty="0"/>
              <a:t>with strong cooling or alternatively frequent  injections</a:t>
            </a:r>
          </a:p>
        </p:txBody>
      </p:sp>
      <p:sp>
        <p:nvSpPr>
          <p:cNvPr id="4" name="TextBox 3"/>
          <p:cNvSpPr txBox="1"/>
          <p:nvPr/>
        </p:nvSpPr>
        <p:spPr>
          <a:xfrm>
            <a:off x="4804094" y="5591324"/>
            <a:ext cx="184666" cy="369332"/>
          </a:xfrm>
          <a:prstGeom prst="rect">
            <a:avLst/>
          </a:prstGeom>
          <a:noFill/>
        </p:spPr>
        <p:txBody>
          <a:bodyPr wrap="none" rtlCol="0">
            <a:spAutoFit/>
          </a:bodyPr>
          <a:lstStyle/>
          <a:p>
            <a:endParaRPr lang="en-US" b="1" i="1" dirty="0">
              <a:solidFill>
                <a:srgbClr val="008000"/>
              </a:solidFill>
            </a:endParaRPr>
          </a:p>
        </p:txBody>
      </p:sp>
      <p:sp>
        <p:nvSpPr>
          <p:cNvPr id="8" name="TextBox 7"/>
          <p:cNvSpPr txBox="1"/>
          <p:nvPr/>
        </p:nvSpPr>
        <p:spPr>
          <a:xfrm>
            <a:off x="418519" y="5403734"/>
            <a:ext cx="7763814" cy="830997"/>
          </a:xfrm>
          <a:prstGeom prst="rect">
            <a:avLst/>
          </a:prstGeom>
          <a:noFill/>
        </p:spPr>
        <p:txBody>
          <a:bodyPr wrap="none" rtlCol="0">
            <a:spAutoFit/>
          </a:bodyPr>
          <a:lstStyle/>
          <a:p>
            <a:r>
              <a:rPr lang="en-US" sz="2400" b="1" dirty="0">
                <a:solidFill>
                  <a:srgbClr val="FF0000"/>
                </a:solidFill>
              </a:rPr>
              <a:t>Detailed study by DOE of accelerator design, cost and siting </a:t>
            </a:r>
            <a:endParaRPr lang="en-US" sz="2400" b="1" dirty="0" smtClean="0">
              <a:solidFill>
                <a:srgbClr val="FF0000"/>
              </a:solidFill>
            </a:endParaRPr>
          </a:p>
          <a:p>
            <a:r>
              <a:rPr lang="en-US" sz="2400" b="1" dirty="0">
                <a:solidFill>
                  <a:srgbClr val="FF0000"/>
                </a:solidFill>
              </a:rPr>
              <a:t>i</a:t>
            </a:r>
            <a:r>
              <a:rPr lang="en-US" sz="2400" b="1" dirty="0" smtClean="0">
                <a:solidFill>
                  <a:srgbClr val="FF0000"/>
                </a:solidFill>
              </a:rPr>
              <a:t>n progress</a:t>
            </a:r>
            <a:endParaRPr lang="en-US" dirty="0"/>
          </a:p>
        </p:txBody>
      </p:sp>
      <p:sp>
        <p:nvSpPr>
          <p:cNvPr id="9" name="Slide Number Placeholder 8"/>
          <p:cNvSpPr>
            <a:spLocks noGrp="1"/>
          </p:cNvSpPr>
          <p:nvPr>
            <p:ph type="sldNum" sz="quarter" idx="12"/>
          </p:nvPr>
        </p:nvSpPr>
        <p:spPr/>
        <p:txBody>
          <a:bodyPr/>
          <a:lstStyle/>
          <a:p>
            <a:fld id="{AF2E4468-5398-3744-84A2-247E18F77D68}" type="slidenum">
              <a:rPr lang="en-US" smtClean="0"/>
              <a:t>34</a:t>
            </a:fld>
            <a:endParaRPr lang="en-US"/>
          </a:p>
        </p:txBody>
      </p:sp>
      <p:sp>
        <p:nvSpPr>
          <p:cNvPr id="11" name="Footer Placeholder 10"/>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16559159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596" y="223308"/>
            <a:ext cx="2934506" cy="1889457"/>
          </a:xfrm>
        </p:spPr>
        <p:txBody>
          <a:bodyPr>
            <a:normAutofit fontScale="90000"/>
          </a:bodyPr>
          <a:lstStyle/>
          <a:p>
            <a:r>
              <a:rPr lang="en-US" b="1" dirty="0" smtClean="0">
                <a:solidFill>
                  <a:srgbClr val="0000FF"/>
                </a:solidFill>
              </a:rPr>
              <a:t>Layouts of</a:t>
            </a:r>
            <a:br>
              <a:rPr lang="en-US" b="1" dirty="0" smtClean="0">
                <a:solidFill>
                  <a:srgbClr val="0000FF"/>
                </a:solidFill>
              </a:rPr>
            </a:br>
            <a:r>
              <a:rPr lang="en-US" b="1" dirty="0" smtClean="0">
                <a:solidFill>
                  <a:srgbClr val="0000FF"/>
                </a:solidFill>
              </a:rPr>
              <a:t>Accelerator</a:t>
            </a:r>
            <a:br>
              <a:rPr lang="en-US" b="1" dirty="0" smtClean="0">
                <a:solidFill>
                  <a:srgbClr val="0000FF"/>
                </a:solidFill>
              </a:rPr>
            </a:br>
            <a:r>
              <a:rPr lang="en-US" b="1" dirty="0" smtClean="0">
                <a:solidFill>
                  <a:srgbClr val="0000FF"/>
                </a:solidFill>
              </a:rPr>
              <a:t>Concepts</a:t>
            </a:r>
            <a:endParaRPr lang="en-US" b="1" dirty="0">
              <a:solidFill>
                <a:srgbClr val="0000FF"/>
              </a:solidFill>
            </a:endParaRPr>
          </a:p>
        </p:txBody>
      </p:sp>
      <p:sp>
        <p:nvSpPr>
          <p:cNvPr id="3" name="Subtitle 2"/>
          <p:cNvSpPr>
            <a:spLocks noGrp="1"/>
          </p:cNvSpPr>
          <p:nvPr>
            <p:ph type="subTitle" idx="1"/>
          </p:nvPr>
        </p:nvSpPr>
        <p:spPr/>
        <p:txBody>
          <a:bodyPr/>
          <a:lstStyle/>
          <a:p>
            <a:endParaRPr lang="en-US" dirty="0"/>
          </a:p>
        </p:txBody>
      </p:sp>
      <p:pic>
        <p:nvPicPr>
          <p:cNvPr id="4" name="Picture 3">
            <a:extLst>
              <a:ext uri="{FF2B5EF4-FFF2-40B4-BE49-F238E27FC236}">
                <a16:creationId xmlns:a16="http://schemas.microsoft.com/office/drawing/2014/main" xmlns="" id="{52AA87D9-43A4-43A1-8B23-21BC40DA7F83}"/>
              </a:ext>
            </a:extLst>
          </p:cNvPr>
          <p:cNvPicPr>
            <a:picLocks noChangeAspect="1"/>
          </p:cNvPicPr>
          <p:nvPr/>
        </p:nvPicPr>
        <p:blipFill>
          <a:blip r:embed="rId2"/>
          <a:stretch>
            <a:fillRect/>
          </a:stretch>
        </p:blipFill>
        <p:spPr>
          <a:xfrm>
            <a:off x="3696843" y="4784"/>
            <a:ext cx="5670437" cy="3760534"/>
          </a:xfrm>
          <a:prstGeom prst="rect">
            <a:avLst/>
          </a:prstGeom>
        </p:spPr>
      </p:pic>
      <p:pic>
        <p:nvPicPr>
          <p:cNvPr id="5" name="Picture 4" descr="pkdbodcmfpboa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6" y="3323847"/>
            <a:ext cx="5119050" cy="3312803"/>
          </a:xfrm>
          <a:prstGeom prst="rect">
            <a:avLst/>
          </a:prstGeom>
        </p:spPr>
      </p:pic>
      <p:sp>
        <p:nvSpPr>
          <p:cNvPr id="7" name="TextBox 6"/>
          <p:cNvSpPr txBox="1"/>
          <p:nvPr/>
        </p:nvSpPr>
        <p:spPr>
          <a:xfrm>
            <a:off x="3551372" y="75381"/>
            <a:ext cx="952003" cy="461665"/>
          </a:xfrm>
          <a:prstGeom prst="rect">
            <a:avLst/>
          </a:prstGeom>
          <a:noFill/>
        </p:spPr>
        <p:txBody>
          <a:bodyPr wrap="none" rtlCol="0">
            <a:spAutoFit/>
          </a:bodyPr>
          <a:lstStyle/>
          <a:p>
            <a:r>
              <a:rPr lang="en-US" sz="2400" b="1" dirty="0" err="1" smtClean="0"/>
              <a:t>eRHIC</a:t>
            </a:r>
            <a:endParaRPr lang="en-US" sz="2400" b="1" dirty="0"/>
          </a:p>
        </p:txBody>
      </p:sp>
      <p:sp>
        <p:nvSpPr>
          <p:cNvPr id="8" name="TextBox 7"/>
          <p:cNvSpPr txBox="1"/>
          <p:nvPr/>
        </p:nvSpPr>
        <p:spPr>
          <a:xfrm>
            <a:off x="293054" y="4926729"/>
            <a:ext cx="811791" cy="461665"/>
          </a:xfrm>
          <a:prstGeom prst="rect">
            <a:avLst/>
          </a:prstGeom>
          <a:noFill/>
        </p:spPr>
        <p:txBody>
          <a:bodyPr wrap="none" rtlCol="0">
            <a:spAutoFit/>
          </a:bodyPr>
          <a:lstStyle/>
          <a:p>
            <a:r>
              <a:rPr lang="en-US" sz="2400" b="1" dirty="0" smtClean="0"/>
              <a:t>JLEIC</a:t>
            </a:r>
            <a:endParaRPr lang="en-US" sz="2400" b="1" dirty="0"/>
          </a:p>
        </p:txBody>
      </p:sp>
      <p:sp>
        <p:nvSpPr>
          <p:cNvPr id="10" name="Footer Placeholder 9"/>
          <p:cNvSpPr>
            <a:spLocks noGrp="1"/>
          </p:cNvSpPr>
          <p:nvPr>
            <p:ph type="ftr" sz="quarter" idx="11"/>
          </p:nvPr>
        </p:nvSpPr>
        <p:spPr/>
        <p:txBody>
          <a:bodyPr/>
          <a:lstStyle/>
          <a:p>
            <a:r>
              <a:rPr lang="nl-NL" smtClean="0"/>
              <a:t>Richard Milner                                                      Strong QCD Meeting</a:t>
            </a:r>
            <a:endParaRPr lang="en-US"/>
          </a:p>
        </p:txBody>
      </p:sp>
      <p:sp>
        <p:nvSpPr>
          <p:cNvPr id="11" name="Slide Number Placeholder 10"/>
          <p:cNvSpPr>
            <a:spLocks noGrp="1"/>
          </p:cNvSpPr>
          <p:nvPr>
            <p:ph type="sldNum" sz="quarter" idx="12"/>
          </p:nvPr>
        </p:nvSpPr>
        <p:spPr/>
        <p:txBody>
          <a:bodyPr/>
          <a:lstStyle/>
          <a:p>
            <a:fld id="{AF2E4468-5398-3744-84A2-247E18F77D68}" type="slidenum">
              <a:rPr lang="en-US" smtClean="0"/>
              <a:t>35</a:t>
            </a:fld>
            <a:endParaRPr lang="en-US"/>
          </a:p>
        </p:txBody>
      </p:sp>
    </p:spTree>
    <p:extLst>
      <p:ext uri="{BB962C8B-B14F-4D97-AF65-F5344CB8AC3E}">
        <p14:creationId xmlns:p14="http://schemas.microsoft.com/office/powerpoint/2010/main" val="409907054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800" y="2813449"/>
            <a:ext cx="9093199" cy="3566706"/>
          </a:xfrm>
        </p:spPr>
        <p:txBody>
          <a:bodyPr>
            <a:noAutofit/>
          </a:bodyPr>
          <a:lstStyle/>
          <a:p>
            <a:pPr marL="457200" indent="-457200" algn="l">
              <a:buFont typeface="Arial"/>
              <a:buChar char="•"/>
            </a:pPr>
            <a:r>
              <a:rPr lang="en-US" sz="2000" dirty="0" smtClean="0">
                <a:solidFill>
                  <a:schemeClr val="tx1"/>
                </a:solidFill>
              </a:rPr>
              <a:t>Formed in 2016</a:t>
            </a:r>
          </a:p>
          <a:p>
            <a:pPr marL="457200" indent="-457200" algn="l">
              <a:buFont typeface="Arial"/>
              <a:buChar char="•"/>
            </a:pPr>
            <a:r>
              <a:rPr lang="en-US" sz="2000" dirty="0" smtClean="0">
                <a:solidFill>
                  <a:schemeClr val="tx1"/>
                </a:solidFill>
              </a:rPr>
              <a:t>967 members from 194 </a:t>
            </a:r>
          </a:p>
          <a:p>
            <a:pPr algn="l"/>
            <a:r>
              <a:rPr lang="en-US" sz="2000" dirty="0">
                <a:solidFill>
                  <a:schemeClr val="tx1"/>
                </a:solidFill>
              </a:rPr>
              <a:t> </a:t>
            </a:r>
            <a:r>
              <a:rPr lang="en-US" sz="2000" dirty="0" smtClean="0">
                <a:solidFill>
                  <a:schemeClr val="tx1"/>
                </a:solidFill>
              </a:rPr>
              <a:t>       institutions in 30 countries</a:t>
            </a:r>
          </a:p>
          <a:p>
            <a:pPr marL="342900" indent="-342900" algn="l">
              <a:buFont typeface="Arial"/>
              <a:buChar char="•"/>
            </a:pPr>
            <a:r>
              <a:rPr lang="en-US" sz="2000" dirty="0" smtClean="0">
                <a:solidFill>
                  <a:schemeClr val="tx1"/>
                </a:solidFill>
              </a:rPr>
              <a:t>EICUG Steering Committee: B. </a:t>
            </a:r>
            <a:r>
              <a:rPr lang="en-US" sz="2000" dirty="0" err="1" smtClean="0">
                <a:solidFill>
                  <a:schemeClr val="tx1"/>
                </a:solidFill>
              </a:rPr>
              <a:t>Surrow</a:t>
            </a:r>
            <a:r>
              <a:rPr lang="en-US" sz="2000" dirty="0" smtClean="0">
                <a:solidFill>
                  <a:schemeClr val="tx1"/>
                </a:solidFill>
              </a:rPr>
              <a:t> (Chair), R. Milner (Vice-Chair),</a:t>
            </a:r>
          </a:p>
          <a:p>
            <a:pPr algn="l"/>
            <a:r>
              <a:rPr lang="en-US" sz="2000" dirty="0">
                <a:solidFill>
                  <a:schemeClr val="tx1"/>
                </a:solidFill>
              </a:rPr>
              <a:t> </a:t>
            </a:r>
            <a:r>
              <a:rPr lang="en-US" sz="2000" dirty="0" smtClean="0">
                <a:solidFill>
                  <a:schemeClr val="tx1"/>
                </a:solidFill>
              </a:rPr>
              <a:t>      </a:t>
            </a:r>
            <a:r>
              <a:rPr lang="en-US" sz="2000" dirty="0" smtClean="0">
                <a:solidFill>
                  <a:schemeClr val="tx1"/>
                </a:solidFill>
              </a:rPr>
              <a:t>C. </a:t>
            </a:r>
            <a:r>
              <a:rPr lang="en-US" sz="2000" dirty="0" err="1" smtClean="0">
                <a:solidFill>
                  <a:schemeClr val="tx1"/>
                </a:solidFill>
              </a:rPr>
              <a:t>Aidala</a:t>
            </a:r>
            <a:r>
              <a:rPr lang="en-US" sz="2000" smtClean="0">
                <a:solidFill>
                  <a:schemeClr val="tx1"/>
                </a:solidFill>
              </a:rPr>
              <a:t>, J</a:t>
            </a:r>
            <a:r>
              <a:rPr lang="en-US" sz="2000" dirty="0" smtClean="0">
                <a:solidFill>
                  <a:schemeClr val="tx1"/>
                </a:solidFill>
              </a:rPr>
              <a:t>. Arrington, D. Boer, R. </a:t>
            </a:r>
            <a:r>
              <a:rPr lang="en-US" sz="2000" dirty="0" err="1" smtClean="0">
                <a:solidFill>
                  <a:schemeClr val="tx1"/>
                </a:solidFill>
              </a:rPr>
              <a:t>Ent</a:t>
            </a:r>
            <a:r>
              <a:rPr lang="en-US" sz="2000" dirty="0" smtClean="0">
                <a:solidFill>
                  <a:schemeClr val="tx1"/>
                </a:solidFill>
              </a:rPr>
              <a:t>, Y. </a:t>
            </a:r>
            <a:r>
              <a:rPr lang="en-US" sz="2000" dirty="0" err="1" smtClean="0">
                <a:solidFill>
                  <a:schemeClr val="tx1"/>
                </a:solidFill>
              </a:rPr>
              <a:t>Goto</a:t>
            </a:r>
            <a:r>
              <a:rPr lang="en-US" sz="2000" dirty="0" smtClean="0">
                <a:solidFill>
                  <a:schemeClr val="tx1"/>
                </a:solidFill>
              </a:rPr>
              <a:t>, M. </a:t>
            </a:r>
            <a:r>
              <a:rPr lang="en-US" sz="2000" dirty="0" err="1" smtClean="0">
                <a:solidFill>
                  <a:schemeClr val="tx1"/>
                </a:solidFill>
              </a:rPr>
              <a:t>Radici</a:t>
            </a:r>
            <a:r>
              <a:rPr lang="en-US" sz="2000" dirty="0" smtClean="0">
                <a:solidFill>
                  <a:schemeClr val="tx1"/>
                </a:solidFill>
              </a:rPr>
              <a:t>, E. </a:t>
            </a:r>
            <a:r>
              <a:rPr lang="en-US" sz="2000" dirty="0" err="1" smtClean="0">
                <a:solidFill>
                  <a:schemeClr val="tx1"/>
                </a:solidFill>
              </a:rPr>
              <a:t>Sichtermann</a:t>
            </a:r>
            <a:r>
              <a:rPr lang="en-US" sz="2000" dirty="0" smtClean="0">
                <a:solidFill>
                  <a:schemeClr val="tx1"/>
                </a:solidFill>
              </a:rPr>
              <a:t>, T. </a:t>
            </a:r>
            <a:r>
              <a:rPr lang="en-US" sz="2000" dirty="0" err="1" smtClean="0">
                <a:solidFill>
                  <a:schemeClr val="tx1"/>
                </a:solidFill>
              </a:rPr>
              <a:t>Ullrich</a:t>
            </a:r>
            <a:endParaRPr lang="en-US" sz="2000" dirty="0" smtClean="0">
              <a:solidFill>
                <a:schemeClr val="tx1"/>
              </a:solidFill>
            </a:endParaRPr>
          </a:p>
          <a:p>
            <a:pPr marL="342900" indent="-342900" algn="l">
              <a:buFont typeface="Arial"/>
              <a:buChar char="•"/>
            </a:pPr>
            <a:r>
              <a:rPr lang="en-US" sz="2000" dirty="0" smtClean="0">
                <a:solidFill>
                  <a:schemeClr val="tx1"/>
                </a:solidFill>
              </a:rPr>
              <a:t>Monthly </a:t>
            </a:r>
            <a:r>
              <a:rPr lang="en-US" sz="2000" dirty="0" err="1" smtClean="0">
                <a:solidFill>
                  <a:schemeClr val="tx1"/>
                </a:solidFill>
              </a:rPr>
              <a:t>newletter</a:t>
            </a:r>
            <a:endParaRPr lang="en-US" sz="2000" dirty="0" smtClean="0">
              <a:solidFill>
                <a:schemeClr val="tx1"/>
              </a:solidFill>
            </a:endParaRPr>
          </a:p>
          <a:p>
            <a:pPr marL="342900" indent="-342900" algn="l">
              <a:buFont typeface="Arial"/>
              <a:buChar char="•"/>
            </a:pPr>
            <a:r>
              <a:rPr lang="en-US" sz="2000" dirty="0" smtClean="0">
                <a:solidFill>
                  <a:schemeClr val="tx1"/>
                </a:solidFill>
              </a:rPr>
              <a:t>Recent survey of user groups</a:t>
            </a:r>
          </a:p>
          <a:p>
            <a:pPr marL="342900" indent="-342900" algn="l">
              <a:buFont typeface="Arial"/>
              <a:buChar char="•"/>
            </a:pPr>
            <a:r>
              <a:rPr lang="en-US" sz="2000" dirty="0" smtClean="0">
                <a:solidFill>
                  <a:schemeClr val="tx1"/>
                </a:solidFill>
              </a:rPr>
              <a:t>EICUG launching 12-18 month study to quantify physics measurements and study detector concepts</a:t>
            </a:r>
          </a:p>
          <a:p>
            <a:pPr marL="342900" indent="-342900" algn="l">
              <a:buFont typeface="Arial"/>
              <a:buChar char="•"/>
            </a:pPr>
            <a:r>
              <a:rPr lang="en-US" sz="2000" dirty="0" smtClean="0">
                <a:solidFill>
                  <a:schemeClr val="tx1"/>
                </a:solidFill>
              </a:rPr>
              <a:t>Expect to naturally evolve  into proto-collaboration formation</a:t>
            </a:r>
          </a:p>
        </p:txBody>
      </p:sp>
      <p:pic>
        <p:nvPicPr>
          <p:cNvPr id="8" name="Picture 7" descr="Screen Shot 2019-10-11 at 1.49.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416"/>
            <a:ext cx="9144000" cy="1472859"/>
          </a:xfrm>
          <a:prstGeom prst="rect">
            <a:avLst/>
          </a:prstGeom>
        </p:spPr>
      </p:pic>
      <p:pic>
        <p:nvPicPr>
          <p:cNvPr id="9" name="Picture 8" descr="Screen Shot 2017-09-06 at 10.20.0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658" y="945315"/>
            <a:ext cx="5538177" cy="3092859"/>
          </a:xfrm>
          <a:prstGeom prst="rect">
            <a:avLst/>
          </a:prstGeom>
        </p:spPr>
      </p:pic>
      <p:sp>
        <p:nvSpPr>
          <p:cNvPr id="2" name="TextBox 1"/>
          <p:cNvSpPr txBox="1"/>
          <p:nvPr/>
        </p:nvSpPr>
        <p:spPr>
          <a:xfrm>
            <a:off x="898694" y="1286780"/>
            <a:ext cx="2678513" cy="1631216"/>
          </a:xfrm>
          <a:prstGeom prst="rect">
            <a:avLst/>
          </a:prstGeom>
          <a:noFill/>
        </p:spPr>
        <p:txBody>
          <a:bodyPr wrap="none" rtlCol="0">
            <a:spAutoFit/>
          </a:bodyPr>
          <a:lstStyle/>
          <a:p>
            <a:r>
              <a:rPr lang="en-US" sz="2000" b="1" dirty="0"/>
              <a:t>Annual EICUG meeting:</a:t>
            </a:r>
          </a:p>
          <a:p>
            <a:r>
              <a:rPr lang="en-US" sz="2000" b="1" dirty="0"/>
              <a:t>2017 Trieste, Italy</a:t>
            </a:r>
          </a:p>
          <a:p>
            <a:r>
              <a:rPr lang="en-US" sz="2000" b="1" dirty="0"/>
              <a:t>2018 Washington, DC</a:t>
            </a:r>
          </a:p>
          <a:p>
            <a:r>
              <a:rPr lang="en-US" sz="2000" b="1" dirty="0"/>
              <a:t>2019 Paris, France</a:t>
            </a:r>
          </a:p>
          <a:p>
            <a:r>
              <a:rPr lang="en-US" sz="2000" b="1" dirty="0"/>
              <a:t>2020 Miami</a:t>
            </a:r>
          </a:p>
        </p:txBody>
      </p:sp>
      <p:sp>
        <p:nvSpPr>
          <p:cNvPr id="4" name="Slide Number Placeholder 3"/>
          <p:cNvSpPr>
            <a:spLocks noGrp="1"/>
          </p:cNvSpPr>
          <p:nvPr>
            <p:ph type="sldNum" sz="quarter" idx="12"/>
          </p:nvPr>
        </p:nvSpPr>
        <p:spPr/>
        <p:txBody>
          <a:bodyPr/>
          <a:lstStyle/>
          <a:p>
            <a:fld id="{AF2E4468-5398-3744-84A2-247E18F77D68}" type="slidenum">
              <a:rPr lang="en-US" smtClean="0"/>
              <a:t>36</a:t>
            </a:fld>
            <a:endParaRPr lang="en-US"/>
          </a:p>
        </p:txBody>
      </p:sp>
      <p:sp>
        <p:nvSpPr>
          <p:cNvPr id="7" name="Footer Placeholder 6"/>
          <p:cNvSpPr>
            <a:spLocks noGrp="1"/>
          </p:cNvSpPr>
          <p:nvPr>
            <p:ph type="ftr" sz="quarter" idx="11"/>
          </p:nvPr>
        </p:nvSpPr>
        <p:spPr/>
        <p:txBody>
          <a:bodyPr/>
          <a:lstStyle/>
          <a:p>
            <a:r>
              <a:rPr lang="nl-NL" smtClean="0"/>
              <a:t>Richard Milner                                                      Strong QCD Meeting</a:t>
            </a:r>
            <a:endParaRPr lang="en-US"/>
          </a:p>
        </p:txBody>
      </p:sp>
      <p:sp>
        <p:nvSpPr>
          <p:cNvPr id="5" name="TextBox 4"/>
          <p:cNvSpPr txBox="1"/>
          <p:nvPr/>
        </p:nvSpPr>
        <p:spPr>
          <a:xfrm>
            <a:off x="1740913" y="841085"/>
            <a:ext cx="1162498" cy="400110"/>
          </a:xfrm>
          <a:prstGeom prst="rect">
            <a:avLst/>
          </a:prstGeom>
          <a:noFill/>
        </p:spPr>
        <p:txBody>
          <a:bodyPr wrap="none" rtlCol="0">
            <a:spAutoFit/>
          </a:bodyPr>
          <a:lstStyle/>
          <a:p>
            <a:r>
              <a:rPr lang="en-US" sz="2000" b="1" dirty="0" err="1"/>
              <a:t>e</a:t>
            </a:r>
            <a:r>
              <a:rPr lang="en-US" sz="2000" b="1" dirty="0" err="1" smtClean="0"/>
              <a:t>icug.org</a:t>
            </a:r>
            <a:endParaRPr lang="en-US" sz="2000" b="1" dirty="0"/>
          </a:p>
        </p:txBody>
      </p:sp>
    </p:spTree>
    <p:extLst>
      <p:ext uri="{BB962C8B-B14F-4D97-AF65-F5344CB8AC3E}">
        <p14:creationId xmlns:p14="http://schemas.microsoft.com/office/powerpoint/2010/main" val="25098428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557" y="83201"/>
            <a:ext cx="9225602" cy="584776"/>
          </a:xfrm>
          <a:prstGeom prst="rect">
            <a:avLst/>
          </a:prstGeom>
          <a:noFill/>
        </p:spPr>
        <p:txBody>
          <a:bodyPr wrap="none" rtlCol="0">
            <a:spAutoFit/>
          </a:bodyPr>
          <a:lstStyle/>
          <a:p>
            <a:r>
              <a:rPr lang="en-US" sz="3200" b="1" dirty="0">
                <a:solidFill>
                  <a:srgbClr val="0000FF"/>
                </a:solidFill>
              </a:rPr>
              <a:t>Physics and Detector Conceptual Development Study</a:t>
            </a:r>
          </a:p>
        </p:txBody>
      </p:sp>
      <p:sp>
        <p:nvSpPr>
          <p:cNvPr id="5" name="Purpose…"/>
          <p:cNvSpPr txBox="1">
            <a:spLocks/>
          </p:cNvSpPr>
          <p:nvPr/>
        </p:nvSpPr>
        <p:spPr>
          <a:xfrm>
            <a:off x="129537" y="777303"/>
            <a:ext cx="8953501" cy="54319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spcAft>
                <a:spcPts val="600"/>
              </a:spcAft>
              <a:defRPr sz="1900" b="1"/>
            </a:pPr>
            <a:r>
              <a:rPr lang="en-US" sz="1800" b="1" dirty="0"/>
              <a:t>Initiated by the EICUG </a:t>
            </a:r>
            <a:r>
              <a:rPr lang="en-US" sz="1800" b="1" dirty="0" smtClean="0"/>
              <a:t>Steering Committee.  </a:t>
            </a:r>
            <a:endParaRPr lang="en-US" sz="1800" b="1" dirty="0"/>
          </a:p>
          <a:p>
            <a:pPr>
              <a:spcBef>
                <a:spcPts val="300"/>
              </a:spcBef>
              <a:defRPr sz="1900" b="1"/>
            </a:pPr>
            <a:r>
              <a:rPr lang="en-US" sz="1800" b="1" dirty="0"/>
              <a:t>Purpose</a:t>
            </a:r>
          </a:p>
          <a:p>
            <a:pPr lvl="1">
              <a:spcBef>
                <a:spcPts val="300"/>
              </a:spcBef>
              <a:defRPr sz="1900"/>
            </a:pPr>
            <a:r>
              <a:rPr lang="en-US" sz="1800" dirty="0"/>
              <a:t>Advance state of documented physics studies and detector concepts in preparation for the EIC. </a:t>
            </a:r>
          </a:p>
          <a:p>
            <a:pPr lvl="1">
              <a:spcBef>
                <a:spcPts val="300"/>
              </a:spcBef>
              <a:defRPr sz="1900"/>
            </a:pPr>
            <a:r>
              <a:rPr lang="en-US" sz="1800" dirty="0"/>
              <a:t>Provide basis for further development of concepts for experimental equipment best suited for science needs, including complementarity of two detectors</a:t>
            </a:r>
          </a:p>
          <a:p>
            <a:pPr lvl="1">
              <a:spcBef>
                <a:spcPts val="300"/>
              </a:spcBef>
              <a:spcAft>
                <a:spcPts val="600"/>
              </a:spcAft>
              <a:defRPr sz="1900"/>
            </a:pPr>
            <a:r>
              <a:rPr lang="en-US" sz="1800" dirty="0"/>
              <a:t>Input towards future Technical Design Reports (TDRs)</a:t>
            </a:r>
          </a:p>
          <a:p>
            <a:pPr>
              <a:spcBef>
                <a:spcPts val="300"/>
              </a:spcBef>
              <a:defRPr sz="1900" b="1"/>
            </a:pPr>
            <a:r>
              <a:rPr lang="en-US" sz="1800" b="1" dirty="0"/>
              <a:t>Approach</a:t>
            </a:r>
          </a:p>
          <a:p>
            <a:pPr lvl="1">
              <a:spcBef>
                <a:spcPts val="300"/>
              </a:spcBef>
              <a:defRPr sz="1900"/>
            </a:pPr>
            <a:r>
              <a:rPr lang="en-US" sz="1800" dirty="0"/>
              <a:t>Two WG: </a:t>
            </a:r>
            <a:r>
              <a:rPr lang="en-US" sz="1800" i="1" dirty="0"/>
              <a:t>Physics</a:t>
            </a:r>
            <a:r>
              <a:rPr lang="en-US" sz="1800" dirty="0"/>
              <a:t> requirement and </a:t>
            </a:r>
            <a:r>
              <a:rPr lang="en-US" sz="1800" i="1" dirty="0"/>
              <a:t>Detector</a:t>
            </a:r>
            <a:r>
              <a:rPr lang="en-US" sz="1800" dirty="0"/>
              <a:t> concepts - 4 conveners each</a:t>
            </a:r>
          </a:p>
          <a:p>
            <a:pPr lvl="1">
              <a:spcBef>
                <a:spcPts val="300"/>
              </a:spcBef>
              <a:defRPr sz="1900"/>
            </a:pPr>
            <a:r>
              <a:rPr lang="en-US" sz="1800" dirty="0"/>
              <a:t>Several sub-groups each, ~2 conveners/sub-group</a:t>
            </a:r>
          </a:p>
          <a:p>
            <a:pPr lvl="1">
              <a:spcBef>
                <a:spcPts val="300"/>
              </a:spcBef>
              <a:spcAft>
                <a:spcPts val="600"/>
              </a:spcAft>
              <a:defRPr sz="1900"/>
            </a:pPr>
            <a:r>
              <a:rPr lang="en-US" sz="1800" dirty="0"/>
              <a:t>Time limited effort: ~1 year</a:t>
            </a:r>
          </a:p>
          <a:p>
            <a:pPr>
              <a:spcBef>
                <a:spcPts val="300"/>
              </a:spcBef>
              <a:defRPr sz="1900" b="1"/>
            </a:pPr>
            <a:r>
              <a:rPr lang="en-US" sz="1800" b="1" dirty="0"/>
              <a:t>Meetings</a:t>
            </a:r>
          </a:p>
          <a:p>
            <a:pPr lvl="1">
              <a:spcBef>
                <a:spcPts val="300"/>
              </a:spcBef>
              <a:defRPr sz="1900"/>
            </a:pPr>
            <a:r>
              <a:rPr lang="en-US" sz="1800" dirty="0"/>
              <a:t>December 12-13,  2019, MIT: Kick-off organizational meeting</a:t>
            </a:r>
          </a:p>
          <a:p>
            <a:pPr lvl="1">
              <a:spcBef>
                <a:spcPts val="300"/>
              </a:spcBef>
              <a:defRPr sz="1900"/>
            </a:pPr>
            <a:r>
              <a:rPr lang="en-US" sz="1800" dirty="0"/>
              <a:t>Workshops</a:t>
            </a:r>
          </a:p>
          <a:p>
            <a:pPr lvl="2">
              <a:spcBef>
                <a:spcPts val="300"/>
              </a:spcBef>
              <a:defRPr sz="1900"/>
            </a:pPr>
            <a:r>
              <a:rPr lang="en-US" sz="1800" dirty="0"/>
              <a:t>March 19-21, 2020, Temple U., Philadelphia</a:t>
            </a:r>
          </a:p>
          <a:p>
            <a:pPr lvl="2">
              <a:spcBef>
                <a:spcPts val="300"/>
              </a:spcBef>
              <a:defRPr sz="1900"/>
            </a:pPr>
            <a:r>
              <a:rPr lang="en-US" sz="1800" dirty="0"/>
              <a:t>May 22-24, 2020, U. of Pavia, Pavia, Italy</a:t>
            </a:r>
          </a:p>
          <a:p>
            <a:pPr lvl="2">
              <a:spcBef>
                <a:spcPts val="300"/>
              </a:spcBef>
              <a:defRPr sz="1900"/>
            </a:pPr>
            <a:r>
              <a:rPr lang="en-US" sz="1800" dirty="0"/>
              <a:t>September 17-19, 2020, CUA, Washington D.C.</a:t>
            </a:r>
          </a:p>
          <a:p>
            <a:pPr lvl="2">
              <a:spcBef>
                <a:spcPts val="300"/>
              </a:spcBef>
              <a:defRPr sz="1900"/>
            </a:pPr>
            <a:r>
              <a:rPr lang="en-US" sz="1800" dirty="0"/>
              <a:t>November 19-21, 2020,  </a:t>
            </a:r>
            <a:r>
              <a:rPr lang="en-US" sz="1800" dirty="0" smtClean="0"/>
              <a:t>UCB/LBNL, </a:t>
            </a:r>
            <a:r>
              <a:rPr lang="en-US" sz="1800" dirty="0"/>
              <a:t>Berkeley, CA</a:t>
            </a:r>
          </a:p>
        </p:txBody>
      </p:sp>
      <p:sp>
        <p:nvSpPr>
          <p:cNvPr id="7" name="Let’s get going !!!"/>
          <p:cNvSpPr txBox="1"/>
          <p:nvPr/>
        </p:nvSpPr>
        <p:spPr>
          <a:xfrm>
            <a:off x="129536" y="5990701"/>
            <a:ext cx="8869259" cy="41036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a:solidFill>
                  <a:srgbClr val="FF2600"/>
                </a:solidFill>
              </a:defRPr>
            </a:lvl1pPr>
          </a:lstStyle>
          <a:p>
            <a:pPr algn="ctr"/>
            <a:r>
              <a:rPr lang="en-US" sz="2000" b="1" dirty="0"/>
              <a:t>It is essential, EIC activities in DOE seem to proceed fast. </a:t>
            </a:r>
            <a:r>
              <a:rPr sz="2000" b="1" dirty="0"/>
              <a:t>Let’s get going !!!</a:t>
            </a:r>
          </a:p>
        </p:txBody>
      </p:sp>
      <p:sp>
        <p:nvSpPr>
          <p:cNvPr id="2" name="Footer Placeholder 1"/>
          <p:cNvSpPr>
            <a:spLocks noGrp="1"/>
          </p:cNvSpPr>
          <p:nvPr>
            <p:ph type="ftr" sz="quarter" idx="11"/>
          </p:nvPr>
        </p:nvSpPr>
        <p:spPr/>
        <p:txBody>
          <a:bodyPr/>
          <a:lstStyle/>
          <a:p>
            <a:r>
              <a:rPr lang="nl-NL" smtClean="0"/>
              <a:t>Richard Milner                                                      Strong QCD Meeting</a:t>
            </a:r>
            <a:endParaRPr lang="en-US"/>
          </a:p>
        </p:txBody>
      </p:sp>
      <p:sp>
        <p:nvSpPr>
          <p:cNvPr id="3" name="Slide Number Placeholder 2"/>
          <p:cNvSpPr>
            <a:spLocks noGrp="1"/>
          </p:cNvSpPr>
          <p:nvPr>
            <p:ph type="sldNum" sz="quarter" idx="12"/>
          </p:nvPr>
        </p:nvSpPr>
        <p:spPr/>
        <p:txBody>
          <a:bodyPr/>
          <a:lstStyle/>
          <a:p>
            <a:fld id="{AF2E4468-5398-3744-84A2-247E18F77D68}" type="slidenum">
              <a:rPr lang="en-US" smtClean="0"/>
              <a:t>37</a:t>
            </a:fld>
            <a:endParaRPr lang="en-US"/>
          </a:p>
        </p:txBody>
      </p:sp>
    </p:spTree>
    <p:extLst>
      <p:ext uri="{BB962C8B-B14F-4D97-AF65-F5344CB8AC3E}">
        <p14:creationId xmlns:p14="http://schemas.microsoft.com/office/powerpoint/2010/main" val="374923343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068" y="991034"/>
            <a:ext cx="8973188" cy="5381694"/>
          </a:xfrm>
        </p:spPr>
        <p:txBody>
          <a:bodyPr>
            <a:noAutofit/>
          </a:bodyPr>
          <a:lstStyle/>
          <a:p>
            <a:r>
              <a:rPr lang="en-US" sz="1600" dirty="0" smtClean="0"/>
              <a:t>Over two decades, the U.S. nuclear physics community has developed the scientific and technical case for a new 21</a:t>
            </a:r>
            <a:r>
              <a:rPr lang="en-US" sz="1600" baseline="30000" dirty="0" smtClean="0"/>
              <a:t>st</a:t>
            </a:r>
            <a:r>
              <a:rPr lang="en-US" sz="1600" dirty="0" smtClean="0"/>
              <a:t> century instrument, the Electron-Ion Collider, to push the frontiers of human understanding of the fundamental structure of matter.  </a:t>
            </a:r>
          </a:p>
          <a:p>
            <a:r>
              <a:rPr lang="en-US" sz="1600" dirty="0" smtClean="0"/>
              <a:t>The U.S. National Academy of Sciences judges the physics case to be </a:t>
            </a:r>
          </a:p>
          <a:p>
            <a:pPr marL="0" indent="0">
              <a:buNone/>
            </a:pPr>
            <a:r>
              <a:rPr lang="en-US" sz="1600" dirty="0"/>
              <a:t> </a:t>
            </a:r>
            <a:r>
              <a:rPr lang="en-US" sz="1600" dirty="0" smtClean="0"/>
              <a:t>                                             “</a:t>
            </a:r>
            <a:r>
              <a:rPr lang="en-US" sz="1600" b="1" dirty="0" smtClean="0">
                <a:solidFill>
                  <a:srgbClr val="FF0000"/>
                </a:solidFill>
              </a:rPr>
              <a:t>compelling, fundamental and timely</a:t>
            </a:r>
            <a:r>
              <a:rPr lang="en-US" sz="1600" dirty="0" smtClean="0"/>
              <a:t>.”</a:t>
            </a:r>
          </a:p>
          <a:p>
            <a:r>
              <a:rPr lang="en-US" sz="1600" dirty="0" smtClean="0"/>
              <a:t>This compelling </a:t>
            </a:r>
            <a:r>
              <a:rPr lang="en-US" sz="1600" dirty="0"/>
              <a:t>EIC </a:t>
            </a:r>
            <a:r>
              <a:rPr lang="en-US" sz="1600" dirty="0" smtClean="0"/>
              <a:t>physics case continues to sprout vigorous new branches.</a:t>
            </a:r>
            <a:endParaRPr lang="en-US" sz="1600" dirty="0"/>
          </a:p>
          <a:p>
            <a:r>
              <a:rPr lang="en-US" sz="1600" dirty="0" smtClean="0"/>
              <a:t>FRIB, together </a:t>
            </a:r>
            <a:r>
              <a:rPr lang="en-US" sz="1600" dirty="0"/>
              <a:t>with </a:t>
            </a:r>
            <a:r>
              <a:rPr lang="en-US" sz="1600" dirty="0" smtClean="0"/>
              <a:t>EIC, </a:t>
            </a:r>
            <a:r>
              <a:rPr lang="en-US" sz="1600" dirty="0"/>
              <a:t>will probe the visible matter in the universe well into the 21</a:t>
            </a:r>
            <a:r>
              <a:rPr lang="en-US" sz="1600" baseline="30000" dirty="0"/>
              <a:t>st</a:t>
            </a:r>
            <a:r>
              <a:rPr lang="en-US" sz="1600" dirty="0"/>
              <a:t> century</a:t>
            </a:r>
            <a:r>
              <a:rPr lang="en-US" sz="1600" dirty="0" smtClean="0"/>
              <a:t>.</a:t>
            </a:r>
          </a:p>
          <a:p>
            <a:r>
              <a:rPr lang="en-US" sz="1600" dirty="0"/>
              <a:t>T</a:t>
            </a:r>
            <a:r>
              <a:rPr lang="en-US" sz="1600" dirty="0" smtClean="0"/>
              <a:t>he parameters of the EIC accelerator are well defined and will drive innovations in accelerator technology well beyond state of the art.</a:t>
            </a:r>
          </a:p>
          <a:p>
            <a:pPr marL="0" indent="0">
              <a:buNone/>
            </a:pPr>
            <a:r>
              <a:rPr lang="en-US" sz="1600" dirty="0"/>
              <a:t>	</a:t>
            </a:r>
            <a:r>
              <a:rPr lang="en-US" sz="1600" dirty="0" smtClean="0"/>
              <a:t>	-  Accelerator R&amp;D a high priority</a:t>
            </a:r>
          </a:p>
          <a:p>
            <a:pPr marL="0" indent="0">
              <a:buNone/>
            </a:pPr>
            <a:r>
              <a:rPr lang="en-US" sz="1600" dirty="0"/>
              <a:t>	</a:t>
            </a:r>
            <a:r>
              <a:rPr lang="en-US" sz="1600" dirty="0" smtClean="0"/>
              <a:t>	- Expertise and scientific thrusts of current flagship NP facilities BNL and Jefferson Lab </a:t>
            </a:r>
          </a:p>
          <a:p>
            <a:pPr marL="0" indent="0">
              <a:buNone/>
            </a:pPr>
            <a:r>
              <a:rPr lang="en-US" sz="1600" dirty="0"/>
              <a:t> </a:t>
            </a:r>
            <a:r>
              <a:rPr lang="en-US" sz="1600" dirty="0" smtClean="0"/>
              <a:t>                  are well aligned with EIC.</a:t>
            </a:r>
          </a:p>
          <a:p>
            <a:r>
              <a:rPr lang="en-US" sz="1600" dirty="0" smtClean="0"/>
              <a:t>Realization of EIC will demand that DOE NP, BNL and </a:t>
            </a:r>
            <a:r>
              <a:rPr lang="en-US" sz="1600" dirty="0" err="1" smtClean="0"/>
              <a:t>JLab</a:t>
            </a:r>
            <a:r>
              <a:rPr lang="en-US" sz="1600" dirty="0" smtClean="0"/>
              <a:t> lead the U.S. to the frontiers of collider technology.   </a:t>
            </a:r>
          </a:p>
          <a:p>
            <a:r>
              <a:rPr lang="en-US" sz="1600" dirty="0" smtClean="0"/>
              <a:t>There is substantial interest worldwide in EIC and clear opportunities for foreign investment in U.S. nuclear physics. </a:t>
            </a:r>
          </a:p>
          <a:p>
            <a:pPr marL="0" indent="0">
              <a:buNone/>
            </a:pPr>
            <a:r>
              <a:rPr lang="en-US" sz="1600" dirty="0"/>
              <a:t>	</a:t>
            </a:r>
            <a:r>
              <a:rPr lang="en-US" sz="1600" dirty="0" smtClean="0"/>
              <a:t>		- Accelerator R&amp;D</a:t>
            </a:r>
            <a:r>
              <a:rPr lang="en-US" sz="1600" dirty="0"/>
              <a:t> </a:t>
            </a:r>
            <a:r>
              <a:rPr lang="en-US" sz="1600" dirty="0" smtClean="0"/>
              <a:t> 		- Detector R&amp;D		- Theory/Lattice  </a:t>
            </a:r>
          </a:p>
          <a:p>
            <a:r>
              <a:rPr lang="en-US" sz="1600" dirty="0" smtClean="0"/>
              <a:t>We await the launch of EIC on the DOE Critical Decision Management process but proceed with further study of the physics and detectors to be ready.  </a:t>
            </a:r>
          </a:p>
        </p:txBody>
      </p:sp>
      <p:sp>
        <p:nvSpPr>
          <p:cNvPr id="7" name="TextBox 6"/>
          <p:cNvSpPr txBox="1"/>
          <p:nvPr/>
        </p:nvSpPr>
        <p:spPr>
          <a:xfrm>
            <a:off x="3515000" y="41387"/>
            <a:ext cx="2418551" cy="769441"/>
          </a:xfrm>
          <a:prstGeom prst="rect">
            <a:avLst/>
          </a:prstGeom>
          <a:noFill/>
        </p:spPr>
        <p:txBody>
          <a:bodyPr wrap="none" rtlCol="0">
            <a:spAutoFit/>
          </a:bodyPr>
          <a:lstStyle/>
          <a:p>
            <a:r>
              <a:rPr lang="en-US" sz="4400" b="1" dirty="0" smtClean="0">
                <a:solidFill>
                  <a:srgbClr val="0000FF"/>
                </a:solidFill>
              </a:rPr>
              <a:t>Summary</a:t>
            </a:r>
            <a:endParaRPr lang="en-US" sz="4400" b="1" dirty="0">
              <a:solidFill>
                <a:srgbClr val="0000FF"/>
              </a:solidFill>
            </a:endParaRPr>
          </a:p>
        </p:txBody>
      </p:sp>
      <p:sp>
        <p:nvSpPr>
          <p:cNvPr id="2" name="Slide Number Placeholder 1"/>
          <p:cNvSpPr>
            <a:spLocks noGrp="1"/>
          </p:cNvSpPr>
          <p:nvPr>
            <p:ph type="sldNum" sz="quarter" idx="4"/>
          </p:nvPr>
        </p:nvSpPr>
        <p:spPr/>
        <p:txBody>
          <a:bodyPr/>
          <a:lstStyle/>
          <a:p>
            <a:fld id="{07E1C93C-5050-FC42-8F10-D22D4F119D13}" type="slidenum">
              <a:rPr lang="en-US" smtClean="0">
                <a:solidFill>
                  <a:srgbClr val="000000">
                    <a:tint val="75000"/>
                  </a:srgbClr>
                </a:solidFill>
              </a:rPr>
              <a:pPr/>
              <a:t>38</a:t>
            </a:fld>
            <a:endParaRPr lang="en-US" dirty="0">
              <a:solidFill>
                <a:srgbClr val="000000">
                  <a:tint val="75000"/>
                </a:srgbClr>
              </a:solidFill>
            </a:endParaRPr>
          </a:p>
        </p:txBody>
      </p:sp>
      <p:sp>
        <p:nvSpPr>
          <p:cNvPr id="9" name="Footer Placeholder 8"/>
          <p:cNvSpPr>
            <a:spLocks noGrp="1"/>
          </p:cNvSpPr>
          <p:nvPr>
            <p:ph type="ftr" sz="quarter" idx="3"/>
          </p:nvPr>
        </p:nvSpPr>
        <p:spPr/>
        <p:txBody>
          <a:bodyPr/>
          <a:lstStyle/>
          <a:p>
            <a:r>
              <a:rPr lang="nl-NL" smtClean="0"/>
              <a:t>Richard Milner                                                      Strong QCD Meeting</a:t>
            </a:r>
            <a:endParaRPr lang="en-US" dirty="0">
              <a:solidFill>
                <a:srgbClr val="000000">
                  <a:tint val="75000"/>
                </a:srgbClr>
              </a:solidFill>
            </a:endParaRPr>
          </a:p>
        </p:txBody>
      </p:sp>
    </p:spTree>
    <p:extLst>
      <p:ext uri="{BB962C8B-B14F-4D97-AF65-F5344CB8AC3E}">
        <p14:creationId xmlns:p14="http://schemas.microsoft.com/office/powerpoint/2010/main" val="19056561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130" y="274638"/>
            <a:ext cx="5656612" cy="1143000"/>
          </a:xfrm>
        </p:spPr>
        <p:txBody>
          <a:bodyPr>
            <a:normAutofit fontScale="90000"/>
          </a:bodyPr>
          <a:lstStyle/>
          <a:p>
            <a:r>
              <a:rPr lang="en-US" b="1" dirty="0" smtClean="0">
                <a:solidFill>
                  <a:srgbClr val="0000FF"/>
                </a:solidFill>
              </a:rPr>
              <a:t>Understanding </a:t>
            </a:r>
            <a:br>
              <a:rPr lang="en-US" b="1" dirty="0" smtClean="0">
                <a:solidFill>
                  <a:srgbClr val="0000FF"/>
                </a:solidFill>
              </a:rPr>
            </a:br>
            <a:r>
              <a:rPr lang="en-US" b="1" dirty="0" smtClean="0">
                <a:solidFill>
                  <a:srgbClr val="0000FF"/>
                </a:solidFill>
              </a:rPr>
              <a:t>The Nucleus</a:t>
            </a:r>
            <a:endParaRPr lang="en-US" b="1" dirty="0">
              <a:solidFill>
                <a:srgbClr val="0000FF"/>
              </a:solidFill>
            </a:endParaRPr>
          </a:p>
        </p:txBody>
      </p:sp>
      <p:pic>
        <p:nvPicPr>
          <p:cNvPr id="3" name="Picture 2" descr="JLEIC_image_revised-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 y="-804814"/>
            <a:ext cx="4293495" cy="5556288"/>
          </a:xfrm>
          <a:prstGeom prst="rect">
            <a:avLst/>
          </a:prstGeom>
        </p:spPr>
      </p:pic>
      <p:pic>
        <p:nvPicPr>
          <p:cNvPr id="10" name="Picture 9" descr="Deshpan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0" y="4603675"/>
            <a:ext cx="2617940" cy="148642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1" y="4122091"/>
            <a:ext cx="2408014" cy="2214334"/>
          </a:xfrm>
          <a:prstGeom prst="rect">
            <a:avLst/>
          </a:prstGeom>
        </p:spPr>
      </p:pic>
      <p:sp>
        <p:nvSpPr>
          <p:cNvPr id="12" name="TextBox 11"/>
          <p:cNvSpPr txBox="1"/>
          <p:nvPr/>
        </p:nvSpPr>
        <p:spPr>
          <a:xfrm>
            <a:off x="4342754" y="1668316"/>
            <a:ext cx="4752961" cy="2585323"/>
          </a:xfrm>
          <a:prstGeom prst="rect">
            <a:avLst/>
          </a:prstGeom>
          <a:noFill/>
        </p:spPr>
        <p:txBody>
          <a:bodyPr wrap="none" rtlCol="0">
            <a:spAutoFit/>
          </a:bodyPr>
          <a:lstStyle/>
          <a:p>
            <a:pPr marL="285750" indent="-285750">
              <a:buFont typeface="Arial"/>
              <a:buChar char="•"/>
            </a:pPr>
            <a:r>
              <a:rPr lang="en-US" dirty="0" smtClean="0"/>
              <a:t>Reality</a:t>
            </a:r>
            <a:r>
              <a:rPr lang="en-US" dirty="0"/>
              <a:t>:</a:t>
            </a:r>
            <a:r>
              <a:rPr lang="en-US" dirty="0" smtClean="0"/>
              <a:t> </a:t>
            </a:r>
            <a:r>
              <a:rPr lang="en-US" dirty="0"/>
              <a:t>e</a:t>
            </a:r>
            <a:r>
              <a:rPr lang="en-US" dirty="0" smtClean="0"/>
              <a:t>xperiments deal with hadrons</a:t>
            </a:r>
          </a:p>
          <a:p>
            <a:pPr marL="285750" indent="-285750">
              <a:buFont typeface="Arial"/>
              <a:buChar char="•"/>
            </a:pPr>
            <a:r>
              <a:rPr lang="en-US" dirty="0" smtClean="0"/>
              <a:t>How do we relate the successful </a:t>
            </a:r>
            <a:r>
              <a:rPr lang="en-US" dirty="0" err="1" smtClean="0"/>
              <a:t>hadronic</a:t>
            </a:r>
            <a:r>
              <a:rPr lang="en-US" dirty="0" smtClean="0"/>
              <a:t> </a:t>
            </a:r>
          </a:p>
          <a:p>
            <a:r>
              <a:rPr lang="en-US" dirty="0"/>
              <a:t> </a:t>
            </a:r>
            <a:r>
              <a:rPr lang="en-US" dirty="0" smtClean="0"/>
              <a:t>    description of the</a:t>
            </a:r>
            <a:r>
              <a:rPr lang="en-US" dirty="0"/>
              <a:t> </a:t>
            </a:r>
            <a:r>
              <a:rPr lang="en-US" dirty="0" smtClean="0"/>
              <a:t>nucleus to the fundamental </a:t>
            </a:r>
          </a:p>
          <a:p>
            <a:r>
              <a:rPr lang="en-US" dirty="0"/>
              <a:t> </a:t>
            </a:r>
            <a:r>
              <a:rPr lang="en-US" dirty="0" smtClean="0"/>
              <a:t>    quarks and gluons?</a:t>
            </a:r>
          </a:p>
          <a:p>
            <a:pPr marL="285750" indent="-285750">
              <a:buFont typeface="Arial"/>
              <a:buChar char="•"/>
            </a:pPr>
            <a:r>
              <a:rPr lang="en-US" dirty="0" smtClean="0"/>
              <a:t>How does the nucleon with its structure and </a:t>
            </a:r>
          </a:p>
          <a:p>
            <a:r>
              <a:rPr lang="en-US" dirty="0"/>
              <a:t> </a:t>
            </a:r>
            <a:r>
              <a:rPr lang="en-US" dirty="0" smtClean="0"/>
              <a:t>    properties emerge from quarks and gluons of </a:t>
            </a:r>
          </a:p>
          <a:p>
            <a:r>
              <a:rPr lang="en-US" dirty="0"/>
              <a:t> </a:t>
            </a:r>
            <a:r>
              <a:rPr lang="en-US" dirty="0" smtClean="0"/>
              <a:t>    QCD?</a:t>
            </a:r>
          </a:p>
          <a:p>
            <a:pPr marL="285750" indent="-285750">
              <a:buFont typeface="Arial"/>
              <a:buChar char="•"/>
            </a:pPr>
            <a:r>
              <a:rPr lang="en-US" dirty="0" smtClean="0"/>
              <a:t>What role does QCD play in the structure and </a:t>
            </a:r>
          </a:p>
          <a:p>
            <a:r>
              <a:rPr lang="en-US" dirty="0"/>
              <a:t> </a:t>
            </a:r>
            <a:r>
              <a:rPr lang="en-US" dirty="0" smtClean="0"/>
              <a:t>    properties of nuclei?</a:t>
            </a:r>
            <a:endParaRPr lang="en-US" dirty="0"/>
          </a:p>
        </p:txBody>
      </p:sp>
      <p:pic>
        <p:nvPicPr>
          <p:cNvPr id="13" name="Picture 12" descr="NuclideMap_stitched_small_previ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991" y="4309779"/>
            <a:ext cx="2941081" cy="1990132"/>
          </a:xfrm>
          <a:prstGeom prst="rect">
            <a:avLst/>
          </a:prstGeom>
        </p:spPr>
      </p:pic>
      <p:sp>
        <p:nvSpPr>
          <p:cNvPr id="7" name="Slide Number Placeholder 6"/>
          <p:cNvSpPr>
            <a:spLocks noGrp="1"/>
          </p:cNvSpPr>
          <p:nvPr>
            <p:ph type="sldNum" sz="quarter" idx="12"/>
          </p:nvPr>
        </p:nvSpPr>
        <p:spPr/>
        <p:txBody>
          <a:bodyPr/>
          <a:lstStyle/>
          <a:p>
            <a:fld id="{AF2E4468-5398-3744-84A2-247E18F77D68}" type="slidenum">
              <a:rPr lang="en-US" smtClean="0"/>
              <a:t>4</a:t>
            </a:fld>
            <a:endParaRPr lang="en-US"/>
          </a:p>
        </p:txBody>
      </p:sp>
      <p:sp>
        <p:nvSpPr>
          <p:cNvPr id="9" name="Footer Placeholder 8"/>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48807274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78"/>
            <a:ext cx="8229600" cy="1143000"/>
          </a:xfrm>
        </p:spPr>
        <p:txBody>
          <a:bodyPr>
            <a:normAutofit fontScale="90000"/>
          </a:bodyPr>
          <a:lstStyle/>
          <a:p>
            <a:r>
              <a:rPr lang="en-US" b="1" dirty="0">
                <a:solidFill>
                  <a:srgbClr val="0000FF"/>
                </a:solidFill>
              </a:rPr>
              <a:t>2</a:t>
            </a:r>
            <a:r>
              <a:rPr lang="en-US" b="1" dirty="0" smtClean="0">
                <a:solidFill>
                  <a:srgbClr val="0000FF"/>
                </a:solidFill>
              </a:rPr>
              <a:t>1</a:t>
            </a:r>
            <a:r>
              <a:rPr lang="en-US" b="1" baseline="30000" dirty="0" smtClean="0">
                <a:solidFill>
                  <a:srgbClr val="0000FF"/>
                </a:solidFill>
              </a:rPr>
              <a:t>st</a:t>
            </a:r>
            <a:r>
              <a:rPr lang="en-US" b="1" dirty="0" smtClean="0">
                <a:solidFill>
                  <a:srgbClr val="0000FF"/>
                </a:solidFill>
              </a:rPr>
              <a:t> Century View of the </a:t>
            </a:r>
            <a:br>
              <a:rPr lang="en-US" b="1" dirty="0" smtClean="0">
                <a:solidFill>
                  <a:srgbClr val="0000FF"/>
                </a:solidFill>
              </a:rPr>
            </a:br>
            <a:r>
              <a:rPr lang="en-US" b="1" dirty="0" smtClean="0">
                <a:solidFill>
                  <a:srgbClr val="0000FF"/>
                </a:solidFill>
              </a:rPr>
              <a:t>Fundamental Structure of the Proton </a:t>
            </a:r>
            <a:endParaRPr lang="en-US" b="1" dirty="0">
              <a:solidFill>
                <a:srgbClr val="0000FF"/>
              </a:solidFill>
            </a:endParaRP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p:pic>
      <p:sp>
        <p:nvSpPr>
          <p:cNvPr id="3" name="TextBox 2"/>
          <p:cNvSpPr txBox="1"/>
          <p:nvPr/>
        </p:nvSpPr>
        <p:spPr>
          <a:xfrm>
            <a:off x="15343" y="1308172"/>
            <a:ext cx="8097088" cy="4093428"/>
          </a:xfrm>
          <a:prstGeom prst="rect">
            <a:avLst/>
          </a:prstGeom>
          <a:noFill/>
        </p:spPr>
        <p:txBody>
          <a:bodyPr wrap="none" rtlCol="0">
            <a:spAutoFit/>
          </a:bodyPr>
          <a:lstStyle/>
          <a:p>
            <a:pPr marL="342900" indent="-342900">
              <a:buFont typeface="Arial"/>
              <a:buChar char="•"/>
            </a:pPr>
            <a:r>
              <a:rPr lang="en-US" sz="2000" b="1" dirty="0" smtClean="0"/>
              <a:t>Elastic electron scattering determines charge and magnetism of nucleon</a:t>
            </a:r>
          </a:p>
          <a:p>
            <a:pPr marL="342900" indent="-342900">
              <a:buFont typeface="Arial"/>
              <a:buChar char="•"/>
            </a:pPr>
            <a:r>
              <a:rPr lang="en-US" sz="2000" b="1" dirty="0" smtClean="0"/>
              <a:t>Approx. </a:t>
            </a:r>
            <a:r>
              <a:rPr lang="en-US" sz="2000" b="1" dirty="0"/>
              <a:t>s</a:t>
            </a:r>
            <a:r>
              <a:rPr lang="en-US" sz="2000" b="1" dirty="0" smtClean="0"/>
              <a:t>phere with &lt;r&gt; ≈ 0.85 Fermi</a:t>
            </a:r>
          </a:p>
          <a:p>
            <a:pPr marL="342900" indent="-342900">
              <a:buFont typeface="Arial"/>
              <a:buChar char="•"/>
            </a:pPr>
            <a:r>
              <a:rPr lang="en-US" sz="2000" b="1" dirty="0" smtClean="0"/>
              <a:t>The proton contains quarks,</a:t>
            </a:r>
          </a:p>
          <a:p>
            <a:r>
              <a:rPr lang="en-US" sz="2000" b="1" dirty="0"/>
              <a:t> </a:t>
            </a:r>
            <a:r>
              <a:rPr lang="en-US" sz="2000" b="1" dirty="0" smtClean="0"/>
              <a:t>     as well as dynamically</a:t>
            </a:r>
          </a:p>
          <a:p>
            <a:r>
              <a:rPr lang="en-US" sz="2000" b="1" dirty="0"/>
              <a:t> </a:t>
            </a:r>
            <a:r>
              <a:rPr lang="en-US" sz="2000" b="1" dirty="0" smtClean="0"/>
              <a:t>     generated </a:t>
            </a:r>
          </a:p>
          <a:p>
            <a:r>
              <a:rPr lang="en-US" sz="2000" b="1" dirty="0"/>
              <a:t> </a:t>
            </a:r>
            <a:r>
              <a:rPr lang="en-US" sz="2000" b="1" dirty="0" smtClean="0"/>
              <a:t>     quark-antiquark pairs </a:t>
            </a:r>
          </a:p>
          <a:p>
            <a:r>
              <a:rPr lang="en-US" sz="2000" b="1" dirty="0"/>
              <a:t> </a:t>
            </a:r>
            <a:r>
              <a:rPr lang="en-US" sz="2000" b="1" dirty="0" smtClean="0"/>
              <a:t>     and gluons.</a:t>
            </a:r>
          </a:p>
          <a:p>
            <a:pPr marL="342900" indent="-342900">
              <a:buFont typeface="Arial"/>
              <a:buChar char="•"/>
            </a:pPr>
            <a:r>
              <a:rPr lang="en-US" sz="2000" b="1" dirty="0" smtClean="0"/>
              <a:t>The proton spin</a:t>
            </a:r>
          </a:p>
          <a:p>
            <a:r>
              <a:rPr lang="en-US" sz="2000" b="1" dirty="0"/>
              <a:t> </a:t>
            </a:r>
            <a:r>
              <a:rPr lang="en-US" sz="2000" b="1" dirty="0" smtClean="0"/>
              <a:t>     and mass have large</a:t>
            </a:r>
          </a:p>
          <a:p>
            <a:r>
              <a:rPr lang="en-US" sz="2000" b="1" dirty="0"/>
              <a:t> </a:t>
            </a:r>
            <a:r>
              <a:rPr lang="en-US" sz="2000" b="1" dirty="0" smtClean="0"/>
              <a:t>     contributions from</a:t>
            </a:r>
          </a:p>
          <a:p>
            <a:r>
              <a:rPr lang="en-US" sz="2000" b="1" dirty="0"/>
              <a:t> </a:t>
            </a:r>
            <a:r>
              <a:rPr lang="en-US" sz="2000" b="1" dirty="0" smtClean="0"/>
              <a:t>     the quark-gluon</a:t>
            </a:r>
          </a:p>
          <a:p>
            <a:r>
              <a:rPr lang="en-US" sz="2000" b="1" dirty="0"/>
              <a:t> </a:t>
            </a:r>
            <a:r>
              <a:rPr lang="en-US" sz="2000" b="1" dirty="0" smtClean="0"/>
              <a:t>     dynamics. </a:t>
            </a:r>
          </a:p>
          <a:p>
            <a:r>
              <a:rPr lang="en-US" sz="2000" b="1" dirty="0"/>
              <a:t> </a:t>
            </a:r>
            <a:r>
              <a:rPr lang="en-US" sz="2000" b="1" dirty="0" smtClean="0"/>
              <a:t>    </a:t>
            </a:r>
            <a:endParaRPr lang="en-US" sz="2000" b="1" dirty="0"/>
          </a:p>
        </p:txBody>
      </p:sp>
      <p:pic>
        <p:nvPicPr>
          <p:cNvPr id="8" name="Picture 7" descr="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457" y="1737612"/>
            <a:ext cx="869708" cy="804278"/>
          </a:xfrm>
          <a:prstGeom prst="rect">
            <a:avLst/>
          </a:prstGeom>
        </p:spPr>
      </p:pic>
      <p:sp>
        <p:nvSpPr>
          <p:cNvPr id="9" name="TextBox 8"/>
          <p:cNvSpPr txBox="1"/>
          <p:nvPr/>
        </p:nvSpPr>
        <p:spPr>
          <a:xfrm>
            <a:off x="7864245" y="1946894"/>
            <a:ext cx="652643" cy="369332"/>
          </a:xfrm>
          <a:prstGeom prst="rect">
            <a:avLst/>
          </a:prstGeom>
          <a:noFill/>
        </p:spPr>
        <p:txBody>
          <a:bodyPr wrap="none" rtlCol="0">
            <a:spAutoFit/>
          </a:bodyPr>
          <a:lstStyle/>
          <a:p>
            <a:r>
              <a:rPr lang="en-US" b="1" dirty="0" smtClean="0"/>
              <a:t>1961</a:t>
            </a:r>
            <a:endParaRPr lang="en-US" b="1" dirty="0"/>
          </a:p>
        </p:txBody>
      </p:sp>
      <p:sp>
        <p:nvSpPr>
          <p:cNvPr id="10" name="Slide Number Placeholder 9"/>
          <p:cNvSpPr>
            <a:spLocks noGrp="1"/>
          </p:cNvSpPr>
          <p:nvPr>
            <p:ph type="sldNum" sz="quarter" idx="12"/>
          </p:nvPr>
        </p:nvSpPr>
        <p:spPr/>
        <p:txBody>
          <a:bodyPr/>
          <a:lstStyle/>
          <a:p>
            <a:fld id="{AF2E4468-5398-3744-84A2-247E18F77D68}" type="slidenum">
              <a:rPr lang="en-US" smtClean="0"/>
              <a:t>5</a:t>
            </a:fld>
            <a:endParaRPr lang="en-US"/>
          </a:p>
        </p:txBody>
      </p:sp>
      <p:sp>
        <p:nvSpPr>
          <p:cNvPr id="12" name="Footer Placeholder 11"/>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0860777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71" y="221978"/>
            <a:ext cx="9103629" cy="1143000"/>
          </a:xfrm>
        </p:spPr>
        <p:txBody>
          <a:bodyPr>
            <a:normAutofit fontScale="90000"/>
          </a:bodyPr>
          <a:lstStyle/>
          <a:p>
            <a:r>
              <a:rPr lang="en-US" b="1" dirty="0" smtClean="0">
                <a:solidFill>
                  <a:srgbClr val="0000FF"/>
                </a:solidFill>
              </a:rPr>
              <a:t>Proton Viewed in High Energy Electron Scattering: 1 Longitudinal Dimension</a:t>
            </a:r>
            <a:endParaRPr lang="en-US" b="1" dirty="0">
              <a:solidFill>
                <a:srgbClr val="0000FF"/>
              </a:solidFill>
            </a:endParaRPr>
          </a:p>
        </p:txBody>
      </p:sp>
      <p:pic>
        <p:nvPicPr>
          <p:cNvPr id="4" name="Content Placeholder 3" descr="Screen Shot 2018-10-10 at 6.42.08 AM.png"/>
          <p:cNvPicPr>
            <a:picLocks noGrp="1" noChangeAspect="1"/>
          </p:cNvPicPr>
          <p:nvPr>
            <p:ph idx="1"/>
          </p:nvPr>
        </p:nvPicPr>
        <p:blipFill>
          <a:blip r:embed="rId2">
            <a:extLst>
              <a:ext uri="{28A0092B-C50C-407E-A947-70E740481C1C}">
                <a14:useLocalDpi xmlns:a14="http://schemas.microsoft.com/office/drawing/2010/main" val="0"/>
              </a:ext>
            </a:extLst>
          </a:blip>
          <a:srcRect l="-43080" r="-43080"/>
          <a:stretch>
            <a:fillRect/>
          </a:stretch>
        </p:blipFill>
        <p:spPr>
          <a:xfrm>
            <a:off x="2736273" y="1600200"/>
            <a:ext cx="2805545" cy="4525963"/>
          </a:xfrm>
        </p:spPr>
      </p:pic>
      <p:sp>
        <p:nvSpPr>
          <p:cNvPr id="3" name="TextBox 2"/>
          <p:cNvSpPr txBox="1"/>
          <p:nvPr/>
        </p:nvSpPr>
        <p:spPr>
          <a:xfrm>
            <a:off x="5180580" y="1638664"/>
            <a:ext cx="3767156" cy="4247317"/>
          </a:xfrm>
          <a:prstGeom prst="rect">
            <a:avLst/>
          </a:prstGeom>
          <a:noFill/>
        </p:spPr>
        <p:txBody>
          <a:bodyPr wrap="square" rtlCol="0">
            <a:spAutoFit/>
          </a:bodyPr>
          <a:lstStyle/>
          <a:p>
            <a:pPr marL="285750" indent="-285750">
              <a:buFont typeface="Arial"/>
              <a:buChar char="•"/>
            </a:pPr>
            <a:r>
              <a:rPr lang="en-US" dirty="0" smtClean="0"/>
              <a:t>Viewed from boosted frame,</a:t>
            </a:r>
          </a:p>
          <a:p>
            <a:r>
              <a:rPr lang="en-US" dirty="0"/>
              <a:t> </a:t>
            </a:r>
            <a:r>
              <a:rPr lang="en-US" dirty="0" smtClean="0"/>
              <a:t>     length contracted by</a:t>
            </a:r>
          </a:p>
          <a:p>
            <a:endParaRPr lang="en-US" dirty="0" smtClean="0"/>
          </a:p>
          <a:p>
            <a:endParaRPr lang="en-US" dirty="0" smtClean="0"/>
          </a:p>
          <a:p>
            <a:endParaRPr lang="en-US" dirty="0" smtClean="0"/>
          </a:p>
          <a:p>
            <a:pPr marL="285750" indent="-285750">
              <a:buFont typeface="Arial"/>
              <a:buChar char="•"/>
            </a:pPr>
            <a:r>
              <a:rPr lang="en-US" dirty="0" smtClean="0"/>
              <a:t>Internal motion of the proton’s constituents is slowed down by time dilation – the </a:t>
            </a:r>
            <a:r>
              <a:rPr lang="en-US" u="sng" dirty="0" smtClean="0"/>
              <a:t>instantaneous </a:t>
            </a:r>
            <a:r>
              <a:rPr lang="en-US" dirty="0" smtClean="0"/>
              <a:t>charge distribution of the proton is seen.</a:t>
            </a:r>
          </a:p>
          <a:p>
            <a:pPr marL="285750" indent="-285750">
              <a:buFont typeface="Arial"/>
              <a:buChar char="•"/>
            </a:pPr>
            <a:r>
              <a:rPr lang="en-US" dirty="0" smtClean="0"/>
              <a:t>In boosted frame </a:t>
            </a:r>
            <a:r>
              <a:rPr lang="en-US" i="1" dirty="0" smtClean="0"/>
              <a:t>x</a:t>
            </a:r>
            <a:r>
              <a:rPr lang="en-US" dirty="0" smtClean="0"/>
              <a:t> is understood as the </a:t>
            </a:r>
            <a:r>
              <a:rPr lang="en-US" u="sng" dirty="0" smtClean="0"/>
              <a:t>longitudinal momentum fraction</a:t>
            </a:r>
          </a:p>
          <a:p>
            <a:r>
              <a:rPr lang="en-US" dirty="0"/>
              <a:t> </a:t>
            </a:r>
            <a:r>
              <a:rPr lang="en-US" dirty="0" smtClean="0"/>
              <a:t>    </a:t>
            </a:r>
            <a:r>
              <a:rPr lang="en-US" i="1" dirty="0" smtClean="0"/>
              <a:t>valence</a:t>
            </a:r>
            <a:r>
              <a:rPr lang="en-US" dirty="0" smtClean="0"/>
              <a:t> quarks: 0.1 &lt; x &lt; 1</a:t>
            </a:r>
          </a:p>
          <a:p>
            <a:r>
              <a:rPr lang="en-US" dirty="0"/>
              <a:t> </a:t>
            </a:r>
            <a:r>
              <a:rPr lang="en-US" dirty="0" smtClean="0"/>
              <a:t>    </a:t>
            </a:r>
            <a:r>
              <a:rPr lang="en-US" i="1" dirty="0" smtClean="0"/>
              <a:t>sea</a:t>
            </a:r>
            <a:r>
              <a:rPr lang="en-US" dirty="0" smtClean="0"/>
              <a:t> quarks: x &lt; 0.1  </a:t>
            </a:r>
            <a:endParaRPr lang="en-US" dirty="0"/>
          </a:p>
        </p:txBody>
      </p:sp>
      <p:pic>
        <p:nvPicPr>
          <p:cNvPr id="5" name="Picture 4" descr="Screen Shot 2018-10-10 at 7.05.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467" y="2385855"/>
            <a:ext cx="1783748" cy="704273"/>
          </a:xfrm>
          <a:prstGeom prst="rect">
            <a:avLst/>
          </a:prstGeom>
        </p:spPr>
      </p:pic>
      <p:pic>
        <p:nvPicPr>
          <p:cNvPr id="7" name="Picture 6" descr="Screen Shot 2018-10-13 at 2.08.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71" y="1985931"/>
            <a:ext cx="3215050" cy="2563901"/>
          </a:xfrm>
          <a:prstGeom prst="rect">
            <a:avLst/>
          </a:prstGeom>
        </p:spPr>
      </p:pic>
      <p:sp>
        <p:nvSpPr>
          <p:cNvPr id="8" name="TextBox 7"/>
          <p:cNvSpPr txBox="1"/>
          <p:nvPr/>
        </p:nvSpPr>
        <p:spPr>
          <a:xfrm>
            <a:off x="457200" y="4717149"/>
            <a:ext cx="1909710" cy="1200329"/>
          </a:xfrm>
          <a:prstGeom prst="rect">
            <a:avLst/>
          </a:prstGeom>
          <a:noFill/>
        </p:spPr>
        <p:txBody>
          <a:bodyPr wrap="none" rtlCol="0">
            <a:spAutoFit/>
          </a:bodyPr>
          <a:lstStyle/>
          <a:p>
            <a:r>
              <a:rPr lang="en-US" b="1" dirty="0" smtClean="0"/>
              <a:t>Lorentz Invariants</a:t>
            </a:r>
          </a:p>
          <a:p>
            <a:pPr marL="285750" indent="-285750">
              <a:buFont typeface="Arial"/>
              <a:buChar char="•"/>
            </a:pPr>
            <a:r>
              <a:rPr lang="en-US" dirty="0" smtClean="0"/>
              <a:t>E</a:t>
            </a:r>
            <a:r>
              <a:rPr lang="en-US" baseline="30000" dirty="0" smtClean="0"/>
              <a:t>2</a:t>
            </a:r>
            <a:r>
              <a:rPr lang="en-US" baseline="-25000" dirty="0" smtClean="0"/>
              <a:t>CM</a:t>
            </a:r>
            <a:r>
              <a:rPr lang="en-US" dirty="0" smtClean="0"/>
              <a:t> = (</a:t>
            </a:r>
            <a:r>
              <a:rPr lang="en-US" dirty="0" err="1" smtClean="0"/>
              <a:t>p+k</a:t>
            </a:r>
            <a:r>
              <a:rPr lang="en-US" dirty="0" smtClean="0"/>
              <a:t>)</a:t>
            </a:r>
            <a:r>
              <a:rPr lang="en-US" baseline="30000" dirty="0" smtClean="0"/>
              <a:t>2</a:t>
            </a:r>
          </a:p>
          <a:p>
            <a:pPr marL="285750" indent="-285750">
              <a:buFont typeface="Arial"/>
              <a:buChar char="•"/>
            </a:pPr>
            <a:r>
              <a:rPr lang="en-US" dirty="0" smtClean="0"/>
              <a:t>Q</a:t>
            </a:r>
            <a:r>
              <a:rPr lang="en-US" baseline="30000" dirty="0" smtClean="0"/>
              <a:t>2</a:t>
            </a:r>
            <a:r>
              <a:rPr lang="en-US" dirty="0" smtClean="0"/>
              <a:t> = -(k-k’)</a:t>
            </a:r>
            <a:r>
              <a:rPr lang="en-US" baseline="30000" dirty="0" smtClean="0"/>
              <a:t>2</a:t>
            </a:r>
          </a:p>
          <a:p>
            <a:pPr marL="285750" indent="-285750">
              <a:buFont typeface="Arial"/>
              <a:buChar char="•"/>
            </a:pPr>
            <a:r>
              <a:rPr lang="en-US" dirty="0" smtClean="0"/>
              <a:t>x = Q</a:t>
            </a:r>
            <a:r>
              <a:rPr lang="en-US" baseline="30000" dirty="0" smtClean="0"/>
              <a:t>2</a:t>
            </a:r>
            <a:r>
              <a:rPr lang="en-US" dirty="0" smtClean="0"/>
              <a:t>/(2p</a:t>
            </a:r>
            <a:r>
              <a:rPr lang="en-US" dirty="0" smtClean="0">
                <a:latin typeface="Wingdings"/>
                <a:ea typeface="Wingdings"/>
                <a:cs typeface="Wingdings"/>
                <a:sym typeface="Wingdings"/>
              </a:rPr>
              <a:t></a:t>
            </a:r>
            <a:r>
              <a:rPr lang="en-US" dirty="0" smtClean="0"/>
              <a:t>q)</a:t>
            </a:r>
            <a:endParaRPr lang="en-US" dirty="0"/>
          </a:p>
        </p:txBody>
      </p:sp>
      <p:sp>
        <p:nvSpPr>
          <p:cNvPr id="10" name="TextBox 9"/>
          <p:cNvSpPr txBox="1"/>
          <p:nvPr/>
        </p:nvSpPr>
        <p:spPr>
          <a:xfrm>
            <a:off x="6495220" y="5825383"/>
            <a:ext cx="2664536" cy="646331"/>
          </a:xfrm>
          <a:prstGeom prst="rect">
            <a:avLst/>
          </a:prstGeom>
          <a:noFill/>
        </p:spPr>
        <p:txBody>
          <a:bodyPr wrap="none" rtlCol="0">
            <a:spAutoFit/>
          </a:bodyPr>
          <a:lstStyle/>
          <a:p>
            <a:r>
              <a:rPr lang="en-US" dirty="0" smtClean="0"/>
              <a:t>J. </a:t>
            </a:r>
            <a:r>
              <a:rPr lang="en-US" dirty="0" err="1" smtClean="0"/>
              <a:t>Bjorken</a:t>
            </a:r>
            <a:r>
              <a:rPr lang="en-US" dirty="0" smtClean="0"/>
              <a:t>, SLAC-PUB-0571</a:t>
            </a:r>
          </a:p>
          <a:p>
            <a:r>
              <a:rPr lang="en-US" dirty="0" smtClean="0"/>
              <a:t>March 1969</a:t>
            </a:r>
            <a:endParaRPr lang="en-US" dirty="0"/>
          </a:p>
        </p:txBody>
      </p:sp>
      <p:sp>
        <p:nvSpPr>
          <p:cNvPr id="12" name="Slide Number Placeholder 11"/>
          <p:cNvSpPr>
            <a:spLocks noGrp="1"/>
          </p:cNvSpPr>
          <p:nvPr>
            <p:ph type="sldNum" sz="quarter" idx="12"/>
          </p:nvPr>
        </p:nvSpPr>
        <p:spPr/>
        <p:txBody>
          <a:bodyPr/>
          <a:lstStyle/>
          <a:p>
            <a:fld id="{AF2E4468-5398-3744-84A2-247E18F77D68}" type="slidenum">
              <a:rPr lang="en-US" smtClean="0"/>
              <a:t>6</a:t>
            </a:fld>
            <a:endParaRPr lang="en-US"/>
          </a:p>
        </p:txBody>
      </p:sp>
      <p:sp>
        <p:nvSpPr>
          <p:cNvPr id="14" name="Footer Placeholder 13"/>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37818747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06"/>
            <a:ext cx="8229600" cy="880466"/>
          </a:xfrm>
        </p:spPr>
        <p:txBody>
          <a:bodyPr/>
          <a:lstStyle/>
          <a:p>
            <a:r>
              <a:rPr lang="en-US" b="1" dirty="0" smtClean="0">
                <a:solidFill>
                  <a:srgbClr val="0000FF"/>
                </a:solidFill>
              </a:rPr>
              <a:t>Visualization </a:t>
            </a:r>
            <a:endParaRPr lang="en-US" b="1" dirty="0">
              <a:solidFill>
                <a:srgbClr val="0000FF"/>
              </a:solidFill>
            </a:endParaRPr>
          </a:p>
        </p:txBody>
      </p:sp>
      <p:sp>
        <p:nvSpPr>
          <p:cNvPr id="3" name="Content Placeholder 2"/>
          <p:cNvSpPr>
            <a:spLocks noGrp="1"/>
          </p:cNvSpPr>
          <p:nvPr>
            <p:ph idx="1"/>
          </p:nvPr>
        </p:nvSpPr>
        <p:spPr>
          <a:xfrm>
            <a:off x="238811" y="916272"/>
            <a:ext cx="8760003" cy="4525963"/>
          </a:xfrm>
        </p:spPr>
        <p:txBody>
          <a:bodyPr>
            <a:normAutofit/>
          </a:bodyPr>
          <a:lstStyle/>
          <a:p>
            <a:r>
              <a:rPr lang="en-US" sz="2400" dirty="0" smtClean="0"/>
              <a:t>The camera is a device to capture an image on a desired medium, e.g. CCD or film.</a:t>
            </a:r>
          </a:p>
          <a:p>
            <a:r>
              <a:rPr lang="en-US" sz="2400" dirty="0" smtClean="0"/>
              <a:t>Movie cameras capture a series of individual images in time to give the illusion of having captured motion.</a:t>
            </a:r>
          </a:p>
          <a:p>
            <a:r>
              <a:rPr lang="en-US" sz="2400" dirty="0" smtClean="0"/>
              <a:t>Essential elements of any camera are</a:t>
            </a:r>
          </a:p>
          <a:p>
            <a:pPr marL="0" indent="0">
              <a:buNone/>
            </a:pPr>
            <a:r>
              <a:rPr lang="en-US" sz="2400" dirty="0"/>
              <a:t>	</a:t>
            </a:r>
            <a:r>
              <a:rPr lang="en-US" sz="2400" dirty="0" smtClean="0"/>
              <a:t>	- the focus which uses a lens to gather light from </a:t>
            </a:r>
          </a:p>
          <a:p>
            <a:pPr marL="0" indent="0">
              <a:buNone/>
            </a:pPr>
            <a:r>
              <a:rPr lang="en-US" sz="2400" dirty="0"/>
              <a:t> </a:t>
            </a:r>
            <a:r>
              <a:rPr lang="en-US" sz="2400" dirty="0" smtClean="0"/>
              <a:t>             a selected image</a:t>
            </a:r>
          </a:p>
          <a:p>
            <a:pPr marL="0" indent="0">
              <a:buNone/>
            </a:pPr>
            <a:r>
              <a:rPr lang="en-US" sz="2400" dirty="0"/>
              <a:t>	</a:t>
            </a:r>
            <a:r>
              <a:rPr lang="en-US" sz="2400" dirty="0" smtClean="0"/>
              <a:t>	- the shutter which is a door that opens for a definite </a:t>
            </a:r>
          </a:p>
          <a:p>
            <a:pPr marL="0" indent="0">
              <a:buNone/>
            </a:pPr>
            <a:r>
              <a:rPr lang="en-US" sz="2400" dirty="0"/>
              <a:t> </a:t>
            </a:r>
            <a:r>
              <a:rPr lang="en-US" sz="2400" dirty="0" smtClean="0"/>
              <a:t>             time to allow selected light to reach the medium.</a:t>
            </a:r>
            <a:endParaRPr lang="en-US" sz="2400" dirty="0"/>
          </a:p>
        </p:txBody>
      </p:sp>
      <p:pic>
        <p:nvPicPr>
          <p:cNvPr id="7" name="Picture 6" descr="shutte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0" y="4706604"/>
            <a:ext cx="4178879" cy="1772954"/>
          </a:xfrm>
          <a:prstGeom prst="rect">
            <a:avLst/>
          </a:prstGeom>
        </p:spPr>
      </p:pic>
      <p:sp>
        <p:nvSpPr>
          <p:cNvPr id="8" name="TextBox 7"/>
          <p:cNvSpPr txBox="1"/>
          <p:nvPr/>
        </p:nvSpPr>
        <p:spPr>
          <a:xfrm>
            <a:off x="5742307" y="5583363"/>
            <a:ext cx="184666" cy="369332"/>
          </a:xfrm>
          <a:prstGeom prst="rect">
            <a:avLst/>
          </a:prstGeom>
          <a:noFill/>
        </p:spPr>
        <p:txBody>
          <a:bodyPr wrap="none" rtlCol="0">
            <a:spAutoFit/>
          </a:bodyPr>
          <a:lstStyle/>
          <a:p>
            <a:endParaRPr lang="en-US" dirty="0"/>
          </a:p>
        </p:txBody>
      </p:sp>
      <p:pic>
        <p:nvPicPr>
          <p:cNvPr id="9" name="Picture 8" descr="foc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411" y="4803952"/>
            <a:ext cx="3044588" cy="2031475"/>
          </a:xfrm>
          <a:prstGeom prst="rect">
            <a:avLst/>
          </a:prstGeom>
        </p:spPr>
      </p:pic>
      <p:sp>
        <p:nvSpPr>
          <p:cNvPr id="10" name="Slide Number Placeholder 9"/>
          <p:cNvSpPr>
            <a:spLocks noGrp="1"/>
          </p:cNvSpPr>
          <p:nvPr>
            <p:ph type="sldNum" sz="quarter" idx="12"/>
          </p:nvPr>
        </p:nvSpPr>
        <p:spPr/>
        <p:txBody>
          <a:bodyPr/>
          <a:lstStyle/>
          <a:p>
            <a:fld id="{AF2E4468-5398-3744-84A2-247E18F77D68}" type="slidenum">
              <a:rPr lang="en-US" smtClean="0"/>
              <a:t>7</a:t>
            </a:fld>
            <a:endParaRPr lang="en-US"/>
          </a:p>
        </p:txBody>
      </p:sp>
      <p:sp>
        <p:nvSpPr>
          <p:cNvPr id="12" name="Footer Placeholder 11"/>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21370119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666"/>
            <a:ext cx="8229600" cy="727866"/>
          </a:xfrm>
        </p:spPr>
        <p:txBody>
          <a:bodyPr>
            <a:noAutofit/>
          </a:bodyPr>
          <a:lstStyle/>
          <a:p>
            <a:r>
              <a:rPr lang="en-US" b="1" dirty="0" smtClean="0">
                <a:solidFill>
                  <a:srgbClr val="0000FF"/>
                </a:solidFill>
              </a:rPr>
              <a:t>High Energy Electron Scattering</a:t>
            </a:r>
            <a:endParaRPr lang="en-US" b="1" dirty="0">
              <a:solidFill>
                <a:srgbClr val="0000FF"/>
              </a:solidFill>
            </a:endParaRPr>
          </a:p>
        </p:txBody>
      </p:sp>
      <p:sp>
        <p:nvSpPr>
          <p:cNvPr id="8" name="TextBox 7"/>
          <p:cNvSpPr txBox="1"/>
          <p:nvPr/>
        </p:nvSpPr>
        <p:spPr>
          <a:xfrm>
            <a:off x="586140" y="3104704"/>
            <a:ext cx="3065257" cy="1200329"/>
          </a:xfrm>
          <a:prstGeom prst="rect">
            <a:avLst/>
          </a:prstGeom>
          <a:noFill/>
        </p:spPr>
        <p:txBody>
          <a:bodyPr wrap="square" rtlCol="0">
            <a:spAutoFit/>
          </a:bodyPr>
          <a:lstStyle/>
          <a:p>
            <a:r>
              <a:rPr lang="en-US" dirty="0" smtClean="0"/>
              <a:t>                  </a:t>
            </a:r>
            <a:r>
              <a:rPr lang="en-US" b="1" dirty="0" smtClean="0"/>
              <a:t> x ≈ 10</a:t>
            </a:r>
            <a:r>
              <a:rPr lang="en-US" b="1" baseline="30000" dirty="0" smtClean="0"/>
              <a:t>-4</a:t>
            </a:r>
            <a:r>
              <a:rPr lang="en-US" b="1" dirty="0" smtClean="0"/>
              <a:t> </a:t>
            </a:r>
          </a:p>
          <a:p>
            <a:pPr algn="ctr"/>
            <a:r>
              <a:rPr lang="en-US" b="1" dirty="0"/>
              <a:t>P</a:t>
            </a:r>
            <a:r>
              <a:rPr lang="en-US" b="1" dirty="0" smtClean="0"/>
              <a:t>robe non-linear dynamics</a:t>
            </a:r>
          </a:p>
          <a:p>
            <a:pPr algn="ctr"/>
            <a:r>
              <a:rPr lang="en-US" b="1" dirty="0" smtClean="0"/>
              <a:t>  short exposure time</a:t>
            </a:r>
          </a:p>
          <a:p>
            <a:r>
              <a:rPr lang="en-US" b="1" dirty="0" smtClean="0"/>
              <a:t> </a:t>
            </a:r>
            <a:endParaRPr lang="en-US" b="1" baseline="30000" dirty="0"/>
          </a:p>
        </p:txBody>
      </p:sp>
      <p:sp>
        <p:nvSpPr>
          <p:cNvPr id="9" name="TextBox 8"/>
          <p:cNvSpPr txBox="1"/>
          <p:nvPr/>
        </p:nvSpPr>
        <p:spPr>
          <a:xfrm>
            <a:off x="6463234" y="3073131"/>
            <a:ext cx="2237474" cy="923330"/>
          </a:xfrm>
          <a:prstGeom prst="rect">
            <a:avLst/>
          </a:prstGeom>
          <a:noFill/>
        </p:spPr>
        <p:txBody>
          <a:bodyPr wrap="none" rtlCol="0">
            <a:spAutoFit/>
          </a:bodyPr>
          <a:lstStyle/>
          <a:p>
            <a:r>
              <a:rPr lang="en-US" dirty="0" smtClean="0"/>
              <a:t>            </a:t>
            </a:r>
            <a:r>
              <a:rPr lang="en-US" b="1" dirty="0"/>
              <a:t>x </a:t>
            </a:r>
            <a:r>
              <a:rPr lang="en-US" b="1" dirty="0" smtClean="0"/>
              <a:t>≈ 0.3 </a:t>
            </a:r>
            <a:endParaRPr lang="en-US" b="1" dirty="0"/>
          </a:p>
          <a:p>
            <a:r>
              <a:rPr lang="en-US" b="1" dirty="0"/>
              <a:t>P</a:t>
            </a:r>
            <a:r>
              <a:rPr lang="en-US" b="1" dirty="0" smtClean="0"/>
              <a:t>robe valence </a:t>
            </a:r>
            <a:r>
              <a:rPr lang="en-US" b="1" dirty="0"/>
              <a:t>quarks</a:t>
            </a:r>
          </a:p>
          <a:p>
            <a:r>
              <a:rPr lang="en-US" b="1" dirty="0" smtClean="0"/>
              <a:t>long </a:t>
            </a:r>
            <a:r>
              <a:rPr lang="en-US" b="1" dirty="0"/>
              <a:t>exposure time</a:t>
            </a:r>
          </a:p>
        </p:txBody>
      </p:sp>
      <p:sp>
        <p:nvSpPr>
          <p:cNvPr id="10" name="TextBox 9"/>
          <p:cNvSpPr txBox="1"/>
          <p:nvPr/>
        </p:nvSpPr>
        <p:spPr>
          <a:xfrm>
            <a:off x="2091822" y="946363"/>
            <a:ext cx="5404043" cy="369332"/>
          </a:xfrm>
          <a:prstGeom prst="rect">
            <a:avLst/>
          </a:prstGeom>
          <a:noFill/>
        </p:spPr>
        <p:txBody>
          <a:bodyPr wrap="none" rtlCol="0">
            <a:spAutoFit/>
          </a:bodyPr>
          <a:lstStyle/>
          <a:p>
            <a:r>
              <a:rPr lang="en-US" b="1" dirty="0" smtClean="0"/>
              <a:t>Snapshots where 0 &lt; x &lt; 1 is the shutter exposure time</a:t>
            </a:r>
            <a:endParaRPr lang="en-US" b="1" dirty="0"/>
          </a:p>
        </p:txBody>
      </p:sp>
      <p:sp>
        <p:nvSpPr>
          <p:cNvPr id="11" name="TextBox 10"/>
          <p:cNvSpPr txBox="1"/>
          <p:nvPr/>
        </p:nvSpPr>
        <p:spPr>
          <a:xfrm>
            <a:off x="1718294" y="5030653"/>
            <a:ext cx="184666" cy="369332"/>
          </a:xfrm>
          <a:prstGeom prst="rect">
            <a:avLst/>
          </a:prstGeom>
          <a:noFill/>
        </p:spPr>
        <p:txBody>
          <a:bodyPr wrap="none" rtlCol="0">
            <a:spAutoFit/>
          </a:bodyPr>
          <a:lstStyle/>
          <a:p>
            <a:r>
              <a:rPr lang="en-US" b="1" dirty="0" smtClean="0"/>
              <a:t> </a:t>
            </a:r>
            <a:r>
              <a:rPr lang="en-US" dirty="0" smtClean="0"/>
              <a:t> </a:t>
            </a:r>
            <a:endParaRPr lang="en-US" dirty="0"/>
          </a:p>
        </p:txBody>
      </p:sp>
      <p:pic>
        <p:nvPicPr>
          <p:cNvPr id="12" name="Picture 11" descr="shutte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859" y="3996461"/>
            <a:ext cx="5152805" cy="2359889"/>
          </a:xfrm>
          <a:prstGeom prst="rect">
            <a:avLst/>
          </a:prstGeom>
        </p:spPr>
      </p:pic>
      <p:pic>
        <p:nvPicPr>
          <p:cNvPr id="13" name="Content Placeholder 12" descr="Screen Shot 2018-10-15 at 2.33.39 PM.png"/>
          <p:cNvPicPr>
            <a:picLocks noGrp="1" noChangeAspect="1"/>
          </p:cNvPicPr>
          <p:nvPr>
            <p:ph idx="1"/>
          </p:nvPr>
        </p:nvPicPr>
        <p:blipFill>
          <a:blip r:embed="rId3">
            <a:extLst>
              <a:ext uri="{28A0092B-C50C-407E-A947-70E740481C1C}">
                <a14:useLocalDpi xmlns:a14="http://schemas.microsoft.com/office/drawing/2010/main" val="0"/>
              </a:ext>
            </a:extLst>
          </a:blip>
          <a:srcRect l="-39480" r="-39480"/>
          <a:stretch>
            <a:fillRect/>
          </a:stretch>
        </p:blipFill>
        <p:spPr>
          <a:xfrm>
            <a:off x="5850445" y="1394122"/>
            <a:ext cx="3102784" cy="1706412"/>
          </a:xfrm>
        </p:spPr>
      </p:pic>
      <p:pic>
        <p:nvPicPr>
          <p:cNvPr id="14" name="Picture 13" descr="Screen Shot 2018-10-15 at 2.33.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953" y="1466985"/>
            <a:ext cx="1798098" cy="1659338"/>
          </a:xfrm>
          <a:prstGeom prst="rect">
            <a:avLst/>
          </a:prstGeom>
        </p:spPr>
      </p:pic>
      <p:pic>
        <p:nvPicPr>
          <p:cNvPr id="15" name="Picture 14" descr="Screen Shot 2018-10-15 at 2.34.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840" y="1442738"/>
            <a:ext cx="1765001" cy="1647690"/>
          </a:xfrm>
          <a:prstGeom prst="rect">
            <a:avLst/>
          </a:prstGeom>
        </p:spPr>
      </p:pic>
      <p:sp>
        <p:nvSpPr>
          <p:cNvPr id="16" name="TextBox 15"/>
          <p:cNvSpPr txBox="1"/>
          <p:nvPr/>
        </p:nvSpPr>
        <p:spPr>
          <a:xfrm>
            <a:off x="3560339" y="3081529"/>
            <a:ext cx="2408795" cy="923330"/>
          </a:xfrm>
          <a:prstGeom prst="rect">
            <a:avLst/>
          </a:prstGeom>
          <a:noFill/>
        </p:spPr>
        <p:txBody>
          <a:bodyPr wrap="none" rtlCol="0">
            <a:spAutoFit/>
          </a:bodyPr>
          <a:lstStyle/>
          <a:p>
            <a:pPr algn="ctr"/>
            <a:r>
              <a:rPr lang="en-US" dirty="0"/>
              <a:t> </a:t>
            </a:r>
            <a:r>
              <a:rPr lang="en-US" b="1" dirty="0"/>
              <a:t>x </a:t>
            </a:r>
            <a:r>
              <a:rPr lang="en-US" b="1" dirty="0" smtClean="0"/>
              <a:t>≈ 10</a:t>
            </a:r>
            <a:r>
              <a:rPr lang="en-US" b="1" baseline="30000" dirty="0" smtClean="0"/>
              <a:t>-2</a:t>
            </a:r>
            <a:r>
              <a:rPr lang="en-US" b="1" dirty="0" smtClean="0"/>
              <a:t> </a:t>
            </a:r>
            <a:endParaRPr lang="en-US" b="1" dirty="0"/>
          </a:p>
          <a:p>
            <a:pPr algn="ctr"/>
            <a:r>
              <a:rPr lang="en-US" b="1" dirty="0" smtClean="0"/>
              <a:t>Probe rad. dominated</a:t>
            </a:r>
            <a:endParaRPr lang="en-US" b="1" dirty="0"/>
          </a:p>
          <a:p>
            <a:pPr algn="ctr"/>
            <a:r>
              <a:rPr lang="en-US" b="1" dirty="0" smtClean="0"/>
              <a:t>medium </a:t>
            </a:r>
            <a:r>
              <a:rPr lang="en-US" b="1" dirty="0"/>
              <a:t>exposure time</a:t>
            </a:r>
          </a:p>
        </p:txBody>
      </p:sp>
      <p:cxnSp>
        <p:nvCxnSpPr>
          <p:cNvPr id="18" name="Straight Arrow Connector 17"/>
          <p:cNvCxnSpPr/>
          <p:nvPr/>
        </p:nvCxnSpPr>
        <p:spPr>
          <a:xfrm flipH="1">
            <a:off x="5600855" y="2282304"/>
            <a:ext cx="8374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801193" y="2283727"/>
            <a:ext cx="837477"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AF2E4468-5398-3744-84A2-247E18F77D68}" type="slidenum">
              <a:rPr lang="en-US" smtClean="0"/>
              <a:t>8</a:t>
            </a:fld>
            <a:endParaRPr lang="en-US"/>
          </a:p>
        </p:txBody>
      </p:sp>
      <p:sp>
        <p:nvSpPr>
          <p:cNvPr id="17" name="Footer Placeholder 16"/>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14996301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0612" y="54044"/>
            <a:ext cx="4076187" cy="3398218"/>
          </a:xfrm>
        </p:spPr>
        <p:txBody>
          <a:bodyPr>
            <a:normAutofit fontScale="90000"/>
          </a:bodyPr>
          <a:lstStyle/>
          <a:p>
            <a:r>
              <a:rPr lang="en-US" b="1" dirty="0" smtClean="0">
                <a:solidFill>
                  <a:srgbClr val="0000FF"/>
                </a:solidFill>
              </a:rPr>
              <a:t>Quark Structure of Proton from High-Energy Lepton Scattering</a:t>
            </a:r>
            <a:endParaRPr lang="en-US" b="1" dirty="0">
              <a:solidFill>
                <a:srgbClr val="0000FF"/>
              </a:solidFill>
            </a:endParaRPr>
          </a:p>
        </p:txBody>
      </p:sp>
      <p:pic>
        <p:nvPicPr>
          <p:cNvPr id="7" name="Content Placeholder 6" descr="f2collider_logf2 (2).pdf"/>
          <p:cNvPicPr>
            <a:picLocks noGrp="1" noChangeAspect="1"/>
          </p:cNvPicPr>
          <p:nvPr>
            <p:ph idx="1"/>
          </p:nvPr>
        </p:nvPicPr>
        <p:blipFill>
          <a:blip r:embed="rId2">
            <a:extLst>
              <a:ext uri="{28A0092B-C50C-407E-A947-70E740481C1C}">
                <a14:useLocalDpi xmlns:a14="http://schemas.microsoft.com/office/drawing/2010/main" val="0"/>
              </a:ext>
            </a:extLst>
          </a:blip>
          <a:srcRect l="-63684" r="-63684"/>
          <a:stretch>
            <a:fillRect/>
          </a:stretch>
        </p:blipFill>
        <p:spPr>
          <a:xfrm>
            <a:off x="-2860181" y="-372106"/>
            <a:ext cx="10548349" cy="6745375"/>
          </a:xfrm>
        </p:spPr>
      </p:pic>
      <p:sp>
        <p:nvSpPr>
          <p:cNvPr id="8" name="TextBox 7"/>
          <p:cNvSpPr txBox="1"/>
          <p:nvPr/>
        </p:nvSpPr>
        <p:spPr>
          <a:xfrm>
            <a:off x="4554843" y="3798717"/>
            <a:ext cx="4589157" cy="1938992"/>
          </a:xfrm>
          <a:prstGeom prst="rect">
            <a:avLst/>
          </a:prstGeom>
          <a:noFill/>
        </p:spPr>
        <p:txBody>
          <a:bodyPr wrap="square" rtlCol="0">
            <a:spAutoFit/>
          </a:bodyPr>
          <a:lstStyle/>
          <a:p>
            <a:pPr marL="285750" indent="-285750">
              <a:buFont typeface="Arial"/>
              <a:buChar char="•"/>
            </a:pPr>
            <a:r>
              <a:rPr lang="en-US" sz="2000" dirty="0" smtClean="0"/>
              <a:t>Snap shots of the charged structure of the proton taken in the boosted frame</a:t>
            </a:r>
          </a:p>
          <a:p>
            <a:pPr marL="285750" indent="-285750">
              <a:buFont typeface="Arial"/>
              <a:buChar char="•"/>
            </a:pPr>
            <a:r>
              <a:rPr lang="en-US" sz="2000" i="1" dirty="0" smtClean="0"/>
              <a:t>1/Q</a:t>
            </a:r>
            <a:r>
              <a:rPr lang="en-US" sz="2000" dirty="0" smtClean="0"/>
              <a:t> spatial resolution</a:t>
            </a:r>
          </a:p>
          <a:p>
            <a:pPr marL="285750" indent="-285750">
              <a:buFont typeface="Arial"/>
              <a:buChar char="•"/>
            </a:pPr>
            <a:r>
              <a:rPr lang="en-US" sz="2000" i="1" dirty="0"/>
              <a:t>x</a:t>
            </a:r>
            <a:r>
              <a:rPr lang="en-US" sz="2000" dirty="0" smtClean="0"/>
              <a:t> exposure time</a:t>
            </a:r>
          </a:p>
          <a:p>
            <a:pPr marL="285750" indent="-285750">
              <a:buFont typeface="Arial"/>
              <a:buChar char="•"/>
            </a:pPr>
            <a:r>
              <a:rPr lang="en-US" sz="2000" dirty="0" smtClean="0"/>
              <a:t>QCD prescribes evolution with </a:t>
            </a:r>
            <a:r>
              <a:rPr lang="en-US" sz="2000" i="1" dirty="0" smtClean="0"/>
              <a:t>Q</a:t>
            </a:r>
            <a:r>
              <a:rPr lang="en-US" sz="2000" i="1" baseline="30000" dirty="0" smtClean="0"/>
              <a:t>2</a:t>
            </a:r>
            <a:r>
              <a:rPr lang="en-US" sz="2000" i="1" dirty="0" smtClean="0"/>
              <a:t> </a:t>
            </a:r>
            <a:r>
              <a:rPr lang="en-US" sz="2000" dirty="0" smtClean="0"/>
              <a:t>which</a:t>
            </a:r>
          </a:p>
          <a:p>
            <a:r>
              <a:rPr lang="en-US" sz="2000" dirty="0"/>
              <a:t> </a:t>
            </a:r>
            <a:r>
              <a:rPr lang="en-US" sz="2000" dirty="0" smtClean="0"/>
              <a:t>    connects quarks and gluons  </a:t>
            </a:r>
            <a:endParaRPr lang="en-US" sz="2000" dirty="0"/>
          </a:p>
        </p:txBody>
      </p:sp>
      <p:pic>
        <p:nvPicPr>
          <p:cNvPr id="9" name="Picture 8" descr="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115" y="4800780"/>
            <a:ext cx="774301" cy="716049"/>
          </a:xfrm>
          <a:prstGeom prst="rect">
            <a:avLst/>
          </a:prstGeom>
        </p:spPr>
      </p:pic>
      <p:pic>
        <p:nvPicPr>
          <p:cNvPr id="10" name="Picture 9" descr="Nob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878" y="1526611"/>
            <a:ext cx="751896" cy="695330"/>
          </a:xfrm>
          <a:prstGeom prst="rect">
            <a:avLst/>
          </a:prstGeom>
        </p:spPr>
      </p:pic>
      <p:sp>
        <p:nvSpPr>
          <p:cNvPr id="3" name="TextBox 2"/>
          <p:cNvSpPr txBox="1"/>
          <p:nvPr/>
        </p:nvSpPr>
        <p:spPr>
          <a:xfrm>
            <a:off x="727554" y="4947945"/>
            <a:ext cx="652643" cy="369332"/>
          </a:xfrm>
          <a:prstGeom prst="rect">
            <a:avLst/>
          </a:prstGeom>
          <a:noFill/>
        </p:spPr>
        <p:txBody>
          <a:bodyPr wrap="none" rtlCol="0">
            <a:spAutoFit/>
          </a:bodyPr>
          <a:lstStyle/>
          <a:p>
            <a:r>
              <a:rPr lang="en-US" b="1" dirty="0" smtClean="0"/>
              <a:t>1990</a:t>
            </a:r>
            <a:endParaRPr lang="en-US" b="1" dirty="0"/>
          </a:p>
        </p:txBody>
      </p:sp>
      <p:sp>
        <p:nvSpPr>
          <p:cNvPr id="11" name="TextBox 10"/>
          <p:cNvSpPr txBox="1"/>
          <p:nvPr/>
        </p:nvSpPr>
        <p:spPr>
          <a:xfrm>
            <a:off x="3465792" y="1693412"/>
            <a:ext cx="652643" cy="369332"/>
          </a:xfrm>
          <a:prstGeom prst="rect">
            <a:avLst/>
          </a:prstGeom>
          <a:noFill/>
        </p:spPr>
        <p:txBody>
          <a:bodyPr wrap="none" rtlCol="0">
            <a:spAutoFit/>
          </a:bodyPr>
          <a:lstStyle/>
          <a:p>
            <a:r>
              <a:rPr lang="en-US" b="1" dirty="0" smtClean="0"/>
              <a:t>2004</a:t>
            </a:r>
            <a:endParaRPr lang="en-US" b="1" dirty="0"/>
          </a:p>
        </p:txBody>
      </p:sp>
      <p:sp>
        <p:nvSpPr>
          <p:cNvPr id="12" name="TextBox 11"/>
          <p:cNvSpPr txBox="1"/>
          <p:nvPr/>
        </p:nvSpPr>
        <p:spPr>
          <a:xfrm>
            <a:off x="5181257" y="3273247"/>
            <a:ext cx="3273665" cy="369332"/>
          </a:xfrm>
          <a:prstGeom prst="rect">
            <a:avLst/>
          </a:prstGeom>
          <a:noFill/>
        </p:spPr>
        <p:txBody>
          <a:bodyPr wrap="none" rtlCol="0">
            <a:spAutoFit/>
          </a:bodyPr>
          <a:lstStyle/>
          <a:p>
            <a:r>
              <a:rPr lang="en-US" dirty="0"/>
              <a:t>e</a:t>
            </a:r>
            <a:r>
              <a:rPr lang="en-US" dirty="0" smtClean="0"/>
              <a:t>-p cross section ≈ </a:t>
            </a:r>
            <a:r>
              <a:rPr lang="en-US" dirty="0" err="1" smtClean="0"/>
              <a:t>σ</a:t>
            </a:r>
            <a:r>
              <a:rPr lang="en-US" baseline="-25000" dirty="0" err="1" smtClean="0"/>
              <a:t>Mott</a:t>
            </a:r>
            <a:r>
              <a:rPr lang="en-US" dirty="0" smtClean="0"/>
              <a:t> </a:t>
            </a:r>
            <a:r>
              <a:rPr lang="en-US" dirty="0" smtClean="0">
                <a:latin typeface="Wingdings"/>
                <a:ea typeface="Wingdings"/>
                <a:cs typeface="Wingdings"/>
                <a:sym typeface="Wingdings"/>
              </a:rPr>
              <a:t></a:t>
            </a:r>
            <a:r>
              <a:rPr lang="en-US" dirty="0" smtClean="0"/>
              <a:t>F</a:t>
            </a:r>
            <a:r>
              <a:rPr lang="en-US" baseline="-25000" dirty="0" smtClean="0"/>
              <a:t>2</a:t>
            </a:r>
            <a:r>
              <a:rPr lang="en-US" dirty="0" smtClean="0"/>
              <a:t>(</a:t>
            </a:r>
            <a:r>
              <a:rPr lang="en-US" i="1" dirty="0" smtClean="0"/>
              <a:t>x,Q</a:t>
            </a:r>
            <a:r>
              <a:rPr lang="en-US" i="1" baseline="30000" dirty="0" smtClean="0"/>
              <a:t>2</a:t>
            </a:r>
            <a:r>
              <a:rPr lang="en-US" dirty="0" smtClean="0"/>
              <a:t>) </a:t>
            </a:r>
            <a:endParaRPr lang="en-US" dirty="0"/>
          </a:p>
        </p:txBody>
      </p:sp>
      <p:sp>
        <p:nvSpPr>
          <p:cNvPr id="13" name="Slide Number Placeholder 12"/>
          <p:cNvSpPr>
            <a:spLocks noGrp="1"/>
          </p:cNvSpPr>
          <p:nvPr>
            <p:ph type="sldNum" sz="quarter" idx="12"/>
          </p:nvPr>
        </p:nvSpPr>
        <p:spPr/>
        <p:txBody>
          <a:bodyPr/>
          <a:lstStyle/>
          <a:p>
            <a:fld id="{AF2E4468-5398-3744-84A2-247E18F77D68}" type="slidenum">
              <a:rPr lang="en-US" smtClean="0"/>
              <a:t>9</a:t>
            </a:fld>
            <a:endParaRPr lang="en-US"/>
          </a:p>
        </p:txBody>
      </p:sp>
      <p:sp>
        <p:nvSpPr>
          <p:cNvPr id="15" name="Footer Placeholder 14"/>
          <p:cNvSpPr>
            <a:spLocks noGrp="1"/>
          </p:cNvSpPr>
          <p:nvPr>
            <p:ph type="ftr" sz="quarter" idx="11"/>
          </p:nvPr>
        </p:nvSpPr>
        <p:spPr/>
        <p:txBody>
          <a:bodyPr/>
          <a:lstStyle/>
          <a:p>
            <a:r>
              <a:rPr lang="nl-NL" smtClean="0"/>
              <a:t>Richard Milner                                                      Strong QCD Meeting</a:t>
            </a:r>
            <a:endParaRPr lang="en-US"/>
          </a:p>
        </p:txBody>
      </p:sp>
    </p:spTree>
    <p:extLst>
      <p:ext uri="{BB962C8B-B14F-4D97-AF65-F5344CB8AC3E}">
        <p14:creationId xmlns:p14="http://schemas.microsoft.com/office/powerpoint/2010/main" val="19658359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1020</TotalTime>
  <Words>2493</Words>
  <Application>Microsoft Macintosh PowerPoint</Application>
  <PresentationFormat>On-screen Show (4:3)</PresentationFormat>
  <Paragraphs>460</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Studying QCD with the  Electron-Ion Collider </vt:lpstr>
      <vt:lpstr>2012: CERN</vt:lpstr>
      <vt:lpstr>2012: CERN</vt:lpstr>
      <vt:lpstr>Understanding  The Nucleus</vt:lpstr>
      <vt:lpstr>21st Century View of the  Fundamental Structure of the Proton </vt:lpstr>
      <vt:lpstr>Proton Viewed in High Energy Electron Scattering: 1 Longitudinal Dimension</vt:lpstr>
      <vt:lpstr>Visualization </vt:lpstr>
      <vt:lpstr>High Energy Electron Scattering</vt:lpstr>
      <vt:lpstr>Quark Structure of Proton from High-Energy Lepton Scattering</vt:lpstr>
      <vt:lpstr>PowerPoint Presentation</vt:lpstr>
      <vt:lpstr>EIC: 21st Century QCD Laboratory</vt:lpstr>
      <vt:lpstr>QCD Exploration </vt:lpstr>
      <vt:lpstr>U.S. Electron-Ion Collider Planning 2007-18</vt:lpstr>
      <vt:lpstr>EIC Physics Case</vt:lpstr>
      <vt:lpstr>Findings of the NAS committee</vt:lpstr>
      <vt:lpstr>Findings of the NAS Committee (II)</vt:lpstr>
      <vt:lpstr>Proton Viewed in High Energy Electron Scattering: 1 Longitudinal Dimension</vt:lpstr>
      <vt:lpstr>Proton Tomography: 2 New Dimensions Transverse to Longitudinal Momentum</vt:lpstr>
      <vt:lpstr>PowerPoint Presentation</vt:lpstr>
      <vt:lpstr>Transverse Spatial Distribution of Gluons</vt:lpstr>
      <vt:lpstr>Transverse Momentum Distributions</vt:lpstr>
      <vt:lpstr>Energy Momentum Tensor (EMT)</vt:lpstr>
      <vt:lpstr>Mass of the Nucleon</vt:lpstr>
      <vt:lpstr>Spin of the Nucleon</vt:lpstr>
      <vt:lpstr>QCD Dynamics in Nuclei</vt:lpstr>
      <vt:lpstr>What tames the low-x rise of the gluons?</vt:lpstr>
      <vt:lpstr>Understanding the QGP</vt:lpstr>
      <vt:lpstr>Old paradigm: understanding before 2012</vt:lpstr>
      <vt:lpstr>New paradigm: small systems</vt:lpstr>
      <vt:lpstr>PowerPoint Presentation</vt:lpstr>
      <vt:lpstr>Collider Specifications from Science</vt:lpstr>
      <vt:lpstr>PowerPoint Presentation</vt:lpstr>
      <vt:lpstr>PowerPoint Presentation</vt:lpstr>
      <vt:lpstr>There are two proposals:</vt:lpstr>
      <vt:lpstr>Layouts of Accelerator Concepts</vt:lpstr>
      <vt:lpstr>PowerPoint Presentation</vt:lpstr>
      <vt:lpstr>PowerPoint Presentation</vt:lpstr>
      <vt:lpstr>PowerPoint Presentation</vt:lpstr>
    </vt:vector>
  </TitlesOfParts>
  <Company>MIT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Electron-Ion Collider Status and Path Forward</dc:title>
  <dc:creator>Richard Milner</dc:creator>
  <cp:lastModifiedBy>Richard Milner</cp:lastModifiedBy>
  <cp:revision>384</cp:revision>
  <dcterms:created xsi:type="dcterms:W3CDTF">2018-10-04T11:52:07Z</dcterms:created>
  <dcterms:modified xsi:type="dcterms:W3CDTF">2019-11-08T12:50:12Z</dcterms:modified>
</cp:coreProperties>
</file>