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010" r:id="rId2"/>
    <p:sldId id="2048" r:id="rId3"/>
    <p:sldId id="1723" r:id="rId4"/>
    <p:sldId id="2017" r:id="rId5"/>
    <p:sldId id="2077" r:id="rId6"/>
    <p:sldId id="2029" r:id="rId7"/>
    <p:sldId id="2030" r:id="rId8"/>
    <p:sldId id="1945" r:id="rId9"/>
    <p:sldId id="1946" r:id="rId10"/>
    <p:sldId id="1948" r:id="rId11"/>
    <p:sldId id="1978" r:id="rId12"/>
    <p:sldId id="1981" r:id="rId13"/>
    <p:sldId id="1934" r:id="rId14"/>
    <p:sldId id="1727" r:id="rId15"/>
    <p:sldId id="1728" r:id="rId16"/>
    <p:sldId id="1933" r:id="rId17"/>
    <p:sldId id="2052" r:id="rId18"/>
    <p:sldId id="2053" r:id="rId19"/>
    <p:sldId id="1823" r:id="rId20"/>
    <p:sldId id="1830" r:id="rId21"/>
    <p:sldId id="1833" r:id="rId22"/>
    <p:sldId id="1950" r:id="rId23"/>
    <p:sldId id="1951" r:id="rId24"/>
    <p:sldId id="1952" r:id="rId25"/>
    <p:sldId id="2055" r:id="rId26"/>
    <p:sldId id="2056" r:id="rId27"/>
    <p:sldId id="2057" r:id="rId28"/>
    <p:sldId id="2059" r:id="rId29"/>
    <p:sldId id="2060" r:id="rId30"/>
    <p:sldId id="2061" r:id="rId31"/>
    <p:sldId id="2079" r:id="rId32"/>
    <p:sldId id="2080" r:id="rId33"/>
    <p:sldId id="2063" r:id="rId34"/>
    <p:sldId id="2062" r:id="rId35"/>
    <p:sldId id="1682" r:id="rId36"/>
    <p:sldId id="2064" r:id="rId37"/>
    <p:sldId id="2065" r:id="rId38"/>
    <p:sldId id="2066" r:id="rId39"/>
    <p:sldId id="2067" r:id="rId40"/>
    <p:sldId id="2068" r:id="rId41"/>
    <p:sldId id="2078" r:id="rId42"/>
    <p:sldId id="2069" r:id="rId43"/>
    <p:sldId id="2070" r:id="rId44"/>
    <p:sldId id="2071" r:id="rId45"/>
    <p:sldId id="2076" r:id="rId46"/>
    <p:sldId id="2072" r:id="rId47"/>
    <p:sldId id="2073" r:id="rId48"/>
    <p:sldId id="1986" r:id="rId49"/>
    <p:sldId id="1966" r:id="rId50"/>
    <p:sldId id="1967" r:id="rId51"/>
    <p:sldId id="2074" r:id="rId52"/>
    <p:sldId id="1821" r:id="rId53"/>
    <p:sldId id="2009" r:id="rId54"/>
    <p:sldId id="1932" r:id="rId55"/>
    <p:sldId id="2075" r:id="rId56"/>
  </p:sldIdLst>
  <p:sldSz cx="12192000" cy="6858000"/>
  <p:notesSz cx="7315200" cy="9601200"/>
  <p:custDataLst>
    <p:tags r:id="rId5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00"/>
    <a:srgbClr val="33CC33"/>
    <a:srgbClr val="0000FF"/>
    <a:srgbClr val="000099"/>
    <a:srgbClr val="9933FF"/>
    <a:srgbClr val="FFA520"/>
    <a:srgbClr val="CC0099"/>
    <a:srgbClr val="00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19" autoAdjust="0"/>
    <p:restoredTop sz="94780" autoAdjust="0"/>
  </p:normalViewPr>
  <p:slideViewPr>
    <p:cSldViewPr>
      <p:cViewPr varScale="1">
        <p:scale>
          <a:sx n="78" d="100"/>
          <a:sy n="78" d="100"/>
        </p:scale>
        <p:origin x="54" y="5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82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4464"/>
            <a:ext cx="9753600" cy="5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8400" y="0"/>
            <a:ext cx="9753600" cy="16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83201" y="160020"/>
            <a:ext cx="2030307" cy="32004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80B18B65-4CBA-DB46-9D73-AD0C58E7BE22}" type="datetime1">
              <a:rPr lang="en-US" smtClean="0"/>
              <a:pPr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12800" y="9041131"/>
            <a:ext cx="5852160" cy="24003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746241" y="9119474"/>
            <a:ext cx="567267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635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4C269693-4B73-3F4B-BE08-27CE2957F7EB}" type="datetime1">
              <a:rPr lang="en-US" smtClean="0"/>
              <a:pPr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09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35+5 … Relating Experimental Studies of Hadron Structure to Strong QCD Within the Unified Continuum QCD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0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0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94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20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25+5 … Bonn </a:t>
            </a:r>
            <a:r>
              <a:rPr lang="en-GB" dirty="0" err="1"/>
              <a:t>Nstar</a:t>
            </a:r>
            <a:r>
              <a:rPr lang="en-GB" dirty="0"/>
              <a:t>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4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" y="-1278447"/>
            <a:ext cx="12192000" cy="1042416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4451" y="1671639"/>
            <a:ext cx="102616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4451" y="3125788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title footer_Blue_646.jp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794500"/>
            <a:ext cx="12192000" cy="63500"/>
          </a:xfrm>
          <a:prstGeom prst="rect">
            <a:avLst/>
          </a:prstGeom>
          <a:gradFill flip="none"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1067274" cy="10668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53964" y="228600"/>
            <a:ext cx="137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b="1" dirty="0">
                <a:solidFill>
                  <a:schemeClr val="accent1">
                    <a:lumMod val="50000"/>
                  </a:schemeClr>
                </a:solidFill>
                <a:latin typeface="Adobe Hebrew" charset="0"/>
                <a:ea typeface="Adobe Hebrew" charset="0"/>
                <a:cs typeface="Adobe Hebrew" charset="0"/>
              </a:rPr>
              <a:t>NANJING</a:t>
            </a:r>
            <a:r>
              <a:rPr kumimoji="1" lang="zh-CN" altLang="en-US" sz="1800" b="1" dirty="0">
                <a:solidFill>
                  <a:schemeClr val="accent1">
                    <a:lumMod val="50000"/>
                  </a:schemeClr>
                </a:solidFill>
                <a:latin typeface="Adobe Hebrew" charset="0"/>
                <a:ea typeface="Adobe Hebrew" charset="0"/>
                <a:cs typeface="Adobe Hebrew" charset="0"/>
              </a:rPr>
              <a:t> 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240506" y="515035"/>
            <a:ext cx="181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="1" dirty="0">
                <a:solidFill>
                  <a:schemeClr val="accent1">
                    <a:lumMod val="50000"/>
                  </a:schemeClr>
                </a:solidFill>
                <a:latin typeface="Adobe Hebrew" charset="0"/>
                <a:ea typeface="Adobe Hebrew" charset="0"/>
                <a:cs typeface="Adobe Hebrew" charset="0"/>
              </a:rPr>
              <a:t>UNIVERSITY</a:t>
            </a:r>
            <a:endParaRPr kumimoji="1" lang="zh-CN" altLang="en-US" b="1" dirty="0">
              <a:solidFill>
                <a:schemeClr val="accent1">
                  <a:lumMod val="50000"/>
                </a:schemeClr>
              </a:solidFill>
              <a:latin typeface="Adobe Hebrew" charset="0"/>
              <a:ea typeface="Adobe Hebrew" charset="0"/>
              <a:cs typeface="Adobe Hebrew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Strong QCD and Hadron Structure Experiments ... 2019.11.5-9 ... JLab   (pgs = 54)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Emergence of Mass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Strong QCD and Hadron Structure Experiments ... 2019.11.5-9 ... JLab   (pgs = 54)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Emergence of Mass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8684" y="6611938"/>
            <a:ext cx="4523316" cy="25501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5400" y="6629400"/>
            <a:ext cx="4704744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Emergence of Mass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8358" y="6629400"/>
            <a:ext cx="4394201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Strong QCD and Hadron Structure Experiments ... 2019.11.5-9 ... JLab   (pgs = 54)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Emergence of Mass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Strong QCD and Hadron Structure Experiments ... 2019.11.5-9 ... JLab   (pgs = 54)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Emergence of Mass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Strong QCD and Hadron Structure Experiments ... 2019.11.5-9 ... JLab   (pgs = 54)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Emergence of Mass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3357" y="6596148"/>
            <a:ext cx="4868025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Strong QCD and Hadron Structure Experiments ... 2019.11.5-9 ... JLab   (pgs = 54)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Emergence of Mass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Strong QCD and Hadron Structure Experiments ... 2019.11.5-9 ... JLab   (pgs = 54)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Emergence of Mass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699"/>
            <a:ext cx="12192000" cy="53035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631" y="1018446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7110" y="6505575"/>
            <a:ext cx="279611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6301" y="6307138"/>
            <a:ext cx="792268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1" y="6489701"/>
            <a:ext cx="51223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np.nju.edu.c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504060?ln=en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inspirebeta.net/record/262672?ln=e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inspirehep.net/record/1722842?ln=e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m/url?q=http%3A%2F%2Finspirehep.net%2Frecord%2F1676380%3Fln%3Den&amp;sa=D&amp;sntz=1&amp;usg=AFQjCNE1KPSBrHs3ZfSXpUKcyeAJpaN2Yw" TargetMode="Externa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/url?q=http%3A%2F%2Finspirehep.net%2Frecord%2F1676380%3Fln%3Den&amp;sa=D&amp;sntz=1&amp;usg=AFQjCNE1KPSBrHs3ZfSXpUKcyeAJpaN2Yw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url?q=http%3A%2F%2Finspirehep.net%2Frecord%2F1722842%3Fln%3Den&amp;sa=D&amp;sntz=1&amp;usg=AFQjCNHxBT2nj3jutYDVe7MXXRIkqgZYuA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/url?q=http%3A%2F%2Finspirehep.net%2Frecord%2F1722842%3Fln%3Den&amp;sa=D&amp;sntz=1&amp;usg=AFQjCNHxBT2nj3jutYDVe7MXXRIkqgZYuA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/url?q=http%3A%2F%2Finspirehep.net%2Frecord%2F1722842%3Fln%3Den&amp;sa=D&amp;sntz=1&amp;usg=AFQjCNHxBT2nj3jutYDVe7MXXRIkqgZYuA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url?q=http%3A%2F%2Finspirehep.net%2Frecord%2F1722842%3Fln%3Den&amp;sa=D&amp;sntz=1&amp;usg=AFQjCNHxBT2nj3jutYDVe7MXXRIkqgZYuA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hyperlink" Target="http://inspirebeta.net/record/262672?ln=en" TargetMode="External"/><Relationship Id="rId4" Type="http://schemas.openxmlformats.org/officeDocument/2006/relationships/hyperlink" Target="http://inspirehep.net/record/1310738?ln=en" TargetMode="External"/><Relationship Id="rId9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url?q=http%3A%2F%2Finspirehep.net%2Frecord%2F1629169%3Fln%3Den&amp;sa=D&amp;sntz=1&amp;usg=AFQjCNE1krjKr1F_lb_ykv-_HBpnM_uaTA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%3A%2F%2Finspirehep.net%2Frecord%2F1651220%3Fln%3Den&amp;sa=D&amp;sntz=1&amp;usg=AFQjCNFBO5Fjslvh2-C7rgi3TDjJ3-kmKw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://inspirehep.net/record/1504060?ln=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" y="1737192"/>
            <a:ext cx="12202082" cy="9694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700" i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2509838" y="1447801"/>
            <a:ext cx="7696200" cy="106997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09838" y="2895600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6219B-A32E-476C-A7F0-797C04FF6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9696"/>
            <a:ext cx="12192000" cy="5867400"/>
          </a:xfrm>
          <a:prstGeom prst="rect">
            <a:avLst/>
          </a:prstGeom>
        </p:spPr>
      </p:pic>
      <p:sp>
        <p:nvSpPr>
          <p:cNvPr id="9" name="Subtitle 7"/>
          <p:cNvSpPr txBox="1">
            <a:spLocks/>
          </p:cNvSpPr>
          <p:nvPr/>
        </p:nvSpPr>
        <p:spPr bwMode="auto">
          <a:xfrm>
            <a:off x="838200" y="6324600"/>
            <a:ext cx="601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>
                <a:solidFill>
                  <a:schemeClr val="bg1"/>
                </a:solidFill>
              </a:rPr>
              <a:t>Craig Roberts … </a:t>
            </a:r>
            <a:r>
              <a:rPr lang="en-US" sz="2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http://inp.nju.edu.cn/</a:t>
            </a:r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0CD000EE-0D0D-4F96-8253-6D55DF13EF80}"/>
              </a:ext>
            </a:extLst>
          </p:cNvPr>
          <p:cNvSpPr txBox="1">
            <a:spLocks/>
          </p:cNvSpPr>
          <p:nvPr/>
        </p:nvSpPr>
        <p:spPr bwMode="auto">
          <a:xfrm>
            <a:off x="2326901" y="1345640"/>
            <a:ext cx="7848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sz="7200" b="1" kern="1200" dirty="0">
                <a:solidFill>
                  <a:schemeClr val="bg1"/>
                </a:solidFill>
                <a:latin typeface="Freestyle Script" panose="030804020302050B0404" pitchFamily="66" charset="0"/>
              </a:rPr>
              <a:t>Connecting Strong QCD with Hadro</a:t>
            </a:r>
            <a:r>
              <a:rPr lang="en-AU" sz="7200" b="1" dirty="0">
                <a:solidFill>
                  <a:schemeClr val="bg1"/>
                </a:solidFill>
                <a:latin typeface="Freestyle Script" panose="030804020302050B0404" pitchFamily="66" charset="0"/>
              </a:rPr>
              <a:t>n Structure Experiments</a:t>
            </a:r>
            <a:endParaRPr lang="en-GB" sz="7200" kern="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4701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AC00-D570-4457-A1D5-FD2AAD7C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pPr algn="r"/>
            <a:r>
              <a:rPr lang="en-GB" sz="2400" dirty="0"/>
              <a:t>Process-</a:t>
            </a:r>
            <a:r>
              <a:rPr lang="en-GB" sz="2400" u="sng" dirty="0"/>
              <a:t>independent</a:t>
            </a:r>
            <a:r>
              <a:rPr lang="en-GB" sz="2400" dirty="0"/>
              <a:t> </a:t>
            </a:r>
            <a:br>
              <a:rPr lang="en-GB" sz="2400" dirty="0"/>
            </a:br>
            <a:r>
              <a:rPr lang="en-GB" sz="2400" dirty="0"/>
              <a:t>effective-charge in QCD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1C926-F3B5-45E7-8B7A-390E2E740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52600"/>
            <a:ext cx="11582401" cy="4281488"/>
          </a:xfrm>
        </p:spPr>
        <p:txBody>
          <a:bodyPr/>
          <a:lstStyle/>
          <a:p>
            <a:r>
              <a:rPr lang="en-GB" i="1" dirty="0"/>
              <a:t>α̂</a:t>
            </a:r>
            <a:r>
              <a:rPr lang="en-GB" i="1" baseline="-25000" dirty="0"/>
              <a:t>PI</a:t>
            </a:r>
            <a:r>
              <a:rPr lang="en-GB" dirty="0"/>
              <a:t> is a new &amp; unique type of effective charge</a:t>
            </a:r>
          </a:p>
          <a:p>
            <a:pPr lvl="1">
              <a:spcBef>
                <a:spcPts val="0"/>
              </a:spcBef>
            </a:pPr>
            <a:r>
              <a:rPr lang="en-GB" sz="2200" dirty="0"/>
              <a:t>completely determined by the gauge-boson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sz="2200" dirty="0"/>
              <a:t>	two-point function.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GB" i="1" dirty="0"/>
              <a:t>α̂</a:t>
            </a:r>
            <a:r>
              <a:rPr lang="en-GB" i="1" baseline="-25000" dirty="0"/>
              <a:t>PI  </a:t>
            </a:r>
            <a:r>
              <a:rPr lang="en-GB" dirty="0"/>
              <a:t>is </a:t>
            </a:r>
          </a:p>
          <a:p>
            <a:pPr lvl="1">
              <a:spcBef>
                <a:spcPts val="0"/>
              </a:spcBef>
            </a:pPr>
            <a:r>
              <a:rPr lang="en-GB" dirty="0"/>
              <a:t>process-independent</a:t>
            </a:r>
          </a:p>
          <a:p>
            <a:pPr lvl="1">
              <a:spcBef>
                <a:spcPts val="0"/>
              </a:spcBef>
            </a:pPr>
            <a:r>
              <a:rPr lang="en-GB" dirty="0"/>
              <a:t>unifies a vast array of observables</a:t>
            </a:r>
          </a:p>
          <a:p>
            <a:r>
              <a:rPr lang="en-GB" i="1" dirty="0"/>
              <a:t>α̂</a:t>
            </a:r>
            <a:r>
              <a:rPr lang="en-GB" i="1" baseline="-25000" dirty="0"/>
              <a:t>PI </a:t>
            </a:r>
            <a:r>
              <a:rPr lang="en-GB" dirty="0"/>
              <a:t>possesses an infrared saturation point</a:t>
            </a:r>
          </a:p>
          <a:p>
            <a:pPr lvl="1">
              <a:spcBef>
                <a:spcPts val="0"/>
              </a:spcBef>
            </a:pPr>
            <a:r>
              <a:rPr lang="en-GB" dirty="0"/>
              <a:t>Nonperturbative analysis demonstrating absence of a Landau pole in QCD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rgbClr val="006600"/>
                </a:solidFill>
              </a:rPr>
              <a:t>QCD is IR finite, owing to dynamical generation of gluon mass-scale</a:t>
            </a:r>
          </a:p>
          <a:p>
            <a:r>
              <a:rPr lang="en-GB" dirty="0">
                <a:solidFill>
                  <a:srgbClr val="006600"/>
                </a:solidFill>
              </a:rPr>
              <a:t>Asymptotic freedom ⇒ QCD is well-defined at UV momenta</a:t>
            </a:r>
          </a:p>
          <a:p>
            <a:pPr>
              <a:spcBef>
                <a:spcPts val="600"/>
              </a:spcBef>
            </a:pPr>
            <a:r>
              <a:rPr lang="en-GB" b="1" i="1" dirty="0">
                <a:solidFill>
                  <a:srgbClr val="FF0000"/>
                </a:solidFill>
              </a:rPr>
              <a:t>QCD is therefore unique amongst known 4D quantum field theories </a:t>
            </a:r>
          </a:p>
          <a:p>
            <a:pPr lvl="1">
              <a:spcBef>
                <a:spcPts val="0"/>
              </a:spcBef>
            </a:pPr>
            <a:r>
              <a:rPr lang="en-GB" b="1" i="1" dirty="0">
                <a:solidFill>
                  <a:srgbClr val="FF0000"/>
                </a:solidFill>
              </a:rPr>
              <a:t>Potentially, defined &amp; internally consistent at all momenta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CACB4-1DD3-4B10-9F6C-7739A2F4F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40C91-46C9-47FC-921D-D951C6EB0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48CC0-2440-4B04-A52C-5202BFCBC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C30E11-695F-4E98-8AAE-E7988EE99A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143000"/>
            <a:ext cx="3685432" cy="27748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07A3EC-E5BB-4C87-B2EE-5E2C5A0D2510}"/>
              </a:ext>
            </a:extLst>
          </p:cNvPr>
          <p:cNvSpPr txBox="1"/>
          <p:nvPr/>
        </p:nvSpPr>
        <p:spPr>
          <a:xfrm>
            <a:off x="0" y="0"/>
            <a:ext cx="5486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 independent strong running coupling</a:t>
            </a:r>
          </a:p>
          <a:p>
            <a:r>
              <a:rPr lang="en-GB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Binosi</a:t>
            </a:r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Mezrag</a:t>
            </a:r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Papavassiliou</a:t>
            </a:r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Roberts, Rodriguez-Quintero</a:t>
            </a:r>
          </a:p>
          <a:p>
            <a:pPr>
              <a:spcAft>
                <a:spcPts val="300"/>
              </a:spcAft>
            </a:pPr>
            <a:r>
              <a:rPr lang="en-GB" sz="1100" dirty="0">
                <a:hlinkClick r:id="rId3"/>
              </a:rPr>
              <a:t>arXiv:1612.04835 [</a:t>
            </a:r>
            <a:r>
              <a:rPr lang="en-GB" sz="1100" dirty="0" err="1">
                <a:hlinkClick r:id="rId3"/>
              </a:rPr>
              <a:t>nucl-th</a:t>
            </a:r>
            <a:r>
              <a:rPr lang="en-GB" sz="1100" dirty="0">
                <a:hlinkClick r:id="rId3"/>
              </a:rPr>
              <a:t>]</a:t>
            </a:r>
            <a:r>
              <a:rPr lang="en-GB" sz="1100" dirty="0"/>
              <a:t>, </a:t>
            </a:r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Phys. Rev. D 96 (2017) 054026/1-7</a:t>
            </a:r>
            <a:endParaRPr lang="en-GB" sz="11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AU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QCD Running Coupling, </a:t>
            </a:r>
          </a:p>
          <a:p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A. </a:t>
            </a:r>
            <a:r>
              <a:rPr lang="en-A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Deur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S. J. Brodsky and G. F. de </a:t>
            </a:r>
            <a:r>
              <a:rPr lang="en-A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Teramond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</a:p>
          <a:p>
            <a:pPr>
              <a:spcAft>
                <a:spcPts val="300"/>
              </a:spcAft>
            </a:pPr>
            <a:r>
              <a:rPr lang="en-A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Prog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Part. </a:t>
            </a:r>
            <a:r>
              <a:rPr lang="en-A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Nucl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Phys. </a:t>
            </a:r>
            <a:r>
              <a:rPr lang="en-AU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90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(2016) 1-74</a:t>
            </a:r>
          </a:p>
          <a:p>
            <a:r>
              <a:rPr lang="en-AU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Process-independent effective coupling. From QCD Green functions to phenomenology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</a:p>
          <a:p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Jose Rodríguez-Quintero </a:t>
            </a:r>
            <a:r>
              <a:rPr lang="en-AU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 al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., arXiv:1801.10164 [</a:t>
            </a:r>
            <a:r>
              <a:rPr lang="en-A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nucl-th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]. Few Body Syst. </a:t>
            </a:r>
            <a:r>
              <a:rPr lang="en-AU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59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(2018) 121/1-9</a:t>
            </a:r>
          </a:p>
          <a:p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02633-FA01-46F9-BF8D-146925430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343400"/>
            <a:ext cx="10363200" cy="1362075"/>
          </a:xfrm>
        </p:spPr>
        <p:txBody>
          <a:bodyPr/>
          <a:lstStyle/>
          <a:p>
            <a:pPr algn="ctr"/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What is Confinement?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1FE18-BFA1-4913-A3A9-263641675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2F08C-CC07-4D17-AEEE-FDFC30B6C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E1224-01AD-4A23-B8C2-588BC8CCF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FA84E-2341-4F3A-8883-C3DF8682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95018EB-B405-4A74-8528-84450568C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5" y="381006"/>
            <a:ext cx="59737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501258-94B9-45A3-BF4F-D8154C5D46EF}"/>
              </a:ext>
            </a:extLst>
          </p:cNvPr>
          <p:cNvSpPr txBox="1">
            <a:spLocks/>
          </p:cNvSpPr>
          <p:nvPr/>
        </p:nvSpPr>
        <p:spPr bwMode="auto">
          <a:xfrm>
            <a:off x="963084" y="5181600"/>
            <a:ext cx="10363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60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Confinement is dynamical!</a:t>
            </a:r>
            <a:endParaRPr lang="en-US" sz="5400" kern="0" dirty="0"/>
          </a:p>
        </p:txBody>
      </p:sp>
    </p:spTree>
    <p:extLst>
      <p:ext uri="{BB962C8B-B14F-4D97-AF65-F5344CB8AC3E}">
        <p14:creationId xmlns:p14="http://schemas.microsoft.com/office/powerpoint/2010/main" val="27974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30163E-C17E-4965-8C5D-407A4A4AB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69" y="1385958"/>
            <a:ext cx="4587917" cy="47134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BA6C1-722C-4A9D-A79A-AAEA5BFA9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pPr algn="r"/>
            <a:r>
              <a:rPr lang="en-US" sz="36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Quark Fragmentation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71FE0-3ACA-45C5-8FF7-824E4F466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495800" cy="4525963"/>
          </a:xfrm>
        </p:spPr>
        <p:txBody>
          <a:bodyPr/>
          <a:lstStyle/>
          <a:p>
            <a:r>
              <a:rPr lang="en-US" sz="2400" dirty="0"/>
              <a:t>A quark begins to propagate </a:t>
            </a:r>
          </a:p>
          <a:p>
            <a:r>
              <a:rPr lang="en-US" sz="2400" dirty="0"/>
              <a:t>But after each “step” of length </a:t>
            </a:r>
            <a:r>
              <a:rPr lang="el-GR" sz="2400" b="1" i="1" dirty="0">
                <a:solidFill>
                  <a:srgbClr val="008000"/>
                </a:solidFill>
              </a:rPr>
              <a:t>σ</a:t>
            </a:r>
            <a:r>
              <a:rPr lang="en-GB" sz="2400" b="1" i="1" dirty="0">
                <a:solidFill>
                  <a:srgbClr val="008000"/>
                </a:solidFill>
              </a:rPr>
              <a:t> </a:t>
            </a:r>
            <a:r>
              <a:rPr lang="en-GB" sz="2400" b="1" dirty="0">
                <a:solidFill>
                  <a:srgbClr val="008000"/>
                </a:solidFill>
              </a:rPr>
              <a:t>≈ 1/</a:t>
            </a:r>
            <a:r>
              <a:rPr lang="en-GB" sz="2400" b="1" i="1" dirty="0">
                <a:solidFill>
                  <a:srgbClr val="008000"/>
                </a:solidFill>
              </a:rPr>
              <a:t>m</a:t>
            </a:r>
            <a:r>
              <a:rPr lang="en-GB" sz="2400" b="1" i="1" baseline="-25000" dirty="0">
                <a:solidFill>
                  <a:srgbClr val="008000"/>
                </a:solidFill>
              </a:rPr>
              <a:t>g</a:t>
            </a:r>
            <a:r>
              <a:rPr lang="en-US" sz="2400" dirty="0"/>
              <a:t>, on average, an interaction occurs, so that the quark </a:t>
            </a:r>
            <a:r>
              <a:rPr lang="en-US" sz="2400" i="1" dirty="0"/>
              <a:t>loses</a:t>
            </a:r>
            <a:r>
              <a:rPr lang="en-US" sz="2400" dirty="0"/>
              <a:t> its identity, sharing it with other </a:t>
            </a:r>
            <a:r>
              <a:rPr lang="en-US" sz="2400" dirty="0" err="1"/>
              <a:t>partons</a:t>
            </a:r>
            <a:r>
              <a:rPr lang="en-US" sz="2400" dirty="0"/>
              <a:t> </a:t>
            </a:r>
          </a:p>
          <a:p>
            <a:r>
              <a:rPr lang="en-US" sz="2400" dirty="0"/>
              <a:t>Finally, a cloud of </a:t>
            </a:r>
            <a:r>
              <a:rPr lang="en-US" sz="2400" dirty="0" err="1"/>
              <a:t>partons</a:t>
            </a:r>
            <a:r>
              <a:rPr lang="en-US" sz="2400" dirty="0"/>
              <a:t> is produced, which coalesces into </a:t>
            </a:r>
            <a:r>
              <a:rPr lang="en-US" sz="2400" dirty="0" err="1"/>
              <a:t>colour</a:t>
            </a:r>
            <a:r>
              <a:rPr lang="en-US" sz="2400" dirty="0"/>
              <a:t>-singlet final states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80E2C-B854-4877-B67A-D1B5C7F41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21375-28CC-4E43-99F3-B30178FEC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38E43-4618-4495-B65C-E6E518175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14B631-60C1-4633-9587-1D642A43A5D7}"/>
              </a:ext>
            </a:extLst>
          </p:cNvPr>
          <p:cNvSpPr/>
          <p:nvPr/>
        </p:nvSpPr>
        <p:spPr bwMode="auto">
          <a:xfrm>
            <a:off x="7603068" y="994056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BF0703"/>
                </a:solidFill>
                <a:latin typeface="Calibri" pitchFamily="34" charset="0"/>
              </a:rPr>
              <a:t>meson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7846A9-A0F3-4A1C-9776-A7FA9C76660F}"/>
              </a:ext>
            </a:extLst>
          </p:cNvPr>
          <p:cNvSpPr/>
          <p:nvPr/>
        </p:nvSpPr>
        <p:spPr bwMode="auto">
          <a:xfrm>
            <a:off x="8822268" y="1298856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BF0703"/>
                </a:solidFill>
                <a:latin typeface="Calibri" pitchFamily="34" charset="0"/>
              </a:rPr>
              <a:t>meson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A21FBB-94CA-48E4-B806-494F98D63565}"/>
              </a:ext>
            </a:extLst>
          </p:cNvPr>
          <p:cNvSpPr/>
          <p:nvPr/>
        </p:nvSpPr>
        <p:spPr bwMode="auto">
          <a:xfrm>
            <a:off x="9812868" y="1451256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BF0703"/>
                </a:solidFill>
                <a:latin typeface="Calibri" pitchFamily="34" charset="0"/>
              </a:rPr>
              <a:t>meson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BF49BC-9ADA-49D6-B340-20B89D7F1F3B}"/>
              </a:ext>
            </a:extLst>
          </p:cNvPr>
          <p:cNvSpPr/>
          <p:nvPr/>
        </p:nvSpPr>
        <p:spPr bwMode="auto">
          <a:xfrm>
            <a:off x="10727268" y="2746656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BF0703"/>
                </a:solidFill>
                <a:latin typeface="Calibri" pitchFamily="34" charset="0"/>
              </a:rPr>
              <a:t>meson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650A05-1F93-4625-85FE-0111DE7C35C6}"/>
              </a:ext>
            </a:extLst>
          </p:cNvPr>
          <p:cNvSpPr/>
          <p:nvPr/>
        </p:nvSpPr>
        <p:spPr bwMode="auto">
          <a:xfrm>
            <a:off x="8593668" y="5642256"/>
            <a:ext cx="2819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Confinement is a dynamical phenomenon!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29BA5F-6227-4297-9DE8-7C3E607F3755}"/>
              </a:ext>
            </a:extLst>
          </p:cNvPr>
          <p:cNvSpPr/>
          <p:nvPr/>
        </p:nvSpPr>
        <p:spPr>
          <a:xfrm>
            <a:off x="6248400" y="5304618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>
                <a:solidFill>
                  <a:srgbClr val="008000"/>
                </a:solidFill>
                <a:latin typeface="Calibri" pitchFamily="34" charset="0"/>
              </a:rPr>
              <a:t>σ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7DC188-6A85-42A6-B76B-D3CC64A55847}"/>
              </a:ext>
            </a:extLst>
          </p:cNvPr>
          <p:cNvSpPr txBox="1"/>
          <p:nvPr/>
        </p:nvSpPr>
        <p:spPr>
          <a:xfrm>
            <a:off x="609601" y="772180"/>
            <a:ext cx="6366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highlight>
                  <a:srgbClr val="FFFF00"/>
                </a:highlight>
              </a:rPr>
              <a:t>Fragmentation Functions ⇔</a:t>
            </a:r>
            <a:r>
              <a:rPr lang="en-US" sz="2800" b="1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GB" sz="2800" b="1" i="1" dirty="0">
                <a:solidFill>
                  <a:srgbClr val="FF0000"/>
                </a:solidFill>
                <a:highlight>
                  <a:srgbClr val="FFFF00"/>
                </a:highlight>
              </a:rPr>
              <a:t>Confinement </a:t>
            </a:r>
            <a:endParaRPr lang="en-US" sz="2800" b="1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847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4C51D-4914-47AB-A4C4-0EB2FA15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687934"/>
            <a:ext cx="10363200" cy="1362075"/>
          </a:xfrm>
        </p:spPr>
        <p:txBody>
          <a:bodyPr/>
          <a:lstStyle/>
          <a:p>
            <a:pPr algn="ctr"/>
            <a:r>
              <a:rPr lang="en-US" sz="54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Faddeev</a:t>
            </a:r>
            <a:r>
              <a:rPr lang="en-US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Equation for Baryons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A9942-9C06-429C-9A11-CD87F032AD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77C13-66B6-4B83-A723-6690BB7F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93D9B-55CF-4A45-A168-DBDCD44D2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01936-C505-4AC3-A8E8-F5DDA2704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6C69F2-F477-4CE3-929E-FDC94C811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71" y="562909"/>
            <a:ext cx="9648058" cy="3611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E96093-9D75-49F5-9ABD-E9C21C619586}"/>
              </a:ext>
            </a:extLst>
          </p:cNvPr>
          <p:cNvSpPr txBox="1"/>
          <p:nvPr/>
        </p:nvSpPr>
        <p:spPr>
          <a:xfrm>
            <a:off x="8336" y="0"/>
            <a:ext cx="4690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Nucleon mass from a covariant three-quark Faddeev equation</a:t>
            </a:r>
          </a:p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G. Eichmann 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et al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., Phys. Rev. Lett. 104 (2010) 201601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2153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F76C8-C3B7-4D35-BD6A-E3542B92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dirty="0"/>
              <a:t>Faddeev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DC8D-0B66-4798-84E9-FBB16E0D9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990601"/>
            <a:ext cx="7010400" cy="4525963"/>
          </a:xfrm>
        </p:spPr>
        <p:txBody>
          <a:bodyPr/>
          <a:lstStyle/>
          <a:p>
            <a:r>
              <a:rPr lang="en-AU" dirty="0" err="1"/>
              <a:t>Faddeev</a:t>
            </a:r>
            <a:r>
              <a:rPr lang="en-AU" dirty="0"/>
              <a:t> equation was introduced almost sixty years ago</a:t>
            </a:r>
          </a:p>
          <a:p>
            <a:pPr marL="400050" lvl="1" indent="0">
              <a:buNone/>
            </a:pPr>
            <a:r>
              <a:rPr lang="en-AU" sz="2200" dirty="0"/>
              <a:t>Faddeev:1960su: </a:t>
            </a:r>
            <a:r>
              <a:rPr lang="en-AU" sz="2200" dirty="0" err="1"/>
              <a:t>Faddeev</a:t>
            </a:r>
            <a:r>
              <a:rPr lang="en-AU" sz="2200" dirty="0"/>
              <a:t>, L. D., </a:t>
            </a:r>
            <a:r>
              <a:rPr lang="en-AU" sz="2200" i="1" dirty="0"/>
              <a:t>Scattering theory for a three particle system</a:t>
            </a:r>
            <a:r>
              <a:rPr lang="en-AU" sz="2200" dirty="0"/>
              <a:t>, </a:t>
            </a:r>
            <a:r>
              <a:rPr lang="en-AU" sz="2200" dirty="0" err="1"/>
              <a:t>Sov</a:t>
            </a:r>
            <a:r>
              <a:rPr lang="en-AU" sz="2200" dirty="0"/>
              <a:t>. Phys. JETP </a:t>
            </a:r>
            <a:r>
              <a:rPr lang="en-AU" sz="2200" b="1" dirty="0"/>
              <a:t>12</a:t>
            </a:r>
            <a:r>
              <a:rPr lang="en-AU" sz="2200" dirty="0"/>
              <a:t> (1961) pp. 1014-1019</a:t>
            </a:r>
          </a:p>
          <a:p>
            <a:r>
              <a:rPr lang="en-AU" dirty="0"/>
              <a:t>Treats the quantum mechanical problem of three-bodies interacting via pairwise potentials </a:t>
            </a:r>
          </a:p>
          <a:p>
            <a:pPr lvl="1"/>
            <a:r>
              <a:rPr lang="en-AU" sz="2200" dirty="0"/>
              <a:t>reducing scattering problem to a sum of three terms</a:t>
            </a:r>
          </a:p>
          <a:p>
            <a:pPr lvl="1"/>
            <a:r>
              <a:rPr lang="en-AU" sz="2200" dirty="0"/>
              <a:t>each of which describes a solvable scattering problem in distinct two-body subsystems</a:t>
            </a:r>
          </a:p>
          <a:p>
            <a:r>
              <a:rPr lang="en-AU" dirty="0"/>
              <a:t>The </a:t>
            </a:r>
            <a:r>
              <a:rPr lang="en-AU" dirty="0" err="1"/>
              <a:t>Faddeev</a:t>
            </a:r>
            <a:r>
              <a:rPr lang="en-AU" dirty="0"/>
              <a:t> formulation of that three-body problem has a unique solution.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0E8E2-A522-4E97-BA66-EFFBE34F1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78DB1-153F-4678-837C-7843FB51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38908-309E-4BA7-B86F-9962C9E2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42B29D-76B0-4A30-B955-8112E2AE0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" cy="304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7A6AF9-9AEF-4425-BEBF-12D109227B97}"/>
              </a:ext>
            </a:extLst>
          </p:cNvPr>
          <p:cNvSpPr txBox="1"/>
          <p:nvPr/>
        </p:nvSpPr>
        <p:spPr>
          <a:xfrm>
            <a:off x="838200" y="3810001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Faddeev equation … mentioned more than 47,000 times in scientific literature</a:t>
            </a:r>
          </a:p>
          <a:p>
            <a:endParaRPr lang="en-GB" dirty="0"/>
          </a:p>
          <a:p>
            <a:r>
              <a:rPr lang="en-GB" dirty="0"/>
              <a:t>L. D. Faddeev </a:t>
            </a:r>
          </a:p>
          <a:p>
            <a:r>
              <a:rPr lang="en-GB" dirty="0"/>
              <a:t>1934-2017</a:t>
            </a:r>
          </a:p>
        </p:txBody>
      </p:sp>
    </p:spTree>
    <p:extLst>
      <p:ext uri="{BB962C8B-B14F-4D97-AF65-F5344CB8AC3E}">
        <p14:creationId xmlns:p14="http://schemas.microsoft.com/office/powerpoint/2010/main" val="409632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B9D7A-D64E-4E1D-89EA-0344C208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dirty="0"/>
              <a:t>Faddeev Equation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48038-898F-44F6-BD6D-0D9DBAEEE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Analogous approach to the three-valence-quark (baryon) bound-state problem in quantum chromodynamics (QCD) was 1</a:t>
            </a:r>
            <a:r>
              <a:rPr lang="en-GB" sz="2400" baseline="30000" dirty="0"/>
              <a:t>st</a:t>
            </a:r>
            <a:r>
              <a:rPr lang="en-GB" sz="2400" dirty="0"/>
              <a:t> explained in</a:t>
            </a:r>
          </a:p>
          <a:p>
            <a:pPr marL="400050" lvl="1" indent="0">
              <a:buNone/>
            </a:pPr>
            <a:r>
              <a:rPr lang="en-US" sz="2400" dirty="0"/>
              <a:t>R.T. Cahill </a:t>
            </a:r>
            <a:r>
              <a:rPr lang="en-US" sz="2400" i="1" dirty="0"/>
              <a:t>et al</a:t>
            </a:r>
            <a:r>
              <a:rPr lang="en-US" sz="2400" dirty="0"/>
              <a:t>., </a:t>
            </a:r>
            <a:r>
              <a:rPr lang="en-US" sz="2400" dirty="0">
                <a:hlinkClick r:id="rId2"/>
              </a:rPr>
              <a:t>Austral. J. Phys. 42 (1989) 129-145</a:t>
            </a:r>
            <a:endParaRPr lang="en-GB" sz="2400" dirty="0"/>
          </a:p>
          <a:p>
            <a:r>
              <a:rPr lang="en-GB" sz="2400" dirty="0"/>
              <a:t>In this case, owing to </a:t>
            </a:r>
          </a:p>
          <a:p>
            <a:pPr lvl="1"/>
            <a:r>
              <a:rPr lang="en-GB" sz="2400" dirty="0"/>
              <a:t>dynamical mass generation, expressed most simply in QCD's one-body Schwinger functions in the gauge and matter sectors </a:t>
            </a:r>
          </a:p>
          <a:p>
            <a:pPr lvl="1"/>
            <a:r>
              <a:rPr lang="en-GB" sz="2400" dirty="0"/>
              <a:t>and importance of symmetries </a:t>
            </a:r>
          </a:p>
          <a:p>
            <a:pPr marL="400050" lvl="1" indent="0">
              <a:buNone/>
            </a:pPr>
            <a:r>
              <a:rPr lang="en-GB" sz="2400" dirty="0"/>
              <a:t>a </a:t>
            </a:r>
            <a:r>
              <a:rPr lang="en-GB" sz="2400" dirty="0" err="1"/>
              <a:t>Poincaré</a:t>
            </a:r>
            <a:r>
              <a:rPr lang="en-GB" sz="2400" dirty="0"/>
              <a:t>-covariant quantum field theory generalisation of the Faddeev equation is required 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281D6-A99C-455C-877B-21289478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CBCB0-AA13-49A0-B389-10544D5F1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D87B1-00F8-4153-B7EA-F94CAF25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51D2C6-1618-48CA-822D-34785E99C325}"/>
              </a:ext>
            </a:extLst>
          </p:cNvPr>
          <p:cNvSpPr txBox="1"/>
          <p:nvPr/>
        </p:nvSpPr>
        <p:spPr>
          <a:xfrm>
            <a:off x="4724400" y="5401270"/>
            <a:ext cx="7012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Baryons as relativistic three-quark bound states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Gernot Eichmann, Helios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Sanchis-Alepuz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Richard Williams, Reinhard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Alkofer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Christian S. Fischer, Prog. Part.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Nucl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Phys.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91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(2016) 1-100, arXiv:1606.09602 [hep-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34897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18474-72F8-4D7E-80AF-46DF12C9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GB" sz="2800" i="1" dirty="0">
                <a:latin typeface="Algerian" panose="04020705040A02060702" pitchFamily="82" charset="0"/>
              </a:rPr>
              <a:t>Baryon spectrum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94A6F-7D76-4974-B467-88BED0D09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08037"/>
            <a:ext cx="10972800" cy="4525963"/>
          </a:xfrm>
        </p:spPr>
        <p:txBody>
          <a:bodyPr/>
          <a:lstStyle/>
          <a:p>
            <a:pPr marL="400050" indent="-400050">
              <a:buFont typeface="+mj-lt"/>
              <a:buAutoNum type="romanLcPeriod"/>
            </a:pPr>
            <a:r>
              <a:rPr lang="en-GB" sz="2400" i="1" dirty="0"/>
              <a:t>S</a:t>
            </a:r>
            <a:r>
              <a:rPr lang="en-AU" sz="2400" i="1" dirty="0" err="1"/>
              <a:t>pectrum</a:t>
            </a:r>
            <a:r>
              <a:rPr lang="en-AU" sz="2400" i="1" dirty="0"/>
              <a:t> of light- and heavy-baryons</a:t>
            </a:r>
            <a:r>
              <a:rPr lang="en-AU" sz="2400" dirty="0"/>
              <a:t>, Si-</a:t>
            </a:r>
            <a:r>
              <a:rPr lang="en-AU" sz="2400" dirty="0" err="1"/>
              <a:t>Xue</a:t>
            </a:r>
            <a:r>
              <a:rPr lang="en-AU" sz="2400" dirty="0"/>
              <a:t> Qin, C. D. Roberts and S.M. Schmidt, </a:t>
            </a:r>
            <a:r>
              <a:rPr lang="en-AU" sz="2400" dirty="0">
                <a:hlinkClick r:id="rId2"/>
              </a:rPr>
              <a:t>arXiv:1902.00026 [</a:t>
            </a:r>
            <a:r>
              <a:rPr lang="en-AU" sz="2400" dirty="0" err="1">
                <a:hlinkClick r:id="rId2"/>
              </a:rPr>
              <a:t>nucl-th</a:t>
            </a:r>
            <a:r>
              <a:rPr lang="en-AU" sz="2400" dirty="0">
                <a:hlinkClick r:id="rId2"/>
              </a:rPr>
              <a:t>]</a:t>
            </a:r>
            <a:r>
              <a:rPr lang="en-AU" sz="2400" dirty="0"/>
              <a:t>, Few Body Syst. </a:t>
            </a:r>
            <a:r>
              <a:rPr lang="en-AU" sz="2400" b="1" dirty="0"/>
              <a:t>60</a:t>
            </a:r>
            <a:r>
              <a:rPr lang="en-AU" sz="2400" dirty="0"/>
              <a:t> (2019) 26/1-18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400" dirty="0"/>
              <a:t>	(Contribution to a Special Issue dedicated to Ludwig </a:t>
            </a:r>
            <a:r>
              <a:rPr lang="en-AU" sz="2400" dirty="0" err="1"/>
              <a:t>Faddeev</a:t>
            </a:r>
            <a:r>
              <a:rPr lang="en-AU" sz="2400" dirty="0"/>
              <a:t>.)</a:t>
            </a:r>
            <a:endParaRPr lang="en-AU" sz="2400" i="1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329F8-AB6A-424D-BA7A-0BD49DED8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52904-DC45-4299-8DDB-A592C2F0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8FCED-148E-4C01-A40B-276E0866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C86475-9436-4A6F-9FED-7436DAF76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619" y="2336333"/>
            <a:ext cx="5252181" cy="360726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FF5A92-0459-4541-8A94-545D636907D1}"/>
              </a:ext>
            </a:extLst>
          </p:cNvPr>
          <p:cNvSpPr txBox="1">
            <a:spLocks/>
          </p:cNvSpPr>
          <p:nvPr/>
        </p:nvSpPr>
        <p:spPr bwMode="auto">
          <a:xfrm>
            <a:off x="405040" y="2227262"/>
            <a:ext cx="6376760" cy="400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AU" sz="1800" kern="0" dirty="0"/>
              <a:t>Symmetry-preserving truncation of the strong-interaction bound-state equations = gap- and </a:t>
            </a:r>
            <a:r>
              <a:rPr lang="en-AU" sz="1800" kern="0" dirty="0" err="1"/>
              <a:t>Faddeev</a:t>
            </a:r>
            <a:r>
              <a:rPr lang="en-AU" sz="1800" kern="0" dirty="0"/>
              <a:t>-equations</a:t>
            </a:r>
          </a:p>
          <a:p>
            <a:pPr>
              <a:buFont typeface="Wingdings" pitchFamily="2" charset="2"/>
              <a:buChar char="ü"/>
            </a:pPr>
            <a:r>
              <a:rPr lang="en-AU" sz="1800" kern="0" dirty="0"/>
              <a:t>Calculate spectrum of </a:t>
            </a:r>
          </a:p>
          <a:p>
            <a:pPr lvl="1">
              <a:buFont typeface="Wingdings" pitchFamily="2" charset="2"/>
              <a:buChar char="ü"/>
            </a:pPr>
            <a:r>
              <a:rPr lang="en-AU" sz="1800" kern="0" dirty="0"/>
              <a:t>ground-state J=1/2</a:t>
            </a:r>
            <a:r>
              <a:rPr lang="en-AU" sz="1800" kern="0" baseline="30000" dirty="0"/>
              <a:t>+</a:t>
            </a:r>
            <a:r>
              <a:rPr lang="en-AU" sz="1800" kern="0" dirty="0"/>
              <a:t> , 3/2</a:t>
            </a:r>
            <a:r>
              <a:rPr lang="en-AU" sz="1800" kern="0" baseline="30000" dirty="0"/>
              <a:t>+</a:t>
            </a:r>
            <a:r>
              <a:rPr lang="en-AU" sz="1800" kern="0" dirty="0"/>
              <a:t> (</a:t>
            </a:r>
            <a:r>
              <a:rPr lang="en-AU" sz="1800" kern="0" dirty="0" err="1"/>
              <a:t>qq′q</a:t>
            </a:r>
            <a:r>
              <a:rPr lang="en-AU" sz="1800" kern="0" dirty="0"/>
              <a:t>′′) -baryons, </a:t>
            </a:r>
            <a:r>
              <a:rPr lang="en-AU" sz="1800" kern="0" dirty="0" err="1"/>
              <a:t>q,q′,q</a:t>
            </a:r>
            <a:r>
              <a:rPr lang="en-AU" sz="1800" kern="0" dirty="0"/>
              <a:t>′′∈{</a:t>
            </a:r>
            <a:r>
              <a:rPr lang="en-AU" sz="1800" kern="0" dirty="0" err="1"/>
              <a:t>u,d,s,c,b</a:t>
            </a:r>
            <a:r>
              <a:rPr lang="en-AU" sz="1800" kern="0" dirty="0"/>
              <a:t>} , </a:t>
            </a:r>
          </a:p>
          <a:p>
            <a:pPr lvl="1">
              <a:buFont typeface="Wingdings" pitchFamily="2" charset="2"/>
              <a:buChar char="ü"/>
            </a:pPr>
            <a:r>
              <a:rPr lang="en-AU" sz="1800" kern="0" dirty="0"/>
              <a:t>their first positive-parity excitations </a:t>
            </a:r>
          </a:p>
          <a:p>
            <a:pPr lvl="1">
              <a:buFont typeface="Wingdings" pitchFamily="2" charset="2"/>
              <a:buChar char="ü"/>
            </a:pPr>
            <a:r>
              <a:rPr lang="en-AU" sz="1800" kern="0" dirty="0"/>
              <a:t>parity partners. </a:t>
            </a:r>
          </a:p>
          <a:p>
            <a:pPr>
              <a:buFont typeface="Wingdings" pitchFamily="2" charset="2"/>
              <a:buChar char="ü"/>
            </a:pPr>
            <a:r>
              <a:rPr lang="en-AU" sz="1800" kern="0" dirty="0"/>
              <a:t>Using two parameters (RL), description of the known spectrum of 39 such states is obtained</a:t>
            </a:r>
          </a:p>
          <a:p>
            <a:pPr lvl="1">
              <a:buFont typeface="Wingdings" pitchFamily="2" charset="2"/>
              <a:buChar char="ü"/>
            </a:pPr>
            <a:r>
              <a:rPr lang="en-AU" sz="1800" kern="0" dirty="0"/>
              <a:t>with a mean-absolute-relative-difference between calculation and experiment of 3.6(2.7)%. </a:t>
            </a:r>
          </a:p>
          <a:p>
            <a:pPr>
              <a:buFont typeface="Wingdings" pitchFamily="2" charset="2"/>
              <a:buChar char="ü"/>
            </a:pPr>
            <a:r>
              <a:rPr lang="en-AU" sz="1800" kern="0" dirty="0"/>
              <a:t>The framework is subsequently used to predict the masses of 90 states not yet seen empirically. </a:t>
            </a:r>
            <a:endParaRPr lang="en-GB" sz="1800" kern="0" dirty="0"/>
          </a:p>
          <a:p>
            <a:pPr lvl="1">
              <a:buFont typeface="Wingdings" pitchFamily="2" charset="2"/>
              <a:buChar char="ü"/>
            </a:pPr>
            <a:endParaRPr lang="en-GB" sz="1600" kern="0" dirty="0"/>
          </a:p>
        </p:txBody>
      </p:sp>
    </p:spTree>
    <p:extLst>
      <p:ext uri="{BB962C8B-B14F-4D97-AF65-F5344CB8AC3E}">
        <p14:creationId xmlns:p14="http://schemas.microsoft.com/office/powerpoint/2010/main" val="35323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402A-B180-443B-951E-4EE35378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i="1" dirty="0"/>
              <a:t>Baryon Spectrum</a:t>
            </a:r>
            <a:endParaRPr lang="en-US" sz="3200" i="1" dirty="0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5C8656-2536-463F-B9F3-92A21E9B3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763" y="332779"/>
            <a:ext cx="6612369" cy="6263369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A0EBCB3-0BB3-4144-984A-72D1C71A0CF3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6200" y="1066800"/>
                <a:ext cx="5867400" cy="5240338"/>
              </a:xfrm>
            </p:spPr>
            <p:txBody>
              <a:bodyPr/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GB" sz="1900" dirty="0"/>
                  <a:t>Comparison with known J=1/2</a:t>
                </a:r>
                <a:r>
                  <a:rPr lang="en-GB" sz="1900" baseline="30000" dirty="0"/>
                  <a:t>+</a:t>
                </a:r>
                <a:r>
                  <a:rPr lang="en-GB" sz="1900" dirty="0"/>
                  <a:t> states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1900" dirty="0"/>
                  <a:t>To explain spectra of ground-state </a:t>
                </a:r>
                <a:r>
                  <a:rPr lang="en-US" sz="1900" dirty="0" err="1"/>
                  <a:t>flavour-nonsinglet</a:t>
                </a:r>
                <a:r>
                  <a:rPr lang="en-US" sz="1900" dirty="0"/>
                  <a:t> mesons and ground-state octet and </a:t>
                </a:r>
                <a:r>
                  <a:rPr lang="en-US" sz="1900" dirty="0" err="1"/>
                  <a:t>decuplet</a:t>
                </a:r>
                <a:r>
                  <a:rPr lang="en-US" sz="1900" dirty="0"/>
                  <a:t> baryons with 2.5% mean-absolute-relative-difference theory-experiment: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sz="1900" dirty="0"/>
                  <a:t>Enough to employ a single mass-scale in the RL kernel that is fixed to reproduce the empirical value of the pion's leptonic decay constant. 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1900" dirty="0"/>
                  <a:t>Ignoring small isospin-breaking effects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b="0" i="1" dirty="0" smtClean="0"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en-GB" sz="1900" b="0" i="1" dirty="0" smtClean="0">
                            <a:latin typeface="Cambria Math" panose="02040503050406030204" pitchFamily="18" charset="0"/>
                          </a:rPr>
                          <m:t>~</m:t>
                        </m:r>
                      </m:sub>
                    </m:sSub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1900" dirty="0"/>
                  <a:t>), 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sz="1900" dirty="0"/>
                  <a:t>Spectrum of all these bound-states can be understood as constituted from </a:t>
                </a:r>
              </a:p>
              <a:p>
                <a:pPr marL="1200150" lvl="2" indent="-285750">
                  <a:buFont typeface="Wingdings" panose="05000000000000000000" pitchFamily="2" charset="2"/>
                  <a:buChar char="ü"/>
                </a:pPr>
                <a:r>
                  <a:rPr lang="en-US" sz="1800" dirty="0"/>
                  <a:t>Dynamically-dressed-quarks bound by the iterated exchange of gluons, </a:t>
                </a:r>
              </a:p>
              <a:p>
                <a:pPr marL="1200150" lvl="2" indent="-285750">
                  <a:buFont typeface="Wingdings" panose="05000000000000000000" pitchFamily="2" charset="2"/>
                  <a:buChar char="ü"/>
                </a:pPr>
                <a:r>
                  <a:rPr lang="en-US" sz="1800" dirty="0"/>
                  <a:t>Gluons themselves are dressed; hence </a:t>
                </a:r>
                <a:r>
                  <a:rPr lang="en-US" sz="1800" dirty="0" err="1"/>
                  <a:t>characterised</a:t>
                </a:r>
                <a:r>
                  <a:rPr lang="en-US" sz="1800" dirty="0"/>
                  <a:t> by a running mass-scale, large at infrared momenta</a:t>
                </a: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A0EBCB3-0BB3-4144-984A-72D1C71A0C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6200" y="1066800"/>
                <a:ext cx="5867400" cy="5240338"/>
              </a:xfrm>
              <a:blipFill>
                <a:blip r:embed="rId3"/>
                <a:stretch>
                  <a:fillRect l="-832" t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1734F-423C-4DF9-A534-7D50B01D2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AECC2-12DA-4F1B-9501-69CAF97C3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A44A2-B7CD-4B5B-899A-85BD81D67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0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402A-B180-443B-951E-4EE35378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i="1" dirty="0"/>
              <a:t>Baryon Spectrum</a:t>
            </a:r>
            <a:endParaRPr lang="en-US" sz="3200" i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E5C8656-2536-463F-B9F3-92A21E9B3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763" y="1354182"/>
            <a:ext cx="6612369" cy="422056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EBCB3-0BB3-4144-984A-72D1C71A0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" y="1066800"/>
            <a:ext cx="5029200" cy="524033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900" dirty="0"/>
              <a:t>Example: Predictions for J=3/2</a:t>
            </a:r>
            <a:r>
              <a:rPr lang="en-GB" sz="1900" baseline="30000" dirty="0"/>
              <a:t>+</a:t>
            </a:r>
            <a:r>
              <a:rPr lang="en-GB" sz="1900" dirty="0"/>
              <a:t> states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900" dirty="0" err="1"/>
              <a:t>Poincaré</a:t>
            </a:r>
            <a:r>
              <a:rPr lang="en-US" sz="1900" dirty="0"/>
              <a:t>-covariant </a:t>
            </a:r>
            <a:r>
              <a:rPr lang="en-US" sz="1900" dirty="0" err="1"/>
              <a:t>Faddeev</a:t>
            </a:r>
            <a:r>
              <a:rPr lang="en-US" sz="1900" dirty="0"/>
              <a:t> equation produces spectrum that is just as rich as constituent-quark models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900" dirty="0"/>
              <a:t>Three-body degrees-of-freedom are fully-dressed quarks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900" dirty="0"/>
              <a:t>Hence, there is a sense in which these dressed-quarks, whose properties can be and are calculated in QCD, serve as Nature's embodiment of the constituent-quarks used so effectively in bringing order to hadron physics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900" dirty="0"/>
              <a:t>Difference = full </a:t>
            </a:r>
            <a:r>
              <a:rPr lang="en-US" sz="1900" dirty="0" err="1"/>
              <a:t>Poincaré</a:t>
            </a:r>
            <a:r>
              <a:rPr lang="en-US" sz="1900" dirty="0"/>
              <a:t>-covariance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900" dirty="0"/>
              <a:t>Hence, wave functions and currents can be used for form factors to arbitrarily large Q</a:t>
            </a:r>
            <a:r>
              <a:rPr lang="en-US" sz="1900" baseline="30000" dirty="0"/>
              <a:t>2</a:t>
            </a:r>
            <a:r>
              <a:rPr lang="en-US" sz="1900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1734F-423C-4DF9-A534-7D50B01D2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AECC2-12DA-4F1B-9501-69CAF97C3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A44A2-B7CD-4B5B-899A-85BD81D67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3419FD-6CBB-4FE8-A6A9-9CBF9B66BF49}"/>
              </a:ext>
            </a:extLst>
          </p:cNvPr>
          <p:cNvSpPr/>
          <p:nvPr/>
        </p:nvSpPr>
        <p:spPr bwMode="auto">
          <a:xfrm>
            <a:off x="9296400" y="2639896"/>
            <a:ext cx="1295400" cy="291301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01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17" y="609601"/>
            <a:ext cx="6555566" cy="4161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038726"/>
            <a:ext cx="9144000" cy="1362075"/>
          </a:xfrm>
        </p:spPr>
        <p:txBody>
          <a:bodyPr/>
          <a:lstStyle/>
          <a:p>
            <a:pPr algn="ctr"/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Proton’s Tensor Charge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001001" y="6553200"/>
            <a:ext cx="2386807" cy="381000"/>
          </a:xfrm>
        </p:spPr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630417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F032C-E43B-4A25-B15A-3DD793AA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/>
          <a:lstStyle/>
          <a:p>
            <a:r>
              <a:rPr lang="en-GB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Mistral" panose="03090702030407020403" pitchFamily="66" charset="0"/>
              </a:rPr>
              <a:t>Prologue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F3B41-34C0-4803-AB93-6F7D070F6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525963"/>
          </a:xfrm>
        </p:spPr>
        <p:txBody>
          <a:bodyPr/>
          <a:lstStyle/>
          <a:p>
            <a:r>
              <a:rPr lang="en-US" sz="2400" dirty="0"/>
              <a:t>LHC has NOT found the “God Particle” … the Higgs boson is NOT the origin of mass</a:t>
            </a:r>
            <a:endParaRPr lang="en-US" dirty="0"/>
          </a:p>
          <a:p>
            <a:pPr lvl="1"/>
            <a:r>
              <a:rPr lang="en-US" sz="2200" dirty="0"/>
              <a:t>Higgs-boson only produces a little bit of mass</a:t>
            </a:r>
          </a:p>
          <a:p>
            <a:pPr lvl="1"/>
            <a:r>
              <a:rPr lang="en-US" sz="2200" dirty="0"/>
              <a:t>Higgs-generated light-quark mass-scales explain neither the proton’s mass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dirty="0"/>
              <a:t>	nor the pion’s (</a:t>
            </a:r>
            <a:r>
              <a:rPr lang="en-US" sz="2200" i="1" dirty="0"/>
              <a:t>near-</a:t>
            </a:r>
            <a:r>
              <a:rPr lang="en-US" sz="2200" dirty="0"/>
              <a:t>) </a:t>
            </a:r>
            <a:r>
              <a:rPr lang="en-US" sz="2200" dirty="0" err="1"/>
              <a:t>masslessness</a:t>
            </a:r>
            <a:endParaRPr lang="en-US" sz="2200" dirty="0"/>
          </a:p>
          <a:p>
            <a:pPr>
              <a:spcBef>
                <a:spcPts val="1200"/>
              </a:spcBef>
            </a:pPr>
            <a:r>
              <a:rPr lang="en-US" sz="2400" dirty="0"/>
              <a:t>Strong interaction sector of the Standard Model,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i="1" dirty="0"/>
              <a:t>i.e</a:t>
            </a:r>
            <a:r>
              <a:rPr lang="en-US" sz="2400" dirty="0"/>
              <a:t>. QCD, is the key to understanding the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/>
              <a:t>	origin, existence and properties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/>
              <a:t>	of the vast bulk of all known matter</a:t>
            </a:r>
          </a:p>
          <a:p>
            <a:pPr lvl="1"/>
            <a:endParaRPr lang="en-US" sz="22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7B702-D2AA-4066-9B00-D25203C89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8C4E1-D96D-4761-8EE2-029C2D17E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6B137-AA63-4DF1-ACAF-9D028CCB7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A27BBC-158D-480E-A16E-DF51A97F7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790699"/>
            <a:ext cx="3606800" cy="366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9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EBB4-D94B-405A-ADBA-53261C95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dirty="0"/>
              <a:t>Proton’s Tensor Charges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78CA0-90E4-46BC-A949-65B017C89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502" y="1143000"/>
            <a:ext cx="3200400" cy="3433333"/>
          </a:xfrm>
        </p:spPr>
        <p:txBody>
          <a:bodyPr/>
          <a:lstStyle/>
          <a:p>
            <a:r>
              <a:rPr lang="en-GB" dirty="0"/>
              <a:t>Faddeev equation predictions</a:t>
            </a:r>
          </a:p>
          <a:p>
            <a:r>
              <a:rPr lang="en-GB" dirty="0" err="1">
                <a:solidFill>
                  <a:srgbClr val="008000"/>
                </a:solidFill>
              </a:rPr>
              <a:t>δ</a:t>
            </a:r>
            <a:r>
              <a:rPr lang="en-GB" baseline="-25000" dirty="0" err="1">
                <a:solidFill>
                  <a:srgbClr val="008000"/>
                </a:solidFill>
              </a:rPr>
              <a:t>T</a:t>
            </a:r>
            <a:r>
              <a:rPr lang="en-GB" dirty="0" err="1">
                <a:solidFill>
                  <a:srgbClr val="008000"/>
                </a:solidFill>
              </a:rPr>
              <a:t>d</a:t>
            </a:r>
            <a:r>
              <a:rPr lang="en-GB" dirty="0">
                <a:solidFill>
                  <a:srgbClr val="008000"/>
                </a:solidFill>
              </a:rPr>
              <a:t>: Theory and Phenomenology agree</a:t>
            </a:r>
          </a:p>
          <a:p>
            <a:pPr lvl="1"/>
            <a:r>
              <a:rPr lang="en-GB" sz="2200" dirty="0" err="1">
                <a:solidFill>
                  <a:srgbClr val="008000"/>
                </a:solidFill>
              </a:rPr>
              <a:t>δ</a:t>
            </a:r>
            <a:r>
              <a:rPr lang="en-GB" sz="2200" baseline="-25000" dirty="0" err="1">
                <a:solidFill>
                  <a:srgbClr val="008000"/>
                </a:solidFill>
              </a:rPr>
              <a:t>T</a:t>
            </a:r>
            <a:r>
              <a:rPr lang="en-GB" sz="2200" dirty="0" err="1">
                <a:solidFill>
                  <a:srgbClr val="008000"/>
                </a:solidFill>
              </a:rPr>
              <a:t>d</a:t>
            </a:r>
            <a:r>
              <a:rPr lang="en-GB" sz="2200" dirty="0">
                <a:solidFill>
                  <a:srgbClr val="008000"/>
                </a:solidFill>
              </a:rPr>
              <a:t> ≡ 0 in models that suppress axial-vector diquark correlations</a:t>
            </a:r>
          </a:p>
          <a:p>
            <a:pPr>
              <a:spcBef>
                <a:spcPts val="1200"/>
              </a:spcBef>
            </a:pPr>
            <a:r>
              <a:rPr lang="en-GB" dirty="0" err="1">
                <a:solidFill>
                  <a:srgbClr val="C00000"/>
                </a:solidFill>
              </a:rPr>
              <a:t>δ</a:t>
            </a:r>
            <a:r>
              <a:rPr lang="en-GB" baseline="-25000" dirty="0" err="1">
                <a:solidFill>
                  <a:srgbClr val="C00000"/>
                </a:solidFill>
              </a:rPr>
              <a:t>T</a:t>
            </a:r>
            <a:r>
              <a:rPr lang="en-GB" dirty="0" err="1">
                <a:solidFill>
                  <a:srgbClr val="C00000"/>
                </a:solidFill>
              </a:rPr>
              <a:t>u</a:t>
            </a:r>
            <a:r>
              <a:rPr lang="en-GB" dirty="0">
                <a:solidFill>
                  <a:srgbClr val="C00000"/>
                </a:solidFill>
              </a:rPr>
              <a:t>: Increasing tension between theory and phenomenology</a:t>
            </a:r>
          </a:p>
          <a:p>
            <a:pPr>
              <a:spcBef>
                <a:spcPts val="1200"/>
              </a:spcBef>
            </a:pPr>
            <a:r>
              <a:rPr lang="en-GB" dirty="0"/>
              <a:t>Theory average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B0B92-BFD1-41D1-A4B9-FBBFB777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347C9-F605-491B-941E-7E7BB117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184F4-D7C2-45EE-83EB-38A049543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9326B7-4B6A-47B9-BF1E-39D90F331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25" y="1024187"/>
            <a:ext cx="5870575" cy="1196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CCC514-60A0-4218-A9A9-F19CE343E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514" y="2586698"/>
            <a:ext cx="5292886" cy="35855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1E5B07-B66A-42DA-AD09-D2921FC97E3A}"/>
              </a:ext>
            </a:extLst>
          </p:cNvPr>
          <p:cNvSpPr txBox="1"/>
          <p:nvPr/>
        </p:nvSpPr>
        <p:spPr>
          <a:xfrm>
            <a:off x="6858000" y="2527115"/>
            <a:ext cx="204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Realistic Interaction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CE5C3D-7696-4F9F-A44F-6A9012014CC4}"/>
              </a:ext>
            </a:extLst>
          </p:cNvPr>
          <p:cNvSpPr txBox="1"/>
          <p:nvPr/>
        </p:nvSpPr>
        <p:spPr>
          <a:xfrm>
            <a:off x="7543800" y="3039941"/>
            <a:ext cx="65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8000"/>
                </a:solidFill>
              </a:rPr>
              <a:t>lQCD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CAACBD-06A1-47A1-8825-91C2DC9B3739}"/>
              </a:ext>
            </a:extLst>
          </p:cNvPr>
          <p:cNvSpPr txBox="1"/>
          <p:nvPr/>
        </p:nvSpPr>
        <p:spPr>
          <a:xfrm>
            <a:off x="8686801" y="3021531"/>
            <a:ext cx="1984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</a:rPr>
              <a:t>Contact interaction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A7479A-01E9-432F-878D-C27F184ED9DB}"/>
              </a:ext>
            </a:extLst>
          </p:cNvPr>
          <p:cNvSpPr txBox="1"/>
          <p:nvPr/>
        </p:nvSpPr>
        <p:spPr>
          <a:xfrm>
            <a:off x="7607270" y="3579474"/>
            <a:ext cx="164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tx1">
                    <a:lumMod val="50000"/>
                  </a:schemeClr>
                </a:solidFill>
              </a:rPr>
              <a:t>SoLID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 precision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77A4F6-EEC7-48F9-BB0B-78C46AC942D1}"/>
              </a:ext>
            </a:extLst>
          </p:cNvPr>
          <p:cNvSpPr txBox="1"/>
          <p:nvPr/>
        </p:nvSpPr>
        <p:spPr>
          <a:xfrm>
            <a:off x="9398939" y="3837870"/>
            <a:ext cx="175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phenomenology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A13CAE8-D797-4E60-B7BE-32E6018A8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791200"/>
            <a:ext cx="4267200" cy="3293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E18ECD-3D6C-4BDB-9A2F-A08D656745CF}"/>
              </a:ext>
            </a:extLst>
          </p:cNvPr>
          <p:cNvSpPr txBox="1"/>
          <p:nvPr/>
        </p:nvSpPr>
        <p:spPr>
          <a:xfrm>
            <a:off x="0" y="0"/>
            <a:ext cx="518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>Proton tensor charges from a </a:t>
            </a:r>
            <a:r>
              <a:rPr lang="en-US" sz="1400" i="1" dirty="0" err="1">
                <a:solidFill>
                  <a:schemeClr val="accent6">
                    <a:lumMod val="75000"/>
                  </a:schemeClr>
                </a:solidFill>
              </a:rPr>
              <a:t>Poincaré</a:t>
            </a: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>-covariant </a:t>
            </a:r>
            <a:r>
              <a:rPr lang="en-US" sz="1400" i="1" dirty="0" err="1">
                <a:solidFill>
                  <a:schemeClr val="accent6">
                    <a:lumMod val="75000"/>
                  </a:schemeClr>
                </a:solidFill>
              </a:rPr>
              <a:t>Faddeev</a:t>
            </a: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> equation,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Qing-Wu Wang, S.-X. Qin, C.D. Roberts and S. M. Schmidt, </a:t>
            </a:r>
            <a:r>
              <a:rPr lang="en-US" sz="1400" u="sng" dirty="0">
                <a:solidFill>
                  <a:schemeClr val="accent6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arXiv:1806.01287 [</a:t>
            </a:r>
            <a:r>
              <a:rPr lang="en-US" sz="1400" u="sng" dirty="0" err="1">
                <a:solidFill>
                  <a:schemeClr val="accent6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nucl-th</a:t>
            </a:r>
            <a:r>
              <a:rPr lang="en-US" sz="1400" u="sng" dirty="0">
                <a:solidFill>
                  <a:schemeClr val="accent6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, Phys. Rev. D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98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(2018) 054019/1-10</a:t>
            </a:r>
          </a:p>
        </p:txBody>
      </p:sp>
    </p:spTree>
    <p:extLst>
      <p:ext uri="{BB962C8B-B14F-4D97-AF65-F5344CB8AC3E}">
        <p14:creationId xmlns:p14="http://schemas.microsoft.com/office/powerpoint/2010/main" val="36031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8CCC514-60A0-4218-A9A9-F19CE343E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212" y="2662897"/>
            <a:ext cx="5123188" cy="3585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61EBB4-D94B-405A-ADBA-53261C95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dirty="0"/>
              <a:t>Proton’s Tensor Charges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78CA0-90E4-46BC-A949-65B017C89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730748"/>
            <a:ext cx="5123188" cy="2755652"/>
          </a:xfrm>
        </p:spPr>
        <p:txBody>
          <a:bodyPr/>
          <a:lstStyle/>
          <a:p>
            <a:r>
              <a:rPr lang="en-GB" dirty="0"/>
              <a:t>Scale-invariant ratio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 </a:t>
            </a:r>
            <a:r>
              <a:rPr lang="en-GB" sz="2400" dirty="0"/>
              <a:t>– </a:t>
            </a:r>
            <a:r>
              <a:rPr lang="en-GB" sz="2400" dirty="0" err="1"/>
              <a:t>δ</a:t>
            </a:r>
            <a:r>
              <a:rPr lang="en-GB" sz="2400" baseline="-25000" dirty="0" err="1"/>
              <a:t>T</a:t>
            </a:r>
            <a:r>
              <a:rPr lang="en-GB" sz="2400" dirty="0" err="1"/>
              <a:t>d</a:t>
            </a:r>
            <a:r>
              <a:rPr lang="en-GB" sz="2400" dirty="0"/>
              <a:t>/</a:t>
            </a:r>
            <a:r>
              <a:rPr lang="el-GR" sz="2400" dirty="0"/>
              <a:t>δ</a:t>
            </a:r>
            <a:r>
              <a:rPr lang="en-GB" sz="2400" baseline="-25000" dirty="0"/>
              <a:t>T</a:t>
            </a:r>
            <a:r>
              <a:rPr lang="en-GB" sz="2400" dirty="0"/>
              <a:t>u 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AU" dirty="0"/>
              <a:t>Phenomenology [Ye:2016prn] produces ratio that is roughly twice as large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B0B92-BFD1-41D1-A4B9-FBBFB777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347C9-F605-491B-941E-7E7BB117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184F4-D7C2-45EE-83EB-38A049543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1E5B07-B66A-42DA-AD09-D2921FC97E3A}"/>
              </a:ext>
            </a:extLst>
          </p:cNvPr>
          <p:cNvSpPr txBox="1"/>
          <p:nvPr/>
        </p:nvSpPr>
        <p:spPr>
          <a:xfrm>
            <a:off x="6879534" y="4840069"/>
            <a:ext cx="969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DSE Realistic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CE5C3D-7696-4F9F-A44F-6A9012014CC4}"/>
              </a:ext>
            </a:extLst>
          </p:cNvPr>
          <p:cNvSpPr txBox="1"/>
          <p:nvPr/>
        </p:nvSpPr>
        <p:spPr>
          <a:xfrm>
            <a:off x="8204823" y="494301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8000"/>
                </a:solidFill>
              </a:rPr>
              <a:t>lQCD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CAACBD-06A1-47A1-8825-91C2DC9B3739}"/>
              </a:ext>
            </a:extLst>
          </p:cNvPr>
          <p:cNvSpPr txBox="1"/>
          <p:nvPr/>
        </p:nvSpPr>
        <p:spPr>
          <a:xfrm>
            <a:off x="9415380" y="5520044"/>
            <a:ext cx="1029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</a:rPr>
              <a:t>DSE Contact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77A4F6-EEC7-48F9-BB0B-78C46AC942D1}"/>
              </a:ext>
            </a:extLst>
          </p:cNvPr>
          <p:cNvSpPr txBox="1"/>
          <p:nvPr/>
        </p:nvSpPr>
        <p:spPr>
          <a:xfrm>
            <a:off x="9112694" y="3572489"/>
            <a:ext cx="175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phenomenology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E48041-C499-43AF-AAFB-C8EB16E43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1127526"/>
            <a:ext cx="31623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71EA292-668A-4370-AF5A-876BF4B127A7}"/>
              </a:ext>
            </a:extLst>
          </p:cNvPr>
          <p:cNvSpPr txBox="1"/>
          <p:nvPr/>
        </p:nvSpPr>
        <p:spPr>
          <a:xfrm>
            <a:off x="0" y="0"/>
            <a:ext cx="518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>Proton tensor charges from a </a:t>
            </a:r>
            <a:r>
              <a:rPr lang="en-US" sz="1400" i="1" dirty="0" err="1">
                <a:solidFill>
                  <a:schemeClr val="accent6">
                    <a:lumMod val="75000"/>
                  </a:schemeClr>
                </a:solidFill>
              </a:rPr>
              <a:t>Poincaré</a:t>
            </a: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>-covariant </a:t>
            </a:r>
            <a:r>
              <a:rPr lang="en-US" sz="1400" i="1" dirty="0" err="1">
                <a:solidFill>
                  <a:schemeClr val="accent6">
                    <a:lumMod val="75000"/>
                  </a:schemeClr>
                </a:solidFill>
              </a:rPr>
              <a:t>Faddeev</a:t>
            </a: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> equation,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Qing-Wu Wang, S.-X. Qin, C.D. Roberts and S. M. Schmidt, </a:t>
            </a:r>
            <a:r>
              <a:rPr lang="en-US" sz="1400" u="sng" dirty="0">
                <a:solidFill>
                  <a:schemeClr val="accent6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arXiv:1806.01287 [</a:t>
            </a:r>
            <a:r>
              <a:rPr lang="en-US" sz="1400" u="sng" dirty="0" err="1">
                <a:solidFill>
                  <a:schemeClr val="accent6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nucl-th</a:t>
            </a:r>
            <a:r>
              <a:rPr lang="en-US" sz="1400" u="sng" dirty="0">
                <a:solidFill>
                  <a:schemeClr val="accent6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, Phys. Rev. D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98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(2018) 054019/1-10</a:t>
            </a:r>
          </a:p>
        </p:txBody>
      </p:sp>
    </p:spTree>
    <p:extLst>
      <p:ext uri="{BB962C8B-B14F-4D97-AF65-F5344CB8AC3E}">
        <p14:creationId xmlns:p14="http://schemas.microsoft.com/office/powerpoint/2010/main" val="345246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E0541-2951-4B47-94C2-EFAF00B6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191000"/>
            <a:ext cx="10363200" cy="1362075"/>
          </a:xfrm>
        </p:spPr>
        <p:txBody>
          <a:bodyPr/>
          <a:lstStyle/>
          <a:p>
            <a:pPr algn="ctr"/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Structure of Baryons </a:t>
            </a:r>
            <a:b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- diquark correlations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3749B-177B-41FF-BEC6-DF3D52148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5621E-99BC-4D97-9952-46F40070F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EB507-5FE6-48CF-8DC2-2450222E3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BA718-1470-423D-B135-73ABD1DE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FaddeevEq.jpg">
            <a:extLst>
              <a:ext uri="{FF2B5EF4-FFF2-40B4-BE49-F238E27FC236}">
                <a16:creationId xmlns:a16="http://schemas.microsoft.com/office/drawing/2014/main" id="{D7CACAD2-C3CE-4DB0-A61B-22041CBA66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7695" y="538588"/>
            <a:ext cx="9176609" cy="3007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012697-AFFE-4E29-80D7-C6C162F7670A}"/>
              </a:ext>
            </a:extLst>
          </p:cNvPr>
          <p:cNvSpPr txBox="1"/>
          <p:nvPr/>
        </p:nvSpPr>
        <p:spPr>
          <a:xfrm>
            <a:off x="8336" y="0"/>
            <a:ext cx="29097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Baryon Structure and QCD</a:t>
            </a:r>
          </a:p>
          <a:p>
            <a:r>
              <a:rPr lang="en-AU" sz="1400" dirty="0">
                <a:solidFill>
                  <a:schemeClr val="accent1">
                    <a:lumMod val="50000"/>
                  </a:schemeClr>
                </a:solidFill>
              </a:rPr>
              <a:t>R.T. Cahill, C. D. Roberts, J. Praschifka</a:t>
            </a:r>
          </a:p>
          <a:p>
            <a:r>
              <a:rPr lang="en-AU" sz="1400" dirty="0">
                <a:solidFill>
                  <a:schemeClr val="accent1">
                    <a:lumMod val="50000"/>
                  </a:schemeClr>
                </a:solidFill>
              </a:rPr>
              <a:t>Austral. J. Phys. </a:t>
            </a:r>
            <a:r>
              <a:rPr lang="en-AU" sz="1400" b="1" dirty="0">
                <a:solidFill>
                  <a:schemeClr val="accent1">
                    <a:lumMod val="50000"/>
                  </a:schemeClr>
                </a:solidFill>
              </a:rPr>
              <a:t>42</a:t>
            </a:r>
            <a:r>
              <a:rPr lang="en-AU" sz="1400" dirty="0">
                <a:solidFill>
                  <a:schemeClr val="accent1">
                    <a:lumMod val="50000"/>
                  </a:schemeClr>
                </a:solidFill>
              </a:rPr>
              <a:t> (1989) 129-145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160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A8C2-5879-483B-BF56-808B820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/>
              <a:t>Structure of Baryons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1A0E6-4537-4799-AE8B-CD74847C5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125200" cy="4525963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Poincaré</a:t>
            </a:r>
            <a:r>
              <a:rPr lang="en-US" dirty="0">
                <a:solidFill>
                  <a:srgbClr val="7030A0"/>
                </a:solidFill>
              </a:rPr>
              <a:t> covariant </a:t>
            </a:r>
            <a:r>
              <a:rPr lang="en-US" dirty="0" err="1">
                <a:solidFill>
                  <a:srgbClr val="7030A0"/>
                </a:solidFill>
              </a:rPr>
              <a:t>Faddeev</a:t>
            </a:r>
            <a:r>
              <a:rPr lang="en-US" dirty="0">
                <a:solidFill>
                  <a:srgbClr val="7030A0"/>
                </a:solidFill>
              </a:rPr>
              <a:t> equation</a:t>
            </a:r>
            <a:r>
              <a:rPr lang="en-US" dirty="0"/>
              <a:t> sums all possible exchanges and interactions that can take place between three dressed-quarks</a:t>
            </a:r>
          </a:p>
          <a:p>
            <a:r>
              <a:rPr lang="en-US" dirty="0"/>
              <a:t>Direct solution of </a:t>
            </a:r>
            <a:r>
              <a:rPr lang="en-US" dirty="0" err="1"/>
              <a:t>Faddeev</a:t>
            </a:r>
            <a:r>
              <a:rPr lang="en-US" dirty="0"/>
              <a:t> equation using rainbow-ladder truncation is now possible, but numerical challenges remain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Prediction</a:t>
            </a:r>
            <a:r>
              <a:rPr lang="en-US" dirty="0"/>
              <a:t>: owing to </a:t>
            </a:r>
            <a:r>
              <a:rPr lang="en-US" i="1" dirty="0"/>
              <a:t>DCSB in </a:t>
            </a:r>
            <a:r>
              <a:rPr lang="en-US" i="1" dirty="0">
                <a:solidFill>
                  <a:srgbClr val="FF0000"/>
                </a:solidFill>
              </a:rPr>
              <a:t>Q</a:t>
            </a:r>
            <a:r>
              <a:rPr lang="en-US" i="1" dirty="0">
                <a:solidFill>
                  <a:srgbClr val="008000"/>
                </a:solidFill>
              </a:rPr>
              <a:t>C</a:t>
            </a:r>
            <a:r>
              <a:rPr lang="en-US" i="1" dirty="0">
                <a:solidFill>
                  <a:srgbClr val="0000FF"/>
                </a:solidFill>
              </a:rPr>
              <a:t>D</a:t>
            </a:r>
            <a:r>
              <a:rPr lang="en-US" i="1" dirty="0"/>
              <a:t>, strong diquark correlations exist within baryons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907E-01DD-45F7-9D5A-3F56CAA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73D-8EA3-454D-9C4A-63F1207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459D-A67F-4AEB-A1ED-5F20EEDE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AC422A-78B4-41D6-B0B5-79F6EA1E6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2400" cy="1483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196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A8C2-5879-483B-BF56-808B820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/>
              <a:t>Structure of Baryons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1A0E6-4537-4799-AE8B-CD74847C5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125200" cy="4525963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Poincaré</a:t>
            </a:r>
            <a:r>
              <a:rPr lang="en-US" dirty="0">
                <a:solidFill>
                  <a:srgbClr val="7030A0"/>
                </a:solidFill>
              </a:rPr>
              <a:t> covariant </a:t>
            </a:r>
            <a:r>
              <a:rPr lang="en-US" dirty="0" err="1">
                <a:solidFill>
                  <a:srgbClr val="7030A0"/>
                </a:solidFill>
              </a:rPr>
              <a:t>Faddeev</a:t>
            </a:r>
            <a:r>
              <a:rPr lang="en-US" dirty="0">
                <a:solidFill>
                  <a:srgbClr val="7030A0"/>
                </a:solidFill>
              </a:rPr>
              <a:t> equation</a:t>
            </a:r>
            <a:r>
              <a:rPr lang="en-US" dirty="0"/>
              <a:t> sums all possible exchanges and interactions that can take place between three dressed-quarks</a:t>
            </a:r>
          </a:p>
          <a:p>
            <a:r>
              <a:rPr lang="en-US" dirty="0"/>
              <a:t>Direct solution of </a:t>
            </a:r>
            <a:r>
              <a:rPr lang="en-US" dirty="0" err="1"/>
              <a:t>Faddeev</a:t>
            </a:r>
            <a:r>
              <a:rPr lang="en-US" dirty="0"/>
              <a:t> equation using rainbow-ladder truncation is now possible, but numerical challenges remain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Prediction</a:t>
            </a:r>
            <a:r>
              <a:rPr lang="en-US" dirty="0"/>
              <a:t>: owing to </a:t>
            </a:r>
            <a:r>
              <a:rPr lang="en-US" i="1" dirty="0"/>
              <a:t>DCSB in </a:t>
            </a:r>
            <a:r>
              <a:rPr lang="en-US" i="1" dirty="0">
                <a:solidFill>
                  <a:srgbClr val="FF0000"/>
                </a:solidFill>
              </a:rPr>
              <a:t>Q</a:t>
            </a:r>
            <a:r>
              <a:rPr lang="en-US" i="1" dirty="0">
                <a:solidFill>
                  <a:srgbClr val="008000"/>
                </a:solidFill>
              </a:rPr>
              <a:t>C</a:t>
            </a:r>
            <a:r>
              <a:rPr lang="en-US" i="1" dirty="0">
                <a:solidFill>
                  <a:srgbClr val="0000FF"/>
                </a:solidFill>
              </a:rPr>
              <a:t>D</a:t>
            </a:r>
            <a:r>
              <a:rPr lang="en-US" i="1" dirty="0"/>
              <a:t>, strong diquark correlations exist within baryons</a:t>
            </a:r>
          </a:p>
          <a:p>
            <a:pPr lvl="1"/>
            <a:r>
              <a:rPr lang="en-US" sz="2200" dirty="0"/>
              <a:t>proton and neutron … both scalar and axial-vector diquarks are present</a:t>
            </a:r>
            <a:endParaRPr lang="en-US" sz="2200" i="1" dirty="0">
              <a:solidFill>
                <a:srgbClr val="0000FF"/>
              </a:solidFill>
            </a:endParaRPr>
          </a:p>
          <a:p>
            <a:r>
              <a:rPr lang="en-US" dirty="0"/>
              <a:t>For many/most applications, diquark approximation to </a:t>
            </a:r>
            <a:r>
              <a:rPr lang="en-US" dirty="0" err="1"/>
              <a:t>quark+quark</a:t>
            </a:r>
            <a:r>
              <a:rPr lang="en-US" dirty="0"/>
              <a:t> scattering kernel is used</a:t>
            </a:r>
          </a:p>
          <a:p>
            <a:r>
              <a:rPr lang="en-US" dirty="0"/>
              <a:t>Confinement and DCSB are readily expressed</a:t>
            </a:r>
          </a:p>
          <a:p>
            <a:r>
              <a:rPr lang="en-US" dirty="0"/>
              <a:t>Diquark correlations are not </a:t>
            </a:r>
            <a:r>
              <a:rPr lang="en-US" dirty="0" err="1"/>
              <a:t>pointlike</a:t>
            </a:r>
            <a:endParaRPr lang="en-US" dirty="0"/>
          </a:p>
          <a:p>
            <a:pPr lvl="1"/>
            <a:r>
              <a:rPr lang="en-US" sz="2200" dirty="0"/>
              <a:t>Typically, </a:t>
            </a:r>
            <a:r>
              <a:rPr lang="en-US" sz="2200" i="1" dirty="0"/>
              <a:t>r</a:t>
            </a:r>
            <a:r>
              <a:rPr lang="en-US" sz="2200" i="1" baseline="-25000" dirty="0"/>
              <a:t>0+</a:t>
            </a:r>
            <a:r>
              <a:rPr lang="en-US" sz="2200" i="1" dirty="0"/>
              <a:t> ~ r</a:t>
            </a:r>
            <a:r>
              <a:rPr lang="el-GR" sz="2200" i="1" baseline="-25000" dirty="0"/>
              <a:t>π</a:t>
            </a:r>
            <a:r>
              <a:rPr lang="en-US" sz="2200" dirty="0"/>
              <a:t>  &amp;  </a:t>
            </a:r>
            <a:r>
              <a:rPr lang="en-US" sz="2200" i="1" dirty="0"/>
              <a:t>r</a:t>
            </a:r>
            <a:r>
              <a:rPr lang="en-US" sz="2200" i="1" baseline="-25000" dirty="0"/>
              <a:t>1+</a:t>
            </a:r>
            <a:r>
              <a:rPr lang="en-US" sz="2200" i="1" dirty="0"/>
              <a:t> ~ r</a:t>
            </a:r>
            <a:r>
              <a:rPr lang="el-GR" sz="2200" i="1" baseline="-25000" dirty="0"/>
              <a:t>ρ</a:t>
            </a:r>
            <a:r>
              <a:rPr lang="en-US" sz="2200" baseline="30000" dirty="0"/>
              <a:t> </a:t>
            </a:r>
            <a:r>
              <a:rPr lang="en-US" sz="2200" dirty="0"/>
              <a:t>(actually 10% larger)</a:t>
            </a:r>
          </a:p>
          <a:p>
            <a:pPr lvl="1"/>
            <a:r>
              <a:rPr lang="en-US" sz="2200" dirty="0"/>
              <a:t>They have soft form factors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907E-01DD-45F7-9D5A-3F56CAA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73D-8EA3-454D-9C4A-63F1207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459D-A67F-4AEB-A1ED-5F20EEDE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 descr="FaddeevEq.jpg">
            <a:extLst>
              <a:ext uri="{FF2B5EF4-FFF2-40B4-BE49-F238E27FC236}">
                <a16:creationId xmlns:a16="http://schemas.microsoft.com/office/drawing/2014/main" id="{C961F3D2-9B1D-4EEF-B11B-EC0CD1D5B3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4521850"/>
            <a:ext cx="4570016" cy="1497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86D87C-8A85-4A9F-8546-BF23C89F2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2400" cy="1483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501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3C280-BD95-4259-92D2-2418A693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Diquarks within Baryons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5BAB8-2979-4149-A4CE-31E8B7EED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906964"/>
          </a:xfrm>
        </p:spPr>
        <p:txBody>
          <a:bodyPr/>
          <a:lstStyle/>
          <a:p>
            <a:r>
              <a:rPr lang="en-US" dirty="0"/>
              <a:t>Exploit fact that mass of any given hadron is an integrated (long-wavelength) quantity and thus not very sensitive to details of the system's wave function.</a:t>
            </a:r>
          </a:p>
          <a:p>
            <a:r>
              <a:rPr lang="en-GB" dirty="0"/>
              <a:t>Leads one to contact interaction, which provides </a:t>
            </a:r>
            <a:r>
              <a:rPr lang="en-US" dirty="0"/>
              <a:t>largely algebraic approach</a:t>
            </a:r>
          </a:p>
          <a:p>
            <a:pPr lvl="1"/>
            <a:r>
              <a:rPr lang="en-US" sz="2200" dirty="0"/>
              <a:t>Symmetries are crucial and must be preserved in formulating the bound-state equations</a:t>
            </a:r>
          </a:p>
          <a:p>
            <a:pPr lvl="1"/>
            <a:r>
              <a:rPr lang="en-US" sz="2200" dirty="0"/>
              <a:t>Confinement is readily expressed </a:t>
            </a:r>
          </a:p>
          <a:p>
            <a:r>
              <a:rPr lang="en-US" dirty="0"/>
              <a:t>Consequently, one can use a vector-vector contact interaction to obtain both </a:t>
            </a:r>
          </a:p>
          <a:p>
            <a:pPr lvl="1"/>
            <a:r>
              <a:rPr lang="en-US" sz="2200" dirty="0"/>
              <a:t>sound predictions for the ground-state spectrum of SU(</a:t>
            </a:r>
            <a:r>
              <a:rPr lang="en-US" sz="2200" dirty="0" err="1"/>
              <a:t>N</a:t>
            </a:r>
            <a:r>
              <a:rPr lang="en-US" sz="2200" baseline="-25000" dirty="0" err="1"/>
              <a:t>f</a:t>
            </a:r>
            <a:r>
              <a:rPr lang="en-US" sz="2200" dirty="0"/>
              <a:t> = 5) mesons and baryons, </a:t>
            </a:r>
          </a:p>
          <a:p>
            <a:pPr lvl="1"/>
            <a:r>
              <a:rPr lang="en-US" sz="2200" dirty="0"/>
              <a:t>and reliable insights into aspects of their structure. </a:t>
            </a:r>
          </a:p>
          <a:p>
            <a:r>
              <a:rPr lang="en-US" dirty="0"/>
              <a:t>Framework's simplicity enables insights into features of these systems that are obscured in approaches that rely heavily on computer resources.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AA5E2-DA95-4933-8BCB-1F68870C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E9222-82B9-4423-AF02-7F290468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D6B22-4C0D-4819-A335-492C63A44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C4F7E1-1E3E-4CBE-AE44-5936108852D6}"/>
              </a:ext>
            </a:extLst>
          </p:cNvPr>
          <p:cNvSpPr txBox="1"/>
          <p:nvPr/>
        </p:nvSpPr>
        <p:spPr>
          <a:xfrm>
            <a:off x="0" y="0"/>
            <a:ext cx="678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Masses of ground-state mesons and baryons, including those with heavy quarks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Pei-Lin Yin, Chen 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Chen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Gastão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Krein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Craig D. Roberts, Jorge Segovia and Shu-Sheng Xu, </a:t>
            </a:r>
            <a:r>
              <a:rPr lang="en-US" sz="1400" u="sng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arXiv:1903.00160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Phys. Rev. D 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100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(2019) 034008/1-19</a:t>
            </a:r>
          </a:p>
        </p:txBody>
      </p:sp>
    </p:spTree>
    <p:extLst>
      <p:ext uri="{BB962C8B-B14F-4D97-AF65-F5344CB8AC3E}">
        <p14:creationId xmlns:p14="http://schemas.microsoft.com/office/powerpoint/2010/main" val="272315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creenshot, drawing&#10;&#10;Description automatically generated">
            <a:extLst>
              <a:ext uri="{FF2B5EF4-FFF2-40B4-BE49-F238E27FC236}">
                <a16:creationId xmlns:a16="http://schemas.microsoft.com/office/drawing/2014/main" id="{BF8D096A-3AC8-450E-944A-19793FABA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3" y="685800"/>
            <a:ext cx="10136717" cy="4352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A3C280-BD95-4259-92D2-2418A693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Diquarks within Baryons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5BAB8-2979-4149-A4CE-31E8B7EED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181600"/>
            <a:ext cx="10972800" cy="4906964"/>
          </a:xfrm>
        </p:spPr>
        <p:txBody>
          <a:bodyPr/>
          <a:lstStyle/>
          <a:p>
            <a:r>
              <a:rPr lang="en-US" dirty="0"/>
              <a:t>Comparison between computed masses of ground-state </a:t>
            </a:r>
            <a:r>
              <a:rPr lang="en-US" dirty="0" err="1"/>
              <a:t>flavour</a:t>
            </a:r>
            <a:r>
              <a:rPr lang="en-US" dirty="0"/>
              <a:t>-SU(5) J</a:t>
            </a:r>
            <a:r>
              <a:rPr lang="en-US" baseline="30000" dirty="0"/>
              <a:t>P</a:t>
            </a:r>
            <a:r>
              <a:rPr lang="en-US" dirty="0"/>
              <a:t> = 1/2</a:t>
            </a:r>
            <a:r>
              <a:rPr lang="en-US" baseline="30000" dirty="0"/>
              <a:t>+ </a:t>
            </a:r>
            <a:r>
              <a:rPr lang="en-US" dirty="0"/>
              <a:t>baryons and either experiment (first 9) or </a:t>
            </a:r>
            <a:r>
              <a:rPr lang="en-US" dirty="0" err="1"/>
              <a:t>lQCD</a:t>
            </a:r>
            <a:r>
              <a:rPr lang="en-US" dirty="0"/>
              <a:t> (last 11) </a:t>
            </a:r>
          </a:p>
          <a:p>
            <a:r>
              <a:rPr lang="en-US" dirty="0"/>
              <a:t>Contact interaction = (black) circles; and reference values = (green) bars.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AA5E2-DA95-4933-8BCB-1F68870C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E9222-82B9-4423-AF02-7F290468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D6B22-4C0D-4819-A335-492C63A44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C4F7E1-1E3E-4CBE-AE44-5936108852D6}"/>
              </a:ext>
            </a:extLst>
          </p:cNvPr>
          <p:cNvSpPr txBox="1"/>
          <p:nvPr/>
        </p:nvSpPr>
        <p:spPr>
          <a:xfrm>
            <a:off x="0" y="0"/>
            <a:ext cx="678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Masses of ground-state mesons and baryons, including those with heavy quarks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Pei-Lin Yin, Chen 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Chen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Gastão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Krein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Craig D. Roberts, Jorge Segovia and Shu-Sheng Xu, </a:t>
            </a:r>
            <a:r>
              <a:rPr lang="en-US" sz="1400" u="sng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arXiv:1903.00160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Phys. Rev. D 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100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(2019) 034008/1-19</a:t>
            </a:r>
          </a:p>
        </p:txBody>
      </p:sp>
    </p:spTree>
    <p:extLst>
      <p:ext uri="{BB962C8B-B14F-4D97-AF65-F5344CB8AC3E}">
        <p14:creationId xmlns:p14="http://schemas.microsoft.com/office/powerpoint/2010/main" val="327170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8D096A-3AC8-450E-944A-19793FABA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283" y="760836"/>
            <a:ext cx="10136717" cy="42020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A3C280-BD95-4259-92D2-2418A693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Diquarks within Baryons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5BAB8-2979-4149-A4CE-31E8B7EED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181600"/>
            <a:ext cx="10972800" cy="4906964"/>
          </a:xfrm>
        </p:spPr>
        <p:txBody>
          <a:bodyPr/>
          <a:lstStyle/>
          <a:p>
            <a:r>
              <a:rPr lang="en-US" dirty="0"/>
              <a:t>Comparison between computed masses of ground-state </a:t>
            </a:r>
            <a:r>
              <a:rPr lang="en-US" dirty="0" err="1"/>
              <a:t>flavour</a:t>
            </a:r>
            <a:r>
              <a:rPr lang="en-US" dirty="0"/>
              <a:t>-SU(5) J</a:t>
            </a:r>
            <a:r>
              <a:rPr lang="en-US" baseline="30000" dirty="0"/>
              <a:t>P</a:t>
            </a:r>
            <a:r>
              <a:rPr lang="en-US" dirty="0"/>
              <a:t> = 3/2</a:t>
            </a:r>
            <a:r>
              <a:rPr lang="en-US" baseline="30000" dirty="0"/>
              <a:t>+ </a:t>
            </a:r>
            <a:r>
              <a:rPr lang="en-US" dirty="0"/>
              <a:t>baryons and either experiment (first 15) or </a:t>
            </a:r>
            <a:r>
              <a:rPr lang="en-US" dirty="0" err="1"/>
              <a:t>lQCD</a:t>
            </a:r>
            <a:r>
              <a:rPr lang="en-US" dirty="0"/>
              <a:t> (last 9) </a:t>
            </a:r>
          </a:p>
          <a:p>
            <a:r>
              <a:rPr lang="en-US" dirty="0"/>
              <a:t>Contact interaction = (black) circles; and reference values = (green) bars.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AA5E2-DA95-4933-8BCB-1F68870C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E9222-82B9-4423-AF02-7F290468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D6B22-4C0D-4819-A335-492C63A44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C4F7E1-1E3E-4CBE-AE44-5936108852D6}"/>
              </a:ext>
            </a:extLst>
          </p:cNvPr>
          <p:cNvSpPr txBox="1"/>
          <p:nvPr/>
        </p:nvSpPr>
        <p:spPr>
          <a:xfrm>
            <a:off x="0" y="0"/>
            <a:ext cx="678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Masses of ground-state mesons and baryons, including those with heavy quarks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Pei-Lin Yin, Chen 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Chen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Gastão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Krein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Craig D. Roberts, Jorge Segovia and Shu-Sheng Xu, </a:t>
            </a:r>
            <a:r>
              <a:rPr lang="en-US" sz="1400" u="sng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arXiv:1903.00160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Phys. Rev. D 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100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(2019) 034008/1-19</a:t>
            </a:r>
          </a:p>
        </p:txBody>
      </p:sp>
    </p:spTree>
    <p:extLst>
      <p:ext uri="{BB962C8B-B14F-4D97-AF65-F5344CB8AC3E}">
        <p14:creationId xmlns:p14="http://schemas.microsoft.com/office/powerpoint/2010/main" val="15542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060EB-59A3-414E-BD67-9232995C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Diquarks within Baryons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F8AD063-454E-4250-9CC3-7B49B6CF8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9195" y="849065"/>
            <a:ext cx="6541805" cy="494213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6EBF8-5C78-439D-A408-A60A13AD0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1" y="838200"/>
            <a:ext cx="4876800" cy="525780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/>
              <a:t>The lightest allowed diquark correlation typically defines the most important component of a baryon’s </a:t>
            </a:r>
            <a:r>
              <a:rPr lang="en-US" sz="2200" dirty="0" err="1"/>
              <a:t>Faddeev</a:t>
            </a:r>
            <a:r>
              <a:rPr lang="en-US" sz="2200" dirty="0"/>
              <a:t> amplitude, </a:t>
            </a:r>
            <a:r>
              <a:rPr lang="en-US" sz="2200" i="1" dirty="0"/>
              <a:t>e.g</a:t>
            </a:r>
            <a:r>
              <a:rPr lang="en-US" sz="2200" dirty="0"/>
              <a:t>. </a:t>
            </a:r>
          </a:p>
          <a:p>
            <a:pPr marL="7429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scalar [</a:t>
            </a:r>
            <a:r>
              <a:rPr lang="en-US" sz="2200" dirty="0" err="1"/>
              <a:t>uc</a:t>
            </a:r>
            <a:r>
              <a:rPr lang="en-US" sz="2200" dirty="0"/>
              <a:t>] diquark leads in </a:t>
            </a:r>
            <a:r>
              <a:rPr lang="en-GB" sz="2200" dirty="0"/>
              <a:t>Ξ</a:t>
            </a:r>
            <a:r>
              <a:rPr lang="en-US" sz="2200" baseline="-25000" dirty="0"/>
              <a:t>cc</a:t>
            </a:r>
            <a:r>
              <a:rPr lang="en-US" sz="2200" dirty="0"/>
              <a:t>  </a:t>
            </a:r>
          </a:p>
          <a:p>
            <a:pPr marL="7429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scalar [</a:t>
            </a:r>
            <a:r>
              <a:rPr lang="en-US" sz="2200" dirty="0" err="1"/>
              <a:t>ub</a:t>
            </a:r>
            <a:r>
              <a:rPr lang="en-US" sz="2200" dirty="0"/>
              <a:t>] is dominant in </a:t>
            </a:r>
            <a:r>
              <a:rPr lang="en-GB" sz="2200" dirty="0"/>
              <a:t>Ξ</a:t>
            </a:r>
            <a:r>
              <a:rPr lang="en-US" sz="2200" baseline="-25000" dirty="0"/>
              <a:t>bb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/>
              <a:t>Remains true even if an axial-vector diquark is the lightest channel available, </a:t>
            </a:r>
            <a:r>
              <a:rPr lang="en-US" sz="2200" i="1" dirty="0"/>
              <a:t>e.g.</a:t>
            </a:r>
            <a:endParaRPr lang="en-US" sz="2200" dirty="0"/>
          </a:p>
          <a:p>
            <a:pPr marL="7429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{</a:t>
            </a:r>
            <a:r>
              <a:rPr lang="en-US" sz="2200" dirty="0" err="1"/>
              <a:t>uu</a:t>
            </a:r>
            <a:r>
              <a:rPr lang="en-US" sz="2200" dirty="0"/>
              <a:t>} is dominant in the </a:t>
            </a:r>
            <a:r>
              <a:rPr lang="en-GB" sz="2200" dirty="0"/>
              <a:t>Σ</a:t>
            </a:r>
            <a:r>
              <a:rPr lang="en-US" sz="2200" baseline="-25000" dirty="0"/>
              <a:t>c</a:t>
            </a:r>
            <a:r>
              <a:rPr lang="en-US" sz="2200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80E25-FD13-4074-8C57-1A569BE8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924D0-3EB3-48AD-BC30-946972487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Craig Roberts. Emergence of Mass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CC332-6501-48BD-A6B1-EBACEA28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5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060EB-59A3-414E-BD67-9232995C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Diquarks within Baryons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F8AD063-454E-4250-9CC3-7B49B6CF8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9195" y="849065"/>
            <a:ext cx="6541805" cy="494213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6EBF8-5C78-439D-A408-A60A13AD0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799" y="838200"/>
            <a:ext cx="4876801" cy="525780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/>
              <a:t>Dominance of lightest diquark correlation can be overcome in </a:t>
            </a:r>
            <a:r>
              <a:rPr lang="en-US" sz="2100" dirty="0" err="1"/>
              <a:t>flavour</a:t>
            </a:r>
            <a:r>
              <a:rPr lang="en-US" sz="2100" dirty="0"/>
              <a:t> channels for which the spin-</a:t>
            </a:r>
            <a:r>
              <a:rPr lang="en-US" sz="2100" dirty="0" err="1"/>
              <a:t>flavour</a:t>
            </a:r>
            <a:r>
              <a:rPr lang="en-US" sz="2100" dirty="0"/>
              <a:t> structure of the bound-state and quark-exchange character of kernel lead dynamically to a preference for mixed-</a:t>
            </a:r>
            <a:r>
              <a:rPr lang="en-US" sz="2100" dirty="0" err="1"/>
              <a:t>flavour</a:t>
            </a:r>
            <a:r>
              <a:rPr lang="en-US" sz="2100" dirty="0"/>
              <a:t> correlations, </a:t>
            </a:r>
            <a:r>
              <a:rPr lang="en-US" sz="2100" i="1" dirty="0"/>
              <a:t>e.g</a:t>
            </a:r>
            <a:r>
              <a:rPr lang="en-US" sz="2100" dirty="0"/>
              <a:t>. 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100" dirty="0">
                <a:solidFill>
                  <a:srgbClr val="008000"/>
                </a:solidFill>
              </a:rPr>
              <a:t>[us]c </a:t>
            </a:r>
            <a:r>
              <a:rPr lang="en-US" sz="2100" dirty="0"/>
              <a:t>combination in </a:t>
            </a:r>
            <a:r>
              <a:rPr lang="en-GB" sz="2100" dirty="0"/>
              <a:t>Ξ</a:t>
            </a:r>
            <a:r>
              <a:rPr lang="en-US" sz="2100" baseline="-25000" dirty="0"/>
              <a:t>c</a:t>
            </a:r>
            <a:r>
              <a:rPr lang="en-US" sz="2100" dirty="0"/>
              <a:t> cannot reproduce itself, 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100" dirty="0"/>
              <a:t>its strength is fed into </a:t>
            </a:r>
            <a:r>
              <a:rPr lang="en-US" sz="2100" dirty="0">
                <a:solidFill>
                  <a:srgbClr val="008000"/>
                </a:solidFill>
              </a:rPr>
              <a:t>[</a:t>
            </a:r>
            <a:r>
              <a:rPr lang="en-US" sz="2100" dirty="0" err="1">
                <a:solidFill>
                  <a:srgbClr val="008000"/>
                </a:solidFill>
              </a:rPr>
              <a:t>uc</a:t>
            </a:r>
            <a:r>
              <a:rPr lang="en-US" sz="2100" dirty="0">
                <a:solidFill>
                  <a:srgbClr val="008000"/>
                </a:solidFill>
              </a:rPr>
              <a:t>]s - [</a:t>
            </a:r>
            <a:r>
              <a:rPr lang="en-US" sz="2100" dirty="0" err="1">
                <a:solidFill>
                  <a:srgbClr val="008000"/>
                </a:solidFill>
              </a:rPr>
              <a:t>sc</a:t>
            </a:r>
            <a:r>
              <a:rPr lang="en-US" sz="2100" dirty="0">
                <a:solidFill>
                  <a:srgbClr val="008000"/>
                </a:solidFill>
              </a:rPr>
              <a:t>]u </a:t>
            </a:r>
            <a:r>
              <a:rPr lang="en-US" sz="2100" dirty="0"/>
              <a:t>correlation.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/>
              <a:t>Eventual outcome depends on the mass-scales of kernel participants and how they affect rearrangement processes in the </a:t>
            </a:r>
            <a:r>
              <a:rPr lang="en-US" sz="2100" dirty="0" err="1"/>
              <a:t>Faddeev</a:t>
            </a:r>
            <a:r>
              <a:rPr lang="en-US" sz="2100" dirty="0"/>
              <a:t> kernel, </a:t>
            </a:r>
            <a:r>
              <a:rPr lang="en-US" sz="2100" i="1" dirty="0"/>
              <a:t>e.g</a:t>
            </a:r>
            <a:r>
              <a:rPr lang="en-US" sz="2100" dirty="0"/>
              <a:t>. </a:t>
            </a:r>
          </a:p>
          <a:p>
            <a:pPr marL="1257300" lvl="2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100" dirty="0"/>
              <a:t>compare </a:t>
            </a:r>
            <a:r>
              <a:rPr lang="en-GB" sz="2100" dirty="0"/>
              <a:t>Ξ</a:t>
            </a:r>
            <a:r>
              <a:rPr lang="en-US" sz="2100" baseline="-25000" dirty="0"/>
              <a:t>b</a:t>
            </a:r>
            <a:r>
              <a:rPr lang="en-US" sz="2100" dirty="0"/>
              <a:t> with </a:t>
            </a:r>
            <a:r>
              <a:rPr lang="en-GB" sz="2100" dirty="0"/>
              <a:t>Ξ</a:t>
            </a:r>
            <a:r>
              <a:rPr lang="en-US" sz="2100" baseline="-25000" dirty="0" err="1"/>
              <a:t>cb</a:t>
            </a:r>
            <a:endParaRPr lang="en-US" sz="2100" baseline="-25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80E25-FD13-4074-8C57-1A569BE8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924D0-3EB3-48AD-BC30-946972487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Craig Roberts. Emergence of Mass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CC332-6501-48BD-A6B1-EBACEA28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38C638-6C90-4039-89B6-28FBF7269A87}"/>
              </a:ext>
            </a:extLst>
          </p:cNvPr>
          <p:cNvSpPr/>
          <p:nvPr/>
        </p:nvSpPr>
        <p:spPr bwMode="auto">
          <a:xfrm>
            <a:off x="5181601" y="3657600"/>
            <a:ext cx="6629400" cy="152400"/>
          </a:xfrm>
          <a:prstGeom prst="rect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11B798-5779-4E00-B26F-9E287BEFF396}"/>
              </a:ext>
            </a:extLst>
          </p:cNvPr>
          <p:cNvSpPr/>
          <p:nvPr/>
        </p:nvSpPr>
        <p:spPr bwMode="auto">
          <a:xfrm>
            <a:off x="5181600" y="4306578"/>
            <a:ext cx="6629400" cy="152400"/>
          </a:xfrm>
          <a:prstGeom prst="rect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1"/>
            <a:ext cx="7382766" cy="4525963"/>
          </a:xfrm>
        </p:spPr>
        <p:txBody>
          <a:bodyPr/>
          <a:lstStyle/>
          <a:p>
            <a:r>
              <a:rPr lang="en-AU" sz="2400" dirty="0"/>
              <a:t>The most important chapter of the Standard Model is the least understood.  </a:t>
            </a:r>
          </a:p>
          <a:p>
            <a:r>
              <a:rPr lang="en-AU" sz="2400" dirty="0"/>
              <a:t>Quantum Chromodynamics (QCD) is that part of the Standard Model which is supposed to describe all of nuclear physics</a:t>
            </a:r>
          </a:p>
          <a:p>
            <a:pPr lvl="1"/>
            <a:r>
              <a:rPr lang="en-AU" sz="2400" dirty="0"/>
              <a:t>Matter = quarks</a:t>
            </a:r>
          </a:p>
          <a:p>
            <a:pPr lvl="1"/>
            <a:r>
              <a:rPr lang="en-AU" sz="2400" dirty="0"/>
              <a:t>Gauge bosons = gluons</a:t>
            </a:r>
          </a:p>
          <a:p>
            <a:r>
              <a:rPr lang="en-AU" sz="2400" dirty="0"/>
              <a:t>Yet, fifty years after the discovery of quarks, we are only just beginning to understand how QCD moulds the basic bricks for nuclei: pions, neutrons, protons, etc. </a:t>
            </a:r>
          </a:p>
          <a:p>
            <a:r>
              <a:rPr lang="en-AU" sz="2400" dirty="0"/>
              <a:t>This Is Strong QCD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GB" sz="3600" kern="0" dirty="0"/>
              <a:t>2013: Englert &amp; Higgs</a:t>
            </a:r>
          </a:p>
        </p:txBody>
      </p:sp>
      <p:pic>
        <p:nvPicPr>
          <p:cNvPr id="10" name="Picture 9" descr="nobel Prize Logo.jpg">
            <a:extLst>
              <a:ext uri="{FF2B5EF4-FFF2-40B4-BE49-F238E27FC236}">
                <a16:creationId xmlns:a16="http://schemas.microsoft.com/office/drawing/2014/main" id="{E6D13373-19BD-48D1-BAA3-4086E34CD3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94130"/>
            <a:ext cx="1752600" cy="1752600"/>
          </a:xfrm>
          <a:prstGeom prst="rect">
            <a:avLst/>
          </a:prstGeom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00B2633-06EF-4591-B61D-291B172E9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22262"/>
            <a:ext cx="4106165" cy="634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0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4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3C280-BD95-4259-92D2-2418A693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Diquarks within Baryons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5BAB8-2979-4149-A4CE-31E8B7EED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4906964"/>
          </a:xfrm>
        </p:spPr>
        <p:txBody>
          <a:bodyPr/>
          <a:lstStyle/>
          <a:p>
            <a:r>
              <a:rPr lang="en-US" dirty="0"/>
              <a:t>Results … add to the argument against treatments of three-body problem which assume baryons can be described as effectively two-body in nature, </a:t>
            </a:r>
            <a:r>
              <a:rPr lang="en-US" i="1" dirty="0"/>
              <a:t>e.g</a:t>
            </a:r>
            <a:r>
              <a:rPr lang="en-US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dirty="0"/>
              <a:t>as being built from a constituent-quark and static/frozen constituent-diquark. </a:t>
            </a:r>
          </a:p>
          <a:p>
            <a:r>
              <a:rPr lang="en-US" dirty="0"/>
              <a:t>Results … verify that diquark correlations in QCD are essentially dynamical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their breakup and reformation play a crucial role in defining baryon structure.</a:t>
            </a:r>
          </a:p>
          <a:p>
            <a:r>
              <a:rPr lang="en-US" dirty="0"/>
              <a:t>True for light-quark baryons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lQCD</a:t>
            </a:r>
            <a:r>
              <a:rPr lang="en-US" dirty="0"/>
              <a:t> confirms that spectrum possesses richness that cannot be explained by a two-body model</a:t>
            </a:r>
          </a:p>
          <a:p>
            <a:pPr>
              <a:spcBef>
                <a:spcPts val="0"/>
              </a:spcBef>
            </a:pPr>
            <a:r>
              <a:rPr lang="en-US" dirty="0"/>
              <a:t>Consequences extend to baryons involving one or more heavy quarks, challenging both</a:t>
            </a:r>
          </a:p>
          <a:p>
            <a:pPr marL="857250" lvl="1" indent="-457200">
              <a:spcBef>
                <a:spcPts val="0"/>
              </a:spcBef>
              <a:buFont typeface="+mj-lt"/>
              <a:buAutoNum type="arabicParenR"/>
            </a:pPr>
            <a:r>
              <a:rPr lang="en-US" dirty="0"/>
              <a:t>treatment of singly-heavy baryons (</a:t>
            </a:r>
            <a:r>
              <a:rPr lang="en-US" dirty="0" err="1"/>
              <a:t>qq’Q</a:t>
            </a:r>
            <a:r>
              <a:rPr lang="en-US" dirty="0"/>
              <a:t>, q, q’ </a:t>
            </a:r>
            <a:r>
              <a:rPr lang="en-GB" dirty="0"/>
              <a:t>∈ {</a:t>
            </a:r>
            <a:r>
              <a:rPr lang="en-US" dirty="0"/>
              <a:t>u, d, s}, Q </a:t>
            </a:r>
            <a:r>
              <a:rPr lang="en-GB" dirty="0"/>
              <a:t>∈</a:t>
            </a:r>
            <a:r>
              <a:rPr lang="en-US" dirty="0"/>
              <a:t> {c, b}) as two-body </a:t>
            </a:r>
            <a:r>
              <a:rPr lang="en-US" dirty="0" err="1"/>
              <a:t>light-diquark+heavy-quark</a:t>
            </a:r>
            <a:r>
              <a:rPr lang="en-US" dirty="0"/>
              <a:t> (</a:t>
            </a:r>
            <a:r>
              <a:rPr lang="en-US" dirty="0" err="1"/>
              <a:t>qq</a:t>
            </a:r>
            <a:r>
              <a:rPr lang="en-US" dirty="0"/>
              <a:t>’ +Q) bound-states </a:t>
            </a:r>
          </a:p>
          <a:p>
            <a:pPr marL="857250" lvl="1" indent="-457200">
              <a:spcBef>
                <a:spcPts val="0"/>
              </a:spcBef>
              <a:buFont typeface="+mj-lt"/>
              <a:buAutoNum type="arabicParenR"/>
            </a:pPr>
            <a:r>
              <a:rPr lang="en-US" dirty="0"/>
              <a:t>and analyses of doubly-heavy baryons (</a:t>
            </a:r>
            <a:r>
              <a:rPr lang="en-US" dirty="0" err="1"/>
              <a:t>qQQ</a:t>
            </a:r>
            <a:r>
              <a:rPr lang="en-US" dirty="0"/>
              <a:t>’) which assume such systems can be considered as two-body </a:t>
            </a:r>
            <a:r>
              <a:rPr lang="en-US" dirty="0" err="1"/>
              <a:t>light-quark+heavy-diquark</a:t>
            </a:r>
            <a:r>
              <a:rPr lang="en-US" dirty="0"/>
              <a:t> bound-states, q + QQ’</a:t>
            </a:r>
          </a:p>
          <a:p>
            <a:r>
              <a:rPr lang="en-US" dirty="0"/>
              <a:t>Observations have implications for few-body studies of hybrid hadrons and tetra- and penta-quark systems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AA5E2-DA95-4933-8BCB-1F68870C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E9222-82B9-4423-AF02-7F290468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D6B22-4C0D-4819-A335-492C63A44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C4F7E1-1E3E-4CBE-AE44-5936108852D6}"/>
              </a:ext>
            </a:extLst>
          </p:cNvPr>
          <p:cNvSpPr txBox="1"/>
          <p:nvPr/>
        </p:nvSpPr>
        <p:spPr>
          <a:xfrm>
            <a:off x="0" y="0"/>
            <a:ext cx="678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Masses of ground-state mesons and baryons, including those with heavy quarks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Pei-Lin Yin, Chen 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Chen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Gastão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Krein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Craig D. Roberts, Jorge Segovia and Shu-Sheng Xu, </a:t>
            </a:r>
            <a:r>
              <a:rPr lang="en-US" sz="1400" u="sng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arXiv:1903.00160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Phys. Rev. D 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100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(2019) 034008/1-19</a:t>
            </a:r>
          </a:p>
        </p:txBody>
      </p:sp>
    </p:spTree>
    <p:extLst>
      <p:ext uri="{BB962C8B-B14F-4D97-AF65-F5344CB8AC3E}">
        <p14:creationId xmlns:p14="http://schemas.microsoft.com/office/powerpoint/2010/main" val="48135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10AE-7C88-4C0D-BC79-2555D7B7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641350"/>
          </a:xfrm>
        </p:spPr>
        <p:txBody>
          <a:bodyPr/>
          <a:lstStyle/>
          <a:p>
            <a:r>
              <a:rPr lang="en-GB" dirty="0"/>
              <a:t>MARATHON EXPERIMENT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89AAF-58F8-4DF9-B9A2-AE370CD62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914400"/>
            <a:ext cx="5214935" cy="525780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Uses deep inelastic scattering off the mirror nuclei </a:t>
            </a:r>
            <a:r>
              <a:rPr lang="en-US" sz="2000" baseline="30000" dirty="0"/>
              <a:t>3</a:t>
            </a:r>
            <a:r>
              <a:rPr lang="en-US" sz="2000" dirty="0"/>
              <a:t>H and </a:t>
            </a:r>
            <a:r>
              <a:rPr lang="en-US" sz="2000" baseline="30000" dirty="0"/>
              <a:t>3</a:t>
            </a:r>
            <a:r>
              <a:rPr lang="en-US" sz="2000" dirty="0"/>
              <a:t>He to determine the ratio of the neutron to proton inelastic structure functions, F2n /F2p, and the ratio of the down to up quark distributions in the nucleon, d/u, at medium and large </a:t>
            </a:r>
            <a:r>
              <a:rPr lang="en-US" sz="2000" dirty="0" err="1"/>
              <a:t>Bjorken</a:t>
            </a:r>
            <a:r>
              <a:rPr lang="en-US" sz="2000" dirty="0"/>
              <a:t> x.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Ratio is clean probe of the proton’s valence-quark structure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Aims to solve a question that has stood for 40 years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Preliminary MARATHON data appear at right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99887-1FC8-4D1A-9273-AD848F833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10607-37CF-4001-A9EB-3DFF98B68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E8F77-B415-46F1-84C5-DA2B222F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AD09732-40E1-4A87-AEAC-DAFF2B405C0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8855" y="1007138"/>
            <a:ext cx="6005945" cy="450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AD09732-40E1-4A87-AEAC-DAFF2B405C0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8855" y="1011587"/>
            <a:ext cx="6005945" cy="450549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BDA73B-F906-4797-B3AF-4997A477175A}"/>
              </a:ext>
            </a:extLst>
          </p:cNvPr>
          <p:cNvCxnSpPr>
            <a:cxnSpLocks/>
          </p:cNvCxnSpPr>
          <p:nvPr/>
        </p:nvCxnSpPr>
        <p:spPr bwMode="auto">
          <a:xfrm flipH="1">
            <a:off x="11125200" y="4748948"/>
            <a:ext cx="5334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6110AE-7C88-4C0D-BC79-2555D7B7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641350"/>
          </a:xfrm>
        </p:spPr>
        <p:txBody>
          <a:bodyPr/>
          <a:lstStyle/>
          <a:p>
            <a:r>
              <a:rPr lang="en-GB" dirty="0"/>
              <a:t>MARATHON EXPERIMENT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89AAF-58F8-4DF9-B9A2-AE370CD62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914400"/>
            <a:ext cx="5214935" cy="525780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Data appear quantitatively consistent with new </a:t>
            </a:r>
            <a:r>
              <a:rPr lang="en-US" sz="2000" dirty="0" err="1"/>
              <a:t>reanalyses</a:t>
            </a:r>
            <a:r>
              <a:rPr lang="en-US" sz="2000" dirty="0"/>
              <a:t> of existing data on a wide variety of nuclei: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800" i="1" dirty="0"/>
              <a:t>Flavor dependence of the nucleon valence structure from nuclear deep inelastic scattering data</a:t>
            </a:r>
            <a:r>
              <a:rPr lang="en-US" sz="1800" dirty="0"/>
              <a:t>, E.P. Segarra </a:t>
            </a:r>
            <a:r>
              <a:rPr lang="en-US" sz="1800" i="1" dirty="0"/>
              <a:t>et al</a:t>
            </a:r>
            <a:r>
              <a:rPr lang="en-US" sz="1800" dirty="0"/>
              <a:t>. arXiv:1908.02223 [</a:t>
            </a:r>
            <a:r>
              <a:rPr lang="en-US" sz="1800" dirty="0" err="1"/>
              <a:t>nucl-th</a:t>
            </a:r>
            <a:r>
              <a:rPr lang="en-US" sz="1800" dirty="0"/>
              <a:t>]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Red dot at x=1 is scalar-diquark-only nucleon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800" dirty="0"/>
              <a:t>Such a nucleon has ZERO valence d-quarks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Vertical purple band at x=1 is the </a:t>
            </a:r>
            <a:r>
              <a:rPr lang="en-US" sz="2000" dirty="0" err="1"/>
              <a:t>q+qq</a:t>
            </a:r>
            <a:r>
              <a:rPr lang="en-US" sz="2000" dirty="0"/>
              <a:t> </a:t>
            </a:r>
            <a:r>
              <a:rPr lang="en-US" sz="2000" dirty="0" err="1"/>
              <a:t>Faddeev</a:t>
            </a:r>
            <a:r>
              <a:rPr lang="en-US" sz="2000" dirty="0"/>
              <a:t> equation prediction: </a:t>
            </a:r>
          </a:p>
          <a:p>
            <a:pPr lvl="1"/>
            <a:r>
              <a:rPr lang="en-US" sz="1800" i="1" dirty="0"/>
              <a:t>Nucleon spin structure at very high-x</a:t>
            </a:r>
            <a:r>
              <a:rPr lang="en-US" sz="1800" dirty="0"/>
              <a:t>, C.D. Roberts, R. J. Holt &amp; S.M. Schmidt, </a:t>
            </a:r>
            <a:r>
              <a:rPr lang="en-US" sz="1800" dirty="0" err="1"/>
              <a:t>Phys.Lett</a:t>
            </a:r>
            <a:r>
              <a:rPr lang="en-US" sz="1800" dirty="0"/>
              <a:t>. B 727 (2013) – arXiv:1308.1236 [</a:t>
            </a:r>
            <a:r>
              <a:rPr lang="en-US" sz="1800" dirty="0" err="1"/>
              <a:t>nucl-th</a:t>
            </a:r>
            <a:r>
              <a:rPr lang="en-US" sz="1800" dirty="0"/>
              <a:t>]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Upper = 1</a:t>
            </a:r>
            <a:r>
              <a:rPr lang="en-US" sz="2000" baseline="30000" dirty="0"/>
              <a:t>+</a:t>
            </a:r>
            <a:r>
              <a:rPr lang="en-US" sz="2000" dirty="0"/>
              <a:t> </a:t>
            </a:r>
            <a:r>
              <a:rPr lang="en-US" sz="2000" dirty="0" err="1"/>
              <a:t>qq</a:t>
            </a:r>
            <a:r>
              <a:rPr lang="en-US" sz="2000" dirty="0"/>
              <a:t> is 35% of proton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Lower = 1</a:t>
            </a:r>
            <a:r>
              <a:rPr lang="en-US" sz="2000" baseline="30000" dirty="0"/>
              <a:t>+</a:t>
            </a:r>
            <a:r>
              <a:rPr lang="en-US" sz="2000" dirty="0"/>
              <a:t> </a:t>
            </a:r>
            <a:r>
              <a:rPr lang="en-US" sz="2000" dirty="0" err="1"/>
              <a:t>qq</a:t>
            </a:r>
            <a:r>
              <a:rPr lang="en-US" sz="2000" dirty="0"/>
              <a:t> is 20% of proton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99887-1FC8-4D1A-9273-AD848F833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10607-37CF-4001-A9EB-3DFF98B68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E8F77-B415-46F1-84C5-DA2B222F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32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F46640-E2E1-48E8-A671-FA3DD0EF2EE2}"/>
              </a:ext>
            </a:extLst>
          </p:cNvPr>
          <p:cNvCxnSpPr/>
          <p:nvPr/>
        </p:nvCxnSpPr>
        <p:spPr bwMode="auto">
          <a:xfrm flipH="1">
            <a:off x="11152304" y="3898474"/>
            <a:ext cx="5334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A7AF1B6-88E3-4E50-997B-C07B2B7D54BB}"/>
              </a:ext>
            </a:extLst>
          </p:cNvPr>
          <p:cNvSpPr/>
          <p:nvPr/>
        </p:nvSpPr>
        <p:spPr bwMode="auto">
          <a:xfrm flipH="1">
            <a:off x="11658600" y="3685348"/>
            <a:ext cx="56719" cy="3809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7A7C95-D163-416E-BDE6-DB414596D6F9}"/>
              </a:ext>
            </a:extLst>
          </p:cNvPr>
          <p:cNvSpPr/>
          <p:nvPr/>
        </p:nvSpPr>
        <p:spPr bwMode="auto">
          <a:xfrm>
            <a:off x="4419600" y="5512774"/>
            <a:ext cx="5356019" cy="9642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>
                <a:solidFill>
                  <a:srgbClr val="008000"/>
                </a:solidFill>
              </a:rPr>
              <a:t>These experimental results could be a new, significant step forward in our understanding of strong-QCD and the nucleon’s wave function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C3D8F2B4-5AEF-4B37-B3F7-BE350F06FAC6}"/>
              </a:ext>
            </a:extLst>
          </p:cNvPr>
          <p:cNvSpPr/>
          <p:nvPr/>
        </p:nvSpPr>
        <p:spPr bwMode="auto">
          <a:xfrm>
            <a:off x="11582399" y="4705989"/>
            <a:ext cx="152401" cy="104843"/>
          </a:xfrm>
          <a:prstGeom prst="diamond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E169ED-B7A9-4E0F-8B7D-629E0D31D7EA}"/>
              </a:ext>
            </a:extLst>
          </p:cNvPr>
          <p:cNvSpPr txBox="1"/>
          <p:nvPr/>
        </p:nvSpPr>
        <p:spPr>
          <a:xfrm>
            <a:off x="9851819" y="5387136"/>
            <a:ext cx="2315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Scalar diquark models = no hard d-quark</a:t>
            </a:r>
          </a:p>
          <a:p>
            <a:r>
              <a:rPr lang="en-GB" dirty="0"/>
              <a:t>“no valence d-quark”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3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EBD0F-FE96-4D54-A765-A2ECC508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1"/>
            <a:ext cx="6352116" cy="13620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B4BDC-E8A0-49B2-9332-92DC18B76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E424C-C77B-46CB-A87D-CE454D29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63C6D-C943-4F2A-96B5-54854C77B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A34B3-B8CA-49AF-AD14-0BDC0517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icture 7" descr="T.gif">
            <a:extLst>
              <a:ext uri="{FF2B5EF4-FFF2-40B4-BE49-F238E27FC236}">
                <a16:creationId xmlns:a16="http://schemas.microsoft.com/office/drawing/2014/main" id="{8B1581E6-F743-430E-A42D-CA1A04AD0D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136418"/>
            <a:ext cx="4267200" cy="465194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1DC7E5-9F8F-4B0B-A86E-0D3BED840F18}"/>
              </a:ext>
            </a:extLst>
          </p:cNvPr>
          <p:cNvCxnSpPr>
            <a:cxnSpLocks/>
          </p:cNvCxnSpPr>
          <p:nvPr/>
        </p:nvCxnSpPr>
        <p:spPr bwMode="auto">
          <a:xfrm>
            <a:off x="7798125" y="1731996"/>
            <a:ext cx="3708074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T.gif">
            <a:extLst>
              <a:ext uri="{FF2B5EF4-FFF2-40B4-BE49-F238E27FC236}">
                <a16:creationId xmlns:a16="http://schemas.microsoft.com/office/drawing/2014/main" id="{BC8F87F9-DF07-4DDA-B805-5D03E81FD69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900" y="4805950"/>
            <a:ext cx="2376539" cy="11124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953546B-3C45-434B-B2AB-C4604125F61F}"/>
              </a:ext>
            </a:extLst>
          </p:cNvPr>
          <p:cNvSpPr/>
          <p:nvPr/>
        </p:nvSpPr>
        <p:spPr bwMode="auto">
          <a:xfrm>
            <a:off x="7914695" y="5778879"/>
            <a:ext cx="3286703" cy="4133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</a:rPr>
              <a:t>Particle physics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</a:rPr>
              <a:t> paradigm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CC0066"/>
              </a:solidFill>
              <a:effectLst/>
              <a:latin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67C4CC-B996-4633-8A97-D1A8D4B02F3D}"/>
              </a:ext>
            </a:extLst>
          </p:cNvPr>
          <p:cNvSpPr/>
          <p:nvPr/>
        </p:nvSpPr>
        <p:spPr bwMode="auto">
          <a:xfrm>
            <a:off x="8295695" y="1359279"/>
            <a:ext cx="3286703" cy="4133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</a:rPr>
              <a:t>Particle physics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</a:rPr>
              <a:t> paradigm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CC0066"/>
              </a:solidFill>
              <a:effectLst/>
              <a:latin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147A3C1-7C24-4832-960F-108593E3BECA}"/>
              </a:ext>
            </a:extLst>
          </p:cNvPr>
          <p:cNvSpPr txBox="1">
            <a:spLocks/>
          </p:cNvSpPr>
          <p:nvPr/>
        </p:nvSpPr>
        <p:spPr bwMode="auto">
          <a:xfrm>
            <a:off x="137314" y="1050958"/>
            <a:ext cx="71247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72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Adjusting to a modern picture of hadron structure</a:t>
            </a:r>
            <a:endParaRPr lang="en-US" sz="6600" kern="0" dirty="0"/>
          </a:p>
        </p:txBody>
      </p:sp>
    </p:spTree>
    <p:extLst>
      <p:ext uri="{BB962C8B-B14F-4D97-AF65-F5344CB8AC3E}">
        <p14:creationId xmlns:p14="http://schemas.microsoft.com/office/powerpoint/2010/main" val="42474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1BA32-60BA-4DEB-A65F-79123E685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Zero in the Electric Form Factor </a:t>
            </a:r>
            <a:br>
              <a:rPr lang="en-GB" sz="3200" dirty="0"/>
            </a:br>
            <a:r>
              <a:rPr lang="en-GB" sz="3200" dirty="0"/>
              <a:t>of J ≠ 1 Hadrons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63DF3-994D-4B87-94A7-DA70F3D6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334000" cy="4525963"/>
          </a:xfrm>
        </p:spPr>
        <p:txBody>
          <a:bodyPr/>
          <a:lstStyle/>
          <a:p>
            <a:r>
              <a:rPr lang="en-US" sz="2400" dirty="0"/>
              <a:t>Data before 1999 </a:t>
            </a:r>
          </a:p>
          <a:p>
            <a:pPr lvl="1"/>
            <a:r>
              <a:rPr lang="en-US" sz="2400" dirty="0"/>
              <a:t>Looks like the structure of the proton is simple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The properties of </a:t>
            </a:r>
            <a:r>
              <a:rPr lang="en-US" sz="2400" dirty="0" err="1"/>
              <a:t>JLab</a:t>
            </a:r>
            <a:r>
              <a:rPr lang="en-US" sz="2400" dirty="0"/>
              <a:t> (high luminosity) enabled a new technique to be employed.  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First data released in 1999 and paint a </a:t>
            </a:r>
            <a:r>
              <a:rPr lang="en-US" sz="2400" dirty="0">
                <a:solidFill>
                  <a:srgbClr val="6600C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VERY DIFFERENT PICTURE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EACFB-C718-4C16-A958-1E31A615A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2C098-827D-45A7-8322-0126CBA6F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DDECB-09CC-483C-A5EA-B46839EA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 descr="gepGMpdata.jpg">
            <a:extLst>
              <a:ext uri="{FF2B5EF4-FFF2-40B4-BE49-F238E27FC236}">
                <a16:creationId xmlns:a16="http://schemas.microsoft.com/office/drawing/2014/main" id="{6743409A-39DF-42B0-9D59-A30DE15452B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6622" y="1221237"/>
            <a:ext cx="6125510" cy="44155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A85A06-5E1C-4A4E-AC02-04631A9C9FBA}"/>
              </a:ext>
            </a:extLst>
          </p:cNvPr>
          <p:cNvSpPr/>
          <p:nvPr/>
        </p:nvSpPr>
        <p:spPr bwMode="auto">
          <a:xfrm>
            <a:off x="7320087" y="2895600"/>
            <a:ext cx="4191000" cy="9233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A1AC981F-9CBC-4292-9CB6-586004409E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134762"/>
              </p:ext>
            </p:extLst>
          </p:nvPr>
        </p:nvGraphicFramePr>
        <p:xfrm>
          <a:off x="0" y="-19050"/>
          <a:ext cx="191770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Equation" r:id="rId4" imgW="672840" imgH="533160" progId="Equation.3">
                  <p:embed/>
                </p:oleObj>
              </mc:Choice>
              <mc:Fallback>
                <p:oleObj name="Equation" r:id="rId4" imgW="672840" imgH="533160" progId="Equation.3">
                  <p:embed/>
                  <p:pic>
                    <p:nvPicPr>
                      <p:cNvPr id="870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9050"/>
                        <a:ext cx="1917700" cy="152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BFD563-A304-47A5-9915-BDA8902B74E5}"/>
              </a:ext>
            </a:extLst>
          </p:cNvPr>
          <p:cNvSpPr txBox="1">
            <a:spLocks/>
          </p:cNvSpPr>
          <p:nvPr/>
        </p:nvSpPr>
        <p:spPr bwMode="auto">
          <a:xfrm>
            <a:off x="4495800" y="5186423"/>
            <a:ext cx="7681445" cy="214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/>
              <a:t>M. K. Jones et al., Phys. Rev. Lett. 84, 1398 (2000)</a:t>
            </a:r>
          </a:p>
          <a:p>
            <a:r>
              <a:rPr lang="en-US" sz="1600" kern="0" dirty="0"/>
              <a:t>O. </a:t>
            </a:r>
            <a:r>
              <a:rPr lang="en-US" sz="1600" kern="0" dirty="0" err="1"/>
              <a:t>Gayou</a:t>
            </a:r>
            <a:r>
              <a:rPr lang="en-US" sz="1600" kern="0" dirty="0"/>
              <a:t> et al., Phys. Rev. Lett. 88, 092301 (2002)</a:t>
            </a:r>
          </a:p>
          <a:p>
            <a:r>
              <a:rPr lang="en-US" sz="1600" kern="0" dirty="0"/>
              <a:t>V. Punjabi et al., Phys. Rev. C 71, 055202 (2005)</a:t>
            </a:r>
          </a:p>
          <a:p>
            <a:r>
              <a:rPr lang="en-US" sz="1600" kern="0" dirty="0"/>
              <a:t>A. J. R. Puckett et al., Phys. Rev. Lett. 104, 242301 (2010)</a:t>
            </a:r>
          </a:p>
          <a:p>
            <a:r>
              <a:rPr lang="en-US" sz="1600" kern="0" dirty="0"/>
              <a:t>A. J. R. Puckett et al., Phys. Rev. C 85, 045203 (2012)</a:t>
            </a:r>
          </a:p>
        </p:txBody>
      </p:sp>
    </p:spTree>
    <p:extLst>
      <p:ext uri="{BB962C8B-B14F-4D97-AF65-F5344CB8AC3E}">
        <p14:creationId xmlns:p14="http://schemas.microsoft.com/office/powerpoint/2010/main" val="363488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br>
              <a:rPr lang="en-US" sz="3200" dirty="0"/>
            </a:br>
            <a:endParaRPr lang="en-US" sz="3200" i="1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35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37" name="Picture 36" descr="h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615724"/>
            <a:ext cx="6324600" cy="432787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>
            <a:off x="8001000" y="13716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2801600" y="4572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1828800" y="47244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972365" y="2"/>
            <a:ext cx="5266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i="1" dirty="0"/>
              <a:t>Nucleon and Δ elastic and transition form factors, J</a:t>
            </a:r>
            <a:r>
              <a:rPr lang="en-US" sz="1400" dirty="0"/>
              <a:t>orge Segovia </a:t>
            </a:r>
            <a:r>
              <a:rPr lang="en-US" sz="1400" i="1" dirty="0"/>
              <a:t>et al</a:t>
            </a:r>
            <a:r>
              <a:rPr lang="en-US" sz="1400" dirty="0"/>
              <a:t>., </a:t>
            </a:r>
            <a:r>
              <a:rPr lang="en-US" sz="1400" u="sng" dirty="0">
                <a:hlinkClick r:id="rId4"/>
              </a:rPr>
              <a:t>arXiv:1408.2919 [</a:t>
            </a:r>
            <a:r>
              <a:rPr lang="en-US" sz="1400" u="sng" dirty="0" err="1">
                <a:hlinkClick r:id="rId4"/>
              </a:rPr>
              <a:t>nucl-th</a:t>
            </a:r>
            <a:r>
              <a:rPr lang="en-US" sz="1400" u="sng" dirty="0">
                <a:hlinkClick r:id="rId4"/>
              </a:rPr>
              <a:t>]</a:t>
            </a:r>
            <a:r>
              <a:rPr lang="en-US" sz="1400" dirty="0"/>
              <a:t>, Few Body Syst. </a:t>
            </a:r>
            <a:r>
              <a:rPr lang="en-US" sz="1400" b="1" dirty="0"/>
              <a:t>55 </a:t>
            </a:r>
            <a:r>
              <a:rPr lang="en-US" sz="1400" dirty="0"/>
              <a:t>(2014) pp. 1185-1222</a:t>
            </a:r>
            <a:endParaRPr lang="en-US" dirty="0"/>
          </a:p>
          <a:p>
            <a:endParaRPr lang="en-US" sz="1600" dirty="0">
              <a:hlinkClick r:id="rId5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rot="16200000" flipH="1">
            <a:off x="6134100" y="1181100"/>
            <a:ext cx="990600" cy="7620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231397"/>
              </p:ext>
            </p:extLst>
          </p:nvPr>
        </p:nvGraphicFramePr>
        <p:xfrm>
          <a:off x="0" y="0"/>
          <a:ext cx="191770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name="Equation" r:id="rId6" imgW="672840" imgH="533160" progId="Equation.3">
                  <p:embed/>
                </p:oleObj>
              </mc:Choice>
              <mc:Fallback>
                <p:oleObj name="Equation" r:id="rId6" imgW="672840" imgH="53316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17700" cy="152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reeform 24"/>
          <p:cNvSpPr/>
          <p:nvPr/>
        </p:nvSpPr>
        <p:spPr bwMode="auto">
          <a:xfrm>
            <a:off x="4045974" y="2362201"/>
            <a:ext cx="1533832" cy="1118419"/>
          </a:xfrm>
          <a:custGeom>
            <a:avLst/>
            <a:gdLst>
              <a:gd name="connsiteX0" fmla="*/ 0 w 1533832"/>
              <a:gd name="connsiteY0" fmla="*/ 0 h 1091380"/>
              <a:gd name="connsiteX1" fmla="*/ 737420 w 1533832"/>
              <a:gd name="connsiteY1" fmla="*/ 589935 h 1091380"/>
              <a:gd name="connsiteX2" fmla="*/ 1533832 w 1533832"/>
              <a:gd name="connsiteY2" fmla="*/ 1091380 h 1091380"/>
              <a:gd name="connsiteX3" fmla="*/ 1533832 w 1533832"/>
              <a:gd name="connsiteY3" fmla="*/ 1091380 h 1091380"/>
              <a:gd name="connsiteX4" fmla="*/ 1533832 w 1533832"/>
              <a:gd name="connsiteY4" fmla="*/ 1091380 h 109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832" h="1091380">
                <a:moveTo>
                  <a:pt x="0" y="0"/>
                </a:moveTo>
                <a:cubicBezTo>
                  <a:pt x="240890" y="204019"/>
                  <a:pt x="481781" y="408038"/>
                  <a:pt x="737420" y="589935"/>
                </a:cubicBezTo>
                <a:cubicBezTo>
                  <a:pt x="993059" y="771832"/>
                  <a:pt x="1533832" y="1091380"/>
                  <a:pt x="1533832" y="1091380"/>
                </a:cubicBezTo>
                <a:lnTo>
                  <a:pt x="1533832" y="1091380"/>
                </a:lnTo>
                <a:lnTo>
                  <a:pt x="1533832" y="1091380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libri" pitchFamily="34" charset="0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5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3962400" cy="4525963"/>
              </a:xfrm>
            </p:spPr>
            <p:txBody>
              <a:bodyPr/>
              <a:lstStyle/>
              <a:p>
                <a:r>
                  <a:rPr lang="en-US" sz="2400" dirty="0"/>
                  <a:t>DSE: </a:t>
                </a:r>
                <a:r>
                  <a:rPr lang="en-US" sz="2400" dirty="0" err="1"/>
                  <a:t>quark+diquark</a:t>
                </a:r>
                <a:r>
                  <a:rPr lang="en-US" sz="2400" dirty="0"/>
                  <a:t> </a:t>
                </a:r>
              </a:p>
              <a:p>
                <a:pPr lvl="1"/>
                <a:r>
                  <a:rPr lang="en-US" sz="2400" dirty="0"/>
                  <a:t>Solid: M(p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 result</a:t>
                </a:r>
              </a:p>
              <a:p>
                <a:pPr lvl="1"/>
                <a:r>
                  <a:rPr lang="en-US" sz="2400" dirty="0"/>
                  <a:t>Dashed: M constant</a:t>
                </a:r>
              </a:p>
              <a:p>
                <a:r>
                  <a:rPr lang="en-US" sz="2400" dirty="0"/>
                  <a:t>Dot-dashed = 2004 </a:t>
                </a:r>
                <a:r>
                  <a:rPr lang="en-US" sz="2400" dirty="0" err="1"/>
                  <a:t>parametrisation</a:t>
                </a:r>
                <a:r>
                  <a:rPr lang="en-US" sz="2400" dirty="0"/>
                  <a:t> of data</a:t>
                </a:r>
              </a:p>
              <a:p>
                <a:r>
                  <a:rPr lang="en-US" sz="2400" dirty="0"/>
                  <a:t>Numerous calculations exhibit a zero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endParaRPr lang="en-GB" sz="2400" dirty="0"/>
              </a:p>
              <a:p>
                <a:r>
                  <a:rPr lang="en-US" sz="2400" dirty="0"/>
                  <a:t>Can this be readily understood?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6" name="Content Placeholder 2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3962400" cy="4525963"/>
              </a:xfrm>
              <a:blipFill>
                <a:blip r:embed="rId8"/>
                <a:stretch>
                  <a:fillRect l="-2000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9000A69C-BD7D-4089-B3A6-05F0381F1113}"/>
              </a:ext>
            </a:extLst>
          </p:cNvPr>
          <p:cNvSpPr txBox="1">
            <a:spLocks/>
          </p:cNvSpPr>
          <p:nvPr/>
        </p:nvSpPr>
        <p:spPr bwMode="auto">
          <a:xfrm>
            <a:off x="762000" y="3810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r"/>
            <a:r>
              <a:rPr lang="en-GB" sz="3200" kern="0" dirty="0"/>
              <a:t>Zero in the Electric Form Factor </a:t>
            </a:r>
            <a:br>
              <a:rPr lang="en-GB" sz="3200" kern="0" dirty="0"/>
            </a:br>
            <a:r>
              <a:rPr lang="en-GB" sz="3200" kern="0" dirty="0"/>
              <a:t>of J ≠ 1 Hadrons</a:t>
            </a:r>
            <a:endParaRPr lang="en-US" sz="32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0665AE-7083-4CC5-992B-059C2257F76B}"/>
                  </a:ext>
                </a:extLst>
              </p:cNvPr>
              <p:cNvSpPr txBox="1"/>
              <p:nvPr/>
            </p:nvSpPr>
            <p:spPr>
              <a:xfrm flipH="1">
                <a:off x="10287000" y="4648200"/>
                <a:ext cx="17526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p>
                          <m:r>
                            <a:rPr lang="en-GB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𝑮𝒆</m:t>
                      </m:r>
                      <m:sSup>
                        <m:sSupPr>
                          <m:ctrlPr>
                            <a:rPr lang="en-GB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en-GB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0665AE-7083-4CC5-992B-059C2257F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287000" y="4648200"/>
                <a:ext cx="1752600" cy="375552"/>
              </a:xfrm>
              <a:prstGeom prst="rect">
                <a:avLst/>
              </a:prstGeom>
              <a:blipFill>
                <a:blip r:embed="rId9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FBDB-5CE5-4937-9E5D-0026023F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Vector Meson </a:t>
            </a:r>
            <a:br>
              <a:rPr lang="en-GB" sz="3200" dirty="0"/>
            </a:br>
            <a:r>
              <a:rPr lang="en-GB" sz="3200" dirty="0"/>
              <a:t>Elastic Form Factors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1DB158-221B-4E0C-9665-5AD76CFCF3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6629400" cy="4525963"/>
              </a:xfrm>
            </p:spPr>
            <p:txBody>
              <a:bodyPr/>
              <a:lstStyle/>
              <a:p>
                <a:r>
                  <a:rPr lang="en-US" dirty="0"/>
                  <a:t>Vector-meson electric form factor,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sz="2200" dirty="0"/>
                  <a:t>Sum of three terms</a:t>
                </a:r>
              </a:p>
              <a:p>
                <a:pPr lvl="1"/>
                <a:r>
                  <a:rPr lang="en-US" sz="2200" dirty="0"/>
                  <a:t>One term is negative-definite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bSup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Hence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en-US" sz="2200" dirty="0"/>
                  <a:t> may possess a zero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Remove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bSup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positive-definite</a:t>
                </a:r>
              </a:p>
              <a:p>
                <a:r>
                  <a:rPr lang="en-US" dirty="0"/>
                  <a:t>This feature establishes its role as a proxy for the proton’s electric form factor.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Sup>
                      <m:sSub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dirty="0"/>
                  <a:t> … can be zero, depending on impact of nonperturbative dynamics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Point/simple vector meson: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bSup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zero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GB"/>
                      <m:t>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Linear extrapolation of existing </a:t>
                </a:r>
                <a:r>
                  <a:rPr lang="en-US" dirty="0" err="1"/>
                  <a:t>JLab</a:t>
                </a:r>
                <a:r>
                  <a:rPr lang="en-US" dirty="0"/>
                  <a:t> data yields a zero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𝐺𝑒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1DB158-221B-4E0C-9665-5AD76CFCF3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6629400" cy="4525963"/>
              </a:xfrm>
              <a:blipFill>
                <a:blip r:embed="rId2"/>
                <a:stretch>
                  <a:fillRect l="-1011" t="-809" r="-2022" b="-15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39D6C-B301-4468-B1EF-4C3A18F6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ABEF2-3895-4F58-BA82-39A229292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7BC95-E767-42B7-8165-32A0C1AA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C1F93A-B84A-4545-8604-4BD59F48B9BE}"/>
              </a:ext>
            </a:extLst>
          </p:cNvPr>
          <p:cNvSpPr txBox="1"/>
          <p:nvPr/>
        </p:nvSpPr>
        <p:spPr>
          <a:xfrm>
            <a:off x="0" y="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Elastic electromagnetic form factors of vector mesons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</a:p>
          <a:p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Yin-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zhen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Xu </a:t>
            </a:r>
            <a:r>
              <a:rPr lang="en-US" sz="1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et al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., in preparation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2F1A9B8-89A1-427C-B626-F724C167D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80" y="1524000"/>
            <a:ext cx="4836920" cy="12192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05CAB17-4C53-4B56-8A50-3A8753BE800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829800" y="2769218"/>
            <a:ext cx="381000" cy="507382"/>
          </a:xfrm>
          <a:prstGeom prst="straightConnector1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83F90D8-114C-4E28-98DA-7BEFC84E9F64}"/>
              </a:ext>
            </a:extLst>
          </p:cNvPr>
          <p:cNvSpPr txBox="1"/>
          <p:nvPr/>
        </p:nvSpPr>
        <p:spPr>
          <a:xfrm>
            <a:off x="9296400" y="315710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C00000"/>
                </a:solidFill>
              </a:rPr>
              <a:t>Negative definite 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3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17F9B-85BB-484B-B3F9-37882D24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Vector Meson </a:t>
            </a:r>
            <a:br>
              <a:rPr lang="en-GB" sz="3200" dirty="0"/>
            </a:br>
            <a:r>
              <a:rPr lang="en-GB" sz="3200" dirty="0"/>
              <a:t>Elastic Form Factors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088DB-C615-48EE-8E52-1D1CB5AC8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525963"/>
          </a:xfrm>
        </p:spPr>
        <p:txBody>
          <a:bodyPr/>
          <a:lstStyle/>
          <a:p>
            <a:r>
              <a:rPr lang="en-US" dirty="0"/>
              <a:t>Merit of using vector meson studies to locate &amp; explain zero in electric form factor of </a:t>
            </a:r>
            <a:r>
              <a:rPr lang="en-GB" sz="2400" dirty="0"/>
              <a:t>J ≠ 1</a:t>
            </a:r>
            <a:r>
              <a:rPr lang="en-US" sz="2400" dirty="0"/>
              <a:t> </a:t>
            </a:r>
            <a:r>
              <a:rPr lang="en-US" dirty="0"/>
              <a:t>hadron </a:t>
            </a:r>
          </a:p>
          <a:p>
            <a:pPr lvl="1"/>
            <a:r>
              <a:rPr lang="en-US" sz="2200" dirty="0"/>
              <a:t>Relative simplicity of 2-body continuum bound-state problem as compared to the analogous 3-body problem</a:t>
            </a:r>
          </a:p>
          <a:p>
            <a:r>
              <a:rPr lang="en-US" dirty="0"/>
              <a:t>Nevertheless, using QCD-derived kernels, not trivial.</a:t>
            </a:r>
          </a:p>
          <a:p>
            <a:r>
              <a:rPr lang="en-US" dirty="0"/>
              <a:t>Use brute-force numerical techniques.  Consequently:</a:t>
            </a:r>
          </a:p>
          <a:p>
            <a:pPr lvl="1"/>
            <a:r>
              <a:rPr lang="en-US" sz="2200" dirty="0"/>
              <a:t>Owing to moving singularities in the complex- k</a:t>
            </a:r>
            <a:r>
              <a:rPr lang="en-US" sz="2200" baseline="30000" dirty="0"/>
              <a:t>2</a:t>
            </a:r>
            <a:r>
              <a:rPr lang="en-US" sz="2200" dirty="0"/>
              <a:t> domain sampled by the bound-state equations, for each vector meson </a:t>
            </a:r>
            <a:r>
              <a:rPr lang="en-GB" sz="2200" dirty="0"/>
              <a:t>∃ </a:t>
            </a:r>
            <a:r>
              <a:rPr lang="en-US" sz="2200" dirty="0"/>
              <a:t>maximum value of Q</a:t>
            </a:r>
            <a:r>
              <a:rPr lang="en-US" sz="2200" baseline="30000" dirty="0"/>
              <a:t>2 </a:t>
            </a:r>
            <a:r>
              <a:rPr lang="en-US" sz="2200" dirty="0"/>
              <a:t>beyond which evaluation of form factors is not possible with conventional algorithms.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F27C0-8907-49FD-84B3-BE8A14FA9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6D4BF-9D7C-46A5-AA39-229092A15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76123-3252-40E2-B71C-1A375ADC4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983522-6FE3-434D-9EAE-6AA892F1ACDD}"/>
              </a:ext>
            </a:extLst>
          </p:cNvPr>
          <p:cNvSpPr txBox="1"/>
          <p:nvPr/>
        </p:nvSpPr>
        <p:spPr>
          <a:xfrm>
            <a:off x="0" y="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Elastic electromagnetic form factors of vector mesons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</a:p>
          <a:p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Yin-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zhen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Xu </a:t>
            </a:r>
            <a:r>
              <a:rPr lang="en-US" sz="1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et al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.,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25907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17F9B-85BB-484B-B3F9-37882D24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Vector Meson </a:t>
            </a:r>
            <a:br>
              <a:rPr lang="en-GB" sz="3200" dirty="0"/>
            </a:br>
            <a:r>
              <a:rPr lang="en-GB" sz="3200" dirty="0"/>
              <a:t>Elastic Form Factors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088DB-C615-48EE-8E52-1D1CB5AC8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525963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Schlessinger</a:t>
            </a:r>
            <a:r>
              <a:rPr lang="en-US" dirty="0"/>
              <a:t> Point Method (SPM: 1966 &amp; 1968) to extrapolate from domain accessible directly</a:t>
            </a:r>
          </a:p>
          <a:p>
            <a:pPr lvl="1"/>
            <a:r>
              <a:rPr lang="en-US" sz="2200" dirty="0"/>
              <a:t>Based on </a:t>
            </a:r>
            <a:r>
              <a:rPr lang="en-US" sz="2200" dirty="0" err="1"/>
              <a:t>Padé</a:t>
            </a:r>
            <a:r>
              <a:rPr lang="en-US" sz="2200" dirty="0"/>
              <a:t> approximant. </a:t>
            </a:r>
          </a:p>
          <a:p>
            <a:pPr lvl="1"/>
            <a:r>
              <a:rPr lang="en-US" sz="2200" dirty="0"/>
              <a:t>Able to accurately reconstruct a function in the complex plane within a radius of convergence specified by that one of the function’s branch points which lies nearest to the real domain from which the sample points are drawn. </a:t>
            </a:r>
          </a:p>
          <a:p>
            <a:pPr lvl="1"/>
            <a:r>
              <a:rPr lang="en-US" sz="2200" dirty="0"/>
              <a:t>Owing to the procedure’s discrete nature, reconstruction can also provide a reasonable continuation on a larger domain along with an estimate of the associated error.</a:t>
            </a:r>
          </a:p>
          <a:p>
            <a:r>
              <a:rPr lang="en-US" dirty="0"/>
              <a:t>Very well tested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F27C0-8907-49FD-84B3-BE8A14FA9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6D4BF-9D7C-46A5-AA39-229092A15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76123-3252-40E2-B71C-1A375ADC4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983522-6FE3-434D-9EAE-6AA892F1ACDD}"/>
              </a:ext>
            </a:extLst>
          </p:cNvPr>
          <p:cNvSpPr txBox="1"/>
          <p:nvPr/>
        </p:nvSpPr>
        <p:spPr>
          <a:xfrm>
            <a:off x="0" y="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Elastic electromagnetic form factors of vector mesons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</a:p>
          <a:p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Yin-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zhen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Xu </a:t>
            </a:r>
            <a:r>
              <a:rPr lang="en-US" sz="1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et al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., in preparation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0151D7-E16D-45C5-8525-AA9B1E8F99AF}"/>
              </a:ext>
            </a:extLst>
          </p:cNvPr>
          <p:cNvSpPr/>
          <p:nvPr/>
        </p:nvSpPr>
        <p:spPr bwMode="auto">
          <a:xfrm>
            <a:off x="5486400" y="4648200"/>
            <a:ext cx="5791200" cy="1447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255A82-A72E-4121-A2A3-D7CE3726D9A8}"/>
              </a:ext>
            </a:extLst>
          </p:cNvPr>
          <p:cNvSpPr/>
          <p:nvPr/>
        </p:nvSpPr>
        <p:spPr>
          <a:xfrm>
            <a:off x="2990211" y="4450140"/>
            <a:ext cx="80587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8000"/>
                </a:solidFill>
              </a:rPr>
              <a:t>L. </a:t>
            </a:r>
            <a:r>
              <a:rPr lang="en-US" sz="1600" i="1" dirty="0" err="1">
                <a:solidFill>
                  <a:srgbClr val="008000"/>
                </a:solidFill>
              </a:rPr>
              <a:t>Schlessinger</a:t>
            </a:r>
            <a:r>
              <a:rPr lang="en-US" sz="1600" i="1" dirty="0">
                <a:solidFill>
                  <a:srgbClr val="008000"/>
                </a:solidFill>
              </a:rPr>
              <a:t> and C. Schwartz, Phys. Rev. Lett. </a:t>
            </a:r>
            <a:r>
              <a:rPr lang="en-US" sz="1600" b="1" i="1" dirty="0">
                <a:solidFill>
                  <a:srgbClr val="008000"/>
                </a:solidFill>
              </a:rPr>
              <a:t>16</a:t>
            </a:r>
            <a:r>
              <a:rPr lang="en-US" sz="1600" i="1" dirty="0">
                <a:solidFill>
                  <a:srgbClr val="008000"/>
                </a:solidFill>
              </a:rPr>
              <a:t>, 1173 (1966).</a:t>
            </a:r>
          </a:p>
          <a:p>
            <a:r>
              <a:rPr lang="en-US" sz="1600" i="1" dirty="0">
                <a:solidFill>
                  <a:srgbClr val="008000"/>
                </a:solidFill>
              </a:rPr>
              <a:t>L. </a:t>
            </a:r>
            <a:r>
              <a:rPr lang="en-US" sz="1600" i="1" dirty="0" err="1">
                <a:solidFill>
                  <a:srgbClr val="008000"/>
                </a:solidFill>
              </a:rPr>
              <a:t>Schlessinger</a:t>
            </a:r>
            <a:r>
              <a:rPr lang="en-US" sz="1600" i="1" dirty="0">
                <a:solidFill>
                  <a:srgbClr val="008000"/>
                </a:solidFill>
              </a:rPr>
              <a:t>, Phys. Rev. </a:t>
            </a:r>
            <a:r>
              <a:rPr lang="en-US" sz="1600" b="1" i="1" dirty="0">
                <a:solidFill>
                  <a:srgbClr val="008000"/>
                </a:solidFill>
              </a:rPr>
              <a:t>167</a:t>
            </a:r>
            <a:r>
              <a:rPr lang="en-US" sz="1600" i="1" dirty="0">
                <a:solidFill>
                  <a:srgbClr val="008000"/>
                </a:solidFill>
              </a:rPr>
              <a:t>, 1411 (1968).</a:t>
            </a:r>
          </a:p>
          <a:p>
            <a:r>
              <a:rPr lang="en-US" sz="1600" i="1" dirty="0">
                <a:solidFill>
                  <a:srgbClr val="008000"/>
                </a:solidFill>
              </a:rPr>
              <a:t>R. A. </a:t>
            </a:r>
            <a:r>
              <a:rPr lang="en-US" sz="1600" i="1" dirty="0" err="1">
                <a:solidFill>
                  <a:srgbClr val="008000"/>
                </a:solidFill>
              </a:rPr>
              <a:t>Tripolt</a:t>
            </a:r>
            <a:r>
              <a:rPr lang="en-US" sz="1600" i="1" dirty="0">
                <a:solidFill>
                  <a:srgbClr val="008000"/>
                </a:solidFill>
              </a:rPr>
              <a:t>, I. </a:t>
            </a:r>
            <a:r>
              <a:rPr lang="en-US" sz="1600" i="1" dirty="0" err="1">
                <a:solidFill>
                  <a:srgbClr val="008000"/>
                </a:solidFill>
              </a:rPr>
              <a:t>Haritan</a:t>
            </a:r>
            <a:r>
              <a:rPr lang="en-US" sz="1600" i="1" dirty="0">
                <a:solidFill>
                  <a:srgbClr val="008000"/>
                </a:solidFill>
              </a:rPr>
              <a:t>, J. Wambach and N. </a:t>
            </a:r>
            <a:r>
              <a:rPr lang="en-US" sz="1600" i="1" dirty="0" err="1">
                <a:solidFill>
                  <a:srgbClr val="008000"/>
                </a:solidFill>
              </a:rPr>
              <a:t>Moiseyev</a:t>
            </a:r>
            <a:r>
              <a:rPr lang="en-US" sz="1600" i="1" dirty="0">
                <a:solidFill>
                  <a:srgbClr val="008000"/>
                </a:solidFill>
              </a:rPr>
              <a:t>, Phys. Lett. B </a:t>
            </a:r>
            <a:r>
              <a:rPr lang="en-US" sz="1600" b="1" i="1" dirty="0">
                <a:solidFill>
                  <a:srgbClr val="008000"/>
                </a:solidFill>
              </a:rPr>
              <a:t>774</a:t>
            </a:r>
            <a:r>
              <a:rPr lang="en-US" sz="1600" i="1" dirty="0">
                <a:solidFill>
                  <a:srgbClr val="008000"/>
                </a:solidFill>
              </a:rPr>
              <a:t>, 411 (2017).</a:t>
            </a:r>
          </a:p>
          <a:p>
            <a:r>
              <a:rPr lang="en-US" sz="1600" i="1" dirty="0">
                <a:solidFill>
                  <a:srgbClr val="008000"/>
                </a:solidFill>
              </a:rPr>
              <a:t>C. Chen et al., Phys. Rev. D </a:t>
            </a:r>
            <a:r>
              <a:rPr lang="en-US" sz="1600" b="1" i="1" dirty="0">
                <a:solidFill>
                  <a:srgbClr val="008000"/>
                </a:solidFill>
              </a:rPr>
              <a:t>99</a:t>
            </a:r>
            <a:r>
              <a:rPr lang="en-US" sz="1600" i="1" dirty="0">
                <a:solidFill>
                  <a:srgbClr val="008000"/>
                </a:solidFill>
              </a:rPr>
              <a:t>, 034013 (2019).</a:t>
            </a:r>
          </a:p>
          <a:p>
            <a:r>
              <a:rPr lang="en-US" sz="1600" i="1" dirty="0">
                <a:solidFill>
                  <a:srgbClr val="008000"/>
                </a:solidFill>
              </a:rPr>
              <a:t>D. </a:t>
            </a:r>
            <a:r>
              <a:rPr lang="en-US" sz="1600" i="1" dirty="0" err="1">
                <a:solidFill>
                  <a:srgbClr val="008000"/>
                </a:solidFill>
              </a:rPr>
              <a:t>Binosi</a:t>
            </a:r>
            <a:r>
              <a:rPr lang="en-US" sz="1600" i="1" dirty="0">
                <a:solidFill>
                  <a:srgbClr val="008000"/>
                </a:solidFill>
              </a:rPr>
              <a:t> et al., Phys. Lett. B </a:t>
            </a:r>
            <a:r>
              <a:rPr lang="en-US" sz="1600" b="1" i="1" dirty="0">
                <a:solidFill>
                  <a:srgbClr val="008000"/>
                </a:solidFill>
              </a:rPr>
              <a:t>790</a:t>
            </a:r>
            <a:r>
              <a:rPr lang="en-US" sz="1600" i="1" dirty="0">
                <a:solidFill>
                  <a:srgbClr val="008000"/>
                </a:solidFill>
              </a:rPr>
              <a:t>, 257 (2019).</a:t>
            </a:r>
          </a:p>
          <a:p>
            <a:r>
              <a:rPr lang="en-US" sz="1600" i="1" dirty="0">
                <a:solidFill>
                  <a:srgbClr val="008000"/>
                </a:solidFill>
              </a:rPr>
              <a:t>D. </a:t>
            </a:r>
            <a:r>
              <a:rPr lang="en-US" sz="1600" i="1" dirty="0" err="1">
                <a:solidFill>
                  <a:srgbClr val="008000"/>
                </a:solidFill>
              </a:rPr>
              <a:t>Binosi</a:t>
            </a:r>
            <a:r>
              <a:rPr lang="en-US" sz="1600" i="1" dirty="0">
                <a:solidFill>
                  <a:srgbClr val="008000"/>
                </a:solidFill>
              </a:rPr>
              <a:t> and R.-A. </a:t>
            </a:r>
            <a:r>
              <a:rPr lang="en-US" sz="1600" i="1" dirty="0" err="1">
                <a:solidFill>
                  <a:srgbClr val="008000"/>
                </a:solidFill>
              </a:rPr>
              <a:t>Tripolt</a:t>
            </a:r>
            <a:r>
              <a:rPr lang="en-US" sz="1600" i="1" dirty="0">
                <a:solidFill>
                  <a:srgbClr val="008000"/>
                </a:solidFill>
              </a:rPr>
              <a:t>, (arXiv:1904.08172 [hep-</a:t>
            </a:r>
            <a:r>
              <a:rPr lang="en-US" sz="1600" i="1" dirty="0" err="1">
                <a:solidFill>
                  <a:srgbClr val="008000"/>
                </a:solidFill>
              </a:rPr>
              <a:t>ph</a:t>
            </a:r>
            <a:r>
              <a:rPr lang="en-US" sz="1600" i="1" dirty="0">
                <a:solidFill>
                  <a:srgbClr val="008000"/>
                </a:solidFill>
              </a:rPr>
              <a:t>]), Spectral functions of confined particles.</a:t>
            </a:r>
          </a:p>
        </p:txBody>
      </p:sp>
    </p:spTree>
    <p:extLst>
      <p:ext uri="{BB962C8B-B14F-4D97-AF65-F5344CB8AC3E}">
        <p14:creationId xmlns:p14="http://schemas.microsoft.com/office/powerpoint/2010/main" val="308804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45EF6-0059-4299-AABD-A8A4FAC6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Vector Meson Elastic Electric Form Factor</a:t>
            </a:r>
            <a:endParaRPr lang="en-US" dirty="0"/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01C232AC-328D-466C-B0AC-C5BCC2864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2399"/>
            <a:ext cx="3352800" cy="644631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A74DC51-F6C7-40ED-B089-2EF6F8BCDF2A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09600" y="1371600"/>
                <a:ext cx="7619999" cy="4800601"/>
              </a:xfrm>
            </p:spPr>
            <p:txBody>
              <a:bodyPr/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200" dirty="0"/>
                  <a:t>In three panels at right, plot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bSup>
                    <m:r>
                      <a:rPr lang="en-GB" sz="22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as functions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22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dirty="0"/>
              </a:p>
              <a:p>
                <a:r>
                  <a:rPr lang="en-US" sz="2200" dirty="0"/>
                  <a:t>	for </a:t>
                </a:r>
                <a:r>
                  <a:rPr lang="en-US" sz="2200" i="1" dirty="0"/>
                  <a:t>V </a:t>
                </a:r>
                <a:r>
                  <a:rPr lang="en-US" sz="2200" dirty="0"/>
                  <a:t>= </a:t>
                </a:r>
                <a:r>
                  <a:rPr lang="en-GB" sz="2200" dirty="0" err="1"/>
                  <a:t>ud</a:t>
                </a:r>
                <a:r>
                  <a:rPr lang="en-GB" sz="2200" dirty="0"/>
                  <a:t>̅ ,  </a:t>
                </a:r>
                <a:r>
                  <a:rPr lang="en-GB" sz="2200" dirty="0" err="1"/>
                  <a:t>u</a:t>
                </a:r>
                <a:r>
                  <a:rPr lang="en-GB" sz="2200" baseline="-25000" dirty="0" err="1"/>
                  <a:t>s</a:t>
                </a:r>
                <a:r>
                  <a:rPr lang="en-GB" sz="2200" dirty="0" err="1"/>
                  <a:t>d̅</a:t>
                </a:r>
                <a:r>
                  <a:rPr lang="en-GB" sz="2200" baseline="-25000" dirty="0" err="1"/>
                  <a:t>s</a:t>
                </a:r>
                <a:r>
                  <a:rPr lang="en-GB" sz="2200" dirty="0"/>
                  <a:t> , </a:t>
                </a:r>
                <a:r>
                  <a:rPr lang="en-GB" sz="2200" dirty="0" err="1"/>
                  <a:t>u</a:t>
                </a:r>
                <a:r>
                  <a:rPr lang="en-GB" sz="2200" baseline="-25000" dirty="0" err="1"/>
                  <a:t>c</a:t>
                </a:r>
                <a:r>
                  <a:rPr lang="en-GB" sz="2200" dirty="0" err="1"/>
                  <a:t>d̅</a:t>
                </a:r>
                <a:r>
                  <a:rPr lang="en-GB" sz="2200" baseline="-25000" dirty="0" err="1"/>
                  <a:t>c</a:t>
                </a:r>
                <a:r>
                  <a:rPr lang="en-GB" sz="2200" dirty="0"/>
                  <a:t> </a:t>
                </a:r>
                <a:endParaRPr lang="en-US" sz="22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200" dirty="0"/>
                  <a:t>Analysis predicts a zero in each case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200" dirty="0"/>
                  <a:t>Importantly, as the current-mass of the system’s valence- quarks is increased, the x-location of the zero,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200" dirty="0"/>
                  <a:t>, moves toward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200" b="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GB" sz="2200" b="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GB" sz="22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GB" sz="2200" b="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200" dirty="0"/>
                  <a:t>Shift is initially slow; but the pace increases as one leaves the domain upon which emergent mass is dominant and enters into that for which explicit (Higgs-connected) mass generation overwhelms effects deriving from strong-QCD dynamics.</a:t>
                </a:r>
                <a:endParaRPr lang="en-GB" sz="2200" b="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22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A74DC51-F6C7-40ED-B089-2EF6F8BCD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09600" y="1371600"/>
                <a:ext cx="7619999" cy="4800601"/>
              </a:xfrm>
              <a:blipFill>
                <a:blip r:embed="rId3"/>
                <a:stretch>
                  <a:fillRect l="-880" t="-761" r="-80" b="-5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D6D93-5EEF-46FE-8832-0CF64308F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87A04-4053-4718-9A38-91BC2D7F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BF401-2A16-484E-9EE5-61AA91CCD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1" name="Picture 10" descr="A drawing of a person&#10;&#10;Description automatically generated">
            <a:extLst>
              <a:ext uri="{FF2B5EF4-FFF2-40B4-BE49-F238E27FC236}">
                <a16:creationId xmlns:a16="http://schemas.microsoft.com/office/drawing/2014/main" id="{F2EE84AC-33C6-4E80-B275-1F6F4C160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3738659"/>
            <a:ext cx="3489233" cy="90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8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EA929-6E76-49B0-80B4-DB05B60F8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31" y="152400"/>
            <a:ext cx="10972800" cy="1143000"/>
          </a:xfrm>
        </p:spPr>
        <p:txBody>
          <a:bodyPr/>
          <a:lstStyle/>
          <a:p>
            <a:r>
              <a:rPr lang="en-GB" sz="3200" b="0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Emergent Phenomena in the Standard Model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1949-911A-485E-8791-5BA9F8C59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718395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Existence of our Universe depends critically on the following empirical facts:</a:t>
            </a:r>
          </a:p>
          <a:p>
            <a:r>
              <a:rPr lang="en-GB" dirty="0"/>
              <a:t>Proton is massive</a:t>
            </a:r>
          </a:p>
          <a:p>
            <a:pPr lvl="1"/>
            <a:r>
              <a:rPr lang="en-GB" i="1" dirty="0"/>
              <a:t>i.e</a:t>
            </a:r>
            <a:r>
              <a:rPr lang="en-GB" dirty="0"/>
              <a:t>. the mass-scale for strong interactions is vastly different to that of electromagnetism</a:t>
            </a:r>
          </a:p>
          <a:p>
            <a:r>
              <a:rPr lang="en-GB" dirty="0"/>
              <a:t>Proton is absolutely stable</a:t>
            </a:r>
          </a:p>
          <a:p>
            <a:pPr lvl="1"/>
            <a:r>
              <a:rPr lang="en-GB" dirty="0"/>
              <a:t>Despite being a composite object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dirty="0"/>
              <a:t>     constituted from three valence quarks</a:t>
            </a:r>
          </a:p>
          <a:p>
            <a:r>
              <a:rPr lang="en-GB" dirty="0"/>
              <a:t>Pion is unnaturally light (not massless, but lepton-like mass)</a:t>
            </a:r>
          </a:p>
          <a:p>
            <a:pPr lvl="1"/>
            <a:r>
              <a:rPr lang="en-GB" dirty="0"/>
              <a:t>Despite being a strongly interacting composite object built from a valence-quark and valence antiquark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1EF48-31E7-4050-B741-CA5CAAFFC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74FCB-B9F9-4CDB-ABCD-D06D9CB0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2C2FD-EFCF-4598-AD98-E640080E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24AC82-63D3-479F-B595-CC3042CA0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03678"/>
            <a:ext cx="3810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5079A7-9330-4F1D-B2EA-1311D7EEA11F}"/>
              </a:ext>
            </a:extLst>
          </p:cNvPr>
          <p:cNvSpPr txBox="1"/>
          <p:nvPr/>
        </p:nvSpPr>
        <p:spPr>
          <a:xfrm>
            <a:off x="8327995" y="4983540"/>
            <a:ext cx="3864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000099"/>
                </a:solidFill>
              </a:rPr>
              <a:t>Emergence</a:t>
            </a:r>
            <a:r>
              <a:rPr lang="en-GB" sz="2400" dirty="0">
                <a:solidFill>
                  <a:srgbClr val="000099"/>
                </a:solidFill>
              </a:rPr>
              <a:t>: low-level rules producing high-level phenomena, with enormous apparent complexity</a:t>
            </a:r>
          </a:p>
        </p:txBody>
      </p:sp>
    </p:spTree>
    <p:extLst>
      <p:ext uri="{BB962C8B-B14F-4D97-AF65-F5344CB8AC3E}">
        <p14:creationId xmlns:p14="http://schemas.microsoft.com/office/powerpoint/2010/main" val="286532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6073-9C70-491E-931F-77806B898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Vector Meson Elastic Electric Form Factor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B9659DC-F33B-49F0-AB26-E13CA7797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42" y="914400"/>
            <a:ext cx="5765311" cy="44196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EBC9A9B1-C30A-4C5C-9A72-E74F0D3FE39C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09600" y="1219200"/>
                <a:ext cx="5257799" cy="3505200"/>
              </a:xfrm>
            </p:spPr>
            <p:txBody>
              <a:bodyPr/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200" dirty="0"/>
                  <a:t>Focusing on </a:t>
                </a:r>
                <a:r>
                  <a:rPr lang="en-US" sz="2200" i="1" dirty="0"/>
                  <a:t>ρ</a:t>
                </a:r>
                <a:r>
                  <a:rPr lang="en-US" sz="2200" dirty="0"/>
                  <a:t>-meson, made from same valence-quarks as proton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200" dirty="0"/>
                  <a:t>Replace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200" dirty="0"/>
                  <a:t>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200" dirty="0"/>
                  <a:t>,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=10.6</m:t>
                      </m:r>
                      <m:d>
                        <m:d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200"/>
                        <m:t>⇒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=9.4</m:t>
                      </m:r>
                      <m:d>
                        <m:d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𝐺𝑒</m:t>
                      </m:r>
                      <m:sSup>
                        <m:s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200" dirty="0"/>
                  <a:t>This is an estimate for the location of zero in proton’s elastic form factor.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200" dirty="0" err="1"/>
                  <a:t>Quark+diquark</a:t>
                </a:r>
                <a:r>
                  <a:rPr lang="en-US" sz="2200" dirty="0"/>
                  <a:t> </a:t>
                </a:r>
                <a:r>
                  <a:rPr lang="en-US" sz="2200" dirty="0" err="1"/>
                  <a:t>Faddeev</a:t>
                </a:r>
                <a:r>
                  <a:rPr lang="en-US" sz="2200" dirty="0"/>
                  <a:t>-equation solution predicts zero 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200" i="1">
                          <a:latin typeface="Cambria Math" panose="02040503050406030204" pitchFamily="18" charset="0"/>
                        </a:rPr>
                        <m:t>=9.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200" i="1">
                          <a:latin typeface="Cambria Math" panose="02040503050406030204" pitchFamily="18" charset="0"/>
                        </a:rPr>
                        <m:t>𝐺𝑒</m:t>
                      </m:r>
                      <m:sSup>
                        <m:sSup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200" dirty="0"/>
                  <a:t>No symmetry protects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sz="2200" dirty="0"/>
                  <a:t>.  Can be negative and very likely exhibits zero at/near this location because dressed-quarks have large anomalous magnetic moments that run slowly to zero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EBC9A9B1-C30A-4C5C-9A72-E74F0D3FE3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09600" y="1219200"/>
                <a:ext cx="5257799" cy="3505200"/>
              </a:xfrm>
              <a:blipFill>
                <a:blip r:embed="rId3"/>
                <a:stretch>
                  <a:fillRect l="-1276" t="-1217" r="-2320" b="-50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C3BCE-3181-45C5-8838-638F3534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AA005-6955-4AD2-9777-079906D69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22A28-56BB-4651-9B1C-E9F2FF48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09FC1-35E0-4098-87D0-C5C231C12AB1}"/>
              </a:ext>
            </a:extLst>
          </p:cNvPr>
          <p:cNvSpPr txBox="1">
            <a:spLocks/>
          </p:cNvSpPr>
          <p:nvPr/>
        </p:nvSpPr>
        <p:spPr bwMode="auto">
          <a:xfrm>
            <a:off x="6019800" y="5335672"/>
            <a:ext cx="6019800" cy="106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kern="0" dirty="0" err="1"/>
              <a:t>Qnce</a:t>
            </a:r>
            <a:r>
              <a:rPr lang="en-US" sz="2200" kern="0" dirty="0"/>
              <a:t> again, existence of zero is consequence of strong-QCD dynamics, expressed in emergent (running) mass function for light quarks.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40DDF2-1E61-4BE9-8E78-D6CD2FDB6A23}"/>
                  </a:ext>
                </a:extLst>
              </p:cNvPr>
              <p:cNvSpPr txBox="1"/>
              <p:nvPr/>
            </p:nvSpPr>
            <p:spPr>
              <a:xfrm flipH="1">
                <a:off x="6731000" y="292791"/>
                <a:ext cx="4927600" cy="673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Linear extrapolation of existing </a:t>
                </a:r>
                <a:r>
                  <a:rPr lang="en-US" dirty="0" err="1"/>
                  <a:t>JLab</a:t>
                </a:r>
                <a:r>
                  <a:rPr lang="en-US" dirty="0"/>
                  <a:t> data yields a zero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=9.8 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=8.7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𝐺𝑒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40DDF2-1E61-4BE9-8E78-D6CD2FDB6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31000" y="292791"/>
                <a:ext cx="4927600" cy="673261"/>
              </a:xfrm>
              <a:prstGeom prst="rect">
                <a:avLst/>
              </a:prstGeom>
              <a:blipFill>
                <a:blip r:embed="rId4"/>
                <a:stretch>
                  <a:fillRect l="-989" t="-4545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80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D8AE-F060-4080-8B8C-0FB4DED41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Vector Meson Dominance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9ECFB3-0F53-451D-9AB3-6A6581A7E3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891598"/>
                <a:ext cx="11383434" cy="2743199"/>
              </a:xfrm>
            </p:spPr>
            <p:txBody>
              <a:bodyPr/>
              <a:lstStyle/>
              <a:p>
                <a:r>
                  <a:rPr lang="en-US" sz="2000" dirty="0"/>
                  <a:t>Existence of a zero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bSup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GB" sz="2000" dirty="0"/>
                  <a:t>⇒ validity </a:t>
                </a:r>
                <a:r>
                  <a:rPr lang="en-US" sz="2000" dirty="0"/>
                  <a:t>domain for single-pole VMD model is circumscribed.</a:t>
                </a:r>
              </a:p>
              <a:p>
                <a:r>
                  <a:rPr lang="en-US" sz="2000" dirty="0"/>
                  <a:t>Notwithstanding this,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bSup>
                    <m:r>
                      <a:rPr lang="en-GB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the best case for VMD:</a:t>
                </a:r>
              </a:p>
              <a:p>
                <a:pPr lvl="1"/>
                <a:r>
                  <a:rPr lang="en-US" sz="1800" dirty="0"/>
                  <a:t>must agree with the computed result in some </a:t>
                </a:r>
                <a:r>
                  <a:rPr lang="en-US" sz="1800" dirty="0" err="1"/>
                  <a:t>neighbourhood</a:t>
                </a:r>
                <a:r>
                  <a:rPr lang="en-US" sz="1800" dirty="0"/>
                  <a:t> of x = −1 </a:t>
                </a:r>
              </a:p>
              <a:p>
                <a:pPr lvl="1"/>
                <a:r>
                  <a:rPr lang="en-US" sz="1800" dirty="0"/>
                  <a:t>and, by charge conservation, also in the vicinity of x = 0. </a:t>
                </a:r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r>
                  <a:rPr lang="en-US" sz="2000" dirty="0"/>
                  <a:t>Findings … </a:t>
                </a:r>
              </a:p>
              <a:p>
                <a:pPr lvl="1"/>
                <a:r>
                  <a:rPr lang="en-US" dirty="0"/>
                  <a:t>VMD approximation is fair on a reasonable domain for light-quark systems</a:t>
                </a:r>
              </a:p>
              <a:p>
                <a:pPr lvl="1"/>
                <a:r>
                  <a:rPr lang="en-US" dirty="0"/>
                  <a:t>However, VMD is poor for states in which the Higgs-mechanism of mass generation is dominant; hence, likely yields erroneous estimates for off-shell properties of  </a:t>
                </a:r>
                <a:r>
                  <a:rPr lang="en-GB" dirty="0" err="1"/>
                  <a:t>c̅c</a:t>
                </a:r>
                <a:r>
                  <a:rPr lang="en-US" dirty="0"/>
                  <a:t> states &amp; more massive systems.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9ECFB3-0F53-451D-9AB3-6A6581A7E3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891598"/>
                <a:ext cx="11383434" cy="2743199"/>
              </a:xfrm>
              <a:blipFill>
                <a:blip r:embed="rId2"/>
                <a:stretch>
                  <a:fillRect l="-482" t="-1333" r="-54" b="-10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283F5-C2FF-406E-932F-89A8F24AF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DDDCF-9E88-483E-BA67-330953BA6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3B99B-63E6-4DCA-AE5D-23A90A04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4D156C-57F8-4ADB-A747-8EB77013F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2313674"/>
            <a:ext cx="10249947" cy="25461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1B6695-C00D-4D06-BDA6-D7A0917D955F}"/>
              </a:ext>
            </a:extLst>
          </p:cNvPr>
          <p:cNvSpPr/>
          <p:nvPr/>
        </p:nvSpPr>
        <p:spPr bwMode="auto">
          <a:xfrm>
            <a:off x="6858000" y="2856259"/>
            <a:ext cx="883919" cy="3505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± 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20%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3" name="Picture 12" descr="A picture containing object, clock, meter&#10;&#10;Description automatically generated">
            <a:extLst>
              <a:ext uri="{FF2B5EF4-FFF2-40B4-BE49-F238E27FC236}">
                <a16:creationId xmlns:a16="http://schemas.microsoft.com/office/drawing/2014/main" id="{C6DAA412-EA27-406A-9E62-B13985113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676392"/>
            <a:ext cx="3679672" cy="685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3E0E0A-F9EF-4B45-8ED0-8EEE9F72249F}"/>
              </a:ext>
            </a:extLst>
          </p:cNvPr>
          <p:cNvSpPr txBox="1"/>
          <p:nvPr/>
        </p:nvSpPr>
        <p:spPr>
          <a:xfrm>
            <a:off x="8480272" y="1889621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u="sng" dirty="0">
                <a:solidFill>
                  <a:srgbClr val="C00000"/>
                </a:solidFill>
              </a:rPr>
              <a:t>J/Ψ:  VMD fails beyond 4% </a:t>
            </a:r>
            <a:r>
              <a:rPr lang="en-GB" i="1" u="sng" dirty="0" err="1">
                <a:solidFill>
                  <a:srgbClr val="C00000"/>
                </a:solidFill>
              </a:rPr>
              <a:t>virtuality</a:t>
            </a:r>
            <a:r>
              <a:rPr lang="en-GB" i="1" u="sng" dirty="0">
                <a:solidFill>
                  <a:srgbClr val="C00000"/>
                </a:solidFill>
              </a:rPr>
              <a:t> </a:t>
            </a:r>
            <a:endParaRPr lang="en-US" i="1" u="sng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4B0697F-094F-4BB4-94CD-76E6F24CE2E8}"/>
              </a:ext>
            </a:extLst>
          </p:cNvPr>
          <p:cNvCxnSpPr/>
          <p:nvPr/>
        </p:nvCxnSpPr>
        <p:spPr bwMode="auto">
          <a:xfrm flipH="1" flipV="1">
            <a:off x="3657600" y="4658231"/>
            <a:ext cx="3352800" cy="749040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B8FD2CB-7BBF-468D-99E1-C76715DAE29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553200" y="4532408"/>
            <a:ext cx="457200" cy="840760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B189C59-D417-4CF9-AF71-E201E8867DD9}"/>
              </a:ext>
            </a:extLst>
          </p:cNvPr>
          <p:cNvSpPr txBox="1"/>
          <p:nvPr/>
        </p:nvSpPr>
        <p:spPr>
          <a:xfrm rot="16200000">
            <a:off x="-309265" y="3161059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C00000"/>
                </a:solidFill>
              </a:rPr>
              <a:t>VMD discrepancy ratio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2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1F062-9E4F-4D23-97B3-7104F4692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Emergent Mass Expressed Observably in Diverse Array of Quantities, including Parton Distribution Amplitudes &amp; Functions</a:t>
            </a:r>
            <a:endParaRPr lang="en-US" sz="28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7D2E5-D574-451E-B042-7EFDDA286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E.g</a:t>
            </a:r>
            <a:r>
              <a:rPr lang="en-GB" dirty="0"/>
              <a:t>., Presentations </a:t>
            </a:r>
          </a:p>
          <a:p>
            <a:pPr lvl="1"/>
            <a:r>
              <a:rPr lang="en-GB" sz="2200" dirty="0"/>
              <a:t>Tuesday 5</a:t>
            </a:r>
            <a:r>
              <a:rPr lang="en-GB" sz="2200" baseline="30000" dirty="0"/>
              <a:t>th</a:t>
            </a:r>
            <a:r>
              <a:rPr lang="en-GB" sz="2200" dirty="0"/>
              <a:t> November</a:t>
            </a:r>
          </a:p>
          <a:p>
            <a:pPr lvl="2"/>
            <a:r>
              <a:rPr lang="en-GB" sz="2200" dirty="0"/>
              <a:t>16:20 - Jen-</a:t>
            </a:r>
            <a:r>
              <a:rPr lang="en-GB" sz="2200" dirty="0" err="1"/>
              <a:t>Chieh</a:t>
            </a:r>
            <a:r>
              <a:rPr lang="en-GB" sz="2200" dirty="0"/>
              <a:t> Peng: </a:t>
            </a:r>
            <a:r>
              <a:rPr lang="en-GB" sz="2200" dirty="0" err="1"/>
              <a:t>Drell</a:t>
            </a:r>
            <a:r>
              <a:rPr lang="en-GB" sz="2200" dirty="0"/>
              <a:t>-Yan</a:t>
            </a:r>
          </a:p>
          <a:p>
            <a:pPr lvl="1"/>
            <a:r>
              <a:rPr lang="en-GB" sz="2200" dirty="0"/>
              <a:t>Wednesday 6</a:t>
            </a:r>
            <a:r>
              <a:rPr lang="en-GB" sz="2200" baseline="30000" dirty="0"/>
              <a:t>th</a:t>
            </a:r>
            <a:r>
              <a:rPr lang="en-GB" sz="2200" dirty="0"/>
              <a:t> November</a:t>
            </a:r>
          </a:p>
          <a:p>
            <a:pPr lvl="2"/>
            <a:r>
              <a:rPr lang="en-GB" sz="2200" dirty="0"/>
              <a:t>14:40 – Jorge Segovia: Resonance Electrocouplings</a:t>
            </a:r>
          </a:p>
          <a:p>
            <a:pPr lvl="1"/>
            <a:r>
              <a:rPr lang="en-GB" sz="2200" dirty="0"/>
              <a:t>Thursday 7</a:t>
            </a:r>
            <a:r>
              <a:rPr lang="en-GB" sz="2200" baseline="30000" dirty="0"/>
              <a:t>th</a:t>
            </a:r>
            <a:r>
              <a:rPr lang="en-GB" sz="2200" dirty="0"/>
              <a:t> November</a:t>
            </a:r>
          </a:p>
          <a:p>
            <a:pPr lvl="2"/>
            <a:r>
              <a:rPr lang="en-GB" sz="2200" dirty="0"/>
              <a:t>11:20 - Haiyan Gao: </a:t>
            </a:r>
            <a:r>
              <a:rPr lang="en-GB" sz="2200" dirty="0" err="1"/>
              <a:t>Transversity</a:t>
            </a:r>
            <a:endParaRPr lang="en-GB" sz="2200" dirty="0"/>
          </a:p>
          <a:p>
            <a:pPr lvl="1"/>
            <a:r>
              <a:rPr lang="en-GB" sz="2200" dirty="0"/>
              <a:t>Friday 8</a:t>
            </a:r>
            <a:r>
              <a:rPr lang="en-GB" sz="2200" baseline="30000" dirty="0"/>
              <a:t>th</a:t>
            </a:r>
            <a:r>
              <a:rPr lang="en-GB" sz="2200" dirty="0"/>
              <a:t> November </a:t>
            </a:r>
          </a:p>
          <a:p>
            <a:pPr lvl="2"/>
            <a:r>
              <a:rPr lang="en-GB" sz="2200" dirty="0"/>
              <a:t>10:50 – Tanja Horn: Meson and Baryon Structure</a:t>
            </a:r>
          </a:p>
          <a:p>
            <a:pPr lvl="2"/>
            <a:r>
              <a:rPr lang="en-GB" sz="2200" dirty="0"/>
              <a:t>15:00 - Jose  Rodríguez-Quintero: GPDs</a:t>
            </a:r>
          </a:p>
          <a:p>
            <a:pPr lvl="2"/>
            <a:r>
              <a:rPr lang="da-DK" sz="2200" dirty="0"/>
              <a:t>16:20</a:t>
            </a:r>
            <a:r>
              <a:rPr lang="en-US" sz="2200" dirty="0"/>
              <a:t> - </a:t>
            </a:r>
            <a:r>
              <a:rPr lang="da-DK" sz="2200" dirty="0"/>
              <a:t>Cédric Mezrag: PDAs and DVCS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13D32-78ED-41DD-B50C-79790A33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12868-CCBC-4368-99C4-2C4CD7200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E4263-4EB9-4F68-8DF4-93FCC414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4D7FEE-B360-43F6-86FD-9A7222499468}"/>
                  </a:ext>
                </a:extLst>
              </p:cNvPr>
              <p:cNvSpPr txBox="1"/>
              <p:nvPr/>
            </p:nvSpPr>
            <p:spPr>
              <a:xfrm>
                <a:off x="7848600" y="1672947"/>
                <a:ext cx="3886200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/>
                  <a:t>Contemporary theory predicts signature consequence of mass emergence: </a:t>
                </a:r>
              </a:p>
              <a:p>
                <a:endParaRPr lang="en-AU" dirty="0"/>
              </a:p>
              <a:p>
                <a:pPr algn="ctr"/>
                <a:r>
                  <a:rPr lang="en-AU" sz="2200" i="1" dirty="0">
                    <a:solidFill>
                      <a:srgbClr val="C00000"/>
                    </a:solidFill>
                  </a:rPr>
                  <a:t>The gluon content of </a:t>
                </a:r>
              </a:p>
              <a:p>
                <a:pPr algn="ctr"/>
                <a:r>
                  <a:rPr lang="en-AU" sz="2200" i="1" dirty="0">
                    <a:solidFill>
                      <a:srgbClr val="C00000"/>
                    </a:solidFill>
                  </a:rPr>
                  <a:t>Nature's only near-pure </a:t>
                </a:r>
              </a:p>
              <a:p>
                <a:pPr algn="ctr"/>
                <a:r>
                  <a:rPr lang="en-AU" sz="2200" i="1" dirty="0" err="1">
                    <a:solidFill>
                      <a:srgbClr val="C00000"/>
                    </a:solidFill>
                  </a:rPr>
                  <a:t>Nambu</a:t>
                </a:r>
                <a:r>
                  <a:rPr lang="en-AU" sz="2200" i="1" dirty="0">
                    <a:solidFill>
                      <a:srgbClr val="C00000"/>
                    </a:solidFill>
                  </a:rPr>
                  <a:t>-Goldstone mode, </a:t>
                </a:r>
              </a:p>
              <a:p>
                <a:pPr algn="ctr"/>
                <a:r>
                  <a:rPr lang="en-AU" sz="2200" i="1" dirty="0">
                    <a:solidFill>
                      <a:srgbClr val="C00000"/>
                    </a:solidFill>
                  </a:rPr>
                  <a:t>the pion, </a:t>
                </a:r>
              </a:p>
              <a:p>
                <a:pPr algn="ctr"/>
                <a:r>
                  <a:rPr lang="en-AU" sz="2200" i="1" dirty="0">
                    <a:solidFill>
                      <a:srgbClr val="C00000"/>
                    </a:solidFill>
                  </a:rPr>
                  <a:t>is far greater</a:t>
                </a:r>
              </a:p>
              <a:p>
                <a:pPr algn="ctr"/>
                <a:r>
                  <a:rPr lang="en-AU" sz="2200" i="1" dirty="0">
                    <a:solidFill>
                      <a:srgbClr val="C00000"/>
                    </a:solidFill>
                  </a:rPr>
                  <a:t>than that in any other hadron</a:t>
                </a:r>
                <a:r>
                  <a:rPr lang="en-AU" sz="2200" dirty="0"/>
                  <a:t> </a:t>
                </a:r>
              </a:p>
              <a:p>
                <a:endParaRPr lang="en-AU" dirty="0"/>
              </a:p>
              <a:p>
                <a:r>
                  <a:rPr lang="en-AU" dirty="0"/>
                  <a:t>Observably expressed in  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i="1" baseline="3000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AU" dirty="0"/>
                  <a:t> </a:t>
                </a:r>
              </a:p>
              <a:p>
                <a:r>
                  <a:rPr lang="en-AU" dirty="0"/>
                  <a:t>&amp;  accentuated in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i="1" baseline="3000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/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i="1" baseline="3000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4D7FEE-B360-43F6-86FD-9A7222499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1672947"/>
                <a:ext cx="3886200" cy="4339650"/>
              </a:xfrm>
              <a:prstGeom prst="rect">
                <a:avLst/>
              </a:prstGeom>
              <a:blipFill>
                <a:blip r:embed="rId2"/>
                <a:stretch>
                  <a:fillRect l="-1413" t="-702" b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70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0799-23D2-4E1F-A687-8EBD0AE2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i="1" dirty="0"/>
              <a:t>Approved &amp; Planned Experiments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57064-89CE-471A-AB79-E7D79CAC5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5867400" cy="4525963"/>
          </a:xfrm>
        </p:spPr>
        <p:txBody>
          <a:bodyPr/>
          <a:lstStyle/>
          <a:p>
            <a:r>
              <a:rPr lang="en-AU" sz="2000" dirty="0" err="1"/>
              <a:t>JLab</a:t>
            </a:r>
            <a:r>
              <a:rPr lang="en-AU" sz="2000" dirty="0"/>
              <a:t> 12 … Tagged Deep Inelastic Scattering</a:t>
            </a:r>
          </a:p>
          <a:p>
            <a:pPr lvl="1"/>
            <a:r>
              <a:rPr lang="en-AU" dirty="0"/>
              <a:t>Pion and Kaon PDFs at large </a:t>
            </a:r>
            <a:r>
              <a:rPr lang="en-AU" i="1" dirty="0"/>
              <a:t>x</a:t>
            </a:r>
          </a:p>
          <a:p>
            <a:pPr lvl="1"/>
            <a:r>
              <a:rPr lang="en-GB" dirty="0"/>
              <a:t>Sullivan Process … </a:t>
            </a:r>
          </a:p>
          <a:p>
            <a:pPr lvl="2"/>
            <a:r>
              <a:rPr lang="en-GB" sz="1800" dirty="0"/>
              <a:t>γ + p → n + X </a:t>
            </a:r>
          </a:p>
          <a:p>
            <a:pPr lvl="2"/>
            <a:r>
              <a:rPr lang="en-GB" sz="1800" dirty="0"/>
              <a:t>γ + p → Λ + X</a:t>
            </a:r>
            <a:endParaRPr lang="en-GB" dirty="0"/>
          </a:p>
          <a:p>
            <a:pPr lvl="1"/>
            <a:r>
              <a:rPr lang="en-GB" b="1" i="1" dirty="0">
                <a:solidFill>
                  <a:srgbClr val="008000"/>
                </a:solidFill>
              </a:rPr>
              <a:t>Approved</a:t>
            </a:r>
            <a:r>
              <a:rPr lang="en-GB" dirty="0"/>
              <a:t> … R. A. Montgomery </a:t>
            </a:r>
            <a:r>
              <a:rPr lang="en-GB" i="1" dirty="0"/>
              <a:t>et al</a:t>
            </a:r>
            <a:r>
              <a:rPr lang="en-GB" dirty="0"/>
              <a:t>., AIP Conf. Proc. </a:t>
            </a:r>
            <a:r>
              <a:rPr lang="en-GB" b="1" dirty="0"/>
              <a:t>1819</a:t>
            </a:r>
            <a:r>
              <a:rPr lang="en-GB" dirty="0"/>
              <a:t> (2017) 030004 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BA310-EB9B-459F-8DF0-9E0BF87D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D60D0-6313-4CC9-B5BE-366308F2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294CE-8A22-4D3A-8036-BA7945BF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8" name="Picture 7" descr="A picture containing sky, wire, text, bird&#10;&#10;Description automatically generated">
            <a:extLst>
              <a:ext uri="{FF2B5EF4-FFF2-40B4-BE49-F238E27FC236}">
                <a16:creationId xmlns:a16="http://schemas.microsoft.com/office/drawing/2014/main" id="{005C2CD1-7166-4E33-998E-FFEC2916A9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36" y="3429000"/>
            <a:ext cx="2186506" cy="292094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CD864D-E1B9-4D37-BDA4-8B8C66CDDEDB}"/>
              </a:ext>
            </a:extLst>
          </p:cNvPr>
          <p:cNvSpPr txBox="1">
            <a:spLocks/>
          </p:cNvSpPr>
          <p:nvPr/>
        </p:nvSpPr>
        <p:spPr bwMode="auto">
          <a:xfrm>
            <a:off x="6246956" y="1066800"/>
            <a:ext cx="57164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sz="2000" i="1" kern="0" dirty="0"/>
              <a:t>Letter of Intent: A New QCD facility at the M2 beam line of the CERN SPS </a:t>
            </a:r>
            <a:r>
              <a:rPr lang="en-AU" sz="2000" kern="0" dirty="0"/>
              <a:t>(COMPASS++/AMBER), B. Adams, arXiv:1808.00848 [hep-ex] </a:t>
            </a:r>
          </a:p>
          <a:p>
            <a:endParaRPr lang="en-AU" i="1" kern="0" dirty="0"/>
          </a:p>
          <a:p>
            <a:endParaRPr lang="en-AU" i="1" kern="0" dirty="0"/>
          </a:p>
          <a:p>
            <a:endParaRPr lang="en-AU" i="1" kern="0" dirty="0"/>
          </a:p>
          <a:p>
            <a:pPr marL="0" indent="0">
              <a:buNone/>
            </a:pPr>
            <a:endParaRPr lang="en-AU" i="1" kern="0" dirty="0"/>
          </a:p>
          <a:p>
            <a:pPr>
              <a:spcBef>
                <a:spcPts val="1800"/>
              </a:spcBef>
            </a:pPr>
            <a:r>
              <a:rPr lang="en-AU" sz="2000" i="1" kern="0" dirty="0"/>
              <a:t>Pion and Kaon Structure at the EIC</a:t>
            </a:r>
            <a:r>
              <a:rPr lang="en-AU" sz="2000" kern="0" dirty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 kern="0" dirty="0"/>
              <a:t>      A. C. Aguilar </a:t>
            </a:r>
            <a:r>
              <a:rPr lang="en-AU" sz="2000" i="1" kern="0" dirty="0"/>
              <a:t>et al</a:t>
            </a:r>
            <a:r>
              <a:rPr lang="en-AU" sz="2000" kern="0" dirty="0"/>
              <a:t>., arXiv:1907.08218 [</a:t>
            </a:r>
            <a:r>
              <a:rPr lang="en-AU" sz="2000" kern="0" dirty="0" err="1"/>
              <a:t>nucl</a:t>
            </a:r>
            <a:r>
              <a:rPr lang="en-AU" sz="2000" kern="0" dirty="0"/>
              <a:t>-ex],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 kern="0" dirty="0"/>
              <a:t>      </a:t>
            </a:r>
            <a:r>
              <a:rPr lang="en-US" sz="2000" dirty="0"/>
              <a:t>Eur. Phys. J. A </a:t>
            </a:r>
            <a:r>
              <a:rPr lang="en-US" sz="2000" b="1" dirty="0"/>
              <a:t>55</a:t>
            </a:r>
            <a:r>
              <a:rPr lang="en-US" sz="2000" dirty="0"/>
              <a:t> (2019) 190/1-15 </a:t>
            </a:r>
            <a:endParaRPr lang="en-AU" sz="2000" kern="0" dirty="0"/>
          </a:p>
          <a:p>
            <a:pPr lvl="1"/>
            <a:r>
              <a:rPr lang="en-AU" sz="1800" kern="0" dirty="0"/>
              <a:t>5 key experiments: 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AU" kern="0" dirty="0"/>
              <a:t>pion and kaon PDFs; 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AU" kern="0" dirty="0"/>
              <a:t>pion and kaon GPDs; 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AU" kern="0" dirty="0"/>
              <a:t>open charm production; 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AU" kern="0" dirty="0"/>
              <a:t>pion form factor to 35 GeV</a:t>
            </a:r>
            <a:r>
              <a:rPr lang="en-AU" kern="0" baseline="30000" dirty="0"/>
              <a:t>2</a:t>
            </a:r>
            <a:r>
              <a:rPr lang="en-AU" kern="0" dirty="0"/>
              <a:t>; 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AU" kern="0" dirty="0"/>
              <a:t>pion and kaon fragmentation functions</a:t>
            </a:r>
          </a:p>
        </p:txBody>
      </p:sp>
      <p:pic>
        <p:nvPicPr>
          <p:cNvPr id="10" name="Picture 9" descr="drell-yan-prozess.gif">
            <a:extLst>
              <a:ext uri="{FF2B5EF4-FFF2-40B4-BE49-F238E27FC236}">
                <a16:creationId xmlns:a16="http://schemas.microsoft.com/office/drawing/2014/main" id="{4F9557A3-108A-450B-9E72-2CF8C63888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2209800"/>
            <a:ext cx="2820865" cy="1600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20459E-9C4D-42D8-AF7C-937BB71F2D0A}"/>
              </a:ext>
            </a:extLst>
          </p:cNvPr>
          <p:cNvSpPr/>
          <p:nvPr/>
        </p:nvSpPr>
        <p:spPr bwMode="auto">
          <a:xfrm>
            <a:off x="6477000" y="2895600"/>
            <a:ext cx="8382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Pion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&amp; Kaon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AAC6DD-36F6-4B41-B461-793177E14A3C}"/>
              </a:ext>
            </a:extLst>
          </p:cNvPr>
          <p:cNvSpPr txBox="1"/>
          <p:nvPr/>
        </p:nvSpPr>
        <p:spPr>
          <a:xfrm>
            <a:off x="9144000" y="2787134"/>
            <a:ext cx="2200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Pion and kaon PDFs</a:t>
            </a:r>
          </a:p>
          <a:p>
            <a:r>
              <a:rPr lang="en-GB" dirty="0">
                <a:solidFill>
                  <a:srgbClr val="0070C0"/>
                </a:solidFill>
              </a:rPr>
              <a:t>via </a:t>
            </a:r>
            <a:r>
              <a:rPr lang="en-GB" dirty="0" err="1">
                <a:solidFill>
                  <a:srgbClr val="0070C0"/>
                </a:solidFill>
              </a:rPr>
              <a:t>Drell</a:t>
            </a:r>
            <a:r>
              <a:rPr lang="en-GB" dirty="0">
                <a:solidFill>
                  <a:srgbClr val="0070C0"/>
                </a:solidFill>
              </a:rPr>
              <a:t>-Yan reaction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36A925-16CD-431A-8D96-4D65C4E14B6C}"/>
              </a:ext>
            </a:extLst>
          </p:cNvPr>
          <p:cNvSpPr/>
          <p:nvPr/>
        </p:nvSpPr>
        <p:spPr bwMode="auto">
          <a:xfrm>
            <a:off x="6477000" y="3578844"/>
            <a:ext cx="8382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3B4FA-7132-4AEC-9C9B-1597C925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Ground States are </a:t>
            </a:r>
            <a:r>
              <a:rPr lang="en-GB" i="1" dirty="0"/>
              <a:t>Easy</a:t>
            </a:r>
            <a:r>
              <a:rPr lang="en-GB" dirty="0"/>
              <a:t>. 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F64D3-1128-4B5C-B285-B13BF53A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372CC-3751-4D84-A5B4-91F2DCE2B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E4E66-DD91-40B1-8EF9-340C2E7B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1569B5B4-666F-4F0E-B285-D81F5F21C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31355"/>
            <a:ext cx="8001000" cy="561670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ACD9504-47D4-480F-95F2-1B6A2892F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9989D6-F370-4596-BA0A-1303112B1BFA}"/>
              </a:ext>
            </a:extLst>
          </p:cNvPr>
          <p:cNvSpPr txBox="1">
            <a:spLocks/>
          </p:cNvSpPr>
          <p:nvPr/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GB" kern="0"/>
              <a:t>Ground States are </a:t>
            </a:r>
            <a:r>
              <a:rPr lang="en-GB" i="1" kern="0"/>
              <a:t>Easy</a:t>
            </a:r>
            <a:r>
              <a:rPr lang="en-GB" kern="0"/>
              <a:t>.  Equally, Ground States are Insufficient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703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3B4FA-7132-4AEC-9C9B-1597C925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Ground States are </a:t>
            </a:r>
            <a:r>
              <a:rPr lang="en-GB" i="1" dirty="0"/>
              <a:t>Easy</a:t>
            </a:r>
            <a:r>
              <a:rPr lang="en-GB" dirty="0"/>
              <a:t>.  Equally, Ground States are Insufficient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17A23-CE5C-4195-84EE-B59631E1F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4525963"/>
          </a:xfrm>
        </p:spPr>
        <p:txBody>
          <a:bodyPr/>
          <a:lstStyle/>
          <a:p>
            <a:r>
              <a:rPr lang="en-US" dirty="0"/>
              <a:t>Strong-QCD theory makes an array of predictions relating to the emergence of mass</a:t>
            </a:r>
          </a:p>
          <a:p>
            <a:r>
              <a:rPr lang="en-US" dirty="0"/>
              <a:t>Calculations connect these features with observables for nucleon ground-states.  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Outcome = indication that ideas are viable.</a:t>
            </a:r>
          </a:p>
          <a:p>
            <a:r>
              <a:rPr lang="en-US" dirty="0"/>
              <a:t>However, ground state is just one member of a set of Hamiltonian eigenvectors with infinitely many elements</a:t>
            </a:r>
          </a:p>
          <a:p>
            <a:pPr lvl="1"/>
            <a:r>
              <a:rPr lang="en-US" sz="2200" dirty="0"/>
              <a:t>Many, many Hamiltonians produce effectively identical ground states, but their excitation spectra are vastly different. </a:t>
            </a:r>
          </a:p>
          <a:p>
            <a:r>
              <a:rPr lang="en-US" dirty="0"/>
              <a:t>And spectra alone are not enough.  </a:t>
            </a:r>
          </a:p>
          <a:p>
            <a:pPr lvl="1"/>
            <a:r>
              <a:rPr lang="en-US" sz="2200" dirty="0"/>
              <a:t>Many, many Hamiltonians produce effectively equivalent spectra</a:t>
            </a:r>
          </a:p>
          <a:p>
            <a:r>
              <a:rPr lang="en-US" dirty="0"/>
              <a:t>Structural properties </a:t>
            </a:r>
          </a:p>
          <a:p>
            <a:pPr marL="400050" lvl="1" indent="0" algn="ctr">
              <a:buNone/>
            </a:pPr>
            <a:r>
              <a:rPr lang="en-US" sz="2200" dirty="0"/>
              <a:t>– the Q</a:t>
            </a:r>
            <a:r>
              <a:rPr lang="en-US" sz="2200" baseline="30000" dirty="0"/>
              <a:t>2</a:t>
            </a:r>
            <a:r>
              <a:rPr lang="en-US" sz="2200" dirty="0"/>
              <a:t> dependence of elastic and transition form factors </a:t>
            </a:r>
          </a:p>
          <a:p>
            <a:pPr marL="400050" lvl="1" indent="0" algn="ctr">
              <a:buNone/>
            </a:pPr>
            <a:r>
              <a:rPr lang="en-US" sz="2200" dirty="0"/>
              <a:t>possess the greatest discriminating power – </a:t>
            </a:r>
          </a:p>
          <a:p>
            <a:pPr marL="400050" lvl="1" indent="0">
              <a:buNone/>
            </a:pPr>
            <a:r>
              <a:rPr lang="en-US" sz="2200" dirty="0"/>
              <a:t>This means using realistic wave functions &amp; currents … computed by whatever reliable means are available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F64D3-1128-4B5C-B285-B13BF53A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372CC-3751-4D84-A5B4-91F2DCE2B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E4E66-DD91-40B1-8EF9-340C2E7B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4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3B4FA-7132-4AEC-9C9B-1597C925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Ground States are </a:t>
            </a:r>
            <a:r>
              <a:rPr lang="en-GB" i="1" dirty="0"/>
              <a:t>Easy</a:t>
            </a:r>
            <a:r>
              <a:rPr lang="en-GB" dirty="0"/>
              <a:t>.  Equally, Ground States are Insufficient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17A23-CE5C-4195-84EE-B59631E1F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525963"/>
          </a:xfrm>
        </p:spPr>
        <p:txBody>
          <a:bodyPr/>
          <a:lstStyle/>
          <a:p>
            <a:r>
              <a:rPr lang="en-US" dirty="0"/>
              <a:t>Results on N* structure and those for ground state nucleons &amp; mesons cannot be divorced.  </a:t>
            </a:r>
          </a:p>
          <a:p>
            <a:r>
              <a:rPr lang="en-US" dirty="0"/>
              <a:t>To validate any explanation, one must expose &amp; study the properties of all systems that can be produced by the theory &amp; insist that the approach provide a truly unifying explanation</a:t>
            </a:r>
          </a:p>
          <a:p>
            <a:r>
              <a:rPr lang="en-US" dirty="0"/>
              <a:t>True for meson &amp; baryon &amp; hybrid &amp; exotic sectors.  </a:t>
            </a:r>
          </a:p>
          <a:p>
            <a:r>
              <a:rPr lang="en-US" dirty="0"/>
              <a:t>Any claim to understand QCD must explain all these things simultaneously, </a:t>
            </a:r>
            <a:r>
              <a:rPr lang="en-US" i="1" dirty="0"/>
              <a:t>e.g</a:t>
            </a:r>
            <a:r>
              <a:rPr lang="en-US" dirty="0"/>
              <a:t>. </a:t>
            </a:r>
          </a:p>
          <a:p>
            <a:pPr lvl="1"/>
            <a:r>
              <a:rPr lang="en-US" sz="2200" dirty="0"/>
              <a:t>How is emergent mass expressed in different bound-states?</a:t>
            </a:r>
          </a:p>
          <a:p>
            <a:pPr lvl="1"/>
            <a:r>
              <a:rPr lang="en-US" sz="2200" dirty="0"/>
              <a:t>Are any differences readily understood? </a:t>
            </a:r>
          </a:p>
          <a:p>
            <a:pPr lvl="1"/>
            <a:r>
              <a:rPr lang="en-US" sz="2200" dirty="0"/>
              <a:t>Are correlations an essential feature of </a:t>
            </a:r>
            <a:r>
              <a:rPr lang="en-US" sz="2200" i="1" dirty="0"/>
              <a:t>all</a:t>
            </a:r>
            <a:r>
              <a:rPr lang="en-US" sz="2200" dirty="0"/>
              <a:t> n</a:t>
            </a:r>
            <a:r>
              <a:rPr lang="en-GB" sz="2200" dirty="0"/>
              <a:t> ≥ 3 valence-parton systems? </a:t>
            </a:r>
          </a:p>
          <a:p>
            <a:pPr>
              <a:spcBef>
                <a:spcPts val="1200"/>
              </a:spcBef>
            </a:pPr>
            <a:r>
              <a:rPr lang="en-GB" sz="2400" b="1" i="1" dirty="0">
                <a:solidFill>
                  <a:srgbClr val="FF0000"/>
                </a:solidFill>
              </a:rPr>
              <a:t>A focus on ground-states alone is like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b="1" i="1" dirty="0">
                <a:solidFill>
                  <a:srgbClr val="FF0000"/>
                </a:solidFill>
              </a:rPr>
              <a:t>	throwing out the baby and keeping the bathwater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F64D3-1128-4B5C-B285-B13BF53A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372CC-3751-4D84-A5B4-91F2DCE2B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E4E66-DD91-40B1-8EF9-340C2E7B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8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3B4FA-7132-4AEC-9C9B-1597C925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Ground States are </a:t>
            </a:r>
            <a:r>
              <a:rPr lang="en-GB" i="1" dirty="0"/>
              <a:t>Easy</a:t>
            </a:r>
            <a:r>
              <a:rPr lang="en-GB" dirty="0"/>
              <a:t>.  Equally, Ground States are Insufficient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17A23-CE5C-4195-84EE-B59631E1F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10972800" cy="4525963"/>
          </a:xfrm>
        </p:spPr>
        <p:txBody>
          <a:bodyPr/>
          <a:lstStyle/>
          <a:p>
            <a:r>
              <a:rPr lang="en-US" sz="2100" dirty="0"/>
              <a:t>Haven’t solved QCD unless one understands the Roper Resonance</a:t>
            </a:r>
          </a:p>
          <a:p>
            <a:pPr lvl="1">
              <a:spcBef>
                <a:spcPts val="0"/>
              </a:spcBef>
            </a:pPr>
            <a:r>
              <a:rPr lang="en-US" sz="2100" dirty="0"/>
              <a:t>Perspective on this provided in “</a:t>
            </a:r>
            <a:r>
              <a:rPr lang="en-US" sz="2100" i="1" dirty="0"/>
              <a:t>Roper resonance: Toward a solution to the fifty-year</a:t>
            </a:r>
            <a:r>
              <a:rPr lang="en-US" sz="2100" dirty="0"/>
              <a:t> </a:t>
            </a:r>
            <a:r>
              <a:rPr lang="en-US" sz="2100" i="1" dirty="0"/>
              <a:t>puzzle, </a:t>
            </a:r>
            <a:r>
              <a:rPr lang="en-US" sz="2100" dirty="0"/>
              <a:t>Volker D. Burkert and Craig D. Roberts, </a:t>
            </a:r>
            <a:r>
              <a:rPr lang="en-US" sz="2100" u="sng" dirty="0">
                <a:hlinkClick r:id="rId2"/>
              </a:rPr>
              <a:t>arXiv:1710.02549 [</a:t>
            </a:r>
            <a:r>
              <a:rPr lang="en-US" sz="2100" u="sng" dirty="0" err="1">
                <a:hlinkClick r:id="rId2"/>
              </a:rPr>
              <a:t>nucl</a:t>
            </a:r>
            <a:r>
              <a:rPr lang="en-US" sz="2100" u="sng" dirty="0">
                <a:hlinkClick r:id="rId2"/>
              </a:rPr>
              <a:t>-ex]</a:t>
            </a:r>
            <a:r>
              <a:rPr lang="en-US" sz="2100" dirty="0"/>
              <a:t>, Rev. Mod. Phys. </a:t>
            </a:r>
            <a:r>
              <a:rPr lang="en-US" sz="2100" b="1" dirty="0"/>
              <a:t>91 </a:t>
            </a:r>
            <a:r>
              <a:rPr lang="en-US" sz="2100" dirty="0"/>
              <a:t>(2019) 011003/1-18”</a:t>
            </a:r>
          </a:p>
          <a:p>
            <a:r>
              <a:rPr lang="en-GB" sz="2100" dirty="0"/>
              <a:t>Δ(1232) also has a radial excitation.  Is this the Δ(1600)?  </a:t>
            </a:r>
          </a:p>
          <a:p>
            <a:pPr lvl="1">
              <a:spcBef>
                <a:spcPts val="0"/>
              </a:spcBef>
            </a:pPr>
            <a:r>
              <a:rPr lang="en-GB" sz="2100" dirty="0"/>
              <a:t>The same level-inversion in Δ spectrum as in nucleon spectrum, </a:t>
            </a:r>
            <a:r>
              <a:rPr lang="en-GB" sz="2100" i="1" dirty="0"/>
              <a:t>viz</a:t>
            </a:r>
            <a:r>
              <a:rPr lang="en-GB" sz="2100" dirty="0"/>
              <a:t>. P= + below P= -</a:t>
            </a:r>
          </a:p>
          <a:p>
            <a:r>
              <a:rPr lang="en-GB" sz="2100" dirty="0"/>
              <a:t>CLAS &amp; Roper experience established …  </a:t>
            </a:r>
          </a:p>
          <a:p>
            <a:pPr lvl="1">
              <a:spcBef>
                <a:spcPts val="0"/>
              </a:spcBef>
            </a:pPr>
            <a:r>
              <a:rPr lang="en-GB" sz="2100" dirty="0"/>
              <a:t>It is only possible to decide nature of Δ(1600) once one has predictions for transition form factors and experiments to test them. </a:t>
            </a:r>
          </a:p>
          <a:p>
            <a:pPr>
              <a:spcBef>
                <a:spcPts val="1200"/>
              </a:spcBef>
            </a:pPr>
            <a:r>
              <a:rPr lang="en-GB" sz="2100" dirty="0" err="1"/>
              <a:t>Poincaré</a:t>
            </a:r>
            <a:r>
              <a:rPr lang="en-GB" sz="2100" dirty="0"/>
              <a:t>-covariance demands that proton has intrinsic deformation, but quantum mechanics says such deformation is not observable for J=1/2 systems</a:t>
            </a:r>
          </a:p>
          <a:p>
            <a:r>
              <a:rPr lang="en-GB" sz="2100" dirty="0"/>
              <a:t>Deformation can be observed in proton → Δ(1232) &amp; Δ(1600) transitions.  </a:t>
            </a:r>
          </a:p>
          <a:p>
            <a:pPr lvl="1"/>
            <a:r>
              <a:rPr lang="en-GB" sz="2100" dirty="0"/>
              <a:t>Type of deformation expressed in transition form factors</a:t>
            </a:r>
          </a:p>
          <a:p>
            <a:pPr lvl="2"/>
            <a:r>
              <a:rPr lang="en-GB" sz="2100" dirty="0"/>
              <a:t>Prediction: Δ(1232) electric quadrupole moment ≈ twice that of the Δ(1600) </a:t>
            </a:r>
          </a:p>
          <a:p>
            <a:pPr lvl="2"/>
            <a:r>
              <a:rPr lang="en-GB" sz="2100" dirty="0"/>
              <a:t>Same is true of the transition quadrupole moment ⇐ </a:t>
            </a:r>
            <a:r>
              <a:rPr lang="en-GB" sz="2100" b="1" i="1" dirty="0">
                <a:solidFill>
                  <a:srgbClr val="008000"/>
                </a:solidFill>
              </a:rPr>
              <a:t>Measurable</a:t>
            </a:r>
            <a:r>
              <a:rPr lang="en-GB" sz="2100" dirty="0"/>
              <a:t>. </a:t>
            </a:r>
          </a:p>
          <a:p>
            <a:pPr lvl="1"/>
            <a:endParaRPr lang="en-GB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F64D3-1128-4B5C-B285-B13BF53A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372CC-3751-4D84-A5B4-91F2DCE2B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E4E66-DD91-40B1-8EF9-340C2E7B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5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600B-09AC-438C-9CF8-F8CA559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/>
              <a:t>Baryons … J=3/2</a:t>
            </a:r>
            <a:r>
              <a:rPr lang="en-US" sz="3200" baseline="30000" dirty="0"/>
              <a:t>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0260B-E4E6-498E-A038-D4DD94C94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493837"/>
            <a:ext cx="50292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Analysed internal structure of the ground and first positive-parity excited states of </a:t>
            </a:r>
            <a:r>
              <a:rPr lang="en-AU" dirty="0" err="1">
                <a:solidFill>
                  <a:schemeClr val="tx2">
                    <a:lumMod val="75000"/>
                  </a:schemeClr>
                </a:solidFill>
              </a:rPr>
              <a:t>qqq</a:t>
            </a:r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, QQQ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800" dirty="0">
                <a:solidFill>
                  <a:schemeClr val="tx2">
                    <a:lumMod val="75000"/>
                  </a:schemeClr>
                </a:solidFill>
              </a:rPr>
              <a:t>Each system has a complicated angular momentum structure, e.g.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Ground states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800" dirty="0">
                <a:solidFill>
                  <a:schemeClr val="tx2">
                    <a:lumMod val="75000"/>
                  </a:schemeClr>
                </a:solidFill>
              </a:rPr>
              <a:t>primarily S-wave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800" dirty="0">
                <a:solidFill>
                  <a:schemeClr val="tx2">
                    <a:lumMod val="75000"/>
                  </a:schemeClr>
                </a:solidFill>
              </a:rPr>
              <a:t>but each possesses P-, D- and F-wave components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800" dirty="0">
                <a:solidFill>
                  <a:schemeClr val="tx2">
                    <a:lumMod val="75000"/>
                  </a:schemeClr>
                </a:solidFill>
              </a:rPr>
              <a:t>P-wave fraction is large in the </a:t>
            </a:r>
            <a:r>
              <a:rPr lang="en-AU" sz="1800" i="1" dirty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en-AU" sz="1800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AU" sz="1800" i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AU" sz="1800" dirty="0">
                <a:solidFill>
                  <a:schemeClr val="tx2">
                    <a:lumMod val="75000"/>
                  </a:schemeClr>
                </a:solidFill>
              </a:rPr>
              <a:t>-quark states;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First positive-parity excitation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800" dirty="0">
                <a:solidFill>
                  <a:schemeClr val="tx2">
                    <a:lumMod val="75000"/>
                  </a:schemeClr>
                </a:solidFill>
              </a:rPr>
              <a:t>large D-wave component,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800" dirty="0">
                <a:solidFill>
                  <a:schemeClr val="tx2">
                    <a:lumMod val="75000"/>
                  </a:schemeClr>
                </a:solidFill>
              </a:rPr>
              <a:t>grows with increasing current-quark mass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800" dirty="0">
                <a:solidFill>
                  <a:schemeClr val="tx2">
                    <a:lumMod val="75000"/>
                  </a:schemeClr>
                </a:solidFill>
              </a:rPr>
              <a:t>but state also exhibits features consistent with a radial excitation.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9" name="Content Placeholder 8" descr="L decomposition&#10;">
            <a:extLst>
              <a:ext uri="{FF2B5EF4-FFF2-40B4-BE49-F238E27FC236}">
                <a16:creationId xmlns:a16="http://schemas.microsoft.com/office/drawing/2014/main" id="{CB6920B2-FAD0-43B3-9106-06F0AF97F7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40" y="1598612"/>
            <a:ext cx="6650460" cy="4614864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EA48B-73EE-49EE-B3AD-4590BF69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9325" y="6629400"/>
            <a:ext cx="4394201" cy="228600"/>
          </a:xfrm>
        </p:spPr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EB3A4-1DE1-4103-B786-71F62A712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902D8-A550-4E12-8D53-83E2C48A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F3F2D5-436E-47BA-AF8A-04814A30827D}"/>
              </a:ext>
            </a:extLst>
          </p:cNvPr>
          <p:cNvSpPr txBox="1"/>
          <p:nvPr/>
        </p:nvSpPr>
        <p:spPr>
          <a:xfrm>
            <a:off x="0" y="0"/>
            <a:ext cx="6101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Poincaré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-covariant analysis of heavy-quark baryons,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Si-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Xue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Qin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et al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., </a:t>
            </a:r>
            <a:r>
              <a:rPr lang="en-US" sz="1400" u="sng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arXiv:1801.09697 [</a:t>
            </a:r>
            <a:r>
              <a:rPr lang="en-US" sz="1400" u="sng" dirty="0" err="1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nucl-th</a:t>
            </a:r>
            <a:r>
              <a:rPr lang="en-US" sz="1400" u="sng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Phys.Rev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. D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97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(2018) 114017/1-13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463F10-4842-4505-BA0F-562D2310F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06" y="211915"/>
            <a:ext cx="3045012" cy="1139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683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F038D-B768-46B8-8272-D5BC00BC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form factors: </a:t>
            </a:r>
            <a:br>
              <a:rPr lang="en-US" dirty="0"/>
            </a:br>
            <a:r>
              <a:rPr lang="en-US" dirty="0"/>
              <a:t>γ∗ + p → Δ(1600)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F571D-BBDE-4A5A-AF64-5AA648BD7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93837"/>
            <a:ext cx="77724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Top panel: Magnetic dipole </a:t>
            </a:r>
            <a:r>
              <a:rPr lang="en-US" sz="2000" dirty="0"/>
              <a:t>γ∗ + p → Δ(1600)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form factor compared with contemporary data.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Middle panel: Electric quadrupole transition form factor.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Bottom panel: Coulomb quadrupole transition form factor.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all panels: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solid (black) curve, complete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Faddeev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result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;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long-dashed (blue) curve, result obtained when Δ(1600) is reduced to S-wave state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;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dashed (blue) curve, both the proton and Δ(1600) are reduced to S-wave states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8000"/>
                </a:solidFill>
              </a:rPr>
              <a:t>dotted (green) curve, obtained by enhancing proton's axial-vector diquark content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;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Other curves = quark model results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8EA8175-9710-4DE8-864E-7CF8D0683C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045" y="262111"/>
            <a:ext cx="3540524" cy="6460958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CC5EF-471F-48B9-B42A-38324271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4685" y="6629400"/>
            <a:ext cx="3468884" cy="228600"/>
          </a:xfrm>
        </p:spPr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A1675-4F6E-415F-A907-7D82064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7295E-F430-4B98-BCB6-6101516C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8" name="Picture 7" descr="FaddeevEq.jpg">
            <a:extLst>
              <a:ext uri="{FF2B5EF4-FFF2-40B4-BE49-F238E27FC236}">
                <a16:creationId xmlns:a16="http://schemas.microsoft.com/office/drawing/2014/main" id="{D93124F9-39B8-466A-B9CA-5FEE0C02CB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08897"/>
            <a:ext cx="3622276" cy="1187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3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2244F-CD5D-4F74-804F-630C3A1CB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160E1-4C94-4F43-A238-DA89F74FA4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98400-BD07-4EEB-948A-49CF431EF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B4588-F179-4CA2-96E7-D4116CDC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96BB9-0E43-4D54-8858-9FBBB31D5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0C9A53DD-2BA8-406F-8363-73163F619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089024"/>
            <a:ext cx="5010150" cy="390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1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F038D-B768-46B8-8272-D5BC00BC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form factors: </a:t>
            </a:r>
            <a:br>
              <a:rPr lang="en-US" dirty="0"/>
            </a:br>
            <a:r>
              <a:rPr lang="en-US" dirty="0"/>
              <a:t>γ∗ + p → Δ(1600)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F571D-BBDE-4A5A-AF64-5AA648BD7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77724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Marked sensitivity to L ≠ 0 components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G</a:t>
            </a:r>
            <a:r>
              <a:rPr lang="en-US" sz="2200" baseline="-25000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* changes sign with all components included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Recall D-wave component of 1</a:t>
            </a:r>
            <a:r>
              <a:rPr lang="en-US" sz="2200" baseline="30000" dirty="0">
                <a:solidFill>
                  <a:schemeClr val="tx2">
                    <a:lumMod val="75000"/>
                  </a:schemeClr>
                </a:solidFill>
              </a:rPr>
              <a:t>st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J = 3/2</a:t>
            </a:r>
            <a:r>
              <a:rPr lang="en-US" sz="2200" baseline="30000" dirty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positive-parity excitation is larger than in ground-state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Dashed green curve … enhance 1</a:t>
            </a:r>
            <a:r>
              <a:rPr lang="en-US" sz="2200" baseline="30000" dirty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diquark to mimic meson-baryon final-state-interactions … move low-x results in correct direction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Also … significant sensitivity to model details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	⇒ highlights sensitivity to baryon wave function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8EA8175-9710-4DE8-864E-7CF8D0683C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045" y="262111"/>
            <a:ext cx="3540524" cy="6460958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CC5EF-471F-48B9-B42A-38324271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4684" y="6629400"/>
            <a:ext cx="3354915" cy="228600"/>
          </a:xfrm>
        </p:spPr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A1675-4F6E-415F-A907-7D82064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7295E-F430-4B98-BCB6-6101516C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5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3B4FA-7132-4AEC-9C9B-1597C925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Ground States are </a:t>
            </a:r>
            <a:r>
              <a:rPr lang="en-GB" i="1" dirty="0"/>
              <a:t>Easy</a:t>
            </a:r>
            <a:r>
              <a:rPr lang="en-GB" dirty="0"/>
              <a:t>.  Equally, Ground States are Insufficient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17A23-CE5C-4195-84EE-B59631E1F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1201400" cy="4525963"/>
          </a:xfrm>
        </p:spPr>
        <p:txBody>
          <a:bodyPr/>
          <a:lstStyle/>
          <a:p>
            <a:r>
              <a:rPr lang="en-GB" dirty="0"/>
              <a:t>Crucial to study the </a:t>
            </a:r>
            <a:r>
              <a:rPr lang="en-GB" u="sng" dirty="0"/>
              <a:t>complete</a:t>
            </a:r>
            <a:r>
              <a:rPr lang="en-GB" dirty="0"/>
              <a:t> spectrum of states and expose the internal structure of characterising members of </a:t>
            </a:r>
            <a:r>
              <a:rPr lang="en-GB" u="sng" dirty="0"/>
              <a:t>each level</a:t>
            </a:r>
            <a:endParaRPr lang="en-GB" dirty="0"/>
          </a:p>
          <a:p>
            <a:r>
              <a:rPr lang="en-GB" dirty="0"/>
              <a:t>Answer many questions, e.g. </a:t>
            </a:r>
          </a:p>
          <a:p>
            <a:pPr lvl="1">
              <a:spcBef>
                <a:spcPts val="0"/>
              </a:spcBef>
            </a:pPr>
            <a:r>
              <a:rPr lang="en-GB" sz="2200" dirty="0"/>
              <a:t>Is relativity important in hadron structure?</a:t>
            </a:r>
          </a:p>
          <a:p>
            <a:pPr lvl="1">
              <a:spcBef>
                <a:spcPts val="0"/>
              </a:spcBef>
            </a:pPr>
            <a:r>
              <a:rPr lang="en-GB" sz="2200" dirty="0"/>
              <a:t>If so: When? How? &amp; What to make of seemingly good predictions from </a:t>
            </a:r>
            <a:r>
              <a:rPr lang="en-GB" sz="2200" dirty="0" err="1"/>
              <a:t>nonrel</a:t>
            </a:r>
            <a:r>
              <a:rPr lang="en-GB" sz="2200" dirty="0"/>
              <a:t>. models?</a:t>
            </a:r>
          </a:p>
          <a:p>
            <a:pPr lvl="1">
              <a:spcBef>
                <a:spcPts val="0"/>
              </a:spcBef>
            </a:pPr>
            <a:r>
              <a:rPr lang="en-GB" sz="2200" dirty="0"/>
              <a:t>Are there correlations in baryons and other hadrons?  If so, what sort of correlations and in which channels?</a:t>
            </a:r>
          </a:p>
          <a:p>
            <a:pPr lvl="1">
              <a:spcBef>
                <a:spcPts val="0"/>
              </a:spcBef>
            </a:pPr>
            <a:r>
              <a:rPr lang="en-GB" sz="2200" dirty="0"/>
              <a:t>Chart emergent distributions of </a:t>
            </a:r>
          </a:p>
          <a:p>
            <a:pPr lvl="2">
              <a:spcBef>
                <a:spcPts val="0"/>
              </a:spcBef>
            </a:pPr>
            <a:r>
              <a:rPr lang="en-GB" sz="2200" dirty="0"/>
              <a:t>energy, </a:t>
            </a:r>
          </a:p>
          <a:p>
            <a:pPr lvl="2">
              <a:spcBef>
                <a:spcPts val="0"/>
              </a:spcBef>
            </a:pPr>
            <a:r>
              <a:rPr lang="en-GB" sz="2200" dirty="0"/>
              <a:t>momentum </a:t>
            </a:r>
          </a:p>
          <a:p>
            <a:pPr lvl="2">
              <a:spcBef>
                <a:spcPts val="0"/>
              </a:spcBef>
            </a:pPr>
            <a:r>
              <a:rPr lang="en-GB" sz="2200" dirty="0"/>
              <a:t>mass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sz="2200" dirty="0"/>
              <a:t>    within QCD bound states; and how they are influenced by the environment.  </a:t>
            </a:r>
          </a:p>
          <a:p>
            <a:pPr lvl="1"/>
            <a:r>
              <a:rPr lang="en-GB" sz="2600" dirty="0"/>
              <a:t>Etc.</a:t>
            </a:r>
          </a:p>
          <a:p>
            <a:r>
              <a:rPr lang="en-GB" sz="2800" i="1" dirty="0">
                <a:solidFill>
                  <a:srgbClr val="C00000"/>
                </a:solidFill>
              </a:rPr>
              <a:t>Namely, deliver the complete solution to QCD’s Equations of Motion = Collection of Colour-Singlet Schwinger Functions</a:t>
            </a:r>
            <a:endParaRPr lang="en-GB" i="1" dirty="0">
              <a:solidFill>
                <a:srgbClr val="C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F64D3-1128-4B5C-B285-B13BF53A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372CC-3751-4D84-A5B4-91F2DCE2B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Craig Roberts. Emergence of Mass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E4E66-DD91-40B1-8EF9-340C2E7B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9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5"/>
            <a:ext cx="4440937" cy="6854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1766" y="4406901"/>
            <a:ext cx="4946947" cy="13620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0200" y="2843213"/>
            <a:ext cx="6492283" cy="15001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GB" sz="8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Mistral" panose="03090702030407020403" pitchFamily="66" charset="0"/>
              </a:rPr>
              <a:t>Epilogue: </a:t>
            </a:r>
          </a:p>
          <a:p>
            <a:r>
              <a:rPr lang="en-GB" sz="8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Mistral" panose="03090702030407020403" pitchFamily="66" charset="0"/>
              </a:rPr>
              <a:t>QCD – Our Weight on Its Shoulders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96200" y="6656396"/>
            <a:ext cx="4440937" cy="381000"/>
          </a:xfrm>
        </p:spPr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4788" y="6464490"/>
            <a:ext cx="5942013" cy="228600"/>
          </a:xfrm>
        </p:spPr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2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5AB64-9210-46FC-BEB6-3C26943FD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09600"/>
            <a:ext cx="10871201" cy="5257800"/>
          </a:xfrm>
        </p:spPr>
        <p:txBody>
          <a:bodyPr/>
          <a:lstStyle/>
          <a:p>
            <a:r>
              <a:rPr lang="en-US" sz="2300" dirty="0"/>
              <a:t>Challenge: </a:t>
            </a:r>
            <a:r>
              <a:rPr lang="en-US" sz="2300" u="sng" dirty="0"/>
              <a:t>Explain</a:t>
            </a:r>
            <a:r>
              <a:rPr lang="en-US" sz="2300" dirty="0"/>
              <a:t> the Origin &amp; Distribution of the Bulk of Visible Mass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Current Paradigm: Quantum Chromodynamics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QCD is plausibly a mathematically well-defined quantum field theory,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	</a:t>
            </a:r>
            <a:r>
              <a:rPr lang="en-US" sz="2300" i="1" dirty="0"/>
              <a:t>The only one we’ve ever produced</a:t>
            </a:r>
          </a:p>
          <a:p>
            <a:pPr lvl="1">
              <a:spcBef>
                <a:spcPts val="0"/>
              </a:spcBef>
            </a:pPr>
            <a:r>
              <a:rPr lang="en-US" sz="2300" dirty="0"/>
              <a:t>Consequently, it potentially defines a new paradigm for developing Beyond-SM theories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Challenge is to reveal the content of strong-QCD</a:t>
            </a:r>
          </a:p>
          <a:p>
            <a:pPr>
              <a:spcBef>
                <a:spcPts val="600"/>
              </a:spcBef>
            </a:pPr>
            <a:r>
              <a:rPr lang="en-US" sz="2300" i="1" dirty="0">
                <a:solidFill>
                  <a:srgbClr val="008000"/>
                </a:solidFill>
              </a:rPr>
              <a:t>Progress </a:t>
            </a:r>
            <a:r>
              <a:rPr lang="en-US" sz="2300" dirty="0"/>
              <a:t>and </a:t>
            </a:r>
            <a:r>
              <a:rPr lang="en-US" sz="2300" i="1" dirty="0">
                <a:solidFill>
                  <a:srgbClr val="008000"/>
                </a:solidFill>
              </a:rPr>
              <a:t>Insights</a:t>
            </a:r>
            <a:r>
              <a:rPr lang="en-US" sz="23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     being delivered by amalgam of </a:t>
            </a:r>
          </a:p>
          <a:p>
            <a:pPr lvl="1">
              <a:spcBef>
                <a:spcPts val="0"/>
              </a:spcBef>
            </a:pPr>
            <a:r>
              <a:rPr lang="en-US" sz="2300" dirty="0"/>
              <a:t>Experiment … Phenomenology …Theory </a:t>
            </a:r>
          </a:p>
          <a:p>
            <a:pPr>
              <a:spcBef>
                <a:spcPts val="0"/>
              </a:spcBef>
            </a:pPr>
            <a:r>
              <a:rPr lang="en-US" sz="2300" dirty="0"/>
              <a:t>No single approach/experiment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	can solve this problem alone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Continued exploitation of synergies essential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	to </a:t>
            </a:r>
            <a:r>
              <a:rPr lang="en-US" sz="2300" dirty="0" err="1"/>
              <a:t>capitalise</a:t>
            </a:r>
            <a:r>
              <a:rPr lang="en-US" sz="2300" dirty="0"/>
              <a:t> on new opportunities provided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	by existing &amp; planned facilities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F165D3E-794D-449B-A004-EDC9A411A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950003"/>
            <a:ext cx="5135906" cy="5269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0EB7A7-E53A-4FB4-8E4A-305CC64253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282318"/>
            <a:ext cx="3236385" cy="2458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7CFCE2-9423-4A59-801B-24672C10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8600"/>
            <a:ext cx="10972800" cy="1143000"/>
          </a:xfrm>
        </p:spPr>
        <p:txBody>
          <a:bodyPr/>
          <a:lstStyle/>
          <a:p>
            <a:pPr algn="r"/>
            <a:r>
              <a:rPr lang="en-GB" sz="6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Mistral" panose="03090702030407020403" pitchFamily="66" charset="0"/>
              </a:rPr>
              <a:t>Epilogue</a:t>
            </a:r>
            <a:endParaRPr lang="en-US" sz="6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EC1D5-945D-482B-9EC4-4F5D3FF0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46539-15FE-4B77-9E52-278C7354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99BFC-EFBE-4EFD-8B11-7C918E3B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68E595-06F3-4293-98C0-B50B75AAE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276600"/>
            <a:ext cx="1798173" cy="260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DB977-F26C-4BA4-B9E7-0D3D57EA9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Selected Contributors: 2017 – Now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1BA29-1A2E-4502-980F-FA5D1A5F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3F4B5-9E63-486C-847A-675CD44E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0FE37-6A7B-4C7E-ACF0-3764292F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B5DCAF-FE01-4242-8D18-37AE1518A6E7}"/>
              </a:ext>
            </a:extLst>
          </p:cNvPr>
          <p:cNvSpPr txBox="1"/>
          <p:nvPr/>
        </p:nvSpPr>
        <p:spPr>
          <a:xfrm>
            <a:off x="7924800" y="1524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7030A0"/>
                </a:solidFill>
              </a:rPr>
              <a:t>Students,</a:t>
            </a:r>
            <a:r>
              <a:rPr lang="en-US" sz="2000" i="1" dirty="0">
                <a:solidFill>
                  <a:srgbClr val="0033CC"/>
                </a:solidFill>
              </a:rPr>
              <a:t> </a:t>
            </a:r>
            <a:r>
              <a:rPr lang="en-US" sz="2000" i="1" dirty="0">
                <a:solidFill>
                  <a:srgbClr val="0000FF"/>
                </a:solidFill>
              </a:rPr>
              <a:t>Postdocs,</a:t>
            </a:r>
            <a:r>
              <a:rPr lang="en-US" sz="2000" i="1" dirty="0">
                <a:solidFill>
                  <a:srgbClr val="008000"/>
                </a:solidFill>
              </a:rPr>
              <a:t>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Profs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0C3D1E-774E-45A7-B12B-B6758235CE93}"/>
              </a:ext>
            </a:extLst>
          </p:cNvPr>
          <p:cNvSpPr txBox="1">
            <a:spLocks/>
          </p:cNvSpPr>
          <p:nvPr/>
        </p:nvSpPr>
        <p:spPr bwMode="auto">
          <a:xfrm>
            <a:off x="609600" y="1066800"/>
            <a:ext cx="5105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1500" i="1" kern="0" dirty="0">
                <a:solidFill>
                  <a:srgbClr val="7030A0"/>
                </a:solidFill>
              </a:rPr>
              <a:t>M. N. Ferreira (UNICAMP, São Paulo)</a:t>
            </a:r>
          </a:p>
          <a:p>
            <a:pPr>
              <a:buFont typeface="+mj-lt"/>
              <a:buAutoNum type="arabicPeriod"/>
            </a:pPr>
            <a:r>
              <a:rPr lang="en-US" sz="1500" i="1" kern="0" dirty="0">
                <a:solidFill>
                  <a:srgbClr val="7030A0"/>
                </a:solidFill>
              </a:rPr>
              <a:t>E. V. Souza (UNICAMP, São Paulo)</a:t>
            </a:r>
          </a:p>
          <a:p>
            <a:pPr>
              <a:buFont typeface="+mj-lt"/>
              <a:buAutoNum type="arabicPeriod"/>
            </a:pPr>
            <a:r>
              <a:rPr lang="en-US" sz="1500" i="1" kern="0" dirty="0">
                <a:solidFill>
                  <a:srgbClr val="7030A0"/>
                </a:solidFill>
              </a:rPr>
              <a:t>Zhao-Qian YAO (Nanjing U.)</a:t>
            </a:r>
          </a:p>
          <a:p>
            <a:pPr>
              <a:buFont typeface="+mj-lt"/>
              <a:buAutoNum type="arabicPeriod"/>
            </a:pPr>
            <a:r>
              <a:rPr lang="en-US" sz="1500" i="1" kern="0" dirty="0">
                <a:solidFill>
                  <a:srgbClr val="7030A0"/>
                </a:solidFill>
              </a:rPr>
              <a:t>Yin-Zhen XU (Nanjing U.)</a:t>
            </a:r>
          </a:p>
          <a:p>
            <a:pPr>
              <a:buFont typeface="+mj-lt"/>
              <a:buAutoNum type="arabicPeriod"/>
            </a:pPr>
            <a:r>
              <a:rPr lang="en-US" sz="1500" i="1" kern="0" dirty="0">
                <a:solidFill>
                  <a:srgbClr val="0000FF"/>
                </a:solidFill>
              </a:rPr>
              <a:t>Marco BEDOLLA (Genova, U </a:t>
            </a:r>
            <a:r>
              <a:rPr lang="en-US" sz="1500" i="1" kern="0" dirty="0" err="1">
                <a:solidFill>
                  <a:srgbClr val="0000FF"/>
                </a:solidFill>
              </a:rPr>
              <a:t>Michoácan</a:t>
            </a:r>
            <a:r>
              <a:rPr lang="en-US" sz="1500" i="1" kern="0" dirty="0">
                <a:solidFill>
                  <a:srgbClr val="0000FF"/>
                </a:solidFill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en-US" sz="1500" i="1" kern="0" dirty="0">
                <a:solidFill>
                  <a:srgbClr val="0000FF"/>
                </a:solidFill>
              </a:rPr>
              <a:t>Chen </a:t>
            </a:r>
            <a:r>
              <a:rPr lang="en-US" sz="1500" i="1" kern="0" dirty="0" err="1">
                <a:solidFill>
                  <a:srgbClr val="0000FF"/>
                </a:solidFill>
              </a:rPr>
              <a:t>CHEN</a:t>
            </a:r>
            <a:r>
              <a:rPr lang="en-US" sz="1500" i="1" kern="0" dirty="0">
                <a:solidFill>
                  <a:srgbClr val="0000FF"/>
                </a:solidFill>
              </a:rPr>
              <a:t> (Giessen, UNESP - São Paulo, USTC &amp; IIT);</a:t>
            </a:r>
          </a:p>
          <a:p>
            <a:pPr>
              <a:buFont typeface="+mj-lt"/>
              <a:buAutoNum type="arabicPeriod"/>
            </a:pPr>
            <a:r>
              <a:rPr lang="en-US" sz="1500" i="1" kern="0" dirty="0" err="1">
                <a:solidFill>
                  <a:srgbClr val="0000FF"/>
                </a:solidFill>
              </a:rPr>
              <a:t>Muyang</a:t>
            </a:r>
            <a:r>
              <a:rPr lang="en-US" sz="1500" i="1" kern="0" dirty="0">
                <a:solidFill>
                  <a:srgbClr val="0000FF"/>
                </a:solidFill>
              </a:rPr>
              <a:t> CHEN (NKU, PKU)</a:t>
            </a:r>
          </a:p>
          <a:p>
            <a:pPr>
              <a:buFont typeface="+mj-lt"/>
              <a:buAutoNum type="arabicPeriod"/>
            </a:pPr>
            <a:r>
              <a:rPr lang="en-US" sz="1500" i="1" kern="0" dirty="0">
                <a:solidFill>
                  <a:srgbClr val="0000FF"/>
                </a:solidFill>
              </a:rPr>
              <a:t>Zhu-Fang CUI (Nanjing U.) ;</a:t>
            </a:r>
          </a:p>
          <a:p>
            <a:pPr>
              <a:buFont typeface="+mj-lt"/>
              <a:buAutoNum type="arabicPeriod"/>
            </a:pPr>
            <a:r>
              <a:rPr lang="en-US" sz="1500" i="1" kern="0" dirty="0" err="1">
                <a:solidFill>
                  <a:srgbClr val="0000FF"/>
                </a:solidFill>
              </a:rPr>
              <a:t>Minghui</a:t>
            </a:r>
            <a:r>
              <a:rPr lang="en-US" sz="1500" i="1" kern="0" dirty="0">
                <a:solidFill>
                  <a:srgbClr val="0000FF"/>
                </a:solidFill>
              </a:rPr>
              <a:t> DING (ECT*, ANL, Nankai U.) ;</a:t>
            </a:r>
          </a:p>
          <a:p>
            <a:pPr>
              <a:buFont typeface="+mj-lt"/>
              <a:buAutoNum type="arabicPeriod"/>
            </a:pPr>
            <a:r>
              <a:rPr lang="en-US" sz="1500" i="1" kern="0" dirty="0">
                <a:solidFill>
                  <a:srgbClr val="0000FF"/>
                </a:solidFill>
              </a:rPr>
              <a:t>Jacopo Ferretti (Yale)</a:t>
            </a:r>
          </a:p>
          <a:p>
            <a:pPr>
              <a:buFont typeface="+mj-lt"/>
              <a:buAutoNum type="arabicPeriod"/>
            </a:pPr>
            <a:r>
              <a:rPr lang="en-US" sz="1500" i="1" kern="0" dirty="0">
                <a:solidFill>
                  <a:srgbClr val="0000FF"/>
                </a:solidFill>
              </a:rPr>
              <a:t>Fei GAO (Heidelberg, Valencia, Peking U.) ;</a:t>
            </a:r>
          </a:p>
          <a:p>
            <a:pPr>
              <a:buFont typeface="+mj-lt"/>
              <a:buAutoNum type="arabicPeriod"/>
            </a:pPr>
            <a:r>
              <a:rPr lang="en-US" sz="1500" i="1" kern="0" dirty="0">
                <a:solidFill>
                  <a:srgbClr val="0000FF"/>
                </a:solidFill>
              </a:rPr>
              <a:t>Bo-Lin LI (Nanjing U.)</a:t>
            </a:r>
          </a:p>
          <a:p>
            <a:pPr>
              <a:buFont typeface="+mj-lt"/>
              <a:buAutoNum type="arabicPeriod"/>
            </a:pPr>
            <a:r>
              <a:rPr lang="en-US" sz="1500" i="1" kern="0" dirty="0" err="1">
                <a:solidFill>
                  <a:srgbClr val="0000FF"/>
                </a:solidFill>
              </a:rPr>
              <a:t>Ya</a:t>
            </a:r>
            <a:r>
              <a:rPr lang="en-US" sz="1500" i="1" kern="0" dirty="0">
                <a:solidFill>
                  <a:srgbClr val="0000FF"/>
                </a:solidFill>
              </a:rPr>
              <a:t> LU (Nanjing U.)</a:t>
            </a:r>
          </a:p>
          <a:p>
            <a:pPr>
              <a:buFont typeface="+mj-lt"/>
              <a:buAutoNum type="arabicPeriod"/>
            </a:pPr>
            <a:r>
              <a:rPr lang="en-US" sz="1500" i="1" kern="0" dirty="0">
                <a:solidFill>
                  <a:srgbClr val="0000FF"/>
                </a:solidFill>
              </a:rPr>
              <a:t>Cédric MEZRAG (INFN-Roma, ANL, IRFU-</a:t>
            </a:r>
            <a:r>
              <a:rPr lang="en-US" sz="1500" i="1" kern="0" dirty="0" err="1">
                <a:solidFill>
                  <a:srgbClr val="0000FF"/>
                </a:solidFill>
              </a:rPr>
              <a:t>Saclay</a:t>
            </a:r>
            <a:r>
              <a:rPr lang="en-US" sz="1500" i="1" kern="0" dirty="0">
                <a:solidFill>
                  <a:srgbClr val="0000FF"/>
                </a:solidFill>
              </a:rPr>
              <a:t>) ;</a:t>
            </a:r>
          </a:p>
          <a:p>
            <a:pPr>
              <a:buFont typeface="+mj-lt"/>
              <a:buAutoNum type="arabicPeriod"/>
            </a:pPr>
            <a:r>
              <a:rPr lang="en-US" sz="1500" i="1" kern="0" dirty="0">
                <a:solidFill>
                  <a:srgbClr val="0000FF"/>
                </a:solidFill>
              </a:rPr>
              <a:t>Khépani RAYA (Nankai U., U </a:t>
            </a:r>
            <a:r>
              <a:rPr lang="en-US" sz="1500" i="1" kern="0" dirty="0" err="1">
                <a:solidFill>
                  <a:srgbClr val="0000FF"/>
                </a:solidFill>
              </a:rPr>
              <a:t>Michoácan</a:t>
            </a:r>
            <a:r>
              <a:rPr lang="en-US" sz="1500" i="1" kern="0" dirty="0">
                <a:solidFill>
                  <a:srgbClr val="0000FF"/>
                </a:solidFill>
              </a:rPr>
              <a:t>);</a:t>
            </a:r>
          </a:p>
          <a:p>
            <a:pPr>
              <a:buFont typeface="+mj-lt"/>
              <a:buAutoNum type="arabicPeriod"/>
            </a:pPr>
            <a:r>
              <a:rPr lang="en-US" sz="1500" kern="0" dirty="0">
                <a:solidFill>
                  <a:schemeClr val="accent6">
                    <a:lumMod val="75000"/>
                  </a:schemeClr>
                </a:solidFill>
              </a:rPr>
              <a:t>A. Cristina Aguilar (UNICAMP, São Paulo)</a:t>
            </a:r>
          </a:p>
          <a:p>
            <a:pPr>
              <a:buFont typeface="+mj-lt"/>
              <a:buAutoNum type="arabicPeriod"/>
            </a:pPr>
            <a:r>
              <a:rPr lang="en-US" sz="1500" kern="0" dirty="0">
                <a:solidFill>
                  <a:schemeClr val="accent6">
                    <a:lumMod val="75000"/>
                  </a:schemeClr>
                </a:solidFill>
              </a:rPr>
              <a:t>Adnan Bashir (U </a:t>
            </a:r>
            <a:r>
              <a:rPr lang="en-US" sz="1500" kern="0" dirty="0" err="1">
                <a:solidFill>
                  <a:schemeClr val="accent6">
                    <a:lumMod val="75000"/>
                  </a:schemeClr>
                </a:solidFill>
              </a:rPr>
              <a:t>Michoácan</a:t>
            </a:r>
            <a:r>
              <a:rPr lang="en-US" sz="1500" kern="0" dirty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pPr>
              <a:buFont typeface="+mj-lt"/>
              <a:buAutoNum type="arabicPeriod"/>
            </a:pPr>
            <a:r>
              <a:rPr lang="en-US" sz="1500" kern="0" dirty="0">
                <a:solidFill>
                  <a:schemeClr val="accent6">
                    <a:lumMod val="75000"/>
                  </a:schemeClr>
                </a:solidFill>
              </a:rPr>
              <a:t>Daniele </a:t>
            </a:r>
            <a:r>
              <a:rPr lang="en-US" sz="1500" kern="0" dirty="0" err="1">
                <a:solidFill>
                  <a:schemeClr val="accent6">
                    <a:lumMod val="75000"/>
                  </a:schemeClr>
                </a:solidFill>
              </a:rPr>
              <a:t>Binosi</a:t>
            </a:r>
            <a:r>
              <a:rPr lang="en-US" sz="1500" kern="0" dirty="0">
                <a:solidFill>
                  <a:schemeClr val="accent6">
                    <a:lumMod val="75000"/>
                  </a:schemeClr>
                </a:solidFill>
              </a:rPr>
              <a:t> (ECT*)</a:t>
            </a:r>
          </a:p>
          <a:p>
            <a:pPr>
              <a:buFont typeface="+mj-lt"/>
              <a:buAutoNum type="arabicPeriod"/>
            </a:pPr>
            <a:r>
              <a:rPr lang="en-US" sz="1500" kern="0" dirty="0">
                <a:solidFill>
                  <a:schemeClr val="accent6">
                    <a:lumMod val="75000"/>
                  </a:schemeClr>
                </a:solidFill>
              </a:rPr>
              <a:t>Volker Burkert (</a:t>
            </a:r>
            <a:r>
              <a:rPr lang="en-US" sz="1500" kern="0" dirty="0" err="1">
                <a:solidFill>
                  <a:schemeClr val="accent6">
                    <a:lumMod val="75000"/>
                  </a:schemeClr>
                </a:solidFill>
              </a:rPr>
              <a:t>JLab</a:t>
            </a:r>
            <a:r>
              <a:rPr lang="en-US" sz="1500" kern="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  <a:defRPr/>
            </a:pPr>
            <a:endParaRPr lang="en-US" sz="1600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342891" indent="-342891">
              <a:buFont typeface="+mj-lt"/>
              <a:buAutoNum type="arabicPeriod" startAt="13"/>
              <a:defRPr/>
            </a:pPr>
            <a:endParaRPr lang="en-US" sz="1600" kern="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en-US" sz="1600" i="1" kern="0" dirty="0">
              <a:solidFill>
                <a:srgbClr val="0000FF"/>
              </a:solidFill>
            </a:endParaRPr>
          </a:p>
          <a:p>
            <a:pPr>
              <a:buFont typeface="+mj-lt"/>
              <a:buAutoNum type="arabicPeriod"/>
            </a:pPr>
            <a:endParaRPr lang="en-US" sz="1700" i="1" kern="0" dirty="0">
              <a:solidFill>
                <a:srgbClr val="0000FF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35ED15F-9617-437D-A251-F866F33A98B1}"/>
              </a:ext>
            </a:extLst>
          </p:cNvPr>
          <p:cNvSpPr txBox="1">
            <a:spLocks/>
          </p:cNvSpPr>
          <p:nvPr/>
        </p:nvSpPr>
        <p:spPr bwMode="auto">
          <a:xfrm>
            <a:off x="6553200" y="1036637"/>
            <a:ext cx="441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0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Lei Chang (Nankai U. )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0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Xiao-Yun Chen (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Jinling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Inst. Tech., Nanjing)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0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Feliciano C. De Soto Borrero</a:t>
            </a:r>
            <a:r>
              <a:rPr lang="pt-BR" sz="1600" kern="0" dirty="0">
                <a:solidFill>
                  <a:schemeClr val="accent6">
                    <a:lumMod val="75000"/>
                  </a:schemeClr>
                </a:solidFill>
              </a:rPr>
              <a:t> (UPO);</a:t>
            </a:r>
            <a:endParaRPr lang="en-US" sz="1600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0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Tanja Horn (Catholic U. America)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0"/>
              <a:defRPr/>
            </a:pP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Gastão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Krein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(UNESP – São Paulo)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0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Yu-Xin Liu (PKU);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0"/>
              <a:defRPr/>
            </a:pP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Joannis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Papavassiliou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U.Valencia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0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Jia-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Lun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Ping (Nanjing Normal U.)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0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Si-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Xue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Qin (Chongqing U.);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0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Jose Rodriguez Quintero (U. Huelva) 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0"/>
              <a:defRPr/>
            </a:pPr>
            <a:r>
              <a:rPr lang="pt-BR" sz="1600" kern="0" dirty="0">
                <a:solidFill>
                  <a:schemeClr val="accent6">
                    <a:lumMod val="75000"/>
                  </a:schemeClr>
                </a:solidFill>
              </a:rPr>
              <a:t>Elena Santopinto (Genova)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0"/>
              <a:defRPr/>
            </a:pPr>
            <a:r>
              <a:rPr lang="pt-BR" sz="1600" kern="0" dirty="0">
                <a:solidFill>
                  <a:schemeClr val="accent6">
                    <a:lumMod val="75000"/>
                  </a:schemeClr>
                </a:solidFill>
              </a:rPr>
              <a:t>Jorge Segovia (U. Pablo de Olavide = UPO);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0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Sebastian Schmidt (IAS-FZJ &amp; JARA);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0"/>
              <a:defRPr/>
            </a:pP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Shaolong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Wan (USTC) 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0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Qing-Wu Wang (Sichuan U)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0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Shu-Sheng XU (NJUPT, Nanjing U.)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0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Pei-Lin Yin (NJUPT)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0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Hong-Shi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Zong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(Nanjing U)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0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… and many more …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/>
            </a:pPr>
            <a:endParaRPr lang="en-US" sz="1600" i="1" kern="0" dirty="0">
              <a:solidFill>
                <a:schemeClr val="tx2">
                  <a:lumMod val="75000"/>
                </a:schemeClr>
              </a:solidFill>
            </a:endParaRP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endParaRPr lang="en-US" sz="1600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endParaRPr lang="en-US" sz="16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AE28FF-4C67-4482-99FB-7EB591C7ADE7}"/>
              </a:ext>
            </a:extLst>
          </p:cNvPr>
          <p:cNvSpPr txBox="1"/>
          <p:nvPr/>
        </p:nvSpPr>
        <p:spPr>
          <a:xfrm>
            <a:off x="4800600" y="747852"/>
            <a:ext cx="2416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8000"/>
                </a:solidFill>
                <a:latin typeface="AR BERKLEY" panose="02000000000000000000" pitchFamily="2" charset="0"/>
              </a:rPr>
              <a:t>Thankyou!</a:t>
            </a:r>
          </a:p>
        </p:txBody>
      </p:sp>
    </p:spTree>
    <p:extLst>
      <p:ext uri="{BB962C8B-B14F-4D97-AF65-F5344CB8AC3E}">
        <p14:creationId xmlns:p14="http://schemas.microsoft.com/office/powerpoint/2010/main" val="26906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7C4B7A-AD74-4C06-B75B-FD43B25B8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4974" y="6571771"/>
            <a:ext cx="4410826" cy="216857"/>
          </a:xfrm>
        </p:spPr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EB00E5-FC4B-4317-AD54-43BE511B7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3A2B6-44AB-477E-9F20-D09A85E1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8" name="Picture 7" descr="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E11AD833-7750-4356-96BF-24E28C95E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400" y="0"/>
            <a:ext cx="20903553" cy="7010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4B1A95-4BE8-4F8A-88E7-E211FD13CAC8}"/>
              </a:ext>
            </a:extLst>
          </p:cNvPr>
          <p:cNvSpPr txBox="1"/>
          <p:nvPr/>
        </p:nvSpPr>
        <p:spPr>
          <a:xfrm>
            <a:off x="4800600" y="747852"/>
            <a:ext cx="1968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 BERKLEY" panose="02000000000000000000" pitchFamily="2" charset="0"/>
              </a:rPr>
              <a:t>Thankyou!</a:t>
            </a:r>
          </a:p>
        </p:txBody>
      </p:sp>
    </p:spTree>
    <p:extLst>
      <p:ext uri="{BB962C8B-B14F-4D97-AF65-F5344CB8AC3E}">
        <p14:creationId xmlns:p14="http://schemas.microsoft.com/office/powerpoint/2010/main" val="132889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AD08A-5D42-4DBE-8BB6-F8B76EDF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pPr algn="r"/>
            <a:r>
              <a:rPr lang="en-US" sz="3600" dirty="0"/>
              <a:t>IR </a:t>
            </a:r>
            <a:r>
              <a:rPr lang="en-US" sz="3600" dirty="0" err="1"/>
              <a:t>Behaviour</a:t>
            </a:r>
            <a:r>
              <a:rPr lang="en-US" sz="3600" dirty="0"/>
              <a:t> of QCD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BCCB9A-D40C-4FDD-9A0B-79F1D984FD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5562600" cy="4525963"/>
              </a:xfrm>
            </p:spPr>
            <p:txBody>
              <a:bodyPr/>
              <a:lstStyle/>
              <a:p>
                <a:r>
                  <a:rPr lang="en-US" dirty="0"/>
                  <a:t>Gluons are </a:t>
                </a:r>
                <a:r>
                  <a:rPr lang="en-US" i="1" dirty="0"/>
                  <a:t>supposed</a:t>
                </a:r>
                <a:r>
                  <a:rPr lang="en-US" dirty="0"/>
                  <a:t> to be massless</a:t>
                </a:r>
              </a:p>
              <a:p>
                <a:r>
                  <a:rPr lang="en-US" dirty="0"/>
                  <a:t>This is true in perturbation theory</a:t>
                </a:r>
              </a:p>
              <a:p>
                <a:r>
                  <a:rPr lang="en-US" b="1" i="1" dirty="0">
                    <a:solidFill>
                      <a:srgbClr val="FF0000"/>
                    </a:solidFill>
                  </a:rPr>
                  <a:t>Not preserved non-perturbatively!</a:t>
                </a:r>
              </a:p>
              <a:p>
                <a:pPr marL="400050" lvl="1" indent="0">
                  <a:buNone/>
                </a:pPr>
                <a:r>
                  <a:rPr lang="en-US" sz="2200" i="1" dirty="0"/>
                  <a:t>No symmetry in Nature protects four-transverse gluon modes …</a:t>
                </a:r>
              </a:p>
              <a:p>
                <a:pPr marL="400050" lvl="1" indent="0">
                  <a:buNone/>
                </a:pPr>
                <a:r>
                  <a:rPr lang="en-US" sz="2200" i="1" dirty="0"/>
                  <a:t>	      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b="0" i="1" baseline="-2500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200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GB" sz="2200" b="0" i="1" baseline="-25000" smtClean="0">
                        <a:latin typeface="Cambria Math" panose="02040503050406030204" pitchFamily="18" charset="0"/>
                      </a:rPr>
                      <m:t>𝜇𝜈</m:t>
                    </m:r>
                    <m:d>
                      <m:d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2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BCCB9A-D40C-4FDD-9A0B-79F1D984FD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5562600" cy="4525963"/>
              </a:xfrm>
              <a:blipFill>
                <a:blip r:embed="rId2"/>
                <a:stretch>
                  <a:fillRect l="-1205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10036-92B2-447B-9357-E0DBEA57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C0D8E-DF80-4881-B344-5709FE1D0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FEF83-BFA1-4937-BFD2-0DED1874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B43EF2-FC46-4427-9362-11E833A6F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29" y="1675836"/>
            <a:ext cx="5716105" cy="4781742"/>
          </a:xfrm>
          <a:prstGeom prst="rect">
            <a:avLst/>
          </a:prstGeom>
        </p:spPr>
      </p:pic>
      <p:pic>
        <p:nvPicPr>
          <p:cNvPr id="8" name="Picture 7" descr="t.jpg">
            <a:extLst>
              <a:ext uri="{FF2B5EF4-FFF2-40B4-BE49-F238E27FC236}">
                <a16:creationId xmlns:a16="http://schemas.microsoft.com/office/drawing/2014/main" id="{AFF9F8FE-4F22-4AD2-BEB2-CFED89CFD07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6" y="10462"/>
            <a:ext cx="6375901" cy="15576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810039-22F7-4CA2-819D-AD1D92011AA1}"/>
              </a:ext>
            </a:extLst>
          </p:cNvPr>
          <p:cNvSpPr/>
          <p:nvPr/>
        </p:nvSpPr>
        <p:spPr bwMode="auto">
          <a:xfrm>
            <a:off x="6781800" y="3048000"/>
            <a:ext cx="990600" cy="3048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4B847F-5B41-4BCC-A81B-14738333EDB9}"/>
              </a:ext>
            </a:extLst>
          </p:cNvPr>
          <p:cNvSpPr txBox="1"/>
          <p:nvPr/>
        </p:nvSpPr>
        <p:spPr>
          <a:xfrm>
            <a:off x="7353638" y="30070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593386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4D15D-B51A-44C3-ACFB-08AC6AF7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pPr algn="r"/>
            <a:r>
              <a:rPr lang="en-US" sz="3600" dirty="0"/>
              <a:t>IR </a:t>
            </a:r>
            <a:r>
              <a:rPr lang="en-US" sz="3600" dirty="0" err="1"/>
              <a:t>Behaviour</a:t>
            </a:r>
            <a:r>
              <a:rPr lang="en-US" sz="3600" dirty="0"/>
              <a:t> of QCD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6B8B5-B41F-43D8-9185-029959943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791199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Running gluon mass</a:t>
            </a:r>
          </a:p>
          <a:p>
            <a:endParaRPr lang="en-US" sz="2400" dirty="0"/>
          </a:p>
          <a:p>
            <a:pPr>
              <a:spcBef>
                <a:spcPts val="1200"/>
              </a:spcBef>
              <a:buNone/>
            </a:pPr>
            <a:r>
              <a:rPr lang="en-US" sz="2400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Gluons are </a:t>
            </a:r>
            <a:r>
              <a:rPr lang="en-US" sz="2400" b="1" i="1" dirty="0">
                <a:solidFill>
                  <a:srgbClr val="FF0000"/>
                </a:solidFill>
              </a:rPr>
              <a:t>cannibals</a:t>
            </a:r>
            <a:r>
              <a:rPr lang="en-US" sz="2400" dirty="0"/>
              <a:t> – a particle species whose members become massive by eating each other!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ADBF6-C927-4A92-B278-786407B6F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9D4B4-D77E-45AA-8E40-099E00E99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4D165-BF7C-43C8-AD5D-B0ECBE45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t.jpg">
            <a:extLst>
              <a:ext uri="{FF2B5EF4-FFF2-40B4-BE49-F238E27FC236}">
                <a16:creationId xmlns:a16="http://schemas.microsoft.com/office/drawing/2014/main" id="{5C196870-EAE4-4A1F-A306-CD98265068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6" y="10462"/>
            <a:ext cx="6375901" cy="1557615"/>
          </a:xfrm>
          <a:prstGeom prst="rect">
            <a:avLst/>
          </a:prstGeom>
        </p:spPr>
      </p:pic>
      <p:pic>
        <p:nvPicPr>
          <p:cNvPr id="8" name="Picture 2" descr="http://inspirehep.net/record/921792/files/Fig1U.png">
            <a:extLst>
              <a:ext uri="{FF2B5EF4-FFF2-40B4-BE49-F238E27FC236}">
                <a16:creationId xmlns:a16="http://schemas.microsoft.com/office/drawing/2014/main" id="{96D32E0A-14AF-405E-83E7-B636DCDFE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00799" y="2682690"/>
            <a:ext cx="5647762" cy="3702421"/>
          </a:xfrm>
          <a:prstGeom prst="rect">
            <a:avLst/>
          </a:prstGeom>
          <a:noFill/>
        </p:spPr>
      </p:pic>
      <p:pic>
        <p:nvPicPr>
          <p:cNvPr id="9" name="Picture 8" descr="t.jpg">
            <a:extLst>
              <a:ext uri="{FF2B5EF4-FFF2-40B4-BE49-F238E27FC236}">
                <a16:creationId xmlns:a16="http://schemas.microsoft.com/office/drawing/2014/main" id="{478907C7-66A7-4A94-9D6C-22C072F9C14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0381" y="2657607"/>
            <a:ext cx="4113657" cy="526796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2020171-B362-4BF5-921D-F1FF8621A2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43913" y="1433514"/>
          <a:ext cx="2681287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Equation" r:id="rId6" imgW="1117440" imgH="482400" progId="Equation.3">
                  <p:embed/>
                </p:oleObj>
              </mc:Choice>
              <mc:Fallback>
                <p:oleObj name="Equation" r:id="rId6" imgW="1117440" imgH="482400" progId="Equation.3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2020171-B362-4BF5-921D-F1FF8621A2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3913" y="1433514"/>
                        <a:ext cx="2681287" cy="1157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AB4AE6E-2A4F-463A-A318-AE91FEEC489D}"/>
              </a:ext>
            </a:extLst>
          </p:cNvPr>
          <p:cNvSpPr/>
          <p:nvPr/>
        </p:nvSpPr>
        <p:spPr bwMode="auto">
          <a:xfrm>
            <a:off x="10591799" y="1981200"/>
            <a:ext cx="533400" cy="533400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9E3F25D0-2296-4641-A321-50FFC016EE6B}"/>
              </a:ext>
            </a:extLst>
          </p:cNvPr>
          <p:cNvSpPr/>
          <p:nvPr/>
        </p:nvSpPr>
        <p:spPr bwMode="auto">
          <a:xfrm>
            <a:off x="11112500" y="2324100"/>
            <a:ext cx="702733" cy="3086100"/>
          </a:xfrm>
          <a:custGeom>
            <a:avLst/>
            <a:gdLst>
              <a:gd name="connsiteX0" fmla="*/ 0 w 702733"/>
              <a:gd name="connsiteY0" fmla="*/ 0 h 2857500"/>
              <a:gd name="connsiteX1" fmla="*/ 673100 w 702733"/>
              <a:gd name="connsiteY1" fmla="*/ 1536700 h 2857500"/>
              <a:gd name="connsiteX2" fmla="*/ 177800 w 702733"/>
              <a:gd name="connsiteY2" fmla="*/ 28575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2733" h="2857500">
                <a:moveTo>
                  <a:pt x="0" y="0"/>
                </a:moveTo>
                <a:cubicBezTo>
                  <a:pt x="321733" y="530225"/>
                  <a:pt x="643467" y="1060450"/>
                  <a:pt x="673100" y="1536700"/>
                </a:cubicBezTo>
                <a:cubicBezTo>
                  <a:pt x="702733" y="2012950"/>
                  <a:pt x="440266" y="2435225"/>
                  <a:pt x="177800" y="2857500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libri" pitchFamily="34" charset="0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B4BB4D95-6AE0-4DDB-994E-70C1A01B9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10381" y="1973729"/>
            <a:ext cx="2649660" cy="723900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AD64E4-F7E8-4254-9ACC-4EC3875942E8}"/>
              </a:ext>
            </a:extLst>
          </p:cNvPr>
          <p:cNvSpPr txBox="1"/>
          <p:nvPr/>
        </p:nvSpPr>
        <p:spPr>
          <a:xfrm>
            <a:off x="6409371" y="1719590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 err="1">
                <a:solidFill>
                  <a:srgbClr val="0000FF"/>
                </a:solidFill>
              </a:rPr>
              <a:t>μ</a:t>
            </a:r>
            <a:r>
              <a:rPr lang="en-GB" sz="2800" baseline="-25000" dirty="0" err="1">
                <a:solidFill>
                  <a:srgbClr val="0000FF"/>
                </a:solidFill>
              </a:rPr>
              <a:t>g</a:t>
            </a:r>
            <a:r>
              <a:rPr lang="en-GB" sz="2800" dirty="0">
                <a:solidFill>
                  <a:srgbClr val="0000FF"/>
                </a:solidFill>
              </a:rPr>
              <a:t> ≈ ½ </a:t>
            </a:r>
            <a:r>
              <a:rPr lang="en-GB" sz="2800" i="1" dirty="0" err="1">
                <a:solidFill>
                  <a:srgbClr val="0000FF"/>
                </a:solidFill>
              </a:rPr>
              <a:t>m</a:t>
            </a:r>
            <a:r>
              <a:rPr lang="en-GB" sz="2800" baseline="-25000" dirty="0" err="1">
                <a:solidFill>
                  <a:srgbClr val="0000FF"/>
                </a:solidFill>
              </a:rPr>
              <a:t>p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BB7AD3-5A36-47A2-A104-8AAD341678DF}"/>
              </a:ext>
            </a:extLst>
          </p:cNvPr>
          <p:cNvSpPr txBox="1"/>
          <p:nvPr/>
        </p:nvSpPr>
        <p:spPr>
          <a:xfrm>
            <a:off x="0" y="5105400"/>
            <a:ext cx="554360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Dynamical mass generation in continuum quantum chromodynamics</a:t>
            </a:r>
          </a:p>
          <a:p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J.M. Cornwall, Phys. Rev. D </a:t>
            </a:r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</a:rPr>
              <a:t>26 (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1981) 1453</a:t>
            </a:r>
          </a:p>
          <a:p>
            <a:pPr>
              <a:spcBef>
                <a:spcPts val="300"/>
              </a:spcBef>
            </a:pP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The Gluon Mass Generation Mechanism: A Concise Primer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A.C. Aguilar, D.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Binosi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, J.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Papavassiliou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, Front. Phys.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(2016) 111203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E76CBD-A2B2-40AD-ADD0-B137D026C654}"/>
              </a:ext>
            </a:extLst>
          </p:cNvPr>
          <p:cNvSpPr txBox="1"/>
          <p:nvPr/>
        </p:nvSpPr>
        <p:spPr>
          <a:xfrm>
            <a:off x="5955792" y="5848150"/>
            <a:ext cx="3529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8000"/>
                </a:solidFill>
              </a:rPr>
              <a:t>Combining DSE, lQCD and </a:t>
            </a:r>
            <a:r>
              <a:rPr lang="en-GB" i="1" dirty="0" err="1">
                <a:solidFill>
                  <a:srgbClr val="008000"/>
                </a:solidFill>
              </a:rPr>
              <a:t>pQCD</a:t>
            </a:r>
            <a:r>
              <a:rPr lang="en-GB" i="1" dirty="0">
                <a:solidFill>
                  <a:srgbClr val="008000"/>
                </a:solidFill>
              </a:rPr>
              <a:t> analyses of QCD’s gauge sector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1A0A3D-89E6-49B2-BFEE-9E1722AAE720}"/>
              </a:ext>
            </a:extLst>
          </p:cNvPr>
          <p:cNvSpPr/>
          <p:nvPr/>
        </p:nvSpPr>
        <p:spPr bwMode="auto">
          <a:xfrm>
            <a:off x="7518151" y="2735974"/>
            <a:ext cx="4297082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3300"/>
                </a:solidFill>
                <a:latin typeface="Calibri" pitchFamily="34" charset="0"/>
              </a:rPr>
              <a:t>Expression of trace anomaly: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3300"/>
                </a:solidFill>
                <a:latin typeface="Calibri" pitchFamily="34" charset="0"/>
              </a:rPr>
              <a:t>Massless glue becomes massive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363953-794E-4C01-A4FC-312A1BA079BE}"/>
              </a:ext>
            </a:extLst>
          </p:cNvPr>
          <p:cNvSpPr/>
          <p:nvPr/>
        </p:nvSpPr>
        <p:spPr bwMode="auto">
          <a:xfrm>
            <a:off x="8512611" y="3919725"/>
            <a:ext cx="3200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FF"/>
                </a:solidFill>
                <a:latin typeface="Calibri" pitchFamily="34" charset="0"/>
              </a:rPr>
              <a:t>Power-law suppressed in ultraviolet, so invisible in perturbation theory</a:t>
            </a:r>
          </a:p>
        </p:txBody>
      </p:sp>
    </p:spTree>
    <p:extLst>
      <p:ext uri="{BB962C8B-B14F-4D97-AF65-F5344CB8AC3E}">
        <p14:creationId xmlns:p14="http://schemas.microsoft.com/office/powerpoint/2010/main" val="19538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10126"/>
            <a:ext cx="9144000" cy="1362075"/>
          </a:xfrm>
        </p:spPr>
        <p:txBody>
          <a:bodyPr/>
          <a:lstStyle/>
          <a:p>
            <a:pPr algn="ctr"/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QCD’s Running Coupling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QCD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4440" y="298598"/>
            <a:ext cx="4268960" cy="4511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00200" y="2286000"/>
            <a:ext cx="197118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⇐</a:t>
            </a:r>
          </a:p>
          <a:p>
            <a:r>
              <a:rPr lang="en-GB" b="1" dirty="0">
                <a:solidFill>
                  <a:srgbClr val="C00000"/>
                </a:solidFill>
              </a:rPr>
              <a:t>What’s happening </a:t>
            </a:r>
          </a:p>
          <a:p>
            <a:r>
              <a:rPr lang="en-GB" b="1" dirty="0">
                <a:solidFill>
                  <a:srgbClr val="C00000"/>
                </a:solidFill>
              </a:rPr>
              <a:t>out here?!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696200" y="6655035"/>
            <a:ext cx="4410740" cy="381000"/>
          </a:xfrm>
        </p:spPr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C6CC6C-178B-41C0-9DE7-DEAF020F3007}"/>
              </a:ext>
            </a:extLst>
          </p:cNvPr>
          <p:cNvSpPr txBox="1"/>
          <p:nvPr/>
        </p:nvSpPr>
        <p:spPr>
          <a:xfrm>
            <a:off x="1511963" y="1421646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This is where we live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058692-6B8B-4D15-B31B-4001EE83E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2422" y="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AC00-D570-4457-A1D5-FD2AAD7C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pPr algn="r"/>
            <a:r>
              <a:rPr lang="en-GB" sz="2400" dirty="0"/>
              <a:t>Process-</a:t>
            </a:r>
            <a:r>
              <a:rPr lang="en-GB" sz="2400" u="sng" dirty="0"/>
              <a:t>independent</a:t>
            </a:r>
            <a:r>
              <a:rPr lang="en-GB" sz="2400" dirty="0"/>
              <a:t> </a:t>
            </a:r>
            <a:br>
              <a:rPr lang="en-GB" sz="2400" dirty="0"/>
            </a:br>
            <a:r>
              <a:rPr lang="en-GB" sz="2400" dirty="0"/>
              <a:t>effective-charge in QCD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1C926-F3B5-45E7-8B7A-390E2E740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98637"/>
            <a:ext cx="5791200" cy="4525963"/>
          </a:xfrm>
        </p:spPr>
        <p:txBody>
          <a:bodyPr/>
          <a:lstStyle/>
          <a:p>
            <a:r>
              <a:rPr lang="en-GB" dirty="0"/>
              <a:t>Modern continuum &amp; lattice methods for analysing gauge sector enable </a:t>
            </a:r>
          </a:p>
          <a:p>
            <a:pPr marL="0" indent="0">
              <a:buNone/>
            </a:pPr>
            <a:r>
              <a:rPr lang="en-GB" dirty="0"/>
              <a:t>       “Gell-Mann – Low” </a:t>
            </a:r>
          </a:p>
          <a:p>
            <a:pPr marL="400050" lvl="1" indent="0">
              <a:buNone/>
            </a:pPr>
            <a:r>
              <a:rPr lang="en-GB" sz="2200" dirty="0"/>
              <a:t>running charge to be defined in QCD</a:t>
            </a:r>
          </a:p>
          <a:p>
            <a:r>
              <a:rPr lang="en-GB" dirty="0"/>
              <a:t>Combined continuum and lattice analysis of QCD’s gauge sector yields a </a:t>
            </a:r>
            <a:r>
              <a:rPr lang="en-GB" i="1" dirty="0">
                <a:solidFill>
                  <a:srgbClr val="0000FF"/>
                </a:solidFill>
              </a:rPr>
              <a:t>parameter-free prediction</a:t>
            </a:r>
          </a:p>
          <a:p>
            <a:r>
              <a:rPr lang="en-GB" dirty="0"/>
              <a:t>N.B. Qualitative change in </a:t>
            </a:r>
            <a:r>
              <a:rPr lang="en-GB" i="1" dirty="0"/>
              <a:t>α̂</a:t>
            </a:r>
            <a:r>
              <a:rPr lang="en-GB" i="1" baseline="-25000" dirty="0"/>
              <a:t>PI</a:t>
            </a:r>
            <a:r>
              <a:rPr lang="en-GB" dirty="0"/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dirty="0"/>
              <a:t>) at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GB" dirty="0"/>
              <a:t>≈ ½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GB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CACB4-1DD3-4B10-9F6C-7739A2F4F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Strong QCD and Hadron Structure Experiments ... 2019.11.5-9 ... JLab   (pgs = 54)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40C91-46C9-47FC-921D-D951C6EB0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Emergence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48CC0-2440-4B04-A52C-5202BFCBC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B4A260-146A-4D6D-A872-F61C4D90B707}"/>
              </a:ext>
            </a:extLst>
          </p:cNvPr>
          <p:cNvSpPr txBox="1"/>
          <p:nvPr/>
        </p:nvSpPr>
        <p:spPr>
          <a:xfrm>
            <a:off x="0" y="0"/>
            <a:ext cx="54864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QCD Running Coupling, </a:t>
            </a:r>
          </a:p>
          <a:p>
            <a:pPr>
              <a:spcAft>
                <a:spcPts val="300"/>
              </a:spcAft>
            </a:pP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A. </a:t>
            </a:r>
            <a:r>
              <a:rPr lang="en-A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Deur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S. J. Brodsky and G. F. de </a:t>
            </a:r>
            <a:r>
              <a:rPr lang="en-A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Teramond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Prog. Part. </a:t>
            </a:r>
            <a:r>
              <a:rPr lang="en-A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Nucl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Phys. </a:t>
            </a:r>
            <a:r>
              <a:rPr lang="en-AU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90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(2016) 1-74</a:t>
            </a:r>
          </a:p>
          <a:p>
            <a:r>
              <a:rPr lang="en-GB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 independent strong running coupling</a:t>
            </a:r>
          </a:p>
          <a:p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Daniele </a:t>
            </a:r>
            <a:r>
              <a:rPr lang="en-GB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Binosi</a:t>
            </a:r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 al</a:t>
            </a:r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., </a:t>
            </a:r>
            <a:r>
              <a:rPr lang="en-GB" sz="1100" dirty="0">
                <a:hlinkClick r:id="rId2"/>
              </a:rPr>
              <a:t>arXiv:1612.04835 [</a:t>
            </a:r>
            <a:r>
              <a:rPr lang="en-GB" sz="1100" dirty="0" err="1">
                <a:hlinkClick r:id="rId2"/>
              </a:rPr>
              <a:t>nucl-th</a:t>
            </a:r>
            <a:r>
              <a:rPr lang="en-GB" sz="1100" dirty="0">
                <a:hlinkClick r:id="rId2"/>
              </a:rPr>
              <a:t>]</a:t>
            </a:r>
            <a:r>
              <a:rPr lang="en-GB" sz="1100" dirty="0"/>
              <a:t>, </a:t>
            </a:r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Phys. Rev. D 96 (2017) 054026/1-7</a:t>
            </a:r>
            <a:endParaRPr lang="en-GB" sz="11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AU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Process-independent effective coupling. From QCD Green functions to phenomenology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</a:p>
          <a:p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Jose Rodríguez-Quintero </a:t>
            </a:r>
            <a:r>
              <a:rPr lang="en-AU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 al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., arXiv:1801.10164 [</a:t>
            </a:r>
            <a:r>
              <a:rPr lang="en-A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nucl-th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]. Few Body Syst. </a:t>
            </a:r>
            <a:r>
              <a:rPr lang="en-AU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59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(2018) 121/1-9</a:t>
            </a:r>
          </a:p>
          <a:p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3FF961-CB5E-4809-A0C6-26C854D1D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75" y="1274660"/>
            <a:ext cx="5542054" cy="419643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A98895-50F7-415C-8742-85010812E194}"/>
              </a:ext>
            </a:extLst>
          </p:cNvPr>
          <p:cNvCxnSpPr>
            <a:cxnSpLocks/>
          </p:cNvCxnSpPr>
          <p:nvPr/>
        </p:nvCxnSpPr>
        <p:spPr>
          <a:xfrm flipV="1">
            <a:off x="6019800" y="1676400"/>
            <a:ext cx="2209800" cy="2209800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CF8AE6-3173-4357-8957-81888DD1BC91}"/>
              </a:ext>
            </a:extLst>
          </p:cNvPr>
          <p:cNvCxnSpPr/>
          <p:nvPr/>
        </p:nvCxnSpPr>
        <p:spPr bwMode="auto">
          <a:xfrm flipH="1">
            <a:off x="9665225" y="1282131"/>
            <a:ext cx="10687" cy="353772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26EE04-EECB-4252-9673-D3382CD6C814}"/>
              </a:ext>
            </a:extLst>
          </p:cNvPr>
          <p:cNvSpPr/>
          <p:nvPr/>
        </p:nvSpPr>
        <p:spPr bwMode="auto">
          <a:xfrm>
            <a:off x="6019800" y="4827322"/>
            <a:ext cx="3644153" cy="892513"/>
          </a:xfrm>
          <a:custGeom>
            <a:avLst/>
            <a:gdLst>
              <a:gd name="connsiteX0" fmla="*/ 0 w 3872753"/>
              <a:gd name="connsiteY0" fmla="*/ 0 h 998423"/>
              <a:gd name="connsiteX1" fmla="*/ 2390588 w 3872753"/>
              <a:gd name="connsiteY1" fmla="*/ 998070 h 998423"/>
              <a:gd name="connsiteX2" fmla="*/ 3872753 w 3872753"/>
              <a:gd name="connsiteY2" fmla="*/ 89647 h 99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2753" h="998423">
                <a:moveTo>
                  <a:pt x="0" y="0"/>
                </a:moveTo>
                <a:cubicBezTo>
                  <a:pt x="872564" y="491564"/>
                  <a:pt x="1745129" y="983129"/>
                  <a:pt x="2390588" y="998070"/>
                </a:cubicBezTo>
                <a:cubicBezTo>
                  <a:pt x="3036047" y="1013011"/>
                  <a:pt x="3454400" y="551329"/>
                  <a:pt x="3872753" y="89647"/>
                </a:cubicBezTo>
              </a:path>
            </a:pathLst>
          </a:cu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69EEB5-0482-4A31-BC38-A5482A62B46F}"/>
              </a:ext>
            </a:extLst>
          </p:cNvPr>
          <p:cNvSpPr txBox="1"/>
          <p:nvPr/>
        </p:nvSpPr>
        <p:spPr>
          <a:xfrm>
            <a:off x="5919697" y="5791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Data = process dependent effective charge [Grunberg:1982fw]: </a:t>
            </a:r>
          </a:p>
          <a:p>
            <a:r>
              <a:rPr lang="en-GB" dirty="0">
                <a:solidFill>
                  <a:srgbClr val="008000"/>
                </a:solidFill>
              </a:rPr>
              <a:t>         α</a:t>
            </a:r>
            <a:r>
              <a:rPr lang="en-GB" baseline="-25000" dirty="0">
                <a:solidFill>
                  <a:srgbClr val="008000"/>
                </a:solidFill>
              </a:rPr>
              <a:t>g1</a:t>
            </a:r>
            <a:r>
              <a:rPr lang="en-GB" dirty="0">
                <a:solidFill>
                  <a:srgbClr val="008000"/>
                </a:solidFill>
              </a:rPr>
              <a:t>, defined via </a:t>
            </a:r>
            <a:r>
              <a:rPr lang="en-GB" dirty="0" err="1">
                <a:solidFill>
                  <a:srgbClr val="008000"/>
                </a:solidFill>
              </a:rPr>
              <a:t>Bjorken</a:t>
            </a:r>
            <a:r>
              <a:rPr lang="en-GB" dirty="0">
                <a:solidFill>
                  <a:srgbClr val="008000"/>
                </a:solidFill>
              </a:rPr>
              <a:t> Sum Rule</a:t>
            </a:r>
          </a:p>
        </p:txBody>
      </p:sp>
    </p:spTree>
    <p:extLst>
      <p:ext uri="{BB962C8B-B14F-4D97-AF65-F5344CB8AC3E}">
        <p14:creationId xmlns:p14="http://schemas.microsoft.com/office/powerpoint/2010/main" val="8900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RAIG20ROBERTS@ALLIYGNFUVWYY577" val="3700"/>
</p:tagLst>
</file>

<file path=ppt/theme/theme1.xml><?xml version="1.0" encoding="utf-8"?>
<a:theme xmlns:a="http://schemas.openxmlformats.org/drawingml/2006/main" name="blue_2007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26793</TotalTime>
  <Words>6917</Words>
  <Application>Microsoft Office PowerPoint</Application>
  <PresentationFormat>Widescreen</PresentationFormat>
  <Paragraphs>711</Paragraphs>
  <Slides>55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9" baseType="lpstr">
      <vt:lpstr>Adobe Hebrew</vt:lpstr>
      <vt:lpstr>Algerian</vt:lpstr>
      <vt:lpstr>AR BERKLEY</vt:lpstr>
      <vt:lpstr>Arial</vt:lpstr>
      <vt:lpstr>Calibri</vt:lpstr>
      <vt:lpstr>Cambria Math</vt:lpstr>
      <vt:lpstr>Freestyle Script</vt:lpstr>
      <vt:lpstr>Lucida Handwriting</vt:lpstr>
      <vt:lpstr>Mistral</vt:lpstr>
      <vt:lpstr>Times New Roman</vt:lpstr>
      <vt:lpstr>Trebuchet MS</vt:lpstr>
      <vt:lpstr>Wingdings</vt:lpstr>
      <vt:lpstr>blue_2007</vt:lpstr>
      <vt:lpstr>Equation</vt:lpstr>
      <vt:lpstr> </vt:lpstr>
      <vt:lpstr>Prologue</vt:lpstr>
      <vt:lpstr>PowerPoint Presentation</vt:lpstr>
      <vt:lpstr>Emergent Phenomena in the Standard Model</vt:lpstr>
      <vt:lpstr>PowerPoint Presentation</vt:lpstr>
      <vt:lpstr>IR Behaviour of QCD</vt:lpstr>
      <vt:lpstr>IR Behaviour of QCD</vt:lpstr>
      <vt:lpstr>QCD’s Running Coupling</vt:lpstr>
      <vt:lpstr>Process-independent  effective-charge in QCD</vt:lpstr>
      <vt:lpstr>Process-independent  effective-charge in QCD</vt:lpstr>
      <vt:lpstr>What is Confinement?</vt:lpstr>
      <vt:lpstr>Quark Fragmentation</vt:lpstr>
      <vt:lpstr>Faddeev Equation for Baryons</vt:lpstr>
      <vt:lpstr>Faddeev Equation</vt:lpstr>
      <vt:lpstr>Faddeev Equation</vt:lpstr>
      <vt:lpstr>Baryon spectrum</vt:lpstr>
      <vt:lpstr>Baryon Spectrum</vt:lpstr>
      <vt:lpstr>Baryon Spectrum</vt:lpstr>
      <vt:lpstr>Proton’s Tensor Charge</vt:lpstr>
      <vt:lpstr>Proton’s Tensor Charges</vt:lpstr>
      <vt:lpstr>Proton’s Tensor Charges</vt:lpstr>
      <vt:lpstr>Structure of Baryons  - diquark correlations</vt:lpstr>
      <vt:lpstr>Structure of Baryons</vt:lpstr>
      <vt:lpstr>Structure of Baryons</vt:lpstr>
      <vt:lpstr>Diquarks within Baryons</vt:lpstr>
      <vt:lpstr>Diquarks within Baryons</vt:lpstr>
      <vt:lpstr>Diquarks within Baryons</vt:lpstr>
      <vt:lpstr>Diquarks within Baryons</vt:lpstr>
      <vt:lpstr>Diquarks within Baryons</vt:lpstr>
      <vt:lpstr>Diquarks within Baryons</vt:lpstr>
      <vt:lpstr>MARATHON EXPERIMENT</vt:lpstr>
      <vt:lpstr>MARATHON EXPERIMENT</vt:lpstr>
      <vt:lpstr>PowerPoint Presentation</vt:lpstr>
      <vt:lpstr>Zero in the Electric Form Factor  of J ≠ 1 Hadrons</vt:lpstr>
      <vt:lpstr> </vt:lpstr>
      <vt:lpstr>Vector Meson  Elastic Form Factors</vt:lpstr>
      <vt:lpstr>Vector Meson  Elastic Form Factors</vt:lpstr>
      <vt:lpstr>Vector Meson  Elastic Form Factors</vt:lpstr>
      <vt:lpstr>Vector Meson Elastic Electric Form Factor</vt:lpstr>
      <vt:lpstr>Vector Meson Elastic Electric Form Factor</vt:lpstr>
      <vt:lpstr>Vector Meson Dominance</vt:lpstr>
      <vt:lpstr>Emergent Mass Expressed Observably in Diverse Array of Quantities, including Parton Distribution Amplitudes &amp; Functions</vt:lpstr>
      <vt:lpstr>Approved &amp; Planned Experiments</vt:lpstr>
      <vt:lpstr>Ground States are Easy.  </vt:lpstr>
      <vt:lpstr>Ground States are Easy.  Equally, Ground States are Insufficient</vt:lpstr>
      <vt:lpstr>Ground States are Easy.  Equally, Ground States are Insufficient</vt:lpstr>
      <vt:lpstr>Ground States are Easy.  Equally, Ground States are Insufficient</vt:lpstr>
      <vt:lpstr>Baryons … J=3/2+</vt:lpstr>
      <vt:lpstr>Transition form factors:  γ∗ + p → Δ(1600)</vt:lpstr>
      <vt:lpstr>Transition form factors:  γ∗ + p → Δ(1600)</vt:lpstr>
      <vt:lpstr>Ground States are Easy.  Equally, Ground States are Insufficient</vt:lpstr>
      <vt:lpstr>PowerPoint Presentation</vt:lpstr>
      <vt:lpstr>Epilogue</vt:lpstr>
      <vt:lpstr>Selected Contributors: 2017 – Now</vt:lpstr>
      <vt:lpstr>PowerPoint Presentation</vt:lpstr>
    </vt:vector>
  </TitlesOfParts>
  <Company>Argonne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Roberts</dc:creator>
  <cp:lastModifiedBy>Craig Roberts</cp:lastModifiedBy>
  <cp:revision>5910</cp:revision>
  <dcterms:created xsi:type="dcterms:W3CDTF">2011-04-14T18:17:37Z</dcterms:created>
  <dcterms:modified xsi:type="dcterms:W3CDTF">2019-11-07T13:13:15Z</dcterms:modified>
</cp:coreProperties>
</file>