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2" r:id="rId1"/>
    <p:sldMasterId id="2147484844" r:id="rId2"/>
  </p:sldMasterIdLst>
  <p:notesMasterIdLst>
    <p:notesMasterId r:id="rId27"/>
  </p:notesMasterIdLst>
  <p:handoutMasterIdLst>
    <p:handoutMasterId r:id="rId28"/>
  </p:handoutMasterIdLst>
  <p:sldIdLst>
    <p:sldId id="968" r:id="rId3"/>
    <p:sldId id="938" r:id="rId4"/>
    <p:sldId id="970" r:id="rId5"/>
    <p:sldId id="962" r:id="rId6"/>
    <p:sldId id="961" r:id="rId7"/>
    <p:sldId id="888" r:id="rId8"/>
    <p:sldId id="832" r:id="rId9"/>
    <p:sldId id="837" r:id="rId10"/>
    <p:sldId id="839" r:id="rId11"/>
    <p:sldId id="856" r:id="rId12"/>
    <p:sldId id="927" r:id="rId13"/>
    <p:sldId id="911" r:id="rId14"/>
    <p:sldId id="895" r:id="rId15"/>
    <p:sldId id="907" r:id="rId16"/>
    <p:sldId id="904" r:id="rId17"/>
    <p:sldId id="903" r:id="rId18"/>
    <p:sldId id="929" r:id="rId19"/>
    <p:sldId id="933" r:id="rId20"/>
    <p:sldId id="932" r:id="rId21"/>
    <p:sldId id="971" r:id="rId22"/>
    <p:sldId id="972" r:id="rId23"/>
    <p:sldId id="973" r:id="rId24"/>
    <p:sldId id="905" r:id="rId25"/>
    <p:sldId id="969" r:id="rId2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u="sng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0">
          <p15:clr>
            <a:srgbClr val="A4A3A4"/>
          </p15:clr>
        </p15:guide>
        <p15:guide id="2" pos="23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7100"/>
    <a:srgbClr val="00FF00"/>
    <a:srgbClr val="17FF45"/>
    <a:srgbClr val="4EF800"/>
    <a:srgbClr val="F200FB"/>
    <a:srgbClr val="FF66FF"/>
    <a:srgbClr val="FF0000"/>
    <a:srgbClr val="8E231E"/>
    <a:srgbClr val="8E0000"/>
    <a:srgbClr val="496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9"/>
    <p:restoredTop sz="86275" autoAdjust="0"/>
  </p:normalViewPr>
  <p:slideViewPr>
    <p:cSldViewPr snapToGrid="0">
      <p:cViewPr>
        <p:scale>
          <a:sx n="100" d="100"/>
          <a:sy n="100" d="100"/>
        </p:scale>
        <p:origin x="-2344" y="-504"/>
      </p:cViewPr>
      <p:guideLst>
        <p:guide orient="horz" pos="2080"/>
        <p:guide pos="2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F5632F7-BA3A-324E-9B96-C727AA1DC918}" type="datetimeFigureOut">
              <a:rPr lang="en-US"/>
              <a:pPr>
                <a:defRPr/>
              </a:pPr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1FE786E-97E2-9A43-BA37-43420DBF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5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u="none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1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/>
            </a:lvl1pPr>
          </a:lstStyle>
          <a:p>
            <a:pPr>
              <a:defRPr/>
            </a:pPr>
            <a:fld id="{D27CE8A7-619D-534E-9935-E4373F7FA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4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ABBD915A-DD8B-6145-8D84-B09A57F522BC}" type="slidenum">
              <a:rPr lang="en-US" sz="1200" u="none"/>
              <a:pPr algn="r"/>
              <a:t>1</a:t>
            </a:fld>
            <a:endParaRPr lang="en-US" sz="1200" u="none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2B31E-38A4-7446-A685-B0F63B6AC888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F2B31E-38A4-7446-A685-B0F63B6AC888}" type="slidenum">
              <a:rPr lang="fr-FR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ABBD915A-DD8B-6145-8D84-B09A57F522BC}" type="slidenum">
              <a:rPr lang="en-US" sz="1200" u="none"/>
              <a:pPr algn="r"/>
              <a:t>24</a:t>
            </a:fld>
            <a:endParaRPr lang="en-US" sz="1200" u="none" dirty="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9"/>
          <p:cNvSpPr>
            <a:spLocks noChangeArrowheads="1"/>
          </p:cNvSpPr>
          <p:nvPr/>
        </p:nvSpPr>
        <p:spPr bwMode="auto">
          <a:xfrm>
            <a:off x="-2454275" y="-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49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0"/>
            <a:ext cx="8234362" cy="814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375" y="20828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45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7863" y="0"/>
            <a:ext cx="2116137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6275" y="0"/>
            <a:ext cx="6199188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59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0386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1219200"/>
            <a:ext cx="40386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477000"/>
            <a:ext cx="4572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NSDD Workshop, Trieste, </a:t>
            </a:r>
            <a:r>
              <a:rPr lang="fr-FR" dirty="0" err="1"/>
              <a:t>February</a:t>
            </a:r>
            <a:r>
              <a:rPr lang="fr-FR" dirty="0"/>
              <a:t>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D5ED-A00F-724B-8A7A-85D8E91B36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664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6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7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1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1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0"/>
            <a:ext cx="8234362" cy="814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20828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776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1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94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4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A381-C926-844D-9EBE-7488D9A761C4}" type="datetimeFigureOut">
              <a:rPr lang="en-US" smtClean="0"/>
              <a:pPr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F4928-4784-584E-8645-3C508D5812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80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0"/>
            <a:ext cx="8234362" cy="814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98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683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0"/>
            <a:ext cx="8234362" cy="8143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70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54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73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569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675747"/>
            <a:ext cx="29860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77334"/>
            <a:ext cx="29860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669397"/>
            <a:ext cx="29860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59"/>
          <p:cNvSpPr>
            <a:spLocks noChangeShapeType="1"/>
          </p:cNvSpPr>
          <p:nvPr/>
        </p:nvSpPr>
        <p:spPr bwMode="auto">
          <a:xfrm flipV="1">
            <a:off x="2093913" y="566209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4" name="Line 160"/>
          <p:cNvSpPr>
            <a:spLocks noChangeShapeType="1"/>
          </p:cNvSpPr>
          <p:nvPr/>
        </p:nvSpPr>
        <p:spPr bwMode="auto">
          <a:xfrm>
            <a:off x="2279650" y="574147"/>
            <a:ext cx="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5" name="Line 161"/>
          <p:cNvSpPr>
            <a:spLocks noChangeShapeType="1"/>
          </p:cNvSpPr>
          <p:nvPr/>
        </p:nvSpPr>
        <p:spPr bwMode="auto">
          <a:xfrm flipV="1">
            <a:off x="2476500" y="582084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39" name="Rectangle 176"/>
          <p:cNvSpPr>
            <a:spLocks noChangeArrowheads="1"/>
          </p:cNvSpPr>
          <p:nvPr/>
        </p:nvSpPr>
        <p:spPr bwMode="auto">
          <a:xfrm>
            <a:off x="-2987675" y="-1047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sz="240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38101" y="60325"/>
            <a:ext cx="1219200" cy="942975"/>
            <a:chOff x="38100" y="60325"/>
            <a:chExt cx="1362075" cy="1069975"/>
          </a:xfrm>
        </p:grpSpPr>
        <p:sp>
          <p:nvSpPr>
            <p:cNvPr id="40" name="Arc 74"/>
            <p:cNvSpPr>
              <a:spLocks/>
            </p:cNvSpPr>
            <p:nvPr userDrawn="1"/>
          </p:nvSpPr>
          <p:spPr bwMode="auto">
            <a:xfrm flipV="1">
              <a:off x="184150" y="60325"/>
              <a:ext cx="1216025" cy="6588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hlink">
                  <a:alpha val="19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1" name="Arc 75"/>
            <p:cNvSpPr>
              <a:spLocks/>
            </p:cNvSpPr>
            <p:nvPr userDrawn="1"/>
          </p:nvSpPr>
          <p:spPr bwMode="auto">
            <a:xfrm flipV="1">
              <a:off x="38100" y="138113"/>
              <a:ext cx="1216025" cy="8429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hlink">
                  <a:alpha val="28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184150" y="330201"/>
              <a:ext cx="971550" cy="800099"/>
              <a:chOff x="222250" y="266700"/>
              <a:chExt cx="1087438" cy="898525"/>
            </a:xfrm>
          </p:grpSpPr>
          <p:grpSp>
            <p:nvGrpSpPr>
              <p:cNvPr id="42" name="Group 87"/>
              <p:cNvGrpSpPr>
                <a:grpSpLocks noChangeAspect="1"/>
              </p:cNvGrpSpPr>
              <p:nvPr userDrawn="1"/>
            </p:nvGrpSpPr>
            <p:grpSpPr bwMode="auto">
              <a:xfrm>
                <a:off x="1103313" y="266700"/>
                <a:ext cx="206375" cy="396875"/>
                <a:chOff x="596" y="2343"/>
                <a:chExt cx="1157" cy="1160"/>
              </a:xfrm>
            </p:grpSpPr>
            <p:grpSp>
              <p:nvGrpSpPr>
                <p:cNvPr id="43" name="Group 81"/>
                <p:cNvGrpSpPr>
                  <a:grpSpLocks/>
                </p:cNvGrpSpPr>
                <p:nvPr userDrawn="1"/>
              </p:nvGrpSpPr>
              <p:grpSpPr bwMode="auto">
                <a:xfrm>
                  <a:off x="601" y="2343"/>
                  <a:ext cx="1152" cy="1157"/>
                  <a:chOff x="601" y="2343"/>
                  <a:chExt cx="1152" cy="1157"/>
                </a:xfrm>
              </p:grpSpPr>
              <p:sp>
                <p:nvSpPr>
                  <p:cNvPr id="49" name="Oval 76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05" y="2348"/>
                    <a:ext cx="1148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0" name="Oval 78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85" y="2343"/>
                    <a:ext cx="979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1" name="Oval 79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18" y="2348"/>
                    <a:ext cx="694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2" name="Oval 8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50" y="2348"/>
                    <a:ext cx="231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44" name="Group 82"/>
                <p:cNvGrpSpPr>
                  <a:grpSpLocks/>
                </p:cNvGrpSpPr>
                <p:nvPr userDrawn="1"/>
              </p:nvGrpSpPr>
              <p:grpSpPr bwMode="auto">
                <a:xfrm rot="5400000">
                  <a:off x="599" y="2348"/>
                  <a:ext cx="1152" cy="1157"/>
                  <a:chOff x="601" y="2343"/>
                  <a:chExt cx="1152" cy="1157"/>
                </a:xfrm>
              </p:grpSpPr>
              <p:sp>
                <p:nvSpPr>
                  <p:cNvPr id="45" name="Oval 83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03" y="2343"/>
                    <a:ext cx="1151" cy="115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46" name="Oval 84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72" y="2379"/>
                    <a:ext cx="979" cy="114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47" name="Oval 8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12" y="2388"/>
                    <a:ext cx="691" cy="1148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48" name="Oval 86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39" y="2361"/>
                    <a:ext cx="232" cy="115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1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  <p:grpSp>
            <p:nvGrpSpPr>
              <p:cNvPr id="53" name="Group 88"/>
              <p:cNvGrpSpPr>
                <a:grpSpLocks/>
              </p:cNvGrpSpPr>
              <p:nvPr userDrawn="1"/>
            </p:nvGrpSpPr>
            <p:grpSpPr bwMode="auto">
              <a:xfrm>
                <a:off x="222250" y="542925"/>
                <a:ext cx="620713" cy="622300"/>
                <a:chOff x="596" y="2343"/>
                <a:chExt cx="1157" cy="1160"/>
              </a:xfrm>
            </p:grpSpPr>
            <p:grpSp>
              <p:nvGrpSpPr>
                <p:cNvPr id="54" name="Group 89"/>
                <p:cNvGrpSpPr>
                  <a:grpSpLocks/>
                </p:cNvGrpSpPr>
                <p:nvPr userDrawn="1"/>
              </p:nvGrpSpPr>
              <p:grpSpPr bwMode="auto">
                <a:xfrm>
                  <a:off x="601" y="2343"/>
                  <a:ext cx="1152" cy="1157"/>
                  <a:chOff x="601" y="2343"/>
                  <a:chExt cx="1152" cy="1157"/>
                </a:xfrm>
              </p:grpSpPr>
              <p:sp>
                <p:nvSpPr>
                  <p:cNvPr id="60" name="Oval 90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02" y="2346"/>
                    <a:ext cx="1151" cy="1154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1" name="Oval 9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82" y="2343"/>
                    <a:ext cx="979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2" name="Oval 92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21" y="2349"/>
                    <a:ext cx="689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63" name="Oval 93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9" y="2346"/>
                    <a:ext cx="231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  <p:grpSp>
              <p:nvGrpSpPr>
                <p:cNvPr id="55" name="Group 94"/>
                <p:cNvGrpSpPr>
                  <a:grpSpLocks/>
                </p:cNvGrpSpPr>
                <p:nvPr userDrawn="1"/>
              </p:nvGrpSpPr>
              <p:grpSpPr bwMode="auto">
                <a:xfrm rot="5400000">
                  <a:off x="599" y="2348"/>
                  <a:ext cx="1152" cy="1157"/>
                  <a:chOff x="601" y="2343"/>
                  <a:chExt cx="1152" cy="1157"/>
                </a:xfrm>
              </p:grpSpPr>
              <p:sp>
                <p:nvSpPr>
                  <p:cNvPr id="56" name="Oval 95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599" y="2343"/>
                    <a:ext cx="1151" cy="1154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7" name="Oval 96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76" y="2349"/>
                    <a:ext cx="979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8" name="Oval 97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15" y="2355"/>
                    <a:ext cx="689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  <p:sp>
                <p:nvSpPr>
                  <p:cNvPr id="59" name="Oval 98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352"/>
                    <a:ext cx="231" cy="115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folHlink">
                        <a:alpha val="12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81" name="Text Box 175"/>
          <p:cNvSpPr txBox="1">
            <a:spLocks noChangeArrowheads="1"/>
          </p:cNvSpPr>
          <p:nvPr userDrawn="1"/>
        </p:nvSpPr>
        <p:spPr bwMode="auto">
          <a:xfrm>
            <a:off x="3201226" y="6540694"/>
            <a:ext cx="1325563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US" sz="1200" b="1" i="0" u="none" dirty="0">
                <a:solidFill>
                  <a:srgbClr val="800000"/>
                </a:solidFill>
                <a:latin typeface="Chalkboard"/>
                <a:cs typeface="Chalkboard"/>
              </a:rPr>
              <a:t>(</a:t>
            </a:r>
            <a:fld id="{D366B003-E1F8-894C-A227-CFCA8DBF44AB}" type="slidenum">
              <a:rPr lang="en-US" sz="1200" b="1" i="0" u="none" smtClean="0">
                <a:solidFill>
                  <a:srgbClr val="800000"/>
                </a:solidFill>
                <a:latin typeface="Chalkboard"/>
                <a:cs typeface="Chalkboard"/>
              </a:rPr>
              <a:pPr algn="ctr">
                <a:lnSpc>
                  <a:spcPct val="80000"/>
                </a:lnSpc>
                <a:defRPr/>
              </a:pPr>
              <a:t>‹#›</a:t>
            </a:fld>
            <a:r>
              <a:rPr lang="en-US" sz="1200" b="1" i="0" u="none" dirty="0">
                <a:solidFill>
                  <a:srgbClr val="800000"/>
                </a:solidFill>
                <a:latin typeface="Chalkboard"/>
                <a:cs typeface="Chalkboard"/>
              </a:rPr>
              <a:t> of 24)</a:t>
            </a:r>
          </a:p>
        </p:txBody>
      </p:sp>
      <p:sp>
        <p:nvSpPr>
          <p:cNvPr id="82" name="Text Box 175"/>
          <p:cNvSpPr txBox="1">
            <a:spLocks noChangeArrowheads="1"/>
          </p:cNvSpPr>
          <p:nvPr userDrawn="1"/>
        </p:nvSpPr>
        <p:spPr bwMode="auto">
          <a:xfrm>
            <a:off x="4307193" y="6407150"/>
            <a:ext cx="448026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200" b="1" i="0" u="none" strike="noStrike" kern="1200" baseline="0" dirty="0" smtClean="0">
                <a:solidFill>
                  <a:srgbClr val="800000"/>
                </a:solidFill>
                <a:latin typeface="Chalkboard"/>
                <a:ea typeface="ＭＳ Ｐゴシック" charset="0"/>
                <a:cs typeface="Chalkboard"/>
              </a:rPr>
              <a:t>Strong </a:t>
            </a:r>
            <a:r>
              <a:rPr lang="en-US" sz="1200" b="1" i="0" u="none" strike="noStrike" kern="1200" baseline="0" dirty="0">
                <a:solidFill>
                  <a:srgbClr val="800000"/>
                </a:solidFill>
                <a:latin typeface="Chalkboard"/>
                <a:ea typeface="ＭＳ Ｐゴシック" charset="0"/>
                <a:cs typeface="Chalkboard"/>
              </a:rPr>
              <a:t>QCD from Hadron Structure Experiments - 2019</a:t>
            </a:r>
            <a:endParaRPr lang="en-US" sz="1200" b="1" i="0" u="none" baseline="0" dirty="0">
              <a:solidFill>
                <a:srgbClr val="800000"/>
              </a:solidFill>
              <a:latin typeface="Chalkboard"/>
              <a:cs typeface="Chalkboard"/>
            </a:endParaRPr>
          </a:p>
          <a:p>
            <a:pPr algn="ctr"/>
            <a:r>
              <a:rPr lang="en-US" sz="1200" b="1" i="1" u="none" strike="noStrike" kern="1200" baseline="0" dirty="0" smtClean="0">
                <a:solidFill>
                  <a:srgbClr val="800000"/>
                </a:solidFill>
                <a:latin typeface="Times" charset="0"/>
                <a:ea typeface="ＭＳ Ｐゴシック" charset="0"/>
                <a:cs typeface="ＭＳ Ｐゴシック" charset="0"/>
              </a:rPr>
              <a:t>11/5-9/19 </a:t>
            </a:r>
            <a:r>
              <a:rPr lang="en-US" sz="1200" b="1" i="1" u="none" strike="noStrike" kern="1200" baseline="0" dirty="0">
                <a:solidFill>
                  <a:srgbClr val="800000"/>
                </a:solidFill>
                <a:latin typeface="Times" charset="0"/>
                <a:ea typeface="ＭＳ Ｐゴシック" charset="0"/>
                <a:cs typeface="ＭＳ Ｐゴシック" charset="0"/>
              </a:rPr>
              <a:t>CEBAF Center, Jefferson Lab, Newport News, Virginia</a:t>
            </a:r>
            <a:endParaRPr lang="en-US" sz="1200" b="1" i="1" u="none" strike="noStrike" kern="1200" baseline="0" dirty="0">
              <a:solidFill>
                <a:srgbClr val="800000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83" name="Text Box 175"/>
          <p:cNvSpPr txBox="1">
            <a:spLocks noChangeArrowheads="1"/>
          </p:cNvSpPr>
          <p:nvPr userDrawn="1"/>
        </p:nvSpPr>
        <p:spPr bwMode="auto">
          <a:xfrm>
            <a:off x="518616" y="6413500"/>
            <a:ext cx="29666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ts val="1400"/>
              </a:lnSpc>
              <a:defRPr/>
            </a:pPr>
            <a:r>
              <a:rPr lang="en-US" sz="1200" b="1" i="0" u="none" baseline="0" dirty="0" smtClean="0">
                <a:solidFill>
                  <a:srgbClr val="800000"/>
                </a:solidFill>
                <a:latin typeface="Chalkboard"/>
                <a:cs typeface="Chalkboard"/>
              </a:rPr>
              <a:t>Paving the way to understanding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200" b="1" i="0" u="none" baseline="0" dirty="0" smtClean="0">
                <a:solidFill>
                  <a:srgbClr val="800000"/>
                </a:solidFill>
                <a:latin typeface="Chalkboard"/>
                <a:cs typeface="Chalkboard"/>
              </a:rPr>
              <a:t> Nuclear Structure from Strong QCD </a:t>
            </a:r>
            <a:endParaRPr lang="en-US" sz="1200" b="1" i="0" u="none" baseline="0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87600" y="1155700"/>
            <a:ext cx="4368800" cy="45339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6162652"/>
            <a:ext cx="9156700" cy="668338"/>
            <a:chOff x="0" y="6172200"/>
            <a:chExt cx="9156700" cy="668338"/>
          </a:xfrm>
        </p:grpSpPr>
        <p:pic>
          <p:nvPicPr>
            <p:cNvPr id="80" name="Picture 170" descr="ProcessVerticle"/>
            <p:cNvPicPr>
              <a:picLocks noChangeAspect="1" noChangeArrowheads="1"/>
            </p:cNvPicPr>
            <p:nvPr userDrawn="1"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6191250"/>
              <a:ext cx="404812" cy="6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Arc 167"/>
            <p:cNvSpPr>
              <a:spLocks noChangeAspect="1"/>
            </p:cNvSpPr>
            <p:nvPr userDrawn="1"/>
          </p:nvSpPr>
          <p:spPr bwMode="auto">
            <a:xfrm rot="5400000" flipH="1" flipV="1">
              <a:off x="101600" y="6070600"/>
              <a:ext cx="285750" cy="488950"/>
            </a:xfrm>
            <a:custGeom>
              <a:avLst/>
              <a:gdLst>
                <a:gd name="T0" fmla="*/ 2147483647 w 21600"/>
                <a:gd name="T1" fmla="*/ 0 h 36948"/>
                <a:gd name="T2" fmla="*/ 2147483647 w 21600"/>
                <a:gd name="T3" fmla="*/ 2147483647 h 36948"/>
                <a:gd name="T4" fmla="*/ 0 w 21600"/>
                <a:gd name="T5" fmla="*/ 2147483647 h 369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6948" fill="none" extrusionOk="0">
                  <a:moveTo>
                    <a:pt x="14860" y="-1"/>
                  </a:moveTo>
                  <a:cubicBezTo>
                    <a:pt x="19163" y="4078"/>
                    <a:pt x="21600" y="9746"/>
                    <a:pt x="21600" y="15675"/>
                  </a:cubicBezTo>
                  <a:cubicBezTo>
                    <a:pt x="21600" y="26161"/>
                    <a:pt x="14068" y="35132"/>
                    <a:pt x="3741" y="36948"/>
                  </a:cubicBezTo>
                </a:path>
                <a:path w="21600" h="36948" stroke="0" extrusionOk="0">
                  <a:moveTo>
                    <a:pt x="14860" y="-1"/>
                  </a:moveTo>
                  <a:cubicBezTo>
                    <a:pt x="19163" y="4078"/>
                    <a:pt x="21600" y="9746"/>
                    <a:pt x="21600" y="15675"/>
                  </a:cubicBezTo>
                  <a:cubicBezTo>
                    <a:pt x="21600" y="26161"/>
                    <a:pt x="14068" y="35132"/>
                    <a:pt x="3741" y="36948"/>
                  </a:cubicBezTo>
                  <a:lnTo>
                    <a:pt x="0" y="15675"/>
                  </a:lnTo>
                  <a:lnTo>
                    <a:pt x="14860" y="-1"/>
                  </a:lnTo>
                  <a:close/>
                </a:path>
              </a:pathLst>
            </a:cu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b="1" i="1" dirty="0">
                <a:solidFill>
                  <a:srgbClr val="800000"/>
                </a:solidFill>
                <a:latin typeface="+mj-lt"/>
              </a:endParaRPr>
            </a:p>
          </p:txBody>
        </p:sp>
        <p:sp>
          <p:nvSpPr>
            <p:cNvPr id="85" name="Line 166"/>
            <p:cNvSpPr>
              <a:spLocks noChangeShapeType="1"/>
            </p:cNvSpPr>
            <p:nvPr userDrawn="1"/>
          </p:nvSpPr>
          <p:spPr bwMode="auto">
            <a:xfrm>
              <a:off x="469900" y="6413500"/>
              <a:ext cx="8204200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200" b="1" i="1" dirty="0">
                <a:solidFill>
                  <a:srgbClr val="800000"/>
                </a:solidFill>
                <a:latin typeface="+mj-lt"/>
              </a:endParaRPr>
            </a:p>
          </p:txBody>
        </p:sp>
        <p:grpSp>
          <p:nvGrpSpPr>
            <p:cNvPr id="64" name="Group 63"/>
            <p:cNvGrpSpPr/>
            <p:nvPr userDrawn="1"/>
          </p:nvGrpSpPr>
          <p:grpSpPr>
            <a:xfrm rot="10800000">
              <a:off x="8686800" y="6286500"/>
              <a:ext cx="469900" cy="546100"/>
              <a:chOff x="3262761" y="330382"/>
              <a:chExt cx="3341056" cy="332932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3272996" y="443949"/>
                <a:ext cx="3330821" cy="3215753"/>
                <a:chOff x="3272996" y="443949"/>
                <a:chExt cx="3330821" cy="3215753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26281" y="3403600"/>
                  <a:ext cx="45719" cy="38100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26281" y="3403600"/>
                  <a:ext cx="45719" cy="38100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72996" y="443949"/>
                  <a:ext cx="3330821" cy="3215753"/>
                </a:xfrm>
                <a:prstGeom prst="rect">
                  <a:avLst/>
                </a:prstGeom>
              </p:spPr>
            </p:pic>
          </p:grpSp>
          <p:sp>
            <p:nvSpPr>
              <p:cNvPr id="66" name="Oval 65"/>
              <p:cNvSpPr/>
              <p:nvPr/>
            </p:nvSpPr>
            <p:spPr>
              <a:xfrm>
                <a:off x="3262761" y="330382"/>
                <a:ext cx="516155" cy="52654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6" name="Arc 167"/>
            <p:cNvSpPr>
              <a:spLocks noChangeAspect="1"/>
            </p:cNvSpPr>
            <p:nvPr userDrawn="1"/>
          </p:nvSpPr>
          <p:spPr bwMode="auto">
            <a:xfrm rot="16200000" flipV="1">
              <a:off x="8769350" y="6083300"/>
              <a:ext cx="285750" cy="488950"/>
            </a:xfrm>
            <a:custGeom>
              <a:avLst/>
              <a:gdLst>
                <a:gd name="T0" fmla="*/ 2147483647 w 21600"/>
                <a:gd name="T1" fmla="*/ 0 h 36948"/>
                <a:gd name="T2" fmla="*/ 2147483647 w 21600"/>
                <a:gd name="T3" fmla="*/ 2147483647 h 36948"/>
                <a:gd name="T4" fmla="*/ 0 w 21600"/>
                <a:gd name="T5" fmla="*/ 2147483647 h 369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6948" fill="none" extrusionOk="0">
                  <a:moveTo>
                    <a:pt x="14860" y="-1"/>
                  </a:moveTo>
                  <a:cubicBezTo>
                    <a:pt x="19163" y="4078"/>
                    <a:pt x="21600" y="9746"/>
                    <a:pt x="21600" y="15675"/>
                  </a:cubicBezTo>
                  <a:cubicBezTo>
                    <a:pt x="21600" y="26161"/>
                    <a:pt x="14068" y="35132"/>
                    <a:pt x="3741" y="36948"/>
                  </a:cubicBezTo>
                </a:path>
                <a:path w="21600" h="36948" stroke="0" extrusionOk="0">
                  <a:moveTo>
                    <a:pt x="14860" y="-1"/>
                  </a:moveTo>
                  <a:cubicBezTo>
                    <a:pt x="19163" y="4078"/>
                    <a:pt x="21600" y="9746"/>
                    <a:pt x="21600" y="15675"/>
                  </a:cubicBezTo>
                  <a:cubicBezTo>
                    <a:pt x="21600" y="26161"/>
                    <a:pt x="14068" y="35132"/>
                    <a:pt x="3741" y="36948"/>
                  </a:cubicBezTo>
                  <a:lnTo>
                    <a:pt x="0" y="15675"/>
                  </a:lnTo>
                  <a:lnTo>
                    <a:pt x="14860" y="-1"/>
                  </a:lnTo>
                  <a:close/>
                </a:path>
              </a:pathLst>
            </a:cu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 b="1" i="1" dirty="0">
                <a:solidFill>
                  <a:srgbClr val="800000"/>
                </a:solidFill>
                <a:latin typeface="+mj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  <p:sldLayoutId id="21474848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folHlink"/>
          </a:solidFill>
          <a:latin typeface="Bradley Hand ITC TT-Bold" charset="0"/>
          <a:ea typeface="ＭＳ Ｐゴシック" charset="-128"/>
          <a:cs typeface="ＭＳ Ｐゴシック" charset="-128"/>
        </a:defRPr>
      </a:lvl9pPr>
    </p:titleStyle>
    <p:bodyStyle>
      <a:lvl1pPr marL="465138" indent="-465138" algn="l" rtl="0" eaLnBrk="0" fontAlgn="base" hangingPunct="0">
        <a:spcBef>
          <a:spcPct val="20000"/>
        </a:spcBef>
        <a:spcAft>
          <a:spcPct val="0"/>
        </a:spcAft>
        <a:buClr>
          <a:srgbClr val="2D5902"/>
        </a:buClr>
        <a:buFont typeface="Wingdings" charset="0"/>
        <a:buChar char=""/>
        <a:defRPr kumimoji="1" lang="en-US" sz="1100" b="1">
          <a:solidFill>
            <a:schemeClr val="tx1"/>
          </a:solidFill>
          <a:latin typeface="+mn-lt"/>
          <a:ea typeface="+mn-ea"/>
          <a:cs typeface="+mn-cs"/>
        </a:defRPr>
      </a:lvl1pPr>
      <a:lvl2pPr marL="965200" indent="-385763" algn="l" rtl="0" eaLnBrk="0" fontAlgn="base" hangingPunct="0">
        <a:spcBef>
          <a:spcPct val="20000"/>
        </a:spcBef>
        <a:spcAft>
          <a:spcPct val="0"/>
        </a:spcAft>
        <a:buClr>
          <a:srgbClr val="2D5902"/>
        </a:buClr>
        <a:buFont typeface="Wingdings" charset="0"/>
        <a:buChar char=""/>
        <a:defRPr kumimoji="1" sz="2800">
          <a:solidFill>
            <a:schemeClr val="tx1"/>
          </a:solidFill>
          <a:latin typeface="+mn-lt"/>
          <a:ea typeface="+mn-ea"/>
        </a:defRPr>
      </a:lvl2pPr>
      <a:lvl3pPr marL="1411288" indent="-331788" algn="l" rtl="0" eaLnBrk="0" fontAlgn="base" hangingPunct="0">
        <a:spcBef>
          <a:spcPct val="20000"/>
        </a:spcBef>
        <a:spcAft>
          <a:spcPct val="0"/>
        </a:spcAft>
        <a:buClr>
          <a:srgbClr val="2D5902"/>
        </a:buClr>
        <a:buFont typeface="Wingdings" charset="0"/>
        <a:buChar char=""/>
        <a:defRPr kumimoji="1" sz="2400">
          <a:solidFill>
            <a:schemeClr val="tx1"/>
          </a:solidFill>
          <a:latin typeface="+mn-lt"/>
          <a:ea typeface="+mn-ea"/>
        </a:defRPr>
      </a:lvl3pPr>
      <a:lvl4pPr marL="1822450" indent="-296863" algn="l" rtl="0" eaLnBrk="0" fontAlgn="base" hangingPunct="0">
        <a:spcBef>
          <a:spcPct val="20000"/>
        </a:spcBef>
        <a:spcAft>
          <a:spcPct val="0"/>
        </a:spcAft>
        <a:buClr>
          <a:srgbClr val="2D5902"/>
        </a:buClr>
        <a:buFont typeface="Wingdings" charset="0"/>
        <a:buChar char=""/>
        <a:defRPr kumimoji="1" sz="2000">
          <a:solidFill>
            <a:schemeClr val="tx1"/>
          </a:solidFill>
          <a:latin typeface="+mn-lt"/>
          <a:ea typeface="+mn-ea"/>
        </a:defRPr>
      </a:lvl4pPr>
      <a:lvl5pPr marL="2216150" indent="-279400" algn="l" rtl="0" eaLnBrk="0" fontAlgn="base" hangingPunct="0">
        <a:spcBef>
          <a:spcPct val="20000"/>
        </a:spcBef>
        <a:spcAft>
          <a:spcPct val="0"/>
        </a:spcAft>
        <a:buClr>
          <a:srgbClr val="2D5902"/>
        </a:buClr>
        <a:buFont typeface="Wingdings" charset="0"/>
        <a:buChar char=""/>
        <a:defRPr kumimoji="1" sz="2000">
          <a:solidFill>
            <a:schemeClr val="tx1"/>
          </a:solidFill>
          <a:latin typeface="+mn-lt"/>
          <a:ea typeface="+mn-ea"/>
        </a:defRPr>
      </a:lvl5pPr>
      <a:lvl6pPr marL="2673350" indent="-279400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charset="2"/>
        <a:buChar char=""/>
        <a:defRPr kumimoji="1" sz="2000">
          <a:solidFill>
            <a:schemeClr val="tx1"/>
          </a:solidFill>
          <a:latin typeface="+mn-lt"/>
          <a:ea typeface="+mn-ea"/>
        </a:defRPr>
      </a:lvl6pPr>
      <a:lvl7pPr marL="3130550" indent="-279400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charset="2"/>
        <a:buChar char=""/>
        <a:defRPr kumimoji="1" sz="2000">
          <a:solidFill>
            <a:schemeClr val="tx1"/>
          </a:solidFill>
          <a:latin typeface="+mn-lt"/>
          <a:ea typeface="+mn-ea"/>
        </a:defRPr>
      </a:lvl7pPr>
      <a:lvl8pPr marL="3587750" indent="-279400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charset="2"/>
        <a:buChar char=""/>
        <a:defRPr kumimoji="1" sz="2000">
          <a:solidFill>
            <a:schemeClr val="tx1"/>
          </a:solidFill>
          <a:latin typeface="+mn-lt"/>
          <a:ea typeface="+mn-ea"/>
        </a:defRPr>
      </a:lvl8pPr>
      <a:lvl9pPr marL="4044950" indent="-279400" algn="l" rtl="0" fontAlgn="base">
        <a:spcBef>
          <a:spcPct val="20000"/>
        </a:spcBef>
        <a:spcAft>
          <a:spcPct val="0"/>
        </a:spcAft>
        <a:buClr>
          <a:srgbClr val="2D5902"/>
        </a:buClr>
        <a:buFont typeface="Wingdings" charset="2"/>
        <a:buChar char="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A381-C926-844D-9EBE-7488D9A761C4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F4928-4784-584E-8645-3C508D5812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0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  <p:sldLayoutId id="21474848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jpeg"/><Relationship Id="rId5" Type="http://schemas.microsoft.com/office/2007/relationships/hdphoto" Target="../media/hdphoto1.wdp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8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6" Type="http://schemas.openxmlformats.org/officeDocument/2006/relationships/image" Target="../media/image24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hyperlink" Target="http://www.ask.com/web?q=deja+vu&amp;qsrc=19&amp;o=14214&amp;l=se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E6"/>
            </a:gs>
            <a:gs pos="7500">
              <a:srgbClr val="7D8496"/>
            </a:gs>
            <a:gs pos="26500">
              <a:srgbClr val="E6E6E6"/>
            </a:gs>
            <a:gs pos="34000">
              <a:srgbClr val="7D8496"/>
            </a:gs>
            <a:gs pos="46500">
              <a:srgbClr val="E6E6E6"/>
            </a:gs>
            <a:gs pos="50000">
              <a:srgbClr val="FFFFFF"/>
            </a:gs>
            <a:gs pos="53500">
              <a:srgbClr val="E6E6E6"/>
            </a:gs>
            <a:gs pos="66000">
              <a:srgbClr val="7D8496"/>
            </a:gs>
            <a:gs pos="73500">
              <a:srgbClr val="E6E6E6"/>
            </a:gs>
            <a:gs pos="92500">
              <a:srgbClr val="7D8496"/>
            </a:gs>
            <a:gs pos="100000">
              <a:srgbClr val="E6E6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"/>
          <p:cNvSpPr txBox="1">
            <a:spLocks noChangeArrowheads="1"/>
          </p:cNvSpPr>
          <p:nvPr/>
        </p:nvSpPr>
        <p:spPr bwMode="auto">
          <a:xfrm>
            <a:off x="12700" y="5907088"/>
            <a:ext cx="9144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2D5902"/>
              </a:buClr>
              <a:buFont typeface="Wingdings" charset="0"/>
              <a:buNone/>
            </a:pPr>
            <a:r>
              <a:rPr kumimoji="1" lang="en-US" sz="1800" b="1" u="none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PIs: </a:t>
            </a:r>
            <a:r>
              <a:rPr kumimoji="1" lang="en-US" sz="1800" b="1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Jerry P. Draayer</a:t>
            </a:r>
            <a:r>
              <a:rPr kumimoji="1" lang="en-US" sz="1800" b="1" u="none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, Kristina D. Launey, Tomas Dytrych; Post-Doc Alexis </a:t>
            </a:r>
            <a:r>
              <a:rPr kumimoji="1" lang="en-US" sz="1800" b="1" u="none" dirty="0" err="1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Mercenne</a:t>
            </a:r>
            <a:endParaRPr kumimoji="1" lang="en-US" sz="1800" b="1" u="none" dirty="0">
              <a:solidFill>
                <a:schemeClr val="bg2">
                  <a:lumMod val="75000"/>
                </a:schemeClr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2D5902"/>
              </a:buClr>
              <a:buFont typeface="Wingdings" charset="0"/>
              <a:buNone/>
            </a:pPr>
            <a:r>
              <a:rPr kumimoji="1" lang="en-US" b="1" u="none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Graduate Students: </a:t>
            </a:r>
            <a:r>
              <a:rPr lang="en-US" b="1" u="none" dirty="0">
                <a:solidFill>
                  <a:schemeClr val="bg2">
                    <a:lumMod val="75000"/>
                  </a:schemeClr>
                </a:solidFill>
                <a:latin typeface="Times New Roman Bold" charset="0"/>
              </a:rPr>
              <a:t>Robert Baker, Alison C. Dreyfuss, David S. Kekejian &amp; Grigor Sargsyan</a:t>
            </a:r>
            <a:endParaRPr kumimoji="1" lang="en-US" b="1" u="none" dirty="0">
              <a:solidFill>
                <a:schemeClr val="bg2">
                  <a:lumMod val="75000"/>
                </a:schemeClr>
              </a:solidFill>
              <a:latin typeface="Times New Roman" charset="0"/>
            </a:endParaRPr>
          </a:p>
          <a:p>
            <a:pPr algn="ctr" eaLnBrk="1" hangingPunct="1">
              <a:lnSpc>
                <a:spcPct val="20000"/>
              </a:lnSpc>
              <a:spcBef>
                <a:spcPts val="0"/>
              </a:spcBef>
              <a:buClr>
                <a:srgbClr val="2D5902"/>
              </a:buClr>
              <a:buFont typeface="Wingdings" charset="0"/>
              <a:buNone/>
            </a:pPr>
            <a:r>
              <a:rPr kumimoji="1" lang="en-US" b="1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__________________________________________________</a:t>
            </a:r>
          </a:p>
          <a:p>
            <a:pPr algn="ctr" eaLnBrk="1" hangingPunct="1">
              <a:spcBef>
                <a:spcPts val="400"/>
              </a:spcBef>
              <a:buClr>
                <a:srgbClr val="2D5902"/>
              </a:buClr>
              <a:buFont typeface="Wingdings" charset="0"/>
              <a:buNone/>
            </a:pPr>
            <a:r>
              <a:rPr kumimoji="1" lang="en-US" b="1" u="none" dirty="0">
                <a:solidFill>
                  <a:schemeClr val="bg2">
                    <a:lumMod val="75000"/>
                  </a:schemeClr>
                </a:solidFill>
                <a:latin typeface="Times New Roman" charset="0"/>
              </a:rPr>
              <a:t>U.S. NSF &amp; DOE plus LSU &amp; SURA Sponsored Research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6903" y="1142999"/>
            <a:ext cx="3933297" cy="4632327"/>
            <a:chOff x="232303" y="881065"/>
            <a:chExt cx="4089929" cy="4868862"/>
          </a:xfrm>
        </p:grpSpPr>
        <p:pic>
          <p:nvPicPr>
            <p:cNvPr id="11" name="Picture 6" descr="shells"/>
            <p:cNvPicPr>
              <a:picLocks noChangeAspect="1" noChangeArrowheads="1"/>
            </p:cNvPicPr>
            <p:nvPr/>
          </p:nvPicPr>
          <p:blipFill rotWithShape="1">
            <a:blip r:embed="rId3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9"/>
            <a:stretch/>
          </p:blipFill>
          <p:spPr>
            <a:xfrm>
              <a:off x="232303" y="881065"/>
              <a:ext cx="3657600" cy="4673600"/>
            </a:xfrm>
            <a:prstGeom prst="rect">
              <a:avLst/>
            </a:prstGeom>
            <a:noFill/>
          </p:spPr>
        </p:pic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3881965" y="4460722"/>
              <a:ext cx="431800" cy="339725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20</a:t>
              </a:r>
            </a:p>
          </p:txBody>
        </p:sp>
        <p:sp>
          <p:nvSpPr>
            <p:cNvPr id="15" name="TextBox 19"/>
            <p:cNvSpPr txBox="1">
              <a:spLocks noChangeArrowheads="1"/>
            </p:cNvSpPr>
            <p:nvPr/>
          </p:nvSpPr>
          <p:spPr bwMode="auto">
            <a:xfrm>
              <a:off x="3881965" y="5295217"/>
              <a:ext cx="431800" cy="338138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2</a:t>
              </a:r>
            </a:p>
          </p:txBody>
        </p:sp>
        <p:sp>
          <p:nvSpPr>
            <p:cNvPr id="16" name="TextBox 23"/>
            <p:cNvSpPr txBox="1">
              <a:spLocks noChangeArrowheads="1"/>
            </p:cNvSpPr>
            <p:nvPr/>
          </p:nvSpPr>
          <p:spPr bwMode="auto">
            <a:xfrm>
              <a:off x="3889903" y="4892522"/>
              <a:ext cx="431800" cy="339725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8</a:t>
              </a:r>
            </a:p>
          </p:txBody>
        </p:sp>
        <p:sp>
          <p:nvSpPr>
            <p:cNvPr id="18" name="TextBox 24"/>
            <p:cNvSpPr txBox="1">
              <a:spLocks noChangeArrowheads="1"/>
            </p:cNvSpPr>
            <p:nvPr/>
          </p:nvSpPr>
          <p:spPr bwMode="auto">
            <a:xfrm>
              <a:off x="3881437" y="4016222"/>
              <a:ext cx="431800" cy="339725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28</a:t>
              </a:r>
            </a:p>
          </p:txBody>
        </p: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3889903" y="3593947"/>
              <a:ext cx="431800" cy="338137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50</a:t>
              </a:r>
            </a:p>
          </p:txBody>
        </p:sp>
        <p:sp>
          <p:nvSpPr>
            <p:cNvPr id="23" name="TextBox 26"/>
            <p:cNvSpPr txBox="1">
              <a:spLocks noChangeArrowheads="1"/>
            </p:cNvSpPr>
            <p:nvPr/>
          </p:nvSpPr>
          <p:spPr bwMode="auto">
            <a:xfrm>
              <a:off x="3890432" y="2832372"/>
              <a:ext cx="431800" cy="338138"/>
            </a:xfrm>
            <a:prstGeom prst="rect">
              <a:avLst/>
            </a:prstGeom>
            <a:noFill/>
            <a:ln w="19050" cmpd="sng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 i="0" u="none">
                  <a:solidFill>
                    <a:srgbClr val="7D4029"/>
                  </a:solidFill>
                  <a:latin typeface="Chalkboard" charset="0"/>
                  <a:cs typeface="Chalkboard" charset="0"/>
                </a:rPr>
                <a:t>82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79978" y="2070100"/>
              <a:ext cx="2625725" cy="3679827"/>
              <a:chOff x="1130828" y="1479552"/>
              <a:chExt cx="2625725" cy="3152775"/>
            </a:xfrm>
          </p:grpSpPr>
          <p:sp>
            <p:nvSpPr>
              <p:cNvPr id="25" name="Oval 6"/>
              <p:cNvSpPr>
                <a:spLocks noChangeAspect="1" noChangeArrowheads="1"/>
              </p:cNvSpPr>
              <p:nvPr/>
            </p:nvSpPr>
            <p:spPr bwMode="auto">
              <a:xfrm>
                <a:off x="2132012" y="4216402"/>
                <a:ext cx="598487" cy="317500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Oval 7"/>
              <p:cNvSpPr>
                <a:spLocks noChangeAspect="1" noChangeArrowheads="1"/>
              </p:cNvSpPr>
              <p:nvPr/>
            </p:nvSpPr>
            <p:spPr bwMode="auto">
              <a:xfrm>
                <a:off x="1976437" y="3841752"/>
                <a:ext cx="933450" cy="474663"/>
              </a:xfrm>
              <a:prstGeom prst="ellipse">
                <a:avLst/>
              </a:prstGeom>
              <a:solidFill>
                <a:schemeClr val="tx2">
                  <a:alpha val="57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Oval 8"/>
              <p:cNvSpPr>
                <a:spLocks noChangeAspect="1" noChangeArrowheads="1"/>
              </p:cNvSpPr>
              <p:nvPr/>
            </p:nvSpPr>
            <p:spPr bwMode="auto">
              <a:xfrm>
                <a:off x="1806574" y="3433765"/>
                <a:ext cx="1265238" cy="593725"/>
              </a:xfrm>
              <a:prstGeom prst="ellipse">
                <a:avLst/>
              </a:prstGeom>
              <a:solidFill>
                <a:schemeClr val="tx2">
                  <a:alpha val="5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Oval 9"/>
              <p:cNvSpPr>
                <a:spLocks noChangeAspect="1" noChangeArrowheads="1"/>
              </p:cNvSpPr>
              <p:nvPr/>
            </p:nvSpPr>
            <p:spPr bwMode="auto">
              <a:xfrm>
                <a:off x="1643591" y="2839506"/>
                <a:ext cx="1601788" cy="752475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Oval 10"/>
              <p:cNvSpPr>
                <a:spLocks noChangeAspect="1" noChangeArrowheads="1"/>
              </p:cNvSpPr>
              <p:nvPr/>
            </p:nvSpPr>
            <p:spPr bwMode="auto">
              <a:xfrm>
                <a:off x="1494896" y="2288113"/>
                <a:ext cx="1893887" cy="876300"/>
              </a:xfrm>
              <a:prstGeom prst="ellipse">
                <a:avLst/>
              </a:prstGeom>
              <a:solidFill>
                <a:schemeClr val="folHlink">
                  <a:alpha val="5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0" name="Group 2"/>
              <p:cNvGrpSpPr>
                <a:grpSpLocks/>
              </p:cNvGrpSpPr>
              <p:nvPr/>
            </p:nvGrpSpPr>
            <p:grpSpPr bwMode="auto">
              <a:xfrm>
                <a:off x="1130828" y="1479552"/>
                <a:ext cx="2625725" cy="3152775"/>
                <a:chOff x="2075" y="1727"/>
                <a:chExt cx="1534" cy="1799"/>
              </a:xfrm>
            </p:grpSpPr>
            <p:sp>
              <p:nvSpPr>
                <p:cNvPr id="34" name="Freeform 3"/>
                <p:cNvSpPr>
                  <a:spLocks/>
                </p:cNvSpPr>
                <p:nvPr/>
              </p:nvSpPr>
              <p:spPr bwMode="auto">
                <a:xfrm>
                  <a:off x="2841" y="1727"/>
                  <a:ext cx="768" cy="1799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" name="Freeform 4"/>
                <p:cNvSpPr>
                  <a:spLocks/>
                </p:cNvSpPr>
                <p:nvPr/>
              </p:nvSpPr>
              <p:spPr bwMode="auto">
                <a:xfrm flipH="1">
                  <a:off x="2075" y="1727"/>
                  <a:ext cx="768" cy="1799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2112962" y="4395790"/>
                <a:ext cx="639762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>
                <a:off x="1944687" y="4087815"/>
                <a:ext cx="960437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Line 28"/>
              <p:cNvSpPr>
                <a:spLocks noChangeShapeType="1"/>
              </p:cNvSpPr>
              <p:nvPr/>
            </p:nvSpPr>
            <p:spPr bwMode="auto">
              <a:xfrm flipV="1">
                <a:off x="1782234" y="3714748"/>
                <a:ext cx="1314450" cy="12701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" name="Oval 35"/>
            <p:cNvSpPr>
              <a:spLocks noChangeAspect="1" noChangeArrowheads="1"/>
            </p:cNvSpPr>
            <p:nvPr/>
          </p:nvSpPr>
          <p:spPr bwMode="auto">
            <a:xfrm>
              <a:off x="1753684" y="5358804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Oval 36"/>
            <p:cNvSpPr>
              <a:spLocks noChangeAspect="1" noChangeArrowheads="1"/>
            </p:cNvSpPr>
            <p:nvPr/>
          </p:nvSpPr>
          <p:spPr bwMode="auto">
            <a:xfrm>
              <a:off x="1718758" y="5436803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Oval 37"/>
            <p:cNvSpPr>
              <a:spLocks noChangeAspect="1" noChangeArrowheads="1"/>
            </p:cNvSpPr>
            <p:nvPr/>
          </p:nvSpPr>
          <p:spPr bwMode="auto">
            <a:xfrm>
              <a:off x="2064302" y="5355101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Oval 38"/>
            <p:cNvSpPr>
              <a:spLocks noChangeAspect="1" noChangeArrowheads="1"/>
            </p:cNvSpPr>
            <p:nvPr/>
          </p:nvSpPr>
          <p:spPr bwMode="auto">
            <a:xfrm>
              <a:off x="2112449" y="5432571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Oval 39"/>
            <p:cNvSpPr>
              <a:spLocks noChangeAspect="1" noChangeArrowheads="1"/>
            </p:cNvSpPr>
            <p:nvPr/>
          </p:nvSpPr>
          <p:spPr bwMode="auto">
            <a:xfrm>
              <a:off x="2061660" y="4998971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Oval 40"/>
            <p:cNvSpPr>
              <a:spLocks noChangeAspect="1" noChangeArrowheads="1"/>
            </p:cNvSpPr>
            <p:nvPr/>
          </p:nvSpPr>
          <p:spPr bwMode="auto">
            <a:xfrm>
              <a:off x="2033614" y="5111154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" name="Oval 41"/>
            <p:cNvSpPr>
              <a:spLocks noChangeAspect="1" noChangeArrowheads="1"/>
            </p:cNvSpPr>
            <p:nvPr/>
          </p:nvSpPr>
          <p:spPr bwMode="auto">
            <a:xfrm>
              <a:off x="1585410" y="5003205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" name="Oval 42"/>
            <p:cNvSpPr>
              <a:spLocks noChangeAspect="1" noChangeArrowheads="1"/>
            </p:cNvSpPr>
            <p:nvPr/>
          </p:nvSpPr>
          <p:spPr bwMode="auto">
            <a:xfrm>
              <a:off x="1554717" y="5111684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Oval 43"/>
            <p:cNvSpPr>
              <a:spLocks noChangeAspect="1" noChangeArrowheads="1"/>
            </p:cNvSpPr>
            <p:nvPr/>
          </p:nvSpPr>
          <p:spPr bwMode="auto">
            <a:xfrm>
              <a:off x="1726698" y="4999502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" name="Oval 44"/>
            <p:cNvSpPr>
              <a:spLocks noChangeAspect="1" noChangeArrowheads="1"/>
            </p:cNvSpPr>
            <p:nvPr/>
          </p:nvSpPr>
          <p:spPr bwMode="auto">
            <a:xfrm>
              <a:off x="1691772" y="5107980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" name="Oval 45"/>
            <p:cNvSpPr>
              <a:spLocks noChangeAspect="1" noChangeArrowheads="1"/>
            </p:cNvSpPr>
            <p:nvPr/>
          </p:nvSpPr>
          <p:spPr bwMode="auto">
            <a:xfrm>
              <a:off x="2200301" y="4998443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" name="Oval 46"/>
            <p:cNvSpPr>
              <a:spLocks noChangeAspect="1" noChangeArrowheads="1"/>
            </p:cNvSpPr>
            <p:nvPr/>
          </p:nvSpPr>
          <p:spPr bwMode="auto">
            <a:xfrm>
              <a:off x="2163789" y="5106393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" name="Oval 47"/>
            <p:cNvSpPr>
              <a:spLocks noChangeAspect="1" noChangeArrowheads="1"/>
            </p:cNvSpPr>
            <p:nvPr/>
          </p:nvSpPr>
          <p:spPr bwMode="auto">
            <a:xfrm>
              <a:off x="1862164" y="5003736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" name="Oval 48"/>
            <p:cNvSpPr>
              <a:spLocks noChangeAspect="1" noChangeArrowheads="1"/>
            </p:cNvSpPr>
            <p:nvPr/>
          </p:nvSpPr>
          <p:spPr bwMode="auto">
            <a:xfrm>
              <a:off x="1831471" y="5107981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" name="Oval 49"/>
            <p:cNvSpPr>
              <a:spLocks noChangeAspect="1" noChangeArrowheads="1"/>
            </p:cNvSpPr>
            <p:nvPr/>
          </p:nvSpPr>
          <p:spPr bwMode="auto">
            <a:xfrm>
              <a:off x="2323069" y="4998443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Oval 50"/>
            <p:cNvSpPr>
              <a:spLocks noChangeAspect="1" noChangeArrowheads="1"/>
            </p:cNvSpPr>
            <p:nvPr/>
          </p:nvSpPr>
          <p:spPr bwMode="auto">
            <a:xfrm>
              <a:off x="2303489" y="5106393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" name="Oval 51"/>
            <p:cNvSpPr>
              <a:spLocks noChangeAspect="1" noChangeArrowheads="1"/>
            </p:cNvSpPr>
            <p:nvPr/>
          </p:nvSpPr>
          <p:spPr bwMode="auto">
            <a:xfrm>
              <a:off x="2390803" y="4528543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3" name="Oval 52"/>
            <p:cNvSpPr>
              <a:spLocks noChangeAspect="1" noChangeArrowheads="1"/>
            </p:cNvSpPr>
            <p:nvPr/>
          </p:nvSpPr>
          <p:spPr bwMode="auto">
            <a:xfrm>
              <a:off x="2430479" y="4636493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" name="Oval 53"/>
            <p:cNvSpPr>
              <a:spLocks noChangeAspect="1" noChangeArrowheads="1"/>
            </p:cNvSpPr>
            <p:nvPr/>
          </p:nvSpPr>
          <p:spPr bwMode="auto">
            <a:xfrm>
              <a:off x="1449949" y="4537538"/>
              <a:ext cx="141288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" name="Oval 54"/>
            <p:cNvSpPr>
              <a:spLocks noChangeAspect="1" noChangeArrowheads="1"/>
            </p:cNvSpPr>
            <p:nvPr/>
          </p:nvSpPr>
          <p:spPr bwMode="auto">
            <a:xfrm>
              <a:off x="1416622" y="4650779"/>
              <a:ext cx="141287" cy="159348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27594" y="2578156"/>
              <a:ext cx="751539" cy="342845"/>
              <a:chOff x="2046694" y="2540056"/>
              <a:chExt cx="751539" cy="342845"/>
            </a:xfrm>
          </p:grpSpPr>
          <p:sp>
            <p:nvSpPr>
              <p:cNvPr id="57" name="Rounded Rectangle 56"/>
              <p:cNvSpPr/>
              <p:nvPr/>
            </p:nvSpPr>
            <p:spPr bwMode="auto">
              <a:xfrm>
                <a:off x="2046694" y="2564846"/>
                <a:ext cx="751539" cy="31805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141120" y="2540056"/>
                <a:ext cx="5607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u="none" baseline="30000">
                    <a:solidFill>
                      <a:schemeClr val="bg2">
                        <a:lumMod val="75000"/>
                      </a:schemeClr>
                    </a:solidFill>
                  </a:rPr>
                  <a:t>20</a:t>
                </a:r>
                <a:r>
                  <a:rPr lang="en-US" u="none">
                    <a:solidFill>
                      <a:schemeClr val="bg2">
                        <a:lumMod val="75000"/>
                      </a:schemeClr>
                    </a:solidFill>
                  </a:rPr>
                  <a:t>Ne</a:t>
                </a: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803134" y="1262976"/>
              <a:ext cx="3096514" cy="38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u="none">
                  <a:solidFill>
                    <a:schemeClr val="bg2">
                      <a:lumMod val="75000"/>
                    </a:schemeClr>
                  </a:solidFill>
                  <a:latin typeface="Chalkboard"/>
                  <a:cs typeface="Chalkboard"/>
                </a:rPr>
                <a:t>Legacy Shell Models ...   </a:t>
              </a:r>
            </a:p>
          </p:txBody>
        </p:sp>
      </p:grpSp>
      <p:grpSp>
        <p:nvGrpSpPr>
          <p:cNvPr id="4107" name="Group 4106"/>
          <p:cNvGrpSpPr/>
          <p:nvPr/>
        </p:nvGrpSpPr>
        <p:grpSpPr>
          <a:xfrm>
            <a:off x="5141162" y="1155700"/>
            <a:ext cx="4040938" cy="3983871"/>
            <a:chOff x="5115762" y="1028700"/>
            <a:chExt cx="4040938" cy="3983871"/>
          </a:xfrm>
        </p:grpSpPr>
        <p:grpSp>
          <p:nvGrpSpPr>
            <p:cNvPr id="62" name="Group 61"/>
            <p:cNvGrpSpPr/>
            <p:nvPr/>
          </p:nvGrpSpPr>
          <p:grpSpPr>
            <a:xfrm>
              <a:off x="5115762" y="1028700"/>
              <a:ext cx="3799635" cy="3089344"/>
              <a:chOff x="1796947" y="1816293"/>
              <a:chExt cx="5284167" cy="4253221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022" y="1816293"/>
                <a:ext cx="4690092" cy="3549547"/>
              </a:xfrm>
              <a:prstGeom prst="rect">
                <a:avLst/>
              </a:prstGeom>
            </p:spPr>
          </p:pic>
          <p:grpSp>
            <p:nvGrpSpPr>
              <p:cNvPr id="64" name="Group 63"/>
              <p:cNvGrpSpPr/>
              <p:nvPr/>
            </p:nvGrpSpPr>
            <p:grpSpPr>
              <a:xfrm rot="20926040">
                <a:off x="1796947" y="4699420"/>
                <a:ext cx="1723167" cy="1370094"/>
                <a:chOff x="1410081" y="4598822"/>
                <a:chExt cx="1723167" cy="1370094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 rot="2304371">
                  <a:off x="1428104" y="4605079"/>
                  <a:ext cx="1705144" cy="1269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u="none">
                      <a:solidFill>
                        <a:srgbClr val="3366FF"/>
                      </a:solidFill>
                    </a:rPr>
                    <a:t>- Q</a:t>
                  </a:r>
                  <a:r>
                    <a:rPr lang="en-US" sz="1400" b="1" u="none">
                      <a:solidFill>
                        <a:srgbClr val="FF0000"/>
                      </a:solidFill>
                    </a:rPr>
                    <a:t>C</a:t>
                  </a:r>
                  <a:r>
                    <a:rPr lang="en-US" sz="1400" b="1" u="none">
                      <a:solidFill>
                        <a:srgbClr val="008000"/>
                      </a:solidFill>
                    </a:rPr>
                    <a:t>D</a:t>
                  </a:r>
                  <a:r>
                    <a:rPr lang="en-US" sz="1400" b="1" u="none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400" b="1" u="none"/>
                    <a:t>- </a:t>
                  </a:r>
                  <a:r>
                    <a:rPr lang="en-US" sz="1400" b="1" u="none">
                      <a:solidFill>
                        <a:srgbClr val="0000FF"/>
                      </a:solidFill>
                    </a:rPr>
                    <a:t>Q</a:t>
                  </a:r>
                  <a:r>
                    <a:rPr lang="en-US" sz="1400" b="1" u="none"/>
                    <a:t>uantum </a:t>
                  </a:r>
                </a:p>
                <a:p>
                  <a:pPr algn="ctr"/>
                  <a:r>
                    <a:rPr lang="en-US" sz="1400" b="1" u="none">
                      <a:solidFill>
                        <a:srgbClr val="FF0000"/>
                      </a:solidFill>
                    </a:rPr>
                    <a:t>C</a:t>
                  </a:r>
                  <a:r>
                    <a:rPr lang="en-US" sz="1400" b="1" u="none"/>
                    <a:t>hromo</a:t>
                  </a:r>
                </a:p>
                <a:p>
                  <a:pPr algn="ctr"/>
                  <a:r>
                    <a:rPr lang="en-US" sz="1400" b="1" u="none">
                      <a:solidFill>
                        <a:srgbClr val="008000"/>
                      </a:solidFill>
                    </a:rPr>
                    <a:t>D</a:t>
                  </a:r>
                  <a:r>
                    <a:rPr lang="en-US" sz="1400" b="1" u="none"/>
                    <a:t>ynamics</a:t>
                  </a:r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2304371">
                  <a:off x="1410081" y="4598822"/>
                  <a:ext cx="1652085" cy="1370094"/>
                </a:xfrm>
                <a:prstGeom prst="ellipse">
                  <a:avLst/>
                </a:prstGeom>
                <a:noFill/>
                <a:ln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6446520" y="3843020"/>
              <a:ext cx="27101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none" dirty="0">
                  <a:solidFill>
                    <a:srgbClr val="800000"/>
                  </a:solidFill>
                </a:rPr>
                <a:t>Two forces – </a:t>
              </a:r>
              <a:r>
                <a:rPr lang="en-US" sz="1400" b="1" u="none" dirty="0">
                  <a:solidFill>
                    <a:srgbClr val="FF0000"/>
                  </a:solidFill>
                </a:rPr>
                <a:t>strong color force </a:t>
              </a:r>
              <a:r>
                <a:rPr lang="en-US" sz="1400" b="1" u="none" dirty="0">
                  <a:solidFill>
                    <a:srgbClr val="800000"/>
                  </a:solidFill>
                </a:rPr>
                <a:t>and the </a:t>
              </a:r>
              <a:r>
                <a:rPr lang="en-US" sz="1400" b="1" u="none" dirty="0">
                  <a:solidFill>
                    <a:srgbClr val="008000"/>
                  </a:solidFill>
                </a:rPr>
                <a:t>electromagnetic force </a:t>
              </a:r>
              <a:r>
                <a:rPr lang="en-US" sz="1400" b="1" u="none" dirty="0">
                  <a:solidFill>
                    <a:srgbClr val="800000"/>
                  </a:solidFill>
                </a:rPr>
                <a:t>– are responsible for holding the fundamental pieces </a:t>
              </a:r>
              <a:r>
                <a:rPr lang="mr-IN" sz="1400" b="1" u="none" dirty="0">
                  <a:solidFill>
                    <a:srgbClr val="800000"/>
                  </a:solidFill>
                </a:rPr>
                <a:t>–</a:t>
              </a:r>
              <a:r>
                <a:rPr lang="en-US" sz="1400" b="1" u="none" dirty="0">
                  <a:solidFill>
                    <a:srgbClr val="800000"/>
                  </a:solidFill>
                </a:rPr>
                <a:t> quarks &amp;  gluons plus electrons together ...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99100" y="1917700"/>
              <a:ext cx="284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u="none" dirty="0">
                  <a:solidFill>
                    <a:srgbClr val="7D4029"/>
                  </a:solidFill>
                  <a:latin typeface="Chalkboard"/>
                  <a:cs typeface="Chalkboard"/>
                </a:rPr>
                <a:t>... Femto-Science World</a:t>
              </a:r>
            </a:p>
          </p:txBody>
        </p:sp>
      </p:grpSp>
      <p:grpSp>
        <p:nvGrpSpPr>
          <p:cNvPr id="4112" name="Group 4111"/>
          <p:cNvGrpSpPr/>
          <p:nvPr/>
        </p:nvGrpSpPr>
        <p:grpSpPr>
          <a:xfrm>
            <a:off x="4343400" y="5350933"/>
            <a:ext cx="4741331" cy="338554"/>
            <a:chOff x="4191000" y="5177366"/>
            <a:chExt cx="4741331" cy="338554"/>
          </a:xfrm>
        </p:grpSpPr>
        <p:sp>
          <p:nvSpPr>
            <p:cNvPr id="69" name="TextBox 68"/>
            <p:cNvSpPr txBox="1"/>
            <p:nvPr/>
          </p:nvSpPr>
          <p:spPr>
            <a:xfrm>
              <a:off x="5295051" y="5177366"/>
              <a:ext cx="36372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none">
                  <a:solidFill>
                    <a:schemeClr val="bg2">
                      <a:lumMod val="75000"/>
                    </a:schemeClr>
                  </a:solidFill>
                  <a:latin typeface="Chalkboard"/>
                  <a:cs typeface="Chalkboard"/>
                </a:rPr>
                <a:t>Where LSM, HPC &amp; QCD meet!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191000" y="5346700"/>
              <a:ext cx="1254748" cy="2925"/>
              <a:chOff x="3898897" y="6113683"/>
              <a:chExt cx="1254758" cy="2925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4544055" y="6113780"/>
                <a:ext cx="609600" cy="282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3898897" y="6113683"/>
                <a:ext cx="7366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>
                    <a:lumMod val="7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110" name="Group 4109"/>
          <p:cNvGrpSpPr/>
          <p:nvPr/>
        </p:nvGrpSpPr>
        <p:grpSpPr>
          <a:xfrm>
            <a:off x="3390900" y="1765300"/>
            <a:ext cx="2171700" cy="3594100"/>
            <a:chOff x="3390900" y="1625600"/>
            <a:chExt cx="2171700" cy="3594100"/>
          </a:xfrm>
        </p:grpSpPr>
        <p:cxnSp>
          <p:nvCxnSpPr>
            <p:cNvPr id="60" name="Straight Connector 59"/>
            <p:cNvCxnSpPr/>
            <p:nvPr/>
          </p:nvCxnSpPr>
          <p:spPr bwMode="auto">
            <a:xfrm flipH="1">
              <a:off x="4699000" y="2486660"/>
              <a:ext cx="5080" cy="2733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4084320" y="1802036"/>
              <a:ext cx="1274708" cy="650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b="1" u="none" dirty="0">
                  <a:solidFill>
                    <a:srgbClr val="7D4029"/>
                  </a:solidFill>
                </a:rPr>
                <a:t>21</a:t>
              </a:r>
              <a:r>
                <a:rPr lang="en-US" b="1" u="none" baseline="30000" dirty="0">
                  <a:solidFill>
                    <a:srgbClr val="7D4029"/>
                  </a:solidFill>
                </a:rPr>
                <a:t>st</a:t>
              </a:r>
              <a:r>
                <a:rPr lang="en-US" b="1" u="none" dirty="0">
                  <a:solidFill>
                    <a:srgbClr val="7D4029"/>
                  </a:solidFill>
                </a:rPr>
                <a:t> Century</a:t>
              </a:r>
            </a:p>
            <a:p>
              <a:pPr algn="ctr">
                <a:lnSpc>
                  <a:spcPts val="2200"/>
                </a:lnSpc>
              </a:pPr>
              <a:r>
                <a:rPr lang="en-US" b="1" u="none" dirty="0">
                  <a:solidFill>
                    <a:srgbClr val="7D4029"/>
                  </a:solidFill>
                </a:rPr>
                <a:t>Cross Over</a:t>
              </a:r>
            </a:p>
          </p:txBody>
        </p:sp>
        <p:cxnSp>
          <p:nvCxnSpPr>
            <p:cNvPr id="4097" name="Elbow Connector 4096"/>
            <p:cNvCxnSpPr/>
            <p:nvPr/>
          </p:nvCxnSpPr>
          <p:spPr bwMode="auto">
            <a:xfrm>
              <a:off x="3390900" y="1625600"/>
              <a:ext cx="2171700" cy="546100"/>
            </a:xfrm>
            <a:prstGeom prst="bentConnector3">
              <a:avLst>
                <a:gd name="adj1" fmla="val 27193"/>
              </a:avLst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106" name="TextBox 4105"/>
          <p:cNvSpPr txBox="1"/>
          <p:nvPr/>
        </p:nvSpPr>
        <p:spPr>
          <a:xfrm>
            <a:off x="0" y="-16938"/>
            <a:ext cx="9142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none" dirty="0" smtClean="0">
                <a:solidFill>
                  <a:srgbClr val="7D4029"/>
                </a:solidFill>
                <a:latin typeface="Chalkboard"/>
                <a:cs typeface="Chalkboard"/>
              </a:rPr>
              <a:t>Paving the way to understanding</a:t>
            </a:r>
          </a:p>
          <a:p>
            <a:pPr algn="ctr"/>
            <a:r>
              <a:rPr lang="en-US" sz="3200" b="1" u="none" dirty="0" smtClean="0">
                <a:solidFill>
                  <a:srgbClr val="7D4029"/>
                </a:solidFill>
                <a:latin typeface="Chalkboard"/>
                <a:cs typeface="Chalkboard"/>
              </a:rPr>
              <a:t>Nuclear Structure from Strong QCD </a:t>
            </a:r>
            <a:endParaRPr lang="en-US" sz="3200" b="1" u="none" dirty="0">
              <a:solidFill>
                <a:srgbClr val="7D4029"/>
              </a:solidFill>
              <a:latin typeface="Chalkboard"/>
              <a:cs typeface="Chalkboard"/>
            </a:endParaRPr>
          </a:p>
        </p:txBody>
      </p:sp>
      <p:sp>
        <p:nvSpPr>
          <p:cNvPr id="4113" name="TextBox 4112"/>
          <p:cNvSpPr txBox="1"/>
          <p:nvPr/>
        </p:nvSpPr>
        <p:spPr>
          <a:xfrm>
            <a:off x="11620500" y="3048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814" y="1435100"/>
            <a:ext cx="663385" cy="596182"/>
          </a:xfrm>
          <a:prstGeom prst="rect">
            <a:avLst/>
          </a:prstGeom>
        </p:spPr>
      </p:pic>
      <p:sp>
        <p:nvSpPr>
          <p:cNvPr id="4114" name="TextBox 4113"/>
          <p:cNvSpPr txBox="1"/>
          <p:nvPr/>
        </p:nvSpPr>
        <p:spPr>
          <a:xfrm>
            <a:off x="11341100" y="38481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499" y="4381499"/>
            <a:ext cx="863601" cy="65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11134725" y="62214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403" name="Title 1"/>
          <p:cNvSpPr>
            <a:spLocks/>
          </p:cNvSpPr>
          <p:nvPr/>
        </p:nvSpPr>
        <p:spPr bwMode="auto">
          <a:xfrm>
            <a:off x="1371600" y="8995"/>
            <a:ext cx="7772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Choose Three Slices (NC</a:t>
            </a:r>
            <a:r>
              <a:rPr kumimoji="1" lang="en-US" altLang="ja-JP" sz="3200" b="1" u="none">
                <a:solidFill>
                  <a:srgbClr val="008000"/>
                </a:solidFill>
                <a:latin typeface="Bradley Hand ITC TT-Bold" charset="0"/>
              </a:rPr>
              <a:t>Sp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M View)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2592388"/>
            <a:ext cx="3930650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92113" y="811213"/>
            <a:ext cx="7958137" cy="4630737"/>
            <a:chOff x="392113" y="811213"/>
            <a:chExt cx="7958137" cy="4630737"/>
          </a:xfrm>
        </p:grpSpPr>
        <p:pic>
          <p:nvPicPr>
            <p:cNvPr id="3483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775" y="954088"/>
              <a:ext cx="1314450" cy="146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7" name="AutoShape 57"/>
            <p:cNvSpPr>
              <a:spLocks noChangeArrowheads="1"/>
            </p:cNvSpPr>
            <p:nvPr/>
          </p:nvSpPr>
          <p:spPr bwMode="auto">
            <a:xfrm rot="-1819882">
              <a:off x="433388" y="2141538"/>
              <a:ext cx="7916862" cy="20383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3 w 21600"/>
                <a:gd name="T13" fmla="*/ 0 h 21600"/>
                <a:gd name="T14" fmla="*/ 21197 w 21600"/>
                <a:gd name="T15" fmla="*/ 87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183" y="7048"/>
                  </a:moveTo>
                  <a:cubicBezTo>
                    <a:pt x="5534" y="4666"/>
                    <a:pt x="8061" y="3194"/>
                    <a:pt x="10800" y="3194"/>
                  </a:cubicBezTo>
                  <a:cubicBezTo>
                    <a:pt x="13538" y="3194"/>
                    <a:pt x="16065" y="4666"/>
                    <a:pt x="17416" y="7048"/>
                  </a:cubicBezTo>
                  <a:lnTo>
                    <a:pt x="20194" y="5472"/>
                  </a:lnTo>
                  <a:cubicBezTo>
                    <a:pt x="18276" y="2090"/>
                    <a:pt x="14688" y="0"/>
                    <a:pt x="10799" y="0"/>
                  </a:cubicBezTo>
                  <a:cubicBezTo>
                    <a:pt x="6911" y="0"/>
                    <a:pt x="3323" y="2090"/>
                    <a:pt x="1405" y="5472"/>
                  </a:cubicBezTo>
                  <a:lnTo>
                    <a:pt x="4183" y="7048"/>
                  </a:lnTo>
                  <a:close/>
                </a:path>
              </a:pathLst>
            </a:custGeom>
            <a:solidFill>
              <a:schemeClr val="accent1">
                <a:alpha val="27843"/>
              </a:schemeClr>
            </a:solidFill>
            <a:ln w="12700">
              <a:solidFill>
                <a:schemeClr val="hlink">
                  <a:alpha val="27843"/>
                </a:schemeClr>
              </a:solidFill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TextBox 65"/>
            <p:cNvSpPr txBox="1">
              <a:spLocks noChangeArrowheads="1"/>
            </p:cNvSpPr>
            <p:nvPr/>
          </p:nvSpPr>
          <p:spPr bwMode="auto">
            <a:xfrm>
              <a:off x="5802313" y="1885950"/>
              <a:ext cx="18383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0 4</a:t>
              </a:r>
              <a:r>
                <a:rPr lang="en-US" sz="1800" u="none">
                  <a:latin typeface="Georgia" charset="0"/>
                </a:rPr>
                <a:t>)</a:t>
              </a:r>
              <a:r>
                <a:rPr lang="en-US" sz="1800" i="1" u="none">
                  <a:latin typeface="Georgia" charset="0"/>
                </a:rPr>
                <a:t> Bandhead </a:t>
              </a:r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Oblate</a:t>
              </a:r>
              <a:r>
                <a:rPr lang="en-US" sz="1800" u="none">
                  <a:latin typeface="Georgia" charset="0"/>
                </a:rPr>
                <a:t>)</a:t>
              </a:r>
              <a:endParaRPr lang="en-US" sz="1800" i="1" u="none">
                <a:latin typeface="Georgia" charset="0"/>
              </a:endParaRPr>
            </a:p>
          </p:txBody>
        </p:sp>
        <p:sp>
          <p:nvSpPr>
            <p:cNvPr id="34839" name="TextBox 66"/>
            <p:cNvSpPr txBox="1">
              <a:spLocks noChangeArrowheads="1"/>
            </p:cNvSpPr>
            <p:nvPr/>
          </p:nvSpPr>
          <p:spPr bwMode="auto">
            <a:xfrm>
              <a:off x="2225675" y="2309813"/>
              <a:ext cx="190341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6 2</a:t>
              </a:r>
              <a:r>
                <a:rPr lang="en-US" sz="1800" u="none">
                  <a:latin typeface="Georgia" charset="0"/>
                </a:rPr>
                <a:t>)</a:t>
              </a:r>
              <a:r>
                <a:rPr lang="en-US" sz="1800" i="1" u="none">
                  <a:latin typeface="Georgia" charset="0"/>
                </a:rPr>
                <a:t> Bandhead </a:t>
              </a:r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Prolate</a:t>
              </a:r>
              <a:r>
                <a:rPr lang="en-US" sz="1800" u="none">
                  <a:latin typeface="Georgia" charset="0"/>
                </a:rPr>
                <a:t>)</a:t>
              </a:r>
              <a:endParaRPr lang="en-US" sz="1800" i="1" u="none">
                <a:latin typeface="Georgia" charset="0"/>
              </a:endParaRPr>
            </a:p>
          </p:txBody>
        </p:sp>
        <p:sp>
          <p:nvSpPr>
            <p:cNvPr id="34840" name="TextBox 67"/>
            <p:cNvSpPr txBox="1">
              <a:spLocks noChangeArrowheads="1"/>
            </p:cNvSpPr>
            <p:nvPr/>
          </p:nvSpPr>
          <p:spPr bwMode="auto">
            <a:xfrm>
              <a:off x="419100" y="4800600"/>
              <a:ext cx="24733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12 0</a:t>
              </a:r>
              <a:r>
                <a:rPr lang="en-US" sz="1800" u="none">
                  <a:latin typeface="Georgia" charset="0"/>
                </a:rPr>
                <a:t>)</a:t>
              </a:r>
              <a:r>
                <a:rPr lang="en-US" sz="1800" i="1" u="none">
                  <a:latin typeface="Georgia" charset="0"/>
                </a:rPr>
                <a:t> Bandhead </a:t>
              </a:r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More Prolate</a:t>
              </a:r>
              <a:r>
                <a:rPr lang="en-US" sz="1800" u="none">
                  <a:latin typeface="Georgia" charset="0"/>
                </a:rPr>
                <a:t>)</a:t>
              </a:r>
              <a:endParaRPr lang="en-US" sz="1800" i="1" u="none">
                <a:latin typeface="Georgia" charset="0"/>
              </a:endParaRPr>
            </a:p>
          </p:txBody>
        </p:sp>
        <p:pic>
          <p:nvPicPr>
            <p:cNvPr id="34841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413" y="811213"/>
              <a:ext cx="1512887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13" y="3429000"/>
              <a:ext cx="132715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1744663" y="3887788"/>
            <a:ext cx="982662" cy="4699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fol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4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p-</a:t>
            </a: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4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h</a:t>
            </a: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503863" y="1168400"/>
            <a:ext cx="982662" cy="4699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fol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p-</a:t>
            </a: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h</a:t>
            </a:r>
          </a:p>
        </p:txBody>
      </p:sp>
      <p:sp>
        <p:nvSpPr>
          <p:cNvPr id="61" name="Text Box 55"/>
          <p:cNvSpPr txBox="1">
            <a:spLocks noChangeArrowheads="1"/>
          </p:cNvSpPr>
          <p:nvPr/>
        </p:nvSpPr>
        <p:spPr bwMode="auto">
          <a:xfrm>
            <a:off x="3611563" y="1846263"/>
            <a:ext cx="982662" cy="4699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fol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2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p-</a:t>
            </a:r>
            <a:r>
              <a:rPr lang="en-US" sz="2400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2</a:t>
            </a:r>
            <a:r>
              <a:rPr lang="en-US" sz="2400" i="1" u="none">
                <a:latin typeface="Times" pitchFamily="1" charset="0"/>
                <a:ea typeface="ＭＳ Ｐゴシック" pitchFamily="1" charset="-128"/>
                <a:cs typeface="ＭＳ Ｐゴシック" pitchFamily="1" charset="-128"/>
              </a:rPr>
              <a:t>h</a:t>
            </a:r>
          </a:p>
        </p:txBody>
      </p:sp>
      <p:sp>
        <p:nvSpPr>
          <p:cNvPr id="63" name="AutoShape 893"/>
          <p:cNvSpPr>
            <a:spLocks noChangeArrowheads="1"/>
          </p:cNvSpPr>
          <p:nvPr/>
        </p:nvSpPr>
        <p:spPr bwMode="auto">
          <a:xfrm>
            <a:off x="2603500" y="5359400"/>
            <a:ext cx="1905000" cy="863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947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kumimoji="1" lang="en-US" sz="2000" b="1" u="none">
                <a:solidFill>
                  <a:schemeClr val="folHlink"/>
                </a:solidFill>
                <a:latin typeface="Bradley Hand ITC TT-Bold" charset="0"/>
                <a:sym typeface="Symbol" charset="0"/>
              </a:rPr>
              <a:t>Intertwining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kumimoji="1" lang="en-US" sz="2000" b="1" u="none">
                <a:solidFill>
                  <a:schemeClr val="folHlink"/>
                </a:solidFill>
                <a:latin typeface="Bradley Hand ITC TT-Bold" charset="0"/>
                <a:sym typeface="Symbol" charset="0"/>
              </a:rPr>
              <a:t>Shell &amp; Alpha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kumimoji="1" lang="en-US" sz="2000" b="1" u="none">
                <a:solidFill>
                  <a:schemeClr val="folHlink"/>
                </a:solidFill>
                <a:latin typeface="Bradley Hand ITC TT-Bold" charset="0"/>
                <a:sym typeface="Symbol" charset="0"/>
              </a:rPr>
              <a:t>Cluster Picture</a:t>
            </a:r>
            <a:endParaRPr kumimoji="1" lang="en-US" sz="2000" b="1" u="none">
              <a:solidFill>
                <a:schemeClr val="folHlink"/>
              </a:solidFill>
              <a:latin typeface="Bradley Hand ITC TT-Bold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067300" y="812800"/>
            <a:ext cx="3365500" cy="5600700"/>
            <a:chOff x="5067300" y="812801"/>
            <a:chExt cx="3365500" cy="5600700"/>
          </a:xfrm>
        </p:grpSpPr>
        <p:sp>
          <p:nvSpPr>
            <p:cNvPr id="34834" name="Oval 51"/>
            <p:cNvSpPr>
              <a:spLocks noChangeArrowheads="1"/>
            </p:cNvSpPr>
            <p:nvPr/>
          </p:nvSpPr>
          <p:spPr bwMode="auto">
            <a:xfrm>
              <a:off x="5067300" y="4971927"/>
              <a:ext cx="1041400" cy="144157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4835" name="Oval 50"/>
            <p:cNvSpPr>
              <a:spLocks noChangeArrowheads="1"/>
            </p:cNvSpPr>
            <p:nvPr/>
          </p:nvSpPr>
          <p:spPr bwMode="auto">
            <a:xfrm>
              <a:off x="5143500" y="812801"/>
              <a:ext cx="3289300" cy="179069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05000" y="850900"/>
            <a:ext cx="5340350" cy="5551488"/>
            <a:chOff x="1905000" y="850900"/>
            <a:chExt cx="5341079" cy="5551192"/>
          </a:xfrm>
        </p:grpSpPr>
        <p:sp>
          <p:nvSpPr>
            <p:cNvPr id="53" name="Oval 52"/>
            <p:cNvSpPr/>
            <p:nvPr/>
          </p:nvSpPr>
          <p:spPr bwMode="auto">
            <a:xfrm>
              <a:off x="6261695" y="4990879"/>
              <a:ext cx="984384" cy="1411213"/>
            </a:xfrm>
            <a:prstGeom prst="ellipse">
              <a:avLst/>
            </a:prstGeom>
            <a:noFill/>
            <a:ln w="38100" cap="flat" cmpd="sng" algn="ctr">
              <a:solidFill>
                <a:schemeClr val="tx2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4833" name="Oval 49"/>
            <p:cNvSpPr>
              <a:spLocks noChangeArrowheads="1"/>
            </p:cNvSpPr>
            <p:nvPr/>
          </p:nvSpPr>
          <p:spPr bwMode="auto">
            <a:xfrm>
              <a:off x="1905000" y="850900"/>
              <a:ext cx="2806700" cy="2171700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15900" y="3187700"/>
            <a:ext cx="8280400" cy="3213100"/>
            <a:chOff x="215900" y="3187700"/>
            <a:chExt cx="8280400" cy="3213100"/>
          </a:xfrm>
        </p:grpSpPr>
        <p:sp>
          <p:nvSpPr>
            <p:cNvPr id="34830" name="Oval 53"/>
            <p:cNvSpPr>
              <a:spLocks noChangeArrowheads="1"/>
            </p:cNvSpPr>
            <p:nvPr/>
          </p:nvSpPr>
          <p:spPr bwMode="auto">
            <a:xfrm>
              <a:off x="7442200" y="4940300"/>
              <a:ext cx="1054100" cy="14605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4831" name="Oval 9"/>
            <p:cNvSpPr>
              <a:spLocks noChangeArrowheads="1"/>
            </p:cNvSpPr>
            <p:nvPr/>
          </p:nvSpPr>
          <p:spPr bwMode="auto">
            <a:xfrm>
              <a:off x="215900" y="3187700"/>
              <a:ext cx="2743200" cy="2451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69784" y="1862435"/>
            <a:ext cx="11464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u="none" baseline="30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r>
              <a:rPr lang="en-US" sz="5400" b="1" u="none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Hoyle State Example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1689102" y="13228"/>
            <a:ext cx="708236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 baseline="30000">
                <a:solidFill>
                  <a:srgbClr val="800000"/>
                </a:solidFill>
                <a:latin typeface="Bradley Hand ITC TT-Bold" charset="0"/>
              </a:rPr>
              <a:t>12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C: Systematics (Function of </a:t>
            </a:r>
            <a:r>
              <a:rPr kumimoji="1" lang="en-US" altLang="ja-JP" sz="3200" b="1" u="none" err="1">
                <a:solidFill>
                  <a:srgbClr val="800000"/>
                </a:solidFill>
                <a:latin typeface="Bradley Hand ITC TT-Bold" charset="0"/>
              </a:rPr>
              <a:t>N</a:t>
            </a:r>
            <a:r>
              <a:rPr kumimoji="1" lang="en-US" altLang="ja-JP" sz="3200" b="1" u="none" baseline="-25000" err="1">
                <a:solidFill>
                  <a:srgbClr val="800000"/>
                </a:solidFill>
                <a:latin typeface="Bradley Hand ITC TT-Bold" charset="0"/>
              </a:rPr>
              <a:t>max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)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pic>
        <p:nvPicPr>
          <p:cNvPr id="47" name="Char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92" y="1563675"/>
            <a:ext cx="8371270" cy="359320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447799" y="2723107"/>
            <a:ext cx="560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u="none"/>
              <a:t>0</a:t>
            </a:r>
            <a:r>
              <a:rPr lang="en-US" sz="2000" u="none" baseline="30000"/>
              <a:t>+</a:t>
            </a:r>
            <a:endParaRPr lang="en-US" sz="2000" b="1" i="1" u="none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1438803" y="3724803"/>
            <a:ext cx="56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u="none"/>
              <a:t>2</a:t>
            </a:r>
            <a:r>
              <a:rPr lang="en-US" sz="2000" u="none" baseline="30000"/>
              <a:t>+</a:t>
            </a:r>
            <a:endParaRPr lang="en-US" sz="2000" b="1" i="1" u="none"/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1447799" y="1846793"/>
            <a:ext cx="560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u="none"/>
              <a:t>0</a:t>
            </a:r>
            <a:r>
              <a:rPr lang="en-US" sz="2000" u="none" baseline="30000"/>
              <a:t>+</a:t>
            </a:r>
            <a:endParaRPr lang="en-US" sz="2000" b="1" i="1" u="none"/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447799" y="1584856"/>
            <a:ext cx="560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u="none"/>
              <a:t>2</a:t>
            </a:r>
            <a:r>
              <a:rPr lang="en-US" sz="2000" u="none" baseline="30000"/>
              <a:t>+</a:t>
            </a:r>
            <a:endParaRPr lang="en-US" sz="2000" b="1" i="1" u="none"/>
          </a:p>
        </p:txBody>
      </p:sp>
      <p:sp>
        <p:nvSpPr>
          <p:cNvPr id="52" name="AutoShape 25"/>
          <p:cNvSpPr>
            <a:spLocks noChangeArrowheads="1"/>
          </p:cNvSpPr>
          <p:nvPr/>
        </p:nvSpPr>
        <p:spPr bwMode="auto">
          <a:xfrm>
            <a:off x="5026025" y="2016132"/>
            <a:ext cx="1311275" cy="457200"/>
          </a:xfrm>
          <a:prstGeom prst="wedgeRoundRectCallout">
            <a:avLst>
              <a:gd name="adj1" fmla="val -139670"/>
              <a:gd name="adj2" fmla="val 285533"/>
              <a:gd name="adj3" fmla="val 16667"/>
            </a:avLst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800" u="none">
                <a:latin typeface="Georgia" charset="0"/>
              </a:rPr>
              <a:t>Hoyle state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1600199" y="2875507"/>
            <a:ext cx="6858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u="none"/>
              <a:t>2p2h</a:t>
            </a:r>
            <a:endParaRPr lang="en-US" sz="1400" b="1" i="1" u="none"/>
          </a:p>
        </p:txBody>
      </p:sp>
      <p:grpSp>
        <p:nvGrpSpPr>
          <p:cNvPr id="14" name="Group 13"/>
          <p:cNvGrpSpPr/>
          <p:nvPr/>
        </p:nvGrpSpPr>
        <p:grpSpPr>
          <a:xfrm flipV="1">
            <a:off x="3356505" y="2011897"/>
            <a:ext cx="939831" cy="1065273"/>
            <a:chOff x="3369205" y="5313890"/>
            <a:chExt cx="939831" cy="1065273"/>
          </a:xfrm>
        </p:grpSpPr>
        <p:sp>
          <p:nvSpPr>
            <p:cNvPr id="57" name="AutoShape 12"/>
            <p:cNvSpPr>
              <a:spLocks noChangeArrowheads="1"/>
            </p:cNvSpPr>
            <p:nvPr/>
          </p:nvSpPr>
          <p:spPr bwMode="auto">
            <a:xfrm rot="16200000" flipV="1">
              <a:off x="3473980" y="5529790"/>
              <a:ext cx="719138" cy="287337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vert="eaVert" wrap="none" anchor="ctr"/>
            <a:lstStyle/>
            <a:p>
              <a:pPr eaLnBrk="0" hangingPunct="0">
                <a:defRPr/>
              </a:pPr>
              <a:endParaRPr lang="en-US" sz="2400" b="1" i="1" u="none"/>
            </a:p>
          </p:txBody>
        </p:sp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 flipV="1">
              <a:off x="3369205" y="5979053"/>
              <a:ext cx="93983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1" u="none">
                  <a:solidFill>
                    <a:srgbClr val="803000"/>
                  </a:solidFill>
                  <a:latin typeface="Times New Roman" charset="0"/>
                </a:rPr>
                <a:t>NCSM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91305" y="4920197"/>
            <a:ext cx="1144023" cy="1065273"/>
            <a:chOff x="2391305" y="4920197"/>
            <a:chExt cx="1144023" cy="1065273"/>
          </a:xfrm>
        </p:grpSpPr>
        <p:sp>
          <p:nvSpPr>
            <p:cNvPr id="63" name="AutoShape 12"/>
            <p:cNvSpPr>
              <a:spLocks noChangeArrowheads="1"/>
            </p:cNvSpPr>
            <p:nvPr/>
          </p:nvSpPr>
          <p:spPr bwMode="auto">
            <a:xfrm rot="16200000" flipV="1">
              <a:off x="2559580" y="5136097"/>
              <a:ext cx="719138" cy="287337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vert="eaVert" wrap="none" anchor="ctr"/>
            <a:lstStyle/>
            <a:p>
              <a:pPr eaLnBrk="0" hangingPunct="0">
                <a:defRPr/>
              </a:pPr>
              <a:endParaRPr lang="en-US" sz="2400" b="1" i="1" u="none"/>
            </a:p>
          </p:txBody>
        </p:sp>
        <p:sp>
          <p:nvSpPr>
            <p:cNvPr id="62" name="Rectangle 12"/>
            <p:cNvSpPr>
              <a:spLocks noChangeArrowheads="1"/>
            </p:cNvSpPr>
            <p:nvPr/>
          </p:nvSpPr>
          <p:spPr bwMode="auto">
            <a:xfrm>
              <a:off x="2391305" y="5585360"/>
              <a:ext cx="1082473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1" u="none">
                  <a:solidFill>
                    <a:srgbClr val="803000"/>
                  </a:solidFill>
                  <a:latin typeface="Times New Roman" charset="0"/>
                </a:rPr>
                <a:t>NC</a:t>
              </a:r>
              <a:r>
                <a:rPr lang="en-US" sz="2000" b="1" u="none">
                  <a:solidFill>
                    <a:srgbClr val="008000"/>
                  </a:solidFill>
                  <a:latin typeface="Times New Roman" charset="0"/>
                </a:rPr>
                <a:t>Sp</a:t>
              </a:r>
              <a:r>
                <a:rPr lang="en-US" sz="2000" b="1" u="none">
                  <a:solidFill>
                    <a:srgbClr val="803000"/>
                  </a:solidFill>
                  <a:latin typeface="Times New Roman" charset="0"/>
                </a:rPr>
                <a:t>M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97200" y="5283207"/>
              <a:ext cx="538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/>
                <a:t>Full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83400" y="4907497"/>
            <a:ext cx="1149678" cy="1065273"/>
            <a:chOff x="6883400" y="5263090"/>
            <a:chExt cx="1149678" cy="1065273"/>
          </a:xfrm>
        </p:grpSpPr>
        <p:grpSp>
          <p:nvGrpSpPr>
            <p:cNvPr id="60" name="Group 59"/>
            <p:cNvGrpSpPr/>
            <p:nvPr/>
          </p:nvGrpSpPr>
          <p:grpSpPr>
            <a:xfrm>
              <a:off x="6950605" y="5263090"/>
              <a:ext cx="1082473" cy="1065273"/>
              <a:chOff x="6950605" y="5263090"/>
              <a:chExt cx="1082473" cy="1065273"/>
            </a:xfrm>
          </p:grpSpPr>
          <p:sp>
            <p:nvSpPr>
              <p:cNvPr id="54" name="AutoShape 12"/>
              <p:cNvSpPr>
                <a:spLocks noChangeArrowheads="1"/>
              </p:cNvSpPr>
              <p:nvPr/>
            </p:nvSpPr>
            <p:spPr bwMode="auto">
              <a:xfrm rot="16200000" flipV="1">
                <a:off x="7131580" y="5478990"/>
                <a:ext cx="719138" cy="287337"/>
              </a:xfrm>
              <a:prstGeom prst="rightArrow">
                <a:avLst>
                  <a:gd name="adj1" fmla="val 50000"/>
                  <a:gd name="adj2" fmla="val 62569"/>
                </a:avLst>
              </a:prstGeom>
              <a:solidFill>
                <a:schemeClr val="accent1"/>
              </a:solidFill>
              <a:ln w="12700">
                <a:solidFill>
                  <a:schemeClr val="hlink"/>
                </a:solidFill>
                <a:miter lim="800000"/>
                <a:headEnd/>
                <a:tailEnd type="none" w="med" len="lg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vert="eaVert" wrap="none" anchor="ctr"/>
              <a:lstStyle/>
              <a:p>
                <a:pPr eaLnBrk="0" hangingPunct="0">
                  <a:defRPr/>
                </a:pPr>
                <a:endParaRPr lang="en-US" sz="2400" b="1" i="1" u="none"/>
              </a:p>
            </p:txBody>
          </p:sp>
          <p:sp>
            <p:nvSpPr>
              <p:cNvPr id="53" name="Rectangle 12"/>
              <p:cNvSpPr>
                <a:spLocks noChangeArrowheads="1"/>
              </p:cNvSpPr>
              <p:nvPr/>
            </p:nvSpPr>
            <p:spPr bwMode="auto">
              <a:xfrm>
                <a:off x="6950605" y="5928253"/>
                <a:ext cx="1082473" cy="4001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hlink"/>
                </a:solidFill>
                <a:miter lim="800000"/>
                <a:headEnd/>
                <a:tailEnd type="none" w="med" len="lg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 u="none">
                    <a:solidFill>
                      <a:srgbClr val="803000"/>
                    </a:solidFill>
                    <a:latin typeface="Times New Roman" charset="0"/>
                  </a:rPr>
                  <a:t>NC</a:t>
                </a:r>
                <a:r>
                  <a:rPr lang="en-US" sz="2000" b="1" u="none">
                    <a:solidFill>
                      <a:srgbClr val="008000"/>
                    </a:solidFill>
                    <a:latin typeface="Times New Roman" charset="0"/>
                  </a:rPr>
                  <a:t>Sp</a:t>
                </a:r>
                <a:r>
                  <a:rPr lang="en-US" sz="2000" b="1" u="none">
                    <a:solidFill>
                      <a:srgbClr val="803000"/>
                    </a:solidFill>
                    <a:latin typeface="Times New Roman" charset="0"/>
                  </a:rPr>
                  <a:t>M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6883400" y="5626100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/>
                <a:t>Plus</a:t>
              </a:r>
            </a:p>
          </p:txBody>
        </p:sp>
      </p:grpSp>
      <p:sp>
        <p:nvSpPr>
          <p:cNvPr id="66" name="Right Arrow 65"/>
          <p:cNvSpPr/>
          <p:nvPr/>
        </p:nvSpPr>
        <p:spPr bwMode="auto">
          <a:xfrm>
            <a:off x="3632200" y="5384807"/>
            <a:ext cx="3200400" cy="190500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5" name="Picture 24" descr="Screen Shot 2013-11-18 at 6.23.0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16" y="1917707"/>
            <a:ext cx="909645" cy="7222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3518" t="6401" r="21667" b="3309"/>
          <a:stretch/>
        </p:blipFill>
        <p:spPr>
          <a:xfrm rot="16200000">
            <a:off x="7695165" y="1707416"/>
            <a:ext cx="1180931" cy="1195113"/>
          </a:xfrm>
          <a:prstGeom prst="rect">
            <a:avLst/>
          </a:prstGeom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583267" y="2130438"/>
            <a:ext cx="6858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u="none"/>
              <a:t>4p4h</a:t>
            </a:r>
            <a:endParaRPr lang="en-US" sz="1400" b="1" i="1" u="none"/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Hoyle State Example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600199" y="3904207"/>
            <a:ext cx="6858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u="none"/>
              <a:t>0p0h</a:t>
            </a:r>
            <a:endParaRPr lang="en-US" sz="1400" b="1" i="1" u="none"/>
          </a:p>
        </p:txBody>
      </p:sp>
    </p:spTree>
    <p:extLst>
      <p:ext uri="{BB962C8B-B14F-4D97-AF65-F5344CB8AC3E}">
        <p14:creationId xmlns:p14="http://schemas.microsoft.com/office/powerpoint/2010/main" val="297085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481137" y="5962138"/>
            <a:ext cx="3204287" cy="40011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 type="none" w="med" len="lg"/>
          </a:ln>
          <a:effectLst/>
        </p:spPr>
        <p:txBody>
          <a:bodyPr wrap="none">
            <a:spAutoFit/>
          </a:bodyPr>
          <a:lstStyle/>
          <a:p>
            <a:r>
              <a:rPr lang="en-US" sz="2000" b="1" u="none">
                <a:solidFill>
                  <a:srgbClr val="800000"/>
                </a:solidFill>
                <a:latin typeface="Chalkboard"/>
                <a:cs typeface="Chalkboard"/>
              </a:rPr>
              <a:t>Standard </a:t>
            </a:r>
            <a:r>
              <a:rPr lang="en-US" sz="2000" b="1" u="none" err="1">
                <a:solidFill>
                  <a:srgbClr val="800000"/>
                </a:solidFill>
                <a:latin typeface="Chalkboard"/>
                <a:cs typeface="Chalkboard"/>
              </a:rPr>
              <a:t>ab</a:t>
            </a:r>
            <a:r>
              <a:rPr lang="en-US" sz="2000" b="1" u="none">
                <a:solidFill>
                  <a:srgbClr val="800000"/>
                </a:solidFill>
                <a:latin typeface="Chalkboard"/>
                <a:cs typeface="Chalkboard"/>
              </a:rPr>
              <a:t> initio NCSM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8657" y="2996228"/>
            <a:ext cx="7264946" cy="2871975"/>
            <a:chOff x="1118657" y="2996228"/>
            <a:chExt cx="7264946" cy="2871975"/>
          </a:xfrm>
        </p:grpSpPr>
        <p:grpSp>
          <p:nvGrpSpPr>
            <p:cNvPr id="5" name="Group 4"/>
            <p:cNvGrpSpPr/>
            <p:nvPr/>
          </p:nvGrpSpPr>
          <p:grpSpPr>
            <a:xfrm>
              <a:off x="1118657" y="2996228"/>
              <a:ext cx="7264946" cy="2871975"/>
              <a:chOff x="1118657" y="2996228"/>
              <a:chExt cx="7264946" cy="2871975"/>
            </a:xfrm>
          </p:grpSpPr>
          <p:pic>
            <p:nvPicPr>
              <p:cNvPr id="7" name="Chart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18657" y="2996228"/>
                <a:ext cx="6864350" cy="2829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7823215" y="4514318"/>
                <a:ext cx="560388" cy="69249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2000" b="0" i="0" u="none"/>
                  <a:t>4</a:t>
                </a:r>
                <a:r>
                  <a:rPr lang="en-US" sz="2000" b="0" i="0" u="none" baseline="30000"/>
                  <a:t>+</a:t>
                </a:r>
              </a:p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2000" b="0" i="0" u="none"/>
                  <a:t>2</a:t>
                </a:r>
                <a:r>
                  <a:rPr lang="en-US" sz="2000" b="0" i="0" u="none" baseline="30000"/>
                  <a:t>+</a:t>
                </a:r>
                <a:endParaRPr lang="en-US" sz="2000" u="none"/>
              </a:p>
            </p:txBody>
          </p:sp>
          <p:sp>
            <p:nvSpPr>
              <p:cNvPr id="12" name="AutoShape 25"/>
              <p:cNvSpPr>
                <a:spLocks noChangeArrowheads="1"/>
              </p:cNvSpPr>
              <p:nvPr/>
            </p:nvSpPr>
            <p:spPr bwMode="auto">
              <a:xfrm>
                <a:off x="3184523" y="3751804"/>
                <a:ext cx="1311275" cy="457200"/>
              </a:xfrm>
              <a:prstGeom prst="wedgeRoundRectCallout">
                <a:avLst>
                  <a:gd name="adj1" fmla="val -66384"/>
                  <a:gd name="adj2" fmla="val 64237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12700">
                <a:noFill/>
                <a:miter lim="800000"/>
                <a:headEnd/>
                <a:tailEnd type="none" w="med" len="lg"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0" i="0">
                    <a:latin typeface="Chalkboard"/>
                    <a:cs typeface="Chalkboard"/>
                  </a:rPr>
                  <a:t>Hoyle state</a:t>
                </a: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3513678" y="5621982"/>
                <a:ext cx="2844798" cy="2462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 type="none" w="med" len="lg"/>
              </a:ln>
            </p:spPr>
            <p:txBody>
              <a:bodyPr wrap="square" tIns="0" bIns="0"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i="0" u="none">
                    <a:latin typeface="Arial"/>
                    <a:cs typeface="Arial"/>
                  </a:rPr>
                  <a:t>model space (major shells)</a:t>
                </a:r>
              </a:p>
            </p:txBody>
          </p:sp>
          <p:sp>
            <p:nvSpPr>
              <p:cNvPr id="14" name="AutoShape 25"/>
              <p:cNvSpPr>
                <a:spLocks noChangeArrowheads="1"/>
              </p:cNvSpPr>
              <p:nvPr/>
            </p:nvSpPr>
            <p:spPr bwMode="auto">
              <a:xfrm>
                <a:off x="5868455" y="3751804"/>
                <a:ext cx="1311275" cy="457200"/>
              </a:xfrm>
              <a:prstGeom prst="wedgeRoundRectCallout">
                <a:avLst>
                  <a:gd name="adj1" fmla="val 16909"/>
                  <a:gd name="adj2" fmla="val 104977"/>
                  <a:gd name="adj3" fmla="val 16667"/>
                </a:avLst>
              </a:prstGeom>
              <a:solidFill>
                <a:schemeClr val="bg1">
                  <a:alpha val="70000"/>
                </a:schemeClr>
              </a:solidFill>
              <a:ln w="12700">
                <a:noFill/>
                <a:miter lim="800000"/>
                <a:headEnd/>
                <a:tailEnd type="none" w="med" len="lg"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0" i="0">
                    <a:latin typeface="Chalkboard"/>
                    <a:cs typeface="Chalkboard"/>
                  </a:rPr>
                  <a:t>Hoyle state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688667" y="3039533"/>
                <a:ext cx="651933" cy="389467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7493002" y="4615409"/>
                <a:ext cx="560388" cy="5386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r">
                  <a:lnSpc>
                    <a:spcPct val="70000"/>
                  </a:lnSpc>
                  <a:spcBef>
                    <a:spcPts val="0"/>
                  </a:spcBef>
                </a:pPr>
                <a:r>
                  <a:rPr lang="en-US" sz="2000" b="0" i="0" u="none"/>
                  <a:t>0</a:t>
                </a:r>
                <a:r>
                  <a:rPr lang="en-US" sz="2000" b="0" i="0" u="none" baseline="30000"/>
                  <a:t>+</a:t>
                </a:r>
              </a:p>
              <a:p>
                <a:pPr algn="r">
                  <a:lnSpc>
                    <a:spcPct val="70000"/>
                  </a:lnSpc>
                  <a:spcBef>
                    <a:spcPts val="0"/>
                  </a:spcBef>
                </a:pPr>
                <a:r>
                  <a:rPr lang="en-US" sz="2000" b="0" i="0" u="none"/>
                  <a:t>0</a:t>
                </a:r>
                <a:r>
                  <a:rPr lang="en-US" sz="2000" b="0" i="0" u="none" baseline="30000"/>
                  <a:t>+</a:t>
                </a:r>
                <a:endParaRPr lang="en-US" sz="2000" u="none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953000" y="5461000"/>
              <a:ext cx="228600" cy="152400"/>
            </a:xfrm>
            <a:prstGeom prst="rect">
              <a:avLst/>
            </a:prstGeom>
            <a:solidFill>
              <a:srgbClr val="FFFFFF"/>
            </a:solidFill>
            <a:ln w="127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6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909638" y="0"/>
            <a:ext cx="8234362" cy="814388"/>
          </a:xfrm>
          <a:prstGeom prst="rect">
            <a:avLst/>
          </a:prstGeom>
          <a:effectLst>
            <a:outerShdw blurRad="50800" dist="253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r>
              <a:rPr lang="en-US" sz="3200" b="1">
                <a:solidFill>
                  <a:srgbClr val="800000"/>
                </a:solidFill>
                <a:ea typeface="ＭＳ Ｐゴシック" charset="0"/>
              </a:rPr>
              <a:t>Formation of Clusters!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3559" r="8474"/>
          <a:stretch/>
        </p:blipFill>
        <p:spPr>
          <a:xfrm>
            <a:off x="8246532" y="960958"/>
            <a:ext cx="451911" cy="23774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91263" y="837085"/>
            <a:ext cx="3004550" cy="2981264"/>
            <a:chOff x="1" y="1573689"/>
            <a:chExt cx="3004550" cy="298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2834" t="6699" r="18837" b="4631"/>
            <a:stretch/>
          </p:blipFill>
          <p:spPr>
            <a:xfrm rot="16200000">
              <a:off x="279399" y="1591736"/>
              <a:ext cx="2743200" cy="270710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61530" y="4216399"/>
              <a:ext cx="92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u="none">
                  <a:latin typeface="Times"/>
                  <a:cs typeface="Times"/>
                </a:rPr>
                <a:t>x</a:t>
              </a:r>
              <a:r>
                <a:rPr lang="en-US" sz="1600" b="0" i="0" u="none">
                  <a:latin typeface="Times"/>
                  <a:cs typeface="Times"/>
                </a:rPr>
                <a:t> [</a:t>
              </a:r>
              <a:r>
                <a:rPr lang="en-US" sz="1600" b="0" i="0" u="none" err="1">
                  <a:latin typeface="Times"/>
                  <a:cs typeface="Times"/>
                </a:rPr>
                <a:t>fm</a:t>
              </a:r>
              <a:r>
                <a:rPr lang="en-US" sz="1600" b="0" i="0" u="none">
                  <a:latin typeface="Times"/>
                  <a:cs typeface="Times"/>
                </a:rPr>
                <a:t>]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292156" y="2717801"/>
              <a:ext cx="92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u="none">
                  <a:latin typeface="Times"/>
                  <a:cs typeface="Times"/>
                </a:rPr>
                <a:t>z</a:t>
              </a:r>
              <a:r>
                <a:rPr lang="en-US" sz="1600" b="0" i="0" u="none">
                  <a:latin typeface="Times"/>
                  <a:cs typeface="Times"/>
                </a:rPr>
                <a:t> [</a:t>
              </a:r>
              <a:r>
                <a:rPr lang="en-US" sz="1600" b="0" i="0" u="none" err="1">
                  <a:latin typeface="Times"/>
                  <a:cs typeface="Times"/>
                </a:rPr>
                <a:t>fm</a:t>
              </a:r>
              <a:r>
                <a:rPr lang="en-US" sz="1600" b="0" i="0" u="none">
                  <a:latin typeface="Times"/>
                  <a:cs typeface="Times"/>
                </a:rPr>
                <a:t>]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69821" y="833037"/>
            <a:ext cx="2682090" cy="2985307"/>
            <a:chOff x="4458622" y="2204645"/>
            <a:chExt cx="2682090" cy="2985307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4525380" y="3369733"/>
              <a:ext cx="92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>
                  <a:latin typeface="Times"/>
                  <a:cs typeface="Times"/>
                </a:rPr>
                <a:t>x</a:t>
              </a:r>
              <a:r>
                <a:rPr lang="en-US" sz="1600" b="0" i="0">
                  <a:latin typeface="Times"/>
                  <a:cs typeface="Times"/>
                </a:rPr>
                <a:t> [</a:t>
              </a:r>
              <a:r>
                <a:rPr lang="en-US" sz="1600" b="0" i="0" err="1">
                  <a:latin typeface="Times"/>
                  <a:cs typeface="Times"/>
                </a:rPr>
                <a:t>fm</a:t>
              </a:r>
              <a:r>
                <a:rPr lang="en-US" sz="1600" b="0" i="0">
                  <a:latin typeface="Times"/>
                  <a:cs typeface="Times"/>
                </a:rPr>
                <a:t>]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3518" t="6401" r="21667" b="3309"/>
            <a:stretch/>
          </p:blipFill>
          <p:spPr>
            <a:xfrm rot="16200000">
              <a:off x="4428067" y="2235200"/>
              <a:ext cx="2743200" cy="268209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6330" y="4851398"/>
              <a:ext cx="922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u="none">
                  <a:latin typeface="Times"/>
                  <a:cs typeface="Times"/>
                </a:rPr>
                <a:t>x</a:t>
              </a:r>
              <a:r>
                <a:rPr lang="en-US" sz="1600" b="0" i="0" u="none">
                  <a:latin typeface="Times"/>
                  <a:cs typeface="Times"/>
                </a:rPr>
                <a:t> [</a:t>
              </a:r>
              <a:r>
                <a:rPr lang="en-US" sz="1600" b="0" i="0" u="none" err="1">
                  <a:latin typeface="Times"/>
                  <a:cs typeface="Times"/>
                </a:rPr>
                <a:t>fm</a:t>
              </a:r>
              <a:r>
                <a:rPr lang="en-US" sz="1600" b="0" i="0" u="none">
                  <a:latin typeface="Times"/>
                  <a:cs typeface="Times"/>
                </a:rPr>
                <a:t>]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 rot="16200000">
            <a:off x="7332133" y="1744126"/>
            <a:ext cx="165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>
                <a:latin typeface="Times"/>
                <a:cs typeface="Times"/>
              </a:rPr>
              <a:t>Density</a:t>
            </a:r>
            <a:r>
              <a:rPr lang="en-US" sz="1600" b="0" u="none">
                <a:latin typeface="Times"/>
                <a:cs typeface="Times"/>
              </a:rPr>
              <a:t> </a:t>
            </a:r>
            <a:r>
              <a:rPr lang="en-US" sz="1600" b="0" i="0" u="none">
                <a:latin typeface="Times"/>
                <a:cs typeface="Times"/>
              </a:rPr>
              <a:t>[</a:t>
            </a:r>
            <a:r>
              <a:rPr lang="en-US" sz="1600" b="0" i="0" u="none" err="1">
                <a:latin typeface="Times"/>
                <a:cs typeface="Times"/>
              </a:rPr>
              <a:t>fm</a:t>
            </a:r>
            <a:r>
              <a:rPr lang="en-US" sz="1600" b="0" i="0" u="none" baseline="30000">
                <a:latin typeface="Times"/>
                <a:cs typeface="Times"/>
              </a:rPr>
              <a:t>–3</a:t>
            </a:r>
            <a:r>
              <a:rPr lang="en-US" sz="1600" b="0" i="0" u="none">
                <a:latin typeface="Times"/>
                <a:cs typeface="Times"/>
              </a:rPr>
              <a:t>]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 rot="16200000" flipV="1">
            <a:off x="2787914" y="5685632"/>
            <a:ext cx="397933" cy="287337"/>
          </a:xfrm>
          <a:prstGeom prst="rightArrow">
            <a:avLst>
              <a:gd name="adj1" fmla="val 50000"/>
              <a:gd name="adj2" fmla="val 62569"/>
            </a:avLst>
          </a:prstGeom>
          <a:solidFill>
            <a:schemeClr val="accent1">
              <a:alpha val="42000"/>
            </a:schemeClr>
          </a:solidFill>
          <a:ln w="12700">
            <a:solidFill>
              <a:schemeClr val="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accent1">
                <a:alpha val="75000"/>
              </a:schemeClr>
            </a:outerShdw>
          </a:effec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Hoyle State 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4816" y="1054100"/>
            <a:ext cx="8573829" cy="5323388"/>
            <a:chOff x="94816" y="1054100"/>
            <a:chExt cx="8573829" cy="5323388"/>
          </a:xfrm>
        </p:grpSpPr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5412212" y="5977378"/>
              <a:ext cx="3256433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FFFF"/>
              </a:solidFill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u="none">
                  <a:solidFill>
                    <a:srgbClr val="FF0000"/>
                  </a:solidFill>
                  <a:latin typeface="Chalkboard"/>
                  <a:cs typeface="Chalkboard"/>
                </a:rPr>
                <a:t>*</a:t>
              </a:r>
              <a:r>
                <a:rPr lang="en-US" sz="2000" b="1" u="none">
                  <a:solidFill>
                    <a:srgbClr val="800000"/>
                  </a:solidFill>
                  <a:latin typeface="Chalkboard"/>
                  <a:cs typeface="Chalkboard"/>
                </a:rPr>
                <a:t>(NC</a:t>
              </a:r>
              <a:r>
                <a:rPr lang="en-US" sz="2000" b="1" u="none">
                  <a:solidFill>
                    <a:srgbClr val="008000"/>
                  </a:solidFill>
                  <a:latin typeface="Chalkboard"/>
                  <a:cs typeface="Chalkboard"/>
                </a:rPr>
                <a:t>Sp</a:t>
              </a:r>
              <a:r>
                <a:rPr lang="en-US" sz="2000" b="1" u="none">
                  <a:solidFill>
                    <a:srgbClr val="800000"/>
                  </a:solidFill>
                  <a:latin typeface="Chalkboard"/>
                  <a:cs typeface="Chalkboard"/>
                </a:rPr>
                <a:t>M &amp; Band Mixing)</a:t>
              </a:r>
            </a:p>
          </p:txBody>
        </p:sp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 rot="16200000" flipV="1">
              <a:off x="6644480" y="5664464"/>
              <a:ext cx="389467" cy="287337"/>
            </a:xfrm>
            <a:prstGeom prst="rightArrow">
              <a:avLst>
                <a:gd name="adj1" fmla="val 50000"/>
                <a:gd name="adj2" fmla="val 62569"/>
              </a:avLst>
            </a:prstGeom>
            <a:solidFill>
              <a:schemeClr val="accent1">
                <a:alpha val="42000"/>
              </a:schemeClr>
            </a:solidFill>
            <a:ln w="12700">
              <a:solidFill>
                <a:schemeClr val="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accent1">
                  <a:alpha val="75000"/>
                </a:schemeClr>
              </a:outerShdw>
            </a:effectLst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4816" y="1054100"/>
              <a:ext cx="21852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none">
                  <a:solidFill>
                    <a:srgbClr val="FF0000"/>
                  </a:solidFill>
                </a:rPr>
                <a:t>*Now with mixing </a:t>
              </a:r>
            </a:p>
            <a:p>
              <a:pPr algn="ctr"/>
              <a:r>
                <a:rPr lang="en-US" sz="2000" b="1" u="none">
                  <a:solidFill>
                    <a:srgbClr val="FF0000"/>
                  </a:solidFill>
                </a:rPr>
                <a:t>at the band-head</a:t>
              </a:r>
            </a:p>
            <a:p>
              <a:pPr algn="ctr"/>
              <a:r>
                <a:rPr lang="en-US" sz="2000" b="1" u="none">
                  <a:solidFill>
                    <a:srgbClr val="FF0000"/>
                  </a:solidFill>
                </a:rPr>
                <a:t>level turn on ...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76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8"/>
          <p:cNvSpPr txBox="1">
            <a:spLocks noChangeArrowheads="1"/>
          </p:cNvSpPr>
          <p:nvPr/>
        </p:nvSpPr>
        <p:spPr bwMode="auto">
          <a:xfrm rot="16200000">
            <a:off x="-408514" y="3390052"/>
            <a:ext cx="1547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Energy (MeV)</a:t>
            </a: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8151" r="9657" b="10982"/>
          <a:stretch>
            <a:fillRect/>
          </a:stretch>
        </p:blipFill>
        <p:spPr bwMode="auto">
          <a:xfrm>
            <a:off x="464611" y="1508865"/>
            <a:ext cx="71008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40" name="AutoShape 10"/>
          <p:cNvSpPr>
            <a:spLocks noChangeArrowheads="1"/>
          </p:cNvSpPr>
          <p:nvPr/>
        </p:nvSpPr>
        <p:spPr bwMode="auto">
          <a:xfrm>
            <a:off x="1217086" y="4326677"/>
            <a:ext cx="152400" cy="889000"/>
          </a:xfrm>
          <a:prstGeom prst="downArrow">
            <a:avLst>
              <a:gd name="adj1" fmla="val 50000"/>
              <a:gd name="adj2" fmla="val 145833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AutoShape 11"/>
          <p:cNvSpPr>
            <a:spLocks noChangeArrowheads="1"/>
          </p:cNvSpPr>
          <p:nvPr/>
        </p:nvSpPr>
        <p:spPr bwMode="auto">
          <a:xfrm>
            <a:off x="2148949" y="4347315"/>
            <a:ext cx="152400" cy="890587"/>
          </a:xfrm>
          <a:prstGeom prst="downArrow">
            <a:avLst>
              <a:gd name="adj1" fmla="val 50000"/>
              <a:gd name="adj2" fmla="val 146094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2261661" y="4490190"/>
            <a:ext cx="985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5.12 W.u.</a:t>
            </a: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1259949" y="4488602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4.65 </a:t>
            </a:r>
            <a:r>
              <a:rPr lang="en-US" err="1"/>
              <a:t>W.u</a:t>
            </a:r>
            <a:r>
              <a:rPr lang="en-US"/>
              <a:t>.</a:t>
            </a: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2079099" y="1947016"/>
            <a:ext cx="763587" cy="3271838"/>
          </a:xfrm>
          <a:prstGeom prst="rect">
            <a:avLst/>
          </a:prstGeom>
          <a:solidFill>
            <a:schemeClr val="hlink">
              <a:alpha val="18039"/>
            </a:schemeClr>
          </a:solidFill>
          <a:ln w="12700">
            <a:solidFill>
              <a:schemeClr val="folHlink">
                <a:alpha val="65881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4246036" y="1943840"/>
            <a:ext cx="763588" cy="2038880"/>
          </a:xfrm>
          <a:prstGeom prst="rect">
            <a:avLst/>
          </a:prstGeom>
          <a:solidFill>
            <a:schemeClr val="hlink">
              <a:alpha val="18039"/>
            </a:schemeClr>
          </a:solidFill>
          <a:ln w="12700">
            <a:solidFill>
              <a:schemeClr val="hlink">
                <a:alpha val="90979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6438374" y="1947016"/>
            <a:ext cx="763587" cy="1595438"/>
          </a:xfrm>
          <a:prstGeom prst="rect">
            <a:avLst/>
          </a:prstGeom>
          <a:solidFill>
            <a:schemeClr val="hlink">
              <a:alpha val="18039"/>
            </a:schemeClr>
          </a:solidFill>
          <a:ln w="12700">
            <a:solidFill>
              <a:srgbClr val="25097A">
                <a:alpha val="76077"/>
              </a:srgbClr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47" name="Group 2"/>
          <p:cNvGrpSpPr>
            <a:grpSpLocks/>
          </p:cNvGrpSpPr>
          <p:nvPr/>
        </p:nvGrpSpPr>
        <p:grpSpPr bwMode="auto">
          <a:xfrm>
            <a:off x="2148949" y="957367"/>
            <a:ext cx="663575" cy="488950"/>
            <a:chOff x="2309813" y="981075"/>
            <a:chExt cx="663575" cy="488950"/>
          </a:xfrm>
        </p:grpSpPr>
        <p:grpSp>
          <p:nvGrpSpPr>
            <p:cNvPr id="48" name="Group 1056"/>
            <p:cNvGrpSpPr>
              <a:grpSpLocks noChangeAspect="1"/>
            </p:cNvGrpSpPr>
            <p:nvPr/>
          </p:nvGrpSpPr>
          <p:grpSpPr bwMode="auto">
            <a:xfrm>
              <a:off x="2390775" y="981075"/>
              <a:ext cx="419100" cy="393700"/>
              <a:chOff x="3944" y="851"/>
              <a:chExt cx="328" cy="308"/>
            </a:xfrm>
          </p:grpSpPr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5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57" name="Oval 1058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" name="Group 1059"/>
            <p:cNvGrpSpPr>
              <a:grpSpLocks noChangeAspect="1"/>
            </p:cNvGrpSpPr>
            <p:nvPr/>
          </p:nvGrpSpPr>
          <p:grpSpPr bwMode="auto">
            <a:xfrm>
              <a:off x="2309813" y="1076325"/>
              <a:ext cx="419100" cy="393700"/>
              <a:chOff x="3944" y="851"/>
              <a:chExt cx="328" cy="308"/>
            </a:xfrm>
          </p:grpSpPr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5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55" name="Oval 1061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1062"/>
            <p:cNvGrpSpPr>
              <a:grpSpLocks noChangeAspect="1"/>
            </p:cNvGrpSpPr>
            <p:nvPr/>
          </p:nvGrpSpPr>
          <p:grpSpPr bwMode="auto">
            <a:xfrm>
              <a:off x="2554288" y="1063625"/>
              <a:ext cx="419100" cy="393700"/>
              <a:chOff x="3944" y="851"/>
              <a:chExt cx="328" cy="308"/>
            </a:xfrm>
          </p:grpSpPr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5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53" name="Oval 1064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Oval 1065"/>
            <p:cNvSpPr>
              <a:spLocks noChangeArrowheads="1"/>
            </p:cNvSpPr>
            <p:nvPr/>
          </p:nvSpPr>
          <p:spPr bwMode="auto">
            <a:xfrm>
              <a:off x="2339975" y="1235075"/>
              <a:ext cx="579438" cy="92075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" name="Group 3"/>
          <p:cNvGrpSpPr>
            <a:grpSpLocks/>
          </p:cNvGrpSpPr>
          <p:nvPr/>
        </p:nvGrpSpPr>
        <p:grpSpPr bwMode="auto">
          <a:xfrm>
            <a:off x="4081440" y="1023564"/>
            <a:ext cx="1029040" cy="391269"/>
            <a:chOff x="4149725" y="1041318"/>
            <a:chExt cx="1057275" cy="406295"/>
          </a:xfrm>
        </p:grpSpPr>
        <p:grpSp>
          <p:nvGrpSpPr>
            <p:cNvPr id="59" name="Group 1039"/>
            <p:cNvGrpSpPr>
              <a:grpSpLocks noChangeAspect="1"/>
            </p:cNvGrpSpPr>
            <p:nvPr/>
          </p:nvGrpSpPr>
          <p:grpSpPr bwMode="auto">
            <a:xfrm>
              <a:off x="4149725" y="1041318"/>
              <a:ext cx="419100" cy="398813"/>
              <a:chOff x="3944" y="841"/>
              <a:chExt cx="328" cy="312"/>
            </a:xfrm>
          </p:grpSpPr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44" y="84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68" name="Oval 1038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" name="Group 1040"/>
            <p:cNvGrpSpPr>
              <a:grpSpLocks noChangeAspect="1"/>
            </p:cNvGrpSpPr>
            <p:nvPr/>
          </p:nvGrpSpPr>
          <p:grpSpPr bwMode="auto">
            <a:xfrm>
              <a:off x="4464050" y="1051357"/>
              <a:ext cx="419100" cy="396256"/>
              <a:chOff x="3944" y="865"/>
              <a:chExt cx="328" cy="310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67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66" name="Oval 1042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" name="Group 1043"/>
            <p:cNvGrpSpPr>
              <a:grpSpLocks noChangeAspect="1"/>
            </p:cNvGrpSpPr>
            <p:nvPr/>
          </p:nvGrpSpPr>
          <p:grpSpPr bwMode="auto">
            <a:xfrm>
              <a:off x="4787900" y="1048802"/>
              <a:ext cx="419100" cy="393700"/>
              <a:chOff x="3944" y="863"/>
              <a:chExt cx="328" cy="308"/>
            </a:xfrm>
          </p:grpSpPr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63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64" name="Oval 1045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" name="Oval 1066"/>
            <p:cNvSpPr>
              <a:spLocks noChangeArrowheads="1"/>
            </p:cNvSpPr>
            <p:nvPr/>
          </p:nvSpPr>
          <p:spPr bwMode="auto">
            <a:xfrm>
              <a:off x="4613275" y="1073150"/>
              <a:ext cx="130175" cy="354013"/>
            </a:xfrm>
            <a:prstGeom prst="ellipse">
              <a:avLst/>
            </a:prstGeom>
            <a:noFill/>
            <a:ln w="19050">
              <a:solidFill>
                <a:schemeClr val="hlink"/>
              </a:solidFill>
              <a:prstDash val="sysDot"/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9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817463"/>
              </p:ext>
            </p:extLst>
          </p:nvPr>
        </p:nvGraphicFramePr>
        <p:xfrm>
          <a:off x="5301298" y="3885352"/>
          <a:ext cx="3598862" cy="2232030"/>
        </p:xfrm>
        <a:graphic>
          <a:graphicData uri="http://schemas.openxmlformats.org/drawingml/2006/table">
            <a:tbl>
              <a:tblPr/>
              <a:tblGrid>
                <a:gridCol w="11001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52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1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NCSpM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Exp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7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Matter </a:t>
                      </a:r>
                      <a:r>
                        <a:rPr kumimoji="0" lang="en-US" sz="1600" b="0" i="1" u="none" strike="noStrike" cap="none" normalizeH="0" baseline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rms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fm</a:t>
                      </a:r>
                      <a:endParaRPr kumimoji="0" lang="en-US" sz="1600" b="1" i="1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Ground state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2.44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2.43(2)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7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Hoyle state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2.93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1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N/A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Q,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1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1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+6.62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+6(3)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6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1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1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endParaRPr kumimoji="1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–20.61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1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N/A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7" name="AutoShape 10"/>
          <p:cNvSpPr>
            <a:spLocks noChangeArrowheads="1"/>
          </p:cNvSpPr>
          <p:nvPr/>
        </p:nvSpPr>
        <p:spPr bwMode="auto">
          <a:xfrm>
            <a:off x="4301065" y="3056677"/>
            <a:ext cx="152401" cy="621243"/>
          </a:xfrm>
          <a:prstGeom prst="downArrow">
            <a:avLst>
              <a:gd name="adj1" fmla="val 50000"/>
              <a:gd name="adj2" fmla="val 145833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Rectangle 23"/>
          <p:cNvSpPr>
            <a:spLocks noChangeArrowheads="1"/>
          </p:cNvSpPr>
          <p:nvPr/>
        </p:nvSpPr>
        <p:spPr bwMode="auto">
          <a:xfrm>
            <a:off x="4358751" y="3032336"/>
            <a:ext cx="971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63.0 </a:t>
            </a:r>
            <a:r>
              <a:rPr lang="en-US" err="1"/>
              <a:t>W.u</a:t>
            </a:r>
            <a:r>
              <a:rPr lang="en-US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74770" y="1485110"/>
            <a:ext cx="1569230" cy="1957976"/>
            <a:chOff x="7574770" y="1413990"/>
            <a:chExt cx="1569230" cy="1957976"/>
          </a:xfrm>
        </p:grpSpPr>
        <p:sp>
          <p:nvSpPr>
            <p:cNvPr id="2" name="Rectangle 1"/>
            <p:cNvSpPr/>
            <p:nvPr/>
          </p:nvSpPr>
          <p:spPr>
            <a:xfrm>
              <a:off x="7623291" y="1413990"/>
              <a:ext cx="14673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b="1" u="none">
                  <a:solidFill>
                    <a:srgbClr val="F200FB"/>
                  </a:solidFill>
                  <a:latin typeface="Arial"/>
                  <a:ea typeface="ＭＳ Ｐゴシック" pitchFamily="1" charset="-128"/>
                  <a:cs typeface="Arial"/>
                </a:rPr>
                <a:t>1p-1h (3 3)</a:t>
              </a: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7874002" y="3200399"/>
              <a:ext cx="82973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200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>
              <a:off x="8736976" y="2971856"/>
              <a:ext cx="40702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b="1" u="none">
                  <a:solidFill>
                    <a:srgbClr val="F200FB"/>
                  </a:solidFill>
                  <a:latin typeface="Arial"/>
                  <a:ea typeface="ＭＳ Ｐゴシック" pitchFamily="1" charset="-128"/>
                  <a:cs typeface="Arial"/>
                </a:rPr>
                <a:t>3</a:t>
              </a:r>
              <a:r>
                <a:rPr lang="en-US" sz="2800" b="1" u="none" baseline="30000">
                  <a:solidFill>
                    <a:srgbClr val="F200FB"/>
                  </a:solidFill>
                  <a:latin typeface="Arial"/>
                  <a:ea typeface="ＭＳ Ｐゴシック" pitchFamily="1" charset="-128"/>
                  <a:cs typeface="Arial"/>
                </a:rPr>
                <a:t>-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26490" y="2785585"/>
              <a:ext cx="8336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b="1" u="none">
                  <a:solidFill>
                    <a:srgbClr val="F200FB"/>
                  </a:solidFill>
                  <a:latin typeface="Arial"/>
                  <a:ea typeface="ＭＳ Ｐゴシック" pitchFamily="1" charset="-128"/>
                  <a:cs typeface="Arial"/>
                </a:rPr>
                <a:t>~9.60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74770" y="1930406"/>
              <a:ext cx="1517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none">
                  <a:solidFill>
                    <a:srgbClr val="F200FB"/>
                  </a:solidFill>
                  <a:latin typeface="+mj-lt"/>
                </a:rPr>
                <a:t>“No B(E3)”</a:t>
              </a:r>
            </a:p>
            <a:p>
              <a:pPr algn="ctr"/>
              <a:r>
                <a:rPr lang="en-US" sz="2000" b="1" u="none">
                  <a:solidFill>
                    <a:srgbClr val="F200FB"/>
                  </a:solidFill>
                  <a:latin typeface="+mj-lt"/>
                </a:rPr>
                <a:t>... Yet ...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u="none">
                <a:solidFill>
                  <a:schemeClr val="bg2">
                    <a:lumMod val="75000"/>
                  </a:schemeClr>
                </a:solidFill>
                <a:latin typeface="+mj-lt"/>
              </a:rPr>
              <a:t>Hoyle State Example</a:t>
            </a:r>
          </a:p>
        </p:txBody>
      </p:sp>
      <p:sp>
        <p:nvSpPr>
          <p:cNvPr id="75" name="Title 1"/>
          <p:cNvSpPr>
            <a:spLocks/>
          </p:cNvSpPr>
          <p:nvPr/>
        </p:nvSpPr>
        <p:spPr bwMode="auto">
          <a:xfrm>
            <a:off x="1456267" y="0"/>
            <a:ext cx="768773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 baseline="30000">
                <a:solidFill>
                  <a:srgbClr val="800000"/>
                </a:solidFill>
                <a:latin typeface="Bradley Hand ITC TT-Bold" charset="0"/>
              </a:rPr>
              <a:t>12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C Observables – </a:t>
            </a:r>
            <a:r>
              <a:rPr kumimoji="1" lang="en-US" altLang="ja-JP" sz="3200" b="1" u="none">
                <a:solidFill>
                  <a:srgbClr val="008000"/>
                </a:solidFill>
                <a:latin typeface="Bradley Hand ITC TT-Bold" charset="0"/>
              </a:rPr>
              <a:t>Negative Parity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7584" y="894080"/>
            <a:ext cx="695216" cy="643626"/>
            <a:chOff x="6701264" y="825287"/>
            <a:chExt cx="805180" cy="722579"/>
          </a:xfrm>
        </p:grpSpPr>
        <p:grpSp>
          <p:nvGrpSpPr>
            <p:cNvPr id="86" name="Group 1062"/>
            <p:cNvGrpSpPr>
              <a:grpSpLocks noChangeAspect="1"/>
            </p:cNvGrpSpPr>
            <p:nvPr/>
          </p:nvGrpSpPr>
          <p:grpSpPr bwMode="auto">
            <a:xfrm flipH="1">
              <a:off x="6701264" y="1151610"/>
              <a:ext cx="419100" cy="396256"/>
              <a:chOff x="3944" y="843"/>
              <a:chExt cx="328" cy="310"/>
            </a:xfrm>
          </p:grpSpPr>
          <p:pic>
            <p:nvPicPr>
              <p:cNvPr id="8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43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88" name="Oval 1064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" name="Group 1062"/>
            <p:cNvGrpSpPr>
              <a:grpSpLocks noChangeAspect="1"/>
            </p:cNvGrpSpPr>
            <p:nvPr/>
          </p:nvGrpSpPr>
          <p:grpSpPr bwMode="auto">
            <a:xfrm>
              <a:off x="7087344" y="1151677"/>
              <a:ext cx="419100" cy="393700"/>
              <a:chOff x="3944" y="851"/>
              <a:chExt cx="328" cy="308"/>
            </a:xfrm>
          </p:grpSpPr>
          <p:pic>
            <p:nvPicPr>
              <p:cNvPr id="9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5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93" name="Oval 1064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" name="Group 1056"/>
            <p:cNvGrpSpPr>
              <a:grpSpLocks noChangeAspect="1"/>
            </p:cNvGrpSpPr>
            <p:nvPr/>
          </p:nvGrpSpPr>
          <p:grpSpPr bwMode="auto">
            <a:xfrm flipH="1" flipV="1">
              <a:off x="6883191" y="825287"/>
              <a:ext cx="419100" cy="393700"/>
              <a:chOff x="3944" y="851"/>
              <a:chExt cx="328" cy="308"/>
            </a:xfrm>
          </p:grpSpPr>
          <p:pic>
            <p:nvPicPr>
              <p:cNvPr id="9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851"/>
                <a:ext cx="328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</p:pic>
          <p:sp>
            <p:nvSpPr>
              <p:cNvPr id="96" name="Oval 1058"/>
              <p:cNvSpPr>
                <a:spLocks noChangeArrowheads="1"/>
              </p:cNvSpPr>
              <p:nvPr/>
            </p:nvSpPr>
            <p:spPr bwMode="auto">
              <a:xfrm>
                <a:off x="3962" y="865"/>
                <a:ext cx="288" cy="288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328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73" y="956320"/>
            <a:ext cx="5091684" cy="5414841"/>
          </a:xfrm>
          <a:prstGeom prst="rect">
            <a:avLst/>
          </a:prstGeom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151467" y="12700"/>
            <a:ext cx="7992533" cy="58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2800" b="1" u="none">
                <a:solidFill>
                  <a:srgbClr val="800000"/>
                </a:solidFill>
                <a:latin typeface="Bradley Hand ITC TT-Bold" charset="0"/>
              </a:rPr>
              <a:t>Review Article – PPNP </a:t>
            </a:r>
            <a:r>
              <a:rPr kumimoji="1" lang="en-US" altLang="ja-JP" sz="2800" b="1">
                <a:solidFill>
                  <a:srgbClr val="800000"/>
                </a:solidFill>
                <a:latin typeface="Bradley Hand ITC TT-Bold" charset="0"/>
              </a:rPr>
              <a:t>89</a:t>
            </a:r>
            <a:r>
              <a:rPr kumimoji="1" lang="en-US" altLang="ja-JP" sz="2800" b="1" u="none">
                <a:solidFill>
                  <a:srgbClr val="800000"/>
                </a:solidFill>
                <a:latin typeface="Bradley Hand ITC TT-Bold" charset="0"/>
              </a:rPr>
              <a:t> (2016) 101-136</a:t>
            </a:r>
            <a:endParaRPr kumimoji="1" lang="en-US" sz="28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sp>
        <p:nvSpPr>
          <p:cNvPr id="6" name="Text Box 165"/>
          <p:cNvSpPr txBox="1">
            <a:spLocks noChangeArrowheads="1"/>
          </p:cNvSpPr>
          <p:nvPr/>
        </p:nvSpPr>
        <p:spPr bwMode="auto">
          <a:xfrm>
            <a:off x="6265332" y="1535145"/>
            <a:ext cx="2929467" cy="44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>
            <a:lvl1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>
                <a:solidFill>
                  <a:srgbClr val="800000"/>
                </a:solidFill>
                <a:latin typeface="+mj-lt"/>
              </a:rPr>
              <a:t>– </a:t>
            </a:r>
            <a:r>
              <a:rPr lang="en-US" sz="2000" i="0" u="none">
                <a:solidFill>
                  <a:srgbClr val="800000"/>
                </a:solidFill>
                <a:latin typeface="+mj-lt"/>
              </a:rPr>
              <a:t>Kristina Launey </a:t>
            </a:r>
            <a:r>
              <a:rPr lang="en-US" sz="2000" b="0" i="0" u="none">
                <a:solidFill>
                  <a:srgbClr val="800000"/>
                </a:solidFill>
                <a:latin typeface="+mj-lt"/>
              </a:rPr>
              <a:t>–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>
                <a:solidFill>
                  <a:srgbClr val="800000"/>
                </a:solidFill>
                <a:latin typeface="+mj-lt"/>
              </a:rPr>
              <a:t>"State of the Art in Nuclear Cluster Physics”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>
                <a:solidFill>
                  <a:srgbClr val="800000"/>
                </a:solidFill>
                <a:latin typeface="+mj-lt"/>
              </a:rPr>
              <a:t>(</a:t>
            </a:r>
            <a:r>
              <a:rPr lang="en-US" sz="2000" i="0" u="none">
                <a:solidFill>
                  <a:srgbClr val="800000"/>
                </a:solidFill>
                <a:latin typeface="+mj-lt"/>
              </a:rPr>
              <a:t>SOTANCP3</a:t>
            </a:r>
            <a:r>
              <a:rPr lang="en-US" sz="2000" b="0" i="0" u="none">
                <a:solidFill>
                  <a:srgbClr val="800000"/>
                </a:solidFill>
                <a:latin typeface="+mj-lt"/>
              </a:rPr>
              <a:t>) Yokohama, Japan 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>
                <a:solidFill>
                  <a:srgbClr val="800000"/>
                </a:solidFill>
                <a:latin typeface="+mj-lt"/>
              </a:rPr>
              <a:t>May 26-30, 2014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>
              <a:solidFill>
                <a:srgbClr val="800000"/>
              </a:solidFill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u="none">
                <a:solidFill>
                  <a:srgbClr val="800000"/>
                </a:solidFill>
                <a:latin typeface="+mj-lt"/>
              </a:rPr>
              <a:t>&amp;</a:t>
            </a:r>
          </a:p>
          <a:p>
            <a:pPr marL="0" marR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>
              <a:solidFill>
                <a:srgbClr val="800000"/>
              </a:solidFill>
              <a:latin typeface="+mj-lt"/>
            </a:endParaRP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 </a:t>
            </a:r>
            <a:r>
              <a:rPr lang="en-US" sz="2000" i="0" u="none">
                <a:solidFill>
                  <a:srgbClr val="800000"/>
                </a:solidFill>
              </a:rPr>
              <a:t>– Kristina Launey –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"State of the Art in Nuclear Cluster 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Physics”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(</a:t>
            </a:r>
            <a:r>
              <a:rPr lang="en-US" sz="2000" i="0" u="none">
                <a:solidFill>
                  <a:srgbClr val="800000"/>
                </a:solidFill>
              </a:rPr>
              <a:t>SOTANCP4</a:t>
            </a:r>
            <a:r>
              <a:rPr lang="en-US" sz="2000" b="0" i="0" u="none">
                <a:solidFill>
                  <a:srgbClr val="800000"/>
                </a:solidFill>
              </a:rPr>
              <a:t>)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Galveston, Texas, USA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en-US" sz="2000" b="0" i="0" u="none">
                <a:solidFill>
                  <a:srgbClr val="800000"/>
                </a:solidFill>
              </a:rPr>
              <a:t>May 13-18,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897471"/>
            <a:ext cx="174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none">
                <a:solidFill>
                  <a:srgbClr val="800000"/>
                </a:solidFill>
                <a:latin typeface="+mj-lt"/>
              </a:rPr>
              <a:t>... Also ...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265333" y="965200"/>
            <a:ext cx="84667" cy="533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Clustering Examples</a:t>
            </a:r>
          </a:p>
        </p:txBody>
      </p:sp>
    </p:spTree>
    <p:extLst>
      <p:ext uri="{BB962C8B-B14F-4D97-AF65-F5344CB8AC3E}">
        <p14:creationId xmlns:p14="http://schemas.microsoft.com/office/powerpoint/2010/main" val="233486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52499" y="837235"/>
            <a:ext cx="7327901" cy="5398465"/>
            <a:chOff x="0" y="333717"/>
            <a:chExt cx="9151191" cy="6524284"/>
          </a:xfrm>
        </p:grpSpPr>
        <p:pic>
          <p:nvPicPr>
            <p:cNvPr id="5" name="Picture 4" descr="Screen Shot 2016-05-09 at 4.40.1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766" y="519062"/>
              <a:ext cx="5487425" cy="2629671"/>
            </a:xfrm>
            <a:prstGeom prst="rect">
              <a:avLst/>
            </a:prstGeom>
          </p:spPr>
        </p:pic>
        <p:pic>
          <p:nvPicPr>
            <p:cNvPr id="6" name="Picture 5" descr="Screen Shot 2016-05-09 at 4.43.2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223" y="3556079"/>
              <a:ext cx="4489777" cy="3301922"/>
            </a:xfrm>
            <a:prstGeom prst="rect">
              <a:avLst/>
            </a:prstGeom>
          </p:spPr>
        </p:pic>
        <p:pic>
          <p:nvPicPr>
            <p:cNvPr id="7" name="Picture 6" descr="Screen Shot 2016-05-09 at 4.41.2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3" y="1010012"/>
              <a:ext cx="3350971" cy="21387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9983" y="333717"/>
              <a:ext cx="2602449" cy="652173"/>
            </a:xfrm>
            <a:prstGeom prst="rect">
              <a:avLst/>
            </a:prstGeom>
            <a:noFill/>
            <a:ln w="12700" cmpd="sng">
              <a:solidFill>
                <a:srgbClr val="74400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u="none">
                  <a:solidFill>
                    <a:srgbClr val="744008"/>
                  </a:solidFill>
                  <a:latin typeface="+mj-lt"/>
                </a:rPr>
                <a:t>Ne-20: grey arrow is gamma used</a:t>
              </a:r>
            </a:p>
          </p:txBody>
        </p:sp>
        <p:pic>
          <p:nvPicPr>
            <p:cNvPr id="9" name="Picture 8" descr="Screen Shot 2016-05-09 at 4.58.2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22261"/>
              <a:ext cx="4654223" cy="3235739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 bwMode="auto">
          <a:xfrm>
            <a:off x="1562100" y="16932"/>
            <a:ext cx="7594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>
                <a:solidFill>
                  <a:srgbClr val="800000"/>
                </a:solidFill>
              </a:rPr>
              <a:t>Medium Mass Nuclei (Gregory Tobin / REU)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sd-Shell Examples</a:t>
            </a:r>
          </a:p>
        </p:txBody>
      </p:sp>
    </p:spTree>
    <p:extLst>
      <p:ext uri="{BB962C8B-B14F-4D97-AF65-F5344CB8AC3E}">
        <p14:creationId xmlns:p14="http://schemas.microsoft.com/office/powerpoint/2010/main" val="390869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485900" y="21165"/>
            <a:ext cx="76581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>
                <a:solidFill>
                  <a:srgbClr val="800000"/>
                </a:solidFill>
              </a:rPr>
              <a:t>Further sd-shell Results (Robert Baker / GS)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6" y="4065754"/>
            <a:ext cx="2633728" cy="19037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92" y="1714499"/>
            <a:ext cx="1480186" cy="22485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63" name="Group 30"/>
          <p:cNvGrpSpPr>
            <a:grpSpLocks/>
          </p:cNvGrpSpPr>
          <p:nvPr/>
        </p:nvGrpSpPr>
        <p:grpSpPr bwMode="auto">
          <a:xfrm>
            <a:off x="4554537" y="1738858"/>
            <a:ext cx="4589463" cy="2649538"/>
            <a:chOff x="2560" y="2090"/>
            <a:chExt cx="2891" cy="1669"/>
          </a:xfrm>
        </p:grpSpPr>
        <p:pic>
          <p:nvPicPr>
            <p:cNvPr id="8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  <a14:imgEffect>
                        <a14:saturation sat="7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" t="5350" r="1658"/>
            <a:stretch/>
          </p:blipFill>
          <p:spPr bwMode="auto">
            <a:xfrm>
              <a:off x="2560" y="2090"/>
              <a:ext cx="2891" cy="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14"/>
            <p:cNvSpPr txBox="1">
              <a:spLocks noChangeArrowheads="1"/>
            </p:cNvSpPr>
            <p:nvPr/>
          </p:nvSpPr>
          <p:spPr bwMode="auto">
            <a:xfrm>
              <a:off x="3038" y="3532"/>
              <a:ext cx="2197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>
              <a:spAutoFit/>
            </a:bodyPr>
            <a:lstStyle>
              <a:lvl1pPr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 i="0">
                  <a:solidFill>
                    <a:schemeClr val="bg1"/>
                  </a:solidFill>
                  <a:latin typeface="Chalkboard"/>
                  <a:cs typeface="Chalkboard"/>
                </a:rPr>
                <a:t>… nuclei… elements… stars…</a:t>
              </a:r>
            </a:p>
          </p:txBody>
        </p:sp>
      </p:grpSp>
      <p:sp>
        <p:nvSpPr>
          <p:cNvPr id="64" name="Oval 63"/>
          <p:cNvSpPr/>
          <p:nvPr/>
        </p:nvSpPr>
        <p:spPr>
          <a:xfrm rot="3089556">
            <a:off x="4761791" y="3878993"/>
            <a:ext cx="349073" cy="40499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3143985">
            <a:off x="4873418" y="3208030"/>
            <a:ext cx="732022" cy="1218498"/>
          </a:xfrm>
          <a:prstGeom prst="ellipse">
            <a:avLst/>
          </a:prstGeom>
          <a:solidFill>
            <a:srgbClr val="FF6600">
              <a:alpha val="43000"/>
            </a:srgbClr>
          </a:solidFill>
          <a:ln w="28575" cmpd="sng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2" y="1456269"/>
            <a:ext cx="1519716" cy="23073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71" name="Straight Arrow Connector 70"/>
          <p:cNvCxnSpPr>
            <a:stCxn id="68" idx="3"/>
          </p:cNvCxnSpPr>
          <p:nvPr/>
        </p:nvCxnSpPr>
        <p:spPr bwMode="auto">
          <a:xfrm>
            <a:off x="1854203" y="1248763"/>
            <a:ext cx="3344330" cy="24342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>
            <a:stCxn id="70" idx="3"/>
          </p:cNvCxnSpPr>
          <p:nvPr/>
        </p:nvCxnSpPr>
        <p:spPr bwMode="auto">
          <a:xfrm flipV="1">
            <a:off x="2764367" y="3822700"/>
            <a:ext cx="2264833" cy="4952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26" y="3611034"/>
            <a:ext cx="1583266" cy="24131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4" name="TextBox 73"/>
          <p:cNvSpPr txBox="1"/>
          <p:nvPr/>
        </p:nvSpPr>
        <p:spPr>
          <a:xfrm>
            <a:off x="3234258" y="1282693"/>
            <a:ext cx="651943" cy="33855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i="0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22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M</a:t>
            </a:r>
            <a:r>
              <a:rPr lang="en-US" sz="1600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g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645377" y="3856557"/>
            <a:ext cx="584214" cy="33855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i="0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32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N</a:t>
            </a:r>
            <a:r>
              <a:rPr lang="en-US" sz="1600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e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Chalkboard"/>
              <a:cs typeface="Chalkboard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5" y="4054514"/>
            <a:ext cx="1522610" cy="23003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7" name="TextBox 76"/>
          <p:cNvSpPr txBox="1"/>
          <p:nvPr/>
        </p:nvSpPr>
        <p:spPr>
          <a:xfrm>
            <a:off x="6379634" y="5194293"/>
            <a:ext cx="660400" cy="33855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i="0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24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N</a:t>
            </a:r>
            <a:r>
              <a:rPr lang="en-US" sz="1600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e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Chalkboard"/>
              <a:cs typeface="Chalkboard"/>
            </a:endParaRPr>
          </a:p>
        </p:txBody>
      </p:sp>
      <p:cxnSp>
        <p:nvCxnSpPr>
          <p:cNvPr id="78" name="Straight Arrow Connector 77"/>
          <p:cNvCxnSpPr>
            <a:stCxn id="75" idx="1"/>
          </p:cNvCxnSpPr>
          <p:nvPr/>
        </p:nvCxnSpPr>
        <p:spPr bwMode="auto">
          <a:xfrm flipH="1" flipV="1">
            <a:off x="5621867" y="3810000"/>
            <a:ext cx="2023510" cy="2158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3869267" y="1456267"/>
            <a:ext cx="1413933" cy="2133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0" name="Straight Arrow Connector 79"/>
          <p:cNvCxnSpPr/>
          <p:nvPr/>
        </p:nvCxnSpPr>
        <p:spPr bwMode="auto">
          <a:xfrm flipH="1" flipV="1">
            <a:off x="5308600" y="3801533"/>
            <a:ext cx="1117600" cy="14054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524928" y="5925063"/>
            <a:ext cx="347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none">
                <a:solidFill>
                  <a:srgbClr val="800000"/>
                </a:solidFill>
                <a:latin typeface="+mj-lt"/>
              </a:rPr>
              <a:t>Ab initio description (converged selected spaces) (</a:t>
            </a:r>
            <a:r>
              <a:rPr lang="en-US" sz="1200" b="1" u="none" err="1">
                <a:solidFill>
                  <a:srgbClr val="800000"/>
                </a:solidFill>
                <a:latin typeface="+mj-lt"/>
              </a:rPr>
              <a:t>NNLO</a:t>
            </a:r>
            <a:r>
              <a:rPr lang="en-US" sz="1200" b="1" u="none" baseline="-25000" err="1">
                <a:solidFill>
                  <a:srgbClr val="800000"/>
                </a:solidFill>
                <a:latin typeface="+mj-lt"/>
              </a:rPr>
              <a:t>opt</a:t>
            </a:r>
            <a:r>
              <a:rPr lang="en-US" sz="1200" b="1" u="none">
                <a:solidFill>
                  <a:srgbClr val="800000"/>
                </a:solidFill>
                <a:latin typeface="+mj-lt"/>
              </a:rPr>
              <a:t>, </a:t>
            </a:r>
            <a:r>
              <a:rPr lang="en-US" sz="1200" b="1" u="none" err="1">
                <a:solidFill>
                  <a:srgbClr val="800000"/>
                </a:solidFill>
                <a:latin typeface="+mj-lt"/>
              </a:rPr>
              <a:t>ħΩ</a:t>
            </a:r>
            <a:r>
              <a:rPr lang="en-US" sz="1200" b="1" u="none">
                <a:solidFill>
                  <a:srgbClr val="800000"/>
                </a:solidFill>
                <a:latin typeface="+mj-lt"/>
              </a:rPr>
              <a:t>=15 MeV, 13 HO shells)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074334" y="4157134"/>
            <a:ext cx="550333" cy="338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109133" y="1473200"/>
            <a:ext cx="499533" cy="2116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946400" y="1752601"/>
            <a:ext cx="381001" cy="2370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44593" y="1079486"/>
            <a:ext cx="609610" cy="33855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i="0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24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S</a:t>
            </a:r>
            <a:r>
              <a:rPr lang="en-US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Chalkboard"/>
                <a:cs typeface="Chalkboard"/>
              </a:rPr>
              <a:t>i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603067" y="3674535"/>
            <a:ext cx="533400" cy="2285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5969000" y="4097867"/>
            <a:ext cx="482600" cy="211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EC93BC7-30C7-CA46-9EEB-4D6DE0B91A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r="7920"/>
          <a:stretch/>
        </p:blipFill>
        <p:spPr>
          <a:xfrm>
            <a:off x="3161649" y="4521200"/>
            <a:ext cx="1738781" cy="1460500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70" name="TextBox 69"/>
          <p:cNvSpPr txBox="1"/>
          <p:nvPr/>
        </p:nvSpPr>
        <p:spPr>
          <a:xfrm>
            <a:off x="2175921" y="4148663"/>
            <a:ext cx="58844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i="0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20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N</a:t>
            </a:r>
            <a:r>
              <a:rPr lang="en-US" sz="1600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e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800000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33321" y="4643963"/>
            <a:ext cx="58844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u="none" cap="all" baseline="3000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Chalkboard"/>
                <a:cs typeface="Chalkboard"/>
              </a:rPr>
              <a:t>19</a:t>
            </a:r>
            <a:r>
              <a:rPr lang="en-US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N</a:t>
            </a:r>
            <a:r>
              <a:rPr lang="en-US" sz="1600" i="0" u="none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e</a:t>
            </a:r>
            <a:endParaRPr lang="en-US" sz="1600" i="0" u="none" cap="all" baseline="3000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800000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1291" y="952500"/>
            <a:ext cx="284795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none"/>
              <a:t>Selected (pre-thesis) Examples</a:t>
            </a:r>
          </a:p>
          <a:p>
            <a:pPr algn="ctr"/>
            <a:r>
              <a:rPr lang="en-US" b="1" u="none"/>
              <a:t>(Now onto Beta Decay)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4787900" y="3835400"/>
            <a:ext cx="406400" cy="965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sd-Shell Examples</a:t>
            </a:r>
          </a:p>
        </p:txBody>
      </p:sp>
    </p:spTree>
    <p:extLst>
      <p:ext uri="{BB962C8B-B14F-4D97-AF65-F5344CB8AC3E}">
        <p14:creationId xmlns:p14="http://schemas.microsoft.com/office/powerpoint/2010/main" val="365705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435100" y="211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>
                <a:solidFill>
                  <a:srgbClr val="800000"/>
                </a:solidFill>
              </a:rPr>
              <a:t>Plus fp-shell Results (Grigor Sargsyan / GS)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1" y="1893404"/>
            <a:ext cx="39242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none">
                <a:solidFill>
                  <a:srgbClr val="800000"/>
                </a:solidFill>
                <a:latin typeface="Chalkboard"/>
                <a:cs typeface="Chalkboard"/>
              </a:rPr>
              <a:t>8 shells, N2LOopt </a:t>
            </a:r>
          </a:p>
          <a:p>
            <a:pPr algn="ctr"/>
            <a:r>
              <a:rPr lang="en-US" b="1" u="none">
                <a:solidFill>
                  <a:srgbClr val="800000"/>
                </a:solidFill>
                <a:latin typeface="Chalkboard"/>
                <a:cs typeface="Chalkboard"/>
              </a:rPr>
              <a:t>0</a:t>
            </a:r>
            <a:r>
              <a:rPr lang="en-US" b="1" u="none" baseline="30000">
                <a:solidFill>
                  <a:srgbClr val="800000"/>
                </a:solidFill>
                <a:latin typeface="Chalkboard"/>
                <a:cs typeface="Chalkboard"/>
              </a:rPr>
              <a:t>+</a:t>
            </a:r>
            <a:r>
              <a:rPr lang="en-US" b="1" u="none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SA-NCSM (selected): ....................  </a:t>
            </a:r>
            <a:r>
              <a:rPr lang="is-IS" sz="1600" b="0" i="0" u="none">
                <a:solidFill>
                  <a:srgbClr val="800000"/>
                </a:solidFill>
                <a:latin typeface="Chalkboard"/>
                <a:cs typeface="Chalkboard"/>
              </a:rPr>
              <a:t>966,152 </a:t>
            </a:r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  <a:p>
            <a:pPr algn="ctr"/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Complete model space: ....... </a:t>
            </a:r>
            <a:r>
              <a:rPr lang="cs-CZ" sz="1600" b="0" i="0" u="none">
                <a:solidFill>
                  <a:srgbClr val="800000"/>
                </a:solidFill>
                <a:latin typeface="Chalkboard"/>
                <a:cs typeface="Chalkboard"/>
              </a:rPr>
              <a:t>3,162,511,819 </a:t>
            </a:r>
            <a:r>
              <a:rPr lang="en-US" sz="1600" b="1" i="0" u="none">
                <a:solidFill>
                  <a:srgbClr val="800000"/>
                </a:solidFill>
                <a:latin typeface="Chalkboard"/>
                <a:cs typeface="Chalkboard"/>
              </a:rPr>
              <a:t>2</a:t>
            </a:r>
            <a:r>
              <a:rPr lang="en-US" sz="2000" b="1" i="0" u="none" baseline="30000">
                <a:solidFill>
                  <a:srgbClr val="800000"/>
                </a:solidFill>
                <a:latin typeface="Chalkboard"/>
                <a:cs typeface="Chalkboard"/>
              </a:rPr>
              <a:t>+</a:t>
            </a: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SA-NCSM (selected): ................  </a:t>
            </a:r>
            <a:r>
              <a:rPr lang="is-IS" sz="1600" b="0" i="0" u="none">
                <a:solidFill>
                  <a:srgbClr val="800000"/>
                </a:solidFill>
                <a:latin typeface="Chalkboard"/>
                <a:cs typeface="Chalkboard"/>
              </a:rPr>
              <a:t>3,055,554  </a:t>
            </a:r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Complete model space</a:t>
            </a:r>
            <a:r>
              <a:rPr lang="en-US" u="none">
                <a:solidFill>
                  <a:srgbClr val="800000"/>
                </a:solidFill>
                <a:latin typeface="Chalkboard"/>
                <a:cs typeface="Chalkboard"/>
              </a:rPr>
              <a:t>: ...</a:t>
            </a:r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  <a:r>
              <a:rPr lang="fi-FI" sz="1600" b="0" i="0" u="none">
                <a:solidFill>
                  <a:srgbClr val="800000"/>
                </a:solidFill>
                <a:latin typeface="Chalkboard"/>
                <a:cs typeface="Chalkboard"/>
              </a:rPr>
              <a:t>14,522,234,982 </a:t>
            </a:r>
            <a:r>
              <a:rPr lang="cs-CZ" sz="1600" b="0" i="0" u="none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78400" y="1929295"/>
            <a:ext cx="403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none">
                <a:solidFill>
                  <a:srgbClr val="800000"/>
                </a:solidFill>
                <a:latin typeface="Chalkboard"/>
                <a:cs typeface="Chalkboard"/>
              </a:rPr>
              <a:t> </a:t>
            </a:r>
            <a:r>
              <a:rPr lang="en-US" sz="1800" b="1" i="0" u="none">
                <a:solidFill>
                  <a:srgbClr val="800000"/>
                </a:solidFill>
                <a:latin typeface="Chalkboard"/>
                <a:cs typeface="Chalkboard"/>
              </a:rPr>
              <a:t>8 shells, N2LOo</a:t>
            </a:r>
            <a:r>
              <a:rPr lang="en-US" sz="1800" b="0" i="0" u="none">
                <a:solidFill>
                  <a:srgbClr val="800000"/>
                </a:solidFill>
                <a:latin typeface="Chalkboard"/>
                <a:cs typeface="Chalkboard"/>
              </a:rPr>
              <a:t>pt </a:t>
            </a:r>
          </a:p>
          <a:p>
            <a:pPr algn="ctr"/>
            <a:r>
              <a:rPr lang="en-US" b="1" u="none">
                <a:solidFill>
                  <a:srgbClr val="800000"/>
                </a:solidFill>
                <a:latin typeface="Chalkboard"/>
                <a:cs typeface="Chalkboard"/>
              </a:rPr>
              <a:t>0</a:t>
            </a:r>
            <a:r>
              <a:rPr lang="en-US" b="1" u="none" baseline="30000">
                <a:solidFill>
                  <a:srgbClr val="800000"/>
                </a:solidFill>
                <a:latin typeface="Chalkboard"/>
                <a:cs typeface="Chalkboard"/>
              </a:rPr>
              <a:t>+</a:t>
            </a:r>
          </a:p>
          <a:p>
            <a:pPr algn="r"/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SA-NCSM (selected): .......................  </a:t>
            </a:r>
            <a:r>
              <a:rPr lang="fi-FI" sz="1600" b="0" i="0" u="none">
                <a:solidFill>
                  <a:srgbClr val="800000"/>
                </a:solidFill>
                <a:latin typeface="Chalkboard"/>
                <a:cs typeface="Chalkboard"/>
              </a:rPr>
              <a:t>602,493 </a:t>
            </a:r>
          </a:p>
          <a:p>
            <a:pPr algn="r"/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Complete model space: .....  </a:t>
            </a:r>
            <a:r>
              <a:rPr lang="is-IS" sz="1600" b="0" i="0" u="none">
                <a:solidFill>
                  <a:srgbClr val="800000"/>
                </a:solidFill>
                <a:latin typeface="Chalkboard"/>
                <a:cs typeface="Chalkboard"/>
              </a:rPr>
              <a:t>24,694,678,414 </a:t>
            </a:r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  <a:p>
            <a:pPr algn="ctr"/>
            <a:r>
              <a:rPr lang="en-US" sz="1600" b="1" i="0" u="none">
                <a:solidFill>
                  <a:srgbClr val="800000"/>
                </a:solidFill>
                <a:latin typeface="Chalkboard"/>
                <a:cs typeface="Chalkboard"/>
              </a:rPr>
              <a:t>2</a:t>
            </a:r>
            <a:r>
              <a:rPr lang="en-US" sz="2000" b="1" i="0" u="none" baseline="30000">
                <a:solidFill>
                  <a:srgbClr val="800000"/>
                </a:solidFill>
                <a:latin typeface="Chalkboard"/>
                <a:cs typeface="Chalkboard"/>
              </a:rPr>
              <a:t>+</a:t>
            </a:r>
          </a:p>
          <a:p>
            <a:pPr algn="r"/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SA-NCSM (selected): .....................  </a:t>
            </a:r>
            <a:r>
              <a:rPr lang="cs-CZ" sz="1600" b="0" i="0" u="none">
                <a:solidFill>
                  <a:srgbClr val="800000"/>
                </a:solidFill>
                <a:latin typeface="Chalkboard"/>
                <a:cs typeface="Chalkboard"/>
              </a:rPr>
              <a:t>1,178,834 </a:t>
            </a:r>
          </a:p>
          <a:p>
            <a:pPr algn="r"/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Complete model space: ....  </a:t>
            </a:r>
            <a:r>
              <a:rPr lang="is-IS" sz="1600" b="0" i="0" u="none">
                <a:solidFill>
                  <a:srgbClr val="800000"/>
                </a:solidFill>
                <a:latin typeface="Chalkboard"/>
                <a:cs typeface="Chalkboard"/>
              </a:rPr>
              <a:t>113,920,316,658 </a:t>
            </a:r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5584" y="4227133"/>
            <a:ext cx="2700594" cy="184665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u="none" baseline="30000">
                <a:solidFill>
                  <a:srgbClr val="800000"/>
                </a:solidFill>
                <a:latin typeface="Chalkboard"/>
                <a:cs typeface="Chalkboard"/>
              </a:rPr>
              <a:t>48</a:t>
            </a:r>
            <a:r>
              <a:rPr lang="en-US" sz="1800" b="1" i="0" u="none">
                <a:solidFill>
                  <a:srgbClr val="800000"/>
                </a:solidFill>
                <a:latin typeface="Chalkboard"/>
                <a:cs typeface="Chalkboard"/>
              </a:rPr>
              <a:t>Ti, Q(2</a:t>
            </a:r>
            <a:r>
              <a:rPr lang="en-US" sz="1800" b="1" i="0" u="none" baseline="30000">
                <a:solidFill>
                  <a:srgbClr val="800000"/>
                </a:solidFill>
                <a:latin typeface="Chalkboard"/>
                <a:cs typeface="Chalkboard"/>
              </a:rPr>
              <a:t>+</a:t>
            </a:r>
            <a:r>
              <a:rPr lang="en-US" sz="1800" b="1" i="0" u="none">
                <a:solidFill>
                  <a:srgbClr val="800000"/>
                </a:solidFill>
                <a:latin typeface="Chalkboard"/>
                <a:cs typeface="Chalkboard"/>
              </a:rPr>
              <a:t>) [e fm</a:t>
            </a:r>
            <a:r>
              <a:rPr lang="en-US" sz="1800" b="1" i="0" u="none" baseline="30000">
                <a:solidFill>
                  <a:srgbClr val="800000"/>
                </a:solidFill>
                <a:latin typeface="Chalkboard"/>
                <a:cs typeface="Chalkboard"/>
              </a:rPr>
              <a:t>2</a:t>
            </a:r>
            <a:r>
              <a:rPr lang="en-US" sz="1800" b="1" i="0" u="none">
                <a:solidFill>
                  <a:srgbClr val="800000"/>
                </a:solidFill>
                <a:latin typeface="Chalkboard"/>
                <a:cs typeface="Chalkboard"/>
              </a:rPr>
              <a:t>]</a:t>
            </a: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--------------------------</a:t>
            </a: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Experiment ..................... -17.7</a:t>
            </a:r>
          </a:p>
          <a:p>
            <a:endParaRPr lang="en-US" sz="1600" b="0" i="0" u="none">
              <a:solidFill>
                <a:srgbClr val="800000"/>
              </a:solidFill>
              <a:latin typeface="Chalkboard"/>
              <a:cs typeface="Chalkboard"/>
            </a:endParaRPr>
          </a:p>
          <a:p>
            <a:r>
              <a:rPr lang="en-US" sz="1600" b="0" i="0" u="none">
                <a:solidFill>
                  <a:srgbClr val="800000"/>
                </a:solidFill>
                <a:latin typeface="Chalkboard"/>
                <a:cs typeface="Chalkboard"/>
              </a:rPr>
              <a:t>8 shells ............................ </a:t>
            </a:r>
            <a:r>
              <a:rPr lang="sk-SK" sz="1600" b="0" i="0" u="none">
                <a:solidFill>
                  <a:srgbClr val="800000"/>
                </a:solidFill>
                <a:latin typeface="Chalkboard"/>
                <a:cs typeface="Chalkboard"/>
              </a:rPr>
              <a:t>-19.3</a:t>
            </a:r>
          </a:p>
          <a:p>
            <a:endParaRPr lang="sk-SK" sz="1600" b="0" i="0" u="none">
              <a:solidFill>
                <a:srgbClr val="800000"/>
              </a:solidFill>
              <a:latin typeface="Chalkboard"/>
              <a:cs typeface="Chalkboard"/>
            </a:endParaRPr>
          </a:p>
          <a:p>
            <a:pPr algn="ctr"/>
            <a:r>
              <a:rPr lang="sk-SK" sz="1600" b="1" i="0" u="none">
                <a:solidFill>
                  <a:srgbClr val="800000"/>
                </a:solidFill>
                <a:latin typeface="Chalkboard"/>
                <a:cs typeface="Chalkboard"/>
              </a:rPr>
              <a:t>(no effective charges)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493" y="3911600"/>
            <a:ext cx="3238081" cy="2518508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216355" y="897199"/>
            <a:ext cx="3005665" cy="998553"/>
            <a:chOff x="4360332" y="4679845"/>
            <a:chExt cx="3005665" cy="998553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3"/>
            <a:srcRect l="4755" r="10847" b="18717"/>
            <a:stretch/>
          </p:blipFill>
          <p:spPr>
            <a:xfrm>
              <a:off x="4445001" y="4695873"/>
              <a:ext cx="2404533" cy="790527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6687819" y="4679845"/>
              <a:ext cx="6781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i="0" u="none" baseline="30000">
                  <a:solidFill>
                    <a:srgbClr val="800000"/>
                  </a:solidFill>
                  <a:latin typeface="Chalkboard"/>
                  <a:cs typeface="Chalkboard"/>
                </a:rPr>
                <a:t>48</a:t>
              </a:r>
              <a:r>
                <a:rPr lang="en-US" sz="1800" b="0" i="0" u="none">
                  <a:solidFill>
                    <a:srgbClr val="800000"/>
                  </a:solidFill>
                  <a:latin typeface="Chalkboard"/>
                  <a:cs typeface="Chalkboard"/>
                </a:rPr>
                <a:t>Ca </a:t>
              </a:r>
            </a:p>
            <a:p>
              <a:r>
                <a:rPr lang="en-US" sz="1800" b="0" i="0" u="none" baseline="30000">
                  <a:solidFill>
                    <a:srgbClr val="800000"/>
                  </a:solidFill>
                  <a:latin typeface="Chalkboard"/>
                  <a:cs typeface="Chalkboard"/>
                </a:rPr>
                <a:t>48</a:t>
              </a:r>
              <a:r>
                <a:rPr lang="en-US" sz="1800" b="0" i="0" u="none">
                  <a:solidFill>
                    <a:srgbClr val="800000"/>
                  </a:solidFill>
                  <a:latin typeface="Chalkboard"/>
                  <a:cs typeface="Chalkboard"/>
                </a:rPr>
                <a:t>Sc </a:t>
              </a:r>
            </a:p>
            <a:p>
              <a:r>
                <a:rPr lang="en-US" sz="1800" b="0" i="0" u="none" baseline="30000">
                  <a:solidFill>
                    <a:srgbClr val="800000"/>
                  </a:solidFill>
                  <a:latin typeface="Chalkboard"/>
                  <a:cs typeface="Chalkboard"/>
                </a:rPr>
                <a:t>48</a:t>
              </a:r>
              <a:r>
                <a:rPr lang="en-US" sz="1800" b="0" i="0" u="none">
                  <a:solidFill>
                    <a:srgbClr val="800000"/>
                  </a:solidFill>
                  <a:latin typeface="Chalkboard"/>
                  <a:cs typeface="Chalkboard"/>
                </a:rPr>
                <a:t>Ti </a:t>
              </a:r>
              <a:r>
                <a:rPr lang="en-US" sz="1800" b="0" i="0">
                  <a:solidFill>
                    <a:srgbClr val="800000"/>
                  </a:solidFill>
                  <a:latin typeface="Chalkboard"/>
                  <a:cs typeface="Chalkboard"/>
                </a:rPr>
                <a:t> </a:t>
              </a:r>
              <a:endParaRPr lang="en-US" sz="1800" i="0">
                <a:solidFill>
                  <a:srgbClr val="800000"/>
                </a:solidFill>
              </a:endParaRPr>
            </a:p>
          </p:txBody>
        </p:sp>
        <p:sp>
          <p:nvSpPr>
            <p:cNvPr id="88" name="Text Box 24"/>
            <p:cNvSpPr txBox="1">
              <a:spLocks noChangeArrowheads="1"/>
            </p:cNvSpPr>
            <p:nvPr/>
          </p:nvSpPr>
          <p:spPr bwMode="auto">
            <a:xfrm>
              <a:off x="4605338" y="5424482"/>
              <a:ext cx="2227262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kumimoji="1" lang="en-US" sz="1400" b="1" i="0" u="none" err="1">
                  <a:solidFill>
                    <a:srgbClr val="800000"/>
                  </a:solidFill>
                  <a:latin typeface="Chalkboard"/>
                  <a:cs typeface="Chalkboard"/>
                </a:rPr>
                <a:t>Neutrinoless</a:t>
              </a:r>
              <a:r>
                <a:rPr kumimoji="1" lang="en-US" sz="1400" b="1" i="0" u="none">
                  <a:solidFill>
                    <a:srgbClr val="800000"/>
                  </a:solidFill>
                  <a:latin typeface="Chalkboard"/>
                  <a:cs typeface="Chalkboard"/>
                </a:rPr>
                <a:t> </a:t>
              </a:r>
              <a:r>
                <a:rPr kumimoji="1" lang="en-US" sz="1400" b="1" i="0" u="none">
                  <a:solidFill>
                    <a:srgbClr val="800000"/>
                  </a:solidFill>
                  <a:latin typeface="Lucida Grande"/>
                  <a:ea typeface="Lucida Grande"/>
                  <a:cs typeface="Lucida Grande"/>
                </a:rPr>
                <a:t>ββ</a:t>
              </a:r>
              <a:r>
                <a:rPr kumimoji="1" lang="en-US" sz="1400" b="1" i="0" u="none">
                  <a:solidFill>
                    <a:srgbClr val="800000"/>
                  </a:solidFill>
                  <a:latin typeface="Chalkboard"/>
                  <a:cs typeface="Chalkboard"/>
                </a:rPr>
                <a:t> decay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360332" y="4690533"/>
              <a:ext cx="2878666" cy="982133"/>
            </a:xfrm>
            <a:prstGeom prst="rect">
              <a:avLst/>
            </a:prstGeom>
            <a:ln w="12700" cmpd="sng">
              <a:solidFill>
                <a:srgbClr val="660066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1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12000" y="1143000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baseline="30000">
                <a:solidFill>
                  <a:srgbClr val="800000"/>
                </a:solidFill>
              </a:rPr>
              <a:t>48</a:t>
            </a:r>
            <a:r>
              <a:rPr lang="en-US" sz="2400" b="1" u="none">
                <a:solidFill>
                  <a:srgbClr val="800000"/>
                </a:solidFill>
              </a:rPr>
              <a:t>Ti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62100" y="1104900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baseline="30000">
                <a:solidFill>
                  <a:srgbClr val="800000"/>
                </a:solidFill>
              </a:rPr>
              <a:t>48</a:t>
            </a:r>
            <a:r>
              <a:rPr lang="en-US" sz="2400" b="1" u="none">
                <a:solidFill>
                  <a:srgbClr val="800000"/>
                </a:solidFill>
              </a:rPr>
              <a:t>Ca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fp-Shell Examples</a:t>
            </a:r>
          </a:p>
        </p:txBody>
      </p:sp>
    </p:spTree>
    <p:extLst>
      <p:ext uri="{BB962C8B-B14F-4D97-AF65-F5344CB8AC3E}">
        <p14:creationId xmlns:p14="http://schemas.microsoft.com/office/powerpoint/2010/main" val="173035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435100" y="211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>
                <a:solidFill>
                  <a:srgbClr val="800000"/>
                </a:solidFill>
              </a:rPr>
              <a:t>Reaction Theory (Alexis </a:t>
            </a:r>
            <a:r>
              <a:rPr lang="en-US" b="1" err="1">
                <a:solidFill>
                  <a:srgbClr val="800000"/>
                </a:solidFill>
              </a:rPr>
              <a:t>Mercenne</a:t>
            </a:r>
            <a:r>
              <a:rPr lang="en-US" b="1">
                <a:solidFill>
                  <a:srgbClr val="800000"/>
                </a:solidFill>
              </a:rPr>
              <a:t> / </a:t>
            </a:r>
            <a:r>
              <a:rPr lang="en-US" b="1" err="1">
                <a:solidFill>
                  <a:srgbClr val="800000"/>
                </a:solidFill>
              </a:rPr>
              <a:t>PDoc</a:t>
            </a:r>
            <a:r>
              <a:rPr lang="en-US" b="1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Reaction Theory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925D5B4-9170-5E4B-A1AB-6B292AF6CE79}"/>
              </a:ext>
            </a:extLst>
          </p:cNvPr>
          <p:cNvSpPr txBox="1">
            <a:spLocks/>
          </p:cNvSpPr>
          <p:nvPr/>
        </p:nvSpPr>
        <p:spPr>
          <a:xfrm>
            <a:off x="2050505" y="985315"/>
            <a:ext cx="5251995" cy="5336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none">
                <a:solidFill>
                  <a:srgbClr val="800000"/>
                </a:solidFill>
              </a:rPr>
              <a:t>Nucleosynthesis: Type I X-Ray Burst</a:t>
            </a:r>
          </a:p>
        </p:txBody>
      </p:sp>
      <p:pic>
        <p:nvPicPr>
          <p:cNvPr id="7" name="Picture 6" descr="Screen Shot 2016-11-29 at 4.28.44 PM.png">
            <a:extLst>
              <a:ext uri="{FF2B5EF4-FFF2-40B4-BE49-F238E27FC236}">
                <a16:creationId xmlns:a16="http://schemas.microsoft.com/office/drawing/2014/main" xmlns="" id="{CA1AA8E4-492F-804D-BF26-D0C692C22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" y="1355758"/>
            <a:ext cx="4320402" cy="49552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CAC1A30-4F88-E843-BA15-95CEBAFF7A5B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1854199" y="2654300"/>
            <a:ext cx="2895602" cy="8211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5C5870-15C2-A142-B690-C0AE8B62270A}"/>
              </a:ext>
            </a:extLst>
          </p:cNvPr>
          <p:cNvSpPr/>
          <p:nvPr/>
        </p:nvSpPr>
        <p:spPr>
          <a:xfrm>
            <a:off x="819314" y="3356758"/>
            <a:ext cx="1034885" cy="2373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26710" y="1973098"/>
            <a:ext cx="4553214" cy="3734452"/>
            <a:chOff x="4526710" y="1465098"/>
            <a:chExt cx="4553214" cy="3734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1E12411-8E51-564D-8047-929A7EBBE6E0}"/>
                </a:ext>
              </a:extLst>
            </p:cNvPr>
            <p:cNvSpPr txBox="1"/>
            <p:nvPr/>
          </p:nvSpPr>
          <p:spPr>
            <a:xfrm>
              <a:off x="4734610" y="1465098"/>
              <a:ext cx="43453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none"/>
                <a:t>Simulations for XRB are sensitive to certain reaction rates</a:t>
              </a:r>
              <a:endParaRPr lang="en-US" u="none">
                <a:latin typeface="Cambria Math"/>
                <a:cs typeface="Cambria Math"/>
              </a:endParaRPr>
            </a:p>
            <a:p>
              <a:pPr marL="342900" indent="-228600">
                <a:buFont typeface="Arial"/>
                <a:buChar char="•"/>
              </a:pPr>
              <a:r>
                <a:rPr lang="en-US" u="none" baseline="30000">
                  <a:latin typeface="Cambria Math"/>
                  <a:cs typeface="Cambria Math"/>
                </a:rPr>
                <a:t>23</a:t>
              </a:r>
              <a:r>
                <a:rPr lang="en-US" u="none">
                  <a:latin typeface="Cambria Math"/>
                  <a:cs typeface="Cambria Math"/>
                </a:rPr>
                <a:t>Al(</a:t>
              </a:r>
              <a:r>
                <a:rPr lang="en-US" u="none" err="1">
                  <a:latin typeface="Cambria Math"/>
                  <a:cs typeface="Cambria Math"/>
                </a:rPr>
                <a:t>p,γ</a:t>
              </a:r>
              <a:r>
                <a:rPr lang="en-US" u="none">
                  <a:latin typeface="Cambria Math"/>
                  <a:cs typeface="Cambria Math"/>
                </a:rPr>
                <a:t>)</a:t>
              </a:r>
              <a:r>
                <a:rPr lang="en-US" u="none" baseline="30000">
                  <a:latin typeface="Cambria Math"/>
                  <a:cs typeface="Cambria Math"/>
                </a:rPr>
                <a:t>24</a:t>
              </a:r>
              <a:r>
                <a:rPr lang="en-US" u="none">
                  <a:latin typeface="Cambria Math"/>
                  <a:cs typeface="Cambria Math"/>
                </a:rPr>
                <a:t>Si</a:t>
              </a:r>
            </a:p>
            <a:p>
              <a:pPr marL="342900" indent="-228600">
                <a:buFont typeface="Arial"/>
                <a:buChar char="•"/>
              </a:pPr>
              <a:r>
                <a:rPr lang="en-US" u="none">
                  <a:cs typeface="Cambria Math"/>
                </a:rPr>
                <a:t>improve rate precision to </a:t>
              </a:r>
              <a:r>
                <a:rPr lang="en-US" u="none">
                  <a:cs typeface="Cambria Math"/>
                  <a:sym typeface="Wingdings"/>
                </a:rPr>
                <a:t>improve simulations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9B21D1A-3AF8-9E4F-B2B3-F5190F148D0C}"/>
                </a:ext>
              </a:extLst>
            </p:cNvPr>
            <p:cNvSpPr txBox="1"/>
            <p:nvPr/>
          </p:nvSpPr>
          <p:spPr>
            <a:xfrm>
              <a:off x="5542469" y="4195059"/>
              <a:ext cx="3455741" cy="33855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none"/>
                <a:t>Reaction network simulation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64C568A-428E-E443-B264-B4C176EF1204}"/>
                </a:ext>
              </a:extLst>
            </p:cNvPr>
            <p:cNvSpPr txBox="1"/>
            <p:nvPr/>
          </p:nvSpPr>
          <p:spPr>
            <a:xfrm>
              <a:off x="7334253" y="4860996"/>
              <a:ext cx="1663957" cy="33855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none"/>
                <a:t>Abundances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FF0A5114-1976-5849-BF6A-A0D8CDA4204A}"/>
                </a:ext>
              </a:extLst>
            </p:cNvPr>
            <p:cNvCxnSpPr>
              <a:cxnSpLocks/>
            </p:cNvCxnSpPr>
            <p:nvPr/>
          </p:nvCxnSpPr>
          <p:spPr>
            <a:xfrm>
              <a:off x="8072627" y="3895697"/>
              <a:ext cx="0" cy="29936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80CA32FE-6DDC-9642-95FE-42DEF21531E7}"/>
                </a:ext>
              </a:extLst>
            </p:cNvPr>
            <p:cNvCxnSpPr>
              <a:cxnSpLocks/>
            </p:cNvCxnSpPr>
            <p:nvPr/>
          </p:nvCxnSpPr>
          <p:spPr>
            <a:xfrm>
              <a:off x="8072627" y="4564391"/>
              <a:ext cx="0" cy="29936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4526710" y="2936658"/>
              <a:ext cx="4464891" cy="932386"/>
              <a:chOff x="4285410" y="2936658"/>
              <a:chExt cx="4464891" cy="9323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D152F6DA-D0DC-F541-8B4A-49E94EA95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6659" y="3501974"/>
                <a:ext cx="347393" cy="292126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E74D155-D0B5-3D4E-A26E-C4D2BEAAD428}"/>
                  </a:ext>
                </a:extLst>
              </p:cNvPr>
              <p:cNvSpPr/>
              <p:nvPr/>
            </p:nvSpPr>
            <p:spPr>
              <a:xfrm>
                <a:off x="5773493" y="2980435"/>
                <a:ext cx="1315807" cy="87886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non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C848EE3-C3BE-0341-AB14-3BB69E59794B}"/>
                  </a:ext>
                </a:extLst>
              </p:cNvPr>
              <p:cNvSpPr/>
              <p:nvPr/>
            </p:nvSpPr>
            <p:spPr>
              <a:xfrm>
                <a:off x="7183245" y="2990181"/>
                <a:ext cx="1567056" cy="87886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1C07499-01C8-994C-908D-913D6898D859}"/>
                  </a:ext>
                </a:extLst>
              </p:cNvPr>
              <p:cNvSpPr txBox="1"/>
              <p:nvPr/>
            </p:nvSpPr>
            <p:spPr>
              <a:xfrm>
                <a:off x="7361657" y="3092508"/>
                <a:ext cx="136447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none"/>
                  <a:t>Cross sections</a:t>
                </a:r>
              </a:p>
              <a:p>
                <a:pPr algn="ctr"/>
                <a:r>
                  <a:rPr lang="en-US" u="none"/>
                  <a:t>Reaction rates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71D6400D-B56C-C14F-80E6-9EAD0654847E}"/>
                  </a:ext>
                </a:extLst>
              </p:cNvPr>
              <p:cNvCxnSpPr/>
              <p:nvPr/>
            </p:nvCxnSpPr>
            <p:spPr>
              <a:xfrm>
                <a:off x="5516699" y="3395939"/>
                <a:ext cx="3943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99D7BD76-2BD7-F64A-897C-2044AFE8B74F}"/>
                  </a:ext>
                </a:extLst>
              </p:cNvPr>
              <p:cNvCxnSpPr/>
              <p:nvPr/>
            </p:nvCxnSpPr>
            <p:spPr>
              <a:xfrm>
                <a:off x="6955409" y="3395939"/>
                <a:ext cx="3943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1C07499-01C8-994C-908D-913D6898D859}"/>
                  </a:ext>
                </a:extLst>
              </p:cNvPr>
              <p:cNvSpPr txBox="1"/>
              <p:nvPr/>
            </p:nvSpPr>
            <p:spPr>
              <a:xfrm>
                <a:off x="6061899" y="2977656"/>
                <a:ext cx="76926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none"/>
                  <a:t>Widths</a:t>
                </a:r>
              </a:p>
              <a:p>
                <a:pPr algn="ctr"/>
                <a:r>
                  <a:rPr lang="en-US" u="none"/>
                  <a:t>Phase </a:t>
                </a:r>
              </a:p>
              <a:p>
                <a:pPr algn="ctr"/>
                <a:r>
                  <a:rPr lang="en-US" u="none"/>
                  <a:t>Shifts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6919310-76AC-0F49-A58E-5458389E0B83}"/>
                  </a:ext>
                </a:extLst>
              </p:cNvPr>
              <p:cNvSpPr/>
              <p:nvPr/>
            </p:nvSpPr>
            <p:spPr>
              <a:xfrm>
                <a:off x="4285410" y="2980435"/>
                <a:ext cx="1427893" cy="87886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71C07499-01C8-994C-908D-913D6898D859}"/>
                  </a:ext>
                </a:extLst>
              </p:cNvPr>
              <p:cNvSpPr txBox="1"/>
              <p:nvPr/>
            </p:nvSpPr>
            <p:spPr>
              <a:xfrm>
                <a:off x="4292600" y="2936658"/>
                <a:ext cx="1408004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none" err="1"/>
                  <a:t>Ab</a:t>
                </a:r>
                <a:r>
                  <a:rPr lang="en-US" i="1" u="none"/>
                  <a:t> initio </a:t>
                </a:r>
                <a:r>
                  <a:rPr lang="en-US" u="none"/>
                  <a:t>wave functions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64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1435100" y="211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>
                <a:solidFill>
                  <a:srgbClr val="800000"/>
                </a:solidFill>
              </a:rPr>
              <a:t>Scattering Theory (Alexis </a:t>
            </a:r>
            <a:r>
              <a:rPr lang="en-US" b="1" err="1">
                <a:solidFill>
                  <a:srgbClr val="800000"/>
                </a:solidFill>
              </a:rPr>
              <a:t>Mercenne</a:t>
            </a:r>
            <a:r>
              <a:rPr lang="en-US" b="1">
                <a:solidFill>
                  <a:srgbClr val="800000"/>
                </a:solidFill>
              </a:rPr>
              <a:t> / </a:t>
            </a:r>
            <a:r>
              <a:rPr lang="en-US" b="1" err="1">
                <a:solidFill>
                  <a:srgbClr val="800000"/>
                </a:solidFill>
              </a:rPr>
              <a:t>PDoc</a:t>
            </a:r>
            <a:r>
              <a:rPr lang="en-US" b="1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32C92E8-ED4F-E343-A63B-F27D13EA3E57}"/>
              </a:ext>
            </a:extLst>
          </p:cNvPr>
          <p:cNvSpPr txBox="1">
            <a:spLocks/>
          </p:cNvSpPr>
          <p:nvPr/>
        </p:nvSpPr>
        <p:spPr>
          <a:xfrm>
            <a:off x="4737100" y="832915"/>
            <a:ext cx="4381500" cy="5336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none">
                <a:solidFill>
                  <a:srgbClr val="3366FF"/>
                </a:solidFill>
              </a:rPr>
              <a:t>SA-</a:t>
            </a:r>
            <a:r>
              <a:rPr lang="en-US" sz="2800" b="1" u="none">
                <a:solidFill>
                  <a:srgbClr val="800000"/>
                </a:solidFill>
              </a:rPr>
              <a:t>NCSM + RGM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7D8743-7F54-B445-A7D0-261847C4412F}"/>
              </a:ext>
            </a:extLst>
          </p:cNvPr>
          <p:cNvSpPr txBox="1"/>
          <p:nvPr/>
        </p:nvSpPr>
        <p:spPr>
          <a:xfrm>
            <a:off x="101600" y="3496284"/>
            <a:ext cx="52197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u="none">
                <a:solidFill>
                  <a:srgbClr val="800000"/>
                </a:solidFill>
              </a:rPr>
              <a:t>Deformation is the only relevant information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u="none">
                <a:solidFill>
                  <a:srgbClr val="800000"/>
                </a:solidFill>
              </a:rPr>
              <a:t>All calculations prior to R-matrix use the SA </a:t>
            </a:r>
          </a:p>
          <a:p>
            <a:r>
              <a:rPr lang="en-US" sz="1800" b="1" u="none">
                <a:solidFill>
                  <a:srgbClr val="800000"/>
                </a:solidFill>
              </a:rPr>
              <a:t>      basis/deformation, that is the SU(3) symmetry </a:t>
            </a:r>
          </a:p>
          <a:p>
            <a:r>
              <a:rPr lang="en-US" sz="1800" b="1" u="none">
                <a:solidFill>
                  <a:srgbClr val="800000"/>
                </a:solidFill>
              </a:rPr>
              <a:t>      and corresponding Wigner-</a:t>
            </a:r>
            <a:r>
              <a:rPr lang="en-US" sz="1800" b="1" u="none" err="1">
                <a:solidFill>
                  <a:srgbClr val="800000"/>
                </a:solidFill>
              </a:rPr>
              <a:t>Eckart</a:t>
            </a:r>
            <a:r>
              <a:rPr lang="en-US" sz="1800" b="1" u="none">
                <a:solidFill>
                  <a:srgbClr val="800000"/>
                </a:solidFill>
              </a:rPr>
              <a:t> theorem: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none">
                <a:solidFill>
                  <a:srgbClr val="800000"/>
                </a:solidFill>
              </a:rPr>
              <a:t>Norm and Hamiltonian Kernel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none">
                <a:solidFill>
                  <a:srgbClr val="800000"/>
                </a:solidFill>
              </a:rPr>
              <a:t>CM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none">
                <a:solidFill>
                  <a:srgbClr val="800000"/>
                </a:solidFill>
              </a:rPr>
              <a:t>Inversion of the Norm Kernel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u="none">
                <a:solidFill>
                  <a:srgbClr val="800000"/>
                </a:solidFill>
              </a:rPr>
              <a:t>Dependence on orbital momentum (and partial </a:t>
            </a:r>
          </a:p>
          <a:p>
            <a:r>
              <a:rPr lang="en-US" sz="1800" b="1" u="none">
                <a:solidFill>
                  <a:srgbClr val="800000"/>
                </a:solidFill>
              </a:rPr>
              <a:t>      waves) needed to compute cross section, which </a:t>
            </a:r>
          </a:p>
          <a:p>
            <a:r>
              <a:rPr lang="en-US" sz="1800" b="1" u="none">
                <a:solidFill>
                  <a:srgbClr val="800000"/>
                </a:solidFill>
              </a:rPr>
              <a:t>      is introduced at the last step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5207000" y="1397000"/>
            <a:ext cx="3805250" cy="3116395"/>
            <a:chOff x="5207000" y="1397000"/>
            <a:chExt cx="3805250" cy="3116395"/>
          </a:xfrm>
        </p:grpSpPr>
        <p:grpSp>
          <p:nvGrpSpPr>
            <p:cNvPr id="3" name="Group 2"/>
            <p:cNvGrpSpPr/>
            <p:nvPr/>
          </p:nvGrpSpPr>
          <p:grpSpPr>
            <a:xfrm>
              <a:off x="5410200" y="2063895"/>
              <a:ext cx="3390138" cy="1050925"/>
              <a:chOff x="5448300" y="2203595"/>
              <a:chExt cx="3390138" cy="1050925"/>
            </a:xfrm>
          </p:grpSpPr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7570025" y="2525858"/>
                <a:ext cx="1268413" cy="369888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i="0" u="none">
                    <a:solidFill>
                      <a:srgbClr val="800000"/>
                    </a:solidFill>
                    <a:latin typeface="Chalkboard"/>
                    <a:cs typeface="Chalkboard"/>
                  </a:rPr>
                  <a:t>Rotations</a:t>
                </a:r>
              </a:p>
            </p:txBody>
          </p:sp>
          <p:grpSp>
            <p:nvGrpSpPr>
              <p:cNvPr id="32" name="Group 73"/>
              <p:cNvGrpSpPr>
                <a:grpSpLocks/>
              </p:cNvGrpSpPr>
              <p:nvPr/>
            </p:nvGrpSpPr>
            <p:grpSpPr bwMode="auto">
              <a:xfrm>
                <a:off x="6390512" y="2203595"/>
                <a:ext cx="473075" cy="1050925"/>
                <a:chOff x="3602" y="2366"/>
                <a:chExt cx="298" cy="662"/>
              </a:xfrm>
            </p:grpSpPr>
            <p:grpSp>
              <p:nvGrpSpPr>
                <p:cNvPr id="33" name="Group 9"/>
                <p:cNvGrpSpPr>
                  <a:grpSpLocks noChangeAspect="1"/>
                </p:cNvGrpSpPr>
                <p:nvPr/>
              </p:nvGrpSpPr>
              <p:grpSpPr bwMode="auto">
                <a:xfrm rot="2384177">
                  <a:off x="3602" y="2432"/>
                  <a:ext cx="298" cy="577"/>
                  <a:chOff x="596" y="2343"/>
                  <a:chExt cx="1157" cy="1160"/>
                </a:xfrm>
              </p:grpSpPr>
              <p:grpSp>
                <p:nvGrpSpPr>
                  <p:cNvPr id="3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601" y="2343"/>
                    <a:ext cx="1152" cy="1157"/>
                    <a:chOff x="601" y="2343"/>
                    <a:chExt cx="1152" cy="1157"/>
                  </a:xfrm>
                </p:grpSpPr>
                <p:sp>
                  <p:nvSpPr>
                    <p:cNvPr id="43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" y="2347"/>
                      <a:ext cx="1152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hlink">
                          <a:alpha val="38039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1" y="2343"/>
                      <a:ext cx="979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9" y="2348"/>
                      <a:ext cx="691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8" y="2346"/>
                      <a:ext cx="230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" name="Group 1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99" y="2348"/>
                    <a:ext cx="1152" cy="1157"/>
                    <a:chOff x="601" y="2343"/>
                    <a:chExt cx="1152" cy="1157"/>
                  </a:xfrm>
                </p:grpSpPr>
                <p:sp>
                  <p:nvSpPr>
                    <p:cNvPr id="39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1" y="2347"/>
                      <a:ext cx="1152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1" y="2343"/>
                      <a:ext cx="979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9" y="2348"/>
                      <a:ext cx="691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8" y="2346"/>
                      <a:ext cx="230" cy="1152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3E003F">
                          <a:alpha val="3803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rot="20807324" flipV="1">
                  <a:off x="3795" y="2398"/>
                  <a:ext cx="36" cy="87"/>
                </a:xfrm>
                <a:prstGeom prst="line">
                  <a:avLst/>
                </a:prstGeom>
                <a:noFill/>
                <a:ln w="12700">
                  <a:solidFill>
                    <a:srgbClr val="3E003F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rot="20807324" flipV="1">
                  <a:off x="3678" y="2948"/>
                  <a:ext cx="35" cy="80"/>
                </a:xfrm>
                <a:prstGeom prst="line">
                  <a:avLst/>
                </a:prstGeom>
                <a:noFill/>
                <a:ln w="12700">
                  <a:solidFill>
                    <a:srgbClr val="3E003F"/>
                  </a:solidFill>
                  <a:round/>
                  <a:headEnd/>
                  <a:tailEnd type="none" w="med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AutoShape 22"/>
                <p:cNvSpPr>
                  <a:spLocks noChangeArrowheads="1"/>
                </p:cNvSpPr>
                <p:nvPr/>
              </p:nvSpPr>
              <p:spPr bwMode="auto">
                <a:xfrm rot="682546">
                  <a:off x="3758" y="2366"/>
                  <a:ext cx="102" cy="84"/>
                </a:xfrm>
                <a:prstGeom prst="curvedRightArrow">
                  <a:avLst>
                    <a:gd name="adj1" fmla="val 20000"/>
                    <a:gd name="adj2" fmla="val 40000"/>
                    <a:gd name="adj3" fmla="val 40476"/>
                  </a:avLst>
                </a:prstGeom>
                <a:solidFill>
                  <a:schemeClr val="accent1"/>
                </a:solidFill>
                <a:ln w="3175">
                  <a:solidFill>
                    <a:srgbClr val="3E003F"/>
                  </a:solidFill>
                  <a:miter lim="800000"/>
                  <a:headEnd/>
                  <a:tailEnd type="none" w="med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5448300" y="2489200"/>
                <a:ext cx="292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none">
                    <a:solidFill>
                      <a:srgbClr val="800000"/>
                    </a:solidFill>
                    <a:latin typeface="+mj-lt"/>
                  </a:rPr>
                  <a:t>L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207000" y="1397000"/>
              <a:ext cx="3805250" cy="511161"/>
              <a:chOff x="5207000" y="1498600"/>
              <a:chExt cx="3805250" cy="511161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102072" y="1509698"/>
                <a:ext cx="1060513" cy="500063"/>
                <a:chOff x="5898872" y="1509698"/>
                <a:chExt cx="1060513" cy="500063"/>
              </a:xfrm>
            </p:grpSpPr>
            <p:grpSp>
              <p:nvGrpSpPr>
                <p:cNvPr id="20" name="Group 27"/>
                <p:cNvGrpSpPr>
                  <a:grpSpLocks/>
                </p:cNvGrpSpPr>
                <p:nvPr/>
              </p:nvGrpSpPr>
              <p:grpSpPr bwMode="auto">
                <a:xfrm rot="16141079">
                  <a:off x="6189926" y="1238439"/>
                  <a:ext cx="497043" cy="1041874"/>
                  <a:chOff x="601" y="2343"/>
                  <a:chExt cx="1152" cy="1157"/>
                </a:xfrm>
              </p:grpSpPr>
              <p:sp>
                <p:nvSpPr>
                  <p:cNvPr id="2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601" y="2347"/>
                    <a:ext cx="1152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681" y="2343"/>
                    <a:ext cx="979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819" y="2348"/>
                    <a:ext cx="691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048" y="2346"/>
                    <a:ext cx="230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eaVert"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32"/>
                <p:cNvGrpSpPr>
                  <a:grpSpLocks/>
                </p:cNvGrpSpPr>
                <p:nvPr/>
              </p:nvGrpSpPr>
              <p:grpSpPr bwMode="auto">
                <a:xfrm rot="21541079">
                  <a:off x="5898872" y="1509698"/>
                  <a:ext cx="1037371" cy="500063"/>
                  <a:chOff x="601" y="2341"/>
                  <a:chExt cx="1152" cy="1159"/>
                </a:xfrm>
              </p:grpSpPr>
              <p:sp>
                <p:nvSpPr>
                  <p:cNvPr id="22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601" y="2347"/>
                    <a:ext cx="1152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682" y="2341"/>
                    <a:ext cx="979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819" y="2348"/>
                    <a:ext cx="691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048" y="2346"/>
                    <a:ext cx="230" cy="1152"/>
                  </a:xfrm>
                  <a:prstGeom prst="ellipse">
                    <a:avLst/>
                  </a:prstGeom>
                  <a:noFill/>
                  <a:ln w="19050">
                    <a:solidFill>
                      <a:srgbClr val="3E003F">
                        <a:alpha val="3803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9" name="Text Box 7"/>
              <p:cNvSpPr txBox="1">
                <a:spLocks noChangeArrowheads="1"/>
              </p:cNvSpPr>
              <p:nvPr/>
            </p:nvSpPr>
            <p:spPr bwMode="auto">
              <a:xfrm>
                <a:off x="7439786" y="1540097"/>
                <a:ext cx="1572464" cy="369332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i="0" u="none">
                    <a:solidFill>
                      <a:srgbClr val="800000"/>
                    </a:solidFill>
                    <a:latin typeface="Chalkboard"/>
                    <a:cs typeface="Chalkboard"/>
                  </a:rPr>
                  <a:t>Deformation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207000" y="1498600"/>
                <a:ext cx="8130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none">
                    <a:solidFill>
                      <a:srgbClr val="800000"/>
                    </a:solidFill>
                    <a:latin typeface="Symbol" charset="2"/>
                    <a:cs typeface="Symbol" charset="2"/>
                  </a:rPr>
                  <a:t>(</a:t>
                </a:r>
                <a:r>
                  <a:rPr lang="en-US" sz="2400" b="1" u="none" err="1">
                    <a:solidFill>
                      <a:srgbClr val="800000"/>
                    </a:solidFill>
                    <a:latin typeface="Symbol" charset="2"/>
                    <a:cs typeface="Symbol" charset="2"/>
                  </a:rPr>
                  <a:t>λ,μ</a:t>
                </a:r>
                <a:r>
                  <a:rPr lang="en-US" sz="2400" b="1" u="none">
                    <a:solidFill>
                      <a:srgbClr val="800000"/>
                    </a:solidFill>
                    <a:latin typeface="Symbol" charset="2"/>
                    <a:cs typeface="Symbol" charset="2"/>
                  </a:rPr>
                  <a:t>)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461000" y="3081467"/>
              <a:ext cx="3377782" cy="1431928"/>
              <a:chOff x="5461000" y="3233867"/>
              <a:chExt cx="3377782" cy="1431928"/>
            </a:xfrm>
          </p:grpSpPr>
          <p:sp>
            <p:nvSpPr>
              <p:cNvPr id="48" name="Text Box 50"/>
              <p:cNvSpPr txBox="1">
                <a:spLocks noChangeArrowheads="1"/>
              </p:cNvSpPr>
              <p:nvPr/>
            </p:nvSpPr>
            <p:spPr bwMode="auto">
              <a:xfrm>
                <a:off x="7427494" y="3633918"/>
                <a:ext cx="1411288" cy="646331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i="0" u="none">
                    <a:solidFill>
                      <a:srgbClr val="800000"/>
                    </a:solidFill>
                    <a:latin typeface="Chalkboard"/>
                    <a:cs typeface="Chalkboard"/>
                  </a:rPr>
                  <a:t>Spatial Orientation</a:t>
                </a: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014619" y="3233867"/>
                <a:ext cx="1370013" cy="1431928"/>
                <a:chOff x="5697119" y="3284667"/>
                <a:chExt cx="1370013" cy="1431928"/>
              </a:xfrm>
            </p:grpSpPr>
            <p:grpSp>
              <p:nvGrpSpPr>
                <p:cNvPr id="49" name="Group 51"/>
                <p:cNvGrpSpPr>
                  <a:grpSpLocks/>
                </p:cNvGrpSpPr>
                <p:nvPr/>
              </p:nvGrpSpPr>
              <p:grpSpPr bwMode="auto">
                <a:xfrm>
                  <a:off x="5697119" y="3284667"/>
                  <a:ext cx="1370013" cy="1431928"/>
                  <a:chOff x="32" y="2944"/>
                  <a:chExt cx="863" cy="902"/>
                </a:xfrm>
              </p:grpSpPr>
              <p:pic>
                <p:nvPicPr>
                  <p:cNvPr id="65" name="Picture 5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" y="2988"/>
                    <a:ext cx="858" cy="8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" y="2944"/>
                    <a:ext cx="117" cy="15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lnSpc>
                        <a:spcPts val="1000"/>
                      </a:lnSpc>
                      <a:spcBef>
                        <a:spcPts val="0"/>
                      </a:spcBef>
                    </a:pPr>
                    <a:r>
                      <a:rPr lang="en-US" sz="1800" b="0"/>
                      <a:t>z</a:t>
                    </a:r>
                  </a:p>
                </p:txBody>
              </p:sp>
              <p:sp>
                <p:nvSpPr>
                  <p:cNvPr id="67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" y="3509"/>
                    <a:ext cx="149" cy="15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lnSpc>
                        <a:spcPts val="1000"/>
                      </a:lnSpc>
                      <a:spcBef>
                        <a:spcPts val="0"/>
                      </a:spcBef>
                    </a:pPr>
                    <a:r>
                      <a:rPr lang="en-US" sz="1800" b="0"/>
                      <a:t>x</a:t>
                    </a:r>
                  </a:p>
                </p:txBody>
              </p:sp>
              <p:sp>
                <p:nvSpPr>
                  <p:cNvPr id="68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6" y="3404"/>
                    <a:ext cx="109" cy="14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noAutofit/>
                  </a:bodyPr>
                  <a:lstStyle>
                    <a:lvl1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 i="1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>
                      <a:lnSpc>
                        <a:spcPts val="1000"/>
                      </a:lnSpc>
                      <a:spcBef>
                        <a:spcPts val="0"/>
                      </a:spcBef>
                    </a:pPr>
                    <a:r>
                      <a:rPr lang="en-US" sz="1600" b="0"/>
                      <a:t>y</a:t>
                    </a:r>
                  </a:p>
                </p:txBody>
              </p:sp>
            </p:grpSp>
            <p:grpSp>
              <p:nvGrpSpPr>
                <p:cNvPr id="50" name="Group 74"/>
                <p:cNvGrpSpPr>
                  <a:grpSpLocks/>
                </p:cNvGrpSpPr>
                <p:nvPr/>
              </p:nvGrpSpPr>
              <p:grpSpPr bwMode="auto">
                <a:xfrm>
                  <a:off x="6147969" y="3464055"/>
                  <a:ext cx="473075" cy="1050927"/>
                  <a:chOff x="3602" y="2366"/>
                  <a:chExt cx="298" cy="662"/>
                </a:xfrm>
              </p:grpSpPr>
              <p:grpSp>
                <p:nvGrpSpPr>
                  <p:cNvPr id="51" name="Group 9"/>
                  <p:cNvGrpSpPr>
                    <a:grpSpLocks noChangeAspect="1"/>
                  </p:cNvGrpSpPr>
                  <p:nvPr/>
                </p:nvGrpSpPr>
                <p:grpSpPr bwMode="auto">
                  <a:xfrm rot="2384177">
                    <a:off x="3602" y="2432"/>
                    <a:ext cx="298" cy="577"/>
                    <a:chOff x="596" y="2343"/>
                    <a:chExt cx="1157" cy="1160"/>
                  </a:xfrm>
                </p:grpSpPr>
                <p:grpSp>
                  <p:nvGrpSpPr>
                    <p:cNvPr id="55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01" y="2343"/>
                      <a:ext cx="1152" cy="1157"/>
                      <a:chOff x="601" y="2343"/>
                      <a:chExt cx="1152" cy="1157"/>
                    </a:xfrm>
                  </p:grpSpPr>
                  <p:sp>
                    <p:nvSpPr>
                      <p:cNvPr id="61" name="Oval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1" y="2347"/>
                        <a:ext cx="1152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chemeClr val="hlink">
                            <a:alpha val="38039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" name="Oval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1" y="2343"/>
                        <a:ext cx="979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3" name="Oval 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19" y="2348"/>
                        <a:ext cx="691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4" name="Oval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48" y="2346"/>
                        <a:ext cx="230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" name="Group 1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599" y="2348"/>
                      <a:ext cx="1152" cy="1157"/>
                      <a:chOff x="601" y="2343"/>
                      <a:chExt cx="1152" cy="1157"/>
                    </a:xfrm>
                  </p:grpSpPr>
                  <p:sp>
                    <p:nvSpPr>
                      <p:cNvPr id="57" name="Oval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1" y="2347"/>
                        <a:ext cx="1152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1" y="2343"/>
                        <a:ext cx="979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9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19" y="2348"/>
                        <a:ext cx="691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0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48" y="2346"/>
                        <a:ext cx="230" cy="1152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3E003F">
                            <a:alpha val="38039"/>
                          </a:srgb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2" name="Line 20"/>
                  <p:cNvSpPr>
                    <a:spLocks noChangeShapeType="1"/>
                  </p:cNvSpPr>
                  <p:nvPr/>
                </p:nvSpPr>
                <p:spPr bwMode="auto">
                  <a:xfrm rot="20807324" flipV="1">
                    <a:off x="3795" y="2398"/>
                    <a:ext cx="36" cy="87"/>
                  </a:xfrm>
                  <a:prstGeom prst="line">
                    <a:avLst/>
                  </a:prstGeom>
                  <a:noFill/>
                  <a:ln w="12700">
                    <a:solidFill>
                      <a:srgbClr val="3E003F"/>
                    </a:solidFill>
                    <a:round/>
                    <a:headEnd/>
                    <a:tailEnd type="none" w="med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Line 21"/>
                  <p:cNvSpPr>
                    <a:spLocks noChangeShapeType="1"/>
                  </p:cNvSpPr>
                  <p:nvPr/>
                </p:nvSpPr>
                <p:spPr bwMode="auto">
                  <a:xfrm rot="20807324" flipV="1">
                    <a:off x="3678" y="2948"/>
                    <a:ext cx="35" cy="80"/>
                  </a:xfrm>
                  <a:prstGeom prst="line">
                    <a:avLst/>
                  </a:prstGeom>
                  <a:noFill/>
                  <a:ln w="12700">
                    <a:solidFill>
                      <a:srgbClr val="3E003F"/>
                    </a:solidFill>
                    <a:round/>
                    <a:headEnd/>
                    <a:tailEnd type="none" w="med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22"/>
                  <p:cNvSpPr>
                    <a:spLocks noChangeArrowheads="1"/>
                  </p:cNvSpPr>
                  <p:nvPr/>
                </p:nvSpPr>
                <p:spPr bwMode="auto">
                  <a:xfrm rot="682546">
                    <a:off x="3758" y="2366"/>
                    <a:ext cx="102" cy="84"/>
                  </a:xfrm>
                  <a:prstGeom prst="curvedRightArrow">
                    <a:avLst>
                      <a:gd name="adj1" fmla="val 20000"/>
                      <a:gd name="adj2" fmla="val 40000"/>
                      <a:gd name="adj3" fmla="val 40476"/>
                    </a:avLst>
                  </a:prstGeom>
                  <a:solidFill>
                    <a:schemeClr val="accent1"/>
                  </a:solidFill>
                  <a:ln w="3175">
                    <a:solidFill>
                      <a:srgbClr val="3E003F"/>
                    </a:solidFill>
                    <a:miter lim="800000"/>
                    <a:headEnd/>
                    <a:tailEnd type="none" w="med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7" name="TextBox 76"/>
              <p:cNvSpPr txBox="1"/>
              <p:nvPr/>
            </p:nvSpPr>
            <p:spPr>
              <a:xfrm>
                <a:off x="5461000" y="3568700"/>
                <a:ext cx="292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none">
                    <a:solidFill>
                      <a:srgbClr val="800000"/>
                    </a:solidFill>
                    <a:latin typeface="+mj-lt"/>
                  </a:rPr>
                  <a:t>M</a:t>
                </a:r>
              </a:p>
            </p:txBody>
          </p:sp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01EA4BB-BDEF-314E-8740-140D9F185F32}"/>
              </a:ext>
            </a:extLst>
          </p:cNvPr>
          <p:cNvSpPr/>
          <p:nvPr/>
        </p:nvSpPr>
        <p:spPr>
          <a:xfrm>
            <a:off x="501464" y="1843157"/>
            <a:ext cx="1582999" cy="8431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0037037-7868-424C-91DD-B6A492B520A0}"/>
              </a:ext>
            </a:extLst>
          </p:cNvPr>
          <p:cNvSpPr/>
          <p:nvPr/>
        </p:nvSpPr>
        <p:spPr>
          <a:xfrm rot="16200000">
            <a:off x="3707147" y="1922480"/>
            <a:ext cx="546265" cy="72446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D638123-AB93-B64A-8546-63F969A69614}"/>
              </a:ext>
            </a:extLst>
          </p:cNvPr>
          <p:cNvCxnSpPr>
            <a:cxnSpLocks/>
          </p:cNvCxnSpPr>
          <p:nvPr/>
        </p:nvCxnSpPr>
        <p:spPr>
          <a:xfrm>
            <a:off x="1257300" y="2260600"/>
            <a:ext cx="2590800" cy="0"/>
          </a:xfrm>
          <a:prstGeom prst="straightConnector1">
            <a:avLst/>
          </a:prstGeom>
          <a:ln w="28575" cmpd="sng">
            <a:solidFill>
              <a:srgbClr val="8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81605F4-223F-E34D-9397-649E3CB639F4}"/>
              </a:ext>
            </a:extLst>
          </p:cNvPr>
          <p:cNvSpPr/>
          <p:nvPr/>
        </p:nvSpPr>
        <p:spPr>
          <a:xfrm>
            <a:off x="228135" y="1095610"/>
            <a:ext cx="4712165" cy="2137741"/>
          </a:xfrm>
          <a:prstGeom prst="ellipse">
            <a:avLst/>
          </a:prstGeom>
          <a:noFill/>
          <a:ln w="38100" cmpd="sng">
            <a:solidFill>
              <a:srgbClr val="8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8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381" y="1346200"/>
            <a:ext cx="3424565" cy="499765"/>
            <a:chOff x="829581" y="1409700"/>
            <a:chExt cx="3424565" cy="499765"/>
          </a:xfrm>
        </p:grpSpPr>
        <p:sp>
          <p:nvSpPr>
            <p:cNvPr id="80" name="TextBox 79"/>
            <p:cNvSpPr txBox="1"/>
            <p:nvPr/>
          </p:nvSpPr>
          <p:spPr>
            <a:xfrm>
              <a:off x="829581" y="1409700"/>
              <a:ext cx="1043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[(λ</a:t>
              </a:r>
              <a:r>
                <a:rPr lang="en-US" sz="2400" b="1" u="none" baseline="-25000">
                  <a:solidFill>
                    <a:srgbClr val="800000"/>
                  </a:solidFill>
                  <a:latin typeface="Symbol" charset="2"/>
                  <a:cs typeface="Symbol" charset="2"/>
                </a:rPr>
                <a:t>1</a:t>
              </a:r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sz="2400" b="1" u="none" baseline="-25000">
                  <a:solidFill>
                    <a:srgbClr val="800000"/>
                  </a:solidFill>
                  <a:latin typeface="Symbol" charset="2"/>
                  <a:cs typeface="Symbol" charset="2"/>
                </a:rPr>
                <a:t>1</a:t>
              </a:r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10571" y="1435100"/>
              <a:ext cx="104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(λ</a:t>
              </a:r>
              <a:r>
                <a:rPr lang="en-US" sz="2400" b="1" u="none" baseline="-25000">
                  <a:solidFill>
                    <a:srgbClr val="800000"/>
                  </a:solidFill>
                  <a:latin typeface="Symbol" charset="2"/>
                  <a:cs typeface="Symbol" charset="2"/>
                </a:rPr>
                <a:t>2</a:t>
              </a:r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sz="2400" b="1" u="none" baseline="-25000">
                  <a:solidFill>
                    <a:srgbClr val="800000"/>
                  </a:solidFill>
                  <a:latin typeface="Symbol" charset="2"/>
                  <a:cs typeface="Symbol" charset="2"/>
                </a:rPr>
                <a:t>2</a:t>
              </a:r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)]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861282" y="1511300"/>
              <a:ext cx="310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none">
                  <a:solidFill>
                    <a:srgbClr val="800000"/>
                  </a:solidFill>
                  <a:latin typeface="+mj-lt"/>
                </a:rPr>
                <a:t>x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99572" y="1447800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(λ</a:t>
              </a:r>
              <a:r>
                <a:rPr lang="en-US" sz="2400" b="1" u="none" baseline="-25000">
                  <a:solidFill>
                    <a:srgbClr val="80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en-US" sz="2400" b="1" u="none">
                  <a:solidFill>
                    <a:srgbClr val="800000"/>
                  </a:solidFill>
                  <a:latin typeface="Symbol" charset="2"/>
                  <a:cs typeface="Symbol" charset="2"/>
                </a:rPr>
                <a:t>0)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94483" y="1511300"/>
              <a:ext cx="310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none">
                  <a:solidFill>
                    <a:srgbClr val="800000"/>
                  </a:solidFill>
                  <a:latin typeface="+mj-lt"/>
                </a:rPr>
                <a:t>x</a:t>
              </a:r>
            </a:p>
          </p:txBody>
        </p:sp>
      </p:grpSp>
      <p:cxnSp>
        <p:nvCxnSpPr>
          <p:cNvPr id="122" name="Straight Arrow Connector 121"/>
          <p:cNvCxnSpPr/>
          <p:nvPr/>
        </p:nvCxnSpPr>
        <p:spPr bwMode="auto">
          <a:xfrm>
            <a:off x="4381500" y="1689100"/>
            <a:ext cx="8255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914400" y="2044700"/>
            <a:ext cx="44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>
                <a:solidFill>
                  <a:srgbClr val="800000"/>
                </a:solidFill>
              </a:rPr>
              <a:t>N</a:t>
            </a:r>
            <a:r>
              <a:rPr lang="en-US" sz="1800" b="1" u="none" baseline="-25000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810000" y="2044700"/>
            <a:ext cx="428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none">
                <a:solidFill>
                  <a:srgbClr val="800000"/>
                </a:solidFill>
              </a:rPr>
              <a:t>N</a:t>
            </a:r>
            <a:r>
              <a:rPr lang="en-US" sz="1800" b="1" u="none" baseline="-25000">
                <a:solidFill>
                  <a:srgbClr val="800000"/>
                </a:solidFill>
              </a:rPr>
              <a:t>2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993900" y="2298700"/>
            <a:ext cx="17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none">
                <a:solidFill>
                  <a:srgbClr val="800000"/>
                </a:solidFill>
              </a:rPr>
              <a:t>Relative motion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268DAD31-FDFB-5B44-9480-35F0A222F8A8}"/>
              </a:ext>
            </a:extLst>
          </p:cNvPr>
          <p:cNvGrpSpPr/>
          <p:nvPr/>
        </p:nvGrpSpPr>
        <p:grpSpPr>
          <a:xfrm>
            <a:off x="5600699" y="4394200"/>
            <a:ext cx="3286359" cy="1697898"/>
            <a:chOff x="326263" y="1549875"/>
            <a:chExt cx="6606748" cy="3030045"/>
          </a:xfrm>
          <a:noFill/>
        </p:grpSpPr>
        <p:pic>
          <p:nvPicPr>
            <p:cNvPr id="134" name="Picture 133" descr="XRBnucl.pdf">
              <a:extLst>
                <a:ext uri="{FF2B5EF4-FFF2-40B4-BE49-F238E27FC236}">
                  <a16:creationId xmlns:a16="http://schemas.microsoft.com/office/drawing/2014/main" xmlns="" id="{A30F2086-618A-FA4D-95C3-6F038015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63" y="1549875"/>
              <a:ext cx="6606748" cy="3030045"/>
            </a:xfrm>
            <a:prstGeom prst="rect">
              <a:avLst/>
            </a:prstGeom>
            <a:grpFill/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C587C674-655E-3C4A-9210-22F6ED134979}"/>
                </a:ext>
              </a:extLst>
            </p:cNvPr>
            <p:cNvSpPr/>
            <p:nvPr/>
          </p:nvSpPr>
          <p:spPr>
            <a:xfrm>
              <a:off x="4684153" y="1584520"/>
              <a:ext cx="2202248" cy="31457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Reaction Theory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43200" y="3657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0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6223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>
                <a:solidFill>
                  <a:srgbClr val="800000"/>
                </a:solidFill>
              </a:rPr>
              <a:t>  </a:t>
            </a:r>
            <a:endParaRPr lang="en-GB" sz="2000" b="1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137" name="Picture 6" descr="shell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/>
          <a:stretch/>
        </p:blipFill>
        <p:spPr>
          <a:xfrm>
            <a:off x="635000" y="1317791"/>
            <a:ext cx="3136900" cy="4008261"/>
          </a:xfrm>
        </p:spPr>
      </p:pic>
      <p:sp>
        <p:nvSpPr>
          <p:cNvPr id="33" name="Rectangle 32"/>
          <p:cNvSpPr/>
          <p:nvPr/>
        </p:nvSpPr>
        <p:spPr>
          <a:xfrm>
            <a:off x="203200" y="5543552"/>
            <a:ext cx="4800600" cy="76123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defRPr/>
            </a:pPr>
            <a:r>
              <a:rPr lang="en-US" b="1" u="none" dirty="0">
                <a:solidFill>
                  <a:srgbClr val="0000FF"/>
                </a:solidFill>
                <a:latin typeface="Chalkboard" charset="0"/>
                <a:cs typeface="Chalkboard" charset="0"/>
              </a:rPr>
              <a:t>*</a:t>
            </a:r>
            <a:r>
              <a:rPr lang="en-US" b="1" u="none" dirty="0">
                <a:solidFill>
                  <a:srgbClr val="0000FF"/>
                </a:solidFill>
                <a:latin typeface="Bradley Hand ITC TT-Bold" charset="0"/>
              </a:rPr>
              <a:t>Realistic interaction (local or not; NN, NNN, …) </a:t>
            </a:r>
          </a:p>
          <a:p>
            <a:pPr marL="228600" indent="-114300">
              <a:lnSpc>
                <a:spcPct val="90000"/>
              </a:lnSpc>
              <a:buFont typeface="Arial"/>
              <a:buChar char="•"/>
              <a:defRPr/>
            </a:pPr>
            <a:r>
              <a:rPr lang="en-US" b="1" u="none" dirty="0">
                <a:solidFill>
                  <a:srgbClr val="0000FF"/>
                </a:solidFill>
                <a:latin typeface="Bradley Hand ITC TT-Bold" charset="0"/>
              </a:rPr>
              <a:t>In principle, exact solutions, up to </a:t>
            </a:r>
            <a:r>
              <a:rPr lang="en-US" b="1" u="none" dirty="0" err="1" smtClean="0">
                <a:solidFill>
                  <a:srgbClr val="0000FF"/>
                </a:solidFill>
                <a:latin typeface="Bradley Hand ITC TT-Bold" charset="0"/>
              </a:rPr>
              <a:t>N</a:t>
            </a:r>
            <a:r>
              <a:rPr lang="en-US" b="1" u="none" baseline="-25000" dirty="0" err="1" smtClean="0">
                <a:solidFill>
                  <a:srgbClr val="0000FF"/>
                </a:solidFill>
                <a:latin typeface="Bradley Hand ITC TT-Bold" charset="0"/>
              </a:rPr>
              <a:t>max</a:t>
            </a:r>
            <a:r>
              <a:rPr lang="en-US" b="1" u="none" baseline="-25000" dirty="0" smtClean="0">
                <a:solidFill>
                  <a:srgbClr val="0000FF"/>
                </a:solidFill>
                <a:latin typeface="Bradley Hand ITC TT-Bold" charset="0"/>
              </a:rPr>
              <a:t> </a:t>
            </a:r>
            <a:r>
              <a:rPr lang="en-US" b="1" u="none" dirty="0" smtClean="0">
                <a:solidFill>
                  <a:srgbClr val="0000FF"/>
                </a:solidFill>
                <a:latin typeface="Bradley Hand ITC TT-Bold" charset="0"/>
              </a:rPr>
              <a:t>cutoff</a:t>
            </a:r>
            <a:endParaRPr lang="en-US" b="1" u="none" dirty="0">
              <a:solidFill>
                <a:srgbClr val="0000FF"/>
              </a:solidFill>
              <a:latin typeface="Bradley Hand ITC TT-Bold" charset="0"/>
            </a:endParaRPr>
          </a:p>
          <a:p>
            <a:pPr marL="228600" indent="-114300">
              <a:lnSpc>
                <a:spcPct val="90000"/>
              </a:lnSpc>
              <a:buFont typeface="Arial"/>
              <a:buChar char="•"/>
              <a:defRPr/>
            </a:pPr>
            <a:r>
              <a:rPr lang="en-US" b="1" u="none" dirty="0">
                <a:solidFill>
                  <a:srgbClr val="0000FF"/>
                </a:solidFill>
                <a:latin typeface="Bradley Hand ITC TT-Bold" charset="0"/>
              </a:rPr>
              <a:t>Successful </a:t>
            </a:r>
            <a:r>
              <a:rPr lang="en-US" b="1" u="none" dirty="0" smtClean="0">
                <a:solidFill>
                  <a:srgbClr val="0000FF"/>
                </a:solidFill>
                <a:latin typeface="Bradley Hand ITC TT-Bold" charset="0"/>
              </a:rPr>
              <a:t>descriptions to date through </a:t>
            </a:r>
            <a:r>
              <a:rPr lang="en-US" b="1" u="none" baseline="30000" dirty="0">
                <a:solidFill>
                  <a:srgbClr val="0000FF"/>
                </a:solidFill>
                <a:latin typeface="Bradley Hand ITC TT-Bold" charset="0"/>
              </a:rPr>
              <a:t>16</a:t>
            </a:r>
            <a:r>
              <a:rPr lang="en-US" b="1" u="none" dirty="0">
                <a:solidFill>
                  <a:srgbClr val="0000FF"/>
                </a:solidFill>
                <a:latin typeface="Bradley Hand ITC TT-Bold" charset="0"/>
              </a:rPr>
              <a:t>O</a:t>
            </a:r>
          </a:p>
        </p:txBody>
      </p:sp>
      <p:sp>
        <p:nvSpPr>
          <p:cNvPr id="226" name="Oval 15"/>
          <p:cNvSpPr>
            <a:spLocks noChangeAspect="1" noChangeArrowheads="1"/>
          </p:cNvSpPr>
          <p:nvPr/>
        </p:nvSpPr>
        <p:spPr bwMode="auto">
          <a:xfrm>
            <a:off x="1504422" y="3618667"/>
            <a:ext cx="1601787" cy="734415"/>
          </a:xfrm>
          <a:prstGeom prst="ellipse">
            <a:avLst/>
          </a:prstGeom>
          <a:solidFill>
            <a:schemeClr val="folHlink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" name="Oval 16"/>
          <p:cNvSpPr>
            <a:spLocks noChangeAspect="1" noChangeArrowheads="1"/>
          </p:cNvSpPr>
          <p:nvPr/>
        </p:nvSpPr>
        <p:spPr bwMode="auto">
          <a:xfrm>
            <a:off x="1334558" y="3063982"/>
            <a:ext cx="1916641" cy="855268"/>
          </a:xfrm>
          <a:prstGeom prst="ellipse">
            <a:avLst/>
          </a:prstGeom>
          <a:solidFill>
            <a:schemeClr val="folHlink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Freeform 10"/>
          <p:cNvSpPr>
            <a:spLocks/>
          </p:cNvSpPr>
          <p:nvPr/>
        </p:nvSpPr>
        <p:spPr bwMode="auto">
          <a:xfrm>
            <a:off x="2302810" y="2374898"/>
            <a:ext cx="1314574" cy="3077104"/>
          </a:xfrm>
          <a:custGeom>
            <a:avLst/>
            <a:gdLst>
              <a:gd name="T0" fmla="*/ 0 w 567"/>
              <a:gd name="T1" fmla="*/ 1114 h 1114"/>
              <a:gd name="T2" fmla="*/ 127 w 567"/>
              <a:gd name="T3" fmla="*/ 1047 h 1114"/>
              <a:gd name="T4" fmla="*/ 300 w 567"/>
              <a:gd name="T5" fmla="*/ 740 h 1114"/>
              <a:gd name="T6" fmla="*/ 567 w 567"/>
              <a:gd name="T7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7" h="1114">
                <a:moveTo>
                  <a:pt x="0" y="1114"/>
                </a:moveTo>
                <a:cubicBezTo>
                  <a:pt x="38" y="1111"/>
                  <a:pt x="77" y="1109"/>
                  <a:pt x="127" y="1047"/>
                </a:cubicBezTo>
                <a:cubicBezTo>
                  <a:pt x="177" y="985"/>
                  <a:pt x="227" y="914"/>
                  <a:pt x="300" y="740"/>
                </a:cubicBezTo>
                <a:cubicBezTo>
                  <a:pt x="373" y="566"/>
                  <a:pt x="470" y="283"/>
                  <a:pt x="567" y="0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Freeform 11"/>
          <p:cNvSpPr>
            <a:spLocks/>
          </p:cNvSpPr>
          <p:nvPr/>
        </p:nvSpPr>
        <p:spPr bwMode="auto">
          <a:xfrm flipH="1">
            <a:off x="991659" y="2374897"/>
            <a:ext cx="1314574" cy="3077104"/>
          </a:xfrm>
          <a:custGeom>
            <a:avLst/>
            <a:gdLst>
              <a:gd name="T0" fmla="*/ 0 w 567"/>
              <a:gd name="T1" fmla="*/ 1114 h 1114"/>
              <a:gd name="T2" fmla="*/ 127 w 567"/>
              <a:gd name="T3" fmla="*/ 1047 h 1114"/>
              <a:gd name="T4" fmla="*/ 300 w 567"/>
              <a:gd name="T5" fmla="*/ 740 h 1114"/>
              <a:gd name="T6" fmla="*/ 567 w 567"/>
              <a:gd name="T7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7" h="1114">
                <a:moveTo>
                  <a:pt x="0" y="1114"/>
                </a:moveTo>
                <a:cubicBezTo>
                  <a:pt x="38" y="1111"/>
                  <a:pt x="77" y="1109"/>
                  <a:pt x="127" y="1047"/>
                </a:cubicBezTo>
                <a:cubicBezTo>
                  <a:pt x="177" y="985"/>
                  <a:pt x="227" y="914"/>
                  <a:pt x="300" y="740"/>
                </a:cubicBezTo>
                <a:cubicBezTo>
                  <a:pt x="373" y="566"/>
                  <a:pt x="470" y="283"/>
                  <a:pt x="567" y="0"/>
                </a:cubicBezTo>
              </a:path>
            </a:pathLst>
          </a:custGeom>
          <a:noFill/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" name="Oval 14"/>
          <p:cNvSpPr>
            <a:spLocks noChangeAspect="1" noChangeArrowheads="1"/>
          </p:cNvSpPr>
          <p:nvPr/>
        </p:nvSpPr>
        <p:spPr bwMode="auto">
          <a:xfrm>
            <a:off x="1656822" y="4177999"/>
            <a:ext cx="1265237" cy="579475"/>
          </a:xfrm>
          <a:prstGeom prst="ellipse">
            <a:avLst/>
          </a:prstGeom>
          <a:solidFill>
            <a:schemeClr val="folHlink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Line 20"/>
          <p:cNvSpPr>
            <a:spLocks noChangeShapeType="1"/>
          </p:cNvSpPr>
          <p:nvPr/>
        </p:nvSpPr>
        <p:spPr bwMode="auto">
          <a:xfrm flipV="1">
            <a:off x="1669522" y="4520197"/>
            <a:ext cx="127952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" name="Line 26"/>
          <p:cNvSpPr>
            <a:spLocks noChangeShapeType="1"/>
          </p:cNvSpPr>
          <p:nvPr/>
        </p:nvSpPr>
        <p:spPr bwMode="auto">
          <a:xfrm>
            <a:off x="1320801" y="3488266"/>
            <a:ext cx="1965855" cy="810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" name="Line 25"/>
          <p:cNvSpPr>
            <a:spLocks noChangeShapeType="1"/>
          </p:cNvSpPr>
          <p:nvPr/>
        </p:nvSpPr>
        <p:spPr bwMode="auto">
          <a:xfrm flipV="1">
            <a:off x="1483784" y="4012104"/>
            <a:ext cx="16446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" name="Line 29"/>
          <p:cNvSpPr>
            <a:spLocks noChangeShapeType="1"/>
          </p:cNvSpPr>
          <p:nvPr/>
        </p:nvSpPr>
        <p:spPr bwMode="auto">
          <a:xfrm flipV="1">
            <a:off x="1026585" y="2506133"/>
            <a:ext cx="2554816" cy="67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" name="Line 28"/>
          <p:cNvSpPr>
            <a:spLocks noChangeShapeType="1"/>
          </p:cNvSpPr>
          <p:nvPr/>
        </p:nvSpPr>
        <p:spPr bwMode="auto">
          <a:xfrm flipV="1">
            <a:off x="1159934" y="3012547"/>
            <a:ext cx="22669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Oval 12"/>
          <p:cNvSpPr>
            <a:spLocks noChangeAspect="1" noChangeArrowheads="1"/>
          </p:cNvSpPr>
          <p:nvPr/>
        </p:nvSpPr>
        <p:spPr bwMode="auto">
          <a:xfrm>
            <a:off x="1994959" y="5084397"/>
            <a:ext cx="598488" cy="309880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Oval 13"/>
          <p:cNvSpPr>
            <a:spLocks noChangeAspect="1" noChangeArrowheads="1"/>
          </p:cNvSpPr>
          <p:nvPr/>
        </p:nvSpPr>
        <p:spPr bwMode="auto">
          <a:xfrm>
            <a:off x="1826684" y="4718739"/>
            <a:ext cx="933450" cy="463269"/>
          </a:xfrm>
          <a:prstGeom prst="ellipse">
            <a:avLst/>
          </a:prstGeom>
          <a:solidFill>
            <a:schemeClr val="tx2">
              <a:alpha val="57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Line 18"/>
          <p:cNvSpPr>
            <a:spLocks noChangeShapeType="1"/>
          </p:cNvSpPr>
          <p:nvPr/>
        </p:nvSpPr>
        <p:spPr bwMode="auto">
          <a:xfrm>
            <a:off x="1987022" y="5262577"/>
            <a:ext cx="6397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Line 19"/>
          <p:cNvSpPr>
            <a:spLocks noChangeShapeType="1"/>
          </p:cNvSpPr>
          <p:nvPr/>
        </p:nvSpPr>
        <p:spPr bwMode="auto">
          <a:xfrm>
            <a:off x="1812397" y="4961994"/>
            <a:ext cx="96043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Oval 22"/>
          <p:cNvSpPr>
            <a:spLocks noChangeAspect="1" noChangeArrowheads="1"/>
          </p:cNvSpPr>
          <p:nvPr/>
        </p:nvSpPr>
        <p:spPr bwMode="auto">
          <a:xfrm>
            <a:off x="2058459" y="5231589"/>
            <a:ext cx="141288" cy="133248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Oval 23"/>
          <p:cNvSpPr>
            <a:spLocks noChangeAspect="1" noChangeArrowheads="1"/>
          </p:cNvSpPr>
          <p:nvPr/>
        </p:nvSpPr>
        <p:spPr bwMode="auto">
          <a:xfrm>
            <a:off x="2412472" y="4841141"/>
            <a:ext cx="141287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Oval 24"/>
          <p:cNvSpPr>
            <a:spLocks noChangeAspect="1" noChangeArrowheads="1"/>
          </p:cNvSpPr>
          <p:nvPr/>
        </p:nvSpPr>
        <p:spPr bwMode="auto">
          <a:xfrm>
            <a:off x="2337859" y="5243984"/>
            <a:ext cx="141288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Oval 30"/>
          <p:cNvSpPr>
            <a:spLocks noChangeAspect="1" noChangeArrowheads="1"/>
          </p:cNvSpPr>
          <p:nvPr/>
        </p:nvSpPr>
        <p:spPr bwMode="auto">
          <a:xfrm>
            <a:off x="2388659" y="5146373"/>
            <a:ext cx="141288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Oval 31"/>
          <p:cNvSpPr>
            <a:spLocks noChangeAspect="1" noChangeArrowheads="1"/>
          </p:cNvSpPr>
          <p:nvPr/>
        </p:nvSpPr>
        <p:spPr bwMode="auto">
          <a:xfrm>
            <a:off x="2390247" y="4941852"/>
            <a:ext cx="141287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Oval 34"/>
          <p:cNvSpPr>
            <a:spLocks noChangeAspect="1" noChangeArrowheads="1"/>
          </p:cNvSpPr>
          <p:nvPr/>
        </p:nvSpPr>
        <p:spPr bwMode="auto">
          <a:xfrm>
            <a:off x="2117197" y="5126230"/>
            <a:ext cx="141287" cy="133248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Oval 36"/>
          <p:cNvSpPr>
            <a:spLocks noChangeAspect="1" noChangeArrowheads="1"/>
          </p:cNvSpPr>
          <p:nvPr/>
        </p:nvSpPr>
        <p:spPr bwMode="auto">
          <a:xfrm>
            <a:off x="2556934" y="4844240"/>
            <a:ext cx="141288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Oval 65"/>
          <p:cNvSpPr>
            <a:spLocks noChangeAspect="1" noChangeArrowheads="1"/>
          </p:cNvSpPr>
          <p:nvPr/>
        </p:nvSpPr>
        <p:spPr bwMode="auto">
          <a:xfrm>
            <a:off x="2539472" y="4940303"/>
            <a:ext cx="141287" cy="13324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29412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1" name="AutoShape 43"/>
          <p:cNvSpPr>
            <a:spLocks noChangeArrowheads="1"/>
          </p:cNvSpPr>
          <p:nvPr/>
        </p:nvSpPr>
        <p:spPr bwMode="auto">
          <a:xfrm>
            <a:off x="2112433" y="3556000"/>
            <a:ext cx="97897" cy="910696"/>
          </a:xfrm>
          <a:prstGeom prst="upArrow">
            <a:avLst>
              <a:gd name="adj1" fmla="val 67167"/>
              <a:gd name="adj2" fmla="val 168643"/>
            </a:avLst>
          </a:prstGeom>
          <a:solidFill>
            <a:srgbClr val="E2B8A8"/>
          </a:solidFill>
          <a:ln w="12700" cmpd="sng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98651" y="4418542"/>
            <a:ext cx="337608" cy="559857"/>
            <a:chOff x="2063751" y="4393142"/>
            <a:chExt cx="337608" cy="559857"/>
          </a:xfrm>
        </p:grpSpPr>
        <p:sp>
          <p:nvSpPr>
            <p:cNvPr id="298" name="Oval 27"/>
            <p:cNvSpPr>
              <a:spLocks noChangeAspect="1" noChangeArrowheads="1"/>
            </p:cNvSpPr>
            <p:nvPr/>
          </p:nvSpPr>
          <p:spPr bwMode="auto">
            <a:xfrm>
              <a:off x="2063751" y="4436004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Oval 37"/>
            <p:cNvSpPr>
              <a:spLocks noChangeAspect="1" noChangeArrowheads="1"/>
            </p:cNvSpPr>
            <p:nvPr/>
          </p:nvSpPr>
          <p:spPr bwMode="auto">
            <a:xfrm>
              <a:off x="2260072" y="4393142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AutoShape 42"/>
            <p:cNvSpPr>
              <a:spLocks noChangeArrowheads="1"/>
            </p:cNvSpPr>
            <p:nvPr/>
          </p:nvSpPr>
          <p:spPr bwMode="auto">
            <a:xfrm>
              <a:off x="2286000" y="4450820"/>
              <a:ext cx="89958" cy="451379"/>
            </a:xfrm>
            <a:prstGeom prst="upArrow">
              <a:avLst>
                <a:gd name="adj1" fmla="val 67167"/>
                <a:gd name="adj2" fmla="val 78469"/>
              </a:avLst>
            </a:prstGeom>
            <a:solidFill>
              <a:srgbClr val="404040">
                <a:alpha val="24001"/>
              </a:srgbClr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AutoShape 41"/>
            <p:cNvSpPr>
              <a:spLocks noChangeArrowheads="1"/>
            </p:cNvSpPr>
            <p:nvPr/>
          </p:nvSpPr>
          <p:spPr bwMode="auto">
            <a:xfrm>
              <a:off x="2095500" y="4500032"/>
              <a:ext cx="88900" cy="452967"/>
            </a:xfrm>
            <a:prstGeom prst="upArrow">
              <a:avLst>
                <a:gd name="adj1" fmla="val 67167"/>
                <a:gd name="adj2" fmla="val 78468"/>
              </a:avLst>
            </a:prstGeom>
            <a:solidFill>
              <a:schemeClr val="tx1">
                <a:lumMod val="75000"/>
                <a:lumOff val="25000"/>
                <a:alpha val="24001"/>
              </a:schemeClr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3" name="AutoShape 69"/>
          <p:cNvSpPr>
            <a:spLocks noChangeArrowheads="1"/>
          </p:cNvSpPr>
          <p:nvPr/>
        </p:nvSpPr>
        <p:spPr bwMode="auto">
          <a:xfrm>
            <a:off x="2120900" y="2561167"/>
            <a:ext cx="91547" cy="912283"/>
          </a:xfrm>
          <a:prstGeom prst="upArrow">
            <a:avLst>
              <a:gd name="adj1" fmla="val 67167"/>
              <a:gd name="adj2" fmla="val 168642"/>
            </a:avLst>
          </a:prstGeom>
          <a:solidFill>
            <a:schemeClr val="bg2">
              <a:lumMod val="40000"/>
              <a:lumOff val="60000"/>
            </a:schemeClr>
          </a:solidFill>
          <a:ln w="127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6100" y="774700"/>
            <a:ext cx="40510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none" dirty="0">
                <a:solidFill>
                  <a:srgbClr val="0000FF"/>
                </a:solidFill>
                <a:latin typeface="Chalkboard"/>
                <a:cs typeface="Chalkboard"/>
              </a:rPr>
              <a:t>    No-Core Shell Model (NCSM)</a:t>
            </a:r>
          </a:p>
          <a:p>
            <a:r>
              <a:rPr lang="en-US" sz="1400" b="1" u="none" dirty="0">
                <a:solidFill>
                  <a:srgbClr val="0000FF"/>
                </a:solidFill>
                <a:latin typeface="Chalkboard"/>
                <a:cs typeface="Chalkboard"/>
              </a:rPr>
              <a:t>(Vary, Navratil, &amp; Barrett, </a:t>
            </a:r>
            <a:r>
              <a:rPr lang="fr-FR" sz="1400" b="1" u="none" dirty="0">
                <a:solidFill>
                  <a:srgbClr val="0000FF"/>
                </a:solidFill>
                <a:latin typeface="Chalkboard"/>
                <a:cs typeface="Chalkboard"/>
              </a:rPr>
              <a:t>~20</a:t>
            </a:r>
            <a:r>
              <a:rPr lang="en-US" sz="1400" b="1" u="none" dirty="0">
                <a:solidFill>
                  <a:srgbClr val="0000FF"/>
                </a:solidFill>
                <a:latin typeface="Chalkboard"/>
                <a:cs typeface="Chalkboard"/>
              </a:rPr>
              <a:t>00 to present)</a:t>
            </a:r>
          </a:p>
        </p:txBody>
      </p:sp>
      <p:sp>
        <p:nvSpPr>
          <p:cNvPr id="372" name="Oval 68"/>
          <p:cNvSpPr>
            <a:spLocks noChangeAspect="1" noChangeArrowheads="1"/>
          </p:cNvSpPr>
          <p:nvPr/>
        </p:nvSpPr>
        <p:spPr bwMode="auto">
          <a:xfrm>
            <a:off x="2095501" y="2433108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Oval 21"/>
          <p:cNvSpPr>
            <a:spLocks noChangeAspect="1" noChangeArrowheads="1"/>
          </p:cNvSpPr>
          <p:nvPr/>
        </p:nvSpPr>
        <p:spPr bwMode="auto">
          <a:xfrm>
            <a:off x="2080684" y="4809596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>
                  <a:alpha val="24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" name="Oval 32"/>
          <p:cNvSpPr>
            <a:spLocks noChangeAspect="1" noChangeArrowheads="1"/>
          </p:cNvSpPr>
          <p:nvPr/>
        </p:nvSpPr>
        <p:spPr bwMode="auto">
          <a:xfrm>
            <a:off x="1937809" y="4822296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6" name="Oval 35"/>
          <p:cNvSpPr>
            <a:spLocks noChangeAspect="1" noChangeArrowheads="1"/>
          </p:cNvSpPr>
          <p:nvPr/>
        </p:nvSpPr>
        <p:spPr bwMode="auto">
          <a:xfrm>
            <a:off x="2056872" y="4952471"/>
            <a:ext cx="141287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5" name="Oval 33"/>
          <p:cNvSpPr>
            <a:spLocks noChangeAspect="1" noChangeArrowheads="1"/>
          </p:cNvSpPr>
          <p:nvPr/>
        </p:nvSpPr>
        <p:spPr bwMode="auto">
          <a:xfrm>
            <a:off x="1902884" y="4909608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>
                  <a:alpha val="24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17172" y="4812771"/>
            <a:ext cx="319087" cy="276225"/>
            <a:chOff x="2082272" y="4787371"/>
            <a:chExt cx="319087" cy="276225"/>
          </a:xfrm>
        </p:grpSpPr>
        <p:sp>
          <p:nvSpPr>
            <p:cNvPr id="195" name="Oval 35"/>
            <p:cNvSpPr>
              <a:spLocks noChangeAspect="1" noChangeArrowheads="1"/>
            </p:cNvSpPr>
            <p:nvPr/>
          </p:nvSpPr>
          <p:spPr bwMode="auto">
            <a:xfrm>
              <a:off x="2260072" y="4787371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35"/>
            <p:cNvSpPr>
              <a:spLocks noChangeAspect="1" noChangeArrowheads="1"/>
            </p:cNvSpPr>
            <p:nvPr/>
          </p:nvSpPr>
          <p:spPr bwMode="auto">
            <a:xfrm>
              <a:off x="2082272" y="4927071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0" y="0"/>
            <a:ext cx="1446029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General Background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003798" y="779317"/>
            <a:ext cx="40894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u="none" dirty="0">
                <a:solidFill>
                  <a:srgbClr val="008000"/>
                </a:solidFill>
                <a:latin typeface="Chalkboard" charset="0"/>
                <a:cs typeface="Chalkboard" charset="0"/>
              </a:rPr>
              <a:t>Symplectic Shell Model (Sp-NCSM)</a:t>
            </a:r>
          </a:p>
          <a:p>
            <a:pPr algn="ctr">
              <a:lnSpc>
                <a:spcPct val="90000"/>
              </a:lnSpc>
            </a:pPr>
            <a:r>
              <a:rPr lang="en-US" b="1" u="none" dirty="0">
                <a:solidFill>
                  <a:srgbClr val="008000"/>
                </a:solidFill>
                <a:latin typeface="Chalkboard"/>
                <a:cs typeface="Chalkboard"/>
              </a:rPr>
              <a:t>(Rowe &amp; Rosensteel, </a:t>
            </a:r>
            <a:r>
              <a:rPr lang="fr-FR" b="1" u="none" dirty="0">
                <a:solidFill>
                  <a:srgbClr val="008000"/>
                </a:solidFill>
                <a:latin typeface="Chalkboard"/>
                <a:cs typeface="Chalkboard"/>
              </a:rPr>
              <a:t>~</a:t>
            </a:r>
            <a:r>
              <a:rPr lang="en-US" b="1" u="none" dirty="0">
                <a:solidFill>
                  <a:srgbClr val="008000"/>
                </a:solidFill>
                <a:latin typeface="Chalkboard"/>
                <a:cs typeface="Chalkboard"/>
              </a:rPr>
              <a:t>1980s to present)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3109798" y="3168740"/>
            <a:ext cx="2929471" cy="2339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algn="ctr">
              <a:lnSpc>
                <a:spcPct val="90000"/>
              </a:lnSpc>
            </a:pPr>
            <a:r>
              <a:rPr lang="en-US" sz="14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Symmetry </a:t>
            </a:r>
          </a:p>
          <a:p>
            <a:pPr marL="114300" algn="ctr">
              <a:lnSpc>
                <a:spcPct val="90000"/>
              </a:lnSpc>
            </a:pPr>
            <a:r>
              <a:rPr lang="en-US" sz="14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Adapted Basis</a:t>
            </a:r>
          </a:p>
          <a:p>
            <a:pPr marL="114300" algn="ctr">
              <a:lnSpc>
                <a:spcPct val="90000"/>
              </a:lnSpc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</a:t>
            </a:r>
            <a:r>
              <a:rPr lang="en-US" sz="14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  </a:t>
            </a: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(</a:t>
            </a:r>
            <a:r>
              <a:rPr lang="en-US" sz="14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Special Features)</a:t>
            </a:r>
            <a:endParaRPr lang="en-US" sz="1200" b="1" u="none" dirty="0">
              <a:solidFill>
                <a:srgbClr val="008000"/>
              </a:solidFill>
              <a:latin typeface="Bradley Hand ITC TT-Bold"/>
              <a:cs typeface="Bradley Hand ITC TT-Bold"/>
            </a:endParaRP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Canonical &amp; unitary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Organized by shapes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Quadratic in x’s &amp; p’s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Band-heads </a:t>
            </a:r>
            <a:r>
              <a:rPr lang="en-US" sz="1200" b="1" u="none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 np-nh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/>
                <a:cs typeface="Bradley Hand ITC TT-Bold"/>
              </a:rPr>
              <a:t>Spurious free bands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 charset="0"/>
              </a:rPr>
              <a:t>Captures collectivity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 charset="0"/>
              </a:rPr>
              <a:t>No effective charges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 charset="0"/>
              </a:rPr>
              <a:t>Algebraic framework</a:t>
            </a: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 charset="0"/>
              </a:rPr>
              <a:t>Deformation </a:t>
            </a:r>
            <a:r>
              <a:rPr lang="en-US" sz="1200" b="1" u="none" dirty="0" smtClean="0">
                <a:solidFill>
                  <a:srgbClr val="008000"/>
                </a:solidFill>
                <a:latin typeface="Bradley Hand ITC TT-Bold" charset="0"/>
              </a:rPr>
              <a:t>natural</a:t>
            </a:r>
            <a:endParaRPr lang="en-US" sz="1200" b="1" u="none" dirty="0">
              <a:solidFill>
                <a:srgbClr val="008000"/>
              </a:solidFill>
              <a:latin typeface="Bradley Hand ITC TT-Bold" charset="0"/>
            </a:endParaRPr>
          </a:p>
          <a:p>
            <a:pPr marL="804863" indent="-119063">
              <a:lnSpc>
                <a:spcPct val="90000"/>
              </a:lnSpc>
              <a:buSzPct val="150000"/>
              <a:buFont typeface="Arial"/>
              <a:buChar char="•"/>
            </a:pPr>
            <a:r>
              <a:rPr lang="en-US" sz="1200" b="1" u="none" dirty="0">
                <a:solidFill>
                  <a:srgbClr val="008000"/>
                </a:solidFill>
                <a:latin typeface="Bradley Hand ITC TT-Bold" charset="0"/>
              </a:rPr>
              <a:t>Field </a:t>
            </a:r>
            <a:r>
              <a:rPr lang="en-US" sz="1200" b="1" u="none" dirty="0" smtClean="0">
                <a:solidFill>
                  <a:srgbClr val="008000"/>
                </a:solidFill>
                <a:latin typeface="Bradley Hand ITC TT-Bold" charset="0"/>
              </a:rPr>
              <a:t>theory linkage</a:t>
            </a:r>
            <a:endParaRPr lang="en-US" sz="1200" b="1" u="none" dirty="0">
              <a:solidFill>
                <a:srgbClr val="008000"/>
              </a:solidFill>
              <a:latin typeface="Bradley Hand ITC TT-Bol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5999" y="1663678"/>
            <a:ext cx="2277533" cy="1612407"/>
            <a:chOff x="3594105" y="1943089"/>
            <a:chExt cx="2277533" cy="1612407"/>
          </a:xfrm>
        </p:grpSpPr>
        <p:cxnSp>
          <p:nvCxnSpPr>
            <p:cNvPr id="234" name="Straight Arrow Connector 233"/>
            <p:cNvCxnSpPr/>
            <p:nvPr/>
          </p:nvCxnSpPr>
          <p:spPr bwMode="auto">
            <a:xfrm>
              <a:off x="3822700" y="2781300"/>
              <a:ext cx="1752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41" name="TextBox 240"/>
            <p:cNvSpPr txBox="1"/>
            <p:nvPr/>
          </p:nvSpPr>
          <p:spPr>
            <a:xfrm>
              <a:off x="3594105" y="1943089"/>
              <a:ext cx="2277533" cy="1612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800" b="1" u="none">
                  <a:solidFill>
                    <a:srgbClr val="008000"/>
                  </a:solidFill>
                  <a:latin typeface="Chalkboard"/>
                  <a:cs typeface="Chalkboard"/>
                </a:rPr>
                <a:t>Reorganize</a:t>
              </a:r>
            </a:p>
            <a:p>
              <a:pPr algn="ctr">
                <a:lnSpc>
                  <a:spcPts val="1800"/>
                </a:lnSpc>
              </a:pPr>
              <a:r>
                <a:rPr lang="en-US" sz="1800" b="1" u="none">
                  <a:solidFill>
                    <a:srgbClr val="008000"/>
                  </a:solidFill>
                  <a:latin typeface="Chalkboard"/>
                  <a:cs typeface="Chalkboard"/>
                </a:rPr>
                <a:t>Shell-Model</a:t>
              </a:r>
            </a:p>
            <a:p>
              <a:pPr algn="ctr">
                <a:lnSpc>
                  <a:spcPts val="1800"/>
                </a:lnSpc>
              </a:pPr>
              <a:r>
                <a:rPr lang="en-US" sz="1800" b="1" u="none">
                  <a:solidFill>
                    <a:srgbClr val="008000"/>
                  </a:solidFill>
                  <a:latin typeface="Chalkboard"/>
                  <a:cs typeface="Chalkboard"/>
                </a:rPr>
                <a:t>Space</a:t>
              </a:r>
            </a:p>
            <a:p>
              <a:pPr algn="ctr">
                <a:lnSpc>
                  <a:spcPts val="1600"/>
                </a:lnSpc>
              </a:pPr>
              <a:endParaRPr lang="en-US" b="1" u="none">
                <a:solidFill>
                  <a:srgbClr val="008000"/>
                </a:solidFill>
                <a:latin typeface="Chalkboard"/>
                <a:cs typeface="Chalkboard"/>
              </a:endParaRPr>
            </a:p>
            <a:p>
              <a:pPr algn="ctr">
                <a:lnSpc>
                  <a:spcPts val="1600"/>
                </a:lnSpc>
              </a:pPr>
              <a:r>
                <a:rPr lang="en-US" b="1" u="none">
                  <a:solidFill>
                    <a:srgbClr val="FF0000"/>
                  </a:solidFill>
                  <a:latin typeface="Chalkboard"/>
                  <a:cs typeface="Chalkboard"/>
                </a:rPr>
                <a:t>Cluster</a:t>
              </a:r>
              <a:r>
                <a:rPr lang="en-US" b="1" u="none">
                  <a:solidFill>
                    <a:srgbClr val="008000"/>
                  </a:solidFill>
                  <a:latin typeface="Chalkboard"/>
                  <a:cs typeface="Chalkboard"/>
                </a:rPr>
                <a:t> &amp; </a:t>
              </a:r>
              <a:r>
                <a:rPr lang="en-US" b="1" u="none">
                  <a:latin typeface="Chalkboard"/>
                  <a:cs typeface="Chalkboard"/>
                </a:rPr>
                <a:t>Collective </a:t>
              </a:r>
              <a:r>
                <a:rPr lang="en-US" sz="1400" b="1" u="none">
                  <a:solidFill>
                    <a:srgbClr val="008000"/>
                  </a:solidFill>
                  <a:latin typeface="Chalkboard"/>
                  <a:cs typeface="Chalkboard"/>
                </a:rPr>
                <a:t>(Natural Subspaces)</a:t>
              </a:r>
            </a:p>
            <a:p>
              <a:pPr algn="ctr">
                <a:lnSpc>
                  <a:spcPts val="1600"/>
                </a:lnSpc>
              </a:pPr>
              <a:r>
                <a:rPr lang="en-US" b="1" u="none">
                  <a:solidFill>
                    <a:srgbClr val="008000"/>
                  </a:solidFill>
                  <a:latin typeface="Chalkboard"/>
                  <a:cs typeface="Chalkboard"/>
                </a:rPr>
                <a:t>-------------</a:t>
              </a: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510238" y="63268"/>
            <a:ext cx="1969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 cmpd="sng">
                  <a:solidFill>
                    <a:schemeClr val="tx1">
                      <a:alpha val="5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"/>
                <a:cs typeface="Times"/>
              </a:rPr>
              <a:t>Shell Model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5832471" y="63267"/>
            <a:ext cx="24521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>
                <a:ln w="10541" cmpd="sng">
                  <a:solidFill>
                    <a:schemeClr val="tx1">
                      <a:alpha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Collective Model</a:t>
            </a:r>
          </a:p>
        </p:txBody>
      </p:sp>
      <p:sp>
        <p:nvSpPr>
          <p:cNvPr id="135" name="Rectangle 2"/>
          <p:cNvSpPr txBox="1">
            <a:spLocks noChangeArrowheads="1"/>
          </p:cNvSpPr>
          <p:nvPr/>
        </p:nvSpPr>
        <p:spPr>
          <a:xfrm>
            <a:off x="0" y="0"/>
            <a:ext cx="9296400" cy="596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3200" b="1" u="none" dirty="0">
                <a:solidFill>
                  <a:srgbClr val="7D4029"/>
                </a:solidFill>
                <a:effectLst>
                  <a:outerShdw blurRad="63500" dist="63500" dir="2700000" algn="tl" rotWithShape="0">
                    <a:schemeClr val="bg2">
                      <a:lumMod val="75000"/>
                      <a:alpha val="75000"/>
                    </a:schemeClr>
                  </a:outerShdw>
                </a:effectLst>
                <a:latin typeface="Arial"/>
                <a:cs typeface="Arial"/>
              </a:rPr>
              <a:t>No-Core</a:t>
            </a:r>
            <a:endParaRPr lang="en-GB" sz="2000" b="1" u="none" dirty="0">
              <a:solidFill>
                <a:srgbClr val="7D4029"/>
              </a:solidFill>
              <a:latin typeface="Arial"/>
              <a:cs typeface="Arial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665259" y="2349497"/>
            <a:ext cx="2625725" cy="3077105"/>
            <a:chOff x="1169459" y="2236665"/>
            <a:chExt cx="2625725" cy="3152776"/>
          </a:xfrm>
        </p:grpSpPr>
        <p:sp>
          <p:nvSpPr>
            <p:cNvPr id="168" name="Oval 15"/>
            <p:cNvSpPr>
              <a:spLocks noChangeAspect="1" noChangeArrowheads="1"/>
            </p:cNvSpPr>
            <p:nvPr/>
          </p:nvSpPr>
          <p:spPr bwMode="auto">
            <a:xfrm>
              <a:off x="1694922" y="3511021"/>
              <a:ext cx="1601787" cy="752475"/>
            </a:xfrm>
            <a:prstGeom prst="ellipse">
              <a:avLst/>
            </a:prstGeom>
            <a:solidFill>
              <a:schemeClr val="folHlink">
                <a:alpha val="5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6"/>
            <p:cNvSpPr>
              <a:spLocks noChangeAspect="1" noChangeArrowheads="1"/>
            </p:cNvSpPr>
            <p:nvPr/>
          </p:nvSpPr>
          <p:spPr bwMode="auto">
            <a:xfrm>
              <a:off x="1550459" y="2942696"/>
              <a:ext cx="1893888" cy="876300"/>
            </a:xfrm>
            <a:prstGeom prst="ellipse">
              <a:avLst/>
            </a:prstGeom>
            <a:solidFill>
              <a:schemeClr val="folHlink">
                <a:alpha val="5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0"/>
            <p:cNvSpPr>
              <a:spLocks/>
            </p:cNvSpPr>
            <p:nvPr/>
          </p:nvSpPr>
          <p:spPr bwMode="auto">
            <a:xfrm>
              <a:off x="2480610" y="2236666"/>
              <a:ext cx="1314574" cy="3152775"/>
            </a:xfrm>
            <a:custGeom>
              <a:avLst/>
              <a:gdLst>
                <a:gd name="T0" fmla="*/ 0 w 567"/>
                <a:gd name="T1" fmla="*/ 1114 h 1114"/>
                <a:gd name="T2" fmla="*/ 127 w 567"/>
                <a:gd name="T3" fmla="*/ 1047 h 1114"/>
                <a:gd name="T4" fmla="*/ 300 w 567"/>
                <a:gd name="T5" fmla="*/ 740 h 1114"/>
                <a:gd name="T6" fmla="*/ 567 w 567"/>
                <a:gd name="T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7" h="1114">
                  <a:moveTo>
                    <a:pt x="0" y="1114"/>
                  </a:moveTo>
                  <a:cubicBezTo>
                    <a:pt x="38" y="1111"/>
                    <a:pt x="77" y="1109"/>
                    <a:pt x="127" y="1047"/>
                  </a:cubicBezTo>
                  <a:cubicBezTo>
                    <a:pt x="177" y="985"/>
                    <a:pt x="227" y="914"/>
                    <a:pt x="300" y="740"/>
                  </a:cubicBezTo>
                  <a:cubicBezTo>
                    <a:pt x="373" y="566"/>
                    <a:pt x="470" y="283"/>
                    <a:pt x="567" y="0"/>
                  </a:cubicBezTo>
                </a:path>
              </a:pathLst>
            </a:custGeom>
            <a:noFill/>
            <a:ln w="38100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1"/>
            <p:cNvSpPr>
              <a:spLocks/>
            </p:cNvSpPr>
            <p:nvPr/>
          </p:nvSpPr>
          <p:spPr bwMode="auto">
            <a:xfrm flipH="1">
              <a:off x="1169459" y="2236665"/>
              <a:ext cx="1314574" cy="3152775"/>
            </a:xfrm>
            <a:custGeom>
              <a:avLst/>
              <a:gdLst>
                <a:gd name="T0" fmla="*/ 0 w 567"/>
                <a:gd name="T1" fmla="*/ 1114 h 1114"/>
                <a:gd name="T2" fmla="*/ 127 w 567"/>
                <a:gd name="T3" fmla="*/ 1047 h 1114"/>
                <a:gd name="T4" fmla="*/ 300 w 567"/>
                <a:gd name="T5" fmla="*/ 740 h 1114"/>
                <a:gd name="T6" fmla="*/ 567 w 567"/>
                <a:gd name="T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7" h="1114">
                  <a:moveTo>
                    <a:pt x="0" y="1114"/>
                  </a:moveTo>
                  <a:cubicBezTo>
                    <a:pt x="38" y="1111"/>
                    <a:pt x="77" y="1109"/>
                    <a:pt x="127" y="1047"/>
                  </a:cubicBezTo>
                  <a:cubicBezTo>
                    <a:pt x="177" y="985"/>
                    <a:pt x="227" y="914"/>
                    <a:pt x="300" y="740"/>
                  </a:cubicBezTo>
                  <a:cubicBezTo>
                    <a:pt x="373" y="566"/>
                    <a:pt x="470" y="283"/>
                    <a:pt x="567" y="0"/>
                  </a:cubicBezTo>
                </a:path>
              </a:pathLst>
            </a:custGeom>
            <a:noFill/>
            <a:ln w="38100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14"/>
            <p:cNvSpPr>
              <a:spLocks noChangeAspect="1" noChangeArrowheads="1"/>
            </p:cNvSpPr>
            <p:nvPr/>
          </p:nvSpPr>
          <p:spPr bwMode="auto">
            <a:xfrm>
              <a:off x="1834622" y="4084108"/>
              <a:ext cx="1265237" cy="593725"/>
            </a:xfrm>
            <a:prstGeom prst="ellipse">
              <a:avLst/>
            </a:prstGeom>
            <a:solidFill>
              <a:schemeClr val="folHlink">
                <a:alpha val="5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Line 20"/>
            <p:cNvSpPr>
              <a:spLocks noChangeShapeType="1"/>
            </p:cNvSpPr>
            <p:nvPr/>
          </p:nvSpPr>
          <p:spPr bwMode="auto">
            <a:xfrm flipV="1">
              <a:off x="1847322" y="4417371"/>
              <a:ext cx="127952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Line 25"/>
            <p:cNvSpPr>
              <a:spLocks noChangeShapeType="1"/>
            </p:cNvSpPr>
            <p:nvPr/>
          </p:nvSpPr>
          <p:spPr bwMode="auto">
            <a:xfrm flipV="1">
              <a:off x="1661584" y="3905458"/>
              <a:ext cx="164465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Line 26"/>
            <p:cNvSpPr>
              <a:spLocks noChangeShapeType="1"/>
            </p:cNvSpPr>
            <p:nvPr/>
          </p:nvSpPr>
          <p:spPr bwMode="auto">
            <a:xfrm flipV="1">
              <a:off x="1490133" y="3394395"/>
              <a:ext cx="1957389" cy="36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Line 28"/>
            <p:cNvSpPr>
              <a:spLocks noChangeShapeType="1"/>
            </p:cNvSpPr>
            <p:nvPr/>
          </p:nvSpPr>
          <p:spPr bwMode="auto">
            <a:xfrm flipV="1">
              <a:off x="1363134" y="2903008"/>
              <a:ext cx="226695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Line 29"/>
            <p:cNvSpPr>
              <a:spLocks noChangeShapeType="1"/>
            </p:cNvSpPr>
            <p:nvPr/>
          </p:nvSpPr>
          <p:spPr bwMode="auto">
            <a:xfrm flipV="1">
              <a:off x="1204385" y="2379804"/>
              <a:ext cx="2554816" cy="695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12"/>
            <p:cNvSpPr>
              <a:spLocks noChangeAspect="1" noChangeArrowheads="1"/>
            </p:cNvSpPr>
            <p:nvPr/>
          </p:nvSpPr>
          <p:spPr bwMode="auto">
            <a:xfrm>
              <a:off x="2172759" y="5012796"/>
              <a:ext cx="598488" cy="317500"/>
            </a:xfrm>
            <a:prstGeom prst="ellipse">
              <a:avLst/>
            </a:prstGeom>
            <a:solidFill>
              <a:schemeClr val="tx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13"/>
            <p:cNvSpPr>
              <a:spLocks noChangeAspect="1" noChangeArrowheads="1"/>
            </p:cNvSpPr>
            <p:nvPr/>
          </p:nvSpPr>
          <p:spPr bwMode="auto">
            <a:xfrm>
              <a:off x="2004484" y="4638146"/>
              <a:ext cx="933450" cy="474662"/>
            </a:xfrm>
            <a:prstGeom prst="ellipse">
              <a:avLst/>
            </a:prstGeom>
            <a:solidFill>
              <a:schemeClr val="tx2">
                <a:alpha val="57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Line 18"/>
            <p:cNvSpPr>
              <a:spLocks noChangeShapeType="1"/>
            </p:cNvSpPr>
            <p:nvPr/>
          </p:nvSpPr>
          <p:spPr bwMode="auto">
            <a:xfrm>
              <a:off x="2164822" y="5195358"/>
              <a:ext cx="63976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Line 19"/>
            <p:cNvSpPr>
              <a:spLocks noChangeShapeType="1"/>
            </p:cNvSpPr>
            <p:nvPr/>
          </p:nvSpPr>
          <p:spPr bwMode="auto">
            <a:xfrm>
              <a:off x="1990197" y="4887383"/>
              <a:ext cx="960437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22"/>
            <p:cNvSpPr>
              <a:spLocks noChangeAspect="1" noChangeArrowheads="1"/>
            </p:cNvSpPr>
            <p:nvPr/>
          </p:nvSpPr>
          <p:spPr bwMode="auto">
            <a:xfrm>
              <a:off x="2236259" y="5163608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3"/>
            <p:cNvSpPr>
              <a:spLocks noChangeAspect="1" noChangeArrowheads="1"/>
            </p:cNvSpPr>
            <p:nvPr/>
          </p:nvSpPr>
          <p:spPr bwMode="auto">
            <a:xfrm>
              <a:off x="2590272" y="4763558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4"/>
            <p:cNvSpPr>
              <a:spLocks noChangeAspect="1" noChangeArrowheads="1"/>
            </p:cNvSpPr>
            <p:nvPr/>
          </p:nvSpPr>
          <p:spPr bwMode="auto">
            <a:xfrm>
              <a:off x="2515659" y="5176308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30"/>
            <p:cNvSpPr>
              <a:spLocks noChangeAspect="1" noChangeArrowheads="1"/>
            </p:cNvSpPr>
            <p:nvPr/>
          </p:nvSpPr>
          <p:spPr bwMode="auto">
            <a:xfrm>
              <a:off x="2566459" y="5076296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31"/>
            <p:cNvSpPr>
              <a:spLocks noChangeAspect="1" noChangeArrowheads="1"/>
            </p:cNvSpPr>
            <p:nvPr/>
          </p:nvSpPr>
          <p:spPr bwMode="auto">
            <a:xfrm>
              <a:off x="2568047" y="4866746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34"/>
            <p:cNvSpPr>
              <a:spLocks noChangeAspect="1" noChangeArrowheads="1"/>
            </p:cNvSpPr>
            <p:nvPr/>
          </p:nvSpPr>
          <p:spPr bwMode="auto">
            <a:xfrm>
              <a:off x="2294997" y="5055658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36"/>
            <p:cNvSpPr>
              <a:spLocks noChangeAspect="1" noChangeArrowheads="1"/>
            </p:cNvSpPr>
            <p:nvPr/>
          </p:nvSpPr>
          <p:spPr bwMode="auto">
            <a:xfrm>
              <a:off x="2734734" y="4766733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65"/>
            <p:cNvSpPr>
              <a:spLocks noChangeAspect="1" noChangeArrowheads="1"/>
            </p:cNvSpPr>
            <p:nvPr/>
          </p:nvSpPr>
          <p:spPr bwMode="auto">
            <a:xfrm>
              <a:off x="2717272" y="4865158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29412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8905" y="1259823"/>
            <a:ext cx="970427" cy="4009925"/>
            <a:chOff x="5897483" y="1309371"/>
            <a:chExt cx="741404" cy="3848290"/>
          </a:xfrm>
        </p:grpSpPr>
        <p:grpSp>
          <p:nvGrpSpPr>
            <p:cNvPr id="124" name="Group 123"/>
            <p:cNvGrpSpPr/>
            <p:nvPr/>
          </p:nvGrpSpPr>
          <p:grpSpPr>
            <a:xfrm rot="21015239" flipH="1">
              <a:off x="5995911" y="1331167"/>
              <a:ext cx="566644" cy="3648648"/>
              <a:chOff x="5094327" y="765472"/>
              <a:chExt cx="566644" cy="3091781"/>
            </a:xfrm>
          </p:grpSpPr>
          <p:sp>
            <p:nvSpPr>
              <p:cNvPr id="131" name="Freeform 11"/>
              <p:cNvSpPr>
                <a:spLocks/>
              </p:cNvSpPr>
              <p:nvPr/>
            </p:nvSpPr>
            <p:spPr bwMode="auto">
              <a:xfrm rot="54778" flipH="1">
                <a:off x="5094327" y="790160"/>
                <a:ext cx="319511" cy="3067093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Freeform 10"/>
              <p:cNvSpPr>
                <a:spLocks/>
              </p:cNvSpPr>
              <p:nvPr/>
            </p:nvSpPr>
            <p:spPr bwMode="auto">
              <a:xfrm>
                <a:off x="5398381" y="765472"/>
                <a:ext cx="262590" cy="3077104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 rot="20937975" flipH="1">
              <a:off x="5897483" y="1351060"/>
              <a:ext cx="560298" cy="3222696"/>
              <a:chOff x="5072658" y="764714"/>
              <a:chExt cx="560298" cy="2978826"/>
            </a:xfrm>
          </p:grpSpPr>
          <p:sp>
            <p:nvSpPr>
              <p:cNvPr id="129" name="Freeform 11"/>
              <p:cNvSpPr>
                <a:spLocks/>
              </p:cNvSpPr>
              <p:nvPr/>
            </p:nvSpPr>
            <p:spPr bwMode="auto">
              <a:xfrm flipH="1">
                <a:off x="5072658" y="793242"/>
                <a:ext cx="317500" cy="2950298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Freeform 10"/>
              <p:cNvSpPr>
                <a:spLocks/>
              </p:cNvSpPr>
              <p:nvPr/>
            </p:nvSpPr>
            <p:spPr bwMode="auto">
              <a:xfrm rot="21541735">
                <a:off x="5362033" y="764714"/>
                <a:ext cx="270923" cy="2965615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rot="21006390" flipH="1">
              <a:off x="6090284" y="1309371"/>
              <a:ext cx="548603" cy="3848290"/>
              <a:chOff x="5122391" y="723433"/>
              <a:chExt cx="548603" cy="3079369"/>
            </a:xfrm>
          </p:grpSpPr>
          <p:sp>
            <p:nvSpPr>
              <p:cNvPr id="127" name="Freeform 11"/>
              <p:cNvSpPr>
                <a:spLocks/>
              </p:cNvSpPr>
              <p:nvPr/>
            </p:nvSpPr>
            <p:spPr bwMode="auto">
              <a:xfrm flipH="1">
                <a:off x="5122391" y="756149"/>
                <a:ext cx="314307" cy="3046653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>
                <a:off x="5408404" y="723433"/>
                <a:ext cx="262590" cy="3077105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9" name="Group 228"/>
          <p:cNvGrpSpPr/>
          <p:nvPr/>
        </p:nvGrpSpPr>
        <p:grpSpPr>
          <a:xfrm flipH="1">
            <a:off x="7175533" y="1264070"/>
            <a:ext cx="961135" cy="4009900"/>
            <a:chOff x="5904441" y="1309383"/>
            <a:chExt cx="734305" cy="3848267"/>
          </a:xfrm>
          <a:effectLst>
            <a:outerShdw blurRad="647700" dist="38100" algn="tl" rotWithShape="0">
              <a:srgbClr val="000000">
                <a:alpha val="43000"/>
              </a:srgbClr>
            </a:outerShdw>
          </a:effectLst>
        </p:grpSpPr>
        <p:grpSp>
          <p:nvGrpSpPr>
            <p:cNvPr id="231" name="Group 230"/>
            <p:cNvGrpSpPr/>
            <p:nvPr/>
          </p:nvGrpSpPr>
          <p:grpSpPr>
            <a:xfrm rot="21015239" flipH="1">
              <a:off x="5995232" y="1332455"/>
              <a:ext cx="567256" cy="3647435"/>
              <a:chOff x="5094504" y="766502"/>
              <a:chExt cx="567256" cy="3090753"/>
            </a:xfrm>
          </p:grpSpPr>
          <p:sp>
            <p:nvSpPr>
              <p:cNvPr id="245" name="Freeform 11"/>
              <p:cNvSpPr>
                <a:spLocks/>
              </p:cNvSpPr>
              <p:nvPr/>
            </p:nvSpPr>
            <p:spPr bwMode="auto">
              <a:xfrm rot="54778" flipH="1">
                <a:off x="5094504" y="766502"/>
                <a:ext cx="319511" cy="3090753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" name="Freeform 10"/>
              <p:cNvSpPr>
                <a:spLocks/>
              </p:cNvSpPr>
              <p:nvPr/>
            </p:nvSpPr>
            <p:spPr bwMode="auto">
              <a:xfrm>
                <a:off x="5399170" y="766639"/>
                <a:ext cx="262590" cy="3077104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 rot="20937975" flipH="1">
              <a:off x="5904441" y="1352427"/>
              <a:ext cx="560010" cy="3229999"/>
              <a:chOff x="5067078" y="767098"/>
              <a:chExt cx="560010" cy="2985576"/>
            </a:xfrm>
          </p:grpSpPr>
          <p:sp>
            <p:nvSpPr>
              <p:cNvPr id="243" name="Freeform 11"/>
              <p:cNvSpPr>
                <a:spLocks/>
              </p:cNvSpPr>
              <p:nvPr/>
            </p:nvSpPr>
            <p:spPr bwMode="auto">
              <a:xfrm flipH="1">
                <a:off x="5067078" y="767098"/>
                <a:ext cx="317499" cy="2985272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" name="Freeform 10"/>
              <p:cNvSpPr>
                <a:spLocks/>
              </p:cNvSpPr>
              <p:nvPr/>
            </p:nvSpPr>
            <p:spPr bwMode="auto">
              <a:xfrm rot="21541735">
                <a:off x="5364498" y="767099"/>
                <a:ext cx="262590" cy="2985575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 rot="21006390" flipH="1">
              <a:off x="6090529" y="1309383"/>
              <a:ext cx="548217" cy="3848267"/>
              <a:chOff x="5122532" y="723451"/>
              <a:chExt cx="548217" cy="3079351"/>
            </a:xfrm>
          </p:grpSpPr>
          <p:sp>
            <p:nvSpPr>
              <p:cNvPr id="237" name="Freeform 11"/>
              <p:cNvSpPr>
                <a:spLocks/>
              </p:cNvSpPr>
              <p:nvPr/>
            </p:nvSpPr>
            <p:spPr bwMode="auto">
              <a:xfrm flipH="1">
                <a:off x="5122532" y="738933"/>
                <a:ext cx="314307" cy="3063869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Freeform 10"/>
              <p:cNvSpPr>
                <a:spLocks/>
              </p:cNvSpPr>
              <p:nvPr/>
            </p:nvSpPr>
            <p:spPr bwMode="auto">
              <a:xfrm>
                <a:off x="5408159" y="723451"/>
                <a:ext cx="262590" cy="3077104"/>
              </a:xfrm>
              <a:custGeom>
                <a:avLst/>
                <a:gdLst>
                  <a:gd name="T0" fmla="*/ 0 w 567"/>
                  <a:gd name="T1" fmla="*/ 1114 h 1114"/>
                  <a:gd name="T2" fmla="*/ 127 w 567"/>
                  <a:gd name="T3" fmla="*/ 1047 h 1114"/>
                  <a:gd name="T4" fmla="*/ 300 w 567"/>
                  <a:gd name="T5" fmla="*/ 740 h 1114"/>
                  <a:gd name="T6" fmla="*/ 567 w 567"/>
                  <a:gd name="T7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7" h="1114">
                    <a:moveTo>
                      <a:pt x="0" y="1114"/>
                    </a:moveTo>
                    <a:cubicBezTo>
                      <a:pt x="38" y="1111"/>
                      <a:pt x="77" y="1109"/>
                      <a:pt x="127" y="1047"/>
                    </a:cubicBezTo>
                    <a:cubicBezTo>
                      <a:pt x="177" y="985"/>
                      <a:pt x="227" y="914"/>
                      <a:pt x="300" y="740"/>
                    </a:cubicBezTo>
                    <a:cubicBezTo>
                      <a:pt x="373" y="566"/>
                      <a:pt x="470" y="283"/>
                      <a:pt x="567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7" name="AutoShape 43"/>
          <p:cNvSpPr>
            <a:spLocks noChangeArrowheads="1"/>
          </p:cNvSpPr>
          <p:nvPr/>
        </p:nvSpPr>
        <p:spPr bwMode="auto">
          <a:xfrm>
            <a:off x="6832600" y="3556000"/>
            <a:ext cx="97897" cy="910696"/>
          </a:xfrm>
          <a:prstGeom prst="upArrow">
            <a:avLst>
              <a:gd name="adj1" fmla="val 67167"/>
              <a:gd name="adj2" fmla="val 168643"/>
            </a:avLst>
          </a:prstGeom>
          <a:solidFill>
            <a:srgbClr val="E2B8A8"/>
          </a:solidFill>
          <a:ln w="12700" cmpd="sng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8" name="Group 247"/>
          <p:cNvGrpSpPr/>
          <p:nvPr/>
        </p:nvGrpSpPr>
        <p:grpSpPr>
          <a:xfrm>
            <a:off x="6610351" y="4401608"/>
            <a:ext cx="337608" cy="559857"/>
            <a:chOff x="2063751" y="4376208"/>
            <a:chExt cx="337608" cy="559857"/>
          </a:xfrm>
        </p:grpSpPr>
        <p:sp>
          <p:nvSpPr>
            <p:cNvPr id="249" name="Oval 27"/>
            <p:cNvSpPr>
              <a:spLocks noChangeAspect="1" noChangeArrowheads="1"/>
            </p:cNvSpPr>
            <p:nvPr/>
          </p:nvSpPr>
          <p:spPr bwMode="auto">
            <a:xfrm>
              <a:off x="2063751" y="4393669"/>
              <a:ext cx="141288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37"/>
            <p:cNvSpPr>
              <a:spLocks noChangeAspect="1" noChangeArrowheads="1"/>
            </p:cNvSpPr>
            <p:nvPr/>
          </p:nvSpPr>
          <p:spPr bwMode="auto">
            <a:xfrm>
              <a:off x="2260072" y="4376208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AutoShape 42"/>
            <p:cNvSpPr>
              <a:spLocks noChangeArrowheads="1"/>
            </p:cNvSpPr>
            <p:nvPr/>
          </p:nvSpPr>
          <p:spPr bwMode="auto">
            <a:xfrm>
              <a:off x="2286000" y="4450820"/>
              <a:ext cx="89958" cy="451379"/>
            </a:xfrm>
            <a:prstGeom prst="upArrow">
              <a:avLst>
                <a:gd name="adj1" fmla="val 67167"/>
                <a:gd name="adj2" fmla="val 78469"/>
              </a:avLst>
            </a:prstGeom>
            <a:solidFill>
              <a:srgbClr val="404040">
                <a:alpha val="24001"/>
              </a:srgbClr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AutoShape 41"/>
            <p:cNvSpPr>
              <a:spLocks noChangeArrowheads="1"/>
            </p:cNvSpPr>
            <p:nvPr/>
          </p:nvSpPr>
          <p:spPr bwMode="auto">
            <a:xfrm>
              <a:off x="2103967" y="4483098"/>
              <a:ext cx="88900" cy="452967"/>
            </a:xfrm>
            <a:prstGeom prst="upArrow">
              <a:avLst>
                <a:gd name="adj1" fmla="val 67167"/>
                <a:gd name="adj2" fmla="val 78468"/>
              </a:avLst>
            </a:prstGeom>
            <a:solidFill>
              <a:schemeClr val="tx1">
                <a:lumMod val="75000"/>
                <a:lumOff val="25000"/>
                <a:alpha val="24001"/>
              </a:schemeClr>
            </a:solidFill>
            <a:ln w="12700" cmpd="sng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3" name="AutoShape 69"/>
          <p:cNvSpPr>
            <a:spLocks noChangeArrowheads="1"/>
          </p:cNvSpPr>
          <p:nvPr/>
        </p:nvSpPr>
        <p:spPr bwMode="auto">
          <a:xfrm>
            <a:off x="6832600" y="2569632"/>
            <a:ext cx="91547" cy="912283"/>
          </a:xfrm>
          <a:prstGeom prst="upArrow">
            <a:avLst>
              <a:gd name="adj1" fmla="val 67167"/>
              <a:gd name="adj2" fmla="val 168642"/>
            </a:avLst>
          </a:prstGeom>
          <a:solidFill>
            <a:schemeClr val="bg2">
              <a:lumMod val="40000"/>
              <a:lumOff val="60000"/>
            </a:schemeClr>
          </a:solidFill>
          <a:ln w="127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5" name="Oval 21"/>
          <p:cNvSpPr>
            <a:spLocks noChangeAspect="1" noChangeArrowheads="1"/>
          </p:cNvSpPr>
          <p:nvPr/>
        </p:nvSpPr>
        <p:spPr bwMode="auto">
          <a:xfrm>
            <a:off x="6792384" y="4809596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>
                  <a:alpha val="24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" name="Oval 32"/>
          <p:cNvSpPr>
            <a:spLocks noChangeAspect="1" noChangeArrowheads="1"/>
          </p:cNvSpPr>
          <p:nvPr/>
        </p:nvSpPr>
        <p:spPr bwMode="auto">
          <a:xfrm>
            <a:off x="6649509" y="4822296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7" name="Oval 35"/>
          <p:cNvSpPr>
            <a:spLocks noChangeAspect="1" noChangeArrowheads="1"/>
          </p:cNvSpPr>
          <p:nvPr/>
        </p:nvSpPr>
        <p:spPr bwMode="auto">
          <a:xfrm>
            <a:off x="6768572" y="4952471"/>
            <a:ext cx="141287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" name="Oval 33"/>
          <p:cNvSpPr>
            <a:spLocks noChangeAspect="1" noChangeArrowheads="1"/>
          </p:cNvSpPr>
          <p:nvPr/>
        </p:nvSpPr>
        <p:spPr bwMode="auto">
          <a:xfrm>
            <a:off x="6614584" y="4909608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>
                  <a:alpha val="24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9" name="Group 258"/>
          <p:cNvGrpSpPr/>
          <p:nvPr/>
        </p:nvGrpSpPr>
        <p:grpSpPr>
          <a:xfrm>
            <a:off x="6628872" y="4812771"/>
            <a:ext cx="319087" cy="276225"/>
            <a:chOff x="2082272" y="4787371"/>
            <a:chExt cx="319087" cy="276225"/>
          </a:xfrm>
        </p:grpSpPr>
        <p:sp>
          <p:nvSpPr>
            <p:cNvPr id="260" name="Oval 35"/>
            <p:cNvSpPr>
              <a:spLocks noChangeAspect="1" noChangeArrowheads="1"/>
            </p:cNvSpPr>
            <p:nvPr/>
          </p:nvSpPr>
          <p:spPr bwMode="auto">
            <a:xfrm>
              <a:off x="2260072" y="4787371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35"/>
            <p:cNvSpPr>
              <a:spLocks noChangeAspect="1" noChangeArrowheads="1"/>
            </p:cNvSpPr>
            <p:nvPr/>
          </p:nvSpPr>
          <p:spPr bwMode="auto">
            <a:xfrm>
              <a:off x="2082272" y="4927071"/>
              <a:ext cx="141287" cy="13652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gamma/>
                    <a:tint val="60784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2" name="Oval 38"/>
          <p:cNvSpPr>
            <a:spLocks noChangeAspect="1" noChangeArrowheads="1"/>
          </p:cNvSpPr>
          <p:nvPr/>
        </p:nvSpPr>
        <p:spPr bwMode="auto">
          <a:xfrm>
            <a:off x="6805084" y="3410478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21100" y="762000"/>
            <a:ext cx="295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none">
                <a:solidFill>
                  <a:srgbClr val="0000FF"/>
                </a:solidFill>
                <a:latin typeface="Chalkboard"/>
                <a:cs typeface="Chalkboard"/>
              </a:rPr>
              <a:t>*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40300" y="753533"/>
            <a:ext cx="4127500" cy="5519884"/>
            <a:chOff x="4940300" y="753533"/>
            <a:chExt cx="4127500" cy="5519884"/>
          </a:xfrm>
        </p:grpSpPr>
        <p:sp>
          <p:nvSpPr>
            <p:cNvPr id="217" name="TextBox 216"/>
            <p:cNvSpPr txBox="1"/>
            <p:nvPr/>
          </p:nvSpPr>
          <p:spPr>
            <a:xfrm>
              <a:off x="4940300" y="5512183"/>
              <a:ext cx="4127500" cy="76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u="none">
                  <a:solidFill>
                    <a:srgbClr val="008000"/>
                  </a:solidFill>
                  <a:latin typeface="Chalkboard" charset="0"/>
                  <a:cs typeface="Chalkboard" charset="0"/>
                </a:rPr>
                <a:t>*Simple logical algebraic underpinning</a:t>
              </a:r>
              <a:endParaRPr lang="en-US" u="none">
                <a:solidFill>
                  <a:srgbClr val="008000"/>
                </a:solidFill>
                <a:latin typeface="Chalkboard" charset="0"/>
                <a:cs typeface="Chalkboard" charset="0"/>
              </a:endParaRPr>
            </a:p>
            <a:p>
              <a:pPr marL="228600" indent="-114300">
                <a:lnSpc>
                  <a:spcPct val="90000"/>
                </a:lnSpc>
                <a:buFont typeface="Arial"/>
                <a:buChar char="•"/>
              </a:pPr>
              <a:r>
                <a:rPr lang="en-US" b="1" u="none">
                  <a:solidFill>
                    <a:srgbClr val="008000"/>
                  </a:solidFill>
                  <a:latin typeface="Chalkboard" charset="0"/>
                  <a:cs typeface="Chalkboard" charset="0"/>
                </a:rPr>
                <a:t>Elliott SU(3) if no symplectic modes</a:t>
              </a:r>
            </a:p>
            <a:p>
              <a:pPr marL="228600" indent="-114300">
                <a:lnSpc>
                  <a:spcPct val="90000"/>
                </a:lnSpc>
                <a:buFont typeface="Arial"/>
                <a:buChar char="•"/>
              </a:pPr>
              <a:r>
                <a:rPr lang="en-US" b="1" u="none">
                  <a:solidFill>
                    <a:srgbClr val="008000"/>
                  </a:solidFill>
                  <a:latin typeface="Chalkboard" charset="0"/>
                  <a:cs typeface="Chalkboard" charset="0"/>
                </a:rPr>
                <a:t>Sp(3,R) add monopole &amp; quadrupole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678329" y="753533"/>
              <a:ext cx="295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>
                  <a:solidFill>
                    <a:srgbClr val="008000"/>
                  </a:solidFill>
                  <a:latin typeface="Chalkboard"/>
                  <a:cs typeface="Chalkboard"/>
                </a:rPr>
                <a:t>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58915" y="2565394"/>
            <a:ext cx="1524785" cy="3051654"/>
            <a:chOff x="7758915" y="2565394"/>
            <a:chExt cx="1524785" cy="3051654"/>
          </a:xfrm>
        </p:grpSpPr>
        <p:sp>
          <p:nvSpPr>
            <p:cNvPr id="216" name="Line 34"/>
            <p:cNvSpPr>
              <a:spLocks noChangeShapeType="1"/>
            </p:cNvSpPr>
            <p:nvPr/>
          </p:nvSpPr>
          <p:spPr bwMode="auto">
            <a:xfrm flipH="1">
              <a:off x="8017933" y="3623732"/>
              <a:ext cx="16934" cy="168486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094133" y="2565394"/>
              <a:ext cx="1181100" cy="1608030"/>
              <a:chOff x="8094133" y="2565394"/>
              <a:chExt cx="1181100" cy="1608030"/>
            </a:xfrm>
          </p:grpSpPr>
          <p:sp>
            <p:nvSpPr>
              <p:cNvPr id="218" name="TextBox 217"/>
              <p:cNvSpPr txBox="1"/>
              <p:nvPr/>
            </p:nvSpPr>
            <p:spPr>
              <a:xfrm>
                <a:off x="8094133" y="2565394"/>
                <a:ext cx="11811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b="1" u="none" dirty="0" smtClean="0">
                  <a:solidFill>
                    <a:srgbClr val="008000"/>
                  </a:solidFill>
                  <a:latin typeface="+mj-lt"/>
                </a:endParaRPr>
              </a:p>
              <a:p>
                <a:pPr algn="ctr"/>
                <a:endParaRPr lang="en-US" sz="1400" b="1" u="none" dirty="0">
                  <a:solidFill>
                    <a:srgbClr val="008000"/>
                  </a:solidFill>
                  <a:latin typeface="+mj-lt"/>
                </a:endParaRPr>
              </a:p>
              <a:p>
                <a:pPr algn="ctr"/>
                <a:endParaRPr lang="en-US" sz="1400" b="1" u="none" dirty="0">
                  <a:solidFill>
                    <a:srgbClr val="008000"/>
                  </a:solidFill>
                  <a:latin typeface="+mj-lt"/>
                </a:endParaRPr>
              </a:p>
              <a:p>
                <a:pPr algn="ctr"/>
                <a:r>
                  <a:rPr lang="en-US" sz="1400" b="1" u="none" dirty="0" smtClean="0">
                    <a:solidFill>
                      <a:srgbClr val="008000"/>
                    </a:solidFill>
                    <a:latin typeface="+mj-lt"/>
                  </a:rPr>
                  <a:t>Sp</a:t>
                </a:r>
                <a:r>
                  <a:rPr lang="en-US" sz="1400" b="1" u="none" dirty="0">
                    <a:solidFill>
                      <a:srgbClr val="008000"/>
                    </a:solidFill>
                    <a:latin typeface="+mj-lt"/>
                  </a:rPr>
                  <a:t>(3,R)</a:t>
                </a:r>
              </a:p>
              <a:p>
                <a:pPr algn="ctr"/>
                <a:r>
                  <a:rPr lang="en-US" sz="1200" b="1" u="none" dirty="0" smtClean="0">
                    <a:solidFill>
                      <a:srgbClr val="008000"/>
                    </a:solidFill>
                    <a:latin typeface="+mj-lt"/>
                  </a:rPr>
                  <a:t>A </a:t>
                </a:r>
                <a:r>
                  <a:rPr lang="en-US" sz="1200" b="1" u="none" dirty="0">
                    <a:solidFill>
                      <a:srgbClr val="008000"/>
                    </a:solidFill>
                    <a:latin typeface="+mj-lt"/>
                  </a:rPr>
                  <a:t>Raising</a:t>
                </a:r>
              </a:p>
              <a:p>
                <a:pPr algn="ctr"/>
                <a:r>
                  <a:rPr lang="en-US" sz="1200" b="1" u="none" dirty="0">
                    <a:solidFill>
                      <a:srgbClr val="008000"/>
                    </a:solidFill>
                    <a:latin typeface="+mj-lt"/>
                  </a:rPr>
                  <a:t>(L = 0 &amp; 2)</a:t>
                </a:r>
              </a:p>
              <a:p>
                <a:pPr algn="ctr"/>
                <a:endParaRPr lang="en-US" sz="1200" b="1" u="none" baseline="30000" dirty="0">
                  <a:solidFill>
                    <a:srgbClr val="008000"/>
                  </a:solidFill>
                  <a:latin typeface="+mj-lt"/>
                </a:endParaRPr>
              </a:p>
            </p:txBody>
          </p:sp>
          <p:sp>
            <p:nvSpPr>
              <p:cNvPr id="145" name="Text Box 40"/>
              <p:cNvSpPr txBox="1">
                <a:spLocks noChangeArrowheads="1"/>
              </p:cNvSpPr>
              <p:nvPr/>
            </p:nvSpPr>
            <p:spPr bwMode="auto">
              <a:xfrm>
                <a:off x="8367157" y="3762900"/>
                <a:ext cx="614185" cy="410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b="1" u="none">
                    <a:solidFill>
                      <a:srgbClr val="008000"/>
                    </a:solidFill>
                    <a:latin typeface="+mn-lt"/>
                  </a:rPr>
                  <a:t>+2</a:t>
                </a:r>
                <a:r>
                  <a:rPr lang="en-US" sz="1400" b="1" i="1" u="none">
                    <a:solidFill>
                      <a:srgbClr val="008000"/>
                    </a:solidFill>
                    <a:latin typeface="+mn-lt"/>
                  </a:rPr>
                  <a:t>h</a:t>
                </a:r>
                <a:r>
                  <a:rPr lang="en-US" sz="1400" b="1" u="none" cap="small">
                    <a:solidFill>
                      <a:srgbClr val="008000"/>
                    </a:solidFill>
                    <a:latin typeface="+mn-lt"/>
                  </a:rPr>
                  <a:t>ω</a:t>
                </a:r>
              </a:p>
            </p:txBody>
          </p:sp>
          <p:sp>
            <p:nvSpPr>
              <p:cNvPr id="146" name="Text Box 41"/>
              <p:cNvSpPr txBox="1">
                <a:spLocks noChangeArrowheads="1"/>
              </p:cNvSpPr>
              <p:nvPr/>
            </p:nvSpPr>
            <p:spPr bwMode="auto">
              <a:xfrm rot="20791264">
                <a:off x="8580967" y="3699928"/>
                <a:ext cx="419100" cy="369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200" b="1" u="none">
                    <a:solidFill>
                      <a:srgbClr val="008000"/>
                    </a:solidFill>
                    <a:latin typeface="+mn-lt"/>
                  </a:rPr>
                  <a:t>–</a:t>
                </a:r>
                <a:endParaRPr lang="en-US" sz="1200" b="1">
                  <a:solidFill>
                    <a:srgbClr val="008000"/>
                  </a:solidFill>
                  <a:latin typeface="+mn-lt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758915" y="4216400"/>
              <a:ext cx="1297744" cy="481989"/>
              <a:chOff x="7758915" y="4216400"/>
              <a:chExt cx="1297744" cy="481989"/>
            </a:xfrm>
          </p:grpSpPr>
          <p:sp>
            <p:nvSpPr>
              <p:cNvPr id="202" name="Line 24"/>
              <p:cNvSpPr>
                <a:spLocks noChangeShapeType="1"/>
              </p:cNvSpPr>
              <p:nvPr/>
            </p:nvSpPr>
            <p:spPr bwMode="auto">
              <a:xfrm>
                <a:off x="7758915" y="4478574"/>
                <a:ext cx="479151" cy="293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4" name="Text Box 30"/>
              <p:cNvSpPr txBox="1">
                <a:spLocks noChangeArrowheads="1"/>
              </p:cNvSpPr>
              <p:nvPr/>
            </p:nvSpPr>
            <p:spPr bwMode="auto">
              <a:xfrm>
                <a:off x="8080679" y="4276470"/>
                <a:ext cx="65828" cy="357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endParaRPr lang="en-US" sz="2400" u="none">
                  <a:solidFill>
                    <a:srgbClr val="FF0000"/>
                  </a:solidFill>
                </a:endParaRPr>
              </a:p>
            </p:txBody>
          </p:sp>
          <p:sp>
            <p:nvSpPr>
              <p:cNvPr id="210" name="Text Box 40"/>
              <p:cNvSpPr txBox="1">
                <a:spLocks noChangeArrowheads="1"/>
              </p:cNvSpPr>
              <p:nvPr/>
            </p:nvSpPr>
            <p:spPr bwMode="auto">
              <a:xfrm>
                <a:off x="8481461" y="4390612"/>
                <a:ext cx="50933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b="1" u="none">
                    <a:solidFill>
                      <a:srgbClr val="008000"/>
                    </a:solidFill>
                    <a:latin typeface="+mn-lt"/>
                  </a:rPr>
                  <a:t>0</a:t>
                </a:r>
                <a:r>
                  <a:rPr lang="en-US" sz="1400" b="1" i="1" u="none">
                    <a:solidFill>
                      <a:srgbClr val="008000"/>
                    </a:solidFill>
                    <a:latin typeface="+mn-lt"/>
                  </a:rPr>
                  <a:t>h</a:t>
                </a:r>
                <a:r>
                  <a:rPr lang="en-US" sz="1400" b="1" u="none" cap="small">
                    <a:solidFill>
                      <a:srgbClr val="008000"/>
                    </a:solidFill>
                    <a:latin typeface="+mn-lt"/>
                  </a:rPr>
                  <a:t>ω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403165" y="4216400"/>
                <a:ext cx="6534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none" dirty="0">
                    <a:solidFill>
                      <a:srgbClr val="008000"/>
                    </a:solidFill>
                    <a:latin typeface="+mn-lt"/>
                  </a:rPr>
                  <a:t>SU(3</a:t>
                </a:r>
                <a:r>
                  <a:rPr lang="en-US" sz="1400" b="1" u="none" dirty="0" smtClean="0">
                    <a:solidFill>
                      <a:srgbClr val="008000"/>
                    </a:solidFill>
                    <a:latin typeface="+mn-lt"/>
                  </a:rPr>
                  <a:t>)</a:t>
                </a:r>
                <a:endParaRPr lang="en-US" sz="1400" b="1" u="none" dirty="0">
                  <a:solidFill>
                    <a:srgbClr val="008000"/>
                  </a:solidFill>
                  <a:latin typeface="+mn-lt"/>
                </a:endParaRPr>
              </a:p>
            </p:txBody>
          </p:sp>
          <p:sp>
            <p:nvSpPr>
              <p:cNvPr id="151" name="Text Box 41"/>
              <p:cNvSpPr txBox="1">
                <a:spLocks noChangeArrowheads="1"/>
              </p:cNvSpPr>
              <p:nvPr/>
            </p:nvSpPr>
            <p:spPr bwMode="auto">
              <a:xfrm rot="20791264">
                <a:off x="8585201" y="4326465"/>
                <a:ext cx="419100" cy="369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200" b="1" u="none">
                    <a:solidFill>
                      <a:srgbClr val="008000"/>
                    </a:solidFill>
                    <a:latin typeface="+mn-lt"/>
                  </a:rPr>
                  <a:t>–</a:t>
                </a:r>
                <a:endParaRPr lang="en-US" sz="1200" b="1">
                  <a:solidFill>
                    <a:srgbClr val="008000"/>
                  </a:solidFill>
                  <a:latin typeface="+mn-lt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8102600" y="4749798"/>
              <a:ext cx="1181100" cy="867250"/>
              <a:chOff x="8102600" y="4749798"/>
              <a:chExt cx="1181100" cy="867250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8102600" y="4749798"/>
                <a:ext cx="11811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u="none" dirty="0">
                    <a:solidFill>
                      <a:srgbClr val="008000"/>
                    </a:solidFill>
                    <a:latin typeface="+mj-lt"/>
                  </a:rPr>
                  <a:t>Sp(3,R)</a:t>
                </a:r>
              </a:p>
              <a:p>
                <a:pPr algn="ctr"/>
                <a:r>
                  <a:rPr lang="en-US" sz="1200" b="1" u="none" dirty="0">
                    <a:solidFill>
                      <a:srgbClr val="008000"/>
                    </a:solidFill>
                    <a:latin typeface="+mj-lt"/>
                  </a:rPr>
                  <a:t>B</a:t>
                </a:r>
                <a:r>
                  <a:rPr lang="en-US" sz="1200" b="1" u="none" dirty="0" smtClean="0">
                    <a:solidFill>
                      <a:srgbClr val="008000"/>
                    </a:solidFill>
                    <a:latin typeface="+mj-lt"/>
                  </a:rPr>
                  <a:t> </a:t>
                </a:r>
                <a:r>
                  <a:rPr lang="en-US" sz="1200" b="1" u="none" dirty="0">
                    <a:solidFill>
                      <a:srgbClr val="008000"/>
                    </a:solidFill>
                    <a:latin typeface="+mj-lt"/>
                  </a:rPr>
                  <a:t>Lowering</a:t>
                </a:r>
              </a:p>
              <a:p>
                <a:pPr algn="ctr"/>
                <a:r>
                  <a:rPr lang="en-US" sz="1200" b="1" u="none" dirty="0">
                    <a:solidFill>
                      <a:srgbClr val="008000"/>
                    </a:solidFill>
                    <a:latin typeface="+mj-lt"/>
                  </a:rPr>
                  <a:t>(L = 0 &amp; 2)</a:t>
                </a:r>
                <a:endParaRPr lang="en-US" sz="1200" b="1" u="none" baseline="30000" dirty="0">
                  <a:solidFill>
                    <a:srgbClr val="008000"/>
                  </a:solidFill>
                  <a:latin typeface="+mj-lt"/>
                </a:endParaRPr>
              </a:p>
            </p:txBody>
          </p:sp>
          <p:sp>
            <p:nvSpPr>
              <p:cNvPr id="153" name="Text Box 40"/>
              <p:cNvSpPr txBox="1">
                <a:spLocks noChangeArrowheads="1"/>
              </p:cNvSpPr>
              <p:nvPr/>
            </p:nvSpPr>
            <p:spPr bwMode="auto">
              <a:xfrm>
                <a:off x="8367151" y="5278493"/>
                <a:ext cx="577667" cy="338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b="1" u="none">
                    <a:solidFill>
                      <a:srgbClr val="008000"/>
                    </a:solidFill>
                    <a:latin typeface="+mn-lt"/>
                  </a:rPr>
                  <a:t>-</a:t>
                </a:r>
                <a:r>
                  <a:rPr lang="en-US" sz="1400" b="1" u="none">
                    <a:solidFill>
                      <a:srgbClr val="008000"/>
                    </a:solidFill>
                    <a:latin typeface="+mn-lt"/>
                  </a:rPr>
                  <a:t>2</a:t>
                </a:r>
                <a:r>
                  <a:rPr lang="en-US" sz="1400" b="1" i="1" u="none">
                    <a:solidFill>
                      <a:srgbClr val="008000"/>
                    </a:solidFill>
                    <a:latin typeface="+mn-lt"/>
                  </a:rPr>
                  <a:t>h</a:t>
                </a:r>
                <a:r>
                  <a:rPr lang="en-US" sz="1400" b="1" u="none" cap="small">
                    <a:solidFill>
                      <a:srgbClr val="008000"/>
                    </a:solidFill>
                    <a:latin typeface="+mn-lt"/>
                  </a:rPr>
                  <a:t>ω</a:t>
                </a:r>
              </a:p>
            </p:txBody>
          </p:sp>
          <p:sp>
            <p:nvSpPr>
              <p:cNvPr id="154" name="Text Box 41"/>
              <p:cNvSpPr txBox="1">
                <a:spLocks noChangeArrowheads="1"/>
              </p:cNvSpPr>
              <p:nvPr/>
            </p:nvSpPr>
            <p:spPr bwMode="auto">
              <a:xfrm rot="20791264">
                <a:off x="8555560" y="5240923"/>
                <a:ext cx="419100" cy="3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200" b="1" u="none">
                    <a:solidFill>
                      <a:srgbClr val="008000"/>
                    </a:solidFill>
                    <a:latin typeface="+mn-lt"/>
                  </a:rPr>
                  <a:t>–</a:t>
                </a:r>
                <a:endParaRPr lang="en-US" sz="1200" b="1">
                  <a:solidFill>
                    <a:srgbClr val="008000"/>
                  </a:solidFill>
                  <a:latin typeface="+mn-lt"/>
                </a:endParaRPr>
              </a:p>
            </p:txBody>
          </p:sp>
        </p:grpSp>
      </p:grpSp>
      <p:sp>
        <p:nvSpPr>
          <p:cNvPr id="141" name="Oval 68"/>
          <p:cNvSpPr>
            <a:spLocks noChangeAspect="1" noChangeArrowheads="1"/>
          </p:cNvSpPr>
          <p:nvPr/>
        </p:nvSpPr>
        <p:spPr bwMode="auto">
          <a:xfrm>
            <a:off x="2087028" y="3432175"/>
            <a:ext cx="145669" cy="140758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33868" y="4516980"/>
            <a:ext cx="1913466" cy="493475"/>
            <a:chOff x="0" y="4550848"/>
            <a:chExt cx="1913466" cy="49347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4550848"/>
              <a:ext cx="660401" cy="493475"/>
              <a:chOff x="0" y="4059762"/>
              <a:chExt cx="660401" cy="493475"/>
            </a:xfrm>
          </p:grpSpPr>
          <p:sp>
            <p:nvSpPr>
              <p:cNvPr id="142" name="TextBox 141"/>
              <p:cNvSpPr txBox="1"/>
              <p:nvPr/>
            </p:nvSpPr>
            <p:spPr>
              <a:xfrm>
                <a:off x="0" y="4059762"/>
                <a:ext cx="6604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u="none">
                    <a:solidFill>
                      <a:srgbClr val="FF0000"/>
                    </a:solidFill>
                    <a:latin typeface="+mj-lt"/>
                  </a:rPr>
                  <a:t>2p-2h</a:t>
                </a:r>
              </a:p>
              <a:p>
                <a:pPr algn="ctr"/>
                <a:endParaRPr lang="en-US" sz="1200" b="1" u="none" baseline="30000">
                  <a:solidFill>
                    <a:srgbClr val="FF0000"/>
                  </a:solidFill>
                  <a:latin typeface="+mj-lt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0" y="4186389"/>
                <a:ext cx="624443" cy="366848"/>
                <a:chOff x="8519557" y="2662382"/>
                <a:chExt cx="624443" cy="366848"/>
              </a:xfrm>
            </p:grpSpPr>
            <p:sp>
              <p:nvSpPr>
                <p:cNvPr id="143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19557" y="2721453"/>
                  <a:ext cx="61418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400" b="1" u="none">
                      <a:solidFill>
                        <a:srgbClr val="FF0000"/>
                      </a:solidFill>
                      <a:latin typeface="+mn-lt"/>
                    </a:rPr>
                    <a:t>+2</a:t>
                  </a:r>
                  <a:r>
                    <a:rPr lang="en-US" sz="1400" b="1" i="1" u="none">
                      <a:solidFill>
                        <a:srgbClr val="FF0000"/>
                      </a:solidFill>
                      <a:latin typeface="+mn-lt"/>
                    </a:rPr>
                    <a:t>h</a:t>
                  </a:r>
                  <a:r>
                    <a:rPr lang="en-US" sz="1400" b="1" u="none" cap="small">
                      <a:solidFill>
                        <a:srgbClr val="FF0000"/>
                      </a:solidFill>
                      <a:latin typeface="+mn-lt"/>
                    </a:rPr>
                    <a:t>ω</a:t>
                  </a:r>
                </a:p>
              </p:txBody>
            </p:sp>
            <p:sp>
              <p:nvSpPr>
                <p:cNvPr id="144" name="Text Box 41"/>
                <p:cNvSpPr txBox="1">
                  <a:spLocks noChangeArrowheads="1"/>
                </p:cNvSpPr>
                <p:nvPr/>
              </p:nvSpPr>
              <p:spPr bwMode="auto">
                <a:xfrm rot="20791264">
                  <a:off x="8724900" y="2662382"/>
                  <a:ext cx="41910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200" b="1" u="none">
                      <a:solidFill>
                        <a:srgbClr val="FF0000"/>
                      </a:solidFill>
                      <a:latin typeface="+mn-lt"/>
                    </a:rPr>
                    <a:t>–</a:t>
                  </a:r>
                  <a:endParaRPr lang="en-US" sz="1200" b="1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147" name="Line 24"/>
            <p:cNvSpPr>
              <a:spLocks noChangeShapeType="1"/>
            </p:cNvSpPr>
            <p:nvPr/>
          </p:nvSpPr>
          <p:spPr bwMode="auto">
            <a:xfrm flipH="1">
              <a:off x="643464" y="4732866"/>
              <a:ext cx="1270002" cy="846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558799" y="4648200"/>
              <a:ext cx="76200" cy="338666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-33876" y="4025967"/>
            <a:ext cx="2108209" cy="485008"/>
            <a:chOff x="0" y="4550848"/>
            <a:chExt cx="2108209" cy="485008"/>
          </a:xfrm>
        </p:grpSpPr>
        <p:grpSp>
          <p:nvGrpSpPr>
            <p:cNvPr id="155" name="Group 154"/>
            <p:cNvGrpSpPr/>
            <p:nvPr/>
          </p:nvGrpSpPr>
          <p:grpSpPr>
            <a:xfrm>
              <a:off x="0" y="4550848"/>
              <a:ext cx="660401" cy="485008"/>
              <a:chOff x="0" y="4059762"/>
              <a:chExt cx="660401" cy="485008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0" y="4059762"/>
                <a:ext cx="6604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u="none">
                    <a:solidFill>
                      <a:srgbClr val="000000"/>
                    </a:solidFill>
                    <a:latin typeface="+mj-lt"/>
                  </a:rPr>
                  <a:t>1p-1h</a:t>
                </a:r>
              </a:p>
              <a:p>
                <a:pPr algn="ctr"/>
                <a:endParaRPr lang="en-US" sz="1200" b="1" u="none" baseline="30000">
                  <a:solidFill>
                    <a:srgbClr val="000000"/>
                  </a:solidFill>
                  <a:latin typeface="+mj-lt"/>
                </a:endParaRPr>
              </a:p>
            </p:txBody>
          </p:sp>
          <p:grpSp>
            <p:nvGrpSpPr>
              <p:cNvPr id="159" name="Group 158"/>
              <p:cNvGrpSpPr/>
              <p:nvPr/>
            </p:nvGrpSpPr>
            <p:grpSpPr>
              <a:xfrm>
                <a:off x="16934" y="4177922"/>
                <a:ext cx="624443" cy="366848"/>
                <a:chOff x="8536491" y="2653915"/>
                <a:chExt cx="624443" cy="366848"/>
              </a:xfrm>
            </p:grpSpPr>
            <p:sp>
              <p:nvSpPr>
                <p:cNvPr id="16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36491" y="2712986"/>
                  <a:ext cx="61418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400" b="1" u="none">
                      <a:solidFill>
                        <a:srgbClr val="000000"/>
                      </a:solidFill>
                      <a:latin typeface="+mn-lt"/>
                    </a:rPr>
                    <a:t>+2</a:t>
                  </a:r>
                  <a:r>
                    <a:rPr lang="en-US" sz="1400" b="1" i="1" u="none">
                      <a:solidFill>
                        <a:srgbClr val="000000"/>
                      </a:solidFill>
                      <a:latin typeface="+mn-lt"/>
                    </a:rPr>
                    <a:t>h</a:t>
                  </a:r>
                  <a:r>
                    <a:rPr lang="en-US" sz="1400" b="1" u="none" cap="small">
                      <a:solidFill>
                        <a:srgbClr val="000000"/>
                      </a:solidFill>
                      <a:latin typeface="+mn-lt"/>
                    </a:rPr>
                    <a:t>ω</a:t>
                  </a:r>
                </a:p>
              </p:txBody>
            </p:sp>
            <p:sp>
              <p:nvSpPr>
                <p:cNvPr id="161" name="Text Box 41"/>
                <p:cNvSpPr txBox="1">
                  <a:spLocks noChangeArrowheads="1"/>
                </p:cNvSpPr>
                <p:nvPr/>
              </p:nvSpPr>
              <p:spPr bwMode="auto">
                <a:xfrm rot="20791264">
                  <a:off x="8741834" y="2653915"/>
                  <a:ext cx="41910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200" b="1" u="none">
                      <a:solidFill>
                        <a:srgbClr val="000000"/>
                      </a:solidFill>
                      <a:latin typeface="+mn-lt"/>
                    </a:rPr>
                    <a:t>–</a:t>
                  </a:r>
                  <a:endParaRPr lang="en-US" sz="1200" b="1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156" name="Line 24"/>
            <p:cNvSpPr>
              <a:spLocks noChangeShapeType="1"/>
            </p:cNvSpPr>
            <p:nvPr/>
          </p:nvSpPr>
          <p:spPr bwMode="auto">
            <a:xfrm flipH="1">
              <a:off x="643462" y="4707428"/>
              <a:ext cx="1464747" cy="110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Right Brace 156"/>
            <p:cNvSpPr/>
            <p:nvPr/>
          </p:nvSpPr>
          <p:spPr bwMode="auto">
            <a:xfrm>
              <a:off x="558799" y="4648200"/>
              <a:ext cx="76200" cy="338666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78600" y="1270000"/>
            <a:ext cx="2650066" cy="3352267"/>
            <a:chOff x="6578600" y="1270000"/>
            <a:chExt cx="2650066" cy="3352267"/>
          </a:xfrm>
        </p:grpSpPr>
        <p:sp>
          <p:nvSpPr>
            <p:cNvPr id="136" name="AutoShape 69"/>
            <p:cNvSpPr>
              <a:spLocks noChangeArrowheads="1"/>
            </p:cNvSpPr>
            <p:nvPr/>
          </p:nvSpPr>
          <p:spPr bwMode="auto">
            <a:xfrm>
              <a:off x="6832594" y="1621322"/>
              <a:ext cx="91547" cy="912283"/>
            </a:xfrm>
            <a:prstGeom prst="upArrow">
              <a:avLst>
                <a:gd name="adj1" fmla="val 67167"/>
                <a:gd name="adj2" fmla="val 168642"/>
              </a:avLst>
            </a:prstGeom>
            <a:solidFill>
              <a:schemeClr val="bg1">
                <a:lumMod val="65000"/>
              </a:schemeClr>
            </a:solidFill>
            <a:ln w="127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Freeform 11"/>
            <p:cNvSpPr>
              <a:spLocks/>
            </p:cNvSpPr>
            <p:nvPr/>
          </p:nvSpPr>
          <p:spPr bwMode="auto">
            <a:xfrm flipH="1">
              <a:off x="6578600" y="1280648"/>
              <a:ext cx="317499" cy="3341619"/>
            </a:xfrm>
            <a:custGeom>
              <a:avLst/>
              <a:gdLst>
                <a:gd name="T0" fmla="*/ 0 w 567"/>
                <a:gd name="T1" fmla="*/ 1114 h 1114"/>
                <a:gd name="T2" fmla="*/ 127 w 567"/>
                <a:gd name="T3" fmla="*/ 1047 h 1114"/>
                <a:gd name="T4" fmla="*/ 300 w 567"/>
                <a:gd name="T5" fmla="*/ 740 h 1114"/>
                <a:gd name="T6" fmla="*/ 567 w 567"/>
                <a:gd name="T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7" h="1114">
                  <a:moveTo>
                    <a:pt x="0" y="1114"/>
                  </a:moveTo>
                  <a:cubicBezTo>
                    <a:pt x="38" y="1111"/>
                    <a:pt x="77" y="1109"/>
                    <a:pt x="127" y="1047"/>
                  </a:cubicBezTo>
                  <a:cubicBezTo>
                    <a:pt x="177" y="985"/>
                    <a:pt x="227" y="914"/>
                    <a:pt x="300" y="740"/>
                  </a:cubicBezTo>
                  <a:cubicBezTo>
                    <a:pt x="373" y="566"/>
                    <a:pt x="470" y="283"/>
                    <a:pt x="567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Freeform 10"/>
            <p:cNvSpPr>
              <a:spLocks/>
            </p:cNvSpPr>
            <p:nvPr/>
          </p:nvSpPr>
          <p:spPr bwMode="auto">
            <a:xfrm>
              <a:off x="6887510" y="1270000"/>
              <a:ext cx="262590" cy="3341619"/>
            </a:xfrm>
            <a:custGeom>
              <a:avLst/>
              <a:gdLst>
                <a:gd name="T0" fmla="*/ 0 w 567"/>
                <a:gd name="T1" fmla="*/ 1114 h 1114"/>
                <a:gd name="T2" fmla="*/ 127 w 567"/>
                <a:gd name="T3" fmla="*/ 1047 h 1114"/>
                <a:gd name="T4" fmla="*/ 300 w 567"/>
                <a:gd name="T5" fmla="*/ 740 h 1114"/>
                <a:gd name="T6" fmla="*/ 567 w 567"/>
                <a:gd name="T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7" h="1114">
                  <a:moveTo>
                    <a:pt x="0" y="1114"/>
                  </a:moveTo>
                  <a:cubicBezTo>
                    <a:pt x="38" y="1111"/>
                    <a:pt x="77" y="1109"/>
                    <a:pt x="127" y="1047"/>
                  </a:cubicBezTo>
                  <a:cubicBezTo>
                    <a:pt x="177" y="985"/>
                    <a:pt x="227" y="914"/>
                    <a:pt x="300" y="740"/>
                  </a:cubicBezTo>
                  <a:cubicBezTo>
                    <a:pt x="373" y="566"/>
                    <a:pt x="470" y="283"/>
                    <a:pt x="567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 rot="5400000">
              <a:off x="6764863" y="1303866"/>
              <a:ext cx="358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>
                  <a:solidFill>
                    <a:srgbClr val="000000"/>
                  </a:solidFill>
                  <a:latin typeface="Chalkboard"/>
                  <a:cs typeface="Chalkboard"/>
                </a:rPr>
                <a:t>...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196667" y="1490212"/>
              <a:ext cx="2031999" cy="668785"/>
              <a:chOff x="7196667" y="1557948"/>
              <a:chExt cx="2031999" cy="668785"/>
            </a:xfrm>
          </p:grpSpPr>
          <p:sp>
            <p:nvSpPr>
              <p:cNvPr id="212" name="AutoShape 36"/>
              <p:cNvSpPr>
                <a:spLocks noChangeArrowheads="1"/>
              </p:cNvSpPr>
              <p:nvPr/>
            </p:nvSpPr>
            <p:spPr bwMode="auto">
              <a:xfrm>
                <a:off x="7357427" y="1557948"/>
                <a:ext cx="1668040" cy="668785"/>
              </a:xfrm>
              <a:prstGeom prst="wedgeRoundRectCallout">
                <a:avLst>
                  <a:gd name="adj1" fmla="val -64560"/>
                  <a:gd name="adj2" fmla="val 37292"/>
                  <a:gd name="adj3" fmla="val 16667"/>
                </a:avLst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400" u="none">
                  <a:solidFill>
                    <a:srgbClr val="00FF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13" name="Text Box 37"/>
              <p:cNvSpPr txBox="1">
                <a:spLocks noChangeArrowheads="1"/>
              </p:cNvSpPr>
              <p:nvPr/>
            </p:nvSpPr>
            <p:spPr bwMode="auto">
              <a:xfrm>
                <a:off x="7196667" y="1564794"/>
                <a:ext cx="2031999" cy="621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r>
                  <a:rPr lang="en-US" sz="1400" b="1" u="none"/>
                  <a:t>Typical Vertical </a:t>
                </a:r>
                <a:r>
                  <a:rPr lang="en-US" sz="1200" b="1" u="none"/>
                  <a:t>Symplectic Excitation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sz="1200" b="1" u="none"/>
                  <a:t>         (</a:t>
                </a:r>
                <a:r>
                  <a:rPr lang="en-US" sz="1100" b="1" u="none"/>
                  <a:t>Multiple 1p-1h </a:t>
                </a:r>
                <a:r>
                  <a:rPr lang="en-US" sz="1200" b="1" u="none"/>
                  <a:t>/           )        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8458191" y="1880383"/>
                <a:ext cx="573641" cy="299916"/>
                <a:chOff x="10100725" y="1981986"/>
                <a:chExt cx="573641" cy="299916"/>
              </a:xfrm>
            </p:grpSpPr>
            <p:sp>
              <p:nvSpPr>
                <p:cNvPr id="16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0100725" y="2035681"/>
                  <a:ext cx="49244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000" b="1" u="none">
                      <a:solidFill>
                        <a:srgbClr val="000000"/>
                      </a:solidFill>
                      <a:latin typeface="+mn-lt"/>
                    </a:rPr>
                    <a:t>+2</a:t>
                  </a:r>
                  <a:r>
                    <a:rPr lang="en-US" sz="1000" b="1" i="1" u="none">
                      <a:solidFill>
                        <a:srgbClr val="000000"/>
                      </a:solidFill>
                      <a:latin typeface="+mn-lt"/>
                    </a:rPr>
                    <a:t>h</a:t>
                  </a:r>
                  <a:r>
                    <a:rPr lang="en-US" sz="1000" b="1" u="none" cap="small">
                      <a:solidFill>
                        <a:srgbClr val="000000"/>
                      </a:solidFill>
                      <a:latin typeface="+mn-lt"/>
                    </a:rPr>
                    <a:t>ω</a:t>
                  </a:r>
                </a:p>
              </p:txBody>
            </p:sp>
            <p:sp>
              <p:nvSpPr>
                <p:cNvPr id="165" name="Text Box 41"/>
                <p:cNvSpPr txBox="1">
                  <a:spLocks noChangeArrowheads="1"/>
                </p:cNvSpPr>
                <p:nvPr/>
              </p:nvSpPr>
              <p:spPr bwMode="auto">
                <a:xfrm rot="20791264">
                  <a:off x="10255266" y="1981986"/>
                  <a:ext cx="41910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u="sng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800" b="1" u="none">
                      <a:solidFill>
                        <a:srgbClr val="000000"/>
                      </a:solidFill>
                      <a:latin typeface="+mn-lt"/>
                    </a:rPr>
                    <a:t>–</a:t>
                  </a:r>
                  <a:endParaRPr lang="en-US" sz="800" b="1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254" name="Oval 68"/>
          <p:cNvSpPr>
            <a:spLocks noChangeAspect="1" noChangeArrowheads="1"/>
          </p:cNvSpPr>
          <p:nvPr/>
        </p:nvSpPr>
        <p:spPr bwMode="auto">
          <a:xfrm>
            <a:off x="6798734" y="2424639"/>
            <a:ext cx="141288" cy="136525"/>
          </a:xfrm>
          <a:prstGeom prst="ellipse">
            <a:avLst/>
          </a:prstGeom>
          <a:gradFill rotWithShape="0">
            <a:gsLst>
              <a:gs pos="0">
                <a:schemeClr val="hlink">
                  <a:gamma/>
                  <a:tint val="60784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" name="Group 161"/>
          <p:cNvGrpSpPr/>
          <p:nvPr/>
        </p:nvGrpSpPr>
        <p:grpSpPr>
          <a:xfrm>
            <a:off x="-101604" y="4877050"/>
            <a:ext cx="736599" cy="668361"/>
            <a:chOff x="-2556933" y="819962"/>
            <a:chExt cx="736599" cy="668361"/>
          </a:xfrm>
        </p:grpSpPr>
        <p:sp>
          <p:nvSpPr>
            <p:cNvPr id="163" name="TextBox 162"/>
            <p:cNvSpPr txBox="1"/>
            <p:nvPr/>
          </p:nvSpPr>
          <p:spPr>
            <a:xfrm>
              <a:off x="-2556933" y="994848"/>
              <a:ext cx="7365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r>
                <a:rPr lang="en-US" sz="1400" b="1" u="none">
                  <a:solidFill>
                    <a:srgbClr val="FF0000"/>
                  </a:solidFill>
                  <a:latin typeface="+mj-lt"/>
                </a:rPr>
                <a:t> np-nh</a:t>
              </a:r>
            </a:p>
            <a:p>
              <a:pPr algn="ctr"/>
              <a:endParaRPr lang="en-US" sz="1200" b="1" u="none" baseline="30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6" name="Text Box 40"/>
            <p:cNvSpPr txBox="1">
              <a:spLocks noChangeArrowheads="1"/>
            </p:cNvSpPr>
            <p:nvPr/>
          </p:nvSpPr>
          <p:spPr bwMode="auto">
            <a:xfrm>
              <a:off x="-2480735" y="1180546"/>
              <a:ext cx="6240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b="1" u="none">
                  <a:solidFill>
                    <a:srgbClr val="FF0000"/>
                  </a:solidFill>
                  <a:latin typeface="+mn-lt"/>
                </a:rPr>
                <a:t>+</a:t>
              </a:r>
              <a:r>
                <a:rPr lang="en-US" sz="1400" b="1" u="none" err="1">
                  <a:solidFill>
                    <a:srgbClr val="FF0000"/>
                  </a:solidFill>
                  <a:latin typeface="+mn-lt"/>
                </a:rPr>
                <a:t>n</a:t>
              </a:r>
              <a:r>
                <a:rPr lang="en-US" sz="1400" b="1" i="1" u="none" err="1">
                  <a:solidFill>
                    <a:srgbClr val="FF0000"/>
                  </a:solidFill>
                  <a:latin typeface="+mn-lt"/>
                </a:rPr>
                <a:t>h</a:t>
              </a:r>
              <a:r>
                <a:rPr lang="en-US" sz="1400" b="1" u="none" cap="small" err="1">
                  <a:solidFill>
                    <a:srgbClr val="FF0000"/>
                  </a:solidFill>
                  <a:latin typeface="+mn-lt"/>
                </a:rPr>
                <a:t>ω</a:t>
              </a:r>
              <a:endParaRPr lang="en-US" sz="1400" b="1" u="none" cap="small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2" name="Text Box 41"/>
            <p:cNvSpPr txBox="1">
              <a:spLocks noChangeArrowheads="1"/>
            </p:cNvSpPr>
            <p:nvPr/>
          </p:nvSpPr>
          <p:spPr bwMode="auto">
            <a:xfrm rot="20791264">
              <a:off x="-2258460" y="1121481"/>
              <a:ext cx="4191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b="1" u="none">
                  <a:solidFill>
                    <a:srgbClr val="FF0000"/>
                  </a:solidFill>
                  <a:latin typeface="+mn-lt"/>
                </a:rPr>
                <a:t>–</a:t>
              </a:r>
              <a:endParaRPr lang="en-US" sz="12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 rot="5400000">
              <a:off x="-2260604" y="829737"/>
              <a:ext cx="358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1600" u="sng" kern="12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b="1" u="none">
                  <a:solidFill>
                    <a:srgbClr val="FF0000"/>
                  </a:solidFill>
                  <a:latin typeface="Chalkboard"/>
                  <a:cs typeface="Chalkboard"/>
                </a:rPr>
                <a:t>...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7801" y="846666"/>
            <a:ext cx="1625600" cy="3230102"/>
            <a:chOff x="304793" y="846666"/>
            <a:chExt cx="1498607" cy="323010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914399" y="846666"/>
              <a:ext cx="889001" cy="23706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Times" charset="0"/>
              </a:endParaRPr>
            </a:p>
          </p:txBody>
        </p:sp>
        <p:cxnSp>
          <p:nvCxnSpPr>
            <p:cNvPr id="13" name="Elbow Connector 12"/>
            <p:cNvCxnSpPr/>
            <p:nvPr/>
          </p:nvCxnSpPr>
          <p:spPr bwMode="auto">
            <a:xfrm rot="5400000">
              <a:off x="-891153" y="2279681"/>
              <a:ext cx="2993033" cy="601142"/>
            </a:xfrm>
            <a:prstGeom prst="bentConnector3">
              <a:avLst>
                <a:gd name="adj1" fmla="val -70"/>
              </a:avLst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83" name="Elbow Connector 182"/>
          <p:cNvCxnSpPr/>
          <p:nvPr/>
        </p:nvCxnSpPr>
        <p:spPr bwMode="auto">
          <a:xfrm rot="5400000">
            <a:off x="-1136688" y="2584480"/>
            <a:ext cx="2984568" cy="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466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4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8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0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0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1000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0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1000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1000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71" grpId="0" animBg="1"/>
      <p:bldP spid="373" grpId="0" animBg="1"/>
      <p:bldP spid="10" grpId="0"/>
      <p:bldP spid="372" grpId="0" animBg="1"/>
      <p:bldP spid="196" grpId="0"/>
      <p:bldP spid="214" grpId="0" build="p"/>
      <p:bldP spid="247" grpId="1" animBg="1"/>
      <p:bldP spid="253" grpId="1" animBg="1"/>
      <p:bldP spid="255" grpId="0" animBg="1"/>
      <p:bldP spid="256" grpId="0" animBg="1"/>
      <p:bldP spid="257" grpId="0" animBg="1"/>
      <p:bldP spid="258" grpId="0" animBg="1"/>
      <p:bldP spid="262" grpId="2" animBg="1"/>
      <p:bldP spid="2" grpId="0"/>
      <p:bldP spid="141" grpId="0" animBg="1"/>
      <p:bldP spid="25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1397000" y="846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b="1" dirty="0" smtClean="0">
                <a:solidFill>
                  <a:srgbClr val="800000"/>
                </a:solidFill>
                <a:latin typeface="Chalkboard"/>
                <a:cs typeface="Chalkboard"/>
              </a:rPr>
              <a:t>Members of the LSU </a:t>
            </a:r>
            <a:r>
              <a:rPr lang="en-US" b="1" dirty="0">
                <a:solidFill>
                  <a:srgbClr val="800000"/>
                </a:solidFill>
                <a:latin typeface="Chalkboard"/>
                <a:cs typeface="Chalkboard"/>
              </a:rPr>
              <a:t>Nuclear Theory </a:t>
            </a:r>
            <a:r>
              <a:rPr lang="en-US" b="1" dirty="0" smtClean="0">
                <a:solidFill>
                  <a:srgbClr val="800000"/>
                </a:solidFill>
                <a:latin typeface="Chalkboard"/>
                <a:cs typeface="Chalkboard"/>
              </a:rPr>
              <a:t>Group</a:t>
            </a:r>
            <a:endParaRPr lang="en-US" b="1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LSU NT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43200" y="3657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5120259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2552700" y="838200"/>
            <a:ext cx="4597400" cy="850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 u="none" dirty="0">
                <a:solidFill>
                  <a:srgbClr val="800000"/>
                </a:solidFill>
                <a:latin typeface="Chalkboard"/>
                <a:cs typeface="Chalkboard"/>
              </a:rPr>
              <a:t>Alison C.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Dreyfuss</a:t>
            </a:r>
          </a:p>
          <a:p>
            <a:pPr algn="ctr" eaLnBrk="0" hangingPunct="0"/>
            <a:r>
              <a:rPr kumimoji="0" lang="en-US" sz="1800" b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Thesis Defense</a:t>
            </a:r>
            <a:r>
              <a:rPr kumimoji="0" lang="en-US" sz="1800" b="1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 –</a:t>
            </a:r>
            <a:r>
              <a:rPr kumimoji="0" lang="en-US" sz="1800" b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halkboard"/>
                <a:cs typeface="Chalkboard"/>
              </a:rPr>
              <a:t> 2019/10/25</a:t>
            </a:r>
          </a:p>
          <a:p>
            <a:pPr algn="ctr" eaLnBrk="0" hangingPunct="0"/>
            <a:r>
              <a:rPr lang="en-US" sz="12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(Headed to NNSA / LLNL - Regular Staff Appointment)</a:t>
            </a:r>
            <a:endParaRPr kumimoji="0" lang="en-US" sz="1200" b="1" u="sng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halkboard"/>
              <a:cs typeface="Chalkboard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010400" y="4013200"/>
            <a:ext cx="1536700" cy="13081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62157" y="2514600"/>
            <a:ext cx="1423043" cy="1600200"/>
            <a:chOff x="10553057" y="2197100"/>
            <a:chExt cx="1423043" cy="1600200"/>
          </a:xfrm>
        </p:grpSpPr>
        <p:sp>
          <p:nvSpPr>
            <p:cNvPr id="10" name="Oval 9"/>
            <p:cNvSpPr/>
            <p:nvPr/>
          </p:nvSpPr>
          <p:spPr bwMode="auto">
            <a:xfrm>
              <a:off x="10553057" y="2526850"/>
              <a:ext cx="1257200" cy="127045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53700" y="2197100"/>
              <a:ext cx="142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none" dirty="0" smtClean="0">
                  <a:latin typeface="Times Roman"/>
                  <a:cs typeface="Times Roman"/>
                </a:rPr>
                <a:t>David Kekejian</a:t>
              </a:r>
              <a:endParaRPr lang="en-US" sz="1400" u="none" dirty="0">
                <a:latin typeface="Times Roman"/>
                <a:cs typeface="Times Roman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0819" y="2728429"/>
              <a:ext cx="824281" cy="881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4178580"/>
            <a:ext cx="1282700" cy="12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1282700" y="846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 dirty="0">
                <a:solidFill>
                  <a:srgbClr val="800000"/>
                </a:solidFill>
                <a:latin typeface="Chalkboard"/>
                <a:cs typeface="Chalkboard"/>
              </a:rPr>
              <a:t>Exemplary Output - LSU Nuclear Theory Team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LSU NT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43200" y="3657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1282700" y="84665"/>
            <a:ext cx="7721600" cy="522288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b="1">
                <a:solidFill>
                  <a:srgbClr val="800000"/>
                </a:solidFill>
                <a:latin typeface="Chalkboard"/>
                <a:cs typeface="Chalkboard"/>
              </a:rPr>
              <a:t>Exemplary Output - LSU Nuclear Theory Team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LSU NT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43200" y="36576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1028700"/>
            <a:ext cx="9144000" cy="47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2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406400" y="4764"/>
            <a:ext cx="8747760" cy="57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Future Considerations / Tasks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986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General Observations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2642166"/>
            <a:ext cx="9144000" cy="1892566"/>
            <a:chOff x="0" y="2642166"/>
            <a:chExt cx="9144000" cy="18925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alphaModFix amt="88000"/>
            </a:blip>
            <a:stretch>
              <a:fillRect/>
            </a:stretch>
          </p:blipFill>
          <p:spPr>
            <a:xfrm rot="19024455">
              <a:off x="7518670" y="2642166"/>
              <a:ext cx="1435263" cy="17041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25299" y="2679700"/>
              <a:ext cx="523733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none">
                  <a:solidFill>
                    <a:srgbClr val="8E231E"/>
                  </a:solidFill>
                  <a:latin typeface="Chalkboard"/>
                  <a:cs typeface="Chalkboard"/>
                </a:rPr>
                <a:t>Jefferson Lab 12GeV Era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u="none">
                  <a:solidFill>
                    <a:srgbClr val="8E231E"/>
                  </a:solidFill>
                  <a:latin typeface="Chalkboard"/>
                  <a:cs typeface="Chalkboard"/>
                </a:rPr>
                <a:t>Excited States of the Nucleon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u="none">
                  <a:solidFill>
                    <a:srgbClr val="8E231E"/>
                  </a:solidFill>
                  <a:latin typeface="Chalkboard"/>
                  <a:cs typeface="Chalkboard"/>
                </a:rPr>
                <a:t>Electric Charge </a:t>
              </a:r>
              <a:r>
                <a:rPr lang="en-US" b="1" u="none" err="1">
                  <a:solidFill>
                    <a:srgbClr val="8E231E"/>
                  </a:solidFill>
                  <a:latin typeface="Chalkboard"/>
                  <a:cs typeface="Chalkboard"/>
                </a:rPr>
                <a:t>vs</a:t>
              </a:r>
              <a:r>
                <a:rPr lang="en-US" b="1" u="none">
                  <a:solidFill>
                    <a:srgbClr val="8E231E"/>
                  </a:solidFill>
                  <a:latin typeface="Chalkboard"/>
                  <a:cs typeface="Chalkboard"/>
                </a:rPr>
                <a:t> Magnetic Distribution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u="none">
                  <a:solidFill>
                    <a:srgbClr val="8E231E"/>
                  </a:solidFill>
                  <a:latin typeface="Chalkboard"/>
                  <a:cs typeface="Chalkboard"/>
                </a:rPr>
                <a:t>Total Spin -&gt; Angular Momentum plus Quark Spin</a:t>
              </a:r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4808220" y="1595120"/>
              <a:ext cx="177800" cy="4673600"/>
            </a:xfrm>
            <a:prstGeom prst="rightBrac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4981" y="4030133"/>
              <a:ext cx="3343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none">
                  <a:solidFill>
                    <a:srgbClr val="8E0000"/>
                  </a:solidFill>
                  <a:latin typeface="Chalkboard SE Bold"/>
                  <a:cs typeface="Chalkboard SE Bold"/>
                </a:rPr>
                <a:t>“Femtography of Nucleon”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781" y="3197013"/>
              <a:ext cx="1498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none">
                  <a:solidFill>
                    <a:srgbClr val="8E0000"/>
                  </a:solidFill>
                  <a:latin typeface="Chalkboard SE Bold"/>
                  <a:cs typeface="Chalkboard SE Bold"/>
                </a:rPr>
                <a:t>Task #2: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0" y="4500865"/>
              <a:ext cx="9144000" cy="3386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217621" y="4642244"/>
            <a:ext cx="7705478" cy="1601559"/>
            <a:chOff x="420821" y="4713364"/>
            <a:chExt cx="7705478" cy="1601559"/>
          </a:xfrm>
        </p:grpSpPr>
        <p:sp>
          <p:nvSpPr>
            <p:cNvPr id="15" name="TextBox 14"/>
            <p:cNvSpPr txBox="1"/>
            <p:nvPr/>
          </p:nvSpPr>
          <p:spPr>
            <a:xfrm>
              <a:off x="2810961" y="5914813"/>
              <a:ext cx="4598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none">
                  <a:solidFill>
                    <a:srgbClr val="8E0000"/>
                  </a:solidFill>
                  <a:latin typeface="Chalkboard SE Bold"/>
                  <a:cs typeface="Chalkboard SE Bold"/>
                </a:rPr>
                <a:t>“Collusion within &amp; among Nucleons”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3760" y="4713364"/>
              <a:ext cx="59825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none">
                  <a:solidFill>
                    <a:srgbClr val="008000"/>
                  </a:solidFill>
                  <a:latin typeface="Chalkboard"/>
                  <a:cs typeface="Chalkboard"/>
                </a:rPr>
                <a:t>“Normal Concept”</a:t>
              </a:r>
              <a:r>
                <a:rPr lang="en-US" sz="2000" b="1" u="none">
                  <a:latin typeface="Chalkboard"/>
                  <a:cs typeface="Chalkboard"/>
                </a:rPr>
                <a:t>  versus  </a:t>
              </a:r>
              <a:r>
                <a:rPr lang="en-US" sz="2000" b="1" u="none">
                  <a:solidFill>
                    <a:srgbClr val="FF0000"/>
                  </a:solidFill>
                  <a:latin typeface="Chalkboard"/>
                  <a:cs typeface="Chalkboard"/>
                </a:rPr>
                <a:t>“Pseudo Concept”  </a:t>
              </a:r>
            </a:p>
            <a:p>
              <a:pPr algn="ctr"/>
              <a:endParaRPr lang="en-US" sz="1200" b="1" u="none">
                <a:solidFill>
                  <a:srgbClr val="FF0000"/>
                </a:solidFill>
                <a:latin typeface="Chalkboard"/>
                <a:cs typeface="Chalkboard"/>
              </a:endParaRPr>
            </a:p>
            <a:p>
              <a:pPr algn="ctr"/>
              <a:r>
                <a:rPr lang="en-US" sz="3200" b="1" u="none">
                  <a:solidFill>
                    <a:srgbClr val="008000"/>
                  </a:solidFill>
                  <a:latin typeface="Chalkboard"/>
                  <a:cs typeface="Chalkboard"/>
                </a:rPr>
                <a:t>L + S  </a:t>
              </a:r>
              <a:r>
                <a:rPr lang="en-US" sz="3200" b="1" u="none">
                  <a:solidFill>
                    <a:srgbClr val="000000"/>
                  </a:solidFill>
                  <a:latin typeface="Chalkboard"/>
                  <a:cs typeface="Chalkboard"/>
                </a:rPr>
                <a:t>=</a:t>
              </a:r>
              <a:r>
                <a:rPr lang="en-US" sz="3200" b="1" u="none">
                  <a:solidFill>
                    <a:srgbClr val="008000"/>
                  </a:solidFill>
                  <a:latin typeface="Chalkboard"/>
                  <a:cs typeface="Chalkboard"/>
                </a:rPr>
                <a:t>  </a:t>
              </a:r>
              <a:r>
                <a:rPr lang="en-US" sz="3200" b="1" u="none">
                  <a:latin typeface="Chalkboard"/>
                  <a:cs typeface="Chalkboard"/>
                </a:rPr>
                <a:t>J</a:t>
              </a:r>
              <a:r>
                <a:rPr lang="en-US" sz="3200" b="1" u="none">
                  <a:solidFill>
                    <a:srgbClr val="008000"/>
                  </a:solidFill>
                  <a:latin typeface="Chalkboard"/>
                  <a:cs typeface="Chalkboard"/>
                </a:rPr>
                <a:t>  </a:t>
              </a:r>
              <a:r>
                <a:rPr lang="en-US" sz="3200" b="1" u="none">
                  <a:latin typeface="Chalkboard"/>
                  <a:cs typeface="Chalkboard"/>
                </a:rPr>
                <a:t>=</a:t>
              </a:r>
              <a:r>
                <a:rPr lang="en-US" sz="3200" b="1" u="none">
                  <a:solidFill>
                    <a:srgbClr val="008000"/>
                  </a:solidFill>
                  <a:latin typeface="Chalkboard"/>
                  <a:cs typeface="Chalkboard"/>
                </a:rPr>
                <a:t>  </a:t>
              </a:r>
              <a:r>
                <a:rPr lang="en-US" sz="3200" b="1" u="none">
                  <a:solidFill>
                    <a:srgbClr val="FF0000"/>
                  </a:solidFill>
                  <a:latin typeface="Chalkboard"/>
                  <a:cs typeface="Chalkboard"/>
                </a:rPr>
                <a:t>L + S </a:t>
              </a:r>
            </a:p>
          </p:txBody>
        </p:sp>
        <p:sp>
          <p:nvSpPr>
            <p:cNvPr id="9" name="Title 1"/>
            <p:cNvSpPr>
              <a:spLocks/>
            </p:cNvSpPr>
            <p:nvPr/>
          </p:nvSpPr>
          <p:spPr bwMode="auto">
            <a:xfrm>
              <a:off x="5987614" y="5125396"/>
              <a:ext cx="440266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kumimoji="1" lang="en-US" altLang="ja-JP" sz="2800" u="none">
                  <a:solidFill>
                    <a:srgbClr val="FF0000"/>
                  </a:solidFill>
                  <a:latin typeface="Chalkboard SE Bold"/>
                  <a:cs typeface="Chalkboard SE Bold"/>
                </a:rPr>
                <a:t>~</a:t>
              </a:r>
              <a:endParaRPr kumimoji="1" lang="en-US" sz="2800" u="none">
                <a:solidFill>
                  <a:srgbClr val="FF0000"/>
                </a:solidFill>
                <a:latin typeface="Chalkboard SE Bold"/>
                <a:cs typeface="Chalkboard SE Bold"/>
              </a:endParaRPr>
            </a:p>
          </p:txBody>
        </p:sp>
        <p:sp>
          <p:nvSpPr>
            <p:cNvPr id="11" name="Title 1"/>
            <p:cNvSpPr>
              <a:spLocks/>
            </p:cNvSpPr>
            <p:nvPr/>
          </p:nvSpPr>
          <p:spPr bwMode="auto">
            <a:xfrm>
              <a:off x="6830881" y="5108466"/>
              <a:ext cx="440266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kumimoji="1" lang="en-US" altLang="ja-JP" sz="2800" u="none">
                  <a:solidFill>
                    <a:srgbClr val="FF0000"/>
                  </a:solidFill>
                  <a:latin typeface="Chalkboard SE Bold"/>
                  <a:cs typeface="Chalkboard SE Bold"/>
                </a:rPr>
                <a:t>~</a:t>
              </a:r>
              <a:endParaRPr kumimoji="1" lang="en-US" sz="2800" u="none">
                <a:solidFill>
                  <a:srgbClr val="FF0000"/>
                </a:solidFill>
                <a:latin typeface="Chalkboard SE Bold"/>
                <a:cs typeface="Chalkboard SE Bold"/>
              </a:endParaRPr>
            </a:p>
          </p:txBody>
        </p:sp>
        <p:sp>
          <p:nvSpPr>
            <p:cNvPr id="22" name="Title 1"/>
            <p:cNvSpPr>
              <a:spLocks/>
            </p:cNvSpPr>
            <p:nvPr/>
          </p:nvSpPr>
          <p:spPr bwMode="auto">
            <a:xfrm>
              <a:off x="2962474" y="5006016"/>
              <a:ext cx="440266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kumimoji="1" lang="en-US" altLang="ja-JP" sz="2800" u="none">
                  <a:solidFill>
                    <a:srgbClr val="008000"/>
                  </a:solidFill>
                  <a:latin typeface="Chalkboard SE Bold"/>
                  <a:cs typeface="Chalkboard SE Bold"/>
                </a:rPr>
                <a:t>–</a:t>
              </a:r>
              <a:endParaRPr kumimoji="1" lang="en-US" sz="2800" u="none">
                <a:solidFill>
                  <a:srgbClr val="008000"/>
                </a:solidFill>
                <a:latin typeface="Chalkboard SE Bold"/>
                <a:cs typeface="Chalkboard SE Bold"/>
              </a:endParaRPr>
            </a:p>
          </p:txBody>
        </p:sp>
        <p:sp>
          <p:nvSpPr>
            <p:cNvPr id="23" name="Title 1"/>
            <p:cNvSpPr>
              <a:spLocks/>
            </p:cNvSpPr>
            <p:nvPr/>
          </p:nvSpPr>
          <p:spPr bwMode="auto">
            <a:xfrm>
              <a:off x="3800674" y="5006016"/>
              <a:ext cx="440266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kumimoji="1" lang="en-US" altLang="ja-JP" sz="2800" u="none">
                  <a:solidFill>
                    <a:srgbClr val="008000"/>
                  </a:solidFill>
                  <a:latin typeface="Chalkboard SE Bold"/>
                  <a:cs typeface="Chalkboard SE Bold"/>
                </a:rPr>
                <a:t>–</a:t>
              </a:r>
              <a:endParaRPr kumimoji="1" lang="en-US" sz="2800" u="none">
                <a:solidFill>
                  <a:srgbClr val="008000"/>
                </a:solidFill>
                <a:latin typeface="Chalkboard SE Bold"/>
                <a:cs typeface="Chalkboard SE Bold"/>
              </a:endParaRPr>
            </a:p>
          </p:txBody>
        </p:sp>
        <p:sp>
          <p:nvSpPr>
            <p:cNvPr id="24" name="Title 1"/>
            <p:cNvSpPr>
              <a:spLocks/>
            </p:cNvSpPr>
            <p:nvPr/>
          </p:nvSpPr>
          <p:spPr bwMode="auto">
            <a:xfrm>
              <a:off x="4923354" y="5001260"/>
              <a:ext cx="440266" cy="55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kumimoji="1" lang="en-US" altLang="ja-JP" sz="2800" u="none">
                  <a:solidFill>
                    <a:srgbClr val="000000"/>
                  </a:solidFill>
                  <a:latin typeface="Chalkboard SE Bold"/>
                  <a:cs typeface="Chalkboard SE Bold"/>
                </a:rPr>
                <a:t>–</a:t>
              </a:r>
              <a:endParaRPr kumimoji="1" lang="en-US" sz="2800" u="none">
                <a:solidFill>
                  <a:srgbClr val="000000"/>
                </a:solidFill>
                <a:latin typeface="Chalkboard SE Bold"/>
                <a:cs typeface="Chalkboard SE Bold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0821" y="5289973"/>
              <a:ext cx="14980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none">
                  <a:solidFill>
                    <a:srgbClr val="8E0000"/>
                  </a:solidFill>
                  <a:latin typeface="Chalkboard SE Bold"/>
                  <a:cs typeface="Chalkboard SE Bold"/>
                </a:rPr>
                <a:t>Task #3:</a:t>
              </a:r>
            </a:p>
          </p:txBody>
        </p:sp>
        <p:sp>
          <p:nvSpPr>
            <p:cNvPr id="46" name="Right Brace 45"/>
            <p:cNvSpPr/>
            <p:nvPr/>
          </p:nvSpPr>
          <p:spPr bwMode="auto">
            <a:xfrm rot="5400000">
              <a:off x="4999990" y="3656330"/>
              <a:ext cx="180340" cy="4409440"/>
            </a:xfrm>
            <a:prstGeom prst="rightBrac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810260"/>
            <a:ext cx="9144000" cy="1753432"/>
            <a:chOff x="0" y="789940"/>
            <a:chExt cx="9144000" cy="175343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89940"/>
              <a:ext cx="9144000" cy="1753432"/>
              <a:chOff x="0" y="789940"/>
              <a:chExt cx="9144000" cy="1753432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0" y="2509505"/>
                <a:ext cx="9144000" cy="3386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8E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227781" y="1286933"/>
                <a:ext cx="14980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none">
                    <a:solidFill>
                      <a:srgbClr val="8E0000"/>
                    </a:solidFill>
                    <a:latin typeface="Chalkboard SE Bold"/>
                    <a:cs typeface="Chalkboard SE Bold"/>
                  </a:rPr>
                  <a:t>Task #1: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348096" y="789940"/>
                <a:ext cx="5096543" cy="1138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u="none">
                    <a:solidFill>
                      <a:srgbClr val="0000FF"/>
                    </a:solidFill>
                    <a:latin typeface="Chalkboard"/>
                    <a:cs typeface="Chalkboard"/>
                  </a:rPr>
                  <a:t>SA</a:t>
                </a:r>
                <a:r>
                  <a:rPr lang="en-US" sz="2000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-NCSM -&gt; Deformation -&gt; </a:t>
                </a:r>
                <a:r>
                  <a:rPr lang="en-US" sz="2000" b="1" u="none">
                    <a:solidFill>
                      <a:srgbClr val="FF0000"/>
                    </a:solidFill>
                    <a:latin typeface="Chalkboard"/>
                    <a:cs typeface="Chalkboard"/>
                  </a:rPr>
                  <a:t>D</a:t>
                </a:r>
                <a:r>
                  <a:rPr lang="en-US" sz="2000" b="1" u="none">
                    <a:solidFill>
                      <a:srgbClr val="0000FF"/>
                    </a:solidFill>
                    <a:latin typeface="Chalkboard"/>
                    <a:cs typeface="Chalkboard"/>
                  </a:rPr>
                  <a:t>SA</a:t>
                </a:r>
                <a:r>
                  <a:rPr lang="en-US" sz="2000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-NCSM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Canonical &amp; Unitary Transformation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Algebraic Structure Unchanged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L -&gt; L</a:t>
                </a:r>
                <a:r>
                  <a:rPr lang="en-US" sz="1200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(deformed) </a:t>
                </a:r>
                <a:r>
                  <a:rPr lang="en-US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+ S</a:t>
                </a:r>
                <a:r>
                  <a:rPr lang="en-US" sz="1200" b="1" u="none">
                    <a:solidFill>
                      <a:srgbClr val="8E231E"/>
                    </a:solidFill>
                    <a:latin typeface="Chalkboard"/>
                    <a:cs typeface="Chalkboard"/>
                  </a:rPr>
                  <a:t>(circulation)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81141" y="2048933"/>
                <a:ext cx="39164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none">
                    <a:solidFill>
                      <a:srgbClr val="8E0000"/>
                    </a:solidFill>
                    <a:latin typeface="Chalkboard SE Bold"/>
                    <a:cs typeface="Chalkboard SE Bold"/>
                  </a:rPr>
                  <a:t>“Many-particle Nilsson Model”</a:t>
                </a:r>
              </a:p>
            </p:txBody>
          </p:sp>
        </p:grpSp>
        <p:sp>
          <p:nvSpPr>
            <p:cNvPr id="47" name="Right Brace 46"/>
            <p:cNvSpPr/>
            <p:nvPr/>
          </p:nvSpPr>
          <p:spPr bwMode="auto">
            <a:xfrm rot="5400000">
              <a:off x="4822190" y="115570"/>
              <a:ext cx="190500" cy="3799840"/>
            </a:xfrm>
            <a:prstGeom prst="rightBrace">
              <a:avLst/>
            </a:prstGeom>
            <a:noFill/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5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E6"/>
            </a:gs>
            <a:gs pos="7500">
              <a:srgbClr val="7D8496"/>
            </a:gs>
            <a:gs pos="26500">
              <a:srgbClr val="E6E6E6"/>
            </a:gs>
            <a:gs pos="34000">
              <a:srgbClr val="7D8496"/>
            </a:gs>
            <a:gs pos="46500">
              <a:srgbClr val="E6E6E6"/>
            </a:gs>
            <a:gs pos="50000">
              <a:srgbClr val="FFFFFF"/>
            </a:gs>
            <a:gs pos="53500">
              <a:srgbClr val="E6E6E6"/>
            </a:gs>
            <a:gs pos="66000">
              <a:srgbClr val="7D8496"/>
            </a:gs>
            <a:gs pos="73500">
              <a:srgbClr val="E6E6E6"/>
            </a:gs>
            <a:gs pos="92500">
              <a:srgbClr val="7D8496"/>
            </a:gs>
            <a:gs pos="100000">
              <a:srgbClr val="E6E6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67"/>
            <a:ext cx="9157196" cy="2698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584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none" dirty="0">
                <a:solidFill>
                  <a:srgbClr val="800000"/>
                </a:solidFill>
                <a:latin typeface="Chalkboard"/>
                <a:cs typeface="Chalkboard"/>
              </a:rPr>
              <a:t>Discovering Simplicity within Complexity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632815"/>
            <a:ext cx="867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none" dirty="0">
                <a:solidFill>
                  <a:srgbClr val="800000"/>
                </a:solidFill>
                <a:latin typeface="Chalkboard"/>
                <a:cs typeface="Chalkboard"/>
              </a:rPr>
              <a:t>... GRAZIE ...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0241" y="3529484"/>
            <a:ext cx="8097519" cy="3010148"/>
            <a:chOff x="650241" y="3529484"/>
            <a:chExt cx="8097519" cy="30101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7401" y="3881120"/>
              <a:ext cx="2730359" cy="223519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50241" y="3529484"/>
              <a:ext cx="2123440" cy="3010148"/>
              <a:chOff x="879899" y="3227481"/>
              <a:chExt cx="1757600" cy="3474712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879899" y="4184755"/>
                <a:ext cx="1757600" cy="2517438"/>
                <a:chOff x="1169459" y="2236665"/>
                <a:chExt cx="2625725" cy="3152776"/>
              </a:xfrm>
            </p:grpSpPr>
            <p:sp>
              <p:nvSpPr>
                <p:cNvPr id="11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694922" y="3511021"/>
                  <a:ext cx="1601787" cy="752475"/>
                </a:xfrm>
                <a:prstGeom prst="ellipse">
                  <a:avLst/>
                </a:prstGeom>
                <a:solidFill>
                  <a:schemeClr val="folHlink">
                    <a:alpha val="5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550459" y="2942696"/>
                  <a:ext cx="1893888" cy="876300"/>
                </a:xfrm>
                <a:prstGeom prst="ellipse">
                  <a:avLst/>
                </a:prstGeom>
                <a:solidFill>
                  <a:schemeClr val="folHlink">
                    <a:alpha val="5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Freeform 10"/>
                <p:cNvSpPr>
                  <a:spLocks/>
                </p:cNvSpPr>
                <p:nvPr/>
              </p:nvSpPr>
              <p:spPr bwMode="auto">
                <a:xfrm>
                  <a:off x="2480610" y="2236666"/>
                  <a:ext cx="1314574" cy="3152775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Freeform 11"/>
                <p:cNvSpPr>
                  <a:spLocks/>
                </p:cNvSpPr>
                <p:nvPr/>
              </p:nvSpPr>
              <p:spPr bwMode="auto">
                <a:xfrm flipH="1">
                  <a:off x="1169459" y="2236665"/>
                  <a:ext cx="1314574" cy="3152775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834622" y="4084108"/>
                  <a:ext cx="1265237" cy="593725"/>
                </a:xfrm>
                <a:prstGeom prst="ellipse">
                  <a:avLst/>
                </a:prstGeom>
                <a:solidFill>
                  <a:schemeClr val="folHlink">
                    <a:alpha val="5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847322" y="4417371"/>
                  <a:ext cx="1279525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661584" y="3905458"/>
                  <a:ext cx="1644650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490133" y="3394395"/>
                  <a:ext cx="1957389" cy="36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363134" y="2903008"/>
                  <a:ext cx="2266950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204385" y="2379804"/>
                  <a:ext cx="2554816" cy="6955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172759" y="5012796"/>
                  <a:ext cx="598488" cy="317500"/>
                </a:xfrm>
                <a:prstGeom prst="ellipse">
                  <a:avLst/>
                </a:prstGeom>
                <a:solidFill>
                  <a:schemeClr val="tx2">
                    <a:alpha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004484" y="4638146"/>
                  <a:ext cx="933450" cy="474662"/>
                </a:xfrm>
                <a:prstGeom prst="ellipse">
                  <a:avLst/>
                </a:prstGeom>
                <a:solidFill>
                  <a:schemeClr val="tx2">
                    <a:alpha val="57001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Line 18"/>
                <p:cNvSpPr>
                  <a:spLocks noChangeShapeType="1"/>
                </p:cNvSpPr>
                <p:nvPr/>
              </p:nvSpPr>
              <p:spPr bwMode="auto">
                <a:xfrm>
                  <a:off x="2164822" y="5195358"/>
                  <a:ext cx="639762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Line 19"/>
                <p:cNvSpPr>
                  <a:spLocks noChangeShapeType="1"/>
                </p:cNvSpPr>
                <p:nvPr/>
              </p:nvSpPr>
              <p:spPr bwMode="auto">
                <a:xfrm>
                  <a:off x="1990197" y="4887383"/>
                  <a:ext cx="960437" cy="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5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36259" y="5163608"/>
                  <a:ext cx="141288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590272" y="4763558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515659" y="5176308"/>
                  <a:ext cx="141288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566459" y="5076296"/>
                  <a:ext cx="141288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568047" y="4866746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94997" y="5055658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734734" y="4766733"/>
                  <a:ext cx="141288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17272" y="4865158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29412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969359" y="3293272"/>
                <a:ext cx="649581" cy="3280595"/>
                <a:chOff x="5897483" y="1309371"/>
                <a:chExt cx="741404" cy="3848290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 rot="21015239" flipH="1">
                  <a:off x="5995911" y="1331167"/>
                  <a:ext cx="566644" cy="3648648"/>
                  <a:chOff x="5094327" y="765472"/>
                  <a:chExt cx="566644" cy="3091781"/>
                </a:xfrm>
              </p:grpSpPr>
              <p:sp>
                <p:nvSpPr>
                  <p:cNvPr id="141" name="Freeform 11"/>
                  <p:cNvSpPr>
                    <a:spLocks/>
                  </p:cNvSpPr>
                  <p:nvPr/>
                </p:nvSpPr>
                <p:spPr bwMode="auto">
                  <a:xfrm rot="54778" flipH="1">
                    <a:off x="5094327" y="790160"/>
                    <a:ext cx="319511" cy="3067093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0"/>
                  <p:cNvSpPr>
                    <a:spLocks/>
                  </p:cNvSpPr>
                  <p:nvPr/>
                </p:nvSpPr>
                <p:spPr bwMode="auto">
                  <a:xfrm>
                    <a:off x="5398381" y="765472"/>
                    <a:ext cx="262590" cy="3077104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5" name="Group 134"/>
                <p:cNvGrpSpPr/>
                <p:nvPr/>
              </p:nvGrpSpPr>
              <p:grpSpPr>
                <a:xfrm rot="20937975" flipH="1">
                  <a:off x="5897483" y="1351060"/>
                  <a:ext cx="560298" cy="3222696"/>
                  <a:chOff x="5072658" y="764714"/>
                  <a:chExt cx="560298" cy="2978826"/>
                </a:xfrm>
              </p:grpSpPr>
              <p:sp>
                <p:nvSpPr>
                  <p:cNvPr id="139" name="Freeform 11"/>
                  <p:cNvSpPr>
                    <a:spLocks/>
                  </p:cNvSpPr>
                  <p:nvPr/>
                </p:nvSpPr>
                <p:spPr bwMode="auto">
                  <a:xfrm flipH="1">
                    <a:off x="5072658" y="793242"/>
                    <a:ext cx="317500" cy="2950298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 10"/>
                  <p:cNvSpPr>
                    <a:spLocks/>
                  </p:cNvSpPr>
                  <p:nvPr/>
                </p:nvSpPr>
                <p:spPr bwMode="auto">
                  <a:xfrm rot="21541735">
                    <a:off x="5362033" y="764714"/>
                    <a:ext cx="270923" cy="2965615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6" name="Group 135"/>
                <p:cNvGrpSpPr/>
                <p:nvPr/>
              </p:nvGrpSpPr>
              <p:grpSpPr>
                <a:xfrm rot="21006390" flipH="1">
                  <a:off x="6090284" y="1309371"/>
                  <a:ext cx="548603" cy="3848290"/>
                  <a:chOff x="5122391" y="723433"/>
                  <a:chExt cx="548603" cy="3079369"/>
                </a:xfrm>
              </p:grpSpPr>
              <p:sp>
                <p:nvSpPr>
                  <p:cNvPr id="137" name="Freeform 11"/>
                  <p:cNvSpPr>
                    <a:spLocks/>
                  </p:cNvSpPr>
                  <p:nvPr/>
                </p:nvSpPr>
                <p:spPr bwMode="auto">
                  <a:xfrm flipH="1">
                    <a:off x="5122391" y="756149"/>
                    <a:ext cx="314307" cy="3046653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 10"/>
                  <p:cNvSpPr>
                    <a:spLocks/>
                  </p:cNvSpPr>
                  <p:nvPr/>
                </p:nvSpPr>
                <p:spPr bwMode="auto">
                  <a:xfrm>
                    <a:off x="5408404" y="723433"/>
                    <a:ext cx="262590" cy="3077105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3" name="Group 142"/>
              <p:cNvGrpSpPr/>
              <p:nvPr/>
            </p:nvGrpSpPr>
            <p:grpSpPr>
              <a:xfrm flipH="1">
                <a:off x="1890842" y="3296747"/>
                <a:ext cx="643362" cy="3280575"/>
                <a:chOff x="5904441" y="1309383"/>
                <a:chExt cx="734305" cy="3848267"/>
              </a:xfrm>
              <a:effectLst>
                <a:outerShdw blurRad="647700" dist="38100" algn="tl" rotWithShape="0">
                  <a:srgbClr val="000000">
                    <a:alpha val="43000"/>
                  </a:srgbClr>
                </a:outerShdw>
              </a:effectLst>
            </p:grpSpPr>
            <p:grpSp>
              <p:nvGrpSpPr>
                <p:cNvPr id="144" name="Group 143"/>
                <p:cNvGrpSpPr/>
                <p:nvPr/>
              </p:nvGrpSpPr>
              <p:grpSpPr>
                <a:xfrm rot="21015239" flipH="1">
                  <a:off x="5995232" y="1332455"/>
                  <a:ext cx="567256" cy="3647435"/>
                  <a:chOff x="5094504" y="766502"/>
                  <a:chExt cx="567256" cy="3090753"/>
                </a:xfrm>
              </p:grpSpPr>
              <p:sp>
                <p:nvSpPr>
                  <p:cNvPr id="151" name="Freeform 11"/>
                  <p:cNvSpPr>
                    <a:spLocks/>
                  </p:cNvSpPr>
                  <p:nvPr/>
                </p:nvSpPr>
                <p:spPr bwMode="auto">
                  <a:xfrm rot="54778" flipH="1">
                    <a:off x="5094504" y="766502"/>
                    <a:ext cx="319511" cy="3090753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 10"/>
                  <p:cNvSpPr>
                    <a:spLocks/>
                  </p:cNvSpPr>
                  <p:nvPr/>
                </p:nvSpPr>
                <p:spPr bwMode="auto">
                  <a:xfrm>
                    <a:off x="5399170" y="766639"/>
                    <a:ext cx="262590" cy="3077104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5" name="Group 144"/>
                <p:cNvGrpSpPr/>
                <p:nvPr/>
              </p:nvGrpSpPr>
              <p:grpSpPr>
                <a:xfrm rot="20937975" flipH="1">
                  <a:off x="5904441" y="1352427"/>
                  <a:ext cx="560010" cy="3229999"/>
                  <a:chOff x="5067078" y="767098"/>
                  <a:chExt cx="560010" cy="2985576"/>
                </a:xfrm>
              </p:grpSpPr>
              <p:sp>
                <p:nvSpPr>
                  <p:cNvPr id="149" name="Freeform 11"/>
                  <p:cNvSpPr>
                    <a:spLocks/>
                  </p:cNvSpPr>
                  <p:nvPr/>
                </p:nvSpPr>
                <p:spPr bwMode="auto">
                  <a:xfrm flipH="1">
                    <a:off x="5067078" y="767098"/>
                    <a:ext cx="317499" cy="2985272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10"/>
                  <p:cNvSpPr>
                    <a:spLocks/>
                  </p:cNvSpPr>
                  <p:nvPr/>
                </p:nvSpPr>
                <p:spPr bwMode="auto">
                  <a:xfrm rot="21541735">
                    <a:off x="5364498" y="767099"/>
                    <a:ext cx="262590" cy="2985575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0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145"/>
                <p:cNvGrpSpPr/>
                <p:nvPr/>
              </p:nvGrpSpPr>
              <p:grpSpPr>
                <a:xfrm rot="21006390" flipH="1">
                  <a:off x="6090529" y="1309383"/>
                  <a:ext cx="548217" cy="3848267"/>
                  <a:chOff x="5122532" y="723451"/>
                  <a:chExt cx="548217" cy="3079351"/>
                </a:xfrm>
              </p:grpSpPr>
              <p:sp>
                <p:nvSpPr>
                  <p:cNvPr id="147" name="Freeform 11"/>
                  <p:cNvSpPr>
                    <a:spLocks/>
                  </p:cNvSpPr>
                  <p:nvPr/>
                </p:nvSpPr>
                <p:spPr bwMode="auto">
                  <a:xfrm flipH="1">
                    <a:off x="5122532" y="738933"/>
                    <a:ext cx="314307" cy="3063869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 10"/>
                  <p:cNvSpPr>
                    <a:spLocks/>
                  </p:cNvSpPr>
                  <p:nvPr/>
                </p:nvSpPr>
                <p:spPr bwMode="auto">
                  <a:xfrm>
                    <a:off x="5408159" y="723451"/>
                    <a:ext cx="262590" cy="3077104"/>
                  </a:xfrm>
                  <a:custGeom>
                    <a:avLst/>
                    <a:gdLst>
                      <a:gd name="T0" fmla="*/ 0 w 567"/>
                      <a:gd name="T1" fmla="*/ 1114 h 1114"/>
                      <a:gd name="T2" fmla="*/ 127 w 567"/>
                      <a:gd name="T3" fmla="*/ 1047 h 1114"/>
                      <a:gd name="T4" fmla="*/ 300 w 567"/>
                      <a:gd name="T5" fmla="*/ 740 h 1114"/>
                      <a:gd name="T6" fmla="*/ 567 w 567"/>
                      <a:gd name="T7" fmla="*/ 0 h 1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7" h="1114">
                        <a:moveTo>
                          <a:pt x="0" y="1114"/>
                        </a:moveTo>
                        <a:cubicBezTo>
                          <a:pt x="38" y="1111"/>
                          <a:pt x="77" y="1109"/>
                          <a:pt x="127" y="1047"/>
                        </a:cubicBezTo>
                        <a:cubicBezTo>
                          <a:pt x="177" y="985"/>
                          <a:pt x="227" y="914"/>
                          <a:pt x="300" y="740"/>
                        </a:cubicBezTo>
                        <a:cubicBezTo>
                          <a:pt x="373" y="566"/>
                          <a:pt x="470" y="283"/>
                          <a:pt x="567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3" name="AutoShape 43"/>
              <p:cNvSpPr>
                <a:spLocks noChangeArrowheads="1"/>
              </p:cNvSpPr>
              <p:nvPr/>
            </p:nvSpPr>
            <p:spPr bwMode="auto">
              <a:xfrm>
                <a:off x="1661290" y="5171818"/>
                <a:ext cx="65530" cy="745058"/>
              </a:xfrm>
              <a:prstGeom prst="upArrow">
                <a:avLst>
                  <a:gd name="adj1" fmla="val 67167"/>
                  <a:gd name="adj2" fmla="val 168643"/>
                </a:avLst>
              </a:prstGeom>
              <a:solidFill>
                <a:srgbClr val="E2B8A8"/>
              </a:solidFill>
              <a:ln w="12700" cmpd="sng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" name="Group 153"/>
              <p:cNvGrpSpPr/>
              <p:nvPr/>
            </p:nvGrpSpPr>
            <p:grpSpPr>
              <a:xfrm>
                <a:off x="1512522" y="5863626"/>
                <a:ext cx="225987" cy="458030"/>
                <a:chOff x="2063751" y="4376208"/>
                <a:chExt cx="337608" cy="559857"/>
              </a:xfrm>
            </p:grpSpPr>
            <p:sp>
              <p:nvSpPr>
                <p:cNvPr id="15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751" y="4393669"/>
                  <a:ext cx="141288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60072" y="4376208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" name="AutoShape 42"/>
                <p:cNvSpPr>
                  <a:spLocks noChangeArrowheads="1"/>
                </p:cNvSpPr>
                <p:nvPr/>
              </p:nvSpPr>
              <p:spPr bwMode="auto">
                <a:xfrm>
                  <a:off x="2286000" y="4450820"/>
                  <a:ext cx="89958" cy="451379"/>
                </a:xfrm>
                <a:prstGeom prst="upArrow">
                  <a:avLst>
                    <a:gd name="adj1" fmla="val 67167"/>
                    <a:gd name="adj2" fmla="val 78469"/>
                  </a:avLst>
                </a:prstGeom>
                <a:solidFill>
                  <a:srgbClr val="404040">
                    <a:alpha val="24001"/>
                  </a:srgbClr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AutoShape 41"/>
                <p:cNvSpPr>
                  <a:spLocks noChangeArrowheads="1"/>
                </p:cNvSpPr>
                <p:nvPr/>
              </p:nvSpPr>
              <p:spPr bwMode="auto">
                <a:xfrm>
                  <a:off x="2103967" y="4483098"/>
                  <a:ext cx="88900" cy="452967"/>
                </a:xfrm>
                <a:prstGeom prst="upArrow">
                  <a:avLst>
                    <a:gd name="adj1" fmla="val 67167"/>
                    <a:gd name="adj2" fmla="val 78468"/>
                  </a:avLst>
                </a:prstGeom>
                <a:solidFill>
                  <a:schemeClr val="tx1">
                    <a:lumMod val="75000"/>
                    <a:lumOff val="25000"/>
                    <a:alpha val="24001"/>
                  </a:schemeClr>
                </a:solidFill>
                <a:ln w="12700" cmpd="sng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9" name="AutoShape 69"/>
              <p:cNvSpPr>
                <a:spLocks noChangeArrowheads="1"/>
              </p:cNvSpPr>
              <p:nvPr/>
            </p:nvSpPr>
            <p:spPr bwMode="auto">
              <a:xfrm>
                <a:off x="1661290" y="4364851"/>
                <a:ext cx="61279" cy="746356"/>
              </a:xfrm>
              <a:prstGeom prst="upArrow">
                <a:avLst>
                  <a:gd name="adj1" fmla="val 67167"/>
                  <a:gd name="adj2" fmla="val 168642"/>
                </a:avLst>
              </a:prstGeom>
              <a:solidFill>
                <a:schemeClr val="bg2">
                  <a:lumMod val="40000"/>
                  <a:lumOff val="60000"/>
                </a:schemeClr>
              </a:solidFill>
              <a:ln w="12700" cmpd="sng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Oval 21"/>
              <p:cNvSpPr>
                <a:spLocks noChangeAspect="1" noChangeArrowheads="1"/>
              </p:cNvSpPr>
              <p:nvPr/>
            </p:nvSpPr>
            <p:spPr bwMode="auto">
              <a:xfrm>
                <a:off x="1634370" y="6197408"/>
                <a:ext cx="94575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>
                      <a:alpha val="24001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Oval 32"/>
              <p:cNvSpPr>
                <a:spLocks noChangeAspect="1" noChangeArrowheads="1"/>
              </p:cNvSpPr>
              <p:nvPr/>
            </p:nvSpPr>
            <p:spPr bwMode="auto">
              <a:xfrm>
                <a:off x="1538733" y="6207798"/>
                <a:ext cx="94575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Oval 35"/>
              <p:cNvSpPr>
                <a:spLocks noChangeAspect="1" noChangeArrowheads="1"/>
              </p:cNvSpPr>
              <p:nvPr/>
            </p:nvSpPr>
            <p:spPr bwMode="auto">
              <a:xfrm>
                <a:off x="1618431" y="6314297"/>
                <a:ext cx="94574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Oval 33"/>
              <p:cNvSpPr>
                <a:spLocks noChangeAspect="1" noChangeArrowheads="1"/>
              </p:cNvSpPr>
              <p:nvPr/>
            </p:nvSpPr>
            <p:spPr bwMode="auto">
              <a:xfrm>
                <a:off x="1515355" y="6279230"/>
                <a:ext cx="94575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>
                      <a:alpha val="24001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1524919" y="6200006"/>
                <a:ext cx="213589" cy="225985"/>
                <a:chOff x="2082272" y="4787371"/>
                <a:chExt cx="319087" cy="276225"/>
              </a:xfrm>
            </p:grpSpPr>
            <p:sp>
              <p:nvSpPr>
                <p:cNvPr id="165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60072" y="4787371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082272" y="4927071"/>
                  <a:ext cx="141287" cy="13652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>
                        <a:gamma/>
                        <a:tint val="60784"/>
                        <a:invGamma/>
                      </a:schemeClr>
                    </a:gs>
                    <a:gs pos="100000">
                      <a:schemeClr val="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7" name="Oval 38"/>
              <p:cNvSpPr>
                <a:spLocks noChangeAspect="1" noChangeArrowheads="1"/>
              </p:cNvSpPr>
              <p:nvPr/>
            </p:nvSpPr>
            <p:spPr bwMode="auto">
              <a:xfrm>
                <a:off x="1642872" y="5052763"/>
                <a:ext cx="94575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" name="Group 183"/>
              <p:cNvGrpSpPr/>
              <p:nvPr/>
            </p:nvGrpSpPr>
            <p:grpSpPr>
              <a:xfrm>
                <a:off x="1491249" y="3227481"/>
                <a:ext cx="399888" cy="2816676"/>
                <a:chOff x="6578600" y="1179402"/>
                <a:chExt cx="597406" cy="3442865"/>
              </a:xfrm>
            </p:grpSpPr>
            <p:sp>
              <p:nvSpPr>
                <p:cNvPr id="185" name="AutoShape 69"/>
                <p:cNvSpPr>
                  <a:spLocks noChangeArrowheads="1"/>
                </p:cNvSpPr>
                <p:nvPr/>
              </p:nvSpPr>
              <p:spPr bwMode="auto">
                <a:xfrm>
                  <a:off x="6832594" y="1621322"/>
                  <a:ext cx="91547" cy="912283"/>
                </a:xfrm>
                <a:prstGeom prst="upArrow">
                  <a:avLst>
                    <a:gd name="adj1" fmla="val 67167"/>
                    <a:gd name="adj2" fmla="val 168642"/>
                  </a:avLst>
                </a:prstGeom>
                <a:solidFill>
                  <a:schemeClr val="bg1">
                    <a:lumMod val="65000"/>
                  </a:schemeClr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Freeform 11"/>
                <p:cNvSpPr>
                  <a:spLocks/>
                </p:cNvSpPr>
                <p:nvPr/>
              </p:nvSpPr>
              <p:spPr bwMode="auto">
                <a:xfrm flipH="1">
                  <a:off x="6578600" y="1280648"/>
                  <a:ext cx="317499" cy="3341619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" name="Freeform 10"/>
                <p:cNvSpPr>
                  <a:spLocks/>
                </p:cNvSpPr>
                <p:nvPr/>
              </p:nvSpPr>
              <p:spPr bwMode="auto">
                <a:xfrm>
                  <a:off x="6887510" y="1270000"/>
                  <a:ext cx="262590" cy="3341619"/>
                </a:xfrm>
                <a:custGeom>
                  <a:avLst/>
                  <a:gdLst>
                    <a:gd name="T0" fmla="*/ 0 w 567"/>
                    <a:gd name="T1" fmla="*/ 1114 h 1114"/>
                    <a:gd name="T2" fmla="*/ 127 w 567"/>
                    <a:gd name="T3" fmla="*/ 1047 h 1114"/>
                    <a:gd name="T4" fmla="*/ 300 w 567"/>
                    <a:gd name="T5" fmla="*/ 740 h 1114"/>
                    <a:gd name="T6" fmla="*/ 567 w 567"/>
                    <a:gd name="T7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7" h="1114">
                      <a:moveTo>
                        <a:pt x="0" y="1114"/>
                      </a:moveTo>
                      <a:cubicBezTo>
                        <a:pt x="38" y="1111"/>
                        <a:pt x="77" y="1109"/>
                        <a:pt x="127" y="1047"/>
                      </a:cubicBezTo>
                      <a:cubicBezTo>
                        <a:pt x="177" y="985"/>
                        <a:pt x="227" y="914"/>
                        <a:pt x="300" y="740"/>
                      </a:cubicBezTo>
                      <a:cubicBezTo>
                        <a:pt x="373" y="566"/>
                        <a:pt x="470" y="283"/>
                        <a:pt x="567" y="0"/>
                      </a:cubicBezTo>
                    </a:path>
                  </a:pathLst>
                </a:custGeom>
                <a:noFill/>
                <a:ln w="19050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 rot="5400000">
                  <a:off x="6827678" y="1189177"/>
                  <a:ext cx="358104" cy="338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u="none">
                      <a:solidFill>
                        <a:srgbClr val="000000"/>
                      </a:solidFill>
                      <a:latin typeface="Chalkboard"/>
                      <a:cs typeface="Chalkboard"/>
                    </a:rPr>
                    <a:t>...</a:t>
                  </a:r>
                </a:p>
              </p:txBody>
            </p:sp>
          </p:grpSp>
          <p:sp>
            <p:nvSpPr>
              <p:cNvPr id="195" name="Oval 68"/>
              <p:cNvSpPr>
                <a:spLocks noChangeAspect="1" noChangeArrowheads="1"/>
              </p:cNvSpPr>
              <p:nvPr/>
            </p:nvSpPr>
            <p:spPr bwMode="auto">
              <a:xfrm>
                <a:off x="1638621" y="4246230"/>
                <a:ext cx="94575" cy="11169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tint val="60784"/>
                      <a:invGamma/>
                    </a:schemeClr>
                  </a:gs>
                  <a:gs pos="100000">
                    <a:schemeClr val="hlink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alphaModFix amt="88000"/>
            </a:blip>
            <a:stretch>
              <a:fillRect/>
            </a:stretch>
          </p:blipFill>
          <p:spPr>
            <a:xfrm rot="19024455">
              <a:off x="3529212" y="4416304"/>
              <a:ext cx="1575978" cy="1863266"/>
            </a:xfrm>
            <a:prstGeom prst="rect">
              <a:avLst/>
            </a:prstGeom>
          </p:spPr>
        </p:pic>
      </p:grpSp>
      <p:sp>
        <p:nvSpPr>
          <p:cNvPr id="197" name="TextBox 196"/>
          <p:cNvSpPr txBox="1"/>
          <p:nvPr/>
        </p:nvSpPr>
        <p:spPr>
          <a:xfrm>
            <a:off x="0" y="6396335"/>
            <a:ext cx="878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none" dirty="0">
                <a:solidFill>
                  <a:srgbClr val="800000"/>
                </a:solidFill>
                <a:latin typeface="Chalkboard"/>
                <a:cs typeface="Chalkboard"/>
              </a:rPr>
              <a:t>... “Are Nucleons Deformed?</a:t>
            </a:r>
            <a:r>
              <a:rPr lang="en-US" sz="24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” .</a:t>
            </a:r>
            <a:r>
              <a:rPr lang="en-US" sz="2400" b="1" u="none" dirty="0">
                <a:solidFill>
                  <a:srgbClr val="800000"/>
                </a:solidFill>
                <a:latin typeface="Chalkboard"/>
                <a:cs typeface="Chalkboard"/>
              </a:rPr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46107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6223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>
                <a:solidFill>
                  <a:srgbClr val="800000"/>
                </a:solidFill>
              </a:rPr>
              <a:t>  </a:t>
            </a:r>
            <a:endParaRPr lang="en-GB" sz="2000" b="1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0" y="0"/>
            <a:ext cx="1446029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General Background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533400" y="21162"/>
            <a:ext cx="86086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none" dirty="0">
                <a:solidFill>
                  <a:srgbClr val="7D4029"/>
                </a:solidFill>
                <a:latin typeface="Chalkboard"/>
                <a:cs typeface="Chalkboard"/>
              </a:rPr>
              <a:t>Symplectic Symmetry / Algebra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8" y="3035299"/>
            <a:ext cx="5194640" cy="2883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996" y="903489"/>
            <a:ext cx="5016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Realized by 21 generators of the Sp(3,R) symplectic </a:t>
            </a:r>
            <a:r>
              <a:rPr lang="en-US" sz="20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algebra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 –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all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distinct quadratic forms in coordinates (q</a:t>
            </a:r>
            <a:r>
              <a:rPr lang="en-US" sz="1800" b="1" u="none" baseline="-25000" dirty="0" smtClean="0">
                <a:solidFill>
                  <a:srgbClr val="800000"/>
                </a:solidFill>
                <a:latin typeface="Chalkboard"/>
                <a:cs typeface="Chalkboard"/>
              </a:rPr>
              <a:t>i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) and momenta (p</a:t>
            </a:r>
            <a:r>
              <a:rPr lang="en-US" sz="1800" b="1" u="none" baseline="-25000" dirty="0" smtClean="0">
                <a:solidFill>
                  <a:srgbClr val="800000"/>
                </a:solidFill>
                <a:latin typeface="Chalkboard"/>
                <a:cs typeface="Chalkboard"/>
              </a:rPr>
              <a:t>i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)       </a:t>
            </a:r>
            <a:endParaRPr lang="en-US" sz="1800" b="1" u="none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500" y="5943600"/>
            <a:ext cx="7699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David Kekejian – </a:t>
            </a:r>
            <a:r>
              <a:rPr lang="en-US" sz="2000" b="1" u="none" dirty="0">
                <a:solidFill>
                  <a:srgbClr val="800000"/>
                </a:solidFill>
                <a:latin typeface="Chalkboard"/>
                <a:cs typeface="Chalkboard"/>
              </a:rPr>
              <a:t>Graduate </a:t>
            </a:r>
            <a:r>
              <a:rPr lang="en-US" sz="20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Student (JPD#20) </a:t>
            </a:r>
            <a:r>
              <a:rPr lang="en-US" sz="2000" b="1" u="none" dirty="0">
                <a:solidFill>
                  <a:srgbClr val="800000"/>
                </a:solidFill>
                <a:latin typeface="Chalkboard"/>
                <a:cs typeface="Chalkboard"/>
              </a:rPr>
              <a:t>from Armenian</a:t>
            </a:r>
          </a:p>
          <a:p>
            <a:endParaRPr lang="en-US" sz="2000" b="1" u="none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29300" y="868082"/>
            <a:ext cx="3098800" cy="1176618"/>
            <a:chOff x="5575300" y="868082"/>
            <a:chExt cx="3098800" cy="11766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500" y="868082"/>
              <a:ext cx="2603500" cy="64321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575300" y="1392773"/>
              <a:ext cx="309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none" dirty="0" smtClean="0">
                  <a:solidFill>
                    <a:srgbClr val="800000"/>
                  </a:solidFill>
                </a:rPr>
                <a:t>Spherical       Oblate         Prolate</a:t>
              </a:r>
              <a:endParaRPr lang="en-US" b="1" u="none" dirty="0">
                <a:solidFill>
                  <a:srgbClr val="800000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400" y="1638300"/>
              <a:ext cx="533400" cy="3556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0700" y="1638300"/>
              <a:ext cx="571500" cy="3302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99400" y="1663700"/>
              <a:ext cx="533400" cy="38100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94173" y="1866900"/>
            <a:ext cx="8470610" cy="1155424"/>
            <a:chOff x="594173" y="1892300"/>
            <a:chExt cx="8470610" cy="1155424"/>
          </a:xfrm>
        </p:grpSpPr>
        <p:grpSp>
          <p:nvGrpSpPr>
            <p:cNvPr id="49" name="Group 48"/>
            <p:cNvGrpSpPr/>
            <p:nvPr/>
          </p:nvGrpSpPr>
          <p:grpSpPr>
            <a:xfrm>
              <a:off x="594173" y="1892300"/>
              <a:ext cx="1813317" cy="1155424"/>
              <a:chOff x="594173" y="1892300"/>
              <a:chExt cx="1813317" cy="115542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800" y="1892300"/>
                <a:ext cx="1506306" cy="73660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94173" y="2603500"/>
                <a:ext cx="1813317" cy="444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Quadrupole Moment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“Tensor” (6)</a:t>
                </a:r>
                <a:endParaRPr lang="en-US" sz="1400" b="1" u="none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369392" y="1955801"/>
              <a:ext cx="1424417" cy="1091923"/>
              <a:chOff x="2369392" y="1955801"/>
              <a:chExt cx="1424417" cy="109192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9392" y="1955801"/>
                <a:ext cx="1386749" cy="673100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33653" y="2603500"/>
                <a:ext cx="1360156" cy="444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Kinetic Energy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“Tensor” (6)</a:t>
                </a:r>
                <a:endParaRPr lang="en-US" sz="1400" b="1" u="none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993399" y="1930400"/>
              <a:ext cx="2249540" cy="1104624"/>
              <a:chOff x="3993399" y="1930400"/>
              <a:chExt cx="2249540" cy="1104624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93399" y="1930400"/>
                <a:ext cx="2249540" cy="762000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4812435" y="2590800"/>
                <a:ext cx="1428596" cy="444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Orbital Angular </a:t>
                </a:r>
                <a:endParaRPr lang="en-US" sz="1400" b="1" u="none" dirty="0" smtClean="0">
                  <a:solidFill>
                    <a:srgbClr val="800000"/>
                  </a:solidFill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Operator (</a:t>
                </a:r>
                <a:r>
                  <a:rPr lang="en-US" sz="1400" b="1" u="none" dirty="0">
                    <a:solidFill>
                      <a:srgbClr val="800000"/>
                    </a:solidFill>
                  </a:rPr>
                  <a:t>3</a:t>
                </a:r>
                <a:r>
                  <a:rPr lang="en-US" sz="1400" b="1" u="none" dirty="0" smtClean="0">
                    <a:solidFill>
                      <a:srgbClr val="800000"/>
                    </a:solidFill>
                  </a:rPr>
                  <a:t>)</a:t>
                </a:r>
                <a:endParaRPr lang="en-US" sz="1400" b="1" u="none" dirty="0">
                  <a:solidFill>
                    <a:srgbClr val="800000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375400" y="1955800"/>
              <a:ext cx="2689383" cy="1091924"/>
              <a:chOff x="6375400" y="1955800"/>
              <a:chExt cx="2689383" cy="109192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5400" y="1955800"/>
                <a:ext cx="2476500" cy="74930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6763903" y="2603500"/>
                <a:ext cx="2300880" cy="444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Deformation Flow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400" b="1" u="none" dirty="0" smtClean="0">
                    <a:solidFill>
                      <a:srgbClr val="800000"/>
                    </a:solidFill>
                  </a:rPr>
                  <a:t>“</a:t>
                </a:r>
                <a:r>
                  <a:rPr lang="en-US" sz="1400" b="1" u="none" dirty="0" smtClean="0">
                    <a:solidFill>
                      <a:srgbClr val="800000"/>
                    </a:solidFill>
                  </a:rPr>
                  <a:t>Circulation / </a:t>
                </a:r>
                <a:r>
                  <a:rPr lang="en-US" sz="1400" b="1" u="none" dirty="0" smtClean="0">
                    <a:solidFill>
                      <a:srgbClr val="800000"/>
                    </a:solidFill>
                  </a:rPr>
                  <a:t>Vo</a:t>
                </a:r>
                <a:r>
                  <a:rPr lang="en-US" sz="1400" b="1" u="none" dirty="0" smtClean="0">
                    <a:solidFill>
                      <a:srgbClr val="800000"/>
                    </a:solidFill>
                  </a:rPr>
                  <a:t>rticity” (</a:t>
                </a:r>
                <a:r>
                  <a:rPr lang="en-US" sz="1400" b="1" u="none" dirty="0" smtClean="0">
                    <a:solidFill>
                      <a:srgbClr val="800000"/>
                    </a:solidFill>
                  </a:rPr>
                  <a:t>6)</a:t>
                </a:r>
                <a:endParaRPr lang="en-US" sz="1400" b="1" u="none" dirty="0">
                  <a:solidFill>
                    <a:srgbClr val="800000"/>
                  </a:solidFill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6350000" y="3416300"/>
            <a:ext cx="279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Every configuration is labeled by the SU(3) (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lambda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, mu) quantum numbers of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the Elliott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Model (1958), which in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turn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defines the shape 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of the so-called “band head” configuration.</a:t>
            </a:r>
            <a:r>
              <a:rPr lang="en-US" sz="1800" b="1" u="none" dirty="0" smtClean="0">
                <a:solidFill>
                  <a:srgbClr val="800000"/>
                </a:solidFill>
                <a:latin typeface="Chalkboard"/>
                <a:cs typeface="Chalkboard"/>
              </a:rPr>
              <a:t>)</a:t>
            </a:r>
            <a:endParaRPr lang="en-US" sz="1800" b="1" u="none" dirty="0">
              <a:solidFill>
                <a:srgbClr val="8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09620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7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0"/>
            <a:ext cx="1446029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="1" u="none" dirty="0">
                <a:solidFill>
                  <a:srgbClr val="800000"/>
                </a:solidFill>
                <a:latin typeface="+mj-lt"/>
              </a:rPr>
              <a:t>General Background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lum bright="-1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3716" r="4568"/>
          <a:stretch>
            <a:fillRect/>
          </a:stretch>
        </p:blipFill>
        <p:spPr bwMode="auto">
          <a:xfrm>
            <a:off x="393700" y="1325563"/>
            <a:ext cx="56737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 bwMode="auto">
          <a:xfrm>
            <a:off x="4813300" y="5295900"/>
            <a:ext cx="1549400" cy="698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latin typeface="Times" charset="0"/>
            </a:endParaRPr>
          </a:p>
        </p:txBody>
      </p:sp>
      <p:graphicFrame>
        <p:nvGraphicFramePr>
          <p:cNvPr id="3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158790"/>
              </p:ext>
            </p:extLst>
          </p:nvPr>
        </p:nvGraphicFramePr>
        <p:xfrm>
          <a:off x="38100" y="5434013"/>
          <a:ext cx="4764088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8" name="Equation" r:id="rId4" imgW="2857500" imgH="203200" progId="Equation.3">
                  <p:embed/>
                </p:oleObj>
              </mc:Choice>
              <mc:Fallback>
                <p:oleObj name="Equation" r:id="rId4" imgW="2857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5434013"/>
                        <a:ext cx="4764088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Group 18"/>
          <p:cNvGrpSpPr>
            <a:grpSpLocks/>
          </p:cNvGrpSpPr>
          <p:nvPr/>
        </p:nvGrpSpPr>
        <p:grpSpPr bwMode="auto">
          <a:xfrm>
            <a:off x="4204971" y="1397000"/>
            <a:ext cx="4792010" cy="4864771"/>
            <a:chOff x="2479" y="740"/>
            <a:chExt cx="3276" cy="3382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" y="740"/>
              <a:ext cx="1697" cy="2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2479" y="3887"/>
              <a:ext cx="3276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1" u="none" dirty="0">
                  <a:solidFill>
                    <a:srgbClr val="803000"/>
                  </a:solidFill>
                  <a:latin typeface="Chalkboard"/>
                  <a:cs typeface="Chalkboard"/>
                </a:rPr>
                <a:t>J.P. Draayer, K.J. Weeks, G. Rosensteel – 1984</a:t>
              </a:r>
            </a:p>
          </p:txBody>
        </p:sp>
        <p:graphicFrame>
          <p:nvGraphicFramePr>
            <p:cNvPr id="4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2293549"/>
                </p:ext>
              </p:extLst>
            </p:nvPr>
          </p:nvGraphicFramePr>
          <p:xfrm>
            <a:off x="2930" y="3511"/>
            <a:ext cx="1014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99" name="Equation" r:id="rId7" imgW="965200" imgH="368300" progId="Equation.3">
                    <p:embed/>
                  </p:oleObj>
                </mc:Choice>
                <mc:Fallback>
                  <p:oleObj name="Equation" r:id="rId7" imgW="9652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0" y="3511"/>
                          <a:ext cx="1014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00570" y="5942013"/>
            <a:ext cx="40513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u="none" dirty="0">
                <a:solidFill>
                  <a:srgbClr val="803000"/>
                </a:solidFill>
                <a:latin typeface="Chalkboard"/>
                <a:cs typeface="Chalkboard"/>
              </a:rPr>
              <a:t>G. Rosensteel and D.J. Rowe – 1977</a:t>
            </a:r>
          </a:p>
        </p:txBody>
      </p:sp>
      <p:graphicFrame>
        <p:nvGraphicFramePr>
          <p:cNvPr id="44" name="Object 14"/>
          <p:cNvGraphicFramePr>
            <a:graphicFrameLocks noChangeAspect="1"/>
          </p:cNvGraphicFramePr>
          <p:nvPr/>
        </p:nvGraphicFramePr>
        <p:xfrm>
          <a:off x="2881313" y="1539875"/>
          <a:ext cx="496887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0" name="Equation" r:id="rId9" imgW="368300" imgH="127000" progId="Equation.3">
                  <p:embed/>
                </p:oleObj>
              </mc:Choice>
              <mc:Fallback>
                <p:oleObj name="Equation" r:id="rId9" imgW="3683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1539875"/>
                        <a:ext cx="496887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19"/>
          <p:cNvGrpSpPr>
            <a:grpSpLocks/>
          </p:cNvGrpSpPr>
          <p:nvPr/>
        </p:nvGrpSpPr>
        <p:grpSpPr bwMode="auto">
          <a:xfrm>
            <a:off x="5070475" y="1287991"/>
            <a:ext cx="990600" cy="533400"/>
            <a:chOff x="48" y="408"/>
            <a:chExt cx="624" cy="336"/>
          </a:xfrm>
        </p:grpSpPr>
        <p:sp>
          <p:nvSpPr>
            <p:cNvPr id="46" name="AutoShape 20"/>
            <p:cNvSpPr>
              <a:spLocks noChangeArrowheads="1"/>
            </p:cNvSpPr>
            <p:nvPr/>
          </p:nvSpPr>
          <p:spPr bwMode="auto">
            <a:xfrm>
              <a:off x="48" y="408"/>
              <a:ext cx="624" cy="336"/>
            </a:xfrm>
            <a:prstGeom prst="ellipseRibbon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chemeClr val="bg1"/>
            </a:solidFill>
            <a:ln w="12700">
              <a:solidFill>
                <a:srgbClr val="E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136" y="504"/>
              <a:ext cx="4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E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2000" b="1" u="none" baseline="30000" dirty="0">
                  <a:solidFill>
                    <a:schemeClr val="folHlink"/>
                  </a:solidFill>
                </a:rPr>
                <a:t>20</a:t>
              </a:r>
              <a:r>
                <a:rPr lang="en-US" sz="2000" b="1" u="none" dirty="0">
                  <a:solidFill>
                    <a:schemeClr val="folHlink"/>
                  </a:solidFill>
                </a:rPr>
                <a:t>Ne</a:t>
              </a:r>
              <a:endParaRPr lang="en-US" b="1" u="none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Freeform 16"/>
          <p:cNvSpPr>
            <a:spLocks/>
          </p:cNvSpPr>
          <p:nvPr/>
        </p:nvSpPr>
        <p:spPr bwMode="auto">
          <a:xfrm>
            <a:off x="1163638" y="1439863"/>
            <a:ext cx="4826000" cy="2444750"/>
          </a:xfrm>
          <a:custGeom>
            <a:avLst/>
            <a:gdLst>
              <a:gd name="T0" fmla="*/ 0 w 3040"/>
              <a:gd name="T1" fmla="*/ 313 h 1540"/>
              <a:gd name="T2" fmla="*/ 854 w 3040"/>
              <a:gd name="T3" fmla="*/ 0 h 1540"/>
              <a:gd name="T4" fmla="*/ 1600 w 3040"/>
              <a:gd name="T5" fmla="*/ 73 h 1540"/>
              <a:gd name="T6" fmla="*/ 2394 w 3040"/>
              <a:gd name="T7" fmla="*/ 1066 h 1540"/>
              <a:gd name="T8" fmla="*/ 3040 w 3040"/>
              <a:gd name="T9" fmla="*/ 1433 h 1540"/>
              <a:gd name="T10" fmla="*/ 3034 w 3040"/>
              <a:gd name="T11" fmla="*/ 1540 h 1540"/>
              <a:gd name="T12" fmla="*/ 2394 w 3040"/>
              <a:gd name="T13" fmla="*/ 1406 h 1540"/>
              <a:gd name="T14" fmla="*/ 2020 w 3040"/>
              <a:gd name="T15" fmla="*/ 986 h 1540"/>
              <a:gd name="T16" fmla="*/ 1520 w 3040"/>
              <a:gd name="T17" fmla="*/ 580 h 1540"/>
              <a:gd name="T18" fmla="*/ 954 w 3040"/>
              <a:gd name="T19" fmla="*/ 400 h 1540"/>
              <a:gd name="T20" fmla="*/ 687 w 3040"/>
              <a:gd name="T21" fmla="*/ 413 h 1540"/>
              <a:gd name="T22" fmla="*/ 40 w 3040"/>
              <a:gd name="T23" fmla="*/ 820 h 1540"/>
              <a:gd name="T24" fmla="*/ 0 w 3040"/>
              <a:gd name="T25" fmla="*/ 313 h 1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40" h="1540">
                <a:moveTo>
                  <a:pt x="0" y="313"/>
                </a:moveTo>
                <a:lnTo>
                  <a:pt x="854" y="0"/>
                </a:lnTo>
                <a:lnTo>
                  <a:pt x="1600" y="73"/>
                </a:lnTo>
                <a:lnTo>
                  <a:pt x="2394" y="1066"/>
                </a:lnTo>
                <a:lnTo>
                  <a:pt x="3040" y="1433"/>
                </a:lnTo>
                <a:lnTo>
                  <a:pt x="3034" y="1540"/>
                </a:lnTo>
                <a:lnTo>
                  <a:pt x="2394" y="1406"/>
                </a:lnTo>
                <a:lnTo>
                  <a:pt x="2020" y="986"/>
                </a:lnTo>
                <a:lnTo>
                  <a:pt x="1520" y="580"/>
                </a:lnTo>
                <a:lnTo>
                  <a:pt x="954" y="400"/>
                </a:lnTo>
                <a:lnTo>
                  <a:pt x="687" y="413"/>
                </a:lnTo>
                <a:lnTo>
                  <a:pt x="40" y="820"/>
                </a:lnTo>
                <a:lnTo>
                  <a:pt x="0" y="3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Title 1"/>
          <p:cNvSpPr>
            <a:spLocks/>
          </p:cNvSpPr>
          <p:nvPr/>
        </p:nvSpPr>
        <p:spPr bwMode="auto">
          <a:xfrm>
            <a:off x="800100" y="17462"/>
            <a:ext cx="83439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 dirty="0">
                <a:solidFill>
                  <a:srgbClr val="800000"/>
                </a:solidFill>
                <a:latin typeface="Bradley Hand ITC TT-Bold" charset="0"/>
              </a:rPr>
              <a:t>Simple (Early Shell Model) Picture</a:t>
            </a:r>
            <a:endParaRPr kumimoji="1" lang="en-US" sz="3200" b="1" u="none" dirty="0">
              <a:solidFill>
                <a:srgbClr val="800000"/>
              </a:solidFill>
              <a:latin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4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889000" y="88900"/>
            <a:ext cx="8102600" cy="522288"/>
          </a:xfrm>
          <a:prstGeom prst="rect">
            <a:avLst/>
          </a:prstGeo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folHlink"/>
                </a:solidFill>
                <a:latin typeface="Bradley Hand ITC TT-Bold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ja-JP" altLang="en-US" b="1" u="none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‘</a:t>
            </a:r>
            <a:r>
              <a:rPr lang="en-US" altLang="ja-JP" b="1" u="none" dirty="0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Symmetry Adapted</a:t>
            </a:r>
            <a:r>
              <a:rPr lang="ja-JP" altLang="en-US" b="1" u="none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’</a:t>
            </a:r>
            <a:r>
              <a:rPr lang="en-US" altLang="ja-JP" b="1" u="none" dirty="0">
                <a:solidFill>
                  <a:srgbClr val="0000FF"/>
                </a:solidFill>
                <a:latin typeface="Chalkboard"/>
                <a:ea typeface="ＭＳ Ｐゴシック" charset="0"/>
                <a:cs typeface="Chalkboard"/>
              </a:rPr>
              <a:t> </a:t>
            </a:r>
            <a:r>
              <a:rPr lang="en-US" altLang="ja-JP" b="1" u="none" dirty="0">
                <a:solidFill>
                  <a:srgbClr val="803000"/>
                </a:solidFill>
                <a:latin typeface="Chalkboard"/>
                <a:ea typeface="ＭＳ Ｐゴシック" charset="0"/>
                <a:cs typeface="Chalkboard"/>
              </a:rPr>
              <a:t>NCSM Campaign</a:t>
            </a:r>
            <a:endParaRPr lang="en-US" b="1" u="none" dirty="0">
              <a:solidFill>
                <a:srgbClr val="803000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2400" y="1092200"/>
            <a:ext cx="8928100" cy="1193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0"/>
              <a:buChar char=""/>
              <a:defRPr kumimoji="1" lang="en-US" sz="1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5200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0"/>
              <a:buChar char="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411288" indent="-331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0"/>
              <a:buChar char="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822450" indent="-296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0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216150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0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673350" indent="-279400" algn="l" rtl="0" fontAlgn="base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2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30550" indent="-279400" algn="l" rtl="0" fontAlgn="base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2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7750" indent="-279400" algn="l" rtl="0" fontAlgn="base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2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44950" indent="-279400" algn="l" rtl="0" fontAlgn="base">
              <a:spcBef>
                <a:spcPct val="20000"/>
              </a:spcBef>
              <a:spcAft>
                <a:spcPct val="0"/>
              </a:spcAft>
              <a:buClr>
                <a:srgbClr val="2D5902"/>
              </a:buClr>
              <a:buFont typeface="Wingdings" charset="2"/>
              <a:buChar char="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800" u="none" dirty="0">
                <a:solidFill>
                  <a:schemeClr val="folHlink"/>
                </a:solidFill>
                <a:latin typeface="Chalkboard"/>
                <a:ea typeface="ＭＳ Ｐゴシック" charset="0"/>
                <a:cs typeface="Chalkboard"/>
              </a:rPr>
              <a:t>Goal –</a:t>
            </a:r>
          </a:p>
          <a:p>
            <a:pPr marL="228600" indent="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None/>
              <a:defRPr/>
            </a:pPr>
            <a:r>
              <a:rPr lang="en-US" sz="1800" u="none" dirty="0">
                <a:solidFill>
                  <a:schemeClr val="folHlink"/>
                </a:solidFill>
                <a:latin typeface="Chalkboard"/>
                <a:ea typeface="ＭＳ Ｐゴシック" charset="0"/>
                <a:cs typeface="Chalkboard"/>
              </a:rPr>
              <a:t>Reproduce and predict properties of heavy as well as light nuclei, starting with and building upon QCD/EFT informed and inspired interactions …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3200" y="1841500"/>
            <a:ext cx="8483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2D5902"/>
              </a:buClr>
              <a:buFont typeface="Wingdings" charset="0"/>
              <a:buNone/>
              <a:defRPr/>
            </a:pPr>
            <a:r>
              <a:rPr kumimoji="1" lang="en-US" sz="1800" b="1" u="none" dirty="0">
                <a:solidFill>
                  <a:schemeClr val="folHlink"/>
                </a:solidFill>
                <a:latin typeface="Chalkboard"/>
                <a:cs typeface="Chalkboard"/>
              </a:rPr>
              <a:t>Plan –</a:t>
            </a:r>
          </a:p>
          <a:p>
            <a:pPr marL="457200">
              <a:lnSpc>
                <a:spcPct val="8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n-US" sz="1800" b="1" u="none" dirty="0">
                <a:solidFill>
                  <a:schemeClr val="folHlink"/>
                </a:solidFill>
                <a:latin typeface="Chalkboard"/>
                <a:cs typeface="Chalkboard"/>
              </a:rPr>
              <a:t>Exploit existing capabilities to evaluate probability of success and level of effort required to develop a full-blown symmetry adapted NCSM </a:t>
            </a:r>
            <a:endParaRPr kumimoji="1" lang="en-US" sz="1800" b="1" u="none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457200">
              <a:lnSpc>
                <a:spcPct val="80000"/>
              </a:lnSpc>
              <a:spcAft>
                <a:spcPts val="600"/>
              </a:spcAft>
              <a:buClr>
                <a:srgbClr val="800000"/>
              </a:buClr>
              <a:buSzPct val="100000"/>
              <a:buFont typeface="Wingdings" charset="2"/>
              <a:buChar char="ü"/>
              <a:defRPr/>
            </a:pPr>
            <a:r>
              <a:rPr kumimoji="1" lang="en-US" sz="1800" b="1" u="none" dirty="0">
                <a:solidFill>
                  <a:srgbClr val="0000FF"/>
                </a:solidFill>
                <a:latin typeface="Chalkboard"/>
                <a:cs typeface="Chalkboard"/>
              </a:rPr>
              <a:t>Develop a symmetry adapted no-core shell model code that capitalizes on exact and approximate (partial) symmetries of nuclei (SA-NCSM)</a:t>
            </a:r>
          </a:p>
          <a:p>
            <a:pPr indent="0">
              <a:lnSpc>
                <a:spcPct val="90000"/>
              </a:lnSpc>
              <a:spcAft>
                <a:spcPts val="600"/>
              </a:spcAft>
              <a:buClr>
                <a:srgbClr val="800000"/>
              </a:buClr>
              <a:buSzPct val="100000"/>
              <a:defRPr/>
            </a:pPr>
            <a:endParaRPr kumimoji="1" lang="en-US" sz="1800" b="1" u="none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457200">
              <a:lnSpc>
                <a:spcPct val="90000"/>
              </a:lnSpc>
              <a:spcAft>
                <a:spcPts val="600"/>
              </a:spcAft>
              <a:buClr>
                <a:srgbClr val="800000"/>
              </a:buClr>
              <a:buSzPct val="100000"/>
              <a:buFont typeface="Wingdings" charset="2"/>
              <a:buChar char="ü"/>
              <a:defRPr/>
            </a:pPr>
            <a:endParaRPr kumimoji="1" lang="en-US" sz="1800" b="1" u="none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indent="0">
              <a:lnSpc>
                <a:spcPct val="90000"/>
              </a:lnSpc>
              <a:spcAft>
                <a:spcPts val="600"/>
              </a:spcAft>
              <a:buClr>
                <a:srgbClr val="800000"/>
              </a:buClr>
              <a:buSzPct val="100000"/>
              <a:defRPr/>
            </a:pPr>
            <a:endParaRPr kumimoji="1" lang="en-US" sz="1800" b="1" u="none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indent="0">
              <a:lnSpc>
                <a:spcPct val="80000"/>
              </a:lnSpc>
              <a:spcBef>
                <a:spcPts val="1200"/>
              </a:spcBef>
              <a:buClr>
                <a:srgbClr val="800000"/>
              </a:buClr>
              <a:buSzPct val="100000"/>
              <a:defRPr/>
            </a:pPr>
            <a:endParaRPr kumimoji="1" lang="en-US" sz="800" b="1" u="none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457200">
              <a:lnSpc>
                <a:spcPct val="80000"/>
              </a:lnSpc>
              <a:spcBef>
                <a:spcPts val="1200"/>
              </a:spcBef>
              <a:buClr>
                <a:srgbClr val="800000"/>
              </a:buClr>
              <a:buSzPct val="100000"/>
              <a:buFont typeface="Wingdings" charset="2"/>
              <a:buChar char="ü"/>
              <a:defRPr/>
            </a:pPr>
            <a:r>
              <a:rPr kumimoji="1" lang="en-US" sz="1800" b="1" u="none" dirty="0">
                <a:solidFill>
                  <a:srgbClr val="FF0000"/>
                </a:solidFill>
                <a:latin typeface="Chalkboard"/>
                <a:cs typeface="Chalkboard"/>
              </a:rPr>
              <a:t>Study the emergence of collective phenomena, tracking their evolution to and from fundamental (ab initio) features of the interaction </a:t>
            </a: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719138" y="3117850"/>
            <a:ext cx="7883525" cy="13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800000"/>
              </a:buClr>
              <a:buSzPct val="100000"/>
            </a:pPr>
            <a:endParaRPr kumimoji="1" lang="en-US" sz="800" u="none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0000FF"/>
                </a:solidFill>
                <a:latin typeface="Chalkboard"/>
                <a:cs typeface="Chalkboard"/>
              </a:rPr>
              <a:t>Exploit existing NCSM technology to prove efficacy of method, revealing  (or not) any inherent limitations</a:t>
            </a:r>
          </a:p>
          <a:p>
            <a:pPr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0000FF"/>
                </a:solidFill>
                <a:latin typeface="Chalkboard"/>
                <a:cs typeface="Chalkboard"/>
              </a:rPr>
              <a:t>Explore need (or not) for renormalization, winnowing space to physically relevant and tractable subspaces</a:t>
            </a:r>
          </a:p>
          <a:p>
            <a:pPr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0000FF"/>
                </a:solidFill>
                <a:latin typeface="Chalkboard"/>
                <a:cs typeface="Chalkboard"/>
              </a:rPr>
              <a:t>Evaluate extensibility of theory and its characteristics vis-à-vis current/emerging computational resources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39900" y="876300"/>
            <a:ext cx="2721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solidFill>
                  <a:srgbClr val="803000"/>
                </a:solidFill>
                <a:latin typeface="Chalkboard"/>
                <a:cs typeface="Chalkboard"/>
              </a:rPr>
              <a:t>Timeline:  5 (2002-06)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2300" y="5041900"/>
            <a:ext cx="8001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5600" indent="-222250"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FF0000"/>
                </a:solidFill>
                <a:latin typeface="Chalkboard"/>
                <a:cs typeface="Chalkboard"/>
              </a:rPr>
              <a:t>Apply the theory to study of extreme processes known to be important to understanding nuclei and nuclear systems</a:t>
            </a:r>
          </a:p>
          <a:p>
            <a:pPr marL="355600" indent="-222250"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FF0000"/>
                </a:solidFill>
                <a:latin typeface="Chalkboard"/>
                <a:cs typeface="Chalkboard"/>
              </a:rPr>
              <a:t>Develop a user friendly desktop version of code for simple applications as well as educational and training purposes</a:t>
            </a:r>
          </a:p>
          <a:p>
            <a:pPr marL="355600" indent="-222250">
              <a:lnSpc>
                <a:spcPct val="8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kumimoji="1" lang="en-US" u="none" dirty="0">
                <a:solidFill>
                  <a:srgbClr val="FF0000"/>
                </a:solidFill>
                <a:latin typeface="Chalkboard"/>
                <a:cs typeface="Chalkboard"/>
              </a:rPr>
              <a:t>Extend theory to include coupling to the continuum, and apply to the result to the study of nuclear reactions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419600" y="876300"/>
            <a:ext cx="1942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solidFill>
                  <a:srgbClr val="0000FF"/>
                </a:solidFill>
                <a:latin typeface="Chalkboard"/>
                <a:cs typeface="Chalkboard"/>
              </a:rPr>
              <a:t>+ 5 (2007-2011)</a:t>
            </a:r>
            <a:endParaRPr lang="en-US" sz="1800" b="1" u="none" dirty="0">
              <a:solidFill>
                <a:srgbClr val="803000"/>
              </a:solidFill>
              <a:latin typeface="Chalkboard"/>
              <a:cs typeface="Chalkboard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62700" y="889000"/>
            <a:ext cx="1674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none" dirty="0">
                <a:solidFill>
                  <a:srgbClr val="FF0000"/>
                </a:solidFill>
                <a:latin typeface="Chalkboard"/>
                <a:cs typeface="Chalkboard"/>
              </a:rPr>
              <a:t>+ 5 (2012-16)</a:t>
            </a:r>
            <a:endParaRPr lang="en-US" sz="1800" b="1" u="none" dirty="0">
              <a:solidFill>
                <a:srgbClr val="803000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446029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="1" u="none" dirty="0">
                <a:solidFill>
                  <a:srgbClr val="800000"/>
                </a:solidFill>
                <a:latin typeface="+mj-lt"/>
              </a:rPr>
              <a:t>General Background</a:t>
            </a:r>
          </a:p>
        </p:txBody>
      </p:sp>
    </p:spTree>
    <p:extLst>
      <p:ext uri="{BB962C8B-B14F-4D97-AF65-F5344CB8AC3E}">
        <p14:creationId xmlns:p14="http://schemas.microsoft.com/office/powerpoint/2010/main" val="328002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57300" y="0"/>
            <a:ext cx="7886700" cy="547688"/>
          </a:xfrm>
          <a:prstGeom prst="rect">
            <a:avLst/>
          </a:prstGeo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800000"/>
                </a:solidFill>
              </a:rPr>
              <a:t>High Performance Computing Era*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25145" y="990368"/>
            <a:ext cx="2840266" cy="1831450"/>
            <a:chOff x="907645" y="990368"/>
            <a:chExt cx="2840266" cy="1831450"/>
          </a:xfrm>
        </p:grpSpPr>
        <p:sp>
          <p:nvSpPr>
            <p:cNvPr id="6" name="Rectangle 5"/>
            <p:cNvSpPr/>
            <p:nvPr/>
          </p:nvSpPr>
          <p:spPr>
            <a:xfrm>
              <a:off x="1319738" y="990368"/>
              <a:ext cx="196956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2700" cmpd="sng">
                    <a:solidFill>
                      <a:schemeClr val="tx1">
                        <a:alpha val="50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latin typeface="Times"/>
                  <a:cs typeface="Times"/>
                </a:rPr>
                <a:t>Shell Models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07645" y="1346200"/>
              <a:ext cx="2840266" cy="1475618"/>
              <a:chOff x="1250545" y="1536700"/>
              <a:chExt cx="2840266" cy="147561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250545" y="1536700"/>
                <a:ext cx="2840266" cy="1475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b="1" u="none" dirty="0">
                    <a:solidFill>
                      <a:srgbClr val="0000FF"/>
                    </a:solidFill>
                  </a:rPr>
                  <a:t>NCSM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000" b="1" u="none" dirty="0">
                    <a:solidFill>
                      <a:srgbClr val="0000FF"/>
                    </a:solidFill>
                  </a:rPr>
                  <a:t>Coupled Cluster Theory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000" b="1" u="none" dirty="0">
                    <a:solidFill>
                      <a:srgbClr val="0000FF"/>
                    </a:solidFill>
                  </a:rPr>
                  <a:t>Monte Carlo Methods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en-US" sz="2800" b="1" u="none" dirty="0">
                    <a:solidFill>
                      <a:srgbClr val="0000FF"/>
                    </a:solidFill>
                  </a:rPr>
                  <a:t>.........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1409700" y="1993900"/>
                <a:ext cx="2451100" cy="127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1435100" y="2349500"/>
                <a:ext cx="2451100" cy="127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1435100" y="2692400"/>
                <a:ext cx="2451100" cy="127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6" name="Group 25"/>
          <p:cNvGrpSpPr/>
          <p:nvPr/>
        </p:nvGrpSpPr>
        <p:grpSpPr>
          <a:xfrm>
            <a:off x="2578100" y="1854200"/>
            <a:ext cx="4419600" cy="3670300"/>
            <a:chOff x="2616200" y="1854200"/>
            <a:chExt cx="4419600" cy="3670300"/>
          </a:xfrm>
        </p:grpSpPr>
        <p:sp>
          <p:nvSpPr>
            <p:cNvPr id="5" name="Rectangle 4"/>
            <p:cNvSpPr/>
            <p:nvPr/>
          </p:nvSpPr>
          <p:spPr>
            <a:xfrm rot="19926497">
              <a:off x="2785975" y="2960299"/>
              <a:ext cx="380066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bg2">
                        <a:lumMod val="75000"/>
                      </a:schemeClr>
                    </a:solidFill>
                    <a:prstDash val="solid"/>
                    <a:miter lim="800000"/>
                  </a:ln>
                  <a:solidFill>
                    <a:schemeClr val="bg1">
                      <a:lumMod val="85000"/>
                    </a:schemeClr>
                  </a:solidFill>
                  <a:effectLst>
                    <a:glow rad="101600">
                      <a:schemeClr val="bg2">
                        <a:lumMod val="40000"/>
                        <a:lumOff val="60000"/>
                        <a:alpha val="75000"/>
                      </a:schemeClr>
                    </a:glow>
                  </a:effectLst>
                </a:rPr>
                <a:t>HPC Era …</a:t>
              </a:r>
            </a:p>
          </p:txBody>
        </p:sp>
        <p:sp>
          <p:nvSpPr>
            <p:cNvPr id="2" name="Bent Arrow 1"/>
            <p:cNvSpPr/>
            <p:nvPr/>
          </p:nvSpPr>
          <p:spPr bwMode="auto">
            <a:xfrm flipV="1">
              <a:off x="2616200" y="3365500"/>
              <a:ext cx="2400300" cy="2159000"/>
            </a:xfrm>
            <a:prstGeom prst="bentArrow">
              <a:avLst>
                <a:gd name="adj1" fmla="val 3776"/>
                <a:gd name="adj2" fmla="val 6267"/>
                <a:gd name="adj3" fmla="val 25000"/>
                <a:gd name="adj4" fmla="val 43750"/>
              </a:avLst>
            </a:pr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Bent Arrow 16"/>
            <p:cNvSpPr/>
            <p:nvPr/>
          </p:nvSpPr>
          <p:spPr bwMode="auto">
            <a:xfrm flipH="1">
              <a:off x="4635500" y="1854200"/>
              <a:ext cx="2400300" cy="2159000"/>
            </a:xfrm>
            <a:prstGeom prst="bentArrow">
              <a:avLst>
                <a:gd name="adj1" fmla="val 3776"/>
                <a:gd name="adj2" fmla="val 6267"/>
                <a:gd name="adj3" fmla="val 25000"/>
                <a:gd name="adj4" fmla="val 43750"/>
              </a:avLst>
            </a:pr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sng" strike="noStrike" cap="none" normalizeH="0" baseline="0" dirty="0">
                <a:ln>
                  <a:noFill/>
                </a:ln>
                <a:solidFill>
                  <a:srgbClr val="17FF45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97665" y="2552700"/>
            <a:ext cx="2121093" cy="1354217"/>
          </a:xfrm>
          <a:prstGeom prst="rect">
            <a:avLst/>
          </a:prstGeom>
          <a:noFill/>
          <a:effectLst>
            <a:glow rad="101600">
              <a:schemeClr val="bg2">
                <a:alpha val="75000"/>
              </a:schemeClr>
            </a:glow>
            <a:outerShdw blurRad="50800" dist="38100" dir="60000" algn="tl" rotWithShape="0">
              <a:schemeClr val="bg2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b="1" u="none" dirty="0">
                <a:solidFill>
                  <a:srgbClr val="800000"/>
                </a:solidFill>
                <a:effectLst>
                  <a:outerShdw dir="2700000" algn="tl" rotWithShape="0">
                    <a:srgbClr val="800000"/>
                  </a:outerShdw>
                </a:effectLst>
                <a:latin typeface="Chalkboard"/>
                <a:cs typeface="Chalkboard"/>
              </a:rPr>
              <a:t>DOE</a:t>
            </a:r>
          </a:p>
          <a:p>
            <a:pPr algn="ctr"/>
            <a:r>
              <a:rPr lang="en-US" b="1" u="none" dirty="0">
                <a:solidFill>
                  <a:srgbClr val="800000"/>
                </a:solidFill>
                <a:effectLst>
                  <a:outerShdw dir="60000" algn="tl" rotWithShape="0">
                    <a:srgbClr val="800000"/>
                  </a:outerShdw>
                </a:effectLst>
                <a:latin typeface="Chalkboard"/>
                <a:cs typeface="Chalkboard"/>
              </a:rPr>
              <a:t>NERSC-X (Berkeley)</a:t>
            </a:r>
          </a:p>
          <a:p>
            <a:pPr algn="ctr"/>
            <a:r>
              <a:rPr lang="en-US" b="1" u="none" dirty="0">
                <a:solidFill>
                  <a:srgbClr val="800000"/>
                </a:solidFill>
                <a:effectLst>
                  <a:outerShdw dir="60000" algn="tl" rotWithShape="0">
                    <a:srgbClr val="800000"/>
                  </a:outerShdw>
                </a:effectLst>
                <a:latin typeface="Chalkboard"/>
                <a:cs typeface="Chalkboard"/>
              </a:rPr>
              <a:t>Summit (Oak Ridge)</a:t>
            </a:r>
          </a:p>
          <a:p>
            <a:pPr algn="ctr"/>
            <a:r>
              <a:rPr lang="en-US" b="1" u="none" dirty="0">
                <a:solidFill>
                  <a:srgbClr val="800000"/>
                </a:solidFill>
                <a:effectLst>
                  <a:outerShdw dir="60000" algn="tl" rotWithShape="0">
                    <a:srgbClr val="800000"/>
                  </a:outerShdw>
                </a:effectLst>
                <a:latin typeface="Chalkboard"/>
                <a:cs typeface="Chalkboard"/>
              </a:rPr>
              <a:t>Aurora (Argonne)</a:t>
            </a:r>
          </a:p>
          <a:p>
            <a:pPr algn="ctr"/>
            <a:r>
              <a:rPr lang="en-US" b="1" u="none" dirty="0">
                <a:solidFill>
                  <a:srgbClr val="800000"/>
                </a:solidFill>
                <a:effectLst>
                  <a:outerShdw dir="60000" algn="tl" rotWithShape="0">
                    <a:srgbClr val="800000"/>
                  </a:outerShdw>
                </a:effectLst>
                <a:latin typeface="Chalkboard"/>
                <a:cs typeface="Chalkboard"/>
              </a:rPr>
              <a:t>... upgrades ...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217183" y="3225800"/>
            <a:ext cx="2655583" cy="1477328"/>
            <a:chOff x="-217183" y="3289300"/>
            <a:chExt cx="2655583" cy="1477328"/>
          </a:xfrm>
        </p:grpSpPr>
        <p:sp>
          <p:nvSpPr>
            <p:cNvPr id="22" name="TextBox 21"/>
            <p:cNvSpPr txBox="1"/>
            <p:nvPr/>
          </p:nvSpPr>
          <p:spPr>
            <a:xfrm>
              <a:off x="-217183" y="3289300"/>
              <a:ext cx="2441694" cy="1477328"/>
            </a:xfrm>
            <a:prstGeom prst="rect">
              <a:avLst/>
            </a:prstGeom>
            <a:noFill/>
            <a:effectLst>
              <a:glow rad="101600">
                <a:schemeClr val="bg2">
                  <a:alpha val="75000"/>
                </a:schemeClr>
              </a:glow>
              <a:outerShdw blurRad="50800" dist="38100" dir="60000" algn="tl" rotWithShape="0">
                <a:schemeClr val="bg2">
                  <a:alpha val="43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</a:t>
              </a:r>
              <a:r>
                <a:rPr lang="en-US" sz="2000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    NSF</a:t>
              </a:r>
            </a:p>
            <a:p>
              <a:pPr algn="ctr"/>
              <a:r>
                <a:rPr lang="en-US" sz="1800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  </a:t>
              </a:r>
              <a:r>
                <a:rPr lang="en-US" sz="1200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</a:t>
              </a:r>
              <a:r>
                <a:rPr lang="en-US" b="1" u="none" dirty="0" err="1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Frontera</a:t>
              </a:r>
              <a:endParaRPr lang="en-US" b="1" u="none" dirty="0">
                <a:solidFill>
                  <a:srgbClr val="800000"/>
                </a:solidFill>
                <a:effectLst>
                  <a:outerShdw dir="60000" algn="tl" rotWithShape="0">
                    <a:srgbClr val="800000"/>
                  </a:outerShdw>
                </a:effectLst>
                <a:latin typeface="Chalkboard"/>
                <a:cs typeface="Chalkboard"/>
              </a:endParaRPr>
            </a:p>
            <a:p>
              <a:pPr algn="ctr"/>
              <a:r>
                <a:rPr lang="en-US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  Stampede</a:t>
              </a:r>
            </a:p>
            <a:p>
              <a:r>
                <a:rPr lang="en-US" b="1" u="none" dirty="0">
                  <a:solidFill>
                    <a:srgbClr val="800000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 </a:t>
              </a:r>
              <a:r>
                <a:rPr lang="en-US" b="1" u="none" dirty="0">
                  <a:solidFill>
                    <a:srgbClr val="800000"/>
                  </a:solidFill>
                  <a:effectLst>
                    <a:glow rad="12700">
                      <a:schemeClr val="bg2">
                        <a:alpha val="50000"/>
                      </a:schemeClr>
                    </a:glow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Blue Waters  (NCSA)</a:t>
              </a:r>
            </a:p>
            <a:p>
              <a:r>
                <a:rPr lang="en-US" b="1" u="none" dirty="0">
                  <a:solidFill>
                    <a:srgbClr val="800000"/>
                  </a:solidFill>
                  <a:effectLst>
                    <a:glow rad="12700">
                      <a:schemeClr val="bg2">
                        <a:alpha val="50000"/>
                      </a:schemeClr>
                    </a:glow>
                    <a:outerShdw dir="60000" algn="tl" rotWithShape="0">
                      <a:srgbClr val="800000"/>
                    </a:outerShdw>
                  </a:effectLst>
                  <a:latin typeface="Chalkboard"/>
                  <a:cs typeface="Chalkboard"/>
                </a:rPr>
                <a:t>       ... upgrades ...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193800" y="3708400"/>
              <a:ext cx="1244600" cy="558800"/>
              <a:chOff x="1295400" y="3911600"/>
              <a:chExt cx="1244600" cy="558800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1587500" y="3911600"/>
                <a:ext cx="952500" cy="558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sng" strike="noStrike" cap="none" normalizeH="0" baseline="0">
                  <a:ln>
                    <a:noFill/>
                  </a:ln>
                  <a:solidFill>
                    <a:srgbClr val="7D4029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3" name="Right Brace 2"/>
              <p:cNvSpPr/>
              <p:nvPr/>
            </p:nvSpPr>
            <p:spPr bwMode="auto">
              <a:xfrm>
                <a:off x="1333500" y="3975100"/>
                <a:ext cx="165100" cy="444500"/>
              </a:xfrm>
              <a:prstGeom prst="rightBrac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sng" strike="noStrike" cap="none" normalizeH="0" baseline="0">
                  <a:ln>
                    <a:noFill/>
                  </a:ln>
                  <a:solidFill>
                    <a:srgbClr val="7D4029"/>
                  </a:solidFill>
                  <a:effectLst>
                    <a:outerShdw dir="60000" algn="tl" rotWithShape="0">
                      <a:srgbClr val="8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95400" y="3987800"/>
                <a:ext cx="993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none">
                    <a:solidFill>
                      <a:srgbClr val="7D4029"/>
                    </a:solidFill>
                    <a:effectLst>
                      <a:glow rad="12700">
                        <a:schemeClr val="bg2">
                          <a:alpha val="50000"/>
                        </a:schemeClr>
                      </a:glow>
                      <a:outerShdw blurRad="50800" dist="12700" dir="60000" algn="tl" rotWithShape="0">
                        <a:srgbClr val="800000"/>
                      </a:outerShdw>
                    </a:effectLst>
                    <a:latin typeface="+mj-lt"/>
                  </a:rPr>
                  <a:t>  </a:t>
                </a:r>
                <a:r>
                  <a:rPr lang="en-US" b="1" u="none">
                    <a:solidFill>
                      <a:srgbClr val="7D4029"/>
                    </a:solidFill>
                    <a:effectLst>
                      <a:glow rad="12700">
                        <a:schemeClr val="bg2">
                          <a:alpha val="50000"/>
                        </a:schemeClr>
                      </a:glow>
                      <a:outerShdw blurRad="50800" dist="12700" dir="60000" algn="tl" rotWithShape="0">
                        <a:srgbClr val="800000"/>
                      </a:outerShdw>
                    </a:effectLst>
                    <a:latin typeface="+mj-lt"/>
                  </a:rPr>
                  <a:t> (</a:t>
                </a:r>
                <a:r>
                  <a:rPr lang="en-US" b="1" u="none">
                    <a:solidFill>
                      <a:srgbClr val="800000"/>
                    </a:solidFill>
                    <a:effectLst>
                      <a:glow rad="12700">
                        <a:schemeClr val="bg2">
                          <a:alpha val="50000"/>
                        </a:schemeClr>
                      </a:glow>
                      <a:outerShdw blurRad="50800" dist="12700" dir="60000" algn="tl" rotWithShape="0">
                        <a:srgbClr val="800000"/>
                      </a:outerShdw>
                    </a:effectLst>
                    <a:latin typeface="Chalkboard"/>
                    <a:cs typeface="Chalkboard"/>
                  </a:rPr>
                  <a:t>TACC</a:t>
                </a:r>
                <a:r>
                  <a:rPr lang="en-US" sz="1800" b="1" u="none">
                    <a:solidFill>
                      <a:srgbClr val="7D4029"/>
                    </a:solidFill>
                    <a:effectLst>
                      <a:glow rad="12700">
                        <a:schemeClr val="bg2">
                          <a:alpha val="50000"/>
                        </a:schemeClr>
                      </a:glow>
                      <a:outerShdw blurRad="50800" dist="12700" dir="60000" algn="tl" rotWithShape="0">
                        <a:srgbClr val="800000"/>
                      </a:outerShdw>
                    </a:effectLst>
                    <a:latin typeface="+mj-lt"/>
                  </a:rPr>
                  <a:t>)</a:t>
                </a:r>
                <a:endParaRPr lang="en-US" sz="1800" u="none">
                  <a:solidFill>
                    <a:srgbClr val="7D4029"/>
                  </a:solidFill>
                  <a:effectLst>
                    <a:glow rad="12700">
                      <a:schemeClr val="bg2">
                        <a:alpha val="50000"/>
                      </a:schemeClr>
                    </a:glow>
                    <a:outerShdw blurRad="50800" dist="12700" dir="60000" algn="tl" rotWithShape="0">
                      <a:srgbClr val="800000"/>
                    </a:outerShdw>
                  </a:effectLst>
                  <a:latin typeface="+mj-lt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0" y="1"/>
            <a:ext cx="14986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Ab Inito No-Core HPC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06533" y="4190767"/>
            <a:ext cx="3264514" cy="1976985"/>
            <a:chOff x="5909733" y="4127267"/>
            <a:chExt cx="3264514" cy="1976985"/>
          </a:xfrm>
        </p:grpSpPr>
        <p:grpSp>
          <p:nvGrpSpPr>
            <p:cNvPr id="19" name="Group 18"/>
            <p:cNvGrpSpPr/>
            <p:nvPr/>
          </p:nvGrpSpPr>
          <p:grpSpPr>
            <a:xfrm>
              <a:off x="5909733" y="4127267"/>
              <a:ext cx="2666999" cy="1976985"/>
              <a:chOff x="5541433" y="4127267"/>
              <a:chExt cx="2666999" cy="197698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693833" y="4127267"/>
                <a:ext cx="2514599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>
                    <a:ln w="10541" cmpd="sng">
                      <a:solidFill>
                        <a:schemeClr val="tx1">
                          <a:alpha val="50000"/>
                        </a:schemeClr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Collective Models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5541433" y="4813300"/>
                <a:ext cx="2090325" cy="1290952"/>
                <a:chOff x="5541433" y="4965700"/>
                <a:chExt cx="2090325" cy="1290952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5909956" y="4965700"/>
                  <a:ext cx="1353105" cy="12909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u="none">
                      <a:solidFill>
                        <a:srgbClr val="FF0000"/>
                      </a:solidFill>
                    </a:rPr>
                    <a:t>NCSM</a:t>
                  </a:r>
                </a:p>
                <a:p>
                  <a:pPr algn="ctr"/>
                  <a:r>
                    <a:rPr lang="en-US" sz="2000" b="1" u="none">
                      <a:solidFill>
                        <a:srgbClr val="008000"/>
                      </a:solidFill>
                    </a:rPr>
                    <a:t>Sp-</a:t>
                  </a:r>
                  <a:r>
                    <a:rPr lang="en-US" sz="2000" b="1" u="none">
                      <a:solidFill>
                        <a:srgbClr val="FF0000"/>
                      </a:solidFill>
                    </a:rPr>
                    <a:t>NCSM</a:t>
                  </a:r>
                </a:p>
                <a:p>
                  <a:pPr algn="ctr"/>
                  <a:r>
                    <a:rPr lang="en-US" sz="2000" b="1" u="none">
                      <a:solidFill>
                        <a:srgbClr val="3366FF"/>
                      </a:solidFill>
                    </a:rPr>
                    <a:t>SA-</a:t>
                  </a:r>
                  <a:r>
                    <a:rPr lang="en-US" sz="2000" b="1" u="none">
                      <a:solidFill>
                        <a:srgbClr val="FF0000"/>
                      </a:solidFill>
                    </a:rPr>
                    <a:t>NCSM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en-US" sz="2400" b="1" u="none">
                      <a:solidFill>
                        <a:srgbClr val="FF0000"/>
                      </a:solidFill>
                    </a:rPr>
                    <a:t>.........</a:t>
                  </a: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 bwMode="auto">
                <a:xfrm flipV="1">
                  <a:off x="5541433" y="5333832"/>
                  <a:ext cx="2090325" cy="168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33" name="Straight Connector 32"/>
            <p:cNvCxnSpPr/>
            <p:nvPr/>
          </p:nvCxnSpPr>
          <p:spPr bwMode="auto">
            <a:xfrm flipV="1">
              <a:off x="5926669" y="5803722"/>
              <a:ext cx="2090325" cy="1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5926669" y="5486229"/>
              <a:ext cx="2090325" cy="1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8155894" y="4830237"/>
              <a:ext cx="101835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endParaRPr lang="en-US" sz="2000" b="1" u="none">
                <a:solidFill>
                  <a:srgbClr val="0000FF"/>
                </a:solidFill>
              </a:endParaRPr>
            </a:p>
            <a:p>
              <a:pPr algn="ctr"/>
              <a:r>
                <a:rPr lang="en-US" sz="2000" b="1" u="none">
                  <a:solidFill>
                    <a:srgbClr val="008000"/>
                  </a:solidFill>
                </a:rPr>
                <a:t>Sp(3,R)</a:t>
              </a:r>
            </a:p>
            <a:p>
              <a:pPr algn="ctr"/>
              <a:r>
                <a:rPr lang="en-US" sz="2000" b="1" u="none">
                  <a:solidFill>
                    <a:srgbClr val="0000FF"/>
                  </a:solidFill>
                </a:rPr>
                <a:t>SU(3)</a:t>
              </a:r>
            </a:p>
          </p:txBody>
        </p:sp>
      </p:grpSp>
      <p:sp>
        <p:nvSpPr>
          <p:cNvPr id="27" name="Hexagon 26"/>
          <p:cNvSpPr/>
          <p:nvPr/>
        </p:nvSpPr>
        <p:spPr bwMode="auto">
          <a:xfrm>
            <a:off x="152400" y="5080000"/>
            <a:ext cx="2197100" cy="952500"/>
          </a:xfrm>
          <a:prstGeom prst="hexagon">
            <a:avLst/>
          </a:prstGeom>
          <a:solidFill>
            <a:srgbClr val="FFFF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136" y="5029200"/>
            <a:ext cx="1996685" cy="1015663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u="none">
                <a:solidFill>
                  <a:srgbClr val="FF0000"/>
                </a:solidFill>
              </a:rPr>
              <a:t>*21</a:t>
            </a:r>
            <a:r>
              <a:rPr lang="en-US" sz="2000" b="1" u="none" baseline="30000">
                <a:solidFill>
                  <a:srgbClr val="FF0000"/>
                </a:solidFill>
              </a:rPr>
              <a:t>st</a:t>
            </a:r>
            <a:r>
              <a:rPr lang="en-US" sz="2000" b="1" u="none">
                <a:solidFill>
                  <a:srgbClr val="FF0000"/>
                </a:solidFill>
              </a:rPr>
              <a:t> Century</a:t>
            </a:r>
          </a:p>
          <a:p>
            <a:pPr algn="ctr"/>
            <a:r>
              <a:rPr lang="en-US" sz="2000" b="1" u="none">
                <a:solidFill>
                  <a:srgbClr val="FF0000"/>
                </a:solidFill>
              </a:rPr>
              <a:t> – </a:t>
            </a:r>
            <a:r>
              <a:rPr lang="en-US" sz="2000" b="1" i="1" u="none">
                <a:solidFill>
                  <a:srgbClr val="FF0000"/>
                </a:solidFill>
              </a:rPr>
              <a:t>Ab Initio – </a:t>
            </a:r>
            <a:br>
              <a:rPr lang="en-US" sz="2000" b="1" i="1" u="none">
                <a:solidFill>
                  <a:srgbClr val="FF0000"/>
                </a:solidFill>
              </a:rPr>
            </a:br>
            <a:r>
              <a:rPr lang="en-US" sz="2000" b="1" u="none">
                <a:solidFill>
                  <a:srgbClr val="FF0000"/>
                </a:solidFill>
              </a:rPr>
              <a:t>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225067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itle 1"/>
          <p:cNvSpPr>
            <a:spLocks/>
          </p:cNvSpPr>
          <p:nvPr/>
        </p:nvSpPr>
        <p:spPr bwMode="auto">
          <a:xfrm>
            <a:off x="947738" y="17462"/>
            <a:ext cx="81962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First Results for </a:t>
            </a:r>
            <a:r>
              <a:rPr kumimoji="1" lang="en-US" altLang="ja-JP" sz="3200" b="1" u="none" baseline="30000">
                <a:solidFill>
                  <a:srgbClr val="800000"/>
                </a:solidFill>
                <a:latin typeface="Bradley Hand ITC TT-Bold" charset="0"/>
              </a:rPr>
              <a:t>6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Li with N</a:t>
            </a:r>
            <a:r>
              <a:rPr kumimoji="1" lang="en-US" altLang="ja-JP" sz="3200" b="1" u="none" baseline="-25000">
                <a:solidFill>
                  <a:srgbClr val="800000"/>
                </a:solidFill>
                <a:latin typeface="Bradley Hand ITC TT-Bold" charset="0"/>
              </a:rPr>
              <a:t>max</a:t>
            </a: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 = 10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sp>
        <p:nvSpPr>
          <p:cNvPr id="93238" name="Text Box 54"/>
          <p:cNvSpPr txBox="1">
            <a:spLocks noChangeArrowheads="1"/>
          </p:cNvSpPr>
          <p:nvPr/>
        </p:nvSpPr>
        <p:spPr bwMode="auto">
          <a:xfrm>
            <a:off x="5976938" y="2286000"/>
            <a:ext cx="3103562" cy="76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US" sz="1800" b="1" u="none">
                <a:solidFill>
                  <a:srgbClr val="803000"/>
                </a:solidFill>
                <a:latin typeface="Bradley Hand ITC TT-Bold" charset="0"/>
              </a:rPr>
              <a:t>JISP16* bare interaction in Nmax = 10 space with </a:t>
            </a:r>
          </a:p>
          <a:p>
            <a:pPr algn="ctr">
              <a:lnSpc>
                <a:spcPct val="80000"/>
              </a:lnSpc>
              <a:defRPr/>
            </a:pPr>
            <a:r>
              <a:rPr kumimoji="1" lang="en-US" sz="1800" b="1" i="1" u="none">
                <a:solidFill>
                  <a:srgbClr val="803000"/>
                </a:solidFill>
              </a:rPr>
              <a:t>ħ</a:t>
            </a:r>
            <a:r>
              <a:rPr kumimoji="1" lang="en-US" sz="1800" b="1" u="none" cap="small">
                <a:solidFill>
                  <a:srgbClr val="803000"/>
                </a:solidFill>
              </a:rPr>
              <a:t>ω</a:t>
            </a:r>
            <a:r>
              <a:rPr lang="en-US" sz="1800" b="1" u="none">
                <a:solidFill>
                  <a:srgbClr val="803000"/>
                </a:solidFill>
                <a:latin typeface="Bradley Hand ITC TT-Bold" charset="0"/>
              </a:rPr>
              <a:t> = 20 MeV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81700" y="3124200"/>
            <a:ext cx="3073400" cy="2983122"/>
            <a:chOff x="5981700" y="3124200"/>
            <a:chExt cx="3073400" cy="2983122"/>
          </a:xfrm>
        </p:grpSpPr>
        <p:sp>
          <p:nvSpPr>
            <p:cNvPr id="93239" name="Text Box 55"/>
            <p:cNvSpPr txBox="1">
              <a:spLocks noChangeArrowheads="1"/>
            </p:cNvSpPr>
            <p:nvPr/>
          </p:nvSpPr>
          <p:spPr bwMode="auto">
            <a:xfrm>
              <a:off x="6016625" y="3216275"/>
              <a:ext cx="2987675" cy="289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defRPr/>
              </a:pPr>
              <a:r>
                <a:rPr lang="en-US" sz="1800" u="none">
                  <a:solidFill>
                    <a:srgbClr val="FF0000"/>
                  </a:solidFill>
                  <a:latin typeface="Bradley Hand ITC TT-Bold" charset="0"/>
                </a:rPr>
                <a:t>… Team Work …</a:t>
              </a:r>
              <a:endParaRPr lang="en-US" altLang="ja-JP" sz="1800" u="none">
                <a:solidFill>
                  <a:srgbClr val="803000"/>
                </a:solidFill>
                <a:latin typeface="Bradley Hand ITC TT-Bold" charset="0"/>
              </a:endParaRPr>
            </a:p>
            <a:p>
              <a:pPr algn="ctr" eaLnBrk="1" hangingPunct="1">
                <a:lnSpc>
                  <a:spcPct val="70000"/>
                </a:lnSpc>
                <a:defRPr/>
              </a:pPr>
              <a:endParaRPr lang="en-US" sz="1800" u="none">
                <a:solidFill>
                  <a:srgbClr val="803000"/>
                </a:solidFill>
                <a:latin typeface="Bradley Hand ITC TT-Bold" charset="0"/>
              </a:endParaRPr>
            </a:p>
            <a:p>
              <a:pPr algn="ctr" eaLnBrk="1" hangingPunct="1">
                <a:lnSpc>
                  <a:spcPct val="75000"/>
                </a:lnSpc>
                <a:defRPr/>
              </a:pP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Many </a:t>
              </a:r>
              <a:r>
                <a:rPr lang="ja-JP" altLang="en-US" u="none">
                  <a:solidFill>
                    <a:srgbClr val="008040"/>
                  </a:solidFill>
                  <a:latin typeface="Bradley Hand ITC TT-Bold" charset="0"/>
                </a:rPr>
                <a:t>“</a:t>
              </a: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helps</a:t>
              </a:r>
              <a:r>
                <a:rPr lang="ja-JP" altLang="en-US" u="none">
                  <a:solidFill>
                    <a:srgbClr val="008040"/>
                  </a:solidFill>
                  <a:latin typeface="Bradley Hand ITC TT-Bold" charset="0"/>
                </a:rPr>
                <a:t>”</a:t>
              </a: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 along the way … e.g., James Vary making his NCSM available to us, Mark Caprio (ND) visiting LSU on a sabbatical, along with quality input from Anna Hayes of LANL, various collaborators from Bulgaria, China, Mexico, and so on.  Also to </a:t>
              </a:r>
              <a:r>
                <a:rPr lang="en-US">
                  <a:solidFill>
                    <a:srgbClr val="FF0000"/>
                  </a:solidFill>
                  <a:latin typeface="Bradley Hand ITC TT-Bold" charset="0"/>
                </a:rPr>
                <a:t>NSF</a:t>
              </a: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 for a PetaApps award, and </a:t>
              </a:r>
              <a:r>
                <a:rPr lang="en-US">
                  <a:solidFill>
                    <a:srgbClr val="FF0000"/>
                  </a:solidFill>
                  <a:latin typeface="Bradley Hand ITC TT-Bold" charset="0"/>
                </a:rPr>
                <a:t>DOE</a:t>
              </a: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 for an EPSCoR grant, plus SURA for release time and financial assistance with postdoc team!</a:t>
              </a: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>
              <a:off x="6134100" y="3556000"/>
              <a:ext cx="2743200" cy="0"/>
            </a:xfrm>
            <a:prstGeom prst="line">
              <a:avLst/>
            </a:prstGeom>
            <a:noFill/>
            <a:ln w="19050" cmpd="sng">
              <a:solidFill>
                <a:srgbClr val="803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93241" name="Rectangle 57"/>
            <p:cNvSpPr>
              <a:spLocks noChangeArrowheads="1"/>
            </p:cNvSpPr>
            <p:nvPr/>
          </p:nvSpPr>
          <p:spPr bwMode="auto">
            <a:xfrm>
              <a:off x="5981700" y="3124200"/>
              <a:ext cx="3073400" cy="2959100"/>
            </a:xfrm>
            <a:prstGeom prst="rect">
              <a:avLst/>
            </a:prstGeom>
            <a:noFill/>
            <a:ln w="38100" cmpd="sng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905933"/>
            <a:ext cx="48895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3" y="5168900"/>
            <a:ext cx="2903359" cy="7663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b="1" u="none">
                <a:solidFill>
                  <a:srgbClr val="803000"/>
                </a:solidFill>
                <a:latin typeface="Chalkboard"/>
                <a:cs typeface="Chalkboard"/>
              </a:rPr>
              <a:t>*Bonn, Argonne, Idaho,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800" b="1" u="none">
                <a:solidFill>
                  <a:srgbClr val="803000"/>
                </a:solidFill>
                <a:latin typeface="Chalkboard"/>
                <a:cs typeface="Chalkboard"/>
              </a:rPr>
              <a:t>N3LO (optimized), etc.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800" b="1" u="none">
                <a:solidFill>
                  <a:srgbClr val="803000"/>
                </a:solidFill>
                <a:latin typeface="Chalkboard"/>
                <a:cs typeface="Chalkboard"/>
              </a:rPr>
              <a:t>... yield similar results ... </a:t>
            </a:r>
          </a:p>
        </p:txBody>
      </p: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5981700" y="965201"/>
            <a:ext cx="3073400" cy="1193618"/>
            <a:chOff x="3768" y="1392"/>
            <a:chExt cx="1936" cy="2870"/>
          </a:xfrm>
        </p:grpSpPr>
        <p:sp>
          <p:nvSpPr>
            <p:cNvPr id="15" name="Text Box 55"/>
            <p:cNvSpPr txBox="1">
              <a:spLocks noChangeArrowheads="1"/>
            </p:cNvSpPr>
            <p:nvPr/>
          </p:nvSpPr>
          <p:spPr bwMode="auto">
            <a:xfrm>
              <a:off x="3798" y="1610"/>
              <a:ext cx="1882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defRPr/>
              </a:pPr>
              <a:r>
                <a:rPr lang="en-US" sz="1800" u="none">
                  <a:solidFill>
                    <a:srgbClr val="FF0000"/>
                  </a:solidFill>
                  <a:latin typeface="Bradley Hand ITC TT-Bold" charset="0"/>
                </a:rPr>
                <a:t>… Proof of Principle …</a:t>
              </a:r>
              <a:endParaRPr lang="en-US" altLang="ja-JP" sz="1800" u="none">
                <a:solidFill>
                  <a:srgbClr val="803000"/>
                </a:solidFill>
                <a:latin typeface="Bradley Hand ITC TT-Bold" charset="0"/>
              </a:endParaRPr>
            </a:p>
            <a:p>
              <a:pPr algn="ctr" eaLnBrk="1" hangingPunct="1">
                <a:lnSpc>
                  <a:spcPct val="75000"/>
                </a:lnSpc>
                <a:defRPr/>
              </a:pPr>
              <a:endParaRPr lang="en-US" sz="1800" u="none">
                <a:solidFill>
                  <a:srgbClr val="803000"/>
                </a:solidFill>
                <a:latin typeface="Bradley Hand ITC TT-Bold" charset="0"/>
              </a:endParaRPr>
            </a:p>
            <a:p>
              <a:pPr algn="ctr" eaLnBrk="1" hangingPunct="1">
                <a:lnSpc>
                  <a:spcPct val="75000"/>
                </a:lnSpc>
                <a:defRPr/>
              </a:pP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&gt; 99% of Physics</a:t>
              </a:r>
            </a:p>
            <a:p>
              <a:pPr algn="ctr" eaLnBrk="1" hangingPunct="1">
                <a:lnSpc>
                  <a:spcPct val="75000"/>
                </a:lnSpc>
                <a:defRPr/>
              </a:pP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In &lt; 1% of the </a:t>
              </a:r>
            </a:p>
            <a:p>
              <a:pPr algn="ctr" eaLnBrk="1" hangingPunct="1">
                <a:lnSpc>
                  <a:spcPct val="75000"/>
                </a:lnSpc>
                <a:defRPr/>
              </a:pPr>
              <a:r>
                <a:rPr lang="en-US" u="none">
                  <a:solidFill>
                    <a:srgbClr val="FF0000"/>
                  </a:solidFill>
                  <a:latin typeface="Bradley Hand ITC TT-Bold" charset="0"/>
                </a:rPr>
                <a:t>“reorganized” </a:t>
              </a:r>
              <a:r>
                <a:rPr lang="en-US" u="none">
                  <a:solidFill>
                    <a:srgbClr val="008040"/>
                  </a:solidFill>
                  <a:latin typeface="Bradley Hand ITC TT-Bold" charset="0"/>
                </a:rPr>
                <a:t>space</a:t>
              </a:r>
            </a:p>
          </p:txBody>
        </p:sp>
        <p:sp>
          <p:nvSpPr>
            <p:cNvPr id="16" name="Line 56"/>
            <p:cNvSpPr>
              <a:spLocks noChangeShapeType="1"/>
            </p:cNvSpPr>
            <p:nvPr/>
          </p:nvSpPr>
          <p:spPr bwMode="auto">
            <a:xfrm>
              <a:off x="3888" y="2508"/>
              <a:ext cx="1728" cy="0"/>
            </a:xfrm>
            <a:prstGeom prst="line">
              <a:avLst/>
            </a:prstGeom>
            <a:noFill/>
            <a:ln w="19050" cmpd="sng">
              <a:solidFill>
                <a:srgbClr val="803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7" name="Rectangle 57"/>
            <p:cNvSpPr>
              <a:spLocks noChangeArrowheads="1"/>
            </p:cNvSpPr>
            <p:nvPr/>
          </p:nvSpPr>
          <p:spPr bwMode="auto">
            <a:xfrm>
              <a:off x="3768" y="1392"/>
              <a:ext cx="1936" cy="2870"/>
            </a:xfrm>
            <a:prstGeom prst="rect">
              <a:avLst/>
            </a:prstGeom>
            <a:noFill/>
            <a:ln w="38100" cmpd="sng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9772987">
            <a:off x="334504" y="3771900"/>
            <a:ext cx="1582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none">
                <a:solidFill>
                  <a:srgbClr val="FF0000"/>
                </a:solidFill>
                <a:effectLst>
                  <a:outerShdw blurRad="25400" dist="25400" dir="60000" algn="tl" rotWithShape="0">
                    <a:srgbClr val="000000">
                      <a:alpha val="50000"/>
                    </a:srgbClr>
                  </a:outerShdw>
                </a:effectLst>
                <a:latin typeface="+mj-lt"/>
              </a:rPr>
              <a:t>Simplicity</a:t>
            </a:r>
          </a:p>
          <a:p>
            <a:pPr algn="ctr"/>
            <a:r>
              <a:rPr lang="en-US" sz="2000" b="1" u="none">
                <a:solidFill>
                  <a:srgbClr val="FF0000"/>
                </a:solidFill>
                <a:effectLst>
                  <a:outerShdw blurRad="25400" dist="25400" dir="60000" algn="tl" rotWithShape="0">
                    <a:srgbClr val="000000">
                      <a:alpha val="50000"/>
                    </a:srgbClr>
                  </a:outerShdw>
                </a:effectLst>
                <a:latin typeface="+mj-lt"/>
              </a:rPr>
              <a:t>within</a:t>
            </a:r>
          </a:p>
          <a:p>
            <a:pPr algn="ctr"/>
            <a:r>
              <a:rPr lang="en-US" sz="2000" b="1" u="none">
                <a:solidFill>
                  <a:srgbClr val="FF0000"/>
                </a:solidFill>
                <a:effectLst>
                  <a:outerShdw blurRad="25400" dist="25400" dir="60000" algn="tl" rotWithShape="0">
                    <a:srgbClr val="000000">
                      <a:alpha val="50000"/>
                    </a:srgbClr>
                  </a:outerShdw>
                </a:effectLst>
                <a:latin typeface="+mj-lt"/>
              </a:rPr>
              <a:t>Complexity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"/>
            <a:ext cx="14986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chemeClr val="bg2">
                    <a:lumMod val="75000"/>
                  </a:schemeClr>
                </a:solidFill>
                <a:latin typeface="+mj-lt"/>
              </a:rPr>
              <a:t>Ab </a:t>
            </a:r>
            <a:r>
              <a:rPr lang="en-US" sz="1000" b="1" u="none">
                <a:solidFill>
                  <a:srgbClr val="800000"/>
                </a:solidFill>
                <a:latin typeface="+mj-lt"/>
              </a:rPr>
              <a:t>Inito</a:t>
            </a:r>
            <a:r>
              <a:rPr lang="en-US" sz="1000" b="1" u="none">
                <a:solidFill>
                  <a:schemeClr val="bg2">
                    <a:lumMod val="75000"/>
                  </a:schemeClr>
                </a:solidFill>
                <a:latin typeface="+mj-lt"/>
              </a:rPr>
              <a:t> No-Core HPC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7267" y="5494865"/>
            <a:ext cx="119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none">
                <a:solidFill>
                  <a:srgbClr val="FF0000"/>
                </a:solidFill>
              </a:rPr>
              <a:t>Typically</a:t>
            </a:r>
          </a:p>
          <a:p>
            <a:pPr algn="ctr"/>
            <a:r>
              <a:rPr lang="en-US" sz="1200" b="1" u="none">
                <a:solidFill>
                  <a:srgbClr val="FF0000"/>
                </a:solidFill>
              </a:rPr>
              <a:t>60% - 90%</a:t>
            </a:r>
          </a:p>
          <a:p>
            <a:pPr algn="ctr"/>
            <a:r>
              <a:rPr lang="en-US" sz="1200" b="1" u="none">
                <a:solidFill>
                  <a:srgbClr val="FF0000"/>
                </a:solidFill>
              </a:rPr>
              <a:t>Leading Sp-IR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38" grpId="0"/>
      <p:bldP spid="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52" name="Title 1"/>
          <p:cNvSpPr>
            <a:spLocks/>
          </p:cNvSpPr>
          <p:nvPr/>
        </p:nvSpPr>
        <p:spPr bwMode="auto">
          <a:xfrm>
            <a:off x="1447800" y="17463"/>
            <a:ext cx="7721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Pushing NC-Shell / Cluster Connection 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pic>
        <p:nvPicPr>
          <p:cNvPr id="94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631950"/>
            <a:ext cx="8267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1309698" name="Rectangle 2"/>
          <p:cNvSpPr>
            <a:spLocks noChangeArrowheads="1"/>
          </p:cNvSpPr>
          <p:nvPr/>
        </p:nvSpPr>
        <p:spPr bwMode="auto">
          <a:xfrm>
            <a:off x="1414463" y="5316538"/>
            <a:ext cx="6202362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chemeClr val="bg2">
                <a:alpha val="74997"/>
              </a:schemeClr>
            </a:outerShdw>
          </a:effectLst>
        </p:spPr>
        <p:txBody>
          <a:bodyPr tIns="0" bIns="0" anchor="ctr"/>
          <a:lstStyle/>
          <a:p>
            <a:pPr algn="ctr">
              <a:defRPr/>
            </a:pPr>
            <a:r>
              <a:rPr kumimoji="1" lang="en-US" sz="2800" u="none">
                <a:solidFill>
                  <a:srgbClr val="800000"/>
                </a:solidFill>
                <a:latin typeface="Bradley Hand ITC TT-Bold" charset="0"/>
              </a:rPr>
              <a:t>… The elusive Hoyle state …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14463" y="1201738"/>
            <a:ext cx="62023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chemeClr val="bg2">
                <a:alpha val="74997"/>
              </a:schemeClr>
            </a:outerShdw>
          </a:effectLst>
        </p:spPr>
        <p:txBody>
          <a:bodyPr tIns="0" bIns="0" anchor="ctr"/>
          <a:lstStyle/>
          <a:p>
            <a:pPr algn="ctr">
              <a:defRPr/>
            </a:pPr>
            <a:r>
              <a:rPr kumimoji="1" lang="en-US" sz="2800" b="1" u="none">
                <a:solidFill>
                  <a:srgbClr val="800000"/>
                </a:solidFill>
                <a:latin typeface="Bradley Hand ITC TT-Bold" pitchFamily="1" charset="0"/>
                <a:ea typeface="ＭＳ Ｐゴシック" pitchFamily="1" charset="-128"/>
                <a:cs typeface="ＭＳ Ｐゴシック" pitchFamily="1" charset="-128"/>
              </a:rPr>
              <a:t>Creation of </a:t>
            </a:r>
            <a:r>
              <a:rPr kumimoji="1" lang="en-US" sz="2800" b="1" u="none" baseline="30000">
                <a:solidFill>
                  <a:srgbClr val="800000"/>
                </a:solidFill>
                <a:latin typeface="Bradley Hand ITC TT-Bold" pitchFamily="1" charset="0"/>
                <a:ea typeface="ＭＳ Ｐゴシック" pitchFamily="1" charset="-128"/>
                <a:cs typeface="ＭＳ Ｐゴシック" pitchFamily="1" charset="-128"/>
              </a:rPr>
              <a:t>12</a:t>
            </a:r>
            <a:r>
              <a:rPr kumimoji="1" lang="en-US" sz="2800" b="1" u="none">
                <a:solidFill>
                  <a:srgbClr val="800000"/>
                </a:solidFill>
                <a:latin typeface="Bradley Hand ITC TT-Bold" pitchFamily="1" charset="0"/>
                <a:ea typeface="ＭＳ Ｐゴシック" pitchFamily="1" charset="-128"/>
                <a:cs typeface="ＭＳ Ｐゴシック" pitchFamily="1" charset="-128"/>
              </a:rPr>
              <a:t>C in hot stars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Hoyle State Example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0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969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11134725" y="62214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2403" name="Title 1"/>
          <p:cNvSpPr>
            <a:spLocks/>
          </p:cNvSpPr>
          <p:nvPr/>
        </p:nvSpPr>
        <p:spPr bwMode="auto">
          <a:xfrm>
            <a:off x="1397000" y="13229"/>
            <a:ext cx="776393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kumimoji="1" lang="en-US" altLang="ja-JP" sz="3200" b="1" u="none">
                <a:solidFill>
                  <a:srgbClr val="800000"/>
                </a:solidFill>
                <a:latin typeface="Bradley Hand ITC TT-Bold" charset="0"/>
              </a:rPr>
              <a:t>Three Slice Scenario (legacy / modern)</a:t>
            </a:r>
            <a:endParaRPr kumimoji="1" lang="en-US" sz="3200" b="1" u="none">
              <a:solidFill>
                <a:srgbClr val="800000"/>
              </a:solidFill>
              <a:latin typeface="Bradley Hand ITC TT-Bold" charset="0"/>
            </a:endParaRPr>
          </a:p>
        </p:txBody>
      </p:sp>
      <p:sp>
        <p:nvSpPr>
          <p:cNvPr id="32771" name="AutoShape 57"/>
          <p:cNvSpPr>
            <a:spLocks noChangeArrowheads="1"/>
          </p:cNvSpPr>
          <p:nvPr/>
        </p:nvSpPr>
        <p:spPr bwMode="auto">
          <a:xfrm rot="-1819882">
            <a:off x="433388" y="2141538"/>
            <a:ext cx="7916862" cy="20383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3 w 21600"/>
              <a:gd name="T13" fmla="*/ 0 h 21600"/>
              <a:gd name="T14" fmla="*/ 21197 w 21600"/>
              <a:gd name="T15" fmla="*/ 87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83" y="7048"/>
                </a:moveTo>
                <a:cubicBezTo>
                  <a:pt x="5534" y="4666"/>
                  <a:pt x="8061" y="3194"/>
                  <a:pt x="10800" y="3194"/>
                </a:cubicBezTo>
                <a:cubicBezTo>
                  <a:pt x="13538" y="3194"/>
                  <a:pt x="16065" y="4666"/>
                  <a:pt x="17416" y="7048"/>
                </a:cubicBezTo>
                <a:lnTo>
                  <a:pt x="20194" y="5472"/>
                </a:lnTo>
                <a:cubicBezTo>
                  <a:pt x="18276" y="2090"/>
                  <a:pt x="14688" y="0"/>
                  <a:pt x="10799" y="0"/>
                </a:cubicBezTo>
                <a:cubicBezTo>
                  <a:pt x="6911" y="0"/>
                  <a:pt x="3323" y="2090"/>
                  <a:pt x="1405" y="5472"/>
                </a:cubicBezTo>
                <a:lnTo>
                  <a:pt x="4183" y="7048"/>
                </a:lnTo>
                <a:close/>
              </a:path>
            </a:pathLst>
          </a:custGeom>
          <a:solidFill>
            <a:schemeClr val="accent1">
              <a:alpha val="27843"/>
            </a:schemeClr>
          </a:solidFill>
          <a:ln w="12700">
            <a:solidFill>
              <a:schemeClr val="hlink">
                <a:alpha val="27843"/>
              </a:schemeClr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954088"/>
            <a:ext cx="131445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811213"/>
            <a:ext cx="15128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429000"/>
            <a:ext cx="1327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AutoShape 57"/>
          <p:cNvSpPr>
            <a:spLocks noChangeArrowheads="1"/>
          </p:cNvSpPr>
          <p:nvPr/>
        </p:nvSpPr>
        <p:spPr bwMode="auto">
          <a:xfrm rot="-1819882">
            <a:off x="433388" y="2141538"/>
            <a:ext cx="7916862" cy="20383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3 w 21600"/>
              <a:gd name="T13" fmla="*/ 0 h 21600"/>
              <a:gd name="T14" fmla="*/ 21197 w 21600"/>
              <a:gd name="T15" fmla="*/ 87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83" y="7048"/>
                </a:moveTo>
                <a:cubicBezTo>
                  <a:pt x="5534" y="4666"/>
                  <a:pt x="8061" y="3194"/>
                  <a:pt x="10800" y="3194"/>
                </a:cubicBezTo>
                <a:cubicBezTo>
                  <a:pt x="13538" y="3194"/>
                  <a:pt x="16065" y="4666"/>
                  <a:pt x="17416" y="7048"/>
                </a:cubicBezTo>
                <a:lnTo>
                  <a:pt x="20194" y="5472"/>
                </a:lnTo>
                <a:cubicBezTo>
                  <a:pt x="18276" y="2090"/>
                  <a:pt x="14688" y="0"/>
                  <a:pt x="10799" y="0"/>
                </a:cubicBezTo>
                <a:cubicBezTo>
                  <a:pt x="6911" y="0"/>
                  <a:pt x="3323" y="2090"/>
                  <a:pt x="1405" y="5472"/>
                </a:cubicBezTo>
                <a:lnTo>
                  <a:pt x="4183" y="7048"/>
                </a:lnTo>
                <a:close/>
              </a:path>
            </a:pathLst>
          </a:custGeom>
          <a:solidFill>
            <a:schemeClr val="accent1">
              <a:alpha val="27843"/>
            </a:schemeClr>
          </a:solidFill>
          <a:ln w="12700">
            <a:solidFill>
              <a:schemeClr val="hlink">
                <a:alpha val="27843"/>
              </a:schemeClr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811213"/>
            <a:ext cx="15128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941388"/>
            <a:ext cx="131445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429000"/>
            <a:ext cx="1327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2113" y="811213"/>
            <a:ext cx="7958137" cy="4090987"/>
            <a:chOff x="392113" y="811213"/>
            <a:chExt cx="7958137" cy="4090987"/>
          </a:xfrm>
        </p:grpSpPr>
        <p:sp>
          <p:nvSpPr>
            <p:cNvPr id="32801" name="AutoShape 57"/>
            <p:cNvSpPr>
              <a:spLocks noChangeArrowheads="1"/>
            </p:cNvSpPr>
            <p:nvPr/>
          </p:nvSpPr>
          <p:spPr bwMode="auto">
            <a:xfrm rot="-1819882">
              <a:off x="433388" y="2141538"/>
              <a:ext cx="7916862" cy="20383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3 w 21600"/>
                <a:gd name="T13" fmla="*/ 0 h 21600"/>
                <a:gd name="T14" fmla="*/ 21197 w 21600"/>
                <a:gd name="T15" fmla="*/ 87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183" y="7048"/>
                  </a:moveTo>
                  <a:cubicBezTo>
                    <a:pt x="5534" y="4666"/>
                    <a:pt x="8061" y="3194"/>
                    <a:pt x="10800" y="3194"/>
                  </a:cubicBezTo>
                  <a:cubicBezTo>
                    <a:pt x="13538" y="3194"/>
                    <a:pt x="16065" y="4666"/>
                    <a:pt x="17416" y="7048"/>
                  </a:cubicBezTo>
                  <a:lnTo>
                    <a:pt x="20194" y="5472"/>
                  </a:lnTo>
                  <a:cubicBezTo>
                    <a:pt x="18276" y="2090"/>
                    <a:pt x="14688" y="0"/>
                    <a:pt x="10799" y="0"/>
                  </a:cubicBezTo>
                  <a:cubicBezTo>
                    <a:pt x="6911" y="0"/>
                    <a:pt x="3323" y="2090"/>
                    <a:pt x="1405" y="5472"/>
                  </a:cubicBezTo>
                  <a:lnTo>
                    <a:pt x="4183" y="7048"/>
                  </a:lnTo>
                  <a:close/>
                </a:path>
              </a:pathLst>
            </a:custGeom>
            <a:solidFill>
              <a:schemeClr val="accent1">
                <a:alpha val="27843"/>
              </a:schemeClr>
            </a:solidFill>
            <a:ln w="12700">
              <a:solidFill>
                <a:schemeClr val="hlink">
                  <a:alpha val="27843"/>
                </a:schemeClr>
              </a:solidFill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802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775" y="941388"/>
              <a:ext cx="1314450" cy="146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3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13" y="3429000"/>
              <a:ext cx="132715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413" y="811213"/>
              <a:ext cx="1512887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3863" y="1143000"/>
            <a:ext cx="3071812" cy="3068638"/>
            <a:chOff x="5503863" y="1143000"/>
            <a:chExt cx="3071812" cy="3068638"/>
          </a:xfrm>
        </p:grpSpPr>
        <p:grpSp>
          <p:nvGrpSpPr>
            <p:cNvPr id="32796" name="Group 4"/>
            <p:cNvGrpSpPr>
              <a:grpSpLocks/>
            </p:cNvGrpSpPr>
            <p:nvPr/>
          </p:nvGrpSpPr>
          <p:grpSpPr bwMode="auto">
            <a:xfrm>
              <a:off x="5830298" y="1485259"/>
              <a:ext cx="2745377" cy="2726379"/>
              <a:chOff x="5830298" y="1485259"/>
              <a:chExt cx="2745377" cy="2726379"/>
            </a:xfrm>
          </p:grpSpPr>
          <p:sp>
            <p:nvSpPr>
              <p:cNvPr id="42042" name="Rectangle 58"/>
              <p:cNvSpPr>
                <a:spLocks noChangeArrowheads="1"/>
              </p:cNvSpPr>
              <p:nvPr/>
            </p:nvSpPr>
            <p:spPr bwMode="auto">
              <a:xfrm>
                <a:off x="6372225" y="3008313"/>
                <a:ext cx="2203450" cy="1203325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folHlink"/>
                </a:solidFill>
                <a:miter lim="800000"/>
                <a:headEnd/>
                <a:tailEnd type="none" w="med" len="lg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buFont typeface="Wingdings" charset="0"/>
                  <a:buNone/>
                  <a:defRPr/>
                </a:pP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Main contribution to ground state rotational band (0</a:t>
                </a:r>
                <a:r>
                  <a:rPr kumimoji="1" lang="en-US" sz="1800" u="none" baseline="-25000">
                    <a:solidFill>
                      <a:srgbClr val="803000"/>
                    </a:solidFill>
                    <a:latin typeface="Georgia" charset="0"/>
                  </a:rPr>
                  <a:t>g.s.</a:t>
                </a:r>
                <a:r>
                  <a:rPr kumimoji="1" lang="en-US" sz="1800" u="none" baseline="30000">
                    <a:solidFill>
                      <a:srgbClr val="803000"/>
                    </a:solidFill>
                    <a:latin typeface="Georgia" charset="0"/>
                  </a:rPr>
                  <a:t>+</a:t>
                </a: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, 2</a:t>
                </a:r>
                <a:r>
                  <a:rPr kumimoji="1" lang="en-US" sz="1800" u="none" baseline="-25000">
                    <a:solidFill>
                      <a:srgbClr val="803000"/>
                    </a:solidFill>
                    <a:latin typeface="Georgia" charset="0"/>
                  </a:rPr>
                  <a:t>1</a:t>
                </a:r>
                <a:r>
                  <a:rPr kumimoji="1" lang="en-US" sz="1800" u="none" baseline="30000">
                    <a:solidFill>
                      <a:srgbClr val="803000"/>
                    </a:solidFill>
                    <a:latin typeface="Georgia" charset="0"/>
                  </a:rPr>
                  <a:t>+</a:t>
                </a: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, 4</a:t>
                </a:r>
                <a:r>
                  <a:rPr kumimoji="1" lang="en-US" sz="1800" u="none" baseline="-25000">
                    <a:solidFill>
                      <a:srgbClr val="803000"/>
                    </a:solidFill>
                    <a:latin typeface="Georgia" charset="0"/>
                  </a:rPr>
                  <a:t>1</a:t>
                </a:r>
                <a:r>
                  <a:rPr kumimoji="1" lang="en-US" sz="1800" u="none" baseline="30000">
                    <a:solidFill>
                      <a:srgbClr val="803000"/>
                    </a:solidFill>
                    <a:latin typeface="Georgia" charset="0"/>
                  </a:rPr>
                  <a:t>+</a:t>
                </a: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)</a:t>
                </a:r>
                <a:endParaRPr kumimoji="1" lang="en-US" sz="1800" u="none" baseline="30000">
                  <a:solidFill>
                    <a:srgbClr val="803000"/>
                  </a:solidFill>
                  <a:latin typeface="Georgia" charset="0"/>
                </a:endParaRPr>
              </a:p>
            </p:txBody>
          </p:sp>
          <p:sp>
            <p:nvSpPr>
              <p:cNvPr id="32799" name="TextBox 65"/>
              <p:cNvSpPr txBox="1">
                <a:spLocks noChangeArrowheads="1"/>
              </p:cNvSpPr>
              <p:nvPr/>
            </p:nvSpPr>
            <p:spPr bwMode="auto">
              <a:xfrm>
                <a:off x="5942013" y="1885950"/>
                <a:ext cx="1838325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u="none">
                    <a:latin typeface="Georgia" charset="0"/>
                  </a:rPr>
                  <a:t>(</a:t>
                </a:r>
                <a:r>
                  <a:rPr lang="en-US" sz="1800" i="1" u="none">
                    <a:latin typeface="Georgia" charset="0"/>
                  </a:rPr>
                  <a:t>0 4</a:t>
                </a:r>
                <a:r>
                  <a:rPr lang="en-US" sz="1800" u="none">
                    <a:latin typeface="Georgia" charset="0"/>
                  </a:rPr>
                  <a:t>)</a:t>
                </a:r>
                <a:r>
                  <a:rPr lang="en-US" sz="1800" i="1" u="none">
                    <a:latin typeface="Georgia" charset="0"/>
                  </a:rPr>
                  <a:t> </a:t>
                </a:r>
                <a:r>
                  <a:rPr lang="en-US" sz="1800" i="1" u="none" err="1">
                    <a:latin typeface="Georgia" charset="0"/>
                  </a:rPr>
                  <a:t>Bandhead</a:t>
                </a:r>
                <a:r>
                  <a:rPr lang="en-US" sz="1800" i="1" u="none">
                    <a:latin typeface="Georgia" charset="0"/>
                  </a:rPr>
                  <a:t> </a:t>
                </a:r>
                <a:r>
                  <a:rPr lang="en-US" sz="1800" u="none">
                    <a:latin typeface="Georgia" charset="0"/>
                  </a:rPr>
                  <a:t>(</a:t>
                </a:r>
                <a:r>
                  <a:rPr lang="en-US" sz="1800" i="1" u="none">
                    <a:latin typeface="Georgia" charset="0"/>
                  </a:rPr>
                  <a:t>Oblate</a:t>
                </a:r>
                <a:r>
                  <a:rPr lang="en-US" sz="1800" u="none">
                    <a:latin typeface="Georgia" charset="0"/>
                  </a:rPr>
                  <a:t>)</a:t>
                </a:r>
                <a:endParaRPr lang="en-US" sz="1800" i="1" u="none">
                  <a:latin typeface="Georgia" charset="0"/>
                </a:endParaRPr>
              </a:p>
            </p:txBody>
          </p:sp>
          <p:sp>
            <p:nvSpPr>
              <p:cNvPr id="32800" name="AutoShape 64"/>
              <p:cNvSpPr>
                <a:spLocks noChangeArrowheads="1"/>
              </p:cNvSpPr>
              <p:nvPr/>
            </p:nvSpPr>
            <p:spPr bwMode="auto">
              <a:xfrm rot="-2064981">
                <a:off x="5830298" y="1485259"/>
                <a:ext cx="245610" cy="1380782"/>
              </a:xfrm>
              <a:prstGeom prst="downArrow">
                <a:avLst>
                  <a:gd name="adj1" fmla="val 36213"/>
                  <a:gd name="adj2" fmla="val 90756"/>
                </a:avLst>
              </a:prstGeom>
              <a:solidFill>
                <a:srgbClr val="CD6B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D6B00"/>
                  </a:solidFill>
                </a:endParaRPr>
              </a:p>
            </p:txBody>
          </p:sp>
        </p:grp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5503863" y="1143000"/>
              <a:ext cx="982662" cy="469900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fol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0</a:t>
              </a:r>
              <a:r>
                <a:rPr lang="en-US" sz="2400" i="1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p-</a:t>
              </a:r>
              <a:r>
                <a:rPr lang="en-US" sz="2400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0</a:t>
              </a:r>
              <a:r>
                <a:rPr lang="en-US" sz="2400" i="1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h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19100" y="3887788"/>
            <a:ext cx="5207000" cy="1714500"/>
            <a:chOff x="419100" y="3887788"/>
            <a:chExt cx="5207000" cy="1714500"/>
          </a:xfrm>
        </p:grpSpPr>
        <p:grpSp>
          <p:nvGrpSpPr>
            <p:cNvPr id="32791" name="Group 6"/>
            <p:cNvGrpSpPr>
              <a:grpSpLocks/>
            </p:cNvGrpSpPr>
            <p:nvPr/>
          </p:nvGrpSpPr>
          <p:grpSpPr bwMode="auto">
            <a:xfrm>
              <a:off x="1744663" y="3887788"/>
              <a:ext cx="3881437" cy="1714500"/>
              <a:chOff x="1744663" y="3887788"/>
              <a:chExt cx="3881437" cy="1714500"/>
            </a:xfrm>
          </p:grpSpPr>
          <p:sp>
            <p:nvSpPr>
              <p:cNvPr id="32793" name="AutoShape 64"/>
              <p:cNvSpPr>
                <a:spLocks noChangeArrowheads="1"/>
              </p:cNvSpPr>
              <p:nvPr/>
            </p:nvSpPr>
            <p:spPr bwMode="auto">
              <a:xfrm rot="-2064981">
                <a:off x="2873799" y="4212253"/>
                <a:ext cx="260547" cy="1033762"/>
              </a:xfrm>
              <a:prstGeom prst="downArrow">
                <a:avLst>
                  <a:gd name="adj1" fmla="val 36213"/>
                  <a:gd name="adj2" fmla="val 90742"/>
                </a:avLst>
              </a:prstGeom>
              <a:solidFill>
                <a:srgbClr val="CD6B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D6B00"/>
                  </a:solidFill>
                </a:endParaRPr>
              </a:p>
            </p:txBody>
          </p:sp>
          <p:sp>
            <p:nvSpPr>
              <p:cNvPr id="42044" name="Rectangle 60"/>
              <p:cNvSpPr>
                <a:spLocks noChangeArrowheads="1"/>
              </p:cNvSpPr>
              <p:nvPr/>
            </p:nvSpPr>
            <p:spPr bwMode="auto">
              <a:xfrm>
                <a:off x="3394075" y="4900613"/>
                <a:ext cx="2232025" cy="701675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folHlink"/>
                </a:solidFill>
                <a:miter lim="800000"/>
                <a:headEnd/>
                <a:tailEnd type="none" w="med" len="lg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defRPr/>
                </a:pP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Main contribution</a:t>
                </a:r>
              </a:p>
              <a:p>
                <a:pPr algn="ctr">
                  <a:spcBef>
                    <a:spcPct val="20000"/>
                  </a:spcBef>
                  <a:buClr>
                    <a:schemeClr val="hlink"/>
                  </a:buClr>
                  <a:defRPr/>
                </a:pP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 to Hoyle state (0</a:t>
                </a:r>
                <a:r>
                  <a:rPr kumimoji="1" lang="en-US" sz="1800" u="none" baseline="-25000">
                    <a:solidFill>
                      <a:srgbClr val="803000"/>
                    </a:solidFill>
                    <a:latin typeface="Georgia" charset="0"/>
                  </a:rPr>
                  <a:t>2</a:t>
                </a:r>
                <a:r>
                  <a:rPr kumimoji="1" lang="en-US" sz="1800" u="none" baseline="30000">
                    <a:solidFill>
                      <a:srgbClr val="803000"/>
                    </a:solidFill>
                    <a:latin typeface="Georgia" charset="0"/>
                  </a:rPr>
                  <a:t>+</a:t>
                </a:r>
                <a:r>
                  <a:rPr kumimoji="1" lang="en-US" sz="1800" u="none">
                    <a:solidFill>
                      <a:srgbClr val="803000"/>
                    </a:solidFill>
                    <a:latin typeface="Georgia" charset="0"/>
                  </a:rPr>
                  <a:t>)</a:t>
                </a:r>
              </a:p>
            </p:txBody>
          </p:sp>
          <p:sp>
            <p:nvSpPr>
              <p:cNvPr id="33" name="Text Box 56"/>
              <p:cNvSpPr txBox="1">
                <a:spLocks noChangeArrowheads="1"/>
              </p:cNvSpPr>
              <p:nvPr/>
            </p:nvSpPr>
            <p:spPr bwMode="auto">
              <a:xfrm>
                <a:off x="1744663" y="3887788"/>
                <a:ext cx="982662" cy="46990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folHlink"/>
                </a:solidFill>
                <a:miter lim="800000"/>
                <a:headEnd/>
                <a:tailEnd type="none" w="med" len="lg"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en-US" sz="2400" u="none">
                    <a:latin typeface="Times" pitchFamily="1" charset="0"/>
                    <a:ea typeface="ＭＳ Ｐゴシック" pitchFamily="1" charset="-128"/>
                    <a:cs typeface="ＭＳ Ｐゴシック" pitchFamily="1" charset="-128"/>
                  </a:rPr>
                  <a:t>4</a:t>
                </a:r>
                <a:r>
                  <a:rPr lang="en-US" sz="2400" i="1" u="none">
                    <a:latin typeface="Times" pitchFamily="1" charset="0"/>
                    <a:ea typeface="ＭＳ Ｐゴシック" pitchFamily="1" charset="-128"/>
                    <a:cs typeface="ＭＳ Ｐゴシック" pitchFamily="1" charset="-128"/>
                  </a:rPr>
                  <a:t>p-</a:t>
                </a:r>
                <a:r>
                  <a:rPr lang="en-US" sz="2400" u="none">
                    <a:latin typeface="Times" pitchFamily="1" charset="0"/>
                    <a:ea typeface="ＭＳ Ｐゴシック" pitchFamily="1" charset="-128"/>
                    <a:cs typeface="ＭＳ Ｐゴシック" pitchFamily="1" charset="-128"/>
                  </a:rPr>
                  <a:t>4</a:t>
                </a:r>
                <a:r>
                  <a:rPr lang="en-US" sz="2400" i="1" u="none">
                    <a:latin typeface="Times" pitchFamily="1" charset="0"/>
                    <a:ea typeface="ＭＳ Ｐゴシック" pitchFamily="1" charset="-128"/>
                    <a:cs typeface="ＭＳ Ｐゴシック" pitchFamily="1" charset="-128"/>
                  </a:rPr>
                  <a:t>h</a:t>
                </a:r>
              </a:p>
            </p:txBody>
          </p:sp>
        </p:grpSp>
        <p:sp>
          <p:nvSpPr>
            <p:cNvPr id="32792" name="TextBox 67"/>
            <p:cNvSpPr txBox="1">
              <a:spLocks noChangeArrowheads="1"/>
            </p:cNvSpPr>
            <p:nvPr/>
          </p:nvSpPr>
          <p:spPr bwMode="auto">
            <a:xfrm>
              <a:off x="419100" y="4800600"/>
              <a:ext cx="24733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232275" eaLnBrk="0" hangingPunct="0"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 sz="1600" u="sng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12 0</a:t>
              </a:r>
              <a:r>
                <a:rPr lang="en-US" sz="1800" u="none">
                  <a:latin typeface="Georgia" charset="0"/>
                </a:rPr>
                <a:t>)</a:t>
              </a:r>
              <a:r>
                <a:rPr lang="en-US" sz="1800" i="1" u="none">
                  <a:latin typeface="Georgia" charset="0"/>
                </a:rPr>
                <a:t> Bandhead </a:t>
              </a:r>
              <a:r>
                <a:rPr lang="en-US" sz="1800" u="none">
                  <a:latin typeface="Georgia" charset="0"/>
                </a:rPr>
                <a:t>(</a:t>
              </a:r>
              <a:r>
                <a:rPr lang="en-US" sz="1800" i="1" u="none">
                  <a:latin typeface="Georgia" charset="0"/>
                </a:rPr>
                <a:t>More Prolate</a:t>
              </a:r>
              <a:r>
                <a:rPr lang="en-US" sz="1800" u="none">
                  <a:latin typeface="Georgia" charset="0"/>
                </a:rPr>
                <a:t>)</a:t>
              </a:r>
              <a:endParaRPr lang="en-US" sz="1800" i="1" u="none">
                <a:latin typeface="Georgia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25675" y="1846263"/>
            <a:ext cx="3690938" cy="2079625"/>
            <a:chOff x="2225675" y="1846263"/>
            <a:chExt cx="3690938" cy="2079625"/>
          </a:xfrm>
        </p:grpSpPr>
        <p:grpSp>
          <p:nvGrpSpPr>
            <p:cNvPr id="32785" name="Group 9"/>
            <p:cNvGrpSpPr>
              <a:grpSpLocks/>
            </p:cNvGrpSpPr>
            <p:nvPr/>
          </p:nvGrpSpPr>
          <p:grpSpPr bwMode="auto">
            <a:xfrm>
              <a:off x="2225675" y="2142590"/>
              <a:ext cx="3690938" cy="1783298"/>
              <a:chOff x="2225675" y="2142590"/>
              <a:chExt cx="3690938" cy="1783298"/>
            </a:xfrm>
          </p:grpSpPr>
          <p:sp>
            <p:nvSpPr>
              <p:cNvPr id="32787" name="TextBox 66"/>
              <p:cNvSpPr txBox="1">
                <a:spLocks noChangeArrowheads="1"/>
              </p:cNvSpPr>
              <p:nvPr/>
            </p:nvSpPr>
            <p:spPr bwMode="auto">
              <a:xfrm>
                <a:off x="2225675" y="2309813"/>
                <a:ext cx="1903412" cy="64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232275" eaLnBrk="0" hangingPunct="0"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defTabSz="42322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u="sng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u="none">
                    <a:latin typeface="Georgia" charset="0"/>
                  </a:rPr>
                  <a:t>(</a:t>
                </a:r>
                <a:r>
                  <a:rPr lang="en-US" sz="1800" i="1" u="none">
                    <a:latin typeface="Georgia" charset="0"/>
                  </a:rPr>
                  <a:t>6 2</a:t>
                </a:r>
                <a:r>
                  <a:rPr lang="en-US" sz="1800" u="none">
                    <a:latin typeface="Georgia" charset="0"/>
                  </a:rPr>
                  <a:t>)</a:t>
                </a:r>
                <a:r>
                  <a:rPr lang="en-US" sz="1800" i="1" u="none">
                    <a:latin typeface="Georgia" charset="0"/>
                  </a:rPr>
                  <a:t> </a:t>
                </a:r>
                <a:r>
                  <a:rPr lang="en-US" sz="1800" i="1" u="none" err="1">
                    <a:latin typeface="Georgia" charset="0"/>
                  </a:rPr>
                  <a:t>Bandhead</a:t>
                </a:r>
                <a:r>
                  <a:rPr lang="en-US" sz="1800" i="1" u="none">
                    <a:latin typeface="Georgia" charset="0"/>
                  </a:rPr>
                  <a:t> </a:t>
                </a:r>
                <a:r>
                  <a:rPr lang="en-US" sz="1800" u="none">
                    <a:latin typeface="Georgia" charset="0"/>
                  </a:rPr>
                  <a:t>(</a:t>
                </a:r>
                <a:r>
                  <a:rPr lang="en-US" sz="1800" i="1" u="none" err="1">
                    <a:latin typeface="Georgia" charset="0"/>
                  </a:rPr>
                  <a:t>Triaxial</a:t>
                </a:r>
                <a:r>
                  <a:rPr lang="en-US" sz="1800" u="none">
                    <a:latin typeface="Georgia" charset="0"/>
                  </a:rPr>
                  <a:t>)</a:t>
                </a:r>
                <a:endParaRPr lang="en-US" sz="1800" i="1" u="none">
                  <a:latin typeface="Georgia" charset="0"/>
                </a:endParaRPr>
              </a:p>
            </p:txBody>
          </p:sp>
          <p:grpSp>
            <p:nvGrpSpPr>
              <p:cNvPr id="32788" name="Group 5"/>
              <p:cNvGrpSpPr>
                <a:grpSpLocks/>
              </p:cNvGrpSpPr>
              <p:nvPr/>
            </p:nvGrpSpPr>
            <p:grpSpPr bwMode="auto">
              <a:xfrm>
                <a:off x="3749675" y="2142590"/>
                <a:ext cx="2166938" cy="1783298"/>
                <a:chOff x="3749675" y="2142590"/>
                <a:chExt cx="2166938" cy="1783298"/>
              </a:xfrm>
            </p:grpSpPr>
            <p:sp>
              <p:nvSpPr>
                <p:cNvPr id="42043" name="Rectangle 59"/>
                <p:cNvSpPr>
                  <a:spLocks noChangeArrowheads="1"/>
                </p:cNvSpPr>
                <p:nvPr/>
              </p:nvSpPr>
              <p:spPr bwMode="auto">
                <a:xfrm>
                  <a:off x="3749675" y="3271838"/>
                  <a:ext cx="2166938" cy="654050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folHlink"/>
                  </a:solidFill>
                  <a:miter lim="800000"/>
                  <a:headEnd/>
                  <a:tailEnd type="none" w="med" len="lg"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buClr>
                      <a:schemeClr val="hlink"/>
                    </a:buClr>
                    <a:buFont typeface="Wingdings" charset="0"/>
                    <a:buNone/>
                    <a:defRPr/>
                  </a:pPr>
                  <a:r>
                    <a:rPr kumimoji="1" lang="en-US" sz="1800" u="none">
                      <a:solidFill>
                        <a:srgbClr val="803000"/>
                      </a:solidFill>
                      <a:latin typeface="Georgia" charset="0"/>
                    </a:rPr>
                    <a:t>Main contribution to the 0</a:t>
                  </a:r>
                  <a:r>
                    <a:rPr kumimoji="1" lang="en-US" sz="1800" u="none" baseline="-25000">
                      <a:solidFill>
                        <a:srgbClr val="803000"/>
                      </a:solidFill>
                      <a:latin typeface="Georgia" charset="0"/>
                    </a:rPr>
                    <a:t>3</a:t>
                  </a:r>
                  <a:r>
                    <a:rPr kumimoji="1" lang="en-US" sz="1800" u="none" baseline="30000">
                      <a:solidFill>
                        <a:srgbClr val="803000"/>
                      </a:solidFill>
                      <a:latin typeface="Georgia" charset="0"/>
                    </a:rPr>
                    <a:t>+</a:t>
                  </a:r>
                  <a:endParaRPr kumimoji="1" lang="en-US" sz="1800" u="none">
                    <a:solidFill>
                      <a:srgbClr val="803000"/>
                    </a:solidFill>
                    <a:latin typeface="Georgia" charset="0"/>
                  </a:endParaRPr>
                </a:p>
              </p:txBody>
            </p:sp>
            <p:sp>
              <p:nvSpPr>
                <p:cNvPr id="32790" name="AutoShape 65"/>
                <p:cNvSpPr>
                  <a:spLocks noChangeArrowheads="1"/>
                </p:cNvSpPr>
                <p:nvPr/>
              </p:nvSpPr>
              <p:spPr bwMode="auto">
                <a:xfrm rot="-1114167">
                  <a:off x="4358691" y="2142590"/>
                  <a:ext cx="272886" cy="1026378"/>
                </a:xfrm>
                <a:prstGeom prst="downArrow">
                  <a:avLst>
                    <a:gd name="adj1" fmla="val 36213"/>
                    <a:gd name="adj2" fmla="val 99376"/>
                  </a:avLst>
                </a:prstGeom>
                <a:solidFill>
                  <a:srgbClr val="CD6B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>
                    <a:solidFill>
                      <a:srgbClr val="CD6B00"/>
                    </a:solidFill>
                  </a:endParaRPr>
                </a:p>
              </p:txBody>
            </p:sp>
          </p:grpSp>
        </p:grpSp>
        <p:sp>
          <p:nvSpPr>
            <p:cNvPr id="66" name="Text Box 55"/>
            <p:cNvSpPr txBox="1">
              <a:spLocks noChangeArrowheads="1"/>
            </p:cNvSpPr>
            <p:nvPr/>
          </p:nvSpPr>
          <p:spPr bwMode="auto">
            <a:xfrm>
              <a:off x="3611563" y="1846263"/>
              <a:ext cx="982662" cy="469900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folHlink"/>
              </a:solidFill>
              <a:miter lim="800000"/>
              <a:headEnd/>
              <a:tailEnd type="none" w="med" len="lg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400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2</a:t>
              </a:r>
              <a:r>
                <a:rPr lang="en-US" sz="2400" i="1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p-</a:t>
              </a:r>
              <a:r>
                <a:rPr lang="en-US" sz="2400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2</a:t>
              </a:r>
              <a:r>
                <a:rPr lang="en-US" sz="2400" i="1" u="none">
                  <a:latin typeface="Times" pitchFamily="1" charset="0"/>
                  <a:ea typeface="ＭＳ Ｐゴシック" pitchFamily="1" charset="-128"/>
                  <a:cs typeface="ＭＳ Ｐゴシック" pitchFamily="1" charset="-128"/>
                </a:rPr>
                <a:t>h</a:t>
              </a:r>
            </a:p>
          </p:txBody>
        </p:sp>
      </p:grpSp>
      <p:sp>
        <p:nvSpPr>
          <p:cNvPr id="71" name="Rectangle 70"/>
          <p:cNvSpPr/>
          <p:nvPr/>
        </p:nvSpPr>
        <p:spPr>
          <a:xfrm>
            <a:off x="569784" y="1862435"/>
            <a:ext cx="11464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u="none" baseline="30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r>
              <a:rPr lang="en-US" sz="5400" b="1" u="none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39" name="Rectangle 59"/>
          <p:cNvSpPr>
            <a:spLocks noChangeArrowheads="1"/>
          </p:cNvSpPr>
          <p:nvPr/>
        </p:nvSpPr>
        <p:spPr bwMode="auto">
          <a:xfrm>
            <a:off x="6299200" y="4770438"/>
            <a:ext cx="2298699" cy="95410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folHlink"/>
            </a:solidFill>
            <a:miter lim="800000"/>
            <a:headEnd/>
            <a:tailEnd type="none" w="med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b="1" u="none">
                <a:solidFill>
                  <a:schemeClr val="bg2">
                    <a:lumMod val="75000"/>
                  </a:schemeClr>
                </a:solidFill>
              </a:rPr>
              <a:t>‘Back to the Future’ </a:t>
            </a:r>
          </a:p>
          <a:p>
            <a:pPr algn="ctr"/>
            <a:r>
              <a:rPr lang="en-US" sz="2000" b="1" u="none">
                <a:solidFill>
                  <a:srgbClr val="FF0000"/>
                </a:solidFill>
              </a:rPr>
              <a:t>– </a:t>
            </a:r>
            <a:r>
              <a:rPr lang="en-US" sz="2000" b="1" i="1">
                <a:solidFill>
                  <a:srgbClr val="FF0000"/>
                </a:solidFill>
                <a:hlinkClick r:id="rId6"/>
              </a:rPr>
              <a:t>déjà vu</a:t>
            </a:r>
            <a:r>
              <a:rPr lang="en-US" sz="2000" b="1" u="none">
                <a:solidFill>
                  <a:srgbClr val="FF0000"/>
                </a:solidFill>
              </a:rPr>
              <a:t> –</a:t>
            </a:r>
          </a:p>
          <a:p>
            <a:pPr algn="ctr"/>
            <a:r>
              <a:rPr lang="en-US" sz="1800" b="1" u="none" err="1">
                <a:solidFill>
                  <a:schemeClr val="bg2">
                    <a:lumMod val="75000"/>
                  </a:schemeClr>
                </a:solidFill>
              </a:rPr>
              <a:t>Engeland</a:t>
            </a:r>
            <a:r>
              <a:rPr lang="en-US" sz="1800" b="1" u="none">
                <a:solidFill>
                  <a:schemeClr val="bg2">
                    <a:lumMod val="75000"/>
                  </a:schemeClr>
                </a:solidFill>
              </a:rPr>
              <a:t> &amp; Ellis ‘67s</a:t>
            </a:r>
            <a:endParaRPr kumimoji="1" lang="en-US" sz="1800" u="none">
              <a:solidFill>
                <a:srgbClr val="803000"/>
              </a:solidFill>
              <a:latin typeface="Georgia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1485900" cy="246221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b="1" u="none">
                <a:solidFill>
                  <a:srgbClr val="800000"/>
                </a:solidFill>
                <a:latin typeface="+mj-lt"/>
              </a:rPr>
              <a:t>Hoyle State Example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Notre_Dame_2011_Draayer_Lead">
  <a:themeElements>
    <a:clrScheme name="">
      <a:dk1>
        <a:srgbClr val="000000"/>
      </a:dk1>
      <a:lt1>
        <a:srgbClr val="FFFFFF"/>
      </a:lt1>
      <a:dk2>
        <a:srgbClr val="2A5401"/>
      </a:dk2>
      <a:lt2>
        <a:srgbClr val="A75537"/>
      </a:lt2>
      <a:accent1>
        <a:srgbClr val="C6E5FB"/>
      </a:accent1>
      <a:accent2>
        <a:srgbClr val="FF8E13"/>
      </a:accent2>
      <a:accent3>
        <a:srgbClr val="FFFFFF"/>
      </a:accent3>
      <a:accent4>
        <a:srgbClr val="000000"/>
      </a:accent4>
      <a:accent5>
        <a:srgbClr val="DFF0FD"/>
      </a:accent5>
      <a:accent6>
        <a:srgbClr val="E78010"/>
      </a:accent6>
      <a:hlink>
        <a:srgbClr val="CC3300"/>
      </a:hlink>
      <a:folHlink>
        <a:srgbClr val="692D14"/>
      </a:folHlink>
    </a:clrScheme>
    <a:fontScheme name="Mimosa">
      <a:majorFont>
        <a:latin typeface="Bradley Hand ITC TT-Bol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mosa 1">
        <a:dk1>
          <a:srgbClr val="000000"/>
        </a:dk1>
        <a:lt1>
          <a:srgbClr val="E8C567"/>
        </a:lt1>
        <a:dk2>
          <a:srgbClr val="2A5401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2DFB8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mosa 2">
        <a:dk1>
          <a:srgbClr val="000000"/>
        </a:dk1>
        <a:lt1>
          <a:srgbClr val="E8C567"/>
        </a:lt1>
        <a:dk2>
          <a:srgbClr val="2B5502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2DFB8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Notre_Dame_2011_Draayer_Lead.pot</Template>
  <TotalTime>39620</TotalTime>
  <Words>2237</Words>
  <Application>Microsoft Macintosh PowerPoint</Application>
  <PresentationFormat>On-screen Show (4:3)</PresentationFormat>
  <Paragraphs>423</Paragraphs>
  <Slides>24</Slides>
  <Notes>9</Notes>
  <HiddenSlides>0</HiddenSlides>
  <MMClips>0</MMClips>
  <ScaleCrop>false</ScaleCrop>
  <HeadingPairs>
    <vt:vector size="8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Notre_Dame_2011_Draayer_Lead</vt:lpstr>
      <vt:lpstr>Custom Design</vt:lpstr>
      <vt:lpstr>Equation</vt:lpstr>
      <vt:lpstr>PowerPoint Presentation</vt:lpstr>
      <vt:lpstr>  </vt:lpstr>
      <vt:lpstr>  </vt:lpstr>
      <vt:lpstr>PowerPoint Presentation</vt:lpstr>
      <vt:lpstr>PowerPoint Presentation</vt:lpstr>
      <vt:lpstr>High Performance Computing Era*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of Clusters!</vt:lpstr>
      <vt:lpstr>PowerPoint Presentation</vt:lpstr>
      <vt:lpstr>PowerPoint Presentation</vt:lpstr>
      <vt:lpstr>Medium Mass Nuclei (Gregory Tobin / REU)  </vt:lpstr>
      <vt:lpstr>Further sd-shell Results (Robert Baker / GS)</vt:lpstr>
      <vt:lpstr>Plus fp-shell Results (Grigor Sargsyan / GS)</vt:lpstr>
      <vt:lpstr>Reaction Theory (Alexis Mercenne / PDoc)</vt:lpstr>
      <vt:lpstr>Scattering Theory (Alexis Mercenne / PDoc)</vt:lpstr>
      <vt:lpstr>Members of the LSU Nuclear Theory Group</vt:lpstr>
      <vt:lpstr>Exemplary Output - LSU Nuclear Theory Team</vt:lpstr>
      <vt:lpstr>Exemplary Output - LSU Nuclear Theory Team</vt:lpstr>
      <vt:lpstr>PowerPoint Presentation</vt:lpstr>
      <vt:lpstr>PowerPoint Presentation</vt:lpstr>
      <vt:lpstr>Custom Show 1</vt:lpstr>
    </vt:vector>
  </TitlesOfParts>
  <Company>JPD - SURA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Jerry P Draayer</dc:creator>
  <cp:lastModifiedBy>Jerry P Draayer</cp:lastModifiedBy>
  <cp:revision>1168</cp:revision>
  <cp:lastPrinted>2013-05-13T16:01:48Z</cp:lastPrinted>
  <dcterms:created xsi:type="dcterms:W3CDTF">2018-07-06T21:29:13Z</dcterms:created>
  <dcterms:modified xsi:type="dcterms:W3CDTF">2019-11-06T02:45:41Z</dcterms:modified>
</cp:coreProperties>
</file>