
<file path=[Content_Types].xml><?xml version="1.0" encoding="utf-8"?>
<Types xmlns="http://schemas.openxmlformats.org/package/2006/content-types">
  <Default Extension="emf" ContentType="image/x-emf"/>
  <Default Extension="jpeg" ContentType="image/jpeg"/>
  <Default Extension="pdf" ContentType="application/pd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34"/>
  </p:notesMasterIdLst>
  <p:handoutMasterIdLst>
    <p:handoutMasterId r:id="rId35"/>
  </p:handoutMasterIdLst>
  <p:sldIdLst>
    <p:sldId id="2748" r:id="rId2"/>
    <p:sldId id="259" r:id="rId3"/>
    <p:sldId id="455" r:id="rId4"/>
    <p:sldId id="454" r:id="rId5"/>
    <p:sldId id="260" r:id="rId6"/>
    <p:sldId id="2720" r:id="rId7"/>
    <p:sldId id="264" r:id="rId8"/>
    <p:sldId id="285" r:id="rId9"/>
    <p:sldId id="2677" r:id="rId10"/>
    <p:sldId id="315" r:id="rId11"/>
    <p:sldId id="341" r:id="rId12"/>
    <p:sldId id="297" r:id="rId13"/>
    <p:sldId id="333" r:id="rId14"/>
    <p:sldId id="267" r:id="rId15"/>
    <p:sldId id="2702" r:id="rId16"/>
    <p:sldId id="2726" r:id="rId17"/>
    <p:sldId id="302" r:id="rId18"/>
    <p:sldId id="2712" r:id="rId19"/>
    <p:sldId id="354" r:id="rId20"/>
    <p:sldId id="2715" r:id="rId21"/>
    <p:sldId id="434" r:id="rId22"/>
    <p:sldId id="414" r:id="rId23"/>
    <p:sldId id="2737" r:id="rId24"/>
    <p:sldId id="1218" r:id="rId25"/>
    <p:sldId id="408" r:id="rId26"/>
    <p:sldId id="2740" r:id="rId27"/>
    <p:sldId id="337" r:id="rId28"/>
    <p:sldId id="2751" r:id="rId29"/>
    <p:sldId id="2733" r:id="rId30"/>
    <p:sldId id="2739" r:id="rId31"/>
    <p:sldId id="2749" r:id="rId32"/>
    <p:sldId id="33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FF37"/>
    <a:srgbClr val="C00000"/>
    <a:srgbClr val="DF6A17"/>
    <a:srgbClr val="D16316"/>
    <a:srgbClr val="19DB2D"/>
    <a:srgbClr val="9E0306"/>
    <a:srgbClr val="18E331"/>
    <a:srgbClr val="1132B6"/>
    <a:srgbClr val="00FF7A"/>
    <a:srgbClr val="FF44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63"/>
    <p:restoredTop sz="86385"/>
  </p:normalViewPr>
  <p:slideViewPr>
    <p:cSldViewPr snapToGrid="0" snapToObjects="1">
      <p:cViewPr>
        <p:scale>
          <a:sx n="95" d="100"/>
          <a:sy n="95" d="100"/>
        </p:scale>
        <p:origin x="144" y="144"/>
      </p:cViewPr>
      <p:guideLst/>
    </p:cSldViewPr>
  </p:slideViewPr>
  <p:outlineViewPr>
    <p:cViewPr>
      <p:scale>
        <a:sx n="33" d="100"/>
        <a:sy n="33" d="100"/>
      </p:scale>
      <p:origin x="0" y="-456"/>
    </p:cViewPr>
  </p:outlin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B4AFF-61E9-CC4B-B9B1-13D485B4179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0A0944-CE2D-C941-9BE6-3529474AB77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26700E4-48C1-824C-B411-046C320E0CA0}" type="datetimeFigureOut">
              <a:rPr lang="en-US" smtClean="0"/>
              <a:t>11/4/19</a:t>
            </a:fld>
            <a:endParaRPr lang="en-US"/>
          </a:p>
        </p:txBody>
      </p:sp>
      <p:sp>
        <p:nvSpPr>
          <p:cNvPr id="4" name="Footer Placeholder 3">
            <a:extLst>
              <a:ext uri="{FF2B5EF4-FFF2-40B4-BE49-F238E27FC236}">
                <a16:creationId xmlns:a16="http://schemas.microsoft.com/office/drawing/2014/main" id="{610FE57F-484B-234A-84A6-CDD70B74BC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38D073-49EF-7447-866D-B3D9D88ED1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DFF739-960D-BB40-9C9C-3DFF34DFC171}" type="slidenum">
              <a:rPr lang="en-US" smtClean="0"/>
              <a:t>‹#›</a:t>
            </a:fld>
            <a:endParaRPr lang="en-US"/>
          </a:p>
        </p:txBody>
      </p:sp>
    </p:spTree>
    <p:extLst>
      <p:ext uri="{BB962C8B-B14F-4D97-AF65-F5344CB8AC3E}">
        <p14:creationId xmlns:p14="http://schemas.microsoft.com/office/powerpoint/2010/main" val="1989366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13940B5-2001-A04D-AB6B-BA597B817E37}" type="datetimeFigureOut">
              <a:rPr lang="en-US" smtClean="0"/>
              <a:t>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8BC21-E665-4948-9742-85DCEAF6565C}" type="slidenum">
              <a:rPr lang="en-US" smtClean="0"/>
              <a:t>‹#›</a:t>
            </a:fld>
            <a:endParaRPr lang="en-US"/>
          </a:p>
        </p:txBody>
      </p:sp>
    </p:spTree>
    <p:extLst>
      <p:ext uri="{BB962C8B-B14F-4D97-AF65-F5344CB8AC3E}">
        <p14:creationId xmlns:p14="http://schemas.microsoft.com/office/powerpoint/2010/main" val="1495063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My presentation about strong QCD relies completely on the correctness of the BB Theory. </a:t>
            </a:r>
          </a:p>
        </p:txBody>
      </p:sp>
      <p:sp>
        <p:nvSpPr>
          <p:cNvPr id="4" name="Slide Number Placeholder 3"/>
          <p:cNvSpPr>
            <a:spLocks noGrp="1"/>
          </p:cNvSpPr>
          <p:nvPr>
            <p:ph type="sldNum" sz="quarter" idx="5"/>
          </p:nvPr>
        </p:nvSpPr>
        <p:spPr/>
        <p:txBody>
          <a:bodyPr/>
          <a:lstStyle/>
          <a:p>
            <a:fld id="{D648BC21-E665-4948-9742-85DCEAF6565C}" type="slidenum">
              <a:rPr lang="en-US" smtClean="0"/>
              <a:t>0</a:t>
            </a:fld>
            <a:endParaRPr lang="en-US"/>
          </a:p>
        </p:txBody>
      </p:sp>
    </p:spTree>
    <p:extLst>
      <p:ext uri="{BB962C8B-B14F-4D97-AF65-F5344CB8AC3E}">
        <p14:creationId xmlns:p14="http://schemas.microsoft.com/office/powerpoint/2010/main" val="349303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Elastic EM formfactors encode the charge and current densities in the light cone frame. They are also sensitive to the running quark mass. The effect is large in a LF RQM with/without running mass for proton magnetic FF.  Effect is also large for neutron magnetic FF but less significant due to experiment errors. Measurements at 12 GeV, with projected error bars shown here, will test these predictions.  </a:t>
            </a:r>
          </a:p>
        </p:txBody>
      </p:sp>
      <p:sp>
        <p:nvSpPr>
          <p:cNvPr id="4" name="Slide Number Placeholder 3"/>
          <p:cNvSpPr>
            <a:spLocks noGrp="1"/>
          </p:cNvSpPr>
          <p:nvPr>
            <p:ph type="sldNum" sz="quarter" idx="5"/>
          </p:nvPr>
        </p:nvSpPr>
        <p:spPr/>
        <p:txBody>
          <a:bodyPr/>
          <a:lstStyle/>
          <a:p>
            <a:fld id="{D648BC21-E665-4948-9742-85DCEAF6565C}" type="slidenum">
              <a:rPr lang="en-US" smtClean="0"/>
              <a:t>12</a:t>
            </a:fld>
            <a:endParaRPr lang="en-US"/>
          </a:p>
        </p:txBody>
      </p:sp>
    </p:spTree>
    <p:extLst>
      <p:ext uri="{BB962C8B-B14F-4D97-AF65-F5344CB8AC3E}">
        <p14:creationId xmlns:p14="http://schemas.microsoft.com/office/powerpoint/2010/main" val="2024252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dirty="0"/>
              <a:t>To access the internal structure of excited states requires measurement of  structural observables such as transition form factors as a function of Q2.</a:t>
            </a:r>
          </a:p>
          <a:p>
            <a:r>
              <a:rPr lang="en-US" dirty="0"/>
              <a:t> These quantities may then be used to obtain information on the </a:t>
            </a:r>
          </a:p>
          <a:p>
            <a:pPr>
              <a:buNone/>
            </a:pPr>
            <a:r>
              <a:rPr lang="en-US" dirty="0"/>
              <a:t>	- transition charge densities, </a:t>
            </a:r>
          </a:p>
          <a:p>
            <a:pPr>
              <a:buNone/>
            </a:pPr>
            <a:r>
              <a:rPr lang="en-US" dirty="0"/>
              <a:t>	- the running quark mass, and </a:t>
            </a:r>
          </a:p>
          <a:p>
            <a:pPr>
              <a:buNone/>
            </a:pPr>
            <a:r>
              <a:rPr lang="en-US" dirty="0"/>
              <a:t>	- effective degrees of freedom at varying distance scales, i.e. revealing nature of the state</a:t>
            </a:r>
          </a:p>
          <a:p>
            <a:pPr>
              <a:buNone/>
            </a:pPr>
            <a:endParaRPr lang="en-US" b="1" dirty="0"/>
          </a:p>
          <a:p>
            <a:r>
              <a:rPr lang="en-US" dirty="0"/>
              <a:t>In the following I discuss what we learn from a few excited states where we have detailed experimental results.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13</a:t>
            </a:fld>
            <a:endParaRPr lang="en-US"/>
          </a:p>
        </p:txBody>
      </p:sp>
      <p:sp>
        <p:nvSpPr>
          <p:cNvPr id="5" name="Date Placeholder 4"/>
          <p:cNvSpPr>
            <a:spLocks noGrp="1"/>
          </p:cNvSpPr>
          <p:nvPr>
            <p:ph type="dt" idx="11"/>
          </p:nvPr>
        </p:nvSpPr>
        <p:spPr/>
        <p:txBody>
          <a:bodyPr/>
          <a:lstStyle/>
          <a:p>
            <a:fld id="{3125B73C-C566-B04B-B47D-03C021A1B47A}" type="datetime1">
              <a:rPr lang="en-US" smtClean="0"/>
              <a:pPr/>
              <a:t>11/5/19</a:t>
            </a:fld>
            <a:endParaRPr lang="en-US"/>
          </a:p>
        </p:txBody>
      </p:sp>
    </p:spTree>
    <p:extLst>
      <p:ext uri="{BB962C8B-B14F-4D97-AF65-F5344CB8AC3E}">
        <p14:creationId xmlns:p14="http://schemas.microsoft.com/office/powerpoint/2010/main" val="300205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Delta(1232) proceeds dominantly through a quark spin flip. The comparison with LF RQM and DSE shows that above 3-4 GeV2 the dressed quark core dominates, while at low Q^2 non-quark contributions are significant. accounting The leading amplitude for the Roper resonance and for the N(1535)1/1- state are well described at Q2&gt;2 GeV2 by the RQM with running quark mass and by the DSE approach and the LC SR approach, which has traceable links to first principle QCD. Below Q2=2GeV2 non-quark contributions are significant. In all 3 cases we conclude that at high Q2 the quark core behave like the nucleon ground state spin-flip state for the Delta, the first radial excitation for the Roper, and the first orbital excitation for the N(1535). In order to study the quark core in strong QCD we need to go to high enough Q2, e.g. Q2 &gt; 2-4 GeV2.          </a:t>
            </a:r>
          </a:p>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14</a:t>
            </a:fld>
            <a:endParaRPr lang="en-US"/>
          </a:p>
        </p:txBody>
      </p:sp>
    </p:spTree>
    <p:extLst>
      <p:ext uri="{BB962C8B-B14F-4D97-AF65-F5344CB8AC3E}">
        <p14:creationId xmlns:p14="http://schemas.microsoft.com/office/powerpoint/2010/main" val="4292921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established that above 2-3 GeV2 in Q2 the Roper resonance is dominated by the dressed quark core, we can test the running quark mass function at high enough Q2. The calculation in the LF RQM is shown here with running and with fixed quark masses. The right graphs shows the approximate mass range covered in single quark momentum transfer for the two energies.</a:t>
            </a:r>
          </a:p>
        </p:txBody>
      </p:sp>
      <p:sp>
        <p:nvSpPr>
          <p:cNvPr id="4" name="Slide Number Placeholder 3"/>
          <p:cNvSpPr>
            <a:spLocks noGrp="1"/>
          </p:cNvSpPr>
          <p:nvPr>
            <p:ph type="sldNum" sz="quarter" idx="5"/>
          </p:nvPr>
        </p:nvSpPr>
        <p:spPr/>
        <p:txBody>
          <a:bodyPr/>
          <a:lstStyle/>
          <a:p>
            <a:fld id="{D648BC21-E665-4948-9742-85DCEAF6565C}" type="slidenum">
              <a:rPr lang="en-US" smtClean="0"/>
              <a:t>15</a:t>
            </a:fld>
            <a:endParaRPr lang="en-US"/>
          </a:p>
        </p:txBody>
      </p:sp>
    </p:spTree>
    <p:extLst>
      <p:ext uri="{BB962C8B-B14F-4D97-AF65-F5344CB8AC3E}">
        <p14:creationId xmlns:p14="http://schemas.microsoft.com/office/powerpoint/2010/main" val="799980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b="1" kern="1200" baseline="0" dirty="0">
                <a:solidFill>
                  <a:schemeClr val="tx1"/>
                </a:solidFill>
                <a:latin typeface="+mn-lt"/>
                <a:ea typeface="+mn-ea"/>
                <a:cs typeface="+mn-cs"/>
              </a:rPr>
              <a:t>Is strong QCD manifest in the valence structure of excited nucleons? </a:t>
            </a:r>
            <a:r>
              <a:rPr lang="en-US" sz="1200" kern="1200" baseline="0" dirty="0">
                <a:solidFill>
                  <a:schemeClr val="tx1"/>
                </a:solidFill>
                <a:latin typeface="+mn-lt"/>
                <a:ea typeface="+mn-ea"/>
                <a:cs typeface="+mn-cs"/>
              </a:rPr>
              <a:t> Lattice calculations show hybrid baryons states ~2.2GeV ½+ and 3/2+ spin-parity. </a:t>
            </a:r>
            <a:endParaRPr lang="en-US" dirty="0"/>
          </a:p>
          <a:p>
            <a:pPr rtl="0" eaLnBrk="1" latinLnBrk="0" hangingPunct="1"/>
            <a:r>
              <a:rPr lang="en-US" sz="1200" kern="1200" baseline="0" dirty="0">
                <a:solidFill>
                  <a:schemeClr val="tx1"/>
                </a:solidFill>
                <a:latin typeface="+mn-lt"/>
                <a:ea typeface="+mn-ea"/>
                <a:cs typeface="+mn-cs"/>
              </a:rPr>
              <a:t>How do we identify them as hybrid states? One possibility is to look at the transition form factors where one expects a different Q2 behavior. The sensitivity is demonstrated for the Roper resonance, which was considered as a possible lowest hybrid state with ½+ JP parity. The dashed red line shows the predictions for the lowest hybrid state.  Obviously, the Roper is not a hybrid state.    </a:t>
            </a:r>
            <a:endParaRPr lang="en-US" dirty="0"/>
          </a:p>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16</a:t>
            </a:fld>
            <a:endParaRPr lang="en-US"/>
          </a:p>
        </p:txBody>
      </p:sp>
      <p:sp>
        <p:nvSpPr>
          <p:cNvPr id="5" name="Date Placeholder 4"/>
          <p:cNvSpPr>
            <a:spLocks noGrp="1"/>
          </p:cNvSpPr>
          <p:nvPr>
            <p:ph type="dt" idx="11"/>
          </p:nvPr>
        </p:nvSpPr>
        <p:spPr/>
        <p:txBody>
          <a:bodyPr/>
          <a:lstStyle/>
          <a:p>
            <a:fld id="{617C47FA-8EA1-994D-AC7C-57B61E82EE7E}" type="datetime1">
              <a:rPr lang="en-US" smtClean="0"/>
              <a:pPr/>
              <a:t>11/4/19</a:t>
            </a:fld>
            <a:endParaRPr lang="en-US"/>
          </a:p>
        </p:txBody>
      </p:sp>
    </p:spTree>
    <p:extLst>
      <p:ext uri="{BB962C8B-B14F-4D97-AF65-F5344CB8AC3E}">
        <p14:creationId xmlns:p14="http://schemas.microsoft.com/office/powerpoint/2010/main" val="101290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a:t>The neutron F2 structure function is usually measured through the ratio F2n/F2p. Two  approaches are being used at 12 GeV. One is to measure the ratio tritium/He-3 (Hall A), the second one tags the neutron by measuring the spectator proton to very low momentum using a gas target and a low density tracking detector. The </a:t>
            </a:r>
            <a:r>
              <a:rPr lang="en-US" baseline="0" dirty="0"/>
              <a:t>ratio of d-quark to u-quark distribution functions is shown here from a 5 GeV experiment.  Experiments at 11 GeV extend this range up to 0.85. Projected results for both experiments are shown here. Recent progress in LQCD should allow computing the d/u ratio. </a:t>
            </a:r>
            <a:endParaRPr lang="en-US" dirty="0"/>
          </a:p>
        </p:txBody>
      </p:sp>
      <p:sp>
        <p:nvSpPr>
          <p:cNvPr id="4" name="Slide Number Placeholder 3"/>
          <p:cNvSpPr>
            <a:spLocks noGrp="1"/>
          </p:cNvSpPr>
          <p:nvPr>
            <p:ph type="sldNum" sz="quarter" idx="10"/>
          </p:nvPr>
        </p:nvSpPr>
        <p:spPr/>
        <p:txBody>
          <a:bodyPr/>
          <a:lstStyle/>
          <a:p>
            <a:fld id="{435AAFA4-0F86-2446-8958-2CE966002DFB}" type="slidenum">
              <a:rPr lang="en-US" smtClean="0"/>
              <a:pPr/>
              <a:t>17</a:t>
            </a:fld>
            <a:endParaRPr lang="en-US"/>
          </a:p>
        </p:txBody>
      </p:sp>
    </p:spTree>
    <p:extLst>
      <p:ext uri="{BB962C8B-B14F-4D97-AF65-F5344CB8AC3E}">
        <p14:creationId xmlns:p14="http://schemas.microsoft.com/office/powerpoint/2010/main" val="2227863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EC8D33E-1DB7-2343-BF4A-2B166B40BA4A}" type="slidenum">
              <a:rPr lang="en-US">
                <a:solidFill>
                  <a:prstClr val="black"/>
                </a:solidFill>
              </a:rPr>
              <a:pPr/>
              <a:t>18</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18055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E11E62-5B89-4F94-B395-A77A1C43D642}" type="slidenum">
              <a:rPr lang="en-US">
                <a:solidFill>
                  <a:srgbClr val="000000"/>
                </a:solidFill>
              </a:rPr>
              <a:pPr fontAlgn="base">
                <a:spcBef>
                  <a:spcPct val="0"/>
                </a:spcBef>
                <a:spcAft>
                  <a:spcPct val="0"/>
                </a:spcAft>
              </a:pPr>
              <a:t>20</a:t>
            </a:fld>
            <a:endParaRPr lang="en-US">
              <a:solidFill>
                <a:srgbClr val="000000"/>
              </a:solidFill>
            </a:endParaRPr>
          </a:p>
        </p:txBody>
      </p:sp>
      <p:sp>
        <p:nvSpPr>
          <p:cNvPr id="44035" name="Rectangle 2"/>
          <p:cNvSpPr>
            <a:spLocks noGrp="1" noRot="1" noChangeAspect="1" noChangeArrowheads="1" noTextEdit="1"/>
          </p:cNvSpPr>
          <p:nvPr>
            <p:ph type="sldImg"/>
          </p:nvPr>
        </p:nvSpPr>
        <p:spPr bwMode="auto">
          <a:xfrm>
            <a:off x="381000" y="687388"/>
            <a:ext cx="6096000" cy="3429000"/>
          </a:xfrm>
          <a:noFill/>
          <a:ln>
            <a:solidFill>
              <a:srgbClr val="000000"/>
            </a:solidFill>
            <a:miter lim="800000"/>
            <a:headEnd/>
            <a:tailEnd/>
          </a:ln>
        </p:spPr>
      </p:sp>
      <p:sp>
        <p:nvSpPr>
          <p:cNvPr id="44036" name="Rectangle 3"/>
          <p:cNvSpPr>
            <a:spLocks noGrp="1" noChangeArrowheads="1"/>
          </p:cNvSpPr>
          <p:nvPr>
            <p:ph type="body" idx="1"/>
          </p:nvPr>
        </p:nvSpPr>
        <p:spPr bwMode="auto">
          <a:xfrm>
            <a:off x="685800" y="4343400"/>
            <a:ext cx="5486400" cy="4113213"/>
          </a:xfrm>
          <a:noFill/>
        </p:spPr>
        <p:txBody>
          <a:bodyPr wrap="square" numCol="1" anchor="t" anchorCtr="0" compatLnSpc="1">
            <a:prstTxWarp prst="textNoShape">
              <a:avLst/>
            </a:prstTxWarp>
          </a:bodyPr>
          <a:lstStyle/>
          <a:p>
            <a:pPr>
              <a:spcBef>
                <a:spcPct val="0"/>
              </a:spcBef>
            </a:pPr>
            <a:r>
              <a:rPr lang="en-US" b="1" i="1" dirty="0"/>
              <a:t>Coming to the nucleon imaging program. The kinematics range that can be covered in exclusive processes with high precision data</a:t>
            </a:r>
            <a:r>
              <a:rPr lang="en-US" dirty="0"/>
              <a:t> is shown with this yellow area. This will be the only accelerator where the valence quark regime can be fully covered with high precision data. Other existing machines, even at much higher energies can not cover this regime due to the much lower luminosities.  </a:t>
            </a:r>
          </a:p>
        </p:txBody>
      </p:sp>
    </p:spTree>
    <p:extLst>
      <p:ext uri="{BB962C8B-B14F-4D97-AF65-F5344CB8AC3E}">
        <p14:creationId xmlns:p14="http://schemas.microsoft.com/office/powerpoint/2010/main" val="421339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21</a:t>
            </a:fld>
            <a:endParaRPr lang="en-US"/>
          </a:p>
        </p:txBody>
      </p:sp>
    </p:spTree>
    <p:extLst>
      <p:ext uri="{BB962C8B-B14F-4D97-AF65-F5344CB8AC3E}">
        <p14:creationId xmlns:p14="http://schemas.microsoft.com/office/powerpoint/2010/main" val="2424138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r>
              <a:rPr lang="en-US">
                <a:ea typeface="ＭＳ Ｐゴシック" charset="-128"/>
                <a:cs typeface="ＭＳ Ｐゴシック" charset="-128"/>
              </a:rPr>
              <a:t> … the graphs shows the projected uncertainties of the x and Pt dependences of the asymmetry for different pion and kaon  flavors. </a:t>
            </a:r>
          </a:p>
        </p:txBody>
      </p:sp>
      <p:sp>
        <p:nvSpPr>
          <p:cNvPr id="31748" name="Slide Number Placeholder 3"/>
          <p:cNvSpPr>
            <a:spLocks noGrp="1"/>
          </p:cNvSpPr>
          <p:nvPr>
            <p:ph type="sldNum" sz="quarter" idx="5"/>
          </p:nvPr>
        </p:nvSpPr>
        <p:spPr>
          <a:noFill/>
        </p:spPr>
        <p:txBody>
          <a:bodyPr/>
          <a:lstStyle/>
          <a:p>
            <a:fld id="{E5F7CB80-2E0B-C24D-8053-7CFB81237DD3}" type="slidenum">
              <a:rPr lang="en-US" smtClean="0"/>
              <a:pPr/>
              <a:t>22</a:t>
            </a:fld>
            <a:endParaRPr lang="en-US"/>
          </a:p>
        </p:txBody>
      </p:sp>
    </p:spTree>
    <p:extLst>
      <p:ext uri="{BB962C8B-B14F-4D97-AF65-F5344CB8AC3E}">
        <p14:creationId xmlns:p14="http://schemas.microsoft.com/office/powerpoint/2010/main" val="429151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first session the organizers asked me to address what we learn about </a:t>
            </a:r>
            <a:r>
              <a:rPr lang="en-US" dirty="0" err="1"/>
              <a:t>sQCD</a:t>
            </a:r>
            <a:r>
              <a:rPr lang="en-US" dirty="0"/>
              <a:t> from experiments in the 12 GeV era. Most experiment will have some connection to </a:t>
            </a:r>
            <a:r>
              <a:rPr lang="en-US" dirty="0" err="1"/>
              <a:t>sQCD</a:t>
            </a:r>
            <a:r>
              <a:rPr lang="en-US" dirty="0"/>
              <a:t>, so I will select experiments that may have some connection to one of these basic questions....  </a:t>
            </a:r>
          </a:p>
        </p:txBody>
      </p:sp>
      <p:sp>
        <p:nvSpPr>
          <p:cNvPr id="4" name="Slide Number Placeholder 3"/>
          <p:cNvSpPr>
            <a:spLocks noGrp="1"/>
          </p:cNvSpPr>
          <p:nvPr>
            <p:ph type="sldNum" sz="quarter" idx="5"/>
          </p:nvPr>
        </p:nvSpPr>
        <p:spPr/>
        <p:txBody>
          <a:bodyPr/>
          <a:lstStyle/>
          <a:p>
            <a:fld id="{D648BC21-E665-4948-9742-85DCEAF6565C}" type="slidenum">
              <a:rPr lang="en-US" smtClean="0"/>
              <a:t>1</a:t>
            </a:fld>
            <a:endParaRPr lang="en-US"/>
          </a:p>
        </p:txBody>
      </p:sp>
    </p:spTree>
    <p:extLst>
      <p:ext uri="{BB962C8B-B14F-4D97-AF65-F5344CB8AC3E}">
        <p14:creationId xmlns:p14="http://schemas.microsoft.com/office/powerpoint/2010/main" val="216282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23</a:t>
            </a:fld>
            <a:endParaRPr lang="en-US"/>
          </a:p>
        </p:txBody>
      </p:sp>
    </p:spTree>
    <p:extLst>
      <p:ext uri="{BB962C8B-B14F-4D97-AF65-F5344CB8AC3E}">
        <p14:creationId xmlns:p14="http://schemas.microsoft.com/office/powerpoint/2010/main" val="472654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TMDs are the basis for 3D tomography in momentum space. This graph shows the </a:t>
            </a:r>
            <a:r>
              <a:rPr lang="en-US" dirty="0" err="1"/>
              <a:t>Sivers</a:t>
            </a:r>
            <a:r>
              <a:rPr lang="en-US" dirty="0"/>
              <a:t> function extracted from model simulation using projections of an upcoming experiment in Hall A. The graph on the left shows the </a:t>
            </a:r>
            <a:r>
              <a:rPr lang="en-US" dirty="0" err="1"/>
              <a:t>Kt</a:t>
            </a:r>
            <a:r>
              <a:rPr lang="en-US" dirty="0"/>
              <a:t> distribution of the </a:t>
            </a:r>
            <a:r>
              <a:rPr lang="en-US" dirty="0" err="1"/>
              <a:t>Sivers</a:t>
            </a:r>
            <a:r>
              <a:rPr lang="en-US" dirty="0"/>
              <a:t> TMD function for different </a:t>
            </a:r>
            <a:r>
              <a:rPr lang="en-US" dirty="0" err="1"/>
              <a:t>xB</a:t>
            </a:r>
            <a:r>
              <a:rPr lang="en-US" dirty="0"/>
              <a:t> values for d-quarks. The 2D projection shows d-quark tomography of the </a:t>
            </a:r>
            <a:r>
              <a:rPr lang="en-US" dirty="0" err="1"/>
              <a:t>Sivers</a:t>
            </a:r>
            <a:r>
              <a:rPr lang="en-US" dirty="0"/>
              <a:t> function. The transverse polarization results in a distortion and shift transverse to the polarization axis. Any non-zero shift in </a:t>
            </a:r>
            <a:r>
              <a:rPr lang="en-US" dirty="0" err="1"/>
              <a:t>Kx</a:t>
            </a:r>
            <a:r>
              <a:rPr lang="en-US" dirty="0"/>
              <a:t> requires a non-zero orbital angular momentum of the d-quarks.    </a:t>
            </a:r>
          </a:p>
        </p:txBody>
      </p:sp>
      <p:sp>
        <p:nvSpPr>
          <p:cNvPr id="4" name="Slide Number Placeholder 3"/>
          <p:cNvSpPr>
            <a:spLocks noGrp="1"/>
          </p:cNvSpPr>
          <p:nvPr>
            <p:ph type="sldNum" sz="quarter" idx="5"/>
          </p:nvPr>
        </p:nvSpPr>
        <p:spPr/>
        <p:txBody>
          <a:bodyPr/>
          <a:lstStyle/>
          <a:p>
            <a:fld id="{D648BC21-E665-4948-9742-85DCEAF6565C}" type="slidenum">
              <a:rPr lang="en-US" smtClean="0"/>
              <a:t>24</a:t>
            </a:fld>
            <a:endParaRPr lang="en-US"/>
          </a:p>
        </p:txBody>
      </p:sp>
    </p:spTree>
    <p:extLst>
      <p:ext uri="{BB962C8B-B14F-4D97-AF65-F5344CB8AC3E}">
        <p14:creationId xmlns:p14="http://schemas.microsoft.com/office/powerpoint/2010/main" val="2059840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dirty="0"/>
                  <a:t>Generalized </a:t>
                </a:r>
                <a:r>
                  <a:rPr lang="en-US" dirty="0" err="1"/>
                  <a:t>parton</a:t>
                </a:r>
                <a:r>
                  <a:rPr lang="en-US" dirty="0"/>
                  <a:t> distributions are related to the Wigner function through an integration over the transverse momentum space, which results in a 3D structure of 2D transverse space dimensions and 1D in longitudinal momentum space.  GPDs are probed in polarized DVCS measurements with polarized beam, long. polarized target, and transversely polarized target. In current experiments the x-dependence can only be accessed at specific kinematics x=</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mn-lt"/>
                  </a:rPr>
                  <a:t>xi</a:t>
                </a:r>
                <a:r>
                  <a:rPr lang="en-US" dirty="0"/>
                  <a:t>. The more</a:t>
                </a:r>
                <a:r>
                  <a:rPr lang="en-US" baseline="0" dirty="0"/>
                  <a:t> directly accessible quantities are the Compton form factors, that I show in the next slide for the special GPD H, which is related to the gravitational form factor D(t). </a:t>
                </a:r>
                <a:endParaRPr lang="en-US" dirty="0"/>
              </a:p>
            </p:txBody>
          </p:sp>
        </mc:Choice>
        <mc:Fallback xmlns="">
          <p:sp>
            <p:nvSpPr>
              <p:cNvPr id="3" name="Notes Placeholder 2"/>
              <p:cNvSpPr>
                <a:spLocks noGrp="1"/>
              </p:cNvSpPr>
              <p:nvPr>
                <p:ph type="body" idx="1"/>
              </p:nvPr>
            </p:nvSpPr>
            <p:spPr/>
            <p:txBody>
              <a:bodyPr>
                <a:normAutofit/>
              </a:bodyPr>
              <a:lstStyle/>
              <a:p>
                <a:r>
                  <a:rPr lang="en-US" dirty="0"/>
                  <a:t>Generalized </a:t>
                </a:r>
                <a:r>
                  <a:rPr lang="en-US" dirty="0" err="1"/>
                  <a:t>parton</a:t>
                </a:r>
                <a:r>
                  <a:rPr lang="en-US" dirty="0"/>
                  <a:t> distributions are related to the Wigner function through an integration over the transverse momentum space, which results in a 3D structure of 2D transverse space dimensions and 1D in longitudinal momentum space.  GPDs are probed in polarized DVCS measurements with polarized beam, long. polarized target, and transversely polarized target. In current experiments the x-dependence can only be accessed at specific kinematics x=</a:t>
                </a:r>
                <a:r>
                  <a:rPr lang="en-US" i="0">
                    <a:latin typeface="Cambria Math" panose="02040503050406030204" pitchFamily="18" charset="0"/>
                    <a:ea typeface="Cambria Math" panose="02040503050406030204" pitchFamily="18" charset="0"/>
                  </a:rPr>
                  <a:t>±</a:t>
                </a:r>
                <a:r>
                  <a:rPr lang="en-US" dirty="0">
                    <a:latin typeface="+mn-lt"/>
                  </a:rPr>
                  <a:t>xi</a:t>
                </a:r>
                <a:r>
                  <a:rPr lang="en-US" dirty="0"/>
                  <a:t>. The more</a:t>
                </a:r>
                <a:r>
                  <a:rPr lang="en-US" baseline="0" dirty="0"/>
                  <a:t> directly accessible quantities are the Compton form factors, that I show in the next slide for the special GPD H, which is related to the gravitational form factor D(t). </a:t>
                </a:r>
                <a:endParaRPr lang="en-US" dirty="0"/>
              </a:p>
            </p:txBody>
          </p:sp>
        </mc:Fallback>
      </mc:AlternateContent>
      <p:sp>
        <p:nvSpPr>
          <p:cNvPr id="4" name="Slide Number Placeholder 3"/>
          <p:cNvSpPr>
            <a:spLocks noGrp="1"/>
          </p:cNvSpPr>
          <p:nvPr>
            <p:ph type="sldNum" sz="quarter" idx="10"/>
          </p:nvPr>
        </p:nvSpPr>
        <p:spPr/>
        <p:txBody>
          <a:bodyPr/>
          <a:lstStyle/>
          <a:p>
            <a:fld id="{833FCD19-2367-BC4F-B8EA-962B9C0F6941}" type="slidenum">
              <a:rPr lang="en-US" smtClean="0"/>
              <a:pPr/>
              <a:t>25</a:t>
            </a:fld>
            <a:endParaRPr lang="en-US"/>
          </a:p>
        </p:txBody>
      </p:sp>
    </p:spTree>
    <p:extLst>
      <p:ext uri="{BB962C8B-B14F-4D97-AF65-F5344CB8AC3E}">
        <p14:creationId xmlns:p14="http://schemas.microsoft.com/office/powerpoint/2010/main" val="1352452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what way is the DVCS process related to the gravitational interaction?  The analogy is show in these cartoons. The top one showing the gravitational tensor-coupling of gravitons with spin = 2. The bottom one shows the DVCS process where two photons with each spin=1, i.e. total spin = 2,  couple to the proton.  </a:t>
            </a:r>
          </a:p>
          <a:p>
            <a:r>
              <a:rPr lang="en-US" baseline="0" dirty="0"/>
              <a:t>Considering the fact, that "Any mass-less spin-2 field gives rise to a force indistinguishable from gravitation" the analogy is clear. With the </a:t>
            </a:r>
            <a:r>
              <a:rPr lang="en-US" baseline="0" dirty="0" err="1"/>
              <a:t>em</a:t>
            </a:r>
            <a:r>
              <a:rPr lang="en-US" baseline="0" dirty="0"/>
              <a:t> coupling many orders stronger than gravitation, DVCS can substitute for gravitation and makes the measurement of gravitational FF feasible. The gravitational FF D(t) come in through a dispersion relation that connects the Real part of the Compton FF, defined as integral over the GPDs, with the Imaginary parts. The real and imaginary parts of CFF H are independently accessible in DVCS experiments. From D(t) we can extract mechanical properties as forces and pressure distributions.  </a:t>
            </a:r>
          </a:p>
        </p:txBody>
      </p:sp>
      <p:sp>
        <p:nvSpPr>
          <p:cNvPr id="4" name="Slide Number Placeholder 3"/>
          <p:cNvSpPr>
            <a:spLocks noGrp="1"/>
          </p:cNvSpPr>
          <p:nvPr>
            <p:ph type="sldNum" sz="quarter" idx="10"/>
          </p:nvPr>
        </p:nvSpPr>
        <p:spPr/>
        <p:txBody>
          <a:bodyPr/>
          <a:lstStyle/>
          <a:p>
            <a:fld id="{22BC4029-8637-5849-8D36-D9FD9BC248CD}" type="slidenum">
              <a:rPr lang="en-US" smtClean="0"/>
              <a:pPr/>
              <a:t>26</a:t>
            </a:fld>
            <a:endParaRPr lang="en-US"/>
          </a:p>
        </p:txBody>
      </p:sp>
    </p:spTree>
    <p:extLst>
      <p:ext uri="{BB962C8B-B14F-4D97-AF65-F5344CB8AC3E}">
        <p14:creationId xmlns:p14="http://schemas.microsoft.com/office/powerpoint/2010/main" val="177679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27</a:t>
            </a:fld>
            <a:endParaRPr lang="en-US"/>
          </a:p>
        </p:txBody>
      </p:sp>
    </p:spTree>
    <p:extLst>
      <p:ext uri="{BB962C8B-B14F-4D97-AF65-F5344CB8AC3E}">
        <p14:creationId xmlns:p14="http://schemas.microsoft.com/office/powerpoint/2010/main" val="1977112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28</a:t>
            </a:fld>
            <a:endParaRPr lang="en-US"/>
          </a:p>
        </p:txBody>
      </p:sp>
    </p:spTree>
    <p:extLst>
      <p:ext uri="{BB962C8B-B14F-4D97-AF65-F5344CB8AC3E}">
        <p14:creationId xmlns:p14="http://schemas.microsoft.com/office/powerpoint/2010/main" val="3245358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probe the proton we probing strongly interacting matter. The best way is to use a probe whose interaction strength is much smaller than strong interaction, and there are 3 of them. With </a:t>
            </a:r>
            <a:r>
              <a:rPr lang="en-US" dirty="0" err="1"/>
              <a:t>em</a:t>
            </a:r>
            <a:r>
              <a:rPr lang="en-US" dirty="0"/>
              <a:t> interaction we couple to charge and magnetic moment. Weak interaction couples to axial and </a:t>
            </a:r>
            <a:r>
              <a:rPr lang="en-US" dirty="0" err="1"/>
              <a:t>pseudoscalar</a:t>
            </a:r>
            <a:r>
              <a:rPr lang="en-US" dirty="0"/>
              <a:t> form factors and finally gravity couples to mass, angular momentum and the D-term. </a:t>
            </a:r>
          </a:p>
        </p:txBody>
      </p:sp>
      <p:sp>
        <p:nvSpPr>
          <p:cNvPr id="4" name="Slide Number Placeholder 3"/>
          <p:cNvSpPr>
            <a:spLocks noGrp="1"/>
          </p:cNvSpPr>
          <p:nvPr>
            <p:ph type="sldNum" sz="quarter" idx="5"/>
          </p:nvPr>
        </p:nvSpPr>
        <p:spPr/>
        <p:txBody>
          <a:bodyPr/>
          <a:lstStyle/>
          <a:p>
            <a:fld id="{D648BC21-E665-4948-9742-85DCEAF6565C}" type="slidenum">
              <a:rPr lang="en-US" smtClean="0"/>
              <a:t>29</a:t>
            </a:fld>
            <a:endParaRPr lang="en-US"/>
          </a:p>
        </p:txBody>
      </p:sp>
    </p:spTree>
    <p:extLst>
      <p:ext uri="{BB962C8B-B14F-4D97-AF65-F5344CB8AC3E}">
        <p14:creationId xmlns:p14="http://schemas.microsoft.com/office/powerpoint/2010/main" val="1261193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expected DVCS data from Hall A and from CLAS12 the kinematic reach and the precision will be significantly extended, making the extraction of the gravitational form factor more accurate and with less systematics.  This graph show preliminary beam spina symmetries from a subset of DVCS data taking with CLAS12. </a:t>
            </a:r>
          </a:p>
        </p:txBody>
      </p:sp>
      <p:sp>
        <p:nvSpPr>
          <p:cNvPr id="4" name="Slide Number Placeholder 3"/>
          <p:cNvSpPr>
            <a:spLocks noGrp="1"/>
          </p:cNvSpPr>
          <p:nvPr>
            <p:ph type="sldNum" sz="quarter" idx="5"/>
          </p:nvPr>
        </p:nvSpPr>
        <p:spPr/>
        <p:txBody>
          <a:bodyPr/>
          <a:lstStyle/>
          <a:p>
            <a:fld id="{D648BC21-E665-4948-9742-85DCEAF6565C}" type="slidenum">
              <a:rPr lang="en-US" smtClean="0"/>
              <a:t>30</a:t>
            </a:fld>
            <a:endParaRPr lang="en-US"/>
          </a:p>
        </p:txBody>
      </p:sp>
    </p:spTree>
    <p:extLst>
      <p:ext uri="{BB962C8B-B14F-4D97-AF65-F5344CB8AC3E}">
        <p14:creationId xmlns:p14="http://schemas.microsoft.com/office/powerpoint/2010/main" val="1775013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illustrates how our knowledge of the N* spectrum has changed in the past decade due to new precision data especially from </a:t>
            </a:r>
            <a:r>
              <a:rPr lang="en-US" dirty="0" err="1"/>
              <a:t>JLab</a:t>
            </a:r>
            <a:r>
              <a:rPr lang="en-US" dirty="0"/>
              <a:t> </a:t>
            </a:r>
          </a:p>
          <a:p>
            <a:r>
              <a:rPr lang="en-US" dirty="0"/>
              <a:t>and ELSA and the analysis effort by the </a:t>
            </a:r>
            <a:r>
              <a:rPr lang="en-US" dirty="0" err="1"/>
              <a:t>BnGa</a:t>
            </a:r>
            <a:r>
              <a:rPr lang="en-US" dirty="0"/>
              <a:t> group. How do they fit into the known spectrum?  We see some possible spin </a:t>
            </a:r>
            <a:r>
              <a:rPr lang="en-US" dirty="0" err="1"/>
              <a:t>multiplet</a:t>
            </a:r>
            <a:r>
              <a:rPr lang="en-US" dirty="0"/>
              <a:t> pattern to emerge. </a:t>
            </a:r>
          </a:p>
          <a:p>
            <a:r>
              <a:rPr lang="en-US" dirty="0"/>
              <a:t>The expected mass degeneration of the </a:t>
            </a:r>
          </a:p>
          <a:p>
            <a:r>
              <a:rPr lang="en-US" dirty="0"/>
              <a:t>parity doublet of 7/2+ and 7/2- Delta states is not confirmed. Their masses differ by 250 MeV. </a:t>
            </a:r>
          </a:p>
        </p:txBody>
      </p:sp>
      <p:sp>
        <p:nvSpPr>
          <p:cNvPr id="4" name="Slide Number Placeholder 3"/>
          <p:cNvSpPr>
            <a:spLocks noGrp="1"/>
          </p:cNvSpPr>
          <p:nvPr>
            <p:ph type="sldNum" sz="quarter" idx="5"/>
          </p:nvPr>
        </p:nvSpPr>
        <p:spPr/>
        <p:txBody>
          <a:bodyPr/>
          <a:lstStyle/>
          <a:p>
            <a:fld id="{D648BC21-E665-4948-9742-85DCEAF6565C}" type="slidenum">
              <a:rPr lang="en-US" smtClean="0"/>
              <a:t>31</a:t>
            </a:fld>
            <a:endParaRPr lang="en-US"/>
          </a:p>
        </p:txBody>
      </p:sp>
    </p:spTree>
    <p:extLst>
      <p:ext uri="{BB962C8B-B14F-4D97-AF65-F5344CB8AC3E}">
        <p14:creationId xmlns:p14="http://schemas.microsoft.com/office/powerpoint/2010/main" val="360159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internet one finds these colorful posters of the history of the universe from the Big Bang to our times. </a:t>
            </a:r>
          </a:p>
          <a:p>
            <a:r>
              <a:rPr lang="en-US" dirty="0"/>
              <a:t>There are some marked events that have been of particular significance during the evolution. The quark-gluon plasma, the forming of nucleons, light nuclei, …</a:t>
            </a:r>
          </a:p>
          <a:p>
            <a:r>
              <a:rPr lang="en-US" dirty="0"/>
              <a:t>The transition from the QGP to hadrons happened just 1 </a:t>
            </a:r>
            <a:r>
              <a:rPr lang="en-US" dirty="0" err="1"/>
              <a:t>musec</a:t>
            </a:r>
            <a:r>
              <a:rPr lang="en-US" dirty="0"/>
              <a:t> after the BB.</a:t>
            </a:r>
          </a:p>
          <a:p>
            <a:r>
              <a:rPr lang="en-US" dirty="0"/>
              <a:t>As is indicated in this generic QCD phase diagram, where the temperature is plotted vs the baryon chemical potential, this transition is not a 1</a:t>
            </a:r>
            <a:r>
              <a:rPr lang="en-US" baseline="30000" dirty="0"/>
              <a:t>st</a:t>
            </a:r>
            <a:r>
              <a:rPr lang="en-US" dirty="0"/>
              <a:t> order phase transition but a higher order cross over, where excited baryon states occurred in moderating the transition. =&gt; STRONG QCD IS BORN IN THIS TRANSITION </a:t>
            </a:r>
          </a:p>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4</a:t>
            </a:fld>
            <a:endParaRPr lang="en-US"/>
          </a:p>
        </p:txBody>
      </p:sp>
    </p:spTree>
    <p:extLst>
      <p:ext uri="{BB962C8B-B14F-4D97-AF65-F5344CB8AC3E}">
        <p14:creationId xmlns:p14="http://schemas.microsoft.com/office/powerpoint/2010/main" val="175808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tools we bring to bear to study all these phenomena? Mapping out the nucleon excitation spectrum gives information about underlying symmetries and effective degrees of freedom. Structure function extract </a:t>
            </a:r>
            <a:r>
              <a:rPr lang="en-US" dirty="0" err="1"/>
              <a:t>parton</a:t>
            </a:r>
            <a:r>
              <a:rPr lang="en-US" dirty="0"/>
              <a:t> distribution functions and spin distribution function (1D). Form factor measurements map effective degrees of freedom vs distance scale and are the basis for 2D imaging. Finally the most complex measurements get access to GPD and TMDs  allowing for the 3D imaging of Euclidean and in momentum space.  And a new tool in our arsenal goes beyond  this and probes how everything is held together. </a:t>
            </a:r>
          </a:p>
        </p:txBody>
      </p:sp>
      <p:sp>
        <p:nvSpPr>
          <p:cNvPr id="4" name="Slide Number Placeholder 3"/>
          <p:cNvSpPr>
            <a:spLocks noGrp="1"/>
          </p:cNvSpPr>
          <p:nvPr>
            <p:ph type="sldNum" sz="quarter" idx="5"/>
          </p:nvPr>
        </p:nvSpPr>
        <p:spPr/>
        <p:txBody>
          <a:bodyPr/>
          <a:lstStyle/>
          <a:p>
            <a:fld id="{D648BC21-E665-4948-9742-85DCEAF6565C}" type="slidenum">
              <a:rPr lang="en-US" smtClean="0"/>
              <a:t>5</a:t>
            </a:fld>
            <a:endParaRPr lang="en-US"/>
          </a:p>
        </p:txBody>
      </p:sp>
    </p:spTree>
    <p:extLst>
      <p:ext uri="{BB962C8B-B14F-4D97-AF65-F5344CB8AC3E}">
        <p14:creationId xmlns:p14="http://schemas.microsoft.com/office/powerpoint/2010/main" val="309668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explanation of the hydrogen emission spectrum with its sharp energy levels began with the Bohr model and finally led to QED.  The proton excitation spectrum is created by the strong interaction of quarks and gluons and gives rise to broad energy levels. A full understanding will have to come through high precision data in various reaction channels and a multi-channel analysis, to establish the N* spectrum, and the full application of strong QCD.  </a:t>
            </a:r>
            <a:endParaRPr lang="en-US" b="1" baseline="0" dirty="0"/>
          </a:p>
        </p:txBody>
      </p:sp>
      <p:sp>
        <p:nvSpPr>
          <p:cNvPr id="4" name="Date Placeholder 3"/>
          <p:cNvSpPr>
            <a:spLocks noGrp="1"/>
          </p:cNvSpPr>
          <p:nvPr>
            <p:ph type="dt" idx="10"/>
          </p:nvPr>
        </p:nvSpPr>
        <p:spPr/>
        <p:txBody>
          <a:bodyPr/>
          <a:lstStyle/>
          <a:p>
            <a:fld id="{81782BD5-0F13-3642-8178-50E0DE81145B}" type="datetime1">
              <a:rPr lang="en-US" smtClean="0"/>
              <a:pPr/>
              <a:t>11/4/19</a:t>
            </a:fld>
            <a:endParaRPr lang="en-US"/>
          </a:p>
        </p:txBody>
      </p:sp>
      <p:sp>
        <p:nvSpPr>
          <p:cNvPr id="5" name="Slide Number Placeholder 4"/>
          <p:cNvSpPr>
            <a:spLocks noGrp="1"/>
          </p:cNvSpPr>
          <p:nvPr>
            <p:ph type="sldNum" sz="quarter" idx="11"/>
          </p:nvPr>
        </p:nvSpPr>
        <p:spPr/>
        <p:txBody>
          <a:bodyPr/>
          <a:lstStyle/>
          <a:p>
            <a:fld id="{B465146C-2381-E845-AEC8-0B41B4187267}" type="slidenum">
              <a:rPr lang="en-US" smtClean="0"/>
              <a:pPr/>
              <a:t>6</a:t>
            </a:fld>
            <a:endParaRPr lang="en-US"/>
          </a:p>
        </p:txBody>
      </p:sp>
    </p:spTree>
    <p:extLst>
      <p:ext uri="{BB962C8B-B14F-4D97-AF65-F5344CB8AC3E}">
        <p14:creationId xmlns:p14="http://schemas.microsoft.com/office/powerpoint/2010/main" val="16151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shows an example of very precise K-Lambda cross section and polarization data published by the CLAS collaboration. </a:t>
            </a:r>
          </a:p>
          <a:p>
            <a:r>
              <a:rPr lang="en-US" dirty="0"/>
              <a:t>The Bonn-</a:t>
            </a:r>
            <a:r>
              <a:rPr lang="en-US" dirty="0" err="1"/>
              <a:t>Gatchina</a:t>
            </a:r>
            <a:r>
              <a:rPr lang="en-US" dirty="0"/>
              <a:t> group found strong evidence for the N(1900)3/2+. An excellent fit is achieved in both cross section and polarization observables. </a:t>
            </a:r>
          </a:p>
          <a:p>
            <a:r>
              <a:rPr lang="en-US" dirty="0"/>
              <a:t>Several new states and states with low * rating were needed to fit the data with acceptable chi^2. </a:t>
            </a:r>
          </a:p>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solidFill>
                  <a:prstClr val="black"/>
                </a:solidFill>
              </a:rPr>
              <a:pPr/>
              <a:t>7</a:t>
            </a:fld>
            <a:endParaRPr lang="en-US">
              <a:solidFill>
                <a:prstClr val="black"/>
              </a:solidFill>
            </a:endParaRPr>
          </a:p>
        </p:txBody>
      </p:sp>
      <p:sp>
        <p:nvSpPr>
          <p:cNvPr id="5" name="Date Placeholder 4"/>
          <p:cNvSpPr>
            <a:spLocks noGrp="1"/>
          </p:cNvSpPr>
          <p:nvPr>
            <p:ph type="dt" idx="11"/>
          </p:nvPr>
        </p:nvSpPr>
        <p:spPr/>
        <p:txBody>
          <a:bodyPr/>
          <a:lstStyle/>
          <a:p>
            <a:fld id="{504306C9-BBB0-0C4F-8F93-40D1D755630A}" type="datetime1">
              <a:rPr lang="en-US" smtClean="0"/>
              <a:pPr/>
              <a:t>11/4/19</a:t>
            </a:fld>
            <a:endParaRPr lang="en-US"/>
          </a:p>
        </p:txBody>
      </p:sp>
    </p:spTree>
    <p:extLst>
      <p:ext uri="{BB962C8B-B14F-4D97-AF65-F5344CB8AC3E}">
        <p14:creationId xmlns:p14="http://schemas.microsoft.com/office/powerpoint/2010/main" val="245444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calibrating the mass scale we can look at the well known negative parity states that are projected from the LQCD in this green ellipse.</a:t>
            </a:r>
          </a:p>
          <a:p>
            <a:r>
              <a:rPr lang="en-US" dirty="0"/>
              <a:t>They are about 200-300 MeV higher than the physical states </a:t>
            </a:r>
          </a:p>
          <a:p>
            <a:r>
              <a:rPr lang="en-US" dirty="0"/>
              <a:t>The positive parity states are 500-700 MeV higher that the physical states</a:t>
            </a:r>
          </a:p>
          <a:p>
            <a:r>
              <a:rPr lang="en-US" dirty="0"/>
              <a:t>If I am allowed to ignore the mass scale, the new states fit into the spectral pattern of LQCD states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8</a:t>
            </a:fld>
            <a:endParaRPr lang="en-US"/>
          </a:p>
        </p:txBody>
      </p:sp>
    </p:spTree>
    <p:extLst>
      <p:ext uri="{BB962C8B-B14F-4D97-AF65-F5344CB8AC3E}">
        <p14:creationId xmlns:p14="http://schemas.microsoft.com/office/powerpoint/2010/main" val="387676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rgbClr val="1BFF37"/>
                </a:solidFill>
              </a:rPr>
              <a:t>Do these new states make any impact?  </a:t>
            </a:r>
            <a:r>
              <a:rPr lang="en-US" sz="1050" dirty="0"/>
              <a:t>We have learned from studies in the heavy ion sector that the number of excited baryons in PDG is insufficient to account for the transition near the cross over temperature of 155MeV as predicted by the hot LQCD calculations. The physical processes underlying the behavior is not known. </a:t>
            </a:r>
          </a:p>
          <a:p>
            <a:r>
              <a:rPr lang="en-US" sz="1050" dirty="0"/>
              <a:t>Hadron gas models built from only PDG 2012 baryons of all flavors do not explain quantitatively the behavior predicted from hot QCD simulations. More excited baryons were  needed….. The 2016 PDG which had a number of newly discovered *** and **** states included already, does better than 2012. In 2018 there are a significant number of *** and **** states that hadn't been included in 2016.  .... shown in green. So, maybe time to redo the computation....   I like to think of this transition as quarks gluons starting to interact, generating high energy resonances, quarks become dynamically more massive, constituent-like, until nucleons freeze out, and pion cloud finally closes it up.  </a:t>
            </a:r>
          </a:p>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9</a:t>
            </a:fld>
            <a:endParaRPr lang="en-US"/>
          </a:p>
        </p:txBody>
      </p:sp>
    </p:spTree>
    <p:extLst>
      <p:ext uri="{BB962C8B-B14F-4D97-AF65-F5344CB8AC3E}">
        <p14:creationId xmlns:p14="http://schemas.microsoft.com/office/powerpoint/2010/main" val="337371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dynamical generation of mass at lower energy has been modeled in LQCD as well as in DSE.  The calculation is for a single quark, while in the early universe it is a soup of non-interacting elementary quarks and gluons that at lower temperature coalesce to form hadrons at full mass. To test this behavior, we can employ models with a running </a:t>
            </a:r>
            <a:r>
              <a:rPr lang="en-US" dirty="0" err="1"/>
              <a:t>qurak</a:t>
            </a:r>
            <a:r>
              <a:rPr lang="en-US" dirty="0"/>
              <a:t> mass and study the nucleon at high enough Q2 to probe the quark core.  This can be done in elastic scattering and in resonance transitions. </a:t>
            </a:r>
          </a:p>
        </p:txBody>
      </p:sp>
      <p:sp>
        <p:nvSpPr>
          <p:cNvPr id="4" name="Slide Number Placeholder 3"/>
          <p:cNvSpPr>
            <a:spLocks noGrp="1"/>
          </p:cNvSpPr>
          <p:nvPr>
            <p:ph type="sldNum" sz="quarter" idx="5"/>
          </p:nvPr>
        </p:nvSpPr>
        <p:spPr/>
        <p:txBody>
          <a:bodyPr/>
          <a:lstStyle/>
          <a:p>
            <a:fld id="{D648BC21-E665-4948-9742-85DCEAF6565C}" type="slidenum">
              <a:rPr lang="en-US" smtClean="0"/>
              <a:t>11</a:t>
            </a:fld>
            <a:endParaRPr lang="en-US"/>
          </a:p>
        </p:txBody>
      </p:sp>
    </p:spTree>
    <p:extLst>
      <p:ext uri="{BB962C8B-B14F-4D97-AF65-F5344CB8AC3E}">
        <p14:creationId xmlns:p14="http://schemas.microsoft.com/office/powerpoint/2010/main" val="47045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263B55A2-B153-734E-B694-EE2B639EA806}"/>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4C91D333-B717-4145-ACB6-A81EE78C0356}"/>
              </a:ext>
            </a:extLst>
          </p:cNvPr>
          <p:cNvSpPr>
            <a:spLocks noGrp="1"/>
          </p:cNvSpPr>
          <p:nvPr>
            <p:ph type="dt" sz="half" idx="10"/>
          </p:nvPr>
        </p:nvSpPr>
        <p:spPr/>
        <p:txBody>
          <a:bodyPr/>
          <a:lstStyle/>
          <a:p>
            <a:fld id="{D38F0922-40A6-AF4D-8B05-BD1BE6AD9704}" type="datetime1">
              <a:rPr lang="en-US" smtClean="0"/>
              <a:t>11/4/19</a:t>
            </a:fld>
            <a:endParaRPr lang="en-US"/>
          </a:p>
        </p:txBody>
      </p:sp>
      <p:sp>
        <p:nvSpPr>
          <p:cNvPr id="9" name="Slide Number Placeholder 8">
            <a:extLst>
              <a:ext uri="{FF2B5EF4-FFF2-40B4-BE49-F238E27FC236}">
                <a16:creationId xmlns:a16="http://schemas.microsoft.com/office/drawing/2014/main" id="{E78EFC9B-1427-0145-AB39-E0FC42405706}"/>
              </a:ext>
            </a:extLst>
          </p:cNvPr>
          <p:cNvSpPr>
            <a:spLocks noGrp="1"/>
          </p:cNvSpPr>
          <p:nvPr>
            <p:ph type="sldNum" sz="quarter" idx="11"/>
          </p:nvPr>
        </p:nvSpPr>
        <p:spPr/>
        <p:txBody>
          <a:bodyPr/>
          <a:lstStyle/>
          <a:p>
            <a:fld id="{24EC5647-5868-264A-970C-8CE494DA89F7}" type="slidenum">
              <a:rPr lang="en-US" smtClean="0"/>
              <a:t>‹#›</a:t>
            </a:fld>
            <a:endParaRPr lang="en-US"/>
          </a:p>
        </p:txBody>
      </p:sp>
    </p:spTree>
    <p:extLst>
      <p:ext uri="{BB962C8B-B14F-4D97-AF65-F5344CB8AC3E}">
        <p14:creationId xmlns:p14="http://schemas.microsoft.com/office/powerpoint/2010/main" val="228873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DBBD-09B9-0F45-A025-D3531285DED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E483499-0E2C-AC4F-B2EC-198D1387FF16}"/>
              </a:ext>
            </a:extLst>
          </p:cNvPr>
          <p:cNvSpPr>
            <a:spLocks noGrp="1"/>
          </p:cNvSpPr>
          <p:nvPr>
            <p:ph type="sldNum" sz="quarter" idx="10"/>
          </p:nvPr>
        </p:nvSpPr>
        <p:spPr/>
        <p:txBody>
          <a:bodyPr/>
          <a:lstStyle/>
          <a:p>
            <a:fld id="{24EC5647-5868-264A-970C-8CE494DA89F7}" type="slidenum">
              <a:rPr lang="en-US" smtClean="0"/>
              <a:t>‹#›</a:t>
            </a:fld>
            <a:endParaRPr lang="en-US"/>
          </a:p>
        </p:txBody>
      </p:sp>
      <p:sp>
        <p:nvSpPr>
          <p:cNvPr id="4" name="Date Placeholder 3">
            <a:extLst>
              <a:ext uri="{FF2B5EF4-FFF2-40B4-BE49-F238E27FC236}">
                <a16:creationId xmlns:a16="http://schemas.microsoft.com/office/drawing/2014/main" id="{E2FB384B-A01B-1842-AC0B-FB4963B8CACB}"/>
              </a:ext>
            </a:extLst>
          </p:cNvPr>
          <p:cNvSpPr>
            <a:spLocks noGrp="1"/>
          </p:cNvSpPr>
          <p:nvPr>
            <p:ph type="dt" sz="half" idx="11"/>
          </p:nvPr>
        </p:nvSpPr>
        <p:spPr/>
        <p:txBody>
          <a:bodyPr/>
          <a:lstStyle/>
          <a:p>
            <a:fld id="{6252D0C0-EECE-F14E-9213-92F105396CAC}" type="datetime1">
              <a:rPr lang="en-US" smtClean="0"/>
              <a:t>11/4/19</a:t>
            </a:fld>
            <a:endParaRPr lang="en-US"/>
          </a:p>
        </p:txBody>
      </p:sp>
    </p:spTree>
    <p:extLst>
      <p:ext uri="{BB962C8B-B14F-4D97-AF65-F5344CB8AC3E}">
        <p14:creationId xmlns:p14="http://schemas.microsoft.com/office/powerpoint/2010/main" val="97973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8D65-E5DA-3242-A5AB-117BF288D81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3CE55-B250-024D-9975-3F3FCE20930C}"/>
              </a:ext>
            </a:extLst>
          </p:cNvPr>
          <p:cNvSpPr>
            <a:spLocks noGrp="1"/>
          </p:cNvSpPr>
          <p:nvPr>
            <p:ph type="sldNum" sz="quarter" idx="10"/>
          </p:nvPr>
        </p:nvSpPr>
        <p:spPr/>
        <p:txBody>
          <a:bodyPr/>
          <a:lstStyle/>
          <a:p>
            <a:fld id="{24EC5647-5868-264A-970C-8CE494DA89F7}" type="slidenum">
              <a:rPr lang="en-US" smtClean="0"/>
              <a:t>‹#›</a:t>
            </a:fld>
            <a:endParaRPr lang="en-US"/>
          </a:p>
        </p:txBody>
      </p:sp>
      <p:sp>
        <p:nvSpPr>
          <p:cNvPr id="4" name="Date Placeholder 3">
            <a:extLst>
              <a:ext uri="{FF2B5EF4-FFF2-40B4-BE49-F238E27FC236}">
                <a16:creationId xmlns:a16="http://schemas.microsoft.com/office/drawing/2014/main" id="{D72C6D14-A407-6340-B389-44F3E3150E29}"/>
              </a:ext>
            </a:extLst>
          </p:cNvPr>
          <p:cNvSpPr>
            <a:spLocks noGrp="1"/>
          </p:cNvSpPr>
          <p:nvPr>
            <p:ph type="dt" sz="half" idx="11"/>
          </p:nvPr>
        </p:nvSpPr>
        <p:spPr/>
        <p:txBody>
          <a:bodyPr/>
          <a:lstStyle/>
          <a:p>
            <a:fld id="{28E03E75-C227-ED44-9715-F1AC1AF9916B}" type="datetime1">
              <a:rPr lang="en-US" smtClean="0"/>
              <a:t>11/4/19</a:t>
            </a:fld>
            <a:endParaRPr lang="en-US"/>
          </a:p>
        </p:txBody>
      </p:sp>
    </p:spTree>
    <p:extLst>
      <p:ext uri="{BB962C8B-B14F-4D97-AF65-F5344CB8AC3E}">
        <p14:creationId xmlns:p14="http://schemas.microsoft.com/office/powerpoint/2010/main" val="101629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3484E-94DA-D249-B07E-D7A1AF2D7C13}"/>
              </a:ext>
            </a:extLst>
          </p:cNvPr>
          <p:cNvSpPr>
            <a:spLocks noGrp="1"/>
          </p:cNvSpPr>
          <p:nvPr>
            <p:ph type="dt" sz="half" idx="10"/>
          </p:nvPr>
        </p:nvSpPr>
        <p:spPr/>
        <p:txBody>
          <a:bodyPr/>
          <a:lstStyle/>
          <a:p>
            <a:fld id="{6FC761B9-F4B8-0D48-A96E-4E478611F011}" type="datetime1">
              <a:rPr lang="en-US" smtClean="0"/>
              <a:t>11/4/19</a:t>
            </a:fld>
            <a:endParaRPr lang="en-US"/>
          </a:p>
        </p:txBody>
      </p:sp>
      <p:sp>
        <p:nvSpPr>
          <p:cNvPr id="4" name="Slide Number Placeholder 3">
            <a:extLst>
              <a:ext uri="{FF2B5EF4-FFF2-40B4-BE49-F238E27FC236}">
                <a16:creationId xmlns:a16="http://schemas.microsoft.com/office/drawing/2014/main" id="{766BC53A-9948-8549-A5F4-9C3AE240C1DC}"/>
              </a:ext>
            </a:extLst>
          </p:cNvPr>
          <p:cNvSpPr>
            <a:spLocks noGrp="1"/>
          </p:cNvSpPr>
          <p:nvPr>
            <p:ph type="sldNum" sz="quarter" idx="11"/>
          </p:nvPr>
        </p:nvSpPr>
        <p:spPr/>
        <p:txBody>
          <a:bodyPr/>
          <a:lstStyle/>
          <a:p>
            <a:fld id="{24EC5647-5868-264A-970C-8CE494DA89F7}" type="slidenum">
              <a:rPr lang="en-US" smtClean="0"/>
              <a:t>‹#›</a:t>
            </a:fld>
            <a:endParaRPr lang="en-US"/>
          </a:p>
        </p:txBody>
      </p:sp>
    </p:spTree>
    <p:extLst>
      <p:ext uri="{BB962C8B-B14F-4D97-AF65-F5344CB8AC3E}">
        <p14:creationId xmlns:p14="http://schemas.microsoft.com/office/powerpoint/2010/main" val="270757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445251"/>
            <a:ext cx="2844800" cy="365125"/>
          </a:xfrm>
          <a:prstGeom prst="rect">
            <a:avLst/>
          </a:prstGeom>
        </p:spPr>
        <p:txBody>
          <a:bodyPr/>
          <a:lstStyle/>
          <a:p>
            <a:fld id="{33758B97-882C-6F4D-86A0-8365DC5926C2}" type="datetime1">
              <a:rPr lang="en-US" smtClean="0"/>
              <a:t>11/4/19</a:t>
            </a:fld>
            <a:endParaRPr lang="en-US"/>
          </a:p>
        </p:txBody>
      </p:sp>
      <p:sp>
        <p:nvSpPr>
          <p:cNvPr id="5" name="Footer Placeholder 4"/>
          <p:cNvSpPr>
            <a:spLocks noGrp="1"/>
          </p:cNvSpPr>
          <p:nvPr>
            <p:ph type="ftr" sz="quarter" idx="11"/>
          </p:nvPr>
        </p:nvSpPr>
        <p:spPr>
          <a:xfrm>
            <a:off x="3454400" y="6445251"/>
            <a:ext cx="52832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445251"/>
            <a:ext cx="2844800" cy="365125"/>
          </a:xfrm>
          <a:prstGeom prst="rect">
            <a:avLst/>
          </a:prstGeom>
        </p:spPr>
        <p:txBody>
          <a:bodyPr/>
          <a:lstStyle/>
          <a:p>
            <a:fld id="{4F59604A-DDD4-4BE5-9F0F-C50D317D165F}" type="slidenum">
              <a:rPr lang="en-US" smtClean="0"/>
              <a:pPr/>
              <a:t>‹#›</a:t>
            </a:fld>
            <a:endParaRPr lang="en-US" dirty="0"/>
          </a:p>
        </p:txBody>
      </p:sp>
    </p:spTree>
    <p:extLst>
      <p:ext uri="{BB962C8B-B14F-4D97-AF65-F5344CB8AC3E}">
        <p14:creationId xmlns:p14="http://schemas.microsoft.com/office/powerpoint/2010/main" val="239680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00E1-23CF-7C4A-A5DA-34D7D80709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CE3B26-6906-EE44-8277-B2F25293FE82}"/>
              </a:ext>
            </a:extLst>
          </p:cNvPr>
          <p:cNvSpPr>
            <a:spLocks noGrp="1"/>
          </p:cNvSpPr>
          <p:nvPr>
            <p:ph type="dt" sz="half" idx="10"/>
          </p:nvPr>
        </p:nvSpPr>
        <p:spPr/>
        <p:txBody>
          <a:bodyPr/>
          <a:lstStyle/>
          <a:p>
            <a:fld id="{6882A601-D3AF-5C42-9FD9-02000DEE9FC6}" type="datetime1">
              <a:rPr lang="en-US" smtClean="0"/>
              <a:t>11/4/19</a:t>
            </a:fld>
            <a:endParaRPr lang="en-US"/>
          </a:p>
        </p:txBody>
      </p:sp>
      <p:sp>
        <p:nvSpPr>
          <p:cNvPr id="4" name="Slide Number Placeholder 3">
            <a:extLst>
              <a:ext uri="{FF2B5EF4-FFF2-40B4-BE49-F238E27FC236}">
                <a16:creationId xmlns:a16="http://schemas.microsoft.com/office/drawing/2014/main" id="{5D245343-BC45-C042-9438-D6DDB4616CD3}"/>
              </a:ext>
            </a:extLst>
          </p:cNvPr>
          <p:cNvSpPr>
            <a:spLocks noGrp="1"/>
          </p:cNvSpPr>
          <p:nvPr>
            <p:ph type="sldNum" sz="quarter" idx="11"/>
          </p:nvPr>
        </p:nvSpPr>
        <p:spPr/>
        <p:txBody>
          <a:bodyPr/>
          <a:lstStyle/>
          <a:p>
            <a:fld id="{24EC5647-5868-264A-970C-8CE494DA89F7}" type="slidenum">
              <a:rPr lang="en-US" smtClean="0"/>
              <a:t>‹#›</a:t>
            </a:fld>
            <a:endParaRPr lang="en-US"/>
          </a:p>
        </p:txBody>
      </p:sp>
    </p:spTree>
    <p:extLst>
      <p:ext uri="{BB962C8B-B14F-4D97-AF65-F5344CB8AC3E}">
        <p14:creationId xmlns:p14="http://schemas.microsoft.com/office/powerpoint/2010/main" val="408326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914401"/>
            <a:ext cx="105156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2D8D27C-FE9D-9144-B6FC-9268D63A2ED5}"/>
              </a:ext>
            </a:extLst>
          </p:cNvPr>
          <p:cNvSpPr>
            <a:spLocks noGrp="1"/>
          </p:cNvSpPr>
          <p:nvPr>
            <p:ph type="sldNum" sz="quarter" idx="4"/>
          </p:nvPr>
        </p:nvSpPr>
        <p:spPr>
          <a:xfrm>
            <a:off x="9247414" y="5991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C5647-5868-264A-970C-8CE494DA89F7}" type="slidenum">
              <a:rPr lang="en-US" smtClean="0"/>
              <a:t>‹#›</a:t>
            </a:fld>
            <a:endParaRPr lang="en-US"/>
          </a:p>
        </p:txBody>
      </p:sp>
      <p:sp>
        <p:nvSpPr>
          <p:cNvPr id="9" name="Date Placeholder 8">
            <a:extLst>
              <a:ext uri="{FF2B5EF4-FFF2-40B4-BE49-F238E27FC236}">
                <a16:creationId xmlns:a16="http://schemas.microsoft.com/office/drawing/2014/main" id="{A43AAEC8-8E1F-9A4A-9240-73190B6EA481}"/>
              </a:ext>
            </a:extLst>
          </p:cNvPr>
          <p:cNvSpPr>
            <a:spLocks noGrp="1"/>
          </p:cNvSpPr>
          <p:nvPr>
            <p:ph type="dt" sz="half" idx="2"/>
          </p:nvPr>
        </p:nvSpPr>
        <p:spPr>
          <a:xfrm>
            <a:off x="691243" y="599122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BD018-1742-1741-A2CF-F1A47D36ACB6}" type="datetime1">
              <a:rPr lang="en-US" smtClean="0"/>
              <a:t>11/4/19</a:t>
            </a:fld>
            <a:endParaRPr lang="en-US"/>
          </a:p>
        </p:txBody>
      </p:sp>
    </p:spTree>
    <p:extLst>
      <p:ext uri="{BB962C8B-B14F-4D97-AF65-F5344CB8AC3E}">
        <p14:creationId xmlns:p14="http://schemas.microsoft.com/office/powerpoint/2010/main" val="3334023796"/>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0" r:id="rId3"/>
    <p:sldLayoutId id="2147483673" r:id="rId4"/>
    <p:sldLayoutId id="2147483676" r:id="rId5"/>
    <p:sldLayoutId id="2147483678" r:id="rId6"/>
  </p:sldLayoutIdLst>
  <p:hf hdr="0" ftr="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odayinsci.com/2/2_12.htm#DarwinCharl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tiff"/><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image" Target="../media/image36.tiff"/><Relationship Id="rId4" Type="http://schemas.openxmlformats.org/officeDocument/2006/relationships/image" Target="../media/image35.tif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iff"/><Relationship Id="rId1" Type="http://schemas.openxmlformats.org/officeDocument/2006/relationships/slideLayout" Target="../slideLayouts/slideLayout1.xml"/><Relationship Id="rId5" Type="http://schemas.openxmlformats.org/officeDocument/2006/relationships/image" Target="../media/image41.tiff"/><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9.pdf"/><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9.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9" Type="http://schemas.openxmlformats.org/officeDocument/2006/relationships/image" Target="../media/image106.png"/><Relationship Id="rId21" Type="http://schemas.openxmlformats.org/officeDocument/2006/relationships/image" Target="../media/image88.png"/><Relationship Id="rId34" Type="http://schemas.openxmlformats.org/officeDocument/2006/relationships/image" Target="../media/image101.png"/><Relationship Id="rId42" Type="http://schemas.openxmlformats.org/officeDocument/2006/relationships/image" Target="../media/image109.png"/><Relationship Id="rId7" Type="http://schemas.openxmlformats.org/officeDocument/2006/relationships/image" Target="../media/image74.png"/><Relationship Id="rId2" Type="http://schemas.openxmlformats.org/officeDocument/2006/relationships/notesSlide" Target="../notesSlides/notesSlide22.xml"/><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png"/><Relationship Id="rId41"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png"/><Relationship Id="rId37" Type="http://schemas.openxmlformats.org/officeDocument/2006/relationships/image" Target="../media/image104.png"/><Relationship Id="rId40" Type="http://schemas.openxmlformats.org/officeDocument/2006/relationships/image" Target="../media/image107.png"/><Relationship Id="rId5" Type="http://schemas.openxmlformats.org/officeDocument/2006/relationships/image" Target="../media/image620.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pn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pn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png"/><Relationship Id="rId35" Type="http://schemas.openxmlformats.org/officeDocument/2006/relationships/image" Target="../media/image102.png"/><Relationship Id="rId8" Type="http://schemas.openxmlformats.org/officeDocument/2006/relationships/image" Target="../media/image75.png"/><Relationship Id="rId3" Type="http://schemas.openxmlformats.org/officeDocument/2006/relationships/image" Target="../media/image63.emf"/><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png"/><Relationship Id="rId38"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tiff"/><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114.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3.e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2134-2148-F64A-B927-1E340C9EB187}"/>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FD0B348D-0651-1D46-A53A-3FC60A7711B1}"/>
              </a:ext>
            </a:extLst>
          </p:cNvPr>
          <p:cNvSpPr>
            <a:spLocks noGrp="1"/>
          </p:cNvSpPr>
          <p:nvPr>
            <p:ph type="dt" sz="half" idx="11"/>
          </p:nvPr>
        </p:nvSpPr>
        <p:spPr/>
        <p:txBody>
          <a:bodyPr/>
          <a:lstStyle/>
          <a:p>
            <a:fld id="{D4BAF292-5AB0-F047-9EB7-805612AA8380}" type="datetime1">
              <a:rPr lang="en-US" smtClean="0"/>
              <a:t>11/4/19</a:t>
            </a:fld>
            <a:endParaRPr lang="en-US"/>
          </a:p>
        </p:txBody>
      </p:sp>
      <p:sp>
        <p:nvSpPr>
          <p:cNvPr id="5" name="TextBox 4">
            <a:extLst>
              <a:ext uri="{FF2B5EF4-FFF2-40B4-BE49-F238E27FC236}">
                <a16:creationId xmlns:a16="http://schemas.microsoft.com/office/drawing/2014/main" id="{A35553DE-4F6C-6F47-B723-4D8068B2ECBE}"/>
              </a:ext>
            </a:extLst>
          </p:cNvPr>
          <p:cNvSpPr txBox="1"/>
          <p:nvPr/>
        </p:nvSpPr>
        <p:spPr>
          <a:xfrm>
            <a:off x="1306285" y="1614188"/>
            <a:ext cx="8142515" cy="3046988"/>
          </a:xfrm>
          <a:prstGeom prst="rect">
            <a:avLst/>
          </a:prstGeom>
          <a:noFill/>
        </p:spPr>
        <p:txBody>
          <a:bodyPr wrap="square" rtlCol="0">
            <a:spAutoFit/>
          </a:bodyPr>
          <a:lstStyle/>
          <a:p>
            <a:pPr algn="just"/>
            <a:r>
              <a:rPr lang="en-US" sz="2400" dirty="0">
                <a:latin typeface="Tahoma" panose="020B0604030504040204" pitchFamily="34" charset="0"/>
                <a:ea typeface="Tahoma" panose="020B0604030504040204" pitchFamily="34" charset="0"/>
                <a:cs typeface="Tahoma" panose="020B0604030504040204" pitchFamily="34" charset="0"/>
              </a:rPr>
              <a:t> On November 6, 2012, </a:t>
            </a:r>
            <a:r>
              <a:rPr lang="en-US" sz="2400" dirty="0">
                <a:latin typeface="Tahoma" panose="020B0604030504040204" pitchFamily="34" charset="0"/>
                <a:ea typeface="Tahoma" panose="020B0604030504040204" pitchFamily="34" charset="0"/>
                <a:cs typeface="Tahoma" panose="020B0604030504040204" pitchFamily="34" charset="0"/>
                <a:hlinkClick r:id="rId3" tooltip="local link"/>
              </a:rPr>
              <a:t>Charles Darwin</a:t>
            </a:r>
            <a:r>
              <a:rPr lang="en-US" sz="2400" dirty="0">
                <a:latin typeface="Tahoma" panose="020B0604030504040204" pitchFamily="34" charset="0"/>
                <a:ea typeface="Tahoma" panose="020B0604030504040204" pitchFamily="34" charset="0"/>
                <a:cs typeface="Tahoma" panose="020B0604030504040204" pitchFamily="34" charset="0"/>
              </a:rPr>
              <a:t> received 4,000 write-in votes from voters in Athens-Clarke County, Georgia, protesting the reelection of an anti-science fundamentalist, Paul Broun,  who ran unopposed in the general election as a U.S. Representative. Broun sat on the </a:t>
            </a:r>
            <a:r>
              <a:rPr lang="en-US"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Science, Space and Technology Committee.</a:t>
            </a:r>
            <a:r>
              <a:rPr lang="en-US" sz="24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Yet, on 27 Sep 2012, he called evolution and the Big Bang Theory, </a:t>
            </a:r>
            <a:r>
              <a:rPr lang="en-US" sz="2400" dirty="0">
                <a:solidFill>
                  <a:srgbClr val="000000"/>
                </a:solidFill>
                <a:latin typeface="-webkit-standard"/>
              </a:rPr>
              <a:t> </a:t>
            </a:r>
            <a:r>
              <a:rPr lang="en-US"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“lies straight from the pit of hell”. </a:t>
            </a:r>
          </a:p>
        </p:txBody>
      </p:sp>
      <p:pic>
        <p:nvPicPr>
          <p:cNvPr id="6" name="Picture 5">
            <a:extLst>
              <a:ext uri="{FF2B5EF4-FFF2-40B4-BE49-F238E27FC236}">
                <a16:creationId xmlns:a16="http://schemas.microsoft.com/office/drawing/2014/main" id="{5BF6D4C7-2554-A047-A547-9218B052973B}"/>
              </a:ext>
            </a:extLst>
          </p:cNvPr>
          <p:cNvPicPr>
            <a:picLocks noChangeAspect="1"/>
          </p:cNvPicPr>
          <p:nvPr/>
        </p:nvPicPr>
        <p:blipFill>
          <a:blip r:embed="rId4"/>
          <a:stretch>
            <a:fillRect/>
          </a:stretch>
        </p:blipFill>
        <p:spPr>
          <a:xfrm>
            <a:off x="9884229" y="1379550"/>
            <a:ext cx="1002122" cy="1242631"/>
          </a:xfrm>
          <a:prstGeom prst="rect">
            <a:avLst/>
          </a:prstGeom>
        </p:spPr>
      </p:pic>
      <p:pic>
        <p:nvPicPr>
          <p:cNvPr id="7" name="Picture 6">
            <a:extLst>
              <a:ext uri="{FF2B5EF4-FFF2-40B4-BE49-F238E27FC236}">
                <a16:creationId xmlns:a16="http://schemas.microsoft.com/office/drawing/2014/main" id="{56868C16-6251-614B-997F-C52404366234}"/>
              </a:ext>
            </a:extLst>
          </p:cNvPr>
          <p:cNvPicPr>
            <a:picLocks noChangeAspect="1"/>
          </p:cNvPicPr>
          <p:nvPr/>
        </p:nvPicPr>
        <p:blipFill>
          <a:blip r:embed="rId5"/>
          <a:stretch>
            <a:fillRect/>
          </a:stretch>
        </p:blipFill>
        <p:spPr>
          <a:xfrm>
            <a:off x="9927776" y="3220956"/>
            <a:ext cx="1002122" cy="1431603"/>
          </a:xfrm>
          <a:prstGeom prst="rect">
            <a:avLst/>
          </a:prstGeom>
        </p:spPr>
      </p:pic>
      <p:sp>
        <p:nvSpPr>
          <p:cNvPr id="8" name="TextBox 7">
            <a:extLst>
              <a:ext uri="{FF2B5EF4-FFF2-40B4-BE49-F238E27FC236}">
                <a16:creationId xmlns:a16="http://schemas.microsoft.com/office/drawing/2014/main" id="{DD80EFC3-CD33-5F42-8147-3A7C633C2557}"/>
              </a:ext>
            </a:extLst>
          </p:cNvPr>
          <p:cNvSpPr txBox="1"/>
          <p:nvPr/>
        </p:nvSpPr>
        <p:spPr>
          <a:xfrm>
            <a:off x="4647293" y="1090968"/>
            <a:ext cx="289560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Today 7 years ago </a:t>
            </a:r>
          </a:p>
        </p:txBody>
      </p:sp>
    </p:spTree>
    <p:extLst>
      <p:ext uri="{BB962C8B-B14F-4D97-AF65-F5344CB8AC3E}">
        <p14:creationId xmlns:p14="http://schemas.microsoft.com/office/powerpoint/2010/main" val="4214262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08B6-156B-CF4D-9915-F3B8CD003669}"/>
              </a:ext>
            </a:extLst>
          </p:cNvPr>
          <p:cNvSpPr>
            <a:spLocks noGrp="1"/>
          </p:cNvSpPr>
          <p:nvPr>
            <p:ph type="title"/>
          </p:nvPr>
        </p:nvSpPr>
        <p:spPr>
          <a:xfrm>
            <a:off x="0" y="-47367"/>
            <a:ext cx="12192000" cy="760397"/>
          </a:xfrm>
        </p:spPr>
        <p:txBody>
          <a:bodyPr>
            <a:normAutofit/>
          </a:bodyPr>
          <a:lstStyle/>
          <a:p>
            <a:r>
              <a:rPr lang="en-US" sz="3600" dirty="0"/>
              <a:t>Impact of new excited baryons</a:t>
            </a:r>
          </a:p>
        </p:txBody>
      </p:sp>
      <p:pic>
        <p:nvPicPr>
          <p:cNvPr id="4" name="Picture 3">
            <a:extLst>
              <a:ext uri="{FF2B5EF4-FFF2-40B4-BE49-F238E27FC236}">
                <a16:creationId xmlns:a16="http://schemas.microsoft.com/office/drawing/2014/main" id="{B3B75977-D261-324A-A0E6-D57A1A47A63D}"/>
              </a:ext>
            </a:extLst>
          </p:cNvPr>
          <p:cNvPicPr>
            <a:picLocks noChangeAspect="1"/>
          </p:cNvPicPr>
          <p:nvPr/>
        </p:nvPicPr>
        <p:blipFill rotWithShape="1">
          <a:blip r:embed="rId4"/>
          <a:srcRect l="8289" r="8302" b="21904"/>
          <a:stretch/>
        </p:blipFill>
        <p:spPr>
          <a:xfrm>
            <a:off x="673136" y="882434"/>
            <a:ext cx="6696471" cy="4841422"/>
          </a:xfrm>
          <a:prstGeom prst="rect">
            <a:avLst/>
          </a:prstGeom>
        </p:spPr>
      </p:pic>
      <p:sp>
        <p:nvSpPr>
          <p:cNvPr id="5" name="Rectangle 4">
            <a:extLst>
              <a:ext uri="{FF2B5EF4-FFF2-40B4-BE49-F238E27FC236}">
                <a16:creationId xmlns:a16="http://schemas.microsoft.com/office/drawing/2014/main" id="{62CD9C77-4112-664F-ABC3-03A2F27C9DCC}"/>
              </a:ext>
            </a:extLst>
          </p:cNvPr>
          <p:cNvSpPr/>
          <p:nvPr/>
        </p:nvSpPr>
        <p:spPr>
          <a:xfrm>
            <a:off x="5329161" y="4074672"/>
            <a:ext cx="1458686" cy="359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5F493ED-28FC-A74F-8160-BA849821428F}"/>
              </a:ext>
            </a:extLst>
          </p:cNvPr>
          <p:cNvSpPr txBox="1"/>
          <p:nvPr/>
        </p:nvSpPr>
        <p:spPr>
          <a:xfrm>
            <a:off x="5243409" y="3998621"/>
            <a:ext cx="1407373"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HRG-model</a:t>
            </a:r>
          </a:p>
        </p:txBody>
      </p:sp>
      <p:sp>
        <p:nvSpPr>
          <p:cNvPr id="11" name="TextBox 10">
            <a:extLst>
              <a:ext uri="{FF2B5EF4-FFF2-40B4-BE49-F238E27FC236}">
                <a16:creationId xmlns:a16="http://schemas.microsoft.com/office/drawing/2014/main" id="{68510E66-9AEE-DC40-8EC4-C9E5682EEEB4}"/>
              </a:ext>
            </a:extLst>
          </p:cNvPr>
          <p:cNvSpPr txBox="1"/>
          <p:nvPr/>
        </p:nvSpPr>
        <p:spPr>
          <a:xfrm>
            <a:off x="7262809" y="1841278"/>
            <a:ext cx="1400396" cy="369332"/>
          </a:xfrm>
          <a:prstGeom prst="rect">
            <a:avLst/>
          </a:prstGeom>
          <a:noFill/>
        </p:spPr>
        <p:txBody>
          <a:bodyPr wrap="square" rtlCol="0">
            <a:spAutoFit/>
          </a:bodyPr>
          <a:lstStyle/>
          <a:p>
            <a:pPr algn="ctr"/>
            <a:r>
              <a:rPr lang="en-US" b="1" dirty="0">
                <a:solidFill>
                  <a:schemeClr val="bg2">
                    <a:lumMod val="50000"/>
                  </a:schemeClr>
                </a:solidFill>
                <a:latin typeface="Calibri" panose="020F0502020204030204" pitchFamily="34" charset="0"/>
                <a:cs typeface="Calibri" panose="020F0502020204030204" pitchFamily="34" charset="0"/>
              </a:rPr>
              <a:t>Hot QCD</a:t>
            </a:r>
          </a:p>
        </p:txBody>
      </p:sp>
      <p:sp>
        <p:nvSpPr>
          <p:cNvPr id="12" name="Left Arrow 11">
            <a:extLst>
              <a:ext uri="{FF2B5EF4-FFF2-40B4-BE49-F238E27FC236}">
                <a16:creationId xmlns:a16="http://schemas.microsoft.com/office/drawing/2014/main" id="{4374AB3B-EC32-B948-8324-01CB00EC8390}"/>
              </a:ext>
            </a:extLst>
          </p:cNvPr>
          <p:cNvSpPr/>
          <p:nvPr/>
        </p:nvSpPr>
        <p:spPr>
          <a:xfrm>
            <a:off x="7090048" y="1954395"/>
            <a:ext cx="314794" cy="164892"/>
          </a:xfrm>
          <a:prstGeom prst="lef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9C1FB98-D67F-D647-BA51-07FEEFD7CBBF}"/>
              </a:ext>
            </a:extLst>
          </p:cNvPr>
          <p:cNvCxnSpPr/>
          <p:nvPr/>
        </p:nvCxnSpPr>
        <p:spPr>
          <a:xfrm flipV="1">
            <a:off x="2077475" y="2377198"/>
            <a:ext cx="4884539" cy="182188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B7107E7-D892-214F-BD79-2A38A8D7A19B}"/>
              </a:ext>
            </a:extLst>
          </p:cNvPr>
          <p:cNvCxnSpPr>
            <a:cxnSpLocks/>
          </p:cNvCxnSpPr>
          <p:nvPr/>
        </p:nvCxnSpPr>
        <p:spPr>
          <a:xfrm flipV="1">
            <a:off x="2077475" y="2121385"/>
            <a:ext cx="4873652" cy="195328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D8F405-65F8-8C44-805C-BFD58AA81D8A}"/>
              </a:ext>
            </a:extLst>
          </p:cNvPr>
          <p:cNvCxnSpPr>
            <a:cxnSpLocks/>
          </p:cNvCxnSpPr>
          <p:nvPr/>
        </p:nvCxnSpPr>
        <p:spPr>
          <a:xfrm flipV="1">
            <a:off x="5152689" y="3549166"/>
            <a:ext cx="649997" cy="8506"/>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EFF5D6-AC57-0640-A1D7-E0EABB3FC33B}"/>
              </a:ext>
            </a:extLst>
          </p:cNvPr>
          <p:cNvCxnSpPr>
            <a:cxnSpLocks/>
          </p:cNvCxnSpPr>
          <p:nvPr/>
        </p:nvCxnSpPr>
        <p:spPr>
          <a:xfrm>
            <a:off x="5152689" y="3862104"/>
            <a:ext cx="715311" cy="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FCC216D-566A-A447-BB01-25161AB9501F}"/>
              </a:ext>
            </a:extLst>
          </p:cNvPr>
          <p:cNvSpPr/>
          <p:nvPr/>
        </p:nvSpPr>
        <p:spPr>
          <a:xfrm>
            <a:off x="4853398" y="1261823"/>
            <a:ext cx="1867008" cy="461665"/>
          </a:xfrm>
          <a:prstGeom prst="rect">
            <a:avLst/>
          </a:prstGeom>
        </p:spPr>
        <p:txBody>
          <a:bodyPr wrap="square">
            <a:spAutoFit/>
          </a:bodyPr>
          <a:lstStyle/>
          <a:p>
            <a:r>
              <a:rPr lang="en-US" sz="1200" dirty="0">
                <a:latin typeface="Times" pitchFamily="2" charset="0"/>
              </a:rPr>
              <a:t>Sandeep Chatterjee</a:t>
            </a:r>
            <a:r>
              <a:rPr lang="en-US" sz="1200" dirty="0">
                <a:solidFill>
                  <a:srgbClr val="0000FF"/>
                </a:solidFill>
                <a:latin typeface="Times" pitchFamily="2" charset="0"/>
              </a:rPr>
              <a:t> et al;</a:t>
            </a:r>
          </a:p>
          <a:p>
            <a:r>
              <a:rPr lang="en-US" sz="1200" dirty="0">
                <a:solidFill>
                  <a:srgbClr val="0000FF"/>
                </a:solidFill>
                <a:latin typeface="Times" pitchFamily="2" charset="0"/>
              </a:rPr>
              <a:t>PR</a:t>
            </a:r>
            <a:r>
              <a:rPr lang="en-US" sz="1200" dirty="0">
                <a:latin typeface="Times" pitchFamily="2" charset="0"/>
              </a:rPr>
              <a:t>C </a:t>
            </a:r>
            <a:r>
              <a:rPr lang="en-US" sz="1200" b="1" dirty="0">
                <a:latin typeface="Times" pitchFamily="2" charset="0"/>
              </a:rPr>
              <a:t>96</a:t>
            </a:r>
            <a:r>
              <a:rPr lang="en-US" sz="1200" dirty="0">
                <a:latin typeface="Times" pitchFamily="2" charset="0"/>
              </a:rPr>
              <a:t>, 054907 (2017)</a:t>
            </a:r>
            <a:endParaRPr lang="en-US" sz="1200" dirty="0"/>
          </a:p>
        </p:txBody>
      </p:sp>
      <p:sp>
        <p:nvSpPr>
          <p:cNvPr id="29" name="Left Arrow 28">
            <a:extLst>
              <a:ext uri="{FF2B5EF4-FFF2-40B4-BE49-F238E27FC236}">
                <a16:creationId xmlns:a16="http://schemas.microsoft.com/office/drawing/2014/main" id="{C64AD306-AB8C-864F-A30E-6CD175B9E23B}"/>
              </a:ext>
            </a:extLst>
          </p:cNvPr>
          <p:cNvSpPr/>
          <p:nvPr/>
        </p:nvSpPr>
        <p:spPr>
          <a:xfrm rot="16200000">
            <a:off x="4226410" y="4424553"/>
            <a:ext cx="314794" cy="164892"/>
          </a:xfrm>
          <a:prstGeom prst="lef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99B9CEE-D75F-4047-A537-9A38AC5F27E0}"/>
              </a:ext>
            </a:extLst>
          </p:cNvPr>
          <p:cNvPicPr>
            <a:picLocks noChangeAspect="1"/>
          </p:cNvPicPr>
          <p:nvPr/>
        </p:nvPicPr>
        <p:blipFill rotWithShape="1">
          <a:blip r:embed="rId5"/>
          <a:srcRect l="55897" t="11256" b="51025"/>
          <a:stretch/>
        </p:blipFill>
        <p:spPr>
          <a:xfrm>
            <a:off x="9219112" y="1398699"/>
            <a:ext cx="2712449" cy="3833912"/>
          </a:xfrm>
          <a:prstGeom prst="rect">
            <a:avLst/>
          </a:prstGeom>
        </p:spPr>
      </p:pic>
      <p:grpSp>
        <p:nvGrpSpPr>
          <p:cNvPr id="19" name="Group 18">
            <a:extLst>
              <a:ext uri="{FF2B5EF4-FFF2-40B4-BE49-F238E27FC236}">
                <a16:creationId xmlns:a16="http://schemas.microsoft.com/office/drawing/2014/main" id="{5C70E06F-4FA4-844E-9A2F-5CFBCF96531B}"/>
              </a:ext>
            </a:extLst>
          </p:cNvPr>
          <p:cNvGrpSpPr/>
          <p:nvPr/>
        </p:nvGrpSpPr>
        <p:grpSpPr>
          <a:xfrm>
            <a:off x="9507693" y="1973883"/>
            <a:ext cx="2178112" cy="2208984"/>
            <a:chOff x="9507693" y="1973883"/>
            <a:chExt cx="2178112" cy="2208984"/>
          </a:xfrm>
        </p:grpSpPr>
        <p:sp>
          <p:nvSpPr>
            <p:cNvPr id="30" name="Rectangle 29">
              <a:extLst>
                <a:ext uri="{FF2B5EF4-FFF2-40B4-BE49-F238E27FC236}">
                  <a16:creationId xmlns:a16="http://schemas.microsoft.com/office/drawing/2014/main" id="{793ECAAD-13C1-304A-BA06-630C98785365}"/>
                </a:ext>
              </a:extLst>
            </p:cNvPr>
            <p:cNvSpPr/>
            <p:nvPr/>
          </p:nvSpPr>
          <p:spPr>
            <a:xfrm>
              <a:off x="9507693" y="2225409"/>
              <a:ext cx="725214" cy="181762"/>
            </a:xfrm>
            <a:prstGeom prst="rect">
              <a:avLst/>
            </a:prstGeom>
            <a:solidFill>
              <a:srgbClr val="19DB2D">
                <a:alpha val="2745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18D4369-956B-534E-B103-A5ED56BE5E1D}"/>
                </a:ext>
              </a:extLst>
            </p:cNvPr>
            <p:cNvSpPr/>
            <p:nvPr/>
          </p:nvSpPr>
          <p:spPr>
            <a:xfrm>
              <a:off x="9518199" y="2726989"/>
              <a:ext cx="725214" cy="181762"/>
            </a:xfrm>
            <a:prstGeom prst="rect">
              <a:avLst/>
            </a:prstGeom>
            <a:solidFill>
              <a:srgbClr val="19DB2D">
                <a:alpha val="2745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7FC7A9E-C390-6B48-8D4D-0AB07B47C383}"/>
                </a:ext>
              </a:extLst>
            </p:cNvPr>
            <p:cNvSpPr/>
            <p:nvPr/>
          </p:nvSpPr>
          <p:spPr>
            <a:xfrm>
              <a:off x="9510606" y="2992085"/>
              <a:ext cx="725214" cy="181762"/>
            </a:xfrm>
            <a:prstGeom prst="rect">
              <a:avLst/>
            </a:prstGeom>
            <a:solidFill>
              <a:srgbClr val="19DB2D">
                <a:alpha val="2745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F35C458-D458-9A49-A580-796D187733D0}"/>
                </a:ext>
              </a:extLst>
            </p:cNvPr>
            <p:cNvSpPr/>
            <p:nvPr/>
          </p:nvSpPr>
          <p:spPr>
            <a:xfrm>
              <a:off x="10960591" y="4001105"/>
              <a:ext cx="725214" cy="181762"/>
            </a:xfrm>
            <a:prstGeom prst="rect">
              <a:avLst/>
            </a:prstGeom>
            <a:solidFill>
              <a:srgbClr val="19DB2D">
                <a:alpha val="2745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E523659-9B09-A846-9740-EAA1F6D6738A}"/>
                </a:ext>
              </a:extLst>
            </p:cNvPr>
            <p:cNvSpPr/>
            <p:nvPr/>
          </p:nvSpPr>
          <p:spPr>
            <a:xfrm>
              <a:off x="10883250" y="1973883"/>
              <a:ext cx="725214" cy="181762"/>
            </a:xfrm>
            <a:prstGeom prst="rect">
              <a:avLst/>
            </a:prstGeom>
            <a:solidFill>
              <a:srgbClr val="19DB2D">
                <a:alpha val="2745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BF60BD6-5C00-D944-84C2-5BD36EE313D2}"/>
                </a:ext>
              </a:extLst>
            </p:cNvPr>
            <p:cNvSpPr/>
            <p:nvPr/>
          </p:nvSpPr>
          <p:spPr>
            <a:xfrm>
              <a:off x="10890834" y="2723619"/>
              <a:ext cx="725214" cy="181762"/>
            </a:xfrm>
            <a:prstGeom prst="rect">
              <a:avLst/>
            </a:prstGeom>
            <a:solidFill>
              <a:srgbClr val="19DB2D">
                <a:alpha val="2745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1EA0206-237A-2942-BE09-75B0F04FA5B7}"/>
              </a:ext>
            </a:extLst>
          </p:cNvPr>
          <p:cNvSpPr txBox="1"/>
          <p:nvPr/>
        </p:nvSpPr>
        <p:spPr>
          <a:xfrm>
            <a:off x="8421811" y="1468384"/>
            <a:ext cx="3652996" cy="369332"/>
          </a:xfrm>
          <a:prstGeom prst="rect">
            <a:avLst/>
          </a:prstGeom>
          <a:solidFill>
            <a:schemeClr val="bg1"/>
          </a:solidFill>
        </p:spPr>
        <p:txBody>
          <a:bodyPr wrap="square" rtlCol="0">
            <a:spAutoFit/>
          </a:bodyPr>
          <a:lstStyle/>
          <a:p>
            <a:r>
              <a:rPr lang="en-US" b="1" dirty="0"/>
              <a:t>		PDG 2016 with *, **</a:t>
            </a:r>
          </a:p>
        </p:txBody>
      </p:sp>
      <p:grpSp>
        <p:nvGrpSpPr>
          <p:cNvPr id="20" name="Group 19">
            <a:extLst>
              <a:ext uri="{FF2B5EF4-FFF2-40B4-BE49-F238E27FC236}">
                <a16:creationId xmlns:a16="http://schemas.microsoft.com/office/drawing/2014/main" id="{BD4E743C-E582-CE4D-9C12-1CEA342698AC}"/>
              </a:ext>
            </a:extLst>
          </p:cNvPr>
          <p:cNvGrpSpPr/>
          <p:nvPr/>
        </p:nvGrpSpPr>
        <p:grpSpPr>
          <a:xfrm>
            <a:off x="9522402" y="5344230"/>
            <a:ext cx="2359246" cy="584775"/>
            <a:chOff x="8869255" y="5239726"/>
            <a:chExt cx="2359246" cy="584775"/>
          </a:xfrm>
        </p:grpSpPr>
        <p:sp>
          <p:nvSpPr>
            <p:cNvPr id="37" name="Rectangle 36">
              <a:extLst>
                <a:ext uri="{FF2B5EF4-FFF2-40B4-BE49-F238E27FC236}">
                  <a16:creationId xmlns:a16="http://schemas.microsoft.com/office/drawing/2014/main" id="{197E94D9-226A-984F-A609-88E3B61D61AF}"/>
                </a:ext>
              </a:extLst>
            </p:cNvPr>
            <p:cNvSpPr/>
            <p:nvPr/>
          </p:nvSpPr>
          <p:spPr>
            <a:xfrm>
              <a:off x="8869255" y="5392869"/>
              <a:ext cx="725214" cy="181762"/>
            </a:xfrm>
            <a:prstGeom prst="rect">
              <a:avLst/>
            </a:prstGeom>
            <a:solidFill>
              <a:srgbClr val="19DB2D">
                <a:alpha val="2745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66A54E2-AB2A-6D41-986B-9F432BB1EFD6}"/>
                </a:ext>
              </a:extLst>
            </p:cNvPr>
            <p:cNvSpPr txBox="1"/>
            <p:nvPr/>
          </p:nvSpPr>
          <p:spPr>
            <a:xfrm>
              <a:off x="9687695" y="5239726"/>
              <a:ext cx="1540806" cy="584775"/>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PDG 2018 with  </a:t>
              </a:r>
            </a:p>
            <a:p>
              <a:r>
                <a:rPr lang="en-US" sz="1600" b="1" dirty="0">
                  <a:solidFill>
                    <a:schemeClr val="accent6">
                      <a:lumMod val="75000"/>
                    </a:schemeClr>
                  </a:solidFill>
                  <a:latin typeface="Calibri" panose="020F0502020204030204" pitchFamily="34" charset="0"/>
                  <a:cs typeface="Calibri" panose="020F0502020204030204" pitchFamily="34" charset="0"/>
                </a:rPr>
                <a:t>***, **** </a:t>
              </a:r>
            </a:p>
          </p:txBody>
        </p:sp>
      </p:grpSp>
      <p:grpSp>
        <p:nvGrpSpPr>
          <p:cNvPr id="38" name="Group 95">
            <a:extLst>
              <a:ext uri="{FF2B5EF4-FFF2-40B4-BE49-F238E27FC236}">
                <a16:creationId xmlns:a16="http://schemas.microsoft.com/office/drawing/2014/main" id="{5237C2D8-CA55-984C-9999-FE0CBAFBA122}"/>
              </a:ext>
            </a:extLst>
          </p:cNvPr>
          <p:cNvGrpSpPr/>
          <p:nvPr/>
        </p:nvGrpSpPr>
        <p:grpSpPr>
          <a:xfrm>
            <a:off x="7183540" y="833193"/>
            <a:ext cx="1119844" cy="1086472"/>
            <a:chOff x="540151" y="4824151"/>
            <a:chExt cx="1119844" cy="1086472"/>
          </a:xfrm>
        </p:grpSpPr>
        <p:sp>
          <p:nvSpPr>
            <p:cNvPr id="39" name="Oval 21" descr="20%">
              <a:extLst>
                <a:ext uri="{FF2B5EF4-FFF2-40B4-BE49-F238E27FC236}">
                  <a16:creationId xmlns:a16="http://schemas.microsoft.com/office/drawing/2014/main" id="{BBCF35B3-8D96-5447-91EC-110BAC3E75AE}"/>
                </a:ext>
              </a:extLst>
            </p:cNvPr>
            <p:cNvSpPr>
              <a:spLocks noChangeAspect="1" noChangeArrowheads="1"/>
            </p:cNvSpPr>
            <p:nvPr/>
          </p:nvSpPr>
          <p:spPr bwMode="auto">
            <a:xfrm>
              <a:off x="540151" y="4824151"/>
              <a:ext cx="1119844" cy="1086472"/>
            </a:xfrm>
            <a:prstGeom prst="ellipse">
              <a:avLst/>
            </a:prstGeom>
            <a:solidFill>
              <a:srgbClr val="FFFFFF">
                <a:alpha val="68000"/>
              </a:srgbClr>
            </a:solidFill>
            <a:ln w="76200" cap="flat" cmpd="tri" algn="ctr">
              <a:noFill/>
              <a:prstDash val="solid"/>
              <a:round/>
              <a:headEnd type="none" w="med" len="med"/>
              <a:tailEnd type="none" w="med" len="med"/>
            </a:ln>
            <a:effectLst>
              <a:outerShdw blurRad="828675" dist="38100" dir="2700000" algn="tl" rotWithShape="0">
                <a:schemeClr val="accent6">
                  <a:lumMod val="75000"/>
                  <a:alpha val="85000"/>
                </a:schemeClr>
              </a:outerShdw>
              <a:softEdge rad="50800"/>
            </a:effectLst>
          </p:spPr>
          <p:txBody>
            <a:bodyPr wrap="none" anchor="ctr">
              <a:prstTxWarp prst="textNoShape">
                <a:avLst/>
              </a:prstTxWarp>
            </a:bodyPr>
            <a:lstStyle/>
            <a:p>
              <a:endParaRPr lang="en-US"/>
            </a:p>
          </p:txBody>
        </p:sp>
        <p:sp>
          <p:nvSpPr>
            <p:cNvPr id="40" name="Oval 23">
              <a:extLst>
                <a:ext uri="{FF2B5EF4-FFF2-40B4-BE49-F238E27FC236}">
                  <a16:creationId xmlns:a16="http://schemas.microsoft.com/office/drawing/2014/main" id="{F1A4C6A2-05F7-9C48-86D8-6A3D3F605327}"/>
                </a:ext>
              </a:extLst>
            </p:cNvPr>
            <p:cNvSpPr>
              <a:spLocks noChangeArrowheads="1"/>
            </p:cNvSpPr>
            <p:nvPr/>
          </p:nvSpPr>
          <p:spPr bwMode="auto">
            <a:xfrm>
              <a:off x="1016000" y="5243887"/>
              <a:ext cx="65088" cy="635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41" name="Oval 24">
              <a:extLst>
                <a:ext uri="{FF2B5EF4-FFF2-40B4-BE49-F238E27FC236}">
                  <a16:creationId xmlns:a16="http://schemas.microsoft.com/office/drawing/2014/main" id="{784B996A-28D5-1E40-87EA-5053D79A7679}"/>
                </a:ext>
              </a:extLst>
            </p:cNvPr>
            <p:cNvSpPr>
              <a:spLocks noChangeArrowheads="1"/>
            </p:cNvSpPr>
            <p:nvPr/>
          </p:nvSpPr>
          <p:spPr bwMode="auto">
            <a:xfrm>
              <a:off x="1143000" y="5145462"/>
              <a:ext cx="63500" cy="635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42" name="Oval 25">
              <a:extLst>
                <a:ext uri="{FF2B5EF4-FFF2-40B4-BE49-F238E27FC236}">
                  <a16:creationId xmlns:a16="http://schemas.microsoft.com/office/drawing/2014/main" id="{88DD6501-AEC9-9342-AC31-B5D187339982}"/>
                </a:ext>
              </a:extLst>
            </p:cNvPr>
            <p:cNvSpPr>
              <a:spLocks noChangeArrowheads="1"/>
            </p:cNvSpPr>
            <p:nvPr/>
          </p:nvSpPr>
          <p:spPr bwMode="auto">
            <a:xfrm>
              <a:off x="1325563" y="5272462"/>
              <a:ext cx="65087" cy="63500"/>
            </a:xfrm>
            <a:prstGeom prst="ellipse">
              <a:avLst/>
            </a:prstGeom>
            <a:solidFill>
              <a:srgbClr val="3AC737"/>
            </a:solidFill>
            <a:ln w="9525">
              <a:solidFill>
                <a:schemeClr val="tx1"/>
              </a:solidFill>
              <a:round/>
              <a:headEnd/>
              <a:tailEnd/>
            </a:ln>
          </p:spPr>
          <p:txBody>
            <a:bodyPr wrap="none" anchor="ctr">
              <a:prstTxWarp prst="textNoShape">
                <a:avLst/>
              </a:prstTxWarp>
            </a:bodyPr>
            <a:lstStyle/>
            <a:p>
              <a:endParaRPr lang="en-US"/>
            </a:p>
          </p:txBody>
        </p:sp>
        <p:sp>
          <p:nvSpPr>
            <p:cNvPr id="43" name="Oval 27">
              <a:extLst>
                <a:ext uri="{FF2B5EF4-FFF2-40B4-BE49-F238E27FC236}">
                  <a16:creationId xmlns:a16="http://schemas.microsoft.com/office/drawing/2014/main" id="{E9AB8CAC-5E7D-7241-A67A-740177FA9063}"/>
                </a:ext>
              </a:extLst>
            </p:cNvPr>
            <p:cNvSpPr>
              <a:spLocks noChangeArrowheads="1"/>
            </p:cNvSpPr>
            <p:nvPr/>
          </p:nvSpPr>
          <p:spPr bwMode="auto">
            <a:xfrm>
              <a:off x="1008856" y="5419170"/>
              <a:ext cx="65087" cy="635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4" name="Freeform 29">
              <a:extLst>
                <a:ext uri="{FF2B5EF4-FFF2-40B4-BE49-F238E27FC236}">
                  <a16:creationId xmlns:a16="http://schemas.microsoft.com/office/drawing/2014/main" id="{FD2AF5C2-4FDA-0D47-9041-3AD1E2C23DC8}"/>
                </a:ext>
              </a:extLst>
            </p:cNvPr>
            <p:cNvSpPr>
              <a:spLocks/>
            </p:cNvSpPr>
            <p:nvPr/>
          </p:nvSpPr>
          <p:spPr bwMode="auto">
            <a:xfrm>
              <a:off x="814388" y="5348662"/>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45" name="Freeform 32">
              <a:extLst>
                <a:ext uri="{FF2B5EF4-FFF2-40B4-BE49-F238E27FC236}">
                  <a16:creationId xmlns:a16="http://schemas.microsoft.com/office/drawing/2014/main" id="{9463C3CF-9FB7-2B4B-A692-6D4333873F4D}"/>
                </a:ext>
              </a:extLst>
            </p:cNvPr>
            <p:cNvSpPr>
              <a:spLocks/>
            </p:cNvSpPr>
            <p:nvPr/>
          </p:nvSpPr>
          <p:spPr bwMode="auto">
            <a:xfrm rot="14317620">
              <a:off x="1111250" y="52407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46" name="Oval 46">
              <a:extLst>
                <a:ext uri="{FF2B5EF4-FFF2-40B4-BE49-F238E27FC236}">
                  <a16:creationId xmlns:a16="http://schemas.microsoft.com/office/drawing/2014/main" id="{9BAD1204-206F-4145-B039-A6CA451717BA}"/>
                </a:ext>
              </a:extLst>
            </p:cNvPr>
            <p:cNvSpPr>
              <a:spLocks noChangeArrowheads="1"/>
            </p:cNvSpPr>
            <p:nvPr/>
          </p:nvSpPr>
          <p:spPr bwMode="auto">
            <a:xfrm>
              <a:off x="747713" y="521213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7" name="Freeform 32">
              <a:extLst>
                <a:ext uri="{FF2B5EF4-FFF2-40B4-BE49-F238E27FC236}">
                  <a16:creationId xmlns:a16="http://schemas.microsoft.com/office/drawing/2014/main" id="{B2D9A2B3-6CBC-4947-A6F2-D132728720DD}"/>
                </a:ext>
              </a:extLst>
            </p:cNvPr>
            <p:cNvSpPr>
              <a:spLocks/>
            </p:cNvSpPr>
            <p:nvPr/>
          </p:nvSpPr>
          <p:spPr bwMode="auto">
            <a:xfrm rot="14317620">
              <a:off x="933450" y="50121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48" name="Freeform 32">
              <a:extLst>
                <a:ext uri="{FF2B5EF4-FFF2-40B4-BE49-F238E27FC236}">
                  <a16:creationId xmlns:a16="http://schemas.microsoft.com/office/drawing/2014/main" id="{58EC9AEB-774D-3D41-87B0-DF4232C8C7BE}"/>
                </a:ext>
              </a:extLst>
            </p:cNvPr>
            <p:cNvSpPr>
              <a:spLocks/>
            </p:cNvSpPr>
            <p:nvPr/>
          </p:nvSpPr>
          <p:spPr bwMode="auto">
            <a:xfrm rot="14317620">
              <a:off x="1010729" y="5495514"/>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49" name="Oval 23">
              <a:extLst>
                <a:ext uri="{FF2B5EF4-FFF2-40B4-BE49-F238E27FC236}">
                  <a16:creationId xmlns:a16="http://schemas.microsoft.com/office/drawing/2014/main" id="{58775FCC-8ED5-BB4B-9048-C0CD7C90AB99}"/>
                </a:ext>
              </a:extLst>
            </p:cNvPr>
            <p:cNvSpPr>
              <a:spLocks noChangeArrowheads="1"/>
            </p:cNvSpPr>
            <p:nvPr/>
          </p:nvSpPr>
          <p:spPr bwMode="auto">
            <a:xfrm>
              <a:off x="1358900" y="5523287"/>
              <a:ext cx="65088" cy="635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50" name="Freeform 32">
              <a:extLst>
                <a:ext uri="{FF2B5EF4-FFF2-40B4-BE49-F238E27FC236}">
                  <a16:creationId xmlns:a16="http://schemas.microsoft.com/office/drawing/2014/main" id="{C62466EA-717B-F24E-9A9D-0BAB0B324E52}"/>
                </a:ext>
              </a:extLst>
            </p:cNvPr>
            <p:cNvSpPr>
              <a:spLocks/>
            </p:cNvSpPr>
            <p:nvPr/>
          </p:nvSpPr>
          <p:spPr bwMode="auto">
            <a:xfrm rot="14317620">
              <a:off x="787400" y="49359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51" name="Freeform 29">
              <a:extLst>
                <a:ext uri="{FF2B5EF4-FFF2-40B4-BE49-F238E27FC236}">
                  <a16:creationId xmlns:a16="http://schemas.microsoft.com/office/drawing/2014/main" id="{92DEB377-FBCD-F046-8AB7-2BD1F19A724D}"/>
                </a:ext>
              </a:extLst>
            </p:cNvPr>
            <p:cNvSpPr>
              <a:spLocks/>
            </p:cNvSpPr>
            <p:nvPr/>
          </p:nvSpPr>
          <p:spPr bwMode="auto">
            <a:xfrm>
              <a:off x="1258888" y="4933183"/>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52" name="Freeform 29">
              <a:extLst>
                <a:ext uri="{FF2B5EF4-FFF2-40B4-BE49-F238E27FC236}">
                  <a16:creationId xmlns:a16="http://schemas.microsoft.com/office/drawing/2014/main" id="{9A450604-5719-E749-9AD6-991C22437393}"/>
                </a:ext>
              </a:extLst>
            </p:cNvPr>
            <p:cNvSpPr>
              <a:spLocks/>
            </p:cNvSpPr>
            <p:nvPr/>
          </p:nvSpPr>
          <p:spPr bwMode="auto">
            <a:xfrm>
              <a:off x="1208088" y="5491983"/>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grpSp>
      <p:grpSp>
        <p:nvGrpSpPr>
          <p:cNvPr id="13" name="Group 12">
            <a:extLst>
              <a:ext uri="{FF2B5EF4-FFF2-40B4-BE49-F238E27FC236}">
                <a16:creationId xmlns:a16="http://schemas.microsoft.com/office/drawing/2014/main" id="{CF65B906-2657-3249-B3CF-22AC785E536C}"/>
              </a:ext>
            </a:extLst>
          </p:cNvPr>
          <p:cNvGrpSpPr/>
          <p:nvPr/>
        </p:nvGrpSpPr>
        <p:grpSpPr>
          <a:xfrm>
            <a:off x="881172" y="3679110"/>
            <a:ext cx="873440" cy="890325"/>
            <a:chOff x="556662" y="4375134"/>
            <a:chExt cx="873440" cy="890325"/>
          </a:xfrm>
        </p:grpSpPr>
        <p:grpSp>
          <p:nvGrpSpPr>
            <p:cNvPr id="118" name="Group 94">
              <a:extLst>
                <a:ext uri="{FF2B5EF4-FFF2-40B4-BE49-F238E27FC236}">
                  <a16:creationId xmlns:a16="http://schemas.microsoft.com/office/drawing/2014/main" id="{0F4BA13A-D852-E84F-A5F0-251DD6C631A8}"/>
                </a:ext>
              </a:extLst>
            </p:cNvPr>
            <p:cNvGrpSpPr/>
            <p:nvPr/>
          </p:nvGrpSpPr>
          <p:grpSpPr>
            <a:xfrm>
              <a:off x="621723" y="4529327"/>
              <a:ext cx="808379" cy="736132"/>
              <a:chOff x="500856" y="1486932"/>
              <a:chExt cx="1239837" cy="1136650"/>
            </a:xfrm>
          </p:grpSpPr>
          <p:sp>
            <p:nvSpPr>
              <p:cNvPr id="119" name="Oval 8" descr="Large confetti">
                <a:extLst>
                  <a:ext uri="{FF2B5EF4-FFF2-40B4-BE49-F238E27FC236}">
                    <a16:creationId xmlns:a16="http://schemas.microsoft.com/office/drawing/2014/main" id="{7866D16D-B0A9-A944-8E49-4F208F4DECAC}"/>
                  </a:ext>
                </a:extLst>
              </p:cNvPr>
              <p:cNvSpPr>
                <a:spLocks noChangeArrowheads="1"/>
              </p:cNvSpPr>
              <p:nvPr/>
            </p:nvSpPr>
            <p:spPr bwMode="auto">
              <a:xfrm rot="17170184">
                <a:off x="552450" y="1435338"/>
                <a:ext cx="1136650" cy="1239837"/>
              </a:xfrm>
              <a:prstGeom prst="ellipse">
                <a:avLst/>
              </a:prstGeom>
              <a:pattFill prst="lgConfetti">
                <a:fgClr>
                  <a:srgbClr val="CA9564"/>
                </a:fgClr>
                <a:bgClr>
                  <a:srgbClr val="FFFFFF"/>
                </a:bgClr>
              </a:pattFill>
              <a:ln w="28575" cap="flat" cmpd="sng" algn="ctr">
                <a:solidFill>
                  <a:schemeClr val="tx1"/>
                </a:solidFill>
                <a:prstDash val="solid"/>
                <a:round/>
                <a:headEnd type="none" w="med" len="med"/>
                <a:tailEnd type="none" w="med" len="med"/>
              </a:ln>
            </p:spPr>
            <p:txBody>
              <a:bodyPr wrap="none" anchor="ctr">
                <a:prstTxWarp prst="textNoShape">
                  <a:avLst/>
                </a:prstTxWarp>
              </a:bodyPr>
              <a:lstStyle/>
              <a:p>
                <a:endParaRPr lang="en-US"/>
              </a:p>
            </p:txBody>
          </p:sp>
          <p:sp>
            <p:nvSpPr>
              <p:cNvPr id="120" name="Oval 9">
                <a:extLst>
                  <a:ext uri="{FF2B5EF4-FFF2-40B4-BE49-F238E27FC236}">
                    <a16:creationId xmlns:a16="http://schemas.microsoft.com/office/drawing/2014/main" id="{D1E79893-471B-6847-894E-78BB5C779D3B}"/>
                  </a:ext>
                </a:extLst>
              </p:cNvPr>
              <p:cNvSpPr>
                <a:spLocks noChangeArrowheads="1"/>
              </p:cNvSpPr>
              <p:nvPr/>
            </p:nvSpPr>
            <p:spPr bwMode="auto">
              <a:xfrm rot="17170184">
                <a:off x="569912" y="1981439"/>
                <a:ext cx="314325" cy="344487"/>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21" name="Freeform 10">
                <a:extLst>
                  <a:ext uri="{FF2B5EF4-FFF2-40B4-BE49-F238E27FC236}">
                    <a16:creationId xmlns:a16="http://schemas.microsoft.com/office/drawing/2014/main" id="{49FB76DA-97BA-E444-9F90-AFF30A4E0549}"/>
                  </a:ext>
                </a:extLst>
              </p:cNvPr>
              <p:cNvSpPr>
                <a:spLocks/>
              </p:cNvSpPr>
              <p:nvPr/>
            </p:nvSpPr>
            <p:spPr bwMode="auto">
              <a:xfrm rot="17170184">
                <a:off x="885031" y="1839357"/>
                <a:ext cx="377825" cy="276225"/>
              </a:xfrm>
              <a:custGeom>
                <a:avLst/>
                <a:gdLst>
                  <a:gd name="T0" fmla="*/ 0 w 288"/>
                  <a:gd name="T1" fmla="*/ 0 h 192"/>
                  <a:gd name="T2" fmla="*/ 2147483647 w 288"/>
                  <a:gd name="T3" fmla="*/ 2147483647 h 192"/>
                  <a:gd name="T4" fmla="*/ 2147483647 w 288"/>
                  <a:gd name="T5" fmla="*/ 2147483647 h 192"/>
                  <a:gd name="T6" fmla="*/ 2147483647 w 288"/>
                  <a:gd name="T7" fmla="*/ 2147483647 h 192"/>
                  <a:gd name="T8" fmla="*/ 0 60000 65536"/>
                  <a:gd name="T9" fmla="*/ 0 60000 65536"/>
                  <a:gd name="T10" fmla="*/ 0 60000 65536"/>
                  <a:gd name="T11" fmla="*/ 0 60000 65536"/>
                  <a:gd name="T12" fmla="*/ 0 w 288"/>
                  <a:gd name="T13" fmla="*/ 0 h 192"/>
                  <a:gd name="T14" fmla="*/ 288 w 288"/>
                  <a:gd name="T15" fmla="*/ 192 h 192"/>
                </a:gdLst>
                <a:ahLst/>
                <a:cxnLst>
                  <a:cxn ang="T8">
                    <a:pos x="T0" y="T1"/>
                  </a:cxn>
                  <a:cxn ang="T9">
                    <a:pos x="T2" y="T3"/>
                  </a:cxn>
                  <a:cxn ang="T10">
                    <a:pos x="T4" y="T5"/>
                  </a:cxn>
                  <a:cxn ang="T11">
                    <a:pos x="T6" y="T7"/>
                  </a:cxn>
                </a:cxnLst>
                <a:rect l="T12" t="T13" r="T14" b="T15"/>
                <a:pathLst>
                  <a:path w="288" h="192">
                    <a:moveTo>
                      <a:pt x="0" y="0"/>
                    </a:moveTo>
                    <a:cubicBezTo>
                      <a:pt x="16" y="36"/>
                      <a:pt x="32" y="72"/>
                      <a:pt x="48" y="96"/>
                    </a:cubicBezTo>
                    <a:cubicBezTo>
                      <a:pt x="64" y="120"/>
                      <a:pt x="56" y="128"/>
                      <a:pt x="96" y="144"/>
                    </a:cubicBezTo>
                    <a:cubicBezTo>
                      <a:pt x="136" y="160"/>
                      <a:pt x="256" y="184"/>
                      <a:pt x="288" y="192"/>
                    </a:cubicBezTo>
                  </a:path>
                </a:pathLst>
              </a:custGeom>
              <a:noFill/>
              <a:ln w="76200">
                <a:solidFill>
                  <a:srgbClr val="FFFF66"/>
                </a:solidFill>
                <a:round/>
                <a:headEnd/>
                <a:tailEnd/>
              </a:ln>
            </p:spPr>
            <p:txBody>
              <a:bodyPr>
                <a:prstTxWarp prst="textNoShape">
                  <a:avLst/>
                </a:prstTxWarp>
              </a:bodyPr>
              <a:lstStyle/>
              <a:p>
                <a:endParaRPr lang="en-US"/>
              </a:p>
            </p:txBody>
          </p:sp>
          <p:sp>
            <p:nvSpPr>
              <p:cNvPr id="122" name="Freeform 11">
                <a:extLst>
                  <a:ext uri="{FF2B5EF4-FFF2-40B4-BE49-F238E27FC236}">
                    <a16:creationId xmlns:a16="http://schemas.microsoft.com/office/drawing/2014/main" id="{04A8C514-1695-5F43-AA53-F1BDE270E2C6}"/>
                  </a:ext>
                </a:extLst>
              </p:cNvPr>
              <p:cNvSpPr>
                <a:spLocks/>
              </p:cNvSpPr>
              <p:nvPr/>
            </p:nvSpPr>
            <p:spPr bwMode="auto">
              <a:xfrm rot="17170184">
                <a:off x="1056481" y="1934607"/>
                <a:ext cx="74612" cy="414338"/>
              </a:xfrm>
              <a:custGeom>
                <a:avLst/>
                <a:gdLst>
                  <a:gd name="T0" fmla="*/ 0 w 56"/>
                  <a:gd name="T1" fmla="*/ 0 h 288"/>
                  <a:gd name="T2" fmla="*/ 2147483647 w 56"/>
                  <a:gd name="T3" fmla="*/ 2147483647 h 288"/>
                  <a:gd name="T4" fmla="*/ 2147483647 w 56"/>
                  <a:gd name="T5" fmla="*/ 2147483647 h 288"/>
                  <a:gd name="T6" fmla="*/ 2147483647 w 56"/>
                  <a:gd name="T7" fmla="*/ 2147483647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0" y="0"/>
                    </a:moveTo>
                    <a:cubicBezTo>
                      <a:pt x="20" y="56"/>
                      <a:pt x="40" y="112"/>
                      <a:pt x="48" y="144"/>
                    </a:cubicBezTo>
                    <a:cubicBezTo>
                      <a:pt x="56" y="176"/>
                      <a:pt x="48" y="168"/>
                      <a:pt x="48" y="192"/>
                    </a:cubicBezTo>
                    <a:cubicBezTo>
                      <a:pt x="48" y="216"/>
                      <a:pt x="48" y="272"/>
                      <a:pt x="48" y="288"/>
                    </a:cubicBezTo>
                  </a:path>
                </a:pathLst>
              </a:custGeom>
              <a:noFill/>
              <a:ln w="76200">
                <a:solidFill>
                  <a:srgbClr val="CC6600"/>
                </a:solidFill>
                <a:round/>
                <a:headEnd/>
                <a:tailEnd/>
              </a:ln>
            </p:spPr>
            <p:txBody>
              <a:bodyPr>
                <a:prstTxWarp prst="textNoShape">
                  <a:avLst/>
                </a:prstTxWarp>
              </a:bodyPr>
              <a:lstStyle/>
              <a:p>
                <a:endParaRPr lang="en-US"/>
              </a:p>
            </p:txBody>
          </p:sp>
          <p:sp>
            <p:nvSpPr>
              <p:cNvPr id="123" name="Freeform 12">
                <a:extLst>
                  <a:ext uri="{FF2B5EF4-FFF2-40B4-BE49-F238E27FC236}">
                    <a16:creationId xmlns:a16="http://schemas.microsoft.com/office/drawing/2014/main" id="{4F2B1077-E73E-C544-81AE-6C4E4CF10A4A}"/>
                  </a:ext>
                </a:extLst>
              </p:cNvPr>
              <p:cNvSpPr>
                <a:spLocks/>
              </p:cNvSpPr>
              <p:nvPr/>
            </p:nvSpPr>
            <p:spPr bwMode="auto">
              <a:xfrm rot="17170184">
                <a:off x="1110456" y="1928257"/>
                <a:ext cx="379412" cy="217488"/>
              </a:xfrm>
              <a:custGeom>
                <a:avLst/>
                <a:gdLst>
                  <a:gd name="T0" fmla="*/ 2147483647 w 288"/>
                  <a:gd name="T1" fmla="*/ 2147483647 h 152"/>
                  <a:gd name="T2" fmla="*/ 2147483647 w 288"/>
                  <a:gd name="T3" fmla="*/ 2147483647 h 152"/>
                  <a:gd name="T4" fmla="*/ 2147483647 w 288"/>
                  <a:gd name="T5" fmla="*/ 2147483647 h 152"/>
                  <a:gd name="T6" fmla="*/ 0 w 288"/>
                  <a:gd name="T7" fmla="*/ 2147483647 h 152"/>
                  <a:gd name="T8" fmla="*/ 0 60000 65536"/>
                  <a:gd name="T9" fmla="*/ 0 60000 65536"/>
                  <a:gd name="T10" fmla="*/ 0 60000 65536"/>
                  <a:gd name="T11" fmla="*/ 0 60000 65536"/>
                  <a:gd name="T12" fmla="*/ 0 w 288"/>
                  <a:gd name="T13" fmla="*/ 0 h 152"/>
                  <a:gd name="T14" fmla="*/ 288 w 288"/>
                  <a:gd name="T15" fmla="*/ 152 h 152"/>
                </a:gdLst>
                <a:ahLst/>
                <a:cxnLst>
                  <a:cxn ang="T8">
                    <a:pos x="T0" y="T1"/>
                  </a:cxn>
                  <a:cxn ang="T9">
                    <a:pos x="T2" y="T3"/>
                  </a:cxn>
                  <a:cxn ang="T10">
                    <a:pos x="T4" y="T5"/>
                  </a:cxn>
                  <a:cxn ang="T11">
                    <a:pos x="T6" y="T7"/>
                  </a:cxn>
                </a:cxnLst>
                <a:rect l="T12" t="T13" r="T14" b="T15"/>
                <a:pathLst>
                  <a:path w="288" h="152">
                    <a:moveTo>
                      <a:pt x="288" y="8"/>
                    </a:moveTo>
                    <a:cubicBezTo>
                      <a:pt x="232" y="4"/>
                      <a:pt x="176" y="0"/>
                      <a:pt x="144" y="8"/>
                    </a:cubicBezTo>
                    <a:cubicBezTo>
                      <a:pt x="112" y="16"/>
                      <a:pt x="120" y="32"/>
                      <a:pt x="96" y="56"/>
                    </a:cubicBezTo>
                    <a:cubicBezTo>
                      <a:pt x="72" y="80"/>
                      <a:pt x="36" y="116"/>
                      <a:pt x="0" y="152"/>
                    </a:cubicBezTo>
                  </a:path>
                </a:pathLst>
              </a:custGeom>
              <a:noFill/>
              <a:ln w="76200">
                <a:solidFill>
                  <a:srgbClr val="CC0000"/>
                </a:solidFill>
                <a:round/>
                <a:headEnd/>
                <a:tailEnd/>
              </a:ln>
            </p:spPr>
            <p:txBody>
              <a:bodyPr>
                <a:prstTxWarp prst="textNoShape">
                  <a:avLst/>
                </a:prstTxWarp>
              </a:bodyPr>
              <a:lstStyle/>
              <a:p>
                <a:endParaRPr lang="en-US"/>
              </a:p>
            </p:txBody>
          </p:sp>
          <p:sp>
            <p:nvSpPr>
              <p:cNvPr id="124" name="Oval 13">
                <a:extLst>
                  <a:ext uri="{FF2B5EF4-FFF2-40B4-BE49-F238E27FC236}">
                    <a16:creationId xmlns:a16="http://schemas.microsoft.com/office/drawing/2014/main" id="{4C8FA159-C065-2944-8475-2DD25A5F404F}"/>
                  </a:ext>
                </a:extLst>
              </p:cNvPr>
              <p:cNvSpPr>
                <a:spLocks noChangeArrowheads="1"/>
              </p:cNvSpPr>
              <p:nvPr/>
            </p:nvSpPr>
            <p:spPr bwMode="auto">
              <a:xfrm rot="17170184">
                <a:off x="1212056" y="2115582"/>
                <a:ext cx="317500" cy="342900"/>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en-US"/>
              </a:p>
            </p:txBody>
          </p:sp>
          <p:sp>
            <p:nvSpPr>
              <p:cNvPr id="125" name="Oval 14">
                <a:extLst>
                  <a:ext uri="{FF2B5EF4-FFF2-40B4-BE49-F238E27FC236}">
                    <a16:creationId xmlns:a16="http://schemas.microsoft.com/office/drawing/2014/main" id="{2C0BAB7F-E25E-DA4F-8995-C17953B12B6B}"/>
                  </a:ext>
                </a:extLst>
              </p:cNvPr>
              <p:cNvSpPr>
                <a:spLocks noChangeArrowheads="1"/>
              </p:cNvSpPr>
              <p:nvPr/>
            </p:nvSpPr>
            <p:spPr bwMode="auto">
              <a:xfrm rot="17170184">
                <a:off x="1166811" y="1578214"/>
                <a:ext cx="315913" cy="342900"/>
              </a:xfrm>
              <a:prstGeom prst="ellipse">
                <a:avLst/>
              </a:prstGeom>
              <a:solidFill>
                <a:srgbClr val="66FF66"/>
              </a:solidFill>
              <a:ln w="9525">
                <a:solidFill>
                  <a:schemeClr val="tx1"/>
                </a:solidFill>
                <a:round/>
                <a:headEnd/>
                <a:tailEnd/>
              </a:ln>
            </p:spPr>
            <p:txBody>
              <a:bodyPr wrap="none" anchor="ctr">
                <a:prstTxWarp prst="textNoShape">
                  <a:avLst/>
                </a:prstTxWarp>
              </a:bodyPr>
              <a:lstStyle/>
              <a:p>
                <a:endParaRPr lang="en-US"/>
              </a:p>
            </p:txBody>
          </p:sp>
        </p:grpSp>
        <p:grpSp>
          <p:nvGrpSpPr>
            <p:cNvPr id="76" name="Group 111">
              <a:extLst>
                <a:ext uri="{FF2B5EF4-FFF2-40B4-BE49-F238E27FC236}">
                  <a16:creationId xmlns:a16="http://schemas.microsoft.com/office/drawing/2014/main" id="{75FAA59C-E98B-7541-AEE5-8BAB8A23FD77}"/>
                </a:ext>
              </a:extLst>
            </p:cNvPr>
            <p:cNvGrpSpPr/>
            <p:nvPr/>
          </p:nvGrpSpPr>
          <p:grpSpPr>
            <a:xfrm>
              <a:off x="556662" y="4375134"/>
              <a:ext cx="490779" cy="537259"/>
              <a:chOff x="584720" y="4463043"/>
              <a:chExt cx="570981" cy="707919"/>
            </a:xfrm>
          </p:grpSpPr>
          <p:sp>
            <p:nvSpPr>
              <p:cNvPr id="77" name="Oval 76">
                <a:extLst>
                  <a:ext uri="{FF2B5EF4-FFF2-40B4-BE49-F238E27FC236}">
                    <a16:creationId xmlns:a16="http://schemas.microsoft.com/office/drawing/2014/main" id="{22BF9A67-883F-CC4B-BC5B-D36F3C83B1DD}"/>
                  </a:ext>
                </a:extLst>
              </p:cNvPr>
              <p:cNvSpPr/>
              <p:nvPr/>
            </p:nvSpPr>
            <p:spPr>
              <a:xfrm>
                <a:off x="584720" y="4463043"/>
                <a:ext cx="570981" cy="707919"/>
              </a:xfrm>
              <a:prstGeom prst="ellipse">
                <a:avLst/>
              </a:prstGeom>
              <a:solidFill>
                <a:schemeClr val="accent3">
                  <a:lumMod val="60000"/>
                  <a:lumOff val="40000"/>
                  <a:alpha val="44000"/>
                </a:schemeClr>
              </a:solidFill>
              <a:ln>
                <a:solidFill>
                  <a:schemeClr val="tx1">
                    <a:lumMod val="65000"/>
                    <a:lumOff val="35000"/>
                  </a:schemeClr>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14">
                <a:extLst>
                  <a:ext uri="{FF2B5EF4-FFF2-40B4-BE49-F238E27FC236}">
                    <a16:creationId xmlns:a16="http://schemas.microsoft.com/office/drawing/2014/main" id="{B432E822-F570-744A-84C9-E0FE1EEFDB3D}"/>
                  </a:ext>
                </a:extLst>
              </p:cNvPr>
              <p:cNvSpPr>
                <a:spLocks noChangeArrowheads="1"/>
              </p:cNvSpPr>
              <p:nvPr/>
            </p:nvSpPr>
            <p:spPr bwMode="auto">
              <a:xfrm rot="17170184">
                <a:off x="734924" y="4498183"/>
                <a:ext cx="315913" cy="342900"/>
              </a:xfrm>
              <a:prstGeom prst="ellipse">
                <a:avLst/>
              </a:prstGeom>
              <a:gradFill flip="none" rotWithShape="1">
                <a:gsLst>
                  <a:gs pos="0">
                    <a:srgbClr val="CCFFCC">
                      <a:shade val="30000"/>
                      <a:satMod val="115000"/>
                    </a:srgbClr>
                  </a:gs>
                  <a:gs pos="50000">
                    <a:srgbClr val="CCFFCC">
                      <a:shade val="67500"/>
                      <a:satMod val="115000"/>
                    </a:srgbClr>
                  </a:gs>
                  <a:gs pos="100000">
                    <a:srgbClr val="CCFFCC">
                      <a:shade val="100000"/>
                      <a:satMod val="115000"/>
                    </a:srgbClr>
                  </a:gs>
                </a:gsLst>
                <a:lin ang="8100000" scaled="1"/>
                <a:tileRect/>
              </a:gradFill>
              <a:ln w="9525">
                <a:solidFill>
                  <a:schemeClr val="tx1"/>
                </a:solidFill>
                <a:round/>
                <a:headEnd/>
                <a:tailEnd/>
              </a:ln>
            </p:spPr>
            <p:txBody>
              <a:bodyPr wrap="none" anchor="ctr">
                <a:prstTxWarp prst="textNoShape">
                  <a:avLst/>
                </a:prstTxWarp>
              </a:bodyPr>
              <a:lstStyle/>
              <a:p>
                <a:endParaRPr lang="en-US"/>
              </a:p>
            </p:txBody>
          </p:sp>
          <p:sp>
            <p:nvSpPr>
              <p:cNvPr id="78" name="Oval 14">
                <a:extLst>
                  <a:ext uri="{FF2B5EF4-FFF2-40B4-BE49-F238E27FC236}">
                    <a16:creationId xmlns:a16="http://schemas.microsoft.com/office/drawing/2014/main" id="{D09EE49D-6B4E-5B48-A2C0-53F8FED1BB41}"/>
                  </a:ext>
                </a:extLst>
              </p:cNvPr>
              <p:cNvSpPr>
                <a:spLocks noChangeArrowheads="1"/>
              </p:cNvSpPr>
              <p:nvPr/>
            </p:nvSpPr>
            <p:spPr bwMode="auto">
              <a:xfrm rot="17170184">
                <a:off x="734430" y="4793121"/>
                <a:ext cx="315913" cy="342900"/>
              </a:xfrm>
              <a:prstGeom prst="ellipse">
                <a:avLst/>
              </a:prstGeom>
              <a:blipFill>
                <a:blip r:embed="rId6"/>
                <a:tile tx="0" ty="0" sx="100000" sy="100000" flip="none" algn="tl"/>
              </a:blipFill>
              <a:ln w="9525">
                <a:solidFill>
                  <a:schemeClr val="tx1"/>
                </a:solidFill>
                <a:round/>
                <a:headEnd/>
                <a:tailEnd/>
              </a:ln>
            </p:spPr>
            <p:txBody>
              <a:bodyPr wrap="none" anchor="ctr">
                <a:prstTxWarp prst="textNoShape">
                  <a:avLst/>
                </a:prstTxWarp>
              </a:bodyPr>
              <a:lstStyle/>
              <a:p>
                <a:endParaRPr lang="en-US"/>
              </a:p>
            </p:txBody>
          </p:sp>
        </p:grpSp>
      </p:grpSp>
      <p:sp>
        <p:nvSpPr>
          <p:cNvPr id="22" name="TextBox 21">
            <a:extLst>
              <a:ext uri="{FF2B5EF4-FFF2-40B4-BE49-F238E27FC236}">
                <a16:creationId xmlns:a16="http://schemas.microsoft.com/office/drawing/2014/main" id="{1ACA4139-933A-1249-BE0C-D3C4FCAFFCE9}"/>
              </a:ext>
            </a:extLst>
          </p:cNvPr>
          <p:cNvSpPr txBox="1"/>
          <p:nvPr/>
        </p:nvSpPr>
        <p:spPr>
          <a:xfrm>
            <a:off x="9823009" y="1050028"/>
            <a:ext cx="136447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not included</a:t>
            </a:r>
          </a:p>
        </p:txBody>
      </p:sp>
      <p:pic>
        <p:nvPicPr>
          <p:cNvPr id="129" name="Picture 128">
            <a:extLst>
              <a:ext uri="{FF2B5EF4-FFF2-40B4-BE49-F238E27FC236}">
                <a16:creationId xmlns:a16="http://schemas.microsoft.com/office/drawing/2014/main" id="{C865C292-DEC7-DB41-9EAF-60DEAFE1FCD8}"/>
              </a:ext>
            </a:extLst>
          </p:cNvPr>
          <p:cNvPicPr>
            <a:picLocks noChangeAspect="1"/>
          </p:cNvPicPr>
          <p:nvPr/>
        </p:nvPicPr>
        <p:blipFill>
          <a:blip r:embed="rId7"/>
          <a:stretch>
            <a:fillRect/>
          </a:stretch>
        </p:blipFill>
        <p:spPr>
          <a:xfrm>
            <a:off x="49587" y="-9187"/>
            <a:ext cx="559381" cy="794277"/>
          </a:xfrm>
          <a:prstGeom prst="rect">
            <a:avLst/>
          </a:prstGeom>
        </p:spPr>
      </p:pic>
      <p:sp>
        <p:nvSpPr>
          <p:cNvPr id="23" name="Rectangle 22">
            <a:extLst>
              <a:ext uri="{FF2B5EF4-FFF2-40B4-BE49-F238E27FC236}">
                <a16:creationId xmlns:a16="http://schemas.microsoft.com/office/drawing/2014/main" id="{34E2C277-3C31-CF4B-81F4-621788628C49}"/>
              </a:ext>
            </a:extLst>
          </p:cNvPr>
          <p:cNvSpPr/>
          <p:nvPr/>
        </p:nvSpPr>
        <p:spPr>
          <a:xfrm>
            <a:off x="10883250" y="2225409"/>
            <a:ext cx="732798" cy="20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06AEE0-407E-1D46-A60C-7E2D0804B17E}"/>
              </a:ext>
            </a:extLst>
          </p:cNvPr>
          <p:cNvSpPr txBox="1"/>
          <p:nvPr/>
        </p:nvSpPr>
        <p:spPr>
          <a:xfrm>
            <a:off x="9484215" y="4968513"/>
            <a:ext cx="793182" cy="307777"/>
          </a:xfrm>
          <a:prstGeom prst="rect">
            <a:avLst/>
          </a:prstGeom>
          <a:solidFill>
            <a:srgbClr val="00DC6E">
              <a:alpha val="50000"/>
            </a:srgbClr>
          </a:solidFill>
          <a:ln>
            <a:solidFill>
              <a:schemeClr val="tx1"/>
            </a:solidFill>
          </a:ln>
        </p:spPr>
        <p:txBody>
          <a:bodyPr wrap="square" rtlCol="0">
            <a:spAutoFit/>
          </a:bodyPr>
          <a:lstStyle/>
          <a:p>
            <a:r>
              <a:rPr lang="en-US" sz="1400" i="1" dirty="0">
                <a:latin typeface="Times New Roman" panose="02020603050405020304" pitchFamily="18" charset="0"/>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(1875)</a:t>
            </a:r>
          </a:p>
        </p:txBody>
      </p:sp>
      <p:sp>
        <p:nvSpPr>
          <p:cNvPr id="62" name="TextBox 61">
            <a:extLst>
              <a:ext uri="{FF2B5EF4-FFF2-40B4-BE49-F238E27FC236}">
                <a16:creationId xmlns:a16="http://schemas.microsoft.com/office/drawing/2014/main" id="{79E3AF0B-5DA5-0A45-909F-A6B1D64A2A1E}"/>
              </a:ext>
            </a:extLst>
          </p:cNvPr>
          <p:cNvSpPr txBox="1"/>
          <p:nvPr/>
        </p:nvSpPr>
        <p:spPr>
          <a:xfrm>
            <a:off x="263847" y="4960273"/>
            <a:ext cx="1400396" cy="369332"/>
          </a:xfrm>
          <a:prstGeom prst="rect">
            <a:avLst/>
          </a:prstGeom>
          <a:noFill/>
        </p:spPr>
        <p:txBody>
          <a:bodyPr wrap="square" rtlCol="0">
            <a:spAutoFit/>
          </a:bodyPr>
          <a:lstStyle/>
          <a:p>
            <a:pPr algn="ctr"/>
            <a:r>
              <a:rPr lang="en-US" b="1" dirty="0">
                <a:solidFill>
                  <a:schemeClr val="bg2">
                    <a:lumMod val="50000"/>
                  </a:schemeClr>
                </a:solidFill>
                <a:latin typeface="Calibri" panose="020F0502020204030204" pitchFamily="34" charset="0"/>
                <a:cs typeface="Calibri" panose="020F0502020204030204" pitchFamily="34" charset="0"/>
              </a:rPr>
              <a:t>Strong QCD</a:t>
            </a:r>
          </a:p>
        </p:txBody>
      </p:sp>
      <p:sp>
        <p:nvSpPr>
          <p:cNvPr id="63" name="Left Arrow 62">
            <a:extLst>
              <a:ext uri="{FF2B5EF4-FFF2-40B4-BE49-F238E27FC236}">
                <a16:creationId xmlns:a16="http://schemas.microsoft.com/office/drawing/2014/main" id="{CF84315D-58DB-3A45-B4D5-3A6AB206A71E}"/>
              </a:ext>
            </a:extLst>
          </p:cNvPr>
          <p:cNvSpPr/>
          <p:nvPr/>
        </p:nvSpPr>
        <p:spPr>
          <a:xfrm rot="5400000">
            <a:off x="921003" y="4674170"/>
            <a:ext cx="314794" cy="164892"/>
          </a:xfrm>
          <a:prstGeom prst="lef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B60245CD-E9F5-8C4B-966C-A12464311B84}"/>
              </a:ext>
            </a:extLst>
          </p:cNvPr>
          <p:cNvSpPr txBox="1"/>
          <p:nvPr/>
        </p:nvSpPr>
        <p:spPr>
          <a:xfrm>
            <a:off x="1537598" y="5584841"/>
            <a:ext cx="7663203" cy="646331"/>
          </a:xfrm>
          <a:prstGeom prst="rect">
            <a:avLst/>
          </a:prstGeom>
          <a:solidFill>
            <a:srgbClr val="CCFFCC"/>
          </a:solidFill>
          <a:ln>
            <a:solidFill>
              <a:schemeClr val="tx1"/>
            </a:solidFill>
          </a:ln>
        </p:spPr>
        <p:txBody>
          <a:bodyPr wrap="square" rtlCol="0">
            <a:spAutoFit/>
          </a:bodyPr>
          <a:lstStyle/>
          <a:p>
            <a:pPr marL="285750" indent="-285750" algn="ctr">
              <a:buFont typeface="Wingdings" pitchFamily="2" charset="2"/>
              <a:buChar char="è"/>
            </a:pPr>
            <a:r>
              <a:rPr lang="en-US" b="1" i="1" dirty="0">
                <a:solidFill>
                  <a:srgbClr val="800000"/>
                </a:solidFill>
                <a:latin typeface="Calibri"/>
                <a:cs typeface="Calibri"/>
                <a:sym typeface="Wingdings"/>
              </a:rPr>
              <a:t>We do not describe the transition near the cross over temperature. Additional N* and </a:t>
            </a:r>
            <a:r>
              <a:rPr lang="en-US" b="1" i="1" dirty="0">
                <a:solidFill>
                  <a:srgbClr val="800000"/>
                </a:solidFill>
                <a:latin typeface="Symbol" pitchFamily="2" charset="2"/>
                <a:cs typeface="Calibri" panose="020F0502020204030204" pitchFamily="34" charset="0"/>
                <a:sym typeface="Wingdings"/>
              </a:rPr>
              <a:t>D</a:t>
            </a:r>
            <a:r>
              <a:rPr lang="en-US" b="1" i="1" dirty="0">
                <a:solidFill>
                  <a:srgbClr val="800000"/>
                </a:solidFill>
                <a:latin typeface="Calibri"/>
                <a:cs typeface="Calibri"/>
                <a:sym typeface="Wingdings"/>
              </a:rPr>
              <a:t>* states and hyperons will affect behavior.  </a:t>
            </a:r>
          </a:p>
        </p:txBody>
      </p:sp>
      <p:cxnSp>
        <p:nvCxnSpPr>
          <p:cNvPr id="64" name="Straight Connector 63">
            <a:extLst>
              <a:ext uri="{FF2B5EF4-FFF2-40B4-BE49-F238E27FC236}">
                <a16:creationId xmlns:a16="http://schemas.microsoft.com/office/drawing/2014/main" id="{BD1B6211-DA7E-A14F-8297-9853C7398221}"/>
              </a:ext>
            </a:extLst>
          </p:cNvPr>
          <p:cNvCxnSpPr>
            <a:cxnSpLocks/>
          </p:cNvCxnSpPr>
          <p:nvPr/>
        </p:nvCxnSpPr>
        <p:spPr>
          <a:xfrm flipV="1">
            <a:off x="2077475" y="2003370"/>
            <a:ext cx="4893700" cy="1988702"/>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0D74BA5A-DFA3-5A4D-BF36-EF9EFA293003}"/>
              </a:ext>
            </a:extLst>
          </p:cNvPr>
          <p:cNvSpPr>
            <a:spLocks noGrp="1"/>
          </p:cNvSpPr>
          <p:nvPr>
            <p:ph type="dt" sz="half" idx="10"/>
          </p:nvPr>
        </p:nvSpPr>
        <p:spPr/>
        <p:txBody>
          <a:bodyPr/>
          <a:lstStyle/>
          <a:p>
            <a:fld id="{49731160-BB8C-1D42-9CBA-B3B981358A91}" type="datetime1">
              <a:rPr lang="en-US" smtClean="0"/>
              <a:t>11/4/19</a:t>
            </a:fld>
            <a:endParaRPr lang="en-US"/>
          </a:p>
        </p:txBody>
      </p:sp>
      <p:sp>
        <p:nvSpPr>
          <p:cNvPr id="9" name="Slide Number Placeholder 8">
            <a:extLst>
              <a:ext uri="{FF2B5EF4-FFF2-40B4-BE49-F238E27FC236}">
                <a16:creationId xmlns:a16="http://schemas.microsoft.com/office/drawing/2014/main" id="{3532C6FD-91A4-5C4C-A283-48543EF2D5EB}"/>
              </a:ext>
            </a:extLst>
          </p:cNvPr>
          <p:cNvSpPr>
            <a:spLocks noGrp="1"/>
          </p:cNvSpPr>
          <p:nvPr>
            <p:ph type="sldNum" sz="quarter" idx="11"/>
          </p:nvPr>
        </p:nvSpPr>
        <p:spPr/>
        <p:txBody>
          <a:bodyPr/>
          <a:lstStyle/>
          <a:p>
            <a:fld id="{24EC5647-5868-264A-970C-8CE494DA89F7}" type="slidenum">
              <a:rPr lang="en-US" smtClean="0"/>
              <a:t>9</a:t>
            </a:fld>
            <a:endParaRPr lang="en-US" dirty="0"/>
          </a:p>
        </p:txBody>
      </p:sp>
    </p:spTree>
    <p:custDataLst>
      <p:tags r:id="rId1"/>
    </p:custDataLst>
    <p:extLst>
      <p:ext uri="{BB962C8B-B14F-4D97-AF65-F5344CB8AC3E}">
        <p14:creationId xmlns:p14="http://schemas.microsoft.com/office/powerpoint/2010/main" val="998486603"/>
      </p:ext>
    </p:extLst>
  </p:cSld>
  <p:clrMapOvr>
    <a:masterClrMapping/>
  </p:clrMapOvr>
  <mc:AlternateContent xmlns:mc="http://schemas.openxmlformats.org/markup-compatibility/2006" xmlns:p14="http://schemas.microsoft.com/office/powerpoint/2010/main">
    <mc:Choice Requires="p14">
      <p:transition spd="slow" p14:dur="2000" advTm="51743"/>
    </mc:Choice>
    <mc:Fallback xmlns="">
      <p:transition spd="slow" advTm="517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64"/>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200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AEA89E8-B95B-9B49-B986-280A3E32747E}"/>
              </a:ext>
            </a:extLst>
          </p:cNvPr>
          <p:cNvPicPr>
            <a:picLocks noChangeAspect="1"/>
          </p:cNvPicPr>
          <p:nvPr/>
        </p:nvPicPr>
        <p:blipFill rotWithShape="1">
          <a:blip r:embed="rId2"/>
          <a:srcRect l="6389" r="7430" b="33450"/>
          <a:stretch/>
        </p:blipFill>
        <p:spPr>
          <a:xfrm>
            <a:off x="6081929" y="1583988"/>
            <a:ext cx="5067143" cy="1601381"/>
          </a:xfrm>
          <a:prstGeom prst="rect">
            <a:avLst/>
          </a:prstGeom>
        </p:spPr>
      </p:pic>
      <p:sp>
        <p:nvSpPr>
          <p:cNvPr id="2" name="Title 1"/>
          <p:cNvSpPr>
            <a:spLocks noGrp="1"/>
          </p:cNvSpPr>
          <p:nvPr>
            <p:ph type="title"/>
          </p:nvPr>
        </p:nvSpPr>
        <p:spPr>
          <a:xfrm>
            <a:off x="0" y="1"/>
            <a:ext cx="12192000" cy="760397"/>
          </a:xfrm>
        </p:spPr>
        <p:txBody>
          <a:bodyPr>
            <a:normAutofit/>
          </a:bodyPr>
          <a:lstStyle/>
          <a:p>
            <a:r>
              <a:rPr lang="en-US" sz="3600" dirty="0"/>
              <a:t>Search for strange baryons</a:t>
            </a:r>
          </a:p>
        </p:txBody>
      </p:sp>
      <p:sp>
        <p:nvSpPr>
          <p:cNvPr id="10" name="TextBox 9"/>
          <p:cNvSpPr txBox="1"/>
          <p:nvPr/>
        </p:nvSpPr>
        <p:spPr>
          <a:xfrm>
            <a:off x="-5435600" y="-1282700"/>
            <a:ext cx="8682523" cy="369332"/>
          </a:xfrm>
          <a:prstGeom prst="rect">
            <a:avLst/>
          </a:prstGeom>
          <a:noFill/>
        </p:spPr>
        <p:txBody>
          <a:bodyPr wrap="square" rtlCol="0">
            <a:spAutoFit/>
          </a:bodyPr>
          <a:lstStyle/>
          <a:p>
            <a:r>
              <a:rPr lang="en-US"/>
              <a:t>Λ</a:t>
            </a:r>
            <a:endParaRPr lang="en-US" dirty="0"/>
          </a:p>
        </p:txBody>
      </p:sp>
      <p:pic>
        <p:nvPicPr>
          <p:cNvPr id="13" name="Picture 12"/>
          <p:cNvPicPr>
            <a:picLocks noChangeAspect="1"/>
          </p:cNvPicPr>
          <p:nvPr/>
        </p:nvPicPr>
        <p:blipFill>
          <a:blip r:embed="rId3"/>
          <a:srcRect l="13406" r="8913" b="22095"/>
          <a:stretch>
            <a:fillRect/>
          </a:stretch>
        </p:blipFill>
        <p:spPr>
          <a:xfrm>
            <a:off x="783358" y="3415030"/>
            <a:ext cx="3959672" cy="1735194"/>
          </a:xfrm>
          <a:prstGeom prst="rect">
            <a:avLst/>
          </a:prstGeom>
        </p:spPr>
      </p:pic>
      <p:sp>
        <p:nvSpPr>
          <p:cNvPr id="14" name="TextBox 13"/>
          <p:cNvSpPr txBox="1"/>
          <p:nvPr/>
        </p:nvSpPr>
        <p:spPr>
          <a:xfrm>
            <a:off x="691243" y="1221950"/>
            <a:ext cx="4122209"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Experiments at </a:t>
            </a:r>
            <a:r>
              <a:rPr lang="en-US" dirty="0" err="1">
                <a:latin typeface="Arial" panose="020B0604020202020204" pitchFamily="34" charset="0"/>
                <a:cs typeface="Arial" panose="020B0604020202020204" pitchFamily="34" charset="0"/>
              </a:rPr>
              <a:t>JLab</a:t>
            </a:r>
            <a:r>
              <a:rPr lang="en-US" dirty="0">
                <a:latin typeface="Arial" panose="020B0604020202020204" pitchFamily="34" charset="0"/>
                <a:cs typeface="Arial" panose="020B0604020202020204" pitchFamily="34" charset="0"/>
              </a:rPr>
              <a:t> at </a:t>
            </a:r>
            <a:r>
              <a:rPr lang="en-US" b="1" dirty="0" err="1">
                <a:latin typeface="Arial" panose="020B0604020202020204" pitchFamily="34" charset="0"/>
                <a:cs typeface="Arial" panose="020B0604020202020204" pitchFamily="34" charset="0"/>
              </a:rPr>
              <a:t>GlueX</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t>
            </a:r>
            <a:r>
              <a:rPr lang="en-US" b="1" dirty="0">
                <a:latin typeface="Arial" panose="020B0604020202020204" pitchFamily="34" charset="0"/>
                <a:cs typeface="Arial" panose="020B0604020202020204" pitchFamily="34" charset="0"/>
              </a:rPr>
              <a:t>CLAS12</a:t>
            </a:r>
            <a:r>
              <a:rPr lang="en-US" dirty="0">
                <a:latin typeface="Arial" panose="020B0604020202020204" pitchFamily="34" charset="0"/>
                <a:cs typeface="Arial" panose="020B0604020202020204" pitchFamily="34" charset="0"/>
              </a:rPr>
              <a:t> search for excited hyperon states </a:t>
            </a:r>
            <a:r>
              <a:rPr lang="en-US" dirty="0">
                <a:solidFill>
                  <a:schemeClr val="accent2">
                    <a:lumMod val="50000"/>
                  </a:schemeClr>
                </a:solidFill>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f</a:t>
            </a:r>
            <a:r>
              <a:rPr lang="en-US" b="1" dirty="0">
                <a:solidFill>
                  <a:srgbClr val="FF0000"/>
                </a:solidFill>
                <a:latin typeface="Arial" panose="020B0604020202020204" pitchFamily="34" charset="0"/>
                <a:cs typeface="Arial" panose="020B0604020202020204" pitchFamily="34" charset="0"/>
              </a:rPr>
              <a:t> Ξ</a:t>
            </a:r>
            <a:r>
              <a:rPr lang="en-US" b="1" baseline="30000" dirty="0">
                <a:solidFill>
                  <a:srgbClr val="FF0000"/>
                </a:solidFill>
                <a:latin typeface="Arial" panose="020B0604020202020204" pitchFamily="34" charset="0"/>
                <a:cs typeface="Arial" panose="020B0604020202020204" pitchFamily="34" charset="0"/>
              </a:rPr>
              <a:t>0,- </a:t>
            </a:r>
            <a:r>
              <a:rPr lang="en-US" dirty="0">
                <a:solidFill>
                  <a:srgbClr val="FF0000"/>
                </a:solidFill>
                <a:latin typeface="Arial" panose="020B0604020202020204" pitchFamily="34" charset="0"/>
                <a:cs typeface="Arial" panose="020B0604020202020204" pitchFamily="34" charset="0"/>
              </a:rPr>
              <a:t>(S=-2) </a:t>
            </a:r>
            <a:r>
              <a:rPr lang="en-US" dirty="0">
                <a:latin typeface="Arial" panose="020B0604020202020204" pitchFamily="34" charset="0"/>
                <a:cs typeface="Arial" panose="020B0604020202020204" pitchFamily="34" charset="0"/>
              </a:rPr>
              <a:t>&amp; </a:t>
            </a:r>
            <a:r>
              <a:rPr lang="en-US" b="1" dirty="0" err="1">
                <a:solidFill>
                  <a:srgbClr val="008000"/>
                </a:solidFill>
                <a:latin typeface="Arial" panose="020B0604020202020204" pitchFamily="34" charset="0"/>
                <a:cs typeface="Arial" panose="020B0604020202020204" pitchFamily="34" charset="0"/>
              </a:rPr>
              <a:t>Ω</a:t>
            </a:r>
            <a:r>
              <a:rPr lang="en-US" b="1" baseline="30000" dirty="0">
                <a:solidFill>
                  <a:srgbClr val="008000"/>
                </a:solidFill>
                <a:latin typeface="Arial" panose="020B0604020202020204" pitchFamily="34" charset="0"/>
                <a:cs typeface="Arial" panose="020B0604020202020204" pitchFamily="34" charset="0"/>
              </a:rPr>
              <a:t>-</a:t>
            </a:r>
            <a:r>
              <a:rPr lang="en-US" baseline="30000" dirty="0">
                <a:solidFill>
                  <a:srgbClr val="008000"/>
                </a:solidFill>
                <a:latin typeface="Arial" panose="020B0604020202020204" pitchFamily="34" charset="0"/>
                <a:cs typeface="Arial" panose="020B0604020202020204" pitchFamily="34" charset="0"/>
              </a:rPr>
              <a:t>`</a:t>
            </a:r>
            <a:r>
              <a:rPr lang="en-US" dirty="0">
                <a:solidFill>
                  <a:srgbClr val="008000"/>
                </a:solidFill>
                <a:latin typeface="Arial" panose="020B0604020202020204" pitchFamily="34" charset="0"/>
                <a:cs typeface="Arial" panose="020B0604020202020204" pitchFamily="34" charset="0"/>
              </a:rPr>
              <a:t>(S=-3)</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6105777" y="950462"/>
            <a:ext cx="455814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Proposed </a:t>
            </a:r>
            <a:r>
              <a:rPr lang="en-US" sz="2000" b="1" dirty="0">
                <a:latin typeface="Arial" panose="020B0604020202020204" pitchFamily="34" charset="0"/>
                <a:cs typeface="Arial" panose="020B0604020202020204" pitchFamily="34" charset="0"/>
              </a:rPr>
              <a:t>K</a:t>
            </a:r>
            <a:r>
              <a:rPr lang="en-US" sz="2000" b="1" baseline="-25000" dirty="0">
                <a:latin typeface="Arial" panose="020B0604020202020204" pitchFamily="34" charset="0"/>
                <a:cs typeface="Arial" panose="020B0604020202020204" pitchFamily="34" charset="0"/>
              </a:rPr>
              <a:t>long</a:t>
            </a:r>
            <a:r>
              <a:rPr lang="en-US" sz="2000" dirty="0">
                <a:latin typeface="Arial" panose="020B0604020202020204" pitchFamily="34" charset="0"/>
                <a:cs typeface="Arial" panose="020B0604020202020204" pitchFamily="34" charset="0"/>
              </a:rPr>
              <a:t> facility in </a:t>
            </a:r>
            <a:r>
              <a:rPr lang="en-US" sz="2000" b="1" dirty="0">
                <a:latin typeface="Arial" panose="020B0604020202020204" pitchFamily="34" charset="0"/>
                <a:cs typeface="Arial" panose="020B0604020202020204" pitchFamily="34" charset="0"/>
              </a:rPr>
              <a:t>Hall D </a:t>
            </a:r>
            <a:r>
              <a:rPr lang="en-US" sz="2000" dirty="0">
                <a:latin typeface="Arial" panose="020B0604020202020204" pitchFamily="34" charset="0"/>
                <a:cs typeface="Arial" panose="020B0604020202020204" pitchFamily="34" charset="0"/>
              </a:rPr>
              <a:t>to study hyperons </a:t>
            </a:r>
            <a:r>
              <a:rPr lang="en-US" sz="2000" dirty="0" err="1">
                <a:latin typeface="Arial" panose="020B0604020202020204" pitchFamily="34" charset="0"/>
                <a:cs typeface="Arial" panose="020B0604020202020204" pitchFamily="34" charset="0"/>
              </a:rPr>
              <a:t>K</a:t>
            </a:r>
            <a:r>
              <a:rPr lang="en-US" sz="2000" baseline="-25000" dirty="0" err="1">
                <a:latin typeface="Arial" panose="020B0604020202020204" pitchFamily="34" charset="0"/>
                <a:cs typeface="Arial" panose="020B0604020202020204" pitchFamily="34" charset="0"/>
              </a:rPr>
              <a:t>L</a:t>
            </a:r>
            <a:r>
              <a:rPr lang="en-US" sz="2000" dirty="0" err="1">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  interactions. </a:t>
            </a:r>
          </a:p>
        </p:txBody>
      </p:sp>
      <p:pic>
        <p:nvPicPr>
          <p:cNvPr id="20" name="Picture 19"/>
          <p:cNvPicPr>
            <a:picLocks noChangeAspect="1"/>
          </p:cNvPicPr>
          <p:nvPr/>
        </p:nvPicPr>
        <p:blipFill rotWithShape="1">
          <a:blip r:embed="rId4"/>
          <a:srcRect r="68398" b="20216"/>
          <a:stretch/>
        </p:blipFill>
        <p:spPr>
          <a:xfrm>
            <a:off x="79892" y="-89344"/>
            <a:ext cx="834508" cy="875571"/>
          </a:xfrm>
          <a:prstGeom prst="rect">
            <a:avLst/>
          </a:prstGeom>
        </p:spPr>
      </p:pic>
      <p:sp>
        <p:nvSpPr>
          <p:cNvPr id="22" name="TextBox 21"/>
          <p:cNvSpPr txBox="1"/>
          <p:nvPr/>
        </p:nvSpPr>
        <p:spPr>
          <a:xfrm>
            <a:off x="787809" y="2379714"/>
            <a:ext cx="3713172"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Multi-strange baryons difficult to produce with photon beams.  </a:t>
            </a:r>
          </a:p>
        </p:txBody>
      </p:sp>
      <p:pic>
        <p:nvPicPr>
          <p:cNvPr id="17" name="Picture 16">
            <a:extLst>
              <a:ext uri="{FF2B5EF4-FFF2-40B4-BE49-F238E27FC236}">
                <a16:creationId xmlns:a16="http://schemas.microsoft.com/office/drawing/2014/main" id="{3B44D5ED-D54E-884A-A33C-FC0D7322BEBF}"/>
              </a:ext>
            </a:extLst>
          </p:cNvPr>
          <p:cNvPicPr>
            <a:picLocks noChangeAspect="1"/>
          </p:cNvPicPr>
          <p:nvPr/>
        </p:nvPicPr>
        <p:blipFill>
          <a:blip r:embed="rId5"/>
          <a:stretch>
            <a:fillRect/>
          </a:stretch>
        </p:blipFill>
        <p:spPr>
          <a:xfrm>
            <a:off x="5726118" y="3320764"/>
            <a:ext cx="3030682" cy="1982932"/>
          </a:xfrm>
          <a:prstGeom prst="rect">
            <a:avLst/>
          </a:prstGeom>
        </p:spPr>
      </p:pic>
      <p:sp>
        <p:nvSpPr>
          <p:cNvPr id="25" name="TextBox 24">
            <a:extLst>
              <a:ext uri="{FF2B5EF4-FFF2-40B4-BE49-F238E27FC236}">
                <a16:creationId xmlns:a16="http://schemas.microsoft.com/office/drawing/2014/main" id="{792AA8BC-51F1-8646-95DB-07EFA676793E}"/>
              </a:ext>
            </a:extLst>
          </p:cNvPr>
          <p:cNvSpPr txBox="1"/>
          <p:nvPr/>
        </p:nvSpPr>
        <p:spPr>
          <a:xfrm>
            <a:off x="8756800" y="3883628"/>
            <a:ext cx="2903257" cy="1015663"/>
          </a:xfrm>
          <a:prstGeom prst="rect">
            <a:avLst/>
          </a:prstGeom>
          <a:noFill/>
        </p:spPr>
        <p:txBody>
          <a:bodyPr wrap="square" rtlCol="0">
            <a:spAutoFit/>
          </a:bodyPr>
          <a:lstStyle/>
          <a:p>
            <a:r>
              <a:rPr lang="en-US" sz="2000" b="1" dirty="0">
                <a:solidFill>
                  <a:schemeClr val="accent6">
                    <a:lumMod val="75000"/>
                  </a:schemeClr>
                </a:solidFill>
                <a:latin typeface="Arial" panose="020B0604020202020204" pitchFamily="34" charset="0"/>
                <a:cs typeface="Arial" panose="020B0604020202020204" pitchFamily="34" charset="0"/>
              </a:rPr>
              <a:t>Expected statistics for some final states and 100 days data taking</a:t>
            </a:r>
            <a:r>
              <a:rPr lang="en-US" sz="2000" dirty="0">
                <a:solidFill>
                  <a:schemeClr val="accent6">
                    <a:lumMod val="75000"/>
                  </a:schemeClr>
                </a:solidFill>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9F1ED0F8-EC86-F04F-85E5-A07725613C50}"/>
              </a:ext>
            </a:extLst>
          </p:cNvPr>
          <p:cNvSpPr txBox="1"/>
          <p:nvPr/>
        </p:nvSpPr>
        <p:spPr>
          <a:xfrm>
            <a:off x="3389147" y="5628810"/>
            <a:ext cx="4673942" cy="400110"/>
          </a:xfrm>
          <a:prstGeom prst="rect">
            <a:avLst/>
          </a:prstGeom>
          <a:solidFill>
            <a:srgbClr val="19DB2D">
              <a:alpha val="25000"/>
            </a:srgbClr>
          </a:solidFill>
          <a:ln>
            <a:solidFill>
              <a:schemeClr val="tx1"/>
            </a:solidFill>
          </a:ln>
        </p:spPr>
        <p:txBody>
          <a:bodyPr wrap="square" rtlCol="0">
            <a:spAutoFit/>
          </a:bodyPr>
          <a:lstStyle/>
          <a:p>
            <a:pPr algn="ctr"/>
            <a:r>
              <a:rPr lang="en-US" sz="2000" b="1" dirty="0">
                <a:latin typeface="Calibri" panose="020F0502020204030204" pitchFamily="34" charset="0"/>
                <a:cs typeface="Calibri" panose="020F0502020204030204" pitchFamily="34" charset="0"/>
              </a:rPr>
              <a:t>A fertile ground for LQCD calculations. </a:t>
            </a:r>
          </a:p>
        </p:txBody>
      </p:sp>
      <p:sp>
        <p:nvSpPr>
          <p:cNvPr id="3" name="Date Placeholder 2">
            <a:extLst>
              <a:ext uri="{FF2B5EF4-FFF2-40B4-BE49-F238E27FC236}">
                <a16:creationId xmlns:a16="http://schemas.microsoft.com/office/drawing/2014/main" id="{5BD0C723-5B5C-D641-BACD-16509BEEB70F}"/>
              </a:ext>
            </a:extLst>
          </p:cNvPr>
          <p:cNvSpPr>
            <a:spLocks noGrp="1"/>
          </p:cNvSpPr>
          <p:nvPr>
            <p:ph type="dt" sz="half" idx="10"/>
          </p:nvPr>
        </p:nvSpPr>
        <p:spPr/>
        <p:txBody>
          <a:bodyPr/>
          <a:lstStyle/>
          <a:p>
            <a:fld id="{C35949D8-EA47-3A45-BF08-4F8F2AF650B0}" type="datetime1">
              <a:rPr lang="en-US" smtClean="0"/>
              <a:t>11/4/19</a:t>
            </a:fld>
            <a:endParaRPr lang="en-US"/>
          </a:p>
        </p:txBody>
      </p:sp>
      <p:sp>
        <p:nvSpPr>
          <p:cNvPr id="4" name="Slide Number Placeholder 3">
            <a:extLst>
              <a:ext uri="{FF2B5EF4-FFF2-40B4-BE49-F238E27FC236}">
                <a16:creationId xmlns:a16="http://schemas.microsoft.com/office/drawing/2014/main" id="{F1B35375-67B1-A547-8C90-2542BE8A0D4D}"/>
              </a:ext>
            </a:extLst>
          </p:cNvPr>
          <p:cNvSpPr>
            <a:spLocks noGrp="1"/>
          </p:cNvSpPr>
          <p:nvPr>
            <p:ph type="sldNum" sz="quarter" idx="11"/>
          </p:nvPr>
        </p:nvSpPr>
        <p:spPr/>
        <p:txBody>
          <a:bodyPr/>
          <a:lstStyle/>
          <a:p>
            <a:fld id="{24EC5647-5868-264A-970C-8CE494DA89F7}" type="slidenum">
              <a:rPr lang="en-US" smtClean="0"/>
              <a:t>10</a:t>
            </a:fld>
            <a:endParaRPr lang="en-US"/>
          </a:p>
        </p:txBody>
      </p:sp>
    </p:spTree>
    <p:extLst>
      <p:ext uri="{BB962C8B-B14F-4D97-AF65-F5344CB8AC3E}">
        <p14:creationId xmlns:p14="http://schemas.microsoft.com/office/powerpoint/2010/main" val="2944113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034093" y="987717"/>
            <a:ext cx="2565400" cy="4863040"/>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defTabSz="914400"/>
            <a:endParaRPr lang="en-US" b="1">
              <a:solidFill>
                <a:srgbClr val="000000"/>
              </a:solidFill>
            </a:endParaRPr>
          </a:p>
        </p:txBody>
      </p:sp>
      <p:sp>
        <p:nvSpPr>
          <p:cNvPr id="6" name="Text Box 7"/>
          <p:cNvSpPr txBox="1">
            <a:spLocks noChangeArrowheads="1"/>
          </p:cNvSpPr>
          <p:nvPr/>
        </p:nvSpPr>
        <p:spPr bwMode="auto">
          <a:xfrm>
            <a:off x="2245476" y="1032354"/>
            <a:ext cx="1331598" cy="369332"/>
          </a:xfrm>
          <a:prstGeom prst="rect">
            <a:avLst/>
          </a:prstGeom>
          <a:noFill/>
          <a:ln w="9525">
            <a:noFill/>
            <a:miter lim="800000"/>
            <a:headEnd/>
            <a:tailEnd/>
          </a:ln>
        </p:spPr>
        <p:txBody>
          <a:bodyPr wrap="square">
            <a:prstTxWarp prst="textNoShape">
              <a:avLst/>
            </a:prstTxWarp>
            <a:spAutoFit/>
          </a:bodyPr>
          <a:lstStyle/>
          <a:p>
            <a:pPr defTabSz="914400"/>
            <a:r>
              <a:rPr lang="en-US" b="1" dirty="0">
                <a:solidFill>
                  <a:srgbClr val="000000"/>
                </a:solidFill>
                <a:latin typeface="Arial" charset="0"/>
                <a:ea typeface="Arial" charset="0"/>
                <a:cs typeface="Arial" charset="0"/>
              </a:rPr>
              <a:t>T&gt;10</a:t>
            </a:r>
            <a:r>
              <a:rPr lang="en-US" b="1" baseline="30000" dirty="0">
                <a:solidFill>
                  <a:srgbClr val="000000"/>
                </a:solidFill>
                <a:latin typeface="Arial" charset="0"/>
                <a:ea typeface="Arial" charset="0"/>
                <a:cs typeface="Arial" charset="0"/>
              </a:rPr>
              <a:t>14</a:t>
            </a:r>
            <a:r>
              <a:rPr lang="en-US" b="1" dirty="0">
                <a:solidFill>
                  <a:srgbClr val="000000"/>
                </a:solidFill>
                <a:latin typeface="Arial" charset="0"/>
                <a:ea typeface="Arial" charset="0"/>
                <a:cs typeface="Arial" charset="0"/>
              </a:rPr>
              <a:t>K </a:t>
            </a:r>
            <a:r>
              <a:rPr lang="en-US" b="1" dirty="0">
                <a:solidFill>
                  <a:srgbClr val="000000"/>
                </a:solidFill>
                <a:latin typeface="Comic Sans MS" charset="0"/>
              </a:rPr>
              <a:t> </a:t>
            </a:r>
          </a:p>
        </p:txBody>
      </p:sp>
      <p:pic>
        <p:nvPicPr>
          <p:cNvPr id="7" name="Picture 58" descr="lan_b460s16t32i_chiral_irfit"/>
          <p:cNvPicPr>
            <a:picLocks noChangeAspect="1" noChangeArrowheads="1"/>
          </p:cNvPicPr>
          <p:nvPr/>
        </p:nvPicPr>
        <p:blipFill>
          <a:blip r:embed="rId3"/>
          <a:srcRect/>
          <a:stretch>
            <a:fillRect/>
          </a:stretch>
        </p:blipFill>
        <p:spPr bwMode="auto">
          <a:xfrm>
            <a:off x="4495932" y="1734335"/>
            <a:ext cx="5964740" cy="4003675"/>
          </a:xfrm>
          <a:prstGeom prst="rect">
            <a:avLst/>
          </a:prstGeom>
          <a:noFill/>
          <a:ln w="9525">
            <a:noFill/>
            <a:miter lim="800000"/>
            <a:headEnd/>
            <a:tailEnd/>
          </a:ln>
        </p:spPr>
      </p:pic>
      <p:grpSp>
        <p:nvGrpSpPr>
          <p:cNvPr id="3" name="Group 61"/>
          <p:cNvGrpSpPr>
            <a:grpSpLocks/>
          </p:cNvGrpSpPr>
          <p:nvPr/>
        </p:nvGrpSpPr>
        <p:grpSpPr bwMode="auto">
          <a:xfrm rot="10800000">
            <a:off x="10174650" y="3997859"/>
            <a:ext cx="577850" cy="739775"/>
            <a:chOff x="2726" y="3335"/>
            <a:chExt cx="460" cy="466"/>
          </a:xfrm>
        </p:grpSpPr>
        <p:sp>
          <p:nvSpPr>
            <p:cNvPr id="9" name="AutoShape 62"/>
            <p:cNvSpPr>
              <a:spLocks noChangeArrowheads="1"/>
            </p:cNvSpPr>
            <p:nvPr/>
          </p:nvSpPr>
          <p:spPr bwMode="auto">
            <a:xfrm>
              <a:off x="3090" y="3335"/>
              <a:ext cx="96" cy="288"/>
            </a:xfrm>
            <a:prstGeom prst="upArrow">
              <a:avLst>
                <a:gd name="adj1" fmla="val 50000"/>
                <a:gd name="adj2" fmla="val 75000"/>
              </a:avLst>
            </a:prstGeom>
            <a:solidFill>
              <a:srgbClr val="FF0000"/>
            </a:solidFill>
            <a:ln w="9525">
              <a:solidFill>
                <a:schemeClr val="tx1"/>
              </a:solidFill>
              <a:miter lim="800000"/>
              <a:headEnd/>
              <a:tailEnd/>
            </a:ln>
          </p:spPr>
          <p:txBody>
            <a:bodyPr vert="eaVert" wrap="none" anchor="ctr">
              <a:prstTxWarp prst="textNoShape">
                <a:avLst/>
              </a:prstTxWarp>
            </a:bodyPr>
            <a:lstStyle/>
            <a:p>
              <a:pPr defTabSz="914400"/>
              <a:endParaRPr lang="en-US">
                <a:solidFill>
                  <a:srgbClr val="000000"/>
                </a:solidFill>
              </a:endParaRPr>
            </a:p>
          </p:txBody>
        </p:sp>
        <p:sp>
          <p:nvSpPr>
            <p:cNvPr id="10" name="Text Box 63"/>
            <p:cNvSpPr txBox="1">
              <a:spLocks noChangeArrowheads="1"/>
            </p:cNvSpPr>
            <p:nvPr/>
          </p:nvSpPr>
          <p:spPr bwMode="auto">
            <a:xfrm>
              <a:off x="2726" y="3568"/>
              <a:ext cx="116" cy="233"/>
            </a:xfrm>
            <a:prstGeom prst="rect">
              <a:avLst/>
            </a:prstGeom>
            <a:noFill/>
            <a:ln w="9525">
              <a:noFill/>
              <a:miter lim="800000"/>
              <a:headEnd/>
              <a:tailEnd/>
            </a:ln>
          </p:spPr>
          <p:txBody>
            <a:bodyPr wrap="square">
              <a:prstTxWarp prst="textNoShape">
                <a:avLst/>
              </a:prstTxWarp>
              <a:spAutoFit/>
            </a:bodyPr>
            <a:lstStyle/>
            <a:p>
              <a:pPr defTabSz="914400"/>
              <a:endParaRPr lang="en-US">
                <a:solidFill>
                  <a:srgbClr val="000000"/>
                </a:solidFill>
                <a:latin typeface="Comic Sans MS" charset="0"/>
              </a:endParaRPr>
            </a:p>
          </p:txBody>
        </p:sp>
      </p:grpSp>
      <p:grpSp>
        <p:nvGrpSpPr>
          <p:cNvPr id="8" name="Group 71"/>
          <p:cNvGrpSpPr>
            <a:grpSpLocks/>
          </p:cNvGrpSpPr>
          <p:nvPr/>
        </p:nvGrpSpPr>
        <p:grpSpPr bwMode="auto">
          <a:xfrm>
            <a:off x="4394780" y="2534665"/>
            <a:ext cx="903731" cy="1841501"/>
            <a:chOff x="1558" y="1720"/>
            <a:chExt cx="2686" cy="1160"/>
          </a:xfrm>
        </p:grpSpPr>
        <p:sp>
          <p:nvSpPr>
            <p:cNvPr id="12" name="Text Box 59"/>
            <p:cNvSpPr txBox="1">
              <a:spLocks noChangeArrowheads="1"/>
            </p:cNvSpPr>
            <p:nvPr/>
          </p:nvSpPr>
          <p:spPr bwMode="auto">
            <a:xfrm>
              <a:off x="4128" y="1720"/>
              <a:ext cx="116" cy="212"/>
            </a:xfrm>
            <a:prstGeom prst="rect">
              <a:avLst/>
            </a:prstGeom>
            <a:noFill/>
            <a:ln w="9525">
              <a:noFill/>
              <a:miter lim="800000"/>
              <a:headEnd/>
              <a:tailEnd/>
            </a:ln>
          </p:spPr>
          <p:txBody>
            <a:bodyPr wrap="square">
              <a:prstTxWarp prst="textNoShape">
                <a:avLst/>
              </a:prstTxWarp>
              <a:spAutoFit/>
            </a:bodyPr>
            <a:lstStyle/>
            <a:p>
              <a:pPr defTabSz="914400"/>
              <a:endParaRPr lang="en-US" sz="1600">
                <a:solidFill>
                  <a:srgbClr val="000000"/>
                </a:solidFill>
              </a:endParaRPr>
            </a:p>
          </p:txBody>
        </p:sp>
        <p:sp>
          <p:nvSpPr>
            <p:cNvPr id="13" name="Text Box 69"/>
            <p:cNvSpPr txBox="1">
              <a:spLocks noChangeArrowheads="1"/>
            </p:cNvSpPr>
            <p:nvPr/>
          </p:nvSpPr>
          <p:spPr bwMode="auto">
            <a:xfrm rot="16200000">
              <a:off x="1505" y="1911"/>
              <a:ext cx="1022" cy="915"/>
            </a:xfrm>
            <a:prstGeom prst="rect">
              <a:avLst/>
            </a:prstGeom>
            <a:solidFill>
              <a:schemeClr val="bg1"/>
            </a:solidFill>
            <a:ln w="9525">
              <a:noFill/>
              <a:miter lim="800000"/>
              <a:headEnd/>
              <a:tailEnd/>
            </a:ln>
          </p:spPr>
          <p:txBody>
            <a:bodyPr wrap="square">
              <a:prstTxWarp prst="textNoShape">
                <a:avLst/>
              </a:prstTxWarp>
              <a:spAutoFit/>
            </a:bodyPr>
            <a:lstStyle/>
            <a:p>
              <a:pPr defTabSz="914400"/>
              <a:r>
                <a:rPr lang="en-US" sz="1400">
                  <a:solidFill>
                    <a:srgbClr val="000000"/>
                  </a:solidFill>
                </a:rPr>
                <a:t>quark mass</a:t>
              </a:r>
              <a:r>
                <a:rPr lang="en-US" sz="1400" i="1">
                  <a:solidFill>
                    <a:srgbClr val="000000"/>
                  </a:solidFill>
                </a:rPr>
                <a:t> (GeV)</a:t>
              </a:r>
            </a:p>
          </p:txBody>
        </p:sp>
      </p:grpSp>
      <p:grpSp>
        <p:nvGrpSpPr>
          <p:cNvPr id="11" name="Group 70"/>
          <p:cNvGrpSpPr/>
          <p:nvPr/>
        </p:nvGrpSpPr>
        <p:grpSpPr>
          <a:xfrm rot="10800000">
            <a:off x="3123684" y="1439786"/>
            <a:ext cx="497781" cy="533400"/>
            <a:chOff x="2359715" y="1905000"/>
            <a:chExt cx="497781" cy="533400"/>
          </a:xfrm>
        </p:grpSpPr>
        <p:grpSp>
          <p:nvGrpSpPr>
            <p:cNvPr id="14" name="Group 65"/>
            <p:cNvGrpSpPr>
              <a:grpSpLocks/>
            </p:cNvGrpSpPr>
            <p:nvPr/>
          </p:nvGrpSpPr>
          <p:grpSpPr bwMode="auto">
            <a:xfrm rot="10800000">
              <a:off x="2547933" y="1905000"/>
              <a:ext cx="309563" cy="533400"/>
              <a:chOff x="1248" y="1824"/>
              <a:chExt cx="195" cy="336"/>
            </a:xfrm>
          </p:grpSpPr>
          <p:sp>
            <p:nvSpPr>
              <p:cNvPr id="17" name="Text Box 66"/>
              <p:cNvSpPr txBox="1">
                <a:spLocks noChangeArrowheads="1"/>
              </p:cNvSpPr>
              <p:nvPr/>
            </p:nvSpPr>
            <p:spPr bwMode="auto">
              <a:xfrm>
                <a:off x="1327" y="1840"/>
                <a:ext cx="116" cy="233"/>
              </a:xfrm>
              <a:prstGeom prst="rect">
                <a:avLst/>
              </a:prstGeom>
              <a:noFill/>
              <a:ln w="9525">
                <a:noFill/>
                <a:miter lim="800000"/>
                <a:headEnd/>
                <a:tailEnd/>
              </a:ln>
            </p:spPr>
            <p:txBody>
              <a:bodyPr wrap="none">
                <a:prstTxWarp prst="textNoShape">
                  <a:avLst/>
                </a:prstTxWarp>
                <a:spAutoFit/>
              </a:bodyPr>
              <a:lstStyle/>
              <a:p>
                <a:pPr defTabSz="914400"/>
                <a:endParaRPr lang="en-US" i="1">
                  <a:solidFill>
                    <a:srgbClr val="000000"/>
                  </a:solidFill>
                </a:endParaRPr>
              </a:p>
            </p:txBody>
          </p:sp>
          <p:sp>
            <p:nvSpPr>
              <p:cNvPr id="18" name="AutoShape 67"/>
              <p:cNvSpPr>
                <a:spLocks noChangeArrowheads="1"/>
              </p:cNvSpPr>
              <p:nvPr/>
            </p:nvSpPr>
            <p:spPr bwMode="auto">
              <a:xfrm>
                <a:off x="1248" y="1824"/>
                <a:ext cx="96" cy="336"/>
              </a:xfrm>
              <a:prstGeom prst="downArrow">
                <a:avLst>
                  <a:gd name="adj1" fmla="val 50000"/>
                  <a:gd name="adj2" fmla="val 87500"/>
                </a:avLst>
              </a:prstGeom>
              <a:solidFill>
                <a:srgbClr val="FF0000"/>
              </a:solidFill>
              <a:ln w="9525">
                <a:solidFill>
                  <a:schemeClr val="tx1"/>
                </a:solidFill>
                <a:miter lim="800000"/>
                <a:headEnd/>
                <a:tailEnd/>
              </a:ln>
            </p:spPr>
            <p:txBody>
              <a:bodyPr vert="eaVert" wrap="none" anchor="ctr">
                <a:prstTxWarp prst="textNoShape">
                  <a:avLst/>
                </a:prstTxWarp>
              </a:bodyPr>
              <a:lstStyle/>
              <a:p>
                <a:pPr defTabSz="914400"/>
                <a:endParaRPr lang="en-US">
                  <a:solidFill>
                    <a:srgbClr val="000000"/>
                  </a:solidFill>
                </a:endParaRPr>
              </a:p>
            </p:txBody>
          </p:sp>
        </p:grpSp>
        <p:sp>
          <p:nvSpPr>
            <p:cNvPr id="16" name="TextBox 15"/>
            <p:cNvSpPr txBox="1"/>
            <p:nvPr/>
          </p:nvSpPr>
          <p:spPr>
            <a:xfrm>
              <a:off x="2359715" y="1985494"/>
              <a:ext cx="184666" cy="369332"/>
            </a:xfrm>
            <a:prstGeom prst="rect">
              <a:avLst/>
            </a:prstGeom>
            <a:noFill/>
          </p:spPr>
          <p:txBody>
            <a:bodyPr wrap="none" rtlCol="0">
              <a:spAutoFit/>
            </a:bodyPr>
            <a:lstStyle/>
            <a:p>
              <a:pPr defTabSz="914400"/>
              <a:endParaRPr lang="en-US">
                <a:solidFill>
                  <a:srgbClr val="000000"/>
                </a:solidFill>
              </a:endParaRPr>
            </a:p>
          </p:txBody>
        </p:sp>
      </p:grpSp>
      <p:sp>
        <p:nvSpPr>
          <p:cNvPr id="19" name="TextBox 18"/>
          <p:cNvSpPr txBox="1"/>
          <p:nvPr/>
        </p:nvSpPr>
        <p:spPr>
          <a:xfrm>
            <a:off x="7835347" y="2414064"/>
            <a:ext cx="2226635" cy="584775"/>
          </a:xfrm>
          <a:prstGeom prst="rect">
            <a:avLst/>
          </a:prstGeom>
          <a:noFill/>
        </p:spPr>
        <p:txBody>
          <a:bodyPr wrap="none" rtlCol="0">
            <a:spAutoFit/>
          </a:bodyPr>
          <a:lstStyle/>
          <a:p>
            <a:pPr defTabSz="914400"/>
            <a:r>
              <a:rPr lang="en-US" sz="1400" dirty="0">
                <a:solidFill>
                  <a:srgbClr val="000000"/>
                </a:solidFill>
                <a:latin typeface="Arial" charset="0"/>
                <a:ea typeface="Arial" charset="0"/>
                <a:cs typeface="Arial" charset="0"/>
              </a:rPr>
              <a:t>DSE (</a:t>
            </a:r>
            <a:r>
              <a:rPr lang="en-US" sz="1400" dirty="0" err="1">
                <a:solidFill>
                  <a:srgbClr val="000000"/>
                </a:solidFill>
                <a:latin typeface="Arial" charset="0"/>
                <a:ea typeface="Arial" charset="0"/>
                <a:cs typeface="Arial" charset="0"/>
              </a:rPr>
              <a:t>sQCD</a:t>
            </a:r>
            <a:r>
              <a:rPr lang="en-US" sz="1400" dirty="0">
                <a:solidFill>
                  <a:srgbClr val="000000"/>
                </a:solidFill>
                <a:latin typeface="Arial" charset="0"/>
                <a:ea typeface="Arial" charset="0"/>
                <a:cs typeface="Arial" charset="0"/>
              </a:rPr>
              <a:t>)</a:t>
            </a:r>
          </a:p>
          <a:p>
            <a:pPr defTabSz="914400"/>
            <a:r>
              <a:rPr lang="en-US" sz="1400" dirty="0">
                <a:solidFill>
                  <a:srgbClr val="000000"/>
                </a:solidFill>
                <a:latin typeface="Arial" charset="0"/>
                <a:ea typeface="Arial" charset="0"/>
                <a:cs typeface="Arial" charset="0"/>
              </a:rPr>
              <a:t>Lattice QCD (chiral </a:t>
            </a:r>
            <a:r>
              <a:rPr lang="en-US" sz="1400" dirty="0" err="1">
                <a:solidFill>
                  <a:srgbClr val="000000"/>
                </a:solidFill>
                <a:latin typeface="Arial" charset="0"/>
                <a:ea typeface="Arial" charset="0"/>
                <a:cs typeface="Arial" charset="0"/>
              </a:rPr>
              <a:t>extr</a:t>
            </a:r>
            <a:r>
              <a:rPr lang="en-US" sz="1400" dirty="0">
                <a:solidFill>
                  <a:srgbClr val="000000"/>
                </a:solidFill>
                <a:latin typeface="Arial" charset="0"/>
                <a:ea typeface="Arial" charset="0"/>
                <a:cs typeface="Arial" charset="0"/>
              </a:rPr>
              <a:t>.</a:t>
            </a:r>
            <a:r>
              <a:rPr lang="en-US" dirty="0">
                <a:solidFill>
                  <a:srgbClr val="000000"/>
                </a:solidFill>
                <a:latin typeface="Arial" charset="0"/>
                <a:ea typeface="Arial" charset="0"/>
                <a:cs typeface="Arial" charset="0"/>
              </a:rPr>
              <a:t>) </a:t>
            </a:r>
          </a:p>
        </p:txBody>
      </p:sp>
      <p:grpSp>
        <p:nvGrpSpPr>
          <p:cNvPr id="15" name="Group 94"/>
          <p:cNvGrpSpPr>
            <a:grpSpLocks noChangeAspect="1"/>
          </p:cNvGrpSpPr>
          <p:nvPr/>
        </p:nvGrpSpPr>
        <p:grpSpPr>
          <a:xfrm>
            <a:off x="1166567" y="4277403"/>
            <a:ext cx="991867" cy="909320"/>
            <a:chOff x="500856" y="1486932"/>
            <a:chExt cx="1239837" cy="1136650"/>
          </a:xfrm>
        </p:grpSpPr>
        <p:sp>
          <p:nvSpPr>
            <p:cNvPr id="21" name="Oval 8" descr="Large confetti"/>
            <p:cNvSpPr>
              <a:spLocks noChangeArrowheads="1"/>
            </p:cNvSpPr>
            <p:nvPr/>
          </p:nvSpPr>
          <p:spPr bwMode="auto">
            <a:xfrm rot="17170184">
              <a:off x="552450" y="1435338"/>
              <a:ext cx="1136650" cy="1239837"/>
            </a:xfrm>
            <a:prstGeom prst="ellipse">
              <a:avLst/>
            </a:prstGeom>
            <a:pattFill prst="lgConfetti">
              <a:fgClr>
                <a:srgbClr val="CA9564"/>
              </a:fgClr>
              <a:bgClr>
                <a:srgbClr val="FFFFFF"/>
              </a:bgClr>
            </a:pattFill>
            <a:ln w="28575" cap="flat" cmpd="sng" algn="ctr">
              <a:solidFill>
                <a:schemeClr val="tx1"/>
              </a:solidFill>
              <a:prstDash val="solid"/>
              <a:round/>
              <a:headEnd type="none" w="med" len="med"/>
              <a:tailEnd type="none" w="med" len="med"/>
            </a:ln>
          </p:spPr>
          <p:txBody>
            <a:bodyPr wrap="none" anchor="ctr">
              <a:prstTxWarp prst="textNoShape">
                <a:avLst/>
              </a:prstTxWarp>
            </a:bodyPr>
            <a:lstStyle/>
            <a:p>
              <a:pPr defTabSz="914400"/>
              <a:endParaRPr lang="en-US">
                <a:solidFill>
                  <a:srgbClr val="000000"/>
                </a:solidFill>
              </a:endParaRPr>
            </a:p>
          </p:txBody>
        </p:sp>
        <p:sp>
          <p:nvSpPr>
            <p:cNvPr id="22" name="Oval 9"/>
            <p:cNvSpPr>
              <a:spLocks noChangeAspect="1" noChangeArrowheads="1"/>
            </p:cNvSpPr>
            <p:nvPr/>
          </p:nvSpPr>
          <p:spPr bwMode="auto">
            <a:xfrm rot="17170184">
              <a:off x="644079" y="1977213"/>
              <a:ext cx="282893" cy="310038"/>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23" name="Freeform 10"/>
            <p:cNvSpPr>
              <a:spLocks/>
            </p:cNvSpPr>
            <p:nvPr/>
          </p:nvSpPr>
          <p:spPr bwMode="auto">
            <a:xfrm rot="17170184">
              <a:off x="885031" y="1839357"/>
              <a:ext cx="377825" cy="276225"/>
            </a:xfrm>
            <a:custGeom>
              <a:avLst/>
              <a:gdLst>
                <a:gd name="T0" fmla="*/ 0 w 288"/>
                <a:gd name="T1" fmla="*/ 0 h 192"/>
                <a:gd name="T2" fmla="*/ 2147483647 w 288"/>
                <a:gd name="T3" fmla="*/ 2147483647 h 192"/>
                <a:gd name="T4" fmla="*/ 2147483647 w 288"/>
                <a:gd name="T5" fmla="*/ 2147483647 h 192"/>
                <a:gd name="T6" fmla="*/ 2147483647 w 288"/>
                <a:gd name="T7" fmla="*/ 2147483647 h 192"/>
                <a:gd name="T8" fmla="*/ 0 60000 65536"/>
                <a:gd name="T9" fmla="*/ 0 60000 65536"/>
                <a:gd name="T10" fmla="*/ 0 60000 65536"/>
                <a:gd name="T11" fmla="*/ 0 60000 65536"/>
                <a:gd name="T12" fmla="*/ 0 w 288"/>
                <a:gd name="T13" fmla="*/ 0 h 192"/>
                <a:gd name="T14" fmla="*/ 288 w 288"/>
                <a:gd name="T15" fmla="*/ 192 h 192"/>
              </a:gdLst>
              <a:ahLst/>
              <a:cxnLst>
                <a:cxn ang="T8">
                  <a:pos x="T0" y="T1"/>
                </a:cxn>
                <a:cxn ang="T9">
                  <a:pos x="T2" y="T3"/>
                </a:cxn>
                <a:cxn ang="T10">
                  <a:pos x="T4" y="T5"/>
                </a:cxn>
                <a:cxn ang="T11">
                  <a:pos x="T6" y="T7"/>
                </a:cxn>
              </a:cxnLst>
              <a:rect l="T12" t="T13" r="T14" b="T15"/>
              <a:pathLst>
                <a:path w="288" h="192">
                  <a:moveTo>
                    <a:pt x="0" y="0"/>
                  </a:moveTo>
                  <a:cubicBezTo>
                    <a:pt x="16" y="36"/>
                    <a:pt x="32" y="72"/>
                    <a:pt x="48" y="96"/>
                  </a:cubicBezTo>
                  <a:cubicBezTo>
                    <a:pt x="64" y="120"/>
                    <a:pt x="56" y="128"/>
                    <a:pt x="96" y="144"/>
                  </a:cubicBezTo>
                  <a:cubicBezTo>
                    <a:pt x="136" y="160"/>
                    <a:pt x="256" y="184"/>
                    <a:pt x="288" y="192"/>
                  </a:cubicBezTo>
                </a:path>
              </a:pathLst>
            </a:custGeom>
            <a:noFill/>
            <a:ln w="76200">
              <a:solidFill>
                <a:srgbClr val="FFFF66"/>
              </a:solidFill>
              <a:round/>
              <a:headEnd/>
              <a:tailEnd/>
            </a:ln>
          </p:spPr>
          <p:txBody>
            <a:bodyPr>
              <a:prstTxWarp prst="textNoShape">
                <a:avLst/>
              </a:prstTxWarp>
            </a:bodyPr>
            <a:lstStyle/>
            <a:p>
              <a:pPr defTabSz="914400"/>
              <a:endParaRPr lang="en-US">
                <a:solidFill>
                  <a:srgbClr val="000000"/>
                </a:solidFill>
              </a:endParaRPr>
            </a:p>
          </p:txBody>
        </p:sp>
        <p:sp>
          <p:nvSpPr>
            <p:cNvPr id="24" name="Freeform 11"/>
            <p:cNvSpPr>
              <a:spLocks/>
            </p:cNvSpPr>
            <p:nvPr/>
          </p:nvSpPr>
          <p:spPr bwMode="auto">
            <a:xfrm rot="17170184">
              <a:off x="1056481" y="1934607"/>
              <a:ext cx="74612" cy="414338"/>
            </a:xfrm>
            <a:custGeom>
              <a:avLst/>
              <a:gdLst>
                <a:gd name="T0" fmla="*/ 0 w 56"/>
                <a:gd name="T1" fmla="*/ 0 h 288"/>
                <a:gd name="T2" fmla="*/ 2147483647 w 56"/>
                <a:gd name="T3" fmla="*/ 2147483647 h 288"/>
                <a:gd name="T4" fmla="*/ 2147483647 w 56"/>
                <a:gd name="T5" fmla="*/ 2147483647 h 288"/>
                <a:gd name="T6" fmla="*/ 2147483647 w 56"/>
                <a:gd name="T7" fmla="*/ 2147483647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0" y="0"/>
                  </a:moveTo>
                  <a:cubicBezTo>
                    <a:pt x="20" y="56"/>
                    <a:pt x="40" y="112"/>
                    <a:pt x="48" y="144"/>
                  </a:cubicBezTo>
                  <a:cubicBezTo>
                    <a:pt x="56" y="176"/>
                    <a:pt x="48" y="168"/>
                    <a:pt x="48" y="192"/>
                  </a:cubicBezTo>
                  <a:cubicBezTo>
                    <a:pt x="48" y="216"/>
                    <a:pt x="48" y="272"/>
                    <a:pt x="48" y="288"/>
                  </a:cubicBezTo>
                </a:path>
              </a:pathLst>
            </a:custGeom>
            <a:noFill/>
            <a:ln w="76200">
              <a:solidFill>
                <a:srgbClr val="CC6600"/>
              </a:solidFill>
              <a:round/>
              <a:headEnd/>
              <a:tailEnd/>
            </a:ln>
          </p:spPr>
          <p:txBody>
            <a:bodyPr>
              <a:prstTxWarp prst="textNoShape">
                <a:avLst/>
              </a:prstTxWarp>
            </a:bodyPr>
            <a:lstStyle/>
            <a:p>
              <a:pPr defTabSz="914400"/>
              <a:endParaRPr lang="en-US">
                <a:solidFill>
                  <a:srgbClr val="000000"/>
                </a:solidFill>
              </a:endParaRPr>
            </a:p>
          </p:txBody>
        </p:sp>
        <p:sp>
          <p:nvSpPr>
            <p:cNvPr id="25" name="Freeform 12"/>
            <p:cNvSpPr>
              <a:spLocks/>
            </p:cNvSpPr>
            <p:nvPr/>
          </p:nvSpPr>
          <p:spPr bwMode="auto">
            <a:xfrm rot="17170184">
              <a:off x="1110456" y="1928257"/>
              <a:ext cx="379412" cy="217488"/>
            </a:xfrm>
            <a:custGeom>
              <a:avLst/>
              <a:gdLst>
                <a:gd name="T0" fmla="*/ 2147483647 w 288"/>
                <a:gd name="T1" fmla="*/ 2147483647 h 152"/>
                <a:gd name="T2" fmla="*/ 2147483647 w 288"/>
                <a:gd name="T3" fmla="*/ 2147483647 h 152"/>
                <a:gd name="T4" fmla="*/ 2147483647 w 288"/>
                <a:gd name="T5" fmla="*/ 2147483647 h 152"/>
                <a:gd name="T6" fmla="*/ 0 w 288"/>
                <a:gd name="T7" fmla="*/ 2147483647 h 152"/>
                <a:gd name="T8" fmla="*/ 0 60000 65536"/>
                <a:gd name="T9" fmla="*/ 0 60000 65536"/>
                <a:gd name="T10" fmla="*/ 0 60000 65536"/>
                <a:gd name="T11" fmla="*/ 0 60000 65536"/>
                <a:gd name="T12" fmla="*/ 0 w 288"/>
                <a:gd name="T13" fmla="*/ 0 h 152"/>
                <a:gd name="T14" fmla="*/ 288 w 288"/>
                <a:gd name="T15" fmla="*/ 152 h 152"/>
              </a:gdLst>
              <a:ahLst/>
              <a:cxnLst>
                <a:cxn ang="T8">
                  <a:pos x="T0" y="T1"/>
                </a:cxn>
                <a:cxn ang="T9">
                  <a:pos x="T2" y="T3"/>
                </a:cxn>
                <a:cxn ang="T10">
                  <a:pos x="T4" y="T5"/>
                </a:cxn>
                <a:cxn ang="T11">
                  <a:pos x="T6" y="T7"/>
                </a:cxn>
              </a:cxnLst>
              <a:rect l="T12" t="T13" r="T14" b="T15"/>
              <a:pathLst>
                <a:path w="288" h="152">
                  <a:moveTo>
                    <a:pt x="288" y="8"/>
                  </a:moveTo>
                  <a:cubicBezTo>
                    <a:pt x="232" y="4"/>
                    <a:pt x="176" y="0"/>
                    <a:pt x="144" y="8"/>
                  </a:cubicBezTo>
                  <a:cubicBezTo>
                    <a:pt x="112" y="16"/>
                    <a:pt x="120" y="32"/>
                    <a:pt x="96" y="56"/>
                  </a:cubicBezTo>
                  <a:cubicBezTo>
                    <a:pt x="72" y="80"/>
                    <a:pt x="36" y="116"/>
                    <a:pt x="0" y="152"/>
                  </a:cubicBezTo>
                </a:path>
              </a:pathLst>
            </a:custGeom>
            <a:noFill/>
            <a:ln w="76200">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26" name="Oval 13"/>
            <p:cNvSpPr>
              <a:spLocks noChangeAspect="1" noChangeArrowheads="1"/>
            </p:cNvSpPr>
            <p:nvPr/>
          </p:nvSpPr>
          <p:spPr bwMode="auto">
            <a:xfrm rot="17170184">
              <a:off x="1207053" y="2143202"/>
              <a:ext cx="285750" cy="308610"/>
            </a:xfrm>
            <a:prstGeom prst="ellipse">
              <a:avLst/>
            </a:prstGeom>
            <a:solidFill>
              <a:schemeClr val="hlink"/>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27" name="Oval 14"/>
            <p:cNvSpPr>
              <a:spLocks noChangeAspect="1" noChangeArrowheads="1"/>
            </p:cNvSpPr>
            <p:nvPr/>
          </p:nvSpPr>
          <p:spPr bwMode="auto">
            <a:xfrm rot="17170184">
              <a:off x="1161751" y="1605749"/>
              <a:ext cx="284323" cy="308610"/>
            </a:xfrm>
            <a:prstGeom prst="ellipse">
              <a:avLst/>
            </a:prstGeom>
            <a:solidFill>
              <a:srgbClr val="66FF6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grpSp>
      <p:grpSp>
        <p:nvGrpSpPr>
          <p:cNvPr id="20" name="Group 76"/>
          <p:cNvGrpSpPr/>
          <p:nvPr/>
        </p:nvGrpSpPr>
        <p:grpSpPr>
          <a:xfrm>
            <a:off x="1157918" y="2885538"/>
            <a:ext cx="1054415" cy="1022985"/>
            <a:chOff x="504825" y="3396040"/>
            <a:chExt cx="1054415" cy="1022985"/>
          </a:xfrm>
        </p:grpSpPr>
        <p:sp>
          <p:nvSpPr>
            <p:cNvPr id="29" name="Oval 21" descr="20%"/>
            <p:cNvSpPr>
              <a:spLocks noChangeAspect="1" noChangeArrowheads="1"/>
            </p:cNvSpPr>
            <p:nvPr/>
          </p:nvSpPr>
          <p:spPr bwMode="auto">
            <a:xfrm>
              <a:off x="504825" y="3396040"/>
              <a:ext cx="1054415" cy="1022985"/>
            </a:xfrm>
            <a:prstGeom prst="ellipse">
              <a:avLst/>
            </a:prstGeom>
            <a:pattFill prst="pct20">
              <a:fgClr>
                <a:srgbClr val="FFCC99"/>
              </a:fgClr>
              <a:bgClr>
                <a:srgbClr val="FFFFFF"/>
              </a:bgClr>
            </a:patt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30" name="Oval 22"/>
            <p:cNvSpPr>
              <a:spLocks noChangeArrowheads="1"/>
            </p:cNvSpPr>
            <p:nvPr/>
          </p:nvSpPr>
          <p:spPr bwMode="auto">
            <a:xfrm>
              <a:off x="1058863" y="3850062"/>
              <a:ext cx="65087" cy="61913"/>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31" name="Oval 23"/>
            <p:cNvSpPr>
              <a:spLocks noChangeArrowheads="1"/>
            </p:cNvSpPr>
            <p:nvPr/>
          </p:nvSpPr>
          <p:spPr bwMode="auto">
            <a:xfrm>
              <a:off x="863600" y="4037387"/>
              <a:ext cx="65088" cy="635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32" name="Oval 24"/>
            <p:cNvSpPr>
              <a:spLocks noChangeAspect="1" noChangeArrowheads="1"/>
            </p:cNvSpPr>
            <p:nvPr/>
          </p:nvSpPr>
          <p:spPr bwMode="auto">
            <a:xfrm>
              <a:off x="787321" y="3672183"/>
              <a:ext cx="164465" cy="164465"/>
            </a:xfrm>
            <a:prstGeom prst="ellipse">
              <a:avLst/>
            </a:prstGeom>
            <a:solidFill>
              <a:schemeClr val="accent2"/>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33" name="Oval 25"/>
            <p:cNvSpPr>
              <a:spLocks noChangeArrowheads="1"/>
            </p:cNvSpPr>
            <p:nvPr/>
          </p:nvSpPr>
          <p:spPr bwMode="auto">
            <a:xfrm>
              <a:off x="1338263" y="3964362"/>
              <a:ext cx="65087" cy="63500"/>
            </a:xfrm>
            <a:prstGeom prst="ellipse">
              <a:avLst/>
            </a:prstGeom>
            <a:solidFill>
              <a:srgbClr val="3AC737"/>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34" name="Oval 26"/>
            <p:cNvSpPr>
              <a:spLocks noChangeAspect="1" noChangeArrowheads="1"/>
            </p:cNvSpPr>
            <p:nvPr/>
          </p:nvSpPr>
          <p:spPr bwMode="auto">
            <a:xfrm>
              <a:off x="935028" y="4123039"/>
              <a:ext cx="169347" cy="165927"/>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35" name="Oval 27"/>
            <p:cNvSpPr>
              <a:spLocks noChangeArrowheads="1"/>
            </p:cNvSpPr>
            <p:nvPr/>
          </p:nvSpPr>
          <p:spPr bwMode="auto">
            <a:xfrm>
              <a:off x="1173956" y="3653870"/>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36" name="Freeform 28"/>
            <p:cNvSpPr>
              <a:spLocks/>
            </p:cNvSpPr>
            <p:nvPr/>
          </p:nvSpPr>
          <p:spPr bwMode="auto">
            <a:xfrm>
              <a:off x="1079500" y="3837362"/>
              <a:ext cx="128588"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37" name="Freeform 29"/>
            <p:cNvSpPr>
              <a:spLocks/>
            </p:cNvSpPr>
            <p:nvPr/>
          </p:nvSpPr>
          <p:spPr bwMode="auto">
            <a:xfrm>
              <a:off x="687388" y="3837362"/>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38" name="Freeform 30"/>
            <p:cNvSpPr>
              <a:spLocks/>
            </p:cNvSpPr>
            <p:nvPr/>
          </p:nvSpPr>
          <p:spPr bwMode="auto">
            <a:xfrm rot="-7282380">
              <a:off x="1242219" y="4098506"/>
              <a:ext cx="127000" cy="195262"/>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39" name="Freeform 31"/>
            <p:cNvSpPr>
              <a:spLocks/>
            </p:cNvSpPr>
            <p:nvPr/>
          </p:nvSpPr>
          <p:spPr bwMode="auto">
            <a:xfrm>
              <a:off x="1273175" y="4027862"/>
              <a:ext cx="130175" cy="18891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40" name="Freeform 32"/>
            <p:cNvSpPr>
              <a:spLocks/>
            </p:cNvSpPr>
            <p:nvPr/>
          </p:nvSpPr>
          <p:spPr bwMode="auto">
            <a:xfrm rot="-7282380">
              <a:off x="1047750" y="35516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41" name="Freeform 33"/>
            <p:cNvSpPr>
              <a:spLocks/>
            </p:cNvSpPr>
            <p:nvPr/>
          </p:nvSpPr>
          <p:spPr bwMode="auto">
            <a:xfrm rot="9645446">
              <a:off x="1123950" y="3850062"/>
              <a:ext cx="131763" cy="187325"/>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42" name="Oval 34"/>
            <p:cNvSpPr>
              <a:spLocks noChangeArrowheads="1"/>
            </p:cNvSpPr>
            <p:nvPr/>
          </p:nvSpPr>
          <p:spPr bwMode="auto">
            <a:xfrm>
              <a:off x="747713" y="399928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43" name="Oval 35"/>
            <p:cNvSpPr>
              <a:spLocks noChangeArrowheads="1"/>
            </p:cNvSpPr>
            <p:nvPr/>
          </p:nvSpPr>
          <p:spPr bwMode="auto">
            <a:xfrm>
              <a:off x="877888" y="399928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44" name="Oval 36"/>
            <p:cNvSpPr>
              <a:spLocks noChangeArrowheads="1"/>
            </p:cNvSpPr>
            <p:nvPr/>
          </p:nvSpPr>
          <p:spPr bwMode="auto">
            <a:xfrm>
              <a:off x="1138238" y="399928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45" name="Oval 37"/>
            <p:cNvSpPr>
              <a:spLocks noChangeArrowheads="1"/>
            </p:cNvSpPr>
            <p:nvPr/>
          </p:nvSpPr>
          <p:spPr bwMode="auto">
            <a:xfrm>
              <a:off x="1138238" y="4188200"/>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46" name="Oval 38"/>
            <p:cNvSpPr>
              <a:spLocks noChangeArrowheads="1"/>
            </p:cNvSpPr>
            <p:nvPr/>
          </p:nvSpPr>
          <p:spPr bwMode="auto">
            <a:xfrm>
              <a:off x="812800" y="4188200"/>
              <a:ext cx="65088" cy="63500"/>
            </a:xfrm>
            <a:prstGeom prst="ellipse">
              <a:avLst/>
            </a:prstGeom>
            <a:solidFill>
              <a:srgbClr val="E53A0B"/>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47" name="Freeform 39"/>
            <p:cNvSpPr>
              <a:spLocks/>
            </p:cNvSpPr>
            <p:nvPr/>
          </p:nvSpPr>
          <p:spPr bwMode="auto">
            <a:xfrm rot="9645446">
              <a:off x="877888" y="4188200"/>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48" name="Freeform 40"/>
            <p:cNvSpPr>
              <a:spLocks/>
            </p:cNvSpPr>
            <p:nvPr/>
          </p:nvSpPr>
          <p:spPr bwMode="auto">
            <a:xfrm rot="-3896125">
              <a:off x="944563" y="3892925"/>
              <a:ext cx="188912" cy="277812"/>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49" name="Freeform 41"/>
            <p:cNvSpPr>
              <a:spLocks/>
            </p:cNvSpPr>
            <p:nvPr/>
          </p:nvSpPr>
          <p:spPr bwMode="auto">
            <a:xfrm rot="19509256">
              <a:off x="1301750" y="3457950"/>
              <a:ext cx="206375" cy="2540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50" name="Oval 42"/>
            <p:cNvSpPr>
              <a:spLocks noChangeArrowheads="1"/>
            </p:cNvSpPr>
            <p:nvPr/>
          </p:nvSpPr>
          <p:spPr bwMode="auto">
            <a:xfrm>
              <a:off x="619125" y="3651625"/>
              <a:ext cx="65088" cy="63500"/>
            </a:xfrm>
            <a:prstGeom prst="ellipse">
              <a:avLst/>
            </a:prstGeom>
            <a:solidFill>
              <a:srgbClr val="E53A0B"/>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51" name="Oval 43"/>
            <p:cNvSpPr>
              <a:spLocks noChangeArrowheads="1"/>
            </p:cNvSpPr>
            <p:nvPr/>
          </p:nvSpPr>
          <p:spPr bwMode="auto">
            <a:xfrm>
              <a:off x="749300" y="3651625"/>
              <a:ext cx="65088"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52" name="Oval 44"/>
            <p:cNvSpPr>
              <a:spLocks noChangeArrowheads="1"/>
            </p:cNvSpPr>
            <p:nvPr/>
          </p:nvSpPr>
          <p:spPr bwMode="auto">
            <a:xfrm>
              <a:off x="1008063" y="3651625"/>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53" name="Oval 45"/>
            <p:cNvSpPr>
              <a:spLocks noChangeAspect="1" noChangeArrowheads="1"/>
            </p:cNvSpPr>
            <p:nvPr/>
          </p:nvSpPr>
          <p:spPr bwMode="auto">
            <a:xfrm>
              <a:off x="1192142" y="3732516"/>
              <a:ext cx="157529" cy="153670"/>
            </a:xfrm>
            <a:prstGeom prst="ellipse">
              <a:avLst/>
            </a:prstGeom>
            <a:solidFill>
              <a:srgbClr val="99FF6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54" name="Oval 46"/>
            <p:cNvSpPr>
              <a:spLocks noChangeArrowheads="1"/>
            </p:cNvSpPr>
            <p:nvPr/>
          </p:nvSpPr>
          <p:spPr bwMode="auto">
            <a:xfrm>
              <a:off x="684213" y="384053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55" name="Freeform 47"/>
            <p:cNvSpPr>
              <a:spLocks/>
            </p:cNvSpPr>
            <p:nvPr/>
          </p:nvSpPr>
          <p:spPr bwMode="auto">
            <a:xfrm rot="9645446">
              <a:off x="749300" y="3840537"/>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56" name="Freeform 48"/>
            <p:cNvSpPr>
              <a:spLocks/>
            </p:cNvSpPr>
            <p:nvPr/>
          </p:nvSpPr>
          <p:spPr bwMode="auto">
            <a:xfrm rot="-3896125">
              <a:off x="794545" y="3639718"/>
              <a:ext cx="188912" cy="276225"/>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57" name="Freeform 49"/>
            <p:cNvSpPr>
              <a:spLocks/>
            </p:cNvSpPr>
            <p:nvPr/>
          </p:nvSpPr>
          <p:spPr bwMode="auto">
            <a:xfrm rot="20979428">
              <a:off x="517525" y="3659562"/>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58" name="Freeform 50"/>
            <p:cNvSpPr>
              <a:spLocks/>
            </p:cNvSpPr>
            <p:nvPr/>
          </p:nvSpPr>
          <p:spPr bwMode="auto">
            <a:xfrm rot="4588081">
              <a:off x="1320801" y="3826249"/>
              <a:ext cx="120650" cy="206375"/>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59" name="Freeform 51"/>
            <p:cNvSpPr>
              <a:spLocks/>
            </p:cNvSpPr>
            <p:nvPr/>
          </p:nvSpPr>
          <p:spPr bwMode="auto">
            <a:xfrm rot="20616336">
              <a:off x="782638" y="3472237"/>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60" name="Freeform 52"/>
            <p:cNvSpPr>
              <a:spLocks/>
            </p:cNvSpPr>
            <p:nvPr/>
          </p:nvSpPr>
          <p:spPr bwMode="auto">
            <a:xfrm rot="-5400000">
              <a:off x="1020763" y="4194550"/>
              <a:ext cx="119062" cy="207962"/>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61" name="Freeform 53"/>
            <p:cNvSpPr>
              <a:spLocks/>
            </p:cNvSpPr>
            <p:nvPr/>
          </p:nvSpPr>
          <p:spPr bwMode="auto">
            <a:xfrm rot="-8249373">
              <a:off x="1222375" y="3662737"/>
              <a:ext cx="284163" cy="238125"/>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62" name="Freeform 41"/>
            <p:cNvSpPr>
              <a:spLocks/>
            </p:cNvSpPr>
            <p:nvPr/>
          </p:nvSpPr>
          <p:spPr bwMode="auto">
            <a:xfrm rot="19509256">
              <a:off x="654050" y="4092950"/>
              <a:ext cx="206375" cy="2540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63" name="Freeform 41"/>
            <p:cNvSpPr>
              <a:spLocks/>
            </p:cNvSpPr>
            <p:nvPr/>
          </p:nvSpPr>
          <p:spPr bwMode="auto">
            <a:xfrm rot="19509256">
              <a:off x="1395876" y="4028098"/>
              <a:ext cx="149920" cy="165666"/>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64" name="Freeform 41"/>
            <p:cNvSpPr>
              <a:spLocks/>
            </p:cNvSpPr>
            <p:nvPr/>
          </p:nvSpPr>
          <p:spPr bwMode="auto">
            <a:xfrm rot="19509256">
              <a:off x="1192676" y="4231298"/>
              <a:ext cx="149920" cy="165666"/>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65" name="Freeform 41"/>
            <p:cNvSpPr>
              <a:spLocks/>
            </p:cNvSpPr>
            <p:nvPr/>
          </p:nvSpPr>
          <p:spPr bwMode="auto">
            <a:xfrm rot="19509256">
              <a:off x="920750" y="4042150"/>
              <a:ext cx="206375" cy="2540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grpSp>
      <p:grpSp>
        <p:nvGrpSpPr>
          <p:cNvPr id="28" name="Group 95"/>
          <p:cNvGrpSpPr>
            <a:grpSpLocks noChangeAspect="1"/>
          </p:cNvGrpSpPr>
          <p:nvPr/>
        </p:nvGrpSpPr>
        <p:grpSpPr>
          <a:xfrm>
            <a:off x="1078368" y="1078824"/>
            <a:ext cx="1358079" cy="1328915"/>
            <a:chOff x="682625" y="4891462"/>
            <a:chExt cx="808379" cy="791021"/>
          </a:xfrm>
        </p:grpSpPr>
        <p:sp>
          <p:nvSpPr>
            <p:cNvPr id="67" name="Oval 21" descr="20%"/>
            <p:cNvSpPr>
              <a:spLocks noChangeAspect="1" noChangeArrowheads="1"/>
            </p:cNvSpPr>
            <p:nvPr/>
          </p:nvSpPr>
          <p:spPr bwMode="auto">
            <a:xfrm>
              <a:off x="682625" y="4894645"/>
              <a:ext cx="808379" cy="784289"/>
            </a:xfrm>
            <a:prstGeom prst="ellipse">
              <a:avLst/>
            </a:prstGeom>
            <a:solidFill>
              <a:srgbClr val="FFFFFF">
                <a:alpha val="68000"/>
              </a:srgbClr>
            </a:solidFill>
            <a:ln w="76200" cap="flat" cmpd="tri" algn="ctr">
              <a:solidFill>
                <a:schemeClr val="bg2">
                  <a:lumMod val="50000"/>
                </a:schemeClr>
              </a:solidFill>
              <a:prstDash val="solid"/>
              <a:round/>
              <a:headEnd type="none" w="med" len="med"/>
              <a:tailEnd type="none" w="med" len="med"/>
            </a:ln>
            <a:effectLst>
              <a:outerShdw blurRad="911225" dir="3000000" sx="63000" sy="63000" algn="tl" rotWithShape="0">
                <a:schemeClr val="accent6">
                  <a:lumMod val="75000"/>
                  <a:alpha val="53000"/>
                </a:schemeClr>
              </a:outerShdw>
              <a:softEdge rad="50800"/>
            </a:effectLst>
          </p:spPr>
          <p:txBody>
            <a:bodyPr wrap="none" anchor="ctr">
              <a:prstTxWarp prst="textNoShape">
                <a:avLst/>
              </a:prstTxWarp>
            </a:bodyPr>
            <a:lstStyle/>
            <a:p>
              <a:pPr defTabSz="914400"/>
              <a:endParaRPr lang="en-US">
                <a:solidFill>
                  <a:srgbClr val="000000"/>
                </a:solidFill>
              </a:endParaRPr>
            </a:p>
          </p:txBody>
        </p:sp>
        <p:sp>
          <p:nvSpPr>
            <p:cNvPr id="68" name="Oval 23"/>
            <p:cNvSpPr>
              <a:spLocks noChangeAspect="1" noChangeArrowheads="1"/>
            </p:cNvSpPr>
            <p:nvPr/>
          </p:nvSpPr>
          <p:spPr bwMode="auto">
            <a:xfrm>
              <a:off x="906394" y="4903720"/>
              <a:ext cx="39054" cy="381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69" name="Oval 24"/>
            <p:cNvSpPr>
              <a:spLocks noChangeAspect="1" noChangeArrowheads="1"/>
            </p:cNvSpPr>
            <p:nvPr/>
          </p:nvSpPr>
          <p:spPr bwMode="auto">
            <a:xfrm>
              <a:off x="1143009" y="5145472"/>
              <a:ext cx="38100" cy="381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70" name="Oval 25"/>
            <p:cNvSpPr>
              <a:spLocks noChangeAspect="1" noChangeArrowheads="1"/>
            </p:cNvSpPr>
            <p:nvPr/>
          </p:nvSpPr>
          <p:spPr bwMode="auto">
            <a:xfrm>
              <a:off x="1325570" y="5272472"/>
              <a:ext cx="39054" cy="38100"/>
            </a:xfrm>
            <a:prstGeom prst="ellipse">
              <a:avLst/>
            </a:prstGeom>
            <a:solidFill>
              <a:srgbClr val="3AC737"/>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71" name="Oval 27"/>
            <p:cNvSpPr>
              <a:spLocks noChangeAspect="1" noChangeArrowheads="1"/>
            </p:cNvSpPr>
            <p:nvPr/>
          </p:nvSpPr>
          <p:spPr bwMode="auto">
            <a:xfrm>
              <a:off x="910589" y="5419179"/>
              <a:ext cx="39054" cy="3810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72" name="Freeform 29"/>
            <p:cNvSpPr>
              <a:spLocks/>
            </p:cNvSpPr>
            <p:nvPr/>
          </p:nvSpPr>
          <p:spPr bwMode="auto">
            <a:xfrm>
              <a:off x="700995" y="5401579"/>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73" name="Freeform 32"/>
            <p:cNvSpPr>
              <a:spLocks/>
            </p:cNvSpPr>
            <p:nvPr/>
          </p:nvSpPr>
          <p:spPr bwMode="auto">
            <a:xfrm rot="14317620">
              <a:off x="1111250" y="52407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74" name="Oval 46"/>
            <p:cNvSpPr>
              <a:spLocks noChangeAspect="1" noChangeArrowheads="1"/>
            </p:cNvSpPr>
            <p:nvPr/>
          </p:nvSpPr>
          <p:spPr bwMode="auto">
            <a:xfrm>
              <a:off x="747720" y="5212146"/>
              <a:ext cx="41657" cy="40640"/>
            </a:xfrm>
            <a:prstGeom prst="ellipse">
              <a:avLst/>
            </a:prstGeom>
            <a:solidFill>
              <a:srgbClr val="00B6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75" name="Freeform 32"/>
            <p:cNvSpPr>
              <a:spLocks/>
            </p:cNvSpPr>
            <p:nvPr/>
          </p:nvSpPr>
          <p:spPr bwMode="auto">
            <a:xfrm rot="14317620">
              <a:off x="933450" y="50121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76" name="Freeform 32"/>
            <p:cNvSpPr>
              <a:spLocks/>
            </p:cNvSpPr>
            <p:nvPr/>
          </p:nvSpPr>
          <p:spPr bwMode="auto">
            <a:xfrm rot="14317620">
              <a:off x="1010729" y="5495514"/>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77" name="Oval 23"/>
            <p:cNvSpPr>
              <a:spLocks noChangeAspect="1" noChangeArrowheads="1"/>
            </p:cNvSpPr>
            <p:nvPr/>
          </p:nvSpPr>
          <p:spPr bwMode="auto">
            <a:xfrm>
              <a:off x="1419384" y="5523297"/>
              <a:ext cx="39056" cy="381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78" name="Freeform 32"/>
            <p:cNvSpPr>
              <a:spLocks/>
            </p:cNvSpPr>
            <p:nvPr/>
          </p:nvSpPr>
          <p:spPr bwMode="auto">
            <a:xfrm rot="14317620">
              <a:off x="742043" y="4856537"/>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79" name="Freeform 29"/>
            <p:cNvSpPr>
              <a:spLocks/>
            </p:cNvSpPr>
            <p:nvPr/>
          </p:nvSpPr>
          <p:spPr bwMode="auto">
            <a:xfrm>
              <a:off x="1262667" y="4906726"/>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sp>
          <p:nvSpPr>
            <p:cNvPr id="80" name="Freeform 29"/>
            <p:cNvSpPr>
              <a:spLocks/>
            </p:cNvSpPr>
            <p:nvPr/>
          </p:nvSpPr>
          <p:spPr bwMode="auto">
            <a:xfrm>
              <a:off x="1208088" y="5491983"/>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pPr defTabSz="914400"/>
              <a:endParaRPr lang="en-US">
                <a:solidFill>
                  <a:srgbClr val="000000"/>
                </a:solidFill>
              </a:endParaRPr>
            </a:p>
          </p:txBody>
        </p:sp>
      </p:grpSp>
      <p:sp>
        <p:nvSpPr>
          <p:cNvPr id="81" name="Text Box 7"/>
          <p:cNvSpPr txBox="1">
            <a:spLocks noChangeArrowheads="1"/>
          </p:cNvSpPr>
          <p:nvPr/>
        </p:nvSpPr>
        <p:spPr bwMode="auto">
          <a:xfrm>
            <a:off x="2400930" y="5136487"/>
            <a:ext cx="1096962" cy="369332"/>
          </a:xfrm>
          <a:prstGeom prst="rect">
            <a:avLst/>
          </a:prstGeom>
          <a:noFill/>
          <a:ln w="9525">
            <a:noFill/>
            <a:miter lim="800000"/>
            <a:headEnd/>
            <a:tailEnd/>
          </a:ln>
        </p:spPr>
        <p:txBody>
          <a:bodyPr wrap="square">
            <a:prstTxWarp prst="textNoShape">
              <a:avLst/>
            </a:prstTxWarp>
            <a:spAutoFit/>
          </a:bodyPr>
          <a:lstStyle/>
          <a:p>
            <a:pPr defTabSz="914400"/>
            <a:r>
              <a:rPr lang="en-US" b="1" dirty="0">
                <a:solidFill>
                  <a:srgbClr val="000000"/>
                </a:solidFill>
                <a:latin typeface="Arial" charset="0"/>
                <a:ea typeface="Arial" charset="0"/>
                <a:cs typeface="Arial" charset="0"/>
              </a:rPr>
              <a:t>T&lt;10</a:t>
            </a:r>
            <a:r>
              <a:rPr lang="en-US" b="1" baseline="30000" dirty="0">
                <a:solidFill>
                  <a:srgbClr val="000000"/>
                </a:solidFill>
                <a:latin typeface="Arial" charset="0"/>
                <a:ea typeface="Arial" charset="0"/>
                <a:cs typeface="Arial" charset="0"/>
              </a:rPr>
              <a:t>10</a:t>
            </a:r>
            <a:r>
              <a:rPr lang="en-US" b="1" dirty="0">
                <a:solidFill>
                  <a:srgbClr val="000000"/>
                </a:solidFill>
                <a:latin typeface="Arial" charset="0"/>
                <a:ea typeface="Arial" charset="0"/>
                <a:cs typeface="Arial" charset="0"/>
              </a:rPr>
              <a:t>K</a:t>
            </a:r>
            <a:r>
              <a:rPr lang="en-US" b="1" dirty="0">
                <a:solidFill>
                  <a:srgbClr val="000000"/>
                </a:solidFill>
                <a:latin typeface="Comic Sans MS" charset="0"/>
              </a:rPr>
              <a:t>  </a:t>
            </a:r>
          </a:p>
        </p:txBody>
      </p:sp>
      <p:sp>
        <p:nvSpPr>
          <p:cNvPr id="82" name="Oval 81"/>
          <p:cNvSpPr>
            <a:spLocks noChangeAspect="1"/>
          </p:cNvSpPr>
          <p:nvPr/>
        </p:nvSpPr>
        <p:spPr>
          <a:xfrm>
            <a:off x="7684494" y="2795499"/>
            <a:ext cx="68763" cy="68763"/>
          </a:xfrm>
          <a:prstGeom prst="ellipse">
            <a:avLst/>
          </a:prstGeom>
          <a:no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cxnSp>
        <p:nvCxnSpPr>
          <p:cNvPr id="83" name="Straight Connector 82"/>
          <p:cNvCxnSpPr/>
          <p:nvPr/>
        </p:nvCxnSpPr>
        <p:spPr>
          <a:xfrm>
            <a:off x="7496514" y="2557342"/>
            <a:ext cx="295680" cy="1588"/>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450551" y="4755317"/>
            <a:ext cx="4999539" cy="1588"/>
          </a:xfrm>
          <a:prstGeom prst="line">
            <a:avLst/>
          </a:prstGeom>
          <a:ln w="31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590330" y="909137"/>
            <a:ext cx="4704915" cy="646331"/>
          </a:xfrm>
          <a:prstGeom prst="rect">
            <a:avLst/>
          </a:prstGeom>
          <a:noFill/>
          <a:ln>
            <a:noFill/>
          </a:ln>
        </p:spPr>
        <p:txBody>
          <a:bodyPr wrap="square" rtlCol="0">
            <a:spAutoFit/>
          </a:bodyPr>
          <a:lstStyle/>
          <a:p>
            <a:pPr defTabSz="914400"/>
            <a:r>
              <a:rPr lang="en-US" dirty="0">
                <a:latin typeface="Arial" charset="0"/>
                <a:ea typeface="Arial" charset="0"/>
                <a:cs typeface="Arial" charset="0"/>
              </a:rPr>
              <a:t>Dynamical generation of mass modeled on the Lattice and in DSE on single quarks. </a:t>
            </a:r>
          </a:p>
        </p:txBody>
      </p:sp>
      <p:grpSp>
        <p:nvGrpSpPr>
          <p:cNvPr id="66" name="Group 111"/>
          <p:cNvGrpSpPr/>
          <p:nvPr/>
        </p:nvGrpSpPr>
        <p:grpSpPr>
          <a:xfrm>
            <a:off x="1084905" y="4175582"/>
            <a:ext cx="539496" cy="541141"/>
            <a:chOff x="508013" y="4482884"/>
            <a:chExt cx="539496" cy="541141"/>
          </a:xfrm>
        </p:grpSpPr>
        <p:sp>
          <p:nvSpPr>
            <p:cNvPr id="87" name="Oval 86"/>
            <p:cNvSpPr>
              <a:spLocks noChangeAspect="1"/>
            </p:cNvSpPr>
            <p:nvPr/>
          </p:nvSpPr>
          <p:spPr>
            <a:xfrm>
              <a:off x="508013" y="4482884"/>
              <a:ext cx="539496" cy="541141"/>
            </a:xfrm>
            <a:prstGeom prst="ellipse">
              <a:avLst/>
            </a:prstGeom>
            <a:solidFill>
              <a:schemeClr val="accent3">
                <a:lumMod val="60000"/>
                <a:lumOff val="40000"/>
                <a:alpha val="44000"/>
              </a:schemeClr>
            </a:solidFill>
            <a:ln>
              <a:solidFill>
                <a:schemeClr val="tx1">
                  <a:lumMod val="65000"/>
                  <a:lumOff val="35000"/>
                </a:schemeClr>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sp>
          <p:nvSpPr>
            <p:cNvPr id="88" name="Oval 14"/>
            <p:cNvSpPr>
              <a:spLocks noChangeAspect="1" noChangeArrowheads="1"/>
            </p:cNvSpPr>
            <p:nvPr/>
          </p:nvSpPr>
          <p:spPr bwMode="auto">
            <a:xfrm rot="17170184">
              <a:off x="541929" y="4758588"/>
              <a:ext cx="221143" cy="240030"/>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89" name="Oval 14"/>
            <p:cNvSpPr>
              <a:spLocks noChangeAspect="1" noChangeArrowheads="1"/>
            </p:cNvSpPr>
            <p:nvPr/>
          </p:nvSpPr>
          <p:spPr bwMode="auto">
            <a:xfrm rot="17170184">
              <a:off x="719729" y="4580788"/>
              <a:ext cx="221143" cy="240030"/>
            </a:xfrm>
            <a:prstGeom prst="ellipse">
              <a:avLst/>
            </a:prstGeom>
            <a:solidFill>
              <a:srgbClr val="CCFFCC"/>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grpSp>
      <p:grpSp>
        <p:nvGrpSpPr>
          <p:cNvPr id="86" name="Group 112"/>
          <p:cNvGrpSpPr/>
          <p:nvPr/>
        </p:nvGrpSpPr>
        <p:grpSpPr>
          <a:xfrm>
            <a:off x="1831021" y="4416880"/>
            <a:ext cx="497920" cy="574963"/>
            <a:chOff x="1393829" y="4800382"/>
            <a:chExt cx="497920" cy="574963"/>
          </a:xfrm>
        </p:grpSpPr>
        <p:sp>
          <p:nvSpPr>
            <p:cNvPr id="91" name="Oval 90"/>
            <p:cNvSpPr>
              <a:spLocks noChangeAspect="1"/>
            </p:cNvSpPr>
            <p:nvPr/>
          </p:nvSpPr>
          <p:spPr>
            <a:xfrm>
              <a:off x="1393829" y="4800382"/>
              <a:ext cx="497920" cy="574963"/>
            </a:xfrm>
            <a:prstGeom prst="ellipse">
              <a:avLst/>
            </a:prstGeom>
            <a:solidFill>
              <a:schemeClr val="accent6">
                <a:lumMod val="20000"/>
                <a:lumOff val="80000"/>
                <a:alpha val="44000"/>
              </a:schemeClr>
            </a:solidFill>
            <a:ln>
              <a:solidFill>
                <a:schemeClr val="tx1">
                  <a:lumMod val="65000"/>
                  <a:lumOff val="35000"/>
                </a:schemeClr>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sp>
          <p:nvSpPr>
            <p:cNvPr id="92" name="Oval 14"/>
            <p:cNvSpPr>
              <a:spLocks noChangeAspect="1" noChangeArrowheads="1"/>
            </p:cNvSpPr>
            <p:nvPr/>
          </p:nvSpPr>
          <p:spPr bwMode="auto">
            <a:xfrm rot="17170184">
              <a:off x="1557929" y="4898298"/>
              <a:ext cx="221142" cy="240030"/>
            </a:xfrm>
            <a:prstGeom prst="ellipse">
              <a:avLst/>
            </a:prstGeom>
            <a:solidFill>
              <a:schemeClr val="accent2">
                <a:lumMod val="60000"/>
                <a:lumOff val="40000"/>
              </a:schemeClr>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93" name="Oval 14"/>
            <p:cNvSpPr>
              <a:spLocks noChangeAspect="1" noChangeArrowheads="1"/>
            </p:cNvSpPr>
            <p:nvPr/>
          </p:nvSpPr>
          <p:spPr bwMode="auto">
            <a:xfrm rot="17170184">
              <a:off x="1519829" y="5139588"/>
              <a:ext cx="221143" cy="240030"/>
            </a:xfrm>
            <a:prstGeom prst="ellipse">
              <a:avLst/>
            </a:prstGeom>
            <a:solidFill>
              <a:schemeClr val="accent5">
                <a:lumMod val="40000"/>
                <a:lumOff val="60000"/>
              </a:schemeClr>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grpSp>
      <p:sp>
        <p:nvSpPr>
          <p:cNvPr id="94" name="TextBox 93"/>
          <p:cNvSpPr txBox="1"/>
          <p:nvPr/>
        </p:nvSpPr>
        <p:spPr>
          <a:xfrm>
            <a:off x="1168359" y="2313682"/>
            <a:ext cx="1492716" cy="369332"/>
          </a:xfrm>
          <a:prstGeom prst="rect">
            <a:avLst/>
          </a:prstGeom>
          <a:noFill/>
        </p:spPr>
        <p:txBody>
          <a:bodyPr wrap="none" rtlCol="0">
            <a:spAutoFit/>
          </a:bodyPr>
          <a:lstStyle/>
          <a:p>
            <a:pPr defTabSz="914400"/>
            <a:r>
              <a:rPr lang="en-US" b="1">
                <a:solidFill>
                  <a:srgbClr val="000000"/>
                </a:solidFill>
                <a:latin typeface="Arial" charset="0"/>
                <a:ea typeface="Arial" charset="0"/>
                <a:cs typeface="Arial" charset="0"/>
              </a:rPr>
              <a:t>de-confined</a:t>
            </a:r>
          </a:p>
        </p:txBody>
      </p:sp>
      <p:sp>
        <p:nvSpPr>
          <p:cNvPr id="95" name="TextBox 94"/>
          <p:cNvSpPr txBox="1"/>
          <p:nvPr/>
        </p:nvSpPr>
        <p:spPr>
          <a:xfrm>
            <a:off x="1084905" y="5400436"/>
            <a:ext cx="1556836" cy="369332"/>
          </a:xfrm>
          <a:prstGeom prst="rect">
            <a:avLst/>
          </a:prstGeom>
          <a:noFill/>
        </p:spPr>
        <p:txBody>
          <a:bodyPr wrap="none" rtlCol="0">
            <a:spAutoFit/>
          </a:bodyPr>
          <a:lstStyle/>
          <a:p>
            <a:pPr defTabSz="914400"/>
            <a:r>
              <a:rPr lang="en-US" b="1" dirty="0">
                <a:solidFill>
                  <a:srgbClr val="000000"/>
                </a:solidFill>
                <a:latin typeface="Arial" charset="0"/>
                <a:ea typeface="Arial" charset="0"/>
                <a:cs typeface="Arial" charset="0"/>
              </a:rPr>
              <a:t>confinement</a:t>
            </a:r>
          </a:p>
        </p:txBody>
      </p:sp>
      <p:grpSp>
        <p:nvGrpSpPr>
          <p:cNvPr id="90" name="Group 139"/>
          <p:cNvGrpSpPr/>
          <p:nvPr/>
        </p:nvGrpSpPr>
        <p:grpSpPr>
          <a:xfrm>
            <a:off x="5385044" y="1709696"/>
            <a:ext cx="461746" cy="447986"/>
            <a:chOff x="7478242" y="2606949"/>
            <a:chExt cx="461746" cy="447986"/>
          </a:xfrm>
        </p:grpSpPr>
        <p:sp>
          <p:nvSpPr>
            <p:cNvPr id="97" name="Oval 27"/>
            <p:cNvSpPr>
              <a:spLocks noChangeArrowheads="1"/>
            </p:cNvSpPr>
            <p:nvPr/>
          </p:nvSpPr>
          <p:spPr bwMode="auto">
            <a:xfrm>
              <a:off x="7667426" y="2789583"/>
              <a:ext cx="109346" cy="10668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sp>
          <p:nvSpPr>
            <p:cNvPr id="98" name="Oval 21" descr="20%"/>
            <p:cNvSpPr>
              <a:spLocks noChangeAspect="1" noChangeArrowheads="1"/>
            </p:cNvSpPr>
            <p:nvPr/>
          </p:nvSpPr>
          <p:spPr bwMode="auto">
            <a:xfrm>
              <a:off x="7478242" y="2606949"/>
              <a:ext cx="461746" cy="447986"/>
            </a:xfrm>
            <a:prstGeom prst="ellipse">
              <a:avLst/>
            </a:prstGeom>
            <a:solidFill>
              <a:schemeClr val="accent2">
                <a:lumMod val="75000"/>
                <a:alpha val="50000"/>
              </a:schemeClr>
            </a:solidFill>
            <a:ln w="76200" cap="flat" cmpd="tri" algn="ctr">
              <a:solidFill>
                <a:schemeClr val="accent2">
                  <a:lumMod val="60000"/>
                  <a:lumOff val="40000"/>
                </a:schemeClr>
              </a:solidFill>
              <a:prstDash val="solid"/>
              <a:round/>
              <a:headEnd type="none" w="med" len="med"/>
              <a:tailEnd type="none" w="med" len="med"/>
            </a:ln>
            <a:effectLst>
              <a:outerShdw blurRad="911225" dir="3000000" sx="63000" sy="63000" algn="tl" rotWithShape="0">
                <a:schemeClr val="accent6">
                  <a:lumMod val="75000"/>
                  <a:alpha val="53000"/>
                </a:schemeClr>
              </a:outerShdw>
              <a:softEdge rad="50800"/>
            </a:effectLst>
          </p:spPr>
          <p:txBody>
            <a:bodyPr wrap="none" anchor="ctr">
              <a:prstTxWarp prst="textNoShape">
                <a:avLst/>
              </a:prstTxWarp>
            </a:bodyPr>
            <a:lstStyle/>
            <a:p>
              <a:pPr defTabSz="914400"/>
              <a:endParaRPr lang="en-US">
                <a:solidFill>
                  <a:srgbClr val="000000"/>
                </a:solidFill>
              </a:endParaRPr>
            </a:p>
          </p:txBody>
        </p:sp>
      </p:grpSp>
      <p:sp>
        <p:nvSpPr>
          <p:cNvPr id="99" name="Oval 27"/>
          <p:cNvSpPr>
            <a:spLocks noChangeArrowheads="1"/>
          </p:cNvSpPr>
          <p:nvPr/>
        </p:nvSpPr>
        <p:spPr bwMode="auto">
          <a:xfrm>
            <a:off x="9721394" y="4384093"/>
            <a:ext cx="109346" cy="10668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ndParaRPr>
          </a:p>
        </p:txBody>
      </p:sp>
      <p:cxnSp>
        <p:nvCxnSpPr>
          <p:cNvPr id="100" name="Straight Connector 99"/>
          <p:cNvCxnSpPr/>
          <p:nvPr/>
        </p:nvCxnSpPr>
        <p:spPr>
          <a:xfrm>
            <a:off x="1157918" y="4042978"/>
            <a:ext cx="2275329" cy="1588"/>
          </a:xfrm>
          <a:prstGeom prst="line">
            <a:avLst/>
          </a:prstGeom>
          <a:ln w="1905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7072294" y="1883074"/>
            <a:ext cx="3236409" cy="461665"/>
          </a:xfrm>
          <a:prstGeom prst="rect">
            <a:avLst/>
          </a:prstGeom>
          <a:solidFill>
            <a:schemeClr val="bg1"/>
          </a:solidFill>
        </p:spPr>
        <p:txBody>
          <a:bodyPr wrap="square" rtlCol="0">
            <a:spAutoFit/>
          </a:bodyPr>
          <a:lstStyle/>
          <a:p>
            <a:pPr defTabSz="914400"/>
            <a:r>
              <a:rPr lang="en-US" sz="1200" i="1" dirty="0" err="1">
                <a:solidFill>
                  <a:srgbClr val="000000"/>
                </a:solidFill>
                <a:latin typeface="Calibri" panose="020F0502020204030204" pitchFamily="34" charset="0"/>
                <a:ea typeface="Arial" charset="0"/>
                <a:cs typeface="Calibri" panose="020F0502020204030204" pitchFamily="34" charset="0"/>
              </a:rPr>
              <a:t>Bhagwat</a:t>
            </a:r>
            <a:r>
              <a:rPr lang="en-US" sz="1200" i="1" dirty="0">
                <a:solidFill>
                  <a:srgbClr val="000000"/>
                </a:solidFill>
                <a:latin typeface="Calibri" panose="020F0502020204030204" pitchFamily="34" charset="0"/>
                <a:ea typeface="Arial" charset="0"/>
                <a:cs typeface="Calibri" panose="020F0502020204030204" pitchFamily="34" charset="0"/>
              </a:rPr>
              <a:t>, M. S., et al.,  Phys. Rev. C 68, 015203</a:t>
            </a:r>
          </a:p>
          <a:p>
            <a:pPr defTabSz="914400"/>
            <a:r>
              <a:rPr lang="en-US" sz="1200" i="1" dirty="0">
                <a:solidFill>
                  <a:srgbClr val="000000"/>
                </a:solidFill>
                <a:latin typeface="Calibri" panose="020F0502020204030204" pitchFamily="34" charset="0"/>
                <a:ea typeface="Arial" charset="0"/>
                <a:cs typeface="Calibri" panose="020F0502020204030204" pitchFamily="34" charset="0"/>
              </a:rPr>
              <a:t>Bowman, P. O., et </a:t>
            </a:r>
            <a:r>
              <a:rPr lang="en-US" sz="1200" i="1" dirty="0" err="1">
                <a:solidFill>
                  <a:srgbClr val="000000"/>
                </a:solidFill>
                <a:latin typeface="Calibri" panose="020F0502020204030204" pitchFamily="34" charset="0"/>
                <a:ea typeface="Arial" charset="0"/>
                <a:cs typeface="Calibri" panose="020F0502020204030204" pitchFamily="34" charset="0"/>
              </a:rPr>
              <a:t>al.,Phys</a:t>
            </a:r>
            <a:r>
              <a:rPr lang="en-US" sz="1200" i="1" dirty="0">
                <a:solidFill>
                  <a:srgbClr val="000000"/>
                </a:solidFill>
                <a:latin typeface="Calibri" panose="020F0502020204030204" pitchFamily="34" charset="0"/>
                <a:ea typeface="Arial" charset="0"/>
                <a:cs typeface="Calibri" panose="020F0502020204030204" pitchFamily="34" charset="0"/>
              </a:rPr>
              <a:t>. Rev. D 71, 054507</a:t>
            </a:r>
          </a:p>
        </p:txBody>
      </p:sp>
      <p:sp>
        <p:nvSpPr>
          <p:cNvPr id="96" name="Title 95">
            <a:extLst>
              <a:ext uri="{FF2B5EF4-FFF2-40B4-BE49-F238E27FC236}">
                <a16:creationId xmlns:a16="http://schemas.microsoft.com/office/drawing/2014/main" id="{D78A13ED-F689-FF4C-8929-7DDAA6464F83}"/>
              </a:ext>
            </a:extLst>
          </p:cNvPr>
          <p:cNvSpPr>
            <a:spLocks noGrp="1"/>
          </p:cNvSpPr>
          <p:nvPr>
            <p:ph type="title"/>
          </p:nvPr>
        </p:nvSpPr>
        <p:spPr>
          <a:xfrm>
            <a:off x="0" y="1"/>
            <a:ext cx="12192000" cy="760397"/>
          </a:xfrm>
        </p:spPr>
        <p:txBody>
          <a:bodyPr>
            <a:normAutofit/>
          </a:bodyPr>
          <a:lstStyle/>
          <a:p>
            <a:r>
              <a:rPr lang="en-US" sz="4000" dirty="0"/>
              <a:t>Generating mass as the universe cools</a:t>
            </a:r>
          </a:p>
        </p:txBody>
      </p:sp>
      <p:pic>
        <p:nvPicPr>
          <p:cNvPr id="104" name="Picture 103">
            <a:extLst>
              <a:ext uri="{FF2B5EF4-FFF2-40B4-BE49-F238E27FC236}">
                <a16:creationId xmlns:a16="http://schemas.microsoft.com/office/drawing/2014/main" id="{5FDB6435-B752-EA4A-9E45-9B5DFDF00A1E}"/>
              </a:ext>
            </a:extLst>
          </p:cNvPr>
          <p:cNvPicPr>
            <a:picLocks noChangeAspect="1"/>
          </p:cNvPicPr>
          <p:nvPr/>
        </p:nvPicPr>
        <p:blipFill>
          <a:blip r:embed="rId4"/>
          <a:stretch>
            <a:fillRect/>
          </a:stretch>
        </p:blipFill>
        <p:spPr>
          <a:xfrm>
            <a:off x="49587" y="-78462"/>
            <a:ext cx="559381" cy="794277"/>
          </a:xfrm>
          <a:prstGeom prst="rect">
            <a:avLst/>
          </a:prstGeom>
        </p:spPr>
      </p:pic>
      <p:sp>
        <p:nvSpPr>
          <p:cNvPr id="105" name="TextBox 104">
            <a:extLst>
              <a:ext uri="{FF2B5EF4-FFF2-40B4-BE49-F238E27FC236}">
                <a16:creationId xmlns:a16="http://schemas.microsoft.com/office/drawing/2014/main" id="{5C7F315D-BE91-EA4B-9DDC-6114204C1684}"/>
              </a:ext>
            </a:extLst>
          </p:cNvPr>
          <p:cNvSpPr txBox="1"/>
          <p:nvPr/>
        </p:nvSpPr>
        <p:spPr>
          <a:xfrm>
            <a:off x="2595801" y="5949609"/>
            <a:ext cx="7490256" cy="369332"/>
          </a:xfrm>
          <a:prstGeom prst="rect">
            <a:avLst/>
          </a:prstGeom>
          <a:solidFill>
            <a:srgbClr val="18E331">
              <a:alpha val="25882"/>
            </a:srgbClr>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Study this in measurements that are sensitive to the running quark mass.   </a:t>
            </a:r>
          </a:p>
        </p:txBody>
      </p:sp>
      <p:sp>
        <p:nvSpPr>
          <p:cNvPr id="2" name="Date Placeholder 1">
            <a:extLst>
              <a:ext uri="{FF2B5EF4-FFF2-40B4-BE49-F238E27FC236}">
                <a16:creationId xmlns:a16="http://schemas.microsoft.com/office/drawing/2014/main" id="{66A05804-1ACF-8F4C-A8A1-0A91620CEE05}"/>
              </a:ext>
            </a:extLst>
          </p:cNvPr>
          <p:cNvSpPr>
            <a:spLocks noGrp="1"/>
          </p:cNvSpPr>
          <p:nvPr>
            <p:ph type="dt" sz="half" idx="10"/>
          </p:nvPr>
        </p:nvSpPr>
        <p:spPr/>
        <p:txBody>
          <a:bodyPr/>
          <a:lstStyle/>
          <a:p>
            <a:fld id="{73B36BBE-1ECF-B040-BC3D-AAC0CE1BD986}" type="datetime1">
              <a:rPr lang="en-US" smtClean="0"/>
              <a:t>11/4/19</a:t>
            </a:fld>
            <a:endParaRPr lang="en-US"/>
          </a:p>
        </p:txBody>
      </p:sp>
      <p:sp>
        <p:nvSpPr>
          <p:cNvPr id="4" name="Slide Number Placeholder 3">
            <a:extLst>
              <a:ext uri="{FF2B5EF4-FFF2-40B4-BE49-F238E27FC236}">
                <a16:creationId xmlns:a16="http://schemas.microsoft.com/office/drawing/2014/main" id="{2938200D-C0AF-114B-BA71-4E024CE3730D}"/>
              </a:ext>
            </a:extLst>
          </p:cNvPr>
          <p:cNvSpPr>
            <a:spLocks noGrp="1"/>
          </p:cNvSpPr>
          <p:nvPr>
            <p:ph type="sldNum" sz="quarter" idx="11"/>
          </p:nvPr>
        </p:nvSpPr>
        <p:spPr/>
        <p:txBody>
          <a:bodyPr/>
          <a:lstStyle/>
          <a:p>
            <a:fld id="{24EC5647-5868-264A-970C-8CE494DA89F7}" type="slidenum">
              <a:rPr lang="en-US" smtClean="0"/>
              <a:t>11</a:t>
            </a:fld>
            <a:endParaRPr lang="en-US"/>
          </a:p>
        </p:txBody>
      </p:sp>
    </p:spTree>
    <p:extLst>
      <p:ext uri="{BB962C8B-B14F-4D97-AF65-F5344CB8AC3E}">
        <p14:creationId xmlns:p14="http://schemas.microsoft.com/office/powerpoint/2010/main" val="38722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nodeType="afterEffect">
                                  <p:stCondLst>
                                    <p:cond delay="0"/>
                                  </p:stCondLst>
                                  <p:childTnLst>
                                    <p:animMotion origin="layout" path="M 1.04167E-6 2.22222E-6 L 0.00052 0.3037 " pathEditMode="relative" rAng="0" ptsTypes="AA">
                                      <p:cBhvr>
                                        <p:cTn id="13" dur="5000" fill="hold"/>
                                        <p:tgtEl>
                                          <p:spTgt spid="11"/>
                                        </p:tgtEl>
                                        <p:attrNameLst>
                                          <p:attrName>ppt_x</p:attrName>
                                          <p:attrName>ppt_y</p:attrName>
                                        </p:attrNameLst>
                                      </p:cBhvr>
                                      <p:rCtr x="26" y="15185"/>
                                    </p:animMotion>
                                  </p:childTnLst>
                                </p:cTn>
                              </p:par>
                            </p:childTnLst>
                          </p:cTn>
                        </p:par>
                        <p:par>
                          <p:cTn id="14" fill="hold">
                            <p:stCondLst>
                              <p:cond delay="5000"/>
                            </p:stCondLst>
                            <p:childTnLst>
                              <p:par>
                                <p:cTn id="15" presetID="1" presetClass="exit" presetSubtype="0" fill="hold" nodeType="after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05 -0.00209 C -0.09935 0.00185 -0.1483 0.00648 -0.18346 -0.00024 C -0.21836 -0.00649 -0.23867 -0.01019 -0.26028 -0.04028 C -0.2819 -0.07037 -0.30104 -0.1419 -0.31367 -0.18102 C -0.3263 -0.22014 -0.32955 -0.25 -0.3362 -0.27593 C -0.34297 -0.30162 -0.34492 -0.32176 -0.35416 -0.33588 C -0.36315 -0.3507 -0.37682 -0.35625 -0.39049 -0.36135 " pathEditMode="relative" rAng="0" ptsTypes="AAAAAAA">
                                      <p:cBhvr>
                                        <p:cTn id="22" dur="5000" fill="hold"/>
                                        <p:tgtEl>
                                          <p:spTgt spid="3"/>
                                        </p:tgtEl>
                                        <p:attrNameLst>
                                          <p:attrName>ppt_x</p:attrName>
                                          <p:attrName>ppt_y</p:attrName>
                                        </p:attrNameLst>
                                      </p:cBhvr>
                                      <p:rCtr x="-17031" y="-17708"/>
                                    </p:animMotion>
                                  </p:childTnLst>
                                </p:cTn>
                              </p:par>
                            </p:childTnLst>
                          </p:cTn>
                        </p:par>
                        <p:par>
                          <p:cTn id="23" fill="hold">
                            <p:stCondLst>
                              <p:cond delay="5000"/>
                            </p:stCondLst>
                            <p:childTnLst>
                              <p:par>
                                <p:cTn id="24" presetID="1" presetClass="exit" presetSubtype="0" fill="hold" nodeType="after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dissolve">
                                      <p:cBhvr>
                                        <p:cTn id="30"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B64373-4E93-564E-9B90-A1AC304E386B}"/>
              </a:ext>
            </a:extLst>
          </p:cNvPr>
          <p:cNvPicPr>
            <a:picLocks noChangeAspect="1"/>
          </p:cNvPicPr>
          <p:nvPr/>
        </p:nvPicPr>
        <p:blipFill rotWithShape="1">
          <a:blip r:embed="rId3"/>
          <a:srcRect t="11528"/>
          <a:stretch/>
        </p:blipFill>
        <p:spPr>
          <a:xfrm>
            <a:off x="3926411" y="1159461"/>
            <a:ext cx="3975677" cy="4599539"/>
          </a:xfrm>
          <a:prstGeom prst="rect">
            <a:avLst/>
          </a:prstGeom>
        </p:spPr>
      </p:pic>
      <p:sp>
        <p:nvSpPr>
          <p:cNvPr id="2" name="Title 1"/>
          <p:cNvSpPr>
            <a:spLocks noGrp="1"/>
          </p:cNvSpPr>
          <p:nvPr>
            <p:ph type="title"/>
          </p:nvPr>
        </p:nvSpPr>
        <p:spPr>
          <a:xfrm>
            <a:off x="0" y="1"/>
            <a:ext cx="12192000" cy="760397"/>
          </a:xfrm>
        </p:spPr>
        <p:txBody>
          <a:bodyPr>
            <a:normAutofit/>
          </a:bodyPr>
          <a:lstStyle/>
          <a:p>
            <a:r>
              <a:rPr lang="en-US" sz="3600" dirty="0"/>
              <a:t>Structure of </a:t>
            </a:r>
            <a:r>
              <a:rPr lang="en-US" sz="3600" dirty="0" err="1"/>
              <a:t>e.m</a:t>
            </a:r>
            <a:r>
              <a:rPr lang="en-US" sz="3600" dirty="0"/>
              <a:t>. FF of proton and neutron </a:t>
            </a:r>
          </a:p>
        </p:txBody>
      </p:sp>
      <p:pic>
        <p:nvPicPr>
          <p:cNvPr id="8" name="Picture 7"/>
          <p:cNvPicPr>
            <a:picLocks/>
          </p:cNvPicPr>
          <p:nvPr/>
        </p:nvPicPr>
        <p:blipFill rotWithShape="1">
          <a:blip r:embed="rId4"/>
          <a:srcRect l="4562"/>
          <a:stretch/>
        </p:blipFill>
        <p:spPr>
          <a:xfrm>
            <a:off x="8042085" y="1005526"/>
            <a:ext cx="3873481" cy="4648200"/>
          </a:xfrm>
          <a:prstGeom prst="rect">
            <a:avLst/>
          </a:prstGeom>
        </p:spPr>
      </p:pic>
      <p:pic>
        <p:nvPicPr>
          <p:cNvPr id="9" name="Picture 8"/>
          <p:cNvPicPr>
            <a:picLocks/>
          </p:cNvPicPr>
          <p:nvPr/>
        </p:nvPicPr>
        <p:blipFill>
          <a:blip r:embed="rId5"/>
          <a:stretch>
            <a:fillRect/>
          </a:stretch>
        </p:blipFill>
        <p:spPr>
          <a:xfrm>
            <a:off x="9336632" y="2616707"/>
            <a:ext cx="2754719" cy="412623"/>
          </a:xfrm>
          <a:prstGeom prst="rect">
            <a:avLst/>
          </a:prstGeom>
          <a:ln w="3175" cap="flat" cmpd="sng" algn="ctr">
            <a:solidFill>
              <a:srgbClr val="000090"/>
            </a:solidFill>
            <a:prstDash val="solid"/>
            <a:round/>
            <a:headEnd type="none" w="med" len="med"/>
            <a:tailEnd type="none" w="med" len="med"/>
          </a:ln>
        </p:spPr>
      </p:pic>
      <p:sp>
        <p:nvSpPr>
          <p:cNvPr id="11" name="Text Box 5"/>
          <p:cNvSpPr txBox="1">
            <a:spLocks noChangeArrowheads="1"/>
          </p:cNvSpPr>
          <p:nvPr/>
        </p:nvSpPr>
        <p:spPr bwMode="auto">
          <a:xfrm>
            <a:off x="118883" y="1280484"/>
            <a:ext cx="3834553" cy="3970318"/>
          </a:xfrm>
          <a:prstGeom prst="rect">
            <a:avLst/>
          </a:prstGeom>
          <a:noFill/>
          <a:ln w="9525">
            <a:noFill/>
            <a:miter lim="800000"/>
            <a:headEnd/>
            <a:tailEnd/>
          </a:ln>
        </p:spPr>
        <p:txBody>
          <a:bodyPr wrap="square">
            <a:prstTxWarp prst="textNoShape">
              <a:avLst/>
            </a:prstTxWarp>
            <a:spAutoFit/>
          </a:bodyPr>
          <a:lstStyle/>
          <a:p>
            <a:pPr>
              <a:buFont typeface="Arial"/>
              <a:buChar char="•"/>
            </a:pPr>
            <a:endParaRPr lang="en-US" sz="800" dirty="0">
              <a:latin typeface="Calibri" panose="020F0502020204030204" pitchFamily="34" charset="0"/>
              <a:cs typeface="Calibri" panose="020F0502020204030204" pitchFamily="34" charset="0"/>
            </a:endParaRPr>
          </a:p>
          <a:p>
            <a:pPr>
              <a:buFont typeface="Arial"/>
              <a:buChar char="•"/>
            </a:pPr>
            <a:r>
              <a:rPr lang="en-US" sz="2400" dirty="0">
                <a:latin typeface="Calibri" panose="020F0502020204030204" pitchFamily="34" charset="0"/>
                <a:cs typeface="Calibri" panose="020F0502020204030204" pitchFamily="34" charset="0"/>
              </a:rPr>
              <a:t> Encode charge and current densities in the light cone frame.</a:t>
            </a:r>
          </a:p>
          <a:p>
            <a:pPr>
              <a:buFont typeface="Arial"/>
              <a:buChar char="•"/>
            </a:pPr>
            <a:endParaRPr lang="en-US" sz="1000" dirty="0">
              <a:latin typeface="Calibri" panose="020F0502020204030204" pitchFamily="34" charset="0"/>
              <a:cs typeface="Calibri" panose="020F0502020204030204" pitchFamily="34" charset="0"/>
            </a:endParaRPr>
          </a:p>
          <a:p>
            <a:pPr lvl="0">
              <a:buFont typeface="Arial"/>
              <a:buChar char="•"/>
            </a:pPr>
            <a:r>
              <a:rPr lang="en-US" sz="2400" dirty="0">
                <a:solidFill>
                  <a:prstClr val="black"/>
                </a:solidFill>
                <a:latin typeface="Calibri" panose="020F0502020204030204" pitchFamily="34" charset="0"/>
                <a:cs typeface="Calibri" panose="020F0502020204030204" pitchFamily="34" charset="0"/>
              </a:rPr>
              <a:t> Small (~10%) non-quark </a:t>
            </a:r>
            <a:r>
              <a:rPr lang="en-US" sz="2400" dirty="0" err="1">
                <a:solidFill>
                  <a:prstClr val="black"/>
                </a:solidFill>
                <a:latin typeface="Symbol" pitchFamily="2" charset="2"/>
                <a:cs typeface="Times New Roman" panose="02020603050405020304" pitchFamily="18" charset="0"/>
              </a:rPr>
              <a:t>p</a:t>
            </a:r>
            <a:r>
              <a:rPr lang="en-US" sz="2400" dirty="0" err="1">
                <a:solidFill>
                  <a:prstClr val="black"/>
                </a:solidFill>
                <a:latin typeface="Calibri" panose="020F0502020204030204" pitchFamily="34" charset="0"/>
                <a:cs typeface="Calibri" panose="020F0502020204030204" pitchFamily="34" charset="0"/>
              </a:rPr>
              <a:t>N</a:t>
            </a:r>
            <a:r>
              <a:rPr lang="en-US" sz="2400" dirty="0">
                <a:solidFill>
                  <a:prstClr val="black"/>
                </a:solidFill>
                <a:latin typeface="Calibri" panose="020F0502020204030204" pitchFamily="34" charset="0"/>
                <a:cs typeface="Calibri" panose="020F0502020204030204" pitchFamily="34" charset="0"/>
              </a:rPr>
              <a:t> contributions at small Q</a:t>
            </a:r>
            <a:r>
              <a:rPr lang="en-US" sz="2400" baseline="30000" dirty="0">
                <a:solidFill>
                  <a:prstClr val="black"/>
                </a:solidFill>
                <a:latin typeface="Calibri" panose="020F0502020204030204" pitchFamily="34" charset="0"/>
                <a:cs typeface="Calibri" panose="020F0502020204030204" pitchFamily="34" charset="0"/>
              </a:rPr>
              <a:t>2.</a:t>
            </a:r>
          </a:p>
          <a:p>
            <a:pPr>
              <a:buFont typeface="Arial"/>
              <a:buChar char="•"/>
            </a:pPr>
            <a:endParaRPr lang="en-US" sz="1000" dirty="0">
              <a:latin typeface="Calibri" panose="020F0502020204030204" pitchFamily="34" charset="0"/>
              <a:cs typeface="Calibri" panose="020F0502020204030204" pitchFamily="34" charset="0"/>
            </a:endParaRPr>
          </a:p>
          <a:p>
            <a:pPr>
              <a:buFont typeface="Arial"/>
              <a:buChar char="•"/>
            </a:pPr>
            <a:r>
              <a:rPr lang="en-US" sz="2400" dirty="0">
                <a:latin typeface="Calibri" panose="020F0502020204030204" pitchFamily="34" charset="0"/>
                <a:cs typeface="Calibri" panose="020F0502020204030204" pitchFamily="34" charset="0"/>
              </a:rPr>
              <a:t> Strong sensitivity to the running quark mass function. </a:t>
            </a:r>
          </a:p>
          <a:p>
            <a:pPr>
              <a:buFont typeface="Arial"/>
              <a:buChar char="•"/>
            </a:pPr>
            <a:endParaRPr lang="en-US" sz="1000" dirty="0">
              <a:latin typeface="Calibri" panose="020F0502020204030204" pitchFamily="34" charset="0"/>
              <a:cs typeface="Calibri" panose="020F0502020204030204" pitchFamily="34" charset="0"/>
            </a:endParaRPr>
          </a:p>
          <a:p>
            <a:pPr>
              <a:buFont typeface="Arial"/>
              <a:buChar char="•"/>
            </a:pPr>
            <a:r>
              <a:rPr lang="en-US" sz="2400" dirty="0">
                <a:latin typeface="Calibri" panose="020F0502020204030204" pitchFamily="34" charset="0"/>
                <a:cs typeface="Calibri" panose="020F0502020204030204" pitchFamily="34" charset="0"/>
              </a:rPr>
              <a:t> Measurements up to higher Q</a:t>
            </a:r>
            <a:r>
              <a:rPr lang="en-US" sz="2400" baseline="30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planned or completed.</a:t>
            </a:r>
          </a:p>
        </p:txBody>
      </p:sp>
      <p:sp>
        <p:nvSpPr>
          <p:cNvPr id="12" name="TextBox 11"/>
          <p:cNvSpPr txBox="1"/>
          <p:nvPr/>
        </p:nvSpPr>
        <p:spPr>
          <a:xfrm>
            <a:off x="10726371" y="2926453"/>
            <a:ext cx="1372218" cy="276999"/>
          </a:xfrm>
          <a:prstGeom prst="rect">
            <a:avLst/>
          </a:prstGeom>
          <a:solidFill>
            <a:schemeClr val="bg1"/>
          </a:solidFill>
          <a:ln>
            <a:noFill/>
          </a:ln>
        </p:spPr>
        <p:txBody>
          <a:bodyPr wrap="square" rtlCol="0">
            <a:spAutoFit/>
          </a:bodyPr>
          <a:lstStyle/>
          <a:p>
            <a:r>
              <a:rPr lang="en-US" sz="1200" dirty="0">
                <a:latin typeface="Calibri" panose="020F0502020204030204" pitchFamily="34" charset="0"/>
                <a:cs typeface="Calibri" panose="020F0502020204030204" pitchFamily="34" charset="0"/>
              </a:rPr>
              <a:t>11 GeV projection</a:t>
            </a:r>
          </a:p>
        </p:txBody>
      </p:sp>
      <p:sp>
        <p:nvSpPr>
          <p:cNvPr id="10" name="TextBox 9">
            <a:extLst>
              <a:ext uri="{FF2B5EF4-FFF2-40B4-BE49-F238E27FC236}">
                <a16:creationId xmlns:a16="http://schemas.microsoft.com/office/drawing/2014/main" id="{B43744BE-4DB1-1849-99FB-6A2AA0906919}"/>
              </a:ext>
            </a:extLst>
          </p:cNvPr>
          <p:cNvSpPr txBox="1"/>
          <p:nvPr/>
        </p:nvSpPr>
        <p:spPr>
          <a:xfrm>
            <a:off x="8805776" y="871879"/>
            <a:ext cx="2164760"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Magnetic neutron FF</a:t>
            </a:r>
            <a:endParaRPr lang="en-US" b="1" baseline="-250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13B403C-892F-4246-A943-183C5DE71796}"/>
              </a:ext>
            </a:extLst>
          </p:cNvPr>
          <p:cNvSpPr txBox="1"/>
          <p:nvPr/>
        </p:nvSpPr>
        <p:spPr>
          <a:xfrm>
            <a:off x="4907922" y="861201"/>
            <a:ext cx="2047099"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Magnetic proton FF</a:t>
            </a:r>
            <a:endParaRPr lang="en-US" b="1" baseline="-25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6D975A8-32F9-0B45-B14A-673478765431}"/>
              </a:ext>
            </a:extLst>
          </p:cNvPr>
          <p:cNvSpPr txBox="1"/>
          <p:nvPr/>
        </p:nvSpPr>
        <p:spPr>
          <a:xfrm>
            <a:off x="2616198" y="5852474"/>
            <a:ext cx="8354338" cy="400110"/>
          </a:xfrm>
          <a:prstGeom prst="rect">
            <a:avLst/>
          </a:prstGeom>
          <a:solidFill>
            <a:srgbClr val="1BFF37">
              <a:alpha val="25000"/>
            </a:srgbClr>
          </a:solidFill>
          <a:ln>
            <a:solidFill>
              <a:schemeClr val="tx1"/>
            </a:solidFill>
          </a:ln>
        </p:spPr>
        <p:txBody>
          <a:bodyPr wrap="none" rtlCol="0">
            <a:spAutoFit/>
          </a:bodyPr>
          <a:lstStyle/>
          <a:p>
            <a:r>
              <a:rPr lang="en-US" sz="2000" b="1" dirty="0">
                <a:latin typeface="Calibri" panose="020F0502020204030204" pitchFamily="34" charset="0"/>
                <a:cs typeface="Calibri" panose="020F0502020204030204" pitchFamily="34" charset="0"/>
              </a:rPr>
              <a:t>The quark mass function should be universal and apply also to N* transitions.</a:t>
            </a:r>
          </a:p>
        </p:txBody>
      </p:sp>
      <p:sp>
        <p:nvSpPr>
          <p:cNvPr id="3" name="Date Placeholder 2">
            <a:extLst>
              <a:ext uri="{FF2B5EF4-FFF2-40B4-BE49-F238E27FC236}">
                <a16:creationId xmlns:a16="http://schemas.microsoft.com/office/drawing/2014/main" id="{BA95786A-B492-1F47-AC56-2EEF97C0C900}"/>
              </a:ext>
            </a:extLst>
          </p:cNvPr>
          <p:cNvSpPr>
            <a:spLocks noGrp="1"/>
          </p:cNvSpPr>
          <p:nvPr>
            <p:ph type="dt" sz="half" idx="10"/>
          </p:nvPr>
        </p:nvSpPr>
        <p:spPr/>
        <p:txBody>
          <a:bodyPr/>
          <a:lstStyle/>
          <a:p>
            <a:fld id="{2ABD67DF-A977-4D45-B1CA-4D4AF9CB5C66}" type="datetime1">
              <a:rPr lang="en-US" smtClean="0"/>
              <a:t>11/5/19</a:t>
            </a:fld>
            <a:endParaRPr lang="en-US"/>
          </a:p>
        </p:txBody>
      </p:sp>
      <p:sp>
        <p:nvSpPr>
          <p:cNvPr id="4" name="Slide Number Placeholder 3">
            <a:extLst>
              <a:ext uri="{FF2B5EF4-FFF2-40B4-BE49-F238E27FC236}">
                <a16:creationId xmlns:a16="http://schemas.microsoft.com/office/drawing/2014/main" id="{FD074A5F-F891-F849-8BE5-34A74A519278}"/>
              </a:ext>
            </a:extLst>
          </p:cNvPr>
          <p:cNvSpPr>
            <a:spLocks noGrp="1"/>
          </p:cNvSpPr>
          <p:nvPr>
            <p:ph type="sldNum" sz="quarter" idx="11"/>
          </p:nvPr>
        </p:nvSpPr>
        <p:spPr/>
        <p:txBody>
          <a:bodyPr/>
          <a:lstStyle/>
          <a:p>
            <a:fld id="{24EC5647-5868-264A-970C-8CE494DA89F7}" type="slidenum">
              <a:rPr lang="en-US" smtClean="0"/>
              <a:t>12</a:t>
            </a:fld>
            <a:endParaRPr lang="en-US"/>
          </a:p>
        </p:txBody>
      </p:sp>
    </p:spTree>
    <p:extLst>
      <p:ext uri="{BB962C8B-B14F-4D97-AF65-F5344CB8AC3E}">
        <p14:creationId xmlns:p14="http://schemas.microsoft.com/office/powerpoint/2010/main" val="390936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10" name="Rectangle 3"/>
          <p:cNvSpPr>
            <a:spLocks noGrp="1" noChangeArrowheads="1"/>
          </p:cNvSpPr>
          <p:nvPr>
            <p:ph type="title"/>
          </p:nvPr>
        </p:nvSpPr>
        <p:spPr>
          <a:xfrm>
            <a:off x="1752600" y="0"/>
            <a:ext cx="8763000" cy="736600"/>
          </a:xfrm>
          <a:ln>
            <a:noFill/>
          </a:ln>
        </p:spPr>
        <p:txBody>
          <a:bodyPr>
            <a:noAutofit/>
          </a:bodyPr>
          <a:lstStyle/>
          <a:p>
            <a:pPr eaLnBrk="1" hangingPunct="1"/>
            <a:r>
              <a:rPr lang="en-US" sz="4000" dirty="0">
                <a:latin typeface="Calibri"/>
                <a:ea typeface="ＭＳ Ｐゴシック" charset="-128"/>
                <a:cs typeface="Calibri"/>
              </a:rPr>
              <a:t>Structure of excited baryons</a:t>
            </a:r>
          </a:p>
        </p:txBody>
      </p:sp>
      <p:sp>
        <p:nvSpPr>
          <p:cNvPr id="85" name="TextBox 84"/>
          <p:cNvSpPr txBox="1"/>
          <p:nvPr/>
        </p:nvSpPr>
        <p:spPr>
          <a:xfrm>
            <a:off x="159102" y="991835"/>
            <a:ext cx="5534877" cy="1815882"/>
          </a:xfrm>
          <a:prstGeom prst="rect">
            <a:avLst/>
          </a:prstGeom>
          <a:noFill/>
        </p:spPr>
        <p:txBody>
          <a:bodyPr wrap="square" rtlCol="0">
            <a:spAutoFit/>
          </a:bodyPr>
          <a:lstStyle/>
          <a:p>
            <a:pPr lvl="1">
              <a:buClr>
                <a:schemeClr val="tx1"/>
              </a:buClr>
              <a:buFont typeface="Wingdings" charset="2"/>
              <a:buChar char="§"/>
            </a:pPr>
            <a:r>
              <a:rPr lang="en-US" sz="2800" dirty="0">
                <a:latin typeface="Calibri"/>
                <a:cs typeface="Calibri"/>
              </a:rPr>
              <a:t> charge transition densities</a:t>
            </a:r>
          </a:p>
          <a:p>
            <a:pPr lvl="1">
              <a:buClr>
                <a:schemeClr val="tx1"/>
              </a:buClr>
              <a:buFont typeface="Wingdings" charset="2"/>
              <a:buChar char="§"/>
            </a:pPr>
            <a:r>
              <a:rPr lang="en-US" sz="2800" dirty="0">
                <a:latin typeface="Calibri"/>
                <a:cs typeface="Calibri"/>
              </a:rPr>
              <a:t> effective degrees of freedom </a:t>
            </a:r>
          </a:p>
          <a:p>
            <a:pPr lvl="1">
              <a:buClr>
                <a:schemeClr val="tx1"/>
              </a:buClr>
              <a:buFont typeface="Wingdings" charset="2"/>
              <a:buChar char="§"/>
            </a:pPr>
            <a:r>
              <a:rPr lang="en-US" sz="2800" dirty="0">
                <a:latin typeface="Calibri"/>
                <a:cs typeface="Calibri"/>
              </a:rPr>
              <a:t> running quark mass  </a:t>
            </a:r>
          </a:p>
          <a:p>
            <a:pPr lvl="1">
              <a:buClr>
                <a:srgbClr val="008000"/>
              </a:buClr>
            </a:pPr>
            <a:r>
              <a:rPr lang="en-US" sz="2800" b="1" i="1" dirty="0">
                <a:solidFill>
                  <a:schemeClr val="accent6">
                    <a:lumMod val="75000"/>
                  </a:schemeClr>
                </a:solidFill>
                <a:latin typeface="Calibri"/>
                <a:cs typeface="Calibri"/>
              </a:rPr>
              <a:t>=&gt; reveal nature of N* states</a:t>
            </a:r>
          </a:p>
        </p:txBody>
      </p:sp>
      <p:grpSp>
        <p:nvGrpSpPr>
          <p:cNvPr id="5" name="Group 4">
            <a:extLst>
              <a:ext uri="{FF2B5EF4-FFF2-40B4-BE49-F238E27FC236}">
                <a16:creationId xmlns:a16="http://schemas.microsoft.com/office/drawing/2014/main" id="{4ECA453C-B059-C34C-97DE-F7C224CD5425}"/>
              </a:ext>
            </a:extLst>
          </p:cNvPr>
          <p:cNvGrpSpPr/>
          <p:nvPr/>
        </p:nvGrpSpPr>
        <p:grpSpPr>
          <a:xfrm>
            <a:off x="3260906" y="1015999"/>
            <a:ext cx="7614367" cy="4895851"/>
            <a:chOff x="3260906" y="1168399"/>
            <a:chExt cx="7614367" cy="4895851"/>
          </a:xfrm>
        </p:grpSpPr>
        <p:sp>
          <p:nvSpPr>
            <p:cNvPr id="21533" name="Rectangle 1886"/>
            <p:cNvSpPr>
              <a:spLocks noChangeArrowheads="1"/>
            </p:cNvSpPr>
            <p:nvPr/>
          </p:nvSpPr>
          <p:spPr bwMode="auto">
            <a:xfrm>
              <a:off x="7013353" y="3009585"/>
              <a:ext cx="2963355" cy="1871739"/>
            </a:xfrm>
            <a:prstGeom prst="rect">
              <a:avLst/>
            </a:prstGeom>
            <a:solidFill>
              <a:schemeClr val="bg1"/>
            </a:solidFill>
            <a:ln w="9525">
              <a:solidFill>
                <a:srgbClr val="000000"/>
              </a:solidFill>
              <a:miter lim="800000"/>
              <a:headEnd/>
              <a:tailEnd/>
            </a:ln>
          </p:spPr>
          <p:txBody>
            <a:bodyPr wrap="none" anchor="ctr">
              <a:prstTxWarp prst="textNoShape">
                <a:avLst/>
              </a:prstTxWarp>
            </a:bodyPr>
            <a:lstStyle/>
            <a:p>
              <a:endParaRPr lang="en-US" dirty="0"/>
            </a:p>
          </p:txBody>
        </p:sp>
        <p:sp>
          <p:nvSpPr>
            <p:cNvPr id="274470" name="Line 38"/>
            <p:cNvSpPr>
              <a:spLocks noChangeShapeType="1"/>
            </p:cNvSpPr>
            <p:nvPr/>
          </p:nvSpPr>
          <p:spPr bwMode="auto">
            <a:xfrm flipV="1">
              <a:off x="4147067" y="1168399"/>
              <a:ext cx="5295005" cy="3816350"/>
            </a:xfrm>
            <a:prstGeom prst="line">
              <a:avLst/>
            </a:prstGeom>
            <a:noFill/>
            <a:ln w="38100">
              <a:solidFill>
                <a:srgbClr val="FF0000"/>
              </a:solidFill>
              <a:prstDash val="sysDot"/>
              <a:round/>
              <a:headEnd/>
              <a:tailEnd type="triangle" w="med" len="med"/>
            </a:ln>
          </p:spPr>
          <p:txBody>
            <a:bodyPr>
              <a:prstTxWarp prst="textNoShape">
                <a:avLst/>
              </a:prstTxWarp>
            </a:bodyPr>
            <a:lstStyle/>
            <a:p>
              <a:endParaRPr lang="en-US"/>
            </a:p>
          </p:txBody>
        </p:sp>
        <p:sp>
          <p:nvSpPr>
            <p:cNvPr id="79" name="Line 38"/>
            <p:cNvSpPr>
              <a:spLocks noChangeShapeType="1"/>
            </p:cNvSpPr>
            <p:nvPr/>
          </p:nvSpPr>
          <p:spPr bwMode="auto">
            <a:xfrm>
              <a:off x="4147069" y="5213320"/>
              <a:ext cx="3886201" cy="19080"/>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21573" name="Text Box 9"/>
            <p:cNvSpPr txBox="1">
              <a:spLocks noChangeArrowheads="1"/>
            </p:cNvSpPr>
            <p:nvPr/>
          </p:nvSpPr>
          <p:spPr bwMode="auto">
            <a:xfrm>
              <a:off x="5387604" y="3101677"/>
              <a:ext cx="1423995" cy="1077218"/>
            </a:xfrm>
            <a:prstGeom prst="rect">
              <a:avLst/>
            </a:prstGeom>
            <a:solidFill>
              <a:srgbClr val="CCFFCC"/>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dirty="0">
                  <a:latin typeface="Calibri"/>
                  <a:cs typeface="Calibri"/>
                </a:rPr>
                <a:t>N(1675)5/2</a:t>
              </a:r>
              <a:r>
                <a:rPr lang="en-US" sz="1600" baseline="30000" dirty="0">
                  <a:latin typeface="Calibri"/>
                  <a:cs typeface="Calibri"/>
                </a:rPr>
                <a:t>-</a:t>
              </a:r>
            </a:p>
            <a:p>
              <a:pPr algn="ctr" eaLnBrk="0" hangingPunct="0"/>
              <a:r>
                <a:rPr lang="en-US" sz="1600" dirty="0">
                  <a:solidFill>
                    <a:srgbClr val="000000"/>
                  </a:solidFill>
                  <a:latin typeface="Calibri"/>
                  <a:cs typeface="Calibri"/>
                </a:rPr>
                <a:t>N(1520)3/2</a:t>
              </a:r>
              <a:r>
                <a:rPr lang="en-US" sz="1600" baseline="30000" dirty="0">
                  <a:solidFill>
                    <a:srgbClr val="000000"/>
                  </a:solidFill>
                  <a:latin typeface="Calibri"/>
                  <a:cs typeface="Calibri"/>
                </a:rPr>
                <a:t>-</a:t>
              </a:r>
            </a:p>
            <a:p>
              <a:pPr algn="ctr" eaLnBrk="0" hangingPunct="0"/>
              <a:r>
                <a:rPr lang="en-US" sz="1600" b="1" dirty="0">
                  <a:solidFill>
                    <a:srgbClr val="800000"/>
                  </a:solidFill>
                  <a:latin typeface="Calibri"/>
                  <a:cs typeface="Calibri"/>
                </a:rPr>
                <a:t>N(1535)1/2</a:t>
              </a:r>
              <a:r>
                <a:rPr lang="en-US" sz="1600" b="1" baseline="30000" dirty="0">
                  <a:solidFill>
                    <a:srgbClr val="800000"/>
                  </a:solidFill>
                  <a:latin typeface="Calibri"/>
                  <a:cs typeface="Calibri"/>
                </a:rPr>
                <a:t>-</a:t>
              </a:r>
              <a:endParaRPr lang="en-US" sz="1600" b="1" dirty="0">
                <a:solidFill>
                  <a:srgbClr val="800000"/>
                </a:solidFill>
                <a:latin typeface="Calibri"/>
                <a:cs typeface="Calibri"/>
              </a:endParaRPr>
            </a:p>
            <a:p>
              <a:pPr algn="ctr" eaLnBrk="0" hangingPunct="0"/>
              <a:r>
                <a:rPr lang="en-US" sz="1600" dirty="0" err="1">
                  <a:solidFill>
                    <a:srgbClr val="002060"/>
                  </a:solidFill>
                  <a:latin typeface="Calibri"/>
                  <a:cs typeface="Calibri"/>
                </a:rPr>
                <a:t>Δ</a:t>
              </a:r>
              <a:r>
                <a:rPr lang="en-US" sz="1600" dirty="0">
                  <a:solidFill>
                    <a:srgbClr val="002060"/>
                  </a:solidFill>
                  <a:latin typeface="Calibri"/>
                  <a:cs typeface="Calibri"/>
                </a:rPr>
                <a:t>(1620)1/2</a:t>
              </a:r>
              <a:r>
                <a:rPr lang="en-US" sz="1600" baseline="30000" dirty="0">
                  <a:solidFill>
                    <a:srgbClr val="002060"/>
                  </a:solidFill>
                  <a:latin typeface="Calibri"/>
                  <a:cs typeface="Calibri"/>
                </a:rPr>
                <a:t>-</a:t>
              </a:r>
              <a:r>
                <a:rPr lang="en-US" sz="1600" baseline="-25000" dirty="0">
                  <a:solidFill>
                    <a:srgbClr val="002060"/>
                  </a:solidFill>
                  <a:latin typeface="Calibri"/>
                  <a:cs typeface="Calibri"/>
                </a:rPr>
                <a:t> </a:t>
              </a:r>
            </a:p>
          </p:txBody>
        </p:sp>
        <p:sp>
          <p:nvSpPr>
            <p:cNvPr id="21563" name="Text Box 12"/>
            <p:cNvSpPr txBox="1">
              <a:spLocks noChangeArrowheads="1"/>
            </p:cNvSpPr>
            <p:nvPr/>
          </p:nvSpPr>
          <p:spPr bwMode="auto">
            <a:xfrm>
              <a:off x="8009195" y="4951037"/>
              <a:ext cx="1316147" cy="584871"/>
            </a:xfrm>
            <a:prstGeom prst="rect">
              <a:avLst/>
            </a:prstGeom>
            <a:solidFill>
              <a:srgbClr val="CCFFCC"/>
            </a:solidFill>
            <a:ln w="3175"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solidFill>
                    <a:srgbClr val="800000"/>
                  </a:solidFill>
                  <a:latin typeface="Calibri"/>
                  <a:cs typeface="Calibri"/>
                </a:rPr>
                <a:t>N(1440)1/2</a:t>
              </a:r>
              <a:r>
                <a:rPr lang="en-US" sz="1600" b="1" baseline="30000" dirty="0">
                  <a:solidFill>
                    <a:srgbClr val="800000"/>
                  </a:solidFill>
                  <a:latin typeface="Calibri"/>
                  <a:cs typeface="Calibri"/>
                </a:rPr>
                <a:t>+</a:t>
              </a:r>
              <a:endParaRPr lang="en-US" sz="1600" b="1" dirty="0">
                <a:solidFill>
                  <a:srgbClr val="800000"/>
                </a:solidFill>
                <a:latin typeface="Calibri"/>
                <a:cs typeface="Calibri"/>
              </a:endParaRPr>
            </a:p>
            <a:p>
              <a:pPr algn="ctr" eaLnBrk="0" hangingPunct="0"/>
              <a:r>
                <a:rPr lang="en-US" sz="1600" dirty="0">
                  <a:solidFill>
                    <a:srgbClr val="000090"/>
                  </a:solidFill>
                  <a:latin typeface="Calibri"/>
                  <a:cs typeface="Calibri"/>
                </a:rPr>
                <a:t>N(1710)1/2</a:t>
              </a:r>
              <a:r>
                <a:rPr lang="en-US" sz="1600" baseline="30000" dirty="0">
                  <a:solidFill>
                    <a:srgbClr val="000090"/>
                  </a:solidFill>
                  <a:latin typeface="Calibri"/>
                  <a:cs typeface="Calibri"/>
                </a:rPr>
                <a:t>+</a:t>
              </a:r>
            </a:p>
          </p:txBody>
        </p:sp>
        <p:sp>
          <p:nvSpPr>
            <p:cNvPr id="21564" name="Rectangle 13"/>
            <p:cNvSpPr>
              <a:spLocks noChangeArrowheads="1"/>
            </p:cNvSpPr>
            <p:nvPr/>
          </p:nvSpPr>
          <p:spPr bwMode="auto">
            <a:xfrm>
              <a:off x="5034408" y="3888405"/>
              <a:ext cx="1725570" cy="414068"/>
            </a:xfrm>
            <a:prstGeom prst="rect">
              <a:avLst/>
            </a:prstGeom>
            <a:noFill/>
            <a:ln w="25400">
              <a:noFill/>
              <a:miter lim="800000"/>
              <a:headEnd/>
              <a:tailEnd/>
            </a:ln>
          </p:spPr>
          <p:txBody>
            <a:bodyPr wrap="none" anchor="ctr">
              <a:prstTxWarp prst="textNoShape">
                <a:avLst/>
              </a:prstTxWarp>
            </a:bodyPr>
            <a:lstStyle/>
            <a:p>
              <a:endParaRPr lang="en-US"/>
            </a:p>
          </p:txBody>
        </p:sp>
        <p:sp>
          <p:nvSpPr>
            <p:cNvPr id="21569" name="Rectangle 21"/>
            <p:cNvSpPr>
              <a:spLocks noChangeArrowheads="1"/>
            </p:cNvSpPr>
            <p:nvPr/>
          </p:nvSpPr>
          <p:spPr bwMode="auto">
            <a:xfrm>
              <a:off x="3260906" y="4977307"/>
              <a:ext cx="1128411" cy="546915"/>
            </a:xfrm>
            <a:prstGeom prst="rect">
              <a:avLst/>
            </a:prstGeom>
            <a:solidFill>
              <a:srgbClr val="CCFFCC"/>
            </a:solidFill>
            <a:ln w="19050">
              <a:solidFill>
                <a:srgbClr val="000000"/>
              </a:solidFill>
              <a:miter lim="800000"/>
              <a:headEnd/>
              <a:tailEnd/>
            </a:ln>
          </p:spPr>
          <p:txBody>
            <a:bodyPr wrap="none" anchor="ctr">
              <a:prstTxWarp prst="textNoShape">
                <a:avLst/>
              </a:prstTxWarp>
            </a:bodyPr>
            <a:lstStyle/>
            <a:p>
              <a:pPr algn="ctr"/>
              <a:r>
                <a:rPr lang="en-US" sz="1600" b="1" dirty="0">
                  <a:solidFill>
                    <a:srgbClr val="800000"/>
                  </a:solidFill>
                  <a:latin typeface="Calibri"/>
                  <a:cs typeface="Calibri"/>
                </a:rPr>
                <a:t>Δ(1232)3/2</a:t>
              </a:r>
              <a:r>
                <a:rPr lang="en-US" sz="1600" b="1" baseline="30000" dirty="0">
                  <a:solidFill>
                    <a:srgbClr val="800000"/>
                  </a:solidFill>
                  <a:latin typeface="Calibri"/>
                  <a:cs typeface="Calibri"/>
                </a:rPr>
                <a:t>+</a:t>
              </a:r>
              <a:r>
                <a:rPr lang="en-US" sz="1600" b="1" baseline="-25000" dirty="0">
                  <a:solidFill>
                    <a:srgbClr val="800000"/>
                  </a:solidFill>
                  <a:latin typeface="Calibri"/>
                  <a:cs typeface="Calibri"/>
                </a:rPr>
                <a:t> </a:t>
              </a:r>
            </a:p>
            <a:p>
              <a:pPr algn="ctr"/>
              <a:r>
                <a:rPr lang="en-US" sz="1600" dirty="0">
                  <a:latin typeface="Calibri"/>
                  <a:cs typeface="Calibri"/>
                </a:rPr>
                <a:t>N(940)1/2</a:t>
              </a:r>
              <a:r>
                <a:rPr lang="en-US" sz="1600" baseline="30000" dirty="0">
                  <a:latin typeface="Calibri"/>
                  <a:cs typeface="Calibri"/>
                </a:rPr>
                <a:t>+</a:t>
              </a:r>
            </a:p>
          </p:txBody>
        </p:sp>
        <p:cxnSp>
          <p:nvCxnSpPr>
            <p:cNvPr id="37" name="Straight Connector 36"/>
            <p:cNvCxnSpPr/>
            <p:nvPr/>
          </p:nvCxnSpPr>
          <p:spPr>
            <a:xfrm rot="5400000" flipH="1" flipV="1">
              <a:off x="8025165" y="3438693"/>
              <a:ext cx="4550909" cy="1032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6971710" y="2411730"/>
              <a:ext cx="36058" cy="657910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5" name="TextBox 39"/>
            <p:cNvSpPr txBox="1">
              <a:spLocks noChangeArrowheads="1"/>
            </p:cNvSpPr>
            <p:nvPr/>
          </p:nvSpPr>
          <p:spPr bwMode="auto">
            <a:xfrm>
              <a:off x="10351020" y="2376171"/>
              <a:ext cx="524253" cy="369332"/>
            </a:xfrm>
            <a:prstGeom prst="rect">
              <a:avLst/>
            </a:prstGeom>
            <a:noFill/>
            <a:ln w="9525">
              <a:noFill/>
              <a:miter lim="800000"/>
              <a:headEnd/>
              <a:tailEnd/>
            </a:ln>
            <a:effectLst/>
          </p:spPr>
          <p:txBody>
            <a:bodyPr wrap="square">
              <a:prstTxWarp prst="textNoShape">
                <a:avLst/>
              </a:prstTxWarp>
              <a:spAutoFit/>
            </a:bodyPr>
            <a:lstStyle/>
            <a:p>
              <a:r>
                <a:rPr lang="en-US" b="1" dirty="0">
                  <a:latin typeface="Calibri"/>
                  <a:cs typeface="Calibri"/>
                </a:rPr>
                <a:t>L</a:t>
              </a:r>
              <a:r>
                <a:rPr lang="en-US" b="1" baseline="-25000" dirty="0">
                  <a:latin typeface="Calibri"/>
                  <a:cs typeface="Calibri"/>
                </a:rPr>
                <a:t>3q</a:t>
              </a:r>
            </a:p>
          </p:txBody>
        </p:sp>
        <p:cxnSp>
          <p:nvCxnSpPr>
            <p:cNvPr id="42" name="Straight Connector 41"/>
            <p:cNvCxnSpPr/>
            <p:nvPr/>
          </p:nvCxnSpPr>
          <p:spPr>
            <a:xfrm flipV="1">
              <a:off x="10295458" y="51863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10308158" y="36115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8" name="TextBox 32"/>
            <p:cNvSpPr txBox="1">
              <a:spLocks noChangeArrowheads="1"/>
            </p:cNvSpPr>
            <p:nvPr/>
          </p:nvSpPr>
          <p:spPr bwMode="auto">
            <a:xfrm>
              <a:off x="10452619" y="4956564"/>
              <a:ext cx="316804" cy="369332"/>
            </a:xfrm>
            <a:prstGeom prst="rect">
              <a:avLst/>
            </a:prstGeom>
            <a:noFill/>
            <a:ln w="9525">
              <a:noFill/>
              <a:miter lim="800000"/>
              <a:headEnd/>
              <a:tailEnd/>
            </a:ln>
            <a:effectLst/>
          </p:spPr>
          <p:txBody>
            <a:bodyPr wrap="square">
              <a:prstTxWarp prst="textNoShape">
                <a:avLst/>
              </a:prstTxWarp>
              <a:spAutoFit/>
            </a:bodyPr>
            <a:lstStyle/>
            <a:p>
              <a:r>
                <a:rPr lang="en-US" dirty="0">
                  <a:latin typeface="Calibri"/>
                  <a:cs typeface="Calibri"/>
                </a:rPr>
                <a:t>0</a:t>
              </a:r>
            </a:p>
          </p:txBody>
        </p:sp>
        <p:sp>
          <p:nvSpPr>
            <p:cNvPr id="21519" name="TextBox 34"/>
            <p:cNvSpPr txBox="1">
              <a:spLocks noChangeArrowheads="1"/>
            </p:cNvSpPr>
            <p:nvPr/>
          </p:nvSpPr>
          <p:spPr bwMode="auto">
            <a:xfrm>
              <a:off x="10376419" y="3375414"/>
              <a:ext cx="316804" cy="369332"/>
            </a:xfrm>
            <a:prstGeom prst="rect">
              <a:avLst/>
            </a:prstGeom>
            <a:noFill/>
            <a:ln w="9525">
              <a:noFill/>
              <a:miter lim="800000"/>
              <a:headEnd/>
              <a:tailEnd/>
            </a:ln>
            <a:effectLst/>
          </p:spPr>
          <p:txBody>
            <a:bodyPr wrap="square">
              <a:prstTxWarp prst="textNoShape">
                <a:avLst/>
              </a:prstTxWarp>
              <a:spAutoFit/>
            </a:bodyPr>
            <a:lstStyle/>
            <a:p>
              <a:r>
                <a:rPr lang="en-US" dirty="0">
                  <a:latin typeface="Calibri"/>
                  <a:cs typeface="Calibri"/>
                </a:rPr>
                <a:t>1</a:t>
              </a:r>
            </a:p>
          </p:txBody>
        </p:sp>
        <p:sp>
          <p:nvSpPr>
            <p:cNvPr id="21520" name="TextBox 35"/>
            <p:cNvSpPr txBox="1">
              <a:spLocks noChangeArrowheads="1"/>
            </p:cNvSpPr>
            <p:nvPr/>
          </p:nvSpPr>
          <p:spPr bwMode="auto">
            <a:xfrm>
              <a:off x="3531120" y="5683250"/>
              <a:ext cx="301660" cy="369332"/>
            </a:xfrm>
            <a:prstGeom prst="rect">
              <a:avLst/>
            </a:prstGeom>
            <a:noFill/>
            <a:ln w="9525">
              <a:noFill/>
              <a:miter lim="800000"/>
              <a:headEnd/>
              <a:tailEnd/>
            </a:ln>
          </p:spPr>
          <p:txBody>
            <a:bodyPr wrap="none">
              <a:prstTxWarp prst="textNoShape">
                <a:avLst/>
              </a:prstTxWarp>
              <a:spAutoFit/>
            </a:bodyPr>
            <a:lstStyle/>
            <a:p>
              <a:r>
                <a:rPr lang="en-US" dirty="0">
                  <a:latin typeface="Calibri"/>
                  <a:cs typeface="Calibri"/>
                </a:rPr>
                <a:t>0</a:t>
              </a:r>
            </a:p>
          </p:txBody>
        </p:sp>
        <p:sp>
          <p:nvSpPr>
            <p:cNvPr id="21521" name="TextBox 37"/>
            <p:cNvSpPr txBox="1">
              <a:spLocks noChangeArrowheads="1"/>
            </p:cNvSpPr>
            <p:nvPr/>
          </p:nvSpPr>
          <p:spPr bwMode="auto">
            <a:xfrm>
              <a:off x="5969521" y="5656652"/>
              <a:ext cx="316803" cy="369332"/>
            </a:xfrm>
            <a:prstGeom prst="rect">
              <a:avLst/>
            </a:prstGeom>
            <a:noFill/>
            <a:ln w="9525">
              <a:noFill/>
              <a:miter lim="800000"/>
              <a:headEnd/>
              <a:tailEnd/>
            </a:ln>
          </p:spPr>
          <p:txBody>
            <a:bodyPr wrap="square">
              <a:prstTxWarp prst="textNoShape">
                <a:avLst/>
              </a:prstTxWarp>
              <a:spAutoFit/>
            </a:bodyPr>
            <a:lstStyle/>
            <a:p>
              <a:r>
                <a:rPr lang="en-US" dirty="0">
                  <a:latin typeface="Calibri"/>
                  <a:cs typeface="Calibri"/>
                </a:rPr>
                <a:t>1</a:t>
              </a:r>
            </a:p>
          </p:txBody>
        </p:sp>
        <p:sp>
          <p:nvSpPr>
            <p:cNvPr id="21522" name="TextBox 39"/>
            <p:cNvSpPr txBox="1">
              <a:spLocks noChangeArrowheads="1"/>
            </p:cNvSpPr>
            <p:nvPr/>
          </p:nvSpPr>
          <p:spPr bwMode="auto">
            <a:xfrm>
              <a:off x="8542857" y="5656652"/>
              <a:ext cx="316804" cy="369332"/>
            </a:xfrm>
            <a:prstGeom prst="rect">
              <a:avLst/>
            </a:prstGeom>
            <a:noFill/>
            <a:ln w="9525">
              <a:noFill/>
              <a:miter lim="800000"/>
              <a:headEnd/>
              <a:tailEnd/>
            </a:ln>
          </p:spPr>
          <p:txBody>
            <a:bodyPr wrap="square">
              <a:prstTxWarp prst="textNoShape">
                <a:avLst/>
              </a:prstTxWarp>
              <a:spAutoFit/>
            </a:bodyPr>
            <a:lstStyle/>
            <a:p>
              <a:r>
                <a:rPr lang="en-US" dirty="0">
                  <a:latin typeface="Calibri"/>
                  <a:cs typeface="Calibri"/>
                </a:rPr>
                <a:t>2</a:t>
              </a:r>
            </a:p>
          </p:txBody>
        </p:sp>
        <p:cxnSp>
          <p:nvCxnSpPr>
            <p:cNvPr id="50" name="Straight Connector 49"/>
            <p:cNvCxnSpPr/>
            <p:nvPr/>
          </p:nvCxnSpPr>
          <p:spPr>
            <a:xfrm rot="5400000">
              <a:off x="6121983" y="5602587"/>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8795210" y="5621699"/>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3691520" y="5604176"/>
              <a:ext cx="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4312462" y="5207280"/>
              <a:ext cx="310552" cy="3219"/>
            </a:xfrm>
            <a:prstGeom prst="line">
              <a:avLst/>
            </a:prstGeom>
            <a:ln w="25400">
              <a:solidFill>
                <a:srgbClr val="FF0000"/>
              </a:solidFill>
              <a:prstDash val="sysDash"/>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10308158" y="18589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0376419" y="1622813"/>
              <a:ext cx="316974" cy="369332"/>
            </a:xfrm>
            <a:prstGeom prst="rect">
              <a:avLst/>
            </a:prstGeom>
            <a:noFill/>
            <a:effectLst/>
          </p:spPr>
          <p:txBody>
            <a:bodyPr wrap="square" rtlCol="0">
              <a:spAutoFit/>
            </a:bodyPr>
            <a:lstStyle/>
            <a:p>
              <a:r>
                <a:rPr lang="en-US" dirty="0">
                  <a:latin typeface="Calibri"/>
                  <a:cs typeface="Calibri"/>
                </a:rPr>
                <a:t>2</a:t>
              </a:r>
            </a:p>
          </p:txBody>
        </p:sp>
        <p:sp>
          <p:nvSpPr>
            <p:cNvPr id="80" name="TextBox 79"/>
            <p:cNvSpPr txBox="1"/>
            <p:nvPr/>
          </p:nvSpPr>
          <p:spPr>
            <a:xfrm>
              <a:off x="6964689" y="5719308"/>
              <a:ext cx="788294" cy="344942"/>
            </a:xfrm>
            <a:prstGeom prst="rect">
              <a:avLst/>
            </a:prstGeom>
            <a:noFill/>
          </p:spPr>
          <p:txBody>
            <a:bodyPr wrap="square" rtlCol="0">
              <a:spAutoFit/>
            </a:bodyPr>
            <a:lstStyle/>
            <a:p>
              <a:r>
                <a:rPr lang="en-US" sz="1600" dirty="0">
                  <a:latin typeface="Calibri"/>
                  <a:ea typeface="Lucida Grande"/>
                  <a:cs typeface="Calibri"/>
                </a:rPr>
                <a:t>N [</a:t>
              </a:r>
              <a:r>
                <a:rPr lang="en-US" sz="1600" dirty="0" err="1">
                  <a:latin typeface="Calibri"/>
                  <a:ea typeface="Lucida Grande"/>
                  <a:cs typeface="Calibri"/>
                </a:rPr>
                <a:t>ħω</a:t>
              </a:r>
              <a:r>
                <a:rPr lang="en-US" sz="1600" dirty="0">
                  <a:latin typeface="Calibri"/>
                  <a:ea typeface="Lucida Grande"/>
                  <a:cs typeface="Calibri"/>
                </a:rPr>
                <a:t>]</a:t>
              </a:r>
              <a:endParaRPr lang="en-US" sz="1600" dirty="0">
                <a:latin typeface="Calibri"/>
                <a:cs typeface="Calibri"/>
              </a:endParaRPr>
            </a:p>
          </p:txBody>
        </p:sp>
        <p:sp>
          <p:nvSpPr>
            <p:cNvPr id="72" name="Rectangle 71"/>
            <p:cNvSpPr/>
            <p:nvPr/>
          </p:nvSpPr>
          <p:spPr>
            <a:xfrm>
              <a:off x="7957069" y="1649741"/>
              <a:ext cx="1219200" cy="33020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latin typeface="Calibri"/>
                  <a:cs typeface="Calibri"/>
                </a:rPr>
                <a:t>N(1680)5/2</a:t>
              </a:r>
              <a:r>
                <a:rPr lang="en-US" sz="1600" baseline="30000" dirty="0">
                  <a:solidFill>
                    <a:srgbClr val="000000"/>
                  </a:solidFill>
                  <a:latin typeface="Calibri"/>
                  <a:cs typeface="Calibri"/>
                </a:rPr>
                <a:t>+</a:t>
              </a:r>
            </a:p>
          </p:txBody>
        </p:sp>
        <p:grpSp>
          <p:nvGrpSpPr>
            <p:cNvPr id="2" name="Group 1885"/>
            <p:cNvGrpSpPr>
              <a:grpSpLocks/>
            </p:cNvGrpSpPr>
            <p:nvPr/>
          </p:nvGrpSpPr>
          <p:grpSpPr bwMode="auto">
            <a:xfrm>
              <a:off x="7052901" y="3028635"/>
              <a:ext cx="3038042" cy="1766888"/>
              <a:chOff x="3522" y="3072"/>
              <a:chExt cx="1968" cy="1113"/>
            </a:xfrm>
          </p:grpSpPr>
          <p:grpSp>
            <p:nvGrpSpPr>
              <p:cNvPr id="3" name="Group 38"/>
              <p:cNvGrpSpPr>
                <a:grpSpLocks/>
              </p:cNvGrpSpPr>
              <p:nvPr/>
            </p:nvGrpSpPr>
            <p:grpSpPr bwMode="auto">
              <a:xfrm>
                <a:off x="3522" y="3109"/>
                <a:ext cx="410" cy="412"/>
                <a:chOff x="1321" y="673"/>
                <a:chExt cx="497" cy="576"/>
              </a:xfrm>
            </p:grpSpPr>
            <p:sp>
              <p:nvSpPr>
                <p:cNvPr id="21556" name="Line 39"/>
                <p:cNvSpPr>
                  <a:spLocks noChangeShapeType="1"/>
                </p:cNvSpPr>
                <p:nvPr/>
              </p:nvSpPr>
              <p:spPr bwMode="auto">
                <a:xfrm flipV="1">
                  <a:off x="1710" y="673"/>
                  <a:ext cx="108" cy="377"/>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grpSp>
              <p:nvGrpSpPr>
                <p:cNvPr id="4" name="Group 40"/>
                <p:cNvGrpSpPr>
                  <a:grpSpLocks/>
                </p:cNvGrpSpPr>
                <p:nvPr/>
              </p:nvGrpSpPr>
              <p:grpSpPr bwMode="auto">
                <a:xfrm>
                  <a:off x="1321" y="1044"/>
                  <a:ext cx="373" cy="205"/>
                  <a:chOff x="1321" y="1044"/>
                  <a:chExt cx="373" cy="205"/>
                </a:xfrm>
              </p:grpSpPr>
              <p:sp>
                <p:nvSpPr>
                  <p:cNvPr id="21558" name="Line 41"/>
                  <p:cNvSpPr>
                    <a:spLocks noChangeShapeType="1"/>
                  </p:cNvSpPr>
                  <p:nvPr/>
                </p:nvSpPr>
                <p:spPr bwMode="auto">
                  <a:xfrm flipV="1">
                    <a:off x="1321" y="1164"/>
                    <a:ext cx="179" cy="85"/>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9" name="Line 42"/>
                  <p:cNvSpPr>
                    <a:spLocks noChangeShapeType="1"/>
                  </p:cNvSpPr>
                  <p:nvPr/>
                </p:nvSpPr>
                <p:spPr bwMode="auto">
                  <a:xfrm flipV="1">
                    <a:off x="1464" y="1044"/>
                    <a:ext cx="230" cy="131"/>
                  </a:xfrm>
                  <a:prstGeom prst="line">
                    <a:avLst/>
                  </a:prstGeom>
                  <a:noFill/>
                  <a:ln w="9525">
                    <a:solidFill>
                      <a:srgbClr val="FF0000"/>
                    </a:solidFill>
                    <a:round/>
                    <a:headEnd/>
                    <a:tailEnd/>
                  </a:ln>
                </p:spPr>
                <p:txBody>
                  <a:bodyPr>
                    <a:prstTxWarp prst="textNoShape">
                      <a:avLst/>
                    </a:prstTxWarp>
                  </a:bodyPr>
                  <a:lstStyle/>
                  <a:p>
                    <a:endParaRPr lang="en-US"/>
                  </a:p>
                </p:txBody>
              </p:sp>
            </p:grpSp>
          </p:grpSp>
          <p:sp>
            <p:nvSpPr>
              <p:cNvPr id="21536" name="Freeform 43"/>
              <p:cNvSpPr>
                <a:spLocks/>
              </p:cNvSpPr>
              <p:nvPr/>
            </p:nvSpPr>
            <p:spPr bwMode="auto">
              <a:xfrm rot="1980000">
                <a:off x="3803" y="3478"/>
                <a:ext cx="473" cy="34"/>
              </a:xfrm>
              <a:custGeom>
                <a:avLst/>
                <a:gdLst>
                  <a:gd name="T0" fmla="*/ 0 w 576"/>
                  <a:gd name="T1" fmla="*/ 12 h 48"/>
                  <a:gd name="T2" fmla="*/ 21 w 576"/>
                  <a:gd name="T3" fmla="*/ 0 h 48"/>
                  <a:gd name="T4" fmla="*/ 44 w 576"/>
                  <a:gd name="T5" fmla="*/ 12 h 48"/>
                  <a:gd name="T6" fmla="*/ 66 w 576"/>
                  <a:gd name="T7" fmla="*/ 0 h 48"/>
                  <a:gd name="T8" fmla="*/ 88 w 576"/>
                  <a:gd name="T9" fmla="*/ 12 h 48"/>
                  <a:gd name="T10" fmla="*/ 109 w 576"/>
                  <a:gd name="T11" fmla="*/ 0 h 48"/>
                  <a:gd name="T12" fmla="*/ 131 w 576"/>
                  <a:gd name="T13" fmla="*/ 12 h 48"/>
                  <a:gd name="T14" fmla="*/ 153 w 576"/>
                  <a:gd name="T15" fmla="*/ 0 h 48"/>
                  <a:gd name="T16" fmla="*/ 175 w 576"/>
                  <a:gd name="T17" fmla="*/ 12 h 48"/>
                  <a:gd name="T18" fmla="*/ 197 w 576"/>
                  <a:gd name="T19" fmla="*/ 0 h 48"/>
                  <a:gd name="T20" fmla="*/ 218 w 576"/>
                  <a:gd name="T21" fmla="*/ 12 h 48"/>
                  <a:gd name="T22" fmla="*/ 240 w 576"/>
                  <a:gd name="T23" fmla="*/ 0 h 48"/>
                  <a:gd name="T24" fmla="*/ 262 w 576"/>
                  <a:gd name="T25" fmla="*/ 1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a:prstTxWarp prst="textNoShape">
                  <a:avLst/>
                </a:prstTxWarp>
              </a:bodyPr>
              <a:lstStyle/>
              <a:p>
                <a:endParaRPr lang="en-US"/>
              </a:p>
            </p:txBody>
          </p:sp>
          <p:sp>
            <p:nvSpPr>
              <p:cNvPr id="21537" name="Oval 44"/>
              <p:cNvSpPr>
                <a:spLocks noChangeArrowheads="1"/>
              </p:cNvSpPr>
              <p:nvPr/>
            </p:nvSpPr>
            <p:spPr bwMode="auto">
              <a:xfrm>
                <a:off x="4197" y="3581"/>
                <a:ext cx="119" cy="103"/>
              </a:xfrm>
              <a:prstGeom prst="ellipse">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21538" name="AutoShape 45"/>
              <p:cNvSpPr>
                <a:spLocks noChangeArrowheads="1"/>
              </p:cNvSpPr>
              <p:nvPr/>
            </p:nvSpPr>
            <p:spPr bwMode="auto">
              <a:xfrm rot="1800000">
                <a:off x="4105" y="3658"/>
                <a:ext cx="65" cy="291"/>
              </a:xfrm>
              <a:prstGeom prst="upArrow">
                <a:avLst>
                  <a:gd name="adj1" fmla="val 50000"/>
                  <a:gd name="adj2" fmla="val 111923"/>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39" name="Line 46"/>
              <p:cNvSpPr>
                <a:spLocks noChangeShapeType="1"/>
              </p:cNvSpPr>
              <p:nvPr/>
            </p:nvSpPr>
            <p:spPr bwMode="auto">
              <a:xfrm>
                <a:off x="4315" y="3606"/>
                <a:ext cx="510"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0" name="Line 47"/>
              <p:cNvSpPr>
                <a:spLocks noChangeShapeType="1"/>
              </p:cNvSpPr>
              <p:nvPr/>
            </p:nvSpPr>
            <p:spPr bwMode="auto">
              <a:xfrm>
                <a:off x="4318" y="363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1" name="Line 48"/>
              <p:cNvSpPr>
                <a:spLocks noChangeShapeType="1"/>
              </p:cNvSpPr>
              <p:nvPr/>
            </p:nvSpPr>
            <p:spPr bwMode="auto">
              <a:xfrm>
                <a:off x="4302" y="366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2" name="Oval 49"/>
              <p:cNvSpPr>
                <a:spLocks noChangeArrowheads="1"/>
              </p:cNvSpPr>
              <p:nvPr/>
            </p:nvSpPr>
            <p:spPr bwMode="auto">
              <a:xfrm>
                <a:off x="4799" y="3589"/>
                <a:ext cx="118" cy="103"/>
              </a:xfrm>
              <a:prstGeom prst="ellipse">
                <a:avLst/>
              </a:prstGeom>
              <a:solidFill>
                <a:srgbClr val="339966"/>
              </a:solidFill>
              <a:ln w="9525">
                <a:solidFill>
                  <a:srgbClr val="000000"/>
                </a:solidFill>
                <a:round/>
                <a:headEnd/>
                <a:tailEnd/>
              </a:ln>
            </p:spPr>
            <p:txBody>
              <a:bodyPr wrap="none" anchor="ctr">
                <a:prstTxWarp prst="textNoShape">
                  <a:avLst/>
                </a:prstTxWarp>
              </a:bodyPr>
              <a:lstStyle/>
              <a:p>
                <a:endParaRPr lang="en-US"/>
              </a:p>
            </p:txBody>
          </p:sp>
          <p:sp>
            <p:nvSpPr>
              <p:cNvPr id="21543" name="Line 50"/>
              <p:cNvSpPr>
                <a:spLocks noChangeShapeType="1"/>
              </p:cNvSpPr>
              <p:nvPr/>
            </p:nvSpPr>
            <p:spPr bwMode="auto">
              <a:xfrm flipV="1">
                <a:off x="4894" y="3303"/>
                <a:ext cx="252" cy="287"/>
              </a:xfrm>
              <a:prstGeom prst="line">
                <a:avLst/>
              </a:prstGeom>
              <a:noFill/>
              <a:ln w="31750">
                <a:solidFill>
                  <a:srgbClr val="339966"/>
                </a:solidFill>
                <a:prstDash val="sysDot"/>
                <a:round/>
                <a:headEnd/>
                <a:tailEnd type="triangle" w="med" len="med"/>
              </a:ln>
            </p:spPr>
            <p:txBody>
              <a:bodyPr>
                <a:prstTxWarp prst="textNoShape">
                  <a:avLst/>
                </a:prstTxWarp>
              </a:bodyPr>
              <a:lstStyle/>
              <a:p>
                <a:endParaRPr lang="en-US"/>
              </a:p>
            </p:txBody>
          </p:sp>
          <p:sp>
            <p:nvSpPr>
              <p:cNvPr id="21544" name="AutoShape 51"/>
              <p:cNvSpPr>
                <a:spLocks noChangeArrowheads="1"/>
              </p:cNvSpPr>
              <p:nvPr/>
            </p:nvSpPr>
            <p:spPr bwMode="auto">
              <a:xfrm rot="9000000">
                <a:off x="4941" y="3670"/>
                <a:ext cx="58" cy="290"/>
              </a:xfrm>
              <a:prstGeom prst="upArrow">
                <a:avLst>
                  <a:gd name="adj1" fmla="val 50000"/>
                  <a:gd name="adj2" fmla="val 125000"/>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45" name="Text Box 52"/>
              <p:cNvSpPr txBox="1">
                <a:spLocks noChangeArrowheads="1"/>
              </p:cNvSpPr>
              <p:nvPr/>
            </p:nvSpPr>
            <p:spPr bwMode="auto">
              <a:xfrm>
                <a:off x="3522" y="3294"/>
                <a:ext cx="166" cy="194"/>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endParaRPr lang="en-US" sz="1400" dirty="0">
                  <a:solidFill>
                    <a:srgbClr val="FF0000"/>
                  </a:solidFill>
                  <a:latin typeface="MS Reference Sans Serif" charset="0"/>
                </a:endParaRPr>
              </a:p>
            </p:txBody>
          </p:sp>
          <p:sp>
            <p:nvSpPr>
              <p:cNvPr id="21546" name="Text Box 53"/>
              <p:cNvSpPr txBox="1">
                <a:spLocks noChangeArrowheads="1"/>
              </p:cNvSpPr>
              <p:nvPr/>
            </p:nvSpPr>
            <p:spPr bwMode="auto">
              <a:xfrm>
                <a:off x="3733" y="3072"/>
                <a:ext cx="213"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r>
                  <a:rPr lang="en-US" sz="1400" dirty="0">
                    <a:solidFill>
                      <a:srgbClr val="FF0000"/>
                    </a:solidFill>
                    <a:latin typeface="MS Reference Sans Serif" charset="0"/>
                  </a:rPr>
                  <a:t>’</a:t>
                </a:r>
              </a:p>
            </p:txBody>
          </p:sp>
          <p:sp>
            <p:nvSpPr>
              <p:cNvPr id="21547" name="Text Box 54"/>
              <p:cNvSpPr txBox="1">
                <a:spLocks noChangeArrowheads="1"/>
              </p:cNvSpPr>
              <p:nvPr/>
            </p:nvSpPr>
            <p:spPr bwMode="auto">
              <a:xfrm>
                <a:off x="4031" y="3233"/>
                <a:ext cx="276" cy="288"/>
              </a:xfrm>
              <a:prstGeom prst="rect">
                <a:avLst/>
              </a:prstGeom>
              <a:noFill/>
              <a:ln w="9525">
                <a:noFill/>
                <a:miter lim="800000"/>
                <a:headEnd/>
                <a:tailEnd/>
              </a:ln>
            </p:spPr>
            <p:txBody>
              <a:bodyPr wrap="square">
                <a:prstTxWarp prst="textNoShape">
                  <a:avLst/>
                </a:prstTxWarp>
                <a:spAutoFit/>
              </a:bodyPr>
              <a:lstStyle/>
              <a:p>
                <a:r>
                  <a:rPr lang="el-GR" dirty="0">
                    <a:solidFill>
                      <a:srgbClr val="FF0000"/>
                    </a:solidFill>
                    <a:ea typeface="Times New Roman" charset="0"/>
                    <a:cs typeface="Times New Roman" charset="0"/>
                  </a:rPr>
                  <a:t>γ</a:t>
                </a:r>
                <a:r>
                  <a:rPr lang="en-US" baseline="-25000" dirty="0" err="1">
                    <a:solidFill>
                      <a:srgbClr val="FF0000"/>
                    </a:solidFill>
                    <a:ea typeface="Times New Roman" charset="0"/>
                    <a:cs typeface="Times New Roman" charset="0"/>
                  </a:rPr>
                  <a:t>v</a:t>
                </a:r>
                <a:r>
                  <a:rPr lang="en-US" sz="2400" dirty="0">
                    <a:solidFill>
                      <a:srgbClr val="FF0000"/>
                    </a:solidFill>
                    <a:ea typeface="Times New Roman" charset="0"/>
                    <a:cs typeface="Times New Roman" charset="0"/>
                  </a:rPr>
                  <a:t> </a:t>
                </a:r>
                <a:endParaRPr lang="el-GR" sz="2400" dirty="0">
                  <a:solidFill>
                    <a:srgbClr val="FF0000"/>
                  </a:solidFill>
                  <a:ea typeface="Times New Roman" charset="0"/>
                  <a:cs typeface="Times New Roman" charset="0"/>
                </a:endParaRPr>
              </a:p>
            </p:txBody>
          </p:sp>
          <p:sp>
            <p:nvSpPr>
              <p:cNvPr id="21548" name="Text Box 55"/>
              <p:cNvSpPr txBox="1">
                <a:spLocks noChangeArrowheads="1"/>
              </p:cNvSpPr>
              <p:nvPr/>
            </p:nvSpPr>
            <p:spPr bwMode="auto">
              <a:xfrm>
                <a:off x="3872" y="3793"/>
                <a:ext cx="166" cy="194"/>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charset="0"/>
                  </a:rPr>
                  <a:t>N</a:t>
                </a:r>
              </a:p>
            </p:txBody>
          </p:sp>
          <p:sp>
            <p:nvSpPr>
              <p:cNvPr id="21549" name="Text Box 56"/>
              <p:cNvSpPr txBox="1">
                <a:spLocks noChangeArrowheads="1"/>
              </p:cNvSpPr>
              <p:nvPr/>
            </p:nvSpPr>
            <p:spPr bwMode="auto">
              <a:xfrm>
                <a:off x="5052" y="3807"/>
                <a:ext cx="364" cy="194"/>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a:cs typeface="MS Reference Sans Serif"/>
                  </a:rPr>
                  <a:t>N</a:t>
                </a:r>
                <a:r>
                  <a:rPr lang="en-US" sz="1400" b="1" dirty="0">
                    <a:solidFill>
                      <a:srgbClr val="000000"/>
                    </a:solidFill>
                    <a:latin typeface="MS Reference Sans Serif" charset="0"/>
                  </a:rPr>
                  <a:t>, Y</a:t>
                </a:r>
                <a:endParaRPr lang="en-US" sz="1400" b="1" dirty="0">
                  <a:solidFill>
                    <a:srgbClr val="000000"/>
                  </a:solidFill>
                  <a:latin typeface="Symbol" charset="2"/>
                </a:endParaRPr>
              </a:p>
            </p:txBody>
          </p:sp>
          <p:sp>
            <p:nvSpPr>
              <p:cNvPr id="21550" name="Text Box 57"/>
              <p:cNvSpPr txBox="1">
                <a:spLocks noChangeArrowheads="1"/>
              </p:cNvSpPr>
              <p:nvPr/>
            </p:nvSpPr>
            <p:spPr bwMode="auto">
              <a:xfrm>
                <a:off x="4343" y="3375"/>
                <a:ext cx="552" cy="192"/>
              </a:xfrm>
              <a:prstGeom prst="rect">
                <a:avLst/>
              </a:prstGeom>
              <a:noFill/>
              <a:ln w="9525">
                <a:noFill/>
                <a:miter lim="800000"/>
                <a:headEnd/>
                <a:tailEnd/>
              </a:ln>
            </p:spPr>
            <p:txBody>
              <a:bodyPr wrap="square">
                <a:prstTxWarp prst="textNoShape">
                  <a:avLst/>
                </a:prstTxWarp>
                <a:spAutoFit/>
              </a:bodyPr>
              <a:lstStyle/>
              <a:p>
                <a:r>
                  <a:rPr lang="en-US" sz="1400">
                    <a:solidFill>
                      <a:srgbClr val="000000"/>
                    </a:solidFill>
                    <a:latin typeface="MS Reference Sans Serif" charset="0"/>
                  </a:rPr>
                  <a:t>N*,△*</a:t>
                </a:r>
              </a:p>
            </p:txBody>
          </p:sp>
          <p:sp>
            <p:nvSpPr>
              <p:cNvPr id="21551" name="Line 58"/>
              <p:cNvSpPr>
                <a:spLocks noChangeShapeType="1"/>
              </p:cNvSpPr>
              <p:nvPr/>
            </p:nvSpPr>
            <p:spPr bwMode="auto">
              <a:xfrm>
                <a:off x="3555" y="3331"/>
                <a:ext cx="110" cy="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2" name="Text Box 59"/>
              <p:cNvSpPr txBox="1">
                <a:spLocks noChangeArrowheads="1"/>
              </p:cNvSpPr>
              <p:nvPr/>
            </p:nvSpPr>
            <p:spPr bwMode="auto">
              <a:xfrm>
                <a:off x="4171" y="3894"/>
                <a:ext cx="686" cy="29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200" b="1" dirty="0">
                    <a:latin typeface="Calibri"/>
                    <a:cs typeface="Calibri"/>
                  </a:rPr>
                  <a:t>A</a:t>
                </a:r>
                <a:r>
                  <a:rPr lang="en-US" sz="1200" b="1" baseline="-25000" dirty="0">
                    <a:latin typeface="Calibri"/>
                    <a:cs typeface="Calibri"/>
                  </a:rPr>
                  <a:t>1/2</a:t>
                </a:r>
                <a:r>
                  <a:rPr lang="en-US" sz="1200" b="1" dirty="0">
                    <a:latin typeface="Calibri"/>
                    <a:cs typeface="Calibri"/>
                  </a:rPr>
                  <a:t>, A</a:t>
                </a:r>
                <a:r>
                  <a:rPr lang="en-US" sz="1200" b="1" baseline="-25000" dirty="0">
                    <a:latin typeface="Calibri"/>
                    <a:cs typeface="Calibri"/>
                  </a:rPr>
                  <a:t>3/2</a:t>
                </a:r>
                <a:r>
                  <a:rPr lang="en-US" sz="1200" b="1" dirty="0">
                    <a:latin typeface="Calibri"/>
                    <a:cs typeface="Calibri"/>
                  </a:rPr>
                  <a:t>, S</a:t>
                </a:r>
                <a:r>
                  <a:rPr lang="en-US" sz="1200" b="1" baseline="-25000" dirty="0">
                    <a:latin typeface="Calibri"/>
                    <a:cs typeface="Calibri"/>
                  </a:rPr>
                  <a:t>1/2 </a:t>
                </a:r>
              </a:p>
              <a:p>
                <a:r>
                  <a:rPr lang="en-US" sz="1200" b="1" dirty="0">
                    <a:latin typeface="Calibri"/>
                    <a:cs typeface="Calibri"/>
                  </a:rPr>
                  <a:t>F</a:t>
                </a:r>
                <a:r>
                  <a:rPr lang="en-US" sz="1200" b="1" baseline="-25000" dirty="0">
                    <a:latin typeface="Calibri"/>
                    <a:cs typeface="Calibri"/>
                  </a:rPr>
                  <a:t>1</a:t>
                </a:r>
                <a:r>
                  <a:rPr lang="en-US" sz="1200" b="1" dirty="0">
                    <a:latin typeface="Calibri"/>
                    <a:cs typeface="Calibri"/>
                  </a:rPr>
                  <a:t>*, F</a:t>
                </a:r>
                <a:r>
                  <a:rPr lang="en-US" sz="1200" b="1" baseline="-25000" dirty="0">
                    <a:latin typeface="Calibri"/>
                    <a:cs typeface="Calibri"/>
                  </a:rPr>
                  <a:t>2</a:t>
                </a:r>
                <a:r>
                  <a:rPr lang="en-US" sz="1200" b="1" dirty="0">
                    <a:latin typeface="Calibri"/>
                    <a:cs typeface="Calibri"/>
                  </a:rPr>
                  <a:t>*, F</a:t>
                </a:r>
                <a:r>
                  <a:rPr lang="en-US" sz="1200" b="1" baseline="-25000" dirty="0">
                    <a:latin typeface="Calibri"/>
                    <a:cs typeface="Calibri"/>
                  </a:rPr>
                  <a:t>3</a:t>
                </a:r>
                <a:r>
                  <a:rPr lang="en-US" sz="1200" b="1" dirty="0">
                    <a:latin typeface="Calibri"/>
                    <a:cs typeface="Calibri"/>
                  </a:rPr>
                  <a:t>*</a:t>
                </a:r>
                <a:endParaRPr lang="en-US" sz="1200" dirty="0">
                  <a:latin typeface="Calibri"/>
                  <a:cs typeface="Calibri"/>
                </a:endParaRPr>
              </a:p>
            </p:txBody>
          </p:sp>
          <p:sp>
            <p:nvSpPr>
              <p:cNvPr id="21553" name="Line 60"/>
              <p:cNvSpPr>
                <a:spLocks noChangeShapeType="1"/>
              </p:cNvSpPr>
              <p:nvPr/>
            </p:nvSpPr>
            <p:spPr bwMode="auto">
              <a:xfrm flipH="1" flipV="1">
                <a:off x="4304" y="3730"/>
                <a:ext cx="197" cy="17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1554" name="Text Box 61"/>
              <p:cNvSpPr txBox="1">
                <a:spLocks noChangeArrowheads="1"/>
              </p:cNvSpPr>
              <p:nvPr/>
            </p:nvSpPr>
            <p:spPr bwMode="auto">
              <a:xfrm>
                <a:off x="4783" y="3092"/>
                <a:ext cx="707" cy="213"/>
              </a:xfrm>
              <a:prstGeom prst="rect">
                <a:avLst/>
              </a:prstGeom>
              <a:noFill/>
              <a:ln w="9525">
                <a:noFill/>
                <a:miter lim="800000"/>
                <a:headEnd/>
                <a:tailEnd/>
              </a:ln>
            </p:spPr>
            <p:txBody>
              <a:bodyPr wrap="square">
                <a:prstTxWarp prst="textNoShape">
                  <a:avLst/>
                </a:prstTxWarp>
                <a:spAutoFit/>
              </a:bodyPr>
              <a:lstStyle/>
              <a:p>
                <a:r>
                  <a:rPr lang="el-GR" sz="1600" i="1" dirty="0">
                    <a:solidFill>
                      <a:srgbClr val="0000FF"/>
                    </a:solidFill>
                    <a:latin typeface="Calibri"/>
                    <a:ea typeface="Times New Roman" charset="0"/>
                    <a:cs typeface="Calibri"/>
                  </a:rPr>
                  <a:t>π</a:t>
                </a:r>
                <a:r>
                  <a:rPr lang="en-US" sz="1600" i="1" dirty="0">
                    <a:solidFill>
                      <a:srgbClr val="0000FF"/>
                    </a:solidFill>
                    <a:latin typeface="Calibri"/>
                    <a:ea typeface="Times New Roman" charset="0"/>
                    <a:cs typeface="Calibri"/>
                  </a:rPr>
                  <a:t>, </a:t>
                </a:r>
                <a:r>
                  <a:rPr lang="el-GR" sz="1600" i="1" dirty="0">
                    <a:solidFill>
                      <a:srgbClr val="0000FF"/>
                    </a:solidFill>
                    <a:latin typeface="Calibri"/>
                    <a:ea typeface="Times New Roman" charset="0"/>
                    <a:cs typeface="Calibri"/>
                  </a:rPr>
                  <a:t>η</a:t>
                </a:r>
                <a:r>
                  <a:rPr lang="en-US" sz="1600" i="1" dirty="0">
                    <a:solidFill>
                      <a:srgbClr val="0000FF"/>
                    </a:solidFill>
                    <a:latin typeface="Calibri"/>
                    <a:ea typeface="Times New Roman" charset="0"/>
                    <a:cs typeface="Calibri"/>
                  </a:rPr>
                  <a:t>, </a:t>
                </a:r>
                <a:r>
                  <a:rPr lang="el-GR" sz="1600" i="1" dirty="0">
                    <a:latin typeface="Calibri"/>
                    <a:ea typeface="Times New Roman" charset="0"/>
                    <a:cs typeface="Calibri"/>
                  </a:rPr>
                  <a:t>ππ</a:t>
                </a:r>
                <a:r>
                  <a:rPr lang="en-US" sz="1600" i="1" dirty="0">
                    <a:latin typeface="Calibri"/>
                    <a:ea typeface="Times New Roman" charset="0"/>
                    <a:cs typeface="Calibri"/>
                  </a:rPr>
                  <a:t>, K</a:t>
                </a:r>
                <a:endParaRPr lang="el-GR" sz="1600" i="1" dirty="0">
                  <a:latin typeface="Calibri"/>
                  <a:ea typeface="Times New Roman" charset="0"/>
                  <a:cs typeface="Calibri"/>
                </a:endParaRPr>
              </a:p>
            </p:txBody>
          </p:sp>
        </p:grpSp>
        <p:sp>
          <p:nvSpPr>
            <p:cNvPr id="71" name="TextBox 70"/>
            <p:cNvSpPr txBox="1"/>
            <p:nvPr/>
          </p:nvSpPr>
          <p:spPr>
            <a:xfrm>
              <a:off x="5796237" y="2683431"/>
              <a:ext cx="781922" cy="369332"/>
            </a:xfrm>
            <a:prstGeom prst="rect">
              <a:avLst/>
            </a:prstGeom>
            <a:noFill/>
            <a:ln>
              <a:noFill/>
            </a:ln>
          </p:spPr>
          <p:txBody>
            <a:bodyPr wrap="none" rtlCol="0">
              <a:spAutoFit/>
            </a:bodyPr>
            <a:lstStyle/>
            <a:p>
              <a:r>
                <a:rPr lang="en-US" dirty="0">
                  <a:latin typeface="Calibri"/>
                  <a:cs typeface="Calibri"/>
                </a:rPr>
                <a:t>[70,1</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73" name="TextBox 72"/>
            <p:cNvSpPr txBox="1"/>
            <p:nvPr/>
          </p:nvSpPr>
          <p:spPr>
            <a:xfrm>
              <a:off x="8276829" y="1232747"/>
              <a:ext cx="811453" cy="369332"/>
            </a:xfrm>
            <a:prstGeom prst="rect">
              <a:avLst/>
            </a:prstGeom>
            <a:solidFill>
              <a:schemeClr val="bg1"/>
            </a:solidFill>
            <a:ln>
              <a:solidFill>
                <a:srgbClr val="FFFFFF"/>
              </a:solidFill>
            </a:ln>
          </p:spPr>
          <p:txBody>
            <a:bodyPr wrap="none" rtlCol="0">
              <a:spAutoFit/>
            </a:bodyPr>
            <a:lstStyle/>
            <a:p>
              <a:r>
                <a:rPr lang="en-US" dirty="0">
                  <a:latin typeface="Calibri"/>
                  <a:cs typeface="Calibri"/>
                </a:rPr>
                <a:t>[56,2</a:t>
              </a:r>
              <a:r>
                <a:rPr lang="en-US" baseline="30000" dirty="0">
                  <a:latin typeface="Calibri"/>
                  <a:cs typeface="Calibri"/>
                </a:rPr>
                <a:t>+</a:t>
              </a:r>
              <a:r>
                <a:rPr lang="en-US" dirty="0">
                  <a:latin typeface="Calibri"/>
                  <a:cs typeface="Calibri"/>
                </a:rPr>
                <a:t>]</a:t>
              </a:r>
              <a:endParaRPr lang="en-US" baseline="-25000" dirty="0"/>
            </a:p>
          </p:txBody>
        </p:sp>
        <p:sp>
          <p:nvSpPr>
            <p:cNvPr id="74" name="TextBox 73"/>
            <p:cNvSpPr txBox="1"/>
            <p:nvPr/>
          </p:nvSpPr>
          <p:spPr>
            <a:xfrm>
              <a:off x="9319288" y="5193256"/>
              <a:ext cx="811453" cy="369332"/>
            </a:xfrm>
            <a:prstGeom prst="rect">
              <a:avLst/>
            </a:prstGeom>
            <a:noFill/>
            <a:ln>
              <a:solidFill>
                <a:srgbClr val="FFFFFF"/>
              </a:solidFill>
            </a:ln>
          </p:spPr>
          <p:txBody>
            <a:bodyPr wrap="none" rtlCol="0">
              <a:spAutoFit/>
            </a:bodyPr>
            <a:lstStyle/>
            <a:p>
              <a:r>
                <a:rPr lang="en-US" dirty="0">
                  <a:latin typeface="Calibri"/>
                  <a:cs typeface="Calibri"/>
                </a:rPr>
                <a:t>[70,0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75" name="TextBox 74"/>
            <p:cNvSpPr txBox="1"/>
            <p:nvPr/>
          </p:nvSpPr>
          <p:spPr>
            <a:xfrm>
              <a:off x="3365016" y="4580143"/>
              <a:ext cx="811453" cy="369332"/>
            </a:xfrm>
            <a:prstGeom prst="rect">
              <a:avLst/>
            </a:prstGeom>
            <a:noFill/>
            <a:ln>
              <a:solidFill>
                <a:srgbClr val="FFFFFF"/>
              </a:solidFill>
            </a:ln>
          </p:spPr>
          <p:txBody>
            <a:bodyPr wrap="none" rtlCol="0">
              <a:spAutoFit/>
            </a:bodyPr>
            <a:lstStyle/>
            <a:p>
              <a:r>
                <a:rPr lang="en-US" dirty="0">
                  <a:latin typeface="Calibri"/>
                  <a:cs typeface="Calibri"/>
                </a:rPr>
                <a:t>[56,0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82" name="TextBox 81"/>
            <p:cNvSpPr txBox="1"/>
            <p:nvPr/>
          </p:nvSpPr>
          <p:spPr>
            <a:xfrm>
              <a:off x="7618517" y="3683626"/>
              <a:ext cx="324203" cy="307777"/>
            </a:xfrm>
            <a:prstGeom prst="rect">
              <a:avLst/>
            </a:prstGeom>
            <a:noFill/>
          </p:spPr>
          <p:txBody>
            <a:bodyPr wrap="square" rtlCol="0">
              <a:spAutoFit/>
            </a:bodyPr>
            <a:lstStyle/>
            <a:p>
              <a:r>
                <a:rPr lang="en-US" sz="1400" dirty="0">
                  <a:latin typeface="MS Reference Sans Serif"/>
                  <a:cs typeface="MS Reference Sans Serif"/>
                </a:rPr>
                <a:t>Q</a:t>
              </a:r>
            </a:p>
          </p:txBody>
        </p:sp>
        <p:cxnSp>
          <p:nvCxnSpPr>
            <p:cNvPr id="107" name="Straight Connector 106"/>
            <p:cNvCxnSpPr/>
            <p:nvPr/>
          </p:nvCxnSpPr>
          <p:spPr>
            <a:xfrm rot="16200000" flipH="1">
              <a:off x="8578672" y="56331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flipH="1">
              <a:off x="6013272" y="56458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H="1">
              <a:off x="3562172" y="56585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9305619" y="4927520"/>
              <a:ext cx="811453" cy="369332"/>
            </a:xfrm>
            <a:prstGeom prst="rect">
              <a:avLst/>
            </a:prstGeom>
            <a:noFill/>
            <a:ln>
              <a:solidFill>
                <a:srgbClr val="FFFFFF"/>
              </a:solidFill>
            </a:ln>
          </p:spPr>
          <p:txBody>
            <a:bodyPr wrap="none" rtlCol="0">
              <a:spAutoFit/>
            </a:bodyPr>
            <a:lstStyle/>
            <a:p>
              <a:r>
                <a:rPr lang="en-US" dirty="0">
                  <a:latin typeface="Calibri"/>
                  <a:cs typeface="Calibri"/>
                </a:rPr>
                <a:t>[56,0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grpSp>
      <p:sp>
        <p:nvSpPr>
          <p:cNvPr id="64" name="TextBox 63">
            <a:extLst>
              <a:ext uri="{FF2B5EF4-FFF2-40B4-BE49-F238E27FC236}">
                <a16:creationId xmlns:a16="http://schemas.microsoft.com/office/drawing/2014/main" id="{9DF6B6D0-1A57-6347-8BD5-E516BC5182CE}"/>
              </a:ext>
            </a:extLst>
          </p:cNvPr>
          <p:cNvSpPr txBox="1"/>
          <p:nvPr/>
        </p:nvSpPr>
        <p:spPr>
          <a:xfrm>
            <a:off x="2803075" y="6036266"/>
            <a:ext cx="669670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http://</a:t>
            </a:r>
            <a:r>
              <a:rPr lang="en-US" dirty="0" err="1">
                <a:latin typeface="Calibri" panose="020F0502020204030204" pitchFamily="34" charset="0"/>
                <a:cs typeface="Calibri" panose="020F0502020204030204" pitchFamily="34" charset="0"/>
              </a:rPr>
              <a:t>pdg.lbl.gov</a:t>
            </a:r>
            <a:r>
              <a:rPr lang="en-US" dirty="0">
                <a:latin typeface="Calibri" panose="020F0502020204030204" pitchFamily="34" charset="0"/>
                <a:cs typeface="Calibri" panose="020F0502020204030204" pitchFamily="34" charset="0"/>
              </a:rPr>
              <a:t>/2019/reviews/rpp2018-rev-n-delta-resonances.pdf</a:t>
            </a:r>
          </a:p>
        </p:txBody>
      </p:sp>
      <p:sp>
        <p:nvSpPr>
          <p:cNvPr id="6" name="Date Placeholder 5">
            <a:extLst>
              <a:ext uri="{FF2B5EF4-FFF2-40B4-BE49-F238E27FC236}">
                <a16:creationId xmlns:a16="http://schemas.microsoft.com/office/drawing/2014/main" id="{99621B3C-FB6A-5F4A-B4D8-51FFB29A5B49}"/>
              </a:ext>
            </a:extLst>
          </p:cNvPr>
          <p:cNvSpPr>
            <a:spLocks noGrp="1"/>
          </p:cNvSpPr>
          <p:nvPr>
            <p:ph type="dt" sz="half" idx="10"/>
          </p:nvPr>
        </p:nvSpPr>
        <p:spPr/>
        <p:txBody>
          <a:bodyPr/>
          <a:lstStyle/>
          <a:p>
            <a:fld id="{8B6BE036-50E7-A049-AA2F-7A0D9A61CDF4}" type="datetime1">
              <a:rPr lang="en-US" smtClean="0"/>
              <a:t>11/5/19</a:t>
            </a:fld>
            <a:endParaRPr lang="en-US"/>
          </a:p>
        </p:txBody>
      </p:sp>
      <p:sp>
        <p:nvSpPr>
          <p:cNvPr id="7" name="Slide Number Placeholder 6">
            <a:extLst>
              <a:ext uri="{FF2B5EF4-FFF2-40B4-BE49-F238E27FC236}">
                <a16:creationId xmlns:a16="http://schemas.microsoft.com/office/drawing/2014/main" id="{D1D7F7F4-445B-9846-AC4B-90B23E31A309}"/>
              </a:ext>
            </a:extLst>
          </p:cNvPr>
          <p:cNvSpPr>
            <a:spLocks noGrp="1"/>
          </p:cNvSpPr>
          <p:nvPr>
            <p:ph type="sldNum" sz="quarter" idx="11"/>
          </p:nvPr>
        </p:nvSpPr>
        <p:spPr/>
        <p:txBody>
          <a:bodyPr/>
          <a:lstStyle/>
          <a:p>
            <a:fld id="{24EC5647-5868-264A-970C-8CE494DA89F7}" type="slidenum">
              <a:rPr lang="en-US" smtClean="0"/>
              <a:t>13</a:t>
            </a:fld>
            <a:endParaRPr lang="en-US"/>
          </a:p>
        </p:txBody>
      </p:sp>
    </p:spTree>
    <p:extLst>
      <p:ext uri="{BB962C8B-B14F-4D97-AF65-F5344CB8AC3E}">
        <p14:creationId xmlns:p14="http://schemas.microsoft.com/office/powerpoint/2010/main" val="2868422869"/>
      </p:ext>
    </p:extLst>
  </p:cSld>
  <p:clrMapOvr>
    <a:masterClrMapping/>
  </p:clrMapOvr>
  <p:transition advTm="7998"/>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bri"/>
                <a:cs typeface="Calibri"/>
              </a:rPr>
              <a:t>Transition amplitudes of prominent resonances</a:t>
            </a:r>
          </a:p>
        </p:txBody>
      </p:sp>
      <p:pic>
        <p:nvPicPr>
          <p:cNvPr id="7" name="Picture 6"/>
          <p:cNvPicPr>
            <a:picLocks noChangeAspect="1"/>
          </p:cNvPicPr>
          <p:nvPr/>
        </p:nvPicPr>
        <p:blipFill>
          <a:blip r:embed="rId4"/>
          <a:stretch>
            <a:fillRect/>
          </a:stretch>
        </p:blipFill>
        <p:spPr>
          <a:xfrm>
            <a:off x="448571" y="1401558"/>
            <a:ext cx="3416862" cy="3530521"/>
          </a:xfrm>
          <a:prstGeom prst="rect">
            <a:avLst/>
          </a:prstGeom>
        </p:spPr>
      </p:pic>
      <p:pic>
        <p:nvPicPr>
          <p:cNvPr id="16" name="Picture 15">
            <a:extLst>
              <a:ext uri="{FF2B5EF4-FFF2-40B4-BE49-F238E27FC236}">
                <a16:creationId xmlns:a16="http://schemas.microsoft.com/office/drawing/2014/main" id="{7E440D4F-988C-C744-8B09-228CC991F29E}"/>
              </a:ext>
            </a:extLst>
          </p:cNvPr>
          <p:cNvPicPr>
            <a:picLocks noChangeAspect="1"/>
          </p:cNvPicPr>
          <p:nvPr/>
        </p:nvPicPr>
        <p:blipFill>
          <a:blip r:embed="rId5"/>
          <a:stretch>
            <a:fillRect/>
          </a:stretch>
        </p:blipFill>
        <p:spPr>
          <a:xfrm>
            <a:off x="8255593" y="1303590"/>
            <a:ext cx="3623277" cy="3625994"/>
          </a:xfrm>
          <a:prstGeom prst="rect">
            <a:avLst/>
          </a:prstGeom>
        </p:spPr>
      </p:pic>
      <p:sp>
        <p:nvSpPr>
          <p:cNvPr id="4" name="TextBox 3">
            <a:extLst>
              <a:ext uri="{FF2B5EF4-FFF2-40B4-BE49-F238E27FC236}">
                <a16:creationId xmlns:a16="http://schemas.microsoft.com/office/drawing/2014/main" id="{4872BEF1-296C-D545-ABAC-1213D32B75EF}"/>
              </a:ext>
            </a:extLst>
          </p:cNvPr>
          <p:cNvSpPr txBox="1"/>
          <p:nvPr/>
        </p:nvSpPr>
        <p:spPr>
          <a:xfrm>
            <a:off x="722788" y="5717599"/>
            <a:ext cx="11236281" cy="400110"/>
          </a:xfrm>
          <a:prstGeom prst="rect">
            <a:avLst/>
          </a:prstGeom>
          <a:solidFill>
            <a:srgbClr val="1BFF37">
              <a:alpha val="25000"/>
            </a:srgbClr>
          </a:solidFill>
          <a:ln>
            <a:solidFill>
              <a:schemeClr val="tx1"/>
            </a:solidFill>
          </a:ln>
        </p:spPr>
        <p:txBody>
          <a:bodyPr wrap="none" rtlCol="0">
            <a:spAutoFit/>
          </a:bodyPr>
          <a:lstStyle/>
          <a:p>
            <a:pPr>
              <a:buClr>
                <a:schemeClr val="tx1"/>
              </a:buClr>
            </a:pPr>
            <a:r>
              <a:rPr lang="en-US" sz="2000" b="1" dirty="0">
                <a:latin typeface="Calibri" panose="020F0502020204030204" pitchFamily="34" charset="0"/>
                <a:cs typeface="Calibri" panose="020F0502020204030204" pitchFamily="34" charset="0"/>
              </a:rPr>
              <a:t>Dressed quark-core behavior accessible at Q</a:t>
            </a:r>
            <a:r>
              <a:rPr lang="en-US" sz="2000" b="1" baseline="30000" dirty="0">
                <a:latin typeface="Calibri" panose="020F0502020204030204" pitchFamily="34" charset="0"/>
                <a:cs typeface="Calibri" panose="020F0502020204030204" pitchFamily="34" charset="0"/>
              </a:rPr>
              <a:t>2</a:t>
            </a:r>
            <a:r>
              <a:rPr lang="en-US" sz="2000" b="1" dirty="0">
                <a:latin typeface="Calibri" panose="020F0502020204030204" pitchFamily="34" charset="0"/>
                <a:cs typeface="Calibri" panose="020F0502020204030204" pitchFamily="34" charset="0"/>
              </a:rPr>
              <a:t> &gt; 2-4 GeV</a:t>
            </a:r>
            <a:r>
              <a:rPr lang="en-US" sz="2000" b="1" baseline="30000" dirty="0">
                <a:latin typeface="Calibri" panose="020F0502020204030204" pitchFamily="34" charset="0"/>
                <a:cs typeface="Calibri" panose="020F0502020204030204" pitchFamily="34" charset="0"/>
              </a:rPr>
              <a:t>2</a:t>
            </a:r>
            <a:r>
              <a:rPr lang="en-US" sz="2000" b="1" dirty="0">
                <a:latin typeface="Calibri" panose="020F0502020204030204" pitchFamily="34" charset="0"/>
                <a:cs typeface="Calibri" panose="020F0502020204030204" pitchFamily="34" charset="0"/>
              </a:rPr>
              <a:t>. MB terms more prominent than in elastic FF. </a:t>
            </a:r>
            <a:endParaRPr lang="en-US" sz="2000" b="1" baseline="30000"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39845A0D-1282-C343-80DA-7408D34F0FE4}"/>
              </a:ext>
            </a:extLst>
          </p:cNvPr>
          <p:cNvSpPr/>
          <p:nvPr/>
        </p:nvSpPr>
        <p:spPr>
          <a:xfrm>
            <a:off x="2058073" y="977403"/>
            <a:ext cx="3997505" cy="338554"/>
          </a:xfrm>
          <a:prstGeom prst="rect">
            <a:avLst/>
          </a:prstGeom>
        </p:spPr>
        <p:txBody>
          <a:bodyPr wrap="none">
            <a:spAutoFit/>
          </a:bodyPr>
          <a:lstStyle/>
          <a:p>
            <a:pPr algn="ctr" defTabSz="914400" fontAlgn="base">
              <a:spcBef>
                <a:spcPct val="0"/>
              </a:spcBef>
              <a:spcAft>
                <a:spcPct val="0"/>
              </a:spcAft>
            </a:pPr>
            <a:r>
              <a:rPr lang="en-US" sz="1600" i="1" dirty="0">
                <a:solidFill>
                  <a:srgbClr val="000000"/>
                </a:solidFill>
                <a:cs typeface="Arial" pitchFamily="34" charset="0"/>
              </a:rPr>
              <a:t> </a:t>
            </a:r>
            <a:r>
              <a:rPr lang="en-US" sz="1400" i="1" dirty="0">
                <a:solidFill>
                  <a:srgbClr val="000000"/>
                </a:solidFill>
                <a:latin typeface="Calibri"/>
                <a:cs typeface="Calibri"/>
              </a:rPr>
              <a:t>LF RQM: I. </a:t>
            </a:r>
            <a:r>
              <a:rPr lang="en-US" sz="1400" i="1" dirty="0" err="1">
                <a:solidFill>
                  <a:srgbClr val="000000"/>
                </a:solidFill>
                <a:latin typeface="Calibri"/>
                <a:cs typeface="Calibri"/>
              </a:rPr>
              <a:t>Aznauryan</a:t>
            </a:r>
            <a:r>
              <a:rPr lang="en-US" sz="1400" i="1" dirty="0">
                <a:solidFill>
                  <a:srgbClr val="000000"/>
                </a:solidFill>
                <a:latin typeface="Calibri"/>
                <a:cs typeface="Calibri"/>
              </a:rPr>
              <a:t>, V.B. arXiv:1603.06692 (2016)</a:t>
            </a:r>
          </a:p>
        </p:txBody>
      </p:sp>
      <p:sp>
        <p:nvSpPr>
          <p:cNvPr id="23" name="TextBox 22">
            <a:extLst>
              <a:ext uri="{FF2B5EF4-FFF2-40B4-BE49-F238E27FC236}">
                <a16:creationId xmlns:a16="http://schemas.microsoft.com/office/drawing/2014/main" id="{A1218CE5-3243-B043-9B45-2A65ED4A1200}"/>
              </a:ext>
            </a:extLst>
          </p:cNvPr>
          <p:cNvSpPr txBox="1"/>
          <p:nvPr/>
        </p:nvSpPr>
        <p:spPr>
          <a:xfrm>
            <a:off x="7638832" y="880149"/>
            <a:ext cx="4539916" cy="307777"/>
          </a:xfrm>
          <a:prstGeom prst="rect">
            <a:avLst/>
          </a:prstGeom>
          <a:noFill/>
        </p:spPr>
        <p:txBody>
          <a:bodyPr wrap="square" rtlCol="0">
            <a:spAutoFit/>
          </a:bodyPr>
          <a:lstStyle/>
          <a:p>
            <a:r>
              <a:rPr lang="en-US" sz="1400" i="1" dirty="0">
                <a:latin typeface="Calibri"/>
                <a:cs typeface="Calibri"/>
              </a:rPr>
              <a:t>LC SR: I. </a:t>
            </a:r>
            <a:r>
              <a:rPr lang="en-US" sz="1400" i="1" dirty="0" err="1">
                <a:latin typeface="Calibri"/>
                <a:cs typeface="Calibri"/>
              </a:rPr>
              <a:t>Anikin</a:t>
            </a:r>
            <a:r>
              <a:rPr lang="en-US" sz="1400" i="1" dirty="0">
                <a:latin typeface="Calibri"/>
                <a:cs typeface="Calibri"/>
              </a:rPr>
              <a:t>, V. Braun, N. </a:t>
            </a:r>
            <a:r>
              <a:rPr lang="en-US" sz="1400" i="1" dirty="0" err="1">
                <a:latin typeface="Calibri"/>
                <a:cs typeface="Calibri"/>
              </a:rPr>
              <a:t>Offen</a:t>
            </a:r>
            <a:r>
              <a:rPr lang="en-US" sz="1400" i="1" dirty="0">
                <a:latin typeface="Calibri"/>
                <a:cs typeface="Calibri"/>
              </a:rPr>
              <a:t>,  PRD92 (2015) 014018  </a:t>
            </a:r>
          </a:p>
        </p:txBody>
      </p:sp>
      <p:sp>
        <p:nvSpPr>
          <p:cNvPr id="5" name="TextBox 4">
            <a:extLst>
              <a:ext uri="{FF2B5EF4-FFF2-40B4-BE49-F238E27FC236}">
                <a16:creationId xmlns:a16="http://schemas.microsoft.com/office/drawing/2014/main" id="{9D919FE3-99E4-9148-A434-C0A66538BA80}"/>
              </a:ext>
            </a:extLst>
          </p:cNvPr>
          <p:cNvSpPr txBox="1"/>
          <p:nvPr/>
        </p:nvSpPr>
        <p:spPr>
          <a:xfrm>
            <a:off x="1512488" y="1594068"/>
            <a:ext cx="1082348" cy="307777"/>
          </a:xfrm>
          <a:prstGeom prst="rect">
            <a:avLst/>
          </a:prstGeom>
          <a:noFill/>
        </p:spPr>
        <p:txBody>
          <a:bodyPr wrap="none" rtlCol="0">
            <a:spAutoFit/>
          </a:bodyPr>
          <a:lstStyle/>
          <a:p>
            <a:r>
              <a:rPr lang="en-US" sz="1400" i="1" dirty="0">
                <a:latin typeface="Symbol" pitchFamily="2" charset="2"/>
              </a:rPr>
              <a:t>D</a:t>
            </a:r>
            <a:r>
              <a:rPr lang="en-US" sz="1400" i="1" dirty="0">
                <a:latin typeface="Arial" panose="020B0604020202020204" pitchFamily="34" charset="0"/>
                <a:cs typeface="Arial" panose="020B0604020202020204" pitchFamily="34" charset="0"/>
              </a:rPr>
              <a:t>(</a:t>
            </a:r>
            <a:r>
              <a:rPr lang="en-US" sz="1400" i="1" dirty="0">
                <a:latin typeface="Times New Roman" panose="02020603050405020304" pitchFamily="18" charset="0"/>
                <a:cs typeface="Times New Roman" panose="02020603050405020304" pitchFamily="18" charset="0"/>
              </a:rPr>
              <a:t>1232)3/2</a:t>
            </a:r>
            <a:r>
              <a:rPr lang="en-US" sz="1400" i="1" baseline="300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1CF257AD-A450-6D4A-ABB6-04369105D88F}"/>
              </a:ext>
            </a:extLst>
          </p:cNvPr>
          <p:cNvPicPr>
            <a:picLocks noChangeAspect="1"/>
          </p:cNvPicPr>
          <p:nvPr/>
        </p:nvPicPr>
        <p:blipFill>
          <a:blip r:embed="rId6"/>
          <a:stretch>
            <a:fillRect/>
          </a:stretch>
        </p:blipFill>
        <p:spPr>
          <a:xfrm>
            <a:off x="4308746" y="1345471"/>
            <a:ext cx="3416862" cy="3590970"/>
          </a:xfrm>
          <a:prstGeom prst="rect">
            <a:avLst/>
          </a:prstGeom>
        </p:spPr>
      </p:pic>
      <p:sp>
        <p:nvSpPr>
          <p:cNvPr id="6" name="TextBox 5">
            <a:extLst>
              <a:ext uri="{FF2B5EF4-FFF2-40B4-BE49-F238E27FC236}">
                <a16:creationId xmlns:a16="http://schemas.microsoft.com/office/drawing/2014/main" id="{5E52ED53-954B-7848-88DC-6848351372ED}"/>
              </a:ext>
            </a:extLst>
          </p:cNvPr>
          <p:cNvSpPr txBox="1"/>
          <p:nvPr/>
        </p:nvSpPr>
        <p:spPr>
          <a:xfrm>
            <a:off x="1676579" y="2182716"/>
            <a:ext cx="1439818"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MB contributions</a:t>
            </a:r>
          </a:p>
        </p:txBody>
      </p:sp>
      <p:cxnSp>
        <p:nvCxnSpPr>
          <p:cNvPr id="9" name="Straight Arrow Connector 8">
            <a:extLst>
              <a:ext uri="{FF2B5EF4-FFF2-40B4-BE49-F238E27FC236}">
                <a16:creationId xmlns:a16="http://schemas.microsoft.com/office/drawing/2014/main" id="{A9D7613D-D8C1-904B-9BC2-8E1C2AC23163}"/>
              </a:ext>
            </a:extLst>
          </p:cNvPr>
          <p:cNvCxnSpPr>
            <a:cxnSpLocks/>
            <a:stCxn id="6" idx="1"/>
          </p:cNvCxnSpPr>
          <p:nvPr/>
        </p:nvCxnSpPr>
        <p:spPr>
          <a:xfrm flipH="1">
            <a:off x="918816" y="2336605"/>
            <a:ext cx="757763" cy="4039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3C10062-E379-B64C-93DA-73E0787F9C1A}"/>
              </a:ext>
            </a:extLst>
          </p:cNvPr>
          <p:cNvSpPr/>
          <p:nvPr/>
        </p:nvSpPr>
        <p:spPr>
          <a:xfrm>
            <a:off x="2376487" y="810074"/>
            <a:ext cx="4382279" cy="307777"/>
          </a:xfrm>
          <a:prstGeom prst="rect">
            <a:avLst/>
          </a:prstGeom>
        </p:spPr>
        <p:txBody>
          <a:bodyPr wrap="none">
            <a:spAutoFit/>
          </a:bodyPr>
          <a:lstStyle/>
          <a:p>
            <a:pPr defTabSz="914400" fontAlgn="base">
              <a:spcBef>
                <a:spcPct val="0"/>
              </a:spcBef>
              <a:spcAft>
                <a:spcPct val="0"/>
              </a:spcAft>
            </a:pPr>
            <a:r>
              <a:rPr lang="en-US" sz="1400" i="1" dirty="0">
                <a:solidFill>
                  <a:srgbClr val="000000"/>
                </a:solidFill>
                <a:latin typeface="Calibri"/>
                <a:cs typeface="Calibri"/>
              </a:rPr>
              <a:t> DSE:  J. Segovia, C.D. Roberts et al., PRC94 (2016) 042201 </a:t>
            </a:r>
          </a:p>
        </p:txBody>
      </p:sp>
      <p:sp>
        <p:nvSpPr>
          <p:cNvPr id="14" name="TextBox 13">
            <a:extLst>
              <a:ext uri="{FF2B5EF4-FFF2-40B4-BE49-F238E27FC236}">
                <a16:creationId xmlns:a16="http://schemas.microsoft.com/office/drawing/2014/main" id="{016A81AB-AF1E-2942-9355-73C24E9C61D8}"/>
              </a:ext>
            </a:extLst>
          </p:cNvPr>
          <p:cNvSpPr txBox="1"/>
          <p:nvPr/>
        </p:nvSpPr>
        <p:spPr>
          <a:xfrm>
            <a:off x="968727" y="5038039"/>
            <a:ext cx="10781024" cy="584775"/>
          </a:xfrm>
          <a:prstGeom prst="rect">
            <a:avLst/>
          </a:prstGeom>
          <a:noFill/>
          <a:ln>
            <a:solidFill>
              <a:schemeClr val="tx1"/>
            </a:solidFill>
          </a:ln>
        </p:spPr>
        <p:txBody>
          <a:bodyPr wrap="square" rtlCol="0">
            <a:spAutoFit/>
          </a:bodyPr>
          <a:lstStyle/>
          <a:p>
            <a:r>
              <a:rPr lang="en-US" sz="1600" dirty="0">
                <a:latin typeface="Calibri" panose="020F0502020204030204" pitchFamily="34" charset="0"/>
                <a:cs typeface="Calibri" panose="020F0502020204030204" pitchFamily="34" charset="0"/>
              </a:rPr>
              <a:t>Roper N(1440)1/2</a:t>
            </a:r>
            <a:r>
              <a:rPr lang="en-US" sz="1600" baseline="300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is the </a:t>
            </a:r>
            <a:r>
              <a:rPr lang="en-US" sz="1600" b="1" dirty="0">
                <a:latin typeface="Calibri" panose="020F0502020204030204" pitchFamily="34" charset="0"/>
                <a:cs typeface="Calibri" panose="020F0502020204030204" pitchFamily="34" charset="0"/>
              </a:rPr>
              <a:t>first radial</a:t>
            </a:r>
            <a:r>
              <a:rPr lang="en-US" sz="1600" dirty="0">
                <a:latin typeface="Calibri" panose="020F0502020204030204" pitchFamily="34" charset="0"/>
                <a:cs typeface="Calibri" panose="020F0502020204030204" pitchFamily="34" charset="0"/>
              </a:rPr>
              <a:t> excitation of the nucleon’s quark core complemented by an external meson-baryon cloud. </a:t>
            </a:r>
          </a:p>
          <a:p>
            <a:r>
              <a:rPr lang="en-US" sz="1600" dirty="0">
                <a:latin typeface="Calibri" panose="020F0502020204030204" pitchFamily="34" charset="0"/>
                <a:cs typeface="Calibri" panose="020F0502020204030204" pitchFamily="34" charset="0"/>
              </a:rPr>
              <a:t>N(1535)1/2</a:t>
            </a:r>
            <a:r>
              <a:rPr lang="en-US" b="1" baseline="300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is the </a:t>
            </a:r>
            <a:r>
              <a:rPr lang="en-US" sz="1600" b="1" dirty="0">
                <a:latin typeface="Calibri" panose="020F0502020204030204" pitchFamily="34" charset="0"/>
                <a:cs typeface="Calibri" panose="020F0502020204030204" pitchFamily="34" charset="0"/>
              </a:rPr>
              <a:t>first orbital </a:t>
            </a:r>
            <a:r>
              <a:rPr lang="en-US" sz="1600" dirty="0">
                <a:latin typeface="Calibri" panose="020F0502020204030204" pitchFamily="34" charset="0"/>
                <a:cs typeface="Calibri" panose="020F0502020204030204" pitchFamily="34" charset="0"/>
              </a:rPr>
              <a:t>excitation</a:t>
            </a:r>
            <a:r>
              <a:rPr lang="en-US" sz="1600" b="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of the nucleon’s quark core complemented by an external meson-baryon cloud.</a:t>
            </a:r>
            <a:endParaRPr lang="en-US" sz="1600" b="1" dirty="0">
              <a:latin typeface="Calibri" panose="020F0502020204030204" pitchFamily="34" charset="0"/>
              <a:cs typeface="Calibri" panose="020F0502020204030204" pitchFamily="34" charset="0"/>
            </a:endParaRPr>
          </a:p>
        </p:txBody>
      </p:sp>
      <p:sp>
        <p:nvSpPr>
          <p:cNvPr id="15" name="Date Placeholder 14">
            <a:extLst>
              <a:ext uri="{FF2B5EF4-FFF2-40B4-BE49-F238E27FC236}">
                <a16:creationId xmlns:a16="http://schemas.microsoft.com/office/drawing/2014/main" id="{21C3AF8F-A01E-2D41-8C26-0FFCD4C5F117}"/>
              </a:ext>
            </a:extLst>
          </p:cNvPr>
          <p:cNvSpPr>
            <a:spLocks noGrp="1"/>
          </p:cNvSpPr>
          <p:nvPr>
            <p:ph type="dt" sz="half" idx="10"/>
          </p:nvPr>
        </p:nvSpPr>
        <p:spPr/>
        <p:txBody>
          <a:bodyPr/>
          <a:lstStyle/>
          <a:p>
            <a:fld id="{DE39D86A-F4E1-1145-80E3-44488545B5B1}" type="datetime1">
              <a:rPr lang="en-US" smtClean="0"/>
              <a:t>11/4/19</a:t>
            </a:fld>
            <a:endParaRPr lang="en-US"/>
          </a:p>
        </p:txBody>
      </p:sp>
      <p:sp>
        <p:nvSpPr>
          <p:cNvPr id="17" name="Slide Number Placeholder 16">
            <a:extLst>
              <a:ext uri="{FF2B5EF4-FFF2-40B4-BE49-F238E27FC236}">
                <a16:creationId xmlns:a16="http://schemas.microsoft.com/office/drawing/2014/main" id="{4FF23A6F-CE8B-9B46-B32A-CAAD609750C3}"/>
              </a:ext>
            </a:extLst>
          </p:cNvPr>
          <p:cNvSpPr>
            <a:spLocks noGrp="1"/>
          </p:cNvSpPr>
          <p:nvPr>
            <p:ph type="sldNum" sz="quarter" idx="11"/>
          </p:nvPr>
        </p:nvSpPr>
        <p:spPr>
          <a:xfrm>
            <a:off x="9247414" y="5962198"/>
            <a:ext cx="2743200" cy="365125"/>
          </a:xfrm>
        </p:spPr>
        <p:txBody>
          <a:bodyPr/>
          <a:lstStyle/>
          <a:p>
            <a:fld id="{24EC5647-5868-264A-970C-8CE494DA89F7}" type="slidenum">
              <a:rPr lang="en-US" smtClean="0"/>
              <a:t>14</a:t>
            </a:fld>
            <a:endParaRPr lang="en-US" dirty="0"/>
          </a:p>
        </p:txBody>
      </p:sp>
    </p:spTree>
    <p:custDataLst>
      <p:tags r:id="rId1"/>
    </p:custDataLst>
    <p:extLst>
      <p:ext uri="{BB962C8B-B14F-4D97-AF65-F5344CB8AC3E}">
        <p14:creationId xmlns:p14="http://schemas.microsoft.com/office/powerpoint/2010/main" val="3529811826"/>
      </p:ext>
    </p:extLst>
  </p:cSld>
  <p:clrMapOvr>
    <a:masterClrMapping/>
  </p:clrMapOvr>
  <mc:AlternateContent xmlns:mc="http://schemas.openxmlformats.org/markup-compatibility/2006" xmlns:p14="http://schemas.microsoft.com/office/powerpoint/2010/main">
    <mc:Choice Requires="p14">
      <p:transition spd="slow" p14:dur="2000" advTm="17146"/>
    </mc:Choice>
    <mc:Fallback xmlns="">
      <p:transition spd="slow" advTm="1714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7F512-16F7-E24E-A986-EF7E7EFC5C85}"/>
              </a:ext>
            </a:extLst>
          </p:cNvPr>
          <p:cNvSpPr>
            <a:spLocks noGrp="1"/>
          </p:cNvSpPr>
          <p:nvPr>
            <p:ph type="title"/>
          </p:nvPr>
        </p:nvSpPr>
        <p:spPr>
          <a:xfrm>
            <a:off x="0" y="1"/>
            <a:ext cx="12192000" cy="760397"/>
          </a:xfrm>
        </p:spPr>
        <p:txBody>
          <a:bodyPr>
            <a:normAutofit/>
          </a:bodyPr>
          <a:lstStyle/>
          <a:p>
            <a:r>
              <a:rPr lang="en-US" sz="4000" dirty="0">
                <a:latin typeface="Calibri"/>
                <a:ea typeface="ＭＳ Ｐゴシック" charset="-128"/>
                <a:cs typeface="Calibri"/>
              </a:rPr>
              <a:t>Probing the running quark mass at JLab12</a:t>
            </a:r>
            <a:endParaRPr lang="en-US" sz="4000" dirty="0"/>
          </a:p>
        </p:txBody>
      </p:sp>
      <p:pic>
        <p:nvPicPr>
          <p:cNvPr id="7" name="Content Placeholder 6">
            <a:extLst>
              <a:ext uri="{FF2B5EF4-FFF2-40B4-BE49-F238E27FC236}">
                <a16:creationId xmlns:a16="http://schemas.microsoft.com/office/drawing/2014/main" id="{BE9C7006-AF09-C74D-BE38-7AFA6D4E9669}"/>
              </a:ext>
            </a:extLst>
          </p:cNvPr>
          <p:cNvPicPr>
            <a:picLocks noGrp="1" noChangeAspect="1"/>
          </p:cNvPicPr>
          <p:nvPr>
            <p:ph idx="1"/>
          </p:nvPr>
        </p:nvPicPr>
        <p:blipFill rotWithShape="1">
          <a:blip r:embed="rId3"/>
          <a:srcRect r="48146"/>
          <a:stretch/>
        </p:blipFill>
        <p:spPr>
          <a:xfrm>
            <a:off x="46420" y="1296503"/>
            <a:ext cx="4096179" cy="3893976"/>
          </a:xfrm>
          <a:prstGeom prst="rect">
            <a:avLst/>
          </a:prstGeom>
        </p:spPr>
      </p:pic>
      <p:pic>
        <p:nvPicPr>
          <p:cNvPr id="8" name="Picture 58" descr="lan_b460s16t32i_chiral_irfit">
            <a:extLst>
              <a:ext uri="{FF2B5EF4-FFF2-40B4-BE49-F238E27FC236}">
                <a16:creationId xmlns:a16="http://schemas.microsoft.com/office/drawing/2014/main" id="{2298EB8F-CC44-C647-8B1F-49344B4D6A46}"/>
              </a:ext>
            </a:extLst>
          </p:cNvPr>
          <p:cNvPicPr>
            <a:picLocks noChangeAspect="1" noChangeArrowheads="1"/>
          </p:cNvPicPr>
          <p:nvPr/>
        </p:nvPicPr>
        <p:blipFill>
          <a:blip r:embed="rId4"/>
          <a:srcRect/>
          <a:stretch>
            <a:fillRect/>
          </a:stretch>
        </p:blipFill>
        <p:spPr bwMode="auto">
          <a:xfrm>
            <a:off x="8242554" y="1317090"/>
            <a:ext cx="3841541" cy="3873389"/>
          </a:xfrm>
          <a:prstGeom prst="rect">
            <a:avLst/>
          </a:prstGeom>
          <a:noFill/>
          <a:ln w="9525">
            <a:noFill/>
            <a:miter lim="800000"/>
            <a:headEnd/>
            <a:tailEnd/>
          </a:ln>
        </p:spPr>
      </p:pic>
      <p:grpSp>
        <p:nvGrpSpPr>
          <p:cNvPr id="9" name="Group 53">
            <a:extLst>
              <a:ext uri="{FF2B5EF4-FFF2-40B4-BE49-F238E27FC236}">
                <a16:creationId xmlns:a16="http://schemas.microsoft.com/office/drawing/2014/main" id="{8948051E-E407-374A-8EF2-01D4B68E3D88}"/>
              </a:ext>
            </a:extLst>
          </p:cNvPr>
          <p:cNvGrpSpPr/>
          <p:nvPr/>
        </p:nvGrpSpPr>
        <p:grpSpPr>
          <a:xfrm>
            <a:off x="7845915" y="2054087"/>
            <a:ext cx="3146547" cy="1830914"/>
            <a:chOff x="4867718" y="2810415"/>
            <a:chExt cx="3146547" cy="1830914"/>
          </a:xfrm>
        </p:grpSpPr>
        <p:sp>
          <p:nvSpPr>
            <p:cNvPr id="10" name="Text Box 69">
              <a:extLst>
                <a:ext uri="{FF2B5EF4-FFF2-40B4-BE49-F238E27FC236}">
                  <a16:creationId xmlns:a16="http://schemas.microsoft.com/office/drawing/2014/main" id="{DE8D7A6B-E188-1B44-9300-60BD1F8DCD9E}"/>
                </a:ext>
              </a:extLst>
            </p:cNvPr>
            <p:cNvSpPr txBox="1">
              <a:spLocks noChangeArrowheads="1"/>
            </p:cNvSpPr>
            <p:nvPr/>
          </p:nvSpPr>
          <p:spPr bwMode="auto">
            <a:xfrm rot="16200000">
              <a:off x="4134489" y="3570092"/>
              <a:ext cx="1804466" cy="338008"/>
            </a:xfrm>
            <a:prstGeom prst="rect">
              <a:avLst/>
            </a:prstGeom>
            <a:solidFill>
              <a:schemeClr val="bg1"/>
            </a:solid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sz="1600" dirty="0">
                  <a:solidFill>
                    <a:prstClr val="black"/>
                  </a:solidFill>
                  <a:latin typeface="Times New Roman" charset="0"/>
                  <a:ea typeface="ＭＳ Ｐゴシック" charset="-128"/>
                  <a:cs typeface="ＭＳ Ｐゴシック" charset="-128"/>
                </a:rPr>
                <a:t>quark mass</a:t>
              </a:r>
              <a:r>
                <a:rPr lang="en-US" sz="1600" i="1" dirty="0">
                  <a:solidFill>
                    <a:prstClr val="black"/>
                  </a:solidFill>
                  <a:latin typeface="Times New Roman" charset="0"/>
                  <a:ea typeface="ＭＳ Ｐゴシック" charset="-128"/>
                  <a:cs typeface="ＭＳ Ｐゴシック" charset="-128"/>
                </a:rPr>
                <a:t> (GeV)</a:t>
              </a:r>
            </a:p>
          </p:txBody>
        </p:sp>
        <p:sp>
          <p:nvSpPr>
            <p:cNvPr id="11" name="Text Box 59">
              <a:extLst>
                <a:ext uri="{FF2B5EF4-FFF2-40B4-BE49-F238E27FC236}">
                  <a16:creationId xmlns:a16="http://schemas.microsoft.com/office/drawing/2014/main" id="{C5917E75-2230-3D46-BA88-20062DAD9722}"/>
                </a:ext>
              </a:extLst>
            </p:cNvPr>
            <p:cNvSpPr txBox="1">
              <a:spLocks noChangeArrowheads="1"/>
            </p:cNvSpPr>
            <p:nvPr/>
          </p:nvSpPr>
          <p:spPr bwMode="auto">
            <a:xfrm>
              <a:off x="7852912" y="2837618"/>
              <a:ext cx="161353" cy="338554"/>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endParaRPr lang="en-US" sz="1600">
                <a:solidFill>
                  <a:prstClr val="black"/>
                </a:solidFill>
                <a:latin typeface="Times New Roman" charset="0"/>
                <a:ea typeface="ＭＳ Ｐゴシック" charset="-128"/>
                <a:cs typeface="ＭＳ Ｐゴシック" charset="-128"/>
              </a:endParaRPr>
            </a:p>
          </p:txBody>
        </p:sp>
        <p:sp>
          <p:nvSpPr>
            <p:cNvPr id="12" name="Text Box 60">
              <a:extLst>
                <a:ext uri="{FF2B5EF4-FFF2-40B4-BE49-F238E27FC236}">
                  <a16:creationId xmlns:a16="http://schemas.microsoft.com/office/drawing/2014/main" id="{EAE718A0-CE38-DD4C-B45A-D51013E4327F}"/>
                </a:ext>
              </a:extLst>
            </p:cNvPr>
            <p:cNvSpPr txBox="1">
              <a:spLocks noChangeArrowheads="1"/>
            </p:cNvSpPr>
            <p:nvPr/>
          </p:nvSpPr>
          <p:spPr bwMode="auto">
            <a:xfrm>
              <a:off x="7051709" y="2810415"/>
              <a:ext cx="161353" cy="369332"/>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endParaRPr lang="en-US" dirty="0">
                <a:solidFill>
                  <a:prstClr val="black"/>
                </a:solidFill>
                <a:ea typeface="ＭＳ Ｐゴシック" charset="-128"/>
                <a:cs typeface="Comic Sans MS"/>
              </a:endParaRPr>
            </a:p>
          </p:txBody>
        </p:sp>
      </p:grpSp>
      <p:grpSp>
        <p:nvGrpSpPr>
          <p:cNvPr id="13" name="Group 55">
            <a:extLst>
              <a:ext uri="{FF2B5EF4-FFF2-40B4-BE49-F238E27FC236}">
                <a16:creationId xmlns:a16="http://schemas.microsoft.com/office/drawing/2014/main" id="{0C1BBE33-873F-2345-A80B-09260AB863BB}"/>
              </a:ext>
            </a:extLst>
          </p:cNvPr>
          <p:cNvGrpSpPr/>
          <p:nvPr/>
        </p:nvGrpSpPr>
        <p:grpSpPr>
          <a:xfrm>
            <a:off x="9079825" y="1693825"/>
            <a:ext cx="1194724" cy="3001904"/>
            <a:chOff x="5873025" y="2386854"/>
            <a:chExt cx="1194724" cy="3001904"/>
          </a:xfrm>
        </p:grpSpPr>
        <p:sp>
          <p:nvSpPr>
            <p:cNvPr id="14" name="TextBox 13">
              <a:extLst>
                <a:ext uri="{FF2B5EF4-FFF2-40B4-BE49-F238E27FC236}">
                  <a16:creationId xmlns:a16="http://schemas.microsoft.com/office/drawing/2014/main" id="{C2AEFB11-7ABC-454D-9D7E-7F2C7C36512E}"/>
                </a:ext>
              </a:extLst>
            </p:cNvPr>
            <p:cNvSpPr txBox="1"/>
            <p:nvPr/>
          </p:nvSpPr>
          <p:spPr>
            <a:xfrm>
              <a:off x="6085291" y="2386854"/>
              <a:ext cx="982458" cy="461665"/>
            </a:xfrm>
            <a:prstGeom prst="rect">
              <a:avLst/>
            </a:prstGeom>
            <a:solidFill>
              <a:schemeClr val="bg1"/>
            </a:solidFill>
            <a:ln>
              <a:solidFill>
                <a:srgbClr val="0000FF"/>
              </a:solidFill>
            </a:ln>
            <a:effectLst>
              <a:outerShdw blurRad="50800" dist="38100" dir="2700000">
                <a:srgbClr val="000000">
                  <a:alpha val="43000"/>
                </a:srgbClr>
              </a:outerShdw>
            </a:effectLst>
          </p:spPr>
          <p:txBody>
            <a:bodyPr wrap="square" rtlCol="0">
              <a:spAutoFit/>
            </a:bodyPr>
            <a:lstStyle/>
            <a:p>
              <a:r>
                <a:rPr lang="en-US" sz="1200" dirty="0"/>
                <a:t>accessible</a:t>
              </a:r>
            </a:p>
            <a:p>
              <a:r>
                <a:rPr lang="en-US" sz="1200" dirty="0"/>
                <a:t>at 6 GeV  </a:t>
              </a:r>
            </a:p>
          </p:txBody>
        </p:sp>
        <p:sp>
          <p:nvSpPr>
            <p:cNvPr id="15" name="Rectangle 14">
              <a:extLst>
                <a:ext uri="{FF2B5EF4-FFF2-40B4-BE49-F238E27FC236}">
                  <a16:creationId xmlns:a16="http://schemas.microsoft.com/office/drawing/2014/main" id="{1E2CAC00-BA2E-5C46-86E1-6271D5E751E9}"/>
                </a:ext>
              </a:extLst>
            </p:cNvPr>
            <p:cNvSpPr/>
            <p:nvPr/>
          </p:nvSpPr>
          <p:spPr>
            <a:xfrm>
              <a:off x="6105654" y="3264143"/>
              <a:ext cx="45719" cy="212461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152F294-BAD9-D744-A7E6-63ADA5690FFA}"/>
                </a:ext>
              </a:extLst>
            </p:cNvPr>
            <p:cNvCxnSpPr>
              <a:stCxn id="14" idx="2"/>
            </p:cNvCxnSpPr>
            <p:nvPr/>
          </p:nvCxnSpPr>
          <p:spPr>
            <a:xfrm rot="5400000">
              <a:off x="6040997" y="2680546"/>
              <a:ext cx="367551" cy="7034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7" name="Group 54">
            <a:extLst>
              <a:ext uri="{FF2B5EF4-FFF2-40B4-BE49-F238E27FC236}">
                <a16:creationId xmlns:a16="http://schemas.microsoft.com/office/drawing/2014/main" id="{52D6930D-C7A7-3249-BA3E-E223EAAD51EF}"/>
              </a:ext>
            </a:extLst>
          </p:cNvPr>
          <p:cNvGrpSpPr/>
          <p:nvPr/>
        </p:nvGrpSpPr>
        <p:grpSpPr>
          <a:xfrm>
            <a:off x="9489822" y="2258017"/>
            <a:ext cx="1597230" cy="2460443"/>
            <a:chOff x="6464227" y="2966416"/>
            <a:chExt cx="1597230" cy="2460443"/>
          </a:xfrm>
        </p:grpSpPr>
        <p:sp>
          <p:nvSpPr>
            <p:cNvPr id="18" name="TextBox 17">
              <a:extLst>
                <a:ext uri="{FF2B5EF4-FFF2-40B4-BE49-F238E27FC236}">
                  <a16:creationId xmlns:a16="http://schemas.microsoft.com/office/drawing/2014/main" id="{A8040D30-082C-AD4F-AB53-A6A225DD1495}"/>
                </a:ext>
              </a:extLst>
            </p:cNvPr>
            <p:cNvSpPr txBox="1"/>
            <p:nvPr/>
          </p:nvSpPr>
          <p:spPr>
            <a:xfrm>
              <a:off x="7071262" y="2966416"/>
              <a:ext cx="990195" cy="461665"/>
            </a:xfrm>
            <a:prstGeom prst="rect">
              <a:avLst/>
            </a:prstGeom>
            <a:solidFill>
              <a:schemeClr val="bg1"/>
            </a:solidFill>
            <a:ln>
              <a:solidFill>
                <a:srgbClr val="FF0000"/>
              </a:solidFill>
            </a:ln>
            <a:effectLst>
              <a:outerShdw blurRad="50800" dist="38100" dir="2700000">
                <a:srgbClr val="000000">
                  <a:alpha val="43000"/>
                </a:srgbClr>
              </a:outerShdw>
            </a:effectLst>
          </p:spPr>
          <p:txBody>
            <a:bodyPr wrap="square" rtlCol="0">
              <a:spAutoFit/>
            </a:bodyPr>
            <a:lstStyle/>
            <a:p>
              <a:r>
                <a:rPr lang="en-US" sz="1200" dirty="0"/>
                <a:t>accessible</a:t>
              </a:r>
            </a:p>
            <a:p>
              <a:r>
                <a:rPr lang="en-US" sz="1200" dirty="0"/>
                <a:t>at 11 GeV  </a:t>
              </a:r>
            </a:p>
          </p:txBody>
        </p:sp>
        <p:sp>
          <p:nvSpPr>
            <p:cNvPr id="19" name="Rectangle 18">
              <a:extLst>
                <a:ext uri="{FF2B5EF4-FFF2-40B4-BE49-F238E27FC236}">
                  <a16:creationId xmlns:a16="http://schemas.microsoft.com/office/drawing/2014/main" id="{8F7DE95B-607F-DF4F-B2EE-34D57D28F8CF}"/>
                </a:ext>
              </a:extLst>
            </p:cNvPr>
            <p:cNvSpPr/>
            <p:nvPr/>
          </p:nvSpPr>
          <p:spPr>
            <a:xfrm>
              <a:off x="6788780" y="3302243"/>
              <a:ext cx="68854" cy="212461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3C6710B6-7820-694C-9F87-8D76BE81AF57}"/>
                </a:ext>
              </a:extLst>
            </p:cNvPr>
            <p:cNvCxnSpPr>
              <a:stCxn id="18" idx="2"/>
            </p:cNvCxnSpPr>
            <p:nvPr/>
          </p:nvCxnSpPr>
          <p:spPr>
            <a:xfrm rot="5400000">
              <a:off x="6805283" y="3087026"/>
              <a:ext cx="420022" cy="11021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21" name="Straight Connector 20">
            <a:extLst>
              <a:ext uri="{FF2B5EF4-FFF2-40B4-BE49-F238E27FC236}">
                <a16:creationId xmlns:a16="http://schemas.microsoft.com/office/drawing/2014/main" id="{4E5A8CC8-D9E6-4F4C-A50A-F9A5E3ABEE18}"/>
              </a:ext>
            </a:extLst>
          </p:cNvPr>
          <p:cNvCxnSpPr>
            <a:cxnSpLocks/>
          </p:cNvCxnSpPr>
          <p:nvPr/>
        </p:nvCxnSpPr>
        <p:spPr>
          <a:xfrm>
            <a:off x="8831179" y="4293934"/>
            <a:ext cx="3252916" cy="0"/>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2" name="Group 50">
            <a:extLst>
              <a:ext uri="{FF2B5EF4-FFF2-40B4-BE49-F238E27FC236}">
                <a16:creationId xmlns:a16="http://schemas.microsoft.com/office/drawing/2014/main" id="{5E622C7E-4F6D-234B-913E-31ADFE1ADBA1}"/>
              </a:ext>
            </a:extLst>
          </p:cNvPr>
          <p:cNvGrpSpPr/>
          <p:nvPr/>
        </p:nvGrpSpPr>
        <p:grpSpPr>
          <a:xfrm>
            <a:off x="10992461" y="1761699"/>
            <a:ext cx="785833" cy="584776"/>
            <a:chOff x="3732080" y="2373971"/>
            <a:chExt cx="785833" cy="584776"/>
          </a:xfrm>
        </p:grpSpPr>
        <p:sp>
          <p:nvSpPr>
            <p:cNvPr id="23" name="TextBox 22">
              <a:extLst>
                <a:ext uri="{FF2B5EF4-FFF2-40B4-BE49-F238E27FC236}">
                  <a16:creationId xmlns:a16="http://schemas.microsoft.com/office/drawing/2014/main" id="{4E40D1A1-0763-F740-A05C-A39A2EDDCBC1}"/>
                </a:ext>
              </a:extLst>
            </p:cNvPr>
            <p:cNvSpPr txBox="1"/>
            <p:nvPr/>
          </p:nvSpPr>
          <p:spPr>
            <a:xfrm>
              <a:off x="3732080" y="2373971"/>
              <a:ext cx="785833" cy="584776"/>
            </a:xfrm>
            <a:prstGeom prst="rect">
              <a:avLst/>
            </a:prstGeom>
            <a:noFill/>
            <a:ln>
              <a:noFill/>
            </a:ln>
          </p:spPr>
          <p:txBody>
            <a:bodyPr wrap="square" rtlCol="0">
              <a:spAutoFit/>
            </a:bodyPr>
            <a:lstStyle/>
            <a:p>
              <a:r>
                <a:rPr lang="en-US" sz="1600" dirty="0">
                  <a:latin typeface="Calibri"/>
                  <a:cs typeface="Calibri"/>
                </a:rPr>
                <a:t>   LQCD</a:t>
              </a:r>
            </a:p>
            <a:p>
              <a:r>
                <a:rPr lang="en-US" sz="1600" dirty="0">
                  <a:ln w="3175" cap="flat" cmpd="sng" algn="ctr">
                    <a:solidFill>
                      <a:srgbClr val="FF0000"/>
                    </a:solidFill>
                    <a:prstDash val="solid"/>
                    <a:round/>
                    <a:headEnd type="none" w="med" len="med"/>
                    <a:tailEnd type="none" w="med" len="med"/>
                  </a:ln>
                  <a:latin typeface="Calibri"/>
                  <a:cs typeface="Calibri"/>
                </a:rPr>
                <a:t>      </a:t>
              </a:r>
              <a:r>
                <a:rPr lang="en-US" sz="1600" dirty="0">
                  <a:latin typeface="Calibri"/>
                  <a:cs typeface="Calibri"/>
                </a:rPr>
                <a:t>DSE</a:t>
              </a:r>
            </a:p>
          </p:txBody>
        </p:sp>
        <p:cxnSp>
          <p:nvCxnSpPr>
            <p:cNvPr id="24" name="Straight Connector 23">
              <a:extLst>
                <a:ext uri="{FF2B5EF4-FFF2-40B4-BE49-F238E27FC236}">
                  <a16:creationId xmlns:a16="http://schemas.microsoft.com/office/drawing/2014/main" id="{A9828494-5079-3B42-B61F-3FC53AE38114}"/>
                </a:ext>
              </a:extLst>
            </p:cNvPr>
            <p:cNvCxnSpPr/>
            <p:nvPr/>
          </p:nvCxnSpPr>
          <p:spPr bwMode="auto">
            <a:xfrm flipV="1">
              <a:off x="3788276" y="2789977"/>
              <a:ext cx="257618" cy="1"/>
            </a:xfrm>
            <a:prstGeom prst="line">
              <a:avLst/>
            </a:prstGeom>
            <a:noFill/>
            <a:ln w="9525" cap="flat" cmpd="sng" algn="ctr">
              <a:solidFill>
                <a:srgbClr val="FF0000"/>
              </a:solidFill>
              <a:prstDash val="solid"/>
              <a:round/>
              <a:headEnd type="none" w="med" len="med"/>
              <a:tailEnd type="none" w="med" len="med"/>
            </a:ln>
            <a:effectLst/>
          </p:spPr>
        </p:cxnSp>
      </p:grpSp>
      <p:sp>
        <p:nvSpPr>
          <p:cNvPr id="25" name="TextBox 24">
            <a:extLst>
              <a:ext uri="{FF2B5EF4-FFF2-40B4-BE49-F238E27FC236}">
                <a16:creationId xmlns:a16="http://schemas.microsoft.com/office/drawing/2014/main" id="{23F2DA41-59BE-7249-A360-B0E18702007B}"/>
              </a:ext>
            </a:extLst>
          </p:cNvPr>
          <p:cNvSpPr txBox="1"/>
          <p:nvPr/>
        </p:nvSpPr>
        <p:spPr>
          <a:xfrm>
            <a:off x="8986162" y="822511"/>
            <a:ext cx="272222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Running quark mass</a:t>
            </a:r>
          </a:p>
        </p:txBody>
      </p:sp>
      <p:sp>
        <p:nvSpPr>
          <p:cNvPr id="29" name="TextBox 28">
            <a:extLst>
              <a:ext uri="{FF2B5EF4-FFF2-40B4-BE49-F238E27FC236}">
                <a16:creationId xmlns:a16="http://schemas.microsoft.com/office/drawing/2014/main" id="{6CDF0D36-7E88-114C-845A-3BB3ABD9EB04}"/>
              </a:ext>
            </a:extLst>
          </p:cNvPr>
          <p:cNvSpPr txBox="1"/>
          <p:nvPr/>
        </p:nvSpPr>
        <p:spPr>
          <a:xfrm>
            <a:off x="2891385" y="801924"/>
            <a:ext cx="2351926"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Roper resonance </a:t>
            </a:r>
          </a:p>
        </p:txBody>
      </p:sp>
      <p:sp>
        <p:nvSpPr>
          <p:cNvPr id="30" name="TextBox 29">
            <a:extLst>
              <a:ext uri="{FF2B5EF4-FFF2-40B4-BE49-F238E27FC236}">
                <a16:creationId xmlns:a16="http://schemas.microsoft.com/office/drawing/2014/main" id="{0E6896F8-AC2F-D14B-83F3-B1261AA6F388}"/>
              </a:ext>
            </a:extLst>
          </p:cNvPr>
          <p:cNvSpPr txBox="1"/>
          <p:nvPr/>
        </p:nvSpPr>
        <p:spPr>
          <a:xfrm>
            <a:off x="2885854" y="1761699"/>
            <a:ext cx="915635" cy="369332"/>
          </a:xfrm>
          <a:prstGeom prst="rect">
            <a:avLst/>
          </a:prstGeom>
          <a:noFill/>
        </p:spPr>
        <p:txBody>
          <a:bodyPr wrap="none" rtlCol="0">
            <a:spAutoFit/>
          </a:bodyPr>
          <a:lstStyle/>
          <a:p>
            <a:r>
              <a:rPr lang="en-US" b="1" dirty="0">
                <a:solidFill>
                  <a:srgbClr val="960306"/>
                </a:solidFill>
                <a:latin typeface="Arial" panose="020B0604020202020204" pitchFamily="34" charset="0"/>
                <a:cs typeface="Arial" panose="020B0604020202020204" pitchFamily="34" charset="0"/>
              </a:rPr>
              <a:t>6 GeV`</a:t>
            </a:r>
          </a:p>
        </p:txBody>
      </p:sp>
      <p:sp>
        <p:nvSpPr>
          <p:cNvPr id="32" name="TextBox 31">
            <a:extLst>
              <a:ext uri="{FF2B5EF4-FFF2-40B4-BE49-F238E27FC236}">
                <a16:creationId xmlns:a16="http://schemas.microsoft.com/office/drawing/2014/main" id="{99656B79-E9F6-454F-B80A-FDBAF3C141CC}"/>
              </a:ext>
            </a:extLst>
          </p:cNvPr>
          <p:cNvSpPr txBox="1"/>
          <p:nvPr/>
        </p:nvSpPr>
        <p:spPr>
          <a:xfrm>
            <a:off x="1580514" y="5438696"/>
            <a:ext cx="9038500" cy="400110"/>
          </a:xfrm>
          <a:prstGeom prst="rect">
            <a:avLst/>
          </a:prstGeom>
          <a:solidFill>
            <a:srgbClr val="1BFF37">
              <a:alpha val="25000"/>
            </a:srgbClr>
          </a:solidFill>
          <a:ln>
            <a:solidFill>
              <a:schemeClr val="tx1"/>
            </a:solidFill>
          </a:ln>
        </p:spPr>
        <p:txBody>
          <a:bodyPr wrap="none" rtlCol="0">
            <a:spAutoFit/>
          </a:bodyPr>
          <a:lstStyle/>
          <a:p>
            <a:r>
              <a:rPr lang="en-US" sz="2000" b="1" dirty="0">
                <a:latin typeface="Calibri"/>
                <a:cs typeface="Calibri"/>
              </a:rPr>
              <a:t>Probe the transition from the interaction on dressed quarks to elementary quarks.</a:t>
            </a:r>
          </a:p>
        </p:txBody>
      </p:sp>
      <p:sp>
        <p:nvSpPr>
          <p:cNvPr id="36" name="Rectangle 35">
            <a:extLst>
              <a:ext uri="{FF2B5EF4-FFF2-40B4-BE49-F238E27FC236}">
                <a16:creationId xmlns:a16="http://schemas.microsoft.com/office/drawing/2014/main" id="{4ED3DEB0-A87C-D444-AAC2-8FEB890DD489}"/>
              </a:ext>
            </a:extLst>
          </p:cNvPr>
          <p:cNvSpPr/>
          <p:nvPr/>
        </p:nvSpPr>
        <p:spPr>
          <a:xfrm>
            <a:off x="5952145" y="1638693"/>
            <a:ext cx="1826937" cy="14528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8285782-9074-0044-90BE-A256078D52D2}"/>
              </a:ext>
            </a:extLst>
          </p:cNvPr>
          <p:cNvSpPr/>
          <p:nvPr/>
        </p:nvSpPr>
        <p:spPr>
          <a:xfrm>
            <a:off x="5272494" y="3273929"/>
            <a:ext cx="2307896" cy="425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C7B511F-3F7A-0547-8A7A-5AD2BF66E565}"/>
              </a:ext>
            </a:extLst>
          </p:cNvPr>
          <p:cNvSpPr/>
          <p:nvPr/>
        </p:nvSpPr>
        <p:spPr>
          <a:xfrm>
            <a:off x="5348694" y="2567282"/>
            <a:ext cx="2257096" cy="514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80AD1139-6360-FE45-9ED9-041496D6A369}"/>
              </a:ext>
            </a:extLst>
          </p:cNvPr>
          <p:cNvPicPr>
            <a:picLocks noChangeAspect="1"/>
          </p:cNvPicPr>
          <p:nvPr/>
        </p:nvPicPr>
        <p:blipFill>
          <a:blip r:embed="rId5"/>
          <a:stretch>
            <a:fillRect/>
          </a:stretch>
        </p:blipFill>
        <p:spPr>
          <a:xfrm>
            <a:off x="4261686" y="1363945"/>
            <a:ext cx="3471585" cy="3687628"/>
          </a:xfrm>
          <a:prstGeom prst="rect">
            <a:avLst/>
          </a:prstGeom>
        </p:spPr>
      </p:pic>
      <p:sp>
        <p:nvSpPr>
          <p:cNvPr id="42" name="Rectangle 41">
            <a:extLst>
              <a:ext uri="{FF2B5EF4-FFF2-40B4-BE49-F238E27FC236}">
                <a16:creationId xmlns:a16="http://schemas.microsoft.com/office/drawing/2014/main" id="{90684A80-EDBA-2342-87AC-CFAD456DBA24}"/>
              </a:ext>
            </a:extLst>
          </p:cNvPr>
          <p:cNvSpPr/>
          <p:nvPr/>
        </p:nvSpPr>
        <p:spPr>
          <a:xfrm>
            <a:off x="5684240" y="3049599"/>
            <a:ext cx="1960318" cy="157769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177FBF2-A330-6040-9235-50BBF07E8637}"/>
              </a:ext>
            </a:extLst>
          </p:cNvPr>
          <p:cNvSpPr txBox="1"/>
          <p:nvPr/>
        </p:nvSpPr>
        <p:spPr>
          <a:xfrm>
            <a:off x="6451200" y="2155022"/>
            <a:ext cx="752001" cy="307777"/>
          </a:xfrm>
          <a:prstGeom prst="rect">
            <a:avLst/>
          </a:prstGeom>
          <a:noFill/>
        </p:spPr>
        <p:txBody>
          <a:bodyPr wrap="none" rtlCol="0">
            <a:spAutoFit/>
          </a:bodyPr>
          <a:lstStyle/>
          <a:p>
            <a:r>
              <a:rPr lang="en-US" sz="1400" dirty="0">
                <a:solidFill>
                  <a:srgbClr val="0000FF"/>
                </a:solidFill>
                <a:latin typeface="Calibri" panose="020F0502020204030204" pitchFamily="34" charset="0"/>
                <a:cs typeface="Calibri" panose="020F0502020204030204" pitchFamily="34" charset="0"/>
              </a:rPr>
              <a:t>LF RQM</a:t>
            </a:r>
          </a:p>
        </p:txBody>
      </p:sp>
      <p:sp>
        <p:nvSpPr>
          <p:cNvPr id="31" name="TextBox 30">
            <a:extLst>
              <a:ext uri="{FF2B5EF4-FFF2-40B4-BE49-F238E27FC236}">
                <a16:creationId xmlns:a16="http://schemas.microsoft.com/office/drawing/2014/main" id="{D46364AF-8292-5441-8419-A996A2C04E65}"/>
              </a:ext>
            </a:extLst>
          </p:cNvPr>
          <p:cNvSpPr txBox="1"/>
          <p:nvPr/>
        </p:nvSpPr>
        <p:spPr>
          <a:xfrm>
            <a:off x="6222606" y="1749919"/>
            <a:ext cx="954172" cy="369332"/>
          </a:xfrm>
          <a:prstGeom prst="rect">
            <a:avLst/>
          </a:prstGeom>
          <a:noFill/>
        </p:spPr>
        <p:txBody>
          <a:bodyPr wrap="none" rtlCol="0">
            <a:spAutoFit/>
          </a:bodyPr>
          <a:lstStyle/>
          <a:p>
            <a:r>
              <a:rPr lang="en-US" b="1" dirty="0">
                <a:solidFill>
                  <a:srgbClr val="960306"/>
                </a:solidFill>
                <a:latin typeface="Arial" panose="020B0604020202020204" pitchFamily="34" charset="0"/>
                <a:cs typeface="Arial" panose="020B0604020202020204" pitchFamily="34" charset="0"/>
              </a:rPr>
              <a:t>11 GeV</a:t>
            </a:r>
          </a:p>
        </p:txBody>
      </p:sp>
      <p:sp>
        <p:nvSpPr>
          <p:cNvPr id="3" name="Date Placeholder 2">
            <a:extLst>
              <a:ext uri="{FF2B5EF4-FFF2-40B4-BE49-F238E27FC236}">
                <a16:creationId xmlns:a16="http://schemas.microsoft.com/office/drawing/2014/main" id="{5078A89E-6A4F-154C-9406-E36440A6DF58}"/>
              </a:ext>
            </a:extLst>
          </p:cNvPr>
          <p:cNvSpPr>
            <a:spLocks noGrp="1"/>
          </p:cNvSpPr>
          <p:nvPr>
            <p:ph type="dt" sz="half" idx="10"/>
          </p:nvPr>
        </p:nvSpPr>
        <p:spPr/>
        <p:txBody>
          <a:bodyPr/>
          <a:lstStyle/>
          <a:p>
            <a:fld id="{01A74153-C8D0-6548-A8CC-03F2F21C291A}" type="datetime1">
              <a:rPr lang="en-US" smtClean="0"/>
              <a:t>11/4/19</a:t>
            </a:fld>
            <a:endParaRPr lang="en-US"/>
          </a:p>
        </p:txBody>
      </p:sp>
      <p:sp>
        <p:nvSpPr>
          <p:cNvPr id="4" name="Slide Number Placeholder 3">
            <a:extLst>
              <a:ext uri="{FF2B5EF4-FFF2-40B4-BE49-F238E27FC236}">
                <a16:creationId xmlns:a16="http://schemas.microsoft.com/office/drawing/2014/main" id="{BC46C5B4-98C0-334D-BFF1-199F98318A07}"/>
              </a:ext>
            </a:extLst>
          </p:cNvPr>
          <p:cNvSpPr>
            <a:spLocks noGrp="1"/>
          </p:cNvSpPr>
          <p:nvPr>
            <p:ph type="sldNum" sz="quarter" idx="11"/>
          </p:nvPr>
        </p:nvSpPr>
        <p:spPr/>
        <p:txBody>
          <a:bodyPr/>
          <a:lstStyle/>
          <a:p>
            <a:fld id="{24EC5647-5868-264A-970C-8CE494DA89F7}" type="slidenum">
              <a:rPr lang="en-US" smtClean="0"/>
              <a:t>15</a:t>
            </a:fld>
            <a:endParaRPr lang="en-US"/>
          </a:p>
        </p:txBody>
      </p:sp>
    </p:spTree>
    <p:extLst>
      <p:ext uri="{BB962C8B-B14F-4D97-AF65-F5344CB8AC3E}">
        <p14:creationId xmlns:p14="http://schemas.microsoft.com/office/powerpoint/2010/main" val="401373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17"/>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hidden"/>
                                      </p:to>
                                    </p:set>
                                  </p:childTnLst>
                                </p:cTn>
                              </p:par>
                            </p:childTnLst>
                          </p:cTn>
                        </p:par>
                        <p:par>
                          <p:cTn id="12" fill="hold">
                            <p:stCondLst>
                              <p:cond delay="5000"/>
                            </p:stCondLst>
                            <p:childTnLst>
                              <p:par>
                                <p:cTn id="13" presetID="1" presetClass="entr" presetSubtype="0" fill="hold" grpId="0" nodeType="afterEffect">
                                  <p:stCondLst>
                                    <p:cond delay="150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96"/>
            <a:ext cx="9144000" cy="838200"/>
          </a:xfrm>
        </p:spPr>
        <p:txBody>
          <a:bodyPr>
            <a:normAutofit/>
          </a:bodyPr>
          <a:lstStyle/>
          <a:p>
            <a:r>
              <a:rPr lang="en-US" sz="3600" dirty="0"/>
              <a:t>Search for Hybrid Nucleons N</a:t>
            </a:r>
            <a:r>
              <a:rPr lang="en-US" sz="3600" baseline="30000" dirty="0">
                <a:solidFill>
                  <a:srgbClr val="FF0000"/>
                </a:solidFill>
              </a:rPr>
              <a:t>G</a:t>
            </a:r>
            <a:r>
              <a:rPr lang="en-US" sz="3600" baseline="-25000" dirty="0"/>
              <a:t> </a:t>
            </a:r>
            <a:endParaRPr lang="en-US" sz="3600" dirty="0"/>
          </a:p>
        </p:txBody>
      </p:sp>
      <p:pic>
        <p:nvPicPr>
          <p:cNvPr id="7" name="Picture 6"/>
          <p:cNvPicPr>
            <a:picLocks noChangeAspect="1"/>
          </p:cNvPicPr>
          <p:nvPr/>
        </p:nvPicPr>
        <p:blipFill rotWithShape="1">
          <a:blip r:embed="rId3"/>
          <a:srcRect r="42725" b="9370"/>
          <a:stretch/>
        </p:blipFill>
        <p:spPr>
          <a:xfrm>
            <a:off x="1904255" y="1335239"/>
            <a:ext cx="3738786" cy="4116114"/>
          </a:xfrm>
          <a:prstGeom prst="rect">
            <a:avLst/>
          </a:prstGeom>
        </p:spPr>
      </p:pic>
      <p:sp>
        <p:nvSpPr>
          <p:cNvPr id="13" name="TextBox 12"/>
          <p:cNvSpPr txBox="1"/>
          <p:nvPr/>
        </p:nvSpPr>
        <p:spPr>
          <a:xfrm>
            <a:off x="1458690" y="1367085"/>
            <a:ext cx="4215972"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J.J. </a:t>
            </a:r>
            <a:r>
              <a:rPr lang="en-US" sz="1400" i="1" dirty="0" err="1">
                <a:latin typeface="Calibri" panose="020F0502020204030204" pitchFamily="34" charset="0"/>
                <a:cs typeface="Calibri" panose="020F0502020204030204" pitchFamily="34" charset="0"/>
              </a:rPr>
              <a:t>Dudek</a:t>
            </a:r>
            <a:r>
              <a:rPr lang="en-US" sz="1400" i="1" dirty="0">
                <a:latin typeface="Calibri" panose="020F0502020204030204" pitchFamily="34" charset="0"/>
                <a:cs typeface="Calibri" panose="020F0502020204030204" pitchFamily="34" charset="0"/>
              </a:rPr>
              <a:t> and R.G. Edwards,  PRD 85 (2012) 054016</a:t>
            </a:r>
          </a:p>
        </p:txBody>
      </p:sp>
      <p:grpSp>
        <p:nvGrpSpPr>
          <p:cNvPr id="3" name="Group 28"/>
          <p:cNvGrpSpPr/>
          <p:nvPr/>
        </p:nvGrpSpPr>
        <p:grpSpPr>
          <a:xfrm>
            <a:off x="2780556" y="3136635"/>
            <a:ext cx="885179" cy="1891506"/>
            <a:chOff x="1803400" y="2807494"/>
            <a:chExt cx="885179" cy="1891506"/>
          </a:xfrm>
        </p:grpSpPr>
        <p:cxnSp>
          <p:nvCxnSpPr>
            <p:cNvPr id="15" name="Straight Arrow Connector 14"/>
            <p:cNvCxnSpPr/>
            <p:nvPr/>
          </p:nvCxnSpPr>
          <p:spPr>
            <a:xfrm rot="5400000">
              <a:off x="1074341" y="3752453"/>
              <a:ext cx="1891506" cy="1588"/>
            </a:xfrm>
            <a:prstGeom prst="straightConnector1">
              <a:avLst/>
            </a:prstGeom>
            <a:ln w="285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03400" y="3822700"/>
              <a:ext cx="885179" cy="369332"/>
            </a:xfrm>
            <a:prstGeom prst="rect">
              <a:avLst/>
            </a:prstGeom>
            <a:solidFill>
              <a:schemeClr val="bg1"/>
            </a:solidFill>
            <a:ln>
              <a:solidFill>
                <a:srgbClr val="000000"/>
              </a:solidFill>
            </a:ln>
          </p:spPr>
          <p:txBody>
            <a:bodyPr wrap="none" rtlCol="0">
              <a:spAutoFit/>
            </a:bodyPr>
            <a:lstStyle/>
            <a:p>
              <a:r>
                <a:rPr lang="en-US" dirty="0">
                  <a:solidFill>
                    <a:srgbClr val="0000FF"/>
                  </a:solidFill>
                </a:rPr>
                <a:t>1.3GeV</a:t>
              </a:r>
            </a:p>
          </p:txBody>
        </p:sp>
      </p:grpSp>
      <p:sp>
        <p:nvSpPr>
          <p:cNvPr id="19" name="TextBox 18"/>
          <p:cNvSpPr txBox="1"/>
          <p:nvPr/>
        </p:nvSpPr>
        <p:spPr>
          <a:xfrm>
            <a:off x="3394636" y="4918039"/>
            <a:ext cx="364202" cy="369332"/>
          </a:xfrm>
          <a:prstGeom prst="rect">
            <a:avLst/>
          </a:prstGeom>
          <a:noFill/>
        </p:spPr>
        <p:txBody>
          <a:bodyPr wrap="none" rtlCol="0">
            <a:spAutoFit/>
          </a:bodyPr>
          <a:lstStyle/>
          <a:p>
            <a:r>
              <a:rPr lang="en-US" dirty="0"/>
              <a:t>N</a:t>
            </a:r>
          </a:p>
        </p:txBody>
      </p:sp>
      <p:sp>
        <p:nvSpPr>
          <p:cNvPr id="22" name="TextBox 21"/>
          <p:cNvSpPr txBox="1"/>
          <p:nvPr/>
        </p:nvSpPr>
        <p:spPr>
          <a:xfrm>
            <a:off x="1904255" y="5447589"/>
            <a:ext cx="10478557"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q</a:t>
            </a:r>
            <a:r>
              <a:rPr lang="en-US" baseline="30000" dirty="0">
                <a:latin typeface="Calibri" panose="020F0502020204030204" pitchFamily="34" charset="0"/>
                <a:cs typeface="Calibri" panose="020F0502020204030204" pitchFamily="34" charset="0"/>
              </a:rPr>
              <a:t>3</a:t>
            </a:r>
            <a:r>
              <a:rPr lang="en-US" dirty="0">
                <a:solidFill>
                  <a:srgbClr val="FF0000"/>
                </a:solidFill>
                <a:latin typeface="Calibri" panose="020F0502020204030204" pitchFamily="34" charset="0"/>
                <a:cs typeface="Calibri" panose="020F0502020204030204" pitchFamily="34" charset="0"/>
              </a:rPr>
              <a:t>G</a:t>
            </a:r>
            <a:r>
              <a:rPr lang="en-US" dirty="0">
                <a:solidFill>
                  <a:srgbClr val="00009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baryons have same J</a:t>
            </a:r>
            <a:r>
              <a:rPr lang="en-US" baseline="30000" dirty="0">
                <a:latin typeface="Calibri" panose="020F0502020204030204" pitchFamily="34" charset="0"/>
                <a:cs typeface="Calibri" panose="020F0502020204030204" pitchFamily="34" charset="0"/>
              </a:rPr>
              <a:t>P</a:t>
            </a:r>
            <a:r>
              <a:rPr lang="en-US" dirty="0">
                <a:latin typeface="Calibri" panose="020F0502020204030204" pitchFamily="34" charset="0"/>
                <a:cs typeface="Calibri" panose="020F0502020204030204" pitchFamily="34" charset="0"/>
              </a:rPr>
              <a:t> values as q</a:t>
            </a:r>
            <a:r>
              <a:rPr lang="en-US" baseline="30000" dirty="0">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baryons, but are more extended objects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May measure Q</a:t>
            </a:r>
            <a:r>
              <a:rPr lang="en-US" baseline="30000" dirty="0">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 dependence to separate  - </a:t>
            </a:r>
            <a:r>
              <a:rPr lang="en-US" dirty="0">
                <a:solidFill>
                  <a:schemeClr val="accent6">
                    <a:lumMod val="75000"/>
                  </a:schemeClr>
                </a:solidFill>
                <a:latin typeface="Calibri" panose="020F0502020204030204" pitchFamily="34" charset="0"/>
                <a:cs typeface="Calibri" panose="020F0502020204030204" pitchFamily="34" charset="0"/>
              </a:rPr>
              <a:t>Program at CLAS12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Calculations for electrocouplings of hybrid states are needed </a:t>
            </a:r>
          </a:p>
        </p:txBody>
      </p:sp>
      <p:sp>
        <p:nvSpPr>
          <p:cNvPr id="23" name="TextBox 22"/>
          <p:cNvSpPr txBox="1"/>
          <p:nvPr/>
        </p:nvSpPr>
        <p:spPr>
          <a:xfrm>
            <a:off x="1645242" y="1930848"/>
            <a:ext cx="875561" cy="369332"/>
          </a:xfrm>
          <a:prstGeom prst="rect">
            <a:avLst/>
          </a:prstGeom>
          <a:solidFill>
            <a:schemeClr val="bg1"/>
          </a:solidFill>
          <a:ln>
            <a:solidFill>
              <a:srgbClr val="000000"/>
            </a:solidFill>
          </a:ln>
        </p:spPr>
        <p:txBody>
          <a:bodyPr wrap="none" rtlCol="0">
            <a:spAutoFit/>
          </a:bodyPr>
          <a:lstStyle/>
          <a:p>
            <a:r>
              <a:rPr lang="en-US" dirty="0"/>
              <a:t>LQCD </a:t>
            </a:r>
          </a:p>
        </p:txBody>
      </p:sp>
      <p:grpSp>
        <p:nvGrpSpPr>
          <p:cNvPr id="4" name="Group 24"/>
          <p:cNvGrpSpPr/>
          <p:nvPr/>
        </p:nvGrpSpPr>
        <p:grpSpPr>
          <a:xfrm>
            <a:off x="1075337" y="2805642"/>
            <a:ext cx="1438519" cy="646331"/>
            <a:chOff x="98181" y="2730500"/>
            <a:chExt cx="1438519" cy="706700"/>
          </a:xfrm>
        </p:grpSpPr>
        <p:sp>
          <p:nvSpPr>
            <p:cNvPr id="28" name="TextBox 27"/>
            <p:cNvSpPr txBox="1"/>
            <p:nvPr/>
          </p:nvSpPr>
          <p:spPr>
            <a:xfrm>
              <a:off x="114300" y="2933700"/>
              <a:ext cx="184666" cy="403829"/>
            </a:xfrm>
            <a:prstGeom prst="rect">
              <a:avLst/>
            </a:prstGeom>
            <a:noFill/>
          </p:spPr>
          <p:txBody>
            <a:bodyPr wrap="square" rtlCol="0">
              <a:spAutoFit/>
            </a:bodyPr>
            <a:lstStyle/>
            <a:p>
              <a:endParaRPr lang="en-US" dirty="0"/>
            </a:p>
          </p:txBody>
        </p:sp>
        <p:sp>
          <p:nvSpPr>
            <p:cNvPr id="30" name="Left Brace 29"/>
            <p:cNvSpPr/>
            <p:nvPr/>
          </p:nvSpPr>
          <p:spPr>
            <a:xfrm>
              <a:off x="1079500" y="2731294"/>
              <a:ext cx="457200" cy="635238"/>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98181" y="2730500"/>
              <a:ext cx="1055585" cy="706700"/>
            </a:xfrm>
            <a:prstGeom prst="rect">
              <a:avLst/>
            </a:prstGeom>
            <a:noFill/>
          </p:spPr>
          <p:txBody>
            <a:bodyPr wrap="square" rtlCol="0">
              <a:spAutoFit/>
            </a:bodyPr>
            <a:lstStyle/>
            <a:p>
              <a:r>
                <a:rPr lang="en-US" dirty="0">
                  <a:solidFill>
                    <a:srgbClr val="0000FF"/>
                  </a:solidFill>
                </a:rPr>
                <a:t>clustered</a:t>
              </a:r>
            </a:p>
            <a:p>
              <a:r>
                <a:rPr lang="en-US" dirty="0">
                  <a:solidFill>
                    <a:srgbClr val="0000FF"/>
                  </a:solidFill>
                </a:rPr>
                <a:t>in mass</a:t>
              </a:r>
            </a:p>
          </p:txBody>
        </p:sp>
      </p:grpSp>
      <p:grpSp>
        <p:nvGrpSpPr>
          <p:cNvPr id="5" name="Group 82"/>
          <p:cNvGrpSpPr>
            <a:grpSpLocks noChangeAspect="1"/>
          </p:cNvGrpSpPr>
          <p:nvPr/>
        </p:nvGrpSpPr>
        <p:grpSpPr>
          <a:xfrm>
            <a:off x="4223285" y="4280941"/>
            <a:ext cx="1049486" cy="743453"/>
            <a:chOff x="3224045" y="4353461"/>
            <a:chExt cx="1749152" cy="636607"/>
          </a:xfrm>
        </p:grpSpPr>
        <p:pic>
          <p:nvPicPr>
            <p:cNvPr id="10" name="Picture 9"/>
            <p:cNvPicPr>
              <a:picLocks/>
            </p:cNvPicPr>
            <p:nvPr/>
          </p:nvPicPr>
          <p:blipFill>
            <a:blip r:embed="rId4"/>
            <a:stretch>
              <a:fillRect/>
            </a:stretch>
          </p:blipFill>
          <p:spPr>
            <a:xfrm>
              <a:off x="3662586" y="4689078"/>
              <a:ext cx="711200" cy="300990"/>
            </a:xfrm>
            <a:prstGeom prst="rect">
              <a:avLst/>
            </a:prstGeom>
            <a:solidFill>
              <a:srgbClr val="FFFFFF"/>
            </a:solidFill>
          </p:spPr>
        </p:pic>
        <p:sp>
          <p:nvSpPr>
            <p:cNvPr id="12" name="TextBox 11"/>
            <p:cNvSpPr txBox="1"/>
            <p:nvPr/>
          </p:nvSpPr>
          <p:spPr>
            <a:xfrm>
              <a:off x="3224045" y="4353461"/>
              <a:ext cx="1749152" cy="316253"/>
            </a:xfrm>
            <a:prstGeom prst="rect">
              <a:avLst/>
            </a:prstGeom>
            <a:solidFill>
              <a:srgbClr val="FFFFFF"/>
            </a:solidFill>
          </p:spPr>
          <p:txBody>
            <a:bodyPr wrap="square" rtlCol="0">
              <a:spAutoFit/>
            </a:bodyPr>
            <a:lstStyle/>
            <a:p>
              <a:r>
                <a:rPr lang="en-US" dirty="0">
                  <a:solidFill>
                    <a:srgbClr val="0000FF"/>
                  </a:solidFill>
                </a:rPr>
                <a:t> </a:t>
              </a:r>
              <a:r>
                <a:rPr lang="en-US" sz="1100" dirty="0">
                  <a:solidFill>
                    <a:srgbClr val="0000FF"/>
                  </a:solidFill>
                </a:rPr>
                <a:t>‘hybrid’ states</a:t>
              </a:r>
            </a:p>
          </p:txBody>
        </p:sp>
      </p:grpSp>
      <p:pic>
        <p:nvPicPr>
          <p:cNvPr id="25" name="Picture 24"/>
          <p:cNvPicPr>
            <a:picLocks noChangeAspect="1"/>
          </p:cNvPicPr>
          <p:nvPr/>
        </p:nvPicPr>
        <p:blipFill>
          <a:blip r:embed="rId5"/>
          <a:stretch>
            <a:fillRect/>
          </a:stretch>
        </p:blipFill>
        <p:spPr>
          <a:xfrm>
            <a:off x="6926459" y="1581137"/>
            <a:ext cx="4041648" cy="3937519"/>
          </a:xfrm>
          <a:prstGeom prst="rect">
            <a:avLst/>
          </a:prstGeom>
        </p:spPr>
      </p:pic>
      <p:sp>
        <p:nvSpPr>
          <p:cNvPr id="29" name="TextBox 28"/>
          <p:cNvSpPr txBox="1"/>
          <p:nvPr/>
        </p:nvSpPr>
        <p:spPr>
          <a:xfrm>
            <a:off x="7809498" y="4243580"/>
            <a:ext cx="336952" cy="338554"/>
          </a:xfrm>
          <a:prstGeom prst="rect">
            <a:avLst/>
          </a:prstGeom>
          <a:noFill/>
        </p:spPr>
        <p:txBody>
          <a:bodyPr wrap="none" rtlCol="0">
            <a:spAutoFit/>
          </a:bodyPr>
          <a:lstStyle/>
          <a:p>
            <a:r>
              <a:rPr lang="en-US" sz="1600" i="1" dirty="0"/>
              <a:t>q</a:t>
            </a:r>
            <a:r>
              <a:rPr lang="en-US" sz="1600" i="1" baseline="30000" dirty="0"/>
              <a:t>3</a:t>
            </a:r>
          </a:p>
        </p:txBody>
      </p:sp>
      <p:sp>
        <p:nvSpPr>
          <p:cNvPr id="33" name="Left Brace 32"/>
          <p:cNvSpPr>
            <a:spLocks noChangeAspect="1"/>
          </p:cNvSpPr>
          <p:nvPr/>
        </p:nvSpPr>
        <p:spPr>
          <a:xfrm>
            <a:off x="8122315" y="4298799"/>
            <a:ext cx="214884" cy="273058"/>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07788CF-D3D4-2B46-A8C7-E5D1B34ED868}"/>
              </a:ext>
            </a:extLst>
          </p:cNvPr>
          <p:cNvSpPr txBox="1"/>
          <p:nvPr/>
        </p:nvSpPr>
        <p:spPr>
          <a:xfrm>
            <a:off x="2056656" y="843336"/>
            <a:ext cx="7936147"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Is glue manifest in the valence structure of excited nucleons?</a:t>
            </a:r>
          </a:p>
        </p:txBody>
      </p:sp>
      <p:sp>
        <p:nvSpPr>
          <p:cNvPr id="14" name="TextBox 13">
            <a:extLst>
              <a:ext uri="{FF2B5EF4-FFF2-40B4-BE49-F238E27FC236}">
                <a16:creationId xmlns:a16="http://schemas.microsoft.com/office/drawing/2014/main" id="{78B79744-E664-3F41-B995-2815B3FEB6B0}"/>
              </a:ext>
            </a:extLst>
          </p:cNvPr>
          <p:cNvSpPr txBox="1"/>
          <p:nvPr/>
        </p:nvSpPr>
        <p:spPr>
          <a:xfrm>
            <a:off x="7143533" y="1253943"/>
            <a:ext cx="3650487" cy="307777"/>
          </a:xfrm>
          <a:prstGeom prst="rect">
            <a:avLst/>
          </a:prstGeom>
          <a:noFill/>
        </p:spPr>
        <p:txBody>
          <a:bodyPr wrap="none" rtlCol="0">
            <a:spAutoFit/>
          </a:bodyPr>
          <a:lstStyle/>
          <a:p>
            <a:r>
              <a:rPr lang="en-US" sz="1400" i="1" dirty="0">
                <a:latin typeface="Calibri" panose="020F0502020204030204" pitchFamily="34" charset="0"/>
                <a:cs typeface="Calibri" panose="020F0502020204030204" pitchFamily="34" charset="0"/>
              </a:rPr>
              <a:t>q</a:t>
            </a:r>
            <a:r>
              <a:rPr lang="en-US" sz="1400" i="1" baseline="30000" dirty="0">
                <a:latin typeface="Calibri" panose="020F0502020204030204" pitchFamily="34" charset="0"/>
                <a:cs typeface="Calibri" panose="020F0502020204030204" pitchFamily="34" charset="0"/>
              </a:rPr>
              <a:t>3</a:t>
            </a:r>
            <a:r>
              <a:rPr lang="en-US" sz="1400" i="1" dirty="0">
                <a:latin typeface="Calibri" panose="020F0502020204030204" pitchFamily="34" charset="0"/>
                <a:cs typeface="Calibri" panose="020F0502020204030204" pitchFamily="34" charset="0"/>
              </a:rPr>
              <a:t>G: </a:t>
            </a:r>
            <a:r>
              <a:rPr lang="en-US" sz="1400" i="1" dirty="0" err="1">
                <a:latin typeface="Calibri" panose="020F0502020204030204" pitchFamily="34" charset="0"/>
                <a:cs typeface="Calibri" panose="020F0502020204030204" pitchFamily="34" charset="0"/>
              </a:rPr>
              <a:t>Z.p</a:t>
            </a:r>
            <a:r>
              <a:rPr lang="en-US" sz="1400" i="1" dirty="0">
                <a:latin typeface="Calibri" panose="020F0502020204030204" pitchFamily="34" charset="0"/>
                <a:cs typeface="Calibri" panose="020F0502020204030204" pitchFamily="34" charset="0"/>
              </a:rPr>
              <a:t>. Li, V.B., </a:t>
            </a:r>
            <a:r>
              <a:rPr lang="en-US" sz="1400" i="1" dirty="0" err="1">
                <a:latin typeface="Calibri" panose="020F0502020204030204" pitchFamily="34" charset="0"/>
                <a:cs typeface="Calibri" panose="020F0502020204030204" pitchFamily="34" charset="0"/>
              </a:rPr>
              <a:t>Z.j</a:t>
            </a:r>
            <a:r>
              <a:rPr lang="en-US" sz="1400" i="1" dirty="0">
                <a:latin typeface="Calibri" panose="020F0502020204030204" pitchFamily="34" charset="0"/>
                <a:cs typeface="Calibri" panose="020F0502020204030204" pitchFamily="34" charset="0"/>
              </a:rPr>
              <a:t>. Li, Phys. Rev. D46 (1992) 70 </a:t>
            </a:r>
          </a:p>
        </p:txBody>
      </p:sp>
      <p:sp>
        <p:nvSpPr>
          <p:cNvPr id="6" name="Date Placeholder 5">
            <a:extLst>
              <a:ext uri="{FF2B5EF4-FFF2-40B4-BE49-F238E27FC236}">
                <a16:creationId xmlns:a16="http://schemas.microsoft.com/office/drawing/2014/main" id="{95A2FCB6-95EC-BF45-8F71-26490D69C866}"/>
              </a:ext>
            </a:extLst>
          </p:cNvPr>
          <p:cNvSpPr>
            <a:spLocks noGrp="1"/>
          </p:cNvSpPr>
          <p:nvPr>
            <p:ph type="dt" sz="half" idx="10"/>
          </p:nvPr>
        </p:nvSpPr>
        <p:spPr/>
        <p:txBody>
          <a:bodyPr/>
          <a:lstStyle/>
          <a:p>
            <a:fld id="{C3F81486-7582-B547-824B-0742CD89DD3F}" type="datetime1">
              <a:rPr lang="en-US" smtClean="0"/>
              <a:t>11/4/19</a:t>
            </a:fld>
            <a:endParaRPr lang="en-US"/>
          </a:p>
        </p:txBody>
      </p:sp>
      <p:sp>
        <p:nvSpPr>
          <p:cNvPr id="17" name="Slide Number Placeholder 16">
            <a:extLst>
              <a:ext uri="{FF2B5EF4-FFF2-40B4-BE49-F238E27FC236}">
                <a16:creationId xmlns:a16="http://schemas.microsoft.com/office/drawing/2014/main" id="{6A045EF5-08EB-3F48-8815-43DC2F59A081}"/>
              </a:ext>
            </a:extLst>
          </p:cNvPr>
          <p:cNvSpPr>
            <a:spLocks noGrp="1"/>
          </p:cNvSpPr>
          <p:nvPr>
            <p:ph type="sldNum" sz="quarter" idx="11"/>
          </p:nvPr>
        </p:nvSpPr>
        <p:spPr/>
        <p:txBody>
          <a:bodyPr/>
          <a:lstStyle/>
          <a:p>
            <a:fld id="{24EC5647-5868-264A-970C-8CE494DA89F7}" type="slidenum">
              <a:rPr lang="en-US" smtClean="0"/>
              <a:t>16</a:t>
            </a:fld>
            <a:endParaRPr lang="en-US"/>
          </a:p>
        </p:txBody>
      </p:sp>
    </p:spTree>
    <p:extLst>
      <p:ext uri="{BB962C8B-B14F-4D97-AF65-F5344CB8AC3E}">
        <p14:creationId xmlns:p14="http://schemas.microsoft.com/office/powerpoint/2010/main" val="298972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4490584" y="2805195"/>
            <a:ext cx="1125693"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 &gt;70MeV/c</a:t>
            </a:r>
          </a:p>
        </p:txBody>
      </p:sp>
      <p:grpSp>
        <p:nvGrpSpPr>
          <p:cNvPr id="3" name="Group 74"/>
          <p:cNvGrpSpPr/>
          <p:nvPr/>
        </p:nvGrpSpPr>
        <p:grpSpPr>
          <a:xfrm>
            <a:off x="1314887" y="3173172"/>
            <a:ext cx="2985889" cy="2128837"/>
            <a:chOff x="535014" y="4157663"/>
            <a:chExt cx="2985889" cy="2128837"/>
          </a:xfrm>
        </p:grpSpPr>
        <p:pic>
          <p:nvPicPr>
            <p:cNvPr id="68" name="Picture 8" descr="P1050365"/>
            <p:cNvPicPr>
              <a:picLocks noChangeAspect="1" noChangeArrowheads="1"/>
            </p:cNvPicPr>
            <p:nvPr/>
          </p:nvPicPr>
          <p:blipFill>
            <a:blip r:embed="rId3"/>
            <a:srcRect/>
            <a:stretch>
              <a:fillRect/>
            </a:stretch>
          </p:blipFill>
          <p:spPr bwMode="auto">
            <a:xfrm>
              <a:off x="535014" y="4283898"/>
              <a:ext cx="2817786" cy="2002602"/>
            </a:xfrm>
            <a:prstGeom prst="rect">
              <a:avLst/>
            </a:prstGeom>
            <a:noFill/>
            <a:ln w="9525">
              <a:noFill/>
              <a:miter lim="800000"/>
              <a:headEnd/>
              <a:tailEnd/>
            </a:ln>
          </p:spPr>
        </p:pic>
        <p:sp>
          <p:nvSpPr>
            <p:cNvPr id="70" name="TextBox 23"/>
            <p:cNvSpPr txBox="1">
              <a:spLocks noChangeArrowheads="1"/>
            </p:cNvSpPr>
            <p:nvPr/>
          </p:nvSpPr>
          <p:spPr bwMode="auto">
            <a:xfrm>
              <a:off x="2422525" y="4157663"/>
              <a:ext cx="1098378" cy="338554"/>
            </a:xfrm>
            <a:prstGeom prst="rect">
              <a:avLst/>
            </a:prstGeom>
            <a:solidFill>
              <a:schemeClr val="tx1"/>
            </a:solidFill>
            <a:ln w="9525">
              <a:noFill/>
              <a:miter lim="800000"/>
              <a:headEnd/>
              <a:tailEnd/>
            </a:ln>
          </p:spPr>
          <p:txBody>
            <a:bodyPr wrap="none">
              <a:prstTxWarp prst="textNoShape">
                <a:avLst/>
              </a:prstTxWarp>
              <a:spAutoFit/>
            </a:bodyPr>
            <a:lstStyle/>
            <a:p>
              <a:r>
                <a:rPr lang="en-US" sz="1600" dirty="0">
                  <a:solidFill>
                    <a:schemeClr val="bg1"/>
                  </a:solidFill>
                </a:rPr>
                <a:t>Radial TPC</a:t>
              </a:r>
            </a:p>
          </p:txBody>
        </p:sp>
      </p:grpSp>
      <p:sp>
        <p:nvSpPr>
          <p:cNvPr id="2" name="TextBox 1"/>
          <p:cNvSpPr txBox="1"/>
          <p:nvPr/>
        </p:nvSpPr>
        <p:spPr>
          <a:xfrm>
            <a:off x="0" y="35792"/>
            <a:ext cx="12191999"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Neutron structure F</a:t>
            </a:r>
            <a:r>
              <a:rPr lang="en-US" sz="3200" b="1" baseline="-25000" dirty="0">
                <a:latin typeface="Arial" panose="020B0604020202020204" pitchFamily="34" charset="0"/>
                <a:cs typeface="Arial" panose="020B0604020202020204" pitchFamily="34" charset="0"/>
              </a:rPr>
              <a:t>2</a:t>
            </a:r>
            <a:r>
              <a:rPr lang="en-US" sz="3200" b="1" baseline="30000" dirty="0">
                <a:latin typeface="Arial" panose="020B0604020202020204" pitchFamily="34" charset="0"/>
                <a:cs typeface="Arial" panose="020B0604020202020204" pitchFamily="34" charset="0"/>
              </a:rPr>
              <a:t>n</a:t>
            </a:r>
            <a:r>
              <a:rPr lang="en-US" sz="3200" b="1" dirty="0">
                <a:latin typeface="Arial" panose="020B0604020202020204" pitchFamily="34" charset="0"/>
                <a:cs typeface="Arial" panose="020B0604020202020204" pitchFamily="34" charset="0"/>
              </a:rPr>
              <a:t>/F</a:t>
            </a:r>
            <a:r>
              <a:rPr lang="en-US" sz="3200" b="1" baseline="-25000" dirty="0">
                <a:latin typeface="Arial" panose="020B0604020202020204" pitchFamily="34" charset="0"/>
                <a:cs typeface="Arial" panose="020B0604020202020204" pitchFamily="34" charset="0"/>
              </a:rPr>
              <a:t>2</a:t>
            </a:r>
            <a:r>
              <a:rPr lang="en-US" sz="3200" b="1" baseline="30000" dirty="0">
                <a:latin typeface="Arial" panose="020B0604020202020204" pitchFamily="34" charset="0"/>
                <a:cs typeface="Arial" panose="020B0604020202020204" pitchFamily="34" charset="0"/>
              </a:rPr>
              <a:t>p</a:t>
            </a:r>
            <a:r>
              <a:rPr lang="en-US" sz="3200" b="1" dirty="0">
                <a:latin typeface="Arial" panose="020B0604020202020204" pitchFamily="34" charset="0"/>
                <a:cs typeface="Arial" panose="020B0604020202020204" pitchFamily="34" charset="0"/>
              </a:rPr>
              <a:t> and d/u-ratio</a:t>
            </a:r>
            <a:endParaRPr lang="en-US" sz="3200" b="1" baseline="-25000" dirty="0">
              <a:latin typeface="Arial" panose="020B0604020202020204" pitchFamily="34" charset="0"/>
              <a:cs typeface="Arial" panose="020B0604020202020204" pitchFamily="34" charset="0"/>
            </a:endParaRPr>
          </a:p>
        </p:txBody>
      </p:sp>
      <p:sp>
        <p:nvSpPr>
          <p:cNvPr id="10" name="TextBox 9"/>
          <p:cNvSpPr txBox="1"/>
          <p:nvPr/>
        </p:nvSpPr>
        <p:spPr>
          <a:xfrm>
            <a:off x="332992" y="837847"/>
            <a:ext cx="11510665" cy="1015663"/>
          </a:xfrm>
          <a:prstGeom prst="rect">
            <a:avLst/>
          </a:prstGeom>
          <a:noFill/>
        </p:spPr>
        <p:txBody>
          <a:bodyPr wrap="square" rtlCol="0">
            <a:spAutoFit/>
          </a:bodyPr>
          <a:lstStyle/>
          <a:p>
            <a:pPr marL="457200" indent="-457200"/>
            <a:r>
              <a:rPr lang="en-US" sz="2000" dirty="0">
                <a:latin typeface="Calibri"/>
                <a:cs typeface="Calibri"/>
              </a:rPr>
              <a:t>				</a:t>
            </a:r>
            <a:r>
              <a:rPr lang="en-US" sz="2000" b="1" dirty="0">
                <a:latin typeface="Calibri"/>
                <a:cs typeface="Calibri"/>
              </a:rPr>
              <a:t>Measure F</a:t>
            </a:r>
            <a:r>
              <a:rPr lang="en-US" sz="2000" b="1" baseline="-25000" dirty="0">
                <a:latin typeface="Calibri"/>
                <a:cs typeface="Calibri"/>
              </a:rPr>
              <a:t>2</a:t>
            </a:r>
            <a:r>
              <a:rPr lang="en-US" sz="2000" b="1" baseline="30000" dirty="0">
                <a:latin typeface="Calibri"/>
                <a:cs typeface="Calibri"/>
              </a:rPr>
              <a:t>n</a:t>
            </a:r>
            <a:r>
              <a:rPr lang="en-US" sz="2000" b="1" dirty="0">
                <a:latin typeface="Calibri"/>
                <a:cs typeface="Calibri"/>
              </a:rPr>
              <a:t>/F</a:t>
            </a:r>
            <a:r>
              <a:rPr lang="en-US" sz="2000" b="1" baseline="-25000" dirty="0">
                <a:latin typeface="Calibri"/>
                <a:cs typeface="Calibri"/>
              </a:rPr>
              <a:t>2</a:t>
            </a:r>
            <a:r>
              <a:rPr lang="en-US" sz="2000" b="1" baseline="30000" dirty="0">
                <a:latin typeface="Calibri"/>
                <a:cs typeface="Calibri"/>
              </a:rPr>
              <a:t>p</a:t>
            </a:r>
            <a:r>
              <a:rPr lang="en-US" sz="2000" b="1" dirty="0">
                <a:latin typeface="Calibri"/>
                <a:cs typeface="Calibri"/>
              </a:rPr>
              <a:t>  to determine </a:t>
            </a:r>
            <a:r>
              <a:rPr lang="en-US" sz="2000" b="1" dirty="0" err="1">
                <a:latin typeface="Calibri"/>
                <a:cs typeface="Calibri"/>
              </a:rPr>
              <a:t>d(x)/u(x</a:t>
            </a:r>
            <a:r>
              <a:rPr lang="en-US" sz="2000" b="1" dirty="0">
                <a:latin typeface="Calibri"/>
                <a:cs typeface="Calibri"/>
              </a:rPr>
              <a:t>)  </a:t>
            </a:r>
          </a:p>
          <a:p>
            <a:pPr marL="457200" indent="-457200"/>
            <a:r>
              <a:rPr lang="en-US" sz="2000" dirty="0">
                <a:latin typeface="Arial" panose="020B0604020202020204" pitchFamily="34" charset="0"/>
                <a:cs typeface="Arial" panose="020B0604020202020204" pitchFamily="34" charset="0"/>
              </a:rPr>
              <a:t>1) Measure cross section ratio </a:t>
            </a:r>
            <a:r>
              <a:rPr lang="en-US" sz="2000" baseline="30000" dirty="0">
                <a:solidFill>
                  <a:srgbClr val="FF0000"/>
                </a:solidFill>
                <a:latin typeface="Arial" panose="020B0604020202020204" pitchFamily="34" charset="0"/>
                <a:cs typeface="Arial" panose="020B0604020202020204" pitchFamily="34" charset="0"/>
              </a:rPr>
              <a:t>3</a:t>
            </a:r>
            <a:r>
              <a:rPr lang="en-US" sz="2000" dirty="0">
                <a:solidFill>
                  <a:srgbClr val="FF0000"/>
                </a:solidFill>
                <a:latin typeface="Arial" panose="020B0604020202020204" pitchFamily="34" charset="0"/>
                <a:cs typeface="Arial" panose="020B0604020202020204" pitchFamily="34" charset="0"/>
              </a:rPr>
              <a:t>H/</a:t>
            </a:r>
            <a:r>
              <a:rPr lang="en-US" sz="2000" baseline="30000" dirty="0">
                <a:solidFill>
                  <a:srgbClr val="FF0000"/>
                </a:solidFill>
                <a:latin typeface="Arial" panose="020B0604020202020204" pitchFamily="34" charset="0"/>
                <a:cs typeface="Arial" panose="020B0604020202020204" pitchFamily="34" charset="0"/>
              </a:rPr>
              <a:t>3</a:t>
            </a:r>
            <a:r>
              <a:rPr lang="en-US" sz="2000" dirty="0">
                <a:solidFill>
                  <a:srgbClr val="FF0000"/>
                </a:solidFill>
                <a:latin typeface="Arial" panose="020B0604020202020204" pitchFamily="34" charset="0"/>
                <a:cs typeface="Arial" panose="020B0604020202020204" pitchFamily="34" charset="0"/>
              </a:rPr>
              <a:t>He</a:t>
            </a:r>
            <a:r>
              <a:rPr lang="en-US" sz="2000" dirty="0">
                <a:latin typeface="Arial" panose="020B0604020202020204" pitchFamily="34" charset="0"/>
                <a:cs typeface="Arial" panose="020B0604020202020204" pitchFamily="34" charset="0"/>
              </a:rPr>
              <a:t> of mirror nuclei (MARATHON, completed). </a:t>
            </a:r>
          </a:p>
          <a:p>
            <a:pPr marL="457200" indent="-457200"/>
            <a:r>
              <a:rPr lang="en-US" sz="2000" dirty="0">
                <a:latin typeface="Arial" panose="020B0604020202020204" pitchFamily="34" charset="0"/>
                <a:cs typeface="Arial" panose="020B0604020202020204" pitchFamily="34" charset="0"/>
              </a:rPr>
              <a:t>2) Detect low momentum protons to tag nearly unbound neutrons in deuterium (BoNuS12 in 2020)</a:t>
            </a:r>
          </a:p>
        </p:txBody>
      </p:sp>
      <p:sp>
        <p:nvSpPr>
          <p:cNvPr id="76" name="TextBox 75"/>
          <p:cNvSpPr txBox="1"/>
          <p:nvPr/>
        </p:nvSpPr>
        <p:spPr>
          <a:xfrm flipH="1" flipV="1">
            <a:off x="1340366" y="1842532"/>
            <a:ext cx="5936734" cy="369332"/>
          </a:xfrm>
          <a:prstGeom prst="rect">
            <a:avLst/>
          </a:prstGeom>
          <a:noFill/>
        </p:spPr>
        <p:txBody>
          <a:bodyPr wrap="square" rtlCol="0">
            <a:spAutoFit/>
          </a:bodyPr>
          <a:lstStyle/>
          <a:p>
            <a:endParaRPr lang="en-US" dirty="0"/>
          </a:p>
        </p:txBody>
      </p:sp>
      <p:sp>
        <p:nvSpPr>
          <p:cNvPr id="77" name="TextBox 76"/>
          <p:cNvSpPr txBox="1"/>
          <p:nvPr/>
        </p:nvSpPr>
        <p:spPr>
          <a:xfrm>
            <a:off x="1050044" y="2010392"/>
            <a:ext cx="1928733" cy="523220"/>
          </a:xfrm>
          <a:prstGeom prst="rect">
            <a:avLst/>
          </a:prstGeom>
          <a:noFill/>
        </p:spPr>
        <p:txBody>
          <a:bodyPr wrap="none" rtlCol="0">
            <a:spAutoFit/>
          </a:bodyPr>
          <a:lstStyle/>
          <a:p>
            <a:r>
              <a:rPr lang="en-US" sz="2800" dirty="0" err="1">
                <a:solidFill>
                  <a:srgbClr val="FF0000"/>
                </a:solidFill>
                <a:latin typeface="Arial"/>
                <a:cs typeface="Arial"/>
              </a:rPr>
              <a:t>e</a:t>
            </a:r>
            <a:r>
              <a:rPr lang="en-US" sz="2800" baseline="30000" dirty="0" err="1">
                <a:solidFill>
                  <a:srgbClr val="FF0000"/>
                </a:solidFill>
                <a:latin typeface="Arial"/>
                <a:cs typeface="Arial"/>
              </a:rPr>
              <a:t>-</a:t>
            </a:r>
            <a:r>
              <a:rPr lang="en-US" sz="2800" dirty="0" err="1">
                <a:solidFill>
                  <a:srgbClr val="FF0000"/>
                </a:solidFill>
                <a:latin typeface="Arial"/>
                <a:cs typeface="Arial"/>
              </a:rPr>
              <a:t>D→e</a:t>
            </a:r>
            <a:r>
              <a:rPr lang="en-US" sz="2800" baseline="30000" dirty="0" err="1">
                <a:solidFill>
                  <a:srgbClr val="FF0000"/>
                </a:solidFill>
                <a:latin typeface="Arial"/>
                <a:cs typeface="Arial"/>
              </a:rPr>
              <a:t>-</a:t>
            </a:r>
            <a:r>
              <a:rPr lang="en-US" sz="2800" dirty="0" err="1">
                <a:solidFill>
                  <a:srgbClr val="FF0000"/>
                </a:solidFill>
                <a:latin typeface="Arial"/>
                <a:cs typeface="Arial"/>
              </a:rPr>
              <a:t>p</a:t>
            </a:r>
            <a:r>
              <a:rPr lang="en-US" sz="2800" baseline="-25000" dirty="0" err="1">
                <a:solidFill>
                  <a:srgbClr val="FF0000"/>
                </a:solidFill>
                <a:latin typeface="Arial"/>
                <a:cs typeface="Arial"/>
              </a:rPr>
              <a:t>s</a:t>
            </a:r>
            <a:r>
              <a:rPr lang="en-US" sz="2800" dirty="0" err="1">
                <a:solidFill>
                  <a:srgbClr val="FF0000"/>
                </a:solidFill>
                <a:latin typeface="Arial"/>
                <a:cs typeface="Arial"/>
              </a:rPr>
              <a:t>X</a:t>
            </a:r>
            <a:endParaRPr lang="en-US" sz="2800" dirty="0">
              <a:solidFill>
                <a:srgbClr val="FF0000"/>
              </a:solidFill>
              <a:latin typeface="Arial"/>
              <a:cs typeface="Arial"/>
            </a:endParaRPr>
          </a:p>
        </p:txBody>
      </p:sp>
      <p:grpSp>
        <p:nvGrpSpPr>
          <p:cNvPr id="4" name="Group 78"/>
          <p:cNvGrpSpPr/>
          <p:nvPr/>
        </p:nvGrpSpPr>
        <p:grpSpPr>
          <a:xfrm>
            <a:off x="2950037" y="1816559"/>
            <a:ext cx="1770869" cy="1297850"/>
            <a:chOff x="7434516" y="1219994"/>
            <a:chExt cx="1770869" cy="1297850"/>
          </a:xfrm>
        </p:grpSpPr>
        <p:cxnSp>
          <p:nvCxnSpPr>
            <p:cNvPr id="80" name="Straight Arrow Connector 79"/>
            <p:cNvCxnSpPr/>
            <p:nvPr/>
          </p:nvCxnSpPr>
          <p:spPr>
            <a:xfrm flipV="1">
              <a:off x="7434516" y="1918880"/>
              <a:ext cx="566484" cy="445532"/>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rot="5400000" flipH="1" flipV="1">
              <a:off x="7656994" y="1563206"/>
              <a:ext cx="688012" cy="158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8331200" y="1754812"/>
              <a:ext cx="2921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cxnSp>
          <p:nvCxnSpPr>
            <p:cNvPr id="88" name="Straight Arrow Connector 87"/>
            <p:cNvCxnSpPr>
              <a:stCxn id="87" idx="7"/>
            </p:cNvCxnSpPr>
            <p:nvPr/>
          </p:nvCxnSpPr>
          <p:spPr>
            <a:xfrm rot="5400000" flipH="1" flipV="1">
              <a:off x="8622481" y="1503365"/>
              <a:ext cx="254126" cy="338042"/>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7" idx="0"/>
            </p:cNvCxnSpPr>
            <p:nvPr/>
          </p:nvCxnSpPr>
          <p:spPr>
            <a:xfrm rot="5400000" flipH="1" flipV="1">
              <a:off x="8347335" y="1349909"/>
              <a:ext cx="534818" cy="274989"/>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sp>
          <p:nvSpPr>
            <p:cNvPr id="90" name="Freeform 89"/>
            <p:cNvSpPr/>
            <p:nvPr/>
          </p:nvSpPr>
          <p:spPr>
            <a:xfrm flipV="1">
              <a:off x="7975600" y="1764835"/>
              <a:ext cx="355600" cy="294777"/>
            </a:xfrm>
            <a:custGeom>
              <a:avLst/>
              <a:gdLst>
                <a:gd name="connsiteX0" fmla="*/ 0 w 533400"/>
                <a:gd name="connsiteY0" fmla="*/ 76200 h 160867"/>
                <a:gd name="connsiteX1" fmla="*/ 114300 w 533400"/>
                <a:gd name="connsiteY1" fmla="*/ 12700 h 160867"/>
                <a:gd name="connsiteX2" fmla="*/ 254000 w 533400"/>
                <a:gd name="connsiteY2" fmla="*/ 152400 h 160867"/>
                <a:gd name="connsiteX3" fmla="*/ 330200 w 533400"/>
                <a:gd name="connsiteY3" fmla="*/ 63500 h 160867"/>
                <a:gd name="connsiteX4" fmla="*/ 482600 w 533400"/>
                <a:gd name="connsiteY4" fmla="*/ 63500 h 160867"/>
                <a:gd name="connsiteX5" fmla="*/ 482600 w 533400"/>
                <a:gd name="connsiteY5" fmla="*/ 76200 h 160867"/>
                <a:gd name="connsiteX6" fmla="*/ 533400 w 533400"/>
                <a:gd name="connsiteY6" fmla="*/ 114300 h 16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160867">
                  <a:moveTo>
                    <a:pt x="0" y="76200"/>
                  </a:moveTo>
                  <a:cubicBezTo>
                    <a:pt x="35983" y="38100"/>
                    <a:pt x="71967" y="0"/>
                    <a:pt x="114300" y="12700"/>
                  </a:cubicBezTo>
                  <a:cubicBezTo>
                    <a:pt x="156633" y="25400"/>
                    <a:pt x="218017" y="143933"/>
                    <a:pt x="254000" y="152400"/>
                  </a:cubicBezTo>
                  <a:cubicBezTo>
                    <a:pt x="289983" y="160867"/>
                    <a:pt x="292100" y="78317"/>
                    <a:pt x="330200" y="63500"/>
                  </a:cubicBezTo>
                  <a:cubicBezTo>
                    <a:pt x="368300" y="48683"/>
                    <a:pt x="457200" y="61383"/>
                    <a:pt x="482600" y="63500"/>
                  </a:cubicBezTo>
                  <a:cubicBezTo>
                    <a:pt x="508000" y="65617"/>
                    <a:pt x="474133" y="67733"/>
                    <a:pt x="482600" y="76200"/>
                  </a:cubicBezTo>
                  <a:cubicBezTo>
                    <a:pt x="491067" y="84667"/>
                    <a:pt x="533400" y="114300"/>
                    <a:pt x="533400" y="114300"/>
                  </a:cubicBezTo>
                </a:path>
              </a:pathLst>
            </a:custGeom>
            <a:ln>
              <a:solidFill>
                <a:srgbClr val="3C8C93"/>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extBox 90"/>
            <p:cNvSpPr txBox="1"/>
            <p:nvPr/>
          </p:nvSpPr>
          <p:spPr>
            <a:xfrm>
              <a:off x="8317358" y="1686034"/>
              <a:ext cx="305943" cy="369332"/>
            </a:xfrm>
            <a:prstGeom prst="rect">
              <a:avLst/>
            </a:prstGeom>
            <a:noFill/>
          </p:spPr>
          <p:txBody>
            <a:bodyPr wrap="none" rtlCol="0">
              <a:spAutoFit/>
            </a:bodyPr>
            <a:lstStyle/>
            <a:p>
              <a:r>
                <a:rPr lang="en-US" dirty="0" err="1"/>
                <a:t>n</a:t>
              </a:r>
              <a:endParaRPr lang="en-US" dirty="0"/>
            </a:p>
          </p:txBody>
        </p:sp>
        <p:grpSp>
          <p:nvGrpSpPr>
            <p:cNvPr id="5" name="Group 73"/>
            <p:cNvGrpSpPr/>
            <p:nvPr/>
          </p:nvGrpSpPr>
          <p:grpSpPr>
            <a:xfrm rot="2463966">
              <a:off x="8441145" y="2067451"/>
              <a:ext cx="499242" cy="304800"/>
              <a:chOff x="8483600" y="2059612"/>
              <a:chExt cx="499242" cy="304800"/>
            </a:xfrm>
          </p:grpSpPr>
          <p:sp>
            <p:nvSpPr>
              <p:cNvPr id="99" name="Oval 98"/>
              <p:cNvSpPr/>
              <p:nvPr/>
            </p:nvSpPr>
            <p:spPr>
              <a:xfrm>
                <a:off x="8483600" y="2059612"/>
                <a:ext cx="292100" cy="3048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cxnSp>
            <p:nvCxnSpPr>
              <p:cNvPr id="100" name="Straight Arrow Connector 99"/>
              <p:cNvCxnSpPr/>
              <p:nvPr/>
            </p:nvCxnSpPr>
            <p:spPr>
              <a:xfrm rot="16200000" flipH="1">
                <a:off x="8861352" y="2147455"/>
                <a:ext cx="44637" cy="19834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cxnSp>
          <p:nvCxnSpPr>
            <p:cNvPr id="93" name="Straight Arrow Connector 92"/>
            <p:cNvCxnSpPr/>
            <p:nvPr/>
          </p:nvCxnSpPr>
          <p:spPr>
            <a:xfrm rot="16200000" flipH="1">
              <a:off x="8769391" y="1779623"/>
              <a:ext cx="4122" cy="294225"/>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rot="1697077">
              <a:off x="8520703" y="1953426"/>
              <a:ext cx="184666" cy="369332"/>
            </a:xfrm>
            <a:prstGeom prst="rect">
              <a:avLst/>
            </a:prstGeom>
            <a:noFill/>
          </p:spPr>
          <p:txBody>
            <a:bodyPr wrap="none" rtlCol="0">
              <a:spAutoFit/>
            </a:bodyPr>
            <a:lstStyle/>
            <a:p>
              <a:endParaRPr lang="en-US" dirty="0">
                <a:solidFill>
                  <a:schemeClr val="bg1"/>
                </a:solidFill>
              </a:endParaRPr>
            </a:p>
          </p:txBody>
        </p:sp>
        <p:sp>
          <p:nvSpPr>
            <p:cNvPr id="95" name="TextBox 94"/>
            <p:cNvSpPr txBox="1"/>
            <p:nvPr/>
          </p:nvSpPr>
          <p:spPr>
            <a:xfrm>
              <a:off x="8809123" y="2148512"/>
              <a:ext cx="396262" cy="369332"/>
            </a:xfrm>
            <a:prstGeom prst="rect">
              <a:avLst/>
            </a:prstGeom>
            <a:noFill/>
          </p:spPr>
          <p:txBody>
            <a:bodyPr wrap="none" rtlCol="0">
              <a:spAutoFit/>
            </a:bodyPr>
            <a:lstStyle/>
            <a:p>
              <a:r>
                <a:rPr lang="en-US" dirty="0" err="1"/>
                <a:t>p</a:t>
              </a:r>
              <a:r>
                <a:rPr lang="en-US" baseline="-25000" dirty="0" err="1"/>
                <a:t>s</a:t>
              </a:r>
              <a:r>
                <a:rPr lang="en-US" baseline="-25000" dirty="0"/>
                <a:t> </a:t>
              </a:r>
            </a:p>
          </p:txBody>
        </p:sp>
        <p:sp>
          <p:nvSpPr>
            <p:cNvPr id="96" name="TextBox 95"/>
            <p:cNvSpPr txBox="1"/>
            <p:nvPr/>
          </p:nvSpPr>
          <p:spPr>
            <a:xfrm>
              <a:off x="8446294" y="1919912"/>
              <a:ext cx="305943" cy="369332"/>
            </a:xfrm>
            <a:prstGeom prst="rect">
              <a:avLst/>
            </a:prstGeom>
            <a:noFill/>
          </p:spPr>
          <p:txBody>
            <a:bodyPr wrap="none" rtlCol="0">
              <a:spAutoFit/>
            </a:bodyPr>
            <a:lstStyle/>
            <a:p>
              <a:r>
                <a:rPr lang="en-US" dirty="0" err="1">
                  <a:solidFill>
                    <a:srgbClr val="FFFFFF"/>
                  </a:solidFill>
                </a:rPr>
                <a:t>p</a:t>
              </a:r>
              <a:endParaRPr lang="en-US" dirty="0">
                <a:solidFill>
                  <a:srgbClr val="FFFFFF"/>
                </a:solidFill>
              </a:endParaRPr>
            </a:p>
          </p:txBody>
        </p:sp>
        <p:sp>
          <p:nvSpPr>
            <p:cNvPr id="97" name="TextBox 96"/>
            <p:cNvSpPr txBox="1"/>
            <p:nvPr/>
          </p:nvSpPr>
          <p:spPr>
            <a:xfrm>
              <a:off x="7441794" y="1869112"/>
              <a:ext cx="332142" cy="369332"/>
            </a:xfrm>
            <a:prstGeom prst="rect">
              <a:avLst/>
            </a:prstGeom>
            <a:noFill/>
          </p:spPr>
          <p:txBody>
            <a:bodyPr wrap="none" rtlCol="0">
              <a:spAutoFit/>
            </a:bodyPr>
            <a:lstStyle/>
            <a:p>
              <a:r>
                <a:rPr lang="en-US" dirty="0" err="1"/>
                <a:t>e</a:t>
              </a:r>
              <a:r>
                <a:rPr lang="en-US" b="1" baseline="30000" dirty="0"/>
                <a:t>-</a:t>
              </a:r>
            </a:p>
          </p:txBody>
        </p:sp>
        <p:sp>
          <p:nvSpPr>
            <p:cNvPr id="98" name="TextBox 97"/>
            <p:cNvSpPr txBox="1"/>
            <p:nvPr/>
          </p:nvSpPr>
          <p:spPr>
            <a:xfrm>
              <a:off x="7657694" y="1246812"/>
              <a:ext cx="332142" cy="369332"/>
            </a:xfrm>
            <a:prstGeom prst="rect">
              <a:avLst/>
            </a:prstGeom>
            <a:noFill/>
          </p:spPr>
          <p:txBody>
            <a:bodyPr wrap="none" rtlCol="0">
              <a:spAutoFit/>
            </a:bodyPr>
            <a:lstStyle/>
            <a:p>
              <a:r>
                <a:rPr lang="en-US" dirty="0" err="1"/>
                <a:t>e</a:t>
              </a:r>
              <a:r>
                <a:rPr lang="en-US" b="1" baseline="30000" dirty="0"/>
                <a:t>-</a:t>
              </a:r>
            </a:p>
          </p:txBody>
        </p:sp>
      </p:grpSp>
      <p:sp>
        <p:nvSpPr>
          <p:cNvPr id="101" name="Oval 100"/>
          <p:cNvSpPr/>
          <p:nvPr/>
        </p:nvSpPr>
        <p:spPr>
          <a:xfrm rot="19218662">
            <a:off x="3885474" y="2254252"/>
            <a:ext cx="398121" cy="71120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4207547" y="3780170"/>
            <a:ext cx="2010498"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track low energy protons in 5 Tesla</a:t>
            </a:r>
          </a:p>
          <a:p>
            <a:r>
              <a:rPr lang="en-US" dirty="0">
                <a:latin typeface="Arial" panose="020B0604020202020204" pitchFamily="34" charset="0"/>
                <a:cs typeface="Arial" panose="020B0604020202020204" pitchFamily="34" charset="0"/>
              </a:rPr>
              <a:t>mag. field</a:t>
            </a:r>
          </a:p>
        </p:txBody>
      </p:sp>
      <p:pic>
        <p:nvPicPr>
          <p:cNvPr id="47" name="Picture 46"/>
          <p:cNvPicPr>
            <a:picLocks noChangeAspect="1"/>
          </p:cNvPicPr>
          <p:nvPr/>
        </p:nvPicPr>
        <p:blipFill>
          <a:blip r:embed="rId4"/>
          <a:stretch>
            <a:fillRect/>
          </a:stretch>
        </p:blipFill>
        <p:spPr>
          <a:xfrm>
            <a:off x="7005389" y="1819627"/>
            <a:ext cx="4345174" cy="4148626"/>
          </a:xfrm>
          <a:prstGeom prst="rect">
            <a:avLst/>
          </a:prstGeom>
        </p:spPr>
      </p:pic>
      <p:sp>
        <p:nvSpPr>
          <p:cNvPr id="48" name="TextBox 47"/>
          <p:cNvSpPr txBox="1"/>
          <p:nvPr/>
        </p:nvSpPr>
        <p:spPr>
          <a:xfrm>
            <a:off x="8188525" y="2258588"/>
            <a:ext cx="2651437" cy="307777"/>
          </a:xfrm>
          <a:prstGeom prst="rect">
            <a:avLst/>
          </a:prstGeom>
          <a:noFill/>
        </p:spPr>
        <p:txBody>
          <a:bodyPr wrap="none" rtlCol="0">
            <a:spAutoFit/>
          </a:bodyPr>
          <a:lstStyle/>
          <a:p>
            <a:r>
              <a:rPr lang="en-US" sz="1400" i="1" dirty="0" err="1">
                <a:latin typeface="Calibri"/>
                <a:cs typeface="Calibri"/>
              </a:rPr>
              <a:t>Phys.Rev.Lett</a:t>
            </a:r>
            <a:r>
              <a:rPr lang="en-US" sz="1400" i="1" dirty="0">
                <a:latin typeface="Calibri"/>
                <a:cs typeface="Calibri"/>
              </a:rPr>
              <a:t>. 108 (2012) 199902 </a:t>
            </a:r>
          </a:p>
        </p:txBody>
      </p:sp>
      <p:pic>
        <p:nvPicPr>
          <p:cNvPr id="57" name="Picture 5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l="17326" t="46686" r="56451" b="41837"/>
              <a:stretch>
                <a:fillRect/>
              </a:stretch>
            </p:blipFill>
          </mc:Choice>
          <mc:Fallback>
            <p:blipFill>
              <a:blip r:embed="rId6"/>
              <a:srcRect l="17326" t="46686" r="56451" b="41837"/>
              <a:stretch>
                <a:fillRect/>
              </a:stretch>
            </p:blipFill>
          </mc:Fallback>
        </mc:AlternateContent>
        <p:spPr>
          <a:xfrm>
            <a:off x="9693377" y="2505842"/>
            <a:ext cx="1454649" cy="479616"/>
          </a:xfrm>
          <a:prstGeom prst="rect">
            <a:avLst/>
          </a:prstGeom>
          <a:solidFill>
            <a:srgbClr val="FFFF00"/>
          </a:solidFill>
        </p:spPr>
      </p:pic>
      <p:sp>
        <p:nvSpPr>
          <p:cNvPr id="36" name="Date Placeholder 36"/>
          <p:cNvSpPr txBox="1">
            <a:spLocks/>
          </p:cNvSpPr>
          <p:nvPr/>
        </p:nvSpPr>
        <p:spPr>
          <a:xfrm>
            <a:off x="1981200" y="6470651"/>
            <a:ext cx="2133600" cy="365125"/>
          </a:xfrm>
          <a:prstGeom prst="rect">
            <a:avLst/>
          </a:prstGeom>
        </p:spPr>
        <p:txBody>
          <a:bodyPr vert="horz" lIns="91440" tIns="45720" rIns="91440" bIns="45720" rtlCol="0" anchor="ctr"/>
          <a:lstStyle/>
          <a:p>
            <a:pPr>
              <a:defRPr/>
            </a:pPr>
            <a:fld id="{5D0B4D52-4F4C-484D-9F39-3124255874D7}" type="datetime1">
              <a:rPr lang="en-US" sz="1200">
                <a:solidFill>
                  <a:srgbClr val="000090"/>
                </a:solidFill>
              </a:rPr>
              <a:pPr>
                <a:defRPr/>
              </a:pPr>
              <a:t>11/4/19</a:t>
            </a:fld>
            <a:endParaRPr lang="en-US" sz="1200">
              <a:solidFill>
                <a:srgbClr val="000090"/>
              </a:solidFill>
            </a:endParaRPr>
          </a:p>
        </p:txBody>
      </p:sp>
      <p:sp>
        <p:nvSpPr>
          <p:cNvPr id="37" name="Slide Number Placeholder 37"/>
          <p:cNvSpPr txBox="1">
            <a:spLocks/>
          </p:cNvSpPr>
          <p:nvPr/>
        </p:nvSpPr>
        <p:spPr>
          <a:xfrm>
            <a:off x="8077200" y="6470651"/>
            <a:ext cx="2133600" cy="365125"/>
          </a:xfrm>
          <a:prstGeom prst="rect">
            <a:avLst/>
          </a:prstGeom>
        </p:spPr>
        <p:txBody>
          <a:bodyPr vert="horz" lIns="91440" tIns="45720" rIns="91440" bIns="45720" rtlCol="0" anchor="ctr"/>
          <a:lstStyle/>
          <a:p>
            <a:pPr algn="r">
              <a:defRPr/>
            </a:pPr>
            <a:fld id="{E80C7409-9C6E-D246-B024-25924BB4FED8}" type="slidenum">
              <a:rPr lang="en-US" sz="1200">
                <a:solidFill>
                  <a:srgbClr val="000090"/>
                </a:solidFill>
              </a:rPr>
              <a:pPr algn="r">
                <a:defRPr/>
              </a:pPr>
              <a:t>17</a:t>
            </a:fld>
            <a:endParaRPr lang="en-US" sz="1200">
              <a:solidFill>
                <a:srgbClr val="000090"/>
              </a:solidFill>
            </a:endParaRPr>
          </a:p>
        </p:txBody>
      </p:sp>
      <p:pic>
        <p:nvPicPr>
          <p:cNvPr id="6" name="Picture 5">
            <a:extLst>
              <a:ext uri="{FF2B5EF4-FFF2-40B4-BE49-F238E27FC236}">
                <a16:creationId xmlns:a16="http://schemas.microsoft.com/office/drawing/2014/main" id="{14A9D13D-CA03-354B-8B9A-89F873DC449A}"/>
              </a:ext>
            </a:extLst>
          </p:cNvPr>
          <p:cNvPicPr>
            <a:picLocks noChangeAspect="1"/>
          </p:cNvPicPr>
          <p:nvPr/>
        </p:nvPicPr>
        <p:blipFill>
          <a:blip r:embed="rId7"/>
          <a:stretch>
            <a:fillRect/>
          </a:stretch>
        </p:blipFill>
        <p:spPr>
          <a:xfrm>
            <a:off x="6984915" y="1804595"/>
            <a:ext cx="4665521" cy="4074826"/>
          </a:xfrm>
          <a:prstGeom prst="rect">
            <a:avLst/>
          </a:prstGeom>
        </p:spPr>
      </p:pic>
      <p:sp>
        <p:nvSpPr>
          <p:cNvPr id="45" name="TextBox 44"/>
          <p:cNvSpPr txBox="1"/>
          <p:nvPr/>
        </p:nvSpPr>
        <p:spPr>
          <a:xfrm>
            <a:off x="6749143" y="5761995"/>
            <a:ext cx="5296422" cy="369332"/>
          </a:xfrm>
          <a:prstGeom prst="rect">
            <a:avLst/>
          </a:prstGeom>
          <a:solidFill>
            <a:schemeClr val="bg1"/>
          </a:solidFill>
          <a:ln>
            <a:solidFill>
              <a:srgbClr val="0D0D0D"/>
            </a:solidFill>
          </a:ln>
        </p:spPr>
        <p:txBody>
          <a:bodyPr wrap="square" rtlCol="0">
            <a:spAutoFit/>
          </a:bodyPr>
          <a:lstStyle/>
          <a:p>
            <a:r>
              <a:rPr lang="en-US" dirty="0">
                <a:latin typeface="Calibri" panose="020F0502020204030204" pitchFamily="34" charset="0"/>
                <a:cs typeface="Calibri" panose="020F0502020204030204" pitchFamily="34" charset="0"/>
              </a:rPr>
              <a:t>Projected results for d(x)/u(x) for 12 GeV experiments.</a:t>
            </a:r>
            <a:endParaRPr lang="en-US" baseline="30000"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B31EEB7-4F18-1543-8DB2-86D4C7310C4F}"/>
              </a:ext>
            </a:extLst>
          </p:cNvPr>
          <p:cNvSpPr txBox="1"/>
          <p:nvPr/>
        </p:nvSpPr>
        <p:spPr>
          <a:xfrm>
            <a:off x="516909" y="5382995"/>
            <a:ext cx="5793478" cy="584775"/>
          </a:xfrm>
          <a:prstGeom prst="rect">
            <a:avLst/>
          </a:prstGeom>
          <a:solidFill>
            <a:srgbClr val="1BFF37">
              <a:alpha val="25000"/>
            </a:srgbClr>
          </a:solidFill>
          <a:ln>
            <a:solidFill>
              <a:schemeClr val="tx1"/>
            </a:solidFill>
          </a:ln>
        </p:spPr>
        <p:txBody>
          <a:bodyPr wrap="square" rtlCol="0">
            <a:spAutoFit/>
          </a:bodyPr>
          <a:lstStyle/>
          <a:p>
            <a:r>
              <a:rPr lang="en-US" sz="1600" b="1" dirty="0">
                <a:latin typeface="Calibri" panose="020F0502020204030204" pitchFamily="34" charset="0"/>
                <a:cs typeface="Calibri" panose="020F0502020204030204" pitchFamily="34" charset="0"/>
              </a:rPr>
              <a:t>Parton distribution functions are governed by </a:t>
            </a:r>
            <a:r>
              <a:rPr lang="en-US" sz="1600" b="1" dirty="0" err="1">
                <a:solidFill>
                  <a:srgbClr val="FF0000"/>
                </a:solidFill>
                <a:latin typeface="Calibri" panose="020F0502020204030204" pitchFamily="34" charset="0"/>
                <a:cs typeface="Calibri" panose="020F0502020204030204" pitchFamily="34" charset="0"/>
              </a:rPr>
              <a:t>s</a:t>
            </a:r>
            <a:r>
              <a:rPr lang="en-US" sz="1600" b="1" dirty="0" err="1">
                <a:latin typeface="Calibri" panose="020F0502020204030204" pitchFamily="34" charset="0"/>
                <a:cs typeface="Calibri" panose="020F0502020204030204" pitchFamily="34" charset="0"/>
              </a:rPr>
              <a:t>QCD</a:t>
            </a:r>
            <a:r>
              <a:rPr lang="en-US" sz="1600" b="1" dirty="0">
                <a:latin typeface="Calibri" panose="020F0502020204030204" pitchFamily="34" charset="0"/>
                <a:cs typeface="Calibri" panose="020F0502020204030204" pitchFamily="34" charset="0"/>
              </a:rPr>
              <a:t>. Recent progress in theory (X. Ji) may enable computing d(x)/u(x) in LQCD. </a:t>
            </a:r>
          </a:p>
        </p:txBody>
      </p:sp>
      <p:sp>
        <p:nvSpPr>
          <p:cNvPr id="11" name="Date Placeholder 10">
            <a:extLst>
              <a:ext uri="{FF2B5EF4-FFF2-40B4-BE49-F238E27FC236}">
                <a16:creationId xmlns:a16="http://schemas.microsoft.com/office/drawing/2014/main" id="{B5387C61-EE99-BC4C-BD0D-B8D253B540F2}"/>
              </a:ext>
            </a:extLst>
          </p:cNvPr>
          <p:cNvSpPr>
            <a:spLocks noGrp="1"/>
          </p:cNvSpPr>
          <p:nvPr>
            <p:ph type="dt" sz="half" idx="10"/>
          </p:nvPr>
        </p:nvSpPr>
        <p:spPr>
          <a:xfrm>
            <a:off x="691243" y="6084213"/>
            <a:ext cx="2743200" cy="365125"/>
          </a:xfrm>
        </p:spPr>
        <p:txBody>
          <a:bodyPr/>
          <a:lstStyle/>
          <a:p>
            <a:fld id="{727A3859-45DE-2643-8BC3-BEB769BAA6BB}" type="datetime1">
              <a:rPr lang="en-US" smtClean="0"/>
              <a:t>11/4/19</a:t>
            </a:fld>
            <a:endParaRPr lang="en-US" dirty="0"/>
          </a:p>
        </p:txBody>
      </p:sp>
      <p:sp>
        <p:nvSpPr>
          <p:cNvPr id="12" name="Slide Number Placeholder 11">
            <a:extLst>
              <a:ext uri="{FF2B5EF4-FFF2-40B4-BE49-F238E27FC236}">
                <a16:creationId xmlns:a16="http://schemas.microsoft.com/office/drawing/2014/main" id="{96AD4F05-5E7C-FD4D-865D-746FA68A3A7C}"/>
              </a:ext>
            </a:extLst>
          </p:cNvPr>
          <p:cNvSpPr>
            <a:spLocks noGrp="1"/>
          </p:cNvSpPr>
          <p:nvPr>
            <p:ph type="sldNum" sz="quarter" idx="11"/>
          </p:nvPr>
        </p:nvSpPr>
        <p:spPr>
          <a:xfrm>
            <a:off x="9247414" y="6053217"/>
            <a:ext cx="2743200" cy="365125"/>
          </a:xfrm>
        </p:spPr>
        <p:txBody>
          <a:bodyPr/>
          <a:lstStyle/>
          <a:p>
            <a:fld id="{24EC5647-5868-264A-970C-8CE494DA89F7}" type="slidenum">
              <a:rPr lang="en-US" smtClean="0"/>
              <a:t>17</a:t>
            </a:fld>
            <a:endParaRPr lang="en-US" dirty="0"/>
          </a:p>
        </p:txBody>
      </p:sp>
    </p:spTree>
    <p:extLst>
      <p:ext uri="{BB962C8B-B14F-4D97-AF65-F5344CB8AC3E}">
        <p14:creationId xmlns:p14="http://schemas.microsoft.com/office/powerpoint/2010/main" val="14350364"/>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300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5"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676400" y="-832"/>
            <a:ext cx="8839200" cy="685800"/>
          </a:xfrm>
        </p:spPr>
        <p:txBody>
          <a:bodyPr>
            <a:normAutofit/>
          </a:bodyPr>
          <a:lstStyle/>
          <a:p>
            <a:pPr eaLnBrk="1" hangingPunct="1"/>
            <a:r>
              <a:rPr lang="en-US" b="1" dirty="0"/>
              <a:t>Polarized PDFs on p, d</a:t>
            </a:r>
            <a:r>
              <a:rPr lang="en-US" dirty="0"/>
              <a:t>,</a:t>
            </a:r>
            <a:r>
              <a:rPr lang="en-US" b="1" baseline="30000" dirty="0"/>
              <a:t>3</a:t>
            </a:r>
            <a:r>
              <a:rPr lang="en-US" b="1" dirty="0"/>
              <a:t>He at 11GeV </a:t>
            </a:r>
          </a:p>
        </p:txBody>
      </p:sp>
      <p:cxnSp>
        <p:nvCxnSpPr>
          <p:cNvPr id="20" name="Straight Arrow Connector 19"/>
          <p:cNvCxnSpPr/>
          <p:nvPr/>
        </p:nvCxnSpPr>
        <p:spPr bwMode="auto">
          <a:xfrm>
            <a:off x="6748386" y="118915"/>
            <a:ext cx="219031" cy="1588"/>
          </a:xfrm>
          <a:prstGeom prst="straightConnector1">
            <a:avLst/>
          </a:prstGeom>
          <a:noFill/>
          <a:ln w="28575" cap="flat" cmpd="sng" algn="ctr">
            <a:solidFill>
              <a:srgbClr val="FF0000"/>
            </a:solidFill>
            <a:prstDash val="solid"/>
            <a:round/>
            <a:headEnd type="none" w="med" len="med"/>
            <a:tailEnd type="arrow" w="med" len="med"/>
          </a:ln>
          <a:effectLst/>
        </p:spPr>
      </p:cxnSp>
      <p:cxnSp>
        <p:nvCxnSpPr>
          <p:cNvPr id="22" name="Straight Arrow Connector 21"/>
          <p:cNvCxnSpPr>
            <a:cxnSpLocks/>
          </p:cNvCxnSpPr>
          <p:nvPr/>
        </p:nvCxnSpPr>
        <p:spPr bwMode="auto">
          <a:xfrm>
            <a:off x="7312753" y="113553"/>
            <a:ext cx="284835" cy="9845"/>
          </a:xfrm>
          <a:prstGeom prst="straightConnector1">
            <a:avLst/>
          </a:prstGeom>
          <a:noFill/>
          <a:ln w="28575" cap="flat" cmpd="sng" algn="ctr">
            <a:solidFill>
              <a:srgbClr val="FF0000"/>
            </a:solidFill>
            <a:prstDash val="solid"/>
            <a:round/>
            <a:headEnd type="none" w="med" len="med"/>
            <a:tailEnd type="arrow" w="med" len="med"/>
          </a:ln>
          <a:effectLst/>
        </p:spPr>
      </p:cxnSp>
      <p:pic>
        <p:nvPicPr>
          <p:cNvPr id="29" name="Picture 28" descr="A1p_CLAS12"/>
          <p:cNvPicPr>
            <a:picLocks noChangeAspect="1" noChangeArrowheads="1"/>
          </p:cNvPicPr>
          <p:nvPr/>
        </p:nvPicPr>
        <p:blipFill>
          <a:blip r:embed="rId3">
            <a:extLst>
              <a:ext uri="{28A0092B-C50C-407E-A947-70E740481C1C}">
                <a14:useLocalDpi xmlns:a14="http://schemas.microsoft.com/office/drawing/2010/main" val="0"/>
              </a:ext>
            </a:extLst>
          </a:blip>
          <a:srcRect r="12675"/>
          <a:stretch>
            <a:fillRect/>
          </a:stretch>
        </p:blipFill>
        <p:spPr bwMode="auto">
          <a:xfrm>
            <a:off x="4167296" y="1155693"/>
            <a:ext cx="3908354" cy="4840300"/>
          </a:xfrm>
          <a:prstGeom prst="rect">
            <a:avLst/>
          </a:prstGeom>
          <a:noFill/>
          <a:extLst>
            <a:ext uri="{909E8E84-426E-40dd-AFC4-6F175D3DCCD1}">
              <a14:hiddenFill xmlns:mc="http://schemas.openxmlformats.org/markup-compatibility/2006" xmlns:mv="urn:schemas-microsoft-com:mac:vml" xmlns:a14="http://schemas.microsoft.com/office/drawing/2010/main" xmlns:lc="http://schemas.openxmlformats.org/drawingml/2006/lockedCanvas" xmlns="">
                <a:solidFill>
                  <a:srgbClr val="FFFFFF"/>
                </a:solidFill>
              </a14:hiddenFill>
            </a:ext>
          </a:extLst>
        </p:spPr>
      </p:pic>
      <p:sp>
        <p:nvSpPr>
          <p:cNvPr id="3" name="Rectangle 2">
            <a:extLst>
              <a:ext uri="{FF2B5EF4-FFF2-40B4-BE49-F238E27FC236}">
                <a16:creationId xmlns:a16="http://schemas.microsoft.com/office/drawing/2014/main" id="{43531A7D-AEEE-3E41-AABE-0C0F77727910}"/>
              </a:ext>
            </a:extLst>
          </p:cNvPr>
          <p:cNvSpPr/>
          <p:nvPr/>
        </p:nvSpPr>
        <p:spPr>
          <a:xfrm>
            <a:off x="7416887" y="1631866"/>
            <a:ext cx="559195" cy="255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8BD31B0-0937-EC41-8E6F-E2A169992A3B}"/>
              </a:ext>
            </a:extLst>
          </p:cNvPr>
          <p:cNvSpPr/>
          <p:nvPr/>
        </p:nvSpPr>
        <p:spPr>
          <a:xfrm>
            <a:off x="129382" y="1094256"/>
            <a:ext cx="3909765" cy="4401205"/>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Two experiments to measure polarized PDFs in the range  	 </a:t>
            </a:r>
            <a:r>
              <a:rPr lang="en-US" sz="2000" i="1" dirty="0">
                <a:solidFill>
                  <a:schemeClr val="accent6">
                    <a:lumMod val="75000"/>
                  </a:schemeClr>
                </a:solidFill>
                <a:latin typeface="Calibri" panose="020F0502020204030204" pitchFamily="34" charset="0"/>
                <a:cs typeface="Calibri" panose="020F0502020204030204" pitchFamily="34" charset="0"/>
              </a:rPr>
              <a:t>x </a:t>
            </a:r>
            <a:r>
              <a:rPr lang="en-US" sz="2000" dirty="0">
                <a:solidFill>
                  <a:schemeClr val="accent6">
                    <a:lumMod val="75000"/>
                  </a:schemeClr>
                </a:solidFill>
                <a:latin typeface="Calibri" panose="020F0502020204030204" pitchFamily="34" charset="0"/>
                <a:cs typeface="Calibri" panose="020F0502020204030204" pitchFamily="34" charset="0"/>
              </a:rPr>
              <a:t>≤ 0.8 </a:t>
            </a:r>
            <a:r>
              <a:rPr lang="en-US" sz="2000" dirty="0">
                <a:latin typeface="Calibri" panose="020F0502020204030204" pitchFamily="34" charset="0"/>
                <a:cs typeface="Calibri" panose="020F0502020204030204" pitchFamily="34" charset="0"/>
              </a:rPr>
              <a:t>on p/d and on neutrons. </a:t>
            </a:r>
          </a:p>
          <a:p>
            <a:pPr marL="342900" indent="-34290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 polarized target adapted to CLAS12 can achieve high-precision results on helicity asymmetries on </a:t>
            </a:r>
            <a:r>
              <a:rPr lang="en-US" sz="2000" i="1" dirty="0">
                <a:solidFill>
                  <a:srgbClr val="FF0000"/>
                </a:solidFill>
                <a:latin typeface="Calibri" panose="020F0502020204030204" pitchFamily="34" charset="0"/>
                <a:cs typeface="Calibri" panose="020F0502020204030204" pitchFamily="34" charset="0"/>
              </a:rPr>
              <a:t>A</a:t>
            </a:r>
            <a:r>
              <a:rPr lang="en-US" sz="2000" baseline="-25000" dirty="0">
                <a:solidFill>
                  <a:srgbClr val="FF0000"/>
                </a:solidFill>
                <a:latin typeface="Calibri" panose="020F0502020204030204" pitchFamily="34" charset="0"/>
                <a:cs typeface="Calibri" panose="020F0502020204030204" pitchFamily="34" charset="0"/>
              </a:rPr>
              <a:t>1</a:t>
            </a:r>
            <a:r>
              <a:rPr lang="en-US" sz="2000" baseline="30000" dirty="0">
                <a:solidFill>
                  <a:srgbClr val="FF0000"/>
                </a:solidFill>
                <a:latin typeface="Calibri" panose="020F0502020204030204" pitchFamily="34" charset="0"/>
                <a:cs typeface="Calibri" panose="020F0502020204030204" pitchFamily="34" charset="0"/>
              </a:rPr>
              <a:t>p</a:t>
            </a:r>
            <a:r>
              <a:rPr lang="en-US" sz="2000" i="1" baseline="30000"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and </a:t>
            </a:r>
            <a:r>
              <a:rPr lang="en-US" sz="2000" i="1" dirty="0">
                <a:solidFill>
                  <a:srgbClr val="FF0000"/>
                </a:solidFill>
                <a:latin typeface="Calibri" panose="020F0502020204030204" pitchFamily="34" charset="0"/>
                <a:cs typeface="Calibri" panose="020F0502020204030204" pitchFamily="34" charset="0"/>
              </a:rPr>
              <a:t>A</a:t>
            </a:r>
            <a:r>
              <a:rPr lang="en-US" sz="2000" baseline="-25000" dirty="0">
                <a:solidFill>
                  <a:srgbClr val="FF0000"/>
                </a:solidFill>
                <a:latin typeface="Calibri" panose="020F0502020204030204" pitchFamily="34" charset="0"/>
                <a:cs typeface="Calibri" panose="020F0502020204030204" pitchFamily="34" charset="0"/>
              </a:rPr>
              <a:t>1</a:t>
            </a:r>
            <a:r>
              <a:rPr lang="en-US" sz="2000" baseline="30000" dirty="0">
                <a:solidFill>
                  <a:srgbClr val="FF0000"/>
                </a:solidFill>
                <a:latin typeface="Calibri" panose="020F0502020204030204" pitchFamily="34" charset="0"/>
                <a:cs typeface="Calibri" panose="020F0502020204030204" pitchFamily="34" charset="0"/>
              </a:rPr>
              <a:t>d</a:t>
            </a:r>
            <a:r>
              <a:rPr lang="en-US" sz="2000"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by employing longitudinally polarized </a:t>
            </a:r>
            <a:r>
              <a:rPr lang="en-US" sz="2000" b="1" dirty="0">
                <a:solidFill>
                  <a:schemeClr val="accent6">
                    <a:lumMod val="75000"/>
                  </a:schemeClr>
                </a:solidFill>
                <a:latin typeface="Calibri" panose="020F0502020204030204" pitchFamily="34" charset="0"/>
                <a:cs typeface="Calibri" panose="020F0502020204030204" pitchFamily="34" charset="0"/>
              </a:rPr>
              <a:t>NH</a:t>
            </a:r>
            <a:r>
              <a:rPr lang="en-US" sz="2000" b="1" baseline="-25000" dirty="0">
                <a:solidFill>
                  <a:schemeClr val="accent6">
                    <a:lumMod val="75000"/>
                  </a:schemeClr>
                </a:solidFill>
                <a:latin typeface="Calibri" panose="020F0502020204030204" pitchFamily="34" charset="0"/>
                <a:cs typeface="Calibri" panose="020F0502020204030204" pitchFamily="34" charset="0"/>
              </a:rPr>
              <a:t>3</a:t>
            </a:r>
            <a:r>
              <a:rPr lang="en-US" sz="2000" dirty="0">
                <a:latin typeface="Calibri" panose="020F0502020204030204" pitchFamily="34" charset="0"/>
                <a:cs typeface="Calibri" panose="020F0502020204030204" pitchFamily="34" charset="0"/>
              </a:rPr>
              <a:t> and </a:t>
            </a:r>
            <a:r>
              <a:rPr lang="en-US" sz="2000" b="1" dirty="0">
                <a:solidFill>
                  <a:schemeClr val="accent6">
                    <a:lumMod val="75000"/>
                  </a:schemeClr>
                </a:solidFill>
                <a:latin typeface="Calibri" panose="020F0502020204030204" pitchFamily="34" charset="0"/>
                <a:cs typeface="Calibri" panose="020F0502020204030204" pitchFamily="34" charset="0"/>
              </a:rPr>
              <a:t>ND</a:t>
            </a:r>
            <a:r>
              <a:rPr lang="en-US" sz="2000" b="1" baseline="-25000" dirty="0">
                <a:solidFill>
                  <a:schemeClr val="accent6">
                    <a:lumMod val="75000"/>
                  </a:schemeClr>
                </a:solidFill>
                <a:latin typeface="Calibri" panose="020F0502020204030204" pitchFamily="34" charset="0"/>
                <a:cs typeface="Calibri" panose="020F0502020204030204" pitchFamily="34" charset="0"/>
              </a:rPr>
              <a:t>3</a:t>
            </a:r>
            <a:r>
              <a:rPr lang="en-US" sz="2000" dirty="0">
                <a:latin typeface="Calibri" panose="020F0502020204030204" pitchFamily="34" charset="0"/>
                <a:cs typeface="Calibri" panose="020F0502020204030204" pitchFamily="34" charset="0"/>
              </a:rPr>
              <a:t> targets. </a:t>
            </a:r>
          </a:p>
          <a:p>
            <a:endParaRPr lang="en-US" sz="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Similar coverage is projected with the use of a polarized </a:t>
            </a:r>
            <a:r>
              <a:rPr lang="en-US" sz="2000" b="1" dirty="0">
                <a:solidFill>
                  <a:schemeClr val="accent6">
                    <a:lumMod val="75000"/>
                  </a:schemeClr>
                </a:solidFill>
                <a:latin typeface="Calibri" panose="020F0502020204030204" pitchFamily="34" charset="0"/>
                <a:cs typeface="Calibri" panose="020F0502020204030204" pitchFamily="34" charset="0"/>
              </a:rPr>
              <a:t>He-3</a:t>
            </a:r>
            <a:r>
              <a:rPr lang="en-US" sz="2000" dirty="0">
                <a:latin typeface="Calibri" panose="020F0502020204030204" pitchFamily="34" charset="0"/>
                <a:cs typeface="Calibri" panose="020F0502020204030204" pitchFamily="34" charset="0"/>
              </a:rPr>
              <a:t> target in Hall A. </a:t>
            </a:r>
          </a:p>
          <a:p>
            <a:endParaRPr lang="en-US" sz="2400" dirty="0"/>
          </a:p>
        </p:txBody>
      </p:sp>
      <p:grpSp>
        <p:nvGrpSpPr>
          <p:cNvPr id="8" name="Group 7">
            <a:extLst>
              <a:ext uri="{FF2B5EF4-FFF2-40B4-BE49-F238E27FC236}">
                <a16:creationId xmlns:a16="http://schemas.microsoft.com/office/drawing/2014/main" id="{B611DD33-DB99-8841-AE8F-54E3AF63F895}"/>
              </a:ext>
            </a:extLst>
          </p:cNvPr>
          <p:cNvGrpSpPr/>
          <p:nvPr/>
        </p:nvGrpSpPr>
        <p:grpSpPr>
          <a:xfrm>
            <a:off x="8284768" y="1355364"/>
            <a:ext cx="3777850" cy="4470926"/>
            <a:chOff x="8271120" y="1339866"/>
            <a:chExt cx="3777850" cy="4470926"/>
          </a:xfrm>
        </p:grpSpPr>
        <p:pic>
          <p:nvPicPr>
            <p:cNvPr id="12" name="Picture 11">
              <a:extLst>
                <a:ext uri="{FF2B5EF4-FFF2-40B4-BE49-F238E27FC236}">
                  <a16:creationId xmlns:a16="http://schemas.microsoft.com/office/drawing/2014/main" id="{E90DB9DB-174B-1040-84AD-0F05B3EA5F18}"/>
                </a:ext>
              </a:extLst>
            </p:cNvPr>
            <p:cNvPicPr>
              <a:picLocks noChangeAspect="1"/>
            </p:cNvPicPr>
            <p:nvPr/>
          </p:nvPicPr>
          <p:blipFill rotWithShape="1">
            <a:blip r:embed="rId4"/>
            <a:srcRect l="56394" t="8416" r="3403" b="17816"/>
            <a:stretch/>
          </p:blipFill>
          <p:spPr>
            <a:xfrm>
              <a:off x="8557145" y="1339866"/>
              <a:ext cx="3491825" cy="4470926"/>
            </a:xfrm>
            <a:prstGeom prst="rect">
              <a:avLst/>
            </a:prstGeom>
          </p:spPr>
        </p:pic>
        <p:sp>
          <p:nvSpPr>
            <p:cNvPr id="11" name="Rectangle 10">
              <a:extLst>
                <a:ext uri="{FF2B5EF4-FFF2-40B4-BE49-F238E27FC236}">
                  <a16:creationId xmlns:a16="http://schemas.microsoft.com/office/drawing/2014/main" id="{C3F9CC02-AD1E-7246-9A5C-9BF326AD8C51}"/>
                </a:ext>
              </a:extLst>
            </p:cNvPr>
            <p:cNvSpPr/>
            <p:nvPr/>
          </p:nvSpPr>
          <p:spPr>
            <a:xfrm>
              <a:off x="11424361" y="1538268"/>
              <a:ext cx="429492" cy="207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0EC4D3B-91DA-3242-A420-B98D7B2EDE33}"/>
                </a:ext>
              </a:extLst>
            </p:cNvPr>
            <p:cNvSpPr/>
            <p:nvPr/>
          </p:nvSpPr>
          <p:spPr>
            <a:xfrm>
              <a:off x="10206377" y="5475625"/>
              <a:ext cx="360948" cy="26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7" name="TextBox 6">
              <a:extLst>
                <a:ext uri="{FF2B5EF4-FFF2-40B4-BE49-F238E27FC236}">
                  <a16:creationId xmlns:a16="http://schemas.microsoft.com/office/drawing/2014/main" id="{BBEC11E7-DFF9-4045-BDB8-A252304E6330}"/>
                </a:ext>
              </a:extLst>
            </p:cNvPr>
            <p:cNvSpPr txBox="1"/>
            <p:nvPr/>
          </p:nvSpPr>
          <p:spPr>
            <a:xfrm rot="16200000">
              <a:off x="8212129" y="3016160"/>
              <a:ext cx="518091"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A</a:t>
              </a:r>
              <a:r>
                <a:rPr lang="en-US" sz="2000" baseline="-25000" dirty="0">
                  <a:latin typeface="Calibri" panose="020F0502020204030204" pitchFamily="34" charset="0"/>
                  <a:cs typeface="Calibri" panose="020F0502020204030204" pitchFamily="34" charset="0"/>
                </a:rPr>
                <a:t>1</a:t>
              </a:r>
              <a:r>
                <a:rPr lang="en-US" sz="2000" baseline="30000" dirty="0">
                  <a:latin typeface="Calibri" panose="020F0502020204030204" pitchFamily="34" charset="0"/>
                  <a:cs typeface="Calibri" panose="020F0502020204030204" pitchFamily="34" charset="0"/>
                </a:rPr>
                <a:t>n</a:t>
              </a:r>
            </a:p>
          </p:txBody>
        </p:sp>
      </p:grpSp>
      <p:sp>
        <p:nvSpPr>
          <p:cNvPr id="13" name="TextBox 12">
            <a:extLst>
              <a:ext uri="{FF2B5EF4-FFF2-40B4-BE49-F238E27FC236}">
                <a16:creationId xmlns:a16="http://schemas.microsoft.com/office/drawing/2014/main" id="{FF54CAD8-143A-874C-85B3-CC1C3C354C89}"/>
              </a:ext>
            </a:extLst>
          </p:cNvPr>
          <p:cNvSpPr txBox="1"/>
          <p:nvPr/>
        </p:nvSpPr>
        <p:spPr>
          <a:xfrm>
            <a:off x="6302920" y="823749"/>
            <a:ext cx="3681392" cy="369332"/>
          </a:xfrm>
          <a:prstGeom prst="rect">
            <a:avLst/>
          </a:prstGeom>
          <a:noFill/>
        </p:spPr>
        <p:txBody>
          <a:bodyPr wrap="none" rtlCol="0">
            <a:spAutoFit/>
          </a:bodyPr>
          <a:lstStyle/>
          <a:p>
            <a:r>
              <a:rPr lang="en-US" b="1" dirty="0">
                <a:solidFill>
                  <a:schemeClr val="accent6">
                    <a:lumMod val="75000"/>
                  </a:schemeClr>
                </a:solidFill>
                <a:latin typeface="Calibri" panose="020F0502020204030204" pitchFamily="34" charset="0"/>
                <a:cs typeface="Calibri" panose="020F0502020204030204" pitchFamily="34" charset="0"/>
              </a:rPr>
              <a:t>Beam-Target double spin asymmetry</a:t>
            </a:r>
          </a:p>
        </p:txBody>
      </p:sp>
      <p:sp>
        <p:nvSpPr>
          <p:cNvPr id="15" name="TextBox 14">
            <a:extLst>
              <a:ext uri="{FF2B5EF4-FFF2-40B4-BE49-F238E27FC236}">
                <a16:creationId xmlns:a16="http://schemas.microsoft.com/office/drawing/2014/main" id="{B4E2B0C6-E31A-5E45-ADBA-B21F9B635BCC}"/>
              </a:ext>
            </a:extLst>
          </p:cNvPr>
          <p:cNvSpPr txBox="1"/>
          <p:nvPr/>
        </p:nvSpPr>
        <p:spPr>
          <a:xfrm>
            <a:off x="1842148" y="5878406"/>
            <a:ext cx="8839200" cy="400110"/>
          </a:xfrm>
          <a:prstGeom prst="rect">
            <a:avLst/>
          </a:prstGeom>
          <a:solidFill>
            <a:srgbClr val="1BFF37">
              <a:alpha val="25000"/>
            </a:srgbClr>
          </a:solidFill>
          <a:ln>
            <a:solidFill>
              <a:schemeClr val="accent6">
                <a:lumMod val="75000"/>
              </a:schemeClr>
            </a:solidFill>
          </a:ln>
        </p:spPr>
        <p:txBody>
          <a:bodyPr wrap="square" rtlCol="0">
            <a:spAutoFit/>
          </a:bodyPr>
          <a:lstStyle/>
          <a:p>
            <a:r>
              <a:rPr lang="en-US" sz="2000" b="1" dirty="0">
                <a:latin typeface="Calibri" panose="020F0502020204030204" pitchFamily="34" charset="0"/>
                <a:cs typeface="Calibri" panose="020F0502020204030204" pitchFamily="34" charset="0"/>
              </a:rPr>
              <a:t>With the expected precision a serious effort should be launched to compute A</a:t>
            </a:r>
            <a:r>
              <a:rPr lang="en-US" sz="2000" b="1" baseline="-25000" dirty="0">
                <a:latin typeface="Calibri" panose="020F0502020204030204" pitchFamily="34" charset="0"/>
                <a:cs typeface="Calibri" panose="020F0502020204030204" pitchFamily="34" charset="0"/>
              </a:rPr>
              <a:t>1</a:t>
            </a:r>
            <a:r>
              <a:rPr lang="en-US" sz="2000" b="1" dirty="0">
                <a:latin typeface="Calibri" panose="020F0502020204030204" pitchFamily="34" charset="0"/>
                <a:cs typeface="Calibri" panose="020F0502020204030204" pitchFamily="34" charset="0"/>
              </a:rPr>
              <a:t>(x) </a:t>
            </a:r>
          </a:p>
        </p:txBody>
      </p:sp>
      <p:sp>
        <p:nvSpPr>
          <p:cNvPr id="2" name="Date Placeholder 1">
            <a:extLst>
              <a:ext uri="{FF2B5EF4-FFF2-40B4-BE49-F238E27FC236}">
                <a16:creationId xmlns:a16="http://schemas.microsoft.com/office/drawing/2014/main" id="{8227277A-C09D-A248-85A5-F9B18567B5F2}"/>
              </a:ext>
            </a:extLst>
          </p:cNvPr>
          <p:cNvSpPr>
            <a:spLocks noGrp="1"/>
          </p:cNvSpPr>
          <p:nvPr>
            <p:ph type="dt" sz="half" idx="10"/>
          </p:nvPr>
        </p:nvSpPr>
        <p:spPr/>
        <p:txBody>
          <a:bodyPr/>
          <a:lstStyle/>
          <a:p>
            <a:fld id="{2DCDBD61-8130-7B47-9ACB-421A7B101925}" type="datetime1">
              <a:rPr lang="en-US" smtClean="0"/>
              <a:t>11/4/19</a:t>
            </a:fld>
            <a:endParaRPr lang="en-US"/>
          </a:p>
        </p:txBody>
      </p:sp>
      <p:sp>
        <p:nvSpPr>
          <p:cNvPr id="4" name="Slide Number Placeholder 3">
            <a:extLst>
              <a:ext uri="{FF2B5EF4-FFF2-40B4-BE49-F238E27FC236}">
                <a16:creationId xmlns:a16="http://schemas.microsoft.com/office/drawing/2014/main" id="{D8401AAC-C795-1A47-8E8C-88439F205D7D}"/>
              </a:ext>
            </a:extLst>
          </p:cNvPr>
          <p:cNvSpPr>
            <a:spLocks noGrp="1"/>
          </p:cNvSpPr>
          <p:nvPr>
            <p:ph type="sldNum" sz="quarter" idx="11"/>
          </p:nvPr>
        </p:nvSpPr>
        <p:spPr/>
        <p:txBody>
          <a:bodyPr/>
          <a:lstStyle/>
          <a:p>
            <a:fld id="{24EC5647-5868-264A-970C-8CE494DA89F7}" type="slidenum">
              <a:rPr lang="en-US" smtClean="0"/>
              <a:t>18</a:t>
            </a:fld>
            <a:endParaRPr lang="en-US"/>
          </a:p>
        </p:txBody>
      </p:sp>
      <p:cxnSp>
        <p:nvCxnSpPr>
          <p:cNvPr id="17" name="Straight Arrow Connector 16">
            <a:extLst>
              <a:ext uri="{FF2B5EF4-FFF2-40B4-BE49-F238E27FC236}">
                <a16:creationId xmlns:a16="http://schemas.microsoft.com/office/drawing/2014/main" id="{FF2B0288-C737-E84E-8E44-D03A5D0748BA}"/>
              </a:ext>
            </a:extLst>
          </p:cNvPr>
          <p:cNvCxnSpPr/>
          <p:nvPr/>
        </p:nvCxnSpPr>
        <p:spPr bwMode="auto">
          <a:xfrm>
            <a:off x="6268777" y="136845"/>
            <a:ext cx="219031" cy="1588"/>
          </a:xfrm>
          <a:prstGeom prst="straightConnector1">
            <a:avLst/>
          </a:prstGeom>
          <a:noFill/>
          <a:ln w="28575" cap="flat" cmpd="sng" algn="ctr">
            <a:solidFill>
              <a:srgbClr val="FF0000"/>
            </a:solidFill>
            <a:prstDash val="solid"/>
            <a:round/>
            <a:headEnd type="none" w="med" len="med"/>
            <a:tailEnd type="arrow" w="med" len="med"/>
          </a:ln>
          <a:effectLst/>
        </p:spPr>
      </p:cxnSp>
    </p:spTree>
    <p:extLst>
      <p:ext uri="{BB962C8B-B14F-4D97-AF65-F5344CB8AC3E}">
        <p14:creationId xmlns:p14="http://schemas.microsoft.com/office/powerpoint/2010/main" val="3029238729"/>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899" y="874334"/>
            <a:ext cx="8661401" cy="1493303"/>
          </a:xfrm>
        </p:spPr>
        <p:txBody>
          <a:bodyPr>
            <a:noAutofit/>
          </a:bodyPr>
          <a:lstStyle/>
          <a:p>
            <a:r>
              <a:rPr lang="en-US" sz="4000" dirty="0"/>
              <a:t>Exploring Strong QCD in the </a:t>
            </a:r>
            <a:r>
              <a:rPr lang="en-US" sz="4000" dirty="0" err="1"/>
              <a:t>JLab</a:t>
            </a:r>
            <a:r>
              <a:rPr lang="en-US" sz="4000" dirty="0"/>
              <a:t> Experiments of the 12 GeV Era</a:t>
            </a:r>
          </a:p>
        </p:txBody>
      </p:sp>
      <p:sp>
        <p:nvSpPr>
          <p:cNvPr id="3" name="Content Placeholder 2"/>
          <p:cNvSpPr>
            <a:spLocks noGrp="1"/>
          </p:cNvSpPr>
          <p:nvPr>
            <p:ph idx="1"/>
          </p:nvPr>
        </p:nvSpPr>
        <p:spPr>
          <a:xfrm>
            <a:off x="1" y="3213027"/>
            <a:ext cx="12191999" cy="1003378"/>
          </a:xfrm>
        </p:spPr>
        <p:txBody>
          <a:bodyPr>
            <a:noAutofit/>
          </a:bodyPr>
          <a:lstStyle/>
          <a:p>
            <a:pPr algn="ctr">
              <a:buNone/>
            </a:pPr>
            <a:r>
              <a:rPr lang="en-US" sz="2400" b="1" dirty="0"/>
              <a:t>Volker D. Burkert</a:t>
            </a:r>
          </a:p>
          <a:p>
            <a:pPr algn="ctr">
              <a:buNone/>
            </a:pPr>
            <a:r>
              <a:rPr lang="en-US" sz="2400" b="1" dirty="0"/>
              <a:t>Jefferson Laboratory</a:t>
            </a:r>
          </a:p>
        </p:txBody>
      </p:sp>
      <p:pic>
        <p:nvPicPr>
          <p:cNvPr id="4" name="Picture 3">
            <a:extLst>
              <a:ext uri="{FF2B5EF4-FFF2-40B4-BE49-F238E27FC236}">
                <a16:creationId xmlns:a16="http://schemas.microsoft.com/office/drawing/2014/main" id="{0E4D6EEB-DEB0-6040-8972-1B8F7AC1FF4E}"/>
              </a:ext>
            </a:extLst>
          </p:cNvPr>
          <p:cNvPicPr>
            <a:picLocks noChangeAspect="1"/>
          </p:cNvPicPr>
          <p:nvPr/>
        </p:nvPicPr>
        <p:blipFill>
          <a:blip r:embed="rId3"/>
          <a:stretch>
            <a:fillRect/>
          </a:stretch>
        </p:blipFill>
        <p:spPr>
          <a:xfrm>
            <a:off x="1796136" y="2688609"/>
            <a:ext cx="2077090" cy="3204651"/>
          </a:xfrm>
          <a:prstGeom prst="rect">
            <a:avLst/>
          </a:prstGeom>
        </p:spPr>
      </p:pic>
      <p:sp>
        <p:nvSpPr>
          <p:cNvPr id="5" name="TextBox 4">
            <a:extLst>
              <a:ext uri="{FF2B5EF4-FFF2-40B4-BE49-F238E27FC236}">
                <a16:creationId xmlns:a16="http://schemas.microsoft.com/office/drawing/2014/main" id="{657EDB8C-8D02-4F4E-AA0F-F9194E391CB9}"/>
              </a:ext>
            </a:extLst>
          </p:cNvPr>
          <p:cNvSpPr txBox="1"/>
          <p:nvPr/>
        </p:nvSpPr>
        <p:spPr>
          <a:xfrm>
            <a:off x="0" y="5999856"/>
            <a:ext cx="1219199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            Workshop on Strong QCD from Hadron Structure  Experiments </a:t>
            </a:r>
          </a:p>
        </p:txBody>
      </p:sp>
      <p:pic>
        <p:nvPicPr>
          <p:cNvPr id="7" name="Picture 6">
            <a:extLst>
              <a:ext uri="{FF2B5EF4-FFF2-40B4-BE49-F238E27FC236}">
                <a16:creationId xmlns:a16="http://schemas.microsoft.com/office/drawing/2014/main" id="{FF38CFD1-55CE-2145-B14A-B76B2F5658F1}"/>
              </a:ext>
            </a:extLst>
          </p:cNvPr>
          <p:cNvPicPr>
            <a:picLocks noChangeAspect="1"/>
          </p:cNvPicPr>
          <p:nvPr/>
        </p:nvPicPr>
        <p:blipFill>
          <a:blip r:embed="rId4"/>
          <a:stretch>
            <a:fillRect/>
          </a:stretch>
        </p:blipFill>
        <p:spPr>
          <a:xfrm>
            <a:off x="8236030" y="2688609"/>
            <a:ext cx="2231007" cy="3187153"/>
          </a:xfrm>
          <a:prstGeom prst="rect">
            <a:avLst/>
          </a:prstGeom>
        </p:spPr>
      </p:pic>
      <p:sp>
        <p:nvSpPr>
          <p:cNvPr id="6" name="Date Placeholder 5">
            <a:extLst>
              <a:ext uri="{FF2B5EF4-FFF2-40B4-BE49-F238E27FC236}">
                <a16:creationId xmlns:a16="http://schemas.microsoft.com/office/drawing/2014/main" id="{D0AA98FD-14FE-964C-9015-4D50193335A9}"/>
              </a:ext>
            </a:extLst>
          </p:cNvPr>
          <p:cNvSpPr>
            <a:spLocks noGrp="1"/>
          </p:cNvSpPr>
          <p:nvPr>
            <p:ph type="dt" sz="half" idx="10"/>
          </p:nvPr>
        </p:nvSpPr>
        <p:spPr/>
        <p:txBody>
          <a:bodyPr/>
          <a:lstStyle/>
          <a:p>
            <a:fld id="{7FF06D4B-DA06-7E4D-BB4D-0BE034B7AFFC}" type="datetime1">
              <a:rPr lang="en-US" smtClean="0"/>
              <a:t>11/4/19</a:t>
            </a:fld>
            <a:endParaRPr lang="en-US"/>
          </a:p>
        </p:txBody>
      </p:sp>
      <p:sp>
        <p:nvSpPr>
          <p:cNvPr id="8" name="Slide Number Placeholder 7">
            <a:extLst>
              <a:ext uri="{FF2B5EF4-FFF2-40B4-BE49-F238E27FC236}">
                <a16:creationId xmlns:a16="http://schemas.microsoft.com/office/drawing/2014/main" id="{3EB5774D-551D-714C-828F-1C4576E0E297}"/>
              </a:ext>
            </a:extLst>
          </p:cNvPr>
          <p:cNvSpPr>
            <a:spLocks noGrp="1"/>
          </p:cNvSpPr>
          <p:nvPr>
            <p:ph type="sldNum" sz="quarter" idx="11"/>
          </p:nvPr>
        </p:nvSpPr>
        <p:spPr/>
        <p:txBody>
          <a:bodyPr/>
          <a:lstStyle/>
          <a:p>
            <a:fld id="{24EC5647-5868-264A-970C-8CE494DA89F7}" type="slidenum">
              <a:rPr lang="en-US" smtClean="0"/>
              <a:t>1</a:t>
            </a:fld>
            <a:endParaRPr lang="en-US"/>
          </a:p>
        </p:txBody>
      </p:sp>
    </p:spTree>
    <p:extLst>
      <p:ext uri="{BB962C8B-B14F-4D97-AF65-F5344CB8AC3E}">
        <p14:creationId xmlns:p14="http://schemas.microsoft.com/office/powerpoint/2010/main" val="2838066729"/>
      </p:ext>
    </p:extLst>
  </p:cSld>
  <p:clrMapOvr>
    <a:masterClrMapping/>
  </p:clrMapOvr>
  <mc:AlternateContent xmlns:mc="http://schemas.openxmlformats.org/markup-compatibility/2006" xmlns:p14="http://schemas.microsoft.com/office/powerpoint/2010/main">
    <mc:Choice Requires="p14">
      <p:transition spd="slow" p14:dur="2000" advTm="20869"/>
    </mc:Choice>
    <mc:Fallback xmlns="">
      <p:transition spd="slow" advTm="2086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5A93B-4AC9-8245-BEDD-3687ADA3933E}"/>
              </a:ext>
            </a:extLst>
          </p:cNvPr>
          <p:cNvSpPr>
            <a:spLocks noGrp="1"/>
          </p:cNvSpPr>
          <p:nvPr>
            <p:ph type="title"/>
          </p:nvPr>
        </p:nvSpPr>
        <p:spPr>
          <a:xfrm>
            <a:off x="0" y="1"/>
            <a:ext cx="12192000" cy="760397"/>
          </a:xfrm>
        </p:spPr>
        <p:txBody>
          <a:bodyPr/>
          <a:lstStyle/>
          <a:p>
            <a:r>
              <a:rPr lang="en-US" dirty="0"/>
              <a:t>Moments of Spin Structure Functions</a:t>
            </a:r>
          </a:p>
        </p:txBody>
      </p:sp>
      <p:pic>
        <p:nvPicPr>
          <p:cNvPr id="4" name="Picture 3">
            <a:extLst>
              <a:ext uri="{FF2B5EF4-FFF2-40B4-BE49-F238E27FC236}">
                <a16:creationId xmlns:a16="http://schemas.microsoft.com/office/drawing/2014/main" id="{BB4124EF-154A-CB42-A62C-D361D2BF3DA2}"/>
              </a:ext>
            </a:extLst>
          </p:cNvPr>
          <p:cNvPicPr>
            <a:picLocks noChangeAspect="1"/>
          </p:cNvPicPr>
          <p:nvPr/>
        </p:nvPicPr>
        <p:blipFill>
          <a:blip r:embed="rId2"/>
          <a:stretch>
            <a:fillRect/>
          </a:stretch>
        </p:blipFill>
        <p:spPr>
          <a:xfrm>
            <a:off x="6971145" y="874878"/>
            <a:ext cx="5112327" cy="5112327"/>
          </a:xfrm>
          <a:prstGeom prst="rect">
            <a:avLst/>
          </a:prstGeom>
        </p:spPr>
      </p:pic>
      <p:sp>
        <p:nvSpPr>
          <p:cNvPr id="7" name="Rectangle 6">
            <a:extLst>
              <a:ext uri="{FF2B5EF4-FFF2-40B4-BE49-F238E27FC236}">
                <a16:creationId xmlns:a16="http://schemas.microsoft.com/office/drawing/2014/main" id="{21AD9102-25EA-AA4A-AD90-96CCA0D40B42}"/>
              </a:ext>
            </a:extLst>
          </p:cNvPr>
          <p:cNvSpPr/>
          <p:nvPr/>
        </p:nvSpPr>
        <p:spPr>
          <a:xfrm>
            <a:off x="286359" y="1448707"/>
            <a:ext cx="6296167" cy="2862322"/>
          </a:xfrm>
          <a:prstGeom prst="rect">
            <a:avLst/>
          </a:prstGeom>
        </p:spPr>
        <p:txBody>
          <a:bodyPr wrap="square">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Inclusive polarized DIS data obtained at JLab@6GeV have permitted evaluation of the moments at low and intermediate Q</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At 12 GeV the moments will be measured up to </a:t>
            </a:r>
            <a:r>
              <a:rPr lang="en-US" sz="2000" i="1" dirty="0">
                <a:latin typeface="Calibri" panose="020F0502020204030204" pitchFamily="34" charset="0"/>
                <a:cs typeface="Calibri" panose="020F0502020204030204" pitchFamily="34" charset="0"/>
              </a:rPr>
              <a:t>Q</a:t>
            </a:r>
            <a:r>
              <a:rPr lang="en-US" sz="2000" i="1" baseline="30000" dirty="0">
                <a:latin typeface="Calibri" panose="020F0502020204030204" pitchFamily="34" charset="0"/>
                <a:cs typeface="Calibri" panose="020F0502020204030204" pitchFamily="34" charset="0"/>
              </a:rPr>
              <a:t>2</a:t>
            </a:r>
            <a:r>
              <a:rPr lang="en-US" sz="2000" i="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6 GeV</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with much improved statistical precision. </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With both proton and neutron measured, the </a:t>
            </a:r>
            <a:r>
              <a:rPr lang="en-US" sz="2000" dirty="0" err="1">
                <a:latin typeface="Calibri" panose="020F0502020204030204" pitchFamily="34" charset="0"/>
                <a:cs typeface="Calibri" panose="020F0502020204030204" pitchFamily="34" charset="0"/>
              </a:rPr>
              <a:t>Bjorken</a:t>
            </a:r>
            <a:r>
              <a:rPr lang="en-US" sz="2000" dirty="0">
                <a:latin typeface="Calibri" panose="020F0502020204030204" pitchFamily="34" charset="0"/>
                <a:cs typeface="Calibri" panose="020F0502020204030204" pitchFamily="34" charset="0"/>
              </a:rPr>
              <a:t> sum can be evaluated, which relates to the integral.  </a:t>
            </a:r>
          </a:p>
        </p:txBody>
      </p:sp>
      <p:pic>
        <p:nvPicPr>
          <p:cNvPr id="8" name="Picture 7">
            <a:extLst>
              <a:ext uri="{FF2B5EF4-FFF2-40B4-BE49-F238E27FC236}">
                <a16:creationId xmlns:a16="http://schemas.microsoft.com/office/drawing/2014/main" id="{8BEA4E9D-C015-364D-950D-EEF5F5007054}"/>
              </a:ext>
            </a:extLst>
          </p:cNvPr>
          <p:cNvPicPr>
            <a:picLocks noChangeAspect="1"/>
          </p:cNvPicPr>
          <p:nvPr/>
        </p:nvPicPr>
        <p:blipFill rotWithShape="1">
          <a:blip r:embed="rId3"/>
          <a:srcRect l="35492" t="63534" r="25238"/>
          <a:stretch/>
        </p:blipFill>
        <p:spPr>
          <a:xfrm>
            <a:off x="1642648" y="4792824"/>
            <a:ext cx="3050561" cy="616469"/>
          </a:xfrm>
          <a:prstGeom prst="rect">
            <a:avLst/>
          </a:prstGeom>
        </p:spPr>
      </p:pic>
      <p:sp>
        <p:nvSpPr>
          <p:cNvPr id="11" name="TextBox 10">
            <a:extLst>
              <a:ext uri="{FF2B5EF4-FFF2-40B4-BE49-F238E27FC236}">
                <a16:creationId xmlns:a16="http://schemas.microsoft.com/office/drawing/2014/main" id="{75BEC9A5-7902-CF40-AFAB-A9AB29EF0FDE}"/>
              </a:ext>
            </a:extLst>
          </p:cNvPr>
          <p:cNvSpPr txBox="1"/>
          <p:nvPr/>
        </p:nvSpPr>
        <p:spPr>
          <a:xfrm>
            <a:off x="1035674" y="5587095"/>
            <a:ext cx="5935471" cy="400110"/>
          </a:xfrm>
          <a:prstGeom prst="rect">
            <a:avLst/>
          </a:prstGeom>
          <a:noFill/>
        </p:spPr>
        <p:txBody>
          <a:bodyPr wrap="none" rtlCol="0">
            <a:spAutoFit/>
          </a:bodyPr>
          <a:lstStyle/>
          <a:p>
            <a:r>
              <a:rPr lang="en-US" sz="2000" b="1" dirty="0">
                <a:solidFill>
                  <a:schemeClr val="accent6">
                    <a:lumMod val="75000"/>
                  </a:schemeClr>
                </a:solidFill>
                <a:latin typeface="Calibri" panose="020F0502020204030204" pitchFamily="34" charset="0"/>
                <a:cs typeface="Calibri" panose="020F0502020204030204" pitchFamily="34" charset="0"/>
              </a:rPr>
              <a:t>What projections from LQCD or </a:t>
            </a:r>
            <a:r>
              <a:rPr lang="en-US" sz="2000" b="1" dirty="0" err="1">
                <a:solidFill>
                  <a:srgbClr val="FF0000"/>
                </a:solidFill>
                <a:latin typeface="Calibri" panose="020F0502020204030204" pitchFamily="34" charset="0"/>
                <a:cs typeface="Calibri" panose="020F0502020204030204" pitchFamily="34" charset="0"/>
              </a:rPr>
              <a:t>s</a:t>
            </a:r>
            <a:r>
              <a:rPr lang="en-US" sz="2000" b="1" dirty="0" err="1">
                <a:solidFill>
                  <a:schemeClr val="accent6">
                    <a:lumMod val="75000"/>
                  </a:schemeClr>
                </a:solidFill>
                <a:latin typeface="Calibri" panose="020F0502020204030204" pitchFamily="34" charset="0"/>
                <a:cs typeface="Calibri" panose="020F0502020204030204" pitchFamily="34" charset="0"/>
              </a:rPr>
              <a:t>QCD</a:t>
            </a:r>
            <a:r>
              <a:rPr lang="en-US" sz="2000" b="1" dirty="0">
                <a:solidFill>
                  <a:schemeClr val="accent6">
                    <a:lumMod val="75000"/>
                  </a:schemeClr>
                </a:solidFill>
                <a:latin typeface="Calibri" panose="020F0502020204030204" pitchFamily="34" charset="0"/>
                <a:cs typeface="Calibri" panose="020F0502020204030204" pitchFamily="34" charset="0"/>
              </a:rPr>
              <a:t> are expected?   </a:t>
            </a:r>
          </a:p>
        </p:txBody>
      </p:sp>
      <p:sp>
        <p:nvSpPr>
          <p:cNvPr id="3" name="Date Placeholder 2">
            <a:extLst>
              <a:ext uri="{FF2B5EF4-FFF2-40B4-BE49-F238E27FC236}">
                <a16:creationId xmlns:a16="http://schemas.microsoft.com/office/drawing/2014/main" id="{1D15CE13-B09F-404F-9F32-5B8A409C444A}"/>
              </a:ext>
            </a:extLst>
          </p:cNvPr>
          <p:cNvSpPr>
            <a:spLocks noGrp="1"/>
          </p:cNvSpPr>
          <p:nvPr>
            <p:ph type="dt" sz="half" idx="10"/>
          </p:nvPr>
        </p:nvSpPr>
        <p:spPr/>
        <p:txBody>
          <a:bodyPr/>
          <a:lstStyle/>
          <a:p>
            <a:fld id="{90E2815D-032A-3149-B629-087E0A0FF255}" type="datetime1">
              <a:rPr lang="en-US" smtClean="0"/>
              <a:t>11/4/19</a:t>
            </a:fld>
            <a:endParaRPr lang="en-US"/>
          </a:p>
        </p:txBody>
      </p:sp>
      <p:sp>
        <p:nvSpPr>
          <p:cNvPr id="5" name="Slide Number Placeholder 4">
            <a:extLst>
              <a:ext uri="{FF2B5EF4-FFF2-40B4-BE49-F238E27FC236}">
                <a16:creationId xmlns:a16="http://schemas.microsoft.com/office/drawing/2014/main" id="{4ACF1DE8-0AF2-524F-80E0-001B329B86C5}"/>
              </a:ext>
            </a:extLst>
          </p:cNvPr>
          <p:cNvSpPr>
            <a:spLocks noGrp="1"/>
          </p:cNvSpPr>
          <p:nvPr>
            <p:ph type="sldNum" sz="quarter" idx="11"/>
          </p:nvPr>
        </p:nvSpPr>
        <p:spPr/>
        <p:txBody>
          <a:bodyPr/>
          <a:lstStyle/>
          <a:p>
            <a:fld id="{24EC5647-5868-264A-970C-8CE494DA89F7}" type="slidenum">
              <a:rPr lang="en-US" smtClean="0"/>
              <a:t>19</a:t>
            </a:fld>
            <a:endParaRPr lang="en-US"/>
          </a:p>
        </p:txBody>
      </p:sp>
    </p:spTree>
    <p:extLst>
      <p:ext uri="{BB962C8B-B14F-4D97-AF65-F5344CB8AC3E}">
        <p14:creationId xmlns:p14="http://schemas.microsoft.com/office/powerpoint/2010/main" val="3119079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7194305" y="1215735"/>
            <a:ext cx="1588" cy="4529138"/>
          </a:xfrm>
          <a:prstGeom prst="line">
            <a:avLst/>
          </a:prstGeom>
          <a:noFill/>
          <a:ln w="19050">
            <a:solidFill>
              <a:schemeClr val="accent1"/>
            </a:solidFill>
            <a:prstDash val="dash"/>
            <a:round/>
            <a:headEnd/>
            <a:tailEnd/>
          </a:ln>
        </p:spPr>
        <p:txBody>
          <a:bodyPr/>
          <a:lstStyle/>
          <a:p>
            <a:endParaRPr lang="en-US"/>
          </a:p>
        </p:txBody>
      </p:sp>
      <p:grpSp>
        <p:nvGrpSpPr>
          <p:cNvPr id="2" name="Group 4"/>
          <p:cNvGrpSpPr>
            <a:grpSpLocks/>
          </p:cNvGrpSpPr>
          <p:nvPr/>
        </p:nvGrpSpPr>
        <p:grpSpPr bwMode="auto">
          <a:xfrm>
            <a:off x="4947994" y="1395123"/>
            <a:ext cx="1329153" cy="3892550"/>
            <a:chOff x="1004" y="1008"/>
            <a:chExt cx="896" cy="2640"/>
          </a:xfrm>
        </p:grpSpPr>
        <p:sp>
          <p:nvSpPr>
            <p:cNvPr id="20512" name="Line 5"/>
            <p:cNvSpPr>
              <a:spLocks noChangeShapeType="1"/>
            </p:cNvSpPr>
            <p:nvPr/>
          </p:nvSpPr>
          <p:spPr bwMode="auto">
            <a:xfrm>
              <a:off x="1004" y="1008"/>
              <a:ext cx="0" cy="2640"/>
            </a:xfrm>
            <a:prstGeom prst="line">
              <a:avLst/>
            </a:prstGeom>
            <a:noFill/>
            <a:ln w="57150">
              <a:solidFill>
                <a:srgbClr val="6699FF"/>
              </a:solidFill>
              <a:round/>
              <a:headEnd/>
              <a:tailEnd/>
            </a:ln>
          </p:spPr>
          <p:txBody>
            <a:bodyPr/>
            <a:lstStyle/>
            <a:p>
              <a:endParaRPr lang="en-US"/>
            </a:p>
          </p:txBody>
        </p:sp>
        <p:sp>
          <p:nvSpPr>
            <p:cNvPr id="20513" name="Text Box 6"/>
            <p:cNvSpPr txBox="1">
              <a:spLocks noChangeArrowheads="1"/>
            </p:cNvSpPr>
            <p:nvPr/>
          </p:nvSpPr>
          <p:spPr bwMode="auto">
            <a:xfrm>
              <a:off x="1119" y="1114"/>
              <a:ext cx="781" cy="250"/>
            </a:xfrm>
            <a:prstGeom prst="rect">
              <a:avLst/>
            </a:prstGeom>
            <a:noFill/>
            <a:ln w="19050">
              <a:solidFill>
                <a:srgbClr val="6699FF"/>
              </a:solidFill>
              <a:miter lim="800000"/>
              <a:headEnd/>
              <a:tailEnd/>
            </a:ln>
          </p:spPr>
          <p:txBody>
            <a:bodyPr wrap="none">
              <a:spAutoFit/>
            </a:bodyPr>
            <a:lstStyle/>
            <a:p>
              <a:pPr algn="ctr"/>
              <a:r>
                <a:rPr lang="en-US">
                  <a:solidFill>
                    <a:srgbClr val="0000CC"/>
                  </a:solidFill>
                  <a:latin typeface="Times New Roman" pitchFamily="18" charset="0"/>
                </a:rPr>
                <a:t>H1, ZEUS</a:t>
              </a:r>
            </a:p>
          </p:txBody>
        </p:sp>
        <p:sp>
          <p:nvSpPr>
            <p:cNvPr id="20514" name="Line 7"/>
            <p:cNvSpPr>
              <a:spLocks noChangeShapeType="1"/>
            </p:cNvSpPr>
            <p:nvPr/>
          </p:nvSpPr>
          <p:spPr bwMode="auto">
            <a:xfrm flipH="1">
              <a:off x="1100" y="1296"/>
              <a:ext cx="96" cy="96"/>
            </a:xfrm>
            <a:prstGeom prst="line">
              <a:avLst/>
            </a:prstGeom>
            <a:noFill/>
            <a:ln w="38100">
              <a:noFill/>
              <a:round/>
              <a:headEnd/>
              <a:tailEnd type="triangle" w="med" len="med"/>
            </a:ln>
          </p:spPr>
          <p:txBody>
            <a:bodyPr/>
            <a:lstStyle/>
            <a:p>
              <a:endParaRPr lang="en-US"/>
            </a:p>
          </p:txBody>
        </p:sp>
        <p:sp>
          <p:nvSpPr>
            <p:cNvPr id="20515" name="Line 8"/>
            <p:cNvSpPr>
              <a:spLocks noChangeShapeType="1"/>
            </p:cNvSpPr>
            <p:nvPr/>
          </p:nvSpPr>
          <p:spPr bwMode="auto">
            <a:xfrm flipH="1">
              <a:off x="1008" y="1344"/>
              <a:ext cx="144" cy="96"/>
            </a:xfrm>
            <a:prstGeom prst="line">
              <a:avLst/>
            </a:prstGeom>
            <a:noFill/>
            <a:ln w="28575">
              <a:solidFill>
                <a:srgbClr val="6699FF"/>
              </a:solidFill>
              <a:round/>
              <a:headEnd/>
              <a:tailEnd type="triangle" w="med" len="med"/>
            </a:ln>
          </p:spPr>
          <p:txBody>
            <a:bodyPr/>
            <a:lstStyle/>
            <a:p>
              <a:endParaRPr lang="en-US"/>
            </a:p>
          </p:txBody>
        </p:sp>
      </p:grpSp>
      <p:sp>
        <p:nvSpPr>
          <p:cNvPr id="20485" name="Rectangle 10"/>
          <p:cNvSpPr>
            <a:spLocks noChangeArrowheads="1"/>
          </p:cNvSpPr>
          <p:nvPr/>
        </p:nvSpPr>
        <p:spPr bwMode="auto">
          <a:xfrm rot="-1882547">
            <a:off x="8007106" y="2611148"/>
            <a:ext cx="2105025" cy="354012"/>
          </a:xfrm>
          <a:prstGeom prst="rect">
            <a:avLst/>
          </a:prstGeom>
          <a:solidFill>
            <a:srgbClr val="FFFF00"/>
          </a:solidFill>
          <a:ln w="28575">
            <a:noFill/>
            <a:miter lim="800000"/>
            <a:headEnd/>
            <a:tailEnd/>
          </a:ln>
        </p:spPr>
        <p:txBody>
          <a:bodyPr wrap="none" anchor="ctr"/>
          <a:lstStyle/>
          <a:p>
            <a:pPr eaLnBrk="0" hangingPunct="0"/>
            <a:endParaRPr lang="en-US">
              <a:solidFill>
                <a:srgbClr val="FFFFFF"/>
              </a:solidFill>
            </a:endParaRPr>
          </a:p>
        </p:txBody>
      </p:sp>
      <p:sp>
        <p:nvSpPr>
          <p:cNvPr id="20486" name="Text Box 11"/>
          <p:cNvSpPr txBox="1">
            <a:spLocks noChangeArrowheads="1"/>
          </p:cNvSpPr>
          <p:nvPr/>
        </p:nvSpPr>
        <p:spPr bwMode="auto">
          <a:xfrm rot="-1988820">
            <a:off x="7874557" y="2672417"/>
            <a:ext cx="2027222" cy="461665"/>
          </a:xfrm>
          <a:prstGeom prst="rect">
            <a:avLst/>
          </a:prstGeom>
          <a:noFill/>
          <a:ln w="28575">
            <a:noFill/>
            <a:miter lim="800000"/>
            <a:headEnd/>
            <a:tailEnd/>
          </a:ln>
        </p:spPr>
        <p:txBody>
          <a:bodyPr wrap="none">
            <a:spAutoFit/>
          </a:bodyPr>
          <a:lstStyle/>
          <a:p>
            <a:pPr algn="ctr" eaLnBrk="0" hangingPunct="0"/>
            <a:r>
              <a:rPr lang="en-US" sz="2400" b="1" i="1">
                <a:solidFill>
                  <a:srgbClr val="FF0000"/>
                </a:solidFill>
              </a:rPr>
              <a:t>JLab Upgrade</a:t>
            </a:r>
          </a:p>
        </p:txBody>
      </p:sp>
      <p:pic>
        <p:nvPicPr>
          <p:cNvPr id="20487" name="Picture 12" descr="dvcs_11gev"/>
          <p:cNvPicPr>
            <a:picLocks noChangeAspect="1" noChangeArrowheads="1"/>
          </p:cNvPicPr>
          <p:nvPr/>
        </p:nvPicPr>
        <p:blipFill>
          <a:blip r:embed="rId4" cstate="print"/>
          <a:srcRect t="15898" r="3615"/>
          <a:stretch>
            <a:fillRect/>
          </a:stretch>
        </p:blipFill>
        <p:spPr bwMode="auto">
          <a:xfrm>
            <a:off x="4013122" y="1255089"/>
            <a:ext cx="6936317" cy="4992624"/>
          </a:xfrm>
          <a:prstGeom prst="rect">
            <a:avLst/>
          </a:prstGeom>
          <a:noFill/>
          <a:ln w="9525">
            <a:noFill/>
            <a:miter lim="800000"/>
            <a:headEnd/>
            <a:tailEnd/>
          </a:ln>
        </p:spPr>
      </p:pic>
      <p:sp>
        <p:nvSpPr>
          <p:cNvPr id="20488" name="Rectangle 13"/>
          <p:cNvSpPr>
            <a:spLocks noChangeArrowheads="1"/>
          </p:cNvSpPr>
          <p:nvPr/>
        </p:nvSpPr>
        <p:spPr bwMode="auto">
          <a:xfrm>
            <a:off x="4911480" y="1711035"/>
            <a:ext cx="5105400" cy="3805238"/>
          </a:xfrm>
          <a:prstGeom prst="rect">
            <a:avLst/>
          </a:prstGeom>
          <a:solidFill>
            <a:schemeClr val="bg1"/>
          </a:solidFill>
          <a:ln w="9525">
            <a:noFill/>
            <a:miter lim="800000"/>
            <a:headEnd/>
            <a:tailEnd/>
          </a:ln>
        </p:spPr>
        <p:txBody>
          <a:bodyPr wrap="none" anchor="ctr"/>
          <a:lstStyle/>
          <a:p>
            <a:pPr algn="ctr"/>
            <a:r>
              <a:rPr lang="en-US" b="1">
                <a:solidFill>
                  <a:srgbClr val="FFFFFF"/>
                </a:solidFill>
                <a:latin typeface="Times New Roman" pitchFamily="18" charset="0"/>
              </a:rPr>
              <a:t>11 GeV</a:t>
            </a:r>
          </a:p>
        </p:txBody>
      </p:sp>
      <p:sp>
        <p:nvSpPr>
          <p:cNvPr id="20489" name="Freeform 14"/>
          <p:cNvSpPr>
            <a:spLocks/>
          </p:cNvSpPr>
          <p:nvPr/>
        </p:nvSpPr>
        <p:spPr bwMode="auto">
          <a:xfrm>
            <a:off x="5063880" y="1634835"/>
            <a:ext cx="5486400" cy="3733800"/>
          </a:xfrm>
          <a:custGeom>
            <a:avLst/>
            <a:gdLst>
              <a:gd name="T0" fmla="*/ 136 w 3600"/>
              <a:gd name="T1" fmla="*/ 2328 h 2408"/>
              <a:gd name="T2" fmla="*/ 616 w 3600"/>
              <a:gd name="T3" fmla="*/ 1800 h 2408"/>
              <a:gd name="T4" fmla="*/ 1192 w 3600"/>
              <a:gd name="T5" fmla="*/ 1320 h 2408"/>
              <a:gd name="T6" fmla="*/ 2296 w 3600"/>
              <a:gd name="T7" fmla="*/ 504 h 2408"/>
              <a:gd name="T8" fmla="*/ 2920 w 3600"/>
              <a:gd name="T9" fmla="*/ 120 h 2408"/>
              <a:gd name="T10" fmla="*/ 3208 w 3600"/>
              <a:gd name="T11" fmla="*/ 24 h 2408"/>
              <a:gd name="T12" fmla="*/ 3400 w 3600"/>
              <a:gd name="T13" fmla="*/ 24 h 2408"/>
              <a:gd name="T14" fmla="*/ 3544 w 3600"/>
              <a:gd name="T15" fmla="*/ 168 h 2408"/>
              <a:gd name="T16" fmla="*/ 3592 w 3600"/>
              <a:gd name="T17" fmla="*/ 312 h 2408"/>
              <a:gd name="T18" fmla="*/ 3592 w 3600"/>
              <a:gd name="T19" fmla="*/ 456 h 2408"/>
              <a:gd name="T20" fmla="*/ 3592 w 3600"/>
              <a:gd name="T21" fmla="*/ 552 h 2408"/>
              <a:gd name="T22" fmla="*/ 3544 w 3600"/>
              <a:gd name="T23" fmla="*/ 696 h 2408"/>
              <a:gd name="T24" fmla="*/ 3448 w 3600"/>
              <a:gd name="T25" fmla="*/ 840 h 2408"/>
              <a:gd name="T26" fmla="*/ 3112 w 3600"/>
              <a:gd name="T27" fmla="*/ 1272 h 2408"/>
              <a:gd name="T28" fmla="*/ 2392 w 3600"/>
              <a:gd name="T29" fmla="*/ 1800 h 2408"/>
              <a:gd name="T30" fmla="*/ 1432 w 3600"/>
              <a:gd name="T31" fmla="*/ 2280 h 2408"/>
              <a:gd name="T32" fmla="*/ 136 w 3600"/>
              <a:gd name="T33" fmla="*/ 2328 h 24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0"/>
              <a:gd name="T52" fmla="*/ 0 h 2408"/>
              <a:gd name="T53" fmla="*/ 3600 w 3600"/>
              <a:gd name="T54" fmla="*/ 2408 h 24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0" h="2408">
                <a:moveTo>
                  <a:pt x="136" y="2328"/>
                </a:moveTo>
                <a:cubicBezTo>
                  <a:pt x="0" y="2248"/>
                  <a:pt x="440" y="1968"/>
                  <a:pt x="616" y="1800"/>
                </a:cubicBezTo>
                <a:cubicBezTo>
                  <a:pt x="792" y="1632"/>
                  <a:pt x="912" y="1536"/>
                  <a:pt x="1192" y="1320"/>
                </a:cubicBezTo>
                <a:cubicBezTo>
                  <a:pt x="1472" y="1104"/>
                  <a:pt x="2008" y="704"/>
                  <a:pt x="2296" y="504"/>
                </a:cubicBezTo>
                <a:cubicBezTo>
                  <a:pt x="2584" y="304"/>
                  <a:pt x="2768" y="200"/>
                  <a:pt x="2920" y="120"/>
                </a:cubicBezTo>
                <a:cubicBezTo>
                  <a:pt x="3072" y="40"/>
                  <a:pt x="3128" y="40"/>
                  <a:pt x="3208" y="24"/>
                </a:cubicBezTo>
                <a:cubicBezTo>
                  <a:pt x="3288" y="8"/>
                  <a:pt x="3344" y="0"/>
                  <a:pt x="3400" y="24"/>
                </a:cubicBezTo>
                <a:cubicBezTo>
                  <a:pt x="3456" y="48"/>
                  <a:pt x="3512" y="120"/>
                  <a:pt x="3544" y="168"/>
                </a:cubicBezTo>
                <a:cubicBezTo>
                  <a:pt x="3576" y="216"/>
                  <a:pt x="3584" y="264"/>
                  <a:pt x="3592" y="312"/>
                </a:cubicBezTo>
                <a:cubicBezTo>
                  <a:pt x="3600" y="360"/>
                  <a:pt x="3592" y="416"/>
                  <a:pt x="3592" y="456"/>
                </a:cubicBezTo>
                <a:cubicBezTo>
                  <a:pt x="3592" y="496"/>
                  <a:pt x="3600" y="512"/>
                  <a:pt x="3592" y="552"/>
                </a:cubicBezTo>
                <a:cubicBezTo>
                  <a:pt x="3584" y="592"/>
                  <a:pt x="3568" y="648"/>
                  <a:pt x="3544" y="696"/>
                </a:cubicBezTo>
                <a:cubicBezTo>
                  <a:pt x="3520" y="744"/>
                  <a:pt x="3520" y="744"/>
                  <a:pt x="3448" y="840"/>
                </a:cubicBezTo>
                <a:cubicBezTo>
                  <a:pt x="3376" y="936"/>
                  <a:pt x="3288" y="1112"/>
                  <a:pt x="3112" y="1272"/>
                </a:cubicBezTo>
                <a:cubicBezTo>
                  <a:pt x="2936" y="1432"/>
                  <a:pt x="2672" y="1632"/>
                  <a:pt x="2392" y="1800"/>
                </a:cubicBezTo>
                <a:cubicBezTo>
                  <a:pt x="2112" y="1968"/>
                  <a:pt x="1808" y="2192"/>
                  <a:pt x="1432" y="2280"/>
                </a:cubicBezTo>
                <a:cubicBezTo>
                  <a:pt x="1056" y="2368"/>
                  <a:pt x="272" y="2408"/>
                  <a:pt x="136" y="2328"/>
                </a:cubicBezTo>
                <a:close/>
              </a:path>
            </a:pathLst>
          </a:custGeom>
          <a:solidFill>
            <a:srgbClr val="FFFF00"/>
          </a:solidFill>
          <a:ln w="28575">
            <a:solidFill>
              <a:srgbClr val="000000"/>
            </a:solidFill>
            <a:prstDash val="sysDot"/>
            <a:round/>
            <a:headEnd/>
            <a:tailEnd/>
          </a:ln>
        </p:spPr>
        <p:txBody>
          <a:bodyPr/>
          <a:lstStyle/>
          <a:p>
            <a:pPr eaLnBrk="0" hangingPunct="0"/>
            <a:endParaRPr lang="en-US">
              <a:solidFill>
                <a:srgbClr val="FFFFFF"/>
              </a:solidFill>
            </a:endParaRPr>
          </a:p>
        </p:txBody>
      </p:sp>
      <p:sp>
        <p:nvSpPr>
          <p:cNvPr id="20490" name="Line 15"/>
          <p:cNvSpPr>
            <a:spLocks noChangeShapeType="1"/>
          </p:cNvSpPr>
          <p:nvPr/>
        </p:nvSpPr>
        <p:spPr bwMode="auto">
          <a:xfrm>
            <a:off x="4867030" y="1395123"/>
            <a:ext cx="1588" cy="3892550"/>
          </a:xfrm>
          <a:prstGeom prst="line">
            <a:avLst/>
          </a:prstGeom>
          <a:noFill/>
          <a:ln w="57150">
            <a:solidFill>
              <a:srgbClr val="6699FF"/>
            </a:solidFill>
            <a:round/>
            <a:headEnd/>
            <a:tailEnd/>
          </a:ln>
        </p:spPr>
        <p:txBody>
          <a:bodyPr/>
          <a:lstStyle/>
          <a:p>
            <a:endParaRPr lang="en-US"/>
          </a:p>
        </p:txBody>
      </p:sp>
      <p:sp>
        <p:nvSpPr>
          <p:cNvPr id="20491" name="Text Box 16"/>
          <p:cNvSpPr txBox="1">
            <a:spLocks noChangeArrowheads="1"/>
          </p:cNvSpPr>
          <p:nvPr/>
        </p:nvSpPr>
        <p:spPr bwMode="auto">
          <a:xfrm>
            <a:off x="5281292" y="1390361"/>
            <a:ext cx="1132040" cy="400110"/>
          </a:xfrm>
          <a:prstGeom prst="rect">
            <a:avLst/>
          </a:prstGeom>
          <a:noFill/>
          <a:ln w="19050">
            <a:noFill/>
            <a:miter lim="800000"/>
            <a:headEnd/>
            <a:tailEnd/>
          </a:ln>
        </p:spPr>
        <p:txBody>
          <a:bodyPr wrap="none">
            <a:spAutoFit/>
          </a:bodyPr>
          <a:lstStyle/>
          <a:p>
            <a:pPr algn="ctr"/>
            <a:r>
              <a:rPr lang="en-US" sz="2000" b="1" i="1" dirty="0">
                <a:solidFill>
                  <a:srgbClr val="0000CC"/>
                </a:solidFill>
                <a:latin typeface="Calibri" panose="020F0502020204030204" pitchFamily="34" charset="0"/>
                <a:cs typeface="Calibri" panose="020F0502020204030204" pitchFamily="34" charset="0"/>
              </a:rPr>
              <a:t>H1, ZEUS</a:t>
            </a:r>
          </a:p>
        </p:txBody>
      </p:sp>
      <p:sp>
        <p:nvSpPr>
          <p:cNvPr id="20492" name="Line 17"/>
          <p:cNvSpPr>
            <a:spLocks noChangeShapeType="1"/>
          </p:cNvSpPr>
          <p:nvPr/>
        </p:nvSpPr>
        <p:spPr bwMode="auto">
          <a:xfrm flipH="1">
            <a:off x="5028956" y="1564985"/>
            <a:ext cx="142875" cy="141288"/>
          </a:xfrm>
          <a:prstGeom prst="line">
            <a:avLst/>
          </a:prstGeom>
          <a:noFill/>
          <a:ln w="38100">
            <a:noFill/>
            <a:round/>
            <a:headEnd/>
            <a:tailEnd type="triangle" w="med" len="med"/>
          </a:ln>
        </p:spPr>
        <p:txBody>
          <a:bodyPr/>
          <a:lstStyle/>
          <a:p>
            <a:endParaRPr lang="en-US"/>
          </a:p>
        </p:txBody>
      </p:sp>
      <p:sp>
        <p:nvSpPr>
          <p:cNvPr id="20493" name="Line 18"/>
          <p:cNvSpPr>
            <a:spLocks noChangeShapeType="1"/>
          </p:cNvSpPr>
          <p:nvPr/>
        </p:nvSpPr>
        <p:spPr bwMode="auto">
          <a:xfrm flipH="1">
            <a:off x="4897193" y="1641185"/>
            <a:ext cx="347662" cy="141288"/>
          </a:xfrm>
          <a:prstGeom prst="line">
            <a:avLst/>
          </a:prstGeom>
          <a:noFill/>
          <a:ln w="28575">
            <a:solidFill>
              <a:srgbClr val="6699FF"/>
            </a:solidFill>
            <a:round/>
            <a:headEnd/>
            <a:tailEnd type="triangle" w="med" len="med"/>
          </a:ln>
        </p:spPr>
        <p:txBody>
          <a:bodyPr/>
          <a:lstStyle/>
          <a:p>
            <a:endParaRPr lang="en-US"/>
          </a:p>
        </p:txBody>
      </p:sp>
      <p:sp>
        <p:nvSpPr>
          <p:cNvPr id="20494" name="Freeform 19"/>
          <p:cNvSpPr>
            <a:spLocks/>
          </p:cNvSpPr>
          <p:nvPr/>
        </p:nvSpPr>
        <p:spPr bwMode="auto">
          <a:xfrm>
            <a:off x="4949581" y="1177635"/>
            <a:ext cx="142875" cy="4033838"/>
          </a:xfrm>
          <a:custGeom>
            <a:avLst/>
            <a:gdLst>
              <a:gd name="T0" fmla="*/ 0 w 168"/>
              <a:gd name="T1" fmla="*/ 3016 h 3016"/>
              <a:gd name="T2" fmla="*/ 144 w 168"/>
              <a:gd name="T3" fmla="*/ 424 h 3016"/>
              <a:gd name="T4" fmla="*/ 144 w 168"/>
              <a:gd name="T5" fmla="*/ 472 h 3016"/>
              <a:gd name="T6" fmla="*/ 0 60000 65536"/>
              <a:gd name="T7" fmla="*/ 0 60000 65536"/>
              <a:gd name="T8" fmla="*/ 0 60000 65536"/>
              <a:gd name="T9" fmla="*/ 0 w 168"/>
              <a:gd name="T10" fmla="*/ 0 h 3016"/>
              <a:gd name="T11" fmla="*/ 168 w 168"/>
              <a:gd name="T12" fmla="*/ 3016 h 3016"/>
            </a:gdLst>
            <a:ahLst/>
            <a:cxnLst>
              <a:cxn ang="T6">
                <a:pos x="T0" y="T1"/>
              </a:cxn>
              <a:cxn ang="T7">
                <a:pos x="T2" y="T3"/>
              </a:cxn>
              <a:cxn ang="T8">
                <a:pos x="T4" y="T5"/>
              </a:cxn>
            </a:cxnLst>
            <a:rect l="T9" t="T10" r="T11" b="T12"/>
            <a:pathLst>
              <a:path w="168" h="3016">
                <a:moveTo>
                  <a:pt x="0" y="3016"/>
                </a:moveTo>
                <a:cubicBezTo>
                  <a:pt x="60" y="1932"/>
                  <a:pt x="120" y="848"/>
                  <a:pt x="144" y="424"/>
                </a:cubicBezTo>
                <a:cubicBezTo>
                  <a:pt x="168" y="0"/>
                  <a:pt x="156" y="236"/>
                  <a:pt x="144" y="472"/>
                </a:cubicBezTo>
              </a:path>
            </a:pathLst>
          </a:custGeom>
          <a:noFill/>
          <a:ln w="28575">
            <a:solidFill>
              <a:srgbClr val="FF0000"/>
            </a:solidFill>
            <a:prstDash val="sysDot"/>
            <a:round/>
            <a:headEnd/>
            <a:tailEnd/>
          </a:ln>
        </p:spPr>
        <p:txBody>
          <a:bodyPr/>
          <a:lstStyle/>
          <a:p>
            <a:pPr eaLnBrk="0" hangingPunct="0"/>
            <a:endParaRPr lang="en-US">
              <a:solidFill>
                <a:srgbClr val="FFFFFF"/>
              </a:solidFill>
            </a:endParaRPr>
          </a:p>
        </p:txBody>
      </p:sp>
      <p:sp>
        <p:nvSpPr>
          <p:cNvPr id="20495" name="Freeform 20"/>
          <p:cNvSpPr>
            <a:spLocks/>
          </p:cNvSpPr>
          <p:nvPr/>
        </p:nvSpPr>
        <p:spPr bwMode="auto">
          <a:xfrm>
            <a:off x="4986093" y="1461799"/>
            <a:ext cx="2208212" cy="3749675"/>
          </a:xfrm>
          <a:custGeom>
            <a:avLst/>
            <a:gdLst>
              <a:gd name="T0" fmla="*/ 1488 w 1488"/>
              <a:gd name="T1" fmla="*/ 0 h 2544"/>
              <a:gd name="T2" fmla="*/ 1200 w 1488"/>
              <a:gd name="T3" fmla="*/ 336 h 2544"/>
              <a:gd name="T4" fmla="*/ 720 w 1488"/>
              <a:gd name="T5" fmla="*/ 1056 h 2544"/>
              <a:gd name="T6" fmla="*/ 336 w 1488"/>
              <a:gd name="T7" fmla="*/ 1680 h 2544"/>
              <a:gd name="T8" fmla="*/ 96 w 1488"/>
              <a:gd name="T9" fmla="*/ 2208 h 2544"/>
              <a:gd name="T10" fmla="*/ 0 w 1488"/>
              <a:gd name="T11" fmla="*/ 2544 h 2544"/>
              <a:gd name="T12" fmla="*/ 0 60000 65536"/>
              <a:gd name="T13" fmla="*/ 0 60000 65536"/>
              <a:gd name="T14" fmla="*/ 0 60000 65536"/>
              <a:gd name="T15" fmla="*/ 0 60000 65536"/>
              <a:gd name="T16" fmla="*/ 0 60000 65536"/>
              <a:gd name="T17" fmla="*/ 0 60000 65536"/>
              <a:gd name="T18" fmla="*/ 0 w 1488"/>
              <a:gd name="T19" fmla="*/ 0 h 2544"/>
              <a:gd name="T20" fmla="*/ 1488 w 1488"/>
              <a:gd name="T21" fmla="*/ 2544 h 2544"/>
            </a:gdLst>
            <a:ahLst/>
            <a:cxnLst>
              <a:cxn ang="T12">
                <a:pos x="T0" y="T1"/>
              </a:cxn>
              <a:cxn ang="T13">
                <a:pos x="T2" y="T3"/>
              </a:cxn>
              <a:cxn ang="T14">
                <a:pos x="T4" y="T5"/>
              </a:cxn>
              <a:cxn ang="T15">
                <a:pos x="T6" y="T7"/>
              </a:cxn>
              <a:cxn ang="T16">
                <a:pos x="T8" y="T9"/>
              </a:cxn>
              <a:cxn ang="T17">
                <a:pos x="T10" y="T11"/>
              </a:cxn>
            </a:cxnLst>
            <a:rect l="T18" t="T19" r="T20" b="T21"/>
            <a:pathLst>
              <a:path w="1488" h="2544">
                <a:moveTo>
                  <a:pt x="1488" y="0"/>
                </a:moveTo>
                <a:cubicBezTo>
                  <a:pt x="1408" y="80"/>
                  <a:pt x="1328" y="160"/>
                  <a:pt x="1200" y="336"/>
                </a:cubicBezTo>
                <a:cubicBezTo>
                  <a:pt x="1072" y="512"/>
                  <a:pt x="864" y="832"/>
                  <a:pt x="720" y="1056"/>
                </a:cubicBezTo>
                <a:cubicBezTo>
                  <a:pt x="576" y="1280"/>
                  <a:pt x="440" y="1488"/>
                  <a:pt x="336" y="1680"/>
                </a:cubicBezTo>
                <a:cubicBezTo>
                  <a:pt x="232" y="1872"/>
                  <a:pt x="152" y="2064"/>
                  <a:pt x="96" y="2208"/>
                </a:cubicBezTo>
                <a:cubicBezTo>
                  <a:pt x="40" y="2352"/>
                  <a:pt x="20" y="2448"/>
                  <a:pt x="0" y="2544"/>
                </a:cubicBezTo>
              </a:path>
            </a:pathLst>
          </a:custGeom>
          <a:noFill/>
          <a:ln w="28575">
            <a:solidFill>
              <a:schemeClr val="accent2"/>
            </a:solidFill>
            <a:prstDash val="sysDot"/>
            <a:round/>
            <a:headEnd/>
            <a:tailEnd/>
          </a:ln>
        </p:spPr>
        <p:txBody>
          <a:bodyPr/>
          <a:lstStyle/>
          <a:p>
            <a:pPr eaLnBrk="0" hangingPunct="0"/>
            <a:endParaRPr lang="en-US">
              <a:solidFill>
                <a:srgbClr val="FFFFFF"/>
              </a:solidFill>
            </a:endParaRPr>
          </a:p>
        </p:txBody>
      </p:sp>
      <p:sp>
        <p:nvSpPr>
          <p:cNvPr id="20496" name="Text Box 21"/>
          <p:cNvSpPr txBox="1">
            <a:spLocks noChangeArrowheads="1"/>
          </p:cNvSpPr>
          <p:nvPr/>
        </p:nvSpPr>
        <p:spPr bwMode="auto">
          <a:xfrm rot="-2278753">
            <a:off x="7819161" y="2928004"/>
            <a:ext cx="2064989" cy="461665"/>
          </a:xfrm>
          <a:prstGeom prst="rect">
            <a:avLst/>
          </a:prstGeom>
          <a:noFill/>
          <a:ln w="9525">
            <a:noFill/>
            <a:miter lim="800000"/>
            <a:headEnd/>
            <a:tailEnd/>
          </a:ln>
        </p:spPr>
        <p:txBody>
          <a:bodyPr wrap="none">
            <a:spAutoFit/>
          </a:bodyPr>
          <a:lstStyle/>
          <a:p>
            <a:r>
              <a:rPr lang="en-US" sz="2400" b="1" i="1" dirty="0" err="1">
                <a:solidFill>
                  <a:srgbClr val="000000"/>
                </a:solidFill>
                <a:latin typeface="Calibri" panose="020F0502020204030204" pitchFamily="34" charset="0"/>
                <a:cs typeface="Calibri" panose="020F0502020204030204" pitchFamily="34" charset="0"/>
              </a:rPr>
              <a:t>JLab</a:t>
            </a:r>
            <a:r>
              <a:rPr lang="en-US" sz="2400" b="1" i="1" dirty="0">
                <a:solidFill>
                  <a:srgbClr val="000000"/>
                </a:solidFill>
                <a:latin typeface="Calibri" panose="020F0502020204030204" pitchFamily="34" charset="0"/>
                <a:cs typeface="Calibri" panose="020F0502020204030204" pitchFamily="34" charset="0"/>
              </a:rPr>
              <a:t> @ 11 GeV</a:t>
            </a:r>
          </a:p>
        </p:txBody>
      </p:sp>
      <p:sp>
        <p:nvSpPr>
          <p:cNvPr id="20497" name="Text Box 22"/>
          <p:cNvSpPr txBox="1">
            <a:spLocks noChangeArrowheads="1"/>
          </p:cNvSpPr>
          <p:nvPr/>
        </p:nvSpPr>
        <p:spPr bwMode="auto">
          <a:xfrm rot="-2176815">
            <a:off x="8005810" y="2105013"/>
            <a:ext cx="891591" cy="369332"/>
          </a:xfrm>
          <a:prstGeom prst="rect">
            <a:avLst/>
          </a:prstGeom>
          <a:noFill/>
          <a:ln w="9525">
            <a:noFill/>
            <a:miter lim="800000"/>
            <a:headEnd/>
            <a:tailEnd/>
          </a:ln>
        </p:spPr>
        <p:txBody>
          <a:bodyPr wrap="none">
            <a:spAutoFit/>
          </a:bodyPr>
          <a:lstStyle/>
          <a:p>
            <a:r>
              <a:rPr lang="en-US" b="1" dirty="0">
                <a:solidFill>
                  <a:srgbClr val="0070C0"/>
                </a:solidFill>
                <a:latin typeface="Calibri" panose="020F0502020204030204" pitchFamily="34" charset="0"/>
                <a:cs typeface="Calibri" panose="020F0502020204030204" pitchFamily="34" charset="0"/>
              </a:rPr>
              <a:t>11 GeV</a:t>
            </a:r>
          </a:p>
        </p:txBody>
      </p:sp>
      <p:sp>
        <p:nvSpPr>
          <p:cNvPr id="20498" name="Text Box 23"/>
          <p:cNvSpPr txBox="1">
            <a:spLocks noChangeArrowheads="1"/>
          </p:cNvSpPr>
          <p:nvPr/>
        </p:nvSpPr>
        <p:spPr bwMode="auto">
          <a:xfrm rot="-3068913">
            <a:off x="6523879" y="1669244"/>
            <a:ext cx="891591" cy="369332"/>
          </a:xfrm>
          <a:prstGeom prst="rect">
            <a:avLst/>
          </a:prstGeom>
          <a:noFill/>
          <a:ln w="9525">
            <a:noFill/>
            <a:miter lim="800000"/>
            <a:headEnd/>
            <a:tailEnd/>
          </a:ln>
        </p:spPr>
        <p:txBody>
          <a:bodyPr wrap="none">
            <a:spAutoFit/>
          </a:bodyPr>
          <a:lstStyle/>
          <a:p>
            <a:r>
              <a:rPr lang="en-US">
                <a:solidFill>
                  <a:srgbClr val="66CCFF"/>
                </a:solidFill>
              </a:rPr>
              <a:t>27 GeV</a:t>
            </a:r>
          </a:p>
        </p:txBody>
      </p:sp>
      <p:sp>
        <p:nvSpPr>
          <p:cNvPr id="20499" name="Text Box 24"/>
          <p:cNvSpPr txBox="1">
            <a:spLocks noChangeArrowheads="1"/>
          </p:cNvSpPr>
          <p:nvPr/>
        </p:nvSpPr>
        <p:spPr bwMode="auto">
          <a:xfrm rot="-4837109">
            <a:off x="4812027" y="2126444"/>
            <a:ext cx="1000595" cy="369332"/>
          </a:xfrm>
          <a:prstGeom prst="rect">
            <a:avLst/>
          </a:prstGeom>
          <a:noFill/>
          <a:ln w="9525">
            <a:noFill/>
            <a:miter lim="800000"/>
            <a:headEnd/>
            <a:tailEnd/>
          </a:ln>
        </p:spPr>
        <p:txBody>
          <a:bodyPr wrap="none">
            <a:spAutoFit/>
          </a:bodyPr>
          <a:lstStyle/>
          <a:p>
            <a:r>
              <a:rPr lang="en-US" dirty="0">
                <a:solidFill>
                  <a:srgbClr val="FF0000"/>
                </a:solidFill>
                <a:latin typeface="Calibri" panose="020F0502020204030204" pitchFamily="34" charset="0"/>
                <a:cs typeface="Calibri" panose="020F0502020204030204" pitchFamily="34" charset="0"/>
              </a:rPr>
              <a:t>200 GeV</a:t>
            </a:r>
          </a:p>
        </p:txBody>
      </p:sp>
      <p:sp>
        <p:nvSpPr>
          <p:cNvPr id="20500" name="Text Box 25"/>
          <p:cNvSpPr txBox="1">
            <a:spLocks noChangeArrowheads="1"/>
          </p:cNvSpPr>
          <p:nvPr/>
        </p:nvSpPr>
        <p:spPr bwMode="auto">
          <a:xfrm rot="-2488212">
            <a:off x="9233170" y="3552813"/>
            <a:ext cx="1173719" cy="369332"/>
          </a:xfrm>
          <a:prstGeom prst="rect">
            <a:avLst/>
          </a:prstGeom>
          <a:noFill/>
          <a:ln w="9525">
            <a:noFill/>
            <a:miter lim="800000"/>
            <a:headEnd/>
            <a:tailEnd/>
          </a:ln>
        </p:spPr>
        <p:txBody>
          <a:bodyPr wrap="none">
            <a:spAutoFit/>
          </a:bodyPr>
          <a:lstStyle/>
          <a:p>
            <a:r>
              <a:rPr lang="en-US" b="1" dirty="0">
                <a:solidFill>
                  <a:srgbClr val="0070C0"/>
                </a:solidFill>
                <a:latin typeface="Calibri" panose="020F0502020204030204" pitchFamily="34" charset="0"/>
                <a:cs typeface="Calibri" panose="020F0502020204030204" pitchFamily="34" charset="0"/>
              </a:rPr>
              <a:t>W = 2 GeV</a:t>
            </a:r>
          </a:p>
        </p:txBody>
      </p:sp>
      <p:sp>
        <p:nvSpPr>
          <p:cNvPr id="144412" name="Text Box 28"/>
          <p:cNvSpPr txBox="1">
            <a:spLocks noChangeArrowheads="1"/>
          </p:cNvSpPr>
          <p:nvPr/>
        </p:nvSpPr>
        <p:spPr bwMode="auto">
          <a:xfrm>
            <a:off x="9795639" y="1852113"/>
            <a:ext cx="2275688" cy="1077218"/>
          </a:xfrm>
          <a:prstGeom prst="rect">
            <a:avLst/>
          </a:prstGeom>
          <a:solidFill>
            <a:srgbClr val="008000"/>
          </a:solidFill>
          <a:ln w="9525">
            <a:solidFill>
              <a:srgbClr val="000000"/>
            </a:solidFill>
            <a:miter lim="800000"/>
            <a:headEnd/>
            <a:tailEnd/>
          </a:ln>
        </p:spPr>
        <p:txBody>
          <a:bodyPr wrap="none">
            <a:spAutoFit/>
          </a:bodyPr>
          <a:lstStyle/>
          <a:p>
            <a:r>
              <a:rPr lang="en-US" sz="1600" dirty="0">
                <a:solidFill>
                  <a:srgbClr val="FFFFFF"/>
                </a:solidFill>
                <a:latin typeface="Calibri" pitchFamily="34" charset="0"/>
                <a:cs typeface="Calibri" pitchFamily="34" charset="0"/>
              </a:rPr>
              <a:t>Precision measurements </a:t>
            </a:r>
          </a:p>
          <a:p>
            <a:r>
              <a:rPr lang="en-US" sz="1600" dirty="0">
                <a:solidFill>
                  <a:srgbClr val="FFFFFF"/>
                </a:solidFill>
                <a:latin typeface="Calibri" pitchFamily="34" charset="0"/>
                <a:cs typeface="Calibri" pitchFamily="34" charset="0"/>
              </a:rPr>
              <a:t>in the high </a:t>
            </a:r>
            <a:r>
              <a:rPr lang="en-US" sz="1600" dirty="0" err="1">
                <a:solidFill>
                  <a:srgbClr val="FFFFFF"/>
                </a:solidFill>
                <a:latin typeface="Calibri" pitchFamily="34" charset="0"/>
                <a:cs typeface="Calibri" pitchFamily="34" charset="0"/>
              </a:rPr>
              <a:t>x</a:t>
            </a:r>
            <a:r>
              <a:rPr lang="en-US" sz="1600" baseline="-25000" dirty="0" err="1">
                <a:solidFill>
                  <a:srgbClr val="FFFFFF"/>
                </a:solidFill>
                <a:latin typeface="Calibri" pitchFamily="34" charset="0"/>
                <a:cs typeface="Calibri" pitchFamily="34" charset="0"/>
              </a:rPr>
              <a:t>B</a:t>
            </a:r>
            <a:r>
              <a:rPr lang="en-US" sz="1600" dirty="0">
                <a:solidFill>
                  <a:srgbClr val="FFFFFF"/>
                </a:solidFill>
                <a:latin typeface="Calibri" pitchFamily="34" charset="0"/>
                <a:cs typeface="Calibri" pitchFamily="34" charset="0"/>
              </a:rPr>
              <a:t> domain </a:t>
            </a:r>
          </a:p>
          <a:p>
            <a:r>
              <a:rPr lang="en-US" sz="1600" dirty="0">
                <a:solidFill>
                  <a:srgbClr val="FFFFFF"/>
                </a:solidFill>
                <a:latin typeface="Calibri" pitchFamily="34" charset="0"/>
                <a:cs typeface="Calibri" pitchFamily="34" charset="0"/>
              </a:rPr>
              <a:t>of exclusive processes </a:t>
            </a:r>
          </a:p>
          <a:p>
            <a:r>
              <a:rPr lang="en-US" sz="1600" dirty="0">
                <a:solidFill>
                  <a:srgbClr val="FFFFFF"/>
                </a:solidFill>
                <a:latin typeface="Calibri" pitchFamily="34" charset="0"/>
                <a:cs typeface="Calibri" pitchFamily="34" charset="0"/>
              </a:rPr>
              <a:t>requires high luminosity. </a:t>
            </a:r>
          </a:p>
        </p:txBody>
      </p:sp>
      <p:sp>
        <p:nvSpPr>
          <p:cNvPr id="20502" name="Text Box 29"/>
          <p:cNvSpPr txBox="1">
            <a:spLocks noChangeArrowheads="1"/>
          </p:cNvSpPr>
          <p:nvPr/>
        </p:nvSpPr>
        <p:spPr bwMode="auto">
          <a:xfrm>
            <a:off x="10116893" y="5714710"/>
            <a:ext cx="453970" cy="369332"/>
          </a:xfrm>
          <a:prstGeom prst="rect">
            <a:avLst/>
          </a:prstGeom>
          <a:noFill/>
          <a:ln w="9525">
            <a:noFill/>
            <a:miter lim="800000"/>
            <a:headEnd/>
            <a:tailEnd/>
          </a:ln>
        </p:spPr>
        <p:txBody>
          <a:bodyPr wrap="none">
            <a:spAutoFit/>
          </a:bodyPr>
          <a:lstStyle/>
          <a:p>
            <a:r>
              <a:rPr lang="en-US">
                <a:solidFill>
                  <a:srgbClr val="FFFFFF"/>
                </a:solidFill>
              </a:rPr>
              <a:t>0.7</a:t>
            </a:r>
          </a:p>
        </p:txBody>
      </p:sp>
      <p:sp>
        <p:nvSpPr>
          <p:cNvPr id="20503" name="Line 30"/>
          <p:cNvSpPr>
            <a:spLocks noChangeShapeType="1"/>
          </p:cNvSpPr>
          <p:nvPr/>
        </p:nvSpPr>
        <p:spPr bwMode="auto">
          <a:xfrm flipV="1">
            <a:off x="7194305" y="2244435"/>
            <a:ext cx="1588" cy="3043238"/>
          </a:xfrm>
          <a:prstGeom prst="line">
            <a:avLst/>
          </a:prstGeom>
          <a:noFill/>
          <a:ln w="28575">
            <a:solidFill>
              <a:srgbClr val="003399"/>
            </a:solidFill>
            <a:prstDash val="dash"/>
            <a:round/>
            <a:headEnd/>
            <a:tailEnd/>
          </a:ln>
        </p:spPr>
        <p:txBody>
          <a:bodyPr/>
          <a:lstStyle/>
          <a:p>
            <a:endParaRPr lang="en-US"/>
          </a:p>
        </p:txBody>
      </p:sp>
      <p:sp>
        <p:nvSpPr>
          <p:cNvPr id="20504" name="Text Box 31"/>
          <p:cNvSpPr txBox="1">
            <a:spLocks noChangeArrowheads="1"/>
          </p:cNvSpPr>
          <p:nvPr/>
        </p:nvSpPr>
        <p:spPr bwMode="auto">
          <a:xfrm>
            <a:off x="5444880" y="3904960"/>
            <a:ext cx="1314784" cy="400110"/>
          </a:xfrm>
          <a:prstGeom prst="rect">
            <a:avLst/>
          </a:prstGeom>
          <a:noFill/>
          <a:ln w="9525">
            <a:noFill/>
            <a:miter lim="800000"/>
            <a:headEnd/>
            <a:tailEnd/>
          </a:ln>
        </p:spPr>
        <p:txBody>
          <a:bodyPr wrap="none">
            <a:spAutoFit/>
          </a:bodyPr>
          <a:lstStyle/>
          <a:p>
            <a:r>
              <a:rPr lang="en-US" sz="2000" b="1" i="1">
                <a:solidFill>
                  <a:srgbClr val="66CCFF"/>
                </a:solidFill>
              </a:rPr>
              <a:t>HERMES</a:t>
            </a:r>
          </a:p>
        </p:txBody>
      </p:sp>
      <p:sp>
        <p:nvSpPr>
          <p:cNvPr id="20505" name="Text Box 32"/>
          <p:cNvSpPr txBox="1">
            <a:spLocks noChangeArrowheads="1"/>
          </p:cNvSpPr>
          <p:nvPr/>
        </p:nvSpPr>
        <p:spPr bwMode="auto">
          <a:xfrm>
            <a:off x="5063880" y="3142960"/>
            <a:ext cx="1225720" cy="400110"/>
          </a:xfrm>
          <a:prstGeom prst="rect">
            <a:avLst/>
          </a:prstGeom>
          <a:noFill/>
          <a:ln w="9525">
            <a:noFill/>
            <a:miter lim="800000"/>
            <a:headEnd/>
            <a:tailEnd/>
          </a:ln>
        </p:spPr>
        <p:txBody>
          <a:bodyPr wrap="none">
            <a:spAutoFit/>
          </a:bodyPr>
          <a:lstStyle/>
          <a:p>
            <a:r>
              <a:rPr lang="en-US" sz="2000" b="1" i="1" dirty="0">
                <a:solidFill>
                  <a:srgbClr val="FF0000"/>
                </a:solidFill>
                <a:latin typeface="Calibri" panose="020F0502020204030204" pitchFamily="34" charset="0"/>
                <a:cs typeface="Calibri" panose="020F0502020204030204" pitchFamily="34" charset="0"/>
              </a:rPr>
              <a:t>COMPASS</a:t>
            </a:r>
          </a:p>
        </p:txBody>
      </p:sp>
      <p:sp>
        <p:nvSpPr>
          <p:cNvPr id="20506" name="Line 33"/>
          <p:cNvSpPr>
            <a:spLocks noChangeShapeType="1"/>
          </p:cNvSpPr>
          <p:nvPr/>
        </p:nvSpPr>
        <p:spPr bwMode="auto">
          <a:xfrm>
            <a:off x="6587880" y="3311235"/>
            <a:ext cx="457200" cy="0"/>
          </a:xfrm>
          <a:prstGeom prst="line">
            <a:avLst/>
          </a:prstGeom>
          <a:noFill/>
          <a:ln w="28575">
            <a:solidFill>
              <a:srgbClr val="FF0000"/>
            </a:solidFill>
            <a:round/>
            <a:headEnd/>
            <a:tailEnd type="triangle" w="med" len="med"/>
          </a:ln>
        </p:spPr>
        <p:txBody>
          <a:bodyPr/>
          <a:lstStyle/>
          <a:p>
            <a:endParaRPr lang="en-US"/>
          </a:p>
        </p:txBody>
      </p:sp>
      <p:sp>
        <p:nvSpPr>
          <p:cNvPr id="20507" name="Line 34"/>
          <p:cNvSpPr>
            <a:spLocks noChangeShapeType="1"/>
          </p:cNvSpPr>
          <p:nvPr/>
        </p:nvSpPr>
        <p:spPr bwMode="auto">
          <a:xfrm>
            <a:off x="6740280" y="4073235"/>
            <a:ext cx="381000" cy="0"/>
          </a:xfrm>
          <a:prstGeom prst="line">
            <a:avLst/>
          </a:prstGeom>
          <a:noFill/>
          <a:ln w="28575">
            <a:solidFill>
              <a:schemeClr val="accent2"/>
            </a:solidFill>
            <a:round/>
            <a:headEnd/>
            <a:tailEnd type="triangle" w="med" len="med"/>
          </a:ln>
        </p:spPr>
        <p:txBody>
          <a:bodyPr/>
          <a:lstStyle/>
          <a:p>
            <a:endParaRPr lang="en-US"/>
          </a:p>
        </p:txBody>
      </p:sp>
      <p:sp>
        <p:nvSpPr>
          <p:cNvPr id="144419" name="Text Box 35"/>
          <p:cNvSpPr txBox="1">
            <a:spLocks noChangeArrowheads="1"/>
          </p:cNvSpPr>
          <p:nvPr/>
        </p:nvSpPr>
        <p:spPr bwMode="auto">
          <a:xfrm>
            <a:off x="7827718" y="4378036"/>
            <a:ext cx="2462212" cy="835025"/>
          </a:xfrm>
          <a:prstGeom prst="rect">
            <a:avLst/>
          </a:prstGeom>
          <a:solidFill>
            <a:schemeClr val="bg1"/>
          </a:solidFill>
          <a:ln w="9525">
            <a:solidFill>
              <a:srgbClr val="000000"/>
            </a:solidFill>
            <a:miter lim="800000"/>
            <a:headEnd/>
            <a:tailEnd/>
          </a:ln>
        </p:spPr>
        <p:txBody>
          <a:bodyPr>
            <a:spAutoFit/>
          </a:bodyPr>
          <a:lstStyle/>
          <a:p>
            <a:r>
              <a:rPr lang="en-US" sz="1600" dirty="0">
                <a:solidFill>
                  <a:srgbClr val="000000"/>
                </a:solidFill>
                <a:latin typeface="Calibri" pitchFamily="34" charset="0"/>
                <a:cs typeface="Calibri" pitchFamily="34" charset="0"/>
              </a:rPr>
              <a:t>The 12 GeV Upgrade is well matched to  studies in the valence quark regime. </a:t>
            </a:r>
          </a:p>
        </p:txBody>
      </p:sp>
      <p:sp>
        <p:nvSpPr>
          <p:cNvPr id="34" name="TextBox 33"/>
          <p:cNvSpPr txBox="1"/>
          <p:nvPr/>
        </p:nvSpPr>
        <p:spPr>
          <a:xfrm>
            <a:off x="0" y="31946"/>
            <a:ext cx="12179296" cy="646331"/>
          </a:xfrm>
          <a:prstGeom prst="rect">
            <a:avLst/>
          </a:prstGeom>
          <a:noFill/>
        </p:spPr>
        <p:txBody>
          <a:bodyPr wrap="square">
            <a:spAutoFit/>
          </a:bodyPr>
          <a:lstStyle/>
          <a:p>
            <a:pPr algn="ctr">
              <a:defRPr/>
            </a:pPr>
            <a:r>
              <a:rPr lang="en-US" sz="3600" b="1" kern="0" dirty="0">
                <a:ln w="12700">
                  <a:noFill/>
                </a:ln>
                <a:effectLst>
                  <a:innerShdw blurRad="63500" dist="50800">
                    <a:prstClr val="black">
                      <a:alpha val="50000"/>
                    </a:prstClr>
                  </a:innerShdw>
                </a:effectLst>
                <a:latin typeface="Calibri" panose="020F0502020204030204" pitchFamily="34" charset="0"/>
                <a:ea typeface="ＭＳ Ｐゴシック" charset="-128"/>
                <a:cs typeface="Calibri" panose="020F0502020204030204" pitchFamily="34" charset="0"/>
              </a:rPr>
              <a:t>Kinematic coverage for Imaging @ 11GeV</a:t>
            </a:r>
            <a:endParaRPr lang="en-US" sz="3600" dirty="0">
              <a:ln w="12700">
                <a:noFill/>
              </a:ln>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A27FB910-B6F9-0E4A-BB57-9A7D982D1544}"/>
              </a:ext>
            </a:extLst>
          </p:cNvPr>
          <p:cNvSpPr>
            <a:spLocks noGrp="1"/>
          </p:cNvSpPr>
          <p:nvPr>
            <p:ph type="dt" sz="half" idx="10"/>
          </p:nvPr>
        </p:nvSpPr>
        <p:spPr/>
        <p:txBody>
          <a:bodyPr/>
          <a:lstStyle/>
          <a:p>
            <a:fld id="{B627DE4D-F1B5-CE49-9CC5-32149955E628}" type="datetime1">
              <a:rPr lang="en-US" smtClean="0"/>
              <a:t>11/4/19</a:t>
            </a:fld>
            <a:endParaRPr lang="en-US"/>
          </a:p>
        </p:txBody>
      </p:sp>
      <p:sp>
        <p:nvSpPr>
          <p:cNvPr id="5" name="Slide Number Placeholder 4">
            <a:extLst>
              <a:ext uri="{FF2B5EF4-FFF2-40B4-BE49-F238E27FC236}">
                <a16:creationId xmlns:a16="http://schemas.microsoft.com/office/drawing/2014/main" id="{84130F35-424E-2240-B831-631AA921B7B3}"/>
              </a:ext>
            </a:extLst>
          </p:cNvPr>
          <p:cNvSpPr>
            <a:spLocks noGrp="1"/>
          </p:cNvSpPr>
          <p:nvPr>
            <p:ph type="sldNum" sz="quarter" idx="11"/>
          </p:nvPr>
        </p:nvSpPr>
        <p:spPr>
          <a:xfrm>
            <a:off x="9372109" y="5991225"/>
            <a:ext cx="2743200" cy="365125"/>
          </a:xfrm>
        </p:spPr>
        <p:txBody>
          <a:bodyPr/>
          <a:lstStyle/>
          <a:p>
            <a:fld id="{24EC5647-5868-264A-970C-8CE494DA89F7}" type="slidenum">
              <a:rPr lang="en-US" smtClean="0"/>
              <a:t>20</a:t>
            </a:fld>
            <a:endParaRPr lang="en-US"/>
          </a:p>
        </p:txBody>
      </p:sp>
      <p:sp>
        <p:nvSpPr>
          <p:cNvPr id="3" name="TextBox 2">
            <a:extLst>
              <a:ext uri="{FF2B5EF4-FFF2-40B4-BE49-F238E27FC236}">
                <a16:creationId xmlns:a16="http://schemas.microsoft.com/office/drawing/2014/main" id="{A9201D6C-2C46-3D4C-B518-55B0A7F88B47}"/>
              </a:ext>
            </a:extLst>
          </p:cNvPr>
          <p:cNvSpPr txBox="1"/>
          <p:nvPr/>
        </p:nvSpPr>
        <p:spPr>
          <a:xfrm>
            <a:off x="321790" y="982597"/>
            <a:ext cx="3931894" cy="1815882"/>
          </a:xfrm>
          <a:prstGeom prst="rect">
            <a:avLst/>
          </a:prstGeom>
          <a:solidFill>
            <a:srgbClr val="1BFF37">
              <a:alpha val="25000"/>
            </a:srgbClr>
          </a:solidFill>
          <a:ln>
            <a:solidFill>
              <a:schemeClr val="tx1"/>
            </a:solidFill>
          </a:ln>
        </p:spPr>
        <p:txBody>
          <a:bodyPr wrap="square" rtlCol="0">
            <a:spAutoFit/>
          </a:bodyPr>
          <a:lstStyle/>
          <a:p>
            <a:r>
              <a:rPr lang="en-US" sz="2800" dirty="0">
                <a:latin typeface="Calibri" panose="020F0502020204030204" pitchFamily="34" charset="0"/>
                <a:cs typeface="Calibri" panose="020F0502020204030204" pitchFamily="34" charset="0"/>
              </a:rPr>
              <a:t>A flagship program of structure studies in deeply exclusive and semi-inclusive processes.   </a:t>
            </a:r>
          </a:p>
        </p:txBody>
      </p:sp>
    </p:spTree>
    <p:custDataLst>
      <p:tags r:id="rId1"/>
    </p:custDataLst>
    <p:extLst>
      <p:ext uri="{BB962C8B-B14F-4D97-AF65-F5344CB8AC3E}">
        <p14:creationId xmlns:p14="http://schemas.microsoft.com/office/powerpoint/2010/main" val="1804320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44412"/>
                                        </p:tgtEl>
                                        <p:attrNameLst>
                                          <p:attrName>style.visibility</p:attrName>
                                        </p:attrNameLst>
                                      </p:cBhvr>
                                      <p:to>
                                        <p:strVal val="visible"/>
                                      </p:to>
                                    </p:set>
                                    <p:anim calcmode="lin" valueType="num">
                                      <p:cBhvr additive="base">
                                        <p:cTn id="7" dur="2000" fill="hold"/>
                                        <p:tgtEl>
                                          <p:spTgt spid="144412"/>
                                        </p:tgtEl>
                                        <p:attrNameLst>
                                          <p:attrName>ppt_x</p:attrName>
                                        </p:attrNameLst>
                                      </p:cBhvr>
                                      <p:tavLst>
                                        <p:tav tm="0">
                                          <p:val>
                                            <p:strVal val="1+#ppt_w/2"/>
                                          </p:val>
                                        </p:tav>
                                        <p:tav tm="100000">
                                          <p:val>
                                            <p:strVal val="#ppt_x"/>
                                          </p:val>
                                        </p:tav>
                                      </p:tavLst>
                                    </p:anim>
                                    <p:anim calcmode="lin" valueType="num">
                                      <p:cBhvr additive="base">
                                        <p:cTn id="8" dur="2000" fill="hold"/>
                                        <p:tgtEl>
                                          <p:spTgt spid="1444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39763"/>
          </a:xfrm>
        </p:spPr>
        <p:txBody>
          <a:bodyPr/>
          <a:lstStyle/>
          <a:p>
            <a:r>
              <a:rPr lang="en-US" dirty="0"/>
              <a:t>Transverse Momentum Structure of Nucleon</a:t>
            </a:r>
            <a:r>
              <a:rPr lang="en-US" dirty="0">
                <a:solidFill>
                  <a:srgbClr val="960306"/>
                </a:solidFill>
              </a:rPr>
              <a:t> </a:t>
            </a:r>
            <a:r>
              <a:rPr lang="en-US" dirty="0"/>
              <a:t>– </a:t>
            </a:r>
            <a:r>
              <a:rPr lang="en-US" dirty="0" err="1">
                <a:solidFill>
                  <a:srgbClr val="FF0000"/>
                </a:solidFill>
              </a:rPr>
              <a:t>TMDs</a:t>
            </a:r>
            <a:endParaRPr lang="en-US" dirty="0">
              <a:solidFill>
                <a:srgbClr val="FF0000"/>
              </a:solidFill>
            </a:endParaRPr>
          </a:p>
        </p:txBody>
      </p:sp>
      <p:grpSp>
        <p:nvGrpSpPr>
          <p:cNvPr id="3" name="Group 22"/>
          <p:cNvGrpSpPr/>
          <p:nvPr/>
        </p:nvGrpSpPr>
        <p:grpSpPr>
          <a:xfrm>
            <a:off x="3425632" y="996940"/>
            <a:ext cx="5318279" cy="855142"/>
            <a:chOff x="1798236" y="844410"/>
            <a:chExt cx="4942529" cy="645714"/>
          </a:xfrm>
          <a:solidFill>
            <a:srgbClr val="FFFFFF"/>
          </a:solidFill>
        </p:grpSpPr>
        <p:pic>
          <p:nvPicPr>
            <p:cNvPr id="5" name="Picture 4"/>
            <p:cNvPicPr>
              <a:picLocks noChangeAspect="1"/>
            </p:cNvPicPr>
            <p:nvPr/>
          </p:nvPicPr>
          <p:blipFill>
            <a:blip r:embed="rId3"/>
            <a:srcRect l="50617" t="33122" r="7898" b="62991"/>
            <a:stretch>
              <a:fillRect/>
            </a:stretch>
          </p:blipFill>
          <p:spPr>
            <a:xfrm>
              <a:off x="1842366" y="880524"/>
              <a:ext cx="4898399" cy="609600"/>
            </a:xfrm>
            <a:prstGeom prst="rect">
              <a:avLst/>
            </a:prstGeom>
            <a:grpFill/>
            <a:ln>
              <a:noFill/>
            </a:ln>
          </p:spPr>
        </p:pic>
        <p:pic>
          <p:nvPicPr>
            <p:cNvPr id="8" name="Picture 7"/>
            <p:cNvPicPr>
              <a:picLocks noChangeAspect="1"/>
            </p:cNvPicPr>
            <p:nvPr/>
          </p:nvPicPr>
          <p:blipFill>
            <a:blip r:embed="rId3"/>
            <a:srcRect l="50617" t="29404" r="42200" b="66962"/>
            <a:stretch>
              <a:fillRect/>
            </a:stretch>
          </p:blipFill>
          <p:spPr>
            <a:xfrm>
              <a:off x="1798236" y="844410"/>
              <a:ext cx="877975" cy="589888"/>
            </a:xfrm>
            <a:prstGeom prst="rect">
              <a:avLst/>
            </a:prstGeom>
            <a:grpFill/>
            <a:ln>
              <a:noFill/>
            </a:ln>
          </p:spPr>
        </p:pic>
      </p:grpSp>
      <p:grpSp>
        <p:nvGrpSpPr>
          <p:cNvPr id="4" name="Group 21"/>
          <p:cNvGrpSpPr>
            <a:grpSpLocks/>
          </p:cNvGrpSpPr>
          <p:nvPr/>
        </p:nvGrpSpPr>
        <p:grpSpPr bwMode="auto">
          <a:xfrm>
            <a:off x="1788160" y="2247896"/>
            <a:ext cx="4267200" cy="3540124"/>
            <a:chOff x="381000" y="2362200"/>
            <a:chExt cx="4267200" cy="3540124"/>
          </a:xfrm>
        </p:grpSpPr>
        <p:grpSp>
          <p:nvGrpSpPr>
            <p:cNvPr id="7" name="Group 22"/>
            <p:cNvGrpSpPr>
              <a:grpSpLocks/>
            </p:cNvGrpSpPr>
            <p:nvPr/>
          </p:nvGrpSpPr>
          <p:grpSpPr bwMode="auto">
            <a:xfrm>
              <a:off x="381000" y="2362200"/>
              <a:ext cx="4267200" cy="3540124"/>
              <a:chOff x="381000" y="2743200"/>
              <a:chExt cx="4038600" cy="3357829"/>
            </a:xfrm>
          </p:grpSpPr>
          <p:cxnSp>
            <p:nvCxnSpPr>
              <p:cNvPr id="12" name="Straight Arrow Connector 10"/>
              <p:cNvCxnSpPr>
                <a:cxnSpLocks noChangeShapeType="1"/>
                <a:endCxn id="13" idx="0"/>
              </p:cNvCxnSpPr>
              <p:nvPr/>
            </p:nvCxnSpPr>
            <p:spPr bwMode="auto">
              <a:xfrm rot="10800000" flipV="1">
                <a:off x="2286000" y="2743200"/>
                <a:ext cx="2133600" cy="1639888"/>
              </a:xfrm>
              <a:prstGeom prst="straightConnector1">
                <a:avLst/>
              </a:prstGeom>
              <a:noFill/>
              <a:ln w="38100">
                <a:solidFill>
                  <a:schemeClr val="tx1"/>
                </a:solidFill>
                <a:round/>
                <a:headEnd/>
                <a:tailEnd type="arrow" w="med" len="med"/>
              </a:ln>
            </p:spPr>
          </p:cxnSp>
          <p:sp>
            <p:nvSpPr>
              <p:cNvPr id="13" name="TextBox 14"/>
              <p:cNvSpPr txBox="1">
                <a:spLocks noChangeArrowheads="1"/>
              </p:cNvSpPr>
              <p:nvPr/>
            </p:nvSpPr>
            <p:spPr bwMode="auto">
              <a:xfrm>
                <a:off x="381000" y="4383088"/>
                <a:ext cx="3810000" cy="613041"/>
              </a:xfrm>
              <a:prstGeom prst="rect">
                <a:avLst/>
              </a:prstGeom>
              <a:noFill/>
              <a:ln w="9525">
                <a:solidFill>
                  <a:srgbClr val="FF0000"/>
                </a:solidFill>
                <a:miter lim="800000"/>
                <a:headEnd/>
                <a:tailEnd/>
              </a:ln>
            </p:spPr>
            <p:txBody>
              <a:bodyPr>
                <a:prstTxWarp prst="textNoShape">
                  <a:avLst/>
                </a:prstTxWarp>
                <a:spAutoFit/>
              </a:bodyPr>
              <a:lstStyle/>
              <a:p>
                <a:r>
                  <a:rPr lang="en-US" dirty="0">
                    <a:solidFill>
                      <a:srgbClr val="0D0A10"/>
                    </a:solidFill>
                    <a:latin typeface="Arial" panose="020B0604020202020204" pitchFamily="34" charset="0"/>
                    <a:ea typeface="Tahoma" charset="0"/>
                    <a:cs typeface="Arial" panose="020B0604020202020204" pitchFamily="34" charset="0"/>
                  </a:rPr>
                  <a:t>Transverse Momentum-dependent Distributions </a:t>
                </a:r>
                <a:r>
                  <a:rPr lang="en-US" dirty="0">
                    <a:solidFill>
                      <a:srgbClr val="00C000"/>
                    </a:solidFill>
                    <a:latin typeface="Arial" panose="020B0604020202020204" pitchFamily="34" charset="0"/>
                    <a:ea typeface="Tahoma" charset="0"/>
                    <a:cs typeface="Arial" panose="020B0604020202020204" pitchFamily="34" charset="0"/>
                  </a:rPr>
                  <a:t>(TMD)</a:t>
                </a:r>
              </a:p>
            </p:txBody>
          </p:sp>
          <p:cxnSp>
            <p:nvCxnSpPr>
              <p:cNvPr id="14" name="Straight Arrow Connector 45"/>
              <p:cNvCxnSpPr>
                <a:cxnSpLocks noChangeShapeType="1"/>
              </p:cNvCxnSpPr>
              <p:nvPr/>
            </p:nvCxnSpPr>
            <p:spPr bwMode="auto">
              <a:xfrm rot="5400000">
                <a:off x="2096294" y="5258594"/>
                <a:ext cx="381000" cy="1588"/>
              </a:xfrm>
              <a:prstGeom prst="straightConnector1">
                <a:avLst/>
              </a:prstGeom>
              <a:noFill/>
              <a:ln w="38100">
                <a:solidFill>
                  <a:schemeClr val="tx1"/>
                </a:solidFill>
                <a:round/>
                <a:headEnd/>
                <a:tailEnd type="arrow" w="med" len="med"/>
              </a:ln>
            </p:spPr>
          </p:cxnSp>
          <p:sp>
            <p:nvSpPr>
              <p:cNvPr id="15" name="TextBox 51"/>
              <p:cNvSpPr txBox="1">
                <a:spLocks noChangeArrowheads="1"/>
              </p:cNvSpPr>
              <p:nvPr/>
            </p:nvSpPr>
            <p:spPr bwMode="auto">
              <a:xfrm>
                <a:off x="838200" y="5487988"/>
                <a:ext cx="2860222" cy="613041"/>
              </a:xfrm>
              <a:prstGeom prst="rect">
                <a:avLst/>
              </a:prstGeom>
              <a:solidFill>
                <a:srgbClr val="BAFFFD"/>
              </a:solidFill>
              <a:ln w="19050">
                <a:solidFill>
                  <a:srgbClr val="FF0000"/>
                </a:solidFill>
                <a:round/>
                <a:headEnd/>
                <a:tailEnd/>
              </a:ln>
            </p:spPr>
            <p:txBody>
              <a:bodyPr>
                <a:prstTxWarp prst="textNoShape">
                  <a:avLst/>
                </a:prstTxWarp>
                <a:spAutoFit/>
              </a:bodyPr>
              <a:lstStyle/>
              <a:p>
                <a:r>
                  <a:rPr lang="en-US" dirty="0">
                    <a:solidFill>
                      <a:srgbClr val="161616"/>
                    </a:solidFill>
                    <a:latin typeface="Arial" panose="020B0604020202020204" pitchFamily="34" charset="0"/>
                    <a:ea typeface="Tahoma" charset="0"/>
                    <a:cs typeface="Arial" panose="020B0604020202020204" pitchFamily="34" charset="0"/>
                  </a:rPr>
                  <a:t>3D imaging of the nucleon in momentum space</a:t>
                </a:r>
              </a:p>
            </p:txBody>
          </p:sp>
        </p:grpSp>
        <p:sp>
          <p:nvSpPr>
            <p:cNvPr id="11" name="TextBox 19"/>
            <p:cNvSpPr txBox="1">
              <a:spLocks noChangeArrowheads="1"/>
            </p:cNvSpPr>
            <p:nvPr/>
          </p:nvSpPr>
          <p:spPr bwMode="auto">
            <a:xfrm>
              <a:off x="1892300" y="2971800"/>
              <a:ext cx="2146742" cy="646331"/>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wrap="none">
              <a:prstTxWarp prst="textNoShape">
                <a:avLst/>
              </a:prstTxWarp>
              <a:spAutoFit/>
            </a:bodyPr>
            <a:lstStyle/>
            <a:p>
              <a:r>
                <a:rPr lang="en-US" dirty="0">
                  <a:solidFill>
                    <a:srgbClr val="000000"/>
                  </a:solidFill>
                  <a:latin typeface="Arial"/>
                </a:rPr>
                <a:t>Integrate over</a:t>
              </a:r>
            </a:p>
            <a:p>
              <a:r>
                <a:rPr lang="en-US" b="1" i="1" dirty="0">
                  <a:solidFill>
                    <a:srgbClr val="000000"/>
                  </a:solidFill>
                  <a:latin typeface="Arial"/>
                </a:rPr>
                <a:t>spatial</a:t>
              </a:r>
              <a:r>
                <a:rPr lang="en-US" dirty="0">
                  <a:solidFill>
                    <a:srgbClr val="000000"/>
                  </a:solidFill>
                  <a:latin typeface="Arial"/>
                </a:rPr>
                <a:t> dimensions</a:t>
              </a:r>
            </a:p>
          </p:txBody>
        </p:sp>
      </p:grpSp>
      <p:pic>
        <p:nvPicPr>
          <p:cNvPr id="6" name="Picture 5"/>
          <p:cNvPicPr>
            <a:picLocks noChangeAspect="1"/>
          </p:cNvPicPr>
          <p:nvPr/>
        </p:nvPicPr>
        <p:blipFill>
          <a:blip r:embed="rId3"/>
          <a:srcRect l="59596" t="61090" r="17396" b="34875"/>
          <a:stretch>
            <a:fillRect/>
          </a:stretch>
        </p:blipFill>
        <p:spPr>
          <a:xfrm>
            <a:off x="4238862" y="1883832"/>
            <a:ext cx="2962038" cy="689937"/>
          </a:xfrm>
          <a:prstGeom prst="rect">
            <a:avLst/>
          </a:prstGeom>
          <a:solidFill>
            <a:schemeClr val="bg1"/>
          </a:solidFill>
          <a:ln w="12700" cmpd="sng">
            <a:solidFill>
              <a:srgbClr val="FF0000"/>
            </a:solidFill>
          </a:ln>
        </p:spPr>
      </p:pic>
      <p:sp>
        <p:nvSpPr>
          <p:cNvPr id="24" name="TextBox 20"/>
          <p:cNvSpPr txBox="1">
            <a:spLocks noChangeArrowheads="1"/>
          </p:cNvSpPr>
          <p:nvPr/>
        </p:nvSpPr>
        <p:spPr bwMode="auto">
          <a:xfrm>
            <a:off x="3376636" y="711200"/>
            <a:ext cx="5367274"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rial"/>
                <a:ea typeface="Tahoma" charset="0"/>
                <a:cs typeface="Tahoma" charset="0"/>
              </a:rPr>
              <a:t>(Quantum phase-space quark distribution in the nucleon) </a:t>
            </a:r>
          </a:p>
        </p:txBody>
      </p:sp>
      <p:grpSp>
        <p:nvGrpSpPr>
          <p:cNvPr id="30" name="Group 29"/>
          <p:cNvGrpSpPr/>
          <p:nvPr/>
        </p:nvGrpSpPr>
        <p:grpSpPr>
          <a:xfrm>
            <a:off x="6308825" y="2802890"/>
            <a:ext cx="4016275" cy="2444469"/>
            <a:chOff x="4949924" y="3625849"/>
            <a:chExt cx="4016275" cy="2444469"/>
          </a:xfrm>
        </p:grpSpPr>
        <p:pic>
          <p:nvPicPr>
            <p:cNvPr id="16" name="Picture 6" descr="muldtab1"/>
            <p:cNvPicPr>
              <a:picLocks noChangeAspect="1" noChangeArrowheads="1"/>
            </p:cNvPicPr>
            <p:nvPr/>
          </p:nvPicPr>
          <p:blipFill>
            <a:blip r:embed="rId4"/>
            <a:srcRect/>
            <a:stretch>
              <a:fillRect/>
            </a:stretch>
          </p:blipFill>
          <p:spPr bwMode="auto">
            <a:xfrm>
              <a:off x="5309498" y="3938713"/>
              <a:ext cx="3656701" cy="2131605"/>
            </a:xfrm>
            <a:prstGeom prst="rect">
              <a:avLst/>
            </a:prstGeom>
            <a:solidFill>
              <a:srgbClr val="CCFFCC"/>
            </a:solidFill>
            <a:ln w="9525">
              <a:noFill/>
              <a:miter lim="800000"/>
              <a:headEnd/>
              <a:tailEnd/>
            </a:ln>
          </p:spPr>
        </p:pic>
        <p:sp>
          <p:nvSpPr>
            <p:cNvPr id="18" name="Rectangle 9"/>
            <p:cNvSpPr>
              <a:spLocks noChangeAspect="1" noChangeArrowheads="1"/>
            </p:cNvSpPr>
            <p:nvPr/>
          </p:nvSpPr>
          <p:spPr bwMode="auto">
            <a:xfrm>
              <a:off x="5484808" y="4395787"/>
              <a:ext cx="382588" cy="382587"/>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solidFill>
                  <a:srgbClr val="000000"/>
                </a:solidFill>
                <a:latin typeface="Arial"/>
              </a:endParaRPr>
            </a:p>
          </p:txBody>
        </p:sp>
        <p:sp>
          <p:nvSpPr>
            <p:cNvPr id="21" name="Rectangle 9"/>
            <p:cNvSpPr>
              <a:spLocks noChangeAspect="1" noChangeArrowheads="1"/>
            </p:cNvSpPr>
            <p:nvPr/>
          </p:nvSpPr>
          <p:spPr bwMode="auto">
            <a:xfrm>
              <a:off x="5456285" y="4978678"/>
              <a:ext cx="385766" cy="369332"/>
            </a:xfrm>
            <a:prstGeom prst="rect">
              <a:avLst/>
            </a:prstGeom>
            <a:solidFill>
              <a:srgbClr val="00F600">
                <a:alpha val="27058"/>
              </a:srgbClr>
            </a:solidFill>
            <a:ln w="9525">
              <a:noFill/>
              <a:miter lim="800000"/>
              <a:headEnd/>
              <a:tailEnd/>
            </a:ln>
          </p:spPr>
          <p:txBody>
            <a:bodyPr anchor="ctr">
              <a:prstTxWarp prst="textNoShape">
                <a:avLst/>
              </a:prstTxWarp>
              <a:spAutoFit/>
            </a:bodyPr>
            <a:lstStyle/>
            <a:p>
              <a:endParaRPr lang="en-US">
                <a:solidFill>
                  <a:srgbClr val="000000"/>
                </a:solidFill>
                <a:latin typeface="Arial"/>
              </a:endParaRPr>
            </a:p>
          </p:txBody>
        </p:sp>
        <p:sp>
          <p:nvSpPr>
            <p:cNvPr id="25" name="Rectangle 9"/>
            <p:cNvSpPr>
              <a:spLocks noChangeAspect="1" noChangeArrowheads="1"/>
            </p:cNvSpPr>
            <p:nvPr/>
          </p:nvSpPr>
          <p:spPr bwMode="auto">
            <a:xfrm>
              <a:off x="5484807" y="5595938"/>
              <a:ext cx="382588" cy="382587"/>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solidFill>
                  <a:srgbClr val="000000"/>
                </a:solidFill>
                <a:latin typeface="Arial"/>
              </a:endParaRPr>
            </a:p>
          </p:txBody>
        </p:sp>
        <p:sp>
          <p:nvSpPr>
            <p:cNvPr id="27" name="TextBox 31"/>
            <p:cNvSpPr txBox="1">
              <a:spLocks noChangeArrowheads="1"/>
            </p:cNvSpPr>
            <p:nvPr/>
          </p:nvSpPr>
          <p:spPr bwMode="auto">
            <a:xfrm rot="16200000">
              <a:off x="4200360" y="4828605"/>
              <a:ext cx="1806905" cy="307777"/>
            </a:xfrm>
            <a:prstGeom prst="rect">
              <a:avLst/>
            </a:prstGeom>
            <a:noFill/>
            <a:ln w="9525">
              <a:noFill/>
              <a:miter lim="800000"/>
              <a:headEnd/>
              <a:tailEnd/>
            </a:ln>
          </p:spPr>
          <p:txBody>
            <a:bodyPr wrap="none">
              <a:prstTxWarp prst="textNoShape">
                <a:avLst/>
              </a:prstTxWarp>
              <a:spAutoFit/>
            </a:bodyPr>
            <a:lstStyle/>
            <a:p>
              <a:r>
                <a:rPr lang="en-US" sz="1400" dirty="0">
                  <a:solidFill>
                    <a:srgbClr val="000000"/>
                  </a:solidFill>
                  <a:latin typeface="Arial"/>
                </a:rPr>
                <a:t>Nucleon polarization</a:t>
              </a:r>
            </a:p>
          </p:txBody>
        </p:sp>
        <p:sp>
          <p:nvSpPr>
            <p:cNvPr id="28" name="TextBox 32"/>
            <p:cNvSpPr txBox="1">
              <a:spLocks noChangeArrowheads="1"/>
            </p:cNvSpPr>
            <p:nvPr/>
          </p:nvSpPr>
          <p:spPr bwMode="auto">
            <a:xfrm>
              <a:off x="6134060" y="3625849"/>
              <a:ext cx="2015295" cy="307777"/>
            </a:xfrm>
            <a:prstGeom prst="rect">
              <a:avLst/>
            </a:prstGeom>
            <a:noFill/>
            <a:ln w="9525">
              <a:noFill/>
              <a:miter lim="800000"/>
              <a:headEnd/>
              <a:tailEnd/>
            </a:ln>
          </p:spPr>
          <p:txBody>
            <a:bodyPr wrap="none">
              <a:prstTxWarp prst="textNoShape">
                <a:avLst/>
              </a:prstTxWarp>
              <a:spAutoFit/>
            </a:bodyPr>
            <a:lstStyle/>
            <a:p>
              <a:r>
                <a:rPr lang="en-US" sz="1400" dirty="0">
                  <a:solidFill>
                    <a:srgbClr val="000000"/>
                  </a:solidFill>
                  <a:latin typeface="Arial"/>
                </a:rPr>
                <a:t>Quark spin polarization</a:t>
              </a:r>
            </a:p>
          </p:txBody>
        </p:sp>
      </p:grpSp>
      <p:sp>
        <p:nvSpPr>
          <p:cNvPr id="26" name="TextBox 25"/>
          <p:cNvSpPr txBox="1"/>
          <p:nvPr/>
        </p:nvSpPr>
        <p:spPr>
          <a:xfrm>
            <a:off x="6767508" y="5418592"/>
            <a:ext cx="4105276" cy="646331"/>
          </a:xfrm>
          <a:prstGeom prst="rect">
            <a:avLst/>
          </a:prstGeom>
          <a:noFill/>
        </p:spPr>
        <p:txBody>
          <a:bodyPr wrap="square" rtlCol="0">
            <a:spAutoFit/>
          </a:bodyPr>
          <a:lstStyle/>
          <a:p>
            <a:r>
              <a:rPr lang="en-US" dirty="0">
                <a:solidFill>
                  <a:srgbClr val="000000"/>
                </a:solidFill>
                <a:latin typeface="Calibri"/>
                <a:cs typeface="Calibri"/>
              </a:rPr>
              <a:t>JLab has planned a complete SIDIS program with π/K to access quark </a:t>
            </a:r>
            <a:r>
              <a:rPr lang="en-US" dirty="0" err="1">
                <a:solidFill>
                  <a:srgbClr val="000000"/>
                </a:solidFill>
                <a:latin typeface="Calibri"/>
                <a:cs typeface="Calibri"/>
              </a:rPr>
              <a:t>TMDs</a:t>
            </a:r>
            <a:endParaRPr lang="en-US" dirty="0">
              <a:solidFill>
                <a:srgbClr val="000000"/>
              </a:solidFill>
              <a:latin typeface="Calibri"/>
              <a:cs typeface="Calibri"/>
            </a:endParaRPr>
          </a:p>
        </p:txBody>
      </p:sp>
      <p:sp>
        <p:nvSpPr>
          <p:cNvPr id="17" name="Date Placeholder 16">
            <a:extLst>
              <a:ext uri="{FF2B5EF4-FFF2-40B4-BE49-F238E27FC236}">
                <a16:creationId xmlns:a16="http://schemas.microsoft.com/office/drawing/2014/main" id="{CEE7EB4A-BDA4-9C4A-A8F6-414E97998C58}"/>
              </a:ext>
            </a:extLst>
          </p:cNvPr>
          <p:cNvSpPr>
            <a:spLocks noGrp="1"/>
          </p:cNvSpPr>
          <p:nvPr>
            <p:ph type="dt" sz="half" idx="10"/>
          </p:nvPr>
        </p:nvSpPr>
        <p:spPr/>
        <p:txBody>
          <a:bodyPr/>
          <a:lstStyle/>
          <a:p>
            <a:fld id="{88B07355-DA11-1847-A328-BD5F4A6A4263}" type="datetime1">
              <a:rPr lang="en-US" smtClean="0"/>
              <a:t>11/4/19</a:t>
            </a:fld>
            <a:endParaRPr lang="en-US"/>
          </a:p>
        </p:txBody>
      </p:sp>
      <p:sp>
        <p:nvSpPr>
          <p:cNvPr id="19" name="Slide Number Placeholder 18">
            <a:extLst>
              <a:ext uri="{FF2B5EF4-FFF2-40B4-BE49-F238E27FC236}">
                <a16:creationId xmlns:a16="http://schemas.microsoft.com/office/drawing/2014/main" id="{91326F6A-80B9-1248-B032-A8E6CB89E2E0}"/>
              </a:ext>
            </a:extLst>
          </p:cNvPr>
          <p:cNvSpPr>
            <a:spLocks noGrp="1"/>
          </p:cNvSpPr>
          <p:nvPr>
            <p:ph type="sldNum" sz="quarter" idx="11"/>
          </p:nvPr>
        </p:nvSpPr>
        <p:spPr/>
        <p:txBody>
          <a:bodyPr/>
          <a:lstStyle/>
          <a:p>
            <a:fld id="{24EC5647-5868-264A-970C-8CE494DA89F7}" type="slidenum">
              <a:rPr lang="en-US" smtClean="0"/>
              <a:t>21</a:t>
            </a:fld>
            <a:endParaRPr lang="en-US"/>
          </a:p>
        </p:txBody>
      </p:sp>
      <p:sp>
        <p:nvSpPr>
          <p:cNvPr id="9" name="TextBox 8">
            <a:extLst>
              <a:ext uri="{FF2B5EF4-FFF2-40B4-BE49-F238E27FC236}">
                <a16:creationId xmlns:a16="http://schemas.microsoft.com/office/drawing/2014/main" id="{47B72969-57DD-594F-9E40-073A4E3F6855}"/>
              </a:ext>
            </a:extLst>
          </p:cNvPr>
          <p:cNvSpPr txBox="1"/>
          <p:nvPr/>
        </p:nvSpPr>
        <p:spPr>
          <a:xfrm>
            <a:off x="1298857" y="1187490"/>
            <a:ext cx="1944763" cy="400110"/>
          </a:xfrm>
          <a:prstGeom prst="rect">
            <a:avLst/>
          </a:prstGeom>
          <a:noFill/>
        </p:spPr>
        <p:txBody>
          <a:bodyPr wrap="none" rtlCol="0">
            <a:spAutoFit/>
          </a:bodyPr>
          <a:lstStyle/>
          <a:p>
            <a:r>
              <a:rPr lang="en-US" sz="2000" u="sng" dirty="0">
                <a:latin typeface="Calibri" panose="020F0502020204030204" pitchFamily="34" charset="0"/>
                <a:cs typeface="Calibri" panose="020F0502020204030204" pitchFamily="34" charset="0"/>
              </a:rPr>
              <a:t>Wigner Function</a:t>
            </a:r>
          </a:p>
        </p:txBody>
      </p:sp>
    </p:spTree>
    <p:extLst>
      <p:ext uri="{BB962C8B-B14F-4D97-AF65-F5344CB8AC3E}">
        <p14:creationId xmlns:p14="http://schemas.microsoft.com/office/powerpoint/2010/main" val="3216218387"/>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a:xfrm>
            <a:off x="-13857" y="55555"/>
            <a:ext cx="12192000" cy="685800"/>
          </a:xfrm>
        </p:spPr>
        <p:txBody>
          <a:bodyPr>
            <a:normAutofit/>
          </a:bodyPr>
          <a:lstStyle/>
          <a:p>
            <a:r>
              <a:rPr lang="en-US" dirty="0">
                <a:ea typeface="Tahoma" charset="0"/>
              </a:rPr>
              <a:t>SIDIS for π on unpolarized target</a:t>
            </a:r>
            <a:endParaRPr lang="en-US" dirty="0">
              <a:latin typeface="Tahoma" charset="0"/>
              <a:ea typeface="Tahoma" charset="0"/>
              <a:cs typeface="Tahoma" charset="0"/>
            </a:endParaRPr>
          </a:p>
        </p:txBody>
      </p:sp>
      <p:pic>
        <p:nvPicPr>
          <p:cNvPr id="30724" name="Picture 13" descr="muldtab1"/>
          <p:cNvPicPr>
            <a:picLocks noChangeAspect="1" noChangeArrowheads="1"/>
          </p:cNvPicPr>
          <p:nvPr/>
        </p:nvPicPr>
        <p:blipFill>
          <a:blip r:embed="rId3"/>
          <a:srcRect/>
          <a:stretch>
            <a:fillRect/>
          </a:stretch>
        </p:blipFill>
        <p:spPr bwMode="auto">
          <a:xfrm>
            <a:off x="2136587" y="865188"/>
            <a:ext cx="2286000" cy="1649412"/>
          </a:xfrm>
          <a:prstGeom prst="rect">
            <a:avLst/>
          </a:prstGeom>
          <a:noFill/>
          <a:ln w="9525">
            <a:noFill/>
            <a:miter lim="800000"/>
            <a:headEnd/>
            <a:tailEnd/>
          </a:ln>
        </p:spPr>
      </p:pic>
      <p:sp>
        <p:nvSpPr>
          <p:cNvPr id="30725" name="Oval 18"/>
          <p:cNvSpPr>
            <a:spLocks noChangeArrowheads="1"/>
          </p:cNvSpPr>
          <p:nvPr/>
        </p:nvSpPr>
        <p:spPr bwMode="auto">
          <a:xfrm>
            <a:off x="3812987" y="1131888"/>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
        <p:nvSpPr>
          <p:cNvPr id="12" name="Rectangle 9"/>
          <p:cNvSpPr>
            <a:spLocks noChangeAspect="1" noChangeArrowheads="1"/>
          </p:cNvSpPr>
          <p:nvPr/>
        </p:nvSpPr>
        <p:spPr bwMode="auto">
          <a:xfrm>
            <a:off x="2136588" y="1118395"/>
            <a:ext cx="382587" cy="382586"/>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15" name="Rectangle 9"/>
          <p:cNvSpPr>
            <a:spLocks noChangeAspect="1" noChangeArrowheads="1"/>
          </p:cNvSpPr>
          <p:nvPr/>
        </p:nvSpPr>
        <p:spPr bwMode="auto">
          <a:xfrm>
            <a:off x="3812987" y="833458"/>
            <a:ext cx="533400" cy="369332"/>
          </a:xfrm>
          <a:prstGeom prst="rect">
            <a:avLst/>
          </a:prstGeom>
          <a:solidFill>
            <a:srgbClr val="0000FF">
              <a:alpha val="27058"/>
            </a:srgbClr>
          </a:solidFill>
          <a:ln w="9525">
            <a:noFill/>
            <a:miter lim="800000"/>
            <a:headEnd/>
            <a:tailEnd/>
          </a:ln>
        </p:spPr>
        <p:txBody>
          <a:bodyPr wrap="square" anchor="ctr">
            <a:prstTxWarp prst="textNoShape">
              <a:avLst/>
            </a:prstTxWarp>
            <a:spAutoFit/>
          </a:bodyPr>
          <a:lstStyle/>
          <a:p>
            <a:endParaRPr lang="en-US"/>
          </a:p>
        </p:txBody>
      </p:sp>
      <p:pic>
        <p:nvPicPr>
          <p:cNvPr id="17" name="Picture 16"/>
          <p:cNvPicPr>
            <a:picLocks noChangeAspect="1"/>
          </p:cNvPicPr>
          <p:nvPr/>
        </p:nvPicPr>
        <p:blipFill>
          <a:blip r:embed="rId4"/>
          <a:stretch>
            <a:fillRect/>
          </a:stretch>
        </p:blipFill>
        <p:spPr>
          <a:xfrm>
            <a:off x="5275102" y="885007"/>
            <a:ext cx="5568950" cy="1629710"/>
          </a:xfrm>
          <a:prstGeom prst="rect">
            <a:avLst/>
          </a:prstGeom>
        </p:spPr>
      </p:pic>
      <p:sp>
        <p:nvSpPr>
          <p:cNvPr id="24" name="Oval 23"/>
          <p:cNvSpPr>
            <a:spLocks noChangeArrowheads="1"/>
          </p:cNvSpPr>
          <p:nvPr/>
        </p:nvSpPr>
        <p:spPr bwMode="auto">
          <a:xfrm>
            <a:off x="6761821" y="1919644"/>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
        <p:nvSpPr>
          <p:cNvPr id="14" name="TextBox 11">
            <a:extLst>
              <a:ext uri="{FF2B5EF4-FFF2-40B4-BE49-F238E27FC236}">
                <a16:creationId xmlns:a16="http://schemas.microsoft.com/office/drawing/2014/main" id="{A536B140-9C47-0342-883A-A5CB8DD67970}"/>
              </a:ext>
            </a:extLst>
          </p:cNvPr>
          <p:cNvSpPr txBox="1">
            <a:spLocks noChangeArrowheads="1"/>
          </p:cNvSpPr>
          <p:nvPr/>
        </p:nvSpPr>
        <p:spPr bwMode="auto">
          <a:xfrm>
            <a:off x="4422587" y="2619037"/>
            <a:ext cx="2925096" cy="338554"/>
          </a:xfrm>
          <a:prstGeom prst="rect">
            <a:avLst/>
          </a:prstGeom>
          <a:solidFill>
            <a:schemeClr val="bg1"/>
          </a:solidFill>
          <a:ln w="9525">
            <a:noFill/>
            <a:miter lim="800000"/>
            <a:headEnd/>
            <a:tailEnd/>
          </a:ln>
        </p:spPr>
        <p:txBody>
          <a:bodyPr wrap="none">
            <a:prstTxWarp prst="textNoShape">
              <a:avLst/>
            </a:prstTxWarp>
            <a:spAutoFit/>
          </a:bodyPr>
          <a:lstStyle/>
          <a:p>
            <a:r>
              <a:rPr lang="en-US" sz="1600" dirty="0">
                <a:solidFill>
                  <a:srgbClr val="161616"/>
                </a:solidFill>
                <a:latin typeface="Calibri" panose="020F0502020204030204" pitchFamily="34" charset="0"/>
                <a:cs typeface="Calibri" panose="020F0502020204030204" pitchFamily="34" charset="0"/>
              </a:rPr>
              <a:t>CLAS12 projected, 4 &lt;Q</a:t>
            </a:r>
            <a:r>
              <a:rPr lang="en-US" sz="1600" baseline="30000" dirty="0">
                <a:solidFill>
                  <a:srgbClr val="161616"/>
                </a:solidFill>
                <a:latin typeface="Calibri" panose="020F0502020204030204" pitchFamily="34" charset="0"/>
                <a:cs typeface="Calibri" panose="020F0502020204030204" pitchFamily="34" charset="0"/>
              </a:rPr>
              <a:t>2</a:t>
            </a:r>
            <a:r>
              <a:rPr lang="en-US" sz="1600" dirty="0">
                <a:solidFill>
                  <a:srgbClr val="161616"/>
                </a:solidFill>
                <a:latin typeface="Calibri" panose="020F0502020204030204" pitchFamily="34" charset="0"/>
                <a:cs typeface="Calibri" panose="020F0502020204030204" pitchFamily="34" charset="0"/>
              </a:rPr>
              <a:t>&lt; 5 GeV</a:t>
            </a:r>
            <a:r>
              <a:rPr lang="en-US" sz="1600" baseline="30000" dirty="0">
                <a:solidFill>
                  <a:srgbClr val="161616"/>
                </a:solidFill>
                <a:latin typeface="Calibri" panose="020F0502020204030204" pitchFamily="34" charset="0"/>
                <a:cs typeface="Calibri" panose="020F0502020204030204" pitchFamily="34" charset="0"/>
              </a:rPr>
              <a:t>2</a:t>
            </a:r>
          </a:p>
        </p:txBody>
      </p:sp>
      <p:pic>
        <p:nvPicPr>
          <p:cNvPr id="20" name="Picture 19">
            <a:extLst>
              <a:ext uri="{FF2B5EF4-FFF2-40B4-BE49-F238E27FC236}">
                <a16:creationId xmlns:a16="http://schemas.microsoft.com/office/drawing/2014/main" id="{B750E701-4467-EC40-A341-88EA26234F8B}"/>
              </a:ext>
            </a:extLst>
          </p:cNvPr>
          <p:cNvPicPr>
            <a:picLocks noChangeAspect="1"/>
          </p:cNvPicPr>
          <p:nvPr/>
        </p:nvPicPr>
        <p:blipFill>
          <a:blip r:embed="rId5"/>
          <a:srcRect l="61975" t="28016" r="4422" b="34143"/>
          <a:stretch>
            <a:fillRect/>
          </a:stretch>
        </p:blipFill>
        <p:spPr>
          <a:xfrm>
            <a:off x="5713769" y="2876188"/>
            <a:ext cx="2195802" cy="3206833"/>
          </a:xfrm>
          <a:prstGeom prst="rect">
            <a:avLst/>
          </a:prstGeom>
        </p:spPr>
      </p:pic>
      <p:pic>
        <p:nvPicPr>
          <p:cNvPr id="21" name="Picture 20">
            <a:extLst>
              <a:ext uri="{FF2B5EF4-FFF2-40B4-BE49-F238E27FC236}">
                <a16:creationId xmlns:a16="http://schemas.microsoft.com/office/drawing/2014/main" id="{293A57C8-B0A1-6B40-8968-3345968539EC}"/>
              </a:ext>
            </a:extLst>
          </p:cNvPr>
          <p:cNvPicPr>
            <a:picLocks noChangeAspect="1"/>
          </p:cNvPicPr>
          <p:nvPr/>
        </p:nvPicPr>
        <p:blipFill>
          <a:blip r:embed="rId6"/>
          <a:srcRect l="24300" t="27392" r="4970" b="33466"/>
          <a:stretch>
            <a:fillRect/>
          </a:stretch>
        </p:blipFill>
        <p:spPr>
          <a:xfrm>
            <a:off x="1198613" y="2883281"/>
            <a:ext cx="4622783" cy="3299969"/>
          </a:xfrm>
          <a:prstGeom prst="rect">
            <a:avLst/>
          </a:prstGeom>
        </p:spPr>
      </p:pic>
      <p:pic>
        <p:nvPicPr>
          <p:cNvPr id="30" name="Picture 29">
            <a:extLst>
              <a:ext uri="{FF2B5EF4-FFF2-40B4-BE49-F238E27FC236}">
                <a16:creationId xmlns:a16="http://schemas.microsoft.com/office/drawing/2014/main" id="{0A14CE63-A070-8642-9813-255D101990D8}"/>
              </a:ext>
            </a:extLst>
          </p:cNvPr>
          <p:cNvPicPr>
            <a:picLocks noChangeAspect="1"/>
          </p:cNvPicPr>
          <p:nvPr/>
        </p:nvPicPr>
        <p:blipFill>
          <a:blip r:embed="rId7"/>
          <a:srcRect t="5631"/>
          <a:stretch>
            <a:fillRect/>
          </a:stretch>
        </p:blipFill>
        <p:spPr>
          <a:xfrm>
            <a:off x="8493280" y="2969232"/>
            <a:ext cx="2840742" cy="2865045"/>
          </a:xfrm>
          <a:prstGeom prst="rect">
            <a:avLst/>
          </a:prstGeom>
        </p:spPr>
      </p:pic>
      <p:sp>
        <p:nvSpPr>
          <p:cNvPr id="27" name="TextBox 26">
            <a:extLst>
              <a:ext uri="{FF2B5EF4-FFF2-40B4-BE49-F238E27FC236}">
                <a16:creationId xmlns:a16="http://schemas.microsoft.com/office/drawing/2014/main" id="{553B1749-420C-0649-B203-5EAA0C80E9CE}"/>
              </a:ext>
            </a:extLst>
          </p:cNvPr>
          <p:cNvSpPr txBox="1"/>
          <p:nvPr/>
        </p:nvSpPr>
        <p:spPr>
          <a:xfrm>
            <a:off x="9488774" y="2660844"/>
            <a:ext cx="659155"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Hall C</a:t>
            </a:r>
          </a:p>
        </p:txBody>
      </p:sp>
      <p:sp>
        <p:nvSpPr>
          <p:cNvPr id="28" name="TextBox 27">
            <a:extLst>
              <a:ext uri="{FF2B5EF4-FFF2-40B4-BE49-F238E27FC236}">
                <a16:creationId xmlns:a16="http://schemas.microsoft.com/office/drawing/2014/main" id="{0DDAED5D-5D39-C948-85CE-95E84804F07A}"/>
              </a:ext>
            </a:extLst>
          </p:cNvPr>
          <p:cNvSpPr txBox="1"/>
          <p:nvPr/>
        </p:nvSpPr>
        <p:spPr>
          <a:xfrm>
            <a:off x="9339764" y="5923668"/>
            <a:ext cx="1536639" cy="369332"/>
          </a:xfrm>
          <a:prstGeom prst="rect">
            <a:avLst/>
          </a:prstGeom>
          <a:noFill/>
        </p:spPr>
        <p:txBody>
          <a:bodyPr wrap="none" rtlCol="0">
            <a:spAutoFit/>
          </a:bodyPr>
          <a:lstStyle/>
          <a:p>
            <a:r>
              <a:rPr lang="en-US" b="1" dirty="0">
                <a:solidFill>
                  <a:schemeClr val="accent6">
                    <a:lumMod val="75000"/>
                  </a:schemeClr>
                </a:solidFill>
                <a:latin typeface="Calibri" panose="020F0502020204030204" pitchFamily="34" charset="0"/>
                <a:cs typeface="Calibri" panose="020F0502020204030204" pitchFamily="34" charset="0"/>
              </a:rPr>
              <a:t>High precision</a:t>
            </a:r>
          </a:p>
        </p:txBody>
      </p:sp>
      <p:sp>
        <p:nvSpPr>
          <p:cNvPr id="29" name="TextBox 28">
            <a:extLst>
              <a:ext uri="{FF2B5EF4-FFF2-40B4-BE49-F238E27FC236}">
                <a16:creationId xmlns:a16="http://schemas.microsoft.com/office/drawing/2014/main" id="{D7CF9A20-D60C-154F-BDA2-6A8A718BD10E}"/>
              </a:ext>
            </a:extLst>
          </p:cNvPr>
          <p:cNvSpPr txBox="1"/>
          <p:nvPr/>
        </p:nvSpPr>
        <p:spPr>
          <a:xfrm>
            <a:off x="4825870" y="6071069"/>
            <a:ext cx="2268313" cy="369332"/>
          </a:xfrm>
          <a:prstGeom prst="rect">
            <a:avLst/>
          </a:prstGeom>
          <a:noFill/>
        </p:spPr>
        <p:txBody>
          <a:bodyPr wrap="none" rtlCol="0">
            <a:spAutoFit/>
          </a:bodyPr>
          <a:lstStyle/>
          <a:p>
            <a:r>
              <a:rPr lang="en-US" b="1" dirty="0">
                <a:solidFill>
                  <a:schemeClr val="accent6">
                    <a:lumMod val="75000"/>
                  </a:schemeClr>
                </a:solidFill>
                <a:latin typeface="Calibri" panose="020F0502020204030204" pitchFamily="34" charset="0"/>
                <a:cs typeface="Calibri" panose="020F0502020204030204" pitchFamily="34" charset="0"/>
              </a:rPr>
              <a:t>Large kinematic reach</a:t>
            </a:r>
          </a:p>
        </p:txBody>
      </p:sp>
      <p:sp>
        <p:nvSpPr>
          <p:cNvPr id="2" name="Date Placeholder 1">
            <a:extLst>
              <a:ext uri="{FF2B5EF4-FFF2-40B4-BE49-F238E27FC236}">
                <a16:creationId xmlns:a16="http://schemas.microsoft.com/office/drawing/2014/main" id="{CB4E1475-7700-5B4E-B95C-BB28A324C7A8}"/>
              </a:ext>
            </a:extLst>
          </p:cNvPr>
          <p:cNvSpPr>
            <a:spLocks noGrp="1"/>
          </p:cNvSpPr>
          <p:nvPr>
            <p:ph type="dt" sz="half" idx="10"/>
          </p:nvPr>
        </p:nvSpPr>
        <p:spPr/>
        <p:txBody>
          <a:bodyPr/>
          <a:lstStyle/>
          <a:p>
            <a:fld id="{9EB2A468-A873-BC48-99E5-A83E9F907ABD}" type="datetime1">
              <a:rPr lang="en-US" smtClean="0"/>
              <a:t>11/4/19</a:t>
            </a:fld>
            <a:endParaRPr lang="en-US"/>
          </a:p>
        </p:txBody>
      </p:sp>
      <p:sp>
        <p:nvSpPr>
          <p:cNvPr id="3" name="Slide Number Placeholder 2">
            <a:extLst>
              <a:ext uri="{FF2B5EF4-FFF2-40B4-BE49-F238E27FC236}">
                <a16:creationId xmlns:a16="http://schemas.microsoft.com/office/drawing/2014/main" id="{26492326-C505-8042-BF4F-2946C4CD7801}"/>
              </a:ext>
            </a:extLst>
          </p:cNvPr>
          <p:cNvSpPr>
            <a:spLocks noGrp="1"/>
          </p:cNvSpPr>
          <p:nvPr>
            <p:ph type="sldNum" sz="quarter" idx="11"/>
          </p:nvPr>
        </p:nvSpPr>
        <p:spPr/>
        <p:txBody>
          <a:bodyPr/>
          <a:lstStyle/>
          <a:p>
            <a:fld id="{24EC5647-5868-264A-970C-8CE494DA89F7}" type="slidenum">
              <a:rPr lang="en-US" smtClean="0"/>
              <a:t>22</a:t>
            </a:fld>
            <a:endParaRPr lang="en-US"/>
          </a:p>
        </p:txBody>
      </p:sp>
    </p:spTree>
    <p:extLst>
      <p:ext uri="{BB962C8B-B14F-4D97-AF65-F5344CB8AC3E}">
        <p14:creationId xmlns:p14="http://schemas.microsoft.com/office/powerpoint/2010/main" val="2978790360"/>
      </p:ext>
    </p:extLst>
  </p:cSld>
  <p:clrMapOvr>
    <a:masterClrMapping/>
  </p:clrMapOvr>
  <p:transition spd="med">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Screen Shot 2019-09-25 at 5.03.38 PM.png">
            <a:extLst>
              <a:ext uri="{FF2B5EF4-FFF2-40B4-BE49-F238E27FC236}">
                <a16:creationId xmlns:a16="http://schemas.microsoft.com/office/drawing/2014/main" id="{0F78D6D6-7E29-274C-A852-A40F2602B5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2669" y="3854179"/>
            <a:ext cx="3209808" cy="255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5B6125E4-4041-3B47-AD95-FB00ADB4F9B8}"/>
              </a:ext>
            </a:extLst>
          </p:cNvPr>
          <p:cNvSpPr>
            <a:spLocks noGrp="1" noChangeArrowheads="1"/>
          </p:cNvSpPr>
          <p:nvPr>
            <p:ph type="title"/>
          </p:nvPr>
        </p:nvSpPr>
        <p:spPr/>
        <p:txBody>
          <a:bodyPr>
            <a:normAutofit/>
          </a:bodyPr>
          <a:lstStyle/>
          <a:p>
            <a:r>
              <a:rPr lang="en-US" altLang="en-US" sz="3600" dirty="0">
                <a:ea typeface="ＭＳ Ｐゴシック" panose="020B0600070205080204" pitchFamily="34" charset="-128"/>
              </a:rPr>
              <a:t>SIDIS in 2-pion production</a:t>
            </a:r>
          </a:p>
        </p:txBody>
      </p:sp>
      <p:sp>
        <p:nvSpPr>
          <p:cNvPr id="17413" name="Slide Number Placeholder 9">
            <a:extLst>
              <a:ext uri="{FF2B5EF4-FFF2-40B4-BE49-F238E27FC236}">
                <a16:creationId xmlns:a16="http://schemas.microsoft.com/office/drawing/2014/main" id="{5FD9BC93-31A8-7942-A84E-2A081FC83665}"/>
              </a:ext>
            </a:extLst>
          </p:cNvPr>
          <p:cNvSpPr>
            <a:spLocks noGrp="1"/>
          </p:cNvSpPr>
          <p:nvPr>
            <p:ph type="sldNum" sz="quarter" idx="11"/>
          </p:nvPr>
        </p:nvSpPr>
        <p:spPr>
          <a:xfrm>
            <a:off x="9247414" y="6027083"/>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9287E3-7380-9B47-8A8A-F162A5140996}" type="slidenum">
              <a:rPr lang="en-US" altLang="en-US" sz="1400"/>
              <a:pPr/>
              <a:t>23</a:t>
            </a:fld>
            <a:endParaRPr lang="en-US" altLang="en-US" sz="1400"/>
          </a:p>
        </p:txBody>
      </p:sp>
      <p:sp>
        <p:nvSpPr>
          <p:cNvPr id="2" name="TextBox 1">
            <a:extLst>
              <a:ext uri="{FF2B5EF4-FFF2-40B4-BE49-F238E27FC236}">
                <a16:creationId xmlns:a16="http://schemas.microsoft.com/office/drawing/2014/main" id="{768017A9-9D19-9E47-82D6-8B89BA9A38AA}"/>
              </a:ext>
            </a:extLst>
          </p:cNvPr>
          <p:cNvSpPr txBox="1"/>
          <p:nvPr/>
        </p:nvSpPr>
        <p:spPr>
          <a:xfrm>
            <a:off x="577825" y="1215339"/>
            <a:ext cx="6229597" cy="4462760"/>
          </a:xfrm>
          <a:prstGeom prst="rect">
            <a:avLst/>
          </a:prstGeom>
          <a:noFill/>
        </p:spPr>
        <p:txBody>
          <a:bodyPr wrap="square" rtlCol="0">
            <a:spAutoFit/>
          </a:bodyPr>
          <a:lstStyle/>
          <a:p>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rPr>
              <a:t>ep</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e’</a:t>
            </a:r>
            <a:r>
              <a:rPr lang="en-US" altLang="ja-JP" sz="3200" b="1" dirty="0" err="1">
                <a:solidFill>
                  <a:srgbClr val="FF0000"/>
                </a:solidFill>
                <a:latin typeface="Symbol" pitchFamily="2" charset="2"/>
                <a:cs typeface="Arial" panose="020B0604020202020204" pitchFamily="34" charset="0"/>
              </a:rPr>
              <a:t>p</a:t>
            </a:r>
            <a:r>
              <a:rPr lang="en-US" altLang="ja-JP" sz="3200" b="1" baseline="30000" dirty="0" err="1">
                <a:solidFill>
                  <a:srgbClr val="FF0000"/>
                </a:solidFill>
                <a:latin typeface="Symbol" pitchFamily="2" charset="2"/>
                <a:cs typeface="Arial" panose="020B0604020202020204" pitchFamily="34" charset="0"/>
              </a:rPr>
              <a:t>+</a:t>
            </a:r>
            <a:r>
              <a:rPr lang="en-US" altLang="ja-JP" sz="3200" b="1" dirty="0" err="1">
                <a:solidFill>
                  <a:srgbClr val="FF0000"/>
                </a:solidFill>
                <a:latin typeface="Symbol" pitchFamily="2" charset="2"/>
                <a:cs typeface="Arial" panose="020B0604020202020204" pitchFamily="34" charset="0"/>
              </a:rPr>
              <a:t>p</a:t>
            </a:r>
            <a:r>
              <a:rPr lang="en-US" altLang="ja-JP" sz="3200" b="1" baseline="30000" dirty="0" err="1">
                <a:solidFill>
                  <a:srgbClr val="FF0000"/>
                </a:solidFill>
                <a:latin typeface="Symbol" pitchFamily="2" charset="2"/>
                <a:cs typeface="Arial" panose="020B0604020202020204" pitchFamily="34" charset="0"/>
              </a:rPr>
              <a:t>-</a:t>
            </a:r>
            <a:r>
              <a:rPr lang="en-US" altLang="ja-JP" sz="3200" b="1" dirty="0" err="1">
                <a:latin typeface="Arial" panose="020B0604020202020204" pitchFamily="34" charset="0"/>
                <a:cs typeface="Arial" panose="020B0604020202020204" pitchFamily="34" charset="0"/>
              </a:rPr>
              <a:t>X</a:t>
            </a:r>
            <a:r>
              <a:rPr lang="en-US" altLang="ja-JP" sz="3200" b="1" dirty="0">
                <a:latin typeface="Arial" panose="020B0604020202020204" pitchFamily="34" charset="0"/>
                <a:cs typeface="Arial" panose="020B0604020202020204" pitchFamily="34" charset="0"/>
              </a:rPr>
              <a:t>  </a:t>
            </a:r>
          </a:p>
          <a:p>
            <a:endParaRPr lang="en-US" altLang="ja-JP" sz="16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ja-JP" sz="2400" dirty="0">
                <a:latin typeface="Arial" panose="020B0604020202020204" pitchFamily="34" charset="0"/>
                <a:cs typeface="Arial" panose="020B0604020202020204" pitchFamily="34" charset="0"/>
              </a:rPr>
              <a:t>Provides more direct insight into hadronic correlations. </a:t>
            </a:r>
          </a:p>
          <a:p>
            <a:pPr marL="342900" indent="-342900">
              <a:buFont typeface="Arial" panose="020B0604020202020204" pitchFamily="34" charset="0"/>
              <a:buChar char="•"/>
            </a:pPr>
            <a:endParaRPr lang="en-US" altLang="ja-JP"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ja-JP" sz="2400" dirty="0">
                <a:latin typeface="Arial" panose="020B0604020202020204" pitchFamily="34" charset="0"/>
                <a:cs typeface="Arial" panose="020B0604020202020204" pitchFamily="34" charset="0"/>
              </a:rPr>
              <a:t>The comparison with Monte Carlo simulations indicates that there is a significant fraction of </a:t>
            </a:r>
            <a:r>
              <a:rPr lang="en-US" altLang="ja-JP" sz="2400" dirty="0" err="1">
                <a:latin typeface="Arial" panose="020B0604020202020204" pitchFamily="34" charset="0"/>
                <a:cs typeface="Arial" panose="020B0604020202020204" pitchFamily="34" charset="0"/>
              </a:rPr>
              <a:t>pions</a:t>
            </a:r>
            <a:r>
              <a:rPr lang="en-US" altLang="ja-JP" sz="2400" dirty="0">
                <a:latin typeface="Arial" panose="020B0604020202020204" pitchFamily="34" charset="0"/>
                <a:cs typeface="Arial" panose="020B0604020202020204" pitchFamily="34" charset="0"/>
              </a:rPr>
              <a:t> from VM decays. </a:t>
            </a:r>
          </a:p>
          <a:p>
            <a:pPr marL="342900" indent="-342900">
              <a:buFont typeface="Arial" panose="020B0604020202020204" pitchFamily="34" charset="0"/>
              <a:buChar char="•"/>
            </a:pPr>
            <a:endParaRPr lang="en-US" altLang="ja-JP"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ja-JP" sz="2400" dirty="0">
                <a:latin typeface="Arial" panose="020B0604020202020204" pitchFamily="34" charset="0"/>
                <a:cs typeface="Arial" panose="020B0604020202020204" pitchFamily="34" charset="0"/>
              </a:rPr>
              <a:t>Precision data point to a fruitful field for </a:t>
            </a:r>
            <a:r>
              <a:rPr lang="en-US" altLang="ja-JP" sz="2400" b="1" dirty="0" err="1">
                <a:solidFill>
                  <a:schemeClr val="accent6">
                    <a:lumMod val="75000"/>
                  </a:schemeClr>
                </a:solidFill>
                <a:latin typeface="Arial" panose="020B0604020202020204" pitchFamily="34" charset="0"/>
                <a:cs typeface="Arial" panose="020B0604020202020204" pitchFamily="34" charset="0"/>
              </a:rPr>
              <a:t>sQCD</a:t>
            </a:r>
            <a:r>
              <a:rPr lang="en-US" altLang="ja-JP" sz="2400" b="1" dirty="0">
                <a:solidFill>
                  <a:schemeClr val="accent6">
                    <a:lumMod val="75000"/>
                  </a:schemeClr>
                </a:solidFill>
                <a:latin typeface="Arial" panose="020B0604020202020204" pitchFamily="34" charset="0"/>
                <a:cs typeface="Arial" panose="020B0604020202020204" pitchFamily="34" charset="0"/>
              </a:rPr>
              <a:t>/LQCD</a:t>
            </a:r>
            <a:r>
              <a:rPr lang="en-US" altLang="ja-JP" sz="2400" dirty="0">
                <a:latin typeface="Arial" panose="020B0604020202020204" pitchFamily="34" charset="0"/>
                <a:cs typeface="Arial" panose="020B0604020202020204" pitchFamily="34" charset="0"/>
              </a:rPr>
              <a:t> applications, especially for moments of observables.  </a:t>
            </a:r>
          </a:p>
        </p:txBody>
      </p:sp>
      <p:cxnSp>
        <p:nvCxnSpPr>
          <p:cNvPr id="6" name="Straight Arrow Connector 5">
            <a:extLst>
              <a:ext uri="{FF2B5EF4-FFF2-40B4-BE49-F238E27FC236}">
                <a16:creationId xmlns:a16="http://schemas.microsoft.com/office/drawing/2014/main" id="{519EBB65-4740-D94E-A638-CC00C707D5E8}"/>
              </a:ext>
            </a:extLst>
          </p:cNvPr>
          <p:cNvCxnSpPr>
            <a:cxnSpLocks/>
          </p:cNvCxnSpPr>
          <p:nvPr/>
        </p:nvCxnSpPr>
        <p:spPr>
          <a:xfrm flipV="1">
            <a:off x="8916696" y="4746588"/>
            <a:ext cx="0" cy="7219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3FF52B-15BA-E849-98C4-2686A699C0BA}"/>
              </a:ext>
            </a:extLst>
          </p:cNvPr>
          <p:cNvSpPr txBox="1"/>
          <p:nvPr/>
        </p:nvSpPr>
        <p:spPr>
          <a:xfrm>
            <a:off x="8574208" y="5498549"/>
            <a:ext cx="723275" cy="307777"/>
          </a:xfrm>
          <a:prstGeom prst="rect">
            <a:avLst/>
          </a:prstGeom>
          <a:solidFill>
            <a:schemeClr val="bg1"/>
          </a:solidFill>
        </p:spPr>
        <p:txBody>
          <a:bodyPr wrap="none" rtlCol="0">
            <a:spAutoFit/>
          </a:bodyPr>
          <a:lstStyle/>
          <a:p>
            <a:r>
              <a:rPr lang="en-US" sz="1400" dirty="0">
                <a:latin typeface="Symbol" pitchFamily="2" charset="2"/>
              </a:rPr>
              <a:t>r</a:t>
            </a:r>
            <a:r>
              <a:rPr lang="en-US" sz="1400" baseline="30000" dirty="0">
                <a:latin typeface="Symbol" pitchFamily="2" charset="2"/>
              </a:rPr>
              <a:t>0</a:t>
            </a:r>
            <a:r>
              <a:rPr lang="en-US" sz="1400" dirty="0">
                <a:latin typeface="Calibri" panose="020F0502020204030204" pitchFamily="34" charset="0"/>
                <a:cs typeface="Calibri" panose="020F0502020204030204" pitchFamily="34" charset="0"/>
              </a:rPr>
              <a:t>(770</a:t>
            </a:r>
            <a:r>
              <a:rPr lang="en-US" sz="1400" dirty="0"/>
              <a:t>)</a:t>
            </a:r>
          </a:p>
        </p:txBody>
      </p:sp>
      <p:sp>
        <p:nvSpPr>
          <p:cNvPr id="8" name="Date Placeholder 7">
            <a:extLst>
              <a:ext uri="{FF2B5EF4-FFF2-40B4-BE49-F238E27FC236}">
                <a16:creationId xmlns:a16="http://schemas.microsoft.com/office/drawing/2014/main" id="{C18D14AC-654B-3344-ABF1-9C58CF38E543}"/>
              </a:ext>
            </a:extLst>
          </p:cNvPr>
          <p:cNvSpPr>
            <a:spLocks noGrp="1"/>
          </p:cNvSpPr>
          <p:nvPr>
            <p:ph type="dt" sz="half" idx="10"/>
          </p:nvPr>
        </p:nvSpPr>
        <p:spPr/>
        <p:txBody>
          <a:bodyPr/>
          <a:lstStyle/>
          <a:p>
            <a:fld id="{AFFA901B-B8D5-5149-99A7-02998A90E7E3}" type="datetime1">
              <a:rPr lang="en-US" smtClean="0"/>
              <a:t>11/4/19</a:t>
            </a:fld>
            <a:endParaRPr lang="en-US"/>
          </a:p>
        </p:txBody>
      </p:sp>
      <p:grpSp>
        <p:nvGrpSpPr>
          <p:cNvPr id="20" name="Group 19">
            <a:extLst>
              <a:ext uri="{FF2B5EF4-FFF2-40B4-BE49-F238E27FC236}">
                <a16:creationId xmlns:a16="http://schemas.microsoft.com/office/drawing/2014/main" id="{AE32495E-A380-2944-92A5-A499DF138E81}"/>
              </a:ext>
            </a:extLst>
          </p:cNvPr>
          <p:cNvGrpSpPr/>
          <p:nvPr/>
        </p:nvGrpSpPr>
        <p:grpSpPr>
          <a:xfrm>
            <a:off x="7324314" y="771670"/>
            <a:ext cx="3567950" cy="3093543"/>
            <a:chOff x="7573450" y="2859280"/>
            <a:chExt cx="3962400" cy="3363709"/>
          </a:xfrm>
        </p:grpSpPr>
        <p:pic>
          <p:nvPicPr>
            <p:cNvPr id="21" name="Picture 5" descr="Screen Shot 2019-09-26 at 5.59.13 PM.png">
              <a:extLst>
                <a:ext uri="{FF2B5EF4-FFF2-40B4-BE49-F238E27FC236}">
                  <a16:creationId xmlns:a16="http://schemas.microsoft.com/office/drawing/2014/main" id="{74C9C1FB-0692-ED43-ADB9-5AECA7CC7B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3450" y="3100375"/>
              <a:ext cx="3962400" cy="312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E2E0F84-12F8-4C45-8207-C75E4044AC0F}"/>
                </a:ext>
              </a:extLst>
            </p:cNvPr>
            <p:cNvSpPr txBox="1"/>
            <p:nvPr/>
          </p:nvSpPr>
          <p:spPr>
            <a:xfrm>
              <a:off x="10491994" y="3227521"/>
              <a:ext cx="898323" cy="492443"/>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CLAS12</a:t>
              </a:r>
            </a:p>
            <a:p>
              <a:r>
                <a:rPr lang="en-US" sz="1200" dirty="0">
                  <a:latin typeface="Calibri" panose="020F0502020204030204" pitchFamily="34" charset="0"/>
                  <a:cs typeface="Calibri" panose="020F0502020204030204" pitchFamily="34" charset="0"/>
                </a:rPr>
                <a:t>preliminary</a:t>
              </a:r>
            </a:p>
          </p:txBody>
        </p:sp>
        <p:sp>
          <p:nvSpPr>
            <p:cNvPr id="23" name="TextBox 22">
              <a:extLst>
                <a:ext uri="{FF2B5EF4-FFF2-40B4-BE49-F238E27FC236}">
                  <a16:creationId xmlns:a16="http://schemas.microsoft.com/office/drawing/2014/main" id="{6A9423B0-06D3-C54D-A8BF-9F1971E364AA}"/>
                </a:ext>
              </a:extLst>
            </p:cNvPr>
            <p:cNvSpPr txBox="1"/>
            <p:nvPr/>
          </p:nvSpPr>
          <p:spPr>
            <a:xfrm>
              <a:off x="8992333" y="2859280"/>
              <a:ext cx="1188146" cy="338554"/>
            </a:xfrm>
            <a:prstGeom prst="rect">
              <a:avLst/>
            </a:prstGeom>
            <a:noFill/>
          </p:spPr>
          <p:txBody>
            <a:bodyPr wrap="none" rtlCol="0">
              <a:spAutoFit/>
            </a:bodyPr>
            <a:lstStyle/>
            <a:p>
              <a:r>
                <a:rPr lang="en-US" altLang="en-US" sz="1600" dirty="0" err="1">
                  <a:solidFill>
                    <a:srgbClr val="FF0000"/>
                  </a:solidFill>
                  <a:latin typeface="Calibri" panose="020F0502020204030204" pitchFamily="34" charset="0"/>
                  <a:ea typeface="ＭＳ Ｐゴシック" panose="020B0600070205080204" pitchFamily="34" charset="-128"/>
                  <a:cs typeface="Calibri" panose="020F0502020204030204" pitchFamily="34" charset="0"/>
                </a:rPr>
                <a:t>ep</a:t>
              </a:r>
              <a:r>
                <a:rPr lang="en-US" altLang="en-US" sz="1600" dirty="0" err="1">
                  <a:solidFill>
                    <a:srgbClr val="FF0000"/>
                  </a:solidFill>
                  <a:latin typeface="Calibri" panose="020F0502020204030204" pitchFamily="34" charset="0"/>
                  <a:ea typeface="ＭＳ Ｐゴシック" panose="020B0600070205080204" pitchFamily="34" charset="-128"/>
                  <a:cs typeface="Calibri" panose="020F0502020204030204" pitchFamily="34" charset="0"/>
                  <a:sym typeface="Wingdings" pitchFamily="2" charset="2"/>
                </a:rPr>
                <a:t>e’</a:t>
              </a:r>
              <a:r>
                <a:rPr lang="en-US" altLang="ja-JP" sz="1600" dirty="0" err="1">
                  <a:solidFill>
                    <a:srgbClr val="FF0000"/>
                  </a:solidFill>
                  <a:latin typeface="Symbol" pitchFamily="2" charset="2"/>
                  <a:cs typeface="Calibri" panose="020F0502020204030204" pitchFamily="34" charset="0"/>
                </a:rPr>
                <a:t>p</a:t>
              </a:r>
              <a:r>
                <a:rPr lang="en-US" altLang="ja-JP" sz="1600" baseline="30000" dirty="0" err="1">
                  <a:solidFill>
                    <a:srgbClr val="FF0000"/>
                  </a:solidFill>
                  <a:latin typeface="Calibri" panose="020F0502020204030204" pitchFamily="34" charset="0"/>
                  <a:cs typeface="Calibri" panose="020F0502020204030204" pitchFamily="34" charset="0"/>
                </a:rPr>
                <a:t>+</a:t>
              </a:r>
              <a:r>
                <a:rPr lang="en-US" altLang="ja-JP" sz="1600" dirty="0" err="1">
                  <a:solidFill>
                    <a:srgbClr val="FF0000"/>
                  </a:solidFill>
                  <a:latin typeface="Symbol" pitchFamily="2" charset="2"/>
                  <a:cs typeface="Calibri" panose="020F0502020204030204" pitchFamily="34" charset="0"/>
                </a:rPr>
                <a:t>p</a:t>
              </a:r>
              <a:r>
                <a:rPr lang="en-US" altLang="ja-JP" sz="1600" baseline="30000" dirty="0" err="1">
                  <a:solidFill>
                    <a:srgbClr val="FF0000"/>
                  </a:solidFill>
                  <a:latin typeface="Calibri" panose="020F0502020204030204" pitchFamily="34" charset="0"/>
                  <a:cs typeface="Calibri" panose="020F0502020204030204" pitchFamily="34" charset="0"/>
                </a:rPr>
                <a:t>-</a:t>
              </a:r>
              <a:r>
                <a:rPr lang="en-US" altLang="ja-JP" sz="1600" dirty="0" err="1">
                  <a:solidFill>
                    <a:srgbClr val="FF0000"/>
                  </a:solidFill>
                  <a:latin typeface="Calibri" panose="020F0502020204030204" pitchFamily="34" charset="0"/>
                  <a:cs typeface="Calibri" panose="020F0502020204030204" pitchFamily="34" charset="0"/>
                </a:rPr>
                <a:t>X</a:t>
              </a:r>
              <a:endParaRPr lang="en-US" sz="1600" dirty="0">
                <a:solidFill>
                  <a:srgbClr val="FF000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9EC2CBC9-EFDD-6141-AAAE-79D97F690F99}"/>
                </a:ext>
              </a:extLst>
            </p:cNvPr>
            <p:cNvSpPr txBox="1"/>
            <p:nvPr/>
          </p:nvSpPr>
          <p:spPr>
            <a:xfrm>
              <a:off x="10840826" y="3648429"/>
              <a:ext cx="565755" cy="334656"/>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data</a:t>
              </a:r>
            </a:p>
          </p:txBody>
        </p:sp>
        <p:sp>
          <p:nvSpPr>
            <p:cNvPr id="25" name="Oval 24">
              <a:extLst>
                <a:ext uri="{FF2B5EF4-FFF2-40B4-BE49-F238E27FC236}">
                  <a16:creationId xmlns:a16="http://schemas.microsoft.com/office/drawing/2014/main" id="{B1F7A818-1D2B-4147-A535-364629651C3D}"/>
                </a:ext>
              </a:extLst>
            </p:cNvPr>
            <p:cNvSpPr/>
            <p:nvPr/>
          </p:nvSpPr>
          <p:spPr>
            <a:xfrm>
              <a:off x="10823404" y="4017296"/>
              <a:ext cx="69982" cy="617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B6574D4-5413-0744-ADA3-E2A3370D6F40}"/>
                </a:ext>
              </a:extLst>
            </p:cNvPr>
            <p:cNvSpPr txBox="1"/>
            <p:nvPr/>
          </p:nvSpPr>
          <p:spPr>
            <a:xfrm>
              <a:off x="10907192" y="3946636"/>
              <a:ext cx="482795" cy="334656"/>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MC</a:t>
              </a:r>
            </a:p>
          </p:txBody>
        </p:sp>
        <p:sp>
          <p:nvSpPr>
            <p:cNvPr id="27" name="Oval 26">
              <a:extLst>
                <a:ext uri="{FF2B5EF4-FFF2-40B4-BE49-F238E27FC236}">
                  <a16:creationId xmlns:a16="http://schemas.microsoft.com/office/drawing/2014/main" id="{8F31967F-A415-AA44-9C37-2F1DE11CDDE9}"/>
                </a:ext>
              </a:extLst>
            </p:cNvPr>
            <p:cNvSpPr/>
            <p:nvPr/>
          </p:nvSpPr>
          <p:spPr>
            <a:xfrm flipH="1">
              <a:off x="10800923" y="3797161"/>
              <a:ext cx="69982" cy="617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0A0247EB-0D58-CE43-A5BB-61EDD4CA3E27}"/>
              </a:ext>
            </a:extLst>
          </p:cNvPr>
          <p:cNvSpPr/>
          <p:nvPr/>
        </p:nvSpPr>
        <p:spPr>
          <a:xfrm>
            <a:off x="10244265" y="1976710"/>
            <a:ext cx="75833" cy="8345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E302C9B-6B60-694A-8466-93AE80CE7A18}"/>
              </a:ext>
            </a:extLst>
          </p:cNvPr>
          <p:cNvPicPr>
            <a:picLocks noChangeAspect="1"/>
          </p:cNvPicPr>
          <p:nvPr/>
        </p:nvPicPr>
        <p:blipFill>
          <a:blip r:embed="rId5">
            <a:extLst>
              <a:ext uri="{28A0092B-C50C-407E-A947-70E740481C1C}">
                <a14:useLocalDpi xmlns:a14="http://schemas.microsoft.com/office/drawing/2010/main" val="0"/>
              </a:ext>
            </a:extLst>
          </a:blip>
          <a:srcRect l="58056" t="53641" r="5833" b="14811"/>
          <a:stretch>
            <a:fillRect/>
          </a:stretch>
        </p:blipFill>
        <p:spPr>
          <a:xfrm>
            <a:off x="10917566" y="911601"/>
            <a:ext cx="772983" cy="477156"/>
          </a:xfrm>
          <a:prstGeom prst="rect">
            <a:avLst/>
          </a:prstGeom>
          <a:ln>
            <a:solidFill>
              <a:srgbClr val="000000"/>
            </a:solidFill>
          </a:ln>
        </p:spPr>
      </p:pic>
    </p:spTree>
    <p:extLst>
      <p:ext uri="{BB962C8B-B14F-4D97-AF65-F5344CB8AC3E}">
        <p14:creationId xmlns:p14="http://schemas.microsoft.com/office/powerpoint/2010/main" val="3718501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Momentum Tomography with </a:t>
            </a:r>
            <a:r>
              <a:rPr lang="en-US" dirty="0" err="1"/>
              <a:t>Sivers</a:t>
            </a:r>
            <a:r>
              <a:rPr lang="en-US" dirty="0"/>
              <a:t> function</a:t>
            </a:r>
          </a:p>
        </p:txBody>
      </p:sp>
      <p:pic>
        <p:nvPicPr>
          <p:cNvPr id="3" name="Picture 2"/>
          <p:cNvPicPr>
            <a:picLocks noChangeAspect="1"/>
          </p:cNvPicPr>
          <p:nvPr/>
        </p:nvPicPr>
        <p:blipFill>
          <a:blip r:embed="rId3"/>
          <a:srcRect t="14645"/>
          <a:stretch>
            <a:fillRect/>
          </a:stretch>
        </p:blipFill>
        <p:spPr>
          <a:xfrm>
            <a:off x="586488" y="1978874"/>
            <a:ext cx="6185197" cy="3622269"/>
          </a:xfrm>
          <a:prstGeom prst="rect">
            <a:avLst/>
          </a:prstGeom>
        </p:spPr>
      </p:pic>
      <p:sp>
        <p:nvSpPr>
          <p:cNvPr id="4" name="TextBox 3"/>
          <p:cNvSpPr txBox="1"/>
          <p:nvPr/>
        </p:nvSpPr>
        <p:spPr>
          <a:xfrm>
            <a:off x="860817" y="1186080"/>
            <a:ext cx="5973605" cy="707886"/>
          </a:xfrm>
          <a:prstGeom prst="rect">
            <a:avLst/>
          </a:prstGeom>
          <a:noFill/>
        </p:spPr>
        <p:txBody>
          <a:bodyPr wrap="square" rtlCol="0">
            <a:spAutoFit/>
          </a:bodyPr>
          <a:lstStyle/>
          <a:p>
            <a:r>
              <a:rPr lang="en-US" sz="2000" b="1" dirty="0" err="1">
                <a:latin typeface="Calibri" panose="020F0502020204030204" pitchFamily="34" charset="0"/>
                <a:cs typeface="Calibri" panose="020F0502020204030204" pitchFamily="34" charset="0"/>
              </a:rPr>
              <a:t>Sivers</a:t>
            </a:r>
            <a:r>
              <a:rPr lang="en-US" sz="2000" b="1" dirty="0">
                <a:latin typeface="Calibri" panose="020F0502020204030204" pitchFamily="34" charset="0"/>
                <a:cs typeface="Calibri" panose="020F0502020204030204" pitchFamily="34" charset="0"/>
              </a:rPr>
              <a:t> function for </a:t>
            </a:r>
            <a:r>
              <a:rPr lang="en-US" sz="2000" b="1" dirty="0" err="1">
                <a:latin typeface="Calibri" panose="020F0502020204030204" pitchFamily="34" charset="0"/>
                <a:cs typeface="Calibri" panose="020F0502020204030204" pitchFamily="34" charset="0"/>
              </a:rPr>
              <a:t>d</a:t>
            </a:r>
            <a:r>
              <a:rPr lang="en-US" sz="2000" b="1" dirty="0">
                <a:latin typeface="Calibri" panose="020F0502020204030204" pitchFamily="34" charset="0"/>
                <a:cs typeface="Calibri" panose="020F0502020204030204" pitchFamily="34" charset="0"/>
              </a:rPr>
              <a:t>-quarks extracted from model simulations with a transverse polarized </a:t>
            </a:r>
            <a:r>
              <a:rPr lang="en-US" sz="2000" b="1" baseline="30000" dirty="0">
                <a:latin typeface="Calibri" panose="020F0502020204030204" pitchFamily="34" charset="0"/>
                <a:cs typeface="Calibri" panose="020F0502020204030204" pitchFamily="34" charset="0"/>
              </a:rPr>
              <a:t>3</a:t>
            </a:r>
            <a:r>
              <a:rPr lang="en-US" sz="2000" b="1" dirty="0">
                <a:latin typeface="Calibri" panose="020F0502020204030204" pitchFamily="34" charset="0"/>
                <a:cs typeface="Calibri" panose="020F0502020204030204" pitchFamily="34" charset="0"/>
              </a:rPr>
              <a:t>He target.  </a:t>
            </a:r>
          </a:p>
        </p:txBody>
      </p:sp>
      <p:pic>
        <p:nvPicPr>
          <p:cNvPr id="5" name="Picture 4"/>
          <p:cNvPicPr>
            <a:picLocks noChangeAspect="1"/>
          </p:cNvPicPr>
          <p:nvPr/>
        </p:nvPicPr>
        <p:blipFill>
          <a:blip r:embed="rId4"/>
          <a:srcRect r="18701"/>
          <a:stretch>
            <a:fillRect/>
          </a:stretch>
        </p:blipFill>
        <p:spPr>
          <a:xfrm>
            <a:off x="7620431" y="962644"/>
            <a:ext cx="2724464" cy="3342214"/>
          </a:xfrm>
          <a:prstGeom prst="rect">
            <a:avLst/>
          </a:prstGeom>
        </p:spPr>
      </p:pic>
      <p:sp>
        <p:nvSpPr>
          <p:cNvPr id="7" name="TextBox 6"/>
          <p:cNvSpPr txBox="1"/>
          <p:nvPr/>
        </p:nvSpPr>
        <p:spPr>
          <a:xfrm>
            <a:off x="7298704" y="4245200"/>
            <a:ext cx="4702795" cy="2123658"/>
          </a:xfrm>
          <a:prstGeom prst="rect">
            <a:avLst/>
          </a:prstGeom>
          <a:noFill/>
        </p:spPr>
        <p:txBody>
          <a:bodyPr wrap="square" rtlCol="0">
            <a:spAutoFit/>
          </a:bodyPr>
          <a:lstStyle/>
          <a:p>
            <a:r>
              <a:rPr lang="en-US" sz="2200" dirty="0" err="1">
                <a:latin typeface="Calibri"/>
                <a:cs typeface="Calibri"/>
              </a:rPr>
              <a:t>d</a:t>
            </a:r>
            <a:r>
              <a:rPr lang="en-US" sz="2200" dirty="0">
                <a:latin typeface="Calibri"/>
                <a:cs typeface="Calibri"/>
              </a:rPr>
              <a:t>-quark momentum tomography for </a:t>
            </a:r>
            <a:r>
              <a:rPr lang="en-US" sz="2200" dirty="0" err="1">
                <a:latin typeface="Calibri"/>
                <a:cs typeface="Calibri"/>
              </a:rPr>
              <a:t>Sivers</a:t>
            </a:r>
            <a:r>
              <a:rPr lang="en-US" sz="2200" dirty="0">
                <a:latin typeface="Calibri"/>
                <a:cs typeface="Calibri"/>
              </a:rPr>
              <a:t> function. The </a:t>
            </a:r>
            <a:r>
              <a:rPr lang="en-US" sz="2200" dirty="0" err="1">
                <a:latin typeface="Calibri"/>
                <a:cs typeface="Calibri"/>
              </a:rPr>
              <a:t>d</a:t>
            </a:r>
            <a:r>
              <a:rPr lang="en-US" sz="2200" dirty="0">
                <a:latin typeface="Calibri"/>
                <a:cs typeface="Calibri"/>
              </a:rPr>
              <a:t>-quark momentum density shows a  distortion and shift in </a:t>
            </a:r>
            <a:r>
              <a:rPr lang="en-US" sz="2200" b="1" dirty="0" err="1">
                <a:latin typeface="Calibri"/>
                <a:cs typeface="Calibri"/>
              </a:rPr>
              <a:t>k</a:t>
            </a:r>
            <a:r>
              <a:rPr lang="en-US" sz="2200" b="1" baseline="-25000" dirty="0" err="1">
                <a:latin typeface="Calibri"/>
                <a:cs typeface="Calibri"/>
              </a:rPr>
              <a:t>x</a:t>
            </a:r>
            <a:r>
              <a:rPr lang="en-US" sz="2200" dirty="0">
                <a:latin typeface="Calibri"/>
                <a:cs typeface="Calibri"/>
              </a:rPr>
              <a:t>. </a:t>
            </a:r>
            <a:r>
              <a:rPr lang="en-US" sz="2200" b="1" dirty="0">
                <a:solidFill>
                  <a:schemeClr val="accent6">
                    <a:lumMod val="75000"/>
                  </a:schemeClr>
                </a:solidFill>
                <a:latin typeface="Calibri"/>
                <a:cs typeface="Calibri"/>
              </a:rPr>
              <a:t>A non-zero </a:t>
            </a:r>
            <a:r>
              <a:rPr lang="en-US" sz="2200" b="1" dirty="0" err="1">
                <a:solidFill>
                  <a:schemeClr val="accent6">
                    <a:lumMod val="75000"/>
                  </a:schemeClr>
                </a:solidFill>
                <a:latin typeface="Calibri"/>
                <a:cs typeface="Calibri"/>
              </a:rPr>
              <a:t>δk</a:t>
            </a:r>
            <a:r>
              <a:rPr lang="en-US" sz="2200" b="1" baseline="-25000" dirty="0" err="1">
                <a:solidFill>
                  <a:schemeClr val="accent6">
                    <a:lumMod val="75000"/>
                  </a:schemeClr>
                </a:solidFill>
                <a:latin typeface="Calibri"/>
                <a:cs typeface="Calibri"/>
              </a:rPr>
              <a:t>x</a:t>
            </a:r>
            <a:r>
              <a:rPr lang="en-US" sz="2200" b="1" dirty="0">
                <a:solidFill>
                  <a:schemeClr val="accent6">
                    <a:lumMod val="75000"/>
                  </a:schemeClr>
                </a:solidFill>
                <a:latin typeface="Calibri"/>
                <a:cs typeface="Calibri"/>
              </a:rPr>
              <a:t> value requires a non-zero orbital angular momentum.</a:t>
            </a:r>
          </a:p>
        </p:txBody>
      </p:sp>
      <p:grpSp>
        <p:nvGrpSpPr>
          <p:cNvPr id="23" name="Group 22"/>
          <p:cNvGrpSpPr/>
          <p:nvPr/>
        </p:nvGrpSpPr>
        <p:grpSpPr>
          <a:xfrm>
            <a:off x="8982664" y="830564"/>
            <a:ext cx="1183840" cy="3116340"/>
            <a:chOff x="6823232" y="660083"/>
            <a:chExt cx="1183840" cy="3116340"/>
          </a:xfrm>
        </p:grpSpPr>
        <p:grpSp>
          <p:nvGrpSpPr>
            <p:cNvPr id="13" name="Group 12"/>
            <p:cNvGrpSpPr/>
            <p:nvPr/>
          </p:nvGrpSpPr>
          <p:grpSpPr>
            <a:xfrm>
              <a:off x="7081520" y="812483"/>
              <a:ext cx="172720" cy="2963940"/>
              <a:chOff x="7081520" y="812483"/>
              <a:chExt cx="172720" cy="2963940"/>
            </a:xfrm>
          </p:grpSpPr>
          <p:cxnSp>
            <p:nvCxnSpPr>
              <p:cNvPr id="10" name="Straight Connector 9"/>
              <p:cNvCxnSpPr/>
              <p:nvPr/>
            </p:nvCxnSpPr>
            <p:spPr bwMode="auto">
              <a:xfrm rot="16200000" flipV="1">
                <a:off x="5767190" y="2279213"/>
                <a:ext cx="2953780" cy="20320"/>
              </a:xfrm>
              <a:prstGeom prst="line">
                <a:avLst/>
              </a:prstGeom>
              <a:noFill/>
              <a:ln w="9525" cap="flat" cmpd="sng" algn="ctr">
                <a:solidFill>
                  <a:srgbClr val="FF0000"/>
                </a:solidFill>
                <a:prstDash val="dash"/>
                <a:round/>
                <a:headEnd type="none" w="med" len="med"/>
                <a:tailEnd type="none" w="med" len="med"/>
              </a:ln>
              <a:effectLst/>
            </p:spPr>
          </p:cxnSp>
          <p:cxnSp>
            <p:nvCxnSpPr>
              <p:cNvPr id="11" name="Straight Connector 10"/>
              <p:cNvCxnSpPr/>
              <p:nvPr/>
            </p:nvCxnSpPr>
            <p:spPr bwMode="auto">
              <a:xfrm rot="16200000" flipV="1">
                <a:off x="5614790" y="2289373"/>
                <a:ext cx="2953780" cy="20320"/>
              </a:xfrm>
              <a:prstGeom prst="line">
                <a:avLst/>
              </a:prstGeom>
              <a:noFill/>
              <a:ln w="9525" cap="flat" cmpd="sng" algn="ctr">
                <a:solidFill>
                  <a:srgbClr val="FF0000"/>
                </a:solidFill>
                <a:prstDash val="solid"/>
                <a:round/>
                <a:headEnd type="none" w="med" len="med"/>
                <a:tailEnd type="none" w="med" len="med"/>
              </a:ln>
              <a:effectLst/>
            </p:spPr>
          </p:cxnSp>
        </p:grpSp>
        <p:sp>
          <p:nvSpPr>
            <p:cNvPr id="14" name="TextBox 13"/>
            <p:cNvSpPr txBox="1"/>
            <p:nvPr/>
          </p:nvSpPr>
          <p:spPr>
            <a:xfrm>
              <a:off x="7477760" y="660083"/>
              <a:ext cx="529312" cy="400110"/>
            </a:xfrm>
            <a:prstGeom prst="rect">
              <a:avLst/>
            </a:prstGeom>
            <a:noFill/>
          </p:spPr>
          <p:txBody>
            <a:bodyPr wrap="none" rtlCol="0">
              <a:spAutoFit/>
            </a:bodyPr>
            <a:lstStyle/>
            <a:p>
              <a:r>
                <a:rPr lang="en-US" sz="2000" dirty="0" err="1"/>
                <a:t>δ</a:t>
              </a:r>
              <a:r>
                <a:rPr lang="en-US" sz="2000" b="1" dirty="0" err="1"/>
                <a:t>k</a:t>
              </a:r>
              <a:r>
                <a:rPr lang="en-US" sz="2000" b="1" baseline="-25000" dirty="0" err="1"/>
                <a:t>x</a:t>
              </a:r>
              <a:endParaRPr lang="en-US" sz="2000" b="1" baseline="-25000" dirty="0"/>
            </a:p>
          </p:txBody>
        </p:sp>
        <p:cxnSp>
          <p:nvCxnSpPr>
            <p:cNvPr id="16" name="Straight Arrow Connector 15"/>
            <p:cNvCxnSpPr/>
            <p:nvPr/>
          </p:nvCxnSpPr>
          <p:spPr bwMode="auto">
            <a:xfrm>
              <a:off x="6823232" y="854711"/>
              <a:ext cx="258288" cy="1588"/>
            </a:xfrm>
            <a:prstGeom prst="straightConnector1">
              <a:avLst/>
            </a:prstGeom>
            <a:noFill/>
            <a:ln w="9525"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rot="10800000" flipV="1">
              <a:off x="7233920" y="853123"/>
              <a:ext cx="243840" cy="1588"/>
            </a:xfrm>
            <a:prstGeom prst="straightConnector1">
              <a:avLst/>
            </a:prstGeom>
            <a:noFill/>
            <a:ln w="9525" cap="flat" cmpd="sng" algn="ctr">
              <a:solidFill>
                <a:schemeClr val="tx2"/>
              </a:solidFill>
              <a:prstDash val="solid"/>
              <a:round/>
              <a:headEnd type="none" w="med" len="med"/>
              <a:tailEnd type="arrow"/>
            </a:ln>
            <a:effectLst/>
          </p:spPr>
        </p:cxnSp>
      </p:grpSp>
      <p:cxnSp>
        <p:nvCxnSpPr>
          <p:cNvPr id="8" name="Straight Connector 7">
            <a:extLst>
              <a:ext uri="{FF2B5EF4-FFF2-40B4-BE49-F238E27FC236}">
                <a16:creationId xmlns:a16="http://schemas.microsoft.com/office/drawing/2014/main" id="{329FF46E-2965-6C48-8CF2-EA7D855DE2E3}"/>
              </a:ext>
            </a:extLst>
          </p:cNvPr>
          <p:cNvCxnSpPr/>
          <p:nvPr/>
        </p:nvCxnSpPr>
        <p:spPr>
          <a:xfrm>
            <a:off x="12755105" y="3967566"/>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CF1CB89D-EB3E-CA47-AA5E-8AC1F8EE6A3C}"/>
              </a:ext>
            </a:extLst>
          </p:cNvPr>
          <p:cNvSpPr>
            <a:spLocks noGrp="1"/>
          </p:cNvSpPr>
          <p:nvPr>
            <p:ph type="dt" sz="half" idx="10"/>
          </p:nvPr>
        </p:nvSpPr>
        <p:spPr/>
        <p:txBody>
          <a:bodyPr/>
          <a:lstStyle/>
          <a:p>
            <a:fld id="{A0E35418-0A62-3D44-8A5D-17F0EB88DB6A}" type="datetime1">
              <a:rPr lang="en-US" smtClean="0">
                <a:solidFill>
                  <a:schemeClr val="tx1"/>
                </a:solidFill>
              </a:rPr>
              <a:t>11/4/19</a:t>
            </a:fld>
            <a:endParaRPr lang="en-US" dirty="0">
              <a:solidFill>
                <a:schemeClr val="tx1"/>
              </a:solidFill>
            </a:endParaRPr>
          </a:p>
        </p:txBody>
      </p:sp>
      <p:sp>
        <p:nvSpPr>
          <p:cNvPr id="12" name="Slide Number Placeholder 11">
            <a:extLst>
              <a:ext uri="{FF2B5EF4-FFF2-40B4-BE49-F238E27FC236}">
                <a16:creationId xmlns:a16="http://schemas.microsoft.com/office/drawing/2014/main" id="{EEAA30FC-4230-AE40-A758-A22950B4004D}"/>
              </a:ext>
            </a:extLst>
          </p:cNvPr>
          <p:cNvSpPr>
            <a:spLocks noGrp="1"/>
          </p:cNvSpPr>
          <p:nvPr>
            <p:ph type="sldNum" sz="quarter" idx="11"/>
          </p:nvPr>
        </p:nvSpPr>
        <p:spPr/>
        <p:txBody>
          <a:bodyPr/>
          <a:lstStyle/>
          <a:p>
            <a:fld id="{24EC5647-5868-264A-970C-8CE494DA89F7}" type="slidenum">
              <a:rPr lang="en-US" smtClean="0">
                <a:solidFill>
                  <a:schemeClr val="tx1"/>
                </a:solidFill>
              </a:rPr>
              <a:t>24</a:t>
            </a:fld>
            <a:endParaRPr lang="en-US" dirty="0">
              <a:solidFill>
                <a:schemeClr val="tx1"/>
              </a:solidFill>
            </a:endParaRPr>
          </a:p>
        </p:txBody>
      </p:sp>
      <p:sp>
        <p:nvSpPr>
          <p:cNvPr id="15" name="TextBox 14">
            <a:extLst>
              <a:ext uri="{FF2B5EF4-FFF2-40B4-BE49-F238E27FC236}">
                <a16:creationId xmlns:a16="http://schemas.microsoft.com/office/drawing/2014/main" id="{CC9637F0-FBD1-2243-AE98-91226F502616}"/>
              </a:ext>
            </a:extLst>
          </p:cNvPr>
          <p:cNvSpPr txBox="1"/>
          <p:nvPr/>
        </p:nvSpPr>
        <p:spPr>
          <a:xfrm>
            <a:off x="1905491" y="5733485"/>
            <a:ext cx="3723520" cy="400110"/>
          </a:xfrm>
          <a:prstGeom prst="rect">
            <a:avLst/>
          </a:prstGeom>
          <a:noFill/>
        </p:spPr>
        <p:txBody>
          <a:bodyPr wrap="none" rtlCol="0">
            <a:spAutoFit/>
          </a:bodyPr>
          <a:lstStyle/>
          <a:p>
            <a:r>
              <a:rPr lang="en-US" sz="2000" b="1" dirty="0">
                <a:solidFill>
                  <a:schemeClr val="accent6">
                    <a:lumMod val="75000"/>
                  </a:schemeClr>
                </a:solidFill>
                <a:latin typeface="Calibri" panose="020F0502020204030204" pitchFamily="34" charset="0"/>
                <a:cs typeface="Calibri" panose="020F0502020204030204" pitchFamily="34" charset="0"/>
              </a:rPr>
              <a:t>Computable within </a:t>
            </a:r>
            <a:r>
              <a:rPr lang="en-US" sz="2000" b="1" dirty="0" err="1">
                <a:solidFill>
                  <a:schemeClr val="accent6">
                    <a:lumMod val="75000"/>
                  </a:schemeClr>
                </a:solidFill>
                <a:latin typeface="Calibri" panose="020F0502020204030204" pitchFamily="34" charset="0"/>
                <a:cs typeface="Calibri" panose="020F0502020204030204" pitchFamily="34" charset="0"/>
              </a:rPr>
              <a:t>sQCD</a:t>
            </a:r>
            <a:r>
              <a:rPr lang="en-US" sz="2000" b="1" dirty="0">
                <a:solidFill>
                  <a:schemeClr val="accent6">
                    <a:lumMod val="75000"/>
                  </a:schemeClr>
                </a:solidFill>
                <a:latin typeface="Calibri" panose="020F0502020204030204" pitchFamily="34" charset="0"/>
                <a:cs typeface="Calibri" panose="020F0502020204030204" pitchFamily="34" charset="0"/>
              </a:rPr>
              <a:t>/LQCD ?</a:t>
            </a:r>
          </a:p>
        </p:txBody>
      </p:sp>
    </p:spTree>
    <p:extLst>
      <p:ext uri="{BB962C8B-B14F-4D97-AF65-F5344CB8AC3E}">
        <p14:creationId xmlns:p14="http://schemas.microsoft.com/office/powerpoint/2010/main" val="20586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60397"/>
          </a:xfrm>
        </p:spPr>
        <p:txBody>
          <a:bodyPr>
            <a:normAutofit/>
          </a:bodyPr>
          <a:lstStyle/>
          <a:p>
            <a:r>
              <a:rPr lang="en-US" sz="3600" dirty="0"/>
              <a:t>Generalized Parton Distributions </a:t>
            </a:r>
          </a:p>
        </p:txBody>
      </p:sp>
      <p:grpSp>
        <p:nvGrpSpPr>
          <p:cNvPr id="3" name="Group 22"/>
          <p:cNvGrpSpPr/>
          <p:nvPr/>
        </p:nvGrpSpPr>
        <p:grpSpPr>
          <a:xfrm>
            <a:off x="678780" y="1213528"/>
            <a:ext cx="5565967" cy="855142"/>
            <a:chOff x="1798236" y="844410"/>
            <a:chExt cx="5172717" cy="645714"/>
          </a:xfrm>
          <a:solidFill>
            <a:srgbClr val="FFFFFF"/>
          </a:solidFill>
        </p:grpSpPr>
        <p:pic>
          <p:nvPicPr>
            <p:cNvPr id="5" name="Picture 4"/>
            <p:cNvPicPr>
              <a:picLocks noChangeAspect="1"/>
            </p:cNvPicPr>
            <p:nvPr/>
          </p:nvPicPr>
          <p:blipFill>
            <a:blip r:embed="rId3"/>
            <a:srcRect l="50617" t="33122" r="5948" b="62991"/>
            <a:stretch>
              <a:fillRect/>
            </a:stretch>
          </p:blipFill>
          <p:spPr>
            <a:xfrm>
              <a:off x="1842366" y="880524"/>
              <a:ext cx="5128587" cy="609600"/>
            </a:xfrm>
            <a:prstGeom prst="rect">
              <a:avLst/>
            </a:prstGeom>
            <a:grpFill/>
            <a:ln>
              <a:noFill/>
            </a:ln>
          </p:spPr>
        </p:pic>
        <p:pic>
          <p:nvPicPr>
            <p:cNvPr id="8" name="Picture 7"/>
            <p:cNvPicPr>
              <a:picLocks noChangeAspect="1"/>
            </p:cNvPicPr>
            <p:nvPr/>
          </p:nvPicPr>
          <p:blipFill>
            <a:blip r:embed="rId3"/>
            <a:srcRect l="50617" t="29404" r="42200" b="66962"/>
            <a:stretch>
              <a:fillRect/>
            </a:stretch>
          </p:blipFill>
          <p:spPr>
            <a:xfrm>
              <a:off x="1798236" y="844410"/>
              <a:ext cx="877975" cy="589888"/>
            </a:xfrm>
            <a:prstGeom prst="rect">
              <a:avLst/>
            </a:prstGeom>
            <a:grpFill/>
            <a:ln>
              <a:noFill/>
            </a:ln>
          </p:spPr>
        </p:pic>
      </p:grpSp>
      <p:grpSp>
        <p:nvGrpSpPr>
          <p:cNvPr id="4" name="Group 23"/>
          <p:cNvGrpSpPr>
            <a:grpSpLocks/>
          </p:cNvGrpSpPr>
          <p:nvPr/>
        </p:nvGrpSpPr>
        <p:grpSpPr bwMode="auto">
          <a:xfrm>
            <a:off x="513756" y="2910277"/>
            <a:ext cx="4070440" cy="2771898"/>
            <a:chOff x="5308759" y="2977514"/>
            <a:chExt cx="4070440" cy="2771898"/>
          </a:xfrm>
        </p:grpSpPr>
        <p:grpSp>
          <p:nvGrpSpPr>
            <p:cNvPr id="7" name="Group 23"/>
            <p:cNvGrpSpPr>
              <a:grpSpLocks/>
            </p:cNvGrpSpPr>
            <p:nvPr/>
          </p:nvGrpSpPr>
          <p:grpSpPr bwMode="auto">
            <a:xfrm>
              <a:off x="5308759" y="2977514"/>
              <a:ext cx="4070440" cy="2771898"/>
              <a:chOff x="5753617" y="3354352"/>
              <a:chExt cx="3595243" cy="2574389"/>
            </a:xfrm>
          </p:grpSpPr>
          <p:cxnSp>
            <p:nvCxnSpPr>
              <p:cNvPr id="19" name="Straight Arrow Connector 12"/>
              <p:cNvCxnSpPr>
                <a:cxnSpLocks noChangeShapeType="1"/>
                <a:stCxn id="6" idx="2"/>
                <a:endCxn id="20" idx="0"/>
              </p:cNvCxnSpPr>
              <p:nvPr/>
            </p:nvCxnSpPr>
            <p:spPr bwMode="auto">
              <a:xfrm>
                <a:off x="7533304" y="3354352"/>
                <a:ext cx="15698" cy="1235798"/>
              </a:xfrm>
              <a:prstGeom prst="straightConnector1">
                <a:avLst/>
              </a:prstGeom>
              <a:noFill/>
              <a:ln w="38100">
                <a:solidFill>
                  <a:schemeClr val="tx1"/>
                </a:solidFill>
                <a:round/>
                <a:headEnd/>
                <a:tailEnd type="arrow" w="med" len="med"/>
              </a:ln>
            </p:spPr>
          </p:cxnSp>
          <p:sp>
            <p:nvSpPr>
              <p:cNvPr id="20" name="TextBox 15"/>
              <p:cNvSpPr txBox="1">
                <a:spLocks noChangeArrowheads="1"/>
              </p:cNvSpPr>
              <p:nvPr/>
            </p:nvSpPr>
            <p:spPr bwMode="auto">
              <a:xfrm>
                <a:off x="6231211" y="4590150"/>
                <a:ext cx="2635582" cy="371600"/>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pPr algn="ctr"/>
                <a:r>
                  <a:rPr lang="en-US" sz="2000" b="1" dirty="0">
                    <a:solidFill>
                      <a:schemeClr val="accent2">
                        <a:lumMod val="50000"/>
                      </a:schemeClr>
                    </a:solidFill>
                    <a:latin typeface="Calibri" panose="020F0502020204030204" pitchFamily="34" charset="0"/>
                    <a:ea typeface="Tahoma" charset="0"/>
                    <a:cs typeface="Calibri" panose="020F0502020204030204" pitchFamily="34" charset="0"/>
                  </a:rPr>
                  <a:t>GPDs  </a:t>
                </a:r>
                <a:r>
                  <a:rPr lang="en-US" sz="2000" dirty="0">
                    <a:solidFill>
                      <a:srgbClr val="FF0000"/>
                    </a:solidFill>
                    <a:latin typeface="Calibri" panose="020F0502020204030204" pitchFamily="34" charset="0"/>
                    <a:ea typeface="Tahoma" charset="0"/>
                    <a:cs typeface="Calibri" panose="020F0502020204030204" pitchFamily="34" charset="0"/>
                  </a:rPr>
                  <a:t> </a:t>
                </a:r>
                <a:r>
                  <a:rPr lang="en-US" b="1" i="1" dirty="0">
                    <a:solidFill>
                      <a:srgbClr val="FF0000"/>
                    </a:solidFill>
                    <a:latin typeface="Times New Roman" panose="02020603050405020304" pitchFamily="18" charset="0"/>
                    <a:ea typeface="Times New Roman" charset="0"/>
                    <a:cs typeface="Times New Roman" panose="02020603050405020304" pitchFamily="18" charset="0"/>
                  </a:rPr>
                  <a:t>H  </a:t>
                </a:r>
                <a:r>
                  <a:rPr lang="en-US" b="1" i="1" dirty="0">
                    <a:solidFill>
                      <a:srgbClr val="0000FF"/>
                    </a:solidFill>
                    <a:latin typeface="Times New Roman" panose="02020603050405020304" pitchFamily="18" charset="0"/>
                    <a:ea typeface="Times New Roman" charset="0"/>
                    <a:cs typeface="Times New Roman" panose="02020603050405020304" pitchFamily="18" charset="0"/>
                  </a:rPr>
                  <a:t>E </a:t>
                </a:r>
                <a:r>
                  <a:rPr lang="en-US" b="1" i="1" dirty="0">
                    <a:solidFill>
                      <a:schemeClr val="bg2"/>
                    </a:solidFill>
                    <a:latin typeface="Times New Roman" panose="02020603050405020304" pitchFamily="18" charset="0"/>
                    <a:ea typeface="Times New Roman" charset="0"/>
                    <a:cs typeface="Times New Roman" panose="02020603050405020304" pitchFamily="18" charset="0"/>
                  </a:rPr>
                  <a:t> </a:t>
                </a:r>
                <a:r>
                  <a:rPr lang="en-US" sz="1600" i="1" dirty="0">
                    <a:solidFill>
                      <a:srgbClr val="01CF04"/>
                    </a:solidFill>
                    <a:latin typeface="Times New Roman" panose="02020603050405020304" pitchFamily="18" charset="0"/>
                    <a:ea typeface="Times New Roman" charset="0"/>
                    <a:cs typeface="Times New Roman" panose="02020603050405020304" pitchFamily="18" charset="0"/>
                  </a:rPr>
                  <a:t>H</a:t>
                </a:r>
                <a:r>
                  <a:rPr lang="en-US" i="1" dirty="0">
                    <a:solidFill>
                      <a:srgbClr val="000000"/>
                    </a:solidFill>
                    <a:latin typeface="Times New Roman" panose="02020603050405020304" pitchFamily="18" charset="0"/>
                    <a:ea typeface="Times New Roman" charset="0"/>
                    <a:cs typeface="Times New Roman" panose="02020603050405020304" pitchFamily="18" charset="0"/>
                  </a:rPr>
                  <a:t>,</a:t>
                </a:r>
                <a:r>
                  <a:rPr lang="en-US" i="1" dirty="0">
                    <a:solidFill>
                      <a:srgbClr val="0000FF"/>
                    </a:solidFill>
                    <a:latin typeface="Times New Roman" panose="02020603050405020304" pitchFamily="18" charset="0"/>
                    <a:ea typeface="Times New Roman" charset="0"/>
                    <a:cs typeface="Times New Roman" panose="02020603050405020304" pitchFamily="18" charset="0"/>
                  </a:rPr>
                  <a:t> </a:t>
                </a:r>
                <a:r>
                  <a:rPr lang="en-US" sz="1600" i="1" dirty="0">
                    <a:solidFill>
                      <a:srgbClr val="9E0306"/>
                    </a:solidFill>
                    <a:latin typeface="Times New Roman" panose="02020603050405020304" pitchFamily="18" charset="0"/>
                    <a:ea typeface="Times New Roman" charset="0"/>
                    <a:cs typeface="Times New Roman" panose="02020603050405020304" pitchFamily="18" charset="0"/>
                  </a:rPr>
                  <a:t>E</a:t>
                </a:r>
                <a:endParaRPr lang="en-US" sz="1600" dirty="0">
                  <a:solidFill>
                    <a:srgbClr val="9E0306"/>
                  </a:solidFill>
                  <a:latin typeface="Times New Roman" panose="02020603050405020304" pitchFamily="18" charset="0"/>
                  <a:ea typeface="Tahoma" charset="0"/>
                  <a:cs typeface="Times New Roman" panose="02020603050405020304" pitchFamily="18" charset="0"/>
                </a:endParaRPr>
              </a:p>
            </p:txBody>
          </p:sp>
          <p:cxnSp>
            <p:nvCxnSpPr>
              <p:cNvPr id="21" name="Straight Arrow Connector 46"/>
              <p:cNvCxnSpPr>
                <a:cxnSpLocks noChangeShapeType="1"/>
                <a:stCxn id="20" idx="2"/>
                <a:endCxn id="22" idx="0"/>
              </p:cNvCxnSpPr>
              <p:nvPr/>
            </p:nvCxnSpPr>
            <p:spPr bwMode="auto">
              <a:xfrm>
                <a:off x="7549002" y="4961749"/>
                <a:ext cx="2236" cy="366714"/>
              </a:xfrm>
              <a:prstGeom prst="straightConnector1">
                <a:avLst/>
              </a:prstGeom>
              <a:noFill/>
              <a:ln w="38100">
                <a:solidFill>
                  <a:schemeClr val="tx1"/>
                </a:solidFill>
                <a:round/>
                <a:headEnd/>
                <a:tailEnd type="arrow" w="med" len="med"/>
              </a:ln>
            </p:spPr>
          </p:cxnSp>
          <p:sp>
            <p:nvSpPr>
              <p:cNvPr id="22" name="TextBox 52"/>
              <p:cNvSpPr txBox="1">
                <a:spLocks noChangeArrowheads="1"/>
              </p:cNvSpPr>
              <p:nvPr/>
            </p:nvSpPr>
            <p:spPr bwMode="auto">
              <a:xfrm>
                <a:off x="5753617" y="5328464"/>
                <a:ext cx="3595243" cy="600277"/>
              </a:xfrm>
              <a:prstGeom prst="rect">
                <a:avLst/>
              </a:prstGeom>
              <a:noFill/>
              <a:ln w="19050">
                <a:solidFill>
                  <a:srgbClr val="FF0000"/>
                </a:solidFill>
                <a:round/>
                <a:headEnd/>
                <a:tailEnd/>
              </a:ln>
            </p:spPr>
            <p:txBody>
              <a:bodyPr wrap="square">
                <a:prstTxWarp prst="textNoShape">
                  <a:avLst/>
                </a:prstTxWarp>
                <a:spAutoFit/>
              </a:bodyPr>
              <a:lstStyle/>
              <a:p>
                <a:pPr algn="ctr"/>
                <a:r>
                  <a:rPr lang="en-US" dirty="0">
                    <a:solidFill>
                      <a:srgbClr val="161616"/>
                    </a:solidFill>
                    <a:latin typeface="Tahoma" charset="0"/>
                    <a:ea typeface="Tahoma" charset="0"/>
                    <a:cs typeface="Tahoma" charset="0"/>
                  </a:rPr>
                  <a:t>Probe 3D structure  2D – </a:t>
                </a:r>
                <a:r>
                  <a:rPr lang="en-US" dirty="0" err="1">
                    <a:solidFill>
                      <a:srgbClr val="161616"/>
                    </a:solidFill>
                    <a:latin typeface="Tahoma" charset="0"/>
                    <a:ea typeface="Tahoma" charset="0"/>
                    <a:cs typeface="Tahoma" charset="0"/>
                  </a:rPr>
                  <a:t>euclidean</a:t>
                </a:r>
                <a:r>
                  <a:rPr lang="en-US" dirty="0">
                    <a:solidFill>
                      <a:srgbClr val="161616"/>
                    </a:solidFill>
                    <a:latin typeface="Tahoma" charset="0"/>
                    <a:ea typeface="Tahoma" charset="0"/>
                    <a:cs typeface="Tahoma" charset="0"/>
                  </a:rPr>
                  <a:t> space and 1D -  momentum space.</a:t>
                </a:r>
                <a:endParaRPr lang="en-US" b="1" i="1" dirty="0">
                  <a:solidFill>
                    <a:schemeClr val="bg2"/>
                  </a:solidFill>
                  <a:latin typeface="Times New Roman" charset="0"/>
                  <a:ea typeface="Times New Roman" charset="0"/>
                  <a:cs typeface="Times New Roman" charset="0"/>
                </a:endParaRPr>
              </a:p>
            </p:txBody>
          </p:sp>
        </p:grpSp>
        <p:sp>
          <p:nvSpPr>
            <p:cNvPr id="18" name="TextBox 20"/>
            <p:cNvSpPr txBox="1">
              <a:spLocks noChangeArrowheads="1"/>
            </p:cNvSpPr>
            <p:nvPr/>
          </p:nvSpPr>
          <p:spPr bwMode="auto">
            <a:xfrm>
              <a:off x="6257697" y="3268457"/>
              <a:ext cx="2788920" cy="64633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pPr algn="ctr"/>
              <a:r>
                <a:rPr lang="en-US" dirty="0">
                  <a:latin typeface="Calibri" panose="020F0502020204030204" pitchFamily="34" charset="0"/>
                  <a:cs typeface="Calibri" panose="020F0502020204030204" pitchFamily="34" charset="0"/>
                </a:rPr>
                <a:t>Integrate over </a:t>
              </a:r>
              <a:r>
                <a:rPr lang="en-US" b="1" dirty="0">
                  <a:solidFill>
                    <a:srgbClr val="9E0306"/>
                  </a:solidFill>
                  <a:latin typeface="Calibri" panose="020F0502020204030204" pitchFamily="34" charset="0"/>
                  <a:cs typeface="Calibri" panose="020F0502020204030204" pitchFamily="34" charset="0"/>
                </a:rPr>
                <a:t>transverse momentum </a:t>
              </a:r>
              <a:r>
                <a:rPr lang="en-US" dirty="0">
                  <a:latin typeface="Calibri" panose="020F0502020204030204" pitchFamily="34" charset="0"/>
                  <a:cs typeface="Calibri" panose="020F0502020204030204" pitchFamily="34" charset="0"/>
                </a:rPr>
                <a:t>space</a:t>
              </a:r>
            </a:p>
          </p:txBody>
        </p:sp>
      </p:grpSp>
      <p:pic>
        <p:nvPicPr>
          <p:cNvPr id="6" name="Picture 5"/>
          <p:cNvPicPr>
            <a:picLocks noChangeAspect="1"/>
          </p:cNvPicPr>
          <p:nvPr/>
        </p:nvPicPr>
        <p:blipFill>
          <a:blip r:embed="rId3"/>
          <a:srcRect l="59596" t="61090" r="17396" b="34875"/>
          <a:stretch>
            <a:fillRect/>
          </a:stretch>
        </p:blipFill>
        <p:spPr>
          <a:xfrm>
            <a:off x="1047651" y="2220340"/>
            <a:ext cx="2962038" cy="689937"/>
          </a:xfrm>
          <a:prstGeom prst="rect">
            <a:avLst/>
          </a:prstGeom>
          <a:solidFill>
            <a:schemeClr val="bg1"/>
          </a:solidFill>
          <a:ln w="12700" cmpd="sng">
            <a:solidFill>
              <a:schemeClr val="tx1"/>
            </a:solidFill>
          </a:ln>
        </p:spPr>
      </p:pic>
      <p:sp>
        <p:nvSpPr>
          <p:cNvPr id="24" name="TextBox 20"/>
          <p:cNvSpPr txBox="1">
            <a:spLocks noChangeArrowheads="1"/>
          </p:cNvSpPr>
          <p:nvPr/>
        </p:nvSpPr>
        <p:spPr bwMode="auto">
          <a:xfrm>
            <a:off x="865323" y="874028"/>
            <a:ext cx="5114477" cy="338554"/>
          </a:xfrm>
          <a:prstGeom prst="rect">
            <a:avLst/>
          </a:prstGeom>
          <a:noFill/>
          <a:ln w="9525">
            <a:noFill/>
            <a:miter lim="800000"/>
            <a:headEnd/>
            <a:tailEnd/>
          </a:ln>
        </p:spPr>
        <p:txBody>
          <a:bodyPr wrap="none">
            <a:prstTxWarp prst="textNoShape">
              <a:avLst/>
            </a:prstTxWarp>
            <a:spAutoFit/>
          </a:bodyPr>
          <a:lstStyle/>
          <a:p>
            <a:r>
              <a:rPr lang="en-US" sz="1600" b="1" dirty="0">
                <a:solidFill>
                  <a:schemeClr val="accent2">
                    <a:lumMod val="50000"/>
                  </a:schemeClr>
                </a:solidFill>
                <a:latin typeface="Calibri" panose="020F0502020204030204" pitchFamily="34" charset="0"/>
                <a:ea typeface="Tahoma" charset="0"/>
                <a:cs typeface="Calibri" panose="020F0502020204030204" pitchFamily="34" charset="0"/>
              </a:rPr>
              <a:t>(</a:t>
            </a:r>
            <a:r>
              <a:rPr lang="en-US" sz="1600" b="1" dirty="0">
                <a:latin typeface="Calibri" panose="020F0502020204030204" pitchFamily="34" charset="0"/>
                <a:ea typeface="Tahoma" charset="0"/>
                <a:cs typeface="Calibri" panose="020F0502020204030204" pitchFamily="34" charset="0"/>
              </a:rPr>
              <a:t>Quantum phase-space quark distribution in the nucleon) </a:t>
            </a:r>
          </a:p>
        </p:txBody>
      </p:sp>
      <p:sp>
        <p:nvSpPr>
          <p:cNvPr id="55" name="Rectangle 41"/>
          <p:cNvSpPr>
            <a:spLocks noChangeArrowheads="1"/>
          </p:cNvSpPr>
          <p:nvPr/>
        </p:nvSpPr>
        <p:spPr bwMode="auto">
          <a:xfrm>
            <a:off x="3004365" y="4139267"/>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01CF04"/>
                </a:solidFill>
                <a:latin typeface="Times New Roman" charset="0"/>
              </a:rPr>
              <a:t>~</a:t>
            </a:r>
            <a:endParaRPr lang="en-US" b="1" dirty="0">
              <a:solidFill>
                <a:srgbClr val="01CF04"/>
              </a:solidFill>
              <a:latin typeface="Tahoma" charset="0"/>
            </a:endParaRPr>
          </a:p>
        </p:txBody>
      </p:sp>
      <p:sp>
        <p:nvSpPr>
          <p:cNvPr id="56" name="Rectangle 41"/>
          <p:cNvSpPr>
            <a:spLocks noChangeArrowheads="1"/>
          </p:cNvSpPr>
          <p:nvPr/>
        </p:nvSpPr>
        <p:spPr bwMode="auto">
          <a:xfrm>
            <a:off x="3285738" y="4157428"/>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dirty="0">
                <a:solidFill>
                  <a:schemeClr val="accent2">
                    <a:lumMod val="50000"/>
                  </a:schemeClr>
                </a:solidFill>
                <a:latin typeface="Times New Roman" charset="0"/>
              </a:rPr>
              <a:t>~</a:t>
            </a:r>
            <a:endParaRPr lang="en-US" dirty="0">
              <a:solidFill>
                <a:schemeClr val="accent2">
                  <a:lumMod val="50000"/>
                </a:schemeClr>
              </a:solidFill>
              <a:latin typeface="Tahoma" charset="0"/>
            </a:endParaRPr>
          </a:p>
        </p:txBody>
      </p:sp>
      <p:grpSp>
        <p:nvGrpSpPr>
          <p:cNvPr id="13" name="Group 12">
            <a:extLst>
              <a:ext uri="{FF2B5EF4-FFF2-40B4-BE49-F238E27FC236}">
                <a16:creationId xmlns:a16="http://schemas.microsoft.com/office/drawing/2014/main" id="{269985A7-8BB6-CA4C-94F9-69C9113046D8}"/>
              </a:ext>
            </a:extLst>
          </p:cNvPr>
          <p:cNvGrpSpPr/>
          <p:nvPr/>
        </p:nvGrpSpPr>
        <p:grpSpPr>
          <a:xfrm>
            <a:off x="6898574" y="2007329"/>
            <a:ext cx="4837662" cy="2995371"/>
            <a:chOff x="6717559" y="2129227"/>
            <a:chExt cx="4837662" cy="2995371"/>
          </a:xfrm>
        </p:grpSpPr>
        <p:pic>
          <p:nvPicPr>
            <p:cNvPr id="50" name="Picture 49">
              <a:extLst>
                <a:ext uri="{FF2B5EF4-FFF2-40B4-BE49-F238E27FC236}">
                  <a16:creationId xmlns:a16="http://schemas.microsoft.com/office/drawing/2014/main" id="{86E0D782-908F-BA47-BC97-297B609E3160}"/>
                </a:ext>
              </a:extLst>
            </p:cNvPr>
            <p:cNvPicPr>
              <a:picLocks noChangeAspect="1"/>
            </p:cNvPicPr>
            <p:nvPr/>
          </p:nvPicPr>
          <p:blipFill>
            <a:blip r:embed="rId4"/>
            <a:stretch>
              <a:fillRect/>
            </a:stretch>
          </p:blipFill>
          <p:spPr>
            <a:xfrm>
              <a:off x="6844798" y="2129227"/>
              <a:ext cx="3725045" cy="2995371"/>
            </a:xfrm>
            <a:prstGeom prst="rect">
              <a:avLst/>
            </a:prstGeom>
            <a:ln>
              <a:noFill/>
            </a:ln>
          </p:spPr>
        </p:pic>
        <p:cxnSp>
          <p:nvCxnSpPr>
            <p:cNvPr id="53" name="Straight Connector 52">
              <a:extLst>
                <a:ext uri="{FF2B5EF4-FFF2-40B4-BE49-F238E27FC236}">
                  <a16:creationId xmlns:a16="http://schemas.microsoft.com/office/drawing/2014/main" id="{21F31881-F8EA-3640-A1B3-9B7CC4B505FF}"/>
                </a:ext>
              </a:extLst>
            </p:cNvPr>
            <p:cNvCxnSpPr>
              <a:cxnSpLocks/>
            </p:cNvCxnSpPr>
            <p:nvPr/>
          </p:nvCxnSpPr>
          <p:spPr>
            <a:xfrm>
              <a:off x="7850185" y="3733312"/>
              <a:ext cx="2455878" cy="0"/>
            </a:xfrm>
            <a:prstGeom prst="line">
              <a:avLst/>
            </a:prstGeom>
            <a:ln>
              <a:solidFill>
                <a:srgbClr val="800000"/>
              </a:solidFill>
              <a:prstDash val="dash"/>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7C0659DB-5EEF-4742-B6F1-ADFE2BE5538C}"/>
                </a:ext>
              </a:extLst>
            </p:cNvPr>
            <p:cNvSpPr txBox="1"/>
            <p:nvPr/>
          </p:nvSpPr>
          <p:spPr>
            <a:xfrm>
              <a:off x="7079343" y="3275519"/>
              <a:ext cx="1287381" cy="305217"/>
            </a:xfrm>
            <a:prstGeom prst="rect">
              <a:avLst/>
            </a:prstGeom>
            <a:noFill/>
          </p:spPr>
          <p:txBody>
            <a:bodyPr wrap="none" rtlCol="0">
              <a:spAutoFit/>
            </a:bodyPr>
            <a:lstStyle/>
            <a:p>
              <a:r>
                <a:rPr lang="en-US" sz="1400" i="1" dirty="0">
                  <a:solidFill>
                    <a:srgbClr val="800000"/>
                  </a:solidFill>
                  <a:latin typeface="Cambria"/>
                  <a:cs typeface="Cambria"/>
                </a:rPr>
                <a:t>hard scattering</a:t>
              </a:r>
            </a:p>
          </p:txBody>
        </p:sp>
        <p:sp>
          <p:nvSpPr>
            <p:cNvPr id="57" name="TextBox 56">
              <a:extLst>
                <a:ext uri="{FF2B5EF4-FFF2-40B4-BE49-F238E27FC236}">
                  <a16:creationId xmlns:a16="http://schemas.microsoft.com/office/drawing/2014/main" id="{22917794-5DFF-2049-A55E-04FFF616A869}"/>
                </a:ext>
              </a:extLst>
            </p:cNvPr>
            <p:cNvSpPr txBox="1"/>
            <p:nvPr/>
          </p:nvSpPr>
          <p:spPr>
            <a:xfrm>
              <a:off x="7301031" y="3961897"/>
              <a:ext cx="832827" cy="305217"/>
            </a:xfrm>
            <a:prstGeom prst="rect">
              <a:avLst/>
            </a:prstGeom>
            <a:noFill/>
          </p:spPr>
          <p:txBody>
            <a:bodyPr wrap="none" rtlCol="0">
              <a:spAutoFit/>
            </a:bodyPr>
            <a:lstStyle/>
            <a:p>
              <a:r>
                <a:rPr lang="en-US" sz="1400" i="1" dirty="0">
                  <a:solidFill>
                    <a:srgbClr val="800000"/>
                  </a:solidFill>
                  <a:latin typeface="Cambria"/>
                  <a:cs typeface="Cambria"/>
                </a:rPr>
                <a:t>soft part </a:t>
              </a:r>
            </a:p>
          </p:txBody>
        </p:sp>
        <p:sp>
          <p:nvSpPr>
            <p:cNvPr id="58" name="TextBox 57">
              <a:extLst>
                <a:ext uri="{FF2B5EF4-FFF2-40B4-BE49-F238E27FC236}">
                  <a16:creationId xmlns:a16="http://schemas.microsoft.com/office/drawing/2014/main" id="{463F5BED-EDC9-CD4C-A464-FC8264961314}"/>
                </a:ext>
              </a:extLst>
            </p:cNvPr>
            <p:cNvSpPr txBox="1"/>
            <p:nvPr/>
          </p:nvSpPr>
          <p:spPr>
            <a:xfrm>
              <a:off x="7435693" y="4714695"/>
              <a:ext cx="314816" cy="396782"/>
            </a:xfrm>
            <a:prstGeom prst="rect">
              <a:avLst/>
            </a:prstGeom>
            <a:solidFill>
              <a:srgbClr val="FFFFFF"/>
            </a:solidFill>
          </p:spPr>
          <p:txBody>
            <a:bodyPr wrap="none" rtlCol="0">
              <a:spAutoFit/>
            </a:bodyPr>
            <a:lstStyle/>
            <a:p>
              <a:r>
                <a:rPr lang="en-US" sz="2000" dirty="0">
                  <a:solidFill>
                    <a:schemeClr val="accent6">
                      <a:lumMod val="75000"/>
                    </a:schemeClr>
                  </a:solidFill>
                  <a:latin typeface="Cambria"/>
                  <a:cs typeface="Cambria"/>
                </a:rPr>
                <a:t>p</a:t>
              </a:r>
            </a:p>
          </p:txBody>
        </p:sp>
        <p:sp>
          <p:nvSpPr>
            <p:cNvPr id="59" name="TextBox 58">
              <a:extLst>
                <a:ext uri="{FF2B5EF4-FFF2-40B4-BE49-F238E27FC236}">
                  <a16:creationId xmlns:a16="http://schemas.microsoft.com/office/drawing/2014/main" id="{6ADD4E8E-7E0B-344B-92F9-1D17B3D99FEF}"/>
                </a:ext>
              </a:extLst>
            </p:cNvPr>
            <p:cNvSpPr txBox="1"/>
            <p:nvPr/>
          </p:nvSpPr>
          <p:spPr>
            <a:xfrm>
              <a:off x="10148654" y="4313071"/>
              <a:ext cx="314816" cy="396782"/>
            </a:xfrm>
            <a:prstGeom prst="rect">
              <a:avLst/>
            </a:prstGeom>
            <a:solidFill>
              <a:srgbClr val="FFFFFF"/>
            </a:solidFill>
          </p:spPr>
          <p:txBody>
            <a:bodyPr wrap="none" rtlCol="0">
              <a:spAutoFit/>
            </a:bodyPr>
            <a:lstStyle/>
            <a:p>
              <a:r>
                <a:rPr lang="en-US" sz="2000" dirty="0">
                  <a:solidFill>
                    <a:schemeClr val="accent6">
                      <a:lumMod val="75000"/>
                    </a:schemeClr>
                  </a:solidFill>
                  <a:latin typeface="Cambria"/>
                  <a:cs typeface="Cambria"/>
                </a:rPr>
                <a:t>p</a:t>
              </a:r>
            </a:p>
          </p:txBody>
        </p:sp>
        <p:sp>
          <p:nvSpPr>
            <p:cNvPr id="60" name="TextBox 59">
              <a:extLst>
                <a:ext uri="{FF2B5EF4-FFF2-40B4-BE49-F238E27FC236}">
                  <a16:creationId xmlns:a16="http://schemas.microsoft.com/office/drawing/2014/main" id="{08995742-373B-4E4B-B7D8-344D9C5C2591}"/>
                </a:ext>
              </a:extLst>
            </p:cNvPr>
            <p:cNvSpPr txBox="1"/>
            <p:nvPr/>
          </p:nvSpPr>
          <p:spPr>
            <a:xfrm>
              <a:off x="6717559" y="3589179"/>
              <a:ext cx="1111503" cy="305217"/>
            </a:xfrm>
            <a:prstGeom prst="rect">
              <a:avLst/>
            </a:prstGeom>
            <a:solidFill>
              <a:schemeClr val="bg1"/>
            </a:solidFill>
          </p:spPr>
          <p:txBody>
            <a:bodyPr wrap="none" rtlCol="0">
              <a:spAutoFit/>
            </a:bodyPr>
            <a:lstStyle/>
            <a:p>
              <a:r>
                <a:rPr lang="en-US" sz="1400" i="1" dirty="0">
                  <a:solidFill>
                    <a:srgbClr val="800000"/>
                  </a:solidFill>
                  <a:latin typeface="Cambria"/>
                  <a:cs typeface="Cambria"/>
                </a:rPr>
                <a:t>factorization</a:t>
              </a:r>
            </a:p>
          </p:txBody>
        </p:sp>
        <p:grpSp>
          <p:nvGrpSpPr>
            <p:cNvPr id="61" name="Group 60">
              <a:extLst>
                <a:ext uri="{FF2B5EF4-FFF2-40B4-BE49-F238E27FC236}">
                  <a16:creationId xmlns:a16="http://schemas.microsoft.com/office/drawing/2014/main" id="{B215AD43-E47B-CC4D-BA9B-DE50D877FC7C}"/>
                </a:ext>
              </a:extLst>
            </p:cNvPr>
            <p:cNvGrpSpPr/>
            <p:nvPr/>
          </p:nvGrpSpPr>
          <p:grpSpPr>
            <a:xfrm>
              <a:off x="10444177" y="3402014"/>
              <a:ext cx="1111044" cy="787149"/>
              <a:chOff x="6925152" y="3695700"/>
              <a:chExt cx="1155223" cy="793750"/>
            </a:xfrm>
          </p:grpSpPr>
          <mc:AlternateContent xmlns:mc="http://schemas.openxmlformats.org/markup-compatibility/2006" xmlns:a14="http://schemas.microsoft.com/office/drawing/2010/main">
            <mc:Choice Requires="a14">
              <p:sp>
                <p:nvSpPr>
                  <p:cNvPr id="63" name="Text Box 2119">
                    <a:extLst>
                      <a:ext uri="{FF2B5EF4-FFF2-40B4-BE49-F238E27FC236}">
                        <a16:creationId xmlns:a16="http://schemas.microsoft.com/office/drawing/2014/main" id="{7671D2CC-8904-FC4A-BD08-500D4ECD9B7F}"/>
                      </a:ext>
                    </a:extLst>
                  </p:cNvPr>
                  <p:cNvSpPr txBox="1">
                    <a:spLocks noChangeArrowheads="1"/>
                  </p:cNvSpPr>
                  <p:nvPr/>
                </p:nvSpPr>
                <p:spPr bwMode="auto">
                  <a:xfrm>
                    <a:off x="6925152" y="3954464"/>
                    <a:ext cx="507024" cy="341393"/>
                  </a:xfrm>
                  <a:prstGeom prst="rect">
                    <a:avLst/>
                  </a:prstGeom>
                  <a:noFill/>
                  <a:ln w="9525">
                    <a:noFill/>
                    <a:miter lim="800000"/>
                    <a:headEnd/>
                    <a:tailEnd/>
                  </a:ln>
                  <a:effectLst/>
                </p:spPr>
                <p:txBody>
                  <a:bodyPr wrap="none">
                    <a:prstTxWarp prst="textNoShape">
                      <a:avLst/>
                    </a:prstTxWarp>
                    <a:spAutoFit/>
                  </a:bodyPr>
                  <a:lstStyle/>
                  <a:p>
                    <a:r>
                      <a:rPr lang="en-US" sz="1600" i="1" dirty="0">
                        <a:latin typeface="Symbol" pitchFamily="2" charset="2"/>
                        <a:cs typeface="Symbol" charset="2"/>
                      </a:rPr>
                      <a:t>x</a:t>
                    </a:r>
                    <a:r>
                      <a:rPr lang="en-US" sz="1600" dirty="0">
                        <a:latin typeface="Symbol" pitchFamily="2" charset="2"/>
                      </a:rPr>
                      <a:t>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endParaRPr lang="en-US" sz="1600" dirty="0">
                      <a:latin typeface="Tahoma" pitchFamily="-102" charset="0"/>
                    </a:endParaRPr>
                  </a:p>
                </p:txBody>
              </p:sp>
            </mc:Choice>
            <mc:Fallback xmlns="">
              <p:sp>
                <p:nvSpPr>
                  <p:cNvPr id="63" name="Text Box 2119">
                    <a:extLst>
                      <a:ext uri="{FF2B5EF4-FFF2-40B4-BE49-F238E27FC236}">
                        <a16:creationId xmlns:a16="http://schemas.microsoft.com/office/drawing/2014/main" id="{7671D2CC-8904-FC4A-BD08-500D4ECD9B7F}"/>
                      </a:ext>
                    </a:extLst>
                  </p:cNvPr>
                  <p:cNvSpPr txBox="1">
                    <a:spLocks noRot="1" noChangeAspect="1" noMove="1" noResize="1" noEditPoints="1" noAdjustHandles="1" noChangeArrowheads="1" noChangeShapeType="1" noTextEdit="1"/>
                  </p:cNvSpPr>
                  <p:nvPr/>
                </p:nvSpPr>
                <p:spPr bwMode="auto">
                  <a:xfrm>
                    <a:off x="6925152" y="3954464"/>
                    <a:ext cx="507024" cy="341393"/>
                  </a:xfrm>
                  <a:prstGeom prst="rect">
                    <a:avLst/>
                  </a:prstGeom>
                  <a:blipFill>
                    <a:blip r:embed="rId5"/>
                    <a:stretch>
                      <a:fillRect l="-5128" t="-3571" b="-21429"/>
                    </a:stretch>
                  </a:blipFill>
                  <a:ln w="9525">
                    <a:noFill/>
                    <a:miter lim="800000"/>
                    <a:headEnd/>
                    <a:tailEnd/>
                  </a:ln>
                  <a:effectLst/>
                </p:spPr>
                <p:txBody>
                  <a:bodyPr/>
                  <a:lstStyle/>
                  <a:p>
                    <a:r>
                      <a:rPr lang="en-US">
                        <a:noFill/>
                      </a:rPr>
                      <a:t> </a:t>
                    </a:r>
                  </a:p>
                </p:txBody>
              </p:sp>
            </mc:Fallback>
          </mc:AlternateContent>
          <p:sp>
            <p:nvSpPr>
              <p:cNvPr id="64" name="Text Box 2120">
                <a:extLst>
                  <a:ext uri="{FF2B5EF4-FFF2-40B4-BE49-F238E27FC236}">
                    <a16:creationId xmlns:a16="http://schemas.microsoft.com/office/drawing/2014/main" id="{EF0A111D-9C8D-8640-910A-88953CF4252F}"/>
                  </a:ext>
                </a:extLst>
              </p:cNvPr>
              <p:cNvSpPr txBox="1">
                <a:spLocks noChangeArrowheads="1"/>
              </p:cNvSpPr>
              <p:nvPr/>
            </p:nvSpPr>
            <p:spPr bwMode="auto">
              <a:xfrm>
                <a:off x="7543800" y="3695700"/>
                <a:ext cx="370614" cy="338554"/>
              </a:xfrm>
              <a:prstGeom prst="rect">
                <a:avLst/>
              </a:prstGeom>
              <a:noFill/>
              <a:ln w="9525">
                <a:noFill/>
                <a:miter lim="800000"/>
                <a:headEnd/>
                <a:tailEnd/>
              </a:ln>
              <a:effectLst/>
            </p:spPr>
            <p:txBody>
              <a:bodyPr wrap="none">
                <a:prstTxWarp prst="textNoShape">
                  <a:avLst/>
                </a:prstTxWarp>
                <a:spAutoFit/>
              </a:bodyPr>
              <a:lstStyle/>
              <a:p>
                <a:r>
                  <a:rPr lang="en-US" sz="1600" i="1" dirty="0" err="1">
                    <a:latin typeface="Cambria" panose="02040503050406030204" pitchFamily="18" charset="0"/>
                    <a:cs typeface="Times New Roman" panose="02020603050405020304" pitchFamily="18" charset="0"/>
                  </a:rPr>
                  <a:t>x</a:t>
                </a:r>
                <a:r>
                  <a:rPr lang="en-US" sz="1600" baseline="-25000" dirty="0" err="1">
                    <a:latin typeface="Cambria" panose="02040503050406030204" pitchFamily="18" charset="0"/>
                  </a:rPr>
                  <a:t>B</a:t>
                </a:r>
                <a:endParaRPr lang="en-US" sz="1600" dirty="0">
                  <a:latin typeface="Cambria" panose="02040503050406030204" pitchFamily="18" charset="0"/>
                </a:endParaRPr>
              </a:p>
            </p:txBody>
          </p:sp>
          <p:sp>
            <p:nvSpPr>
              <p:cNvPr id="65" name="Line 2121">
                <a:extLst>
                  <a:ext uri="{FF2B5EF4-FFF2-40B4-BE49-F238E27FC236}">
                    <a16:creationId xmlns:a16="http://schemas.microsoft.com/office/drawing/2014/main" id="{5E9AE2F6-43AB-C346-A1B9-FDAB7CD818BE}"/>
                  </a:ext>
                </a:extLst>
              </p:cNvPr>
              <p:cNvSpPr>
                <a:spLocks noChangeShapeType="1"/>
              </p:cNvSpPr>
              <p:nvPr/>
            </p:nvSpPr>
            <p:spPr bwMode="auto">
              <a:xfrm>
                <a:off x="7394575" y="4122738"/>
                <a:ext cx="685800" cy="0"/>
              </a:xfrm>
              <a:prstGeom prst="line">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66" name="Text Box 2122">
                <a:extLst>
                  <a:ext uri="{FF2B5EF4-FFF2-40B4-BE49-F238E27FC236}">
                    <a16:creationId xmlns:a16="http://schemas.microsoft.com/office/drawing/2014/main" id="{2BB040A8-07FF-564D-A341-E9DD18B884B5}"/>
                  </a:ext>
                </a:extLst>
              </p:cNvPr>
              <p:cNvSpPr txBox="1">
                <a:spLocks noChangeArrowheads="1"/>
              </p:cNvSpPr>
              <p:nvPr/>
            </p:nvSpPr>
            <p:spPr bwMode="auto">
              <a:xfrm>
                <a:off x="7391400" y="4152900"/>
                <a:ext cx="679450" cy="336550"/>
              </a:xfrm>
              <a:prstGeom prst="rect">
                <a:avLst/>
              </a:prstGeom>
              <a:noFill/>
              <a:ln w="9525">
                <a:noFill/>
                <a:miter lim="800000"/>
                <a:headEnd/>
                <a:tailEnd/>
              </a:ln>
              <a:effectLst/>
            </p:spPr>
            <p:txBody>
              <a:bodyPr wrap="none">
                <a:prstTxWarp prst="textNoShape">
                  <a:avLst/>
                </a:prstTxWarp>
                <a:spAutoFit/>
              </a:bodyPr>
              <a:lstStyle/>
              <a:p>
                <a:r>
                  <a:rPr lang="en-US" sz="1600" dirty="0">
                    <a:latin typeface="Cambria" panose="02040503050406030204" pitchFamily="18" charset="0"/>
                  </a:rPr>
                  <a:t>2</a:t>
                </a:r>
                <a:r>
                  <a:rPr lang="en-US" sz="1600" dirty="0">
                    <a:latin typeface="Tahoma" pitchFamily="-102" charset="0"/>
                  </a:rPr>
                  <a:t> -</a:t>
                </a:r>
                <a:r>
                  <a:rPr lang="en-US" sz="1600" dirty="0">
                    <a:latin typeface="Cambria" panose="02040503050406030204" pitchFamily="18" charset="0"/>
                  </a:rPr>
                  <a:t> </a:t>
                </a:r>
                <a:r>
                  <a:rPr lang="en-US" sz="1600" i="1" dirty="0" err="1">
                    <a:latin typeface="Cambria" panose="02040503050406030204" pitchFamily="18" charset="0"/>
                  </a:rPr>
                  <a:t>x</a:t>
                </a:r>
                <a:r>
                  <a:rPr lang="en-US" sz="1600" baseline="-25000" dirty="0" err="1">
                    <a:latin typeface="Cambria" panose="02040503050406030204" pitchFamily="18" charset="0"/>
                  </a:rPr>
                  <a:t>B</a:t>
                </a:r>
                <a:endParaRPr lang="en-US" sz="1600" dirty="0">
                  <a:latin typeface="Cambria" panose="02040503050406030204" pitchFamily="18" charset="0"/>
                </a:endParaRPr>
              </a:p>
            </p:txBody>
          </p:sp>
        </p:grpSp>
      </p:grpSp>
      <p:sp>
        <p:nvSpPr>
          <p:cNvPr id="62" name="TextBox 61">
            <a:extLst>
              <a:ext uri="{FF2B5EF4-FFF2-40B4-BE49-F238E27FC236}">
                <a16:creationId xmlns:a16="http://schemas.microsoft.com/office/drawing/2014/main" id="{73DC41C4-9F59-1D45-BE8B-84CC26427D92}"/>
              </a:ext>
            </a:extLst>
          </p:cNvPr>
          <p:cNvSpPr txBox="1"/>
          <p:nvPr/>
        </p:nvSpPr>
        <p:spPr>
          <a:xfrm>
            <a:off x="7173517" y="5033859"/>
            <a:ext cx="4243019" cy="707886"/>
          </a:xfrm>
          <a:prstGeom prst="rect">
            <a:avLst/>
          </a:prstGeom>
          <a:solidFill>
            <a:srgbClr val="1BFF37">
              <a:alpha val="25000"/>
            </a:srgbClr>
          </a:solidFill>
          <a:ln>
            <a:solidFill>
              <a:schemeClr val="tx1"/>
            </a:solidFill>
          </a:ln>
        </p:spPr>
        <p:txBody>
          <a:bodyPr wrap="square" rtlCol="0">
            <a:spAutoFit/>
          </a:bodyPr>
          <a:lstStyle/>
          <a:p>
            <a:r>
              <a:rPr lang="en-US" sz="2000" dirty="0">
                <a:latin typeface="Calibri" panose="020F0502020204030204" pitchFamily="34" charset="0"/>
                <a:cs typeface="Calibri" panose="020F0502020204030204" pitchFamily="34" charset="0"/>
              </a:rPr>
              <a:t>GPD </a:t>
            </a:r>
            <a:r>
              <a:rPr lang="en-US" sz="2000" b="1" i="1" dirty="0">
                <a:solidFill>
                  <a:srgbClr val="FF0000"/>
                </a:solidFill>
                <a:latin typeface="Calibri" panose="020F0502020204030204" pitchFamily="34" charset="0"/>
                <a:cs typeface="Calibri" panose="020F0502020204030204" pitchFamily="34" charset="0"/>
              </a:rPr>
              <a:t>H</a:t>
            </a:r>
            <a:r>
              <a:rPr lang="en-US" sz="2000" i="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of special Importance as it gives access to the gravitational properties. </a:t>
            </a:r>
            <a:endParaRPr lang="en-US" sz="2000" dirty="0">
              <a:solidFill>
                <a:srgbClr val="A23411"/>
              </a:solidFill>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D1B993DF-D995-1441-9CBE-1E11781A32A1}"/>
              </a:ext>
            </a:extLst>
          </p:cNvPr>
          <p:cNvSpPr txBox="1"/>
          <p:nvPr/>
        </p:nvSpPr>
        <p:spPr>
          <a:xfrm>
            <a:off x="2480165" y="5753858"/>
            <a:ext cx="2174506" cy="646331"/>
          </a:xfrm>
          <a:prstGeom prst="rect">
            <a:avLst/>
          </a:prstGeom>
          <a:noFill/>
        </p:spPr>
        <p:txBody>
          <a:bodyPr wrap="none" rtlCol="0">
            <a:spAutoFit/>
          </a:bodyPr>
          <a:lstStyle/>
          <a:p>
            <a:r>
              <a:rPr lang="en-US" sz="1200" i="1" dirty="0">
                <a:latin typeface="Calibri" panose="020F0502020204030204" pitchFamily="34" charset="0"/>
                <a:cs typeface="Calibri" panose="020F0502020204030204" pitchFamily="34" charset="0"/>
              </a:rPr>
              <a:t>D. Müller et al., F. Phys. 42,1994</a:t>
            </a:r>
          </a:p>
          <a:p>
            <a:r>
              <a:rPr lang="en-US" sz="1200" i="1" dirty="0">
                <a:latin typeface="Calibri" panose="020F0502020204030204" pitchFamily="34" charset="0"/>
                <a:cs typeface="Calibri" panose="020F0502020204030204" pitchFamily="34" charset="0"/>
              </a:rPr>
              <a:t>X. </a:t>
            </a:r>
            <a:r>
              <a:rPr lang="en-US" sz="1200" i="1" dirty="0" err="1">
                <a:latin typeface="Calibri" panose="020F0502020204030204" pitchFamily="34" charset="0"/>
                <a:cs typeface="Calibri" panose="020F0502020204030204" pitchFamily="34" charset="0"/>
              </a:rPr>
              <a:t>Ji</a:t>
            </a:r>
            <a:r>
              <a:rPr lang="en-US" sz="1200" i="1" dirty="0">
                <a:latin typeface="Calibri" panose="020F0502020204030204" pitchFamily="34" charset="0"/>
                <a:cs typeface="Calibri" panose="020F0502020204030204" pitchFamily="34" charset="0"/>
              </a:rPr>
              <a:t>, PRL 78, 610, 1997</a:t>
            </a:r>
          </a:p>
          <a:p>
            <a:pPr marL="342900" indent="-342900"/>
            <a:r>
              <a:rPr lang="en-US" sz="1200" i="1" dirty="0">
                <a:latin typeface="Calibri" panose="020F0502020204030204" pitchFamily="34" charset="0"/>
                <a:cs typeface="Calibri" panose="020F0502020204030204" pitchFamily="34" charset="0"/>
              </a:rPr>
              <a:t>A. Radyushkin, PLB 380, 1996</a:t>
            </a:r>
          </a:p>
        </p:txBody>
      </p:sp>
      <p:sp>
        <p:nvSpPr>
          <p:cNvPr id="11" name="Date Placeholder 10">
            <a:extLst>
              <a:ext uri="{FF2B5EF4-FFF2-40B4-BE49-F238E27FC236}">
                <a16:creationId xmlns:a16="http://schemas.microsoft.com/office/drawing/2014/main" id="{DDB9F5A0-1870-9842-9168-2C3E9FAE4B9D}"/>
              </a:ext>
            </a:extLst>
          </p:cNvPr>
          <p:cNvSpPr>
            <a:spLocks noGrp="1"/>
          </p:cNvSpPr>
          <p:nvPr>
            <p:ph type="dt" sz="half" idx="10"/>
          </p:nvPr>
        </p:nvSpPr>
        <p:spPr/>
        <p:txBody>
          <a:bodyPr/>
          <a:lstStyle/>
          <a:p>
            <a:fld id="{12CD8480-8F53-9847-9AD6-81AFCCFCD0DC}" type="datetime1">
              <a:rPr lang="en-US" smtClean="0"/>
              <a:t>11/4/19</a:t>
            </a:fld>
            <a:endParaRPr lang="en-US"/>
          </a:p>
        </p:txBody>
      </p:sp>
      <p:sp>
        <p:nvSpPr>
          <p:cNvPr id="12" name="Slide Number Placeholder 11">
            <a:extLst>
              <a:ext uri="{FF2B5EF4-FFF2-40B4-BE49-F238E27FC236}">
                <a16:creationId xmlns:a16="http://schemas.microsoft.com/office/drawing/2014/main" id="{528E8CAD-DF28-A545-AADF-7E78AC15D75C}"/>
              </a:ext>
            </a:extLst>
          </p:cNvPr>
          <p:cNvSpPr>
            <a:spLocks noGrp="1"/>
          </p:cNvSpPr>
          <p:nvPr>
            <p:ph type="sldNum" sz="quarter" idx="11"/>
          </p:nvPr>
        </p:nvSpPr>
        <p:spPr/>
        <p:txBody>
          <a:bodyPr/>
          <a:lstStyle/>
          <a:p>
            <a:fld id="{24EC5647-5868-264A-970C-8CE494DA89F7}" type="slidenum">
              <a:rPr lang="en-US" smtClean="0"/>
              <a:t>25</a:t>
            </a:fld>
            <a:endParaRPr lang="en-US"/>
          </a:p>
        </p:txBody>
      </p:sp>
      <p:sp>
        <p:nvSpPr>
          <p:cNvPr id="14" name="TextBox 13">
            <a:extLst>
              <a:ext uri="{FF2B5EF4-FFF2-40B4-BE49-F238E27FC236}">
                <a16:creationId xmlns:a16="http://schemas.microsoft.com/office/drawing/2014/main" id="{F6B87258-22B3-0C4C-A847-777DDDC24BB1}"/>
              </a:ext>
            </a:extLst>
          </p:cNvPr>
          <p:cNvSpPr txBox="1"/>
          <p:nvPr/>
        </p:nvSpPr>
        <p:spPr>
          <a:xfrm>
            <a:off x="9770919" y="2044316"/>
            <a:ext cx="2196179" cy="307777"/>
          </a:xfrm>
          <a:prstGeom prst="rect">
            <a:avLst/>
          </a:prstGeom>
          <a:noFill/>
        </p:spPr>
        <p:txBody>
          <a:bodyPr wrap="none" rtlCol="0">
            <a:spAutoFit/>
          </a:bodyPr>
          <a:lstStyle/>
          <a:p>
            <a:r>
              <a:rPr lang="en-US" sz="1200" i="1" dirty="0">
                <a:latin typeface="Calibri" panose="020F0502020204030204" pitchFamily="34" charset="0"/>
                <a:cs typeface="Calibri" panose="020F0502020204030204" pitchFamily="34" charset="0"/>
              </a:rPr>
              <a:t>X. Ji, Phys.Rev.D55, 7114 (1997</a:t>
            </a:r>
            <a:r>
              <a:rPr lang="en-US" sz="1400" i="1" dirty="0">
                <a:latin typeface="Calibri" panose="020F0502020204030204" pitchFamily="34" charset="0"/>
                <a:cs typeface="Calibri" panose="020F0502020204030204" pitchFamily="34" charset="0"/>
              </a:rPr>
              <a:t>)</a:t>
            </a:r>
          </a:p>
        </p:txBody>
      </p:sp>
      <p:sp>
        <p:nvSpPr>
          <p:cNvPr id="39" name="TextBox 38">
            <a:extLst>
              <a:ext uri="{FF2B5EF4-FFF2-40B4-BE49-F238E27FC236}">
                <a16:creationId xmlns:a16="http://schemas.microsoft.com/office/drawing/2014/main" id="{27DE3C8B-C1F0-0546-8579-2E429F72421F}"/>
              </a:ext>
            </a:extLst>
          </p:cNvPr>
          <p:cNvSpPr txBox="1"/>
          <p:nvPr/>
        </p:nvSpPr>
        <p:spPr>
          <a:xfrm>
            <a:off x="7430874" y="5760831"/>
            <a:ext cx="3789307" cy="646331"/>
          </a:xfrm>
          <a:prstGeom prst="rect">
            <a:avLst/>
          </a:prstGeom>
          <a:noFill/>
        </p:spPr>
        <p:txBody>
          <a:bodyPr wrap="none" rtlCol="0">
            <a:spAutoFit/>
          </a:bodyPr>
          <a:lstStyle/>
          <a:p>
            <a:r>
              <a:rPr lang="en-US" altLang="en-US" sz="1200" i="1" dirty="0">
                <a:latin typeface="Calibri" panose="020F0502020204030204" pitchFamily="34" charset="0"/>
                <a:cs typeface="Calibri" panose="020F0502020204030204" pitchFamily="34" charset="0"/>
              </a:rPr>
              <a:t>M. V. </a:t>
            </a:r>
            <a:r>
              <a:rPr lang="en-US" altLang="en-US" sz="1200" i="1" dirty="0" err="1">
                <a:latin typeface="Calibri" panose="020F0502020204030204" pitchFamily="34" charset="0"/>
                <a:cs typeface="Calibri" panose="020F0502020204030204" pitchFamily="34" charset="0"/>
              </a:rPr>
              <a:t>Polyakov</a:t>
            </a:r>
            <a:r>
              <a:rPr lang="en-US" altLang="en-US" sz="1200" i="1" dirty="0">
                <a:latin typeface="Calibri" panose="020F0502020204030204" pitchFamily="34" charset="0"/>
                <a:cs typeface="Calibri" panose="020F0502020204030204" pitchFamily="34" charset="0"/>
              </a:rPr>
              <a:t>, Physics Letters B 555 (2003) 57 </a:t>
            </a:r>
            <a:endParaRPr lang="en-US" sz="1200" i="1" dirty="0">
              <a:latin typeface="Calibri" panose="020F0502020204030204" pitchFamily="34" charset="0"/>
              <a:cs typeface="Calibri" panose="020F0502020204030204" pitchFamily="34" charset="0"/>
            </a:endParaRPr>
          </a:p>
          <a:p>
            <a:r>
              <a:rPr lang="en-US" sz="1200" i="1" dirty="0">
                <a:latin typeface="Calibri" panose="020F0502020204030204" pitchFamily="34" charset="0"/>
                <a:cs typeface="Calibri" panose="020F0502020204030204" pitchFamily="34" charset="0"/>
              </a:rPr>
              <a:t>I.V. </a:t>
            </a:r>
            <a:r>
              <a:rPr lang="en-US" sz="1200" i="1" dirty="0" err="1">
                <a:latin typeface="Calibri" panose="020F0502020204030204" pitchFamily="34" charset="0"/>
                <a:cs typeface="Calibri" panose="020F0502020204030204" pitchFamily="34" charset="0"/>
              </a:rPr>
              <a:t>Anikin</a:t>
            </a:r>
            <a:r>
              <a:rPr lang="en-US" sz="1200" i="1" dirty="0">
                <a:latin typeface="Calibri" panose="020F0502020204030204" pitchFamily="34" charset="0"/>
                <a:cs typeface="Calibri" panose="020F0502020204030204" pitchFamily="34" charset="0"/>
              </a:rPr>
              <a:t> and O.V. </a:t>
            </a:r>
            <a:r>
              <a:rPr lang="en-US" sz="1200" i="1" dirty="0" err="1">
                <a:latin typeface="Calibri" panose="020F0502020204030204" pitchFamily="34" charset="0"/>
                <a:cs typeface="Calibri" panose="020F0502020204030204" pitchFamily="34" charset="0"/>
              </a:rPr>
              <a:t>Teryaev</a:t>
            </a:r>
            <a:r>
              <a:rPr lang="en-US" sz="1200" i="1" dirty="0">
                <a:latin typeface="Calibri" panose="020F0502020204030204" pitchFamily="34" charset="0"/>
                <a:cs typeface="Calibri" panose="020F0502020204030204" pitchFamily="34" charset="0"/>
              </a:rPr>
              <a:t>, Phys.Rev.D76, 056007 (2007)  </a:t>
            </a:r>
          </a:p>
          <a:p>
            <a:r>
              <a:rPr lang="en-US" sz="1200" i="1" dirty="0">
                <a:latin typeface="Calibri" panose="020F0502020204030204" pitchFamily="34" charset="0"/>
                <a:cs typeface="Calibri" panose="020F0502020204030204" pitchFamily="34" charset="0"/>
              </a:rPr>
              <a:t>M. Diehl and D.Y. </a:t>
            </a:r>
            <a:r>
              <a:rPr lang="en-US" sz="1200" i="1" dirty="0" err="1">
                <a:latin typeface="Calibri" panose="020F0502020204030204" pitchFamily="34" charset="0"/>
                <a:cs typeface="Calibri" panose="020F0502020204030204" pitchFamily="34" charset="0"/>
              </a:rPr>
              <a:t>Ivanov</a:t>
            </a:r>
            <a:r>
              <a:rPr lang="en-US" sz="1200" i="1" dirty="0">
                <a:latin typeface="Calibri" panose="020F0502020204030204" pitchFamily="34" charset="0"/>
                <a:cs typeface="Calibri" panose="020F0502020204030204" pitchFamily="34" charset="0"/>
              </a:rPr>
              <a:t>, Eur. Phys. J. C52, 919, (2007)  </a:t>
            </a:r>
          </a:p>
        </p:txBody>
      </p:sp>
      <p:sp>
        <p:nvSpPr>
          <p:cNvPr id="52" name="TextBox 51"/>
          <p:cNvSpPr txBox="1"/>
          <p:nvPr/>
        </p:nvSpPr>
        <p:spPr>
          <a:xfrm>
            <a:off x="7100817" y="898070"/>
            <a:ext cx="4258470" cy="1015663"/>
          </a:xfrm>
          <a:prstGeom prst="rect">
            <a:avLst/>
          </a:prstGeom>
          <a:noFill/>
          <a:ln>
            <a:solidFill>
              <a:schemeClr val="tx1"/>
            </a:solidFill>
          </a:ln>
        </p:spPr>
        <p:txBody>
          <a:bodyPr wrap="square" rtlCol="0">
            <a:spAutoFit/>
          </a:bodyPr>
          <a:lstStyle/>
          <a:p>
            <a:r>
              <a:rPr lang="en-US" sz="2000" dirty="0">
                <a:latin typeface="Calibri" panose="020F0502020204030204" pitchFamily="34" charset="0"/>
                <a:cs typeface="Calibri" panose="020F0502020204030204" pitchFamily="34" charset="0"/>
              </a:rPr>
              <a:t>Polarized DVCS probes GPDs. </a:t>
            </a:r>
            <a:r>
              <a:rPr lang="en-US" sz="2000" dirty="0" err="1">
                <a:latin typeface="Calibri" panose="020F0502020204030204" pitchFamily="34" charset="0"/>
                <a:cs typeface="Calibri" panose="020F0502020204030204" pitchFamily="34" charset="0"/>
              </a:rPr>
              <a:t>JLab</a:t>
            </a:r>
            <a:r>
              <a:rPr lang="en-US" sz="2000" dirty="0">
                <a:latin typeface="Calibri" panose="020F0502020204030204" pitchFamily="34" charset="0"/>
                <a:cs typeface="Calibri" panose="020F0502020204030204" pitchFamily="34" charset="0"/>
              </a:rPr>
              <a:t> @ 12GeV has broad DVCS  program with polarized beams and polarized targets.  </a:t>
            </a:r>
          </a:p>
        </p:txBody>
      </p:sp>
      <p:pic>
        <p:nvPicPr>
          <p:cNvPr id="1025" name="Picture 1" descr="page1image660040576">
            <a:extLst>
              <a:ext uri="{FF2B5EF4-FFF2-40B4-BE49-F238E27FC236}">
                <a16:creationId xmlns:a16="http://schemas.microsoft.com/office/drawing/2014/main" id="{88BA27A2-9F3A-6C42-A641-4527DA52F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35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660040768">
            <a:extLst>
              <a:ext uri="{FF2B5EF4-FFF2-40B4-BE49-F238E27FC236}">
                <a16:creationId xmlns:a16="http://schemas.microsoft.com/office/drawing/2014/main" id="{B71C6467-3104-C740-81B0-849521AAB8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81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660040960">
            <a:extLst>
              <a:ext uri="{FF2B5EF4-FFF2-40B4-BE49-F238E27FC236}">
                <a16:creationId xmlns:a16="http://schemas.microsoft.com/office/drawing/2014/main" id="{1DF05700-3CA6-3442-89BA-78D197A3EF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81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660041152">
            <a:extLst>
              <a:ext uri="{FF2B5EF4-FFF2-40B4-BE49-F238E27FC236}">
                <a16:creationId xmlns:a16="http://schemas.microsoft.com/office/drawing/2014/main" id="{FF1869A8-62FF-614C-BF47-0689B64AAB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81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660041344">
            <a:extLst>
              <a:ext uri="{FF2B5EF4-FFF2-40B4-BE49-F238E27FC236}">
                <a16:creationId xmlns:a16="http://schemas.microsoft.com/office/drawing/2014/main" id="{9798B550-F363-0D4E-BC4D-50860081FF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660041536">
            <a:extLst>
              <a:ext uri="{FF2B5EF4-FFF2-40B4-BE49-F238E27FC236}">
                <a16:creationId xmlns:a16="http://schemas.microsoft.com/office/drawing/2014/main" id="{E0D5FEDA-2E2F-EB41-B64F-5969CD573F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1image660041728">
            <a:extLst>
              <a:ext uri="{FF2B5EF4-FFF2-40B4-BE49-F238E27FC236}">
                <a16:creationId xmlns:a16="http://schemas.microsoft.com/office/drawing/2014/main" id="{BB0AA37D-DAE8-B84C-A262-DE1033A20C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1image660041920">
            <a:extLst>
              <a:ext uri="{FF2B5EF4-FFF2-40B4-BE49-F238E27FC236}">
                <a16:creationId xmlns:a16="http://schemas.microsoft.com/office/drawing/2014/main" id="{1C9875BB-DF7D-6446-AD1A-F2E011FECE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image660042112">
            <a:extLst>
              <a:ext uri="{FF2B5EF4-FFF2-40B4-BE49-F238E27FC236}">
                <a16:creationId xmlns:a16="http://schemas.microsoft.com/office/drawing/2014/main" id="{C01C1FBA-0A12-9640-82C2-B8295CBDD9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1image660042304">
            <a:extLst>
              <a:ext uri="{FF2B5EF4-FFF2-40B4-BE49-F238E27FC236}">
                <a16:creationId xmlns:a16="http://schemas.microsoft.com/office/drawing/2014/main" id="{71970B91-422A-7B4B-844C-32A7859E32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age1image660042496">
            <a:extLst>
              <a:ext uri="{FF2B5EF4-FFF2-40B4-BE49-F238E27FC236}">
                <a16:creationId xmlns:a16="http://schemas.microsoft.com/office/drawing/2014/main" id="{EE99BD11-341C-F246-834E-87C51A9800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1image660042688">
            <a:extLst>
              <a:ext uri="{FF2B5EF4-FFF2-40B4-BE49-F238E27FC236}">
                <a16:creationId xmlns:a16="http://schemas.microsoft.com/office/drawing/2014/main" id="{D9697F5E-B494-694C-B0CF-150641511D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1image660042880">
            <a:extLst>
              <a:ext uri="{FF2B5EF4-FFF2-40B4-BE49-F238E27FC236}">
                <a16:creationId xmlns:a16="http://schemas.microsoft.com/office/drawing/2014/main" id="{088320A1-57D9-B44E-A0DA-5CEF95B7B0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1image660043072">
            <a:extLst>
              <a:ext uri="{FF2B5EF4-FFF2-40B4-BE49-F238E27FC236}">
                <a16:creationId xmlns:a16="http://schemas.microsoft.com/office/drawing/2014/main" id="{420220F5-4F2A-1241-BB16-0237B371A5B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1image660043264">
            <a:extLst>
              <a:ext uri="{FF2B5EF4-FFF2-40B4-BE49-F238E27FC236}">
                <a16:creationId xmlns:a16="http://schemas.microsoft.com/office/drawing/2014/main" id="{030EB286-C576-0E47-A0C7-180DA3BBEC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image660043456">
            <a:extLst>
              <a:ext uri="{FF2B5EF4-FFF2-40B4-BE49-F238E27FC236}">
                <a16:creationId xmlns:a16="http://schemas.microsoft.com/office/drawing/2014/main" id="{7AF8AB34-007B-7842-93F5-1F442FE6430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page1image660043648">
            <a:extLst>
              <a:ext uri="{FF2B5EF4-FFF2-40B4-BE49-F238E27FC236}">
                <a16:creationId xmlns:a16="http://schemas.microsoft.com/office/drawing/2014/main" id="{0B55A594-6B81-5A4E-96A6-923C988411D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1image660043840">
            <a:extLst>
              <a:ext uri="{FF2B5EF4-FFF2-40B4-BE49-F238E27FC236}">
                <a16:creationId xmlns:a16="http://schemas.microsoft.com/office/drawing/2014/main" id="{B3BE6CF7-5406-DA45-88C6-0AE9B899C37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254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1image660044032">
            <a:extLst>
              <a:ext uri="{FF2B5EF4-FFF2-40B4-BE49-F238E27FC236}">
                <a16:creationId xmlns:a16="http://schemas.microsoft.com/office/drawing/2014/main" id="{46372F3F-41D7-8B47-8468-C397A4B5407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ge1image660044224">
            <a:extLst>
              <a:ext uri="{FF2B5EF4-FFF2-40B4-BE49-F238E27FC236}">
                <a16:creationId xmlns:a16="http://schemas.microsoft.com/office/drawing/2014/main" id="{7417057A-00AC-0C41-97CE-23186CA9F1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1image660044416">
            <a:extLst>
              <a:ext uri="{FF2B5EF4-FFF2-40B4-BE49-F238E27FC236}">
                <a16:creationId xmlns:a16="http://schemas.microsoft.com/office/drawing/2014/main" id="{58D0F46E-7ECA-0B4A-A8EE-8991C12B19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1image660044608">
            <a:extLst>
              <a:ext uri="{FF2B5EF4-FFF2-40B4-BE49-F238E27FC236}">
                <a16:creationId xmlns:a16="http://schemas.microsoft.com/office/drawing/2014/main" id="{2F4C9E54-EDE2-794C-A925-F61E7CBF04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1image660044800">
            <a:extLst>
              <a:ext uri="{FF2B5EF4-FFF2-40B4-BE49-F238E27FC236}">
                <a16:creationId xmlns:a16="http://schemas.microsoft.com/office/drawing/2014/main" id="{85A6CC87-FF06-C84F-9F35-3AF6EDB536A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762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ge1image660044992">
            <a:extLst>
              <a:ext uri="{FF2B5EF4-FFF2-40B4-BE49-F238E27FC236}">
                <a16:creationId xmlns:a16="http://schemas.microsoft.com/office/drawing/2014/main" id="{1485CFF3-D09C-E542-9C0E-06A5802407F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508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1image660045184">
            <a:extLst>
              <a:ext uri="{FF2B5EF4-FFF2-40B4-BE49-F238E27FC236}">
                <a16:creationId xmlns:a16="http://schemas.microsoft.com/office/drawing/2014/main" id="{E9412985-6D1D-9549-A80E-A0D5EE5C76B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889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1image660045376">
            <a:extLst>
              <a:ext uri="{FF2B5EF4-FFF2-40B4-BE49-F238E27FC236}">
                <a16:creationId xmlns:a16="http://schemas.microsoft.com/office/drawing/2014/main" id="{6E1C4DDC-2838-5847-A4E1-34B38A3B7F3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889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page1image660045568">
            <a:extLst>
              <a:ext uri="{FF2B5EF4-FFF2-40B4-BE49-F238E27FC236}">
                <a16:creationId xmlns:a16="http://schemas.microsoft.com/office/drawing/2014/main" id="{F930CFFE-8E42-544E-8C29-98584DB9924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889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age1image660045824">
            <a:extLst>
              <a:ext uri="{FF2B5EF4-FFF2-40B4-BE49-F238E27FC236}">
                <a16:creationId xmlns:a16="http://schemas.microsoft.com/office/drawing/2014/main" id="{AD326212-210C-1947-9460-099E9FF096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page1image660046016">
            <a:extLst>
              <a:ext uri="{FF2B5EF4-FFF2-40B4-BE49-F238E27FC236}">
                <a16:creationId xmlns:a16="http://schemas.microsoft.com/office/drawing/2014/main" id="{835D6315-F944-6B46-ACAB-048176DDBE6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page1image41443760">
            <a:extLst>
              <a:ext uri="{FF2B5EF4-FFF2-40B4-BE49-F238E27FC236}">
                <a16:creationId xmlns:a16="http://schemas.microsoft.com/office/drawing/2014/main" id="{EAD08B1F-301C-1B45-9AB9-3A8E1E1A574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635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ge1image41447792">
            <a:extLst>
              <a:ext uri="{FF2B5EF4-FFF2-40B4-BE49-F238E27FC236}">
                <a16:creationId xmlns:a16="http://schemas.microsoft.com/office/drawing/2014/main" id="{55D7423D-5209-4342-80EF-C6BF7A5FFEA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635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page1image41440624">
            <a:extLst>
              <a:ext uri="{FF2B5EF4-FFF2-40B4-BE49-F238E27FC236}">
                <a16:creationId xmlns:a16="http://schemas.microsoft.com/office/drawing/2014/main" id="{C21489AB-9458-7C47-8D05-7AAD8E3D7E3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635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age1image41441744">
            <a:extLst>
              <a:ext uri="{FF2B5EF4-FFF2-40B4-BE49-F238E27FC236}">
                <a16:creationId xmlns:a16="http://schemas.microsoft.com/office/drawing/2014/main" id="{652A1A00-A941-FD45-8C77-FD11D81EB2A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635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page1image41448464">
            <a:extLst>
              <a:ext uri="{FF2B5EF4-FFF2-40B4-BE49-F238E27FC236}">
                <a16:creationId xmlns:a16="http://schemas.microsoft.com/office/drawing/2014/main" id="{7F2C17DB-0508-D04D-9986-3BBEBC61C49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age1image41448688">
            <a:extLst>
              <a:ext uri="{FF2B5EF4-FFF2-40B4-BE49-F238E27FC236}">
                <a16:creationId xmlns:a16="http://schemas.microsoft.com/office/drawing/2014/main" id="{9B0C9850-9CAE-264D-9D83-02A4D318387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0"/>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page1image41437936">
            <a:extLst>
              <a:ext uri="{FF2B5EF4-FFF2-40B4-BE49-F238E27FC236}">
                <a16:creationId xmlns:a16="http://schemas.microsoft.com/office/drawing/2014/main" id="{C89180E4-09C3-4243-8B8E-BC57AD1820DB}"/>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0" y="0"/>
            <a:ext cx="635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age1image41446224">
            <a:extLst>
              <a:ext uri="{FF2B5EF4-FFF2-40B4-BE49-F238E27FC236}">
                <a16:creationId xmlns:a16="http://schemas.microsoft.com/office/drawing/2014/main" id="{35C22ED0-BB82-5E46-BC38-F123F014F956}"/>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0" y="0"/>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page1image41439616">
            <a:extLst>
              <a:ext uri="{FF2B5EF4-FFF2-40B4-BE49-F238E27FC236}">
                <a16:creationId xmlns:a16="http://schemas.microsoft.com/office/drawing/2014/main" id="{088B5B11-411D-3B4D-9590-A0F68F6D746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0" y="0"/>
            <a:ext cx="635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page1image41445440">
            <a:extLst>
              <a:ext uri="{FF2B5EF4-FFF2-40B4-BE49-F238E27FC236}">
                <a16:creationId xmlns:a16="http://schemas.microsoft.com/office/drawing/2014/main" id="{EA8CA695-D137-1249-B58E-9F826D85934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254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page1image41439168">
            <a:extLst>
              <a:ext uri="{FF2B5EF4-FFF2-40B4-BE49-F238E27FC236}">
                <a16:creationId xmlns:a16="http://schemas.microsoft.com/office/drawing/2014/main" id="{38F11E4C-1774-9D44-A359-7F590558574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0"/>
            <a:ext cx="635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page1image41442304">
            <a:extLst>
              <a:ext uri="{FF2B5EF4-FFF2-40B4-BE49-F238E27FC236}">
                <a16:creationId xmlns:a16="http://schemas.microsoft.com/office/drawing/2014/main" id="{917B2ECB-EE72-5B48-9BCA-0EADA0406B7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0" y="0"/>
            <a:ext cx="50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age1image41435360">
            <a:extLst>
              <a:ext uri="{FF2B5EF4-FFF2-40B4-BE49-F238E27FC236}">
                <a16:creationId xmlns:a16="http://schemas.microsoft.com/office/drawing/2014/main" id="{3F5462D2-B6B8-CA41-B2F5-2B8150579967}"/>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0" y="0"/>
            <a:ext cx="25400" cy="2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448197"/>
      </p:ext>
    </p:extLst>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354" y="46075"/>
            <a:ext cx="9045146" cy="646330"/>
          </a:xfrm>
        </p:spPr>
        <p:txBody>
          <a:bodyPr>
            <a:noAutofit/>
          </a:bodyPr>
          <a:lstStyle/>
          <a:p>
            <a:r>
              <a:rPr lang="en-US" sz="3600" dirty="0"/>
              <a:t>Mapping DVCS to Gravity</a:t>
            </a:r>
          </a:p>
        </p:txBody>
      </p:sp>
      <p:sp>
        <p:nvSpPr>
          <p:cNvPr id="83" name="TextBox 82">
            <a:extLst>
              <a:ext uri="{FF2B5EF4-FFF2-40B4-BE49-F238E27FC236}">
                <a16:creationId xmlns:a16="http://schemas.microsoft.com/office/drawing/2014/main" id="{A29CFB1B-7083-F745-8365-794303C1FA4B}"/>
              </a:ext>
            </a:extLst>
          </p:cNvPr>
          <p:cNvSpPr txBox="1"/>
          <p:nvPr/>
        </p:nvSpPr>
        <p:spPr>
          <a:xfrm>
            <a:off x="2808343" y="6048603"/>
            <a:ext cx="7157892" cy="369332"/>
          </a:xfrm>
          <a:prstGeom prst="rect">
            <a:avLst/>
          </a:prstGeom>
          <a:solidFill>
            <a:srgbClr val="1BFF37">
              <a:alpha val="25000"/>
            </a:srgbClr>
          </a:solidFill>
          <a:ln>
            <a:solidFill>
              <a:schemeClr val="tx1"/>
            </a:solidFill>
          </a:ln>
        </p:spPr>
        <p:txBody>
          <a:bodyPr wrap="square" rtlCol="0">
            <a:spAutoFit/>
          </a:bodyPr>
          <a:lstStyle/>
          <a:p>
            <a:pPr algn="ctr"/>
            <a:r>
              <a:rPr lang="en-US" b="1" dirty="0">
                <a:latin typeface="Arial" panose="020B0604020202020204" pitchFamily="34" charset="0"/>
                <a:cs typeface="Arial" panose="020B0604020202020204" pitchFamily="34" charset="0"/>
              </a:rPr>
              <a:t>DVCS makes mechanical properties accessible to experiment</a:t>
            </a:r>
            <a:endParaRPr lang="en-US" dirty="0">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271B00EF-6115-DE4B-A7CB-194B51148D0A}"/>
              </a:ext>
            </a:extLst>
          </p:cNvPr>
          <p:cNvGrpSpPr/>
          <p:nvPr/>
        </p:nvGrpSpPr>
        <p:grpSpPr>
          <a:xfrm>
            <a:off x="1720840" y="1416857"/>
            <a:ext cx="3055335" cy="4479965"/>
            <a:chOff x="5862921" y="1522471"/>
            <a:chExt cx="2100407" cy="3905232"/>
          </a:xfrm>
        </p:grpSpPr>
        <p:sp>
          <p:nvSpPr>
            <p:cNvPr id="53" name="Rectangle 52">
              <a:extLst>
                <a:ext uri="{FF2B5EF4-FFF2-40B4-BE49-F238E27FC236}">
                  <a16:creationId xmlns:a16="http://schemas.microsoft.com/office/drawing/2014/main" id="{602A9EC9-785B-AF4C-9A0F-BC33722BE3ED}"/>
                </a:ext>
              </a:extLst>
            </p:cNvPr>
            <p:cNvSpPr/>
            <p:nvPr/>
          </p:nvSpPr>
          <p:spPr>
            <a:xfrm>
              <a:off x="5862921" y="1522471"/>
              <a:ext cx="2004281" cy="3905232"/>
            </a:xfrm>
            <a:prstGeom prst="rect">
              <a:avLst/>
            </a:prstGeom>
            <a:solidFill>
              <a:schemeClr val="bg1"/>
            </a:solidFill>
            <a:ln w="19050">
              <a:solidFill>
                <a:srgbClr val="BB1B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5702795B-3D81-5E4F-8FBC-25B07057571C}"/>
                </a:ext>
              </a:extLst>
            </p:cNvPr>
            <p:cNvGrpSpPr/>
            <p:nvPr/>
          </p:nvGrpSpPr>
          <p:grpSpPr>
            <a:xfrm>
              <a:off x="6119536" y="1826553"/>
              <a:ext cx="1804439" cy="1322184"/>
              <a:chOff x="7203205" y="2982369"/>
              <a:chExt cx="1804439" cy="1322184"/>
            </a:xfrm>
          </p:grpSpPr>
          <p:grpSp>
            <p:nvGrpSpPr>
              <p:cNvPr id="93" name="Group 92">
                <a:extLst>
                  <a:ext uri="{FF2B5EF4-FFF2-40B4-BE49-F238E27FC236}">
                    <a16:creationId xmlns:a16="http://schemas.microsoft.com/office/drawing/2014/main" id="{812FE85C-E5D6-E44F-8BBA-F592E0D5BCF2}"/>
                  </a:ext>
                </a:extLst>
              </p:cNvPr>
              <p:cNvGrpSpPr/>
              <p:nvPr/>
            </p:nvGrpSpPr>
            <p:grpSpPr>
              <a:xfrm rot="5400000">
                <a:off x="6995190" y="3242571"/>
                <a:ext cx="1269997" cy="853967"/>
                <a:chOff x="7447648" y="2732674"/>
                <a:chExt cx="1269997" cy="853967"/>
              </a:xfrm>
            </p:grpSpPr>
            <p:pic>
              <p:nvPicPr>
                <p:cNvPr id="97" name="Picture 96">
                  <a:extLst>
                    <a:ext uri="{FF2B5EF4-FFF2-40B4-BE49-F238E27FC236}">
                      <a16:creationId xmlns:a16="http://schemas.microsoft.com/office/drawing/2014/main" id="{E15CDF29-6FFF-1F42-8398-4962BE14951A}"/>
                    </a:ext>
                  </a:extLst>
                </p:cNvPr>
                <p:cNvPicPr>
                  <a:picLocks noChangeAspect="1"/>
                </p:cNvPicPr>
                <p:nvPr/>
              </p:nvPicPr>
              <p:blipFill>
                <a:blip r:embed="rId3"/>
                <a:srcRect l="4115" r="41305" b="18033"/>
                <a:stretch>
                  <a:fillRect/>
                </a:stretch>
              </p:blipFill>
              <p:spPr>
                <a:xfrm rot="16200000">
                  <a:off x="7661545" y="2530541"/>
                  <a:ext cx="842203" cy="1269997"/>
                </a:xfrm>
                <a:prstGeom prst="rect">
                  <a:avLst/>
                </a:prstGeom>
              </p:spPr>
            </p:pic>
            <p:sp>
              <p:nvSpPr>
                <p:cNvPr id="98" name="TextBox 97">
                  <a:extLst>
                    <a:ext uri="{FF2B5EF4-FFF2-40B4-BE49-F238E27FC236}">
                      <a16:creationId xmlns:a16="http://schemas.microsoft.com/office/drawing/2014/main" id="{F1E8BEB7-DA2D-5946-AD48-EDD7F3477CBF}"/>
                    </a:ext>
                  </a:extLst>
                </p:cNvPr>
                <p:cNvSpPr txBox="1"/>
                <p:nvPr/>
              </p:nvSpPr>
              <p:spPr>
                <a:xfrm rot="16046163">
                  <a:off x="7669641" y="3188679"/>
                  <a:ext cx="327334" cy="369332"/>
                </a:xfrm>
                <a:prstGeom prst="rect">
                  <a:avLst/>
                </a:prstGeom>
                <a:solidFill>
                  <a:srgbClr val="FFFFFF"/>
                </a:solidFill>
              </p:spPr>
              <p:txBody>
                <a:bodyPr wrap="none" rtlCol="0">
                  <a:spAutoFit/>
                </a:bodyPr>
                <a:lstStyle/>
                <a:p>
                  <a:r>
                    <a:rPr lang="en-US" i="1" dirty="0">
                      <a:solidFill>
                        <a:srgbClr val="FF0000"/>
                      </a:solidFill>
                      <a:latin typeface="Cambria" panose="02040503050406030204" pitchFamily="18" charset="0"/>
                      <a:cs typeface="Times New Roman"/>
                    </a:rPr>
                    <a:t>G</a:t>
                  </a:r>
                </a:p>
              </p:txBody>
            </p:sp>
            <p:sp>
              <p:nvSpPr>
                <p:cNvPr id="99" name="Rectangle 98">
                  <a:extLst>
                    <a:ext uri="{FF2B5EF4-FFF2-40B4-BE49-F238E27FC236}">
                      <a16:creationId xmlns:a16="http://schemas.microsoft.com/office/drawing/2014/main" id="{CD17D503-74A9-6443-B303-68BCA91FFF9A}"/>
                    </a:ext>
                  </a:extLst>
                </p:cNvPr>
                <p:cNvSpPr/>
                <p:nvPr/>
              </p:nvSpPr>
              <p:spPr>
                <a:xfrm>
                  <a:off x="7803185" y="2732674"/>
                  <a:ext cx="655016" cy="4571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D57A4B78-1C34-0844-A6E2-F1010DF26D1D}"/>
                  </a:ext>
                </a:extLst>
              </p:cNvPr>
              <p:cNvSpPr txBox="1"/>
              <p:nvPr/>
            </p:nvSpPr>
            <p:spPr>
              <a:xfrm>
                <a:off x="8047125" y="3456646"/>
                <a:ext cx="960519" cy="369332"/>
              </a:xfrm>
              <a:prstGeom prst="rect">
                <a:avLst/>
              </a:prstGeom>
              <a:noFill/>
            </p:spPr>
            <p:txBody>
              <a:bodyPr wrap="none" rtlCol="0">
                <a:spAutoFit/>
              </a:bodyPr>
              <a:lstStyle/>
              <a:p>
                <a:r>
                  <a:rPr lang="en-US" i="1" dirty="0">
                    <a:solidFill>
                      <a:srgbClr val="FF0000"/>
                    </a:solidFill>
                    <a:latin typeface="Cambria" panose="02040503050406030204" pitchFamily="18" charset="0"/>
                    <a:cs typeface="Times New Roman"/>
                  </a:rPr>
                  <a:t>G </a:t>
                </a:r>
                <a:r>
                  <a:rPr lang="en-US" i="1" dirty="0">
                    <a:latin typeface="Cambria" panose="02040503050406030204" pitchFamily="18" charset="0"/>
                    <a:cs typeface="Times New Roman"/>
                  </a:rPr>
                  <a:t>p =&gt; p</a:t>
                </a:r>
              </a:p>
            </p:txBody>
          </p:sp>
          <p:sp>
            <p:nvSpPr>
              <p:cNvPr id="95" name="TextBox 94">
                <a:extLst>
                  <a:ext uri="{FF2B5EF4-FFF2-40B4-BE49-F238E27FC236}">
                    <a16:creationId xmlns:a16="http://schemas.microsoft.com/office/drawing/2014/main" id="{EC21EA30-CBCB-6147-B613-7977806DFA7E}"/>
                  </a:ext>
                </a:extLst>
              </p:cNvPr>
              <p:cNvSpPr txBox="1"/>
              <p:nvPr/>
            </p:nvSpPr>
            <p:spPr>
              <a:xfrm>
                <a:off x="7963804" y="3935221"/>
                <a:ext cx="306494" cy="369332"/>
              </a:xfrm>
              <a:prstGeom prst="rect">
                <a:avLst/>
              </a:prstGeom>
              <a:noFill/>
            </p:spPr>
            <p:txBody>
              <a:bodyPr wrap="none" rtlCol="0">
                <a:spAutoFit/>
              </a:bodyPr>
              <a:lstStyle/>
              <a:p>
                <a:r>
                  <a:rPr lang="en-US" i="1" dirty="0" err="1">
                    <a:latin typeface="Cambria" panose="02040503050406030204" pitchFamily="18" charset="0"/>
                    <a:cs typeface="Times New Roman"/>
                  </a:rPr>
                  <a:t>p</a:t>
                </a:r>
                <a:endParaRPr lang="en-US" i="1" dirty="0">
                  <a:latin typeface="Cambria" panose="02040503050406030204" pitchFamily="18" charset="0"/>
                  <a:cs typeface="Times New Roman"/>
                </a:endParaRPr>
              </a:p>
            </p:txBody>
          </p:sp>
          <p:sp>
            <p:nvSpPr>
              <p:cNvPr id="96" name="TextBox 95">
                <a:extLst>
                  <a:ext uri="{FF2B5EF4-FFF2-40B4-BE49-F238E27FC236}">
                    <a16:creationId xmlns:a16="http://schemas.microsoft.com/office/drawing/2014/main" id="{34C7396C-0850-D143-984D-1443D34BACDF}"/>
                  </a:ext>
                </a:extLst>
              </p:cNvPr>
              <p:cNvSpPr txBox="1"/>
              <p:nvPr/>
            </p:nvSpPr>
            <p:spPr>
              <a:xfrm>
                <a:off x="7975096" y="2982369"/>
                <a:ext cx="306494" cy="369332"/>
              </a:xfrm>
              <a:prstGeom prst="rect">
                <a:avLst/>
              </a:prstGeom>
              <a:noFill/>
            </p:spPr>
            <p:txBody>
              <a:bodyPr wrap="none" rtlCol="0">
                <a:spAutoFit/>
              </a:bodyPr>
              <a:lstStyle/>
              <a:p>
                <a:r>
                  <a:rPr lang="en-US" i="1" dirty="0" err="1">
                    <a:latin typeface="Cambria" panose="02040503050406030204" pitchFamily="18" charset="0"/>
                    <a:cs typeface="Times New Roman"/>
                  </a:rPr>
                  <a:t>p</a:t>
                </a:r>
                <a:endParaRPr lang="en-US" i="1" dirty="0">
                  <a:latin typeface="Cambria" panose="02040503050406030204" pitchFamily="18" charset="0"/>
                  <a:cs typeface="Times New Roman"/>
                </a:endParaRPr>
              </a:p>
            </p:txBody>
          </p:sp>
        </p:grpSp>
        <p:grpSp>
          <p:nvGrpSpPr>
            <p:cNvPr id="55" name="Group 54">
              <a:extLst>
                <a:ext uri="{FF2B5EF4-FFF2-40B4-BE49-F238E27FC236}">
                  <a16:creationId xmlns:a16="http://schemas.microsoft.com/office/drawing/2014/main" id="{3D3419CC-A82A-2E4D-824F-AF1A5E536EB5}"/>
                </a:ext>
              </a:extLst>
            </p:cNvPr>
            <p:cNvGrpSpPr/>
            <p:nvPr/>
          </p:nvGrpSpPr>
          <p:grpSpPr>
            <a:xfrm>
              <a:off x="6124830" y="3658520"/>
              <a:ext cx="1838498" cy="1511758"/>
              <a:chOff x="7190438" y="4592761"/>
              <a:chExt cx="1838498" cy="1511758"/>
            </a:xfrm>
          </p:grpSpPr>
          <p:grpSp>
            <p:nvGrpSpPr>
              <p:cNvPr id="79" name="Group 78">
                <a:extLst>
                  <a:ext uri="{FF2B5EF4-FFF2-40B4-BE49-F238E27FC236}">
                    <a16:creationId xmlns:a16="http://schemas.microsoft.com/office/drawing/2014/main" id="{D687E28B-01EA-0645-941B-0F870640A821}"/>
                  </a:ext>
                </a:extLst>
              </p:cNvPr>
              <p:cNvGrpSpPr/>
              <p:nvPr/>
            </p:nvGrpSpPr>
            <p:grpSpPr>
              <a:xfrm>
                <a:off x="7190438" y="4613347"/>
                <a:ext cx="832765" cy="1491172"/>
                <a:chOff x="7590325" y="914494"/>
                <a:chExt cx="832765" cy="1491172"/>
              </a:xfrm>
            </p:grpSpPr>
            <p:grpSp>
              <p:nvGrpSpPr>
                <p:cNvPr id="88" name="Group 87">
                  <a:extLst>
                    <a:ext uri="{FF2B5EF4-FFF2-40B4-BE49-F238E27FC236}">
                      <a16:creationId xmlns:a16="http://schemas.microsoft.com/office/drawing/2014/main" id="{1A423835-B920-554A-87BC-16B76BAB7D57}"/>
                    </a:ext>
                  </a:extLst>
                </p:cNvPr>
                <p:cNvGrpSpPr/>
                <p:nvPr/>
              </p:nvGrpSpPr>
              <p:grpSpPr>
                <a:xfrm>
                  <a:off x="7590325" y="914494"/>
                  <a:ext cx="832765" cy="1491172"/>
                  <a:chOff x="7262264" y="834381"/>
                  <a:chExt cx="832765" cy="1491172"/>
                </a:xfrm>
              </p:grpSpPr>
              <p:pic>
                <p:nvPicPr>
                  <p:cNvPr id="91" name="Picture 90">
                    <a:extLst>
                      <a:ext uri="{FF2B5EF4-FFF2-40B4-BE49-F238E27FC236}">
                        <a16:creationId xmlns:a16="http://schemas.microsoft.com/office/drawing/2014/main" id="{24308ACC-A01C-DB44-8EB9-4795DF77E209}"/>
                      </a:ext>
                    </a:extLst>
                  </p:cNvPr>
                  <p:cNvPicPr>
                    <a:picLocks noChangeAspect="1"/>
                  </p:cNvPicPr>
                  <p:nvPr/>
                </p:nvPicPr>
                <p:blipFill>
                  <a:blip r:embed="rId4"/>
                  <a:srcRect l="6951" r="41888" b="16085"/>
                  <a:stretch>
                    <a:fillRect/>
                  </a:stretch>
                </p:blipFill>
                <p:spPr>
                  <a:xfrm>
                    <a:off x="7266601" y="834381"/>
                    <a:ext cx="828428" cy="1230907"/>
                  </a:xfrm>
                  <a:prstGeom prst="rect">
                    <a:avLst/>
                  </a:prstGeom>
                </p:spPr>
              </p:pic>
              <p:pic>
                <p:nvPicPr>
                  <p:cNvPr id="92" name="Picture 91">
                    <a:extLst>
                      <a:ext uri="{FF2B5EF4-FFF2-40B4-BE49-F238E27FC236}">
                        <a16:creationId xmlns:a16="http://schemas.microsoft.com/office/drawing/2014/main" id="{C6E904BB-D3DC-F547-BAFD-9C47ED4230EB}"/>
                      </a:ext>
                    </a:extLst>
                  </p:cNvPr>
                  <p:cNvPicPr>
                    <a:picLocks noChangeAspect="1"/>
                  </p:cNvPicPr>
                  <p:nvPr/>
                </p:nvPicPr>
                <p:blipFill>
                  <a:blip r:embed="rId4"/>
                  <a:srcRect l="6951" t="26528" r="42353" b="16085"/>
                  <a:stretch>
                    <a:fillRect/>
                  </a:stretch>
                </p:blipFill>
                <p:spPr>
                  <a:xfrm>
                    <a:off x="7262264" y="1483774"/>
                    <a:ext cx="820896" cy="841779"/>
                  </a:xfrm>
                  <a:prstGeom prst="rect">
                    <a:avLst/>
                  </a:prstGeom>
                </p:spPr>
              </p:pic>
            </p:grpSp>
            <p:sp>
              <p:nvSpPr>
                <p:cNvPr id="89" name="TextBox 88">
                  <a:extLst>
                    <a:ext uri="{FF2B5EF4-FFF2-40B4-BE49-F238E27FC236}">
                      <a16:creationId xmlns:a16="http://schemas.microsoft.com/office/drawing/2014/main" id="{F0FBFD63-E6D4-A14A-A7AF-391B35263839}"/>
                    </a:ext>
                  </a:extLst>
                </p:cNvPr>
                <p:cNvSpPr txBox="1"/>
                <p:nvPr/>
              </p:nvSpPr>
              <p:spPr>
                <a:xfrm>
                  <a:off x="7660377" y="1086688"/>
                  <a:ext cx="295274" cy="369332"/>
                </a:xfrm>
                <a:prstGeom prst="rect">
                  <a:avLst/>
                </a:prstGeom>
                <a:solidFill>
                  <a:srgbClr val="FFFFFF"/>
                </a:solidFill>
              </p:spPr>
              <p:txBody>
                <a:bodyPr wrap="none" rtlCol="0">
                  <a:spAutoFit/>
                </a:bodyPr>
                <a:lstStyle/>
                <a:p>
                  <a:r>
                    <a:rPr lang="en-US" i="1" dirty="0" err="1">
                      <a:solidFill>
                        <a:srgbClr val="FF0000"/>
                      </a:solidFill>
                      <a:latin typeface="Cambria" panose="02040503050406030204" pitchFamily="18" charset="0"/>
                      <a:cs typeface="Symbol" charset="2"/>
                    </a:rPr>
                    <a:t>γ</a:t>
                  </a:r>
                  <a:endParaRPr lang="en-US" i="1" dirty="0">
                    <a:solidFill>
                      <a:srgbClr val="FF0000"/>
                    </a:solidFill>
                    <a:latin typeface="Cambria" panose="02040503050406030204" pitchFamily="18" charset="0"/>
                    <a:cs typeface="Symbol" charset="2"/>
                  </a:endParaRPr>
                </a:p>
              </p:txBody>
            </p:sp>
            <p:sp>
              <p:nvSpPr>
                <p:cNvPr id="90" name="TextBox 89">
                  <a:extLst>
                    <a:ext uri="{FF2B5EF4-FFF2-40B4-BE49-F238E27FC236}">
                      <a16:creationId xmlns:a16="http://schemas.microsoft.com/office/drawing/2014/main" id="{3E352384-59E8-5E4E-8A20-D5CCD8F432B5}"/>
                    </a:ext>
                  </a:extLst>
                </p:cNvPr>
                <p:cNvSpPr txBox="1"/>
                <p:nvPr/>
              </p:nvSpPr>
              <p:spPr>
                <a:xfrm>
                  <a:off x="7680644" y="1838312"/>
                  <a:ext cx="365806" cy="369332"/>
                </a:xfrm>
                <a:prstGeom prst="rect">
                  <a:avLst/>
                </a:prstGeom>
                <a:solidFill>
                  <a:srgbClr val="FFFFFF"/>
                </a:solidFill>
              </p:spPr>
              <p:txBody>
                <a:bodyPr wrap="none" rtlCol="0">
                  <a:spAutoFit/>
                </a:bodyPr>
                <a:lstStyle/>
                <a:p>
                  <a:r>
                    <a:rPr lang="en-US" i="1" dirty="0" err="1">
                      <a:solidFill>
                        <a:srgbClr val="FF0000"/>
                      </a:solidFill>
                      <a:latin typeface="Cambria" panose="02040503050406030204" pitchFamily="18" charset="0"/>
                      <a:cs typeface="Symbol" charset="2"/>
                    </a:rPr>
                    <a:t>γ</a:t>
                  </a:r>
                  <a:r>
                    <a:rPr lang="en-US" i="1" baseline="-25000" dirty="0" err="1">
                      <a:solidFill>
                        <a:srgbClr val="FF0000"/>
                      </a:solidFill>
                      <a:latin typeface="Cambria" panose="02040503050406030204" pitchFamily="18" charset="0"/>
                      <a:cs typeface="Symbol" charset="2"/>
                    </a:rPr>
                    <a:t>v</a:t>
                  </a:r>
                  <a:endParaRPr lang="en-US" i="1" baseline="-25000" dirty="0">
                    <a:solidFill>
                      <a:srgbClr val="FF0000"/>
                    </a:solidFill>
                    <a:latin typeface="Cambria" panose="02040503050406030204" pitchFamily="18" charset="0"/>
                    <a:cs typeface="Symbol" charset="2"/>
                  </a:endParaRPr>
                </a:p>
              </p:txBody>
            </p:sp>
          </p:grpSp>
          <p:sp>
            <p:nvSpPr>
              <p:cNvPr id="84" name="TextBox 83">
                <a:extLst>
                  <a:ext uri="{FF2B5EF4-FFF2-40B4-BE49-F238E27FC236}">
                    <a16:creationId xmlns:a16="http://schemas.microsoft.com/office/drawing/2014/main" id="{E27884AA-130C-594F-B9BF-BED81B5B8F65}"/>
                  </a:ext>
                </a:extLst>
              </p:cNvPr>
              <p:cNvSpPr txBox="1"/>
              <p:nvPr/>
            </p:nvSpPr>
            <p:spPr>
              <a:xfrm>
                <a:off x="7981854" y="5201183"/>
                <a:ext cx="1047082" cy="369332"/>
              </a:xfrm>
              <a:prstGeom prst="rect">
                <a:avLst/>
              </a:prstGeom>
              <a:noFill/>
            </p:spPr>
            <p:txBody>
              <a:bodyPr wrap="none" rtlCol="0">
                <a:spAutoFit/>
              </a:bodyPr>
              <a:lstStyle/>
              <a:p>
                <a:r>
                  <a:rPr lang="en-US" i="1" dirty="0">
                    <a:solidFill>
                      <a:srgbClr val="FF0000"/>
                    </a:solidFill>
                    <a:latin typeface="Cambria" panose="02040503050406030204" pitchFamily="18" charset="0"/>
                    <a:cs typeface="Times New Roman"/>
                  </a:rPr>
                  <a:t> </a:t>
                </a:r>
                <a:r>
                  <a:rPr lang="en-US" i="1" dirty="0" err="1">
                    <a:solidFill>
                      <a:srgbClr val="FF0000"/>
                    </a:solidFill>
                    <a:latin typeface="Cambria" panose="02040503050406030204" pitchFamily="18" charset="0"/>
                    <a:cs typeface="Times New Roman"/>
                  </a:rPr>
                  <a:t>γγ</a:t>
                </a:r>
                <a:r>
                  <a:rPr lang="en-US" i="1" dirty="0" err="1">
                    <a:latin typeface="Cambria" panose="02040503050406030204" pitchFamily="18" charset="0"/>
                    <a:cs typeface="Times New Roman"/>
                  </a:rPr>
                  <a:t>p</a:t>
                </a:r>
                <a:r>
                  <a:rPr lang="en-US" i="1" dirty="0">
                    <a:latin typeface="Cambria" panose="02040503050406030204" pitchFamily="18" charset="0"/>
                    <a:cs typeface="Times New Roman"/>
                  </a:rPr>
                  <a:t> =&gt; p</a:t>
                </a:r>
              </a:p>
            </p:txBody>
          </p:sp>
          <p:sp>
            <p:nvSpPr>
              <p:cNvPr id="85" name="Rectangle 84">
                <a:extLst>
                  <a:ext uri="{FF2B5EF4-FFF2-40B4-BE49-F238E27FC236}">
                    <a16:creationId xmlns:a16="http://schemas.microsoft.com/office/drawing/2014/main" id="{A052947A-EC1B-D742-A48D-939D54A1F7B9}"/>
                  </a:ext>
                </a:extLst>
              </p:cNvPr>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1B766A04-E995-784A-ADC5-403E2D50FBC5}"/>
                  </a:ext>
                </a:extLst>
              </p:cNvPr>
              <p:cNvSpPr txBox="1"/>
              <p:nvPr/>
            </p:nvSpPr>
            <p:spPr>
              <a:xfrm>
                <a:off x="7986388" y="4592761"/>
                <a:ext cx="306494" cy="369332"/>
              </a:xfrm>
              <a:prstGeom prst="rect">
                <a:avLst/>
              </a:prstGeom>
              <a:noFill/>
            </p:spPr>
            <p:txBody>
              <a:bodyPr wrap="none" rtlCol="0">
                <a:spAutoFit/>
              </a:bodyPr>
              <a:lstStyle/>
              <a:p>
                <a:r>
                  <a:rPr lang="en-US" i="1" dirty="0" err="1">
                    <a:latin typeface="Cambria" panose="02040503050406030204" pitchFamily="18" charset="0"/>
                    <a:cs typeface="Times New Roman"/>
                  </a:rPr>
                  <a:t>p</a:t>
                </a:r>
                <a:endParaRPr lang="en-US" i="1" dirty="0">
                  <a:latin typeface="Cambria" panose="02040503050406030204" pitchFamily="18" charset="0"/>
                  <a:cs typeface="Times New Roman"/>
                </a:endParaRPr>
              </a:p>
            </p:txBody>
          </p:sp>
          <p:sp>
            <p:nvSpPr>
              <p:cNvPr id="87" name="TextBox 86">
                <a:extLst>
                  <a:ext uri="{FF2B5EF4-FFF2-40B4-BE49-F238E27FC236}">
                    <a16:creationId xmlns:a16="http://schemas.microsoft.com/office/drawing/2014/main" id="{3D1BE291-6885-A146-B625-1B1AE905A2D8}"/>
                  </a:ext>
                </a:extLst>
              </p:cNvPr>
              <p:cNvSpPr txBox="1"/>
              <p:nvPr/>
            </p:nvSpPr>
            <p:spPr>
              <a:xfrm>
                <a:off x="7997680" y="5697559"/>
                <a:ext cx="306494" cy="369332"/>
              </a:xfrm>
              <a:prstGeom prst="rect">
                <a:avLst/>
              </a:prstGeom>
              <a:noFill/>
            </p:spPr>
            <p:txBody>
              <a:bodyPr wrap="none" rtlCol="0">
                <a:spAutoFit/>
              </a:bodyPr>
              <a:lstStyle/>
              <a:p>
                <a:r>
                  <a:rPr lang="en-US" i="1" dirty="0" err="1">
                    <a:latin typeface="Cambria" panose="02040503050406030204" pitchFamily="18" charset="0"/>
                    <a:cs typeface="Times New Roman"/>
                  </a:rPr>
                  <a:t>p</a:t>
                </a:r>
                <a:endParaRPr lang="en-US" i="1" dirty="0">
                  <a:latin typeface="Cambria" panose="02040503050406030204" pitchFamily="18" charset="0"/>
                  <a:cs typeface="Times New Roman"/>
                </a:endParaRPr>
              </a:p>
            </p:txBody>
          </p:sp>
        </p:grpSp>
        <p:sp>
          <p:nvSpPr>
            <p:cNvPr id="56" name="Oval 55">
              <a:extLst>
                <a:ext uri="{FF2B5EF4-FFF2-40B4-BE49-F238E27FC236}">
                  <a16:creationId xmlns:a16="http://schemas.microsoft.com/office/drawing/2014/main" id="{7FA6716D-2458-7445-976B-E9C21CCF4428}"/>
                </a:ext>
              </a:extLst>
            </p:cNvPr>
            <p:cNvSpPr>
              <a:spLocks noChangeAspect="1"/>
            </p:cNvSpPr>
            <p:nvPr/>
          </p:nvSpPr>
          <p:spPr>
            <a:xfrm>
              <a:off x="6784836" y="4173609"/>
              <a:ext cx="194969"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89FA86E4-65FF-344F-A6E7-5B463F8F9D83}"/>
                </a:ext>
              </a:extLst>
            </p:cNvPr>
            <p:cNvSpPr txBox="1"/>
            <p:nvPr/>
          </p:nvSpPr>
          <p:spPr>
            <a:xfrm>
              <a:off x="6173783" y="2615020"/>
              <a:ext cx="437940" cy="307777"/>
            </a:xfrm>
            <a:prstGeom prst="rect">
              <a:avLst/>
            </a:prstGeom>
            <a:noFill/>
          </p:spPr>
          <p:txBody>
            <a:bodyPr wrap="none" rtlCol="0">
              <a:spAutoFit/>
            </a:bodyPr>
            <a:lstStyle/>
            <a:p>
              <a:r>
                <a:rPr lang="en-US" sz="1400" dirty="0">
                  <a:solidFill>
                    <a:srgbClr val="FF0000"/>
                  </a:solidFill>
                  <a:latin typeface="Cambria" panose="02040503050406030204" pitchFamily="18" charset="0"/>
                </a:rPr>
                <a:t>J=2</a:t>
              </a:r>
            </a:p>
          </p:txBody>
        </p:sp>
        <p:sp>
          <p:nvSpPr>
            <p:cNvPr id="78" name="TextBox 77">
              <a:extLst>
                <a:ext uri="{FF2B5EF4-FFF2-40B4-BE49-F238E27FC236}">
                  <a16:creationId xmlns:a16="http://schemas.microsoft.com/office/drawing/2014/main" id="{7AD06FF3-9CB0-8C46-8BB7-E60698D4D6E6}"/>
                </a:ext>
              </a:extLst>
            </p:cNvPr>
            <p:cNvSpPr txBox="1"/>
            <p:nvPr/>
          </p:nvSpPr>
          <p:spPr>
            <a:xfrm>
              <a:off x="6119536" y="4254865"/>
              <a:ext cx="437940" cy="307777"/>
            </a:xfrm>
            <a:prstGeom prst="rect">
              <a:avLst/>
            </a:prstGeom>
            <a:noFill/>
          </p:spPr>
          <p:txBody>
            <a:bodyPr wrap="none" rtlCol="0">
              <a:spAutoFit/>
            </a:bodyPr>
            <a:lstStyle/>
            <a:p>
              <a:r>
                <a:rPr lang="en-US" sz="1400" dirty="0">
                  <a:solidFill>
                    <a:srgbClr val="FF0000"/>
                  </a:solidFill>
                  <a:latin typeface="Cambria" panose="02040503050406030204" pitchFamily="18" charset="0"/>
                </a:rPr>
                <a:t>J=2</a:t>
              </a:r>
            </a:p>
          </p:txBody>
        </p:sp>
      </p:grpSp>
      <p:sp>
        <p:nvSpPr>
          <p:cNvPr id="3" name="TextBox 2">
            <a:extLst>
              <a:ext uri="{FF2B5EF4-FFF2-40B4-BE49-F238E27FC236}">
                <a16:creationId xmlns:a16="http://schemas.microsoft.com/office/drawing/2014/main" id="{CD991683-7CFD-524A-91C0-B61F180E9780}"/>
              </a:ext>
            </a:extLst>
          </p:cNvPr>
          <p:cNvSpPr txBox="1"/>
          <p:nvPr/>
        </p:nvSpPr>
        <p:spPr>
          <a:xfrm>
            <a:off x="1869325" y="1722863"/>
            <a:ext cx="939937" cy="338554"/>
          </a:xfrm>
          <a:prstGeom prst="rect">
            <a:avLst/>
          </a:prstGeom>
          <a:noFill/>
        </p:spPr>
        <p:txBody>
          <a:bodyPr wrap="none" rtlCol="0">
            <a:spAutoFit/>
          </a:bodyPr>
          <a:lstStyle/>
          <a:p>
            <a:r>
              <a:rPr lang="en-US" sz="1600" u="sng" dirty="0">
                <a:latin typeface="Cambria" panose="02040503050406030204" pitchFamily="18" charset="0"/>
              </a:rPr>
              <a:t>Graviton</a:t>
            </a:r>
          </a:p>
        </p:txBody>
      </p:sp>
      <p:sp>
        <p:nvSpPr>
          <p:cNvPr id="4" name="TextBox 3">
            <a:extLst>
              <a:ext uri="{FF2B5EF4-FFF2-40B4-BE49-F238E27FC236}">
                <a16:creationId xmlns:a16="http://schemas.microsoft.com/office/drawing/2014/main" id="{C22EA862-29D2-DC47-9D56-F1D933648826}"/>
              </a:ext>
            </a:extLst>
          </p:cNvPr>
          <p:cNvSpPr txBox="1"/>
          <p:nvPr/>
        </p:nvSpPr>
        <p:spPr>
          <a:xfrm>
            <a:off x="1872384" y="3731571"/>
            <a:ext cx="1024639" cy="338554"/>
          </a:xfrm>
          <a:prstGeom prst="rect">
            <a:avLst/>
          </a:prstGeom>
          <a:noFill/>
        </p:spPr>
        <p:txBody>
          <a:bodyPr wrap="none" rtlCol="0">
            <a:spAutoFit/>
          </a:bodyPr>
          <a:lstStyle/>
          <a:p>
            <a:r>
              <a:rPr lang="en-US" sz="1600" u="sng" dirty="0">
                <a:latin typeface="Cambria" panose="02040503050406030204" pitchFamily="18" charset="0"/>
              </a:rPr>
              <a:t>2-photon</a:t>
            </a:r>
          </a:p>
        </p:txBody>
      </p:sp>
      <p:sp>
        <p:nvSpPr>
          <p:cNvPr id="6" name="TextBox 5">
            <a:extLst>
              <a:ext uri="{FF2B5EF4-FFF2-40B4-BE49-F238E27FC236}">
                <a16:creationId xmlns:a16="http://schemas.microsoft.com/office/drawing/2014/main" id="{5B6A7286-699B-7B4B-A2C8-E663956D3A03}"/>
              </a:ext>
            </a:extLst>
          </p:cNvPr>
          <p:cNvSpPr txBox="1"/>
          <p:nvPr/>
        </p:nvSpPr>
        <p:spPr>
          <a:xfrm>
            <a:off x="1818662" y="844160"/>
            <a:ext cx="715789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The 2-</a:t>
            </a:r>
            <a:r>
              <a:rPr lang="en-US" b="1" dirty="0">
                <a:latin typeface="Symbol" pitchFamily="2" charset="2"/>
                <a:cs typeface="Arial" panose="020B0604020202020204" pitchFamily="34" charset="0"/>
              </a:rPr>
              <a:t>g</a:t>
            </a:r>
            <a:r>
              <a:rPr lang="en-US" b="1" dirty="0">
                <a:latin typeface="Arial" panose="020B0604020202020204" pitchFamily="34" charset="0"/>
                <a:cs typeface="Arial" panose="020B0604020202020204" pitchFamily="34" charset="0"/>
              </a:rPr>
              <a:t> field couples to the EMT the same way gravity does.</a:t>
            </a:r>
          </a:p>
        </p:txBody>
      </p:sp>
      <p:sp>
        <p:nvSpPr>
          <p:cNvPr id="57" name="Date Placeholder 29">
            <a:extLst>
              <a:ext uri="{FF2B5EF4-FFF2-40B4-BE49-F238E27FC236}">
                <a16:creationId xmlns:a16="http://schemas.microsoft.com/office/drawing/2014/main" id="{BEF74465-D1BC-D54F-9ADF-1021F117E3AB}"/>
              </a:ext>
            </a:extLst>
          </p:cNvPr>
          <p:cNvSpPr txBox="1">
            <a:spLocks/>
          </p:cNvSpPr>
          <p:nvPr/>
        </p:nvSpPr>
        <p:spPr>
          <a:xfrm>
            <a:off x="691243" y="5991225"/>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99AFFC-2834-8F46-857E-F035C485FE02}" type="datetime1">
              <a:rPr lang="en-US" smtClean="0"/>
              <a:pPr/>
              <a:t>11/4/19</a:t>
            </a:fld>
            <a:endParaRPr lang="en-US" dirty="0"/>
          </a:p>
        </p:txBody>
      </p:sp>
      <p:sp>
        <p:nvSpPr>
          <p:cNvPr id="58" name="Slide Number Placeholder 30">
            <a:extLst>
              <a:ext uri="{FF2B5EF4-FFF2-40B4-BE49-F238E27FC236}">
                <a16:creationId xmlns:a16="http://schemas.microsoft.com/office/drawing/2014/main" id="{47B6AF45-1865-084C-8061-9D6596ABD875}"/>
              </a:ext>
            </a:extLst>
          </p:cNvPr>
          <p:cNvSpPr txBox="1">
            <a:spLocks/>
          </p:cNvSpPr>
          <p:nvPr/>
        </p:nvSpPr>
        <p:spPr>
          <a:xfrm>
            <a:off x="9247414" y="599122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EC5647-5868-264A-970C-8CE494DA89F7}" type="slidenum">
              <a:rPr lang="en-US" smtClean="0"/>
              <a:pPr/>
              <a:t>26</a:t>
            </a:fld>
            <a:endParaRPr lang="en-US"/>
          </a:p>
        </p:txBody>
      </p:sp>
      <p:pic>
        <p:nvPicPr>
          <p:cNvPr id="64" name="Picture 63">
            <a:extLst>
              <a:ext uri="{FF2B5EF4-FFF2-40B4-BE49-F238E27FC236}">
                <a16:creationId xmlns:a16="http://schemas.microsoft.com/office/drawing/2014/main" id="{17569F39-A9EE-904D-AEA7-415E70082F0E}"/>
              </a:ext>
            </a:extLst>
          </p:cNvPr>
          <p:cNvPicPr>
            <a:picLocks noChangeAspect="1"/>
          </p:cNvPicPr>
          <p:nvPr/>
        </p:nvPicPr>
        <p:blipFill>
          <a:blip r:embed="rId5"/>
          <a:stretch>
            <a:fillRect/>
          </a:stretch>
        </p:blipFill>
        <p:spPr>
          <a:xfrm>
            <a:off x="5867275" y="1457537"/>
            <a:ext cx="4987688" cy="4301887"/>
          </a:xfrm>
          <a:prstGeom prst="rect">
            <a:avLst/>
          </a:prstGeom>
          <a:effectLst>
            <a:outerShdw blurRad="101600" dist="38100" dir="5040000" sx="102000" sy="102000" algn="ctr" rotWithShape="0">
              <a:srgbClr val="000000">
                <a:alpha val="43137"/>
              </a:srgbClr>
            </a:outerShdw>
          </a:effectLst>
        </p:spPr>
      </p:pic>
      <p:sp>
        <p:nvSpPr>
          <p:cNvPr id="67" name="Rectangle 66">
            <a:extLst>
              <a:ext uri="{FF2B5EF4-FFF2-40B4-BE49-F238E27FC236}">
                <a16:creationId xmlns:a16="http://schemas.microsoft.com/office/drawing/2014/main" id="{0329032B-6FB0-C84D-8234-0CEC89E92B81}"/>
              </a:ext>
            </a:extLst>
          </p:cNvPr>
          <p:cNvSpPr>
            <a:spLocks/>
          </p:cNvSpPr>
          <p:nvPr/>
        </p:nvSpPr>
        <p:spPr>
          <a:xfrm>
            <a:off x="9409398" y="1910934"/>
            <a:ext cx="484205" cy="183656"/>
          </a:xfrm>
          <a:prstGeom prst="rect">
            <a:avLst/>
          </a:prstGeom>
          <a:solidFill>
            <a:srgbClr val="249BA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FEDE56C-9026-2E48-B48F-96C402452262}"/>
              </a:ext>
            </a:extLst>
          </p:cNvPr>
          <p:cNvSpPr/>
          <p:nvPr/>
        </p:nvSpPr>
        <p:spPr>
          <a:xfrm>
            <a:off x="9397222" y="2264228"/>
            <a:ext cx="511023" cy="183656"/>
          </a:xfrm>
          <a:prstGeom prst="rect">
            <a:avLst/>
          </a:prstGeom>
          <a:solidFill>
            <a:srgbClr val="C9D63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48E2807-420E-A14B-A741-76CF5ABE3885}"/>
              </a:ext>
            </a:extLst>
          </p:cNvPr>
          <p:cNvSpPr/>
          <p:nvPr/>
        </p:nvSpPr>
        <p:spPr>
          <a:xfrm>
            <a:off x="9412213" y="2657002"/>
            <a:ext cx="511023" cy="183656"/>
          </a:xfrm>
          <a:prstGeom prst="rect">
            <a:avLst/>
          </a:prstGeom>
          <a:solidFill>
            <a:srgbClr val="DD521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381892DB-A111-1340-A49A-0C5EDC7A34EC}"/>
              </a:ext>
            </a:extLst>
          </p:cNvPr>
          <p:cNvSpPr txBox="1"/>
          <p:nvPr/>
        </p:nvSpPr>
        <p:spPr>
          <a:xfrm>
            <a:off x="9951576" y="1855631"/>
            <a:ext cx="1414040" cy="615430"/>
          </a:xfrm>
          <a:prstGeom prst="rect">
            <a:avLst/>
          </a:prstGeom>
          <a:noFill/>
        </p:spPr>
        <p:txBody>
          <a:bodyPr wrap="square" rtlCol="0">
            <a:spAutoFit/>
          </a:bodyPr>
          <a:lstStyle/>
          <a:p>
            <a:r>
              <a:rPr lang="en-US" sz="1000" dirty="0">
                <a:latin typeface="Cambria"/>
                <a:cs typeface="Cambria"/>
              </a:rPr>
              <a:t>World </a:t>
            </a:r>
          </a:p>
        </p:txBody>
      </p:sp>
      <p:sp>
        <p:nvSpPr>
          <p:cNvPr id="76" name="TextBox 75">
            <a:extLst>
              <a:ext uri="{FF2B5EF4-FFF2-40B4-BE49-F238E27FC236}">
                <a16:creationId xmlns:a16="http://schemas.microsoft.com/office/drawing/2014/main" id="{5D02F0CE-8A91-2041-B72D-51527322CA6E}"/>
              </a:ext>
            </a:extLst>
          </p:cNvPr>
          <p:cNvSpPr txBox="1"/>
          <p:nvPr/>
        </p:nvSpPr>
        <p:spPr>
          <a:xfrm>
            <a:off x="9969085" y="2193682"/>
            <a:ext cx="1359098" cy="615430"/>
          </a:xfrm>
          <a:prstGeom prst="rect">
            <a:avLst/>
          </a:prstGeom>
          <a:noFill/>
        </p:spPr>
        <p:txBody>
          <a:bodyPr wrap="square" rtlCol="0">
            <a:spAutoFit/>
          </a:bodyPr>
          <a:lstStyle/>
          <a:p>
            <a:r>
              <a:rPr lang="en-US" sz="1000" dirty="0">
                <a:latin typeface="Cambria"/>
                <a:cs typeface="Cambria"/>
              </a:rPr>
              <a:t>CLAS data</a:t>
            </a:r>
          </a:p>
        </p:txBody>
      </p:sp>
      <p:sp>
        <p:nvSpPr>
          <p:cNvPr id="77" name="TextBox 76">
            <a:extLst>
              <a:ext uri="{FF2B5EF4-FFF2-40B4-BE49-F238E27FC236}">
                <a16:creationId xmlns:a16="http://schemas.microsoft.com/office/drawing/2014/main" id="{287FA96D-A92E-C54D-A391-E3738B03EE42}"/>
              </a:ext>
            </a:extLst>
          </p:cNvPr>
          <p:cNvSpPr txBox="1"/>
          <p:nvPr/>
        </p:nvSpPr>
        <p:spPr>
          <a:xfrm>
            <a:off x="9969085" y="2604110"/>
            <a:ext cx="1398455" cy="615430"/>
          </a:xfrm>
          <a:prstGeom prst="rect">
            <a:avLst/>
          </a:prstGeom>
          <a:noFill/>
        </p:spPr>
        <p:txBody>
          <a:bodyPr wrap="square" rtlCol="0">
            <a:spAutoFit/>
          </a:bodyPr>
          <a:lstStyle/>
          <a:p>
            <a:r>
              <a:rPr lang="en-US" sz="1000" dirty="0">
                <a:latin typeface="Cambria"/>
                <a:cs typeface="Cambria"/>
              </a:rPr>
              <a:t>CLAS12</a:t>
            </a:r>
          </a:p>
        </p:txBody>
      </p:sp>
      <p:sp>
        <p:nvSpPr>
          <p:cNvPr id="7" name="Date Placeholder 6">
            <a:extLst>
              <a:ext uri="{FF2B5EF4-FFF2-40B4-BE49-F238E27FC236}">
                <a16:creationId xmlns:a16="http://schemas.microsoft.com/office/drawing/2014/main" id="{54B6CCF1-1547-7F4D-B81A-F0CCA8D6E546}"/>
              </a:ext>
            </a:extLst>
          </p:cNvPr>
          <p:cNvSpPr>
            <a:spLocks noGrp="1"/>
          </p:cNvSpPr>
          <p:nvPr>
            <p:ph type="dt" sz="half" idx="10"/>
          </p:nvPr>
        </p:nvSpPr>
        <p:spPr/>
        <p:txBody>
          <a:bodyPr/>
          <a:lstStyle/>
          <a:p>
            <a:fld id="{E8B03FB0-62BC-1F42-8193-7111625BDB93}" type="datetime1">
              <a:rPr lang="en-US" smtClean="0"/>
              <a:t>11/4/19</a:t>
            </a:fld>
            <a:endParaRPr lang="en-US"/>
          </a:p>
        </p:txBody>
      </p:sp>
      <p:sp>
        <p:nvSpPr>
          <p:cNvPr id="8" name="Slide Number Placeholder 7">
            <a:extLst>
              <a:ext uri="{FF2B5EF4-FFF2-40B4-BE49-F238E27FC236}">
                <a16:creationId xmlns:a16="http://schemas.microsoft.com/office/drawing/2014/main" id="{E0E76971-1C61-164E-8A01-39D7CB33046D}"/>
              </a:ext>
            </a:extLst>
          </p:cNvPr>
          <p:cNvSpPr>
            <a:spLocks noGrp="1"/>
          </p:cNvSpPr>
          <p:nvPr>
            <p:ph type="sldNum" sz="quarter" idx="11"/>
          </p:nvPr>
        </p:nvSpPr>
        <p:spPr/>
        <p:txBody>
          <a:bodyPr/>
          <a:lstStyle/>
          <a:p>
            <a:fld id="{24EC5647-5868-264A-970C-8CE494DA89F7}" type="slidenum">
              <a:rPr lang="en-US" smtClean="0"/>
              <a:t>26</a:t>
            </a:fld>
            <a:endParaRPr lang="en-US"/>
          </a:p>
        </p:txBody>
      </p:sp>
    </p:spTree>
    <p:extLst>
      <p:ext uri="{BB962C8B-B14F-4D97-AF65-F5344CB8AC3E}">
        <p14:creationId xmlns:p14="http://schemas.microsoft.com/office/powerpoint/2010/main" val="2917772433"/>
      </p:ext>
    </p:extLst>
  </p:cSld>
  <p:clrMapOvr>
    <a:masterClrMapping/>
  </p:clrMapOvr>
  <mc:AlternateContent xmlns:mc="http://schemas.openxmlformats.org/markup-compatibility/2006" xmlns:p14="http://schemas.microsoft.com/office/powerpoint/2010/main">
    <mc:Choice Requires="p14">
      <p:transition spd="slow" p14:dur="2000" advTm="95678"/>
    </mc:Choice>
    <mc:Fallback xmlns="">
      <p:transition spd="slow" advTm="9567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00AAC5-BB07-8E47-A44F-81688A89FD9D}"/>
              </a:ext>
            </a:extLst>
          </p:cNvPr>
          <p:cNvSpPr>
            <a:spLocks noGrp="1"/>
          </p:cNvSpPr>
          <p:nvPr>
            <p:ph type="sldNum" sz="quarter" idx="10"/>
          </p:nvPr>
        </p:nvSpPr>
        <p:spPr/>
        <p:txBody>
          <a:bodyPr/>
          <a:lstStyle/>
          <a:p>
            <a:fld id="{24EC5647-5868-264A-970C-8CE494DA89F7}" type="slidenum">
              <a:rPr lang="en-US" smtClean="0"/>
              <a:t>27</a:t>
            </a:fld>
            <a:endParaRPr lang="en-US"/>
          </a:p>
        </p:txBody>
      </p:sp>
      <p:sp>
        <p:nvSpPr>
          <p:cNvPr id="4" name="Date Placeholder 3">
            <a:extLst>
              <a:ext uri="{FF2B5EF4-FFF2-40B4-BE49-F238E27FC236}">
                <a16:creationId xmlns:a16="http://schemas.microsoft.com/office/drawing/2014/main" id="{3410CA5A-82A1-2D4F-B45F-8E1659BB13F9}"/>
              </a:ext>
            </a:extLst>
          </p:cNvPr>
          <p:cNvSpPr>
            <a:spLocks noGrp="1"/>
          </p:cNvSpPr>
          <p:nvPr>
            <p:ph type="dt" sz="half" idx="11"/>
          </p:nvPr>
        </p:nvSpPr>
        <p:spPr/>
        <p:txBody>
          <a:bodyPr/>
          <a:lstStyle/>
          <a:p>
            <a:fld id="{6252D0C0-EECE-F14E-9213-92F105396CAC}" type="datetime1">
              <a:rPr lang="en-US" smtClean="0"/>
              <a:t>11/4/19</a:t>
            </a:fld>
            <a:endParaRPr lang="en-US"/>
          </a:p>
        </p:txBody>
      </p:sp>
      <p:sp>
        <p:nvSpPr>
          <p:cNvPr id="5" name="Content Placeholder 2">
            <a:extLst>
              <a:ext uri="{FF2B5EF4-FFF2-40B4-BE49-F238E27FC236}">
                <a16:creationId xmlns:a16="http://schemas.microsoft.com/office/drawing/2014/main" id="{9720C34E-AC7F-C942-990B-3B7526E72C1A}"/>
              </a:ext>
            </a:extLst>
          </p:cNvPr>
          <p:cNvSpPr txBox="1">
            <a:spLocks/>
          </p:cNvSpPr>
          <p:nvPr/>
        </p:nvSpPr>
        <p:spPr>
          <a:xfrm>
            <a:off x="201386" y="822847"/>
            <a:ext cx="11579817" cy="53509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US" sz="1800" b="1" dirty="0">
                <a:solidFill>
                  <a:schemeClr val="accent6">
                    <a:lumMod val="75000"/>
                  </a:schemeClr>
                </a:solidFill>
              </a:rPr>
              <a:t>Strong QCD was born in the transition from free quarks and gluons to bound hadrons. The structure of all hadrons is related to </a:t>
            </a:r>
            <a:r>
              <a:rPr lang="en-US" sz="1800" b="1" dirty="0" err="1">
                <a:solidFill>
                  <a:schemeClr val="accent6">
                    <a:lumMod val="75000"/>
                  </a:schemeClr>
                </a:solidFill>
              </a:rPr>
              <a:t>sQCD</a:t>
            </a:r>
            <a:r>
              <a:rPr lang="en-US" sz="1800" b="1" dirty="0">
                <a:solidFill>
                  <a:schemeClr val="accent6">
                    <a:lumMod val="75000"/>
                  </a:schemeClr>
                </a:solidFill>
              </a:rPr>
              <a:t>. Precise measurements can give the incentive to do the calculations. </a:t>
            </a:r>
          </a:p>
        </p:txBody>
      </p:sp>
      <p:sp>
        <p:nvSpPr>
          <p:cNvPr id="6" name="Content Placeholder 2">
            <a:extLst>
              <a:ext uri="{FF2B5EF4-FFF2-40B4-BE49-F238E27FC236}">
                <a16:creationId xmlns:a16="http://schemas.microsoft.com/office/drawing/2014/main" id="{3F39C15F-8E1B-2D45-9532-F489ED663258}"/>
              </a:ext>
            </a:extLst>
          </p:cNvPr>
          <p:cNvSpPr txBox="1">
            <a:spLocks/>
          </p:cNvSpPr>
          <p:nvPr/>
        </p:nvSpPr>
        <p:spPr>
          <a:xfrm>
            <a:off x="243405" y="1485095"/>
            <a:ext cx="11579817" cy="64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US" sz="1800" b="1" dirty="0"/>
              <a:t>The N* spectrum: </a:t>
            </a:r>
            <a:r>
              <a:rPr lang="en-US" sz="1800" dirty="0"/>
              <a:t>High precision data and multi-channel analyses enabled discovery of new N* states that fit by J</a:t>
            </a:r>
            <a:r>
              <a:rPr lang="en-US" sz="1800" baseline="30000" dirty="0"/>
              <a:t>P</a:t>
            </a:r>
            <a:r>
              <a:rPr lang="en-US" sz="1800" dirty="0"/>
              <a:t> values into the LQCD spectrum. Predicting the nucleon spectrum precisely is the challenge to </a:t>
            </a:r>
            <a:r>
              <a:rPr lang="en-US" sz="1800" b="1" dirty="0" err="1">
                <a:solidFill>
                  <a:srgbClr val="FF0000"/>
                </a:solidFill>
              </a:rPr>
              <a:t>s</a:t>
            </a:r>
            <a:r>
              <a:rPr lang="en-US" sz="1800" dirty="0" err="1"/>
              <a:t>QCD</a:t>
            </a:r>
            <a:r>
              <a:rPr lang="en-US" sz="1800" dirty="0"/>
              <a:t>. </a:t>
            </a:r>
          </a:p>
        </p:txBody>
      </p:sp>
      <p:sp>
        <p:nvSpPr>
          <p:cNvPr id="7" name="Content Placeholder 2">
            <a:extLst>
              <a:ext uri="{FF2B5EF4-FFF2-40B4-BE49-F238E27FC236}">
                <a16:creationId xmlns:a16="http://schemas.microsoft.com/office/drawing/2014/main" id="{40C7A560-F5E3-5641-8CD8-BB52F712318D}"/>
              </a:ext>
            </a:extLst>
          </p:cNvPr>
          <p:cNvSpPr txBox="1">
            <a:spLocks/>
          </p:cNvSpPr>
          <p:nvPr/>
        </p:nvSpPr>
        <p:spPr>
          <a:xfrm>
            <a:off x="222395" y="2115256"/>
            <a:ext cx="11579817" cy="923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US" sz="1800" b="1" dirty="0"/>
              <a:t>Nucleon and transition form factors: </a:t>
            </a:r>
            <a:r>
              <a:rPr lang="en-US" sz="1800" dirty="0"/>
              <a:t>Approaches with traceable links to QCD have been successful in interpreting nucleon ground state and N* transitions FF, where dressed quarks are the active degrees of freedom.  In the 12 GeV era new measurements provide insights into the running quark mass and di-quarks as active </a:t>
            </a:r>
            <a:r>
              <a:rPr lang="en-US" sz="1800" dirty="0" err="1"/>
              <a:t>dof</a:t>
            </a:r>
            <a:r>
              <a:rPr lang="en-US" sz="1800" dirty="0"/>
              <a:t>.</a:t>
            </a:r>
          </a:p>
        </p:txBody>
      </p:sp>
      <p:sp>
        <p:nvSpPr>
          <p:cNvPr id="8" name="Content Placeholder 2">
            <a:extLst>
              <a:ext uri="{FF2B5EF4-FFF2-40B4-BE49-F238E27FC236}">
                <a16:creationId xmlns:a16="http://schemas.microsoft.com/office/drawing/2014/main" id="{A5015851-8202-BF41-AD05-8F4EA28DB2EE}"/>
              </a:ext>
            </a:extLst>
          </p:cNvPr>
          <p:cNvSpPr txBox="1">
            <a:spLocks/>
          </p:cNvSpPr>
          <p:nvPr/>
        </p:nvSpPr>
        <p:spPr>
          <a:xfrm>
            <a:off x="243405" y="3013342"/>
            <a:ext cx="11579817" cy="514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US" sz="1800" b="1" dirty="0"/>
              <a:t>Spin structure functions and moments: </a:t>
            </a:r>
            <a:r>
              <a:rPr lang="en-US" sz="1800" dirty="0"/>
              <a:t> With the expected high precision of the 12 GeV measurements, they will be a fruitful testing ground for modeling </a:t>
            </a:r>
            <a:r>
              <a:rPr lang="en-US" sz="1800" b="1" dirty="0" err="1">
                <a:solidFill>
                  <a:srgbClr val="FF0000"/>
                </a:solidFill>
              </a:rPr>
              <a:t>s</a:t>
            </a:r>
            <a:r>
              <a:rPr lang="en-US" sz="1800" dirty="0" err="1"/>
              <a:t>QCD</a:t>
            </a:r>
            <a:r>
              <a:rPr lang="en-US" sz="1800" dirty="0"/>
              <a:t>. </a:t>
            </a:r>
          </a:p>
        </p:txBody>
      </p:sp>
      <p:sp>
        <p:nvSpPr>
          <p:cNvPr id="9" name="Content Placeholder 2">
            <a:extLst>
              <a:ext uri="{FF2B5EF4-FFF2-40B4-BE49-F238E27FC236}">
                <a16:creationId xmlns:a16="http://schemas.microsoft.com/office/drawing/2014/main" id="{28E7B012-3313-814D-A732-319C184DF107}"/>
              </a:ext>
            </a:extLst>
          </p:cNvPr>
          <p:cNvSpPr txBox="1">
            <a:spLocks/>
          </p:cNvSpPr>
          <p:nvPr/>
        </p:nvSpPr>
        <p:spPr>
          <a:xfrm>
            <a:off x="243404" y="3595257"/>
            <a:ext cx="11579817" cy="622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US" sz="1800" b="1" dirty="0"/>
              <a:t>Nuclear 3D imaging: </a:t>
            </a:r>
            <a:r>
              <a:rPr lang="en-US" sz="1800" dirty="0"/>
              <a:t>GPD-related Compton form factors and TMD related observables of protons and neutrons, should provide multi-dimensional insight into </a:t>
            </a:r>
            <a:r>
              <a:rPr lang="en-US" sz="1800" b="1" dirty="0" err="1">
                <a:solidFill>
                  <a:srgbClr val="FF0000"/>
                </a:solidFill>
              </a:rPr>
              <a:t>s</a:t>
            </a:r>
            <a:r>
              <a:rPr lang="en-US" sz="1800" dirty="0" err="1"/>
              <a:t>QCD</a:t>
            </a:r>
            <a:r>
              <a:rPr lang="en-US" sz="1800" dirty="0"/>
              <a:t>.  </a:t>
            </a:r>
          </a:p>
        </p:txBody>
      </p:sp>
      <p:sp>
        <p:nvSpPr>
          <p:cNvPr id="10" name="Content Placeholder 2">
            <a:extLst>
              <a:ext uri="{FF2B5EF4-FFF2-40B4-BE49-F238E27FC236}">
                <a16:creationId xmlns:a16="http://schemas.microsoft.com/office/drawing/2014/main" id="{D43B8657-CA8E-3542-8FBE-6925416A1F99}"/>
              </a:ext>
            </a:extLst>
          </p:cNvPr>
          <p:cNvSpPr txBox="1">
            <a:spLocks/>
          </p:cNvSpPr>
          <p:nvPr/>
        </p:nvSpPr>
        <p:spPr>
          <a:xfrm>
            <a:off x="243404" y="4212423"/>
            <a:ext cx="11579817" cy="640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US" sz="1800" b="1" dirty="0"/>
              <a:t>Mechanical properties of particles: </a:t>
            </a:r>
            <a:r>
              <a:rPr lang="en-US" sz="1800" dirty="0"/>
              <a:t>Mapping the normal and shear stress inside nucleons may relate to properties of confinement and is a novel testing ground of </a:t>
            </a:r>
            <a:r>
              <a:rPr lang="en-US" sz="1800" b="1" dirty="0" err="1">
                <a:solidFill>
                  <a:srgbClr val="FF0000"/>
                </a:solidFill>
              </a:rPr>
              <a:t>s</a:t>
            </a:r>
            <a:r>
              <a:rPr lang="en-US" sz="1800" dirty="0" err="1"/>
              <a:t>QCD</a:t>
            </a:r>
            <a:r>
              <a:rPr lang="en-US" sz="1800" dirty="0"/>
              <a:t>. Calculations within LQCD have been done- need higher precision.  </a:t>
            </a:r>
          </a:p>
        </p:txBody>
      </p:sp>
      <p:sp>
        <p:nvSpPr>
          <p:cNvPr id="11" name="Content Placeholder 2">
            <a:extLst>
              <a:ext uri="{FF2B5EF4-FFF2-40B4-BE49-F238E27FC236}">
                <a16:creationId xmlns:a16="http://schemas.microsoft.com/office/drawing/2014/main" id="{E2AD0A66-6471-1842-982C-4A4D981ACEB6}"/>
              </a:ext>
            </a:extLst>
          </p:cNvPr>
          <p:cNvSpPr txBox="1">
            <a:spLocks/>
          </p:cNvSpPr>
          <p:nvPr/>
        </p:nvSpPr>
        <p:spPr>
          <a:xfrm>
            <a:off x="285422" y="4842432"/>
            <a:ext cx="11579817"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US" sz="1800" b="1" dirty="0"/>
              <a:t>Advanced model approaches: </a:t>
            </a:r>
            <a:r>
              <a:rPr lang="en-US" sz="1800" dirty="0"/>
              <a:t>LF RQM,  LC SR, </a:t>
            </a:r>
            <a:r>
              <a:rPr lang="en-US" sz="1800" dirty="0" err="1"/>
              <a:t>hQCD</a:t>
            </a:r>
            <a:r>
              <a:rPr lang="en-US" sz="1800" dirty="0"/>
              <a:t>, EFT.. continue to provide insights when </a:t>
            </a:r>
            <a:r>
              <a:rPr lang="en-US" sz="1800" b="1" dirty="0" err="1">
                <a:solidFill>
                  <a:srgbClr val="FF0000"/>
                </a:solidFill>
              </a:rPr>
              <a:t>s</a:t>
            </a:r>
            <a:r>
              <a:rPr lang="en-US" sz="1800" dirty="0" err="1"/>
              <a:t>QCD</a:t>
            </a:r>
            <a:r>
              <a:rPr lang="en-US" sz="1800" dirty="0"/>
              <a:t> has not been solved. </a:t>
            </a:r>
          </a:p>
        </p:txBody>
      </p:sp>
      <p:sp>
        <p:nvSpPr>
          <p:cNvPr id="12" name="Content Placeholder 2">
            <a:extLst>
              <a:ext uri="{FF2B5EF4-FFF2-40B4-BE49-F238E27FC236}">
                <a16:creationId xmlns:a16="http://schemas.microsoft.com/office/drawing/2014/main" id="{7B6EA34A-C1A3-1D4A-A82A-CB3CE84A4997}"/>
              </a:ext>
            </a:extLst>
          </p:cNvPr>
          <p:cNvSpPr txBox="1">
            <a:spLocks/>
          </p:cNvSpPr>
          <p:nvPr/>
        </p:nvSpPr>
        <p:spPr>
          <a:xfrm>
            <a:off x="285421" y="5242623"/>
            <a:ext cx="11579817" cy="6400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1800" b="1" dirty="0"/>
              <a:t>Meson-baryon </a:t>
            </a:r>
            <a:r>
              <a:rPr lang="en-US" b="1" dirty="0"/>
              <a:t>effects</a:t>
            </a:r>
            <a:r>
              <a:rPr lang="en-US" dirty="0"/>
              <a:t> may be crucial in addressing the confinement challenge. Calculations based on EFT may provide new insight. </a:t>
            </a:r>
          </a:p>
        </p:txBody>
      </p:sp>
      <p:sp>
        <p:nvSpPr>
          <p:cNvPr id="14" name="Title 1">
            <a:extLst>
              <a:ext uri="{FF2B5EF4-FFF2-40B4-BE49-F238E27FC236}">
                <a16:creationId xmlns:a16="http://schemas.microsoft.com/office/drawing/2014/main" id="{B9A27E11-AA07-0345-B93D-9A950EF08A4B}"/>
              </a:ext>
            </a:extLst>
          </p:cNvPr>
          <p:cNvSpPr>
            <a:spLocks noGrp="1"/>
          </p:cNvSpPr>
          <p:nvPr>
            <p:ph type="title"/>
          </p:nvPr>
        </p:nvSpPr>
        <p:spPr>
          <a:xfrm>
            <a:off x="0" y="1"/>
            <a:ext cx="12192000" cy="760397"/>
          </a:xfrm>
        </p:spPr>
        <p:txBody>
          <a:bodyPr>
            <a:normAutofit/>
          </a:bodyPr>
          <a:lstStyle/>
          <a:p>
            <a:r>
              <a:rPr lang="en-US" sz="4000" dirty="0">
                <a:solidFill>
                  <a:srgbClr val="800000"/>
                </a:solidFill>
                <a:latin typeface="Calibri" panose="020F0502020204030204" pitchFamily="34" charset="0"/>
                <a:cs typeface="Calibri" panose="020F0502020204030204" pitchFamily="34" charset="0"/>
              </a:rPr>
              <a:t> </a:t>
            </a:r>
            <a:r>
              <a:rPr lang="en-US" sz="4000" dirty="0">
                <a:latin typeface="Calibri" panose="020F0502020204030204" pitchFamily="34" charset="0"/>
                <a:cs typeface="Calibri" panose="020F0502020204030204" pitchFamily="34" charset="0"/>
              </a:rPr>
              <a:t>So how do we get insight into </a:t>
            </a:r>
            <a:r>
              <a:rPr lang="en-US" sz="4000" dirty="0" err="1">
                <a:solidFill>
                  <a:srgbClr val="FF0000"/>
                </a:solidFill>
                <a:latin typeface="Calibri" panose="020F0502020204030204" pitchFamily="34" charset="0"/>
                <a:cs typeface="Calibri" panose="020F0502020204030204" pitchFamily="34" charset="0"/>
              </a:rPr>
              <a:t>s</a:t>
            </a:r>
            <a:r>
              <a:rPr lang="en-US" sz="4000" dirty="0" err="1">
                <a:latin typeface="Calibri" panose="020F0502020204030204" pitchFamily="34" charset="0"/>
                <a:cs typeface="Calibri" panose="020F0502020204030204" pitchFamily="34" charset="0"/>
              </a:rPr>
              <a:t>QCD</a:t>
            </a:r>
            <a:r>
              <a:rPr lang="en-US" sz="4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2638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2300-4745-1A40-AD8C-D2D9396731EB}"/>
              </a:ext>
            </a:extLst>
          </p:cNvPr>
          <p:cNvSpPr>
            <a:spLocks noGrp="1"/>
          </p:cNvSpPr>
          <p:nvPr>
            <p:ph type="title"/>
          </p:nvPr>
        </p:nvSpPr>
        <p:spPr>
          <a:xfrm>
            <a:off x="0" y="1"/>
            <a:ext cx="12192000" cy="760397"/>
          </a:xfrm>
        </p:spPr>
        <p:txBody>
          <a:bodyPr>
            <a:normAutofit/>
          </a:bodyPr>
          <a:lstStyle/>
          <a:p>
            <a:r>
              <a:rPr lang="en-US" sz="3600" dirty="0"/>
              <a:t>Additional slides</a:t>
            </a:r>
          </a:p>
        </p:txBody>
      </p:sp>
      <p:sp>
        <p:nvSpPr>
          <p:cNvPr id="3" name="Content Placeholder 2">
            <a:extLst>
              <a:ext uri="{FF2B5EF4-FFF2-40B4-BE49-F238E27FC236}">
                <a16:creationId xmlns:a16="http://schemas.microsoft.com/office/drawing/2014/main" id="{DB384065-26BD-A94A-93D4-C5509653432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9576F7D-1F3B-4342-B2C4-C4F419521CAF}"/>
              </a:ext>
            </a:extLst>
          </p:cNvPr>
          <p:cNvSpPr>
            <a:spLocks noGrp="1"/>
          </p:cNvSpPr>
          <p:nvPr>
            <p:ph type="dt" sz="half" idx="10"/>
          </p:nvPr>
        </p:nvSpPr>
        <p:spPr/>
        <p:txBody>
          <a:bodyPr/>
          <a:lstStyle/>
          <a:p>
            <a:fld id="{95B513E6-8359-4448-9005-2AAC382D8AEB}" type="datetime1">
              <a:rPr lang="en-US" smtClean="0"/>
              <a:t>11/4/19</a:t>
            </a:fld>
            <a:endParaRPr lang="en-US"/>
          </a:p>
        </p:txBody>
      </p:sp>
      <p:sp>
        <p:nvSpPr>
          <p:cNvPr id="5" name="Slide Number Placeholder 4">
            <a:extLst>
              <a:ext uri="{FF2B5EF4-FFF2-40B4-BE49-F238E27FC236}">
                <a16:creationId xmlns:a16="http://schemas.microsoft.com/office/drawing/2014/main" id="{B7B9A0E2-1844-AB43-8A85-6B957B9E54E6}"/>
              </a:ext>
            </a:extLst>
          </p:cNvPr>
          <p:cNvSpPr>
            <a:spLocks noGrp="1"/>
          </p:cNvSpPr>
          <p:nvPr>
            <p:ph type="sldNum" sz="quarter" idx="11"/>
          </p:nvPr>
        </p:nvSpPr>
        <p:spPr/>
        <p:txBody>
          <a:bodyPr/>
          <a:lstStyle/>
          <a:p>
            <a:fld id="{24EC5647-5868-264A-970C-8CE494DA89F7}" type="slidenum">
              <a:rPr lang="en-US" smtClean="0"/>
              <a:t>28</a:t>
            </a:fld>
            <a:endParaRPr lang="en-US"/>
          </a:p>
        </p:txBody>
      </p:sp>
    </p:spTree>
    <p:extLst>
      <p:ext uri="{BB962C8B-B14F-4D97-AF65-F5344CB8AC3E}">
        <p14:creationId xmlns:p14="http://schemas.microsoft.com/office/powerpoint/2010/main" val="319506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12192000" cy="690880"/>
          </a:xfrm>
        </p:spPr>
        <p:txBody>
          <a:bodyPr>
            <a:normAutofit fontScale="90000"/>
          </a:bodyPr>
          <a:lstStyle/>
          <a:p>
            <a:r>
              <a:rPr lang="en-US" sz="4400" dirty="0" err="1"/>
              <a:t>JLab</a:t>
            </a:r>
            <a:r>
              <a:rPr lang="en-US" sz="4400" dirty="0"/>
              <a:t> @ 12 GeV Project</a:t>
            </a:r>
          </a:p>
        </p:txBody>
      </p:sp>
      <p:grpSp>
        <p:nvGrpSpPr>
          <p:cNvPr id="9" name="Group 8">
            <a:extLst>
              <a:ext uri="{FF2B5EF4-FFF2-40B4-BE49-F238E27FC236}">
                <a16:creationId xmlns:a16="http://schemas.microsoft.com/office/drawing/2014/main" id="{CB89A521-D0F8-F449-BBE8-6D5D6CA8A327}"/>
              </a:ext>
            </a:extLst>
          </p:cNvPr>
          <p:cNvGrpSpPr/>
          <p:nvPr/>
        </p:nvGrpSpPr>
        <p:grpSpPr>
          <a:xfrm>
            <a:off x="270370" y="1470020"/>
            <a:ext cx="6593076" cy="4242117"/>
            <a:chOff x="270370" y="1470020"/>
            <a:chExt cx="6593076" cy="4242117"/>
          </a:xfrm>
        </p:grpSpPr>
        <p:pic>
          <p:nvPicPr>
            <p:cNvPr id="76" name="Picture 4" descr="6_GeV_Racetrack"/>
            <p:cNvPicPr>
              <a:picLocks noChangeAspect="1" noChangeArrowheads="1"/>
            </p:cNvPicPr>
            <p:nvPr/>
          </p:nvPicPr>
          <p:blipFill>
            <a:blip r:embed="rId2"/>
            <a:srcRect/>
            <a:stretch>
              <a:fillRect/>
            </a:stretch>
          </p:blipFill>
          <p:spPr bwMode="auto">
            <a:xfrm>
              <a:off x="1507213" y="2316157"/>
              <a:ext cx="5168890" cy="3395980"/>
            </a:xfrm>
            <a:prstGeom prst="rect">
              <a:avLst/>
            </a:prstGeom>
            <a:noFill/>
            <a:ln w="9525">
              <a:noFill/>
              <a:miter lim="800000"/>
              <a:headEnd/>
              <a:tailEnd/>
            </a:ln>
          </p:spPr>
        </p:pic>
        <p:sp>
          <p:nvSpPr>
            <p:cNvPr id="77" name="AutoShape 5"/>
            <p:cNvSpPr>
              <a:spLocks noChangeArrowheads="1"/>
            </p:cNvSpPr>
            <p:nvPr/>
          </p:nvSpPr>
          <p:spPr bwMode="auto">
            <a:xfrm rot="5400000">
              <a:off x="4254682" y="3096079"/>
              <a:ext cx="386142" cy="844350"/>
            </a:xfrm>
            <a:prstGeom prst="parallelogram">
              <a:avLst>
                <a:gd name="adj" fmla="val 47911"/>
              </a:avLst>
            </a:prstGeom>
            <a:solidFill>
              <a:schemeClr val="bg1"/>
            </a:solidFill>
            <a:ln w="19050">
              <a:noFill/>
              <a:miter lim="800000"/>
              <a:headEnd/>
              <a:tailEnd/>
            </a:ln>
          </p:spPr>
          <p:txBody>
            <a:bodyPr anchor="ctr">
              <a:prstTxWarp prst="textNoShape">
                <a:avLst/>
              </a:prstTxWarp>
              <a:spAutoFit/>
            </a:bodyPr>
            <a:lstStyle/>
            <a:p>
              <a:endParaRPr lang="en-US"/>
            </a:p>
          </p:txBody>
        </p:sp>
        <p:pic>
          <p:nvPicPr>
            <p:cNvPr id="78" name="Picture 6" descr="12_GeV_mods_Arc-10_overlay"/>
            <p:cNvPicPr>
              <a:picLocks noChangeAspect="1" noChangeArrowheads="1"/>
            </p:cNvPicPr>
            <p:nvPr/>
          </p:nvPicPr>
          <p:blipFill>
            <a:blip r:embed="rId3"/>
            <a:srcRect/>
            <a:stretch>
              <a:fillRect/>
            </a:stretch>
          </p:blipFill>
          <p:spPr bwMode="auto">
            <a:xfrm>
              <a:off x="1511980" y="3441701"/>
              <a:ext cx="2611120" cy="1357623"/>
            </a:xfrm>
            <a:prstGeom prst="rect">
              <a:avLst/>
            </a:prstGeom>
            <a:noFill/>
            <a:ln w="9525">
              <a:noFill/>
              <a:miter lim="800000"/>
              <a:headEnd/>
              <a:tailEnd/>
            </a:ln>
          </p:spPr>
        </p:pic>
        <p:pic>
          <p:nvPicPr>
            <p:cNvPr id="79" name="Picture 7" descr="12_GeV_mods_NL-cryomodules_overlay"/>
            <p:cNvPicPr>
              <a:picLocks noChangeAspect="1" noChangeArrowheads="1"/>
            </p:cNvPicPr>
            <p:nvPr/>
          </p:nvPicPr>
          <p:blipFill>
            <a:blip r:embed="rId4"/>
            <a:srcRect/>
            <a:stretch>
              <a:fillRect/>
            </a:stretch>
          </p:blipFill>
          <p:spPr bwMode="auto">
            <a:xfrm>
              <a:off x="3362995" y="2316162"/>
              <a:ext cx="1056640" cy="888996"/>
            </a:xfrm>
            <a:prstGeom prst="rect">
              <a:avLst/>
            </a:prstGeom>
            <a:noFill/>
            <a:ln w="9525">
              <a:noFill/>
              <a:miter lim="800000"/>
              <a:headEnd/>
              <a:tailEnd/>
            </a:ln>
          </p:spPr>
        </p:pic>
        <p:pic>
          <p:nvPicPr>
            <p:cNvPr id="80" name="Picture 8" descr="12_GeV_mods_SL-cryomodules_overlay"/>
            <p:cNvPicPr>
              <a:picLocks noChangeAspect="1" noChangeArrowheads="1"/>
            </p:cNvPicPr>
            <p:nvPr/>
          </p:nvPicPr>
          <p:blipFill>
            <a:blip r:embed="rId5"/>
            <a:srcRect/>
            <a:stretch>
              <a:fillRect/>
            </a:stretch>
          </p:blipFill>
          <p:spPr bwMode="auto">
            <a:xfrm>
              <a:off x="4117070" y="3768729"/>
              <a:ext cx="1436359" cy="986787"/>
            </a:xfrm>
            <a:prstGeom prst="rect">
              <a:avLst/>
            </a:prstGeom>
            <a:noFill/>
            <a:ln w="9525">
              <a:noFill/>
              <a:miter lim="800000"/>
              <a:headEnd/>
              <a:tailEnd/>
            </a:ln>
          </p:spPr>
        </p:pic>
        <p:sp>
          <p:nvSpPr>
            <p:cNvPr id="82" name="Text Box 10"/>
            <p:cNvSpPr txBox="1">
              <a:spLocks noChangeArrowheads="1"/>
            </p:cNvSpPr>
            <p:nvPr/>
          </p:nvSpPr>
          <p:spPr bwMode="auto">
            <a:xfrm>
              <a:off x="4528174" y="3011479"/>
              <a:ext cx="895806" cy="245819"/>
            </a:xfrm>
            <a:prstGeom prst="rect">
              <a:avLst/>
            </a:prstGeom>
            <a:noFill/>
            <a:ln w="19050">
              <a:noFill/>
              <a:miter lim="800000"/>
              <a:headEnd/>
              <a:tailEnd/>
            </a:ln>
            <a:effectLst/>
          </p:spPr>
          <p:txBody>
            <a:bodyPr wrap="square" lIns="0" tIns="0" rIns="0" bIns="0">
              <a:prstTxWarp prst="textNoShape">
                <a:avLst/>
              </a:prstTxWarp>
              <a:spAutoFit/>
            </a:bodyPr>
            <a:lstStyle/>
            <a:p>
              <a:pPr defTabSz="992188">
                <a:spcBef>
                  <a:spcPct val="50000"/>
                </a:spcBef>
                <a:defRPr/>
              </a:pPr>
              <a:r>
                <a:rPr lang="en-US" sz="1600" b="1" i="1" dirty="0">
                  <a:effectLst>
                    <a:outerShdw blurRad="38100" dist="38100" dir="2700000" algn="tl">
                      <a:srgbClr val="000000"/>
                    </a:outerShdw>
                  </a:effectLst>
                  <a:latin typeface="Times New Roman" charset="0"/>
                </a:rPr>
                <a:t>CHL-2</a:t>
              </a:r>
            </a:p>
          </p:txBody>
        </p:sp>
        <p:grpSp>
          <p:nvGrpSpPr>
            <p:cNvPr id="83" name="Group 11"/>
            <p:cNvGrpSpPr>
              <a:grpSpLocks/>
            </p:cNvGrpSpPr>
            <p:nvPr/>
          </p:nvGrpSpPr>
          <p:grpSpPr bwMode="auto">
            <a:xfrm>
              <a:off x="4266285" y="3121753"/>
              <a:ext cx="496854" cy="503125"/>
              <a:chOff x="3146" y="1536"/>
              <a:chExt cx="406" cy="438"/>
            </a:xfrm>
          </p:grpSpPr>
          <p:pic>
            <p:nvPicPr>
              <p:cNvPr id="84" name="Picture 12" descr="12_GeV_mods_CHL_overlay"/>
              <p:cNvPicPr>
                <a:picLocks noChangeAspect="1" noChangeArrowheads="1"/>
              </p:cNvPicPr>
              <p:nvPr/>
            </p:nvPicPr>
            <p:blipFill>
              <a:blip r:embed="rId6"/>
              <a:srcRect/>
              <a:stretch>
                <a:fillRect/>
              </a:stretch>
            </p:blipFill>
            <p:spPr bwMode="auto">
              <a:xfrm>
                <a:off x="3146" y="1707"/>
                <a:ext cx="184" cy="267"/>
              </a:xfrm>
              <a:prstGeom prst="rect">
                <a:avLst/>
              </a:prstGeom>
              <a:noFill/>
              <a:ln w="9525">
                <a:noFill/>
                <a:miter lim="800000"/>
                <a:headEnd/>
                <a:tailEnd/>
              </a:ln>
            </p:spPr>
          </p:pic>
          <p:pic>
            <p:nvPicPr>
              <p:cNvPr id="85" name="Picture 13" descr="12_GeV_mods_arrow_overlay"/>
              <p:cNvPicPr>
                <a:picLocks noChangeAspect="1" noChangeArrowheads="1"/>
              </p:cNvPicPr>
              <p:nvPr/>
            </p:nvPicPr>
            <p:blipFill>
              <a:blip r:embed="rId7"/>
              <a:srcRect/>
              <a:stretch>
                <a:fillRect/>
              </a:stretch>
            </p:blipFill>
            <p:spPr bwMode="auto">
              <a:xfrm>
                <a:off x="3329" y="1536"/>
                <a:ext cx="223" cy="288"/>
              </a:xfrm>
              <a:prstGeom prst="rect">
                <a:avLst/>
              </a:prstGeom>
              <a:noFill/>
              <a:ln w="9525">
                <a:noFill/>
                <a:miter lim="800000"/>
                <a:headEnd/>
                <a:tailEnd/>
              </a:ln>
            </p:spPr>
          </p:pic>
        </p:grpSp>
        <p:sp>
          <p:nvSpPr>
            <p:cNvPr id="87" name="Text Box 15"/>
            <p:cNvSpPr txBox="1">
              <a:spLocks noChangeArrowheads="1"/>
            </p:cNvSpPr>
            <p:nvPr/>
          </p:nvSpPr>
          <p:spPr bwMode="auto">
            <a:xfrm>
              <a:off x="270370" y="4378122"/>
              <a:ext cx="2008985" cy="939391"/>
            </a:xfrm>
            <a:prstGeom prst="rect">
              <a:avLst/>
            </a:prstGeom>
            <a:noFill/>
            <a:ln w="9525">
              <a:noFill/>
              <a:miter lim="800000"/>
              <a:headEnd/>
              <a:tailEnd/>
            </a:ln>
          </p:spPr>
          <p:txBody>
            <a:bodyPr lIns="107784" tIns="53892" rIns="107784" bIns="53892">
              <a:prstTxWarp prst="textNoShape">
                <a:avLst/>
              </a:prstTxWarp>
              <a:spAutoFit/>
            </a:bodyPr>
            <a:lstStyle/>
            <a:p>
              <a:pPr defTabSz="992188"/>
              <a:r>
                <a:rPr lang="en-US" b="1" i="1" dirty="0">
                  <a:solidFill>
                    <a:srgbClr val="1F497D"/>
                  </a:solidFill>
                  <a:latin typeface="Times New Roman" charset="0"/>
                </a:rPr>
                <a:t>Enhance equipment in existing halls</a:t>
              </a:r>
            </a:p>
          </p:txBody>
        </p:sp>
        <p:sp>
          <p:nvSpPr>
            <p:cNvPr id="88" name="Oval 16"/>
            <p:cNvSpPr>
              <a:spLocks noChangeArrowheads="1"/>
            </p:cNvSpPr>
            <p:nvPr/>
          </p:nvSpPr>
          <p:spPr bwMode="auto">
            <a:xfrm rot="2428027">
              <a:off x="1702022" y="4248194"/>
              <a:ext cx="1719763" cy="956638"/>
            </a:xfrm>
            <a:prstGeom prst="ellipse">
              <a:avLst/>
            </a:prstGeom>
            <a:noFill/>
            <a:ln w="28575">
              <a:solidFill>
                <a:schemeClr val="tx1"/>
              </a:solidFill>
              <a:round/>
              <a:headEnd/>
              <a:tailEnd/>
            </a:ln>
          </p:spPr>
          <p:txBody>
            <a:bodyPr lIns="107784" tIns="53892" rIns="107784" bIns="53892">
              <a:prstTxWarp prst="textNoShape">
                <a:avLst/>
              </a:prstTxWarp>
            </a:bodyPr>
            <a:lstStyle/>
            <a:p>
              <a:pPr algn="ctr" defTabSz="992188"/>
              <a:endParaRPr lang="en-US" sz="2600" b="1" i="1" u="sng">
                <a:solidFill>
                  <a:srgbClr val="990099"/>
                </a:solidFill>
                <a:latin typeface="Times New Roman" charset="0"/>
              </a:endParaRPr>
            </a:p>
          </p:txBody>
        </p:sp>
        <p:pic>
          <p:nvPicPr>
            <p:cNvPr id="90" name="Picture 18" descr="12_GeV_mods_HallD-beamline_overlay"/>
            <p:cNvPicPr>
              <a:picLocks noChangeAspect="1" noChangeArrowheads="1"/>
            </p:cNvPicPr>
            <p:nvPr/>
          </p:nvPicPr>
          <p:blipFill>
            <a:blip r:embed="rId8"/>
            <a:srcRect/>
            <a:stretch>
              <a:fillRect/>
            </a:stretch>
          </p:blipFill>
          <p:spPr bwMode="auto">
            <a:xfrm>
              <a:off x="4399643" y="2002150"/>
              <a:ext cx="745491" cy="969010"/>
            </a:xfrm>
            <a:prstGeom prst="rect">
              <a:avLst/>
            </a:prstGeom>
            <a:noFill/>
            <a:ln w="9525">
              <a:noFill/>
              <a:miter lim="800000"/>
              <a:headEnd/>
              <a:tailEnd/>
            </a:ln>
          </p:spPr>
        </p:pic>
        <p:pic>
          <p:nvPicPr>
            <p:cNvPr id="94" name="Picture 20" descr="12_GeV_mods_Hall-D_overlay"/>
            <p:cNvPicPr>
              <a:picLocks noChangeAspect="1" noChangeArrowheads="1"/>
            </p:cNvPicPr>
            <p:nvPr/>
          </p:nvPicPr>
          <p:blipFill>
            <a:blip r:embed="rId9"/>
            <a:srcRect/>
            <a:stretch>
              <a:fillRect/>
            </a:stretch>
          </p:blipFill>
          <p:spPr bwMode="auto">
            <a:xfrm>
              <a:off x="5118750" y="1470020"/>
              <a:ext cx="1156685" cy="695960"/>
            </a:xfrm>
            <a:prstGeom prst="rect">
              <a:avLst/>
            </a:prstGeom>
            <a:noFill/>
            <a:ln w="9525">
              <a:noFill/>
              <a:miter lim="800000"/>
              <a:headEnd/>
              <a:tailEnd/>
            </a:ln>
          </p:spPr>
        </p:pic>
        <p:sp>
          <p:nvSpPr>
            <p:cNvPr id="92" name="Freeform 22"/>
            <p:cNvSpPr>
              <a:spLocks/>
            </p:cNvSpPr>
            <p:nvPr/>
          </p:nvSpPr>
          <p:spPr bwMode="auto">
            <a:xfrm>
              <a:off x="5449934" y="1682110"/>
              <a:ext cx="184150" cy="369570"/>
            </a:xfrm>
            <a:custGeom>
              <a:avLst/>
              <a:gdLst>
                <a:gd name="T0" fmla="*/ 0 w 304"/>
                <a:gd name="T1" fmla="*/ 5 h 130"/>
                <a:gd name="T2" fmla="*/ 13 w 304"/>
                <a:gd name="T3" fmla="*/ 5 h 130"/>
                <a:gd name="T4" fmla="*/ 13 w 304"/>
                <a:gd name="T5" fmla="*/ 5 h 130"/>
                <a:gd name="T6" fmla="*/ 13 w 304"/>
                <a:gd name="T7" fmla="*/ 5 h 130"/>
                <a:gd name="T8" fmla="*/ 13 w 304"/>
                <a:gd name="T9" fmla="*/ 5 h 130"/>
                <a:gd name="T10" fmla="*/ 13 w 304"/>
                <a:gd name="T11" fmla="*/ 5 h 130"/>
                <a:gd name="T12" fmla="*/ 13 w 304"/>
                <a:gd name="T13" fmla="*/ 5 h 130"/>
                <a:gd name="T14" fmla="*/ 13 w 304"/>
                <a:gd name="T15" fmla="*/ 5 h 130"/>
                <a:gd name="T16" fmla="*/ 13 w 304"/>
                <a:gd name="T17" fmla="*/ 5 h 130"/>
                <a:gd name="T18" fmla="*/ 15 w 304"/>
                <a:gd name="T19" fmla="*/ 5 h 130"/>
                <a:gd name="T20" fmla="*/ 18 w 304"/>
                <a:gd name="T21" fmla="*/ 5 h 130"/>
                <a:gd name="T22" fmla="*/ 22 w 304"/>
                <a:gd name="T23" fmla="*/ 5 h 130"/>
                <a:gd name="T24" fmla="*/ 23 w 304"/>
                <a:gd name="T25" fmla="*/ 5 h 130"/>
                <a:gd name="T26" fmla="*/ 24 w 304"/>
                <a:gd name="T27" fmla="*/ 5 h 130"/>
                <a:gd name="T28" fmla="*/ 26 w 304"/>
                <a:gd name="T29" fmla="*/ 5 h 130"/>
                <a:gd name="T30" fmla="*/ 29 w 304"/>
                <a:gd name="T31" fmla="*/ 5 h 130"/>
                <a:gd name="T32" fmla="*/ 32 w 304"/>
                <a:gd name="T33" fmla="*/ 5 h 130"/>
                <a:gd name="T34" fmla="*/ 35 w 304"/>
                <a:gd name="T35" fmla="*/ 5 h 130"/>
                <a:gd name="T36" fmla="*/ 37 w 304"/>
                <a:gd name="T37" fmla="*/ 5 h 130"/>
                <a:gd name="T38" fmla="*/ 38 w 304"/>
                <a:gd name="T39" fmla="*/ 5 h 130"/>
                <a:gd name="T40" fmla="*/ 40 w 304"/>
                <a:gd name="T41" fmla="*/ 5 h 130"/>
                <a:gd name="T42" fmla="*/ 43 w 304"/>
                <a:gd name="T43" fmla="*/ 0 h 1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4"/>
                <a:gd name="T67" fmla="*/ 0 h 130"/>
                <a:gd name="T68" fmla="*/ 304 w 304"/>
                <a:gd name="T69" fmla="*/ 130 h 1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19050">
              <a:solidFill>
                <a:srgbClr val="FFB623"/>
              </a:solidFill>
              <a:round/>
              <a:headEnd/>
              <a:tailEnd/>
            </a:ln>
          </p:spPr>
          <p:txBody>
            <a:bodyPr wrap="none" anchor="ctr">
              <a:prstTxWarp prst="textNoShape">
                <a:avLst/>
              </a:prstTxWarp>
              <a:spAutoFit/>
            </a:bodyPr>
            <a:lstStyle/>
            <a:p>
              <a:endParaRPr lang="en-US"/>
            </a:p>
          </p:txBody>
        </p:sp>
        <p:sp>
          <p:nvSpPr>
            <p:cNvPr id="93" name="Text Box 23"/>
            <p:cNvSpPr txBox="1">
              <a:spLocks noChangeArrowheads="1"/>
            </p:cNvSpPr>
            <p:nvPr/>
          </p:nvSpPr>
          <p:spPr bwMode="auto">
            <a:xfrm>
              <a:off x="5728065" y="1910710"/>
              <a:ext cx="1135381" cy="542290"/>
            </a:xfrm>
            <a:prstGeom prst="rect">
              <a:avLst/>
            </a:prstGeom>
            <a:noFill/>
            <a:ln w="12700">
              <a:noFill/>
              <a:miter lim="800000"/>
              <a:headEnd/>
              <a:tailEnd/>
            </a:ln>
          </p:spPr>
          <p:txBody>
            <a:bodyPr wrap="square" lIns="90487" tIns="44450" rIns="90487" bIns="44450">
              <a:prstTxWarp prst="textNoShape">
                <a:avLst/>
              </a:prstTxWarp>
              <a:spAutoFit/>
            </a:bodyPr>
            <a:lstStyle/>
            <a:p>
              <a:pPr marL="228600" indent="-228600">
                <a:lnSpc>
                  <a:spcPct val="80000"/>
                </a:lnSpc>
                <a:spcBef>
                  <a:spcPct val="20000"/>
                </a:spcBef>
              </a:pPr>
              <a:r>
                <a:rPr lang="en-US" b="1" i="1" dirty="0">
                  <a:solidFill>
                    <a:srgbClr val="1F497D"/>
                  </a:solidFill>
                  <a:latin typeface="Times New Roman" charset="0"/>
                </a:rPr>
                <a:t>Add new hall</a:t>
              </a:r>
            </a:p>
          </p:txBody>
        </p:sp>
      </p:grpSp>
      <p:pic>
        <p:nvPicPr>
          <p:cNvPr id="7" name="Picture 6">
            <a:extLst>
              <a:ext uri="{FF2B5EF4-FFF2-40B4-BE49-F238E27FC236}">
                <a16:creationId xmlns:a16="http://schemas.microsoft.com/office/drawing/2014/main" id="{244C881D-F592-2543-A003-CD66975E1036}"/>
              </a:ext>
            </a:extLst>
          </p:cNvPr>
          <p:cNvPicPr>
            <a:picLocks noChangeAspect="1"/>
          </p:cNvPicPr>
          <p:nvPr/>
        </p:nvPicPr>
        <p:blipFill rotWithShape="1">
          <a:blip r:embed="rId10"/>
          <a:srcRect l="2865" r="4928"/>
          <a:stretch/>
        </p:blipFill>
        <p:spPr>
          <a:xfrm>
            <a:off x="7133017" y="911987"/>
            <a:ext cx="4508484" cy="5397500"/>
          </a:xfrm>
          <a:prstGeom prst="rect">
            <a:avLst/>
          </a:prstGeom>
        </p:spPr>
      </p:pic>
    </p:spTree>
    <p:extLst>
      <p:ext uri="{BB962C8B-B14F-4D97-AF65-F5344CB8AC3E}">
        <p14:creationId xmlns:p14="http://schemas.microsoft.com/office/powerpoint/2010/main" val="255265985"/>
      </p:ext>
    </p:extLst>
  </p:cSld>
  <p:clrMapOvr>
    <a:masterClrMapping/>
  </p:clrMapOvr>
  <p:transition>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F8F8-C767-2E4A-9936-BE0A3E95A246}"/>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Probing the properties of the proton</a:t>
            </a:r>
          </a:p>
        </p:txBody>
      </p:sp>
      <p:sp>
        <p:nvSpPr>
          <p:cNvPr id="9" name="TextBox 8">
            <a:extLst>
              <a:ext uri="{FF2B5EF4-FFF2-40B4-BE49-F238E27FC236}">
                <a16:creationId xmlns:a16="http://schemas.microsoft.com/office/drawing/2014/main" id="{6DE47FF6-BB31-AF4C-A994-11FFE416269B}"/>
              </a:ext>
            </a:extLst>
          </p:cNvPr>
          <p:cNvSpPr txBox="1"/>
          <p:nvPr/>
        </p:nvSpPr>
        <p:spPr>
          <a:xfrm>
            <a:off x="3110201" y="4114285"/>
            <a:ext cx="242374" cy="369332"/>
          </a:xfrm>
          <a:prstGeom prst="rect">
            <a:avLst/>
          </a:prstGeom>
          <a:noFill/>
        </p:spPr>
        <p:txBody>
          <a:bodyPr wrap="none" rtlCol="0">
            <a:spAutoFit/>
          </a:bodyPr>
          <a:lstStyle/>
          <a:p>
            <a:r>
              <a:rPr lang="en-US" dirty="0"/>
              <a:t> </a:t>
            </a:r>
          </a:p>
        </p:txBody>
      </p:sp>
      <p:sp>
        <p:nvSpPr>
          <p:cNvPr id="8" name="Oval 7">
            <a:extLst>
              <a:ext uri="{FF2B5EF4-FFF2-40B4-BE49-F238E27FC236}">
                <a16:creationId xmlns:a16="http://schemas.microsoft.com/office/drawing/2014/main" id="{52709A0A-809E-AD4B-8EF0-EE8DBA0D7AF4}"/>
              </a:ext>
            </a:extLst>
          </p:cNvPr>
          <p:cNvSpPr/>
          <p:nvPr/>
        </p:nvSpPr>
        <p:spPr>
          <a:xfrm>
            <a:off x="8438688" y="2651722"/>
            <a:ext cx="1801976" cy="819730"/>
          </a:xfrm>
          <a:prstGeom prst="ellipse">
            <a:avLst/>
          </a:prstGeom>
          <a:solidFill>
            <a:srgbClr val="00E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Cambria" panose="02040503050406030204" pitchFamily="18" charset="0"/>
              </a:rPr>
              <a:t>Gravity</a:t>
            </a:r>
          </a:p>
        </p:txBody>
      </p:sp>
      <p:sp>
        <p:nvSpPr>
          <p:cNvPr id="15" name="TextBox 14">
            <a:extLst>
              <a:ext uri="{FF2B5EF4-FFF2-40B4-BE49-F238E27FC236}">
                <a16:creationId xmlns:a16="http://schemas.microsoft.com/office/drawing/2014/main" id="{5E1C6EAF-28F9-AD41-8298-058EC71A1AF6}"/>
              </a:ext>
            </a:extLst>
          </p:cNvPr>
          <p:cNvSpPr txBox="1"/>
          <p:nvPr/>
        </p:nvSpPr>
        <p:spPr>
          <a:xfrm>
            <a:off x="4172935" y="2601104"/>
            <a:ext cx="883173" cy="369332"/>
          </a:xfrm>
          <a:prstGeom prst="rect">
            <a:avLst/>
          </a:prstGeom>
          <a:noFill/>
        </p:spPr>
        <p:txBody>
          <a:bodyPr wrap="square" rtlCol="0">
            <a:spAutoFit/>
          </a:bodyPr>
          <a:lstStyle/>
          <a:p>
            <a:r>
              <a:rPr lang="en-US" i="1" dirty="0">
                <a:latin typeface="Calibri" panose="020F0502020204030204" pitchFamily="34" charset="0"/>
                <a:cs typeface="Calibri" panose="020F0502020204030204" pitchFamily="34" charset="0"/>
              </a:rPr>
              <a:t>Vector </a:t>
            </a:r>
          </a:p>
        </p:txBody>
      </p:sp>
      <p:sp>
        <p:nvSpPr>
          <p:cNvPr id="6" name="Oval 5">
            <a:extLst>
              <a:ext uri="{FF2B5EF4-FFF2-40B4-BE49-F238E27FC236}">
                <a16:creationId xmlns:a16="http://schemas.microsoft.com/office/drawing/2014/main" id="{7D87B5B6-E3F7-DB41-B004-2D02393C87B9}"/>
              </a:ext>
            </a:extLst>
          </p:cNvPr>
          <p:cNvSpPr/>
          <p:nvPr/>
        </p:nvSpPr>
        <p:spPr>
          <a:xfrm>
            <a:off x="1981200" y="2651722"/>
            <a:ext cx="1983338" cy="7801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Calibri" panose="020F0502020204030204" pitchFamily="34" charset="0"/>
                <a:cs typeface="Calibri" panose="020F0502020204030204" pitchFamily="34" charset="0"/>
              </a:rPr>
              <a:t>Electro-magnetism</a:t>
            </a:r>
            <a:endParaRPr lang="en-US" dirty="0">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29B9313B-2B53-D841-8687-068E8F5138C7}"/>
              </a:ext>
            </a:extLst>
          </p:cNvPr>
          <p:cNvCxnSpPr>
            <a:cxnSpLocks/>
            <a:stCxn id="6" idx="6"/>
            <a:endCxn id="37" idx="1"/>
          </p:cNvCxnSpPr>
          <p:nvPr/>
        </p:nvCxnSpPr>
        <p:spPr>
          <a:xfrm>
            <a:off x="3964539" y="3041813"/>
            <a:ext cx="1265843" cy="2191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39047B4-BD20-9A40-AC75-20C963CCA3B1}"/>
              </a:ext>
            </a:extLst>
          </p:cNvPr>
          <p:cNvCxnSpPr>
            <a:cxnSpLocks/>
            <a:stCxn id="8" idx="2"/>
            <a:endCxn id="37" idx="3"/>
          </p:cNvCxnSpPr>
          <p:nvPr/>
        </p:nvCxnSpPr>
        <p:spPr>
          <a:xfrm flipH="1">
            <a:off x="7032357" y="3061587"/>
            <a:ext cx="1406331" cy="2138"/>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4B8EA92-A4FF-0C4A-A0DB-76D6F31BC7CA}"/>
              </a:ext>
            </a:extLst>
          </p:cNvPr>
          <p:cNvCxnSpPr>
            <a:cxnSpLocks/>
            <a:stCxn id="14" idx="0"/>
            <a:endCxn id="37" idx="2"/>
          </p:cNvCxnSpPr>
          <p:nvPr/>
        </p:nvCxnSpPr>
        <p:spPr>
          <a:xfrm flipH="1" flipV="1">
            <a:off x="6131369" y="3920881"/>
            <a:ext cx="14515" cy="1088925"/>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584F0A-1F98-FF4E-B730-ECF4A3CEF5D9}"/>
              </a:ext>
            </a:extLst>
          </p:cNvPr>
          <p:cNvSpPr txBox="1"/>
          <p:nvPr/>
        </p:nvSpPr>
        <p:spPr>
          <a:xfrm rot="16200000">
            <a:off x="5296643" y="4370898"/>
            <a:ext cx="1094417" cy="369332"/>
          </a:xfrm>
          <a:prstGeom prst="rect">
            <a:avLst/>
          </a:prstGeom>
          <a:noFill/>
        </p:spPr>
        <p:txBody>
          <a:bodyPr wrap="square" rtlCol="0">
            <a:spAutoFit/>
          </a:bodyPr>
          <a:lstStyle/>
          <a:p>
            <a:pPr algn="ctr"/>
            <a:r>
              <a:rPr lang="en-US" i="1" dirty="0">
                <a:latin typeface="Cambria" panose="02040503050406030204" pitchFamily="18" charset="0"/>
              </a:rPr>
              <a:t>PCAC</a:t>
            </a:r>
          </a:p>
        </p:txBody>
      </p:sp>
      <p:sp>
        <p:nvSpPr>
          <p:cNvPr id="14" name="Oval 13">
            <a:extLst>
              <a:ext uri="{FF2B5EF4-FFF2-40B4-BE49-F238E27FC236}">
                <a16:creationId xmlns:a16="http://schemas.microsoft.com/office/drawing/2014/main" id="{4C992368-086D-D941-B121-25E22028BABB}"/>
              </a:ext>
            </a:extLst>
          </p:cNvPr>
          <p:cNvSpPr/>
          <p:nvPr/>
        </p:nvSpPr>
        <p:spPr>
          <a:xfrm>
            <a:off x="5154214" y="5009806"/>
            <a:ext cx="1983339" cy="761862"/>
          </a:xfrm>
          <a:prstGeom prst="ellipse">
            <a:avLst/>
          </a:prstGeom>
          <a:solidFill>
            <a:srgbClr val="4FEF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Calibri" panose="020F0502020204030204" pitchFamily="34" charset="0"/>
                <a:cs typeface="Calibri" panose="020F0502020204030204" pitchFamily="34" charset="0"/>
              </a:rPr>
              <a:t>Weak interaction</a:t>
            </a:r>
          </a:p>
        </p:txBody>
      </p:sp>
      <p:sp>
        <p:nvSpPr>
          <p:cNvPr id="41" name="TextBox 40">
            <a:extLst>
              <a:ext uri="{FF2B5EF4-FFF2-40B4-BE49-F238E27FC236}">
                <a16:creationId xmlns:a16="http://schemas.microsoft.com/office/drawing/2014/main" id="{00EB2DBE-2186-124E-9898-7E53AA3B4FC5}"/>
              </a:ext>
            </a:extLst>
          </p:cNvPr>
          <p:cNvSpPr txBox="1"/>
          <p:nvPr/>
        </p:nvSpPr>
        <p:spPr>
          <a:xfrm>
            <a:off x="7258822" y="2601104"/>
            <a:ext cx="846450"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Tensor </a:t>
            </a:r>
          </a:p>
        </p:txBody>
      </p:sp>
      <p:sp>
        <p:nvSpPr>
          <p:cNvPr id="94" name="TextBox 93">
            <a:extLst>
              <a:ext uri="{FF2B5EF4-FFF2-40B4-BE49-F238E27FC236}">
                <a16:creationId xmlns:a16="http://schemas.microsoft.com/office/drawing/2014/main" id="{C964E7EF-2B37-B24A-AB61-F12F638FC3D7}"/>
              </a:ext>
            </a:extLst>
          </p:cNvPr>
          <p:cNvSpPr txBox="1"/>
          <p:nvPr/>
        </p:nvSpPr>
        <p:spPr>
          <a:xfrm>
            <a:off x="4164285" y="3247236"/>
            <a:ext cx="775449" cy="369332"/>
          </a:xfrm>
          <a:prstGeom prst="rect">
            <a:avLst/>
          </a:prstGeom>
          <a:solidFill>
            <a:schemeClr val="bg1"/>
          </a:solidFill>
          <a:ln>
            <a:solidFill>
              <a:schemeClr val="tx1"/>
            </a:solidFill>
          </a:ln>
        </p:spPr>
        <p:txBody>
          <a:bodyPr wrap="square" rtlCol="0">
            <a:spAutoFit/>
          </a:bodyPr>
          <a:lstStyle/>
          <a:p>
            <a:r>
              <a:rPr lang="en-US" i="1" dirty="0" err="1">
                <a:latin typeface="Calibri" panose="020F0502020204030204" pitchFamily="34" charset="0"/>
                <a:cs typeface="Calibri" panose="020F0502020204030204" pitchFamily="34" charset="0"/>
              </a:rPr>
              <a:t>Q</a:t>
            </a:r>
            <a:r>
              <a:rPr lang="en-US" baseline="-25000" dirty="0" err="1">
                <a:latin typeface="Calibri" panose="020F0502020204030204" pitchFamily="34" charset="0"/>
                <a:cs typeface="Calibri" panose="020F0502020204030204" pitchFamily="34" charset="0"/>
              </a:rPr>
              <a:t>p</a:t>
            </a:r>
            <a:r>
              <a:rPr lang="en-US" dirty="0">
                <a:latin typeface="Cambria" panose="02040503050406030204" pitchFamily="18" charset="0"/>
              </a:rPr>
              <a:t> </a:t>
            </a:r>
            <a:r>
              <a:rPr lang="en-US" i="1" dirty="0" err="1">
                <a:latin typeface="Symbol" pitchFamily="2" charset="2"/>
              </a:rPr>
              <a:t>m</a:t>
            </a:r>
            <a:r>
              <a:rPr lang="en-US" baseline="-25000" dirty="0" err="1">
                <a:latin typeface="Calibri" panose="020F0502020204030204" pitchFamily="34" charset="0"/>
                <a:cs typeface="Calibri" panose="020F0502020204030204" pitchFamily="34" charset="0"/>
              </a:rPr>
              <a:t>p</a:t>
            </a:r>
            <a:endParaRPr lang="en-US" baseline="-25000" dirty="0">
              <a:latin typeface="Calibri" panose="020F050202020403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20C82A25-4846-F54D-A738-968757621AFC}"/>
              </a:ext>
            </a:extLst>
          </p:cNvPr>
          <p:cNvSpPr txBox="1"/>
          <p:nvPr/>
        </p:nvSpPr>
        <p:spPr>
          <a:xfrm>
            <a:off x="6256563" y="4370898"/>
            <a:ext cx="789532" cy="369332"/>
          </a:xfrm>
          <a:prstGeom prst="rect">
            <a:avLst/>
          </a:prstGeom>
          <a:solidFill>
            <a:schemeClr val="bg1"/>
          </a:solidFill>
          <a:ln>
            <a:solidFill>
              <a:schemeClr val="tx1"/>
            </a:solidFill>
          </a:ln>
        </p:spPr>
        <p:txBody>
          <a:bodyPr wrap="square" rtlCol="0">
            <a:spAutoFit/>
          </a:bodyPr>
          <a:lstStyle/>
          <a:p>
            <a:r>
              <a:rPr lang="en-US" dirty="0" err="1">
                <a:latin typeface="Calibri" panose="020F0502020204030204" pitchFamily="34" charset="0"/>
                <a:cs typeface="Calibri" panose="020F0502020204030204" pitchFamily="34" charset="0"/>
              </a:rPr>
              <a:t>g</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a:t>
            </a:r>
            <a:r>
              <a:rPr lang="en-US" baseline="-25000" dirty="0" err="1">
                <a:latin typeface="Calibri" panose="020F0502020204030204" pitchFamily="34" charset="0"/>
                <a:cs typeface="Calibri" panose="020F0502020204030204" pitchFamily="34" charset="0"/>
              </a:rPr>
              <a:t>P</a:t>
            </a:r>
            <a:endParaRPr lang="en-US" dirty="0">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44F9E598-D521-5347-8B7E-81E30D782186}"/>
              </a:ext>
            </a:extLst>
          </p:cNvPr>
          <p:cNvSpPr txBox="1"/>
          <p:nvPr/>
        </p:nvSpPr>
        <p:spPr>
          <a:xfrm>
            <a:off x="7258822" y="3268392"/>
            <a:ext cx="1165039" cy="369332"/>
          </a:xfrm>
          <a:prstGeom prst="rect">
            <a:avLst/>
          </a:prstGeom>
          <a:solidFill>
            <a:schemeClr val="bg1"/>
          </a:solidFill>
          <a:ln>
            <a:solidFill>
              <a:schemeClr val="tx1"/>
            </a:solidFill>
          </a:ln>
        </p:spPr>
        <p:txBody>
          <a:bodyPr wrap="square" rtlCol="0">
            <a:spAutoFit/>
          </a:bodyPr>
          <a:lstStyle/>
          <a:p>
            <a:pPr algn="ctr"/>
            <a:r>
              <a:rPr lang="en-US" i="1" dirty="0" err="1">
                <a:latin typeface="Calibri" panose="020F0502020204030204" pitchFamily="34" charset="0"/>
                <a:cs typeface="Calibri" panose="020F0502020204030204" pitchFamily="34" charset="0"/>
              </a:rPr>
              <a:t>M</a:t>
            </a:r>
            <a:r>
              <a:rPr lang="en-US" baseline="-25000" dirty="0" err="1">
                <a:latin typeface="Calibri" panose="020F0502020204030204" pitchFamily="34" charset="0"/>
                <a:cs typeface="Calibri" panose="020F0502020204030204" pitchFamily="34" charset="0"/>
              </a:rPr>
              <a:t>p</a:t>
            </a:r>
            <a:r>
              <a:rPr lang="en-US" i="1" baseline="-25000"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J</a:t>
            </a:r>
            <a:r>
              <a:rPr lang="en-US" baseline="-25000" dirty="0" err="1">
                <a:latin typeface="Calibri" panose="020F0502020204030204" pitchFamily="34" charset="0"/>
                <a:cs typeface="Calibri" panose="020F0502020204030204" pitchFamily="34" charset="0"/>
              </a:rPr>
              <a:t>p</a:t>
            </a:r>
            <a:r>
              <a:rPr lang="en-US" dirty="0">
                <a:latin typeface="Calibri" panose="020F0502020204030204" pitchFamily="34" charset="0"/>
                <a:cs typeface="Calibri" panose="020F0502020204030204" pitchFamily="34" charset="0"/>
              </a:rPr>
              <a:t> </a:t>
            </a:r>
            <a:r>
              <a:rPr lang="en-US" b="1" i="1" dirty="0" err="1">
                <a:solidFill>
                  <a:schemeClr val="accent6">
                    <a:lumMod val="75000"/>
                  </a:schemeClr>
                </a:solidFill>
                <a:latin typeface="Calibri" panose="020F0502020204030204" pitchFamily="34" charset="0"/>
                <a:cs typeface="Calibri" panose="020F0502020204030204" pitchFamily="34" charset="0"/>
              </a:rPr>
              <a:t>D</a:t>
            </a:r>
            <a:r>
              <a:rPr lang="en-US" b="1" baseline="-25000" dirty="0" err="1">
                <a:solidFill>
                  <a:schemeClr val="accent6">
                    <a:lumMod val="75000"/>
                  </a:schemeClr>
                </a:solidFill>
                <a:latin typeface="Calibri" panose="020F0502020204030204" pitchFamily="34" charset="0"/>
                <a:cs typeface="Calibri" panose="020F0502020204030204" pitchFamily="34" charset="0"/>
              </a:rPr>
              <a:t>p</a:t>
            </a:r>
            <a:endParaRPr lang="en-US" b="1" baseline="-25000" dirty="0">
              <a:solidFill>
                <a:schemeClr val="accent6">
                  <a:lumMod val="75000"/>
                </a:schemeClr>
              </a:solidFill>
              <a:latin typeface="Calibri" panose="020F0502020204030204" pitchFamily="34" charset="0"/>
              <a:cs typeface="Calibri" panose="020F0502020204030204" pitchFamily="34" charset="0"/>
            </a:endParaRPr>
          </a:p>
        </p:txBody>
      </p:sp>
      <p:sp>
        <p:nvSpPr>
          <p:cNvPr id="125" name="TextBox 124">
            <a:extLst>
              <a:ext uri="{FF2B5EF4-FFF2-40B4-BE49-F238E27FC236}">
                <a16:creationId xmlns:a16="http://schemas.microsoft.com/office/drawing/2014/main" id="{6A6D1AF4-FB45-A84F-BF4D-E69293475511}"/>
              </a:ext>
            </a:extLst>
          </p:cNvPr>
          <p:cNvSpPr txBox="1"/>
          <p:nvPr/>
        </p:nvSpPr>
        <p:spPr>
          <a:xfrm>
            <a:off x="1897594" y="883688"/>
            <a:ext cx="8488109" cy="707886"/>
          </a:xfrm>
          <a:prstGeom prst="rect">
            <a:avLst/>
          </a:prstGeom>
          <a:noFill/>
        </p:spPr>
        <p:txBody>
          <a:bodyPr wrap="squar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The structure of strongly interacting particles can be probed by means of  the other fundamental forces: </a:t>
            </a:r>
            <a:r>
              <a:rPr lang="en-US" sz="2000" b="1" i="1" dirty="0">
                <a:latin typeface="Calibri" panose="020F0502020204030204" pitchFamily="34" charset="0"/>
                <a:cs typeface="Calibri" panose="020F0502020204030204" pitchFamily="34" charset="0"/>
              </a:rPr>
              <a:t>electromagnetic, weak, </a:t>
            </a:r>
            <a:r>
              <a:rPr lang="en-US" sz="2000" b="1" dirty="0">
                <a:latin typeface="Calibri" panose="020F0502020204030204" pitchFamily="34" charset="0"/>
                <a:cs typeface="Calibri" panose="020F0502020204030204" pitchFamily="34" charset="0"/>
              </a:rPr>
              <a:t>and </a:t>
            </a:r>
            <a:r>
              <a:rPr lang="en-US" sz="2000" b="1" i="1" dirty="0">
                <a:latin typeface="Calibri" panose="020F0502020204030204" pitchFamily="34" charset="0"/>
                <a:cs typeface="Calibri" panose="020F0502020204030204" pitchFamily="34" charset="0"/>
              </a:rPr>
              <a:t>gravity</a:t>
            </a:r>
            <a:r>
              <a:rPr lang="en-US" sz="2000" b="1" dirty="0">
                <a:latin typeface="Calibri" panose="020F0502020204030204" pitchFamily="34" charset="0"/>
                <a:cs typeface="Calibri" panose="020F0502020204030204" pitchFamily="34" charset="0"/>
              </a:rPr>
              <a:t>.  </a:t>
            </a:r>
          </a:p>
        </p:txBody>
      </p:sp>
      <p:pic>
        <p:nvPicPr>
          <p:cNvPr id="37" name="Picture 36">
            <a:extLst>
              <a:ext uri="{FF2B5EF4-FFF2-40B4-BE49-F238E27FC236}">
                <a16:creationId xmlns:a16="http://schemas.microsoft.com/office/drawing/2014/main" id="{BC42BFA6-5CF9-4D4C-95BE-3700C5A45F6A}"/>
              </a:ext>
            </a:extLst>
          </p:cNvPr>
          <p:cNvPicPr>
            <a:picLocks noChangeAspect="1"/>
          </p:cNvPicPr>
          <p:nvPr/>
        </p:nvPicPr>
        <p:blipFill>
          <a:blip r:embed="rId3"/>
          <a:stretch>
            <a:fillRect/>
          </a:stretch>
        </p:blipFill>
        <p:spPr>
          <a:xfrm>
            <a:off x="5230381" y="2206569"/>
            <a:ext cx="1801976" cy="1714312"/>
          </a:xfrm>
          <a:prstGeom prst="rect">
            <a:avLst/>
          </a:prstGeom>
        </p:spPr>
      </p:pic>
      <p:sp>
        <p:nvSpPr>
          <p:cNvPr id="3" name="TextBox 2">
            <a:extLst>
              <a:ext uri="{FF2B5EF4-FFF2-40B4-BE49-F238E27FC236}">
                <a16:creationId xmlns:a16="http://schemas.microsoft.com/office/drawing/2014/main" id="{AC6949D2-F422-0E44-A76E-1AB4835FB1B0}"/>
              </a:ext>
            </a:extLst>
          </p:cNvPr>
          <p:cNvSpPr txBox="1"/>
          <p:nvPr/>
        </p:nvSpPr>
        <p:spPr>
          <a:xfrm>
            <a:off x="5529332" y="1868015"/>
            <a:ext cx="1153649" cy="338554"/>
          </a:xfrm>
          <a:prstGeom prst="rect">
            <a:avLst/>
          </a:prstGeom>
          <a:solidFill>
            <a:schemeClr val="accent4"/>
          </a:solidFill>
          <a:ln>
            <a:solidFill>
              <a:schemeClr val="tx1"/>
            </a:solidFill>
          </a:ln>
        </p:spPr>
        <p:txBody>
          <a:bodyPr wrap="none" rtlCol="0">
            <a:spAutoFit/>
          </a:bodyPr>
          <a:lstStyle/>
          <a:p>
            <a:r>
              <a:rPr lang="en-US" sz="1600" b="1" i="1" dirty="0">
                <a:latin typeface="Calibri" panose="020F0502020204030204" pitchFamily="34" charset="0"/>
                <a:cs typeface="Calibri" panose="020F0502020204030204" pitchFamily="34" charset="0"/>
              </a:rPr>
              <a:t>strong QCD</a:t>
            </a:r>
          </a:p>
        </p:txBody>
      </p:sp>
      <p:sp>
        <p:nvSpPr>
          <p:cNvPr id="7" name="TextBox 6">
            <a:extLst>
              <a:ext uri="{FF2B5EF4-FFF2-40B4-BE49-F238E27FC236}">
                <a16:creationId xmlns:a16="http://schemas.microsoft.com/office/drawing/2014/main" id="{2FC9D345-5F05-3347-8475-35F6784C4880}"/>
              </a:ext>
            </a:extLst>
          </p:cNvPr>
          <p:cNvSpPr txBox="1"/>
          <p:nvPr/>
        </p:nvSpPr>
        <p:spPr>
          <a:xfrm>
            <a:off x="8423861" y="4370898"/>
            <a:ext cx="3013387" cy="923330"/>
          </a:xfrm>
          <a:prstGeom prst="rect">
            <a:avLst/>
          </a:prstGeom>
          <a:noFill/>
        </p:spPr>
        <p:txBody>
          <a:bodyPr wrap="square" rtlCol="0">
            <a:spAutoFit/>
          </a:bodyPr>
          <a:lstStyle/>
          <a:p>
            <a:r>
              <a:rPr lang="en-US" b="1" i="1" dirty="0" err="1">
                <a:solidFill>
                  <a:schemeClr val="accent6">
                    <a:lumMod val="75000"/>
                  </a:schemeClr>
                </a:solidFill>
                <a:latin typeface="Calibri" panose="020F0502020204030204" pitchFamily="34" charset="0"/>
                <a:cs typeface="Calibri" panose="020F0502020204030204" pitchFamily="34" charset="0"/>
              </a:rPr>
              <a:t>D</a:t>
            </a:r>
            <a:r>
              <a:rPr lang="en-US" b="1" baseline="-25000" dirty="0" err="1">
                <a:solidFill>
                  <a:schemeClr val="accent6">
                    <a:lumMod val="75000"/>
                  </a:schemeClr>
                </a:solidFill>
                <a:latin typeface="Calibri" panose="020F0502020204030204" pitchFamily="34" charset="0"/>
                <a:cs typeface="Calibri" panose="020F0502020204030204" pitchFamily="34" charset="0"/>
              </a:rPr>
              <a:t>p</a:t>
            </a:r>
            <a:r>
              <a:rPr lang="en-US" b="1" dirty="0">
                <a:solidFill>
                  <a:schemeClr val="accent6">
                    <a:lumMod val="75000"/>
                  </a:schemeClr>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is the last unknown global property of the proton.</a:t>
            </a:r>
          </a:p>
          <a:p>
            <a:r>
              <a:rPr lang="en-US" dirty="0">
                <a:latin typeface="Calibri" panose="020F0502020204030204" pitchFamily="34" charset="0"/>
                <a:cs typeface="Calibri" panose="020F0502020204030204" pitchFamily="34" charset="0"/>
              </a:rPr>
              <a:t>(M. </a:t>
            </a:r>
            <a:r>
              <a:rPr lang="en-US" dirty="0" err="1">
                <a:latin typeface="Calibri" panose="020F0502020204030204" pitchFamily="34" charset="0"/>
                <a:cs typeface="Calibri" panose="020F0502020204030204" pitchFamily="34" charset="0"/>
              </a:rPr>
              <a:t>Polyakov</a:t>
            </a:r>
            <a:r>
              <a:rPr lang="en-US" dirty="0">
                <a:latin typeface="Calibri" panose="020F0502020204030204" pitchFamily="34" charset="0"/>
                <a:cs typeface="Calibri" panose="020F0502020204030204" pitchFamily="34" charset="0"/>
              </a:rPr>
              <a:t>, P. Schweitzer)</a:t>
            </a:r>
          </a:p>
        </p:txBody>
      </p:sp>
      <p:sp>
        <p:nvSpPr>
          <p:cNvPr id="10" name="Date Placeholder 9">
            <a:extLst>
              <a:ext uri="{FF2B5EF4-FFF2-40B4-BE49-F238E27FC236}">
                <a16:creationId xmlns:a16="http://schemas.microsoft.com/office/drawing/2014/main" id="{4D5FF2F6-E743-BA47-A91E-17ADEC143F56}"/>
              </a:ext>
            </a:extLst>
          </p:cNvPr>
          <p:cNvSpPr>
            <a:spLocks noGrp="1"/>
          </p:cNvSpPr>
          <p:nvPr>
            <p:ph type="dt" sz="half" idx="10"/>
          </p:nvPr>
        </p:nvSpPr>
        <p:spPr/>
        <p:txBody>
          <a:bodyPr/>
          <a:lstStyle/>
          <a:p>
            <a:fld id="{7FC689DD-B6CD-AF41-8575-C2BC8A788681}" type="datetime1">
              <a:rPr lang="en-US" smtClean="0"/>
              <a:t>11/4/19</a:t>
            </a:fld>
            <a:endParaRPr lang="en-US"/>
          </a:p>
        </p:txBody>
      </p:sp>
      <p:sp>
        <p:nvSpPr>
          <p:cNvPr id="11" name="Slide Number Placeholder 10">
            <a:extLst>
              <a:ext uri="{FF2B5EF4-FFF2-40B4-BE49-F238E27FC236}">
                <a16:creationId xmlns:a16="http://schemas.microsoft.com/office/drawing/2014/main" id="{B1F959EC-85F3-8C4F-96C6-07B06AD23DE0}"/>
              </a:ext>
            </a:extLst>
          </p:cNvPr>
          <p:cNvSpPr>
            <a:spLocks noGrp="1"/>
          </p:cNvSpPr>
          <p:nvPr>
            <p:ph type="sldNum" sz="quarter" idx="11"/>
          </p:nvPr>
        </p:nvSpPr>
        <p:spPr/>
        <p:txBody>
          <a:bodyPr/>
          <a:lstStyle/>
          <a:p>
            <a:fld id="{24EC5647-5868-264A-970C-8CE494DA89F7}" type="slidenum">
              <a:rPr lang="en-US" smtClean="0"/>
              <a:t>29</a:t>
            </a:fld>
            <a:endParaRPr lang="en-US"/>
          </a:p>
        </p:txBody>
      </p:sp>
    </p:spTree>
    <p:extLst>
      <p:ext uri="{BB962C8B-B14F-4D97-AF65-F5344CB8AC3E}">
        <p14:creationId xmlns:p14="http://schemas.microsoft.com/office/powerpoint/2010/main" val="802495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A167-8F55-9A4F-8ACE-331D6A2E24D4}"/>
              </a:ext>
            </a:extLst>
          </p:cNvPr>
          <p:cNvSpPr>
            <a:spLocks noGrp="1"/>
          </p:cNvSpPr>
          <p:nvPr>
            <p:ph type="title"/>
          </p:nvPr>
        </p:nvSpPr>
        <p:spPr>
          <a:xfrm>
            <a:off x="-201386" y="0"/>
            <a:ext cx="12192000" cy="760397"/>
          </a:xfrm>
        </p:spPr>
        <p:txBody>
          <a:bodyPr/>
          <a:lstStyle/>
          <a:p>
            <a:r>
              <a:rPr lang="en-US" dirty="0"/>
              <a:t>DVCS from RG-A</a:t>
            </a:r>
          </a:p>
        </p:txBody>
      </p:sp>
      <p:sp>
        <p:nvSpPr>
          <p:cNvPr id="3" name="Slide Number Placeholder 2">
            <a:extLst>
              <a:ext uri="{FF2B5EF4-FFF2-40B4-BE49-F238E27FC236}">
                <a16:creationId xmlns:a16="http://schemas.microsoft.com/office/drawing/2014/main" id="{09C97D80-BA36-C847-A3C4-98A84783AEEC}"/>
              </a:ext>
            </a:extLst>
          </p:cNvPr>
          <p:cNvSpPr>
            <a:spLocks noGrp="1"/>
          </p:cNvSpPr>
          <p:nvPr>
            <p:ph type="sldNum" sz="quarter" idx="10"/>
          </p:nvPr>
        </p:nvSpPr>
        <p:spPr/>
        <p:txBody>
          <a:bodyPr/>
          <a:lstStyle/>
          <a:p>
            <a:fld id="{24EC5647-5868-264A-970C-8CE494DA89F7}" type="slidenum">
              <a:rPr lang="en-US" smtClean="0"/>
              <a:t>30</a:t>
            </a:fld>
            <a:endParaRPr lang="en-US"/>
          </a:p>
        </p:txBody>
      </p:sp>
      <p:sp>
        <p:nvSpPr>
          <p:cNvPr id="4" name="Date Placeholder 3">
            <a:extLst>
              <a:ext uri="{FF2B5EF4-FFF2-40B4-BE49-F238E27FC236}">
                <a16:creationId xmlns:a16="http://schemas.microsoft.com/office/drawing/2014/main" id="{9E92BB3A-50E2-0B43-BD95-94037C4D9754}"/>
              </a:ext>
            </a:extLst>
          </p:cNvPr>
          <p:cNvSpPr>
            <a:spLocks noGrp="1"/>
          </p:cNvSpPr>
          <p:nvPr>
            <p:ph type="dt" sz="half" idx="11"/>
          </p:nvPr>
        </p:nvSpPr>
        <p:spPr/>
        <p:txBody>
          <a:bodyPr/>
          <a:lstStyle/>
          <a:p>
            <a:fld id="{FA0842CB-97F3-014A-9491-B01A7BEAECC0}" type="datetime1">
              <a:rPr lang="en-US" smtClean="0"/>
              <a:t>11/4/19</a:t>
            </a:fld>
            <a:endParaRPr lang="en-US"/>
          </a:p>
        </p:txBody>
      </p:sp>
      <p:pic>
        <p:nvPicPr>
          <p:cNvPr id="6" name="Picture 5">
            <a:extLst>
              <a:ext uri="{FF2B5EF4-FFF2-40B4-BE49-F238E27FC236}">
                <a16:creationId xmlns:a16="http://schemas.microsoft.com/office/drawing/2014/main" id="{3DACBE1A-3FE5-5140-A9BB-89B371010B1F}"/>
              </a:ext>
            </a:extLst>
          </p:cNvPr>
          <p:cNvPicPr>
            <a:picLocks noChangeAspect="1"/>
          </p:cNvPicPr>
          <p:nvPr/>
        </p:nvPicPr>
        <p:blipFill>
          <a:blip r:embed="rId3"/>
          <a:stretch>
            <a:fillRect/>
          </a:stretch>
        </p:blipFill>
        <p:spPr>
          <a:xfrm>
            <a:off x="6883222" y="1485707"/>
            <a:ext cx="4782306" cy="4487009"/>
          </a:xfrm>
          <a:prstGeom prst="rect">
            <a:avLst/>
          </a:prstGeom>
        </p:spPr>
      </p:pic>
      <p:grpSp>
        <p:nvGrpSpPr>
          <p:cNvPr id="17" name="Group 16">
            <a:extLst>
              <a:ext uri="{FF2B5EF4-FFF2-40B4-BE49-F238E27FC236}">
                <a16:creationId xmlns:a16="http://schemas.microsoft.com/office/drawing/2014/main" id="{047A5FBC-2C44-A544-9886-53D30B80794C}"/>
              </a:ext>
            </a:extLst>
          </p:cNvPr>
          <p:cNvGrpSpPr/>
          <p:nvPr/>
        </p:nvGrpSpPr>
        <p:grpSpPr>
          <a:xfrm>
            <a:off x="1252248" y="1518462"/>
            <a:ext cx="5511831" cy="4734983"/>
            <a:chOff x="1252248" y="1518462"/>
            <a:chExt cx="5511831" cy="4734983"/>
          </a:xfrm>
        </p:grpSpPr>
        <p:pic>
          <p:nvPicPr>
            <p:cNvPr id="8" name="Picture 7">
              <a:extLst>
                <a:ext uri="{FF2B5EF4-FFF2-40B4-BE49-F238E27FC236}">
                  <a16:creationId xmlns:a16="http://schemas.microsoft.com/office/drawing/2014/main" id="{FE9B14ED-4B1D-6746-8759-5B8275A9C34B}"/>
                </a:ext>
              </a:extLst>
            </p:cNvPr>
            <p:cNvPicPr>
              <a:picLocks noChangeAspect="1"/>
            </p:cNvPicPr>
            <p:nvPr/>
          </p:nvPicPr>
          <p:blipFill>
            <a:blip r:embed="rId4"/>
            <a:stretch>
              <a:fillRect/>
            </a:stretch>
          </p:blipFill>
          <p:spPr>
            <a:xfrm>
              <a:off x="1436913" y="1518462"/>
              <a:ext cx="5327166" cy="4704792"/>
            </a:xfrm>
            <a:prstGeom prst="rect">
              <a:avLst/>
            </a:prstGeom>
          </p:spPr>
        </p:pic>
        <p:sp>
          <p:nvSpPr>
            <p:cNvPr id="10" name="TextBox 9">
              <a:extLst>
                <a:ext uri="{FF2B5EF4-FFF2-40B4-BE49-F238E27FC236}">
                  <a16:creationId xmlns:a16="http://schemas.microsoft.com/office/drawing/2014/main" id="{0DCD5643-8601-7E4B-8857-64FFD1DCF223}"/>
                </a:ext>
              </a:extLst>
            </p:cNvPr>
            <p:cNvSpPr txBox="1"/>
            <p:nvPr/>
          </p:nvSpPr>
          <p:spPr>
            <a:xfrm rot="16200000">
              <a:off x="795530" y="3101885"/>
              <a:ext cx="128276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Q</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(GeV</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a:t>
              </a:r>
              <a:endParaRPr lang="en-US" baseline="30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21930DD-8BF4-5041-8A74-ECFB65046D34}"/>
                </a:ext>
              </a:extLst>
            </p:cNvPr>
            <p:cNvSpPr txBox="1"/>
            <p:nvPr/>
          </p:nvSpPr>
          <p:spPr>
            <a:xfrm>
              <a:off x="4398147" y="5816371"/>
              <a:ext cx="377026" cy="437074"/>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endParaRPr lang="en-US" baseline="-250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9893B8E-7CF0-8749-BF4E-12EB24F83000}"/>
                </a:ext>
              </a:extLst>
            </p:cNvPr>
            <p:cNvSpPr/>
            <p:nvPr/>
          </p:nvSpPr>
          <p:spPr>
            <a:xfrm>
              <a:off x="6072931" y="5895213"/>
              <a:ext cx="201386" cy="218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C1569A-97F9-0E4B-9857-F612794657A7}"/>
                </a:ext>
              </a:extLst>
            </p:cNvPr>
            <p:cNvSpPr/>
            <p:nvPr/>
          </p:nvSpPr>
          <p:spPr>
            <a:xfrm>
              <a:off x="1451427" y="1732031"/>
              <a:ext cx="201386" cy="218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AC6F1244-F202-BE49-A94F-ACEB0BF4FDF2}"/>
              </a:ext>
            </a:extLst>
          </p:cNvPr>
          <p:cNvSpPr txBox="1"/>
          <p:nvPr/>
        </p:nvSpPr>
        <p:spPr>
          <a:xfrm>
            <a:off x="2122428" y="963695"/>
            <a:ext cx="3690497" cy="461665"/>
          </a:xfrm>
          <a:prstGeom prst="rect">
            <a:avLst/>
          </a:prstGeom>
          <a:noFill/>
        </p:spPr>
        <p:txBody>
          <a:bodyPr wrap="none" rtlCol="0">
            <a:spAutoFit/>
          </a:bodyPr>
          <a:lstStyle/>
          <a:p>
            <a:r>
              <a:rPr lang="en-US" sz="2400" b="1" u="sng" dirty="0">
                <a:latin typeface="Calibri" panose="020F0502020204030204" pitchFamily="34" charset="0"/>
                <a:cs typeface="Calibri" panose="020F0502020204030204" pitchFamily="34" charset="0"/>
              </a:rPr>
              <a:t>Kinematic reach E=10.6GeV</a:t>
            </a:r>
          </a:p>
        </p:txBody>
      </p:sp>
      <p:sp>
        <p:nvSpPr>
          <p:cNvPr id="16" name="TextBox 15">
            <a:extLst>
              <a:ext uri="{FF2B5EF4-FFF2-40B4-BE49-F238E27FC236}">
                <a16:creationId xmlns:a16="http://schemas.microsoft.com/office/drawing/2014/main" id="{6AE01C64-367B-8D4B-B75E-7B7B74D5818B}"/>
              </a:ext>
            </a:extLst>
          </p:cNvPr>
          <p:cNvSpPr txBox="1"/>
          <p:nvPr/>
        </p:nvSpPr>
        <p:spPr>
          <a:xfrm>
            <a:off x="7921451" y="959928"/>
            <a:ext cx="3305328" cy="461665"/>
          </a:xfrm>
          <a:prstGeom prst="rect">
            <a:avLst/>
          </a:prstGeom>
          <a:noFill/>
        </p:spPr>
        <p:txBody>
          <a:bodyPr wrap="none" rtlCol="0">
            <a:spAutoFit/>
          </a:bodyPr>
          <a:lstStyle/>
          <a:p>
            <a:r>
              <a:rPr lang="en-US" sz="2400" b="1" u="sng" dirty="0">
                <a:latin typeface="Calibri" panose="020F0502020204030204" pitchFamily="34" charset="0"/>
                <a:cs typeface="Calibri" panose="020F0502020204030204" pitchFamily="34" charset="0"/>
              </a:rPr>
              <a:t>Beam-Spin Asymmetries</a:t>
            </a:r>
          </a:p>
        </p:txBody>
      </p:sp>
      <p:sp>
        <p:nvSpPr>
          <p:cNvPr id="9" name="TextBox 8">
            <a:extLst>
              <a:ext uri="{FF2B5EF4-FFF2-40B4-BE49-F238E27FC236}">
                <a16:creationId xmlns:a16="http://schemas.microsoft.com/office/drawing/2014/main" id="{D531A77C-2DAB-4246-B7E7-F1ECBAEDCF21}"/>
              </a:ext>
            </a:extLst>
          </p:cNvPr>
          <p:cNvSpPr txBox="1"/>
          <p:nvPr/>
        </p:nvSpPr>
        <p:spPr>
          <a:xfrm>
            <a:off x="6764079" y="5882917"/>
            <a:ext cx="5002395"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5% of expected RG-A data t/Q</a:t>
            </a:r>
            <a:r>
              <a:rPr lang="en-US" sz="2400" b="1" baseline="30000" dirty="0">
                <a:latin typeface="Calibri" panose="020F0502020204030204" pitchFamily="34" charset="0"/>
                <a:cs typeface="Calibri" panose="020F0502020204030204" pitchFamily="34" charset="0"/>
              </a:rPr>
              <a:t>2</a:t>
            </a:r>
            <a:r>
              <a:rPr lang="en-US" sz="2400" b="1" dirty="0">
                <a:latin typeface="Calibri" panose="020F0502020204030204" pitchFamily="34" charset="0"/>
                <a:cs typeface="Calibri" panose="020F0502020204030204" pitchFamily="34" charset="0"/>
              </a:rPr>
              <a:t> &lt; 0.25</a:t>
            </a:r>
          </a:p>
        </p:txBody>
      </p:sp>
      <p:pic>
        <p:nvPicPr>
          <p:cNvPr id="18" name="Picture 17">
            <a:extLst>
              <a:ext uri="{FF2B5EF4-FFF2-40B4-BE49-F238E27FC236}">
                <a16:creationId xmlns:a16="http://schemas.microsoft.com/office/drawing/2014/main" id="{0736FE22-63C7-8D45-A606-5438E3894A38}"/>
              </a:ext>
            </a:extLst>
          </p:cNvPr>
          <p:cNvPicPr>
            <a:picLocks noChangeAspect="1"/>
          </p:cNvPicPr>
          <p:nvPr/>
        </p:nvPicPr>
        <p:blipFill>
          <a:blip r:embed="rId5">
            <a:extLst>
              <a:ext uri="{28A0092B-C50C-407E-A947-70E740481C1C}">
                <a14:useLocalDpi xmlns:a14="http://schemas.microsoft.com/office/drawing/2010/main" val="0"/>
              </a:ext>
            </a:extLst>
          </a:blip>
          <a:srcRect l="58056" t="53641" r="5833" b="14811"/>
          <a:stretch>
            <a:fillRect/>
          </a:stretch>
        </p:blipFill>
        <p:spPr>
          <a:xfrm>
            <a:off x="6496730" y="962000"/>
            <a:ext cx="772983" cy="477156"/>
          </a:xfrm>
          <a:prstGeom prst="rect">
            <a:avLst/>
          </a:prstGeom>
          <a:ln>
            <a:solidFill>
              <a:srgbClr val="000000"/>
            </a:solidFill>
          </a:ln>
        </p:spPr>
      </p:pic>
    </p:spTree>
    <p:extLst>
      <p:ext uri="{BB962C8B-B14F-4D97-AF65-F5344CB8AC3E}">
        <p14:creationId xmlns:p14="http://schemas.microsoft.com/office/powerpoint/2010/main" val="725924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150"/>
          <p:cNvSpPr txBox="1"/>
          <p:nvPr/>
        </p:nvSpPr>
        <p:spPr>
          <a:xfrm>
            <a:off x="0" y="40269"/>
            <a:ext cx="12191999" cy="646331"/>
          </a:xfrm>
          <a:prstGeom prst="rect">
            <a:avLst/>
          </a:prstGeom>
          <a:noFill/>
        </p:spPr>
        <p:txBody>
          <a:bodyPr wrap="square" rtlCol="0">
            <a:spAutoFit/>
          </a:bodyPr>
          <a:lstStyle/>
          <a:p>
            <a:pPr algn="ctr"/>
            <a:r>
              <a:rPr lang="en-US" sz="3600" b="1" dirty="0">
                <a:latin typeface="Arial"/>
                <a:cs typeface="Arial"/>
              </a:rPr>
              <a:t>The N/</a:t>
            </a:r>
            <a:r>
              <a:rPr lang="en-US" sz="3600" b="1" dirty="0" err="1">
                <a:latin typeface="Arial"/>
                <a:cs typeface="Arial"/>
              </a:rPr>
              <a:t>Δ</a:t>
            </a:r>
            <a:r>
              <a:rPr lang="en-US" sz="3600" b="1" dirty="0">
                <a:latin typeface="Arial"/>
                <a:cs typeface="Arial"/>
              </a:rPr>
              <a:t> Spectrum up to 2.2 GeV </a:t>
            </a:r>
            <a:r>
              <a:rPr lang="en-US" sz="3600" b="1" dirty="0">
                <a:solidFill>
                  <a:srgbClr val="800000"/>
                </a:solidFill>
                <a:latin typeface="Arial"/>
                <a:cs typeface="Arial"/>
              </a:rPr>
              <a:t> </a:t>
            </a:r>
            <a:r>
              <a:rPr lang="en-US" sz="3600" b="1" dirty="0">
                <a:solidFill>
                  <a:srgbClr val="008000"/>
                </a:solidFill>
                <a:latin typeface="Arial"/>
                <a:cs typeface="Arial"/>
              </a:rPr>
              <a:t>2010</a:t>
            </a:r>
            <a:r>
              <a:rPr lang="en-US" sz="3600" b="1" dirty="0">
                <a:solidFill>
                  <a:srgbClr val="800000"/>
                </a:solidFill>
                <a:latin typeface="Arial"/>
                <a:cs typeface="Arial"/>
              </a:rPr>
              <a:t> </a:t>
            </a:r>
            <a:r>
              <a:rPr lang="en-US" sz="3600" b="1" dirty="0">
                <a:latin typeface="Arial"/>
                <a:cs typeface="Arial"/>
              </a:rPr>
              <a:t>(PDG)</a:t>
            </a:r>
          </a:p>
        </p:txBody>
      </p:sp>
      <p:sp>
        <p:nvSpPr>
          <p:cNvPr id="46" name="TextBox 45"/>
          <p:cNvSpPr txBox="1"/>
          <p:nvPr/>
        </p:nvSpPr>
        <p:spPr>
          <a:xfrm>
            <a:off x="2483905" y="5642418"/>
            <a:ext cx="522524" cy="307777"/>
          </a:xfrm>
          <a:prstGeom prst="rect">
            <a:avLst/>
          </a:prstGeom>
          <a:noFill/>
        </p:spPr>
        <p:txBody>
          <a:bodyPr wrap="none" rtlCol="0">
            <a:spAutoFit/>
          </a:bodyPr>
          <a:lstStyle/>
          <a:p>
            <a:r>
              <a:rPr lang="en-US" sz="1400" dirty="0">
                <a:latin typeface="Arial"/>
                <a:cs typeface="Arial"/>
              </a:rPr>
              <a:t>1/2</a:t>
            </a:r>
            <a:r>
              <a:rPr lang="en-US" sz="1400" b="1" baseline="30000" dirty="0">
                <a:latin typeface="Arial"/>
                <a:cs typeface="Arial"/>
              </a:rPr>
              <a:t>+</a:t>
            </a:r>
          </a:p>
        </p:txBody>
      </p:sp>
      <p:sp>
        <p:nvSpPr>
          <p:cNvPr id="47" name="TextBox 46"/>
          <p:cNvSpPr txBox="1"/>
          <p:nvPr/>
        </p:nvSpPr>
        <p:spPr>
          <a:xfrm>
            <a:off x="2898405" y="5643355"/>
            <a:ext cx="505267" cy="307777"/>
          </a:xfrm>
          <a:prstGeom prst="rect">
            <a:avLst/>
          </a:prstGeom>
          <a:noFill/>
        </p:spPr>
        <p:txBody>
          <a:bodyPr wrap="none" rtlCol="0">
            <a:spAutoFit/>
          </a:bodyPr>
          <a:lstStyle/>
          <a:p>
            <a:r>
              <a:rPr lang="en-US" sz="1400" dirty="0">
                <a:latin typeface="Arial"/>
                <a:cs typeface="Arial"/>
              </a:rPr>
              <a:t>3/2</a:t>
            </a:r>
            <a:r>
              <a:rPr lang="en-US" sz="1400" b="1" baseline="30000" dirty="0">
                <a:latin typeface="Arial"/>
                <a:cs typeface="Arial"/>
              </a:rPr>
              <a:t>+</a:t>
            </a:r>
          </a:p>
        </p:txBody>
      </p:sp>
      <p:sp>
        <p:nvSpPr>
          <p:cNvPr id="48" name="TextBox 47"/>
          <p:cNvSpPr txBox="1"/>
          <p:nvPr/>
        </p:nvSpPr>
        <p:spPr>
          <a:xfrm>
            <a:off x="3297089" y="5644292"/>
            <a:ext cx="505267" cy="307777"/>
          </a:xfrm>
          <a:prstGeom prst="rect">
            <a:avLst/>
          </a:prstGeom>
          <a:noFill/>
        </p:spPr>
        <p:txBody>
          <a:bodyPr wrap="none" rtlCol="0">
            <a:spAutoFit/>
          </a:bodyPr>
          <a:lstStyle/>
          <a:p>
            <a:r>
              <a:rPr lang="en-US" sz="1400" dirty="0">
                <a:latin typeface="Arial"/>
                <a:cs typeface="Arial"/>
              </a:rPr>
              <a:t>5/2</a:t>
            </a:r>
            <a:r>
              <a:rPr lang="en-US" sz="1400" b="1" baseline="30000" dirty="0">
                <a:latin typeface="Arial"/>
                <a:cs typeface="Arial"/>
              </a:rPr>
              <a:t>+</a:t>
            </a:r>
          </a:p>
        </p:txBody>
      </p:sp>
      <p:sp>
        <p:nvSpPr>
          <p:cNvPr id="50" name="TextBox 49"/>
          <p:cNvSpPr txBox="1"/>
          <p:nvPr/>
        </p:nvSpPr>
        <p:spPr>
          <a:xfrm>
            <a:off x="4559919" y="5634515"/>
            <a:ext cx="472643" cy="307777"/>
          </a:xfrm>
          <a:prstGeom prst="rect">
            <a:avLst/>
          </a:prstGeom>
          <a:noFill/>
        </p:spPr>
        <p:txBody>
          <a:bodyPr wrap="none" rtlCol="0">
            <a:spAutoFit/>
          </a:bodyPr>
          <a:lstStyle/>
          <a:p>
            <a:r>
              <a:rPr lang="en-US" sz="1400" dirty="0">
                <a:latin typeface="Arial"/>
                <a:cs typeface="Arial"/>
              </a:rPr>
              <a:t>1/2</a:t>
            </a:r>
            <a:r>
              <a:rPr lang="en-US" sz="1400" b="1" baseline="30000" dirty="0">
                <a:latin typeface="Arial"/>
                <a:cs typeface="Arial"/>
              </a:rPr>
              <a:t>-</a:t>
            </a:r>
          </a:p>
        </p:txBody>
      </p:sp>
      <p:sp>
        <p:nvSpPr>
          <p:cNvPr id="51" name="TextBox 50"/>
          <p:cNvSpPr txBox="1"/>
          <p:nvPr/>
        </p:nvSpPr>
        <p:spPr>
          <a:xfrm>
            <a:off x="4948466" y="5635452"/>
            <a:ext cx="472643" cy="307777"/>
          </a:xfrm>
          <a:prstGeom prst="rect">
            <a:avLst/>
          </a:prstGeom>
          <a:noFill/>
        </p:spPr>
        <p:txBody>
          <a:bodyPr wrap="none" rtlCol="0">
            <a:spAutoFit/>
          </a:bodyPr>
          <a:lstStyle/>
          <a:p>
            <a:r>
              <a:rPr lang="en-US" sz="1400" dirty="0">
                <a:latin typeface="Arial"/>
                <a:cs typeface="Arial"/>
              </a:rPr>
              <a:t>3/2</a:t>
            </a:r>
            <a:r>
              <a:rPr lang="en-US" sz="1400" b="1" baseline="30000" dirty="0">
                <a:latin typeface="Arial"/>
                <a:cs typeface="Arial"/>
              </a:rPr>
              <a:t>-</a:t>
            </a:r>
          </a:p>
        </p:txBody>
      </p:sp>
      <p:sp>
        <p:nvSpPr>
          <p:cNvPr id="52" name="TextBox 51"/>
          <p:cNvSpPr txBox="1"/>
          <p:nvPr/>
        </p:nvSpPr>
        <p:spPr>
          <a:xfrm>
            <a:off x="5277593" y="5636389"/>
            <a:ext cx="472643" cy="307777"/>
          </a:xfrm>
          <a:prstGeom prst="rect">
            <a:avLst/>
          </a:prstGeom>
          <a:noFill/>
        </p:spPr>
        <p:txBody>
          <a:bodyPr wrap="none" rtlCol="0">
            <a:spAutoFit/>
          </a:bodyPr>
          <a:lstStyle/>
          <a:p>
            <a:r>
              <a:rPr lang="en-US" sz="1400" dirty="0">
                <a:latin typeface="Arial"/>
                <a:cs typeface="Arial"/>
              </a:rPr>
              <a:t>5/2</a:t>
            </a:r>
            <a:r>
              <a:rPr lang="en-US" sz="1400" b="1" baseline="30000" dirty="0">
                <a:latin typeface="Arial"/>
                <a:cs typeface="Arial"/>
              </a:rPr>
              <a:t>-</a:t>
            </a:r>
          </a:p>
        </p:txBody>
      </p:sp>
      <p:grpSp>
        <p:nvGrpSpPr>
          <p:cNvPr id="2" name="Group 128"/>
          <p:cNvGrpSpPr/>
          <p:nvPr/>
        </p:nvGrpSpPr>
        <p:grpSpPr>
          <a:xfrm>
            <a:off x="3579272" y="895792"/>
            <a:ext cx="1860720" cy="378735"/>
            <a:chOff x="984993" y="882928"/>
            <a:chExt cx="1860720" cy="378735"/>
          </a:xfrm>
        </p:grpSpPr>
        <p:sp>
          <p:nvSpPr>
            <p:cNvPr id="144" name="Rectangle 143"/>
            <p:cNvSpPr/>
            <p:nvPr/>
          </p:nvSpPr>
          <p:spPr>
            <a:xfrm flipV="1">
              <a:off x="984993" y="932735"/>
              <a:ext cx="152989" cy="328928"/>
            </a:xfrm>
            <a:prstGeom prst="rect">
              <a:avLst/>
            </a:prstGeom>
            <a:no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FF"/>
                </a:solidFill>
              </a:endParaRPr>
            </a:p>
          </p:txBody>
        </p:sp>
        <p:sp>
          <p:nvSpPr>
            <p:cNvPr id="149" name="TextBox 148"/>
            <p:cNvSpPr txBox="1"/>
            <p:nvPr/>
          </p:nvSpPr>
          <p:spPr>
            <a:xfrm>
              <a:off x="1197944" y="882928"/>
              <a:ext cx="1647769" cy="369332"/>
            </a:xfrm>
            <a:prstGeom prst="rect">
              <a:avLst/>
            </a:prstGeom>
            <a:noFill/>
          </p:spPr>
          <p:txBody>
            <a:bodyPr wrap="none" rtlCol="0">
              <a:spAutoFit/>
            </a:bodyPr>
            <a:lstStyle/>
            <a:p>
              <a:r>
                <a:rPr lang="en-US" dirty="0">
                  <a:latin typeface="Arial"/>
                  <a:cs typeface="Arial"/>
                </a:rPr>
                <a:t>new/upgraded</a:t>
              </a:r>
            </a:p>
          </p:txBody>
        </p:sp>
      </p:grpSp>
      <p:sp>
        <p:nvSpPr>
          <p:cNvPr id="86" name="TextBox 85"/>
          <p:cNvSpPr txBox="1"/>
          <p:nvPr/>
        </p:nvSpPr>
        <p:spPr>
          <a:xfrm>
            <a:off x="6287813" y="5819892"/>
            <a:ext cx="471704" cy="461665"/>
          </a:xfrm>
          <a:prstGeom prst="rect">
            <a:avLst/>
          </a:prstGeom>
          <a:noFill/>
        </p:spPr>
        <p:txBody>
          <a:bodyPr wrap="none" rtlCol="0">
            <a:spAutoFit/>
          </a:bodyPr>
          <a:lstStyle/>
          <a:p>
            <a:r>
              <a:rPr lang="en-US" sz="2400" dirty="0">
                <a:latin typeface="Arial"/>
                <a:cs typeface="Arial"/>
              </a:rPr>
              <a:t>J</a:t>
            </a:r>
            <a:r>
              <a:rPr lang="en-US" sz="2400" baseline="30000" dirty="0">
                <a:latin typeface="Arial"/>
                <a:cs typeface="Arial"/>
              </a:rPr>
              <a:t>P</a:t>
            </a:r>
          </a:p>
        </p:txBody>
      </p:sp>
      <p:sp>
        <p:nvSpPr>
          <p:cNvPr id="99" name="TextBox 98"/>
          <p:cNvSpPr txBox="1"/>
          <p:nvPr/>
        </p:nvSpPr>
        <p:spPr>
          <a:xfrm>
            <a:off x="3707529" y="5633852"/>
            <a:ext cx="505267" cy="307777"/>
          </a:xfrm>
          <a:prstGeom prst="rect">
            <a:avLst/>
          </a:prstGeom>
          <a:noFill/>
        </p:spPr>
        <p:txBody>
          <a:bodyPr wrap="none" rtlCol="0">
            <a:spAutoFit/>
          </a:bodyPr>
          <a:lstStyle/>
          <a:p>
            <a:r>
              <a:rPr lang="en-US" sz="1400" dirty="0">
                <a:latin typeface="Arial"/>
                <a:cs typeface="Arial"/>
              </a:rPr>
              <a:t>7/2</a:t>
            </a:r>
            <a:r>
              <a:rPr lang="en-US" sz="1400" b="1" baseline="30000" dirty="0">
                <a:latin typeface="Arial"/>
                <a:cs typeface="Arial"/>
              </a:rPr>
              <a:t>+</a:t>
            </a:r>
          </a:p>
        </p:txBody>
      </p:sp>
      <p:sp>
        <p:nvSpPr>
          <p:cNvPr id="102" name="TextBox 101"/>
          <p:cNvSpPr txBox="1"/>
          <p:nvPr/>
        </p:nvSpPr>
        <p:spPr>
          <a:xfrm>
            <a:off x="5656708" y="5625949"/>
            <a:ext cx="472643" cy="307777"/>
          </a:xfrm>
          <a:prstGeom prst="rect">
            <a:avLst/>
          </a:prstGeom>
          <a:noFill/>
        </p:spPr>
        <p:txBody>
          <a:bodyPr wrap="none" rtlCol="0">
            <a:spAutoFit/>
          </a:bodyPr>
          <a:lstStyle/>
          <a:p>
            <a:r>
              <a:rPr lang="en-US" sz="1400" dirty="0">
                <a:latin typeface="Arial"/>
                <a:cs typeface="Arial"/>
              </a:rPr>
              <a:t>7/2</a:t>
            </a:r>
            <a:r>
              <a:rPr lang="en-US" sz="1400" b="1" baseline="30000" dirty="0">
                <a:latin typeface="Arial"/>
                <a:cs typeface="Arial"/>
              </a:rPr>
              <a:t>-</a:t>
            </a:r>
          </a:p>
        </p:txBody>
      </p:sp>
      <p:grpSp>
        <p:nvGrpSpPr>
          <p:cNvPr id="3" name="Group 129"/>
          <p:cNvGrpSpPr/>
          <p:nvPr/>
        </p:nvGrpSpPr>
        <p:grpSpPr>
          <a:xfrm rot="10800000">
            <a:off x="5971587" y="719176"/>
            <a:ext cx="1181040" cy="583894"/>
            <a:chOff x="3525609" y="903971"/>
            <a:chExt cx="1181040" cy="583894"/>
          </a:xfrm>
        </p:grpSpPr>
        <p:sp>
          <p:nvSpPr>
            <p:cNvPr id="87" name="Rectangle 86"/>
            <p:cNvSpPr/>
            <p:nvPr/>
          </p:nvSpPr>
          <p:spPr>
            <a:xfrm flipV="1">
              <a:off x="3705219" y="903971"/>
              <a:ext cx="166245" cy="195674"/>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flipV="1">
              <a:off x="4322769" y="903971"/>
              <a:ext cx="192601" cy="201330"/>
            </a:xfrm>
            <a:prstGeom prst="rect">
              <a:avLst/>
            </a:prstGeom>
            <a:solidFill>
              <a:schemeClr val="accent2">
                <a:lumMod val="75000"/>
              </a:schemeClr>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TextBox 92"/>
            <p:cNvSpPr txBox="1"/>
            <p:nvPr/>
          </p:nvSpPr>
          <p:spPr>
            <a:xfrm>
              <a:off x="3525609" y="1118117"/>
              <a:ext cx="582211" cy="369332"/>
            </a:xfrm>
            <a:prstGeom prst="rect">
              <a:avLst/>
            </a:prstGeom>
            <a:noFill/>
          </p:spPr>
          <p:txBody>
            <a:bodyPr wrap="none" rtlCol="0">
              <a:spAutoFit/>
            </a:bodyPr>
            <a:lstStyle/>
            <a:p>
              <a:r>
                <a:rPr lang="en-US" dirty="0"/>
                <a:t>****</a:t>
              </a:r>
            </a:p>
          </p:txBody>
        </p:sp>
        <p:sp>
          <p:nvSpPr>
            <p:cNvPr id="96" name="TextBox 95"/>
            <p:cNvSpPr txBox="1"/>
            <p:nvPr/>
          </p:nvSpPr>
          <p:spPr>
            <a:xfrm>
              <a:off x="4223825" y="1118533"/>
              <a:ext cx="482824" cy="369332"/>
            </a:xfrm>
            <a:prstGeom prst="rect">
              <a:avLst/>
            </a:prstGeom>
            <a:noFill/>
          </p:spPr>
          <p:txBody>
            <a:bodyPr wrap="none" rtlCol="0">
              <a:spAutoFit/>
            </a:bodyPr>
            <a:lstStyle/>
            <a:p>
              <a:r>
                <a:rPr lang="en-US" dirty="0"/>
                <a:t>***</a:t>
              </a:r>
            </a:p>
          </p:txBody>
        </p:sp>
      </p:grpSp>
      <p:sp>
        <p:nvSpPr>
          <p:cNvPr id="4" name="Rectangle 3"/>
          <p:cNvSpPr/>
          <p:nvPr/>
        </p:nvSpPr>
        <p:spPr>
          <a:xfrm>
            <a:off x="2600020" y="1398811"/>
            <a:ext cx="7723941" cy="4168273"/>
          </a:xfrm>
          <a:prstGeom prst="rect">
            <a:avLst/>
          </a:prstGeom>
          <a:noFill/>
          <a:ln w="28575"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3"/>
          <p:cNvGrpSpPr/>
          <p:nvPr/>
        </p:nvGrpSpPr>
        <p:grpSpPr>
          <a:xfrm>
            <a:off x="2512743" y="1400902"/>
            <a:ext cx="123061" cy="4151068"/>
            <a:chOff x="658054" y="1422159"/>
            <a:chExt cx="253532" cy="4151068"/>
          </a:xfrm>
        </p:grpSpPr>
        <p:cxnSp>
          <p:nvCxnSpPr>
            <p:cNvPr id="8" name="Straight Connector 7"/>
            <p:cNvCxnSpPr/>
            <p:nvPr/>
          </p:nvCxnSpPr>
          <p:spPr>
            <a:xfrm>
              <a:off x="700970" y="5571639"/>
              <a:ext cx="20973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9512" y="4875755"/>
              <a:ext cx="20973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8054" y="4179871"/>
              <a:ext cx="20973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3204" y="3483987"/>
              <a:ext cx="213430"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85050" y="2788103"/>
              <a:ext cx="20973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86896" y="2092219"/>
              <a:ext cx="20973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701848" y="1422159"/>
              <a:ext cx="209738" cy="1588"/>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60" name="Rectangle 59"/>
          <p:cNvSpPr/>
          <p:nvPr/>
        </p:nvSpPr>
        <p:spPr>
          <a:xfrm flipV="1">
            <a:off x="2740680" y="4660156"/>
            <a:ext cx="179197" cy="107140"/>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2723600" y="3161281"/>
            <a:ext cx="179197" cy="111654"/>
          </a:xfrm>
          <a:prstGeom prst="rect">
            <a:avLst/>
          </a:prstGeom>
          <a:solidFill>
            <a:srgbClr val="E46C0A"/>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66" name="Rectangle 65"/>
          <p:cNvSpPr/>
          <p:nvPr/>
        </p:nvSpPr>
        <p:spPr>
          <a:xfrm flipV="1">
            <a:off x="3121814" y="3023668"/>
            <a:ext cx="179197" cy="124866"/>
          </a:xfrm>
          <a:prstGeom prst="rect">
            <a:avLst/>
          </a:prstGeom>
          <a:solidFill>
            <a:srgbClr val="800000"/>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3502960" y="3872930"/>
            <a:ext cx="179197" cy="4571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4732009" y="4327319"/>
            <a:ext cx="173978" cy="4571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4711020" y="3943773"/>
            <a:ext cx="173978" cy="4571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102972" y="4398162"/>
            <a:ext cx="173978" cy="45719"/>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flipV="1">
            <a:off x="5105288" y="3592480"/>
            <a:ext cx="152989" cy="328928"/>
          </a:xfrm>
          <a:prstGeom prst="rect">
            <a:avLst/>
          </a:prstGeom>
          <a:solidFill>
            <a:srgbClr val="E46C0A"/>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084299" y="2990740"/>
            <a:ext cx="179197" cy="412282"/>
          </a:xfrm>
          <a:prstGeom prst="rect">
            <a:avLst/>
          </a:prstGeom>
          <a:solidFill>
            <a:srgbClr val="E46C0A"/>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5475882" y="3898106"/>
            <a:ext cx="173978" cy="4571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461296" y="2522270"/>
            <a:ext cx="179197" cy="64699"/>
          </a:xfrm>
          <a:prstGeom prst="rect">
            <a:avLst/>
          </a:prstGeom>
          <a:solidFill>
            <a:srgbClr val="E46C0A"/>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3112759" y="3707103"/>
            <a:ext cx="179197" cy="111654"/>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flipV="1">
            <a:off x="5087778" y="2259818"/>
            <a:ext cx="162386" cy="263103"/>
          </a:xfrm>
          <a:prstGeom prst="rect">
            <a:avLst/>
          </a:prstGeom>
          <a:solidFill>
            <a:srgbClr val="E46C0A"/>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flipV="1">
            <a:off x="2749886" y="3707893"/>
            <a:ext cx="178997" cy="198944"/>
          </a:xfrm>
          <a:prstGeom prst="rect">
            <a:avLst/>
          </a:prstGeom>
          <a:solidFill>
            <a:srgbClr val="800000"/>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728040" y="2388994"/>
            <a:ext cx="179197" cy="167481"/>
          </a:xfrm>
          <a:prstGeom prst="rect">
            <a:avLst/>
          </a:prstGeom>
          <a:solidFill>
            <a:srgbClr val="C55A11"/>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85" name="Rectangle 84"/>
          <p:cNvSpPr/>
          <p:nvPr/>
        </p:nvSpPr>
        <p:spPr>
          <a:xfrm>
            <a:off x="6714875" y="2979098"/>
            <a:ext cx="178743" cy="151031"/>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7186731" y="5309751"/>
            <a:ext cx="171868" cy="4571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flipV="1">
            <a:off x="7165995" y="4007885"/>
            <a:ext cx="179122" cy="265864"/>
          </a:xfrm>
          <a:prstGeom prst="rect">
            <a:avLst/>
          </a:prstGeom>
          <a:solidFill>
            <a:srgbClr val="800000"/>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flipV="1">
            <a:off x="7552660" y="3010334"/>
            <a:ext cx="179350" cy="201330"/>
          </a:xfrm>
          <a:prstGeom prst="rect">
            <a:avLst/>
          </a:prstGeom>
          <a:solidFill>
            <a:srgbClr val="E46C0A"/>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flipV="1">
            <a:off x="7995406" y="2906886"/>
            <a:ext cx="179119" cy="157970"/>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flipV="1">
            <a:off x="8768661" y="3979663"/>
            <a:ext cx="178743" cy="144496"/>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flipV="1">
            <a:off x="8758783" y="3033729"/>
            <a:ext cx="179119" cy="218041"/>
          </a:xfrm>
          <a:prstGeom prst="rect">
            <a:avLst/>
          </a:prstGeom>
          <a:solidFill>
            <a:srgbClr val="E46C0A"/>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flipV="1">
            <a:off x="9170197" y="3720642"/>
            <a:ext cx="178336" cy="195674"/>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flipV="1">
            <a:off x="9508794" y="2893532"/>
            <a:ext cx="179204" cy="249527"/>
          </a:xfrm>
          <a:prstGeom prst="rect">
            <a:avLst/>
          </a:prstGeom>
          <a:solidFill>
            <a:srgbClr val="E46C0A"/>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57"/>
          <p:cNvGrpSpPr/>
          <p:nvPr/>
        </p:nvGrpSpPr>
        <p:grpSpPr>
          <a:xfrm>
            <a:off x="2057309" y="1185619"/>
            <a:ext cx="458805" cy="4495942"/>
            <a:chOff x="169261" y="1204093"/>
            <a:chExt cx="458805" cy="4495942"/>
          </a:xfrm>
        </p:grpSpPr>
        <p:sp>
          <p:nvSpPr>
            <p:cNvPr id="114" name="TextBox 113"/>
            <p:cNvSpPr txBox="1"/>
            <p:nvPr/>
          </p:nvSpPr>
          <p:spPr>
            <a:xfrm>
              <a:off x="169476" y="5330703"/>
              <a:ext cx="453970" cy="369332"/>
            </a:xfrm>
            <a:prstGeom prst="rect">
              <a:avLst/>
            </a:prstGeom>
            <a:noFill/>
          </p:spPr>
          <p:txBody>
            <a:bodyPr wrap="none" rtlCol="0">
              <a:spAutoFit/>
            </a:bodyPr>
            <a:lstStyle/>
            <a:p>
              <a:r>
                <a:rPr lang="en-US" dirty="0"/>
                <a:t>1.2</a:t>
              </a:r>
            </a:p>
          </p:txBody>
        </p:sp>
        <p:sp>
          <p:nvSpPr>
            <p:cNvPr id="115" name="TextBox 114"/>
            <p:cNvSpPr txBox="1"/>
            <p:nvPr/>
          </p:nvSpPr>
          <p:spPr>
            <a:xfrm>
              <a:off x="170400" y="4644231"/>
              <a:ext cx="453970" cy="369332"/>
            </a:xfrm>
            <a:prstGeom prst="rect">
              <a:avLst/>
            </a:prstGeom>
            <a:noFill/>
          </p:spPr>
          <p:txBody>
            <a:bodyPr wrap="none" rtlCol="0">
              <a:spAutoFit/>
            </a:bodyPr>
            <a:lstStyle/>
            <a:p>
              <a:r>
                <a:rPr lang="en-US" dirty="0"/>
                <a:t>1.4</a:t>
              </a:r>
            </a:p>
          </p:txBody>
        </p:sp>
        <p:sp>
          <p:nvSpPr>
            <p:cNvPr id="116" name="TextBox 115"/>
            <p:cNvSpPr txBox="1"/>
            <p:nvPr/>
          </p:nvSpPr>
          <p:spPr>
            <a:xfrm>
              <a:off x="171324" y="3957759"/>
              <a:ext cx="453970" cy="369332"/>
            </a:xfrm>
            <a:prstGeom prst="rect">
              <a:avLst/>
            </a:prstGeom>
            <a:noFill/>
          </p:spPr>
          <p:txBody>
            <a:bodyPr wrap="none" rtlCol="0">
              <a:spAutoFit/>
            </a:bodyPr>
            <a:lstStyle/>
            <a:p>
              <a:r>
                <a:rPr lang="en-US" dirty="0"/>
                <a:t>1.6</a:t>
              </a:r>
            </a:p>
          </p:txBody>
        </p:sp>
        <p:sp>
          <p:nvSpPr>
            <p:cNvPr id="117" name="TextBox 116"/>
            <p:cNvSpPr txBox="1"/>
            <p:nvPr/>
          </p:nvSpPr>
          <p:spPr>
            <a:xfrm>
              <a:off x="172248" y="3271287"/>
              <a:ext cx="453970" cy="369332"/>
            </a:xfrm>
            <a:prstGeom prst="rect">
              <a:avLst/>
            </a:prstGeom>
            <a:noFill/>
          </p:spPr>
          <p:txBody>
            <a:bodyPr wrap="none" rtlCol="0">
              <a:spAutoFit/>
            </a:bodyPr>
            <a:lstStyle/>
            <a:p>
              <a:r>
                <a:rPr lang="en-US" dirty="0"/>
                <a:t>1.8</a:t>
              </a:r>
            </a:p>
          </p:txBody>
        </p:sp>
        <p:sp>
          <p:nvSpPr>
            <p:cNvPr id="118" name="TextBox 117"/>
            <p:cNvSpPr txBox="1"/>
            <p:nvPr/>
          </p:nvSpPr>
          <p:spPr>
            <a:xfrm>
              <a:off x="173172" y="2584815"/>
              <a:ext cx="453970" cy="369332"/>
            </a:xfrm>
            <a:prstGeom prst="rect">
              <a:avLst/>
            </a:prstGeom>
            <a:noFill/>
          </p:spPr>
          <p:txBody>
            <a:bodyPr wrap="none" rtlCol="0">
              <a:spAutoFit/>
            </a:bodyPr>
            <a:lstStyle/>
            <a:p>
              <a:r>
                <a:rPr lang="en-US" dirty="0"/>
                <a:t>2.0</a:t>
              </a:r>
            </a:p>
          </p:txBody>
        </p:sp>
        <p:sp>
          <p:nvSpPr>
            <p:cNvPr id="119" name="TextBox 118"/>
            <p:cNvSpPr txBox="1"/>
            <p:nvPr/>
          </p:nvSpPr>
          <p:spPr>
            <a:xfrm>
              <a:off x="174096" y="1898343"/>
              <a:ext cx="453970" cy="369332"/>
            </a:xfrm>
            <a:prstGeom prst="rect">
              <a:avLst/>
            </a:prstGeom>
            <a:noFill/>
          </p:spPr>
          <p:txBody>
            <a:bodyPr wrap="none" rtlCol="0">
              <a:spAutoFit/>
            </a:bodyPr>
            <a:lstStyle/>
            <a:p>
              <a:r>
                <a:rPr lang="en-US" dirty="0"/>
                <a:t>2.2</a:t>
              </a:r>
            </a:p>
          </p:txBody>
        </p:sp>
        <p:sp>
          <p:nvSpPr>
            <p:cNvPr id="140" name="TextBox 139"/>
            <p:cNvSpPr txBox="1"/>
            <p:nvPr/>
          </p:nvSpPr>
          <p:spPr>
            <a:xfrm>
              <a:off x="169261" y="1204093"/>
              <a:ext cx="453970" cy="369332"/>
            </a:xfrm>
            <a:prstGeom prst="rect">
              <a:avLst/>
            </a:prstGeom>
            <a:noFill/>
          </p:spPr>
          <p:txBody>
            <a:bodyPr wrap="none" rtlCol="0">
              <a:spAutoFit/>
            </a:bodyPr>
            <a:lstStyle/>
            <a:p>
              <a:r>
                <a:rPr lang="en-US" dirty="0"/>
                <a:t>2.4</a:t>
              </a:r>
            </a:p>
          </p:txBody>
        </p:sp>
      </p:grpSp>
      <p:sp>
        <p:nvSpPr>
          <p:cNvPr id="126" name="TextBox 125"/>
          <p:cNvSpPr txBox="1"/>
          <p:nvPr/>
        </p:nvSpPr>
        <p:spPr>
          <a:xfrm>
            <a:off x="2761041" y="1443687"/>
            <a:ext cx="530915" cy="584775"/>
          </a:xfrm>
          <a:prstGeom prst="rect">
            <a:avLst/>
          </a:prstGeom>
          <a:solidFill>
            <a:srgbClr val="00FF7A"/>
          </a:solidFill>
          <a:ln>
            <a:solidFill>
              <a:srgbClr val="000090"/>
            </a:solidFill>
          </a:ln>
          <a:effectLst/>
        </p:spPr>
        <p:txBody>
          <a:bodyPr wrap="none" rtlCol="0">
            <a:spAutoFit/>
          </a:bodyPr>
          <a:lstStyle/>
          <a:p>
            <a:r>
              <a:rPr lang="en-US" sz="3200" b="1" dirty="0">
                <a:solidFill>
                  <a:srgbClr val="000090"/>
                </a:solidFill>
              </a:rPr>
              <a:t>N</a:t>
            </a:r>
          </a:p>
        </p:txBody>
      </p:sp>
      <p:sp>
        <p:nvSpPr>
          <p:cNvPr id="127" name="TextBox 126"/>
          <p:cNvSpPr txBox="1"/>
          <p:nvPr/>
        </p:nvSpPr>
        <p:spPr>
          <a:xfrm>
            <a:off x="6780539" y="1472892"/>
            <a:ext cx="564578" cy="584775"/>
          </a:xfrm>
          <a:prstGeom prst="rect">
            <a:avLst/>
          </a:prstGeom>
          <a:solidFill>
            <a:srgbClr val="00FF7A"/>
          </a:solidFill>
          <a:ln>
            <a:solidFill>
              <a:srgbClr val="000090"/>
            </a:solidFill>
          </a:ln>
          <a:effectLst/>
        </p:spPr>
        <p:txBody>
          <a:bodyPr wrap="none" rtlCol="0">
            <a:spAutoFit/>
          </a:bodyPr>
          <a:lstStyle/>
          <a:p>
            <a:r>
              <a:rPr lang="en-US" sz="3200" b="1" dirty="0" err="1">
                <a:solidFill>
                  <a:srgbClr val="000090"/>
                </a:solidFill>
              </a:rPr>
              <a:t>Δ</a:t>
            </a:r>
            <a:r>
              <a:rPr lang="en-US" sz="3200" b="1" dirty="0">
                <a:solidFill>
                  <a:srgbClr val="000090"/>
                </a:solidFill>
              </a:rPr>
              <a:t> </a:t>
            </a:r>
          </a:p>
        </p:txBody>
      </p:sp>
      <p:sp>
        <p:nvSpPr>
          <p:cNvPr id="84" name="Rectangle 83"/>
          <p:cNvSpPr/>
          <p:nvPr/>
        </p:nvSpPr>
        <p:spPr>
          <a:xfrm>
            <a:off x="6601369" y="1405508"/>
            <a:ext cx="45719" cy="4144874"/>
          </a:xfrm>
          <a:prstGeom prst="rect">
            <a:avLst/>
          </a:prstGeom>
          <a:solidFill>
            <a:schemeClr val="bg1">
              <a:lumMod val="7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130"/>
          <p:cNvGrpSpPr/>
          <p:nvPr/>
        </p:nvGrpSpPr>
        <p:grpSpPr>
          <a:xfrm>
            <a:off x="6555235" y="1403921"/>
            <a:ext cx="119178" cy="4163163"/>
            <a:chOff x="1124549" y="1410064"/>
            <a:chExt cx="245534" cy="4163163"/>
          </a:xfrm>
        </p:grpSpPr>
        <p:cxnSp>
          <p:nvCxnSpPr>
            <p:cNvPr id="132" name="Straight Connector 131"/>
            <p:cNvCxnSpPr/>
            <p:nvPr/>
          </p:nvCxnSpPr>
          <p:spPr>
            <a:xfrm>
              <a:off x="1149509" y="5571639"/>
              <a:ext cx="209742"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1152043" y="4875755"/>
              <a:ext cx="20973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1154592" y="4179871"/>
              <a:ext cx="20973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1156652" y="3483987"/>
              <a:ext cx="213431"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1157582" y="2788103"/>
              <a:ext cx="20973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1134512" y="2092219"/>
              <a:ext cx="20973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124549" y="1410064"/>
              <a:ext cx="209738" cy="1588"/>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9" name="Group 147"/>
          <p:cNvGrpSpPr/>
          <p:nvPr/>
        </p:nvGrpSpPr>
        <p:grpSpPr>
          <a:xfrm>
            <a:off x="10215887" y="1398811"/>
            <a:ext cx="116388" cy="4163163"/>
            <a:chOff x="1573987" y="1410064"/>
            <a:chExt cx="239785" cy="4163163"/>
          </a:xfrm>
        </p:grpSpPr>
        <p:cxnSp>
          <p:nvCxnSpPr>
            <p:cNvPr id="150" name="Straight Connector 149"/>
            <p:cNvCxnSpPr/>
            <p:nvPr/>
          </p:nvCxnSpPr>
          <p:spPr>
            <a:xfrm>
              <a:off x="1598035" y="5571639"/>
              <a:ext cx="209741"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1601483" y="4875755"/>
              <a:ext cx="209739"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1604033" y="4179871"/>
              <a:ext cx="209739"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1580258" y="3483987"/>
              <a:ext cx="213431"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1582104" y="2788103"/>
              <a:ext cx="209739"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1583950" y="2092219"/>
              <a:ext cx="209739"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573987" y="1410064"/>
              <a:ext cx="209738" cy="1588"/>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104" name="Rectangle 103"/>
          <p:cNvSpPr/>
          <p:nvPr/>
        </p:nvSpPr>
        <p:spPr>
          <a:xfrm flipV="1">
            <a:off x="5865602" y="2309586"/>
            <a:ext cx="181207" cy="388783"/>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flipV="1">
            <a:off x="4336797" y="2051458"/>
            <a:ext cx="179545" cy="311026"/>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flipV="1">
            <a:off x="6235712" y="1867927"/>
            <a:ext cx="181207" cy="388783"/>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flipV="1">
            <a:off x="4723345" y="2972660"/>
            <a:ext cx="179346" cy="408255"/>
          </a:xfrm>
          <a:prstGeom prst="rect">
            <a:avLst/>
          </a:prstGeom>
          <a:solidFill>
            <a:srgbClr val="800000"/>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flipV="1">
            <a:off x="9957114" y="2024109"/>
            <a:ext cx="179204" cy="249527"/>
          </a:xfrm>
          <a:prstGeom prst="rect">
            <a:avLst/>
          </a:prstGeom>
          <a:solidFill>
            <a:srgbClr val="DF6A17"/>
          </a:solidFill>
          <a:ln w="285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6589011" y="5621122"/>
            <a:ext cx="505267" cy="307777"/>
          </a:xfrm>
          <a:prstGeom prst="rect">
            <a:avLst/>
          </a:prstGeom>
          <a:noFill/>
        </p:spPr>
        <p:txBody>
          <a:bodyPr wrap="none" rtlCol="0">
            <a:spAutoFit/>
          </a:bodyPr>
          <a:lstStyle/>
          <a:p>
            <a:r>
              <a:rPr lang="en-US" sz="1400" dirty="0">
                <a:latin typeface="Arial"/>
                <a:cs typeface="Arial"/>
              </a:rPr>
              <a:t>1/2</a:t>
            </a:r>
            <a:r>
              <a:rPr lang="en-US" sz="1400" b="1" baseline="30000" dirty="0">
                <a:latin typeface="Arial"/>
                <a:cs typeface="Arial"/>
              </a:rPr>
              <a:t>+</a:t>
            </a:r>
          </a:p>
        </p:txBody>
      </p:sp>
      <p:sp>
        <p:nvSpPr>
          <p:cNvPr id="108" name="TextBox 107"/>
          <p:cNvSpPr txBox="1"/>
          <p:nvPr/>
        </p:nvSpPr>
        <p:spPr>
          <a:xfrm>
            <a:off x="7043425" y="5622059"/>
            <a:ext cx="505267" cy="307777"/>
          </a:xfrm>
          <a:prstGeom prst="rect">
            <a:avLst/>
          </a:prstGeom>
          <a:noFill/>
        </p:spPr>
        <p:txBody>
          <a:bodyPr wrap="none" rtlCol="0">
            <a:spAutoFit/>
          </a:bodyPr>
          <a:lstStyle/>
          <a:p>
            <a:r>
              <a:rPr lang="en-US" sz="1400" dirty="0">
                <a:latin typeface="Arial"/>
                <a:cs typeface="Arial"/>
              </a:rPr>
              <a:t>3/2</a:t>
            </a:r>
            <a:r>
              <a:rPr lang="en-US" sz="1400" b="1" baseline="30000" dirty="0">
                <a:latin typeface="Arial"/>
                <a:cs typeface="Arial"/>
              </a:rPr>
              <a:t>+</a:t>
            </a:r>
          </a:p>
        </p:txBody>
      </p:sp>
      <p:sp>
        <p:nvSpPr>
          <p:cNvPr id="109" name="TextBox 108"/>
          <p:cNvSpPr txBox="1"/>
          <p:nvPr/>
        </p:nvSpPr>
        <p:spPr>
          <a:xfrm>
            <a:off x="7465694" y="5622996"/>
            <a:ext cx="505267" cy="307777"/>
          </a:xfrm>
          <a:prstGeom prst="rect">
            <a:avLst/>
          </a:prstGeom>
          <a:noFill/>
        </p:spPr>
        <p:txBody>
          <a:bodyPr wrap="none" rtlCol="0">
            <a:spAutoFit/>
          </a:bodyPr>
          <a:lstStyle/>
          <a:p>
            <a:r>
              <a:rPr lang="en-US" sz="1400" dirty="0">
                <a:latin typeface="Arial"/>
                <a:cs typeface="Arial"/>
              </a:rPr>
              <a:t>5/2</a:t>
            </a:r>
            <a:r>
              <a:rPr lang="en-US" sz="1400" b="1" baseline="30000" dirty="0">
                <a:latin typeface="Arial"/>
                <a:cs typeface="Arial"/>
              </a:rPr>
              <a:t>+</a:t>
            </a:r>
          </a:p>
        </p:txBody>
      </p:sp>
      <p:sp>
        <p:nvSpPr>
          <p:cNvPr id="111" name="TextBox 110"/>
          <p:cNvSpPr txBox="1"/>
          <p:nvPr/>
        </p:nvSpPr>
        <p:spPr>
          <a:xfrm>
            <a:off x="8726104" y="5613219"/>
            <a:ext cx="472643" cy="307777"/>
          </a:xfrm>
          <a:prstGeom prst="rect">
            <a:avLst/>
          </a:prstGeom>
          <a:noFill/>
        </p:spPr>
        <p:txBody>
          <a:bodyPr wrap="none" rtlCol="0">
            <a:spAutoFit/>
          </a:bodyPr>
          <a:lstStyle/>
          <a:p>
            <a:r>
              <a:rPr lang="en-US" sz="1400" dirty="0">
                <a:latin typeface="Arial"/>
                <a:cs typeface="Arial"/>
              </a:rPr>
              <a:t>1/2</a:t>
            </a:r>
            <a:r>
              <a:rPr lang="en-US" sz="1400" b="1" baseline="30000" dirty="0">
                <a:latin typeface="Arial"/>
                <a:cs typeface="Arial"/>
              </a:rPr>
              <a:t>-</a:t>
            </a:r>
          </a:p>
        </p:txBody>
      </p:sp>
      <p:sp>
        <p:nvSpPr>
          <p:cNvPr id="112" name="TextBox 111"/>
          <p:cNvSpPr txBox="1"/>
          <p:nvPr/>
        </p:nvSpPr>
        <p:spPr>
          <a:xfrm>
            <a:off x="9101951" y="5614156"/>
            <a:ext cx="472643" cy="307777"/>
          </a:xfrm>
          <a:prstGeom prst="rect">
            <a:avLst/>
          </a:prstGeom>
          <a:noFill/>
        </p:spPr>
        <p:txBody>
          <a:bodyPr wrap="none" rtlCol="0">
            <a:spAutoFit/>
          </a:bodyPr>
          <a:lstStyle/>
          <a:p>
            <a:r>
              <a:rPr lang="en-US" sz="1400" dirty="0">
                <a:latin typeface="Arial"/>
                <a:cs typeface="Arial"/>
              </a:rPr>
              <a:t>3/2</a:t>
            </a:r>
            <a:r>
              <a:rPr lang="en-US" sz="1400" b="1" baseline="30000" dirty="0">
                <a:latin typeface="Arial"/>
                <a:cs typeface="Arial"/>
              </a:rPr>
              <a:t>-</a:t>
            </a:r>
          </a:p>
        </p:txBody>
      </p:sp>
      <p:sp>
        <p:nvSpPr>
          <p:cNvPr id="113" name="TextBox 112"/>
          <p:cNvSpPr txBox="1"/>
          <p:nvPr/>
        </p:nvSpPr>
        <p:spPr>
          <a:xfrm>
            <a:off x="9444988" y="5615093"/>
            <a:ext cx="472643" cy="307777"/>
          </a:xfrm>
          <a:prstGeom prst="rect">
            <a:avLst/>
          </a:prstGeom>
          <a:noFill/>
        </p:spPr>
        <p:txBody>
          <a:bodyPr wrap="none" rtlCol="0">
            <a:spAutoFit/>
          </a:bodyPr>
          <a:lstStyle/>
          <a:p>
            <a:r>
              <a:rPr lang="en-US" sz="1400" dirty="0">
                <a:latin typeface="Arial"/>
                <a:cs typeface="Arial"/>
              </a:rPr>
              <a:t>5/2</a:t>
            </a:r>
            <a:r>
              <a:rPr lang="en-US" sz="1400" b="1" baseline="30000" dirty="0">
                <a:latin typeface="Arial"/>
                <a:cs typeface="Arial"/>
              </a:rPr>
              <a:t>-</a:t>
            </a:r>
          </a:p>
        </p:txBody>
      </p:sp>
      <p:sp>
        <p:nvSpPr>
          <p:cNvPr id="120" name="TextBox 119"/>
          <p:cNvSpPr txBox="1"/>
          <p:nvPr/>
        </p:nvSpPr>
        <p:spPr>
          <a:xfrm>
            <a:off x="7925724" y="5612556"/>
            <a:ext cx="505267" cy="307777"/>
          </a:xfrm>
          <a:prstGeom prst="rect">
            <a:avLst/>
          </a:prstGeom>
          <a:noFill/>
        </p:spPr>
        <p:txBody>
          <a:bodyPr wrap="none" rtlCol="0">
            <a:spAutoFit/>
          </a:bodyPr>
          <a:lstStyle/>
          <a:p>
            <a:r>
              <a:rPr lang="en-US" sz="1400" dirty="0">
                <a:latin typeface="Arial"/>
                <a:cs typeface="Arial"/>
              </a:rPr>
              <a:t>7/2</a:t>
            </a:r>
            <a:r>
              <a:rPr lang="en-US" sz="1400" b="1" baseline="30000" dirty="0">
                <a:latin typeface="Arial"/>
                <a:cs typeface="Arial"/>
              </a:rPr>
              <a:t>+</a:t>
            </a:r>
          </a:p>
        </p:txBody>
      </p:sp>
      <p:sp>
        <p:nvSpPr>
          <p:cNvPr id="122" name="TextBox 121"/>
          <p:cNvSpPr txBox="1"/>
          <p:nvPr/>
        </p:nvSpPr>
        <p:spPr>
          <a:xfrm>
            <a:off x="9825917" y="5604653"/>
            <a:ext cx="472643" cy="307777"/>
          </a:xfrm>
          <a:prstGeom prst="rect">
            <a:avLst/>
          </a:prstGeom>
          <a:noFill/>
        </p:spPr>
        <p:txBody>
          <a:bodyPr wrap="none" rtlCol="0">
            <a:spAutoFit/>
          </a:bodyPr>
          <a:lstStyle/>
          <a:p>
            <a:r>
              <a:rPr lang="en-US" sz="1400" dirty="0">
                <a:latin typeface="Arial"/>
                <a:cs typeface="Arial"/>
              </a:rPr>
              <a:t>7/2</a:t>
            </a:r>
            <a:r>
              <a:rPr lang="en-US" sz="1400" b="1" baseline="30000" dirty="0">
                <a:latin typeface="Arial"/>
                <a:cs typeface="Arial"/>
              </a:rPr>
              <a:t>-</a:t>
            </a:r>
          </a:p>
        </p:txBody>
      </p:sp>
      <p:sp>
        <p:nvSpPr>
          <p:cNvPr id="125" name="TextBox 124"/>
          <p:cNvSpPr txBox="1"/>
          <p:nvPr/>
        </p:nvSpPr>
        <p:spPr>
          <a:xfrm>
            <a:off x="6051008" y="5633209"/>
            <a:ext cx="472643" cy="307777"/>
          </a:xfrm>
          <a:prstGeom prst="rect">
            <a:avLst/>
          </a:prstGeom>
          <a:noFill/>
        </p:spPr>
        <p:txBody>
          <a:bodyPr wrap="none" rtlCol="0">
            <a:spAutoFit/>
          </a:bodyPr>
          <a:lstStyle/>
          <a:p>
            <a:r>
              <a:rPr lang="en-US" sz="1400" dirty="0">
                <a:latin typeface="Arial"/>
                <a:cs typeface="Arial"/>
              </a:rPr>
              <a:t>9/2</a:t>
            </a:r>
            <a:r>
              <a:rPr lang="en-US" sz="1400" b="1" baseline="30000" dirty="0">
                <a:latin typeface="Arial"/>
                <a:cs typeface="Arial"/>
              </a:rPr>
              <a:t>-</a:t>
            </a:r>
          </a:p>
        </p:txBody>
      </p:sp>
      <p:sp>
        <p:nvSpPr>
          <p:cNvPr id="138" name="TextBox 137"/>
          <p:cNvSpPr txBox="1"/>
          <p:nvPr/>
        </p:nvSpPr>
        <p:spPr>
          <a:xfrm>
            <a:off x="4138114" y="5629017"/>
            <a:ext cx="505267" cy="307777"/>
          </a:xfrm>
          <a:prstGeom prst="rect">
            <a:avLst/>
          </a:prstGeom>
          <a:noFill/>
        </p:spPr>
        <p:txBody>
          <a:bodyPr wrap="none" rtlCol="0">
            <a:spAutoFit/>
          </a:bodyPr>
          <a:lstStyle/>
          <a:p>
            <a:r>
              <a:rPr lang="en-US" sz="1400" dirty="0">
                <a:latin typeface="Arial"/>
                <a:cs typeface="Arial"/>
              </a:rPr>
              <a:t>9/2</a:t>
            </a:r>
            <a:r>
              <a:rPr lang="en-US" sz="1400" b="1" baseline="30000" dirty="0">
                <a:latin typeface="Arial"/>
                <a:cs typeface="Arial"/>
              </a:rPr>
              <a:t>+</a:t>
            </a:r>
          </a:p>
        </p:txBody>
      </p:sp>
      <p:sp>
        <p:nvSpPr>
          <p:cNvPr id="103" name="Rectangle 102"/>
          <p:cNvSpPr/>
          <p:nvPr/>
        </p:nvSpPr>
        <p:spPr>
          <a:xfrm>
            <a:off x="2670225" y="3647398"/>
            <a:ext cx="3940689" cy="357518"/>
          </a:xfrm>
          <a:prstGeom prst="rect">
            <a:avLst/>
          </a:prstGeom>
          <a:solidFill>
            <a:srgbClr val="CCFFCC">
              <a:alpha val="25000"/>
            </a:srgbClr>
          </a:solidFill>
          <a:ln w="19050" cap="flat" cmpd="sng" algn="ctr">
            <a:solidFill>
              <a:srgbClr val="000000"/>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2625976" y="2983000"/>
            <a:ext cx="3940689" cy="357518"/>
          </a:xfrm>
          <a:prstGeom prst="rect">
            <a:avLst/>
          </a:prstGeom>
          <a:solidFill>
            <a:schemeClr val="accent2">
              <a:lumMod val="75000"/>
              <a:alpha val="25000"/>
            </a:schemeClr>
          </a:solidFill>
          <a:ln w="19050" cap="flat" cmpd="sng" algn="ctr">
            <a:solidFill>
              <a:srgbClr val="00DC6E"/>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6654277" y="2921532"/>
            <a:ext cx="3611484" cy="357518"/>
          </a:xfrm>
          <a:prstGeom prst="rect">
            <a:avLst/>
          </a:prstGeom>
          <a:solidFill>
            <a:srgbClr val="CCFFCC">
              <a:alpha val="25000"/>
            </a:srgbClr>
          </a:solidFill>
          <a:ln w="19050" cap="flat" cmpd="sng" algn="ctr">
            <a:solidFill>
              <a:srgbClr val="000000"/>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TextBox 144"/>
          <p:cNvSpPr txBox="1"/>
          <p:nvPr/>
        </p:nvSpPr>
        <p:spPr>
          <a:xfrm>
            <a:off x="-5648" y="34739"/>
            <a:ext cx="12191998" cy="646331"/>
          </a:xfrm>
          <a:prstGeom prst="rect">
            <a:avLst/>
          </a:prstGeom>
          <a:noFill/>
        </p:spPr>
        <p:txBody>
          <a:bodyPr wrap="square" rtlCol="0">
            <a:spAutoFit/>
          </a:bodyPr>
          <a:lstStyle/>
          <a:p>
            <a:pPr algn="ctr"/>
            <a:r>
              <a:rPr lang="en-US" sz="3600" b="1" dirty="0">
                <a:latin typeface="Arial"/>
                <a:cs typeface="Arial"/>
              </a:rPr>
              <a:t>The N/</a:t>
            </a:r>
            <a:r>
              <a:rPr lang="en-US" sz="3600" b="1" dirty="0" err="1">
                <a:latin typeface="Arial"/>
                <a:cs typeface="Arial"/>
              </a:rPr>
              <a:t>Δ</a:t>
            </a:r>
            <a:r>
              <a:rPr lang="en-US" sz="3600" b="1" dirty="0">
                <a:latin typeface="Arial"/>
                <a:cs typeface="Arial"/>
              </a:rPr>
              <a:t> Spectrum up to 2.2 GeV </a:t>
            </a:r>
            <a:r>
              <a:rPr lang="en-US" sz="3600" b="1" dirty="0">
                <a:solidFill>
                  <a:srgbClr val="960306"/>
                </a:solidFill>
                <a:latin typeface="Arial"/>
                <a:cs typeface="Arial"/>
              </a:rPr>
              <a:t> </a:t>
            </a:r>
            <a:r>
              <a:rPr lang="en-US" sz="3600" b="1" dirty="0">
                <a:solidFill>
                  <a:srgbClr val="FF0000"/>
                </a:solidFill>
                <a:latin typeface="Arial"/>
                <a:cs typeface="Arial"/>
              </a:rPr>
              <a:t>2018</a:t>
            </a:r>
            <a:r>
              <a:rPr lang="en-US" sz="3600" b="1" dirty="0">
                <a:solidFill>
                  <a:srgbClr val="800000"/>
                </a:solidFill>
                <a:latin typeface="Arial"/>
                <a:cs typeface="Arial"/>
              </a:rPr>
              <a:t> </a:t>
            </a:r>
            <a:r>
              <a:rPr lang="en-US" sz="3600" b="1" dirty="0">
                <a:latin typeface="Arial"/>
                <a:cs typeface="Arial"/>
              </a:rPr>
              <a:t>(PDG)</a:t>
            </a:r>
          </a:p>
        </p:txBody>
      </p:sp>
      <p:sp>
        <p:nvSpPr>
          <p:cNvPr id="123" name="Rectangle 122"/>
          <p:cNvSpPr/>
          <p:nvPr/>
        </p:nvSpPr>
        <p:spPr>
          <a:xfrm>
            <a:off x="7146675" y="2940998"/>
            <a:ext cx="178743" cy="151031"/>
          </a:xfrm>
          <a:prstGeom prst="rect">
            <a:avLst/>
          </a:prstGeom>
          <a:solidFill>
            <a:srgbClr val="80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122A2781-3A84-4647-9B26-FA500A1B9141}"/>
              </a:ext>
            </a:extLst>
          </p:cNvPr>
          <p:cNvSpPr>
            <a:spLocks noGrp="1"/>
          </p:cNvSpPr>
          <p:nvPr>
            <p:ph type="dt" sz="half" idx="10"/>
          </p:nvPr>
        </p:nvSpPr>
        <p:spPr/>
        <p:txBody>
          <a:bodyPr/>
          <a:lstStyle/>
          <a:p>
            <a:fld id="{28273E1A-27C3-9445-8D13-52F85E1C7D2F}" type="datetime1">
              <a:rPr lang="en-US" smtClean="0"/>
              <a:t>11/5/19</a:t>
            </a:fld>
            <a:endParaRPr lang="en-US"/>
          </a:p>
        </p:txBody>
      </p:sp>
      <p:sp>
        <p:nvSpPr>
          <p:cNvPr id="13" name="Slide Number Placeholder 12">
            <a:extLst>
              <a:ext uri="{FF2B5EF4-FFF2-40B4-BE49-F238E27FC236}">
                <a16:creationId xmlns:a16="http://schemas.microsoft.com/office/drawing/2014/main" id="{75E9DFEB-FA8D-4F43-A2B4-6678F0BD2A7C}"/>
              </a:ext>
            </a:extLst>
          </p:cNvPr>
          <p:cNvSpPr>
            <a:spLocks noGrp="1"/>
          </p:cNvSpPr>
          <p:nvPr>
            <p:ph type="sldNum" sz="quarter" idx="12"/>
          </p:nvPr>
        </p:nvSpPr>
        <p:spPr/>
        <p:txBody>
          <a:bodyPr/>
          <a:lstStyle/>
          <a:p>
            <a:fld id="{4F59604A-DDD4-4BE5-9F0F-C50D317D165F}" type="slidenum">
              <a:rPr lang="en-US" smtClean="0"/>
              <a:pPr/>
              <a:t>31</a:t>
            </a:fld>
            <a:endParaRPr lang="en-US" dirty="0"/>
          </a:p>
        </p:txBody>
      </p:sp>
      <p:sp>
        <p:nvSpPr>
          <p:cNvPr id="17" name="TextBox 16">
            <a:extLst>
              <a:ext uri="{FF2B5EF4-FFF2-40B4-BE49-F238E27FC236}">
                <a16:creationId xmlns:a16="http://schemas.microsoft.com/office/drawing/2014/main" id="{2E8F1DAC-D15B-E747-8279-CF7897E7651F}"/>
              </a:ext>
            </a:extLst>
          </p:cNvPr>
          <p:cNvSpPr txBox="1"/>
          <p:nvPr/>
        </p:nvSpPr>
        <p:spPr>
          <a:xfrm rot="16200000">
            <a:off x="1202881" y="2869110"/>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Mass (GeV)</a:t>
            </a:r>
          </a:p>
        </p:txBody>
      </p:sp>
      <p:sp>
        <p:nvSpPr>
          <p:cNvPr id="146" name="Date Placeholder 5">
            <a:extLst>
              <a:ext uri="{FF2B5EF4-FFF2-40B4-BE49-F238E27FC236}">
                <a16:creationId xmlns:a16="http://schemas.microsoft.com/office/drawing/2014/main" id="{B76E89E7-AD46-2F4A-97FA-28E31BE30BD7}"/>
              </a:ext>
            </a:extLst>
          </p:cNvPr>
          <p:cNvSpPr txBox="1">
            <a:spLocks/>
          </p:cNvSpPr>
          <p:nvPr/>
        </p:nvSpPr>
        <p:spPr>
          <a:xfrm>
            <a:off x="691243" y="5991225"/>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2C32DB-D629-A440-BD96-4A6FE92D4B5E}" type="datetime1">
              <a:rPr lang="en-US" smtClean="0"/>
              <a:pPr/>
              <a:t>11/5/19</a:t>
            </a:fld>
            <a:endParaRPr lang="en-US" dirty="0"/>
          </a:p>
        </p:txBody>
      </p:sp>
      <p:sp>
        <p:nvSpPr>
          <p:cNvPr id="158" name="Slide Number Placeholder 10">
            <a:extLst>
              <a:ext uri="{FF2B5EF4-FFF2-40B4-BE49-F238E27FC236}">
                <a16:creationId xmlns:a16="http://schemas.microsoft.com/office/drawing/2014/main" id="{C9047EBA-45E2-1543-B11F-2B233B0A62E9}"/>
              </a:ext>
            </a:extLst>
          </p:cNvPr>
          <p:cNvSpPr txBox="1">
            <a:spLocks/>
          </p:cNvSpPr>
          <p:nvPr/>
        </p:nvSpPr>
        <p:spPr>
          <a:xfrm>
            <a:off x="9247414" y="599122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4EC5647-5868-264A-970C-8CE494DA89F7}" type="slidenum">
              <a:rPr lang="en-US" sz="1200" smtClean="0">
                <a:solidFill>
                  <a:schemeClr val="tx1">
                    <a:lumMod val="50000"/>
                    <a:lumOff val="50000"/>
                  </a:schemeClr>
                </a:solidFill>
              </a:rPr>
              <a:pPr algn="r"/>
              <a:t>31</a:t>
            </a:fld>
            <a:endParaRPr lang="en-US" sz="1200" dirty="0">
              <a:solidFill>
                <a:schemeClr val="tx1">
                  <a:lumMod val="50000"/>
                  <a:lumOff val="50000"/>
                </a:schemeClr>
              </a:solidFill>
            </a:endParaRPr>
          </a:p>
        </p:txBody>
      </p:sp>
    </p:spTree>
    <p:custDataLst>
      <p:tags r:id="rId1"/>
    </p:custDataLst>
    <p:extLst>
      <p:ext uri="{BB962C8B-B14F-4D97-AF65-F5344CB8AC3E}">
        <p14:creationId xmlns:p14="http://schemas.microsoft.com/office/powerpoint/2010/main" val="2687393581"/>
      </p:ext>
    </p:extLst>
  </p:cSld>
  <p:clrMapOvr>
    <a:masterClrMapping/>
  </p:clrMapOvr>
  <mc:AlternateContent xmlns:mc="http://schemas.openxmlformats.org/markup-compatibility/2006" xmlns:p14="http://schemas.microsoft.com/office/powerpoint/2010/main">
    <mc:Choice Requires="p14">
      <p:transition spd="slow" p14:dur="2000" advTm="46269"/>
    </mc:Choice>
    <mc:Fallback xmlns="">
      <p:transition spd="slow" advTm="46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0"/>
                                        </p:tgtEl>
                                        <p:attrNameLst>
                                          <p:attrName>style.visibility</p:attrName>
                                        </p:attrNameLst>
                                      </p:cBhvr>
                                      <p:to>
                                        <p:strVal val="visible"/>
                                      </p:to>
                                    </p:set>
                                  </p:childTnLst>
                                </p:cTn>
                              </p:par>
                            </p:childTnLst>
                          </p:cTn>
                        </p:par>
                        <p:par>
                          <p:cTn id="37" fill="hold">
                            <p:stCondLst>
                              <p:cond delay="0"/>
                            </p:stCondLst>
                            <p:childTnLst>
                              <p:par>
                                <p:cTn id="38" presetID="10" presetClass="exit" presetSubtype="0" fill="hold" grpId="0" nodeType="afterEffect">
                                  <p:stCondLst>
                                    <p:cond delay="0"/>
                                  </p:stCondLst>
                                  <p:childTnLst>
                                    <p:animEffect transition="out" filter="fade">
                                      <p:cBhvr>
                                        <p:cTn id="39" dur="2000"/>
                                        <p:tgtEl>
                                          <p:spTgt spid="151"/>
                                        </p:tgtEl>
                                      </p:cBhvr>
                                    </p:animEffect>
                                    <p:set>
                                      <p:cBhvr>
                                        <p:cTn id="40" dur="1" fill="hold">
                                          <p:stCondLst>
                                            <p:cond delay="1999"/>
                                          </p:stCondLst>
                                        </p:cTn>
                                        <p:tgtEl>
                                          <p:spTgt spid="151"/>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fade">
                                      <p:cBhvr>
                                        <p:cTn id="43" dur="2000"/>
                                        <p:tgtEl>
                                          <p:spTgt spid="14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62" grpId="0" animBg="1"/>
      <p:bldP spid="66" grpId="0" animBg="1"/>
      <p:bldP spid="78" grpId="0" animBg="1"/>
      <p:bldP spid="82" grpId="0" animBg="1"/>
      <p:bldP spid="75" grpId="0" animBg="1"/>
      <p:bldP spid="83" grpId="0" animBg="1"/>
      <p:bldP spid="128" grpId="0" animBg="1"/>
      <p:bldP spid="89" grpId="0" animBg="1"/>
      <p:bldP spid="101" grpId="0" animBg="1"/>
      <p:bldP spid="129" grpId="0" animBg="1"/>
      <p:bldP spid="130" grpId="0" animBg="1"/>
      <p:bldP spid="103" grpId="0" animBg="1"/>
      <p:bldP spid="131" grpId="0" animBg="1"/>
      <p:bldP spid="143" grpId="0" animBg="1"/>
      <p:bldP spid="1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p:cNvPicPr>
            <a:picLocks noChangeAspect="1" noChangeArrowheads="1"/>
          </p:cNvPicPr>
          <p:nvPr/>
        </p:nvPicPr>
        <p:blipFill>
          <a:blip r:embed="rId2"/>
          <a:srcRect l="16599" b="8859"/>
          <a:stretch>
            <a:fillRect/>
          </a:stretch>
        </p:blipFill>
        <p:spPr bwMode="auto">
          <a:xfrm>
            <a:off x="8321002" y="946320"/>
            <a:ext cx="3557131" cy="2651714"/>
          </a:xfrm>
          <a:prstGeom prst="rect">
            <a:avLst/>
          </a:prstGeom>
          <a:solidFill>
            <a:schemeClr val="accent5">
              <a:lumMod val="75000"/>
            </a:schemeClr>
          </a:solidFill>
          <a:ln w="9525">
            <a:solidFill>
              <a:schemeClr val="tx1"/>
            </a:solidFill>
            <a:miter lim="800000"/>
            <a:headEnd/>
            <a:tailEnd/>
          </a:ln>
        </p:spPr>
      </p:pic>
      <p:sp>
        <p:nvSpPr>
          <p:cNvPr id="2" name="Title 1"/>
          <p:cNvSpPr>
            <a:spLocks noGrp="1"/>
          </p:cNvSpPr>
          <p:nvPr>
            <p:ph type="title"/>
          </p:nvPr>
        </p:nvSpPr>
        <p:spPr>
          <a:xfrm>
            <a:off x="102821" y="-13304"/>
            <a:ext cx="12046019" cy="760397"/>
          </a:xfrm>
        </p:spPr>
        <p:txBody>
          <a:bodyPr>
            <a:normAutofit/>
          </a:bodyPr>
          <a:lstStyle/>
          <a:p>
            <a:r>
              <a:rPr lang="en-US" sz="3600" dirty="0" err="1"/>
              <a:t>JLab</a:t>
            </a:r>
            <a:r>
              <a:rPr lang="en-US" sz="3600" dirty="0"/>
              <a:t> @ 12 GeV Equipment</a:t>
            </a:r>
          </a:p>
        </p:txBody>
      </p:sp>
      <p:pic>
        <p:nvPicPr>
          <p:cNvPr id="5" name="Picture 2"/>
          <p:cNvPicPr>
            <a:picLocks noChangeAspect="1" noChangeArrowheads="1"/>
          </p:cNvPicPr>
          <p:nvPr/>
        </p:nvPicPr>
        <p:blipFill>
          <a:blip r:embed="rId3" cstate="print"/>
          <a:srcRect l="5543"/>
          <a:stretch>
            <a:fillRect/>
          </a:stretch>
        </p:blipFill>
        <p:spPr bwMode="auto">
          <a:xfrm>
            <a:off x="4745417" y="911209"/>
            <a:ext cx="3378457" cy="2748167"/>
          </a:xfrm>
          <a:prstGeom prst="rect">
            <a:avLst/>
          </a:prstGeom>
          <a:noFill/>
          <a:ln w="9525">
            <a:noFill/>
            <a:miter lim="800000"/>
            <a:headEnd/>
            <a:tailEnd/>
          </a:ln>
          <a:effectLst>
            <a:outerShdw blurRad="330200" dist="152400" dir="2040000">
              <a:srgbClr val="000000">
                <a:alpha val="43000"/>
              </a:srgbClr>
            </a:outerShdw>
          </a:effectLst>
        </p:spPr>
      </p:pic>
      <p:sp>
        <p:nvSpPr>
          <p:cNvPr id="33" name="TextBox 32"/>
          <p:cNvSpPr txBox="1"/>
          <p:nvPr/>
        </p:nvSpPr>
        <p:spPr>
          <a:xfrm>
            <a:off x="7018640" y="1533128"/>
            <a:ext cx="686406" cy="338554"/>
          </a:xfrm>
          <a:prstGeom prst="rect">
            <a:avLst/>
          </a:prstGeom>
          <a:solidFill>
            <a:srgbClr val="FFFFFF"/>
          </a:solidFill>
          <a:ln>
            <a:solidFill>
              <a:schemeClr val="tx1"/>
            </a:solidFill>
          </a:ln>
        </p:spPr>
        <p:txBody>
          <a:bodyPr wrap="none" rtlCol="0">
            <a:spAutoFit/>
          </a:bodyPr>
          <a:lstStyle/>
          <a:p>
            <a:r>
              <a:rPr lang="en-US" sz="1600" b="1" i="1" dirty="0">
                <a:solidFill>
                  <a:srgbClr val="FF0000"/>
                </a:solidFill>
                <a:latin typeface="Calibri"/>
                <a:cs typeface="Calibri"/>
              </a:rPr>
              <a:t>SHMS</a:t>
            </a:r>
          </a:p>
        </p:txBody>
      </p:sp>
      <p:grpSp>
        <p:nvGrpSpPr>
          <p:cNvPr id="3" name="Group 35"/>
          <p:cNvGrpSpPr/>
          <p:nvPr/>
        </p:nvGrpSpPr>
        <p:grpSpPr>
          <a:xfrm>
            <a:off x="697302" y="3960881"/>
            <a:ext cx="3511841" cy="2304864"/>
            <a:chOff x="1006" y="4037319"/>
            <a:chExt cx="3842408" cy="2342249"/>
          </a:xfrm>
        </p:grpSpPr>
        <p:pic>
          <p:nvPicPr>
            <p:cNvPr id="7" name="Picture 3"/>
            <p:cNvPicPr>
              <a:picLocks noChangeAspect="1" noChangeArrowheads="1"/>
            </p:cNvPicPr>
            <p:nvPr/>
          </p:nvPicPr>
          <p:blipFill>
            <a:blip r:embed="rId4" cstate="print"/>
            <a:srcRect l="5313" t="17673" r="10429" b="24149"/>
            <a:stretch>
              <a:fillRect/>
            </a:stretch>
          </p:blipFill>
          <p:spPr bwMode="auto">
            <a:xfrm>
              <a:off x="1006" y="4122292"/>
              <a:ext cx="3714460" cy="2257276"/>
            </a:xfrm>
            <a:prstGeom prst="rect">
              <a:avLst/>
            </a:prstGeom>
            <a:noFill/>
            <a:ln w="12700" cap="flat">
              <a:solidFill>
                <a:srgbClr val="000000"/>
              </a:solidFill>
              <a:miter lim="800000"/>
              <a:headEnd/>
              <a:tailEnd/>
            </a:ln>
          </p:spPr>
        </p:pic>
        <p:sp>
          <p:nvSpPr>
            <p:cNvPr id="8" name="Rectangle 4"/>
            <p:cNvSpPr>
              <a:spLocks/>
            </p:cNvSpPr>
            <p:nvPr/>
          </p:nvSpPr>
          <p:spPr bwMode="auto">
            <a:xfrm>
              <a:off x="58798" y="4970632"/>
              <a:ext cx="722357" cy="452285"/>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Scattering chamber</a:t>
              </a:r>
            </a:p>
          </p:txBody>
        </p:sp>
        <p:sp>
          <p:nvSpPr>
            <p:cNvPr id="12" name="Rectangle 8"/>
            <p:cNvSpPr>
              <a:spLocks/>
            </p:cNvSpPr>
            <p:nvPr/>
          </p:nvSpPr>
          <p:spPr bwMode="auto">
            <a:xfrm>
              <a:off x="1455475" y="4196611"/>
              <a:ext cx="819206" cy="261610"/>
            </a:xfrm>
            <a:prstGeom prst="rect">
              <a:avLst/>
            </a:prstGeom>
            <a:noFill/>
            <a:ln w="12700" cap="rnd">
              <a:noFill/>
              <a:round/>
              <a:headEnd type="none" w="med" len="med"/>
              <a:tailEnd type="none" w="med" len="med"/>
            </a:ln>
          </p:spPr>
          <p:txBody>
            <a:bodyPr wrap="square" lIns="38100" tIns="38100" rIns="38100" bIns="38100">
              <a:spAutoFit/>
            </a:bodyPr>
            <a:lstStyle/>
            <a:p>
              <a:r>
                <a:rPr lang="en-US" sz="1200" dirty="0">
                  <a:solidFill>
                    <a:srgbClr val="000000"/>
                  </a:solidFill>
                  <a:latin typeface="Calibri"/>
                  <a:ea typeface="Gill Sans Light" charset="0"/>
                  <a:cs typeface="Calibri"/>
                </a:rPr>
                <a:t>Tracker</a:t>
              </a:r>
            </a:p>
          </p:txBody>
        </p:sp>
        <p:sp>
          <p:nvSpPr>
            <p:cNvPr id="13" name="Rectangle 9"/>
            <p:cNvSpPr>
              <a:spLocks/>
            </p:cNvSpPr>
            <p:nvPr/>
          </p:nvSpPr>
          <p:spPr bwMode="auto">
            <a:xfrm>
              <a:off x="2971655" y="4037319"/>
              <a:ext cx="871759" cy="463075"/>
            </a:xfrm>
            <a:prstGeom prst="rect">
              <a:avLst/>
            </a:prstGeom>
            <a:noFill/>
            <a:ln w="12700" cap="rnd">
              <a:noFill/>
              <a:round/>
              <a:headEnd type="none" w="med" len="med"/>
              <a:tailEnd type="none" w="med" len="med"/>
            </a:ln>
          </p:spPr>
          <p:txBody>
            <a:bodyPr lIns="38100" tIns="38100" rIns="38100" bIns="38100"/>
            <a:lstStyle/>
            <a:p>
              <a:r>
                <a:rPr lang="en-US" sz="1200" dirty="0" err="1">
                  <a:solidFill>
                    <a:srgbClr val="000000"/>
                  </a:solidFill>
                  <a:latin typeface="Calibri"/>
                  <a:ea typeface="Gill Sans Light" charset="0"/>
                  <a:cs typeface="Calibri"/>
                </a:rPr>
                <a:t>Hadron</a:t>
              </a:r>
              <a:r>
                <a:rPr lang="en-US" sz="1200" dirty="0">
                  <a:solidFill>
                    <a:srgbClr val="000000"/>
                  </a:solidFill>
                  <a:latin typeface="Calibri"/>
                  <a:ea typeface="Gill Sans Light" charset="0"/>
                  <a:cs typeface="Calibri"/>
                </a:rPr>
                <a:t>  calorimeter</a:t>
              </a:r>
            </a:p>
          </p:txBody>
        </p:sp>
        <p:sp>
          <p:nvSpPr>
            <p:cNvPr id="14" name="Rectangle 10"/>
            <p:cNvSpPr>
              <a:spLocks/>
            </p:cNvSpPr>
            <p:nvPr/>
          </p:nvSpPr>
          <p:spPr bwMode="auto">
            <a:xfrm rot="20940000">
              <a:off x="2052565" y="5512080"/>
              <a:ext cx="780660" cy="369271"/>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Beam line </a:t>
              </a:r>
              <a:r>
                <a:rPr lang="en-US" sz="1200" dirty="0" err="1">
                  <a:solidFill>
                    <a:srgbClr val="000000"/>
                  </a:solidFill>
                  <a:latin typeface="Calibri"/>
                  <a:ea typeface="Gill Sans Light" charset="0"/>
                  <a:cs typeface="Calibri"/>
                </a:rPr>
                <a:t>Pb</a:t>
              </a:r>
              <a:r>
                <a:rPr lang="en-US" sz="1200" dirty="0">
                  <a:solidFill>
                    <a:srgbClr val="000000"/>
                  </a:solidFill>
                  <a:latin typeface="Calibri"/>
                  <a:ea typeface="Gill Sans Light" charset="0"/>
                  <a:cs typeface="Calibri"/>
                </a:rPr>
                <a:t> shield    </a:t>
              </a:r>
            </a:p>
          </p:txBody>
        </p:sp>
        <p:sp>
          <p:nvSpPr>
            <p:cNvPr id="17" name="Rectangle 13"/>
            <p:cNvSpPr>
              <a:spLocks/>
            </p:cNvSpPr>
            <p:nvPr/>
          </p:nvSpPr>
          <p:spPr bwMode="auto">
            <a:xfrm>
              <a:off x="3079665" y="5331493"/>
              <a:ext cx="628421" cy="549298"/>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CH2 analyzer</a:t>
              </a:r>
            </a:p>
          </p:txBody>
        </p:sp>
        <p:sp>
          <p:nvSpPr>
            <p:cNvPr id="28" name="Line 24"/>
            <p:cNvSpPr>
              <a:spLocks noChangeShapeType="1"/>
            </p:cNvSpPr>
            <p:nvPr/>
          </p:nvSpPr>
          <p:spPr bwMode="auto">
            <a:xfrm>
              <a:off x="2547869" y="4942237"/>
              <a:ext cx="563613" cy="668884"/>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cxnSp>
          <p:nvCxnSpPr>
            <p:cNvPr id="31" name="Straight Arrow Connector 30"/>
            <p:cNvCxnSpPr>
              <a:stCxn id="12" idx="2"/>
            </p:cNvCxnSpPr>
            <p:nvPr/>
          </p:nvCxnSpPr>
          <p:spPr bwMode="auto">
            <a:xfrm rot="16200000" flipH="1">
              <a:off x="1876609" y="4446690"/>
              <a:ext cx="245011" cy="268072"/>
            </a:xfrm>
            <a:prstGeom prst="straightConnector1">
              <a:avLst/>
            </a:prstGeom>
            <a:noFill/>
            <a:ln w="28575" cap="flat" cmpd="sng" algn="ctr">
              <a:solidFill>
                <a:srgbClr val="660066"/>
              </a:solidFill>
              <a:prstDash val="solid"/>
              <a:round/>
              <a:headEnd type="none" w="med" len="med"/>
              <a:tailEnd type="arrow" w="med" len="med"/>
            </a:ln>
            <a:effectLst/>
          </p:spPr>
        </p:cxnSp>
        <p:sp>
          <p:nvSpPr>
            <p:cNvPr id="34" name="TextBox 33"/>
            <p:cNvSpPr txBox="1"/>
            <p:nvPr/>
          </p:nvSpPr>
          <p:spPr>
            <a:xfrm>
              <a:off x="208385" y="4161841"/>
              <a:ext cx="1128876" cy="344045"/>
            </a:xfrm>
            <a:prstGeom prst="rect">
              <a:avLst/>
            </a:prstGeom>
            <a:solidFill>
              <a:schemeClr val="tx1"/>
            </a:solidFill>
            <a:ln>
              <a:solidFill>
                <a:srgbClr val="000000"/>
              </a:solidFill>
            </a:ln>
          </p:spPr>
          <p:txBody>
            <a:bodyPr wrap="none" rtlCol="0">
              <a:spAutoFit/>
            </a:bodyPr>
            <a:lstStyle/>
            <a:p>
              <a:r>
                <a:rPr lang="en-US" sz="1600" dirty="0">
                  <a:solidFill>
                    <a:srgbClr val="FFFF00"/>
                  </a:solidFill>
                  <a:latin typeface="Calibri"/>
                  <a:cs typeface="Calibri"/>
                </a:rPr>
                <a:t>SBS-Hall A</a:t>
              </a:r>
            </a:p>
          </p:txBody>
        </p:sp>
      </p:grpSp>
      <p:grpSp>
        <p:nvGrpSpPr>
          <p:cNvPr id="4" name="Group 36"/>
          <p:cNvGrpSpPr/>
          <p:nvPr/>
        </p:nvGrpSpPr>
        <p:grpSpPr>
          <a:xfrm>
            <a:off x="8877460" y="4052770"/>
            <a:ext cx="3029334" cy="2186081"/>
            <a:chOff x="6047431" y="4108845"/>
            <a:chExt cx="3029334" cy="2186081"/>
          </a:xfrm>
        </p:grpSpPr>
        <p:pic>
          <p:nvPicPr>
            <p:cNvPr id="20" name="Picture 19"/>
            <p:cNvPicPr>
              <a:picLocks noChangeAspect="1"/>
            </p:cNvPicPr>
            <p:nvPr/>
          </p:nvPicPr>
          <p:blipFill>
            <a:blip r:embed="rId5"/>
            <a:stretch>
              <a:fillRect/>
            </a:stretch>
          </p:blipFill>
          <p:spPr>
            <a:xfrm>
              <a:off x="6047431" y="4108845"/>
              <a:ext cx="3029334" cy="2186081"/>
            </a:xfrm>
            <a:prstGeom prst="rect">
              <a:avLst/>
            </a:prstGeom>
            <a:ln>
              <a:solidFill>
                <a:schemeClr val="tx1"/>
              </a:solidFill>
            </a:ln>
          </p:spPr>
        </p:pic>
        <p:sp>
          <p:nvSpPr>
            <p:cNvPr id="22" name="TextBox 21"/>
            <p:cNvSpPr txBox="1"/>
            <p:nvPr/>
          </p:nvSpPr>
          <p:spPr>
            <a:xfrm>
              <a:off x="6647368" y="4199986"/>
              <a:ext cx="1319993" cy="338554"/>
            </a:xfrm>
            <a:prstGeom prst="rect">
              <a:avLst/>
            </a:prstGeom>
            <a:solidFill>
              <a:schemeClr val="tx1"/>
            </a:solidFill>
            <a:ln>
              <a:solidFill>
                <a:srgbClr val="000000"/>
              </a:solidFill>
            </a:ln>
          </p:spPr>
          <p:txBody>
            <a:bodyPr wrap="none" rtlCol="0">
              <a:spAutoFit/>
            </a:bodyPr>
            <a:lstStyle/>
            <a:p>
              <a:r>
                <a:rPr lang="en-US" sz="1600" dirty="0">
                  <a:solidFill>
                    <a:srgbClr val="FFFF00"/>
                  </a:solidFill>
                  <a:latin typeface="Calibri"/>
                  <a:cs typeface="Calibri"/>
                </a:rPr>
                <a:t>SOLID - Hall A</a:t>
              </a:r>
            </a:p>
          </p:txBody>
        </p:sp>
      </p:grpSp>
      <p:sp>
        <p:nvSpPr>
          <p:cNvPr id="37" name="TextBox 36"/>
          <p:cNvSpPr txBox="1"/>
          <p:nvPr/>
        </p:nvSpPr>
        <p:spPr>
          <a:xfrm>
            <a:off x="11024667" y="2705603"/>
            <a:ext cx="750526" cy="369332"/>
          </a:xfrm>
          <a:prstGeom prst="rect">
            <a:avLst/>
          </a:prstGeom>
          <a:solidFill>
            <a:schemeClr val="bg1"/>
          </a:solidFill>
          <a:ln>
            <a:solidFill>
              <a:srgbClr val="000000"/>
            </a:solidFill>
          </a:ln>
        </p:spPr>
        <p:txBody>
          <a:bodyPr wrap="none" rtlCol="0">
            <a:spAutoFit/>
          </a:bodyPr>
          <a:lstStyle/>
          <a:p>
            <a:r>
              <a:rPr lang="en-US" b="1" i="1" dirty="0">
                <a:solidFill>
                  <a:srgbClr val="FF0000"/>
                </a:solidFill>
                <a:latin typeface="Calibri"/>
                <a:cs typeface="Calibri"/>
              </a:rPr>
              <a:t>GlueX</a:t>
            </a:r>
          </a:p>
        </p:txBody>
      </p:sp>
      <p:sp>
        <p:nvSpPr>
          <p:cNvPr id="38" name="TextBox 37"/>
          <p:cNvSpPr txBox="1"/>
          <p:nvPr/>
        </p:nvSpPr>
        <p:spPr>
          <a:xfrm>
            <a:off x="8622512" y="1055937"/>
            <a:ext cx="755322" cy="369332"/>
          </a:xfrm>
          <a:prstGeom prst="rect">
            <a:avLst/>
          </a:prstGeom>
          <a:solidFill>
            <a:schemeClr val="tx1"/>
          </a:solidFill>
          <a:ln>
            <a:solidFill>
              <a:schemeClr val="tx1"/>
            </a:solidFill>
          </a:ln>
        </p:spPr>
        <p:txBody>
          <a:bodyPr wrap="none" rtlCol="0">
            <a:spAutoFit/>
          </a:bodyPr>
          <a:lstStyle/>
          <a:p>
            <a:r>
              <a:rPr lang="en-US" b="1" dirty="0">
                <a:solidFill>
                  <a:srgbClr val="FFFF00"/>
                </a:solidFill>
                <a:latin typeface="Calibri"/>
                <a:cs typeface="Calibri"/>
              </a:rPr>
              <a:t>Hall D</a:t>
            </a:r>
          </a:p>
        </p:txBody>
      </p:sp>
      <p:sp>
        <p:nvSpPr>
          <p:cNvPr id="41" name="TextBox 40"/>
          <p:cNvSpPr txBox="1"/>
          <p:nvPr/>
        </p:nvSpPr>
        <p:spPr>
          <a:xfrm>
            <a:off x="4920680" y="967897"/>
            <a:ext cx="731991" cy="369332"/>
          </a:xfrm>
          <a:prstGeom prst="rect">
            <a:avLst/>
          </a:prstGeom>
          <a:solidFill>
            <a:schemeClr val="tx1"/>
          </a:solidFill>
          <a:ln>
            <a:solidFill>
              <a:schemeClr val="tx1"/>
            </a:solidFill>
          </a:ln>
        </p:spPr>
        <p:txBody>
          <a:bodyPr wrap="none" rtlCol="0">
            <a:spAutoFit/>
          </a:bodyPr>
          <a:lstStyle/>
          <a:p>
            <a:r>
              <a:rPr lang="en-US" b="1" dirty="0">
                <a:solidFill>
                  <a:srgbClr val="FFFF00"/>
                </a:solidFill>
                <a:latin typeface="Calibri"/>
                <a:cs typeface="Calibri"/>
              </a:rPr>
              <a:t>Hall C</a:t>
            </a:r>
          </a:p>
        </p:txBody>
      </p:sp>
      <p:pic>
        <p:nvPicPr>
          <p:cNvPr id="11" name="Picture 10">
            <a:extLst>
              <a:ext uri="{FF2B5EF4-FFF2-40B4-BE49-F238E27FC236}">
                <a16:creationId xmlns:a16="http://schemas.microsoft.com/office/drawing/2014/main" id="{6679948F-6630-884A-9844-25DB56745F44}"/>
              </a:ext>
            </a:extLst>
          </p:cNvPr>
          <p:cNvPicPr>
            <a:picLocks noChangeAspect="1"/>
          </p:cNvPicPr>
          <p:nvPr/>
        </p:nvPicPr>
        <p:blipFill>
          <a:blip r:embed="rId6"/>
          <a:stretch>
            <a:fillRect/>
          </a:stretch>
        </p:blipFill>
        <p:spPr>
          <a:xfrm>
            <a:off x="4563527" y="4130464"/>
            <a:ext cx="3858881" cy="1991202"/>
          </a:xfrm>
          <a:prstGeom prst="rect">
            <a:avLst/>
          </a:prstGeom>
          <a:ln w="28575">
            <a:solidFill>
              <a:schemeClr val="tx1"/>
            </a:solidFill>
          </a:ln>
        </p:spPr>
      </p:pic>
      <p:sp>
        <p:nvSpPr>
          <p:cNvPr id="15" name="TextBox 14">
            <a:extLst>
              <a:ext uri="{FF2B5EF4-FFF2-40B4-BE49-F238E27FC236}">
                <a16:creationId xmlns:a16="http://schemas.microsoft.com/office/drawing/2014/main" id="{31E2B4A3-0A5B-194B-A337-686047C02614}"/>
              </a:ext>
            </a:extLst>
          </p:cNvPr>
          <p:cNvSpPr txBox="1"/>
          <p:nvPr/>
        </p:nvSpPr>
        <p:spPr>
          <a:xfrm>
            <a:off x="6789753" y="4203327"/>
            <a:ext cx="1561646" cy="338554"/>
          </a:xfrm>
          <a:prstGeom prst="rect">
            <a:avLst/>
          </a:prstGeom>
          <a:solidFill>
            <a:schemeClr val="tx1"/>
          </a:solid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MOLLER – Hall A</a:t>
            </a:r>
          </a:p>
        </p:txBody>
      </p:sp>
      <p:pic>
        <p:nvPicPr>
          <p:cNvPr id="43" name="Picture 42">
            <a:extLst>
              <a:ext uri="{FF2B5EF4-FFF2-40B4-BE49-F238E27FC236}">
                <a16:creationId xmlns:a16="http://schemas.microsoft.com/office/drawing/2014/main" id="{8A3EC1B0-6F99-8D4A-A38F-BD5DBE83544C}"/>
              </a:ext>
            </a:extLst>
          </p:cNvPr>
          <p:cNvPicPr>
            <a:picLocks/>
          </p:cNvPicPr>
          <p:nvPr/>
        </p:nvPicPr>
        <p:blipFill rotWithShape="1">
          <a:blip r:embed="rId7"/>
          <a:srcRect l="20993" b="20497"/>
          <a:stretch/>
        </p:blipFill>
        <p:spPr>
          <a:xfrm>
            <a:off x="601957" y="915379"/>
            <a:ext cx="3868292" cy="2754002"/>
          </a:xfrm>
          <a:prstGeom prst="rect">
            <a:avLst/>
          </a:prstGeom>
        </p:spPr>
      </p:pic>
      <p:sp>
        <p:nvSpPr>
          <p:cNvPr id="35" name="TextBox 34"/>
          <p:cNvSpPr txBox="1"/>
          <p:nvPr/>
        </p:nvSpPr>
        <p:spPr>
          <a:xfrm>
            <a:off x="3456021" y="1687016"/>
            <a:ext cx="924478" cy="369332"/>
          </a:xfrm>
          <a:prstGeom prst="rect">
            <a:avLst/>
          </a:prstGeom>
          <a:solidFill>
            <a:schemeClr val="bg1"/>
          </a:solidFill>
          <a:ln>
            <a:solidFill>
              <a:schemeClr val="tx1"/>
            </a:solidFill>
          </a:ln>
        </p:spPr>
        <p:txBody>
          <a:bodyPr wrap="square" rtlCol="0">
            <a:spAutoFit/>
          </a:bodyPr>
          <a:lstStyle/>
          <a:p>
            <a:r>
              <a:rPr lang="en-US" b="1" i="1" dirty="0">
                <a:solidFill>
                  <a:srgbClr val="FF0000"/>
                </a:solidFill>
                <a:latin typeface="Calibri"/>
                <a:cs typeface="Calibri"/>
              </a:rPr>
              <a:t>CLAS12</a:t>
            </a:r>
          </a:p>
        </p:txBody>
      </p:sp>
      <p:sp>
        <p:nvSpPr>
          <p:cNvPr id="39" name="TextBox 38"/>
          <p:cNvSpPr txBox="1"/>
          <p:nvPr/>
        </p:nvSpPr>
        <p:spPr>
          <a:xfrm>
            <a:off x="671129" y="1025159"/>
            <a:ext cx="739205" cy="369332"/>
          </a:xfrm>
          <a:prstGeom prst="rect">
            <a:avLst/>
          </a:prstGeom>
          <a:solidFill>
            <a:schemeClr val="tx1"/>
          </a:solidFill>
          <a:ln>
            <a:solidFill>
              <a:schemeClr val="tx1"/>
            </a:solidFill>
          </a:ln>
        </p:spPr>
        <p:txBody>
          <a:bodyPr wrap="none" rtlCol="0">
            <a:spAutoFit/>
          </a:bodyPr>
          <a:lstStyle/>
          <a:p>
            <a:r>
              <a:rPr lang="en-US" b="1" dirty="0">
                <a:solidFill>
                  <a:srgbClr val="FFFF00"/>
                </a:solidFill>
                <a:latin typeface="Calibri"/>
                <a:cs typeface="Calibri"/>
              </a:rPr>
              <a:t>Hall B</a:t>
            </a:r>
          </a:p>
        </p:txBody>
      </p:sp>
    </p:spTree>
    <p:extLst>
      <p:ext uri="{BB962C8B-B14F-4D97-AF65-F5344CB8AC3E}">
        <p14:creationId xmlns:p14="http://schemas.microsoft.com/office/powerpoint/2010/main" val="256226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FC20-3237-1741-85CA-60C56FB39AE4}"/>
              </a:ext>
            </a:extLst>
          </p:cNvPr>
          <p:cNvSpPr>
            <a:spLocks noGrp="1"/>
          </p:cNvSpPr>
          <p:nvPr>
            <p:ph type="title"/>
          </p:nvPr>
        </p:nvSpPr>
        <p:spPr>
          <a:xfrm>
            <a:off x="0" y="1"/>
            <a:ext cx="12192000" cy="760397"/>
          </a:xfrm>
        </p:spPr>
        <p:txBody>
          <a:bodyPr>
            <a:normAutofit/>
          </a:bodyPr>
          <a:lstStyle/>
          <a:p>
            <a:r>
              <a:rPr lang="en-US" dirty="0"/>
              <a:t>Strong QCD is born ~ 1</a:t>
            </a:r>
            <a:r>
              <a:rPr lang="en-US" dirty="0">
                <a:latin typeface="Symbol" pitchFamily="2" charset="2"/>
              </a:rPr>
              <a:t>m</a:t>
            </a:r>
            <a:r>
              <a:rPr lang="en-US" dirty="0"/>
              <a:t>sec after the Big Bang</a:t>
            </a:r>
          </a:p>
        </p:txBody>
      </p:sp>
      <p:pic>
        <p:nvPicPr>
          <p:cNvPr id="4" name="Picture 3">
            <a:extLst>
              <a:ext uri="{FF2B5EF4-FFF2-40B4-BE49-F238E27FC236}">
                <a16:creationId xmlns:a16="http://schemas.microsoft.com/office/drawing/2014/main" id="{82AFC2DB-BF63-744C-94CB-660387324E66}"/>
              </a:ext>
            </a:extLst>
          </p:cNvPr>
          <p:cNvPicPr>
            <a:picLocks noChangeAspect="1"/>
          </p:cNvPicPr>
          <p:nvPr/>
        </p:nvPicPr>
        <p:blipFill>
          <a:blip r:embed="rId4"/>
          <a:stretch>
            <a:fillRect/>
          </a:stretch>
        </p:blipFill>
        <p:spPr>
          <a:xfrm>
            <a:off x="286906" y="1008282"/>
            <a:ext cx="3480980" cy="4942719"/>
          </a:xfrm>
          <a:prstGeom prst="rect">
            <a:avLst/>
          </a:prstGeom>
        </p:spPr>
      </p:pic>
      <p:sp>
        <p:nvSpPr>
          <p:cNvPr id="5" name="TextBox 4">
            <a:extLst>
              <a:ext uri="{FF2B5EF4-FFF2-40B4-BE49-F238E27FC236}">
                <a16:creationId xmlns:a16="http://schemas.microsoft.com/office/drawing/2014/main" id="{7FC87A88-CB1F-D14C-A54C-2E0681B8F6EB}"/>
              </a:ext>
            </a:extLst>
          </p:cNvPr>
          <p:cNvSpPr txBox="1"/>
          <p:nvPr/>
        </p:nvSpPr>
        <p:spPr>
          <a:xfrm>
            <a:off x="3755060" y="2848271"/>
            <a:ext cx="3553090" cy="1677382"/>
          </a:xfrm>
          <a:prstGeom prst="rect">
            <a:avLst/>
          </a:prstGeom>
          <a:noFill/>
        </p:spPr>
        <p:txBody>
          <a:bodyPr wrap="square" rtlCol="0">
            <a:spAutoFit/>
          </a:bodyPr>
          <a:lstStyle/>
          <a:p>
            <a:endParaRPr lang="en-US" sz="2800" b="1" dirty="0">
              <a:solidFill>
                <a:srgbClr val="008000"/>
              </a:solidFill>
              <a:latin typeface="Calibri"/>
              <a:cs typeface="Calibri"/>
            </a:endParaRPr>
          </a:p>
          <a:p>
            <a:r>
              <a:rPr lang="en-US" b="1" dirty="0">
                <a:solidFill>
                  <a:srgbClr val="008000"/>
                </a:solidFill>
                <a:latin typeface="Calibri"/>
                <a:cs typeface="Calibri"/>
              </a:rPr>
              <a:t>T ~ 10</a:t>
            </a:r>
            <a:r>
              <a:rPr lang="en-US" b="1" baseline="30000" dirty="0">
                <a:solidFill>
                  <a:srgbClr val="008000"/>
                </a:solidFill>
                <a:latin typeface="Calibri"/>
                <a:cs typeface="Calibri"/>
              </a:rPr>
              <a:t>2</a:t>
            </a:r>
            <a:r>
              <a:rPr lang="en-US" b="1" dirty="0">
                <a:solidFill>
                  <a:srgbClr val="008000"/>
                </a:solidFill>
                <a:latin typeface="Calibri"/>
                <a:cs typeface="Calibri"/>
              </a:rPr>
              <a:t> s</a:t>
            </a:r>
            <a:r>
              <a:rPr lang="en-US" b="1" dirty="0">
                <a:latin typeface="Calibri"/>
                <a:cs typeface="Calibri"/>
              </a:rPr>
              <a:t>: nuclei</a:t>
            </a:r>
          </a:p>
          <a:p>
            <a:endParaRPr lang="en-US" b="1" dirty="0">
              <a:solidFill>
                <a:srgbClr val="008000"/>
              </a:solidFill>
              <a:latin typeface="Calibri"/>
              <a:cs typeface="Calibri"/>
            </a:endParaRPr>
          </a:p>
          <a:p>
            <a:r>
              <a:rPr lang="en-US" b="1" dirty="0">
                <a:solidFill>
                  <a:schemeClr val="accent6">
                    <a:lumMod val="75000"/>
                  </a:schemeClr>
                </a:solidFill>
                <a:latin typeface="Calibri"/>
                <a:cs typeface="Calibri"/>
              </a:rPr>
              <a:t>T ~ 10</a:t>
            </a:r>
            <a:r>
              <a:rPr lang="en-US" b="1" baseline="30000" dirty="0">
                <a:solidFill>
                  <a:schemeClr val="accent6">
                    <a:lumMod val="75000"/>
                  </a:schemeClr>
                </a:solidFill>
                <a:latin typeface="Calibri"/>
                <a:cs typeface="Calibri"/>
              </a:rPr>
              <a:t>-6 </a:t>
            </a:r>
            <a:r>
              <a:rPr lang="en-US" b="1" dirty="0">
                <a:solidFill>
                  <a:schemeClr val="accent6">
                    <a:lumMod val="75000"/>
                  </a:schemeClr>
                </a:solidFill>
                <a:latin typeface="Calibri"/>
                <a:cs typeface="Calibri"/>
              </a:rPr>
              <a:t>s:  </a:t>
            </a:r>
            <a:r>
              <a:rPr lang="en-US" b="1" dirty="0">
                <a:latin typeface="Calibri"/>
                <a:cs typeface="Calibri"/>
              </a:rPr>
              <a:t>Nucleons </a:t>
            </a:r>
          </a:p>
          <a:p>
            <a:endParaRPr lang="en-US" sz="300" b="1" dirty="0">
              <a:solidFill>
                <a:srgbClr val="008000"/>
              </a:solidFill>
              <a:latin typeface="Calibri"/>
              <a:cs typeface="Calibri"/>
            </a:endParaRPr>
          </a:p>
          <a:p>
            <a:r>
              <a:rPr lang="en-US" b="1" dirty="0">
                <a:solidFill>
                  <a:srgbClr val="008000"/>
                </a:solidFill>
                <a:latin typeface="Calibri"/>
                <a:cs typeface="Calibri"/>
              </a:rPr>
              <a:t>T~ 10</a:t>
            </a:r>
            <a:r>
              <a:rPr lang="en-US" b="1" baseline="30000" dirty="0">
                <a:solidFill>
                  <a:srgbClr val="008000"/>
                </a:solidFill>
                <a:latin typeface="Calibri"/>
                <a:cs typeface="Calibri"/>
              </a:rPr>
              <a:t>-9 </a:t>
            </a:r>
            <a:r>
              <a:rPr lang="en-US" b="1" dirty="0">
                <a:solidFill>
                  <a:srgbClr val="008000"/>
                </a:solidFill>
                <a:latin typeface="Calibri"/>
                <a:cs typeface="Calibri"/>
              </a:rPr>
              <a:t>s</a:t>
            </a:r>
            <a:r>
              <a:rPr lang="en-US" b="1" dirty="0">
                <a:solidFill>
                  <a:srgbClr val="000000"/>
                </a:solidFill>
                <a:latin typeface="Calibri"/>
                <a:cs typeface="Calibri"/>
              </a:rPr>
              <a:t>: QGP</a:t>
            </a:r>
            <a:endParaRPr lang="en-US" sz="2000" b="1" dirty="0">
              <a:latin typeface="Calibri"/>
              <a:cs typeface="Calibri"/>
            </a:endParaRPr>
          </a:p>
        </p:txBody>
      </p:sp>
      <p:sp>
        <p:nvSpPr>
          <p:cNvPr id="6" name="TextBox 5">
            <a:extLst>
              <a:ext uri="{FF2B5EF4-FFF2-40B4-BE49-F238E27FC236}">
                <a16:creationId xmlns:a16="http://schemas.microsoft.com/office/drawing/2014/main" id="{FD8ED77B-2E25-AC47-8832-B8CE01B14D17}"/>
              </a:ext>
            </a:extLst>
          </p:cNvPr>
          <p:cNvSpPr txBox="1"/>
          <p:nvPr/>
        </p:nvSpPr>
        <p:spPr>
          <a:xfrm>
            <a:off x="4052919" y="979945"/>
            <a:ext cx="2671244" cy="400110"/>
          </a:xfrm>
          <a:prstGeom prst="rect">
            <a:avLst/>
          </a:prstGeom>
          <a:noFill/>
        </p:spPr>
        <p:txBody>
          <a:bodyPr wrap="none" rtlCol="0">
            <a:spAutoFit/>
          </a:bodyPr>
          <a:lstStyle/>
          <a:p>
            <a:r>
              <a:rPr lang="en-US" sz="2000" b="1" u="sng" dirty="0">
                <a:latin typeface="Calibri"/>
                <a:cs typeface="Calibri"/>
              </a:rPr>
              <a:t>Time after the Big Bang</a:t>
            </a:r>
          </a:p>
        </p:txBody>
      </p:sp>
      <p:sp>
        <p:nvSpPr>
          <p:cNvPr id="9" name="TextBox 8">
            <a:extLst>
              <a:ext uri="{FF2B5EF4-FFF2-40B4-BE49-F238E27FC236}">
                <a16:creationId xmlns:a16="http://schemas.microsoft.com/office/drawing/2014/main" id="{2A039A1F-1745-1043-9A63-7E5B4F28C4AF}"/>
              </a:ext>
            </a:extLst>
          </p:cNvPr>
          <p:cNvSpPr txBox="1"/>
          <p:nvPr/>
        </p:nvSpPr>
        <p:spPr>
          <a:xfrm>
            <a:off x="1975945" y="5971727"/>
            <a:ext cx="10216055" cy="461665"/>
          </a:xfrm>
          <a:prstGeom prst="rect">
            <a:avLst/>
          </a:prstGeom>
          <a:noFill/>
        </p:spPr>
        <p:txBody>
          <a:bodyPr wrap="square" rtlCol="0">
            <a:spAutoFit/>
          </a:bodyPr>
          <a:lstStyle/>
          <a:p>
            <a:r>
              <a:rPr lang="en-US" sz="2400" b="1" dirty="0">
                <a:solidFill>
                  <a:schemeClr val="accent6">
                    <a:lumMod val="75000"/>
                  </a:schemeClr>
                </a:solidFill>
                <a:latin typeface="Calibri"/>
                <a:cs typeface="Calibri"/>
              </a:rPr>
              <a:t>With Jlab6 and JLAB12 we explore these events in (relative) isolation </a:t>
            </a:r>
          </a:p>
        </p:txBody>
      </p:sp>
      <p:grpSp>
        <p:nvGrpSpPr>
          <p:cNvPr id="3" name="Group 2">
            <a:extLst>
              <a:ext uri="{FF2B5EF4-FFF2-40B4-BE49-F238E27FC236}">
                <a16:creationId xmlns:a16="http://schemas.microsoft.com/office/drawing/2014/main" id="{BAEA8DFF-F2AC-0B4B-8F20-2C58427FB557}"/>
              </a:ext>
            </a:extLst>
          </p:cNvPr>
          <p:cNvGrpSpPr/>
          <p:nvPr/>
        </p:nvGrpSpPr>
        <p:grpSpPr>
          <a:xfrm>
            <a:off x="7219950" y="851853"/>
            <a:ext cx="4972050" cy="3835400"/>
            <a:chOff x="7219950" y="851853"/>
            <a:chExt cx="4972050" cy="3835400"/>
          </a:xfrm>
        </p:grpSpPr>
        <p:pic>
          <p:nvPicPr>
            <p:cNvPr id="8" name="Picture 7">
              <a:extLst>
                <a:ext uri="{FF2B5EF4-FFF2-40B4-BE49-F238E27FC236}">
                  <a16:creationId xmlns:a16="http://schemas.microsoft.com/office/drawing/2014/main" id="{A2178D82-5E5D-2543-A2D0-AAAF7F8D455A}"/>
                </a:ext>
              </a:extLst>
            </p:cNvPr>
            <p:cNvPicPr>
              <a:picLocks noChangeAspect="1"/>
            </p:cNvPicPr>
            <p:nvPr/>
          </p:nvPicPr>
          <p:blipFill>
            <a:blip r:embed="rId5"/>
            <a:stretch>
              <a:fillRect/>
            </a:stretch>
          </p:blipFill>
          <p:spPr>
            <a:xfrm>
              <a:off x="7219950" y="851853"/>
              <a:ext cx="4972050" cy="3835400"/>
            </a:xfrm>
            <a:prstGeom prst="rect">
              <a:avLst/>
            </a:prstGeom>
          </p:spPr>
        </p:pic>
        <p:sp>
          <p:nvSpPr>
            <p:cNvPr id="12" name="TextBox 11">
              <a:extLst>
                <a:ext uri="{FF2B5EF4-FFF2-40B4-BE49-F238E27FC236}">
                  <a16:creationId xmlns:a16="http://schemas.microsoft.com/office/drawing/2014/main" id="{D5B96178-E4DC-B44A-9D8A-D3E276E67961}"/>
                </a:ext>
              </a:extLst>
            </p:cNvPr>
            <p:cNvSpPr txBox="1"/>
            <p:nvPr/>
          </p:nvSpPr>
          <p:spPr>
            <a:xfrm>
              <a:off x="8620655" y="1492792"/>
              <a:ext cx="811728" cy="307777"/>
            </a:xfrm>
            <a:prstGeom prst="rect">
              <a:avLst/>
            </a:prstGeom>
            <a:noFill/>
            <a:ln>
              <a:solidFill>
                <a:srgbClr val="000000"/>
              </a:solidFill>
            </a:ln>
          </p:spPr>
          <p:txBody>
            <a:bodyPr wrap="none" rtlCol="0">
              <a:spAutoFit/>
            </a:bodyPr>
            <a:lstStyle/>
            <a:p>
              <a:r>
                <a:rPr lang="en-US" sz="1400" b="1" dirty="0">
                  <a:solidFill>
                    <a:srgbClr val="FF0000"/>
                  </a:solidFill>
                  <a:latin typeface="Calibri"/>
                  <a:cs typeface="Calibri"/>
                </a:rPr>
                <a:t>hot </a:t>
              </a:r>
              <a:r>
                <a:rPr lang="en-US" sz="1400" b="1" dirty="0">
                  <a:latin typeface="Calibri"/>
                  <a:cs typeface="Calibri"/>
                </a:rPr>
                <a:t>QCD</a:t>
              </a:r>
            </a:p>
          </p:txBody>
        </p:sp>
        <p:sp>
          <p:nvSpPr>
            <p:cNvPr id="13" name="TextBox 12">
              <a:extLst>
                <a:ext uri="{FF2B5EF4-FFF2-40B4-BE49-F238E27FC236}">
                  <a16:creationId xmlns:a16="http://schemas.microsoft.com/office/drawing/2014/main" id="{035850D8-639A-0F43-8109-DFF9AF931421}"/>
                </a:ext>
              </a:extLst>
            </p:cNvPr>
            <p:cNvSpPr txBox="1"/>
            <p:nvPr/>
          </p:nvSpPr>
          <p:spPr>
            <a:xfrm>
              <a:off x="8068656" y="3812622"/>
              <a:ext cx="1032291" cy="307777"/>
            </a:xfrm>
            <a:prstGeom prst="rect">
              <a:avLst/>
            </a:prstGeom>
            <a:noFill/>
            <a:ln>
              <a:solidFill>
                <a:srgbClr val="000000"/>
              </a:solidFill>
            </a:ln>
          </p:spPr>
          <p:txBody>
            <a:bodyPr wrap="none" rtlCol="0">
              <a:spAutoFit/>
            </a:bodyPr>
            <a:lstStyle/>
            <a:p>
              <a:r>
                <a:rPr lang="en-US" sz="1400" b="1" dirty="0">
                  <a:solidFill>
                    <a:srgbClr val="FF0000"/>
                  </a:solidFill>
                  <a:latin typeface="Calibri"/>
                  <a:cs typeface="Calibri"/>
                </a:rPr>
                <a:t>strong </a:t>
              </a:r>
              <a:r>
                <a:rPr lang="en-US" sz="1400" b="1" dirty="0">
                  <a:latin typeface="Calibri"/>
                  <a:cs typeface="Calibri"/>
                </a:rPr>
                <a:t>QCD</a:t>
              </a:r>
            </a:p>
          </p:txBody>
        </p:sp>
      </p:grpSp>
      <p:sp>
        <p:nvSpPr>
          <p:cNvPr id="14" name="TextBox 13">
            <a:extLst>
              <a:ext uri="{FF2B5EF4-FFF2-40B4-BE49-F238E27FC236}">
                <a16:creationId xmlns:a16="http://schemas.microsoft.com/office/drawing/2014/main" id="{7965617F-ED57-DE49-8F35-C8524A3A77B0}"/>
              </a:ext>
            </a:extLst>
          </p:cNvPr>
          <p:cNvSpPr txBox="1"/>
          <p:nvPr/>
        </p:nvSpPr>
        <p:spPr>
          <a:xfrm>
            <a:off x="4052919" y="5067318"/>
            <a:ext cx="3107271" cy="707886"/>
          </a:xfrm>
          <a:prstGeom prst="rect">
            <a:avLst/>
          </a:prstGeom>
          <a:solidFill>
            <a:srgbClr val="FFFF00">
              <a:alpha val="50000"/>
            </a:srgbClr>
          </a:solidFill>
          <a:ln>
            <a:solidFill>
              <a:srgbClr val="000000"/>
            </a:solidFill>
          </a:ln>
        </p:spPr>
        <p:txBody>
          <a:bodyPr wrap="square" rtlCol="0">
            <a:spAutoFit/>
          </a:bodyPr>
          <a:lstStyle/>
          <a:p>
            <a:r>
              <a:rPr lang="en-US" sz="2000" b="1" u="sng" dirty="0">
                <a:latin typeface="Calibri"/>
                <a:cs typeface="Calibri"/>
              </a:rPr>
              <a:t>T ~ 10</a:t>
            </a:r>
            <a:r>
              <a:rPr lang="en-US" sz="2000" b="1" u="sng" baseline="30000" dirty="0">
                <a:latin typeface="Calibri"/>
                <a:cs typeface="Calibri"/>
              </a:rPr>
              <a:t>-6 </a:t>
            </a:r>
            <a:r>
              <a:rPr lang="en-US" sz="2000" b="1" u="sng" dirty="0">
                <a:latin typeface="Calibri"/>
                <a:cs typeface="Calibri"/>
              </a:rPr>
              <a:t>s: Transition from the QGP to Nucleons</a:t>
            </a:r>
          </a:p>
        </p:txBody>
      </p:sp>
      <p:sp>
        <p:nvSpPr>
          <p:cNvPr id="16" name="Striped Right Arrow 15">
            <a:extLst>
              <a:ext uri="{FF2B5EF4-FFF2-40B4-BE49-F238E27FC236}">
                <a16:creationId xmlns:a16="http://schemas.microsoft.com/office/drawing/2014/main" id="{7BDE2109-CEAC-854B-A182-162E00A2D2EA}"/>
              </a:ext>
            </a:extLst>
          </p:cNvPr>
          <p:cNvSpPr/>
          <p:nvPr/>
        </p:nvSpPr>
        <p:spPr>
          <a:xfrm rot="10800000">
            <a:off x="6459444" y="3732535"/>
            <a:ext cx="700746" cy="27356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DA70F6-C8AA-A544-AE76-86EA157951E2}"/>
              </a:ext>
            </a:extLst>
          </p:cNvPr>
          <p:cNvSpPr txBox="1">
            <a:spLocks noChangeAspect="1"/>
          </p:cNvSpPr>
          <p:nvPr/>
        </p:nvSpPr>
        <p:spPr>
          <a:xfrm>
            <a:off x="7561943" y="4870268"/>
            <a:ext cx="4499429" cy="1015604"/>
          </a:xfrm>
          <a:prstGeom prst="rect">
            <a:avLst/>
          </a:prstGeom>
          <a:solidFill>
            <a:srgbClr val="00FF7A">
              <a:alpha val="25000"/>
            </a:srgbClr>
          </a:solidFill>
          <a:ln w="19050" cap="flat" cmpd="sng" algn="ctr">
            <a:solidFill>
              <a:schemeClr val="tx1"/>
            </a:solidFill>
            <a:prstDash val="solid"/>
            <a:round/>
            <a:headEnd type="none" w="med" len="med"/>
            <a:tailEnd type="none" w="med" len="med"/>
          </a:ln>
        </p:spPr>
        <p:txBody>
          <a:bodyPr wrap="square" lIns="91382" tIns="45691" rIns="91382" bIns="45691" rtlCol="0">
            <a:spAutoFit/>
          </a:bodyPr>
          <a:lstStyle/>
          <a:p>
            <a:pPr defTabSz="829377">
              <a:buFont typeface="Wingdings" charset="2"/>
              <a:buChar char="§"/>
            </a:pPr>
            <a:r>
              <a:rPr lang="en-US" sz="2000" b="1" dirty="0">
                <a:latin typeface="Calibri"/>
                <a:cs typeface="Calibri"/>
              </a:rPr>
              <a:t> chiral symmetry is broken </a:t>
            </a:r>
          </a:p>
          <a:p>
            <a:pPr defTabSz="829377">
              <a:buFont typeface="Wingdings" charset="2"/>
              <a:buChar char="§"/>
            </a:pPr>
            <a:r>
              <a:rPr lang="en-US" sz="2000" b="1" dirty="0">
                <a:latin typeface="Calibri"/>
                <a:cs typeface="Calibri"/>
              </a:rPr>
              <a:t> light quarks acquire mass dynamically </a:t>
            </a:r>
          </a:p>
          <a:p>
            <a:pPr defTabSz="829377">
              <a:buFont typeface="Wingdings" charset="2"/>
              <a:buChar char="§"/>
            </a:pPr>
            <a:r>
              <a:rPr lang="en-US" sz="2000" b="1" dirty="0">
                <a:latin typeface="Calibri"/>
                <a:cs typeface="Calibri"/>
              </a:rPr>
              <a:t> color confinement becomes manifest </a:t>
            </a:r>
          </a:p>
        </p:txBody>
      </p:sp>
      <p:sp>
        <p:nvSpPr>
          <p:cNvPr id="7" name="Date Placeholder 6">
            <a:extLst>
              <a:ext uri="{FF2B5EF4-FFF2-40B4-BE49-F238E27FC236}">
                <a16:creationId xmlns:a16="http://schemas.microsoft.com/office/drawing/2014/main" id="{495B2131-BAED-4F41-A7DE-0A71BC64FDDD}"/>
              </a:ext>
            </a:extLst>
          </p:cNvPr>
          <p:cNvSpPr>
            <a:spLocks noGrp="1"/>
          </p:cNvSpPr>
          <p:nvPr>
            <p:ph type="dt" sz="half" idx="10"/>
          </p:nvPr>
        </p:nvSpPr>
        <p:spPr/>
        <p:txBody>
          <a:bodyPr/>
          <a:lstStyle/>
          <a:p>
            <a:fld id="{A45E946C-5A76-7544-AA91-76316DEF0B42}" type="datetime1">
              <a:rPr lang="en-US" smtClean="0"/>
              <a:t>11/4/19</a:t>
            </a:fld>
            <a:endParaRPr lang="en-US"/>
          </a:p>
        </p:txBody>
      </p:sp>
      <p:sp>
        <p:nvSpPr>
          <p:cNvPr id="10" name="Slide Number Placeholder 9">
            <a:extLst>
              <a:ext uri="{FF2B5EF4-FFF2-40B4-BE49-F238E27FC236}">
                <a16:creationId xmlns:a16="http://schemas.microsoft.com/office/drawing/2014/main" id="{D56833EA-ABAD-254F-8083-8C56AFB72D13}"/>
              </a:ext>
            </a:extLst>
          </p:cNvPr>
          <p:cNvSpPr>
            <a:spLocks noGrp="1"/>
          </p:cNvSpPr>
          <p:nvPr>
            <p:ph type="sldNum" sz="quarter" idx="11"/>
          </p:nvPr>
        </p:nvSpPr>
        <p:spPr/>
        <p:txBody>
          <a:bodyPr/>
          <a:lstStyle/>
          <a:p>
            <a:fld id="{24EC5647-5868-264A-970C-8CE494DA89F7}" type="slidenum">
              <a:rPr lang="en-US" smtClean="0"/>
              <a:t>4</a:t>
            </a:fld>
            <a:endParaRPr lang="en-US"/>
          </a:p>
        </p:txBody>
      </p:sp>
    </p:spTree>
    <p:custDataLst>
      <p:tags r:id="rId1"/>
    </p:custDataLst>
    <p:extLst>
      <p:ext uri="{BB962C8B-B14F-4D97-AF65-F5344CB8AC3E}">
        <p14:creationId xmlns:p14="http://schemas.microsoft.com/office/powerpoint/2010/main" val="3496168980"/>
      </p:ext>
    </p:extLst>
  </p:cSld>
  <p:clrMapOvr>
    <a:masterClrMapping/>
  </p:clrMapOvr>
  <mc:AlternateContent xmlns:mc="http://schemas.openxmlformats.org/markup-compatibility/2006" xmlns:p14="http://schemas.microsoft.com/office/powerpoint/2010/main">
    <mc:Choice Requires="p14">
      <p:transition spd="slow" p14:dur="2000" advTm="49567"/>
    </mc:Choice>
    <mc:Fallback xmlns="">
      <p:transition spd="slow" advTm="495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2864 0.02014 L -0.38307 0.02014 " pathEditMode="relative" rAng="0" ptsTypes="AA">
                                      <p:cBhvr>
                                        <p:cTn id="8" dur="2000" fill="hold"/>
                                        <p:tgtEl>
                                          <p:spTgt spid="16"/>
                                        </p:tgtEl>
                                        <p:attrNameLst>
                                          <p:attrName>ppt_x</p:attrName>
                                          <p:attrName>ppt_y</p:attrName>
                                        </p:attrNameLst>
                                      </p:cBhvr>
                                      <p:rCtr x="-17721" y="0"/>
                                    </p:animMotion>
                                  </p:childTnLst>
                                </p:cTn>
                              </p:par>
                            </p:childTnLst>
                          </p:cTn>
                        </p:par>
                        <p:par>
                          <p:cTn id="9" fill="hold">
                            <p:stCondLst>
                              <p:cond delay="2000"/>
                            </p:stCondLst>
                            <p:childTnLst>
                              <p:par>
                                <p:cTn id="10" presetID="10" presetClass="exit" presetSubtype="0" fill="hold" grpId="2" nodeType="afterEffect">
                                  <p:stCondLst>
                                    <p:cond delay="100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4000"/>
                            </p:stCondLst>
                            <p:childTnLst>
                              <p:par>
                                <p:cTn id="14" presetID="1" presetClass="entr" presetSubtype="0" fill="hold" grpId="0"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6" grpId="0" animBg="1"/>
      <p:bldP spid="16" grpId="1" animBg="1"/>
      <p:bldP spid="16" grpId="2"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DA79D-74BC-EF49-A7E5-8E08EB417782}"/>
              </a:ext>
            </a:extLst>
          </p:cNvPr>
          <p:cNvSpPr>
            <a:spLocks noGrp="1"/>
          </p:cNvSpPr>
          <p:nvPr>
            <p:ph type="title"/>
          </p:nvPr>
        </p:nvSpPr>
        <p:spPr>
          <a:xfrm>
            <a:off x="0" y="1"/>
            <a:ext cx="12192000" cy="760397"/>
          </a:xfrm>
        </p:spPr>
        <p:txBody>
          <a:bodyPr>
            <a:normAutofit/>
          </a:bodyPr>
          <a:lstStyle/>
          <a:p>
            <a:r>
              <a:rPr lang="en-US" sz="4000" dirty="0">
                <a:latin typeface="Calibri"/>
                <a:ea typeface="ＭＳ Ｐゴシック" charset="-128"/>
                <a:cs typeface="Arial"/>
              </a:rPr>
              <a:t>Probing baryons to learn about strong QCD</a:t>
            </a:r>
            <a:endParaRPr lang="en-US" sz="4000" dirty="0"/>
          </a:p>
        </p:txBody>
      </p:sp>
      <p:sp>
        <p:nvSpPr>
          <p:cNvPr id="9" name="Content Placeholder 8">
            <a:extLst>
              <a:ext uri="{FF2B5EF4-FFF2-40B4-BE49-F238E27FC236}">
                <a16:creationId xmlns:a16="http://schemas.microsoft.com/office/drawing/2014/main" id="{D4C7401B-3648-544A-B4BF-3CC2FF1E8DE8}"/>
              </a:ext>
            </a:extLst>
          </p:cNvPr>
          <p:cNvSpPr txBox="1">
            <a:spLocks noGrp="1"/>
          </p:cNvSpPr>
          <p:nvPr>
            <p:ph idx="1"/>
          </p:nvPr>
        </p:nvSpPr>
        <p:spPr>
          <a:xfrm>
            <a:off x="424543" y="1141329"/>
            <a:ext cx="9192988" cy="4774640"/>
          </a:xfrm>
          <a:prstGeom prst="rect">
            <a:avLst/>
          </a:prstGeom>
          <a:noFill/>
        </p:spPr>
        <p:txBody>
          <a:bodyPr wrap="square" rtlCol="0">
            <a:spAutoFit/>
          </a:bodyPr>
          <a:lstStyle/>
          <a:p>
            <a:pPr>
              <a:buClr>
                <a:schemeClr val="tx1"/>
              </a:buClr>
              <a:buFont typeface="Wingdings" charset="2"/>
              <a:buChar char="§"/>
            </a:pPr>
            <a:r>
              <a:rPr lang="en-US" sz="2800" b="1" dirty="0"/>
              <a:t>Energy s</a:t>
            </a:r>
            <a:r>
              <a:rPr lang="en-US" sz="2800" b="1" dirty="0">
                <a:latin typeface="Calibri"/>
              </a:rPr>
              <a:t>pectrum</a:t>
            </a:r>
            <a:r>
              <a:rPr lang="en-US" sz="2800" dirty="0">
                <a:latin typeface="Calibri"/>
              </a:rPr>
              <a:t> - </a:t>
            </a:r>
            <a:r>
              <a:rPr lang="en-US" sz="2800" b="1" dirty="0"/>
              <a:t>S</a:t>
            </a:r>
            <a:r>
              <a:rPr lang="en-US" sz="2800" b="1" dirty="0">
                <a:latin typeface="Calibri"/>
              </a:rPr>
              <a:t>earch for new states  ➪ </a:t>
            </a:r>
            <a:r>
              <a:rPr lang="en-US" sz="2800" b="1" dirty="0">
                <a:solidFill>
                  <a:srgbClr val="C00000"/>
                </a:solidFill>
              </a:rPr>
              <a:t>QGP to hadron transition,  s</a:t>
            </a:r>
            <a:r>
              <a:rPr lang="en-US" sz="2800" b="1" dirty="0">
                <a:solidFill>
                  <a:srgbClr val="C00000"/>
                </a:solidFill>
                <a:latin typeface="Calibri"/>
              </a:rPr>
              <a:t>ymmetries underlying hadronic matter</a:t>
            </a:r>
          </a:p>
          <a:p>
            <a:pPr>
              <a:buClr>
                <a:schemeClr val="tx1"/>
              </a:buClr>
            </a:pPr>
            <a:endParaRPr lang="en-US" sz="1000" dirty="0">
              <a:solidFill>
                <a:schemeClr val="accent2">
                  <a:lumMod val="50000"/>
                </a:schemeClr>
              </a:solidFill>
              <a:latin typeface="Calibri"/>
            </a:endParaRPr>
          </a:p>
          <a:p>
            <a:pPr>
              <a:buClr>
                <a:schemeClr val="tx1"/>
              </a:buClr>
              <a:buFont typeface="Wingdings" charset="2"/>
              <a:buChar char="§"/>
            </a:pPr>
            <a:r>
              <a:rPr lang="en-US" sz="2800" dirty="0">
                <a:solidFill>
                  <a:schemeClr val="accent2">
                    <a:lumMod val="50000"/>
                  </a:schemeClr>
                </a:solidFill>
                <a:latin typeface="Calibri"/>
              </a:rPr>
              <a:t> </a:t>
            </a:r>
            <a:r>
              <a:rPr lang="en-US" sz="2800" b="1" dirty="0">
                <a:latin typeface="Calibri"/>
              </a:rPr>
              <a:t>Structure functions ➪ </a:t>
            </a:r>
            <a:r>
              <a:rPr lang="en-US" sz="2800" b="1" dirty="0">
                <a:solidFill>
                  <a:srgbClr val="C00000"/>
                </a:solidFill>
              </a:rPr>
              <a:t>P</a:t>
            </a:r>
            <a:r>
              <a:rPr lang="en-US" sz="2800" b="1" dirty="0">
                <a:solidFill>
                  <a:srgbClr val="C00000"/>
                </a:solidFill>
                <a:latin typeface="Calibri"/>
              </a:rPr>
              <a:t>arton and spin distributions (1D)</a:t>
            </a:r>
          </a:p>
          <a:p>
            <a:pPr>
              <a:buClr>
                <a:schemeClr val="tx1"/>
              </a:buClr>
            </a:pPr>
            <a:endParaRPr lang="en-US" sz="1000" dirty="0">
              <a:solidFill>
                <a:srgbClr val="C00000"/>
              </a:solidFill>
              <a:latin typeface="Calibri"/>
            </a:endParaRPr>
          </a:p>
          <a:p>
            <a:pPr>
              <a:buClr>
                <a:schemeClr val="tx1"/>
              </a:buClr>
              <a:buFont typeface="Wingdings" charset="2"/>
              <a:buChar char="§"/>
            </a:pPr>
            <a:r>
              <a:rPr lang="en-US" sz="2800" dirty="0">
                <a:solidFill>
                  <a:schemeClr val="accent2">
                    <a:lumMod val="50000"/>
                  </a:schemeClr>
                </a:solidFill>
                <a:latin typeface="Calibri"/>
              </a:rPr>
              <a:t> </a:t>
            </a:r>
            <a:r>
              <a:rPr lang="en-US" sz="2800" b="1" dirty="0">
                <a:latin typeface="Calibri"/>
              </a:rPr>
              <a:t>Form factors ➪ </a:t>
            </a:r>
            <a:r>
              <a:rPr lang="en-US" sz="2800" b="1" dirty="0">
                <a:solidFill>
                  <a:srgbClr val="C00000"/>
                </a:solidFill>
              </a:rPr>
              <a:t>E</a:t>
            </a:r>
            <a:r>
              <a:rPr lang="en-US" sz="2800" b="1" dirty="0">
                <a:solidFill>
                  <a:srgbClr val="C00000"/>
                </a:solidFill>
                <a:latin typeface="Calibri"/>
              </a:rPr>
              <a:t>ffective degrees of freedom versus distance (2D)</a:t>
            </a:r>
          </a:p>
          <a:p>
            <a:pPr>
              <a:buClr>
                <a:schemeClr val="tx1"/>
              </a:buClr>
            </a:pPr>
            <a:endParaRPr lang="en-US" sz="1000" dirty="0">
              <a:latin typeface="Calibri"/>
            </a:endParaRPr>
          </a:p>
          <a:p>
            <a:pPr>
              <a:buClr>
                <a:schemeClr val="tx1"/>
              </a:buClr>
              <a:buFont typeface="Wingdings" charset="2"/>
              <a:buChar char="§"/>
            </a:pPr>
            <a:r>
              <a:rPr lang="en-US" sz="2800" dirty="0">
                <a:latin typeface="Calibri"/>
              </a:rPr>
              <a:t> </a:t>
            </a:r>
            <a:r>
              <a:rPr lang="en-US" sz="2800" b="1" dirty="0">
                <a:latin typeface="Calibri"/>
              </a:rPr>
              <a:t>Deeply</a:t>
            </a:r>
            <a:r>
              <a:rPr lang="en-US" sz="2800" dirty="0">
                <a:latin typeface="Calibri"/>
              </a:rPr>
              <a:t> </a:t>
            </a:r>
            <a:r>
              <a:rPr lang="en-US" sz="2800" b="1" dirty="0">
                <a:latin typeface="Calibri"/>
              </a:rPr>
              <a:t>exclusive/semi-inclusive processes </a:t>
            </a:r>
            <a:r>
              <a:rPr lang="en-US" sz="2800" b="1" dirty="0"/>
              <a:t>&amp;</a:t>
            </a:r>
            <a:r>
              <a:rPr lang="en-US" sz="2800" b="1" dirty="0">
                <a:latin typeface="Calibri"/>
              </a:rPr>
              <a:t> GPD/TMD </a:t>
            </a:r>
            <a:r>
              <a:rPr lang="en-US" sz="2800" dirty="0">
                <a:solidFill>
                  <a:schemeClr val="accent6">
                    <a:lumMod val="75000"/>
                  </a:schemeClr>
                </a:solidFill>
                <a:latin typeface="Calibri"/>
              </a:rPr>
              <a:t>	</a:t>
            </a:r>
            <a:r>
              <a:rPr lang="en-US" sz="2800" b="1" dirty="0">
                <a:latin typeface="Calibri"/>
              </a:rPr>
              <a:t>➪ </a:t>
            </a:r>
            <a:r>
              <a:rPr lang="en-US" sz="2800" b="1" dirty="0">
                <a:solidFill>
                  <a:srgbClr val="C00000"/>
                </a:solidFill>
                <a:latin typeface="Calibri"/>
              </a:rPr>
              <a:t>3D imaging of nucleon</a:t>
            </a:r>
          </a:p>
          <a:p>
            <a:pPr>
              <a:buClr>
                <a:schemeClr val="tx1"/>
              </a:buClr>
              <a:buFont typeface="Wingdings" charset="2"/>
              <a:buChar char="§"/>
            </a:pPr>
            <a:endParaRPr lang="en-US" sz="1000" dirty="0">
              <a:solidFill>
                <a:schemeClr val="accent2">
                  <a:lumMod val="50000"/>
                </a:schemeClr>
              </a:solidFill>
              <a:latin typeface="Calibri"/>
            </a:endParaRPr>
          </a:p>
          <a:p>
            <a:pPr>
              <a:buClr>
                <a:schemeClr val="tx1"/>
              </a:buClr>
              <a:buFont typeface="Wingdings" charset="2"/>
              <a:buChar char="§"/>
            </a:pPr>
            <a:r>
              <a:rPr lang="en-US" sz="2800" dirty="0">
                <a:solidFill>
                  <a:schemeClr val="accent6">
                    <a:lumMod val="75000"/>
                  </a:schemeClr>
                </a:solidFill>
                <a:latin typeface="Calibri"/>
              </a:rPr>
              <a:t> </a:t>
            </a:r>
            <a:r>
              <a:rPr lang="en-US" sz="2800" b="1" dirty="0">
                <a:latin typeface="Calibri"/>
              </a:rPr>
              <a:t>Moments of GPDs ➪ </a:t>
            </a:r>
            <a:r>
              <a:rPr lang="en-US" sz="2800" b="1" dirty="0">
                <a:solidFill>
                  <a:srgbClr val="C00000"/>
                </a:solidFill>
                <a:latin typeface="Calibri"/>
              </a:rPr>
              <a:t>Forces on quarks, confinement</a:t>
            </a:r>
          </a:p>
        </p:txBody>
      </p:sp>
      <p:pic>
        <p:nvPicPr>
          <p:cNvPr id="13" name="Picture 12">
            <a:extLst>
              <a:ext uri="{FF2B5EF4-FFF2-40B4-BE49-F238E27FC236}">
                <a16:creationId xmlns:a16="http://schemas.microsoft.com/office/drawing/2014/main" id="{66B4C632-4AF3-BD44-ABC1-220C51C28DED}"/>
              </a:ext>
            </a:extLst>
          </p:cNvPr>
          <p:cNvPicPr>
            <a:picLocks noChangeAspect="1"/>
          </p:cNvPicPr>
          <p:nvPr/>
        </p:nvPicPr>
        <p:blipFill>
          <a:blip r:embed="rId3"/>
          <a:stretch>
            <a:fillRect/>
          </a:stretch>
        </p:blipFill>
        <p:spPr>
          <a:xfrm>
            <a:off x="10042075" y="1031683"/>
            <a:ext cx="1339288" cy="678030"/>
          </a:xfrm>
          <a:prstGeom prst="rect">
            <a:avLst/>
          </a:prstGeom>
        </p:spPr>
      </p:pic>
      <p:pic>
        <p:nvPicPr>
          <p:cNvPr id="14" name="Picture 13">
            <a:extLst>
              <a:ext uri="{FF2B5EF4-FFF2-40B4-BE49-F238E27FC236}">
                <a16:creationId xmlns:a16="http://schemas.microsoft.com/office/drawing/2014/main" id="{ACC7E47D-AD57-8444-8156-459E8D4121FA}"/>
              </a:ext>
            </a:extLst>
          </p:cNvPr>
          <p:cNvPicPr>
            <a:picLocks noChangeAspect="1"/>
          </p:cNvPicPr>
          <p:nvPr/>
        </p:nvPicPr>
        <p:blipFill>
          <a:blip r:embed="rId4"/>
          <a:stretch>
            <a:fillRect/>
          </a:stretch>
        </p:blipFill>
        <p:spPr>
          <a:xfrm>
            <a:off x="10320325" y="2969366"/>
            <a:ext cx="1045308" cy="1004523"/>
          </a:xfrm>
          <a:prstGeom prst="rect">
            <a:avLst/>
          </a:prstGeom>
        </p:spPr>
      </p:pic>
      <p:pic>
        <p:nvPicPr>
          <p:cNvPr id="15" name="Picture 14">
            <a:extLst>
              <a:ext uri="{FF2B5EF4-FFF2-40B4-BE49-F238E27FC236}">
                <a16:creationId xmlns:a16="http://schemas.microsoft.com/office/drawing/2014/main" id="{C0F5D471-0C6B-3048-AD70-2F445E787F9C}"/>
              </a:ext>
            </a:extLst>
          </p:cNvPr>
          <p:cNvPicPr>
            <a:picLocks/>
          </p:cNvPicPr>
          <p:nvPr/>
        </p:nvPicPr>
        <p:blipFill>
          <a:blip r:embed="rId5"/>
          <a:stretch>
            <a:fillRect/>
          </a:stretch>
        </p:blipFill>
        <p:spPr>
          <a:xfrm>
            <a:off x="10327797" y="5155721"/>
            <a:ext cx="1084791" cy="1104493"/>
          </a:xfrm>
          <a:prstGeom prst="rect">
            <a:avLst/>
          </a:prstGeom>
        </p:spPr>
      </p:pic>
      <p:pic>
        <p:nvPicPr>
          <p:cNvPr id="16" name="Picture 15">
            <a:extLst>
              <a:ext uri="{FF2B5EF4-FFF2-40B4-BE49-F238E27FC236}">
                <a16:creationId xmlns:a16="http://schemas.microsoft.com/office/drawing/2014/main" id="{AF941BD1-FF04-D945-A132-58AC645ADAC1}"/>
              </a:ext>
            </a:extLst>
          </p:cNvPr>
          <p:cNvPicPr>
            <a:picLocks noChangeAspect="1"/>
          </p:cNvPicPr>
          <p:nvPr/>
        </p:nvPicPr>
        <p:blipFill rotWithShape="1">
          <a:blip r:embed="rId6"/>
          <a:srcRect l="20573" t="2450" r="18701" b="52861"/>
          <a:stretch/>
        </p:blipFill>
        <p:spPr>
          <a:xfrm>
            <a:off x="10299500" y="4148505"/>
            <a:ext cx="1092216" cy="801628"/>
          </a:xfrm>
          <a:prstGeom prst="rect">
            <a:avLst/>
          </a:prstGeom>
        </p:spPr>
      </p:pic>
      <p:pic>
        <p:nvPicPr>
          <p:cNvPr id="17" name="Picture 16">
            <a:extLst>
              <a:ext uri="{FF2B5EF4-FFF2-40B4-BE49-F238E27FC236}">
                <a16:creationId xmlns:a16="http://schemas.microsoft.com/office/drawing/2014/main" id="{CE67DD5B-2BA1-0C45-9095-C8ED0DA8EC7A}"/>
              </a:ext>
            </a:extLst>
          </p:cNvPr>
          <p:cNvPicPr>
            <a:picLocks noChangeAspect="1"/>
          </p:cNvPicPr>
          <p:nvPr/>
        </p:nvPicPr>
        <p:blipFill>
          <a:blip r:embed="rId7"/>
          <a:srcRect l="15345" t="46444" r="53004" b="28421"/>
          <a:stretch>
            <a:fillRect/>
          </a:stretch>
        </p:blipFill>
        <p:spPr>
          <a:xfrm>
            <a:off x="10327797" y="1824971"/>
            <a:ext cx="1005178" cy="1029137"/>
          </a:xfrm>
          <a:prstGeom prst="rect">
            <a:avLst/>
          </a:prstGeom>
        </p:spPr>
      </p:pic>
      <p:sp>
        <p:nvSpPr>
          <p:cNvPr id="4" name="Date Placeholder 3">
            <a:extLst>
              <a:ext uri="{FF2B5EF4-FFF2-40B4-BE49-F238E27FC236}">
                <a16:creationId xmlns:a16="http://schemas.microsoft.com/office/drawing/2014/main" id="{2AE4E125-9CB9-D74C-ADC6-B71D877390E8}"/>
              </a:ext>
            </a:extLst>
          </p:cNvPr>
          <p:cNvSpPr>
            <a:spLocks noGrp="1"/>
          </p:cNvSpPr>
          <p:nvPr>
            <p:ph type="dt" sz="half" idx="10"/>
          </p:nvPr>
        </p:nvSpPr>
        <p:spPr/>
        <p:txBody>
          <a:bodyPr/>
          <a:lstStyle/>
          <a:p>
            <a:fld id="{94920CEC-4E6C-C44A-9FFD-2013EEC51839}" type="datetime1">
              <a:rPr lang="en-US" smtClean="0"/>
              <a:t>11/4/19</a:t>
            </a:fld>
            <a:endParaRPr lang="en-US"/>
          </a:p>
        </p:txBody>
      </p:sp>
      <p:sp>
        <p:nvSpPr>
          <p:cNvPr id="5" name="Slide Number Placeholder 4">
            <a:extLst>
              <a:ext uri="{FF2B5EF4-FFF2-40B4-BE49-F238E27FC236}">
                <a16:creationId xmlns:a16="http://schemas.microsoft.com/office/drawing/2014/main" id="{FDD9B6B1-117F-0148-A50C-CB4827643C54}"/>
              </a:ext>
            </a:extLst>
          </p:cNvPr>
          <p:cNvSpPr>
            <a:spLocks noGrp="1"/>
          </p:cNvSpPr>
          <p:nvPr>
            <p:ph type="sldNum" sz="quarter" idx="11"/>
          </p:nvPr>
        </p:nvSpPr>
        <p:spPr/>
        <p:txBody>
          <a:bodyPr/>
          <a:lstStyle/>
          <a:p>
            <a:fld id="{24EC5647-5868-264A-970C-8CE494DA89F7}" type="slidenum">
              <a:rPr lang="en-US" smtClean="0"/>
              <a:t>5</a:t>
            </a:fld>
            <a:endParaRPr lang="en-US"/>
          </a:p>
        </p:txBody>
      </p:sp>
    </p:spTree>
    <p:extLst>
      <p:ext uri="{BB962C8B-B14F-4D97-AF65-F5344CB8AC3E}">
        <p14:creationId xmlns:p14="http://schemas.microsoft.com/office/powerpoint/2010/main" val="3296338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00" y="-30162"/>
            <a:ext cx="9131300" cy="844550"/>
          </a:xfrm>
        </p:spPr>
        <p:txBody>
          <a:bodyPr>
            <a:normAutofit/>
          </a:bodyPr>
          <a:lstStyle/>
          <a:p>
            <a:r>
              <a:rPr lang="en-US" sz="3600" dirty="0">
                <a:latin typeface="Calibri"/>
                <a:cs typeface="Calibri"/>
              </a:rPr>
              <a:t>From the H spectrum to the N* spectrum</a:t>
            </a:r>
          </a:p>
        </p:txBody>
      </p:sp>
      <p:pic>
        <p:nvPicPr>
          <p:cNvPr id="7" name="Picture 6"/>
          <p:cNvPicPr>
            <a:picLocks noChangeAspect="1"/>
          </p:cNvPicPr>
          <p:nvPr/>
        </p:nvPicPr>
        <p:blipFill>
          <a:blip r:embed="rId3"/>
          <a:stretch>
            <a:fillRect/>
          </a:stretch>
        </p:blipFill>
        <p:spPr>
          <a:xfrm rot="16200000">
            <a:off x="1692602" y="3136900"/>
            <a:ext cx="4762500" cy="1905000"/>
          </a:xfrm>
          <a:prstGeom prst="rect">
            <a:avLst/>
          </a:prstGeom>
        </p:spPr>
      </p:pic>
      <p:sp>
        <p:nvSpPr>
          <p:cNvPr id="8" name="TextBox 7"/>
          <p:cNvSpPr txBox="1"/>
          <p:nvPr/>
        </p:nvSpPr>
        <p:spPr>
          <a:xfrm>
            <a:off x="6038364" y="1427724"/>
            <a:ext cx="5545394" cy="4524315"/>
          </a:xfrm>
          <a:prstGeom prst="rect">
            <a:avLst/>
          </a:prstGeom>
          <a:noFill/>
        </p:spPr>
        <p:txBody>
          <a:bodyPr wrap="square" rtlCol="0">
            <a:spAutoFit/>
          </a:bodyPr>
          <a:lstStyle/>
          <a:p>
            <a:pPr>
              <a:buClr>
                <a:schemeClr val="tx1"/>
              </a:buClr>
              <a:buFont typeface="Wingdings" charset="2"/>
              <a:buChar char="§"/>
            </a:pPr>
            <a:r>
              <a:rPr lang="en-US" sz="2200" dirty="0">
                <a:solidFill>
                  <a:schemeClr val="accent2">
                    <a:lumMod val="50000"/>
                  </a:schemeClr>
                </a:solidFill>
                <a:latin typeface="Calibri"/>
                <a:cs typeface="Calibri"/>
              </a:rPr>
              <a:t> </a:t>
            </a:r>
            <a:r>
              <a:rPr lang="en-US" sz="2200" dirty="0">
                <a:latin typeface="Calibri"/>
                <a:cs typeface="Calibri"/>
              </a:rPr>
              <a:t>Understanding the hydrogen atom 	required understanding its</a:t>
            </a:r>
          </a:p>
          <a:p>
            <a:pPr>
              <a:buClr>
                <a:srgbClr val="FF0000"/>
              </a:buClr>
            </a:pPr>
            <a:r>
              <a:rPr lang="en-US" sz="2200" dirty="0">
                <a:latin typeface="Calibri"/>
                <a:cs typeface="Calibri"/>
              </a:rPr>
              <a:t>	spectrum of </a:t>
            </a:r>
            <a:r>
              <a:rPr lang="en-US" sz="2200" b="1" i="1" dirty="0">
                <a:solidFill>
                  <a:srgbClr val="C00000"/>
                </a:solidFill>
                <a:latin typeface="Calibri"/>
                <a:cs typeface="Calibri"/>
              </a:rPr>
              <a:t>sharp energy levels </a:t>
            </a:r>
            <a:endParaRPr lang="en-US" sz="2200" b="1" dirty="0">
              <a:solidFill>
                <a:srgbClr val="C00000"/>
              </a:solidFill>
              <a:latin typeface="Calibri"/>
              <a:cs typeface="Calibri"/>
            </a:endParaRPr>
          </a:p>
          <a:p>
            <a:r>
              <a:rPr lang="en-US" sz="2200" b="1" dirty="0">
                <a:latin typeface="Calibri"/>
                <a:cs typeface="Calibri"/>
              </a:rPr>
              <a:t> -&gt; 	</a:t>
            </a:r>
            <a:r>
              <a:rPr lang="en-US" sz="2200" dirty="0">
                <a:latin typeface="Calibri"/>
                <a:cs typeface="Calibri"/>
              </a:rPr>
              <a:t>From the </a:t>
            </a:r>
            <a:r>
              <a:rPr lang="en-US" sz="2200" b="1" i="1" dirty="0">
                <a:latin typeface="Calibri"/>
                <a:cs typeface="Calibri"/>
              </a:rPr>
              <a:t>Bohr model </a:t>
            </a:r>
            <a:r>
              <a:rPr lang="en-US" sz="2200" dirty="0">
                <a:latin typeface="Calibri"/>
                <a:cs typeface="Calibri"/>
              </a:rPr>
              <a:t>to</a:t>
            </a:r>
            <a:r>
              <a:rPr lang="en-US" sz="2200" i="1" dirty="0">
                <a:latin typeface="Calibri"/>
                <a:cs typeface="Calibri"/>
              </a:rPr>
              <a:t> </a:t>
            </a:r>
            <a:r>
              <a:rPr lang="en-US" sz="2200" b="1" i="1" dirty="0">
                <a:solidFill>
                  <a:srgbClr val="C00000"/>
                </a:solidFill>
                <a:latin typeface="Calibri"/>
                <a:cs typeface="Calibri"/>
              </a:rPr>
              <a:t>QED </a:t>
            </a:r>
          </a:p>
          <a:p>
            <a:r>
              <a:rPr lang="en-US" sz="2200" b="1" i="1" dirty="0">
                <a:latin typeface="Calibri"/>
                <a:cs typeface="Calibri"/>
              </a:rPr>
              <a:t> </a:t>
            </a:r>
            <a:r>
              <a:rPr lang="en-US" sz="2200" b="1" dirty="0">
                <a:latin typeface="Calibri"/>
                <a:cs typeface="Calibri"/>
              </a:rPr>
              <a:t>-&gt;</a:t>
            </a:r>
            <a:r>
              <a:rPr lang="en-US" sz="2200" dirty="0">
                <a:latin typeface="Calibri"/>
                <a:cs typeface="Calibri"/>
              </a:rPr>
              <a:t> 	Lamb shift, … </a:t>
            </a:r>
          </a:p>
          <a:p>
            <a:pPr>
              <a:buFont typeface="Wingdings" charset="2"/>
              <a:buChar char="§"/>
            </a:pPr>
            <a:endParaRPr lang="en-US" sz="2200" dirty="0">
              <a:solidFill>
                <a:schemeClr val="accent2">
                  <a:lumMod val="50000"/>
                </a:schemeClr>
              </a:solidFill>
              <a:latin typeface="Calibri"/>
              <a:cs typeface="Calibri"/>
            </a:endParaRPr>
          </a:p>
          <a:p>
            <a:pPr>
              <a:buClr>
                <a:schemeClr val="tx1"/>
              </a:buClr>
              <a:buFont typeface="Wingdings" charset="2"/>
              <a:buChar char="§"/>
            </a:pPr>
            <a:r>
              <a:rPr lang="en-US" sz="2200" b="1" dirty="0">
                <a:latin typeface="Calibri"/>
                <a:cs typeface="Calibri"/>
              </a:rPr>
              <a:t> </a:t>
            </a:r>
            <a:r>
              <a:rPr lang="en-US" sz="2200" dirty="0">
                <a:latin typeface="Calibri"/>
                <a:cs typeface="Calibri"/>
              </a:rPr>
              <a:t>Understanding the proton requires mapping 	out its full energy spectrum of </a:t>
            </a:r>
            <a:r>
              <a:rPr lang="en-US" sz="2200" b="1" i="1" dirty="0">
                <a:solidFill>
                  <a:srgbClr val="C00000"/>
                </a:solidFill>
                <a:latin typeface="Calibri"/>
                <a:cs typeface="Calibri"/>
              </a:rPr>
              <a:t>broad 	energy levels </a:t>
            </a:r>
          </a:p>
          <a:p>
            <a:pPr>
              <a:buClr>
                <a:schemeClr val="tx1"/>
              </a:buClr>
            </a:pPr>
            <a:r>
              <a:rPr lang="en-US" sz="2200" b="1" i="1" dirty="0">
                <a:solidFill>
                  <a:srgbClr val="C00000"/>
                </a:solidFill>
                <a:latin typeface="Calibri"/>
                <a:cs typeface="Calibri"/>
              </a:rPr>
              <a:t> </a:t>
            </a:r>
            <a:r>
              <a:rPr lang="en-US" sz="2200" b="1" dirty="0">
                <a:latin typeface="Calibri"/>
                <a:cs typeface="Calibri"/>
              </a:rPr>
              <a:t>-&gt;  </a:t>
            </a:r>
            <a:r>
              <a:rPr lang="en-US" sz="2200" dirty="0">
                <a:latin typeface="Calibri"/>
                <a:cs typeface="Calibri"/>
              </a:rPr>
              <a:t>From the </a:t>
            </a:r>
            <a:r>
              <a:rPr lang="en-US" sz="2200" b="1" i="1" dirty="0">
                <a:latin typeface="Calibri"/>
                <a:cs typeface="Calibri"/>
              </a:rPr>
              <a:t>Quark model </a:t>
            </a:r>
            <a:r>
              <a:rPr lang="en-US" sz="2200" dirty="0">
                <a:latin typeface="Calibri"/>
                <a:cs typeface="Calibri"/>
              </a:rPr>
              <a:t>to </a:t>
            </a:r>
            <a:r>
              <a:rPr lang="en-US" sz="2200" b="1" i="1" dirty="0">
                <a:solidFill>
                  <a:srgbClr val="C00000"/>
                </a:solidFill>
                <a:latin typeface="Calibri"/>
                <a:cs typeface="Calibri"/>
              </a:rPr>
              <a:t>QCD</a:t>
            </a:r>
          </a:p>
          <a:p>
            <a:pPr>
              <a:buClr>
                <a:srgbClr val="800000"/>
              </a:buClr>
            </a:pPr>
            <a:r>
              <a:rPr lang="en-US" sz="2200" b="1" i="1" dirty="0">
                <a:latin typeface="Calibri"/>
                <a:cs typeface="Calibri"/>
              </a:rPr>
              <a:t> -&gt;  </a:t>
            </a:r>
            <a:r>
              <a:rPr lang="en-US" sz="2200" dirty="0">
                <a:latin typeface="Calibri"/>
                <a:cs typeface="Calibri"/>
              </a:rPr>
              <a:t>Accuracy of predictions should be  	commensurate with experiments, i.e. 	O(few MeV), to allow for surprises</a:t>
            </a:r>
            <a:r>
              <a:rPr lang="en-US" sz="2400" dirty="0">
                <a:solidFill>
                  <a:schemeClr val="accent2">
                    <a:lumMod val="50000"/>
                  </a:schemeClr>
                </a:solidFill>
                <a:latin typeface="Calibri"/>
                <a:cs typeface="Calibri"/>
              </a:rPr>
              <a:t>.</a:t>
            </a:r>
          </a:p>
        </p:txBody>
      </p:sp>
      <p:sp>
        <p:nvSpPr>
          <p:cNvPr id="9" name="TextBox 8"/>
          <p:cNvSpPr txBox="1"/>
          <p:nvPr/>
        </p:nvSpPr>
        <p:spPr>
          <a:xfrm>
            <a:off x="3248353" y="1022351"/>
            <a:ext cx="1663700" cy="646331"/>
          </a:xfrm>
          <a:prstGeom prst="rect">
            <a:avLst/>
          </a:prstGeom>
          <a:noFill/>
          <a:ln>
            <a:noFill/>
          </a:ln>
        </p:spPr>
        <p:txBody>
          <a:bodyPr wrap="square" rtlCol="0">
            <a:spAutoFit/>
          </a:bodyPr>
          <a:lstStyle/>
          <a:p>
            <a:r>
              <a:rPr lang="en-US" dirty="0">
                <a:latin typeface="Calibri"/>
                <a:cs typeface="Calibri"/>
              </a:rPr>
              <a:t>Spectral series of hydrogen </a:t>
            </a:r>
          </a:p>
        </p:txBody>
      </p:sp>
      <p:cxnSp>
        <p:nvCxnSpPr>
          <p:cNvPr id="14" name="Straight Connector 13"/>
          <p:cNvCxnSpPr/>
          <p:nvPr/>
        </p:nvCxnSpPr>
        <p:spPr>
          <a:xfrm rot="5400000">
            <a:off x="2514063" y="3594894"/>
            <a:ext cx="5383212" cy="1588"/>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836617" y="4027418"/>
            <a:ext cx="2286000" cy="2231136"/>
          </a:xfrm>
          <a:prstGeom prst="rect">
            <a:avLst/>
          </a:prstGeom>
        </p:spPr>
      </p:pic>
      <p:sp>
        <p:nvSpPr>
          <p:cNvPr id="17" name="TextBox 16"/>
          <p:cNvSpPr txBox="1"/>
          <p:nvPr/>
        </p:nvSpPr>
        <p:spPr>
          <a:xfrm>
            <a:off x="778201" y="3460174"/>
            <a:ext cx="2343150" cy="584776"/>
          </a:xfrm>
          <a:prstGeom prst="rect">
            <a:avLst/>
          </a:prstGeom>
          <a:noFill/>
        </p:spPr>
        <p:txBody>
          <a:bodyPr wrap="square" rtlCol="0">
            <a:spAutoFit/>
          </a:bodyPr>
          <a:lstStyle/>
          <a:p>
            <a:r>
              <a:rPr lang="en-US" sz="1600" dirty="0" err="1">
                <a:latin typeface="Calibri"/>
                <a:cs typeface="Calibri"/>
              </a:rPr>
              <a:t>Niels</a:t>
            </a:r>
            <a:r>
              <a:rPr lang="en-US" sz="1600" dirty="0">
                <a:latin typeface="Calibri"/>
                <a:cs typeface="Calibri"/>
              </a:rPr>
              <a:t> Bohr, model of the hydrogen atom, 1913.</a:t>
            </a:r>
          </a:p>
        </p:txBody>
      </p:sp>
      <p:pic>
        <p:nvPicPr>
          <p:cNvPr id="18" name="Picture 17"/>
          <p:cNvPicPr>
            <a:picLocks noChangeAspect="1"/>
          </p:cNvPicPr>
          <p:nvPr/>
        </p:nvPicPr>
        <p:blipFill>
          <a:blip r:embed="rId5"/>
          <a:stretch>
            <a:fillRect/>
          </a:stretch>
        </p:blipFill>
        <p:spPr>
          <a:xfrm>
            <a:off x="1190158" y="904082"/>
            <a:ext cx="1625600" cy="2286000"/>
          </a:xfrm>
          <a:prstGeom prst="rect">
            <a:avLst/>
          </a:prstGeom>
        </p:spPr>
      </p:pic>
      <p:sp>
        <p:nvSpPr>
          <p:cNvPr id="10" name="TextBox 9">
            <a:extLst>
              <a:ext uri="{FF2B5EF4-FFF2-40B4-BE49-F238E27FC236}">
                <a16:creationId xmlns:a16="http://schemas.microsoft.com/office/drawing/2014/main" id="{3CEED061-EB96-564B-BB5A-EC6D301E3D9E}"/>
              </a:ext>
            </a:extLst>
          </p:cNvPr>
          <p:cNvSpPr txBox="1"/>
          <p:nvPr/>
        </p:nvSpPr>
        <p:spPr>
          <a:xfrm>
            <a:off x="5419705" y="871118"/>
            <a:ext cx="5808898"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Analogy </a:t>
            </a:r>
            <a:r>
              <a:rPr lang="en-US" sz="2400" b="1" i="1" dirty="0">
                <a:latin typeface="Calibri" panose="020F0502020204030204" pitchFamily="34" charset="0"/>
                <a:cs typeface="Calibri" panose="020F0502020204030204" pitchFamily="34" charset="0"/>
              </a:rPr>
              <a:t>QCD &amp; QED =&gt; path to discoveries ?</a:t>
            </a:r>
          </a:p>
        </p:txBody>
      </p:sp>
      <p:sp>
        <p:nvSpPr>
          <p:cNvPr id="3" name="Date Placeholder 2">
            <a:extLst>
              <a:ext uri="{FF2B5EF4-FFF2-40B4-BE49-F238E27FC236}">
                <a16:creationId xmlns:a16="http://schemas.microsoft.com/office/drawing/2014/main" id="{6CF7CF1C-8F6A-7B4D-ACDC-BB8907924AB6}"/>
              </a:ext>
            </a:extLst>
          </p:cNvPr>
          <p:cNvSpPr>
            <a:spLocks noGrp="1"/>
          </p:cNvSpPr>
          <p:nvPr>
            <p:ph type="dt" sz="half" idx="10"/>
          </p:nvPr>
        </p:nvSpPr>
        <p:spPr/>
        <p:txBody>
          <a:bodyPr/>
          <a:lstStyle/>
          <a:p>
            <a:fld id="{91F30721-503E-3143-9C57-AFBCB043EB0D}" type="datetime1">
              <a:rPr lang="en-US" smtClean="0"/>
              <a:t>11/4/19</a:t>
            </a:fld>
            <a:endParaRPr lang="en-US"/>
          </a:p>
        </p:txBody>
      </p:sp>
      <p:sp>
        <p:nvSpPr>
          <p:cNvPr id="4" name="Slide Number Placeholder 3">
            <a:extLst>
              <a:ext uri="{FF2B5EF4-FFF2-40B4-BE49-F238E27FC236}">
                <a16:creationId xmlns:a16="http://schemas.microsoft.com/office/drawing/2014/main" id="{8FBF6820-A186-A149-83A7-A086D5615991}"/>
              </a:ext>
            </a:extLst>
          </p:cNvPr>
          <p:cNvSpPr>
            <a:spLocks noGrp="1"/>
          </p:cNvSpPr>
          <p:nvPr>
            <p:ph type="sldNum" sz="quarter" idx="11"/>
          </p:nvPr>
        </p:nvSpPr>
        <p:spPr/>
        <p:txBody>
          <a:bodyPr/>
          <a:lstStyle/>
          <a:p>
            <a:fld id="{24EC5647-5868-264A-970C-8CE494DA89F7}" type="slidenum">
              <a:rPr lang="en-US" smtClean="0"/>
              <a:t>6</a:t>
            </a:fld>
            <a:endParaRPr lang="en-US"/>
          </a:p>
        </p:txBody>
      </p:sp>
    </p:spTree>
    <p:extLst>
      <p:ext uri="{BB962C8B-B14F-4D97-AF65-F5344CB8AC3E}">
        <p14:creationId xmlns:p14="http://schemas.microsoft.com/office/powerpoint/2010/main" val="2288994438"/>
      </p:ext>
    </p:extLst>
  </p:cSld>
  <p:clrMapOvr>
    <a:masterClrMapping/>
  </p:clrMapOvr>
  <mc:AlternateContent xmlns:mc="http://schemas.openxmlformats.org/markup-compatibility/2006" xmlns:p14="http://schemas.microsoft.com/office/powerpoint/2010/main">
    <mc:Choice Requires="p14">
      <p:transition spd="slow" p14:dur="2000" advTm="24718"/>
    </mc:Choice>
    <mc:Fallback xmlns="">
      <p:transition spd="slow" advTm="2471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774700"/>
          </a:xfrm>
        </p:spPr>
        <p:txBody>
          <a:bodyPr>
            <a:normAutofit/>
          </a:bodyPr>
          <a:lstStyle/>
          <a:p>
            <a:r>
              <a:rPr lang="en-US" sz="2800" dirty="0">
                <a:cs typeface="Times New Roman"/>
              </a:rPr>
              <a:t>Establishing the N* spectrum – Precision &amp; Polarization are essential</a:t>
            </a:r>
            <a:endParaRPr lang="en-US" sz="2800" dirty="0"/>
          </a:p>
        </p:txBody>
      </p:sp>
      <p:sp>
        <p:nvSpPr>
          <p:cNvPr id="9" name="TextBox 8"/>
          <p:cNvSpPr txBox="1"/>
          <p:nvPr/>
        </p:nvSpPr>
        <p:spPr>
          <a:xfrm>
            <a:off x="1473201" y="1136650"/>
            <a:ext cx="184731" cy="369332"/>
          </a:xfrm>
          <a:prstGeom prst="rect">
            <a:avLst/>
          </a:prstGeom>
          <a:noFill/>
        </p:spPr>
        <p:txBody>
          <a:bodyPr wrap="none" rtlCol="0">
            <a:spAutoFit/>
          </a:bodyPr>
          <a:lstStyle/>
          <a:p>
            <a:endParaRPr lang="en-US" dirty="0">
              <a:solidFill>
                <a:prstClr val="black"/>
              </a:solidFill>
            </a:endParaRPr>
          </a:p>
        </p:txBody>
      </p:sp>
      <p:pic>
        <p:nvPicPr>
          <p:cNvPr id="13" name="Picture 12"/>
          <p:cNvPicPr>
            <a:picLocks noChangeAspect="1"/>
          </p:cNvPicPr>
          <p:nvPr/>
        </p:nvPicPr>
        <p:blipFill>
          <a:blip r:embed="rId4"/>
          <a:srcRect l="9039" t="23934" r="50379" b="15800"/>
          <a:stretch>
            <a:fillRect/>
          </a:stretch>
        </p:blipFill>
        <p:spPr>
          <a:xfrm>
            <a:off x="-24235" y="1403478"/>
            <a:ext cx="4224785" cy="4424845"/>
          </a:xfrm>
          <a:prstGeom prst="rect">
            <a:avLst/>
          </a:prstGeom>
        </p:spPr>
      </p:pic>
      <p:pic>
        <p:nvPicPr>
          <p:cNvPr id="18" name="Picture 17"/>
          <p:cNvPicPr>
            <a:picLocks noChangeAspect="1"/>
          </p:cNvPicPr>
          <p:nvPr/>
        </p:nvPicPr>
        <p:blipFill>
          <a:blip r:embed="rId4"/>
          <a:srcRect l="50885" t="79900" r="7143" b="15729"/>
          <a:stretch>
            <a:fillRect/>
          </a:stretch>
        </p:blipFill>
        <p:spPr>
          <a:xfrm>
            <a:off x="143478" y="5839319"/>
            <a:ext cx="4241077" cy="392427"/>
          </a:xfrm>
          <a:prstGeom prst="rect">
            <a:avLst/>
          </a:prstGeom>
          <a:solidFill>
            <a:schemeClr val="bg1"/>
          </a:solidFill>
        </p:spPr>
      </p:pic>
      <p:sp>
        <p:nvSpPr>
          <p:cNvPr id="20" name="TextBox 19"/>
          <p:cNvSpPr txBox="1"/>
          <p:nvPr/>
        </p:nvSpPr>
        <p:spPr>
          <a:xfrm>
            <a:off x="394478" y="774429"/>
            <a:ext cx="5943404" cy="461665"/>
          </a:xfrm>
          <a:prstGeom prst="rect">
            <a:avLst/>
          </a:prstGeom>
          <a:noFill/>
        </p:spPr>
        <p:txBody>
          <a:bodyPr wrap="none" rtlCol="0">
            <a:spAutoFit/>
          </a:bodyPr>
          <a:lstStyle/>
          <a:p>
            <a:r>
              <a:rPr lang="en-US" sz="2400" dirty="0" err="1">
                <a:latin typeface="Calibri"/>
                <a:cs typeface="Calibri"/>
              </a:rPr>
              <a:t>Hyperon</a:t>
            </a:r>
            <a:r>
              <a:rPr lang="en-US" sz="2400" dirty="0">
                <a:latin typeface="Calibri"/>
                <a:cs typeface="Calibri"/>
              </a:rPr>
              <a:t> </a:t>
            </a:r>
            <a:r>
              <a:rPr lang="en-US" sz="2400" dirty="0" err="1">
                <a:latin typeface="Calibri"/>
                <a:cs typeface="Calibri"/>
              </a:rPr>
              <a:t>photoproduction</a:t>
            </a:r>
            <a:r>
              <a:rPr lang="en-US" sz="2400" dirty="0">
                <a:latin typeface="Calibri"/>
                <a:cs typeface="Calibri"/>
              </a:rPr>
              <a:t> </a:t>
            </a:r>
            <a:r>
              <a:rPr lang="en-US" sz="2400" dirty="0">
                <a:solidFill>
                  <a:schemeClr val="accent2">
                    <a:lumMod val="50000"/>
                  </a:schemeClr>
                </a:solidFill>
                <a:latin typeface="Calibri"/>
                <a:cs typeface="Calibri"/>
              </a:rPr>
              <a:t> </a:t>
            </a:r>
            <a:r>
              <a:rPr lang="en-US" sz="2400" b="1" dirty="0" err="1">
                <a:solidFill>
                  <a:srgbClr val="FF0000"/>
                </a:solidFill>
                <a:latin typeface="Times New Roman"/>
                <a:cs typeface="Times New Roman"/>
              </a:rPr>
              <a:t>γp→K</a:t>
            </a:r>
            <a:r>
              <a:rPr lang="en-US" sz="2400" b="1" baseline="30000" dirty="0" err="1">
                <a:solidFill>
                  <a:srgbClr val="FF0000"/>
                </a:solidFill>
                <a:latin typeface="Times New Roman"/>
                <a:cs typeface="Times New Roman"/>
              </a:rPr>
              <a:t>+</a:t>
            </a:r>
            <a:r>
              <a:rPr lang="en-US" sz="2400" b="1" dirty="0" err="1">
                <a:solidFill>
                  <a:srgbClr val="FF0000"/>
                </a:solidFill>
                <a:latin typeface="Times New Roman"/>
                <a:cs typeface="Times New Roman"/>
              </a:rPr>
              <a:t>Λ→K</a:t>
            </a:r>
            <a:r>
              <a:rPr lang="en-US" sz="2400" b="1" baseline="30000" dirty="0" err="1">
                <a:solidFill>
                  <a:srgbClr val="FF0000"/>
                </a:solidFill>
                <a:latin typeface="Times New Roman"/>
                <a:cs typeface="Times New Roman"/>
              </a:rPr>
              <a:t>+</a:t>
            </a:r>
            <a:r>
              <a:rPr lang="en-US" sz="2400" b="1" dirty="0" err="1">
                <a:solidFill>
                  <a:srgbClr val="FF0000"/>
                </a:solidFill>
                <a:latin typeface="Times New Roman"/>
                <a:cs typeface="Times New Roman"/>
              </a:rPr>
              <a:t>pπ</a:t>
            </a:r>
            <a:r>
              <a:rPr lang="en-US" sz="2400" b="1" baseline="30000" dirty="0">
                <a:solidFill>
                  <a:srgbClr val="FF0000"/>
                </a:solidFill>
                <a:latin typeface="Times New Roman"/>
                <a:cs typeface="Times New Roman"/>
              </a:rPr>
              <a:t>-</a:t>
            </a:r>
            <a:r>
              <a:rPr lang="en-US" sz="2400" b="1" dirty="0">
                <a:solidFill>
                  <a:srgbClr val="FF0000"/>
                </a:solidFill>
                <a:latin typeface="Times New Roman"/>
                <a:cs typeface="Times New Roman"/>
              </a:rPr>
              <a:t> </a:t>
            </a:r>
            <a:endParaRPr lang="en-US" sz="2400" dirty="0">
              <a:solidFill>
                <a:prstClr val="black"/>
              </a:solidFill>
              <a:latin typeface="Times New Roman"/>
              <a:cs typeface="Times New Roman"/>
            </a:endParaRPr>
          </a:p>
        </p:txBody>
      </p:sp>
      <p:pic>
        <p:nvPicPr>
          <p:cNvPr id="12" name="Picture 11"/>
          <p:cNvPicPr>
            <a:picLocks noChangeAspect="1"/>
          </p:cNvPicPr>
          <p:nvPr/>
        </p:nvPicPr>
        <p:blipFill>
          <a:blip r:embed="rId4"/>
          <a:srcRect l="34511" t="69282" r="57980" b="22990"/>
          <a:stretch>
            <a:fillRect/>
          </a:stretch>
        </p:blipFill>
        <p:spPr>
          <a:xfrm>
            <a:off x="1657932" y="3703821"/>
            <a:ext cx="1963028" cy="1557994"/>
          </a:xfrm>
          <a:prstGeom prst="rect">
            <a:avLst/>
          </a:prstGeom>
          <a:solidFill>
            <a:schemeClr val="bg1"/>
          </a:solidFill>
        </p:spPr>
      </p:pic>
      <p:sp>
        <p:nvSpPr>
          <p:cNvPr id="24" name="TextBox 23"/>
          <p:cNvSpPr txBox="1"/>
          <p:nvPr/>
        </p:nvSpPr>
        <p:spPr>
          <a:xfrm>
            <a:off x="2235441" y="1186571"/>
            <a:ext cx="1669496" cy="338554"/>
          </a:xfrm>
          <a:prstGeom prst="rect">
            <a:avLst/>
          </a:prstGeom>
          <a:noFill/>
        </p:spPr>
        <p:txBody>
          <a:bodyPr wrap="none" rtlCol="0">
            <a:spAutoFit/>
          </a:bodyPr>
          <a:lstStyle/>
          <a:p>
            <a:r>
              <a:rPr lang="en-US" sz="1600" dirty="0">
                <a:latin typeface="Calibri"/>
                <a:cs typeface="Calibri"/>
              </a:rPr>
              <a:t>Fit by </a:t>
            </a:r>
            <a:r>
              <a:rPr lang="en-US" sz="1600" dirty="0" err="1">
                <a:latin typeface="Calibri"/>
                <a:cs typeface="Calibri"/>
              </a:rPr>
              <a:t>BnGa</a:t>
            </a:r>
            <a:r>
              <a:rPr lang="en-US" sz="1600" dirty="0">
                <a:latin typeface="Calibri"/>
                <a:cs typeface="Calibri"/>
              </a:rPr>
              <a:t> group</a:t>
            </a:r>
          </a:p>
        </p:txBody>
      </p:sp>
      <p:pic>
        <p:nvPicPr>
          <p:cNvPr id="25" name="Picture 24"/>
          <p:cNvPicPr>
            <a:picLocks noChangeAspect="1"/>
          </p:cNvPicPr>
          <p:nvPr/>
        </p:nvPicPr>
        <p:blipFill>
          <a:blip r:embed="rId5"/>
          <a:srcRect l="1570" r="51183" b="505"/>
          <a:stretch>
            <a:fillRect/>
          </a:stretch>
        </p:blipFill>
        <p:spPr>
          <a:xfrm>
            <a:off x="4261429" y="1450749"/>
            <a:ext cx="4061763" cy="4608033"/>
          </a:xfrm>
          <a:prstGeom prst="rect">
            <a:avLst/>
          </a:prstGeom>
          <a:solidFill>
            <a:srgbClr val="FFFFFF"/>
          </a:solidFill>
        </p:spPr>
      </p:pic>
      <p:sp>
        <p:nvSpPr>
          <p:cNvPr id="26" name="TextBox 25"/>
          <p:cNvSpPr txBox="1"/>
          <p:nvPr/>
        </p:nvSpPr>
        <p:spPr>
          <a:xfrm>
            <a:off x="6153151" y="1403478"/>
            <a:ext cx="184731" cy="369332"/>
          </a:xfrm>
          <a:prstGeom prst="rect">
            <a:avLst/>
          </a:prstGeom>
          <a:noFill/>
        </p:spPr>
        <p:txBody>
          <a:bodyPr wrap="none" rtlCol="0">
            <a:spAutoFit/>
          </a:bodyPr>
          <a:lstStyle/>
          <a:p>
            <a:endParaRPr lang="en-US" dirty="0"/>
          </a:p>
        </p:txBody>
      </p:sp>
      <p:pic>
        <p:nvPicPr>
          <p:cNvPr id="27" name="Picture 26"/>
          <p:cNvPicPr>
            <a:picLocks noChangeAspect="1"/>
          </p:cNvPicPr>
          <p:nvPr/>
        </p:nvPicPr>
        <p:blipFill>
          <a:blip r:embed="rId5"/>
          <a:srcRect l="21737" t="73283" r="69391" b="15301"/>
          <a:stretch>
            <a:fillRect/>
          </a:stretch>
        </p:blipFill>
        <p:spPr>
          <a:xfrm>
            <a:off x="4955954" y="4074579"/>
            <a:ext cx="1930158" cy="1518350"/>
          </a:xfrm>
          <a:prstGeom prst="rect">
            <a:avLst/>
          </a:prstGeom>
          <a:solidFill>
            <a:srgbClr val="FFFFFF"/>
          </a:solidFill>
          <a:ln w="28575" cap="flat" cmpd="sng" algn="ctr">
            <a:noFill/>
            <a:prstDash val="solid"/>
            <a:round/>
            <a:headEnd type="none" w="med" len="med"/>
            <a:tailEnd type="none" w="med" len="med"/>
          </a:ln>
        </p:spPr>
      </p:pic>
      <p:pic>
        <p:nvPicPr>
          <p:cNvPr id="22" name="Picture 21">
            <a:extLst>
              <a:ext uri="{FF2B5EF4-FFF2-40B4-BE49-F238E27FC236}">
                <a16:creationId xmlns:a16="http://schemas.microsoft.com/office/drawing/2014/main" id="{54905A7F-B1FB-D442-B020-109FBEE06294}"/>
              </a:ext>
            </a:extLst>
          </p:cNvPr>
          <p:cNvPicPr>
            <a:picLocks noChangeAspect="1"/>
          </p:cNvPicPr>
          <p:nvPr/>
        </p:nvPicPr>
        <p:blipFill>
          <a:blip r:embed="rId6">
            <a:extLst>
              <a:ext uri="{28A0092B-C50C-407E-A947-70E740481C1C}">
                <a14:useLocalDpi xmlns:a14="http://schemas.microsoft.com/office/drawing/2010/main" val="0"/>
              </a:ext>
            </a:extLst>
          </a:blip>
          <a:srcRect l="58056" t="53641" r="5833" b="14811"/>
          <a:stretch>
            <a:fillRect/>
          </a:stretch>
        </p:blipFill>
        <p:spPr>
          <a:xfrm>
            <a:off x="8299052" y="911601"/>
            <a:ext cx="772983" cy="477156"/>
          </a:xfrm>
          <a:prstGeom prst="rect">
            <a:avLst/>
          </a:prstGeom>
          <a:ln>
            <a:solidFill>
              <a:srgbClr val="000000"/>
            </a:solidFill>
          </a:ln>
        </p:spPr>
      </p:pic>
      <p:sp>
        <p:nvSpPr>
          <p:cNvPr id="14" name="TextBox 13"/>
          <p:cNvSpPr txBox="1"/>
          <p:nvPr/>
        </p:nvSpPr>
        <p:spPr>
          <a:xfrm>
            <a:off x="3955360" y="1215164"/>
            <a:ext cx="3043822" cy="307777"/>
          </a:xfrm>
          <a:prstGeom prst="rect">
            <a:avLst/>
          </a:prstGeom>
          <a:noFill/>
        </p:spPr>
        <p:txBody>
          <a:bodyPr wrap="none" rtlCol="0">
            <a:spAutoFit/>
          </a:bodyPr>
          <a:lstStyle/>
          <a:p>
            <a:r>
              <a:rPr lang="en-US" sz="1400" i="1" dirty="0">
                <a:latin typeface="Calibri"/>
                <a:cs typeface="Calibri"/>
              </a:rPr>
              <a:t>A.V. </a:t>
            </a:r>
            <a:r>
              <a:rPr lang="en-US" sz="1400" i="1" dirty="0" err="1">
                <a:latin typeface="Calibri"/>
                <a:cs typeface="Calibri"/>
              </a:rPr>
              <a:t>Anisovich</a:t>
            </a:r>
            <a:r>
              <a:rPr lang="en-US" sz="1400" i="1" dirty="0">
                <a:latin typeface="Calibri"/>
                <a:cs typeface="Calibri"/>
              </a:rPr>
              <a:t> et al, EPJ A48, 15 (2012) </a:t>
            </a:r>
          </a:p>
        </p:txBody>
      </p:sp>
      <p:pic>
        <p:nvPicPr>
          <p:cNvPr id="36" name="Picture 35">
            <a:extLst>
              <a:ext uri="{FF2B5EF4-FFF2-40B4-BE49-F238E27FC236}">
                <a16:creationId xmlns:a16="http://schemas.microsoft.com/office/drawing/2014/main" id="{981C2CC9-9994-0B45-8BD0-C64B012768FD}"/>
              </a:ext>
            </a:extLst>
          </p:cNvPr>
          <p:cNvPicPr>
            <a:picLocks noChangeAspect="1"/>
          </p:cNvPicPr>
          <p:nvPr/>
        </p:nvPicPr>
        <p:blipFill>
          <a:blip r:embed="rId4"/>
          <a:srcRect l="50885" t="79900" r="7143" b="15729"/>
          <a:stretch>
            <a:fillRect/>
          </a:stretch>
        </p:blipFill>
        <p:spPr>
          <a:xfrm>
            <a:off x="4258282" y="5936686"/>
            <a:ext cx="4241077" cy="392427"/>
          </a:xfrm>
          <a:prstGeom prst="rect">
            <a:avLst/>
          </a:prstGeom>
          <a:solidFill>
            <a:schemeClr val="bg1"/>
          </a:solidFill>
        </p:spPr>
      </p:pic>
      <p:sp>
        <p:nvSpPr>
          <p:cNvPr id="11" name="TextBox 10"/>
          <p:cNvSpPr txBox="1"/>
          <p:nvPr/>
        </p:nvSpPr>
        <p:spPr>
          <a:xfrm>
            <a:off x="2320107" y="6135238"/>
            <a:ext cx="4361934" cy="276999"/>
          </a:xfrm>
          <a:prstGeom prst="rect">
            <a:avLst/>
          </a:prstGeom>
          <a:noFill/>
          <a:ln>
            <a:noFill/>
          </a:ln>
        </p:spPr>
        <p:txBody>
          <a:bodyPr wrap="square" rtlCol="0">
            <a:spAutoFit/>
          </a:bodyPr>
          <a:lstStyle/>
          <a:p>
            <a:r>
              <a:rPr lang="en-US" sz="1200" i="1" dirty="0">
                <a:latin typeface="Calibri"/>
                <a:cs typeface="Calibri"/>
              </a:rPr>
              <a:t>M. Mc </a:t>
            </a:r>
            <a:r>
              <a:rPr lang="en-US" sz="1200" i="1" dirty="0" err="1">
                <a:latin typeface="Calibri"/>
                <a:cs typeface="Calibri"/>
              </a:rPr>
              <a:t>Cracken</a:t>
            </a:r>
            <a:r>
              <a:rPr lang="en-US" sz="1200" i="1" dirty="0">
                <a:latin typeface="Calibri"/>
                <a:cs typeface="Calibri"/>
              </a:rPr>
              <a:t> et </a:t>
            </a:r>
            <a:r>
              <a:rPr lang="en-US" sz="1200" i="1" dirty="0" err="1">
                <a:latin typeface="Calibri"/>
                <a:cs typeface="Calibri"/>
              </a:rPr>
              <a:t>al.(CLAS</a:t>
            </a:r>
            <a:r>
              <a:rPr lang="en-US" sz="1200" i="1" dirty="0">
                <a:latin typeface="Calibri"/>
                <a:cs typeface="Calibri"/>
              </a:rPr>
              <a:t>), Phys.RevC81,025201,2010</a:t>
            </a:r>
          </a:p>
        </p:txBody>
      </p:sp>
      <p:grpSp>
        <p:nvGrpSpPr>
          <p:cNvPr id="7" name="Group 6">
            <a:extLst>
              <a:ext uri="{FF2B5EF4-FFF2-40B4-BE49-F238E27FC236}">
                <a16:creationId xmlns:a16="http://schemas.microsoft.com/office/drawing/2014/main" id="{F57F3890-2456-5F4C-AEB1-7E46E0358B8E}"/>
              </a:ext>
            </a:extLst>
          </p:cNvPr>
          <p:cNvGrpSpPr/>
          <p:nvPr/>
        </p:nvGrpSpPr>
        <p:grpSpPr>
          <a:xfrm>
            <a:off x="8343729" y="1376257"/>
            <a:ext cx="3736745" cy="4710765"/>
            <a:chOff x="8343729" y="1422751"/>
            <a:chExt cx="3736745" cy="4710765"/>
          </a:xfrm>
        </p:grpSpPr>
        <p:pic>
          <p:nvPicPr>
            <p:cNvPr id="38" name="Picture 37">
              <a:extLst>
                <a:ext uri="{FF2B5EF4-FFF2-40B4-BE49-F238E27FC236}">
                  <a16:creationId xmlns:a16="http://schemas.microsoft.com/office/drawing/2014/main" id="{6237278D-096A-3C4B-9B15-4CD1CEA81923}"/>
                </a:ext>
              </a:extLst>
            </p:cNvPr>
            <p:cNvPicPr>
              <a:picLocks noChangeAspect="1"/>
            </p:cNvPicPr>
            <p:nvPr/>
          </p:nvPicPr>
          <p:blipFill>
            <a:blip r:embed="rId7"/>
            <a:srcRect l="51136" t="9804" r="6313" b="10458"/>
            <a:stretch>
              <a:fillRect/>
            </a:stretch>
          </p:blipFill>
          <p:spPr>
            <a:xfrm>
              <a:off x="8343729" y="1872687"/>
              <a:ext cx="3736745" cy="4260829"/>
            </a:xfrm>
            <a:prstGeom prst="rect">
              <a:avLst/>
            </a:prstGeom>
            <a:solidFill>
              <a:schemeClr val="bg1"/>
            </a:solidFill>
          </p:spPr>
        </p:pic>
        <p:sp>
          <p:nvSpPr>
            <p:cNvPr id="40" name="TextBox 39">
              <a:extLst>
                <a:ext uri="{FF2B5EF4-FFF2-40B4-BE49-F238E27FC236}">
                  <a16:creationId xmlns:a16="http://schemas.microsoft.com/office/drawing/2014/main" id="{C682188F-ACF8-B748-A451-FEC3E0B739DD}"/>
                </a:ext>
              </a:extLst>
            </p:cNvPr>
            <p:cNvSpPr txBox="1"/>
            <p:nvPr/>
          </p:nvSpPr>
          <p:spPr>
            <a:xfrm>
              <a:off x="8805369" y="1422751"/>
              <a:ext cx="2813463" cy="400110"/>
            </a:xfrm>
            <a:prstGeom prst="rect">
              <a:avLst/>
            </a:prstGeom>
            <a:noFill/>
          </p:spPr>
          <p:txBody>
            <a:bodyPr wrap="none" rtlCol="0">
              <a:spAutoFit/>
            </a:bodyPr>
            <a:lstStyle/>
            <a:p>
              <a:r>
                <a:rPr lang="en-US" sz="2000" dirty="0" err="1">
                  <a:solidFill>
                    <a:srgbClr val="C00000"/>
                  </a:solidFill>
                  <a:latin typeface="Calibri" panose="020F0502020204030204" pitchFamily="34" charset="0"/>
                  <a:cs typeface="Calibri" panose="020F0502020204030204" pitchFamily="34" charset="0"/>
                </a:rPr>
                <a:t>γ</a:t>
              </a:r>
              <a:r>
                <a:rPr lang="en-US" sz="2000" dirty="0">
                  <a:solidFill>
                    <a:srgbClr val="C00000"/>
                  </a:solidFill>
                  <a:latin typeface="Calibri" panose="020F0502020204030204" pitchFamily="34" charset="0"/>
                  <a:cs typeface="Calibri" panose="020F0502020204030204" pitchFamily="34" charset="0"/>
                </a:rPr>
                <a:t>-&gt;</a:t>
              </a:r>
              <a:r>
                <a:rPr lang="en-US" sz="2000" dirty="0" err="1">
                  <a:solidFill>
                    <a:srgbClr val="C00000"/>
                  </a:solidFill>
                  <a:latin typeface="Calibri" panose="020F0502020204030204" pitchFamily="34" charset="0"/>
                  <a:cs typeface="Calibri" panose="020F0502020204030204" pitchFamily="34" charset="0"/>
                </a:rPr>
                <a:t>Λ</a:t>
              </a:r>
              <a:r>
                <a:rPr lang="en-US" sz="2000" dirty="0">
                  <a:solidFill>
                    <a:srgbClr val="C00000"/>
                  </a:solidFill>
                  <a:latin typeface="Calibri" panose="020F0502020204030204" pitchFamily="34" charset="0"/>
                  <a:cs typeface="Calibri" panose="020F0502020204030204" pitchFamily="34" charset="0"/>
                </a:rPr>
                <a:t> Polarization transfer</a:t>
              </a:r>
            </a:p>
          </p:txBody>
        </p:sp>
      </p:grpSp>
      <p:pic>
        <p:nvPicPr>
          <p:cNvPr id="39" name="Picture 38">
            <a:extLst>
              <a:ext uri="{FF2B5EF4-FFF2-40B4-BE49-F238E27FC236}">
                <a16:creationId xmlns:a16="http://schemas.microsoft.com/office/drawing/2014/main" id="{D5E25373-D25F-7C4C-850A-82D20BE7B59C}"/>
              </a:ext>
            </a:extLst>
          </p:cNvPr>
          <p:cNvPicPr>
            <a:picLocks noChangeAspect="1"/>
          </p:cNvPicPr>
          <p:nvPr/>
        </p:nvPicPr>
        <p:blipFill>
          <a:blip r:embed="rId7"/>
          <a:srcRect l="67425" t="37126" r="19212" b="39506"/>
          <a:stretch>
            <a:fillRect/>
          </a:stretch>
        </p:blipFill>
        <p:spPr>
          <a:xfrm>
            <a:off x="9285851" y="2997465"/>
            <a:ext cx="2412235" cy="2691376"/>
          </a:xfrm>
          <a:prstGeom prst="rect">
            <a:avLst/>
          </a:prstGeom>
          <a:solidFill>
            <a:srgbClr val="FFFFFF"/>
          </a:solidFill>
        </p:spPr>
      </p:pic>
      <p:sp>
        <p:nvSpPr>
          <p:cNvPr id="28" name="TextBox 27">
            <a:extLst>
              <a:ext uri="{FF2B5EF4-FFF2-40B4-BE49-F238E27FC236}">
                <a16:creationId xmlns:a16="http://schemas.microsoft.com/office/drawing/2014/main" id="{F5C9304D-01F4-FD46-ACA9-FD883151776F}"/>
              </a:ext>
            </a:extLst>
          </p:cNvPr>
          <p:cNvSpPr txBox="1"/>
          <p:nvPr/>
        </p:nvSpPr>
        <p:spPr>
          <a:xfrm>
            <a:off x="8445397" y="6095904"/>
            <a:ext cx="3569447" cy="276999"/>
          </a:xfrm>
          <a:prstGeom prst="rect">
            <a:avLst/>
          </a:prstGeom>
          <a:noFill/>
          <a:ln>
            <a:noFill/>
          </a:ln>
        </p:spPr>
        <p:txBody>
          <a:bodyPr wrap="square" rtlCol="0">
            <a:spAutoFit/>
          </a:bodyPr>
          <a:lstStyle/>
          <a:p>
            <a:r>
              <a:rPr lang="en-US" sz="1200" b="0" i="1" dirty="0">
                <a:latin typeface="Calibri" panose="020F0502020204030204" pitchFamily="34" charset="0"/>
                <a:cs typeface="Calibri" panose="020F0502020204030204" pitchFamily="34" charset="0"/>
              </a:rPr>
              <a:t>D. Bradford et al. (CLAS), </a:t>
            </a:r>
            <a:r>
              <a:rPr lang="en-US" sz="1200" i="1" dirty="0" err="1">
                <a:latin typeface="Calibri" panose="020F0502020204030204" pitchFamily="34" charset="0"/>
                <a:cs typeface="Calibri" panose="020F0502020204030204" pitchFamily="34" charset="0"/>
              </a:rPr>
              <a:t>Phys.Rev</a:t>
            </a:r>
            <a:r>
              <a:rPr lang="en-US" sz="1200" i="1" dirty="0">
                <a:latin typeface="Calibri" panose="020F0502020204030204" pitchFamily="34" charset="0"/>
                <a:cs typeface="Calibri" panose="020F0502020204030204" pitchFamily="34" charset="0"/>
              </a:rPr>
              <a:t>. C75, 035205, 2007 </a:t>
            </a:r>
          </a:p>
        </p:txBody>
      </p:sp>
      <p:sp>
        <p:nvSpPr>
          <p:cNvPr id="3" name="Date Placeholder 2">
            <a:extLst>
              <a:ext uri="{FF2B5EF4-FFF2-40B4-BE49-F238E27FC236}">
                <a16:creationId xmlns:a16="http://schemas.microsoft.com/office/drawing/2014/main" id="{88CFED83-4930-2946-9999-2D097784B16F}"/>
              </a:ext>
            </a:extLst>
          </p:cNvPr>
          <p:cNvSpPr>
            <a:spLocks noGrp="1"/>
          </p:cNvSpPr>
          <p:nvPr>
            <p:ph type="dt" sz="half" idx="10"/>
          </p:nvPr>
        </p:nvSpPr>
        <p:spPr/>
        <p:txBody>
          <a:bodyPr/>
          <a:lstStyle/>
          <a:p>
            <a:fld id="{68C346AF-F558-8446-A3CC-2DE41FB89AA0}" type="datetime1">
              <a:rPr lang="en-US" smtClean="0"/>
              <a:t>11/4/19</a:t>
            </a:fld>
            <a:endParaRPr lang="en-US"/>
          </a:p>
        </p:txBody>
      </p:sp>
      <p:sp>
        <p:nvSpPr>
          <p:cNvPr id="4" name="Slide Number Placeholder 3">
            <a:extLst>
              <a:ext uri="{FF2B5EF4-FFF2-40B4-BE49-F238E27FC236}">
                <a16:creationId xmlns:a16="http://schemas.microsoft.com/office/drawing/2014/main" id="{1B46D531-B53B-A94D-9ED0-3E3E411761FA}"/>
              </a:ext>
            </a:extLst>
          </p:cNvPr>
          <p:cNvSpPr>
            <a:spLocks noGrp="1"/>
          </p:cNvSpPr>
          <p:nvPr>
            <p:ph type="sldNum" sz="quarter" idx="11"/>
          </p:nvPr>
        </p:nvSpPr>
        <p:spPr/>
        <p:txBody>
          <a:bodyPr/>
          <a:lstStyle/>
          <a:p>
            <a:fld id="{24EC5647-5868-264A-970C-8CE494DA89F7}" type="slidenum">
              <a:rPr lang="en-US" smtClean="0"/>
              <a:t>7</a:t>
            </a:fld>
            <a:endParaRPr lang="en-US"/>
          </a:p>
        </p:txBody>
      </p:sp>
    </p:spTree>
    <p:custDataLst>
      <p:tags r:id="rId1"/>
    </p:custDataLst>
    <p:extLst>
      <p:ext uri="{BB962C8B-B14F-4D97-AF65-F5344CB8AC3E}">
        <p14:creationId xmlns:p14="http://schemas.microsoft.com/office/powerpoint/2010/main" val="715226758"/>
      </p:ext>
    </p:extLst>
  </p:cSld>
  <p:clrMapOvr>
    <a:masterClrMapping/>
  </p:clrMapOvr>
  <p:transition advTm="502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2000" fill="hold"/>
                                        <p:tgtEl>
                                          <p:spTgt spid="12"/>
                                        </p:tgtEl>
                                        <p:attrNameLst>
                                          <p:attrName>ppt_w</p:attrName>
                                        </p:attrNameLst>
                                      </p:cBhvr>
                                      <p:tavLst>
                                        <p:tav tm="0">
                                          <p:val>
                                            <p:fltVal val="0"/>
                                          </p:val>
                                        </p:tav>
                                        <p:tav tm="100000">
                                          <p:val>
                                            <p:strVal val="#ppt_w"/>
                                          </p:val>
                                        </p:tav>
                                      </p:tavLst>
                                    </p:anim>
                                    <p:anim calcmode="lin" valueType="num">
                                      <p:cBhvr>
                                        <p:cTn id="12" dur="2000" fill="hold"/>
                                        <p:tgtEl>
                                          <p:spTgt spid="12"/>
                                        </p:tgtEl>
                                        <p:attrNameLst>
                                          <p:attrName>ppt_h</p:attrName>
                                        </p:attrNameLst>
                                      </p:cBhvr>
                                      <p:tavLst>
                                        <p:tav tm="0">
                                          <p:val>
                                            <p:fltVal val="0"/>
                                          </p:val>
                                        </p:tav>
                                        <p:tav tm="100000">
                                          <p:val>
                                            <p:strVal val="#ppt_h"/>
                                          </p:val>
                                        </p:tav>
                                      </p:tavLst>
                                    </p:anim>
                                    <p:animEffect transition="in" filter="fad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2000" fill="hold"/>
                                        <p:tgtEl>
                                          <p:spTgt spid="27"/>
                                        </p:tgtEl>
                                        <p:attrNameLst>
                                          <p:attrName>ppt_w</p:attrName>
                                        </p:attrNameLst>
                                      </p:cBhvr>
                                      <p:tavLst>
                                        <p:tav tm="0">
                                          <p:val>
                                            <p:fltVal val="0"/>
                                          </p:val>
                                        </p:tav>
                                        <p:tav tm="100000">
                                          <p:val>
                                            <p:strVal val="#ppt_w"/>
                                          </p:val>
                                        </p:tav>
                                      </p:tavLst>
                                    </p:anim>
                                    <p:anim calcmode="lin" valueType="num">
                                      <p:cBhvr>
                                        <p:cTn id="19" dur="2000" fill="hold"/>
                                        <p:tgtEl>
                                          <p:spTgt spid="27"/>
                                        </p:tgtEl>
                                        <p:attrNameLst>
                                          <p:attrName>ppt_h</p:attrName>
                                        </p:attrNameLst>
                                      </p:cBhvr>
                                      <p:tavLst>
                                        <p:tav tm="0">
                                          <p:val>
                                            <p:fltVal val="0"/>
                                          </p:val>
                                        </p:tav>
                                        <p:tav tm="100000">
                                          <p:val>
                                            <p:strVal val="#ppt_h"/>
                                          </p:val>
                                        </p:tav>
                                      </p:tavLst>
                                    </p:anim>
                                    <p:animEffect transition="in" filter="fade">
                                      <p:cBhvr>
                                        <p:cTn id="20" dur="2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rcRect r="44895"/>
          <a:stretch>
            <a:fillRect/>
          </a:stretch>
        </p:blipFill>
        <p:spPr>
          <a:xfrm>
            <a:off x="2872249" y="1339602"/>
            <a:ext cx="5640469" cy="3571520"/>
          </a:xfrm>
          <a:prstGeom prst="rect">
            <a:avLst/>
          </a:prstGeom>
          <a:solidFill>
            <a:srgbClr val="FFFFFF"/>
          </a:solidFill>
        </p:spPr>
      </p:pic>
      <p:sp>
        <p:nvSpPr>
          <p:cNvPr id="2" name="Rectangle 1"/>
          <p:cNvSpPr/>
          <p:nvPr/>
        </p:nvSpPr>
        <p:spPr>
          <a:xfrm>
            <a:off x="1" y="25402"/>
            <a:ext cx="12192000" cy="646331"/>
          </a:xfrm>
          <a:prstGeom prst="rect">
            <a:avLst/>
          </a:prstGeom>
        </p:spPr>
        <p:txBody>
          <a:bodyPr wrap="square">
            <a:spAutoFit/>
          </a:bodyPr>
          <a:lstStyle/>
          <a:p>
            <a:pPr algn="ctr"/>
            <a:r>
              <a:rPr lang="en-US" sz="3600" b="1" dirty="0">
                <a:latin typeface="Calibri"/>
                <a:cs typeface="Calibri"/>
              </a:rPr>
              <a:t>Do new states correlate with predicted LQCD states?</a:t>
            </a:r>
            <a:endParaRPr lang="en-US" sz="3600" dirty="0">
              <a:latin typeface="Calibri"/>
              <a:cs typeface="Calibri"/>
            </a:endParaRPr>
          </a:p>
        </p:txBody>
      </p:sp>
      <p:sp>
        <p:nvSpPr>
          <p:cNvPr id="5" name="TextBox 4"/>
          <p:cNvSpPr txBox="1"/>
          <p:nvPr/>
        </p:nvSpPr>
        <p:spPr>
          <a:xfrm>
            <a:off x="9020013" y="3232995"/>
            <a:ext cx="1276298" cy="1477328"/>
          </a:xfrm>
          <a:prstGeom prst="rect">
            <a:avLst/>
          </a:prstGeom>
          <a:solidFill>
            <a:schemeClr val="bg1"/>
          </a:solidFill>
          <a:ln>
            <a:solidFill>
              <a:srgbClr val="002060"/>
            </a:solidFill>
          </a:ln>
        </p:spPr>
        <p:txBody>
          <a:bodyPr wrap="none" rtlCol="0">
            <a:spAutoFit/>
          </a:bodyPr>
          <a:lstStyle/>
          <a:p>
            <a:r>
              <a:rPr lang="en-US" dirty="0">
                <a:solidFill>
                  <a:srgbClr val="008000"/>
                </a:solidFill>
                <a:latin typeface="Calibri" panose="020F0502020204030204" pitchFamily="34" charset="0"/>
                <a:cs typeface="Calibri" panose="020F0502020204030204" pitchFamily="34" charset="0"/>
              </a:rPr>
              <a:t>N(1675)</a:t>
            </a:r>
            <a:r>
              <a:rPr lang="en-US" sz="1600" dirty="0">
                <a:solidFill>
                  <a:srgbClr val="008000"/>
                </a:solidFill>
                <a:latin typeface="Calibri" panose="020F0502020204030204" pitchFamily="34" charset="0"/>
                <a:cs typeface="Calibri" panose="020F0502020204030204" pitchFamily="34" charset="0"/>
              </a:rPr>
              <a:t>5/2</a:t>
            </a:r>
            <a:r>
              <a:rPr lang="en-US" baseline="30000" dirty="0">
                <a:solidFill>
                  <a:srgbClr val="008000"/>
                </a:solidFill>
                <a:latin typeface="Calibri" panose="020F0502020204030204" pitchFamily="34" charset="0"/>
                <a:cs typeface="Calibri" panose="020F0502020204030204" pitchFamily="34" charset="0"/>
              </a:rPr>
              <a:t>-</a:t>
            </a:r>
          </a:p>
          <a:p>
            <a:r>
              <a:rPr lang="en-US" dirty="0">
                <a:solidFill>
                  <a:srgbClr val="FF0000"/>
                </a:solidFill>
                <a:latin typeface="Calibri" panose="020F0502020204030204" pitchFamily="34" charset="0"/>
                <a:cs typeface="Calibri" panose="020F0502020204030204" pitchFamily="34" charset="0"/>
              </a:rPr>
              <a:t>N(1700)</a:t>
            </a:r>
            <a:r>
              <a:rPr lang="en-US" sz="1600" dirty="0">
                <a:solidFill>
                  <a:srgbClr val="FF0000"/>
                </a:solidFill>
                <a:latin typeface="Calibri" panose="020F0502020204030204" pitchFamily="34" charset="0"/>
                <a:cs typeface="Calibri" panose="020F0502020204030204" pitchFamily="34" charset="0"/>
              </a:rPr>
              <a:t>3/2</a:t>
            </a:r>
            <a:r>
              <a:rPr lang="en-US" b="1" baseline="30000" dirty="0">
                <a:solidFill>
                  <a:srgbClr val="FF0000"/>
                </a:solidFill>
                <a:latin typeface="Calibri" panose="020F0502020204030204" pitchFamily="34" charset="0"/>
                <a:cs typeface="Calibri" panose="020F0502020204030204" pitchFamily="34" charset="0"/>
              </a:rPr>
              <a:t>-</a:t>
            </a:r>
          </a:p>
          <a:p>
            <a:r>
              <a:rPr lang="en-US" dirty="0">
                <a:solidFill>
                  <a:srgbClr val="FF0000"/>
                </a:solidFill>
                <a:latin typeface="Calibri" panose="020F0502020204030204" pitchFamily="34" charset="0"/>
                <a:cs typeface="Calibri" panose="020F0502020204030204" pitchFamily="34" charset="0"/>
              </a:rPr>
              <a:t>N(1520)</a:t>
            </a:r>
            <a:r>
              <a:rPr lang="en-US" sz="1600" dirty="0">
                <a:solidFill>
                  <a:srgbClr val="FF0000"/>
                </a:solidFill>
                <a:latin typeface="Calibri" panose="020F0502020204030204" pitchFamily="34" charset="0"/>
                <a:cs typeface="Calibri" panose="020F0502020204030204" pitchFamily="34" charset="0"/>
              </a:rPr>
              <a:t>3/2</a:t>
            </a:r>
            <a:r>
              <a:rPr lang="en-US" b="1" baseline="30000" dirty="0">
                <a:solidFill>
                  <a:srgbClr val="FF0000"/>
                </a:solidFill>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N(1650)</a:t>
            </a:r>
            <a:r>
              <a:rPr lang="en-US" sz="1600" dirty="0">
                <a:latin typeface="Calibri" panose="020F0502020204030204" pitchFamily="34" charset="0"/>
                <a:cs typeface="Calibri" panose="020F0502020204030204" pitchFamily="34" charset="0"/>
              </a:rPr>
              <a:t>1/2</a:t>
            </a:r>
            <a:r>
              <a:rPr lang="en-US" b="1" baseline="30000"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N(1535)</a:t>
            </a:r>
            <a:r>
              <a:rPr lang="en-US" sz="1600" dirty="0">
                <a:latin typeface="Calibri" panose="020F0502020204030204" pitchFamily="34" charset="0"/>
                <a:cs typeface="Calibri" panose="020F0502020204030204" pitchFamily="34" charset="0"/>
              </a:rPr>
              <a:t>1/2</a:t>
            </a:r>
            <a:r>
              <a:rPr lang="en-US" b="1" baseline="30000" dirty="0">
                <a:latin typeface="Calibri" panose="020F0502020204030204" pitchFamily="34" charset="0"/>
                <a:cs typeface="Calibri" panose="020F0502020204030204" pitchFamily="34" charset="0"/>
              </a:rPr>
              <a:t>-</a:t>
            </a:r>
          </a:p>
        </p:txBody>
      </p:sp>
      <p:sp>
        <p:nvSpPr>
          <p:cNvPr id="6" name="Oval 5"/>
          <p:cNvSpPr/>
          <p:nvPr/>
        </p:nvSpPr>
        <p:spPr>
          <a:xfrm>
            <a:off x="6374062" y="3230015"/>
            <a:ext cx="1817439" cy="643486"/>
          </a:xfrm>
          <a:prstGeom prst="ellipse">
            <a:avLst/>
          </a:prstGeom>
          <a:noFill/>
          <a:ln w="28575" cap="flat" cmpd="sng" algn="ctr">
            <a:solidFill>
              <a:srgbClr val="002060"/>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59"/>
          <p:cNvGrpSpPr/>
          <p:nvPr/>
        </p:nvGrpSpPr>
        <p:grpSpPr>
          <a:xfrm>
            <a:off x="6361626" y="1488017"/>
            <a:ext cx="3967550" cy="1518816"/>
            <a:chOff x="4826264" y="1726034"/>
            <a:chExt cx="3967550" cy="1518816"/>
          </a:xfrm>
        </p:grpSpPr>
        <p:sp>
          <p:nvSpPr>
            <p:cNvPr id="8" name="Oval 7"/>
            <p:cNvSpPr/>
            <p:nvPr/>
          </p:nvSpPr>
          <p:spPr>
            <a:xfrm>
              <a:off x="4826264" y="2990850"/>
              <a:ext cx="793486" cy="254000"/>
            </a:xfrm>
            <a:prstGeom prst="ellipse">
              <a:avLst/>
            </a:prstGeom>
            <a:noFill/>
            <a:ln w="28575" cap="flat" cmpd="sng" algn="ctr">
              <a:solidFill>
                <a:schemeClr val="tx1"/>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475824" y="1726034"/>
              <a:ext cx="1317990" cy="1200329"/>
            </a:xfrm>
            <a:prstGeom prst="rect">
              <a:avLst/>
            </a:prstGeom>
            <a:noFill/>
            <a:ln>
              <a:solidFill>
                <a:srgbClr val="002060"/>
              </a:solidFill>
            </a:ln>
          </p:spPr>
          <p:txBody>
            <a:bodyPr wrap="none" rtlCol="0">
              <a:spAutoFit/>
            </a:bodyPr>
            <a:lstStyle/>
            <a:p>
              <a:r>
                <a:rPr lang="en-US" dirty="0">
                  <a:solidFill>
                    <a:srgbClr val="00B050"/>
                  </a:solidFill>
                  <a:latin typeface="Calibri" panose="020F0502020204030204" pitchFamily="34" charset="0"/>
                  <a:cs typeface="Calibri" panose="020F0502020204030204" pitchFamily="34" charset="0"/>
                </a:rPr>
                <a:t>N(2060)</a:t>
              </a:r>
              <a:r>
                <a:rPr lang="en-US" sz="1600" dirty="0">
                  <a:solidFill>
                    <a:srgbClr val="00B050"/>
                  </a:solidFill>
                  <a:latin typeface="Calibri" panose="020F0502020204030204" pitchFamily="34" charset="0"/>
                  <a:cs typeface="Calibri" panose="020F0502020204030204" pitchFamily="34" charset="0"/>
                </a:rPr>
                <a:t>5/2</a:t>
              </a:r>
              <a:r>
                <a:rPr lang="en-US" b="1" baseline="30000" dirty="0">
                  <a:solidFill>
                    <a:srgbClr val="00B050"/>
                  </a:solidFill>
                  <a:latin typeface="Calibri" panose="020F0502020204030204" pitchFamily="34" charset="0"/>
                  <a:cs typeface="Calibri" panose="020F0502020204030204" pitchFamily="34" charset="0"/>
                </a:rPr>
                <a:t>-</a:t>
              </a:r>
              <a:endParaRPr lang="en-US" dirty="0">
                <a:solidFill>
                  <a:srgbClr val="00B050"/>
                </a:solidFill>
                <a:latin typeface="Calibri" panose="020F0502020204030204" pitchFamily="34" charset="0"/>
                <a:cs typeface="Calibri" panose="020F0502020204030204" pitchFamily="34" charset="0"/>
              </a:endParaRPr>
            </a:p>
            <a:p>
              <a:r>
                <a:rPr lang="en-US" dirty="0">
                  <a:solidFill>
                    <a:srgbClr val="C00000"/>
                  </a:solidFill>
                  <a:latin typeface="Calibri" panose="020F0502020204030204" pitchFamily="34" charset="0"/>
                  <a:cs typeface="Calibri" panose="020F0502020204030204" pitchFamily="34" charset="0"/>
                </a:rPr>
                <a:t>N(2120)</a:t>
              </a:r>
              <a:r>
                <a:rPr lang="en-US" sz="1600" dirty="0">
                  <a:solidFill>
                    <a:srgbClr val="C00000"/>
                  </a:solidFill>
                  <a:latin typeface="Calibri" panose="020F0502020204030204" pitchFamily="34" charset="0"/>
                  <a:cs typeface="Calibri" panose="020F0502020204030204" pitchFamily="34" charset="0"/>
                </a:rPr>
                <a:t>3/2</a:t>
              </a:r>
              <a:r>
                <a:rPr lang="en-US" b="1" baseline="30000" dirty="0">
                  <a:solidFill>
                    <a:srgbClr val="C00000"/>
                  </a:solidFill>
                  <a:latin typeface="Calibri" panose="020F0502020204030204" pitchFamily="34" charset="0"/>
                  <a:cs typeface="Calibri" panose="020F0502020204030204" pitchFamily="34" charset="0"/>
                </a:rPr>
                <a:t>-</a:t>
              </a:r>
            </a:p>
            <a:p>
              <a:r>
                <a:rPr lang="en-US" dirty="0">
                  <a:solidFill>
                    <a:srgbClr val="C00000"/>
                  </a:solidFill>
                  <a:latin typeface="Calibri" panose="020F0502020204030204" pitchFamily="34" charset="0"/>
                  <a:cs typeface="Calibri" panose="020F0502020204030204" pitchFamily="34" charset="0"/>
                </a:rPr>
                <a:t>N(1875)</a:t>
              </a:r>
              <a:r>
                <a:rPr lang="en-US" sz="1600" dirty="0">
                  <a:solidFill>
                    <a:srgbClr val="C00000"/>
                  </a:solidFill>
                  <a:latin typeface="Calibri" panose="020F0502020204030204" pitchFamily="34" charset="0"/>
                  <a:cs typeface="Calibri" panose="020F0502020204030204" pitchFamily="34" charset="0"/>
                </a:rPr>
                <a:t>3/2</a:t>
              </a:r>
              <a:r>
                <a:rPr lang="en-US" b="1" baseline="30000" dirty="0">
                  <a:solidFill>
                    <a:srgbClr val="C00000"/>
                  </a:solidFill>
                  <a:latin typeface="Calibri" panose="020F0502020204030204" pitchFamily="34" charset="0"/>
                  <a:cs typeface="Calibri" panose="020F0502020204030204" pitchFamily="34" charset="0"/>
                </a:rPr>
                <a:t>-</a:t>
              </a:r>
              <a:endParaRPr lang="en-US" dirty="0">
                <a:solidFill>
                  <a:srgbClr val="C00000"/>
                </a:solidFill>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N(1895)</a:t>
              </a:r>
              <a:r>
                <a:rPr lang="en-US" sz="1600" dirty="0">
                  <a:latin typeface="Calibri" panose="020F0502020204030204" pitchFamily="34" charset="0"/>
                  <a:cs typeface="Calibri" panose="020F0502020204030204" pitchFamily="34" charset="0"/>
                </a:rPr>
                <a:t>1/2</a:t>
              </a:r>
              <a:r>
                <a:rPr lang="en-US" b="1" baseline="30000" dirty="0">
                  <a:latin typeface="Calibri" panose="020F0502020204030204" pitchFamily="34" charset="0"/>
                  <a:cs typeface="Calibri" panose="020F0502020204030204" pitchFamily="34" charset="0"/>
                </a:rPr>
                <a:t>- </a:t>
              </a:r>
            </a:p>
          </p:txBody>
        </p:sp>
        <p:sp>
          <p:nvSpPr>
            <p:cNvPr id="10" name="Oval 9"/>
            <p:cNvSpPr/>
            <p:nvPr/>
          </p:nvSpPr>
          <p:spPr>
            <a:xfrm>
              <a:off x="5302514" y="2863850"/>
              <a:ext cx="793486" cy="165100"/>
            </a:xfrm>
            <a:prstGeom prst="ellipse">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848616" y="2914649"/>
              <a:ext cx="610672" cy="158751"/>
            </a:xfrm>
            <a:prstGeom prst="ellipse">
              <a:avLst/>
            </a:prstGeom>
            <a:noFill/>
            <a:ln w="28575" cap="flat" cmpd="sng" algn="ctr">
              <a:solidFill>
                <a:srgbClr val="00B05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385064" y="2669115"/>
              <a:ext cx="660402" cy="165100"/>
            </a:xfrm>
            <a:prstGeom prst="ellipse">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4059772" y="968288"/>
            <a:ext cx="3716382" cy="307777"/>
          </a:xfrm>
          <a:prstGeom prst="rect">
            <a:avLst/>
          </a:prstGeom>
          <a:noFill/>
        </p:spPr>
        <p:txBody>
          <a:bodyPr wrap="none" rtlCol="0">
            <a:spAutoFit/>
          </a:bodyPr>
          <a:lstStyle/>
          <a:p>
            <a:r>
              <a:rPr lang="en-US" sz="1400" b="1" i="1" dirty="0">
                <a:latin typeface="Calibri"/>
                <a:cs typeface="Calibri"/>
              </a:rPr>
              <a:t>R. Edwards et al., </a:t>
            </a:r>
            <a:r>
              <a:rPr lang="en-US" sz="1400" b="1" i="1" dirty="0" err="1">
                <a:latin typeface="Calibri"/>
                <a:cs typeface="Calibri"/>
              </a:rPr>
              <a:t>Phys.Rev</a:t>
            </a:r>
            <a:r>
              <a:rPr lang="en-US" sz="1400" b="1" i="1" dirty="0">
                <a:latin typeface="Calibri"/>
                <a:cs typeface="Calibri"/>
              </a:rPr>
              <a:t>. D84 (2011) 074508 </a:t>
            </a:r>
          </a:p>
        </p:txBody>
      </p:sp>
      <p:sp>
        <p:nvSpPr>
          <p:cNvPr id="20" name="TextBox 19"/>
          <p:cNvSpPr txBox="1"/>
          <p:nvPr/>
        </p:nvSpPr>
        <p:spPr>
          <a:xfrm>
            <a:off x="6850723" y="5037900"/>
            <a:ext cx="3478453" cy="369332"/>
          </a:xfrm>
          <a:prstGeom prst="rect">
            <a:avLst/>
          </a:prstGeom>
          <a:noFill/>
          <a:ln>
            <a:solidFill>
              <a:srgbClr val="002060"/>
            </a:solidFill>
          </a:ln>
        </p:spPr>
        <p:txBody>
          <a:bodyPr wrap="none" rtlCol="0">
            <a:spAutoFit/>
          </a:bodyPr>
          <a:lstStyle/>
          <a:p>
            <a:r>
              <a:rPr lang="en-US" b="1" dirty="0">
                <a:latin typeface="Calibri" panose="020F0502020204030204" pitchFamily="34" charset="0"/>
                <a:cs typeface="Calibri" panose="020F0502020204030204" pitchFamily="34" charset="0"/>
              </a:rPr>
              <a:t>Lowest J</a:t>
            </a:r>
            <a:r>
              <a:rPr lang="en-US" sz="2000" b="1" baseline="30000"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states 200-300 </a:t>
            </a:r>
            <a:r>
              <a:rPr lang="en-US" dirty="0" err="1">
                <a:latin typeface="Calibri" panose="020F0502020204030204" pitchFamily="34" charset="0"/>
                <a:cs typeface="Calibri" panose="020F0502020204030204" pitchFamily="34" charset="0"/>
              </a:rPr>
              <a:t>MeV</a:t>
            </a:r>
            <a:r>
              <a:rPr lang="en-US" dirty="0">
                <a:latin typeface="Calibri" panose="020F0502020204030204" pitchFamily="34" charset="0"/>
                <a:cs typeface="Calibri" panose="020F0502020204030204" pitchFamily="34" charset="0"/>
              </a:rPr>
              <a:t> high</a:t>
            </a:r>
          </a:p>
        </p:txBody>
      </p:sp>
      <p:sp>
        <p:nvSpPr>
          <p:cNvPr id="21" name="TextBox 20"/>
          <p:cNvSpPr txBox="1"/>
          <p:nvPr/>
        </p:nvSpPr>
        <p:spPr>
          <a:xfrm>
            <a:off x="3086185" y="5044273"/>
            <a:ext cx="3496082" cy="369332"/>
          </a:xfrm>
          <a:prstGeom prst="rect">
            <a:avLst/>
          </a:prstGeom>
          <a:noFill/>
          <a:ln>
            <a:solidFill>
              <a:srgbClr val="002060"/>
            </a:solidFill>
          </a:ln>
        </p:spPr>
        <p:txBody>
          <a:bodyPr wrap="none" rtlCol="0">
            <a:spAutoFit/>
          </a:bodyPr>
          <a:lstStyle/>
          <a:p>
            <a:r>
              <a:rPr lang="en-US" b="1" dirty="0">
                <a:latin typeface="Calibri" panose="020F0502020204030204" pitchFamily="34" charset="0"/>
                <a:cs typeface="Calibri" panose="020F0502020204030204" pitchFamily="34" charset="0"/>
              </a:rPr>
              <a:t>Lowest J</a:t>
            </a:r>
            <a:r>
              <a:rPr lang="en-US" b="1" baseline="30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states 500 -700 </a:t>
            </a:r>
            <a:r>
              <a:rPr lang="en-US" dirty="0" err="1">
                <a:latin typeface="Calibri" panose="020F0502020204030204" pitchFamily="34" charset="0"/>
                <a:cs typeface="Calibri" panose="020F0502020204030204" pitchFamily="34" charset="0"/>
              </a:rPr>
              <a:t>MeV</a:t>
            </a:r>
            <a:r>
              <a:rPr lang="en-US" dirty="0">
                <a:latin typeface="Calibri" panose="020F0502020204030204" pitchFamily="34" charset="0"/>
                <a:cs typeface="Calibri" panose="020F0502020204030204" pitchFamily="34" charset="0"/>
              </a:rPr>
              <a:t> high</a:t>
            </a:r>
          </a:p>
        </p:txBody>
      </p:sp>
      <p:sp>
        <p:nvSpPr>
          <p:cNvPr id="22" name="TextBox 21"/>
          <p:cNvSpPr txBox="1"/>
          <p:nvPr/>
        </p:nvSpPr>
        <p:spPr>
          <a:xfrm>
            <a:off x="7078913" y="1311016"/>
            <a:ext cx="1276311" cy="338554"/>
          </a:xfrm>
          <a:prstGeom prst="rect">
            <a:avLst/>
          </a:prstGeom>
          <a:noFill/>
        </p:spPr>
        <p:txBody>
          <a:bodyPr wrap="none" rtlCol="0">
            <a:spAutoFit/>
          </a:bodyPr>
          <a:lstStyle/>
          <a:p>
            <a:r>
              <a:rPr lang="en-US" sz="1600" b="1" dirty="0" err="1">
                <a:solidFill>
                  <a:srgbClr val="FF0000"/>
                </a:solidFill>
              </a:rPr>
              <a:t>m</a:t>
            </a:r>
            <a:r>
              <a:rPr lang="en-US" sz="1600" b="1" baseline="-25000" dirty="0" err="1">
                <a:solidFill>
                  <a:srgbClr val="FF0000"/>
                </a:solidFill>
              </a:rPr>
              <a:t>π</a:t>
            </a:r>
            <a:r>
              <a:rPr lang="en-US" sz="1600" b="1" dirty="0">
                <a:solidFill>
                  <a:srgbClr val="FF0000"/>
                </a:solidFill>
              </a:rPr>
              <a:t>=396MeV</a:t>
            </a:r>
          </a:p>
        </p:txBody>
      </p:sp>
      <p:sp>
        <p:nvSpPr>
          <p:cNvPr id="23" name="Date Placeholder 22"/>
          <p:cNvSpPr>
            <a:spLocks noGrp="1"/>
          </p:cNvSpPr>
          <p:nvPr>
            <p:ph type="dt" sz="half" idx="10"/>
          </p:nvPr>
        </p:nvSpPr>
        <p:spPr/>
        <p:txBody>
          <a:bodyPr/>
          <a:lstStyle/>
          <a:p>
            <a:fld id="{3BE52CD5-ACC6-2043-90A6-A52BE93B6F7C}" type="datetime1">
              <a:rPr lang="en-US" smtClean="0"/>
              <a:t>11/4/19</a:t>
            </a:fld>
            <a:endParaRPr lang="en-US"/>
          </a:p>
        </p:txBody>
      </p:sp>
      <p:sp>
        <p:nvSpPr>
          <p:cNvPr id="24" name="Slide Number Placeholder 23"/>
          <p:cNvSpPr>
            <a:spLocks noGrp="1"/>
          </p:cNvSpPr>
          <p:nvPr>
            <p:ph type="sldNum" sz="quarter" idx="12"/>
          </p:nvPr>
        </p:nvSpPr>
        <p:spPr/>
        <p:txBody>
          <a:bodyPr/>
          <a:lstStyle/>
          <a:p>
            <a:fld id="{4F59604A-DDD4-4BE5-9F0F-C50D317D165F}" type="slidenum">
              <a:rPr lang="en-US" smtClean="0"/>
              <a:pPr/>
              <a:t>8</a:t>
            </a:fld>
            <a:endParaRPr lang="en-US" dirty="0"/>
          </a:p>
        </p:txBody>
      </p:sp>
      <p:sp>
        <p:nvSpPr>
          <p:cNvPr id="25" name="TextBox 24"/>
          <p:cNvSpPr txBox="1"/>
          <p:nvPr/>
        </p:nvSpPr>
        <p:spPr>
          <a:xfrm>
            <a:off x="1363361" y="1339602"/>
            <a:ext cx="1736373" cy="369332"/>
          </a:xfrm>
          <a:prstGeom prst="rect">
            <a:avLst/>
          </a:prstGeom>
          <a:noFill/>
        </p:spPr>
        <p:txBody>
          <a:bodyPr wrap="none" rtlCol="0">
            <a:spAutoFit/>
          </a:bodyPr>
          <a:lstStyle/>
          <a:p>
            <a:r>
              <a:rPr lang="en-US" b="1" dirty="0" err="1">
                <a:solidFill>
                  <a:srgbClr val="FF0000"/>
                </a:solidFill>
              </a:rPr>
              <a:t>m</a:t>
            </a:r>
            <a:r>
              <a:rPr lang="en-US" b="1" baseline="-25000" dirty="0" err="1">
                <a:solidFill>
                  <a:srgbClr val="FF0000"/>
                </a:solidFill>
              </a:rPr>
              <a:t>Ω</a:t>
            </a:r>
            <a:r>
              <a:rPr lang="en-US" b="1" baseline="-25000" dirty="0">
                <a:solidFill>
                  <a:srgbClr val="FF0000"/>
                </a:solidFill>
              </a:rPr>
              <a:t> </a:t>
            </a:r>
            <a:r>
              <a:rPr lang="en-US" b="1" dirty="0">
                <a:solidFill>
                  <a:srgbClr val="FF0000"/>
                </a:solidFill>
              </a:rPr>
              <a:t>= 1672 </a:t>
            </a:r>
            <a:r>
              <a:rPr lang="en-US" b="1" dirty="0" err="1">
                <a:solidFill>
                  <a:srgbClr val="FF0000"/>
                </a:solidFill>
              </a:rPr>
              <a:t>MeV</a:t>
            </a:r>
            <a:endParaRPr lang="en-US" b="1" baseline="-25000" dirty="0">
              <a:solidFill>
                <a:srgbClr val="FF0000"/>
              </a:solidFill>
            </a:endParaRPr>
          </a:p>
        </p:txBody>
      </p:sp>
      <p:sp>
        <p:nvSpPr>
          <p:cNvPr id="13" name="TextBox 12">
            <a:extLst>
              <a:ext uri="{FF2B5EF4-FFF2-40B4-BE49-F238E27FC236}">
                <a16:creationId xmlns:a16="http://schemas.microsoft.com/office/drawing/2014/main" id="{FC7B5743-126A-8F4C-AB42-A9C6A6DB8A15}"/>
              </a:ext>
            </a:extLst>
          </p:cNvPr>
          <p:cNvSpPr txBox="1"/>
          <p:nvPr/>
        </p:nvSpPr>
        <p:spPr>
          <a:xfrm>
            <a:off x="1656905" y="5885844"/>
            <a:ext cx="9434314" cy="400110"/>
          </a:xfrm>
          <a:prstGeom prst="rect">
            <a:avLst/>
          </a:prstGeom>
          <a:solidFill>
            <a:srgbClr val="1BFF37">
              <a:alpha val="25000"/>
            </a:srgbClr>
          </a:solidFill>
          <a:ln>
            <a:solidFill>
              <a:schemeClr val="tx1"/>
            </a:solidFill>
          </a:ln>
        </p:spPr>
        <p:txBody>
          <a:bodyPr wrap="none" rtlCol="0">
            <a:spAutoFit/>
          </a:bodyPr>
          <a:lstStyle/>
          <a:p>
            <a:r>
              <a:rPr lang="en-US" sz="2000" b="1" dirty="0">
                <a:latin typeface="Calibri" panose="020F0502020204030204" pitchFamily="34" charset="0"/>
                <a:cs typeface="Calibri" panose="020F0502020204030204" pitchFamily="34" charset="0"/>
              </a:rPr>
              <a:t>For quantitative comparisons projections at or near the physical pion mass are needed</a:t>
            </a:r>
            <a:r>
              <a:rPr lang="en-US" sz="2000" b="1" dirty="0">
                <a:solidFill>
                  <a:srgbClr val="9E0306"/>
                </a:solidFill>
                <a:latin typeface="Calibri" panose="020F0502020204030204" pitchFamily="34" charset="0"/>
                <a:cs typeface="Calibri" panose="020F0502020204030204" pitchFamily="34" charset="0"/>
              </a:rPr>
              <a:t>.</a:t>
            </a:r>
          </a:p>
        </p:txBody>
      </p:sp>
      <p:grpSp>
        <p:nvGrpSpPr>
          <p:cNvPr id="26" name="Group 25">
            <a:extLst>
              <a:ext uri="{FF2B5EF4-FFF2-40B4-BE49-F238E27FC236}">
                <a16:creationId xmlns:a16="http://schemas.microsoft.com/office/drawing/2014/main" id="{AFA1C933-BFC3-0F4C-8DA4-F3BA2F5E7D4E}"/>
              </a:ext>
            </a:extLst>
          </p:cNvPr>
          <p:cNvGrpSpPr/>
          <p:nvPr/>
        </p:nvGrpSpPr>
        <p:grpSpPr>
          <a:xfrm>
            <a:off x="1744903" y="2448848"/>
            <a:ext cx="3506820" cy="923330"/>
            <a:chOff x="1744903" y="2448848"/>
            <a:chExt cx="3506820" cy="923330"/>
          </a:xfrm>
        </p:grpSpPr>
        <p:sp>
          <p:nvSpPr>
            <p:cNvPr id="15" name="Oval 14"/>
            <p:cNvSpPr/>
            <p:nvPr/>
          </p:nvSpPr>
          <p:spPr>
            <a:xfrm>
              <a:off x="4686309" y="2937977"/>
              <a:ext cx="565414" cy="139700"/>
            </a:xfrm>
            <a:prstGeom prst="ellipse">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006851" y="3001590"/>
              <a:ext cx="681836" cy="177800"/>
            </a:xfrm>
            <a:prstGeom prst="ellipse">
              <a:avLst/>
            </a:prstGeom>
            <a:noFill/>
            <a:ln w="28575" cap="flat" cmpd="sng" algn="ctr">
              <a:solidFill>
                <a:schemeClr val="tx1"/>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44903" y="2448848"/>
              <a:ext cx="1426994" cy="923330"/>
            </a:xfrm>
            <a:prstGeom prst="rect">
              <a:avLst/>
            </a:prstGeom>
            <a:solidFill>
              <a:srgbClr val="FFFFFF"/>
            </a:solidFill>
            <a:ln>
              <a:solidFill>
                <a:srgbClr val="002060"/>
              </a:solidFill>
            </a:ln>
          </p:spPr>
          <p:txBody>
            <a:bodyPr wrap="none" rtlCol="0">
              <a:spAutoFit/>
            </a:bodyPr>
            <a:lstStyle/>
            <a:p>
              <a:r>
                <a:rPr lang="en-US" dirty="0">
                  <a:solidFill>
                    <a:srgbClr val="FF0000"/>
                  </a:solidFill>
                  <a:latin typeface="Calibri" panose="020F0502020204030204" pitchFamily="34" charset="0"/>
                  <a:cs typeface="Calibri" panose="020F0502020204030204" pitchFamily="34" charset="0"/>
                </a:rPr>
                <a:t>N(1900)3/2</a:t>
              </a:r>
              <a:r>
                <a:rPr lang="en-US" baseline="30000" dirty="0">
                  <a:solidFill>
                    <a:srgbClr val="FF0000"/>
                  </a:solidFill>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N(2100)1/2</a:t>
              </a:r>
              <a:r>
                <a:rPr lang="en-US" baseline="30000"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N(1880)1/2</a:t>
              </a:r>
              <a:r>
                <a:rPr lang="en-US" baseline="30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endParaRPr lang="en-US" baseline="30000" dirty="0">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EC15FBEA-6FE1-B740-B5E1-8C84F26D40C4}"/>
                </a:ext>
              </a:extLst>
            </p:cNvPr>
            <p:cNvSpPr/>
            <p:nvPr/>
          </p:nvSpPr>
          <p:spPr>
            <a:xfrm>
              <a:off x="4036686" y="2900466"/>
              <a:ext cx="675294" cy="254000"/>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Date Placeholder 5">
            <a:extLst>
              <a:ext uri="{FF2B5EF4-FFF2-40B4-BE49-F238E27FC236}">
                <a16:creationId xmlns:a16="http://schemas.microsoft.com/office/drawing/2014/main" id="{BD719DF1-7CF6-2641-B626-2DC325F9B358}"/>
              </a:ext>
            </a:extLst>
          </p:cNvPr>
          <p:cNvSpPr txBox="1">
            <a:spLocks/>
          </p:cNvSpPr>
          <p:nvPr/>
        </p:nvSpPr>
        <p:spPr>
          <a:xfrm>
            <a:off x="691243" y="5991225"/>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2C32DB-D629-A440-BD96-4A6FE92D4B5E}" type="datetime1">
              <a:rPr lang="en-US" smtClean="0"/>
              <a:pPr/>
              <a:t>11/4/19</a:t>
            </a:fld>
            <a:endParaRPr lang="en-US"/>
          </a:p>
        </p:txBody>
      </p:sp>
      <p:sp>
        <p:nvSpPr>
          <p:cNvPr id="30" name="Slide Number Placeholder 10">
            <a:extLst>
              <a:ext uri="{FF2B5EF4-FFF2-40B4-BE49-F238E27FC236}">
                <a16:creationId xmlns:a16="http://schemas.microsoft.com/office/drawing/2014/main" id="{9D837E05-91EB-4D45-A2F8-85434C28CABC}"/>
              </a:ext>
            </a:extLst>
          </p:cNvPr>
          <p:cNvSpPr txBox="1">
            <a:spLocks/>
          </p:cNvSpPr>
          <p:nvPr/>
        </p:nvSpPr>
        <p:spPr>
          <a:xfrm>
            <a:off x="9247414" y="6006723"/>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4EC5647-5868-264A-970C-8CE494DA89F7}" type="slidenum">
              <a:rPr lang="en-US" sz="1200" smtClean="0"/>
              <a:pPr algn="r"/>
              <a:t>8</a:t>
            </a:fld>
            <a:endParaRPr lang="en-US" sz="1200" dirty="0"/>
          </a:p>
        </p:txBody>
      </p:sp>
      <p:sp>
        <p:nvSpPr>
          <p:cNvPr id="17" name="TextBox 16">
            <a:extLst>
              <a:ext uri="{FF2B5EF4-FFF2-40B4-BE49-F238E27FC236}">
                <a16:creationId xmlns:a16="http://schemas.microsoft.com/office/drawing/2014/main" id="{88D4C68F-A89D-514B-8C2C-D6738F8B5183}"/>
              </a:ext>
            </a:extLst>
          </p:cNvPr>
          <p:cNvSpPr txBox="1"/>
          <p:nvPr/>
        </p:nvSpPr>
        <p:spPr>
          <a:xfrm>
            <a:off x="1617903" y="5446729"/>
            <a:ext cx="9458680"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Ignoring the mass scale, the new states correlate with unoccupied J</a:t>
            </a:r>
            <a:r>
              <a:rPr lang="en-US" b="1" baseline="30000" dirty="0">
                <a:latin typeface="Calibri" panose="020F0502020204030204" pitchFamily="34" charset="0"/>
                <a:cs typeface="Calibri" panose="020F0502020204030204" pitchFamily="34" charset="0"/>
              </a:rPr>
              <a:t>P</a:t>
            </a:r>
            <a:r>
              <a:rPr lang="en-US" b="1" dirty="0">
                <a:latin typeface="Calibri" panose="020F0502020204030204" pitchFamily="34" charset="0"/>
                <a:cs typeface="Calibri" panose="020F0502020204030204" pitchFamily="34" charset="0"/>
              </a:rPr>
              <a:t> levels in the LQCD spectrum.</a:t>
            </a:r>
          </a:p>
        </p:txBody>
      </p:sp>
    </p:spTree>
    <p:custDataLst>
      <p:tags r:id="rId1"/>
    </p:custDataLst>
    <p:extLst>
      <p:ext uri="{BB962C8B-B14F-4D97-AF65-F5344CB8AC3E}">
        <p14:creationId xmlns:p14="http://schemas.microsoft.com/office/powerpoint/2010/main" val="1437201941"/>
      </p:ext>
    </p:extLst>
  </p:cSld>
  <p:clrMapOvr>
    <a:masterClrMapping/>
  </p:clrMapOvr>
  <mc:AlternateContent xmlns:mc="http://schemas.openxmlformats.org/markup-compatibility/2006" xmlns:p14="http://schemas.microsoft.com/office/powerpoint/2010/main">
    <mc:Choice Requires="p14">
      <p:transition spd="slow" p14:dur="2000" advTm="42767"/>
    </mc:Choice>
    <mc:Fallback xmlns="">
      <p:transition spd="slow" advTm="427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500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animBg="1"/>
      <p:bldP spid="21" grpId="0" animBg="1"/>
      <p:bldP spid="13"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8|8.3|15.4|7.8"/>
</p:tagLst>
</file>

<file path=ppt/tags/tag2.xml><?xml version="1.0" encoding="utf-8"?>
<p:tagLst xmlns:a="http://schemas.openxmlformats.org/drawingml/2006/main" xmlns:r="http://schemas.openxmlformats.org/officeDocument/2006/relationships" xmlns:p="http://schemas.openxmlformats.org/presentationml/2006/main">
  <p:tag name="TIMING" val="|5.9|6.6|8|9|5.8|4.7"/>
</p:tagLst>
</file>

<file path=ppt/tags/tag3.xml><?xml version="1.0" encoding="utf-8"?>
<p:tagLst xmlns:a="http://schemas.openxmlformats.org/drawingml/2006/main" xmlns:r="http://schemas.openxmlformats.org/officeDocument/2006/relationships" xmlns:p="http://schemas.openxmlformats.org/presentationml/2006/main">
  <p:tag name="TIMING" val="|10.1|6.9|5.8|5.4"/>
</p:tagLst>
</file>

<file path=ppt/tags/tag4.xml><?xml version="1.0" encoding="utf-8"?>
<p:tagLst xmlns:a="http://schemas.openxmlformats.org/drawingml/2006/main" xmlns:r="http://schemas.openxmlformats.org/officeDocument/2006/relationships" xmlns:p="http://schemas.openxmlformats.org/presentationml/2006/main">
  <p:tag name="TIMING" val="|14.8|6|10.6"/>
</p:tagLst>
</file>

<file path=ppt/tags/tag5.xml><?xml version="1.0" encoding="utf-8"?>
<p:tagLst xmlns:a="http://schemas.openxmlformats.org/drawingml/2006/main" xmlns:r="http://schemas.openxmlformats.org/officeDocument/2006/relationships" xmlns:p="http://schemas.openxmlformats.org/presentationml/2006/main">
  <p:tag name="TIMING" val="|5.6"/>
</p:tagLst>
</file>

<file path=ppt/tags/tag6.xml><?xml version="1.0" encoding="utf-8"?>
<p:tagLst xmlns:a="http://schemas.openxmlformats.org/drawingml/2006/main" xmlns:r="http://schemas.openxmlformats.org/officeDocument/2006/relationships" xmlns:p="http://schemas.openxmlformats.org/presentationml/2006/main">
  <p:tag name="TIMING" val="|45.3"/>
</p:tagLst>
</file>

<file path=ppt/tags/tag7.xml><?xml version="1.0" encoding="utf-8"?>
<p:tagLst xmlns:a="http://schemas.openxmlformats.org/drawingml/2006/main" xmlns:r="http://schemas.openxmlformats.org/officeDocument/2006/relationships" xmlns:p="http://schemas.openxmlformats.org/presentationml/2006/main">
  <p:tag name="TIMING" val="|9.8|7.4|5.4|4.1|11.1|2.5"/>
</p:tagLst>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43991</TotalTime>
  <Words>4398</Words>
  <Application>Microsoft Macintosh PowerPoint</Application>
  <PresentationFormat>Widescreen</PresentationFormat>
  <Paragraphs>546</Paragraphs>
  <Slides>32</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-webkit-standard</vt:lpstr>
      <vt:lpstr>Arial</vt:lpstr>
      <vt:lpstr>Calibri</vt:lpstr>
      <vt:lpstr>Cambria</vt:lpstr>
      <vt:lpstr>Cambria Math</vt:lpstr>
      <vt:lpstr>Comic Sans MS</vt:lpstr>
      <vt:lpstr>Garamond</vt:lpstr>
      <vt:lpstr>MS Reference Sans Serif</vt:lpstr>
      <vt:lpstr>Symbol</vt:lpstr>
      <vt:lpstr>Tahoma</vt:lpstr>
      <vt:lpstr>Times</vt:lpstr>
      <vt:lpstr>Times New Roman</vt:lpstr>
      <vt:lpstr>Wingdings</vt:lpstr>
      <vt:lpstr>JLab_presentation</vt:lpstr>
      <vt:lpstr>PowerPoint Presentation</vt:lpstr>
      <vt:lpstr>Exploring Strong QCD in the JLab Experiments of the 12 GeV Era</vt:lpstr>
      <vt:lpstr>JLab @ 12 GeV Project</vt:lpstr>
      <vt:lpstr>JLab @ 12 GeV Equipment</vt:lpstr>
      <vt:lpstr>Strong QCD is born ~ 1msec after the Big Bang</vt:lpstr>
      <vt:lpstr>Probing baryons to learn about strong QCD</vt:lpstr>
      <vt:lpstr>From the H spectrum to the N* spectrum</vt:lpstr>
      <vt:lpstr>Establishing the N* spectrum – Precision &amp; Polarization are essential</vt:lpstr>
      <vt:lpstr>PowerPoint Presentation</vt:lpstr>
      <vt:lpstr>Impact of new excited baryons</vt:lpstr>
      <vt:lpstr>Search for strange baryons</vt:lpstr>
      <vt:lpstr>Generating mass as the universe cools</vt:lpstr>
      <vt:lpstr>Structure of e.m. FF of proton and neutron </vt:lpstr>
      <vt:lpstr>Structure of excited baryons</vt:lpstr>
      <vt:lpstr>Transition amplitudes of prominent resonances</vt:lpstr>
      <vt:lpstr>Probing the running quark mass at JLab12</vt:lpstr>
      <vt:lpstr>Search for Hybrid Nucleons NG </vt:lpstr>
      <vt:lpstr>PowerPoint Presentation</vt:lpstr>
      <vt:lpstr>Polarized PDFs on p, d,3He at 11GeV </vt:lpstr>
      <vt:lpstr>Moments of Spin Structure Functions</vt:lpstr>
      <vt:lpstr>PowerPoint Presentation</vt:lpstr>
      <vt:lpstr>Transverse Momentum Structure of Nucleon – TMDs</vt:lpstr>
      <vt:lpstr>SIDIS for π on unpolarized target</vt:lpstr>
      <vt:lpstr>SIDIS in 2-pion production</vt:lpstr>
      <vt:lpstr>Momentum Tomography with Sivers function</vt:lpstr>
      <vt:lpstr>Generalized Parton Distributions </vt:lpstr>
      <vt:lpstr>Mapping DVCS to Gravity</vt:lpstr>
      <vt:lpstr> So how do we get insight into sQCD?</vt:lpstr>
      <vt:lpstr>Additional slides</vt:lpstr>
      <vt:lpstr>Probing the properties of the proton</vt:lpstr>
      <vt:lpstr>DVCS from RG-A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Volker Burkert</dc:creator>
  <cp:lastModifiedBy>Volker Burkert</cp:lastModifiedBy>
  <cp:revision>690</cp:revision>
  <cp:lastPrinted>2019-11-06T03:49:23Z</cp:lastPrinted>
  <dcterms:created xsi:type="dcterms:W3CDTF">2019-04-25T02:54:08Z</dcterms:created>
  <dcterms:modified xsi:type="dcterms:W3CDTF">2019-11-06T13:01:59Z</dcterms:modified>
</cp:coreProperties>
</file>