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322" r:id="rId1"/>
  </p:sldMasterIdLst>
  <p:notesMasterIdLst>
    <p:notesMasterId r:id="rId52"/>
  </p:notesMasterIdLst>
  <p:handoutMasterIdLst>
    <p:handoutMasterId r:id="rId53"/>
  </p:handoutMasterIdLst>
  <p:sldIdLst>
    <p:sldId id="556" r:id="rId2"/>
    <p:sldId id="836" r:id="rId3"/>
    <p:sldId id="261" r:id="rId4"/>
    <p:sldId id="784" r:id="rId5"/>
    <p:sldId id="576" r:id="rId6"/>
    <p:sldId id="854" r:id="rId7"/>
    <p:sldId id="828" r:id="rId8"/>
    <p:sldId id="747" r:id="rId9"/>
    <p:sldId id="564" r:id="rId10"/>
    <p:sldId id="790" r:id="rId11"/>
    <p:sldId id="855" r:id="rId12"/>
    <p:sldId id="839" r:id="rId13"/>
    <p:sldId id="787" r:id="rId14"/>
    <p:sldId id="827" r:id="rId15"/>
    <p:sldId id="791" r:id="rId16"/>
    <p:sldId id="850" r:id="rId17"/>
    <p:sldId id="782" r:id="rId18"/>
    <p:sldId id="810" r:id="rId19"/>
    <p:sldId id="841" r:id="rId20"/>
    <p:sldId id="856" r:id="rId21"/>
    <p:sldId id="843" r:id="rId22"/>
    <p:sldId id="811" r:id="rId23"/>
    <p:sldId id="694" r:id="rId24"/>
    <p:sldId id="845" r:id="rId25"/>
    <p:sldId id="846" r:id="rId26"/>
    <p:sldId id="847" r:id="rId27"/>
    <p:sldId id="852" r:id="rId28"/>
    <p:sldId id="793" r:id="rId29"/>
    <p:sldId id="803" r:id="rId30"/>
    <p:sldId id="798" r:id="rId31"/>
    <p:sldId id="857" r:id="rId32"/>
    <p:sldId id="800" r:id="rId33"/>
    <p:sldId id="849" r:id="rId34"/>
    <p:sldId id="802" r:id="rId35"/>
    <p:sldId id="805" r:id="rId36"/>
    <p:sldId id="853" r:id="rId37"/>
    <p:sldId id="804" r:id="rId38"/>
    <p:sldId id="806" r:id="rId39"/>
    <p:sldId id="821" r:id="rId40"/>
    <p:sldId id="829" r:id="rId41"/>
    <p:sldId id="575" r:id="rId42"/>
    <p:sldId id="581" r:id="rId43"/>
    <p:sldId id="573" r:id="rId44"/>
    <p:sldId id="574" r:id="rId45"/>
    <p:sldId id="858" r:id="rId46"/>
    <p:sldId id="830" r:id="rId47"/>
    <p:sldId id="597" r:id="rId48"/>
    <p:sldId id="552" r:id="rId49"/>
    <p:sldId id="823" r:id="rId50"/>
    <p:sldId id="59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700B5"/>
    <a:srgbClr val="142AD7"/>
    <a:srgbClr val="FF0000"/>
    <a:srgbClr val="AEF769"/>
    <a:srgbClr val="93D715"/>
    <a:srgbClr val="8400C6"/>
    <a:srgbClr val="FFB24A"/>
    <a:srgbClr val="F3F3FF"/>
    <a:srgbClr val="83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1"/>
    <p:restoredTop sz="85432" autoAdjust="0"/>
  </p:normalViewPr>
  <p:slideViewPr>
    <p:cSldViewPr>
      <p:cViewPr>
        <p:scale>
          <a:sx n="65" d="100"/>
          <a:sy n="65" d="100"/>
        </p:scale>
        <p:origin x="392" y="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C1A9AD-736E-7D43-AD25-69505E8F4CD0}" type="doc">
      <dgm:prSet loTypeId="urn:microsoft.com/office/officeart/2009/3/layout/CircleRelationship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D14DC4-A9B1-A94C-8216-3141E7F033AF}">
      <dgm:prSet phldrT="[Text]"/>
      <dgm:spPr/>
      <dgm:t>
        <a:bodyPr/>
        <a:lstStyle/>
        <a:p>
          <a:r>
            <a:rPr lang="en-US"/>
            <a:t>3D Structure of the proton</a:t>
          </a:r>
        </a:p>
      </dgm:t>
    </dgm:pt>
    <dgm:pt modelId="{7A53BE0C-DA3B-0C41-94B7-527284E71727}" type="parTrans" cxnId="{139C3E7B-79C6-E040-B454-8BEA1BC07382}">
      <dgm:prSet/>
      <dgm:spPr/>
      <dgm:t>
        <a:bodyPr/>
        <a:lstStyle/>
        <a:p>
          <a:endParaRPr lang="en-US"/>
        </a:p>
      </dgm:t>
    </dgm:pt>
    <dgm:pt modelId="{364A6FFB-DBC8-934C-97C3-9CE49E2D8D67}" type="sibTrans" cxnId="{139C3E7B-79C6-E040-B454-8BEA1BC07382}">
      <dgm:prSet/>
      <dgm:spPr/>
      <dgm:t>
        <a:bodyPr/>
        <a:lstStyle/>
        <a:p>
          <a:endParaRPr lang="en-US"/>
        </a:p>
      </dgm:t>
    </dgm:pt>
    <dgm:pt modelId="{55B2BE2A-9080-4A42-80FF-FDF37AE7FFEE}">
      <dgm:prSet phldrT="[Text]"/>
      <dgm:spPr/>
      <dgm:t>
        <a:bodyPr/>
        <a:lstStyle/>
        <a:p>
          <a:r>
            <a:rPr lang="en-US" dirty="0"/>
            <a:t>Data Science</a:t>
          </a:r>
        </a:p>
      </dgm:t>
    </dgm:pt>
    <dgm:pt modelId="{3A933B50-286C-1749-9745-7A9EE2C890CD}" type="parTrans" cxnId="{5B713CBC-C0E6-3D47-9E53-15FF54F170A0}">
      <dgm:prSet/>
      <dgm:spPr/>
      <dgm:t>
        <a:bodyPr/>
        <a:lstStyle/>
        <a:p>
          <a:endParaRPr lang="en-US"/>
        </a:p>
      </dgm:t>
    </dgm:pt>
    <dgm:pt modelId="{9B6D35DD-248F-B44B-8DBB-16DF677FFCFD}" type="sibTrans" cxnId="{5B713CBC-C0E6-3D47-9E53-15FF54F170A0}">
      <dgm:prSet/>
      <dgm:spPr/>
      <dgm:t>
        <a:bodyPr/>
        <a:lstStyle/>
        <a:p>
          <a:endParaRPr lang="en-US"/>
        </a:p>
      </dgm:t>
    </dgm:pt>
    <dgm:pt modelId="{17F26393-062A-0541-BD06-4BB2CF1DE631}">
      <dgm:prSet phldrT="[Text]"/>
      <dgm:spPr/>
      <dgm:t>
        <a:bodyPr/>
        <a:lstStyle/>
        <a:p>
          <a:r>
            <a:rPr lang="en-US"/>
            <a:t>Quantum Information</a:t>
          </a:r>
        </a:p>
      </dgm:t>
    </dgm:pt>
    <dgm:pt modelId="{541E3CE3-9680-E444-8768-2517C132CE18}" type="parTrans" cxnId="{35774B5A-E4FE-2640-B04B-D1E0279BD3D1}">
      <dgm:prSet/>
      <dgm:spPr/>
      <dgm:t>
        <a:bodyPr/>
        <a:lstStyle/>
        <a:p>
          <a:endParaRPr lang="en-US"/>
        </a:p>
      </dgm:t>
    </dgm:pt>
    <dgm:pt modelId="{8351A1DD-EC44-554D-9298-302F5E9E995A}" type="sibTrans" cxnId="{35774B5A-E4FE-2640-B04B-D1E0279BD3D1}">
      <dgm:prSet/>
      <dgm:spPr/>
      <dgm:t>
        <a:bodyPr/>
        <a:lstStyle/>
        <a:p>
          <a:endParaRPr lang="en-US"/>
        </a:p>
      </dgm:t>
    </dgm:pt>
    <dgm:pt modelId="{5F37C2EC-BDD4-8640-AE59-B1EB05358C81}">
      <dgm:prSet phldrT="[Text]"/>
      <dgm:spPr/>
      <dgm:t>
        <a:bodyPr/>
        <a:lstStyle/>
        <a:p>
          <a:r>
            <a:rPr lang="en-US"/>
            <a:t>Education</a:t>
          </a:r>
        </a:p>
      </dgm:t>
    </dgm:pt>
    <dgm:pt modelId="{229EAE2D-098A-4744-A081-9C3309613DD3}" type="parTrans" cxnId="{CCE21B91-084C-5843-BEBF-786FACDA129A}">
      <dgm:prSet/>
      <dgm:spPr/>
      <dgm:t>
        <a:bodyPr/>
        <a:lstStyle/>
        <a:p>
          <a:endParaRPr lang="en-US"/>
        </a:p>
      </dgm:t>
    </dgm:pt>
    <dgm:pt modelId="{FEF611EA-6180-844F-8B55-CF4813A09ABC}" type="sibTrans" cxnId="{CCE21B91-084C-5843-BEBF-786FACDA129A}">
      <dgm:prSet/>
      <dgm:spPr/>
      <dgm:t>
        <a:bodyPr/>
        <a:lstStyle/>
        <a:p>
          <a:endParaRPr lang="en-US"/>
        </a:p>
      </dgm:t>
    </dgm:pt>
    <dgm:pt modelId="{363FA3AC-A65C-4F40-B795-A687B48FCB6C}">
      <dgm:prSet phldrT="[Text]"/>
      <dgm:spPr/>
      <dgm:t>
        <a:bodyPr/>
        <a:lstStyle/>
        <a:p>
          <a:r>
            <a:rPr lang="en-US"/>
            <a:t>Outreach</a:t>
          </a:r>
        </a:p>
      </dgm:t>
    </dgm:pt>
    <dgm:pt modelId="{D66821D6-C627-704D-9A07-7B691BD93D1D}" type="parTrans" cxnId="{11BD79A0-5F99-1F4A-9DD7-AE8046BE0C6E}">
      <dgm:prSet/>
      <dgm:spPr/>
      <dgm:t>
        <a:bodyPr/>
        <a:lstStyle/>
        <a:p>
          <a:endParaRPr lang="en-US"/>
        </a:p>
      </dgm:t>
    </dgm:pt>
    <dgm:pt modelId="{323C7E46-B39E-314C-A000-3CE394DB66E6}" type="sibTrans" cxnId="{11BD79A0-5F99-1F4A-9DD7-AE8046BE0C6E}">
      <dgm:prSet/>
      <dgm:spPr/>
      <dgm:t>
        <a:bodyPr/>
        <a:lstStyle/>
        <a:p>
          <a:endParaRPr lang="en-US"/>
        </a:p>
      </dgm:t>
    </dgm:pt>
    <dgm:pt modelId="{E6F8D88E-05B7-E64B-8925-62D69EE481A4}" type="pres">
      <dgm:prSet presAssocID="{4EC1A9AD-736E-7D43-AD25-69505E8F4CD0}" presName="Name0" presStyleCnt="0">
        <dgm:presLayoutVars>
          <dgm:chMax val="1"/>
          <dgm:chPref val="1"/>
        </dgm:presLayoutVars>
      </dgm:prSet>
      <dgm:spPr/>
    </dgm:pt>
    <dgm:pt modelId="{BEEEDF0C-3183-3043-AF28-02EF868DEA93}" type="pres">
      <dgm:prSet presAssocID="{FBD14DC4-A9B1-A94C-8216-3141E7F033AF}" presName="Parent" presStyleLbl="node0" presStyleIdx="0" presStyleCnt="1">
        <dgm:presLayoutVars>
          <dgm:chMax val="5"/>
          <dgm:chPref val="5"/>
        </dgm:presLayoutVars>
      </dgm:prSet>
      <dgm:spPr/>
    </dgm:pt>
    <dgm:pt modelId="{4DDCF2A7-7390-3C45-8B14-17B078078566}" type="pres">
      <dgm:prSet presAssocID="{FBD14DC4-A9B1-A94C-8216-3141E7F033AF}" presName="Accent1" presStyleLbl="node1" presStyleIdx="0" presStyleCnt="17"/>
      <dgm:spPr/>
    </dgm:pt>
    <dgm:pt modelId="{8B93C8D5-95A6-B743-8E7A-AD76E771D0B8}" type="pres">
      <dgm:prSet presAssocID="{FBD14DC4-A9B1-A94C-8216-3141E7F033AF}" presName="Accent2" presStyleLbl="node1" presStyleIdx="1" presStyleCnt="17"/>
      <dgm:spPr/>
    </dgm:pt>
    <dgm:pt modelId="{11D7CE42-8474-4345-A096-0601A298B792}" type="pres">
      <dgm:prSet presAssocID="{FBD14DC4-A9B1-A94C-8216-3141E7F033AF}" presName="Accent3" presStyleLbl="node1" presStyleIdx="2" presStyleCnt="17"/>
      <dgm:spPr/>
    </dgm:pt>
    <dgm:pt modelId="{A1FB6EA4-5FBA-5549-BCBA-A3164D86060E}" type="pres">
      <dgm:prSet presAssocID="{FBD14DC4-A9B1-A94C-8216-3141E7F033AF}" presName="Accent4" presStyleLbl="node1" presStyleIdx="3" presStyleCnt="17"/>
      <dgm:spPr/>
    </dgm:pt>
    <dgm:pt modelId="{6F50486F-385B-1442-9F34-23EA77D23FF7}" type="pres">
      <dgm:prSet presAssocID="{FBD14DC4-A9B1-A94C-8216-3141E7F033AF}" presName="Accent5" presStyleLbl="node1" presStyleIdx="4" presStyleCnt="17"/>
      <dgm:spPr/>
    </dgm:pt>
    <dgm:pt modelId="{9F561129-9D80-CF4E-8DCF-A7F030446AD3}" type="pres">
      <dgm:prSet presAssocID="{FBD14DC4-A9B1-A94C-8216-3141E7F033AF}" presName="Accent6" presStyleLbl="node1" presStyleIdx="5" presStyleCnt="17"/>
      <dgm:spPr/>
    </dgm:pt>
    <dgm:pt modelId="{D522ADEF-4532-A046-B27E-798F8CC42A83}" type="pres">
      <dgm:prSet presAssocID="{55B2BE2A-9080-4A42-80FF-FDF37AE7FFEE}" presName="Child1" presStyleLbl="node1" presStyleIdx="6" presStyleCnt="17">
        <dgm:presLayoutVars>
          <dgm:chMax val="0"/>
          <dgm:chPref val="0"/>
        </dgm:presLayoutVars>
      </dgm:prSet>
      <dgm:spPr/>
    </dgm:pt>
    <dgm:pt modelId="{DF643A0A-9524-D545-992F-CDC192821756}" type="pres">
      <dgm:prSet presAssocID="{55B2BE2A-9080-4A42-80FF-FDF37AE7FFEE}" presName="Accent7" presStyleCnt="0"/>
      <dgm:spPr/>
    </dgm:pt>
    <dgm:pt modelId="{DE383647-7C9B-2246-B29E-49A8FE0B54B1}" type="pres">
      <dgm:prSet presAssocID="{55B2BE2A-9080-4A42-80FF-FDF37AE7FFEE}" presName="AccentHold1" presStyleLbl="node1" presStyleIdx="7" presStyleCnt="17"/>
      <dgm:spPr/>
    </dgm:pt>
    <dgm:pt modelId="{6B492DB0-6CC9-F042-8781-6601DA171BD3}" type="pres">
      <dgm:prSet presAssocID="{55B2BE2A-9080-4A42-80FF-FDF37AE7FFEE}" presName="Accent8" presStyleCnt="0"/>
      <dgm:spPr/>
    </dgm:pt>
    <dgm:pt modelId="{43A8D7AA-8BA2-CE40-9BC2-0029F7B3DC21}" type="pres">
      <dgm:prSet presAssocID="{55B2BE2A-9080-4A42-80FF-FDF37AE7FFEE}" presName="AccentHold2" presStyleLbl="node1" presStyleIdx="8" presStyleCnt="17"/>
      <dgm:spPr/>
    </dgm:pt>
    <dgm:pt modelId="{7B66CA05-ABA2-E647-8A45-B388C2CD0371}" type="pres">
      <dgm:prSet presAssocID="{17F26393-062A-0541-BD06-4BB2CF1DE631}" presName="Child2" presStyleLbl="node1" presStyleIdx="9" presStyleCnt="17">
        <dgm:presLayoutVars>
          <dgm:chMax val="0"/>
          <dgm:chPref val="0"/>
        </dgm:presLayoutVars>
      </dgm:prSet>
      <dgm:spPr/>
    </dgm:pt>
    <dgm:pt modelId="{21B80626-5A3C-614D-BD85-FD2E22FB7356}" type="pres">
      <dgm:prSet presAssocID="{17F26393-062A-0541-BD06-4BB2CF1DE631}" presName="Accent9" presStyleCnt="0"/>
      <dgm:spPr/>
    </dgm:pt>
    <dgm:pt modelId="{C927A560-FFCB-4C48-A73E-8B368A0FCC5A}" type="pres">
      <dgm:prSet presAssocID="{17F26393-062A-0541-BD06-4BB2CF1DE631}" presName="AccentHold1" presStyleLbl="node1" presStyleIdx="10" presStyleCnt="17"/>
      <dgm:spPr/>
    </dgm:pt>
    <dgm:pt modelId="{21210FF5-FD9E-B041-91A3-8FBD0805E132}" type="pres">
      <dgm:prSet presAssocID="{17F26393-062A-0541-BD06-4BB2CF1DE631}" presName="Accent10" presStyleCnt="0"/>
      <dgm:spPr/>
    </dgm:pt>
    <dgm:pt modelId="{F39F6393-37DA-4440-8BCC-B62E63C5D6F9}" type="pres">
      <dgm:prSet presAssocID="{17F26393-062A-0541-BD06-4BB2CF1DE631}" presName="AccentHold2" presStyleLbl="node1" presStyleIdx="11" presStyleCnt="17"/>
      <dgm:spPr/>
    </dgm:pt>
    <dgm:pt modelId="{250AA639-017D-7E44-B670-F768CB7B5763}" type="pres">
      <dgm:prSet presAssocID="{17F26393-062A-0541-BD06-4BB2CF1DE631}" presName="Accent11" presStyleCnt="0"/>
      <dgm:spPr/>
    </dgm:pt>
    <dgm:pt modelId="{580B6B36-5535-C349-8D59-FA1C7D58D76F}" type="pres">
      <dgm:prSet presAssocID="{17F26393-062A-0541-BD06-4BB2CF1DE631}" presName="AccentHold3" presStyleLbl="node1" presStyleIdx="12" presStyleCnt="17"/>
      <dgm:spPr/>
    </dgm:pt>
    <dgm:pt modelId="{8A96F56B-13A7-074E-94F7-4A788C8750E6}" type="pres">
      <dgm:prSet presAssocID="{5F37C2EC-BDD4-8640-AE59-B1EB05358C81}" presName="Child3" presStyleLbl="node1" presStyleIdx="13" presStyleCnt="17">
        <dgm:presLayoutVars>
          <dgm:chMax val="0"/>
          <dgm:chPref val="0"/>
        </dgm:presLayoutVars>
      </dgm:prSet>
      <dgm:spPr/>
    </dgm:pt>
    <dgm:pt modelId="{11471B77-A3C9-2C44-ACBA-C672D1C363D2}" type="pres">
      <dgm:prSet presAssocID="{5F37C2EC-BDD4-8640-AE59-B1EB05358C81}" presName="Accent12" presStyleCnt="0"/>
      <dgm:spPr/>
    </dgm:pt>
    <dgm:pt modelId="{65562F34-B9F3-5B44-AA7A-24DD48FB8D83}" type="pres">
      <dgm:prSet presAssocID="{5F37C2EC-BDD4-8640-AE59-B1EB05358C81}" presName="AccentHold1" presStyleLbl="node1" presStyleIdx="14" presStyleCnt="17"/>
      <dgm:spPr/>
    </dgm:pt>
    <dgm:pt modelId="{B49F503F-D0EA-FD4B-B478-09A0EB1E1988}" type="pres">
      <dgm:prSet presAssocID="{363FA3AC-A65C-4F40-B795-A687B48FCB6C}" presName="Child4" presStyleLbl="node1" presStyleIdx="15" presStyleCnt="17">
        <dgm:presLayoutVars>
          <dgm:chMax val="0"/>
          <dgm:chPref val="0"/>
        </dgm:presLayoutVars>
      </dgm:prSet>
      <dgm:spPr/>
    </dgm:pt>
    <dgm:pt modelId="{6831199C-A14E-0549-B29D-075DD2DEE711}" type="pres">
      <dgm:prSet presAssocID="{363FA3AC-A65C-4F40-B795-A687B48FCB6C}" presName="Accent13" presStyleCnt="0"/>
      <dgm:spPr/>
    </dgm:pt>
    <dgm:pt modelId="{B81254BF-693F-E345-BF07-85F3625939E5}" type="pres">
      <dgm:prSet presAssocID="{363FA3AC-A65C-4F40-B795-A687B48FCB6C}" presName="AccentHold1" presStyleLbl="node1" presStyleIdx="16" presStyleCnt="17"/>
      <dgm:spPr/>
    </dgm:pt>
  </dgm:ptLst>
  <dgm:cxnLst>
    <dgm:cxn modelId="{35774B5A-E4FE-2640-B04B-D1E0279BD3D1}" srcId="{FBD14DC4-A9B1-A94C-8216-3141E7F033AF}" destId="{17F26393-062A-0541-BD06-4BB2CF1DE631}" srcOrd="1" destOrd="0" parTransId="{541E3CE3-9680-E444-8768-2517C132CE18}" sibTransId="{8351A1DD-EC44-554D-9298-302F5E9E995A}"/>
    <dgm:cxn modelId="{41BCFE64-A1AF-9C45-A30C-071B2ECABDF9}" type="presOf" srcId="{55B2BE2A-9080-4A42-80FF-FDF37AE7FFEE}" destId="{D522ADEF-4532-A046-B27E-798F8CC42A83}" srcOrd="0" destOrd="0" presId="urn:microsoft.com/office/officeart/2009/3/layout/CircleRelationship"/>
    <dgm:cxn modelId="{A0B7A96F-EE3B-C34B-8B35-8353E7FD9444}" type="presOf" srcId="{4EC1A9AD-736E-7D43-AD25-69505E8F4CD0}" destId="{E6F8D88E-05B7-E64B-8925-62D69EE481A4}" srcOrd="0" destOrd="0" presId="urn:microsoft.com/office/officeart/2009/3/layout/CircleRelationship"/>
    <dgm:cxn modelId="{139C3E7B-79C6-E040-B454-8BEA1BC07382}" srcId="{4EC1A9AD-736E-7D43-AD25-69505E8F4CD0}" destId="{FBD14DC4-A9B1-A94C-8216-3141E7F033AF}" srcOrd="0" destOrd="0" parTransId="{7A53BE0C-DA3B-0C41-94B7-527284E71727}" sibTransId="{364A6FFB-DBC8-934C-97C3-9CE49E2D8D67}"/>
    <dgm:cxn modelId="{49DA3086-EF48-014D-A945-57C068C35FDC}" type="presOf" srcId="{17F26393-062A-0541-BD06-4BB2CF1DE631}" destId="{7B66CA05-ABA2-E647-8A45-B388C2CD0371}" srcOrd="0" destOrd="0" presId="urn:microsoft.com/office/officeart/2009/3/layout/CircleRelationship"/>
    <dgm:cxn modelId="{CCE21B91-084C-5843-BEBF-786FACDA129A}" srcId="{FBD14DC4-A9B1-A94C-8216-3141E7F033AF}" destId="{5F37C2EC-BDD4-8640-AE59-B1EB05358C81}" srcOrd="2" destOrd="0" parTransId="{229EAE2D-098A-4744-A081-9C3309613DD3}" sibTransId="{FEF611EA-6180-844F-8B55-CF4813A09ABC}"/>
    <dgm:cxn modelId="{11BD79A0-5F99-1F4A-9DD7-AE8046BE0C6E}" srcId="{FBD14DC4-A9B1-A94C-8216-3141E7F033AF}" destId="{363FA3AC-A65C-4F40-B795-A687B48FCB6C}" srcOrd="3" destOrd="0" parTransId="{D66821D6-C627-704D-9A07-7B691BD93D1D}" sibTransId="{323C7E46-B39E-314C-A000-3CE394DB66E6}"/>
    <dgm:cxn modelId="{AD850CA6-FF00-814F-8330-EBD5BEE15BAC}" type="presOf" srcId="{363FA3AC-A65C-4F40-B795-A687B48FCB6C}" destId="{B49F503F-D0EA-FD4B-B478-09A0EB1E1988}" srcOrd="0" destOrd="0" presId="urn:microsoft.com/office/officeart/2009/3/layout/CircleRelationship"/>
    <dgm:cxn modelId="{1A8942AD-5DEC-0642-BB9E-98A4D84BD1EC}" type="presOf" srcId="{5F37C2EC-BDD4-8640-AE59-B1EB05358C81}" destId="{8A96F56B-13A7-074E-94F7-4A788C8750E6}" srcOrd="0" destOrd="0" presId="urn:microsoft.com/office/officeart/2009/3/layout/CircleRelationship"/>
    <dgm:cxn modelId="{5B713CBC-C0E6-3D47-9E53-15FF54F170A0}" srcId="{FBD14DC4-A9B1-A94C-8216-3141E7F033AF}" destId="{55B2BE2A-9080-4A42-80FF-FDF37AE7FFEE}" srcOrd="0" destOrd="0" parTransId="{3A933B50-286C-1749-9745-7A9EE2C890CD}" sibTransId="{9B6D35DD-248F-B44B-8DBB-16DF677FFCFD}"/>
    <dgm:cxn modelId="{DBD9AEC6-1688-4942-8F08-40772301E16A}" type="presOf" srcId="{FBD14DC4-A9B1-A94C-8216-3141E7F033AF}" destId="{BEEEDF0C-3183-3043-AF28-02EF868DEA93}" srcOrd="0" destOrd="0" presId="urn:microsoft.com/office/officeart/2009/3/layout/CircleRelationship"/>
    <dgm:cxn modelId="{D189D10A-7517-0545-BC71-ADBACEBB97E4}" type="presParOf" srcId="{E6F8D88E-05B7-E64B-8925-62D69EE481A4}" destId="{BEEEDF0C-3183-3043-AF28-02EF868DEA93}" srcOrd="0" destOrd="0" presId="urn:microsoft.com/office/officeart/2009/3/layout/CircleRelationship"/>
    <dgm:cxn modelId="{555C1A69-7DA6-934D-938E-770C5ECD4337}" type="presParOf" srcId="{E6F8D88E-05B7-E64B-8925-62D69EE481A4}" destId="{4DDCF2A7-7390-3C45-8B14-17B078078566}" srcOrd="1" destOrd="0" presId="urn:microsoft.com/office/officeart/2009/3/layout/CircleRelationship"/>
    <dgm:cxn modelId="{0EC3089E-3180-DD48-BF8A-F2CBB58406EB}" type="presParOf" srcId="{E6F8D88E-05B7-E64B-8925-62D69EE481A4}" destId="{8B93C8D5-95A6-B743-8E7A-AD76E771D0B8}" srcOrd="2" destOrd="0" presId="urn:microsoft.com/office/officeart/2009/3/layout/CircleRelationship"/>
    <dgm:cxn modelId="{12C76672-EF8E-284A-8B7B-D06D4EF996EB}" type="presParOf" srcId="{E6F8D88E-05B7-E64B-8925-62D69EE481A4}" destId="{11D7CE42-8474-4345-A096-0601A298B792}" srcOrd="3" destOrd="0" presId="urn:microsoft.com/office/officeart/2009/3/layout/CircleRelationship"/>
    <dgm:cxn modelId="{1FFD7350-4F22-F645-8CD3-38C4154028D3}" type="presParOf" srcId="{E6F8D88E-05B7-E64B-8925-62D69EE481A4}" destId="{A1FB6EA4-5FBA-5549-BCBA-A3164D86060E}" srcOrd="4" destOrd="0" presId="urn:microsoft.com/office/officeart/2009/3/layout/CircleRelationship"/>
    <dgm:cxn modelId="{5D168A5A-0F5B-5240-A5BD-9C9562412747}" type="presParOf" srcId="{E6F8D88E-05B7-E64B-8925-62D69EE481A4}" destId="{6F50486F-385B-1442-9F34-23EA77D23FF7}" srcOrd="5" destOrd="0" presId="urn:microsoft.com/office/officeart/2009/3/layout/CircleRelationship"/>
    <dgm:cxn modelId="{9AD2AEB3-9F9E-4146-9F4A-FFB5D983A12C}" type="presParOf" srcId="{E6F8D88E-05B7-E64B-8925-62D69EE481A4}" destId="{9F561129-9D80-CF4E-8DCF-A7F030446AD3}" srcOrd="6" destOrd="0" presId="urn:microsoft.com/office/officeart/2009/3/layout/CircleRelationship"/>
    <dgm:cxn modelId="{8F683A2F-69B9-834E-8155-C966889AC0B5}" type="presParOf" srcId="{E6F8D88E-05B7-E64B-8925-62D69EE481A4}" destId="{D522ADEF-4532-A046-B27E-798F8CC42A83}" srcOrd="7" destOrd="0" presId="urn:microsoft.com/office/officeart/2009/3/layout/CircleRelationship"/>
    <dgm:cxn modelId="{B532F14E-483B-A347-BA0A-0FD0B0CE3C4B}" type="presParOf" srcId="{E6F8D88E-05B7-E64B-8925-62D69EE481A4}" destId="{DF643A0A-9524-D545-992F-CDC192821756}" srcOrd="8" destOrd="0" presId="urn:microsoft.com/office/officeart/2009/3/layout/CircleRelationship"/>
    <dgm:cxn modelId="{EEE048E3-FD3C-AF4C-A279-C5DEC7E3ADED}" type="presParOf" srcId="{DF643A0A-9524-D545-992F-CDC192821756}" destId="{DE383647-7C9B-2246-B29E-49A8FE0B54B1}" srcOrd="0" destOrd="0" presId="urn:microsoft.com/office/officeart/2009/3/layout/CircleRelationship"/>
    <dgm:cxn modelId="{F6466C57-97C4-7A4D-9E8F-4187EEBD516B}" type="presParOf" srcId="{E6F8D88E-05B7-E64B-8925-62D69EE481A4}" destId="{6B492DB0-6CC9-F042-8781-6601DA171BD3}" srcOrd="9" destOrd="0" presId="urn:microsoft.com/office/officeart/2009/3/layout/CircleRelationship"/>
    <dgm:cxn modelId="{1CCF273F-C76D-114F-8F02-A2167B9A9AC7}" type="presParOf" srcId="{6B492DB0-6CC9-F042-8781-6601DA171BD3}" destId="{43A8D7AA-8BA2-CE40-9BC2-0029F7B3DC21}" srcOrd="0" destOrd="0" presId="urn:microsoft.com/office/officeart/2009/3/layout/CircleRelationship"/>
    <dgm:cxn modelId="{73786F16-4AD9-BA4D-8C0C-B3F6F539F0AF}" type="presParOf" srcId="{E6F8D88E-05B7-E64B-8925-62D69EE481A4}" destId="{7B66CA05-ABA2-E647-8A45-B388C2CD0371}" srcOrd="10" destOrd="0" presId="urn:microsoft.com/office/officeart/2009/3/layout/CircleRelationship"/>
    <dgm:cxn modelId="{DD2877C9-B0E6-AF45-B595-FBA09377E91F}" type="presParOf" srcId="{E6F8D88E-05B7-E64B-8925-62D69EE481A4}" destId="{21B80626-5A3C-614D-BD85-FD2E22FB7356}" srcOrd="11" destOrd="0" presId="urn:microsoft.com/office/officeart/2009/3/layout/CircleRelationship"/>
    <dgm:cxn modelId="{AE4CD532-2645-3244-9F4E-AE7E6EAD049D}" type="presParOf" srcId="{21B80626-5A3C-614D-BD85-FD2E22FB7356}" destId="{C927A560-FFCB-4C48-A73E-8B368A0FCC5A}" srcOrd="0" destOrd="0" presId="urn:microsoft.com/office/officeart/2009/3/layout/CircleRelationship"/>
    <dgm:cxn modelId="{6F517F99-F0CC-394C-BDA8-BC62BB3067D1}" type="presParOf" srcId="{E6F8D88E-05B7-E64B-8925-62D69EE481A4}" destId="{21210FF5-FD9E-B041-91A3-8FBD0805E132}" srcOrd="12" destOrd="0" presId="urn:microsoft.com/office/officeart/2009/3/layout/CircleRelationship"/>
    <dgm:cxn modelId="{BA2FAEE2-F668-2A4F-9FDA-E7C4DBF390D1}" type="presParOf" srcId="{21210FF5-FD9E-B041-91A3-8FBD0805E132}" destId="{F39F6393-37DA-4440-8BCC-B62E63C5D6F9}" srcOrd="0" destOrd="0" presId="urn:microsoft.com/office/officeart/2009/3/layout/CircleRelationship"/>
    <dgm:cxn modelId="{3F09B79A-891D-4A4E-874F-E22EC21172A9}" type="presParOf" srcId="{E6F8D88E-05B7-E64B-8925-62D69EE481A4}" destId="{250AA639-017D-7E44-B670-F768CB7B5763}" srcOrd="13" destOrd="0" presId="urn:microsoft.com/office/officeart/2009/3/layout/CircleRelationship"/>
    <dgm:cxn modelId="{5B2613D6-40FC-E143-B146-66E9901C6E20}" type="presParOf" srcId="{250AA639-017D-7E44-B670-F768CB7B5763}" destId="{580B6B36-5535-C349-8D59-FA1C7D58D76F}" srcOrd="0" destOrd="0" presId="urn:microsoft.com/office/officeart/2009/3/layout/CircleRelationship"/>
    <dgm:cxn modelId="{9C97D273-4295-544D-B725-9AEAB94EEE7A}" type="presParOf" srcId="{E6F8D88E-05B7-E64B-8925-62D69EE481A4}" destId="{8A96F56B-13A7-074E-94F7-4A788C8750E6}" srcOrd="14" destOrd="0" presId="urn:microsoft.com/office/officeart/2009/3/layout/CircleRelationship"/>
    <dgm:cxn modelId="{248BA01A-74D8-E949-9D4E-07496BA9CFC9}" type="presParOf" srcId="{E6F8D88E-05B7-E64B-8925-62D69EE481A4}" destId="{11471B77-A3C9-2C44-ACBA-C672D1C363D2}" srcOrd="15" destOrd="0" presId="urn:microsoft.com/office/officeart/2009/3/layout/CircleRelationship"/>
    <dgm:cxn modelId="{F04EFCFF-EB8E-6F40-9FEA-60915C2BA8F5}" type="presParOf" srcId="{11471B77-A3C9-2C44-ACBA-C672D1C363D2}" destId="{65562F34-B9F3-5B44-AA7A-24DD48FB8D83}" srcOrd="0" destOrd="0" presId="urn:microsoft.com/office/officeart/2009/3/layout/CircleRelationship"/>
    <dgm:cxn modelId="{45EF3913-C01A-F749-9D08-EA3314B54210}" type="presParOf" srcId="{E6F8D88E-05B7-E64B-8925-62D69EE481A4}" destId="{B49F503F-D0EA-FD4B-B478-09A0EB1E1988}" srcOrd="16" destOrd="0" presId="urn:microsoft.com/office/officeart/2009/3/layout/CircleRelationship"/>
    <dgm:cxn modelId="{1BF317C8-0B16-894B-A9B8-ED2F5723CA54}" type="presParOf" srcId="{E6F8D88E-05B7-E64B-8925-62D69EE481A4}" destId="{6831199C-A14E-0549-B29D-075DD2DEE711}" srcOrd="17" destOrd="0" presId="urn:microsoft.com/office/officeart/2009/3/layout/CircleRelationship"/>
    <dgm:cxn modelId="{2554B8C8-0D6C-6145-929C-E8B131CA4012}" type="presParOf" srcId="{6831199C-A14E-0549-B29D-075DD2DEE711}" destId="{B81254BF-693F-E345-BF07-85F3625939E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EDF0C-3183-3043-AF28-02EF868DEA93}">
      <dsp:nvSpPr>
        <dsp:cNvPr id="0" name=""/>
        <dsp:cNvSpPr/>
      </dsp:nvSpPr>
      <dsp:spPr>
        <a:xfrm>
          <a:off x="804863" y="287481"/>
          <a:ext cx="2294566" cy="22946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3D Structure of the proton</a:t>
          </a:r>
        </a:p>
      </dsp:txBody>
      <dsp:txXfrm>
        <a:off x="1140894" y="623531"/>
        <a:ext cx="1622504" cy="1622590"/>
      </dsp:txXfrm>
    </dsp:sp>
    <dsp:sp modelId="{4DDCF2A7-7390-3C45-8B14-17B078078566}">
      <dsp:nvSpPr>
        <dsp:cNvPr id="0" name=""/>
        <dsp:cNvSpPr/>
      </dsp:nvSpPr>
      <dsp:spPr>
        <a:xfrm>
          <a:off x="2114295" y="182725"/>
          <a:ext cx="255108" cy="2553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93C8D5-95A6-B743-8E7A-AD76E771D0B8}">
      <dsp:nvSpPr>
        <dsp:cNvPr id="0" name=""/>
        <dsp:cNvSpPr/>
      </dsp:nvSpPr>
      <dsp:spPr>
        <a:xfrm>
          <a:off x="1510413" y="2411687"/>
          <a:ext cx="184977" cy="184862"/>
        </a:xfrm>
        <a:prstGeom prst="ellipse">
          <a:avLst/>
        </a:prstGeom>
        <a:solidFill>
          <a:schemeClr val="accent2">
            <a:hueOff val="-90960"/>
            <a:satOff val="-5246"/>
            <a:lumOff val="5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7CE42-8474-4345-A096-0601A298B792}">
      <dsp:nvSpPr>
        <dsp:cNvPr id="0" name=""/>
        <dsp:cNvSpPr/>
      </dsp:nvSpPr>
      <dsp:spPr>
        <a:xfrm>
          <a:off x="3247223" y="1218640"/>
          <a:ext cx="184977" cy="184862"/>
        </a:xfrm>
        <a:prstGeom prst="ellipse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FB6EA4-5FBA-5549-BCBA-A3164D86060E}">
      <dsp:nvSpPr>
        <dsp:cNvPr id="0" name=""/>
        <dsp:cNvSpPr/>
      </dsp:nvSpPr>
      <dsp:spPr>
        <a:xfrm>
          <a:off x="2363285" y="2608189"/>
          <a:ext cx="255108" cy="255384"/>
        </a:xfrm>
        <a:prstGeom prst="ellipse">
          <a:avLst/>
        </a:prstGeom>
        <a:solidFill>
          <a:schemeClr val="accent2">
            <a:hueOff val="-272881"/>
            <a:satOff val="-15736"/>
            <a:lumOff val="16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50486F-385B-1442-9F34-23EA77D23FF7}">
      <dsp:nvSpPr>
        <dsp:cNvPr id="0" name=""/>
        <dsp:cNvSpPr/>
      </dsp:nvSpPr>
      <dsp:spPr>
        <a:xfrm>
          <a:off x="1562187" y="545261"/>
          <a:ext cx="184977" cy="184862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561129-9D80-CF4E-8DCF-A7F030446AD3}">
      <dsp:nvSpPr>
        <dsp:cNvPr id="0" name=""/>
        <dsp:cNvSpPr/>
      </dsp:nvSpPr>
      <dsp:spPr>
        <a:xfrm>
          <a:off x="979956" y="1603770"/>
          <a:ext cx="184977" cy="184862"/>
        </a:xfrm>
        <a:prstGeom prst="ellipse">
          <a:avLst/>
        </a:prstGeom>
        <a:solidFill>
          <a:schemeClr val="accent2">
            <a:hueOff val="-454801"/>
            <a:satOff val="-26228"/>
            <a:lumOff val="26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22ADEF-4532-A046-B27E-798F8CC42A83}">
      <dsp:nvSpPr>
        <dsp:cNvPr id="0" name=""/>
        <dsp:cNvSpPr/>
      </dsp:nvSpPr>
      <dsp:spPr>
        <a:xfrm>
          <a:off x="87546" y="701367"/>
          <a:ext cx="932888" cy="932870"/>
        </a:xfrm>
        <a:prstGeom prst="ellipse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Data Science</a:t>
          </a:r>
        </a:p>
      </dsp:txBody>
      <dsp:txXfrm>
        <a:off x="224164" y="837983"/>
        <a:ext cx="659652" cy="659638"/>
      </dsp:txXfrm>
    </dsp:sp>
    <dsp:sp modelId="{DE383647-7C9B-2246-B29E-49A8FE0B54B1}">
      <dsp:nvSpPr>
        <dsp:cNvPr id="0" name=""/>
        <dsp:cNvSpPr/>
      </dsp:nvSpPr>
      <dsp:spPr>
        <a:xfrm>
          <a:off x="1856363" y="553477"/>
          <a:ext cx="255108" cy="255384"/>
        </a:xfrm>
        <a:prstGeom prst="ellipse">
          <a:avLst/>
        </a:prstGeom>
        <a:solidFill>
          <a:schemeClr val="accent2">
            <a:hueOff val="-636721"/>
            <a:satOff val="-36718"/>
            <a:lumOff val="37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A8D7AA-8BA2-CE40-9BC2-0029F7B3DC21}">
      <dsp:nvSpPr>
        <dsp:cNvPr id="0" name=""/>
        <dsp:cNvSpPr/>
      </dsp:nvSpPr>
      <dsp:spPr>
        <a:xfrm>
          <a:off x="175563" y="1907423"/>
          <a:ext cx="461266" cy="461471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66CA05-ABA2-E647-8A45-B388C2CD0371}">
      <dsp:nvSpPr>
        <dsp:cNvPr id="0" name=""/>
        <dsp:cNvSpPr/>
      </dsp:nvSpPr>
      <dsp:spPr>
        <a:xfrm>
          <a:off x="3335240" y="262490"/>
          <a:ext cx="932888" cy="932870"/>
        </a:xfrm>
        <a:prstGeom prst="ellipse">
          <a:avLst/>
        </a:prstGeom>
        <a:solidFill>
          <a:schemeClr val="accent2">
            <a:hueOff val="-818642"/>
            <a:satOff val="-47210"/>
            <a:lumOff val="48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Quantum Information</a:t>
          </a:r>
        </a:p>
      </dsp:txBody>
      <dsp:txXfrm>
        <a:off x="3471858" y="399106"/>
        <a:ext cx="659652" cy="659638"/>
      </dsp:txXfrm>
    </dsp:sp>
    <dsp:sp modelId="{C927A560-FFCB-4C48-A73E-8B368A0FCC5A}">
      <dsp:nvSpPr>
        <dsp:cNvPr id="0" name=""/>
        <dsp:cNvSpPr/>
      </dsp:nvSpPr>
      <dsp:spPr>
        <a:xfrm>
          <a:off x="2918688" y="906770"/>
          <a:ext cx="255108" cy="255384"/>
        </a:xfrm>
        <a:prstGeom prst="ellipse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9F6393-37DA-4440-8BCC-B62E63C5D6F9}">
      <dsp:nvSpPr>
        <dsp:cNvPr id="0" name=""/>
        <dsp:cNvSpPr/>
      </dsp:nvSpPr>
      <dsp:spPr>
        <a:xfrm>
          <a:off x="0" y="2456533"/>
          <a:ext cx="184977" cy="184862"/>
        </a:xfrm>
        <a:prstGeom prst="ellipse">
          <a:avLst/>
        </a:prstGeom>
        <a:solidFill>
          <a:schemeClr val="accent2">
            <a:hueOff val="-1000562"/>
            <a:satOff val="-57701"/>
            <a:lumOff val="593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0B6B36-5535-C349-8D59-FA1C7D58D76F}">
      <dsp:nvSpPr>
        <dsp:cNvPr id="0" name=""/>
        <dsp:cNvSpPr/>
      </dsp:nvSpPr>
      <dsp:spPr>
        <a:xfrm>
          <a:off x="1843184" y="2193275"/>
          <a:ext cx="184977" cy="184862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96F56B-13A7-074E-94F7-4A788C8750E6}">
      <dsp:nvSpPr>
        <dsp:cNvPr id="0" name=""/>
        <dsp:cNvSpPr/>
      </dsp:nvSpPr>
      <dsp:spPr>
        <a:xfrm>
          <a:off x="3773914" y="1874901"/>
          <a:ext cx="932888" cy="932870"/>
        </a:xfrm>
        <a:prstGeom prst="ellipse">
          <a:avLst/>
        </a:prstGeom>
        <a:solidFill>
          <a:schemeClr val="accent2">
            <a:hueOff val="-1182482"/>
            <a:satOff val="-68191"/>
            <a:lumOff val="70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Education</a:t>
          </a:r>
        </a:p>
      </dsp:txBody>
      <dsp:txXfrm>
        <a:off x="3910532" y="2011517"/>
        <a:ext cx="659652" cy="659638"/>
      </dsp:txXfrm>
    </dsp:sp>
    <dsp:sp modelId="{65562F34-B9F3-5B44-AA7A-24DD48FB8D83}">
      <dsp:nvSpPr>
        <dsp:cNvPr id="0" name=""/>
        <dsp:cNvSpPr/>
      </dsp:nvSpPr>
      <dsp:spPr>
        <a:xfrm>
          <a:off x="3510804" y="1842379"/>
          <a:ext cx="184977" cy="184862"/>
        </a:xfrm>
        <a:prstGeom prst="ellipse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9F503F-D0EA-FD4B-B478-09A0EB1E1988}">
      <dsp:nvSpPr>
        <dsp:cNvPr id="0" name=""/>
        <dsp:cNvSpPr/>
      </dsp:nvSpPr>
      <dsp:spPr>
        <a:xfrm>
          <a:off x="1096214" y="2673233"/>
          <a:ext cx="932888" cy="932870"/>
        </a:xfrm>
        <a:prstGeom prst="ellipse">
          <a:avLst/>
        </a:prstGeom>
        <a:solidFill>
          <a:schemeClr val="accent2">
            <a:hueOff val="-1364403"/>
            <a:satOff val="-78683"/>
            <a:lumOff val="80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Outreach</a:t>
          </a:r>
        </a:p>
      </dsp:txBody>
      <dsp:txXfrm>
        <a:off x="1232832" y="2809849"/>
        <a:ext cx="659652" cy="659638"/>
      </dsp:txXfrm>
    </dsp:sp>
    <dsp:sp modelId="{B81254BF-693F-E345-BF07-85F3625939E5}">
      <dsp:nvSpPr>
        <dsp:cNvPr id="0" name=""/>
        <dsp:cNvSpPr/>
      </dsp:nvSpPr>
      <dsp:spPr>
        <a:xfrm>
          <a:off x="1929318" y="2641738"/>
          <a:ext cx="184977" cy="184862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6" Type="http://schemas.openxmlformats.org/officeDocument/2006/relationships/image" Target="../media/image24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36D0-1A1C-E24C-B4AB-6403D515D0E6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824D-9EF9-BE4F-86CD-5F1143B0B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45B462-D852-714B-8FBD-1582354BB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However, in the definition of these distributions, care must be applied to ensure manifest gauge invariance. In general, this can be accomplished by connecting any non- local correlation function with a Wilson-line gauge link. Specifying a Wilson-line gauge link requires selecting a path along which the vector potential is evaluated. The choice of path raises the immediate issue of how the quantities defined using Wigner distributions (TMDs, OAM, . . .) depend on that choice.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77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4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vast majority of the</a:t>
            </a:r>
          </a:p>
          <a:p>
            <a:r>
              <a:rPr lang="en-US" sz="1200" dirty="0"/>
              <a:t>nucleon’s mass is due to quantum fluctuations of </a:t>
            </a:r>
            <a:r>
              <a:rPr lang="en-US" sz="1200" dirty="0" err="1"/>
              <a:t>quarkantiquark</a:t>
            </a:r>
            <a:endParaRPr lang="en-US" sz="1200" dirty="0"/>
          </a:p>
          <a:p>
            <a:r>
              <a:rPr lang="en-US" sz="1200" dirty="0"/>
              <a:t>pairs, the gluons, and the energy associated</a:t>
            </a:r>
          </a:p>
          <a:p>
            <a:r>
              <a:rPr lang="en-US" sz="1200" dirty="0"/>
              <a:t>with quarks moving around at close to the speed of light.</a:t>
            </a:r>
          </a:p>
          <a:p>
            <a:r>
              <a:rPr lang="en-US" sz="1200" dirty="0"/>
              <a:t>mass of the three valence</a:t>
            </a:r>
          </a:p>
          <a:p>
            <a:r>
              <a:rPr lang="en-US" sz="1200" dirty="0"/>
              <a:t>quarks in the nucleon comprises only a small fraction</a:t>
            </a:r>
          </a:p>
          <a:p>
            <a:r>
              <a:rPr lang="en-US" sz="1200" dirty="0"/>
              <a:t>of the nucleon’s total mass. The vast majority of the</a:t>
            </a:r>
          </a:p>
          <a:p>
            <a:r>
              <a:rPr lang="en-US" sz="1200" dirty="0"/>
              <a:t>nucleon’s mass is due to quantum fluctuations of </a:t>
            </a:r>
            <a:r>
              <a:rPr lang="en-US" sz="1200" dirty="0" err="1"/>
              <a:t>quarkantiquark</a:t>
            </a:r>
            <a:endParaRPr lang="en-US" sz="1200" dirty="0"/>
          </a:p>
          <a:p>
            <a:r>
              <a:rPr lang="en-US" sz="1200" dirty="0"/>
              <a:t>pairs, the gluons, and the energy associated</a:t>
            </a:r>
          </a:p>
          <a:p>
            <a:r>
              <a:rPr lang="en-US" sz="1200" dirty="0"/>
              <a:t>with quarks moving around at close to the speed of light</a:t>
            </a:r>
          </a:p>
          <a:p>
            <a:r>
              <a:rPr lang="en-US" dirty="0"/>
              <a:t>The </a:t>
            </a:r>
            <a:r>
              <a:rPr lang="en-US" dirty="0" err="1"/>
              <a:t>lagrangian</a:t>
            </a:r>
            <a:r>
              <a:rPr lang="en-US" dirty="0"/>
              <a:t> looks simple and most importantly it is</a:t>
            </a:r>
            <a:r>
              <a:rPr lang="en-US" baseline="0" dirty="0"/>
              <a:t> a “known”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83D1D-CE41-504C-945B-B64FCD6B84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DVCS is a</a:t>
            </a:r>
            <a:r>
              <a:rPr lang="en-US" baseline="0" dirty="0"/>
              <a:t> coincidence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3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3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5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showing actual fits to data</a:t>
            </a:r>
          </a:p>
          <a:p>
            <a:r>
              <a:rPr lang="en-US" dirty="0"/>
              <a:t>Uncertainty knowledge</a:t>
            </a:r>
          </a:p>
          <a:p>
            <a:endParaRPr lang="en-US" dirty="0"/>
          </a:p>
          <a:p>
            <a:r>
              <a:rPr lang="en-US" sz="1200" dirty="0">
                <a:solidFill>
                  <a:srgbClr val="000090"/>
                </a:solidFill>
              </a:rPr>
              <a:t>In order to train this function, we use a program developed by the Data Analysis Team to take the form factor predictions and calculate cross sections, which can then be compared against experimental measurements. </a:t>
            </a:r>
          </a:p>
          <a:p>
            <a:endParaRPr lang="en-US" sz="1200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1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Physics</a:t>
            </a:r>
            <a:r>
              <a:rPr lang="en-US" baseline="0" dirty="0"/>
              <a:t> is pushing Machine Learning to understand systematic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6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6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6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0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0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2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8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9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1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3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jp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21" Type="http://schemas.openxmlformats.org/officeDocument/2006/relationships/image" Target="../media/image16.emf"/><Relationship Id="rId34" Type="http://schemas.openxmlformats.org/officeDocument/2006/relationships/oleObject" Target="../embeddings/oleObject18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e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18.emf"/><Relationship Id="rId3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emf"/><Relationship Id="rId20" Type="http://schemas.openxmlformats.org/officeDocument/2006/relationships/oleObject" Target="../embeddings/oleObject11.bin"/><Relationship Id="rId29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7.bin"/><Relationship Id="rId37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17.e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19.bin"/><Relationship Id="rId10" Type="http://schemas.openxmlformats.org/officeDocument/2006/relationships/image" Target="../media/image12.emf"/><Relationship Id="rId19" Type="http://schemas.openxmlformats.org/officeDocument/2006/relationships/image" Target="../media/image15.emf"/><Relationship Id="rId31" Type="http://schemas.openxmlformats.org/officeDocument/2006/relationships/image" Target="../media/image21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9.emf"/><Relationship Id="rId30" Type="http://schemas.openxmlformats.org/officeDocument/2006/relationships/oleObject" Target="../embeddings/oleObject16.bin"/><Relationship Id="rId35" Type="http://schemas.openxmlformats.org/officeDocument/2006/relationships/image" Target="../media/image23.emf"/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8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33.emf"/><Relationship Id="rId4" Type="http://schemas.openxmlformats.org/officeDocument/2006/relationships/image" Target="../media/image30.emf"/><Relationship Id="rId9" Type="http://schemas.openxmlformats.org/officeDocument/2006/relationships/oleObject" Target="../embeddings/oleObject26.bin"/><Relationship Id="rId14" Type="http://schemas.openxmlformats.org/officeDocument/2006/relationships/oleObject" Target="../embeddings/oleObject2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9B31242E-B523-0D4B-954B-035AC597D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976" y="1783959"/>
            <a:ext cx="3483937" cy="2889115"/>
          </a:xfrm>
        </p:spPr>
        <p:txBody>
          <a:bodyPr anchor="b">
            <a:normAutofit/>
          </a:bodyPr>
          <a:lstStyle/>
          <a:p>
            <a:pPr algn="l"/>
            <a:r>
              <a:rPr lang="en-US" sz="2400" b="1" dirty="0"/>
              <a:t>Nuclear </a:t>
            </a:r>
            <a:r>
              <a:rPr lang="en-US" sz="2400" b="1" dirty="0" err="1"/>
              <a:t>femtography</a:t>
            </a:r>
            <a:r>
              <a:rPr lang="en-US" sz="2400" b="1" dirty="0"/>
              <a:t> as a bridge from the nucleon to neutron stars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Strong QCD </a:t>
            </a:r>
            <a:b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Jefferson Lab</a:t>
            </a:r>
            <a:b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November 6-8, 2019</a:t>
            </a:r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B1828373-53B0-6E43-A584-B968B351E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976" y="4750898"/>
            <a:ext cx="3483937" cy="1147863"/>
          </a:xfrm>
          <a:effectLst>
            <a:softEdge rad="889000"/>
          </a:effectLst>
        </p:spPr>
        <p:txBody>
          <a:bodyPr anchor="t">
            <a:normAutofit/>
          </a:bodyPr>
          <a:lstStyle/>
          <a:p>
            <a:pPr algn="l"/>
            <a:r>
              <a:rPr lang="en-US" sz="1700" b="1" dirty="0">
                <a:solidFill>
                  <a:srgbClr val="E700B5"/>
                </a:solidFill>
              </a:rPr>
              <a:t>SIMONETTA LIUTI</a:t>
            </a:r>
          </a:p>
          <a:p>
            <a:pPr algn="l"/>
            <a:r>
              <a:rPr lang="en-US" sz="1700" b="1" dirty="0">
                <a:solidFill>
                  <a:srgbClr val="E700B5"/>
                </a:solidFill>
              </a:rPr>
              <a:t>UNIVERSITY OF VIRGINIA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DA8DB8-85D6-3B40-BFFD-9C7FE0724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2" r="16158" b="-1"/>
          <a:stretch/>
        </p:blipFill>
        <p:spPr>
          <a:xfrm>
            <a:off x="1349305" y="-228599"/>
            <a:ext cx="4518095" cy="70866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744C4DB-0005-7749-9B3B-4AE91A144CF9}"/>
              </a:ext>
            </a:extLst>
          </p:cNvPr>
          <p:cNvSpPr txBox="1">
            <a:spLocks/>
          </p:cNvSpPr>
          <p:nvPr/>
        </p:nvSpPr>
        <p:spPr>
          <a:xfrm>
            <a:off x="1524000" y="1044580"/>
            <a:ext cx="9144000" cy="1927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1" descr="quark-structure-of-silicon-atom-nucleus-arscimed.jpg">
            <a:extLst>
              <a:ext uri="{FF2B5EF4-FFF2-40B4-BE49-F238E27FC236}">
                <a16:creationId xmlns:a16="http://schemas.microsoft.com/office/drawing/2014/main" id="{5DC7B0CA-8423-7541-B8CE-DC5A2B34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r="-1" b="8488"/>
          <a:stretch/>
        </p:blipFill>
        <p:spPr>
          <a:xfrm>
            <a:off x="1600203" y="2590803"/>
            <a:ext cx="2949863" cy="2824332"/>
          </a:xfrm>
          <a:prstGeom prst="rect">
            <a:avLst/>
          </a:prstGeom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2685931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>
                <a:solidFill>
                  <a:schemeClr val="bg2"/>
                </a:solidFill>
              </a:rPr>
              <a:t>11/3/19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757536"/>
            <a:ext cx="267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2</a:t>
            </a:r>
            <a:r>
              <a:rPr lang="en-US" sz="2400" baseline="30000" dirty="0">
                <a:solidFill>
                  <a:schemeClr val="bg2"/>
                </a:solidFill>
              </a:rPr>
              <a:t>nd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Mellin</a:t>
            </a:r>
            <a:r>
              <a:rPr lang="en-US" sz="2400" dirty="0">
                <a:solidFill>
                  <a:schemeClr val="bg2"/>
                </a:solidFill>
              </a:rPr>
              <a:t> moments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924800" y="2895600"/>
            <a:ext cx="762000" cy="0"/>
          </a:xfrm>
          <a:prstGeom prst="straightConnector1">
            <a:avLst/>
          </a:prstGeom>
          <a:ln>
            <a:solidFill>
              <a:srgbClr val="D25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839202" y="2662535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D-term</a:t>
            </a:r>
          </a:p>
        </p:txBody>
      </p:sp>
      <p:pic>
        <p:nvPicPr>
          <p:cNvPr id="4" name="Picture 3" descr="sr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90801"/>
            <a:ext cx="5943600" cy="12612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72200" y="2438400"/>
            <a:ext cx="2133600" cy="167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86200" y="2438400"/>
            <a:ext cx="2133600" cy="167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7695" y="1905000"/>
            <a:ext cx="11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From EMT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14800" y="1905000"/>
            <a:ext cx="11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From OPE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5718048" y="1877568"/>
            <a:ext cx="758952" cy="48463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7960" y="567587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70360" y="5675870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 descr="Jisr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60" y="843524"/>
            <a:ext cx="5334000" cy="73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7" y="254618"/>
            <a:ext cx="560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Physical interpretation of EMT form factors </a:t>
            </a:r>
          </a:p>
        </p:txBody>
      </p:sp>
      <p:pic>
        <p:nvPicPr>
          <p:cNvPr id="6" name="Picture 5" descr="momsr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60" y="2138919"/>
            <a:ext cx="2641600" cy="392112"/>
          </a:xfrm>
          <a:prstGeom prst="rect">
            <a:avLst/>
          </a:prstGeom>
        </p:spPr>
      </p:pic>
      <p:pic>
        <p:nvPicPr>
          <p:cNvPr id="7" name="Picture 6" descr="Ji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60" y="843522"/>
            <a:ext cx="3124200" cy="798519"/>
          </a:xfrm>
          <a:prstGeom prst="rect">
            <a:avLst/>
          </a:prstGeom>
        </p:spPr>
      </p:pic>
      <p:pic>
        <p:nvPicPr>
          <p:cNvPr id="8" name="Picture 7" descr="C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0" y="3165865"/>
            <a:ext cx="4724400" cy="394615"/>
          </a:xfrm>
          <a:prstGeom prst="rect">
            <a:avLst/>
          </a:prstGeom>
        </p:spPr>
      </p:pic>
      <p:pic>
        <p:nvPicPr>
          <p:cNvPr id="14" name="Picture 13" descr="Tij_C_latexi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12" y="2874678"/>
            <a:ext cx="3556953" cy="78824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6441560" y="3179475"/>
            <a:ext cx="3048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746360" y="1072119"/>
            <a:ext cx="304800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960" y="3027075"/>
            <a:ext cx="28194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45960" y="995919"/>
            <a:ext cx="6096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55360" y="2062719"/>
            <a:ext cx="685800" cy="533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haegler_fig11.png">
            <a:extLst>
              <a:ext uri="{FF2B5EF4-FFF2-40B4-BE49-F238E27FC236}">
                <a16:creationId xmlns:a16="http://schemas.microsoft.com/office/drawing/2014/main" id="{6DA05030-BAD3-1647-82AA-8BF2488AB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91" y="3976226"/>
            <a:ext cx="6400799" cy="2468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C714A9-A773-FA41-B999-2AA7F01CE4D2}"/>
              </a:ext>
            </a:extLst>
          </p:cNvPr>
          <p:cNvSpPr txBox="1"/>
          <p:nvPr/>
        </p:nvSpPr>
        <p:spPr>
          <a:xfrm>
            <a:off x="8270365" y="6062383"/>
            <a:ext cx="322235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Ph. </a:t>
            </a:r>
            <a:r>
              <a:rPr lang="en-US" sz="1600" dirty="0" err="1">
                <a:solidFill>
                  <a:srgbClr val="C00000"/>
                </a:solidFill>
              </a:rPr>
              <a:t>Haegler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JoP</a:t>
            </a:r>
            <a:r>
              <a:rPr lang="en-US" sz="1600" dirty="0">
                <a:solidFill>
                  <a:srgbClr val="C00000"/>
                </a:solidFill>
              </a:rPr>
              <a:t>: </a:t>
            </a:r>
            <a:r>
              <a:rPr lang="en-US" sz="1600" b="1" dirty="0">
                <a:solidFill>
                  <a:srgbClr val="C00000"/>
                </a:solidFill>
              </a:rPr>
              <a:t>295 </a:t>
            </a:r>
            <a:r>
              <a:rPr lang="en-US" sz="1600" dirty="0">
                <a:solidFill>
                  <a:srgbClr val="C00000"/>
                </a:solidFill>
              </a:rPr>
              <a:t>(2011) 012009 </a:t>
            </a:r>
          </a:p>
          <a:p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CB3704-4582-6440-A139-9E4DE7240C7F}"/>
              </a:ext>
            </a:extLst>
          </p:cNvPr>
          <p:cNvSpPr txBox="1"/>
          <p:nvPr/>
        </p:nvSpPr>
        <p:spPr>
          <a:xfrm>
            <a:off x="5994150" y="375506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u+d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054DCC-B827-874D-A874-96DA91161781}"/>
              </a:ext>
            </a:extLst>
          </p:cNvPr>
          <p:cNvSpPr txBox="1"/>
          <p:nvPr/>
        </p:nvSpPr>
        <p:spPr>
          <a:xfrm>
            <a:off x="2925727" y="381886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u-d</a:t>
            </a:r>
          </a:p>
        </p:txBody>
      </p:sp>
    </p:spTree>
    <p:extLst>
      <p:ext uri="{BB962C8B-B14F-4D97-AF65-F5344CB8AC3E}">
        <p14:creationId xmlns:p14="http://schemas.microsoft.com/office/powerpoint/2010/main" val="120297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52800" y="381003"/>
            <a:ext cx="5528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2533C"/>
                </a:solidFill>
              </a:rPr>
              <a:t>C (D-term) is related to pressure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1" y="1371600"/>
            <a:ext cx="319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Static approximation</a:t>
            </a:r>
          </a:p>
        </p:txBody>
      </p:sp>
      <p:pic>
        <p:nvPicPr>
          <p:cNvPr id="6" name="Picture 5" descr="Tij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3" y="2057403"/>
            <a:ext cx="5092700" cy="822012"/>
          </a:xfrm>
          <a:prstGeom prst="rect">
            <a:avLst/>
          </a:prstGeom>
          <a:solidFill>
            <a:schemeClr val="tx1"/>
          </a:solidFill>
          <a:ln>
            <a:solidFill>
              <a:srgbClr val="D2533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6400" y="2819403"/>
            <a:ext cx="4352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Landau&amp;Lifshitz</a:t>
            </a:r>
            <a:r>
              <a:rPr lang="en-US" dirty="0">
                <a:solidFill>
                  <a:srgbClr val="660066"/>
                </a:solidFill>
              </a:rPr>
              <a:t>, Vol.7</a:t>
            </a:r>
          </a:p>
          <a:p>
            <a:r>
              <a:rPr lang="en-US" dirty="0">
                <a:solidFill>
                  <a:srgbClr val="660066"/>
                </a:solidFill>
              </a:rPr>
              <a:t>M. </a:t>
            </a:r>
            <a:r>
              <a:rPr lang="en-US" dirty="0" err="1">
                <a:solidFill>
                  <a:srgbClr val="660066"/>
                </a:solidFill>
              </a:rPr>
              <a:t>Polyakov</a:t>
            </a:r>
            <a:r>
              <a:rPr lang="en-US" dirty="0">
                <a:solidFill>
                  <a:srgbClr val="660066"/>
                </a:solidFill>
              </a:rPr>
              <a:t>, </a:t>
            </a:r>
            <a:r>
              <a:rPr lang="en-US" dirty="0" err="1">
                <a:solidFill>
                  <a:srgbClr val="660066"/>
                </a:solidFill>
              </a:rPr>
              <a:t>hep-ph</a:t>
            </a:r>
            <a:r>
              <a:rPr lang="en-US" dirty="0">
                <a:solidFill>
                  <a:srgbClr val="660066"/>
                </a:solidFill>
              </a:rPr>
              <a:t>/0210165</a:t>
            </a:r>
          </a:p>
          <a:p>
            <a:r>
              <a:rPr lang="en-US" dirty="0">
                <a:solidFill>
                  <a:srgbClr val="660066"/>
                </a:solidFill>
              </a:rPr>
              <a:t>M. </a:t>
            </a:r>
            <a:r>
              <a:rPr lang="en-US" dirty="0" err="1">
                <a:solidFill>
                  <a:srgbClr val="660066"/>
                </a:solidFill>
              </a:rPr>
              <a:t>Polyakov</a:t>
            </a:r>
            <a:r>
              <a:rPr lang="en-US" dirty="0">
                <a:solidFill>
                  <a:srgbClr val="660066"/>
                </a:solidFill>
              </a:rPr>
              <a:t>, P. Schweitzer, </a:t>
            </a:r>
            <a:r>
              <a:rPr lang="en-US" dirty="0" err="1">
                <a:solidFill>
                  <a:srgbClr val="660066"/>
                </a:solidFill>
              </a:rPr>
              <a:t>arXiv</a:t>
            </a:r>
            <a:r>
              <a:rPr lang="en-US" dirty="0">
                <a:solidFill>
                  <a:srgbClr val="660066"/>
                </a:solidFill>
              </a:rPr>
              <a:t>:</a:t>
            </a:r>
            <a:r>
              <a:rPr lang="da-DK" dirty="0">
                <a:solidFill>
                  <a:srgbClr val="660066"/>
                </a:solidFill>
              </a:rPr>
              <a:t>1805.06596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3" y="4724400"/>
            <a:ext cx="8022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is a measure of the </a:t>
            </a:r>
            <a:r>
              <a:rPr lang="en-US" sz="2800" dirty="0">
                <a:solidFill>
                  <a:srgbClr val="FF0000"/>
                </a:solidFill>
              </a:rPr>
              <a:t>Elastic Free Energy </a:t>
            </a:r>
            <a:r>
              <a:rPr lang="en-US" sz="2800" dirty="0"/>
              <a:t>in the proton</a:t>
            </a:r>
          </a:p>
        </p:txBody>
      </p:sp>
    </p:spTree>
    <p:extLst>
      <p:ext uri="{BB962C8B-B14F-4D97-AF65-F5344CB8AC3E}">
        <p14:creationId xmlns:p14="http://schemas.microsoft.com/office/powerpoint/2010/main" val="412344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33950"/>
            <a:ext cx="6543944" cy="79485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8341277" y="381000"/>
            <a:ext cx="2438400" cy="2438400"/>
          </a:xfrm>
          <a:prstGeom prst="ellipse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orizontal Scroll 7"/>
          <p:cNvSpPr/>
          <p:nvPr/>
        </p:nvSpPr>
        <p:spPr>
          <a:xfrm rot="20141972">
            <a:off x="3810000" y="2267433"/>
            <a:ext cx="4038600" cy="762000"/>
          </a:xfrm>
          <a:prstGeom prst="horizontalScroll">
            <a:avLst/>
          </a:prstGeom>
          <a:solidFill>
            <a:srgbClr val="ACA73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44000" y="-152400"/>
            <a:ext cx="1066800" cy="329184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tmunu_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7772400"/>
            <a:ext cx="5486400" cy="1781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2" y="609600"/>
            <a:ext cx="437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Energy Momentum Tensor in a spin 1 system</a:t>
            </a:r>
          </a:p>
        </p:txBody>
      </p:sp>
      <p:sp>
        <p:nvSpPr>
          <p:cNvPr id="56" name="Oval 55"/>
          <p:cNvSpPr/>
          <p:nvPr/>
        </p:nvSpPr>
        <p:spPr>
          <a:xfrm>
            <a:off x="8722277" y="5334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484277" y="16002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rved Right Arrow 57"/>
          <p:cNvSpPr/>
          <p:nvPr/>
        </p:nvSpPr>
        <p:spPr>
          <a:xfrm rot="11684550">
            <a:off x="9636677" y="938927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31877" y="6858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rved Right Arrow 58"/>
          <p:cNvSpPr/>
          <p:nvPr/>
        </p:nvSpPr>
        <p:spPr>
          <a:xfrm>
            <a:off x="8417477" y="1371600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9027077" y="11430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9636677" y="18288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0017677" y="1828800"/>
            <a:ext cx="228600" cy="228600"/>
          </a:xfrm>
          <a:prstGeom prst="ellipse">
            <a:avLst/>
          </a:prstGeom>
          <a:solidFill>
            <a:srgbClr val="0000FF"/>
          </a:solidFill>
          <a:ln>
            <a:solidFill>
              <a:srgbClr val="0000FF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rved Right Arrow 63"/>
          <p:cNvSpPr/>
          <p:nvPr/>
        </p:nvSpPr>
        <p:spPr>
          <a:xfrm rot="11679805">
            <a:off x="9737149" y="2054445"/>
            <a:ext cx="613523" cy="270691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9865277" y="21336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rved Right Arrow 65"/>
          <p:cNvSpPr/>
          <p:nvPr/>
        </p:nvSpPr>
        <p:spPr>
          <a:xfrm rot="20012043">
            <a:off x="8802132" y="944857"/>
            <a:ext cx="545419" cy="284039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9027077" y="7620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9941477" y="18288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9789077" y="1981200"/>
            <a:ext cx="0" cy="4572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9484277" y="7620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9103277" y="8382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9103277" y="4572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0093877" y="15240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Up Arrow 73"/>
          <p:cNvSpPr/>
          <p:nvPr/>
        </p:nvSpPr>
        <p:spPr>
          <a:xfrm>
            <a:off x="9179477" y="3810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p Arrow 74"/>
          <p:cNvSpPr/>
          <p:nvPr/>
        </p:nvSpPr>
        <p:spPr>
          <a:xfrm>
            <a:off x="9865277" y="13716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munu_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124203"/>
            <a:ext cx="9144000" cy="296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35" y="1048365"/>
            <a:ext cx="838200" cy="932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3" y="1752603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PRD86(2012)</a:t>
            </a:r>
          </a:p>
        </p:txBody>
      </p:sp>
      <p:sp>
        <p:nvSpPr>
          <p:cNvPr id="7" name="TextBox 6"/>
          <p:cNvSpPr txBox="1"/>
          <p:nvPr/>
        </p:nvSpPr>
        <p:spPr>
          <a:xfrm rot="20263193">
            <a:off x="4512794" y="2464146"/>
            <a:ext cx="2590774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 conserved form factors!</a:t>
            </a:r>
          </a:p>
        </p:txBody>
      </p:sp>
    </p:spTree>
    <p:extLst>
      <p:ext uri="{BB962C8B-B14F-4D97-AF65-F5344CB8AC3E}">
        <p14:creationId xmlns:p14="http://schemas.microsoft.com/office/powerpoint/2010/main" val="31598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6703"/>
            <a:ext cx="9144000" cy="6299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3304" y="3352800"/>
            <a:ext cx="3663695" cy="3200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4105" y="6248400"/>
            <a:ext cx="36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S.L., Talk at INT U. Washington, 2012</a:t>
            </a:r>
          </a:p>
        </p:txBody>
      </p:sp>
    </p:spTree>
    <p:extLst>
      <p:ext uri="{BB962C8B-B14F-4D97-AF65-F5344CB8AC3E}">
        <p14:creationId xmlns:p14="http://schemas.microsoft.com/office/powerpoint/2010/main" val="246863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ut_EMTFF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5013051" cy="3352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0" y="350520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Quadrupole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471993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Connected to b</a:t>
            </a:r>
            <a:r>
              <a:rPr lang="en-US" sz="2000" baseline="-25000" dirty="0"/>
              <a:t>1</a:t>
            </a:r>
            <a:r>
              <a:rPr lang="en-US" sz="2000" dirty="0"/>
              <a:t> SR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1900539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Momentum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2891139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Angular Momentum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6202" y="4110339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D2533C"/>
                </a:solidFill>
              </a:rPr>
              <a:t>ξ</a:t>
            </a:r>
            <a:r>
              <a:rPr lang="en-US" sz="2000" dirty="0">
                <a:solidFill>
                  <a:srgbClr val="D2533C"/>
                </a:solidFill>
              </a:rPr>
              <a:t>-odd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3200" y="3500735"/>
            <a:ext cx="762000" cy="45720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53200" y="1900535"/>
            <a:ext cx="762000" cy="457200"/>
          </a:xfrm>
          <a:prstGeom prst="rect">
            <a:avLst/>
          </a:prstGeom>
          <a:noFill/>
          <a:ln>
            <a:solidFill>
              <a:srgbClr val="D25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14823" y="1143000"/>
            <a:ext cx="11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EMT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7600" y="1143000"/>
            <a:ext cx="11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OPE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5" y="5867400"/>
            <a:ext cx="93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Connecting with observables: work in progress with Brandon </a:t>
            </a:r>
            <a:r>
              <a:rPr lang="en-US" sz="2000" dirty="0" err="1">
                <a:solidFill>
                  <a:srgbClr val="660066"/>
                </a:solidFill>
              </a:rPr>
              <a:t>Kriesten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Abha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Rajan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Swadhin</a:t>
            </a:r>
            <a:r>
              <a:rPr lang="en-US" sz="2000" dirty="0">
                <a:solidFill>
                  <a:srgbClr val="660066"/>
                </a:solidFill>
              </a:rPr>
              <a:t> Taneja</a:t>
            </a:r>
          </a:p>
        </p:txBody>
      </p:sp>
      <p:sp>
        <p:nvSpPr>
          <p:cNvPr id="19" name="Left-Right Arrow 18"/>
          <p:cNvSpPr/>
          <p:nvPr/>
        </p:nvSpPr>
        <p:spPr>
          <a:xfrm>
            <a:off x="5334000" y="1143000"/>
            <a:ext cx="758952" cy="484632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1600200" y="1371600"/>
            <a:ext cx="533400" cy="41148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8800" y="320040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Double flip</a:t>
            </a:r>
          </a:p>
          <a:p>
            <a:r>
              <a:rPr lang="en-US" b="1" dirty="0"/>
              <a:t>D-term dependent on polarization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57205"/>
            <a:ext cx="2057400" cy="146511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391400" y="1524000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3"/>
          </p:cNvCxnSpPr>
          <p:nvPr/>
        </p:nvCxnSpPr>
        <p:spPr>
          <a:xfrm flipV="1">
            <a:off x="7299053" y="1828800"/>
            <a:ext cx="1997351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3" y="41673"/>
            <a:ext cx="838200" cy="9328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84758" y="85309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Taneja</a:t>
            </a:r>
            <a:r>
              <a:rPr lang="en-US" dirty="0">
                <a:solidFill>
                  <a:srgbClr val="660066"/>
                </a:solidFill>
              </a:rPr>
              <a:t> et al., PRD86(2012)</a:t>
            </a:r>
          </a:p>
        </p:txBody>
      </p:sp>
    </p:spTree>
    <p:extLst>
      <p:ext uri="{BB962C8B-B14F-4D97-AF65-F5344CB8AC3E}">
        <p14:creationId xmlns:p14="http://schemas.microsoft.com/office/powerpoint/2010/main" val="158305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uark-structure-of-silicon-atom-nucleus-arscimed.jpg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" y="0"/>
            <a:ext cx="12191999" cy="10849141"/>
          </a:xfrm>
          <a:prstGeom prst="rect">
            <a:avLst/>
          </a:prstGeom>
          <a:solidFill>
            <a:schemeClr val="tx1">
              <a:alpha val="17000"/>
            </a:schemeClr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2100" y="2951947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GPDs are the key to interpret the mechanical properties of strongly interacting systems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0" y="2819400"/>
            <a:ext cx="10287000" cy="12192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94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a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143002"/>
            <a:ext cx="4546600" cy="771061"/>
          </a:xfrm>
          <a:prstGeom prst="rect">
            <a:avLst/>
          </a:prstGeom>
        </p:spPr>
      </p:pic>
      <p:pic>
        <p:nvPicPr>
          <p:cNvPr id="5" name="Picture 4" descr="tmunu_m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3" y="2743205"/>
            <a:ext cx="2959100" cy="746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5" y="4400493"/>
            <a:ext cx="1390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Ricci tensor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2900" y="2005713"/>
            <a:ext cx="1224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Flat space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359" y="381000"/>
            <a:ext cx="16002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" y="57716"/>
            <a:ext cx="834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EMT: source of the gravitational field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00700" y="1700911"/>
            <a:ext cx="457200" cy="381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Einst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5334000"/>
            <a:ext cx="2378677" cy="3810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7277100" y="1700916"/>
            <a:ext cx="1066800" cy="3832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58982" y="3886203"/>
            <a:ext cx="2420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Space-time geometry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05" y="1371603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action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981200" y="5314893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Einstein’s </a:t>
            </a:r>
            <a:r>
              <a:rPr lang="en-US" sz="2000" dirty="0" err="1">
                <a:solidFill>
                  <a:schemeClr val="accent1"/>
                </a:solidFill>
              </a:rPr>
              <a:t>Eqs</a:t>
            </a:r>
            <a:r>
              <a:rPr lang="en-US" sz="20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56" name="Curved Right Arrow 55"/>
          <p:cNvSpPr/>
          <p:nvPr/>
        </p:nvSpPr>
        <p:spPr>
          <a:xfrm>
            <a:off x="1495615" y="3124200"/>
            <a:ext cx="485588" cy="10668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Einstein_eq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5" y="3738757"/>
            <a:ext cx="2971801" cy="6808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38029" y="2971803"/>
            <a:ext cx="3732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Matter and energy in the universe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962400" y="53340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943600" y="29718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48103" y="2005713"/>
            <a:ext cx="265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Ricci scalar </a:t>
            </a:r>
            <a:r>
              <a:rPr lang="en-US" sz="2000" dirty="0">
                <a:solidFill>
                  <a:schemeClr val="accent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accent1"/>
                </a:solidFill>
              </a:rPr>
              <a:t>curvature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648200" y="3886200"/>
            <a:ext cx="4572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4" grpId="0"/>
      <p:bldP spid="46" grpId="0"/>
      <p:bldP spid="54" grpId="0"/>
      <p:bldP spid="56" grpId="0" animBg="1"/>
      <p:bldP spid="28" grpId="0"/>
      <p:bldP spid="9" grpId="0" animBg="1"/>
      <p:bldP spid="20" grpId="0" animBg="1"/>
      <p:bldP spid="21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513604" y="1241890"/>
            <a:ext cx="3352800" cy="762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11/3/19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5105400"/>
            <a:ext cx="55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EoS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555" y="2695181"/>
            <a:ext cx="1700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TOV Equations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4194604"/>
            <a:ext cx="675685" cy="457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3352800"/>
            <a:ext cx="6096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2400" y="3352800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3352800"/>
            <a:ext cx="665347" cy="457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2200" y="5082483"/>
            <a:ext cx="1934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p(r)-</a:t>
            </a:r>
            <a:r>
              <a:rPr lang="en-US" sz="2000" dirty="0" err="1"/>
              <a:t>ε</a:t>
            </a:r>
            <a:r>
              <a:rPr lang="en-US" sz="2000" dirty="0"/>
              <a:t>(r) relation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457205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Using the metric, </a:t>
            </a:r>
            <a:r>
              <a:rPr lang="en-US" sz="2000" dirty="0" err="1">
                <a:solidFill>
                  <a:srgbClr val="FF0000"/>
                </a:solidFill>
              </a:rPr>
              <a:t>g</a:t>
            </a:r>
            <a:r>
              <a:rPr lang="en-US" sz="2000" baseline="-25000" dirty="0" err="1">
                <a:solidFill>
                  <a:srgbClr val="FF0000"/>
                </a:solidFill>
              </a:rPr>
              <a:t>μν</a:t>
            </a:r>
            <a:r>
              <a:rPr lang="en-US" sz="2400" dirty="0"/>
              <a:t>,</a:t>
            </a:r>
            <a:r>
              <a:rPr lang="en-US" sz="2000" dirty="0"/>
              <a:t> one can calculate: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the curvature tensor </a:t>
            </a:r>
            <a:r>
              <a:rPr lang="en-US" sz="2000" dirty="0" err="1">
                <a:solidFill>
                  <a:srgbClr val="E700B5"/>
                </a:solidFill>
              </a:rPr>
              <a:t>R</a:t>
            </a:r>
            <a:r>
              <a:rPr lang="en-US" sz="2000" baseline="-25000" dirty="0" err="1">
                <a:solidFill>
                  <a:srgbClr val="E700B5"/>
                </a:solidFill>
              </a:rPr>
              <a:t>µν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the Einstein tensor </a:t>
            </a:r>
            <a:r>
              <a:rPr lang="en-US" sz="2000" dirty="0" err="1">
                <a:solidFill>
                  <a:srgbClr val="0000FF"/>
                </a:solidFill>
              </a:rPr>
              <a:t>G</a:t>
            </a:r>
            <a:r>
              <a:rPr lang="en-US" sz="2000" baseline="-25000" dirty="0" err="1">
                <a:solidFill>
                  <a:srgbClr val="0000FF"/>
                </a:solidFill>
              </a:rPr>
              <a:t>µν</a:t>
            </a:r>
            <a:endParaRPr lang="en-US" sz="2000" dirty="0">
              <a:solidFill>
                <a:srgbClr val="0000FF"/>
              </a:solidFill>
            </a:endParaRPr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the stress energy tensor for a perfect fluid:     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</a:rPr>
              <a:t>µν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5" name="Picture 14" descr="EMT_new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36" y="1447107"/>
            <a:ext cx="2652964" cy="305493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9595156" y="2962520"/>
            <a:ext cx="572977" cy="477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48400" y="2754868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4267200" y="2514600"/>
            <a:ext cx="609600" cy="843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486400" y="29718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12404" y="2590800"/>
            <a:ext cx="196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matter distribution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02" y="2286000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density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72336" y="5599952"/>
            <a:ext cx="10133864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Knowing the </a:t>
            </a:r>
            <a:r>
              <a:rPr lang="en-US" sz="2800" b="1" dirty="0" err="1">
                <a:solidFill>
                  <a:srgbClr val="FF0000"/>
                </a:solidFill>
              </a:rPr>
              <a:t>EoS</a:t>
            </a:r>
            <a:r>
              <a:rPr lang="en-US" sz="2800" b="1" dirty="0">
                <a:solidFill>
                  <a:srgbClr val="FF0000"/>
                </a:solidFill>
              </a:rPr>
              <a:t> one can solve TOV to find the mass-radius relation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2800" y="529545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990600" y="3429000"/>
            <a:ext cx="381000" cy="16002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24200" y="4447323"/>
            <a:ext cx="6096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38E7EB-29BF-AB45-839F-C943A0E76DBB}"/>
                  </a:ext>
                </a:extLst>
              </p:cNvPr>
              <p:cNvSpPr txBox="1"/>
              <p:nvPr/>
            </p:nvSpPr>
            <p:spPr>
              <a:xfrm>
                <a:off x="3225952" y="3463654"/>
                <a:ext cx="49836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38E7EB-29BF-AB45-839F-C943A0E7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952" y="3463654"/>
                <a:ext cx="4983672" cy="276999"/>
              </a:xfrm>
              <a:prstGeom prst="rect">
                <a:avLst/>
              </a:prstGeom>
              <a:blipFill>
                <a:blip r:embed="rId4"/>
                <a:stretch>
                  <a:fillRect t="-434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796005-3D77-934D-B9E7-0FC8A8D50BC5}"/>
                  </a:ext>
                </a:extLst>
              </p:cNvPr>
              <p:cNvSpPr txBox="1"/>
              <p:nvPr/>
            </p:nvSpPr>
            <p:spPr>
              <a:xfrm>
                <a:off x="2475263" y="4491631"/>
                <a:ext cx="1073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= 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796005-3D77-934D-B9E7-0FC8A8D50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263" y="4491631"/>
                <a:ext cx="1073692" cy="276999"/>
              </a:xfrm>
              <a:prstGeom prst="rect">
                <a:avLst/>
              </a:prstGeom>
              <a:blipFill>
                <a:blip r:embed="rId5"/>
                <a:stretch>
                  <a:fillRect l="-12941" t="-22727" r="-941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E90C2-6ADF-7747-918D-8977DE2EB07E}"/>
                  </a:ext>
                </a:extLst>
              </p:cNvPr>
              <p:cNvSpPr txBox="1"/>
              <p:nvPr/>
            </p:nvSpPr>
            <p:spPr>
              <a:xfrm>
                <a:off x="1447800" y="4271425"/>
                <a:ext cx="690317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E90C2-6ADF-7747-918D-8977DE2E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271425"/>
                <a:ext cx="690317" cy="527580"/>
              </a:xfrm>
              <a:prstGeom prst="rect">
                <a:avLst/>
              </a:prstGeom>
              <a:blipFill>
                <a:blip r:embed="rId6"/>
                <a:stretch>
                  <a:fillRect l="-7273" t="-4762" r="-1090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2C7622-65CC-DE40-82D0-E47DAA1BFFD7}"/>
                  </a:ext>
                </a:extLst>
              </p:cNvPr>
              <p:cNvSpPr txBox="1"/>
              <p:nvPr/>
            </p:nvSpPr>
            <p:spPr>
              <a:xfrm>
                <a:off x="1438719" y="3295709"/>
                <a:ext cx="623440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2C7622-65CC-DE40-82D0-E47DAA1BF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19" y="3295709"/>
                <a:ext cx="623440" cy="527580"/>
              </a:xfrm>
              <a:prstGeom prst="rect">
                <a:avLst/>
              </a:prstGeom>
              <a:blipFill>
                <a:blip r:embed="rId7"/>
                <a:stretch>
                  <a:fillRect l="-10000" t="-4762" r="-12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740ADD-56A8-B14F-83AD-24707FF3E910}"/>
                  </a:ext>
                </a:extLst>
              </p:cNvPr>
              <p:cNvSpPr txBox="1"/>
              <p:nvPr/>
            </p:nvSpPr>
            <p:spPr>
              <a:xfrm>
                <a:off x="2703623" y="3276603"/>
                <a:ext cx="42050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740ADD-56A8-B14F-83AD-24707FF3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623" y="3276603"/>
                <a:ext cx="420500" cy="518604"/>
              </a:xfrm>
              <a:prstGeom prst="rect">
                <a:avLst/>
              </a:prstGeom>
              <a:blipFill>
                <a:blip r:embed="rId8"/>
                <a:stretch>
                  <a:fillRect l="-2941" t="-4762" r="-882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D136E17-7145-7F4D-A7AD-7E4A8A6FAD12}"/>
              </a:ext>
            </a:extLst>
          </p:cNvPr>
          <p:cNvSpPr txBox="1"/>
          <p:nvPr/>
        </p:nvSpPr>
        <p:spPr>
          <a:xfrm>
            <a:off x="2411264" y="3478334"/>
            <a:ext cx="1154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08659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1" y="4648205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Constraints require the </a:t>
            </a:r>
            <a:r>
              <a:rPr lang="en-US" sz="2000" dirty="0" err="1"/>
              <a:t>EoS</a:t>
            </a:r>
            <a:r>
              <a:rPr lang="en-US" sz="2000" dirty="0"/>
              <a:t> to be stiff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/>
              <a:t> consistent with predictions for ordinary nuclear matter composed of mostly neutrons and few protons including three body interactions </a:t>
            </a:r>
          </a:p>
          <a:p>
            <a:endParaRPr lang="en-US" sz="2000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1981200" y="-1371600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6A94A18-66C2-A54B-A167-329473CCEBB7}" type="datetime1">
              <a:rPr lang="en-US"/>
              <a:pPr>
                <a:defRPr/>
              </a:pPr>
              <a:t>11/3/19</a:t>
            </a:fld>
            <a:endParaRPr lang="en-US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9144000" y="-137160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650D0AE-FB45-374D-A9AF-DF9429BBE74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28804" y="533400"/>
            <a:ext cx="311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Constraints from Pulsar Masses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4200" y="19812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P. B. Demorest et al., Nature 467 (2010)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34200" y="1749624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J. Antoniadis et al., Science 340, 6131 (2013)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1"/>
            <a:ext cx="4693024" cy="29548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09800" y="40810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Özel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Freire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http://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xtreme.as.arizona.edu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NeutronStars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3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7702" r="-1" b="10310"/>
          <a:stretch/>
        </p:blipFill>
        <p:spPr>
          <a:xfrm>
            <a:off x="1523987" y="13"/>
            <a:ext cx="9141715" cy="6857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4254" y="1459747"/>
            <a:ext cx="398590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68578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latin typeface="+mj-lt"/>
                <a:ea typeface="+mj-ea"/>
                <a:cs typeface="+mj-cs"/>
              </a:rPr>
              <a:t>Burkert, Elouadrhiri, Girod, Nature 557, 396 (2018)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9298" b="-4"/>
          <a:stretch/>
        </p:blipFill>
        <p:spPr>
          <a:xfrm>
            <a:off x="1524000" y="13"/>
            <a:ext cx="4256477" cy="4423135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42A29A-86E3-B84A-8B1B-83D81C5A9AAD}"/>
              </a:ext>
            </a:extLst>
          </p:cNvPr>
          <p:cNvSpPr/>
          <p:nvPr/>
        </p:nvSpPr>
        <p:spPr>
          <a:xfrm>
            <a:off x="6064253" y="2566518"/>
            <a:ext cx="3985907" cy="2531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171446" defTabSz="68578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1" b="1"/>
              <a:t>“The average peak pressure near the center is about 10</a:t>
            </a:r>
            <a:r>
              <a:rPr lang="en-US" sz="1351" b="1" baseline="30000"/>
              <a:t>35</a:t>
            </a:r>
            <a:r>
              <a:rPr lang="en-US" sz="1351" b="1"/>
              <a:t> pascals, which exceeds the pressure estimated for the most densely packed known objects in the Universe, neutron stars”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72645" y="6352798"/>
            <a:ext cx="2900623" cy="233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spcAft>
                <a:spcPts val="600"/>
              </a:spcAft>
              <a:defRPr/>
            </a:pPr>
            <a:fld id="{720B8FC6-5B21-6A4D-AAEB-4EA4623E738D}" type="datetime1">
              <a:rPr lang="en-US" sz="825">
                <a:solidFill>
                  <a:schemeClr val="tx1"/>
                </a:solidFill>
              </a:rPr>
              <a:pPr defTabSz="914377">
                <a:spcAft>
                  <a:spcPts val="600"/>
                </a:spcAft>
                <a:defRPr/>
              </a:pPr>
              <a:t>11/3/19</a:t>
            </a:fld>
            <a:endParaRPr lang="en-US" sz="825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1315" y="6284215"/>
            <a:ext cx="411480" cy="411480"/>
          </a:xfrm>
          <a:prstGeom prst="ellipse">
            <a:avLst/>
          </a:prstGeom>
          <a:solidFill>
            <a:srgbClr val="2E502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7">
              <a:spcAft>
                <a:spcPts val="600"/>
              </a:spcAft>
              <a:defRPr/>
            </a:pPr>
            <a:fld id="{D3D2C064-2997-E248-BA91-29658AFAD0D5}" type="slidenum">
              <a:rPr lang="en-US" sz="1125">
                <a:solidFill>
                  <a:srgbClr val="FFFFFF"/>
                </a:solidFill>
              </a:rPr>
              <a:pPr algn="ctr" defTabSz="914377">
                <a:spcAft>
                  <a:spcPts val="600"/>
                </a:spcAft>
                <a:defRPr/>
              </a:pPr>
              <a:t>2</a:t>
            </a:fld>
            <a:endParaRPr lang="en-US" sz="11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6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governs the EoS of neutron stars?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918977"/>
            <a:ext cx="6780700" cy="50177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16A94A18-66C2-A54B-A167-329473CCEBB7}" type="datetime1">
              <a:rPr lang="en-US" sz="12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algn="r" defTabSz="914400">
                <a:spcAft>
                  <a:spcPts val="600"/>
                </a:spcAft>
                <a:defRPr/>
              </a:pPr>
              <a:t>11/3/19</a:t>
            </a:fld>
            <a:endParaRPr lang="en-US" sz="1200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z="12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  <a:defRPr/>
              </a:pPr>
              <a:t>20</a:t>
            </a:fld>
            <a:endParaRPr lang="en-US" sz="1200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85EB9-8D0A-5A4F-ADAF-F89A4D621B1F}"/>
              </a:ext>
            </a:extLst>
          </p:cNvPr>
          <p:cNvSpPr txBox="1"/>
          <p:nvPr/>
        </p:nvSpPr>
        <p:spPr>
          <a:xfrm>
            <a:off x="7543800" y="251460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ρ</a:t>
            </a:r>
            <a:r>
              <a:rPr lang="en-US" b="1" dirty="0">
                <a:solidFill>
                  <a:srgbClr val="FF0000"/>
                </a:solidFill>
              </a:rPr>
              <a:t>&gt;0.3-0.5 </a:t>
            </a:r>
            <a:r>
              <a:rPr lang="en-US" b="1" dirty="0" err="1">
                <a:solidFill>
                  <a:srgbClr val="FF0000"/>
                </a:solidFill>
              </a:rPr>
              <a:t>ρ</a:t>
            </a:r>
            <a:r>
              <a:rPr lang="en-US" b="1" baseline="-25000" dirty="0" err="1">
                <a:solidFill>
                  <a:srgbClr val="FF0000"/>
                </a:solidFill>
              </a:rPr>
              <a:t>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B0E9F-C8EB-4B42-99A4-E116BAA3C3A7}"/>
              </a:ext>
            </a:extLst>
          </p:cNvPr>
          <p:cNvSpPr txBox="1"/>
          <p:nvPr/>
        </p:nvSpPr>
        <p:spPr>
          <a:xfrm>
            <a:off x="7826453" y="312122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ρ</a:t>
            </a:r>
            <a:r>
              <a:rPr lang="en-US" b="1" dirty="0">
                <a:solidFill>
                  <a:srgbClr val="FF0000"/>
                </a:solidFill>
              </a:rPr>
              <a:t>&gt;0.5-2 </a:t>
            </a:r>
            <a:r>
              <a:rPr lang="en-US" b="1" dirty="0" err="1">
                <a:solidFill>
                  <a:srgbClr val="FF0000"/>
                </a:solidFill>
              </a:rPr>
              <a:t>ρ</a:t>
            </a:r>
            <a:r>
              <a:rPr lang="en-US" b="1" baseline="-25000" dirty="0" err="1">
                <a:solidFill>
                  <a:srgbClr val="FF0000"/>
                </a:solidFill>
              </a:rPr>
              <a:t>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85E86-27E4-A94D-A64E-E62862DC59BF}"/>
              </a:ext>
            </a:extLst>
          </p:cNvPr>
          <p:cNvSpPr txBox="1"/>
          <p:nvPr/>
        </p:nvSpPr>
        <p:spPr>
          <a:xfrm>
            <a:off x="7610520" y="371920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ρ</a:t>
            </a:r>
            <a:r>
              <a:rPr lang="en-US" b="1" dirty="0">
                <a:solidFill>
                  <a:srgbClr val="FF0000"/>
                </a:solidFill>
              </a:rPr>
              <a:t>&gt;2ρ</a:t>
            </a:r>
            <a:r>
              <a:rPr lang="en-US" b="1" baseline="-25000" dirty="0">
                <a:solidFill>
                  <a:srgbClr val="FF0000"/>
                </a:solidFill>
              </a:rPr>
              <a:t>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9DB34-3F67-8344-B76F-5FF7C4D0D010}"/>
              </a:ext>
            </a:extLst>
          </p:cNvPr>
          <p:cNvSpPr/>
          <p:nvPr/>
        </p:nvSpPr>
        <p:spPr>
          <a:xfrm>
            <a:off x="8339394" y="5474163"/>
            <a:ext cx="316041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700B5"/>
                </a:solidFill>
              </a:rPr>
              <a:t>https://</a:t>
            </a:r>
            <a:r>
              <a:rPr lang="en-US" dirty="0" err="1">
                <a:solidFill>
                  <a:srgbClr val="E700B5"/>
                </a:solidFill>
              </a:rPr>
              <a:t>svs.gsfc.nasa.gov</a:t>
            </a:r>
            <a:r>
              <a:rPr lang="en-US" dirty="0">
                <a:solidFill>
                  <a:srgbClr val="E700B5"/>
                </a:solidFill>
              </a:rPr>
              <a:t>/20267</a:t>
            </a:r>
          </a:p>
        </p:txBody>
      </p:sp>
    </p:spTree>
    <p:extLst>
      <p:ext uri="{BB962C8B-B14F-4D97-AF65-F5344CB8AC3E}">
        <p14:creationId xmlns:p14="http://schemas.microsoft.com/office/powerpoint/2010/main" val="66417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126" y="1143000"/>
            <a:ext cx="4597879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219200"/>
            <a:ext cx="4012480" cy="2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9144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E700B5"/>
                </a:solidFill>
              </a:rPr>
              <a:t>Pascalidhis</a:t>
            </a:r>
            <a:r>
              <a:rPr lang="en-US" sz="1400" dirty="0">
                <a:solidFill>
                  <a:srgbClr val="E700B5"/>
                </a:solidFill>
              </a:rPr>
              <a:t> et al., arXiv:1712.00451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2435" y="838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400" dirty="0">
                <a:solidFill>
                  <a:srgbClr val="E700B5"/>
                </a:solidFill>
              </a:rPr>
              <a:t>Annala, E., </a:t>
            </a:r>
            <a:r>
              <a:rPr lang="fi-FI" sz="1400" dirty="0" err="1">
                <a:solidFill>
                  <a:srgbClr val="E700B5"/>
                </a:solidFill>
              </a:rPr>
              <a:t>Gorda</a:t>
            </a:r>
            <a:r>
              <a:rPr lang="fi-FI" sz="1400" dirty="0">
                <a:solidFill>
                  <a:srgbClr val="E700B5"/>
                </a:solidFill>
              </a:rPr>
              <a:t>, T., Kurkela, A., </a:t>
            </a:r>
            <a:r>
              <a:rPr lang="fi-FI" sz="1400" dirty="0" err="1">
                <a:solidFill>
                  <a:srgbClr val="E700B5"/>
                </a:solidFill>
              </a:rPr>
              <a:t>Nattila</a:t>
            </a:r>
            <a:r>
              <a:rPr lang="fi-FI" sz="1400" dirty="0">
                <a:solidFill>
                  <a:srgbClr val="E700B5"/>
                </a:solidFill>
              </a:rPr>
              <a:t>, J.,</a:t>
            </a:r>
          </a:p>
          <a:p>
            <a:r>
              <a:rPr lang="fi-FI" sz="1400" dirty="0">
                <a:solidFill>
                  <a:srgbClr val="E700B5"/>
                </a:solidFill>
              </a:rPr>
              <a:t>&amp; Vuorinen, A. arXiv:1903.09121</a:t>
            </a:r>
            <a:endParaRPr lang="en-US" sz="1400" dirty="0">
              <a:solidFill>
                <a:srgbClr val="E700B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4495804"/>
            <a:ext cx="4572000" cy="132343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>
            <a:spAutoFit/>
          </a:bodyPr>
          <a:lstStyle/>
          <a:p>
            <a:r>
              <a:rPr lang="en-US" sz="1600" dirty="0"/>
              <a:t>“ …the existence of quark-matter cores inside very massive NSs should be considered the standard scenario, not an exotic alternative. QM is altogether absent in NS cores only under very specific conditions,…”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6850" y="3273625"/>
            <a:ext cx="171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baryon matter phase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2" y="1371602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QM phase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71800" y="3276600"/>
            <a:ext cx="4572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86200" y="17526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014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rk-structure-of-silicon-atom-nucleus-arscimed.jpg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1"/>
            <a:ext cx="9250883" cy="99194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7558" y="437567"/>
                <a:ext cx="9593986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891" indent="-342891">
                  <a:buFont typeface="Wingdings" charset="2"/>
                  <a:buChar char="Ø"/>
                </a:pPr>
                <a:r>
                  <a:rPr lang="en-US" sz="2800" dirty="0"/>
                  <a:t>We propose a new, model independent way of evaluating the </a:t>
                </a:r>
                <a:r>
                  <a:rPr lang="en-US" sz="2800" dirty="0" err="1"/>
                  <a:t>EoS</a:t>
                </a:r>
                <a:r>
                  <a:rPr lang="en-US" sz="2800" dirty="0"/>
                  <a:t> in the quark matter phase by inferring it directly from the matrix elements of the QCD Energy Momentum Tensor (EMT) between nucleon states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GPDs</a:t>
                </a:r>
                <a:endParaRPr lang="en-US" sz="2800" dirty="0"/>
              </a:p>
              <a:p>
                <a:endParaRPr lang="en-US" sz="2800" dirty="0"/>
              </a:p>
              <a:p>
                <a:pPr marL="342891" indent="-342891">
                  <a:buFont typeface="Wingdings" charset="2"/>
                  <a:buChar char="Ø"/>
                </a:pPr>
                <a:r>
                  <a:rPr lang="en-US" sz="2800" dirty="0">
                    <a:solidFill>
                      <a:srgbClr val="FF0000"/>
                    </a:solidFill>
                  </a:rPr>
                  <a:t>Model independent means relating measurement to measurement</a:t>
                </a:r>
              </a:p>
              <a:p>
                <a:endParaRPr lang="en-US" sz="2800" dirty="0"/>
              </a:p>
              <a:p>
                <a:pPr marL="342891" indent="-342891">
                  <a:buFont typeface="Wingdings" charset="2"/>
                  <a:buChar char="Ø"/>
                </a:pPr>
                <a:r>
                  <a:rPr lang="en-US" sz="2800" dirty="0"/>
                  <a:t>This allows us to introduce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spatial coordinates/distance </a:t>
                </a:r>
                <a:r>
                  <a:rPr lang="en-US" sz="2800" dirty="0"/>
                  <a:t>in a novel way </a:t>
                </a:r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58" y="437567"/>
                <a:ext cx="9593986" cy="4832092"/>
              </a:xfrm>
              <a:prstGeom prst="rect">
                <a:avLst/>
              </a:prstGeom>
              <a:blipFill>
                <a:blip r:embed="rId3"/>
                <a:stretch>
                  <a:fillRect l="-1058" t="-1047" r="-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76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6544" y="304802"/>
            <a:ext cx="2376997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Based on</a:t>
            </a:r>
          </a:p>
        </p:txBody>
      </p:sp>
      <p:sp>
        <p:nvSpPr>
          <p:cNvPr id="8" name="Rectangle 7"/>
          <p:cNvSpPr/>
          <p:nvPr/>
        </p:nvSpPr>
        <p:spPr>
          <a:xfrm>
            <a:off x="9290988" y="5715000"/>
            <a:ext cx="2824812" cy="523220"/>
          </a:xfrm>
          <a:prstGeom prst="rect">
            <a:avLst/>
          </a:prstGeom>
          <a:effectLst>
            <a:softEdge rad="393700"/>
          </a:effec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 arXiv:1812.01479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71E9B-3A6B-F846-9C0E-1141D1B08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9268">
            <a:off x="1148647" y="905518"/>
            <a:ext cx="9487179" cy="5626790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3001929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307991"/>
            <a:ext cx="4114800" cy="26262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533400"/>
            <a:ext cx="3925019" cy="2667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67400" y="3124200"/>
            <a:ext cx="1524000" cy="1447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6629404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6248404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6629405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6553205" y="3505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>
            <a:off x="6324605" y="36576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6248405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6400804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6858005" y="38100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6553204" y="38862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>
            <a:off x="6858004" y="3657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5800" y="152400"/>
            <a:ext cx="3786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Densities and distance scales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543800" y="4114800"/>
            <a:ext cx="1371600" cy="21336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403860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1fm</a:t>
            </a:r>
          </a:p>
        </p:txBody>
      </p:sp>
      <p:sp>
        <p:nvSpPr>
          <p:cNvPr id="24" name="Oval 23"/>
          <p:cNvSpPr/>
          <p:nvPr/>
        </p:nvSpPr>
        <p:spPr>
          <a:xfrm flipH="1">
            <a:off x="6477005" y="3810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934200" y="4038600"/>
            <a:ext cx="3810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438400" y="3124200"/>
            <a:ext cx="1524000" cy="1447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3200404" y="3276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2667005" y="3657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2819405" y="35814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2133604" y="38862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3429004" y="3429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2819405" y="3733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2971805" y="39624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3124205" y="3352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3429005" y="35814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3124204" y="4038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3581404" y="3505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200400" y="411182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2fm</a:t>
            </a:r>
          </a:p>
        </p:txBody>
      </p:sp>
      <p:sp>
        <p:nvSpPr>
          <p:cNvPr id="42" name="Oval 41"/>
          <p:cNvSpPr/>
          <p:nvPr/>
        </p:nvSpPr>
        <p:spPr>
          <a:xfrm flipH="1">
            <a:off x="3124205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981200" y="41148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52600" y="41264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0.5 </a:t>
            </a:r>
            <a:r>
              <a:rPr lang="en-US" dirty="0" err="1">
                <a:solidFill>
                  <a:schemeClr val="bg1"/>
                </a:solidFill>
              </a:rPr>
              <a:t>fm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200400" y="4114800"/>
            <a:ext cx="533400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048000" y="4267200"/>
            <a:ext cx="1447800" cy="1828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096000" y="4343400"/>
            <a:ext cx="304800" cy="1524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 flipH="1">
            <a:off x="3048005" y="32004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flipH="1">
            <a:off x="1981205" y="38862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flipH="1">
            <a:off x="2057405" y="3733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flipH="1">
            <a:off x="6934204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763000" y="3124200"/>
            <a:ext cx="1524000" cy="1447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9525004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flipH="1">
            <a:off x="9144004" y="35814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flipH="1">
            <a:off x="9753604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flipH="1">
            <a:off x="9525004" y="33528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flipH="1">
            <a:off x="9296404" y="34290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flipH="1">
            <a:off x="9144005" y="38862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>
            <a:off x="9525005" y="38100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>
            <a:off x="9753605" y="3810000"/>
            <a:ext cx="152401" cy="1524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flipH="1">
            <a:off x="9296405" y="37338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flipH="1">
            <a:off x="9296405" y="41148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 flipH="1">
            <a:off x="9448804" y="4038600"/>
            <a:ext cx="152401" cy="1524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H="1">
            <a:off x="9906004" y="3657600"/>
            <a:ext cx="15240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Callout 77"/>
          <p:cNvSpPr/>
          <p:nvPr/>
        </p:nvSpPr>
        <p:spPr>
          <a:xfrm>
            <a:off x="4648200" y="3124200"/>
            <a:ext cx="1371600" cy="6096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457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quark and gluon structure</a:t>
            </a:r>
          </a:p>
        </p:txBody>
      </p:sp>
      <p:sp>
        <p:nvSpPr>
          <p:cNvPr id="79" name="Right Arrow Callout 78"/>
          <p:cNvSpPr/>
          <p:nvPr/>
        </p:nvSpPr>
        <p:spPr>
          <a:xfrm>
            <a:off x="1524000" y="3124200"/>
            <a:ext cx="1219200" cy="38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457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nucleons</a:t>
            </a:r>
          </a:p>
        </p:txBody>
      </p:sp>
      <p:sp>
        <p:nvSpPr>
          <p:cNvPr id="40" name="Right Arrow Callout 39"/>
          <p:cNvSpPr/>
          <p:nvPr/>
        </p:nvSpPr>
        <p:spPr>
          <a:xfrm>
            <a:off x="7467600" y="3276600"/>
            <a:ext cx="1676400" cy="381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370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FFFF00"/>
                </a:solidFill>
              </a:rPr>
              <a:t>deconfinement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3581400" y="2057400"/>
            <a:ext cx="16002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791200" y="1676400"/>
            <a:ext cx="685800" cy="1447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239000" y="609603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660066"/>
                </a:solidFill>
              </a:rPr>
              <a:t>Annala, E., </a:t>
            </a:r>
            <a:r>
              <a:rPr lang="fi-FI" sz="1200" dirty="0" err="1">
                <a:solidFill>
                  <a:srgbClr val="660066"/>
                </a:solidFill>
              </a:rPr>
              <a:t>Gorda</a:t>
            </a:r>
            <a:r>
              <a:rPr lang="fi-FI" sz="1200" dirty="0">
                <a:solidFill>
                  <a:srgbClr val="660066"/>
                </a:solidFill>
              </a:rPr>
              <a:t>, T., Kurkela, A., </a:t>
            </a:r>
            <a:r>
              <a:rPr lang="fi-FI" sz="1200" dirty="0" err="1">
                <a:solidFill>
                  <a:srgbClr val="660066"/>
                </a:solidFill>
              </a:rPr>
              <a:t>Nattila</a:t>
            </a:r>
            <a:r>
              <a:rPr lang="fi-FI" sz="1200" dirty="0">
                <a:solidFill>
                  <a:srgbClr val="660066"/>
                </a:solidFill>
              </a:rPr>
              <a:t>, J.,</a:t>
            </a:r>
          </a:p>
          <a:p>
            <a:r>
              <a:rPr lang="fi-FI" sz="1200" dirty="0">
                <a:solidFill>
                  <a:srgbClr val="660066"/>
                </a:solidFill>
              </a:rPr>
              <a:t>&amp; Vuorinen, A. arXiv:1903.09121</a:t>
            </a:r>
            <a:endParaRPr lang="en-US" sz="1200" dirty="0">
              <a:solidFill>
                <a:srgbClr val="660066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51213" y="6400802"/>
            <a:ext cx="3173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rgbClr val="660066"/>
                </a:solidFill>
              </a:rPr>
              <a:t>G. </a:t>
            </a:r>
            <a:r>
              <a:rPr lang="da-DK" dirty="0" err="1">
                <a:solidFill>
                  <a:srgbClr val="660066"/>
                </a:solidFill>
              </a:rPr>
              <a:t>Baym</a:t>
            </a:r>
            <a:r>
              <a:rPr lang="da-DK" dirty="0">
                <a:solidFill>
                  <a:srgbClr val="660066"/>
                </a:solidFill>
              </a:rPr>
              <a:t> et al. arXiv:1707.04966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qa_latexit.pdf">
            <a:extLst>
              <a:ext uri="{FF2B5EF4-FFF2-40B4-BE49-F238E27FC236}">
                <a16:creationId xmlns:a16="http://schemas.microsoft.com/office/drawing/2014/main" id="{AF037C96-7B82-3048-8B7D-D950A2CBA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" y="3767298"/>
            <a:ext cx="4686079" cy="6083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0" name="Rectangle 29">
            <a:extLst>
              <a:ext uri="{FF2B5EF4-FFF2-40B4-BE49-F238E27FC236}">
                <a16:creationId xmlns:a16="http://schemas.microsoft.com/office/drawing/2014/main" id="{677BE379-C5AE-4A3C-BFE3-2DA66EC67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5844" y="-1"/>
            <a:ext cx="3035439" cy="2557911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EE78B56D-02E0-449E-B02E-53F927F1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006496"/>
            <a:ext cx="2936368" cy="38515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rhoA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1" y="1371600"/>
            <a:ext cx="4233948" cy="651828"/>
          </a:xfrm>
          <a:prstGeom prst="rect">
            <a:avLst/>
          </a:prstGeom>
          <a:solidFill>
            <a:schemeClr val="tx1"/>
          </a:solidFill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43" name="Rectangle 3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C6570A-F419-F04A-B548-BAD466CA2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268" y="618071"/>
            <a:ext cx="3567362" cy="2720113"/>
          </a:xfrm>
          <a:prstGeom prst="rect">
            <a:avLst/>
          </a:prstGeom>
        </p:spPr>
      </p:pic>
      <p:sp>
        <p:nvSpPr>
          <p:cNvPr id="44" name="Rectangle 3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3006" y="6400310"/>
            <a:ext cx="266838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z="1200" smtClean="0"/>
              <a:pPr>
                <a:spcAft>
                  <a:spcPts val="600"/>
                </a:spcAft>
                <a:defRPr/>
              </a:pPr>
              <a:t>11/3/19</a:t>
            </a:fld>
            <a:endParaRPr lang="en-US" sz="1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27694" y="6400310"/>
            <a:ext cx="79267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z="1200" smtClean="0"/>
              <a:pPr>
                <a:spcAft>
                  <a:spcPts val="600"/>
                </a:spcAft>
                <a:defRPr/>
              </a:pPr>
              <a:t>25</a:t>
            </a:fld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2819405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929C8B-4D02-FB45-8FB4-8BD229C05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037576"/>
            <a:ext cx="3486441" cy="25825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5F20998-3427-6240-8214-EC8A3CD683CE}"/>
              </a:ext>
            </a:extLst>
          </p:cNvPr>
          <p:cNvSpPr txBox="1"/>
          <p:nvPr/>
        </p:nvSpPr>
        <p:spPr>
          <a:xfrm>
            <a:off x="7993380" y="3492155"/>
            <a:ext cx="104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d= 2 </a:t>
            </a:r>
            <a:r>
              <a:rPr lang="en-US" sz="2000" dirty="0" err="1"/>
              <a:t>fm</a:t>
            </a:r>
            <a:r>
              <a:rPr lang="en-US" sz="2000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00EF6-AF2D-5B42-BAE3-7BB61472FAA6}"/>
              </a:ext>
            </a:extLst>
          </p:cNvPr>
          <p:cNvSpPr txBox="1"/>
          <p:nvPr/>
        </p:nvSpPr>
        <p:spPr>
          <a:xfrm>
            <a:off x="7844639" y="202721"/>
            <a:ext cx="1403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d= 0.75 </a:t>
            </a:r>
            <a:r>
              <a:rPr lang="en-US" sz="2000" dirty="0" err="1"/>
              <a:t>fm</a:t>
            </a:r>
            <a:r>
              <a:rPr lang="en-US" sz="2000" dirty="0"/>
              <a:t>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2121372-DF0F-2746-99DA-3457CE0286A2}"/>
              </a:ext>
            </a:extLst>
          </p:cNvPr>
          <p:cNvSpPr/>
          <p:nvPr/>
        </p:nvSpPr>
        <p:spPr>
          <a:xfrm>
            <a:off x="5029200" y="4191000"/>
            <a:ext cx="1676400" cy="1676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F4893A-CD24-004E-A6FA-4DD34B321A09}"/>
              </a:ext>
            </a:extLst>
          </p:cNvPr>
          <p:cNvCxnSpPr/>
          <p:nvPr/>
        </p:nvCxnSpPr>
        <p:spPr>
          <a:xfrm flipV="1">
            <a:off x="5867400" y="3886200"/>
            <a:ext cx="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F6C944E1-89E4-8340-892A-A46887E28AED}"/>
              </a:ext>
            </a:extLst>
          </p:cNvPr>
          <p:cNvSpPr/>
          <p:nvPr/>
        </p:nvSpPr>
        <p:spPr>
          <a:xfrm>
            <a:off x="6019800" y="44196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C116B21-84A8-7E42-A472-EE72560F25A0}"/>
              </a:ext>
            </a:extLst>
          </p:cNvPr>
          <p:cNvCxnSpPr/>
          <p:nvPr/>
        </p:nvCxnSpPr>
        <p:spPr>
          <a:xfrm>
            <a:off x="4648200" y="5029200"/>
            <a:ext cx="2362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06AE8753-8217-7D4D-AE50-3B3D3D13E205}"/>
              </a:ext>
            </a:extLst>
          </p:cNvPr>
          <p:cNvSpPr/>
          <p:nvPr/>
        </p:nvSpPr>
        <p:spPr>
          <a:xfrm>
            <a:off x="6324600" y="44958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9EF4365-C04C-B74A-8D50-BF50C7DF93CE}"/>
              </a:ext>
            </a:extLst>
          </p:cNvPr>
          <p:cNvCxnSpPr/>
          <p:nvPr/>
        </p:nvCxnSpPr>
        <p:spPr>
          <a:xfrm flipV="1">
            <a:off x="5867400" y="4648200"/>
            <a:ext cx="304800" cy="38100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552A475-B8B8-5847-A9CB-7D92A20719FD}"/>
              </a:ext>
            </a:extLst>
          </p:cNvPr>
          <p:cNvCxnSpPr>
            <a:endCxn id="48" idx="3"/>
          </p:cNvCxnSpPr>
          <p:nvPr/>
        </p:nvCxnSpPr>
        <p:spPr>
          <a:xfrm flipV="1">
            <a:off x="6172205" y="4560846"/>
            <a:ext cx="163559" cy="8735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C6808FF-908A-9A46-8964-15CFBAFF59D0}"/>
              </a:ext>
            </a:extLst>
          </p:cNvPr>
          <p:cNvSpPr txBox="1"/>
          <p:nvPr/>
        </p:nvSpPr>
        <p:spPr>
          <a:xfrm>
            <a:off x="6093543" y="46482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b-b’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BAD6E2-09C7-FC48-BA89-61A927530569}"/>
              </a:ext>
            </a:extLst>
          </p:cNvPr>
          <p:cNvSpPr txBox="1"/>
          <p:nvPr/>
        </p:nvSpPr>
        <p:spPr>
          <a:xfrm>
            <a:off x="5867400" y="4191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F1C9D-D61F-FF41-9EE7-1D9826815936}"/>
              </a:ext>
            </a:extLst>
          </p:cNvPr>
          <p:cNvSpPr txBox="1"/>
          <p:nvPr/>
        </p:nvSpPr>
        <p:spPr>
          <a:xfrm>
            <a:off x="4527302" y="580761"/>
            <a:ext cx="2652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Nuclear Spatial Density</a:t>
            </a:r>
          </a:p>
        </p:txBody>
      </p:sp>
    </p:spTree>
    <p:extLst>
      <p:ext uri="{BB962C8B-B14F-4D97-AF65-F5344CB8AC3E}">
        <p14:creationId xmlns:p14="http://schemas.microsoft.com/office/powerpoint/2010/main" val="777226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1" y="533406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ALERT Proposal at Jefferson Lab: Nuclear Exclusive and Semi-inclusive Measurements with A New CLAS12 Low Energy Recoil Tracker</a:t>
            </a:r>
          </a:p>
          <a:p>
            <a:r>
              <a:rPr lang="en-US" dirty="0">
                <a:solidFill>
                  <a:srgbClr val="660066"/>
                </a:solidFill>
              </a:rPr>
              <a:t>W. Armstrong. M. </a:t>
            </a:r>
            <a:r>
              <a:rPr lang="en-US" dirty="0" err="1">
                <a:solidFill>
                  <a:srgbClr val="660066"/>
                </a:solidFill>
              </a:rPr>
              <a:t>Hattawy</a:t>
            </a:r>
            <a:r>
              <a:rPr lang="en-US" dirty="0">
                <a:solidFill>
                  <a:srgbClr val="660066"/>
                </a:solidFill>
              </a:rPr>
              <a:t>,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090" y="1447803"/>
            <a:ext cx="3856901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90703"/>
            <a:ext cx="4673600" cy="1714500"/>
          </a:xfrm>
          <a:prstGeom prst="rect">
            <a:avLst/>
          </a:prstGeom>
        </p:spPr>
      </p:pic>
      <p:pic>
        <p:nvPicPr>
          <p:cNvPr id="8" name="Picture 7" descr="tmunu_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35" y="5334000"/>
            <a:ext cx="8839200" cy="424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4648200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S=0</a:t>
            </a:r>
          </a:p>
        </p:txBody>
      </p:sp>
      <p:sp>
        <p:nvSpPr>
          <p:cNvPr id="10" name="Oval 9"/>
          <p:cNvSpPr/>
          <p:nvPr/>
        </p:nvSpPr>
        <p:spPr>
          <a:xfrm>
            <a:off x="2590800" y="4572000"/>
            <a:ext cx="609600" cy="609600"/>
          </a:xfrm>
          <a:prstGeom prst="ellipse">
            <a:avLst/>
          </a:prstGeom>
          <a:solidFill>
            <a:srgbClr val="3366FF">
              <a:alpha val="44000"/>
            </a:srgbClr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967266"/>
            <a:ext cx="3499104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Nucleon Gravitomagnetic Form Factors</a:t>
            </a:r>
          </a:p>
        </p:txBody>
      </p:sp>
      <p:pic>
        <p:nvPicPr>
          <p:cNvPr id="5" name="Picture 4" descr="quark-structure-of-silicon-atom-nucleus-arsci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29" y="643466"/>
            <a:ext cx="5081474" cy="556873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16A94A18-66C2-A54B-A167-329473CCEBB7}" type="datetime1">
              <a:rPr lang="en-US" sz="12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algn="r" defTabSz="914400">
                <a:spcAft>
                  <a:spcPts val="600"/>
                </a:spcAft>
                <a:defRPr/>
              </a:pPr>
              <a:t>11/3/19</a:t>
            </a:fld>
            <a:endParaRPr lang="en-US" sz="1200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z="12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  <a:defRPr/>
              </a:pPr>
              <a:t>27</a:t>
            </a:fld>
            <a:endParaRPr lang="en-US" sz="1200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24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152400"/>
            <a:ext cx="805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</a:t>
            </a:r>
            <a:r>
              <a:rPr lang="en-US" sz="4000" baseline="-25000" dirty="0">
                <a:solidFill>
                  <a:srgbClr val="FFFF00"/>
                </a:solidFill>
              </a:rPr>
              <a:t>20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7" name="Picture 6" descr="haegler_fig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6" y="807726"/>
            <a:ext cx="6400799" cy="2468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6843" y="381000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700B5"/>
                </a:solidFill>
              </a:rPr>
              <a:t>Ph. </a:t>
            </a:r>
            <a:r>
              <a:rPr lang="en-US" sz="1600" dirty="0" err="1">
                <a:solidFill>
                  <a:srgbClr val="E700B5"/>
                </a:solidFill>
              </a:rPr>
              <a:t>Haegler</a:t>
            </a:r>
            <a:r>
              <a:rPr lang="en-US" sz="1600" dirty="0">
                <a:solidFill>
                  <a:srgbClr val="E700B5"/>
                </a:solidFill>
              </a:rPr>
              <a:t>, </a:t>
            </a:r>
            <a:r>
              <a:rPr lang="en-US" sz="1600" dirty="0" err="1">
                <a:solidFill>
                  <a:srgbClr val="E700B5"/>
                </a:solidFill>
              </a:rPr>
              <a:t>JoP</a:t>
            </a:r>
            <a:r>
              <a:rPr lang="en-US" sz="1600" dirty="0">
                <a:solidFill>
                  <a:srgbClr val="E700B5"/>
                </a:solidFill>
              </a:rPr>
              <a:t>: </a:t>
            </a:r>
            <a:r>
              <a:rPr lang="en-US" sz="1600" b="1" dirty="0">
                <a:solidFill>
                  <a:srgbClr val="E700B5"/>
                </a:solidFill>
              </a:rPr>
              <a:t>295 </a:t>
            </a:r>
            <a:r>
              <a:rPr lang="en-US" sz="1600" dirty="0">
                <a:solidFill>
                  <a:srgbClr val="E700B5"/>
                </a:solidFill>
              </a:rPr>
              <a:t>(2011) 012009 </a:t>
            </a:r>
          </a:p>
          <a:p>
            <a:endParaRPr lang="en-US" sz="1600" dirty="0">
              <a:solidFill>
                <a:srgbClr val="E700B5"/>
              </a:solidFill>
            </a:endParaRPr>
          </a:p>
        </p:txBody>
      </p:sp>
      <p:pic>
        <p:nvPicPr>
          <p:cNvPr id="9" name="Picture 8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75215"/>
            <a:ext cx="2971800" cy="298113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6263510" y="9906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u+d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2" y="99060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u-d</a:t>
            </a:r>
          </a:p>
        </p:txBody>
      </p:sp>
      <p:pic>
        <p:nvPicPr>
          <p:cNvPr id="11" name="Picture 10" descr="C20_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29000"/>
            <a:ext cx="35560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24600" y="3276600"/>
            <a:ext cx="762000" cy="2514600"/>
          </a:xfrm>
          <a:prstGeom prst="rect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386675" y="4346548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Lattice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5600" y="3276600"/>
            <a:ext cx="838200" cy="25146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212954" y="4346548"/>
            <a:ext cx="1799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experimental range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1" y="3349824"/>
            <a:ext cx="5029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E700B5"/>
                </a:solidFill>
              </a:rPr>
              <a:t>Jlab</a:t>
            </a:r>
            <a:r>
              <a:rPr lang="en-US" sz="1400" dirty="0">
                <a:solidFill>
                  <a:srgbClr val="E700B5"/>
                </a:solidFill>
              </a:rPr>
              <a:t> Hall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6953D3-8A86-B64A-81AF-38C20A4CDC80}"/>
              </a:ext>
            </a:extLst>
          </p:cNvPr>
          <p:cNvSpPr/>
          <p:nvPr/>
        </p:nvSpPr>
        <p:spPr>
          <a:xfrm>
            <a:off x="1752600" y="5987864"/>
            <a:ext cx="3251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E700B5"/>
                </a:solidFill>
              </a:rPr>
              <a:t>Burkert, </a:t>
            </a:r>
            <a:r>
              <a:rPr lang="en-US" sz="1400" dirty="0" err="1">
                <a:solidFill>
                  <a:srgbClr val="E700B5"/>
                </a:solidFill>
              </a:rPr>
              <a:t>Elouadrhiri</a:t>
            </a:r>
            <a:r>
              <a:rPr lang="en-US" sz="1400" dirty="0">
                <a:solidFill>
                  <a:srgbClr val="E700B5"/>
                </a:solidFill>
              </a:rPr>
              <a:t>, </a:t>
            </a:r>
            <a:r>
              <a:rPr lang="en-US" sz="1400" dirty="0" err="1">
                <a:solidFill>
                  <a:srgbClr val="E700B5"/>
                </a:solidFill>
              </a:rPr>
              <a:t>Girod</a:t>
            </a:r>
            <a:r>
              <a:rPr lang="en-US" sz="1400" dirty="0">
                <a:solidFill>
                  <a:srgbClr val="E700B5"/>
                </a:solidFill>
              </a:rPr>
              <a:t>, Nature (2018)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2966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731" y="3657603"/>
            <a:ext cx="3890772" cy="262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152400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Gluons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3" y="990603"/>
            <a:ext cx="7378700" cy="2565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4" y="3581403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baseline="-25000" dirty="0"/>
              <a:t>π</a:t>
            </a:r>
            <a:r>
              <a:rPr lang="en-US" sz="3200" dirty="0"/>
              <a:t>=450 MeV</a:t>
            </a:r>
            <a:endParaRPr lang="en-US" sz="3200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5984689" y="6336268"/>
            <a:ext cx="4101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700B5"/>
                </a:solidFill>
              </a:rPr>
              <a:t>Detmold, Shanahan, </a:t>
            </a:r>
            <a:r>
              <a:rPr lang="en-US" dirty="0" err="1">
                <a:solidFill>
                  <a:srgbClr val="E700B5"/>
                </a:solidFill>
              </a:rPr>
              <a:t>Phys.Rev</a:t>
            </a:r>
            <a:r>
              <a:rPr lang="en-US" dirty="0">
                <a:solidFill>
                  <a:srgbClr val="E700B5"/>
                </a:solidFill>
              </a:rPr>
              <a:t>. D99 (2019)</a:t>
            </a:r>
          </a:p>
        </p:txBody>
      </p:sp>
    </p:spTree>
    <p:extLst>
      <p:ext uri="{BB962C8B-B14F-4D97-AF65-F5344CB8AC3E}">
        <p14:creationId xmlns:p14="http://schemas.microsoft.com/office/powerpoint/2010/main" val="136287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A72B46-7C8A-5E4F-8178-6E0680412303}"/>
              </a:ext>
            </a:extLst>
          </p:cNvPr>
          <p:cNvSpPr txBox="1"/>
          <p:nvPr/>
        </p:nvSpPr>
        <p:spPr>
          <a:xfrm>
            <a:off x="6746628" y="1783959"/>
            <a:ext cx="4645251" cy="2889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D2533C"/>
                </a:solidFill>
              </a:rPr>
              <a:t>How is the pressure distribution extracted from data? </a:t>
            </a:r>
          </a:p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chemeClr val="tx2"/>
                </a:solidFill>
              </a:rPr>
              <a:t>(How does the proton/neutron get its mass and spin?)</a:t>
            </a:r>
            <a:endParaRPr lang="en-US" sz="51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E3494-4DA6-EB46-BBCB-708A7FA6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" r="5680"/>
          <a:stretch/>
        </p:blipFill>
        <p:spPr>
          <a:xfrm>
            <a:off x="23" y="13"/>
            <a:ext cx="6024135" cy="685799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432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11/3/19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Date Placeholder 1"/>
          <p:cNvSpPr txBox="1">
            <a:spLocks/>
          </p:cNvSpPr>
          <p:nvPr/>
        </p:nvSpPr>
        <p:spPr>
          <a:xfrm>
            <a:off x="2438400" y="2621044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16A94A18-66C2-A54B-A167-329473CCEBB7}" type="datetime1">
              <a:rPr lang="en-US"/>
              <a:pPr>
                <a:defRPr/>
              </a:pPr>
              <a:t>11/3/19</a:t>
            </a:fld>
            <a:endParaRPr lang="en-US"/>
          </a:p>
        </p:txBody>
      </p:sp>
      <p:pic>
        <p:nvPicPr>
          <p:cNvPr id="12" name="Picture 11" descr="OAM_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3124203"/>
            <a:ext cx="6074684" cy="2824964"/>
          </a:xfrm>
          <a:prstGeom prst="rect">
            <a:avLst/>
          </a:prstGeom>
          <a:ln w="3175" cmpd="sng">
            <a:noFill/>
          </a:ln>
        </p:spPr>
      </p:pic>
      <p:sp>
        <p:nvSpPr>
          <p:cNvPr id="14" name="Curved Right Arrow 13"/>
          <p:cNvSpPr/>
          <p:nvPr/>
        </p:nvSpPr>
        <p:spPr>
          <a:xfrm rot="16200000">
            <a:off x="7456204" y="4406805"/>
            <a:ext cx="638264" cy="289253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2562" y="5281528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p-p’=</a:t>
            </a:r>
            <a:r>
              <a:rPr lang="en-US" dirty="0" err="1">
                <a:solidFill>
                  <a:schemeClr val="bg1"/>
                </a:solidFill>
              </a:rPr>
              <a:t>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18437000" flipV="1">
            <a:off x="6697520" y="2847781"/>
            <a:ext cx="569545" cy="981571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10000" y="381000"/>
            <a:ext cx="6248400" cy="990600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Two distinct distance scales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499148"/>
              </p:ext>
            </p:extLst>
          </p:nvPr>
        </p:nvGraphicFramePr>
        <p:xfrm>
          <a:off x="8229600" y="451461"/>
          <a:ext cx="2137968" cy="92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08" name="Equation" r:id="rId4" imgW="1003300" imgH="431800" progId="Equation.3">
                  <p:embed/>
                </p:oleObj>
              </mc:Choice>
              <mc:Fallback>
                <p:oleObj name="Equation" r:id="rId4" imgW="1003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29600" y="451461"/>
                        <a:ext cx="2137968" cy="920139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7560584" y="3582775"/>
            <a:ext cx="1499816" cy="360600"/>
          </a:xfrm>
          <a:prstGeom prst="rect">
            <a:avLst/>
          </a:prstGeom>
          <a:noFill/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4342" y="35586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30000" dirty="0"/>
              <a:t>-</a:t>
            </a:r>
            <a:r>
              <a:rPr lang="en-US" dirty="0"/>
              <a:t>,</a:t>
            </a:r>
            <a:r>
              <a:rPr lang="en-US" dirty="0" err="1"/>
              <a:t>z</a:t>
            </a:r>
            <a:r>
              <a:rPr lang="en-US" baseline="-25000" dirty="0" err="1"/>
              <a:t>T</a:t>
            </a:r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2536977" flipV="1">
            <a:off x="8404459" y="3522001"/>
            <a:ext cx="652044" cy="1144267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218313" y="1336037"/>
            <a:ext cx="8035" cy="16878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18484" y="2188014"/>
            <a:ext cx="1752433" cy="32151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14453" y="1384261"/>
            <a:ext cx="1655959" cy="163965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14454" y="1384261"/>
            <a:ext cx="1607727" cy="163965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08807" y="114891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z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6387" y="1046685"/>
            <a:ext cx="35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z</a:t>
            </a:r>
            <a:r>
              <a:rPr lang="en-US" baseline="30000" dirty="0" err="1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5532" y="1952765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31863" y="108020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z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438400" y="2814940"/>
            <a:ext cx="1621359" cy="4616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00821" y="1127065"/>
            <a:ext cx="1621359" cy="46166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622001" y="1588727"/>
            <a:ext cx="607695" cy="57069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8804" y="1828803"/>
            <a:ext cx="119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60066"/>
                </a:solidFill>
              </a:rPr>
              <a:t>Ioffe</a:t>
            </a:r>
            <a:r>
              <a:rPr lang="en-US" sz="2000" dirty="0">
                <a:solidFill>
                  <a:srgbClr val="660066"/>
                </a:solidFill>
              </a:rPr>
              <a:t> time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240905" y="3810000"/>
            <a:ext cx="836295" cy="457200"/>
          </a:xfrm>
          <a:prstGeom prst="line">
            <a:avLst/>
          </a:prstGeom>
          <a:ln w="603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2971800" y="1905000"/>
            <a:ext cx="4343400" cy="20574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48604" y="3135868"/>
            <a:ext cx="1095172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Ioffe</a:t>
            </a:r>
            <a:r>
              <a:rPr lang="en-US" dirty="0">
                <a:solidFill>
                  <a:srgbClr val="660066"/>
                </a:solidFill>
              </a:rPr>
              <a:t> 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91400" y="3429000"/>
            <a:ext cx="457200" cy="381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>
            <a:off x="4343400" y="4191000"/>
            <a:ext cx="2209800" cy="228600"/>
          </a:xfrm>
          <a:prstGeom prst="curvedConnector3">
            <a:avLst>
              <a:gd name="adj1" fmla="val 50000"/>
            </a:avLst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632547" y="3846895"/>
            <a:ext cx="1710853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0066"/>
                </a:solidFill>
              </a:rPr>
              <a:t>partons</a:t>
            </a:r>
            <a:r>
              <a:rPr lang="en-US" dirty="0">
                <a:solidFill>
                  <a:srgbClr val="660066"/>
                </a:solidFill>
              </a:rPr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591146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1172D5D-C333-4942-83FD-F03CDECAD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4044" y="1752600"/>
            <a:ext cx="5385556" cy="3556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Using                          we can </a:t>
            </a:r>
            <a:b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map out faithfully the spatial quark distributions in the transverse plane</a:t>
            </a:r>
          </a:p>
          <a:p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(no modeling/approximation)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4" y="47129"/>
            <a:ext cx="4047843" cy="383907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07052" y="694944"/>
            <a:ext cx="271682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1F203C9A-4366-7046-9215-395DCBA05DC1}" type="datetime1">
              <a:rPr lang="en-US" sz="12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 algn="r" defTabSz="914400">
                <a:spcAft>
                  <a:spcPts val="600"/>
                </a:spcAft>
              </a:pPr>
              <a:t>11/3/19</a:t>
            </a:fld>
            <a:endParaRPr lang="en-US" sz="1200" kern="120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2E1DF2F1-A517-B04A-BFAB-1873C53F8638}" type="slidenum">
              <a:rPr lang="en-US" sz="15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 defTabSz="914400">
                <a:spcAft>
                  <a:spcPts val="600"/>
                </a:spcAft>
              </a:pPr>
              <a:t>31</a:t>
            </a:fld>
            <a:endParaRPr lang="en-US" sz="15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14" y="11328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660066"/>
                </a:solidFill>
              </a:rPr>
              <a:t>G. Miller(2007)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F22ED48-3E49-2942-9FE7-56145D8E7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054206"/>
              </p:ext>
            </p:extLst>
          </p:nvPr>
        </p:nvGraphicFramePr>
        <p:xfrm>
          <a:off x="7868876" y="2370807"/>
          <a:ext cx="2137968" cy="92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8" name="Equation" r:id="rId4" imgW="1003300" imgH="431800" progId="Equation.3">
                  <p:embed/>
                </p:oleObj>
              </mc:Choice>
              <mc:Fallback>
                <p:oleObj name="Equation" r:id="rId4" imgW="10033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8876" y="2370807"/>
                        <a:ext cx="2137968" cy="920139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38100" cmpd="sng"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slide_4.jpg">
            <a:extLst>
              <a:ext uri="{FF2B5EF4-FFF2-40B4-BE49-F238E27FC236}">
                <a16:creationId xmlns:a16="http://schemas.microsoft.com/office/drawing/2014/main" id="{FF159144-D7C4-CB40-99B0-90AA4E660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4" y="4354890"/>
            <a:ext cx="3322376" cy="24917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26B7FA-EF30-7848-A438-C46E77F28905}"/>
              </a:ext>
            </a:extLst>
          </p:cNvPr>
          <p:cNvSpPr txBox="1"/>
          <p:nvPr/>
        </p:nvSpPr>
        <p:spPr>
          <a:xfrm>
            <a:off x="252765" y="4044220"/>
            <a:ext cx="2782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Neutron “textbook” density</a:t>
            </a:r>
          </a:p>
        </p:txBody>
      </p:sp>
    </p:spTree>
    <p:extLst>
      <p:ext uri="{BB962C8B-B14F-4D97-AF65-F5344CB8AC3E}">
        <p14:creationId xmlns:p14="http://schemas.microsoft.com/office/powerpoint/2010/main" val="3930776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 descr="rho_b_latex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122356"/>
            <a:ext cx="8568779" cy="8494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76404" y="457200"/>
            <a:ext cx="398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Including all polarization configurations: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1981200"/>
            <a:ext cx="1295400" cy="114300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85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Hb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39021"/>
            <a:ext cx="5410200" cy="970783"/>
          </a:xfrm>
          <a:prstGeom prst="rect">
            <a:avLst/>
          </a:prstGeom>
        </p:spPr>
      </p:pic>
      <p:pic>
        <p:nvPicPr>
          <p:cNvPr id="5" name="Picture 4" descr="eps_b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48003"/>
            <a:ext cx="6070600" cy="209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971800"/>
            <a:ext cx="1415772" cy="369332"/>
          </a:xfrm>
          <a:prstGeom prst="rect">
            <a:avLst/>
          </a:prstGeom>
          <a:noFill/>
          <a:ln>
            <a:solidFill>
              <a:srgbClr val="E700B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Mellin</a:t>
            </a:r>
            <a:r>
              <a:rPr lang="en-US" dirty="0">
                <a:solidFill>
                  <a:schemeClr val="bg1"/>
                </a:solidFill>
              </a:rPr>
              <a:t> 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5" y="1447800"/>
            <a:ext cx="1365951" cy="369332"/>
          </a:xfrm>
          <a:prstGeom prst="rect">
            <a:avLst/>
          </a:prstGeom>
          <a:noFill/>
          <a:ln>
            <a:solidFill>
              <a:srgbClr val="E700B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Mellin</a:t>
            </a:r>
            <a:r>
              <a:rPr lang="en-US" dirty="0">
                <a:solidFill>
                  <a:schemeClr val="bg1"/>
                </a:solidFill>
              </a:rPr>
              <a:t> 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1600" y="1295401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number/mass density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48800" y="2971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Energy density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33240" y="4191003"/>
            <a:ext cx="1083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Pressure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1000" y="2971800"/>
            <a:ext cx="1295400" cy="99060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4800" y="4267200"/>
            <a:ext cx="1295400" cy="914400"/>
          </a:xfrm>
          <a:prstGeom prst="rect">
            <a:avLst/>
          </a:prstGeom>
          <a:noFill/>
          <a:ln w="57150" cmpd="sng">
            <a:solidFill>
              <a:srgbClr val="E700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800" y="1219200"/>
            <a:ext cx="990600" cy="990600"/>
          </a:xfrm>
          <a:prstGeom prst="rect">
            <a:avLst/>
          </a:prstGeom>
          <a:noFill/>
          <a:ln w="5715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39682"/>
              </p:ext>
            </p:extLst>
          </p:nvPr>
        </p:nvGraphicFramePr>
        <p:xfrm>
          <a:off x="1828800" y="3886200"/>
          <a:ext cx="838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69" name="Equation" r:id="rId6" imgW="393700" imgH="292100" progId="Equation.3">
                  <p:embed/>
                </p:oleObj>
              </mc:Choice>
              <mc:Fallback>
                <p:oleObj name="Equation" r:id="rId6" imgW="393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28800" y="3886200"/>
                        <a:ext cx="838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538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Picture 3" descr="Num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4292600" cy="3219451"/>
          </a:xfrm>
          <a:prstGeom prst="rect">
            <a:avLst/>
          </a:prstGeom>
        </p:spPr>
      </p:pic>
      <p:pic>
        <p:nvPicPr>
          <p:cNvPr id="5" name="Picture 4" descr="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85800"/>
            <a:ext cx="4064000" cy="3048000"/>
          </a:xfrm>
          <a:prstGeom prst="rect">
            <a:avLst/>
          </a:prstGeom>
        </p:spPr>
      </p:pic>
      <p:pic>
        <p:nvPicPr>
          <p:cNvPr id="6" name="Picture 5" descr="Press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3695700"/>
            <a:ext cx="3911600" cy="2933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69746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528935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389786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00" y="3695700"/>
            <a:ext cx="4470400" cy="295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33508" y="2726031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fm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1715" y="2926086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fm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7087" y="6172204"/>
            <a:ext cx="4012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660066"/>
                </a:solidFill>
              </a:rPr>
              <a:t>Detmold, Shahanan, Phys.Rev.Lett. 122 (2019)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5" y="3429004"/>
            <a:ext cx="903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pressure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5" y="3962404"/>
            <a:ext cx="903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55290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4EAE8B-7B51-2D49-B5B8-7CAEDAC9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4" y="638150"/>
            <a:ext cx="6197600" cy="46482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96400" y="129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QCD EMT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7547972" y="1895423"/>
            <a:ext cx="1748428" cy="939901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49787" y="1383268"/>
            <a:ext cx="123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GW170817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68818"/>
            <a:ext cx="399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Gorda</a:t>
            </a:r>
            <a:r>
              <a:rPr lang="en-US" dirty="0">
                <a:solidFill>
                  <a:srgbClr val="FFFF00"/>
                </a:solidFill>
              </a:rPr>
              <a:t>, SL, Yagi, arXiv:1812.01479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1174" y="2835324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MIT bag model: strange quark matter 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8610600" y="1710928"/>
            <a:ext cx="914400" cy="26804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87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4" name="Picture 3" descr="EoS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58" y="838200"/>
            <a:ext cx="4927281" cy="360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3" y="4114803"/>
            <a:ext cx="2222500" cy="2120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>
            <a:off x="6248402" y="23622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flipH="1">
            <a:off x="7772404" y="18288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H="1">
            <a:off x="6629402" y="22098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7086604" y="2057400"/>
            <a:ext cx="76197" cy="762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755" y="129540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0.42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0955" y="12924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0.25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2955" y="12924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0.13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1295402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0.5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6616" y="1261650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 (</a:t>
            </a:r>
            <a:r>
              <a:rPr lang="en-US" sz="1600" dirty="0" err="1">
                <a:solidFill>
                  <a:schemeClr val="bg1"/>
                </a:solidFill>
              </a:rPr>
              <a:t>fm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3705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4" name="Picture 3" descr="Pressure_Num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4368800" cy="3276600"/>
          </a:xfrm>
          <a:prstGeom prst="rect">
            <a:avLst/>
          </a:prstGeom>
        </p:spPr>
      </p:pic>
      <p:pic>
        <p:nvPicPr>
          <p:cNvPr id="5" name="Picture 4" descr="Energy_numb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004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21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4" name="Picture 3" descr="MR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5" y="1371605"/>
            <a:ext cx="4566175" cy="3226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800603"/>
            <a:ext cx="503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“stitching” at transition pressure 0.15 </a:t>
            </a:r>
            <a:r>
              <a:rPr lang="en-US" sz="2000" dirty="0" err="1"/>
              <a:t>GeV</a:t>
            </a:r>
            <a:r>
              <a:rPr lang="en-US" sz="2000" dirty="0"/>
              <a:t>/fm</a:t>
            </a:r>
            <a:r>
              <a:rPr lang="en-US" sz="2000" baseline="30000" dirty="0"/>
              <a:t>3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696200" y="1828801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J0348+0432 pulsar mass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391400" y="2013467"/>
            <a:ext cx="304800" cy="43939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1524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EMT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10200" y="1828800"/>
            <a:ext cx="609600" cy="1524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2907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strange quark matter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648200" y="2590800"/>
            <a:ext cx="381000" cy="381000"/>
          </a:xfrm>
          <a:prstGeom prst="straightConnector1">
            <a:avLst/>
          </a:prstGeom>
          <a:ln>
            <a:solidFill>
              <a:srgbClr val="E700B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606E32E-2441-8A4A-B525-9EC77A648B94}"/>
              </a:ext>
            </a:extLst>
          </p:cNvPr>
          <p:cNvSpPr/>
          <p:nvPr/>
        </p:nvSpPr>
        <p:spPr>
          <a:xfrm>
            <a:off x="381000" y="849868"/>
            <a:ext cx="399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Gorda</a:t>
            </a:r>
            <a:r>
              <a:rPr lang="en-US" dirty="0">
                <a:solidFill>
                  <a:srgbClr val="FFFF00"/>
                </a:solidFill>
              </a:rPr>
              <a:t>, SL, Yagi, arXiv:1812.01479</a:t>
            </a:r>
          </a:p>
        </p:txBody>
      </p:sp>
    </p:spTree>
    <p:extLst>
      <p:ext uri="{BB962C8B-B14F-4D97-AF65-F5344CB8AC3E}">
        <p14:creationId xmlns:p14="http://schemas.microsoft.com/office/powerpoint/2010/main" val="2157228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5763" y="1981202"/>
            <a:ext cx="899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Jefferson Lab’s measurement on the pressure inside the nucleon/</a:t>
            </a:r>
            <a:r>
              <a:rPr lang="en-US" sz="2800" b="1" dirty="0" err="1"/>
              <a:t>hadronic</a:t>
            </a:r>
            <a:r>
              <a:rPr lang="en-US" sz="2800" b="1" dirty="0"/>
              <a:t> matter needs to be corroborated by an independent set of measurements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FF00"/>
                </a:solidFill>
              </a:rPr>
              <a:t>Neutron stars mergers/</a:t>
            </a:r>
            <a:r>
              <a:rPr lang="en-US" sz="2800" b="1" dirty="0" err="1">
                <a:solidFill>
                  <a:srgbClr val="FFFF00"/>
                </a:solidFill>
              </a:rPr>
              <a:t>multimessenger</a:t>
            </a:r>
            <a:r>
              <a:rPr lang="en-US" sz="2800" b="1" dirty="0">
                <a:solidFill>
                  <a:srgbClr val="FFFF00"/>
                </a:solidFill>
              </a:rPr>
              <a:t> astronomy provide an independent constraint </a:t>
            </a:r>
          </a:p>
        </p:txBody>
      </p:sp>
    </p:spTree>
    <p:extLst>
      <p:ext uri="{BB962C8B-B14F-4D97-AF65-F5344CB8AC3E}">
        <p14:creationId xmlns:p14="http://schemas.microsoft.com/office/powerpoint/2010/main" val="331341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ark-structure-of-silicon-atom-nucleus-arscimed.jpg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9194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90600" y="533401"/>
            <a:ext cx="109728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Evaluating the mechanical properties of the proton</a:t>
            </a:r>
            <a:br>
              <a:rPr lang="en-US" sz="3600" u="sng" dirty="0">
                <a:solidFill>
                  <a:srgbClr val="0000FF"/>
                </a:solidFill>
              </a:rPr>
            </a:b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38643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.</a:t>
            </a:r>
          </a:p>
        </p:txBody>
      </p:sp>
      <p:pic>
        <p:nvPicPr>
          <p:cNvPr id="14" name="Picture 13" descr="lagrangian_latex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6" y="1795026"/>
            <a:ext cx="4952999" cy="590212"/>
          </a:xfrm>
          <a:prstGeom prst="roundRect">
            <a:avLst>
              <a:gd name="adj" fmla="val 8594"/>
            </a:avLst>
          </a:prstGeom>
          <a:solidFill>
            <a:schemeClr val="accent4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EMT_latex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96" y="3823100"/>
            <a:ext cx="5930609" cy="672701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16" name="Picture 15" descr="M_QCD_latexi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137461"/>
            <a:ext cx="3784600" cy="4251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76400" y="2514603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Invariance of </a:t>
            </a:r>
            <a:r>
              <a:rPr lang="en-US" dirty="0">
                <a:solidFill>
                  <a:srgbClr val="0070C0"/>
                </a:solidFill>
                <a:latin typeface="Apple Chancery"/>
                <a:cs typeface="Apple Chancery"/>
              </a:rPr>
              <a:t>L</a:t>
            </a:r>
            <a:r>
              <a:rPr lang="en-US" sz="2000" baseline="-25000" dirty="0">
                <a:solidFill>
                  <a:srgbClr val="0070C0"/>
                </a:solidFill>
                <a:cs typeface="Apple Chancery"/>
              </a:rPr>
              <a:t>QCD</a:t>
            </a:r>
            <a:r>
              <a:rPr lang="en-US" sz="2000" dirty="0">
                <a:solidFill>
                  <a:srgbClr val="0070C0"/>
                </a:solidFill>
              </a:rPr>
              <a:t>  under </a:t>
            </a:r>
            <a:r>
              <a:rPr lang="en-US" sz="2000" b="1" dirty="0">
                <a:solidFill>
                  <a:srgbClr val="0070C0"/>
                </a:solidFill>
              </a:rPr>
              <a:t>translations</a:t>
            </a:r>
            <a:r>
              <a:rPr lang="en-US" sz="2000" dirty="0">
                <a:solidFill>
                  <a:srgbClr val="0070C0"/>
                </a:solidFill>
              </a:rPr>
              <a:t> and </a:t>
            </a:r>
            <a:r>
              <a:rPr lang="en-US" sz="2000" b="1" dirty="0">
                <a:solidFill>
                  <a:srgbClr val="0070C0"/>
                </a:solidFill>
              </a:rPr>
              <a:t>rotations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2" y="3962403"/>
            <a:ext cx="2364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from</a:t>
            </a:r>
            <a:r>
              <a:rPr lang="en-US" sz="2000" b="1" dirty="0">
                <a:solidFill>
                  <a:srgbClr val="C00000"/>
                </a:solidFill>
              </a:rPr>
              <a:t> translation</a:t>
            </a:r>
            <a:r>
              <a:rPr lang="en-US" sz="2000" dirty="0">
                <a:solidFill>
                  <a:srgbClr val="C00000"/>
                </a:solidFill>
              </a:rPr>
              <a:t> inv.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2" y="5105403"/>
            <a:ext cx="213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from</a:t>
            </a:r>
            <a:r>
              <a:rPr lang="en-US" sz="2000" b="1" dirty="0">
                <a:solidFill>
                  <a:srgbClr val="C00000"/>
                </a:solidFill>
              </a:rPr>
              <a:t> rotation</a:t>
            </a:r>
            <a:r>
              <a:rPr lang="en-US" sz="2000" dirty="0">
                <a:solidFill>
                  <a:srgbClr val="C00000"/>
                </a:solidFill>
              </a:rPr>
              <a:t> inv. 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657600" y="5181600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038600" y="4038600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6800" y="342900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Energy Momentum Tensor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4953004" y="4648203"/>
            <a:ext cx="3165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Angular Momentum Tensor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8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9147" y="1214735"/>
            <a:ext cx="249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WHAT’S NEXT…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362205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question: how to extract accurate information on the mechanical properties of the nucleon from data</a:t>
            </a:r>
          </a:p>
        </p:txBody>
      </p:sp>
    </p:spTree>
    <p:extLst>
      <p:ext uri="{BB962C8B-B14F-4D97-AF65-F5344CB8AC3E}">
        <p14:creationId xmlns:p14="http://schemas.microsoft.com/office/powerpoint/2010/main" val="1037671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 descr="Organizational Chat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7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wif-group-photo.JPG">
            <a:extLst>
              <a:ext uri="{FF2B5EF4-FFF2-40B4-BE49-F238E27FC236}">
                <a16:creationId xmlns:a16="http://schemas.microsoft.com/office/drawing/2014/main" id="{1DDBA54B-3F76-6D48-8D84-10E9E16FB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897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 truly interdisciplinary effort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16A94A18-66C2-A54B-A167-329473CCEBB7}" type="datetime1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algn="r" defTabSz="914400">
                <a:spcAft>
                  <a:spcPts val="600"/>
                </a:spcAft>
                <a:defRPr/>
              </a:pPr>
              <a:t>11/3/19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defTabSz="914400">
                <a:spcAft>
                  <a:spcPts val="600"/>
                </a:spcAft>
                <a:defRPr/>
              </a:pPr>
              <a:t>42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10201083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908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609600" y="635635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162800" y="6356350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1219206"/>
            <a:ext cx="3352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Strategy: </a:t>
            </a:r>
          </a:p>
          <a:p>
            <a:pPr marL="342891" indent="-342891">
              <a:buFont typeface="+mj-lt"/>
              <a:buAutoNum type="arabicPeriod"/>
            </a:pPr>
            <a:r>
              <a:rPr lang="en-US" dirty="0">
                <a:solidFill>
                  <a:srgbClr val="000090"/>
                </a:solidFill>
              </a:rPr>
              <a:t>A fully connected neural network maps input kinematic data to a vector of eight form factors (see diagram).</a:t>
            </a:r>
          </a:p>
          <a:p>
            <a:pPr marL="342891" indent="-342891">
              <a:buFont typeface="+mj-lt"/>
              <a:buAutoNum type="arabicPeriod"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481" y="381000"/>
            <a:ext cx="497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Femtography</a:t>
            </a:r>
            <a:r>
              <a:rPr lang="en-US" dirty="0">
                <a:solidFill>
                  <a:srgbClr val="FF0000"/>
                </a:solidFill>
              </a:rPr>
              <a:t> Imaging with Neural Networks (FINN)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143000"/>
            <a:ext cx="6197600" cy="3022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2200" y="4572002"/>
            <a:ext cx="640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We translate the x-sec. code into </a:t>
            </a:r>
            <a:r>
              <a:rPr lang="en-US" sz="2000" dirty="0" err="1">
                <a:solidFill>
                  <a:srgbClr val="FF0000"/>
                </a:solidFill>
              </a:rPr>
              <a:t>TensorFlow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0090"/>
                </a:solidFill>
              </a:rPr>
              <a:t>Automatically differentiable</a:t>
            </a:r>
          </a:p>
          <a:p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At variance with other efforts we can train</a:t>
            </a:r>
            <a:r>
              <a:rPr lang="en-US" sz="2000" dirty="0">
                <a:solidFill>
                  <a:srgbClr val="000090"/>
                </a:solidFill>
              </a:rPr>
              <a:t> CFF extraction network with </a:t>
            </a:r>
            <a:r>
              <a:rPr lang="en-US" sz="2000" dirty="0" err="1">
                <a:solidFill>
                  <a:srgbClr val="FF0000"/>
                </a:solidFill>
              </a:rPr>
              <a:t>backpropagation</a:t>
            </a:r>
            <a:r>
              <a:rPr lang="en-US" sz="2000" dirty="0">
                <a:solidFill>
                  <a:srgbClr val="000090"/>
                </a:solidFill>
              </a:rPr>
              <a:t> and variants of </a:t>
            </a:r>
            <a:r>
              <a:rPr lang="en-US" sz="2000" dirty="0">
                <a:solidFill>
                  <a:srgbClr val="FF0000"/>
                </a:solidFill>
              </a:rPr>
              <a:t>stochastic gradient descent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</a:p>
          <a:p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838200" y="5181600"/>
            <a:ext cx="1143000" cy="838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295400" cy="1447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1600200" y="2438400"/>
            <a:ext cx="3200400" cy="1752600"/>
          </a:xfrm>
          <a:prstGeom prst="curvedConnector3">
            <a:avLst>
              <a:gd name="adj1" fmla="val 69141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6200" y="2589077"/>
            <a:ext cx="327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+mj-lt"/>
              <a:buAutoNum type="arabicPeriod"/>
            </a:pPr>
            <a:r>
              <a:rPr lang="en-US" dirty="0">
                <a:solidFill>
                  <a:srgbClr val="000090"/>
                </a:solidFill>
              </a:rPr>
              <a:t>   </a:t>
            </a:r>
          </a:p>
          <a:p>
            <a:pPr marL="342891" indent="-342891">
              <a:buFont typeface="+mj-lt"/>
              <a:buAutoNum type="arabicPeriod"/>
            </a:pPr>
            <a:r>
              <a:rPr lang="en-US" dirty="0">
                <a:solidFill>
                  <a:srgbClr val="000090"/>
                </a:solidFill>
              </a:rPr>
              <a:t>Use a code developed by      our Data Analysis Team to evaluate the </a:t>
            </a:r>
            <a:r>
              <a:rPr lang="en-US" dirty="0">
                <a:solidFill>
                  <a:srgbClr val="FF0000"/>
                </a:solidFill>
              </a:rPr>
              <a:t>cross sections </a:t>
            </a:r>
            <a:r>
              <a:rPr lang="en-US" dirty="0">
                <a:solidFill>
                  <a:srgbClr val="000090"/>
                </a:solidFill>
              </a:rPr>
              <a:t>and in terms of the CFFs.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400" y="266700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15CC1-D753-9C44-8451-4CC46349CCB0}"/>
              </a:ext>
            </a:extLst>
          </p:cNvPr>
          <p:cNvSpPr txBox="1"/>
          <p:nvPr/>
        </p:nvSpPr>
        <p:spPr>
          <a:xfrm>
            <a:off x="3276600" y="4126468"/>
            <a:ext cx="133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Jake Grigsby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13167-E8A0-E84E-A931-7C68404C9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011781"/>
            <a:ext cx="6313507" cy="3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26304" y="457200"/>
            <a:ext cx="34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Compton Form factors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48600" y="449580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x</a:t>
            </a:r>
            <a:r>
              <a:rPr lang="en-US" baseline="-25000" dirty="0" err="1">
                <a:solidFill>
                  <a:schemeClr val="accent5">
                    <a:lumMod val="10000"/>
                  </a:schemeClr>
                </a:solidFill>
              </a:rPr>
              <a:t>Bj</a:t>
            </a: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86021" y="1524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Q</a:t>
            </a:r>
            <a:r>
              <a:rPr lang="en-US" baseline="30000" dirty="0">
                <a:solidFill>
                  <a:schemeClr val="accent5">
                    <a:lumMod val="10000"/>
                  </a:schemeClr>
                </a:solidFill>
              </a:rPr>
              <a:t>2</a:t>
            </a: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704849">
            <a:off x="1831516" y="2677861"/>
            <a:ext cx="3874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Preliminary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AB4C54-98EB-7749-8262-0FBE562EB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535" y="980420"/>
            <a:ext cx="4158948" cy="1962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ABDDE5-BD62-6D4E-B234-71BED6B4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616" y="4038600"/>
            <a:ext cx="4206058" cy="1984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6636C-75D3-8940-8716-4FBECDF51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617" y="1205983"/>
            <a:ext cx="7799614" cy="44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CC435-A317-C945-81DA-E5EF9B34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11/6/19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9A23E1-6A54-9B4D-BCAB-0A1C83C2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30F15-997E-684B-B2E9-89565D721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37" y="1168400"/>
            <a:ext cx="6095663" cy="454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48CE2-DEFF-D24B-8E7D-D5C985099E43}"/>
              </a:ext>
            </a:extLst>
          </p:cNvPr>
          <p:cNvSpPr txBox="1"/>
          <p:nvPr/>
        </p:nvSpPr>
        <p:spPr>
          <a:xfrm>
            <a:off x="5029200" y="304800"/>
            <a:ext cx="208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Jlab</a:t>
            </a:r>
            <a:r>
              <a:rPr lang="en-US" sz="2400" dirty="0">
                <a:solidFill>
                  <a:srgbClr val="FFFF00"/>
                </a:solidFill>
              </a:rPr>
              <a:t> DVCS data </a:t>
            </a:r>
          </a:p>
        </p:txBody>
      </p:sp>
    </p:spTree>
    <p:extLst>
      <p:ext uri="{BB962C8B-B14F-4D97-AF65-F5344CB8AC3E}">
        <p14:creationId xmlns:p14="http://schemas.microsoft.com/office/powerpoint/2010/main" val="2779992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2973">
            <a:off x="2034806" y="1203498"/>
            <a:ext cx="7239000" cy="5052887"/>
          </a:xfrm>
          <a:prstGeom prst="rect">
            <a:avLst/>
          </a:prstGeom>
          <a:effectLst>
            <a:softEdge rad="63500"/>
          </a:effectLst>
          <a:scene3d>
            <a:camera prst="orthographicFront"/>
            <a:lightRig rig="threePt" dir="t"/>
          </a:scene3d>
          <a:sp3d>
            <a:contourClr>
              <a:srgbClr val="FF000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9640258" y="59569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arXiv:1903.05742 </a:t>
            </a:r>
          </a:p>
        </p:txBody>
      </p:sp>
      <p:sp>
        <p:nvSpPr>
          <p:cNvPr id="7" name="Oval 6"/>
          <p:cNvSpPr/>
          <p:nvPr/>
        </p:nvSpPr>
        <p:spPr>
          <a:xfrm rot="20939084">
            <a:off x="7117371" y="1165743"/>
            <a:ext cx="1401240" cy="457200"/>
          </a:xfrm>
          <a:prstGeom prst="ellips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2B9FFF-BD57-6142-B884-13741266C501}"/>
              </a:ext>
            </a:extLst>
          </p:cNvPr>
          <p:cNvSpPr/>
          <p:nvPr/>
        </p:nvSpPr>
        <p:spPr>
          <a:xfrm>
            <a:off x="191032" y="3187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Introducing the </a:t>
            </a:r>
            <a:r>
              <a:rPr lang="en-US" dirty="0">
                <a:solidFill>
                  <a:srgbClr val="FF0000"/>
                </a:solidFill>
              </a:rPr>
              <a:t>complete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formalism</a:t>
            </a:r>
            <a:r>
              <a:rPr lang="en-US" dirty="0"/>
              <a:t> </a:t>
            </a:r>
            <a:r>
              <a:rPr lang="en-US" dirty="0">
                <a:solidFill>
                  <a:srgbClr val="000090"/>
                </a:solidFill>
              </a:rPr>
              <a:t>where all </a:t>
            </a:r>
            <a:r>
              <a:rPr lang="en-US" dirty="0">
                <a:solidFill>
                  <a:srgbClr val="FF0000"/>
                </a:solidFill>
              </a:rPr>
              <a:t>kinematical dependences</a:t>
            </a:r>
            <a:r>
              <a:rPr lang="en-US" dirty="0"/>
              <a:t> </a:t>
            </a:r>
            <a:r>
              <a:rPr lang="en-US" dirty="0">
                <a:solidFill>
                  <a:srgbClr val="000090"/>
                </a:solidFill>
              </a:rPr>
              <a:t>and  </a:t>
            </a:r>
            <a:r>
              <a:rPr lang="en-US" dirty="0">
                <a:solidFill>
                  <a:srgbClr val="FF0000"/>
                </a:solidFill>
              </a:rPr>
              <a:t>approximations</a:t>
            </a:r>
            <a:r>
              <a:rPr lang="en-US" dirty="0">
                <a:solidFill>
                  <a:srgbClr val="000090"/>
                </a:solidFill>
              </a:rPr>
              <a:t> are under control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1CA69A-68E2-254D-BB5C-D92177082A69}"/>
              </a:ext>
            </a:extLst>
          </p:cNvPr>
          <p:cNvSpPr/>
          <p:nvPr/>
        </p:nvSpPr>
        <p:spPr>
          <a:xfrm rot="20939084">
            <a:off x="2011971" y="2232543"/>
            <a:ext cx="140124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63E40-2C64-AA4A-8A96-5555966C21A9}"/>
              </a:ext>
            </a:extLst>
          </p:cNvPr>
          <p:cNvSpPr txBox="1"/>
          <p:nvPr/>
        </p:nvSpPr>
        <p:spPr>
          <a:xfrm>
            <a:off x="7793554" y="5867400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42AD7"/>
                </a:solidFill>
              </a:rPr>
              <a:t>Brandon </a:t>
            </a:r>
            <a:r>
              <a:rPr lang="en-US" sz="2400" dirty="0" err="1">
                <a:solidFill>
                  <a:srgbClr val="142AD7"/>
                </a:solidFill>
              </a:rPr>
              <a:t>Kriesten</a:t>
            </a:r>
            <a:r>
              <a:rPr lang="en-US" sz="2400" dirty="0">
                <a:solidFill>
                  <a:srgbClr val="142AD7"/>
                </a:solidFill>
              </a:rPr>
              <a:t>, talk Tuesday</a:t>
            </a:r>
          </a:p>
        </p:txBody>
      </p:sp>
    </p:spTree>
    <p:extLst>
      <p:ext uri="{BB962C8B-B14F-4D97-AF65-F5344CB8AC3E}">
        <p14:creationId xmlns:p14="http://schemas.microsoft.com/office/powerpoint/2010/main" val="2996212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4" name="Picture 3" descr="Rosenbluth_sep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5486400" cy="3657600"/>
          </a:xfrm>
          <a:prstGeom prst="rect">
            <a:avLst/>
          </a:prstGeom>
        </p:spPr>
      </p:pic>
      <p:pic>
        <p:nvPicPr>
          <p:cNvPr id="5" name="Picture 4" descr="xs_rb_su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72509"/>
            <a:ext cx="8839200" cy="1266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41148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2467" y="465986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700B5"/>
                </a:solidFill>
              </a:rPr>
              <a:t>G</a:t>
            </a:r>
            <a:r>
              <a:rPr lang="en-US" baseline="-25000" dirty="0">
                <a:solidFill>
                  <a:srgbClr val="E700B5"/>
                </a:solidFill>
              </a:rPr>
              <a:t>M</a:t>
            </a:r>
            <a:r>
              <a:rPr lang="en-US" baseline="30000" dirty="0">
                <a:solidFill>
                  <a:srgbClr val="E700B5"/>
                </a:solidFill>
              </a:rPr>
              <a:t>2</a:t>
            </a:r>
            <a:endParaRPr lang="en-US" dirty="0">
              <a:solidFill>
                <a:srgbClr val="E700B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8907" y="468766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700B5"/>
                </a:solidFill>
              </a:rPr>
              <a:t>G</a:t>
            </a:r>
            <a:r>
              <a:rPr lang="en-US" baseline="-25000" dirty="0">
                <a:solidFill>
                  <a:srgbClr val="E700B5"/>
                </a:solidFill>
              </a:rPr>
              <a:t>M</a:t>
            </a:r>
            <a:r>
              <a:rPr lang="en-US" baseline="-25000" dirty="0"/>
              <a:t> </a:t>
            </a:r>
            <a:r>
              <a:rPr lang="en-US" dirty="0">
                <a:solidFill>
                  <a:srgbClr val="000090"/>
                </a:solidFill>
              </a:rPr>
              <a:t>G</a:t>
            </a:r>
            <a:r>
              <a:rPr lang="en-US" baseline="-25000" dirty="0">
                <a:solidFill>
                  <a:srgbClr val="000090"/>
                </a:solidFill>
              </a:rPr>
              <a:t>A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1574" y="465986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+𝛕 G</a:t>
            </a:r>
            <a:r>
              <a:rPr lang="en-US" baseline="-25000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96200" y="5181600"/>
            <a:ext cx="1524000" cy="381000"/>
          </a:xfrm>
          <a:prstGeom prst="round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753600" y="5181600"/>
            <a:ext cx="914400" cy="38100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181600" y="5181600"/>
            <a:ext cx="19050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C49F79-3D56-3D4A-B5CB-F2898E48ED26}"/>
              </a:ext>
            </a:extLst>
          </p:cNvPr>
          <p:cNvCxnSpPr>
            <a:cxnSpLocks/>
          </p:cNvCxnSpPr>
          <p:nvPr/>
        </p:nvCxnSpPr>
        <p:spPr>
          <a:xfrm flipH="1" flipV="1">
            <a:off x="8458200" y="2286000"/>
            <a:ext cx="5334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296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D2533C"/>
                </a:solidFill>
              </a:rPr>
              <a:t>Conclusions and Outlook</a:t>
            </a:r>
            <a:br>
              <a:rPr lang="en-US" dirty="0">
                <a:solidFill>
                  <a:srgbClr val="D2533C"/>
                </a:solidFill>
              </a:rPr>
            </a:br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694C10-AF45-6C46-8E87-D84F749855FF}" type="datetime1">
              <a:rPr lang="en-US" smtClean="0"/>
              <a:t>11/3/19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Simonetta Liuti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1066805"/>
            <a:ext cx="891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EoS</a:t>
            </a:r>
            <a:r>
              <a:rPr lang="en-US" sz="2000" dirty="0"/>
              <a:t> of dense matter in QCD can be obtained from first principles, using </a:t>
            </a:r>
            <a:r>
              <a:rPr lang="en-US" sz="2000" b="1" dirty="0" err="1"/>
              <a:t>ab</a:t>
            </a:r>
            <a:r>
              <a:rPr lang="en-US" sz="2000" b="1" dirty="0"/>
              <a:t> initio calculations for both quark and gluon </a:t>
            </a:r>
            <a:r>
              <a:rPr lang="en-US" sz="2000" b="1" dirty="0" err="1"/>
              <a:t>d.o.f</a:t>
            </a:r>
            <a:r>
              <a:rPr lang="en-US" sz="2000" b="1" dirty="0"/>
              <a:t>.</a:t>
            </a:r>
            <a:endParaRPr lang="en-US" sz="2000" dirty="0"/>
          </a:p>
          <a:p>
            <a:pPr marL="342891" indent="-342891">
              <a:buFont typeface="Arial"/>
              <a:buChar char="•"/>
            </a:pPr>
            <a:endParaRPr lang="en-US" sz="2000" dirty="0"/>
          </a:p>
          <a:p>
            <a:pPr marL="342891" indent="-342891">
              <a:buFont typeface="Arial"/>
              <a:buChar char="•"/>
            </a:pPr>
            <a:r>
              <a:rPr lang="en-US" sz="2000" b="1" dirty="0"/>
              <a:t>Gluons</a:t>
            </a:r>
            <a:r>
              <a:rPr lang="en-US" sz="2000" dirty="0"/>
              <a:t> are found to dominate the </a:t>
            </a:r>
            <a:r>
              <a:rPr lang="en-US" sz="2000" dirty="0" err="1"/>
              <a:t>EoS</a:t>
            </a:r>
            <a:r>
              <a:rPr lang="en-US" sz="2000" dirty="0"/>
              <a:t> providing a trend in the high density regime which is consistent with the constraint from LIGO.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342891" indent="-342891">
              <a:buFont typeface="Arial"/>
              <a:buChar char="•"/>
            </a:pPr>
            <a:endParaRPr lang="en-US" sz="2000" dirty="0"/>
          </a:p>
          <a:p>
            <a:pPr marL="342891" indent="-342891">
              <a:buFont typeface="Arial"/>
              <a:buChar char="•"/>
            </a:pPr>
            <a:endParaRPr lang="en-US" sz="2000" dirty="0"/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We can connect the </a:t>
            </a:r>
            <a:r>
              <a:rPr lang="en-US" sz="2000" b="1" dirty="0"/>
              <a:t>pressure and energy density </a:t>
            </a:r>
            <a:r>
              <a:rPr lang="en-US" sz="2000" dirty="0"/>
              <a:t>in neutron stars with collider observables: the </a:t>
            </a:r>
            <a:r>
              <a:rPr lang="en-US" sz="2000" b="1" dirty="0"/>
              <a:t>GPDs.</a:t>
            </a:r>
            <a:r>
              <a:rPr lang="en-US" sz="2000" dirty="0"/>
              <a:t> </a:t>
            </a:r>
          </a:p>
          <a:p>
            <a:pPr marL="342891" indent="-342891">
              <a:buFont typeface="Arial"/>
              <a:buChar char="•"/>
            </a:pPr>
            <a:endParaRPr lang="en-US" sz="2000" dirty="0"/>
          </a:p>
          <a:p>
            <a:pPr marL="342891" indent="-342891">
              <a:buFont typeface="Arial"/>
              <a:buChar char="•"/>
            </a:pPr>
            <a:endParaRPr lang="en-US" sz="2000" dirty="0"/>
          </a:p>
          <a:p>
            <a:pPr marL="342891" indent="-342891">
              <a:buFont typeface="Arial"/>
              <a:buChar char="•"/>
            </a:pPr>
            <a:r>
              <a:rPr lang="en-US" sz="2000" dirty="0"/>
              <a:t>The proposed line of research opens up a new framework for understanding the properties of </a:t>
            </a:r>
            <a:r>
              <a:rPr lang="en-US" sz="2000" b="1" dirty="0"/>
              <a:t>hybrid stars</a:t>
            </a:r>
            <a:r>
              <a:rPr lang="en-US" sz="2000" dirty="0"/>
              <a:t>. In the future we hope to set more stringent constraints on the nature of the </a:t>
            </a:r>
            <a:r>
              <a:rPr lang="en-US" sz="2000" b="1" dirty="0"/>
              <a:t>hadron to quark matter transition</a:t>
            </a:r>
            <a:r>
              <a:rPr lang="en-US" sz="2000" dirty="0"/>
              <a:t> at zero temperature.</a:t>
            </a:r>
          </a:p>
        </p:txBody>
      </p:sp>
      <p:sp>
        <p:nvSpPr>
          <p:cNvPr id="7" name="Explosion 1 6"/>
          <p:cNvSpPr/>
          <p:nvPr/>
        </p:nvSpPr>
        <p:spPr>
          <a:xfrm>
            <a:off x="1828800" y="2819400"/>
            <a:ext cx="5334000" cy="1295400"/>
          </a:xfrm>
          <a:prstGeom prst="irregularSeal1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These effects are observable! 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143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52600" y="1143000"/>
            <a:ext cx="8839200" cy="30480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850973" y="1249740"/>
            <a:ext cx="9121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…</a:t>
            </a:r>
            <a:r>
              <a:rPr lang="en-US" sz="2400" b="1" dirty="0">
                <a:solidFill>
                  <a:srgbClr val="FF0000"/>
                </a:solidFill>
              </a:rPr>
              <a:t>To observe, evaluate and interpret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/>
              <a:t>         Wigner distributions at the subatomic level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FF00"/>
                </a:solidFill>
              </a:rPr>
              <a:t>requires stepping up data analyses from the standard methods </a:t>
            </a:r>
            <a:r>
              <a:rPr lang="en-US" sz="2400" b="1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developing new numerical/analytic/quantum computing methods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7576" y="5715000"/>
            <a:ext cx="524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Center for Nuclear </a:t>
            </a:r>
            <a:r>
              <a:rPr lang="en-US" sz="2400" b="1" dirty="0" err="1"/>
              <a:t>Femtography</a:t>
            </a:r>
            <a:r>
              <a:rPr lang="en-US" sz="2400" b="1" dirty="0"/>
              <a:t> Project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5562600" y="4495800"/>
            <a:ext cx="914400" cy="914400"/>
          </a:xfrm>
          <a:prstGeom prst="downArrow">
            <a:avLst/>
          </a:prstGeom>
          <a:solidFill>
            <a:srgbClr val="FFB2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2783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62402" y="152403"/>
            <a:ext cx="3936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  <a:cs typeface="Comic Sans MS"/>
              </a:rPr>
              <a:t>The QCD Energy Momentum Tensor </a:t>
            </a:r>
          </a:p>
        </p:txBody>
      </p:sp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248483"/>
              </p:ext>
            </p:extLst>
          </p:nvPr>
        </p:nvGraphicFramePr>
        <p:xfrm>
          <a:off x="623203" y="5264707"/>
          <a:ext cx="6009191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19" name="Equation" r:id="rId3" imgW="3403600" imgH="431800" progId="Equation.3">
                  <p:embed/>
                </p:oleObj>
              </mc:Choice>
              <mc:Fallback>
                <p:oleObj name="Equation" r:id="rId3" imgW="3403600" imgH="431800" progId="Equation.3">
                  <p:embed/>
                  <p:pic>
                    <p:nvPicPr>
                      <p:cNvPr id="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03" y="5264707"/>
                        <a:ext cx="6009191" cy="762000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  <a:ln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47140" y="1271828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halkboard"/>
              </a:rPr>
              <a:t>Mass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638067" y="2979605"/>
            <a:ext cx="224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halkboard"/>
              </a:rPr>
              <a:t>Momentum density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9797" y="4110339"/>
            <a:ext cx="1083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halkboard"/>
              </a:rPr>
              <a:t>Pressure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0624" y="1671939"/>
            <a:ext cx="1438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halkboard"/>
              </a:rPr>
              <a:t>Shear stress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0070" y="1047693"/>
            <a:ext cx="224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halkboard"/>
              </a:rPr>
              <a:t>Momentum density</a:t>
            </a:r>
          </a:p>
        </p:txBody>
      </p:sp>
      <p:graphicFrame>
        <p:nvGraphicFramePr>
          <p:cNvPr id="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910051"/>
              </p:ext>
            </p:extLst>
          </p:nvPr>
        </p:nvGraphicFramePr>
        <p:xfrm>
          <a:off x="7364896" y="5416019"/>
          <a:ext cx="2667000" cy="44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0" name="Equation" r:id="rId5" imgW="1358900" imgH="228600" progId="Equation.3">
                  <p:embed/>
                </p:oleObj>
              </mc:Choice>
              <mc:Fallback>
                <p:oleObj name="Equation" r:id="rId5" imgW="1358900" imgH="228600" progId="Equation.3">
                  <p:embed/>
                  <p:pic>
                    <p:nvPicPr>
                      <p:cNvPr id="2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896" y="5416019"/>
                        <a:ext cx="2667000" cy="448483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  <a:ln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6776877" y="5645707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2835" y="5924493"/>
            <a:ext cx="3117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omic Sans MS"/>
              </a:rPr>
              <a:t>Angular Momentum density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BE7A3-3B05-2E40-A5DF-856D1006EDFC}" type="datetime1">
              <a:rPr lang="en-US" smtClean="0"/>
              <a:t>11/3/19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Simonetta Liuti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0DB9E2D-A434-CC46-ABC9-0B6E098D7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6300"/>
              </p:ext>
            </p:extLst>
          </p:nvPr>
        </p:nvGraphicFramePr>
        <p:xfrm>
          <a:off x="4334109" y="1204892"/>
          <a:ext cx="3494928" cy="3291840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873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r>
                        <a:rPr lang="en-US" sz="2400" dirty="0"/>
                        <a:t> T</a:t>
                      </a:r>
                      <a:r>
                        <a:rPr lang="en-US" sz="2400" baseline="30000" dirty="0"/>
                        <a:t>00</a:t>
                      </a:r>
                      <a:endParaRPr lang="en-US" sz="2400" b="1" i="0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01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02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03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10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11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12</a:t>
                      </a:r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13</a:t>
                      </a:r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20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21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22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23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30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31</a:t>
                      </a:r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32</a:t>
                      </a:r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2400" baseline="30000" dirty="0"/>
                        <a:t>33</a:t>
                      </a:r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3963490A-00FD-E54C-AC58-A30D32182178}"/>
              </a:ext>
            </a:extLst>
          </p:cNvPr>
          <p:cNvSpPr/>
          <p:nvPr/>
        </p:nvSpPr>
        <p:spPr>
          <a:xfrm>
            <a:off x="4278277" y="1169961"/>
            <a:ext cx="838071" cy="806619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85A93E3B-1660-0B47-B60E-F9CD9536C8F1}"/>
              </a:ext>
            </a:extLst>
          </p:cNvPr>
          <p:cNvSpPr/>
          <p:nvPr/>
        </p:nvSpPr>
        <p:spPr>
          <a:xfrm>
            <a:off x="8005051" y="1160583"/>
            <a:ext cx="152400" cy="327660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2564145F-D64F-084D-862E-9BF80441C739}"/>
              </a:ext>
            </a:extLst>
          </p:cNvPr>
          <p:cNvSpPr/>
          <p:nvPr/>
        </p:nvSpPr>
        <p:spPr>
          <a:xfrm>
            <a:off x="4084011" y="1135995"/>
            <a:ext cx="152400" cy="3352800"/>
          </a:xfrm>
          <a:prstGeom prst="leftBracke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C079C38-126C-3546-803C-93DEBFFD4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921845"/>
              </p:ext>
            </p:extLst>
          </p:nvPr>
        </p:nvGraphicFramePr>
        <p:xfrm>
          <a:off x="4283351" y="1197125"/>
          <a:ext cx="3494928" cy="3215004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873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751">
                <a:tc>
                  <a:txBody>
                    <a:bodyPr/>
                    <a:lstStyle/>
                    <a:p>
                      <a:r>
                        <a:rPr lang="en-US" sz="2400" dirty="0"/>
                        <a:t> </a:t>
                      </a:r>
                      <a:endParaRPr lang="en-US" sz="1500" b="1" i="0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7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aseline="30000" dirty="0"/>
                    </a:p>
                    <a:p>
                      <a:endParaRPr lang="en-US" sz="2400" b="1" i="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DD7B7FD4-C788-7C43-8DDC-C371A5132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2068"/>
              </p:ext>
            </p:extLst>
          </p:nvPr>
        </p:nvGraphicFramePr>
        <p:xfrm>
          <a:off x="4528995" y="2937092"/>
          <a:ext cx="342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1" name="Equation" r:id="rId7" imgW="177800" imgH="228600" progId="Equation.3">
                  <p:embed/>
                </p:oleObj>
              </mc:Choice>
              <mc:Fallback>
                <p:oleObj name="Equation" r:id="rId7" imgW="177800" imgH="2286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8995" y="2937092"/>
                        <a:ext cx="3429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90F713E-9E50-7E48-A3EA-07706B3B6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843072"/>
              </p:ext>
            </p:extLst>
          </p:nvPr>
        </p:nvGraphicFramePr>
        <p:xfrm>
          <a:off x="4528992" y="3696672"/>
          <a:ext cx="31908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2" name="Equation" r:id="rId9" imgW="165100" imgH="215900" progId="Equation.3">
                  <p:embed/>
                </p:oleObj>
              </mc:Choice>
              <mc:Fallback>
                <p:oleObj name="Equation" r:id="rId9" imgW="165100" imgH="2159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28992" y="3696672"/>
                        <a:ext cx="319088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2F37F49F-DAD5-A942-985B-D6488208F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002849"/>
              </p:ext>
            </p:extLst>
          </p:nvPr>
        </p:nvGraphicFramePr>
        <p:xfrm>
          <a:off x="4528995" y="2183159"/>
          <a:ext cx="342871" cy="41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3" name="Equation" r:id="rId11" imgW="177800" imgH="215900" progId="Equation.3">
                  <p:embed/>
                </p:oleObj>
              </mc:Choice>
              <mc:Fallback>
                <p:oleObj name="Equation" r:id="rId11" imgW="177800" imgH="2159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28995" y="2183159"/>
                        <a:ext cx="342871" cy="416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5F731A9-8586-A14C-BFCE-25EB32661A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903484"/>
              </p:ext>
            </p:extLst>
          </p:nvPr>
        </p:nvGraphicFramePr>
        <p:xfrm>
          <a:off x="5409709" y="1380181"/>
          <a:ext cx="342871" cy="41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4" name="Equation" r:id="rId13" imgW="177800" imgH="215900" progId="Equation.3">
                  <p:embed/>
                </p:oleObj>
              </mc:Choice>
              <mc:Fallback>
                <p:oleObj name="Equation" r:id="rId13" imgW="177800" imgH="2159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09709" y="1380181"/>
                        <a:ext cx="342871" cy="416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D05026C-DF55-2746-8648-97C2DE7048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147019"/>
              </p:ext>
            </p:extLst>
          </p:nvPr>
        </p:nvGraphicFramePr>
        <p:xfrm>
          <a:off x="6249830" y="1367811"/>
          <a:ext cx="342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5" name="Equation" r:id="rId14" imgW="177800" imgH="228600" progId="Equation.3">
                  <p:embed/>
                </p:oleObj>
              </mc:Choice>
              <mc:Fallback>
                <p:oleObj name="Equation" r:id="rId14" imgW="177800" imgH="228600" progId="Equation.3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49830" y="1367811"/>
                        <a:ext cx="3429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52D8B2B1-A76E-C842-B048-A3D86332BA76}"/>
              </a:ext>
            </a:extLst>
          </p:cNvPr>
          <p:cNvSpPr/>
          <p:nvPr/>
        </p:nvSpPr>
        <p:spPr>
          <a:xfrm>
            <a:off x="6893717" y="3603600"/>
            <a:ext cx="838071" cy="775083"/>
          </a:xfrm>
          <a:prstGeom prst="rect">
            <a:avLst/>
          </a:prstGeom>
          <a:solidFill>
            <a:srgbClr val="3366FF">
              <a:alpha val="2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35E61F-CB4E-4F47-A712-EE42DB1459B9}"/>
              </a:ext>
            </a:extLst>
          </p:cNvPr>
          <p:cNvSpPr/>
          <p:nvPr/>
        </p:nvSpPr>
        <p:spPr>
          <a:xfrm>
            <a:off x="6053262" y="2818091"/>
            <a:ext cx="838071" cy="755923"/>
          </a:xfrm>
          <a:prstGeom prst="rect">
            <a:avLst/>
          </a:prstGeom>
          <a:solidFill>
            <a:srgbClr val="3366FF">
              <a:alpha val="2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C40373-A5A2-D844-8574-5BA150308747}"/>
              </a:ext>
            </a:extLst>
          </p:cNvPr>
          <p:cNvSpPr/>
          <p:nvPr/>
        </p:nvSpPr>
        <p:spPr>
          <a:xfrm>
            <a:off x="5134804" y="1993728"/>
            <a:ext cx="870224" cy="824363"/>
          </a:xfrm>
          <a:prstGeom prst="rect">
            <a:avLst/>
          </a:prstGeom>
          <a:solidFill>
            <a:srgbClr val="3366FF">
              <a:alpha val="2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AF32918-F58E-AA41-BF1B-1085CFD3D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689259"/>
              </p:ext>
            </p:extLst>
          </p:nvPr>
        </p:nvGraphicFramePr>
        <p:xfrm>
          <a:off x="5325436" y="3738564"/>
          <a:ext cx="4413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6" name="Equation" r:id="rId15" imgW="228600" imgH="215900" progId="Equation.3">
                  <p:embed/>
                </p:oleObj>
              </mc:Choice>
              <mc:Fallback>
                <p:oleObj name="Equation" r:id="rId15" imgW="228600" imgH="215900" progId="Equation.3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25436" y="3738564"/>
                        <a:ext cx="4413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D82D35E5-C343-3B41-BF4C-3E64CB9E87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595761"/>
              </p:ext>
            </p:extLst>
          </p:nvPr>
        </p:nvGraphicFramePr>
        <p:xfrm>
          <a:off x="7157877" y="1380511"/>
          <a:ext cx="31908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7" name="Equation" r:id="rId17" imgW="165100" imgH="215900" progId="Equation.3">
                  <p:embed/>
                </p:oleObj>
              </mc:Choice>
              <mc:Fallback>
                <p:oleObj name="Equation" r:id="rId17" imgW="165100" imgH="215900" progId="Equation.3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57877" y="1380511"/>
                        <a:ext cx="319088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E5249AB3-5992-D84C-A2AC-DE9C05BAC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48615"/>
              </p:ext>
            </p:extLst>
          </p:nvPr>
        </p:nvGraphicFramePr>
        <p:xfrm>
          <a:off x="6219200" y="3725864"/>
          <a:ext cx="4413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8" name="Equation" r:id="rId18" imgW="228600" imgH="228600" progId="Equation.3">
                  <p:embed/>
                </p:oleObj>
              </mc:Choice>
              <mc:Fallback>
                <p:oleObj name="Equation" r:id="rId18" imgW="228600" imgH="228600" progId="Equation.3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19200" y="3725864"/>
                        <a:ext cx="4413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D8B560E4-D8CD-4A4B-8FB9-45302F984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419252"/>
              </p:ext>
            </p:extLst>
          </p:nvPr>
        </p:nvGraphicFramePr>
        <p:xfrm>
          <a:off x="7097552" y="2183786"/>
          <a:ext cx="4413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29" name="Equation" r:id="rId20" imgW="228600" imgH="215900" progId="Equation.3">
                  <p:embed/>
                </p:oleObj>
              </mc:Choice>
              <mc:Fallback>
                <p:oleObj name="Equation" r:id="rId20" imgW="228600" imgH="215900" progId="Equation.3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097552" y="2183786"/>
                        <a:ext cx="4413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F21E17BF-31F6-F94C-89F1-291732D6D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01051"/>
              </p:ext>
            </p:extLst>
          </p:nvPr>
        </p:nvGraphicFramePr>
        <p:xfrm>
          <a:off x="6309687" y="2173292"/>
          <a:ext cx="4413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0" name="Equation" r:id="rId22" imgW="228600" imgH="228600" progId="Equation.3">
                  <p:embed/>
                </p:oleObj>
              </mc:Choice>
              <mc:Fallback>
                <p:oleObj name="Equation" r:id="rId22" imgW="228600" imgH="228600" progId="Equation.3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309687" y="2173292"/>
                        <a:ext cx="4413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7099CFAE-063B-644C-A967-547485114F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407807"/>
              </p:ext>
            </p:extLst>
          </p:nvPr>
        </p:nvGraphicFramePr>
        <p:xfrm>
          <a:off x="5312736" y="2184400"/>
          <a:ext cx="4667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1" name="Equation" r:id="rId24" imgW="241300" imgH="215900" progId="Equation.3">
                  <p:embed/>
                </p:oleObj>
              </mc:Choice>
              <mc:Fallback>
                <p:oleObj name="Equation" r:id="rId24" imgW="241300" imgH="215900" progId="Equation.3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312736" y="2184400"/>
                        <a:ext cx="4667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55AD42EA-72CD-FC4D-9F36-9511B6B172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567887"/>
              </p:ext>
            </p:extLst>
          </p:nvPr>
        </p:nvGraphicFramePr>
        <p:xfrm>
          <a:off x="7097087" y="2963864"/>
          <a:ext cx="4413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2" name="Equation" r:id="rId26" imgW="228600" imgH="228600" progId="Equation.3">
                  <p:embed/>
                </p:oleObj>
              </mc:Choice>
              <mc:Fallback>
                <p:oleObj name="Equation" r:id="rId26" imgW="228600" imgH="228600" progId="Equation.3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97087" y="2963864"/>
                        <a:ext cx="4413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EE30227B-284B-6141-A8AC-2E783665D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773475"/>
              </p:ext>
            </p:extLst>
          </p:nvPr>
        </p:nvGraphicFramePr>
        <p:xfrm>
          <a:off x="6292224" y="2967039"/>
          <a:ext cx="4413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3" name="Equation" r:id="rId28" imgW="228600" imgH="228600" progId="Equation.3">
                  <p:embed/>
                </p:oleObj>
              </mc:Choice>
              <mc:Fallback>
                <p:oleObj name="Equation" r:id="rId28" imgW="228600" imgH="228600" progId="Equation.3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92224" y="2967039"/>
                        <a:ext cx="4413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6A8A28B-7303-0840-9A48-CA79FD0835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850665"/>
              </p:ext>
            </p:extLst>
          </p:nvPr>
        </p:nvGraphicFramePr>
        <p:xfrm>
          <a:off x="5312736" y="2963864"/>
          <a:ext cx="4667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4" name="Equation" r:id="rId30" imgW="241300" imgH="228600" progId="Equation.3">
                  <p:embed/>
                </p:oleObj>
              </mc:Choice>
              <mc:Fallback>
                <p:oleObj name="Equation" r:id="rId30" imgW="241300" imgH="228600" progId="Equation.3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312736" y="2963864"/>
                        <a:ext cx="4667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3EBBE973-BBF3-6C4B-BA2E-B03A2017DC33}"/>
              </a:ext>
            </a:extLst>
          </p:cNvPr>
          <p:cNvSpPr/>
          <p:nvPr/>
        </p:nvSpPr>
        <p:spPr>
          <a:xfrm rot="5400000">
            <a:off x="3516211" y="2778550"/>
            <a:ext cx="2362199" cy="838069"/>
          </a:xfrm>
          <a:prstGeom prst="rect">
            <a:avLst/>
          </a:prstGeom>
          <a:solidFill>
            <a:srgbClr val="D5D286">
              <a:alpha val="2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8B38C9F-5808-D648-A9A2-F5EA2F96FE82}"/>
              </a:ext>
            </a:extLst>
          </p:cNvPr>
          <p:cNvSpPr/>
          <p:nvPr/>
        </p:nvSpPr>
        <p:spPr>
          <a:xfrm>
            <a:off x="5150885" y="1169961"/>
            <a:ext cx="2571041" cy="806619"/>
          </a:xfrm>
          <a:prstGeom prst="rect">
            <a:avLst/>
          </a:prstGeom>
          <a:solidFill>
            <a:schemeClr val="bg2">
              <a:lumMod val="75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93DF7ED2-BF1C-1945-B7D2-F9BA1D65AB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426923"/>
              </p:ext>
            </p:extLst>
          </p:nvPr>
        </p:nvGraphicFramePr>
        <p:xfrm>
          <a:off x="4386463" y="1194836"/>
          <a:ext cx="77628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5" name="Equation" r:id="rId32" imgW="546100" imgH="419100" progId="Equation.3">
                  <p:embed/>
                </p:oleObj>
              </mc:Choice>
              <mc:Fallback>
                <p:oleObj name="Equation" r:id="rId32" imgW="546100" imgH="4191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386463" y="1194836"/>
                        <a:ext cx="776287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29C3C4E-B912-A648-AA44-8BD547BFF4BE}"/>
              </a:ext>
            </a:extLst>
          </p:cNvPr>
          <p:cNvCxnSpPr>
            <a:cxnSpLocks/>
          </p:cNvCxnSpPr>
          <p:nvPr/>
        </p:nvCxnSpPr>
        <p:spPr>
          <a:xfrm flipH="1" flipV="1">
            <a:off x="7209201" y="4191005"/>
            <a:ext cx="1045719" cy="345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5A06F7B-0A20-F548-9871-D727787AAE95}"/>
              </a:ext>
            </a:extLst>
          </p:cNvPr>
          <p:cNvCxnSpPr>
            <a:cxnSpLocks/>
          </p:cNvCxnSpPr>
          <p:nvPr/>
        </p:nvCxnSpPr>
        <p:spPr>
          <a:xfrm flipH="1">
            <a:off x="7407797" y="2204052"/>
            <a:ext cx="1282579" cy="1222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C7EDFDE2-E53C-1E4C-B612-9F77D69A1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9530"/>
              </p:ext>
            </p:extLst>
          </p:nvPr>
        </p:nvGraphicFramePr>
        <p:xfrm>
          <a:off x="7097552" y="3761204"/>
          <a:ext cx="4413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6" name="Equation" r:id="rId34" imgW="228600" imgH="215900" progId="Equation.3">
                  <p:embed/>
                </p:oleObj>
              </mc:Choice>
              <mc:Fallback>
                <p:oleObj name="Equation" r:id="rId34" imgW="228600" imgH="215900" progId="Equation.3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097552" y="3761204"/>
                        <a:ext cx="441325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3D21754C-A2CD-1F42-8DAD-6FFE9B758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921887"/>
              </p:ext>
            </p:extLst>
          </p:nvPr>
        </p:nvGraphicFramePr>
        <p:xfrm>
          <a:off x="6551734" y="762000"/>
          <a:ext cx="1190865" cy="38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37" name="Equation" r:id="rId36" imgW="635000" imgH="203200" progId="Equation.3">
                  <p:embed/>
                </p:oleObj>
              </mc:Choice>
              <mc:Fallback>
                <p:oleObj name="Equation" r:id="rId36" imgW="635000" imgH="203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6551734" y="762000"/>
                        <a:ext cx="1190865" cy="381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H="1">
            <a:off x="7228727" y="2133600"/>
            <a:ext cx="1371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6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35" grpId="0" animBg="1"/>
      <p:bldP spid="36" grpId="0" animBg="1"/>
      <p:bldP spid="37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4" name="Picture 3" descr="IMG_20190614_112616-COLLAGE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65" y="609601"/>
            <a:ext cx="5960035" cy="59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>
                <a:solidFill>
                  <a:schemeClr val="bg1"/>
                </a:solidFill>
              </a:rPr>
              <a:t>11/3/19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tmunu_12_latex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0750"/>
            <a:ext cx="9144000" cy="9196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267200" y="3276600"/>
            <a:ext cx="1905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19400" y="2743200"/>
            <a:ext cx="7620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48400" y="2743200"/>
            <a:ext cx="13716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229600" y="3200400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34200" y="3886200"/>
            <a:ext cx="328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 and g not separately conserved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7400" y="3733800"/>
            <a:ext cx="9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forward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5689" y="3657600"/>
            <a:ext cx="124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off-forward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400" y="2480850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q,g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9852946" y="310194"/>
            <a:ext cx="928469" cy="1019145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olid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75901" y="345561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S=1/2</a:t>
            </a:r>
          </a:p>
        </p:txBody>
      </p:sp>
      <p:sp>
        <p:nvSpPr>
          <p:cNvPr id="19" name="Oval 18"/>
          <p:cNvSpPr/>
          <p:nvPr/>
        </p:nvSpPr>
        <p:spPr>
          <a:xfrm>
            <a:off x="9883448" y="517525"/>
            <a:ext cx="762000" cy="7620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127" y="838201"/>
            <a:ext cx="7748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QCD EMT matrix element between proton states (X. </a:t>
            </a:r>
            <a:r>
              <a:rPr lang="en-US" sz="2400" dirty="0" err="1">
                <a:solidFill>
                  <a:srgbClr val="C00000"/>
                </a:solidFill>
              </a:rPr>
              <a:t>Ji</a:t>
            </a:r>
            <a:r>
              <a:rPr lang="en-US" sz="2400" dirty="0">
                <a:solidFill>
                  <a:srgbClr val="C00000"/>
                </a:solidFill>
              </a:rPr>
              <a:t>, 1997)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95400" y="2133600"/>
            <a:ext cx="9144000" cy="1295400"/>
          </a:xfrm>
          <a:prstGeom prst="rect">
            <a:avLst/>
          </a:prstGeom>
          <a:noFill/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514605" y="5492676"/>
          <a:ext cx="2133601" cy="5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64"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5" y="5492676"/>
                        <a:ext cx="2133601" cy="5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514605" y="5105400"/>
          <a:ext cx="2224087" cy="40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65"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4605" y="5105400"/>
                        <a:ext cx="2224087" cy="40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2590802" y="4483103"/>
          <a:ext cx="134947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66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90802" y="4483103"/>
                        <a:ext cx="1349477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eft Brace 24"/>
          <p:cNvSpPr/>
          <p:nvPr/>
        </p:nvSpPr>
        <p:spPr>
          <a:xfrm>
            <a:off x="2133600" y="4648200"/>
            <a:ext cx="304800" cy="1295400"/>
          </a:xfrm>
          <a:prstGeom prst="leftBrac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933" y="629270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spc="-100" dirty="0">
                <a:latin typeface="+mj-lt"/>
                <a:ea typeface="+mj-ea"/>
                <a:cs typeface="+mj-cs"/>
              </a:rPr>
              <a:t>Direct calculation of EMT form factors </a:t>
            </a:r>
          </a:p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spc="-100" dirty="0">
                <a:solidFill>
                  <a:srgbClr val="AEF769"/>
                </a:solidFill>
                <a:latin typeface="+mj-lt"/>
                <a:ea typeface="+mj-ea"/>
                <a:cs typeface="+mj-cs"/>
              </a:rPr>
              <a:t>Donoghue et al. PLB529 (2002), </a:t>
            </a:r>
          </a:p>
          <a:p>
            <a:pPr defTabSz="914377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spc="-100" dirty="0">
                <a:solidFill>
                  <a:srgbClr val="AEF769"/>
                </a:solidFill>
                <a:latin typeface="+mj-lt"/>
                <a:ea typeface="+mj-ea"/>
                <a:cs typeface="+mj-cs"/>
              </a:rPr>
              <a:t>A. Freese ,  QCD Evolution 2019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7A4461-EC1D-4B68-BF7A-1F7EA9F1B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4" y="2438401"/>
            <a:ext cx="3505495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rgbClr val="142AD7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spcAft>
                <a:spcPts val="600"/>
              </a:spcAft>
              <a:defRPr/>
            </a:pPr>
            <a:fld id="{16A94A18-66C2-A54B-A167-329473CCEBB7}" type="datetime1">
              <a:rPr lang="en-US"/>
              <a:pPr defTabSz="914377">
                <a:spcAft>
                  <a:spcPts val="600"/>
                </a:spcAft>
                <a:defRPr/>
              </a:pPr>
              <a:t>11/3/19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7">
              <a:spcAft>
                <a:spcPts val="600"/>
              </a:spcAft>
              <a:defRPr/>
            </a:pPr>
            <a:fld id="{8650D0AE-FB45-374D-A9AF-DF9429BBE748}" type="slidenum">
              <a:rPr lang="en-US" b="1">
                <a:solidFill>
                  <a:srgbClr val="303030"/>
                </a:solidFill>
              </a:rPr>
              <a:pPr defTabSz="914377">
                <a:spcAft>
                  <a:spcPts val="600"/>
                </a:spcAft>
                <a:defRPr/>
              </a:pPr>
              <a:t>7</a:t>
            </a:fld>
            <a:endParaRPr lang="en-US" b="1">
              <a:solidFill>
                <a:srgbClr val="30303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1302976"/>
            <a:ext cx="5614835" cy="409882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17922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284848"/>
              </p:ext>
            </p:extLst>
          </p:nvPr>
        </p:nvGraphicFramePr>
        <p:xfrm>
          <a:off x="12439650" y="5099049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39650" y="5099049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25"/>
          <p:cNvSpPr>
            <a:spLocks/>
          </p:cNvSpPr>
          <p:nvPr/>
        </p:nvSpPr>
        <p:spPr bwMode="auto">
          <a:xfrm>
            <a:off x="2709866" y="1128356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26"/>
          <p:cNvSpPr>
            <a:spLocks/>
          </p:cNvSpPr>
          <p:nvPr/>
        </p:nvSpPr>
        <p:spPr bwMode="auto">
          <a:xfrm flipH="1">
            <a:off x="4195766" y="1128356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51"/>
          <p:cNvSpPr>
            <a:spLocks noChangeShapeType="1"/>
          </p:cNvSpPr>
          <p:nvPr/>
        </p:nvSpPr>
        <p:spPr bwMode="auto">
          <a:xfrm flipH="1" flipV="1">
            <a:off x="4348163" y="2804756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 rot="14522146" flipH="1">
            <a:off x="4995863" y="3071456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54"/>
          <p:cNvSpPr>
            <a:spLocks noChangeShapeType="1"/>
          </p:cNvSpPr>
          <p:nvPr/>
        </p:nvSpPr>
        <p:spPr bwMode="auto">
          <a:xfrm>
            <a:off x="3433763" y="2195156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55"/>
          <p:cNvSpPr>
            <a:spLocks noChangeShapeType="1"/>
          </p:cNvSpPr>
          <p:nvPr/>
        </p:nvSpPr>
        <p:spPr bwMode="auto">
          <a:xfrm>
            <a:off x="4195763" y="2195156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56"/>
          <p:cNvSpPr>
            <a:spLocks noChangeShapeType="1"/>
          </p:cNvSpPr>
          <p:nvPr/>
        </p:nvSpPr>
        <p:spPr bwMode="auto">
          <a:xfrm flipH="1">
            <a:off x="2976563" y="2195156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57"/>
          <p:cNvSpPr>
            <a:spLocks noChangeArrowheads="1"/>
          </p:cNvSpPr>
          <p:nvPr/>
        </p:nvSpPr>
        <p:spPr bwMode="auto">
          <a:xfrm>
            <a:off x="2900363" y="2652356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r>
              <a:rPr lang="en-US" dirty="0"/>
              <a:t>H,E, …</a:t>
            </a:r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 flipV="1">
            <a:off x="1833563" y="2880956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59"/>
          <p:cNvSpPr>
            <a:spLocks noChangeShapeType="1"/>
          </p:cNvSpPr>
          <p:nvPr/>
        </p:nvSpPr>
        <p:spPr bwMode="auto">
          <a:xfrm flipV="1">
            <a:off x="2366963" y="31242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2824163" y="1966556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951191"/>
              </p:ext>
            </p:extLst>
          </p:nvPr>
        </p:nvGraphicFramePr>
        <p:xfrm>
          <a:off x="4629151" y="2601556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9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1" y="2601556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59102"/>
              </p:ext>
            </p:extLst>
          </p:nvPr>
        </p:nvGraphicFramePr>
        <p:xfrm>
          <a:off x="4000503" y="256981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0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0503" y="256981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34000" y="2895603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1147" y="1433159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0851" y="2099849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15872" y="2099849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ν</a:t>
            </a:r>
            <a:endParaRPr lang="en-US" sz="2000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16623"/>
              </p:ext>
            </p:extLst>
          </p:nvPr>
        </p:nvGraphicFramePr>
        <p:xfrm>
          <a:off x="12534900" y="462720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1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34900" y="462720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023939"/>
              </p:ext>
            </p:extLst>
          </p:nvPr>
        </p:nvGraphicFramePr>
        <p:xfrm>
          <a:off x="12534900" y="462720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2" name="Equation" r:id="rId11" imgW="114300" imgH="165100" progId="Equation.3">
                  <p:embed/>
                </p:oleObj>
              </mc:Choice>
              <mc:Fallback>
                <p:oleObj name="E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534900" y="462720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771651" y="2957159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31" name="Freeform 25"/>
          <p:cNvSpPr>
            <a:spLocks/>
          </p:cNvSpPr>
          <p:nvPr/>
        </p:nvSpPr>
        <p:spPr bwMode="auto">
          <a:xfrm rot="20908226">
            <a:off x="7406394" y="1143000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26"/>
          <p:cNvSpPr>
            <a:spLocks/>
          </p:cNvSpPr>
          <p:nvPr/>
        </p:nvSpPr>
        <p:spPr bwMode="auto">
          <a:xfrm rot="1039141" flipH="1">
            <a:off x="8499382" y="1199799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51"/>
          <p:cNvSpPr>
            <a:spLocks noChangeShapeType="1"/>
          </p:cNvSpPr>
          <p:nvPr/>
        </p:nvSpPr>
        <p:spPr bwMode="auto">
          <a:xfrm flipH="1" flipV="1">
            <a:off x="8843963" y="2819400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 rot="14522146" flipH="1">
            <a:off x="9491663" y="30861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>
            <a:off x="8458200" y="2209800"/>
            <a:ext cx="609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 flipH="1">
            <a:off x="7472365" y="2209800"/>
            <a:ext cx="681039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57"/>
          <p:cNvSpPr>
            <a:spLocks noChangeArrowheads="1"/>
          </p:cNvSpPr>
          <p:nvPr/>
        </p:nvSpPr>
        <p:spPr bwMode="auto">
          <a:xfrm>
            <a:off x="7396163" y="2667000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8"/>
          <p:cNvSpPr>
            <a:spLocks noChangeShapeType="1"/>
          </p:cNvSpPr>
          <p:nvPr/>
        </p:nvSpPr>
        <p:spPr bwMode="auto">
          <a:xfrm flipV="1">
            <a:off x="6329363" y="2819400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59"/>
          <p:cNvSpPr>
            <a:spLocks noChangeShapeType="1"/>
          </p:cNvSpPr>
          <p:nvPr/>
        </p:nvSpPr>
        <p:spPr bwMode="auto">
          <a:xfrm flipV="1">
            <a:off x="6862763" y="3048000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60"/>
          <p:cNvSpPr>
            <a:spLocks noChangeArrowheads="1"/>
          </p:cNvSpPr>
          <p:nvPr/>
        </p:nvSpPr>
        <p:spPr bwMode="auto">
          <a:xfrm>
            <a:off x="7319963" y="1981200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196501"/>
              </p:ext>
            </p:extLst>
          </p:nvPr>
        </p:nvGraphicFramePr>
        <p:xfrm>
          <a:off x="9124951" y="2616200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3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4951" y="2616200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566096"/>
              </p:ext>
            </p:extLst>
          </p:nvPr>
        </p:nvGraphicFramePr>
        <p:xfrm>
          <a:off x="8496303" y="258445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4" name="Equation" r:id="rId14" imgW="114300" imgH="165100" progId="Equation.3">
                  <p:embed/>
                </p:oleObj>
              </mc:Choice>
              <mc:Fallback>
                <p:oleObj name="Equation" r:id="rId1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96303" y="258445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787537" y="3166050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p’</a:t>
            </a: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907874"/>
              </p:ext>
            </p:extLst>
          </p:nvPr>
        </p:nvGraphicFramePr>
        <p:xfrm>
          <a:off x="10629903" y="281305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5" name="Equation" r:id="rId15" imgW="114300" imgH="165100" progId="Equation.3">
                  <p:embed/>
                </p:oleObj>
              </mc:Choice>
              <mc:Fallback>
                <p:oleObj name="Equation" r:id="rId1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29903" y="281305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081155"/>
              </p:ext>
            </p:extLst>
          </p:nvPr>
        </p:nvGraphicFramePr>
        <p:xfrm>
          <a:off x="10629903" y="281305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6" name="Equation" r:id="rId16" imgW="114300" imgH="165100" progId="Equation.3">
                  <p:embed/>
                </p:oleObj>
              </mc:Choice>
              <mc:Fallback>
                <p:oleObj name="Equation" r:id="rId1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29903" y="281305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267451" y="2895603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51" name="Oval 50"/>
          <p:cNvSpPr/>
          <p:nvPr/>
        </p:nvSpPr>
        <p:spPr>
          <a:xfrm>
            <a:off x="8153400" y="1981200"/>
            <a:ext cx="304800" cy="304800"/>
          </a:xfrm>
          <a:prstGeom prst="ellipse">
            <a:avLst/>
          </a:prstGeom>
          <a:solidFill>
            <a:schemeClr val="accent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638800" y="2362200"/>
            <a:ext cx="762000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220203" y="1600200"/>
            <a:ext cx="189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Local Operator </a:t>
            </a:r>
            <a:r>
              <a:rPr lang="en-US" sz="2000" b="1" dirty="0" err="1">
                <a:solidFill>
                  <a:srgbClr val="FF0000"/>
                </a:solidFill>
              </a:rPr>
              <a:t>Ô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" y="4338939"/>
            <a:ext cx="1066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Large momentum transfer Q</a:t>
            </a:r>
            <a:r>
              <a:rPr lang="en-US" sz="2800" baseline="30000" dirty="0"/>
              <a:t>2</a:t>
            </a:r>
            <a:r>
              <a:rPr lang="en-US" sz="2800" dirty="0"/>
              <a:t>&gt;&gt;M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ea typeface="Wingdings"/>
                <a:cs typeface="Wingdings"/>
                <a:sym typeface="Wingdings"/>
              </a:rPr>
              <a:t> “deep”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/>
              <a:t>Large Invariant Mass W</a:t>
            </a:r>
            <a:r>
              <a:rPr lang="en-US" sz="2800" baseline="30000" dirty="0"/>
              <a:t>2</a:t>
            </a:r>
            <a:r>
              <a:rPr lang="en-US" sz="2800" dirty="0"/>
              <a:t>&gt;&gt;M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800" dirty="0">
                <a:ea typeface="Wingdings"/>
                <a:cs typeface="Wingdings"/>
                <a:sym typeface="Wingdings"/>
              </a:rPr>
              <a:t>equivalent to an “inelastic” process</a:t>
            </a:r>
            <a:endParaRPr lang="en-US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4953000" y="1295403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1" y="228600"/>
            <a:ext cx="10620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EF769"/>
                </a:solidFill>
              </a:rPr>
              <a:t>EMT matrix elements  from Generalized Parton Distributions  Moments </a:t>
            </a:r>
          </a:p>
        </p:txBody>
      </p:sp>
    </p:spTree>
    <p:extLst>
      <p:ext uri="{BB962C8B-B14F-4D97-AF65-F5344CB8AC3E}">
        <p14:creationId xmlns:p14="http://schemas.microsoft.com/office/powerpoint/2010/main" val="8635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>
                <a:solidFill>
                  <a:srgbClr val="FFFF00"/>
                </a:solidFill>
              </a:rPr>
              <a:t>11/3/19</a:t>
            </a:fld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3581400" y="3581404"/>
            <a:ext cx="1981200" cy="1"/>
          </a:xfrm>
          <a:prstGeom prst="straightConnector1">
            <a:avLst/>
          </a:prstGeom>
          <a:ln w="38100" cmpd="sng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616300" y="4653515"/>
            <a:ext cx="762000" cy="7620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67400" y="3505200"/>
            <a:ext cx="1295400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114800" y="2514600"/>
            <a:ext cx="1447800" cy="9144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23" idx="2"/>
          </p:cNvCxnSpPr>
          <p:nvPr/>
        </p:nvCxnSpPr>
        <p:spPr>
          <a:xfrm flipH="1">
            <a:off x="5105400" y="3776400"/>
            <a:ext cx="563672" cy="108627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934200" y="2057400"/>
            <a:ext cx="76200" cy="76200"/>
          </a:xfrm>
          <a:prstGeom prst="ellipse">
            <a:avLst/>
          </a:prstGeom>
          <a:solidFill>
            <a:srgbClr val="83FF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91785" y="3496345"/>
            <a:ext cx="76200" cy="76200"/>
          </a:xfrm>
          <a:prstGeom prst="ellipse">
            <a:avLst/>
          </a:prstGeom>
          <a:solidFill>
            <a:srgbClr val="83FF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133600" y="1371600"/>
          <a:ext cx="2362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80" name="Equation" r:id="rId4" imgW="787400" imgH="203200" progId="Equation.3">
                  <p:embed/>
                </p:oleObj>
              </mc:Choice>
              <mc:Fallback>
                <p:oleObj name="Equation" r:id="rId4" imgW="787400" imgH="2032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1371600"/>
                        <a:ext cx="2362200" cy="60960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988007" y="22098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00490" y="273873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43199" y="451174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43" name="Freeform 15"/>
          <p:cNvSpPr>
            <a:spLocks/>
          </p:cNvSpPr>
          <p:nvPr/>
        </p:nvSpPr>
        <p:spPr bwMode="auto">
          <a:xfrm rot="16200000" flipV="1">
            <a:off x="4877595" y="2743993"/>
            <a:ext cx="531813" cy="685800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30363" y="37293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48469" y="4648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p’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43800" y="365313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9005" y="2209800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-(k-k’)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=Q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086600" y="3124200"/>
            <a:ext cx="762000" cy="7620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38100" dist="25400" dir="2700000" algn="tl" rotWithShape="0">
              <a:srgbClr val="000000">
                <a:alpha val="60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33800" y="23622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q’</a:t>
            </a:r>
          </a:p>
        </p:txBody>
      </p:sp>
      <p:sp>
        <p:nvSpPr>
          <p:cNvPr id="23" name="Explosion 2 22"/>
          <p:cNvSpPr/>
          <p:nvPr/>
        </p:nvSpPr>
        <p:spPr>
          <a:xfrm rot="2734692">
            <a:off x="5430120" y="3292281"/>
            <a:ext cx="762000" cy="609600"/>
          </a:xfrm>
          <a:prstGeom prst="irregularSeal2">
            <a:avLst/>
          </a:prstGeom>
          <a:solidFill>
            <a:srgbClr val="AEF769">
              <a:alpha val="8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29003" y="457200"/>
            <a:ext cx="521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Deeply Virtual Compton Scattering</a:t>
            </a:r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154B3616-0EF4-A94B-B6C2-0485C67E6419}"/>
              </a:ext>
            </a:extLst>
          </p:cNvPr>
          <p:cNvSpPr>
            <a:spLocks/>
          </p:cNvSpPr>
          <p:nvPr/>
        </p:nvSpPr>
        <p:spPr bwMode="auto">
          <a:xfrm>
            <a:off x="9148349" y="4179332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F563229B-9037-AA46-831B-CA208E3C5B3F}"/>
              </a:ext>
            </a:extLst>
          </p:cNvPr>
          <p:cNvSpPr>
            <a:spLocks/>
          </p:cNvSpPr>
          <p:nvPr/>
        </p:nvSpPr>
        <p:spPr bwMode="auto">
          <a:xfrm flipH="1">
            <a:off x="10634249" y="4179332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51">
            <a:extLst>
              <a:ext uri="{FF2B5EF4-FFF2-40B4-BE49-F238E27FC236}">
                <a16:creationId xmlns:a16="http://schemas.microsoft.com/office/drawing/2014/main" id="{9EEF0477-9F6B-B64F-A828-A18046F710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86646" y="5855732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52">
            <a:extLst>
              <a:ext uri="{FF2B5EF4-FFF2-40B4-BE49-F238E27FC236}">
                <a16:creationId xmlns:a16="http://schemas.microsoft.com/office/drawing/2014/main" id="{78812C1C-663C-4542-949B-2914EF6899B3}"/>
              </a:ext>
            </a:extLst>
          </p:cNvPr>
          <p:cNvSpPr>
            <a:spLocks noChangeShapeType="1"/>
          </p:cNvSpPr>
          <p:nvPr/>
        </p:nvSpPr>
        <p:spPr bwMode="auto">
          <a:xfrm rot="14522146" flipH="1">
            <a:off x="11434346" y="6122432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54">
            <a:extLst>
              <a:ext uri="{FF2B5EF4-FFF2-40B4-BE49-F238E27FC236}">
                <a16:creationId xmlns:a16="http://schemas.microsoft.com/office/drawing/2014/main" id="{50F9180D-943A-3F42-9D15-4D5D11B34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2246" y="5246132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5">
            <a:extLst>
              <a:ext uri="{FF2B5EF4-FFF2-40B4-BE49-F238E27FC236}">
                <a16:creationId xmlns:a16="http://schemas.microsoft.com/office/drawing/2014/main" id="{7C8A7C5D-94BC-994B-93EE-5DBC28021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4246" y="5246132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56">
            <a:extLst>
              <a:ext uri="{FF2B5EF4-FFF2-40B4-BE49-F238E27FC236}">
                <a16:creationId xmlns:a16="http://schemas.microsoft.com/office/drawing/2014/main" id="{9DA4EB2F-0D0D-3E45-A5AC-1C948CD5C3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5046" y="5246132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7">
            <a:extLst>
              <a:ext uri="{FF2B5EF4-FFF2-40B4-BE49-F238E27FC236}">
                <a16:creationId xmlns:a16="http://schemas.microsoft.com/office/drawing/2014/main" id="{1D17869E-E742-3F49-BCDD-9CE1B9E6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8846" y="5703332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r>
              <a:rPr lang="en-US" dirty="0"/>
              <a:t>H,E, …</a:t>
            </a:r>
          </a:p>
        </p:txBody>
      </p:sp>
      <p:sp>
        <p:nvSpPr>
          <p:cNvPr id="39" name="Line 58">
            <a:extLst>
              <a:ext uri="{FF2B5EF4-FFF2-40B4-BE49-F238E27FC236}">
                <a16:creationId xmlns:a16="http://schemas.microsoft.com/office/drawing/2014/main" id="{F5788EB5-0929-794D-9204-CBF2F77A9D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2046" y="5931932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59">
            <a:extLst>
              <a:ext uri="{FF2B5EF4-FFF2-40B4-BE49-F238E27FC236}">
                <a16:creationId xmlns:a16="http://schemas.microsoft.com/office/drawing/2014/main" id="{E4CC005D-FF62-CC48-984A-BF506E02D7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5446" y="6175176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60">
            <a:extLst>
              <a:ext uri="{FF2B5EF4-FFF2-40B4-BE49-F238E27FC236}">
                <a16:creationId xmlns:a16="http://schemas.microsoft.com/office/drawing/2014/main" id="{AB041C8B-A099-1B42-B3DB-B16E971ED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2646" y="5017532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2" name="Object 8">
            <a:extLst>
              <a:ext uri="{FF2B5EF4-FFF2-40B4-BE49-F238E27FC236}">
                <a16:creationId xmlns:a16="http://schemas.microsoft.com/office/drawing/2014/main" id="{74C92D67-3061-F14F-AE30-9875FE9AA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310184"/>
              </p:ext>
            </p:extLst>
          </p:nvPr>
        </p:nvGraphicFramePr>
        <p:xfrm>
          <a:off x="11067634" y="5652532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81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7634" y="5652532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ED90E8FC-209C-4C47-9F33-FCE616D0BD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768962"/>
              </p:ext>
            </p:extLst>
          </p:nvPr>
        </p:nvGraphicFramePr>
        <p:xfrm>
          <a:off x="10438986" y="5620786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82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8986" y="5620786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8105122A-970F-6945-90C8-091A55731BE3}"/>
              </a:ext>
            </a:extLst>
          </p:cNvPr>
          <p:cNvSpPr txBox="1"/>
          <p:nvPr/>
        </p:nvSpPr>
        <p:spPr>
          <a:xfrm>
            <a:off x="11772483" y="5946579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6CB65C-CB8A-8D4A-AD3B-D202796532FD}"/>
              </a:ext>
            </a:extLst>
          </p:cNvPr>
          <p:cNvSpPr txBox="1"/>
          <p:nvPr/>
        </p:nvSpPr>
        <p:spPr>
          <a:xfrm>
            <a:off x="8849630" y="4484135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0D8834-8CAA-B44D-B3F3-771E27DC0E42}"/>
              </a:ext>
            </a:extLst>
          </p:cNvPr>
          <p:cNvSpPr txBox="1"/>
          <p:nvPr/>
        </p:nvSpPr>
        <p:spPr>
          <a:xfrm>
            <a:off x="9429334" y="5150825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μ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C8AE74-FAF7-9841-9BF0-7ED71A2C56A6}"/>
              </a:ext>
            </a:extLst>
          </p:cNvPr>
          <p:cNvSpPr txBox="1"/>
          <p:nvPr/>
        </p:nvSpPr>
        <p:spPr>
          <a:xfrm>
            <a:off x="10754355" y="5150825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ν</a:t>
            </a:r>
            <a:endParaRPr lang="en-US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0F9B7C-EFBB-6D40-BD0E-63112D9830E8}"/>
              </a:ext>
            </a:extLst>
          </p:cNvPr>
          <p:cNvSpPr txBox="1"/>
          <p:nvPr/>
        </p:nvSpPr>
        <p:spPr>
          <a:xfrm>
            <a:off x="8210134" y="6008135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25DF38-26D0-3E41-B03F-30267DF484E4}"/>
              </a:ext>
            </a:extLst>
          </p:cNvPr>
          <p:cNvSpPr txBox="1"/>
          <p:nvPr/>
        </p:nvSpPr>
        <p:spPr>
          <a:xfrm>
            <a:off x="11391483" y="4346379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q’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48B7EB-79BF-904E-9CBB-B6BF8B9B6C5C}"/>
              </a:ext>
            </a:extLst>
          </p:cNvPr>
          <p:cNvCxnSpPr>
            <a:cxnSpLocks/>
          </p:cNvCxnSpPr>
          <p:nvPr/>
        </p:nvCxnSpPr>
        <p:spPr>
          <a:xfrm flipH="1">
            <a:off x="8008390" y="4304192"/>
            <a:ext cx="1170436" cy="42187"/>
          </a:xfrm>
          <a:prstGeom prst="straightConnector1">
            <a:avLst/>
          </a:prstGeom>
          <a:ln w="38100" cmpd="sng"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0282E67-F068-E74F-BB09-B112A983A308}"/>
              </a:ext>
            </a:extLst>
          </p:cNvPr>
          <p:cNvCxnSpPr/>
          <p:nvPr/>
        </p:nvCxnSpPr>
        <p:spPr>
          <a:xfrm flipV="1">
            <a:off x="5791200" y="2133603"/>
            <a:ext cx="1143000" cy="1333500"/>
          </a:xfrm>
          <a:prstGeom prst="straightConnector1">
            <a:avLst/>
          </a:prstGeom>
          <a:ln w="38100" cmpd="sng">
            <a:solidFill>
              <a:srgbClr val="66006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9187462" y="3505200"/>
            <a:ext cx="718538" cy="754990"/>
          </a:xfrm>
          <a:prstGeom prst="straightConnector1">
            <a:avLst/>
          </a:prstGeom>
          <a:ln w="38100" cmpd="sng">
            <a:solidFill>
              <a:srgbClr val="66006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1480522-285B-1645-A2AA-91C79F47D6A1}"/>
              </a:ext>
            </a:extLst>
          </p:cNvPr>
          <p:cNvSpPr txBox="1"/>
          <p:nvPr/>
        </p:nvSpPr>
        <p:spPr>
          <a:xfrm>
            <a:off x="4462046" y="365313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6B5FF9-C0F8-3545-8232-A3D4E1DD03D5}"/>
              </a:ext>
            </a:extLst>
          </p:cNvPr>
          <p:cNvSpPr txBox="1"/>
          <p:nvPr/>
        </p:nvSpPr>
        <p:spPr>
          <a:xfrm>
            <a:off x="9921938" y="357254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k’</a:t>
            </a:r>
          </a:p>
        </p:txBody>
      </p:sp>
    </p:spTree>
    <p:extLst>
      <p:ext uri="{BB962C8B-B14F-4D97-AF65-F5344CB8AC3E}">
        <p14:creationId xmlns:p14="http://schemas.microsoft.com/office/powerpoint/2010/main" val="360528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1777</Words>
  <Application>Microsoft Macintosh PowerPoint</Application>
  <PresentationFormat>Widescreen</PresentationFormat>
  <Paragraphs>415</Paragraphs>
  <Slides>50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Apple Chancery</vt:lpstr>
      <vt:lpstr>Arial</vt:lpstr>
      <vt:lpstr>Calibri</vt:lpstr>
      <vt:lpstr>Calibri Light</vt:lpstr>
      <vt:lpstr>Cambria Math</vt:lpstr>
      <vt:lpstr>Comic Sans MS</vt:lpstr>
      <vt:lpstr>Wingdings</vt:lpstr>
      <vt:lpstr>Office Theme</vt:lpstr>
      <vt:lpstr>Equation</vt:lpstr>
      <vt:lpstr>Nuclear femtography as a bridge from the nucleon to neutron stars   Strong QCD  Jefferson Lab November 6-8, 2019</vt:lpstr>
      <vt:lpstr>PowerPoint Presentation</vt:lpstr>
      <vt:lpstr>PowerPoint Presentation</vt:lpstr>
      <vt:lpstr>Evaluating the mechanical properties of the proton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                         we can   map out faithfully the spatial quark distributions in the transverse plane (no modeling/approximation)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Outlook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femtography as a bridge from the nucleon to neutron stars   APS DNP Meeting, October 2019</dc:title>
  <dc:creator>simonetta liuti</dc:creator>
  <cp:lastModifiedBy>simonetta liuti</cp:lastModifiedBy>
  <cp:revision>17</cp:revision>
  <dcterms:created xsi:type="dcterms:W3CDTF">2019-10-14T04:20:45Z</dcterms:created>
  <dcterms:modified xsi:type="dcterms:W3CDTF">2019-11-06T18:34:34Z</dcterms:modified>
</cp:coreProperties>
</file>