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4063" r:id="rId1"/>
  </p:sldMasterIdLst>
  <p:notesMasterIdLst>
    <p:notesMasterId r:id="rId61"/>
  </p:notesMasterIdLst>
  <p:handoutMasterIdLst>
    <p:handoutMasterId r:id="rId62"/>
  </p:handoutMasterIdLst>
  <p:sldIdLst>
    <p:sldId id="463" r:id="rId2"/>
    <p:sldId id="681" r:id="rId3"/>
    <p:sldId id="537" r:id="rId4"/>
    <p:sldId id="651" r:id="rId5"/>
    <p:sldId id="520" r:id="rId6"/>
    <p:sldId id="652" r:id="rId7"/>
    <p:sldId id="509" r:id="rId8"/>
    <p:sldId id="663" r:id="rId9"/>
    <p:sldId id="615" r:id="rId10"/>
    <p:sldId id="657" r:id="rId11"/>
    <p:sldId id="476" r:id="rId12"/>
    <p:sldId id="574" r:id="rId13"/>
    <p:sldId id="678" r:id="rId14"/>
    <p:sldId id="510" r:id="rId15"/>
    <p:sldId id="682" r:id="rId16"/>
    <p:sldId id="666" r:id="rId17"/>
    <p:sldId id="667" r:id="rId18"/>
    <p:sldId id="668" r:id="rId19"/>
    <p:sldId id="669" r:id="rId20"/>
    <p:sldId id="683" r:id="rId21"/>
    <p:sldId id="569" r:id="rId22"/>
    <p:sldId id="662" r:id="rId23"/>
    <p:sldId id="670" r:id="rId24"/>
    <p:sldId id="684" r:id="rId25"/>
    <p:sldId id="673" r:id="rId26"/>
    <p:sldId id="671" r:id="rId27"/>
    <p:sldId id="672" r:id="rId28"/>
    <p:sldId id="674" r:id="rId29"/>
    <p:sldId id="660" r:id="rId30"/>
    <p:sldId id="664" r:id="rId31"/>
    <p:sldId id="494" r:id="rId32"/>
    <p:sldId id="580" r:id="rId33"/>
    <p:sldId id="654" r:id="rId34"/>
    <p:sldId id="257" r:id="rId35"/>
    <p:sldId id="500" r:id="rId36"/>
    <p:sldId id="499" r:id="rId37"/>
    <p:sldId id="488" r:id="rId38"/>
    <p:sldId id="487" r:id="rId39"/>
    <p:sldId id="503" r:id="rId40"/>
    <p:sldId id="475" r:id="rId41"/>
    <p:sldId id="655" r:id="rId42"/>
    <p:sldId id="620" r:id="rId43"/>
    <p:sldId id="625" r:id="rId44"/>
    <p:sldId id="623" r:id="rId45"/>
    <p:sldId id="636" r:id="rId46"/>
    <p:sldId id="679" r:id="rId47"/>
    <p:sldId id="618" r:id="rId48"/>
    <p:sldId id="619" r:id="rId49"/>
    <p:sldId id="632" r:id="rId50"/>
    <p:sldId id="617" r:id="rId51"/>
    <p:sldId id="470" r:id="rId52"/>
    <p:sldId id="633" r:id="rId53"/>
    <p:sldId id="649" r:id="rId54"/>
    <p:sldId id="578" r:id="rId55"/>
    <p:sldId id="554" r:id="rId56"/>
    <p:sldId id="650" r:id="rId57"/>
    <p:sldId id="593" r:id="rId58"/>
    <p:sldId id="675" r:id="rId59"/>
    <p:sldId id="661" r:id="rId6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2pPr>
    <a:lvl3pPr marL="9144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3pPr>
    <a:lvl4pPr marL="13716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4pPr>
    <a:lvl5pPr marL="18288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5pPr>
    <a:lvl6pPr marL="2286000" algn="l" defTabSz="914400" rtl="0" eaLnBrk="1" latinLnBrk="0" hangingPunct="1">
      <a:defRPr kern="1200">
        <a:solidFill>
          <a:schemeClr val="tx1"/>
        </a:solidFill>
        <a:latin typeface="Calibri" charset="0"/>
        <a:ea typeface="ＭＳ Ｐゴシック" charset="-128"/>
        <a:cs typeface="ＭＳ Ｐゴシック" charset="-128"/>
      </a:defRPr>
    </a:lvl6pPr>
    <a:lvl7pPr marL="2743200" algn="l" defTabSz="914400" rtl="0" eaLnBrk="1" latinLnBrk="0" hangingPunct="1">
      <a:defRPr kern="1200">
        <a:solidFill>
          <a:schemeClr val="tx1"/>
        </a:solidFill>
        <a:latin typeface="Calibri" charset="0"/>
        <a:ea typeface="ＭＳ Ｐゴシック" charset="-128"/>
        <a:cs typeface="ＭＳ Ｐゴシック" charset="-128"/>
      </a:defRPr>
    </a:lvl7pPr>
    <a:lvl8pPr marL="3200400" algn="l" defTabSz="914400" rtl="0" eaLnBrk="1" latinLnBrk="0" hangingPunct="1">
      <a:defRPr kern="1200">
        <a:solidFill>
          <a:schemeClr val="tx1"/>
        </a:solidFill>
        <a:latin typeface="Calibri" charset="0"/>
        <a:ea typeface="ＭＳ Ｐゴシック" charset="-128"/>
        <a:cs typeface="ＭＳ Ｐゴシック" charset="-128"/>
      </a:defRPr>
    </a:lvl8pPr>
    <a:lvl9pPr marL="3657600" algn="l" defTabSz="914400" rtl="0" eaLnBrk="1" latinLnBrk="0" hangingPunct="1">
      <a:defRPr kern="1200">
        <a:solidFill>
          <a:schemeClr val="tx1"/>
        </a:solidFill>
        <a:latin typeface="Calibri"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BF16"/>
    <a:srgbClr val="FFC25B"/>
    <a:srgbClr val="3612FF"/>
    <a:srgbClr val="2F3690"/>
    <a:srgbClr val="FFFC10"/>
    <a:srgbClr val="FDFC98"/>
    <a:srgbClr val="FFF700"/>
    <a:srgbClr val="FFFF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571"/>
    <p:restoredTop sz="93548"/>
  </p:normalViewPr>
  <p:slideViewPr>
    <p:cSldViewPr snapToGrid="0" snapToObjects="1">
      <p:cViewPr varScale="1">
        <p:scale>
          <a:sx n="79" d="100"/>
          <a:sy n="79" d="100"/>
        </p:scale>
        <p:origin x="200" y="576"/>
      </p:cViewPr>
      <p:guideLst>
        <p:guide orient="horz" pos="2160"/>
        <p:guide pos="2880"/>
      </p:guideLst>
    </p:cSldViewPr>
  </p:slideViewPr>
  <p:notesTextViewPr>
    <p:cViewPr>
      <p:scale>
        <a:sx n="200" d="100"/>
        <a:sy n="2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cs typeface="+mn-cs"/>
              </a:defRPr>
            </a:lvl1pPr>
          </a:lstStyle>
          <a:p>
            <a:pPr>
              <a:defRPr/>
            </a:pPr>
            <a:fld id="{0FE181CE-5936-8848-8BED-E3D042706563}" type="datetime1">
              <a:rPr lang="en-US" altLang="en-US" smtClean="0"/>
              <a:t>11/6/2019</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CCD4994D-5B4A-5547-BFFC-81525C659ABB}" type="slidenum">
              <a:rPr lang="en-US" altLang="en-US"/>
              <a:pPr>
                <a:defRPr/>
              </a:pPr>
              <a:t>‹#›</a:t>
            </a:fld>
            <a:endParaRPr lang="en-US" altLang="en-US"/>
          </a:p>
        </p:txBody>
      </p:sp>
    </p:spTree>
    <p:extLst>
      <p:ext uri="{BB962C8B-B14F-4D97-AF65-F5344CB8AC3E}">
        <p14:creationId xmlns:p14="http://schemas.microsoft.com/office/powerpoint/2010/main" val="154347257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cs typeface="+mn-cs"/>
              </a:defRPr>
            </a:lvl1pPr>
          </a:lstStyle>
          <a:p>
            <a:pPr>
              <a:defRPr/>
            </a:pPr>
            <a:fld id="{14177104-4175-2543-9F5A-7FD6C2162879}" type="datetime1">
              <a:rPr lang="en-US" altLang="en-US" smtClean="0"/>
              <a:t>11/6/2019</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23FBB148-1508-484F-A4CC-6E7201A9AAFF}" type="slidenum">
              <a:rPr lang="en-US" altLang="en-US"/>
              <a:pPr>
                <a:defRPr/>
              </a:pPr>
              <a:t>‹#›</a:t>
            </a:fld>
            <a:endParaRPr lang="en-US" altLang="en-US"/>
          </a:p>
        </p:txBody>
      </p:sp>
    </p:spTree>
    <p:extLst>
      <p:ext uri="{BB962C8B-B14F-4D97-AF65-F5344CB8AC3E}">
        <p14:creationId xmlns:p14="http://schemas.microsoft.com/office/powerpoint/2010/main" val="1514459431"/>
      </p:ext>
    </p:extLst>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5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052BFBEB-E5F5-9F47-A8F9-B584C7CC2826}" type="slidenum">
              <a:rPr lang="en-US" altLang="en-US">
                <a:latin typeface="Arial" charset="0"/>
              </a:rPr>
              <a:pPr>
                <a:spcBef>
                  <a:spcPct val="0"/>
                </a:spcBef>
              </a:pPr>
              <a:t>2</a:t>
            </a:fld>
            <a:endParaRPr lang="en-US" altLang="en-US">
              <a:latin typeface="Arial" charset="0"/>
            </a:endParaRPr>
          </a:p>
        </p:txBody>
      </p:sp>
      <p:sp>
        <p:nvSpPr>
          <p:cNvPr id="5124"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1688562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BDD7BFE1-3BE5-5F4C-A4EE-682AB5092290}"/>
              </a:ext>
            </a:extLst>
          </p:cNvPr>
          <p:cNvSpPr>
            <a:spLocks noGrp="1" noRot="1" noChangeAspect="1" noChangeArrowheads="1" noTextEdit="1"/>
          </p:cNvSpPr>
          <p:nvPr>
            <p:ph type="sldImg"/>
          </p:nvPr>
        </p:nvSpPr>
        <p:spPr>
          <a:ln/>
        </p:spPr>
      </p:sp>
      <p:sp>
        <p:nvSpPr>
          <p:cNvPr id="19458" name="Notes Placeholder 2">
            <a:extLst>
              <a:ext uri="{FF2B5EF4-FFF2-40B4-BE49-F238E27FC236}">
                <a16:creationId xmlns:a16="http://schemas.microsoft.com/office/drawing/2014/main" id="{FD92B3D4-CEA2-8F40-9EF2-810DE9A9EA4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459" name="Slide Number Placeholder 3">
            <a:extLst>
              <a:ext uri="{FF2B5EF4-FFF2-40B4-BE49-F238E27FC236}">
                <a16:creationId xmlns:a16="http://schemas.microsoft.com/office/drawing/2014/main" id="{1EAA5093-E1F9-1849-B55C-8BEB1203FD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BA3A06B-0D53-EE44-A9F3-1CC50FE2B8BF}" type="slidenum">
              <a:rPr lang="en-US" altLang="en-US" sz="1300"/>
              <a:pPr>
                <a:spcBef>
                  <a:spcPct val="0"/>
                </a:spcBef>
              </a:pPr>
              <a:t>35</a:t>
            </a:fld>
            <a:endParaRPr lang="en-US" altLang="en-US" sz="1300"/>
          </a:p>
        </p:txBody>
      </p:sp>
      <p:sp>
        <p:nvSpPr>
          <p:cNvPr id="19460" name="Footer Placeholder 4">
            <a:extLst>
              <a:ext uri="{FF2B5EF4-FFF2-40B4-BE49-F238E27FC236}">
                <a16:creationId xmlns:a16="http://schemas.microsoft.com/office/drawing/2014/main" id="{7B9EB3A1-81BB-484C-923A-8B178995E70F}"/>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endParaRPr lang="en-US" altLang="en-US" sz="1300"/>
          </a:p>
        </p:txBody>
      </p:sp>
    </p:spTree>
    <p:extLst>
      <p:ext uri="{BB962C8B-B14F-4D97-AF65-F5344CB8AC3E}">
        <p14:creationId xmlns:p14="http://schemas.microsoft.com/office/powerpoint/2010/main" val="3563706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a:extLst>
              <a:ext uri="{FF2B5EF4-FFF2-40B4-BE49-F238E27FC236}">
                <a16:creationId xmlns:a16="http://schemas.microsoft.com/office/drawing/2014/main" id="{A13D68F5-E4C6-A247-A3B0-0FF213F655C6}"/>
              </a:ext>
            </a:extLst>
          </p:cNvPr>
          <p:cNvSpPr>
            <a:spLocks noGrp="1" noRot="1" noChangeAspect="1" noTextEdit="1"/>
          </p:cNvSpPr>
          <p:nvPr>
            <p:ph type="sldImg"/>
          </p:nvPr>
        </p:nvSpPr>
        <p:spPr>
          <a:ln/>
        </p:spPr>
      </p:sp>
      <p:sp>
        <p:nvSpPr>
          <p:cNvPr id="78851" name="备注占位符 2">
            <a:extLst>
              <a:ext uri="{FF2B5EF4-FFF2-40B4-BE49-F238E27FC236}">
                <a16:creationId xmlns:a16="http://schemas.microsoft.com/office/drawing/2014/main" id="{D5322CE9-29A7-4B4B-8141-14A1E4CF97E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3" rIns="99048" bIns="49523"/>
          <a:lstStyle/>
          <a:p>
            <a:pPr eaLnBrk="1" hangingPunct="1">
              <a:spcBef>
                <a:spcPct val="0"/>
              </a:spcBef>
            </a:pPr>
            <a:endParaRPr lang="zh-CN" altLang="en-US"/>
          </a:p>
        </p:txBody>
      </p:sp>
      <p:sp>
        <p:nvSpPr>
          <p:cNvPr id="78852" name="灯片编号占位符 3">
            <a:extLst>
              <a:ext uri="{FF2B5EF4-FFF2-40B4-BE49-F238E27FC236}">
                <a16:creationId xmlns:a16="http://schemas.microsoft.com/office/drawing/2014/main" id="{CF072666-0D91-7C44-A685-E94C9A2AE1CE}"/>
              </a:ext>
            </a:extLst>
          </p:cNvPr>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3" rIns="99048" bIns="49523" anchor="b"/>
          <a:lstStyle>
            <a:lvl1pPr defTabSz="989013" eaLnBrk="0" hangingPunct="0">
              <a:defRPr>
                <a:solidFill>
                  <a:schemeClr val="tx1"/>
                </a:solidFill>
                <a:latin typeface="Arial" panose="020B0604020202020204" pitchFamily="34" charset="0"/>
              </a:defRPr>
            </a:lvl1pPr>
            <a:lvl2pPr marL="742950" indent="-285750" defTabSz="989013" eaLnBrk="0" hangingPunct="0">
              <a:defRPr>
                <a:solidFill>
                  <a:schemeClr val="tx1"/>
                </a:solidFill>
                <a:latin typeface="Arial" panose="020B0604020202020204" pitchFamily="34" charset="0"/>
              </a:defRPr>
            </a:lvl2pPr>
            <a:lvl3pPr marL="1143000" indent="-228600" defTabSz="989013" eaLnBrk="0" hangingPunct="0">
              <a:defRPr>
                <a:solidFill>
                  <a:schemeClr val="tx1"/>
                </a:solidFill>
                <a:latin typeface="Arial" panose="020B0604020202020204" pitchFamily="34" charset="0"/>
              </a:defRPr>
            </a:lvl3pPr>
            <a:lvl4pPr marL="1600200" indent="-228600" defTabSz="989013" eaLnBrk="0" hangingPunct="0">
              <a:defRPr>
                <a:solidFill>
                  <a:schemeClr val="tx1"/>
                </a:solidFill>
                <a:latin typeface="Arial" panose="020B0604020202020204" pitchFamily="34" charset="0"/>
              </a:defRPr>
            </a:lvl4pPr>
            <a:lvl5pPr marL="2057400" indent="-228600" defTabSz="989013" eaLnBrk="0" hangingPunct="0">
              <a:defRPr>
                <a:solidFill>
                  <a:schemeClr val="tx1"/>
                </a:solidFill>
                <a:latin typeface="Arial" panose="020B0604020202020204" pitchFamily="34" charset="0"/>
              </a:defRPr>
            </a:lvl5pPr>
            <a:lvl6pPr marL="2514600" indent="-228600" algn="ctr" defTabSz="989013"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989013"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989013"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98901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1B1CB11B-F164-C648-AE6B-50816B19F9B5}" type="slidenum">
              <a:rPr kumimoji="1" lang="zh-CN" altLang="en-US" sz="1300">
                <a:latin typeface="Times New Roman" panose="02020603050405020304" pitchFamily="18" charset="0"/>
              </a:rPr>
              <a:pPr algn="r" eaLnBrk="1" hangingPunct="1"/>
              <a:t>39</a:t>
            </a:fld>
            <a:endParaRPr kumimoji="1" lang="en-US" altLang="zh-CN" sz="1300">
              <a:latin typeface="Times New Roman" panose="02020603050405020304" pitchFamily="18" charset="0"/>
            </a:endParaRPr>
          </a:p>
        </p:txBody>
      </p:sp>
      <p:sp>
        <p:nvSpPr>
          <p:cNvPr id="78853" name="Footer Placeholder 4">
            <a:extLst>
              <a:ext uri="{FF2B5EF4-FFF2-40B4-BE49-F238E27FC236}">
                <a16:creationId xmlns:a16="http://schemas.microsoft.com/office/drawing/2014/main" id="{D2B52609-AC97-1B44-AEAA-3BADE783E136}"/>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38236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27652"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4E1793C-D790-47ED-A174-966AA255601B}" type="slidenum">
              <a:rPr lang="en-US" altLang="en-US" smtClean="0"/>
              <a:pPr/>
              <a:t>53</a:t>
            </a:fld>
            <a:endParaRPr lang="en-US" altLang="en-US"/>
          </a:p>
        </p:txBody>
      </p:sp>
    </p:spTree>
    <p:extLst>
      <p:ext uri="{BB962C8B-B14F-4D97-AF65-F5344CB8AC3E}">
        <p14:creationId xmlns:p14="http://schemas.microsoft.com/office/powerpoint/2010/main" val="213128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B0B6BAFE-5616-DE4A-8C4F-56B3A5EAE010}"/>
              </a:ext>
            </a:extLst>
          </p:cNvPr>
          <p:cNvSpPr>
            <a:spLocks noGrp="1" noRot="1" noChangeAspect="1" noChangeArrowheads="1" noTextEdit="1"/>
          </p:cNvSpPr>
          <p:nvPr>
            <p:ph type="sldImg"/>
          </p:nvPr>
        </p:nvSpPr>
        <p:spPr>
          <a:ln/>
        </p:spPr>
      </p:sp>
      <p:sp>
        <p:nvSpPr>
          <p:cNvPr id="89090" name="Notes Placeholder 2">
            <a:extLst>
              <a:ext uri="{FF2B5EF4-FFF2-40B4-BE49-F238E27FC236}">
                <a16:creationId xmlns:a16="http://schemas.microsoft.com/office/drawing/2014/main" id="{20723F47-A047-DE48-8B9A-71604E6329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9091" name="Slide Number Placeholder 3">
            <a:extLst>
              <a:ext uri="{FF2B5EF4-FFF2-40B4-BE49-F238E27FC236}">
                <a16:creationId xmlns:a16="http://schemas.microsoft.com/office/drawing/2014/main" id="{54F37B94-FD33-A441-8429-3CB44C68B9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4F38721-5D39-4549-BFF4-5B230F2EA83B}" type="slidenum">
              <a:rPr lang="en-US" altLang="en-US" sz="1300"/>
              <a:pPr>
                <a:spcBef>
                  <a:spcPct val="0"/>
                </a:spcBef>
              </a:pPr>
              <a:t>55</a:t>
            </a:fld>
            <a:endParaRPr lang="en-US" altLang="en-US" sz="1300"/>
          </a:p>
        </p:txBody>
      </p:sp>
      <p:sp>
        <p:nvSpPr>
          <p:cNvPr id="89092" name="Footer Placeholder 4">
            <a:extLst>
              <a:ext uri="{FF2B5EF4-FFF2-40B4-BE49-F238E27FC236}">
                <a16:creationId xmlns:a16="http://schemas.microsoft.com/office/drawing/2014/main" id="{25C9AE74-9573-B14D-BC2D-E9F2B08A800B}"/>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endParaRPr lang="en-US" altLang="en-US" sz="1300"/>
          </a:p>
        </p:txBody>
      </p:sp>
    </p:spTree>
    <p:extLst>
      <p:ext uri="{BB962C8B-B14F-4D97-AF65-F5344CB8AC3E}">
        <p14:creationId xmlns:p14="http://schemas.microsoft.com/office/powerpoint/2010/main" val="3365054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84B0152E-1FA5-F64E-8068-9D5F7212038B}" type="slidenum">
              <a:rPr lang="en-US" altLang="en-US">
                <a:latin typeface="Arial" charset="0"/>
              </a:rPr>
              <a:pPr>
                <a:spcBef>
                  <a:spcPct val="0"/>
                </a:spcBef>
              </a:pPr>
              <a:t>3</a:t>
            </a:fld>
            <a:endParaRPr lang="en-US" altLang="en-US">
              <a:latin typeface="Arial" charset="0"/>
            </a:endParaRPr>
          </a:p>
        </p:txBody>
      </p:sp>
      <p:sp>
        <p:nvSpPr>
          <p:cNvPr id="9220"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3986590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charset="0"/>
                <a:ea typeface="ＭＳ Ｐゴシック" charset="-128"/>
                <a:cs typeface="ＭＳ Ｐゴシック" charset="-128"/>
              </a:rPr>
              <a:t>Delta++/Delta0 cross section ratio is 3.  Mention CR-coefs + Qual Prob.</a:t>
            </a:r>
          </a:p>
        </p:txBody>
      </p:sp>
      <p:sp>
        <p:nvSpPr>
          <p:cNvPr id="14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598364B5-0B87-2F46-BD65-8712F7882C67}" type="slidenum">
              <a:rPr lang="en-US" altLang="en-US">
                <a:latin typeface="Arial" charset="0"/>
              </a:rPr>
              <a:pPr>
                <a:spcBef>
                  <a:spcPct val="0"/>
                </a:spcBef>
              </a:pPr>
              <a:t>4</a:t>
            </a:fld>
            <a:endParaRPr lang="en-US" altLang="en-US">
              <a:latin typeface="Arial" charset="0"/>
            </a:endParaRPr>
          </a:p>
        </p:txBody>
      </p:sp>
    </p:spTree>
    <p:extLst>
      <p:ext uri="{BB962C8B-B14F-4D97-AF65-F5344CB8AC3E}">
        <p14:creationId xmlns:p14="http://schemas.microsoft.com/office/powerpoint/2010/main" val="1812638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84B0152E-1FA5-F64E-8068-9D5F7212038B}" type="slidenum">
              <a:rPr lang="en-US" altLang="en-US">
                <a:latin typeface="Arial" charset="0"/>
              </a:rPr>
              <a:pPr>
                <a:spcBef>
                  <a:spcPct val="0"/>
                </a:spcBef>
              </a:pPr>
              <a:t>8</a:t>
            </a:fld>
            <a:endParaRPr lang="en-US" altLang="en-US">
              <a:latin typeface="Arial" charset="0"/>
            </a:endParaRPr>
          </a:p>
        </p:txBody>
      </p:sp>
      <p:sp>
        <p:nvSpPr>
          <p:cNvPr id="9220"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904528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5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052BFBEB-E5F5-9F47-A8F9-B584C7CC2826}" type="slidenum">
              <a:rPr lang="en-US" altLang="en-US">
                <a:latin typeface="Arial" charset="0"/>
              </a:rPr>
              <a:pPr>
                <a:spcBef>
                  <a:spcPct val="0"/>
                </a:spcBef>
              </a:pPr>
              <a:t>11</a:t>
            </a:fld>
            <a:endParaRPr lang="en-US" altLang="en-US">
              <a:latin typeface="Arial" charset="0"/>
            </a:endParaRPr>
          </a:p>
        </p:txBody>
      </p:sp>
      <p:sp>
        <p:nvSpPr>
          <p:cNvPr id="5124"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1612400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84B0152E-1FA5-F64E-8068-9D5F7212038B}" type="slidenum">
              <a:rPr lang="en-US" altLang="en-US">
                <a:latin typeface="Arial" charset="0"/>
              </a:rPr>
              <a:pPr>
                <a:spcBef>
                  <a:spcPct val="0"/>
                </a:spcBef>
              </a:pPr>
              <a:t>12</a:t>
            </a:fld>
            <a:endParaRPr lang="en-US" altLang="en-US">
              <a:latin typeface="Arial" charset="0"/>
            </a:endParaRPr>
          </a:p>
        </p:txBody>
      </p:sp>
      <p:sp>
        <p:nvSpPr>
          <p:cNvPr id="9220"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3333487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5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052BFBEB-E5F5-9F47-A8F9-B584C7CC2826}" type="slidenum">
              <a:rPr lang="en-US" altLang="en-US">
                <a:latin typeface="Arial" charset="0"/>
              </a:rPr>
              <a:pPr>
                <a:spcBef>
                  <a:spcPct val="0"/>
                </a:spcBef>
              </a:pPr>
              <a:t>13</a:t>
            </a:fld>
            <a:endParaRPr lang="en-US" altLang="en-US">
              <a:latin typeface="Arial" charset="0"/>
            </a:endParaRPr>
          </a:p>
        </p:txBody>
      </p:sp>
      <p:sp>
        <p:nvSpPr>
          <p:cNvPr id="5124"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2535086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84B0152E-1FA5-F64E-8068-9D5F7212038B}" type="slidenum">
              <a:rPr lang="en-US" altLang="en-US">
                <a:latin typeface="Arial" charset="0"/>
              </a:rPr>
              <a:pPr>
                <a:spcBef>
                  <a:spcPct val="0"/>
                </a:spcBef>
              </a:pPr>
              <a:t>14</a:t>
            </a:fld>
            <a:endParaRPr lang="en-US" altLang="en-US">
              <a:latin typeface="Arial" charset="0"/>
            </a:endParaRPr>
          </a:p>
        </p:txBody>
      </p:sp>
      <p:sp>
        <p:nvSpPr>
          <p:cNvPr id="9220"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1949078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84B0152E-1FA5-F64E-8068-9D5F7212038B}" type="slidenum">
              <a:rPr lang="en-US" altLang="en-US">
                <a:latin typeface="Arial" charset="0"/>
              </a:rPr>
              <a:pPr>
                <a:spcBef>
                  <a:spcPct val="0"/>
                </a:spcBef>
              </a:pPr>
              <a:t>15</a:t>
            </a:fld>
            <a:endParaRPr lang="en-US" altLang="en-US">
              <a:latin typeface="Arial" charset="0"/>
            </a:endParaRPr>
          </a:p>
        </p:txBody>
      </p:sp>
      <p:sp>
        <p:nvSpPr>
          <p:cNvPr id="9220"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936178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P.L. Cole  -- Strong QCD from Hadron Structure Experiments    Nov. 6, 2019</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A649716-626B-954A-A6A7-335FC600AF5F}" type="slidenum">
              <a:rPr lang="en-US" altLang="en-US"/>
              <a:pPr>
                <a:defRPr/>
              </a:pPr>
              <a:t>‹#›</a:t>
            </a:fld>
            <a:endParaRPr lang="en-US" altLang="en-US"/>
          </a:p>
        </p:txBody>
      </p:sp>
    </p:spTree>
    <p:extLst>
      <p:ext uri="{BB962C8B-B14F-4D97-AF65-F5344CB8AC3E}">
        <p14:creationId xmlns:p14="http://schemas.microsoft.com/office/powerpoint/2010/main" val="545570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P.L. Cole  -- Strong QCD from Hadron Structure Experiments    Nov. 6, 2019</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60B860B-A18D-1446-ABE3-CB71DC376A60}" type="slidenum">
              <a:rPr lang="en-US" altLang="en-US"/>
              <a:pPr>
                <a:defRPr/>
              </a:pPr>
              <a:t>‹#›</a:t>
            </a:fld>
            <a:endParaRPr lang="en-US" altLang="en-US"/>
          </a:p>
        </p:txBody>
      </p:sp>
    </p:spTree>
    <p:extLst>
      <p:ext uri="{BB962C8B-B14F-4D97-AF65-F5344CB8AC3E}">
        <p14:creationId xmlns:p14="http://schemas.microsoft.com/office/powerpoint/2010/main" val="403304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P.L. Cole  -- Strong QCD from Hadron Structure Experiments    Nov. 6, 2019</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263B89B-B795-D541-9450-B058003E5545}" type="slidenum">
              <a:rPr lang="en-US" altLang="en-US"/>
              <a:pPr>
                <a:defRPr/>
              </a:pPr>
              <a:t>‹#›</a:t>
            </a:fld>
            <a:endParaRPr lang="en-US" altLang="en-US"/>
          </a:p>
        </p:txBody>
      </p:sp>
    </p:spTree>
    <p:extLst>
      <p:ext uri="{BB962C8B-B14F-4D97-AF65-F5344CB8AC3E}">
        <p14:creationId xmlns:p14="http://schemas.microsoft.com/office/powerpoint/2010/main" val="887434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P.L. Cole  -- Strong QCD from Hadron Structure Experiments    Nov. 6, 2019</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B7CE779-21FB-D348-B8EA-3C752F0DE6DE}" type="slidenum">
              <a:rPr lang="en-US" altLang="en-US"/>
              <a:pPr>
                <a:defRPr/>
              </a:pPr>
              <a:t>‹#›</a:t>
            </a:fld>
            <a:endParaRPr lang="en-US" altLang="en-US"/>
          </a:p>
        </p:txBody>
      </p:sp>
    </p:spTree>
    <p:extLst>
      <p:ext uri="{BB962C8B-B14F-4D97-AF65-F5344CB8AC3E}">
        <p14:creationId xmlns:p14="http://schemas.microsoft.com/office/powerpoint/2010/main" val="1799351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P.L. Cole  -- Strong QCD from Hadron Structure Experiments    Nov. 6, 2019</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E02EFF5-3144-A149-AF3A-89A507F0F704}" type="slidenum">
              <a:rPr lang="en-US" altLang="en-US"/>
              <a:pPr>
                <a:defRPr/>
              </a:pPr>
              <a:t>‹#›</a:t>
            </a:fld>
            <a:endParaRPr lang="en-US" altLang="en-US"/>
          </a:p>
        </p:txBody>
      </p:sp>
    </p:spTree>
    <p:extLst>
      <p:ext uri="{BB962C8B-B14F-4D97-AF65-F5344CB8AC3E}">
        <p14:creationId xmlns:p14="http://schemas.microsoft.com/office/powerpoint/2010/main" val="837220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P.L. Cole  -- Strong QCD from Hadron Structure Experiments    Nov. 6, 2019</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8D7424C-D430-F24C-918E-90E68E637A2E}" type="slidenum">
              <a:rPr lang="en-US" altLang="en-US"/>
              <a:pPr>
                <a:defRPr/>
              </a:pPr>
              <a:t>‹#›</a:t>
            </a:fld>
            <a:endParaRPr lang="en-US" altLang="en-US"/>
          </a:p>
        </p:txBody>
      </p:sp>
    </p:spTree>
    <p:extLst>
      <p:ext uri="{BB962C8B-B14F-4D97-AF65-F5344CB8AC3E}">
        <p14:creationId xmlns:p14="http://schemas.microsoft.com/office/powerpoint/2010/main" val="856760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P.L. Cole  -- Strong QCD from Hadron Structure Experiments    Nov. 6, 2019</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56830E53-19F6-464D-905F-A3DC9230E6B7}" type="slidenum">
              <a:rPr lang="en-US" altLang="en-US"/>
              <a:pPr>
                <a:defRPr/>
              </a:pPr>
              <a:t>‹#›</a:t>
            </a:fld>
            <a:endParaRPr lang="en-US" altLang="en-US"/>
          </a:p>
        </p:txBody>
      </p:sp>
    </p:spTree>
    <p:extLst>
      <p:ext uri="{BB962C8B-B14F-4D97-AF65-F5344CB8AC3E}">
        <p14:creationId xmlns:p14="http://schemas.microsoft.com/office/powerpoint/2010/main" val="699265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P.L. Cole  -- Strong QCD from Hadron Structure Experiments    Nov. 6, 2019</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AEA58902-6C46-594C-9E4C-1E51A66FAC86}" type="slidenum">
              <a:rPr lang="en-US" altLang="en-US"/>
              <a:pPr>
                <a:defRPr/>
              </a:pPr>
              <a:t>‹#›</a:t>
            </a:fld>
            <a:endParaRPr lang="en-US" altLang="en-US"/>
          </a:p>
        </p:txBody>
      </p:sp>
    </p:spTree>
    <p:extLst>
      <p:ext uri="{BB962C8B-B14F-4D97-AF65-F5344CB8AC3E}">
        <p14:creationId xmlns:p14="http://schemas.microsoft.com/office/powerpoint/2010/main" val="1522708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P.L. Cole  -- Strong QCD from Hadron Structure Experiments    Nov. 6, 2019</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3386914-9120-D54D-A0BF-EF4C0751C264}" type="slidenum">
              <a:rPr lang="en-US" altLang="en-US"/>
              <a:pPr>
                <a:defRPr/>
              </a:pPr>
              <a:t>‹#›</a:t>
            </a:fld>
            <a:endParaRPr lang="en-US" altLang="en-US"/>
          </a:p>
        </p:txBody>
      </p:sp>
    </p:spTree>
    <p:extLst>
      <p:ext uri="{BB962C8B-B14F-4D97-AF65-F5344CB8AC3E}">
        <p14:creationId xmlns:p14="http://schemas.microsoft.com/office/powerpoint/2010/main" val="59861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P.L. Cole  -- Strong QCD from Hadron Structure Experiments    Nov. 6, 2019</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AFF7295-B95A-F24B-BC0F-241FC0B96124}" type="slidenum">
              <a:rPr lang="en-US" altLang="en-US"/>
              <a:pPr>
                <a:defRPr/>
              </a:pPr>
              <a:t>‹#›</a:t>
            </a:fld>
            <a:endParaRPr lang="en-US" altLang="en-US"/>
          </a:p>
        </p:txBody>
      </p:sp>
    </p:spTree>
    <p:extLst>
      <p:ext uri="{BB962C8B-B14F-4D97-AF65-F5344CB8AC3E}">
        <p14:creationId xmlns:p14="http://schemas.microsoft.com/office/powerpoint/2010/main" val="214560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P.L. Cole  -- Strong QCD from Hadron Structure Experiments    Nov. 6, 2019</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C5D4F47-C094-C447-881E-1C420C2A8931}" type="slidenum">
              <a:rPr lang="en-US" altLang="en-US"/>
              <a:pPr>
                <a:defRPr/>
              </a:pPr>
              <a:t>‹#›</a:t>
            </a:fld>
            <a:endParaRPr lang="en-US" altLang="en-US"/>
          </a:p>
        </p:txBody>
      </p:sp>
    </p:spTree>
    <p:extLst>
      <p:ext uri="{BB962C8B-B14F-4D97-AF65-F5344CB8AC3E}">
        <p14:creationId xmlns:p14="http://schemas.microsoft.com/office/powerpoint/2010/main" val="704054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userDrawn="1"/>
        </p:nvSpPr>
        <p:spPr bwMode="auto">
          <a:xfrm>
            <a:off x="0" y="6496050"/>
            <a:ext cx="9144000" cy="365125"/>
          </a:xfrm>
          <a:prstGeom prst="rect">
            <a:avLst/>
          </a:prstGeom>
          <a:blipFill dpi="0" rotWithShape="1">
            <a:blip r:embed="rId13"/>
            <a:srcRect/>
            <a:tile tx="0" ty="0" sx="100000" sy="100000" flip="none" algn="tl"/>
          </a:blipFill>
          <a:ln w="9525">
            <a:solidFill>
              <a:srgbClr val="4A7EBB"/>
            </a:solidFill>
            <a:miter lim="800000"/>
            <a:headEnd/>
            <a:tailEnd/>
          </a:ln>
          <a:effectLst>
            <a:outerShdw blurRad="50800" dist="38100" dir="17099994" rotWithShape="0">
              <a:srgbClr val="C6D9F1">
                <a:alpha val="42998"/>
              </a:srgbClr>
            </a:outerShdw>
          </a:effectLst>
        </p:spPr>
        <p:txBody>
          <a:bodyPr anchor="ct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en-US" altLang="en-US" sz="1800">
              <a:solidFill>
                <a:srgbClr val="FFFFFF"/>
              </a:solidFill>
              <a:cs typeface="+mn-cs"/>
            </a:endParaRPr>
          </a:p>
        </p:txBody>
      </p:sp>
      <p:sp>
        <p:nvSpPr>
          <p:cNvPr id="1027" name="Title Placeholder 1"/>
          <p:cNvSpPr>
            <a:spLocks noGrp="1"/>
          </p:cNvSpPr>
          <p:nvPr>
            <p:ph type="title"/>
          </p:nvPr>
        </p:nvSpPr>
        <p:spPr bwMode="auto">
          <a:xfrm>
            <a:off x="457200" y="-30163"/>
            <a:ext cx="8229600" cy="84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4706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rgbClr val="000090"/>
                </a:solidFill>
                <a:latin typeface="+mn-lt"/>
                <a:ea typeface="+mn-ea"/>
                <a:cs typeface="+mn-cs"/>
              </a:defRPr>
            </a:lvl1pPr>
          </a:lstStyle>
          <a:p>
            <a:pPr>
              <a:defRPr/>
            </a:pPr>
            <a:r>
              <a:rPr lang="en-US"/>
              <a:t>November 16, 2016</a:t>
            </a:r>
          </a:p>
        </p:txBody>
      </p:sp>
      <p:sp>
        <p:nvSpPr>
          <p:cNvPr id="5" name="Footer Placeholder 4"/>
          <p:cNvSpPr>
            <a:spLocks noGrp="1"/>
          </p:cNvSpPr>
          <p:nvPr>
            <p:ph type="ftr" sz="quarter" idx="3"/>
          </p:nvPr>
        </p:nvSpPr>
        <p:spPr>
          <a:xfrm>
            <a:off x="2590800" y="6470650"/>
            <a:ext cx="39624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0090"/>
                </a:solidFill>
                <a:latin typeface="+mn-lt"/>
                <a:ea typeface="+mn-ea"/>
                <a:cs typeface="+mn-cs"/>
              </a:defRPr>
            </a:lvl1pPr>
          </a:lstStyle>
          <a:p>
            <a:pPr>
              <a:defRPr/>
            </a:pPr>
            <a:r>
              <a:rPr lang="en-US"/>
              <a:t>P.L. Cole  -- Strong QCD from Hadron Structure Experiments    Nov. 6, 2019</a:t>
            </a:r>
          </a:p>
        </p:txBody>
      </p:sp>
      <p:sp>
        <p:nvSpPr>
          <p:cNvPr id="6" name="Slide Number Placeholder 5"/>
          <p:cNvSpPr>
            <a:spLocks noGrp="1"/>
          </p:cNvSpPr>
          <p:nvPr>
            <p:ph type="sldNum" sz="quarter" idx="4"/>
          </p:nvPr>
        </p:nvSpPr>
        <p:spPr>
          <a:xfrm>
            <a:off x="6553200" y="64706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000090"/>
                </a:solidFill>
                <a:cs typeface="+mn-cs"/>
              </a:defRPr>
            </a:lvl1pPr>
          </a:lstStyle>
          <a:p>
            <a:pPr>
              <a:defRPr/>
            </a:pPr>
            <a:fld id="{00D4033F-A439-CA4A-9752-128010E3D26B}" type="slidenum">
              <a:rPr lang="en-US" altLang="en-US"/>
              <a:pPr>
                <a:defRPr/>
              </a:pPr>
              <a:t>‹#›</a:t>
            </a:fld>
            <a:endParaRPr lang="en-US" altLang="en-US"/>
          </a:p>
        </p:txBody>
      </p:sp>
      <p:cxnSp>
        <p:nvCxnSpPr>
          <p:cNvPr id="8" name="Straight Connector 7"/>
          <p:cNvCxnSpPr>
            <a:cxnSpLocks noChangeShapeType="1"/>
          </p:cNvCxnSpPr>
          <p:nvPr userDrawn="1"/>
        </p:nvCxnSpPr>
        <p:spPr bwMode="auto">
          <a:xfrm>
            <a:off x="203200" y="812800"/>
            <a:ext cx="8940800" cy="1588"/>
          </a:xfrm>
          <a:prstGeom prst="line">
            <a:avLst/>
          </a:prstGeom>
          <a:noFill/>
          <a:ln w="38100">
            <a:solidFill>
              <a:schemeClr val="tx1"/>
            </a:solidFill>
            <a:round/>
            <a:headEnd/>
            <a:tailEnd/>
          </a:ln>
          <a:effectLst>
            <a:outerShdw blurRad="40005" dist="32639"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userDrawn="1"/>
        </p:nvCxnSpPr>
        <p:spPr bwMode="auto">
          <a:xfrm>
            <a:off x="0" y="787400"/>
            <a:ext cx="8953500" cy="1588"/>
          </a:xfrm>
          <a:prstGeom prst="line">
            <a:avLst/>
          </a:prstGeom>
          <a:noFill/>
          <a:ln w="25400">
            <a:solidFill>
              <a:schemeClr val="accent2"/>
            </a:solidFill>
            <a:round/>
            <a:headEnd/>
            <a:tailEnd/>
          </a:ln>
          <a:effectLst>
            <a:outerShdw blurRad="50800" dist="38100" dir="2700000" algn="br" rotWithShape="0">
              <a:srgbClr val="000000">
                <a:alpha val="42998"/>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userDrawn="1"/>
        </p:nvCxnSpPr>
        <p:spPr bwMode="auto">
          <a:xfrm>
            <a:off x="-25400" y="6469063"/>
            <a:ext cx="9182100" cy="1587"/>
          </a:xfrm>
          <a:prstGeom prst="line">
            <a:avLst/>
          </a:prstGeom>
          <a:noFill/>
          <a:ln w="19050">
            <a:solidFill>
              <a:srgbClr val="008000"/>
            </a:solidFill>
            <a:round/>
            <a:headEnd/>
            <a:tailEnd/>
          </a:ln>
          <a:effectLst>
            <a:outerShdw blurRad="40005" dist="19939" dir="5400000" rotWithShape="0">
              <a:srgbClr val="000000">
                <a:alpha val="37999"/>
              </a:srgbClr>
            </a:outerShdw>
          </a:effectLst>
          <a:extLst>
            <a:ext uri="{909E8E84-426E-40DD-AFC4-6F175D3DCCD1}">
              <a14:hiddenFill xmlns:a14="http://schemas.microsoft.com/office/drawing/2010/main">
                <a:noFill/>
              </a14:hiddenFill>
            </a:ext>
          </a:extLst>
        </p:spPr>
      </p:cxnSp>
      <p:sp>
        <p:nvSpPr>
          <p:cNvPr id="16" name="Rectangle 15"/>
          <p:cNvSpPr/>
          <p:nvPr userDrawn="1"/>
        </p:nvSpPr>
        <p:spPr>
          <a:xfrm>
            <a:off x="0" y="-30162"/>
            <a:ext cx="9144000" cy="817562"/>
          </a:xfrm>
          <a:prstGeom prst="rect">
            <a:avLst/>
          </a:prstGeom>
          <a:blipFill rotWithShape="1">
            <a:blip r:embed="rId13"/>
            <a:tile tx="0" ty="0" sx="100000" sy="100000" flip="none" algn="tl"/>
          </a:blipFill>
          <a:effectLst>
            <a:glow>
              <a:schemeClr val="tx2">
                <a:lumMod val="20000"/>
                <a:lumOff val="80000"/>
              </a:schemeClr>
            </a:glo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hyperlink" Target="https://www.google.com/url?sa=i&amp;rct=j&amp;q=&amp;esrc=s&amp;source=images&amp;cd=&amp;ved=2ahUKEwig6afsn-7bAhVJ6RQKHc8lCYsQjRx6BAgBEAU&amp;url=https://seeklogo.com/vector-logo/322537/lamar&amp;psig=AOvVaw35ehjKRpugmeZvGNSVpvQ9&amp;ust=1529996651160465"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ig6afsn-7bAhVJ6RQKHc8lCYsQjRx6BAgBEAU&amp;url=https://seeklogo.com/vector-logo/322537/lamar&amp;psig=AOvVaw35ehjKRpugmeZvGNSVpvQ9&amp;ust=1529996651160465"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tif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gif"/><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wmf"/><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11.xml"/><Relationship Id="rId7"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7.png"/><Relationship Id="rId5" Type="http://schemas.openxmlformats.org/officeDocument/2006/relationships/image" Target="../media/image45.png"/><Relationship Id="rId10" Type="http://schemas.openxmlformats.org/officeDocument/2006/relationships/image" Target="../media/image46.emf"/><Relationship Id="rId4" Type="http://schemas.openxmlformats.org/officeDocument/2006/relationships/oleObject" Target="../embeddings/oleObject1.bin"/><Relationship Id="rId9"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2.xml"/><Relationship Id="rId5" Type="http://schemas.openxmlformats.org/officeDocument/2006/relationships/image" Target="../media/image57.tiff"/><Relationship Id="rId4" Type="http://schemas.openxmlformats.org/officeDocument/2006/relationships/image" Target="../media/image56.tiff"/></Relationships>
</file>

<file path=ppt/slides/_rels/slide43.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tiff"/><Relationship Id="rId1" Type="http://schemas.openxmlformats.org/officeDocument/2006/relationships/slideLayout" Target="../slideLayouts/slideLayout2.xml"/><Relationship Id="rId5" Type="http://schemas.openxmlformats.org/officeDocument/2006/relationships/image" Target="../media/image62.tiff"/><Relationship Id="rId4" Type="http://schemas.openxmlformats.org/officeDocument/2006/relationships/image" Target="../media/image61.tiff"/></Relationships>
</file>

<file path=ppt/slides/_rels/slide45.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59.tiff"/><Relationship Id="rId1" Type="http://schemas.openxmlformats.org/officeDocument/2006/relationships/slideLayout" Target="../slideLayouts/slideLayout2.xml"/><Relationship Id="rId5" Type="http://schemas.openxmlformats.org/officeDocument/2006/relationships/image" Target="../media/image65.tiff"/><Relationship Id="rId4" Type="http://schemas.openxmlformats.org/officeDocument/2006/relationships/image" Target="../media/image64.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s://arxiv.org/find/hep-ph/1/au:+Strakovsky_I/0/1/0/all/0/1" TargetMode="External"/><Relationship Id="rId3" Type="http://schemas.openxmlformats.org/officeDocument/2006/relationships/hyperlink" Target="https://arxiv.org/find/hep-ph/1/au:+Briscoe_W/0/1/0/all/0/1" TargetMode="External"/><Relationship Id="rId7" Type="http://schemas.openxmlformats.org/officeDocument/2006/relationships/hyperlink" Target="https://arxiv.org/find/hep-ph/1/au:+Naruki_M/0/1/0/all/0/1" TargetMode="External"/><Relationship Id="rId2" Type="http://schemas.openxmlformats.org/officeDocument/2006/relationships/image" Target="../media/image68.tiff"/><Relationship Id="rId1" Type="http://schemas.openxmlformats.org/officeDocument/2006/relationships/slideLayout" Target="../slideLayouts/slideLayout7.xml"/><Relationship Id="rId6" Type="http://schemas.openxmlformats.org/officeDocument/2006/relationships/hyperlink" Target="https://arxiv.org/find/hep-ph/1/au:+Manley_D/0/1/0/all/0/1" TargetMode="External"/><Relationship Id="rId5" Type="http://schemas.openxmlformats.org/officeDocument/2006/relationships/hyperlink" Target="https://arxiv.org/find/hep-ph/1/au:+Haberzettl_H/0/1/0/all/0/1" TargetMode="External"/><Relationship Id="rId4" Type="http://schemas.openxmlformats.org/officeDocument/2006/relationships/hyperlink" Target="https://arxiv.org/find/hep-ph/1/au:+Doring_M/0/1/0/all/0/1" TargetMode="External"/><Relationship Id="rId9" Type="http://schemas.openxmlformats.org/officeDocument/2006/relationships/hyperlink" Target="https://arxiv.org/find/hep-ph/1/au:+Swanson_E/0/1/0/all/0/1"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70.tiff"/><Relationship Id="rId1" Type="http://schemas.openxmlformats.org/officeDocument/2006/relationships/slideLayout" Target="../slideLayouts/slideLayout2.xml"/><Relationship Id="rId4" Type="http://schemas.openxmlformats.org/officeDocument/2006/relationships/image" Target="../media/image72.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emf"/></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4"/>
          <p:cNvSpPr txBox="1">
            <a:spLocks noChangeArrowheads="1"/>
          </p:cNvSpPr>
          <p:nvPr/>
        </p:nvSpPr>
        <p:spPr bwMode="auto">
          <a:xfrm>
            <a:off x="7611260" y="6462529"/>
            <a:ext cx="16771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r>
              <a:rPr lang="en-US" sz="1800" b="1" dirty="0"/>
              <a:t> PHY-1615146</a:t>
            </a:r>
            <a:endParaRPr lang="uk-UA" sz="1800" b="1" dirty="0"/>
          </a:p>
        </p:txBody>
      </p:sp>
      <p:sp>
        <p:nvSpPr>
          <p:cNvPr id="4098" name="Rectangle 6"/>
          <p:cNvSpPr>
            <a:spLocks noChangeArrowheads="1"/>
          </p:cNvSpPr>
          <p:nvPr/>
        </p:nvSpPr>
        <p:spPr bwMode="auto">
          <a:xfrm>
            <a:off x="-9938" y="6245870"/>
            <a:ext cx="2379634" cy="646331"/>
          </a:xfrm>
          <a:prstGeom prst="rect">
            <a:avLst/>
          </a:prstGeom>
          <a:solidFill>
            <a:srgbClr val="FFBF16"/>
          </a:solidFill>
          <a:ln>
            <a:solidFill>
              <a:schemeClr val="tx1"/>
            </a:solidFill>
          </a:ln>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1800" dirty="0">
                <a:solidFill>
                  <a:schemeClr val="tx2"/>
                </a:solidFill>
              </a:rPr>
              <a:t>Philip Cole</a:t>
            </a:r>
            <a:endParaRPr lang="en-US" altLang="en-US" sz="1800" dirty="0">
              <a:solidFill>
                <a:srgbClr val="FF0000"/>
              </a:solidFill>
            </a:endParaRPr>
          </a:p>
          <a:p>
            <a:pPr algn="ctr" eaLnBrk="1" hangingPunct="1">
              <a:spcBef>
                <a:spcPct val="0"/>
              </a:spcBef>
              <a:buFontTx/>
              <a:buNone/>
            </a:pPr>
            <a:r>
              <a:rPr lang="en-US" altLang="en-US" sz="1800" dirty="0">
                <a:solidFill>
                  <a:schemeClr val="tx2"/>
                </a:solidFill>
              </a:rPr>
              <a:t>Lamar University</a:t>
            </a: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15374" name="Rectangle 2"/>
          <p:cNvSpPr>
            <a:spLocks noChangeArrowheads="1"/>
          </p:cNvSpPr>
          <p:nvPr/>
        </p:nvSpPr>
        <p:spPr bwMode="auto">
          <a:xfrm>
            <a:off x="0" y="128149"/>
            <a:ext cx="9144000" cy="1200329"/>
          </a:xfrm>
          <a:prstGeom prst="rect">
            <a:avLst/>
          </a:prstGeom>
          <a:gradFill flip="none" rotWithShape="1">
            <a:gsLst>
              <a:gs pos="0">
                <a:srgbClr val="FFBF16">
                  <a:shade val="30000"/>
                  <a:satMod val="115000"/>
                  <a:lumMod val="97000"/>
                  <a:lumOff val="3000"/>
                </a:srgbClr>
              </a:gs>
              <a:gs pos="15000">
                <a:srgbClr val="FFBF16">
                  <a:shade val="67500"/>
                  <a:satMod val="115000"/>
                </a:srgbClr>
              </a:gs>
              <a:gs pos="100000">
                <a:srgbClr val="FFBF16">
                  <a:shade val="100000"/>
                  <a:satMod val="115000"/>
                </a:srgbClr>
              </a:gs>
            </a:gsLst>
            <a:lin ang="16200000" scaled="1"/>
            <a:tileRect/>
          </a:gradFill>
          <a:ln w="57150" cmpd="dbl">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headEnd/>
            <a:tailEnd/>
          </a:ln>
          <a:effectLst>
            <a:glow rad="101600">
              <a:schemeClr val="accent2">
                <a:satMod val="175000"/>
                <a:alpha val="40000"/>
              </a:schemeClr>
            </a:glow>
            <a:outerShdw blurRad="419100" dist="50800" dir="5400000" algn="ctr" rotWithShape="0">
              <a:srgbClr val="000000">
                <a:alpha val="43137"/>
              </a:srgbClr>
            </a:outerShdw>
          </a:effectLst>
          <a:scene3d>
            <a:camera prst="orthographicFront"/>
            <a:lightRig rig="threePt" dir="t"/>
          </a:scene3d>
          <a:sp3d>
            <a:bevelT prst="relaxedInset"/>
          </a:sp3d>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sz="3600" b="1" dirty="0"/>
              <a:t>Bridging a Gap Between Space-like and </a:t>
            </a:r>
          </a:p>
          <a:p>
            <a:pPr algn="ctr" eaLnBrk="1" hangingPunct="1">
              <a:spcBef>
                <a:spcPct val="0"/>
              </a:spcBef>
              <a:buFontTx/>
              <a:buNone/>
              <a:defRPr/>
            </a:pPr>
            <a:r>
              <a:rPr lang="en-US" sz="3600" b="1" dirty="0"/>
              <a:t>Time-like EM Transition Form Factors</a:t>
            </a:r>
            <a:endParaRPr lang="en-US" sz="3600" b="1" dirty="0">
              <a:ln w="22225">
                <a:solidFill>
                  <a:schemeClr val="accent2"/>
                </a:solidFill>
                <a:prstDash val="solid"/>
              </a:ln>
              <a:solidFill>
                <a:srgbClr val="C00000"/>
              </a:solidFill>
              <a:latin typeface="+mn-lt"/>
              <a:cs typeface="+mn-cs"/>
            </a:endParaRPr>
          </a:p>
        </p:txBody>
      </p:sp>
      <p:pic>
        <p:nvPicPr>
          <p:cNvPr id="10"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4986" y="6271526"/>
            <a:ext cx="611880" cy="6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ChangeArrowheads="1"/>
          </p:cNvSpPr>
          <p:nvPr/>
        </p:nvSpPr>
        <p:spPr bwMode="auto">
          <a:xfrm>
            <a:off x="4028884" y="6462529"/>
            <a:ext cx="2504661" cy="369332"/>
          </a:xfrm>
          <a:prstGeom prst="rect">
            <a:avLst/>
          </a:prstGeom>
          <a:solidFill>
            <a:srgbClr val="FFBF16"/>
          </a:solidFill>
          <a:ln>
            <a:solidFill>
              <a:schemeClr val="tx1"/>
            </a:solidFill>
          </a:ln>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1800" dirty="0">
                <a:solidFill>
                  <a:schemeClr val="tx2"/>
                </a:solidFill>
              </a:rPr>
              <a:t>Nov. 6, 2019</a:t>
            </a:r>
          </a:p>
        </p:txBody>
      </p:sp>
      <p:pic>
        <p:nvPicPr>
          <p:cNvPr id="11" name="Picture 11" descr="mage result for lamar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95400" y="1447800"/>
            <a:ext cx="4070433" cy="237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stretch>
            <a:fillRect/>
          </a:stretch>
        </p:blipFill>
        <p:spPr>
          <a:xfrm>
            <a:off x="2681503" y="6245870"/>
            <a:ext cx="876703" cy="620675"/>
          </a:xfrm>
          <a:prstGeom prst="rect">
            <a:avLst/>
          </a:prstGeom>
        </p:spPr>
      </p:pic>
      <p:pic>
        <p:nvPicPr>
          <p:cNvPr id="6" name="Picture 5">
            <a:extLst>
              <a:ext uri="{FF2B5EF4-FFF2-40B4-BE49-F238E27FC236}">
                <a16:creationId xmlns:a16="http://schemas.microsoft.com/office/drawing/2014/main" id="{FA8199FD-7DFD-DD40-95C0-E0EA82DDCBED}"/>
              </a:ext>
            </a:extLst>
          </p:cNvPr>
          <p:cNvPicPr>
            <a:picLocks noChangeAspect="1"/>
          </p:cNvPicPr>
          <p:nvPr/>
        </p:nvPicPr>
        <p:blipFill>
          <a:blip r:embed="rId7"/>
          <a:stretch>
            <a:fillRect/>
          </a:stretch>
        </p:blipFill>
        <p:spPr>
          <a:xfrm>
            <a:off x="642730" y="1465951"/>
            <a:ext cx="7858540" cy="4588216"/>
          </a:xfrm>
          <a:prstGeom prst="rect">
            <a:avLst/>
          </a:prstGeom>
          <a:ln w="57150">
            <a:solidFill>
              <a:schemeClr val="tx1"/>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15374" name="Rectangle 2"/>
          <p:cNvSpPr>
            <a:spLocks noChangeArrowheads="1"/>
          </p:cNvSpPr>
          <p:nvPr/>
        </p:nvSpPr>
        <p:spPr bwMode="auto">
          <a:xfrm>
            <a:off x="0" y="128149"/>
            <a:ext cx="9144000" cy="1200329"/>
          </a:xfrm>
          <a:prstGeom prst="rect">
            <a:avLst/>
          </a:prstGeom>
          <a:gradFill flip="none" rotWithShape="1">
            <a:gsLst>
              <a:gs pos="0">
                <a:srgbClr val="FFBF16">
                  <a:shade val="30000"/>
                  <a:satMod val="115000"/>
                  <a:lumMod val="97000"/>
                  <a:lumOff val="3000"/>
                </a:srgbClr>
              </a:gs>
              <a:gs pos="15000">
                <a:srgbClr val="FFBF16">
                  <a:shade val="67500"/>
                  <a:satMod val="115000"/>
                </a:srgbClr>
              </a:gs>
              <a:gs pos="100000">
                <a:srgbClr val="FFBF16">
                  <a:shade val="100000"/>
                  <a:satMod val="115000"/>
                </a:srgbClr>
              </a:gs>
            </a:gsLst>
            <a:lin ang="16200000" scaled="1"/>
            <a:tileRect/>
          </a:gradFill>
          <a:ln w="57150" cmpd="dbl">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headEnd/>
            <a:tailEnd/>
          </a:ln>
          <a:effectLst>
            <a:glow rad="101600">
              <a:schemeClr val="accent2">
                <a:satMod val="175000"/>
                <a:alpha val="40000"/>
              </a:schemeClr>
            </a:glow>
            <a:outerShdw blurRad="419100" dist="50800" dir="5400000" algn="ctr" rotWithShape="0">
              <a:srgbClr val="000000">
                <a:alpha val="43137"/>
              </a:srgbClr>
            </a:outerShdw>
          </a:effectLst>
          <a:scene3d>
            <a:camera prst="orthographicFront"/>
            <a:lightRig rig="threePt" dir="t"/>
          </a:scene3d>
          <a:sp3d>
            <a:bevelT prst="relaxedInset"/>
          </a:sp3d>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sz="3600" b="1" dirty="0"/>
              <a:t>Bridging a Gap Between Space-like and </a:t>
            </a:r>
          </a:p>
          <a:p>
            <a:pPr algn="ctr" eaLnBrk="1" hangingPunct="1">
              <a:spcBef>
                <a:spcPct val="0"/>
              </a:spcBef>
              <a:buFontTx/>
              <a:buNone/>
              <a:defRPr/>
            </a:pPr>
            <a:r>
              <a:rPr lang="en-US" sz="3600" b="1" dirty="0"/>
              <a:t>Time-like EM Transition Form Factors</a:t>
            </a:r>
            <a:endParaRPr lang="en-US" sz="3600" b="1" dirty="0">
              <a:ln w="22225">
                <a:solidFill>
                  <a:schemeClr val="accent2"/>
                </a:solidFill>
                <a:prstDash val="solid"/>
              </a:ln>
              <a:solidFill>
                <a:srgbClr val="C00000"/>
              </a:solidFill>
              <a:latin typeface="+mn-lt"/>
              <a:cs typeface="+mn-cs"/>
            </a:endParaRPr>
          </a:p>
        </p:txBody>
      </p:sp>
      <p:pic>
        <p:nvPicPr>
          <p:cNvPr id="11" name="Picture 11" descr="mage result for lamar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95400" y="1447800"/>
            <a:ext cx="4070433" cy="237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C8AF86A-1D74-9841-A327-11D1B2AB2BF0}"/>
              </a:ext>
            </a:extLst>
          </p:cNvPr>
          <p:cNvSpPr txBox="1"/>
          <p:nvPr/>
        </p:nvSpPr>
        <p:spPr>
          <a:xfrm>
            <a:off x="172251" y="1408044"/>
            <a:ext cx="3234347" cy="461665"/>
          </a:xfrm>
          <a:prstGeom prst="rect">
            <a:avLst/>
          </a:prstGeom>
          <a:noFill/>
        </p:spPr>
        <p:txBody>
          <a:bodyPr wrap="none" rtlCol="0">
            <a:spAutoFit/>
          </a:bodyPr>
          <a:lstStyle/>
          <a:p>
            <a:r>
              <a:rPr lang="en-US" sz="2400" dirty="0"/>
              <a:t>A (partial) report on the </a:t>
            </a:r>
          </a:p>
        </p:txBody>
      </p:sp>
      <p:pic>
        <p:nvPicPr>
          <p:cNvPr id="12" name="Picture 11">
            <a:extLst>
              <a:ext uri="{FF2B5EF4-FFF2-40B4-BE49-F238E27FC236}">
                <a16:creationId xmlns:a16="http://schemas.microsoft.com/office/drawing/2014/main" id="{6F60F191-65B6-E244-AD09-B08A59233AA3}"/>
              </a:ext>
            </a:extLst>
          </p:cNvPr>
          <p:cNvPicPr>
            <a:picLocks noChangeAspect="1"/>
          </p:cNvPicPr>
          <p:nvPr/>
        </p:nvPicPr>
        <p:blipFill>
          <a:blip r:embed="rId5"/>
          <a:stretch>
            <a:fillRect/>
          </a:stretch>
        </p:blipFill>
        <p:spPr>
          <a:xfrm>
            <a:off x="86125" y="1909793"/>
            <a:ext cx="8971749" cy="4948207"/>
          </a:xfrm>
          <a:prstGeom prst="rect">
            <a:avLst/>
          </a:prstGeom>
        </p:spPr>
      </p:pic>
    </p:spTree>
    <p:extLst>
      <p:ext uri="{BB962C8B-B14F-4D97-AF65-F5344CB8AC3E}">
        <p14:creationId xmlns:p14="http://schemas.microsoft.com/office/powerpoint/2010/main" val="40015700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62000" y="1371600"/>
            <a:ext cx="7696200" cy="2286000"/>
          </a:xfrm>
          <a:prstGeom prst="rect">
            <a:avLst/>
          </a:prstGeom>
          <a:noFill/>
          <a:ln w="9525">
            <a:noFill/>
            <a:miter lim="800000"/>
            <a:headEnd/>
            <a:tailEnd/>
          </a:ln>
          <a:effec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defRPr/>
            </a:pPr>
            <a:br>
              <a:rPr lang="en-US" altLang="en-US" sz="4000" b="1">
                <a:solidFill>
                  <a:schemeClr val="tx2"/>
                </a:solidFill>
                <a:effectLst>
                  <a:outerShdw blurRad="38100" dist="38100" dir="2700000" algn="tl">
                    <a:srgbClr val="C0C0C0"/>
                  </a:outerShdw>
                </a:effectLst>
                <a:latin typeface="Comic Sans MS" charset="0"/>
                <a:cs typeface="+mn-cs"/>
              </a:rPr>
            </a:br>
            <a:endParaRPr lang="en-US" altLang="en-US" sz="4000" b="1">
              <a:solidFill>
                <a:schemeClr val="tx2"/>
              </a:solidFill>
              <a:effectLst>
                <a:outerShdw blurRad="38100" dist="38100" dir="2700000" algn="tl">
                  <a:srgbClr val="C0C0C0"/>
                </a:outerShdw>
              </a:effectLst>
              <a:latin typeface="Comic Sans MS" charset="0"/>
              <a:cs typeface="+mn-cs"/>
            </a:endParaRP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8195" name="Title 1"/>
          <p:cNvSpPr>
            <a:spLocks noGrp="1"/>
          </p:cNvSpPr>
          <p:nvPr>
            <p:ph type="ctrTitle"/>
          </p:nvPr>
        </p:nvSpPr>
        <p:spPr>
          <a:xfrm>
            <a:off x="-66675" y="74613"/>
            <a:ext cx="9144000" cy="663575"/>
          </a:xfrm>
        </p:spPr>
        <p:txBody>
          <a:bodyPr/>
          <a:lstStyle/>
          <a:p>
            <a:pPr eaLnBrk="1" hangingPunct="1"/>
            <a:r>
              <a:rPr lang="en-US" altLang="en-US" sz="2800" b="1" dirty="0">
                <a:solidFill>
                  <a:srgbClr val="000090"/>
                </a:solidFill>
                <a:ea typeface="ＭＳ Ｐゴシック" charset="-128"/>
                <a:cs typeface="ＭＳ Ｐゴシック" charset="-128"/>
              </a:rPr>
              <a:t>Our Research Vision</a:t>
            </a:r>
          </a:p>
        </p:txBody>
      </p:sp>
      <p:sp>
        <p:nvSpPr>
          <p:cNvPr id="8196" name="TextBox 2"/>
          <p:cNvSpPr txBox="1">
            <a:spLocks noChangeArrowheads="1"/>
          </p:cNvSpPr>
          <p:nvPr/>
        </p:nvSpPr>
        <p:spPr bwMode="auto">
          <a:xfrm>
            <a:off x="0" y="995332"/>
            <a:ext cx="9144000" cy="6340197"/>
          </a:xfrm>
          <a:prstGeom prst="rect">
            <a:avLst/>
          </a:prstGeom>
          <a:solidFill>
            <a:srgbClr val="FFBF16"/>
          </a:solidFill>
          <a:ln w="3175">
            <a:solidFill>
              <a:srgbClr val="3612FF"/>
            </a:solidFill>
            <a:miter lim="800000"/>
            <a:headEnd/>
            <a:tailEnd/>
          </a:ln>
        </p:spPr>
        <p:txBody>
          <a:bodyPr wrap="square">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marL="457200" lvl="1" indent="0" algn="ctr"/>
            <a:r>
              <a:rPr lang="en-US" altLang="en-US" sz="2800" dirty="0"/>
              <a:t>At the BES III Workshop (Sept 14-16, 2019) </a:t>
            </a:r>
          </a:p>
          <a:p>
            <a:pPr marL="457200" lvl="1" indent="0" algn="ctr"/>
            <a:endParaRPr lang="en-US" sz="2800" dirty="0"/>
          </a:p>
          <a:p>
            <a:pPr marL="0" indent="0" algn="ctr"/>
            <a:r>
              <a:rPr lang="en-US" sz="3200" dirty="0"/>
              <a:t>This workshop included the following topics:</a:t>
            </a:r>
          </a:p>
          <a:p>
            <a:pPr marL="457200" lvl="1" indent="0" algn="ctr"/>
            <a:endParaRPr lang="en-US" sz="1400" dirty="0"/>
          </a:p>
          <a:p>
            <a:pPr marL="914400" lvl="1" indent="-457200">
              <a:buFont typeface="+mj-lt"/>
              <a:buAutoNum type="arabicPeriod"/>
            </a:pPr>
            <a:r>
              <a:rPr lang="en-US" sz="2800" b="1" dirty="0">
                <a:solidFill>
                  <a:srgbClr val="FF0000"/>
                </a:solidFill>
              </a:rPr>
              <a:t>State of the art of nucleon form factor from theory and experiment*</a:t>
            </a:r>
          </a:p>
          <a:p>
            <a:pPr marL="914400" lvl="1" indent="-457200">
              <a:buFont typeface="+mj-lt"/>
              <a:buAutoNum type="arabicPeriod"/>
            </a:pPr>
            <a:endParaRPr lang="en-US" sz="800" b="1" dirty="0">
              <a:solidFill>
                <a:srgbClr val="FF0000"/>
              </a:solidFill>
            </a:endParaRPr>
          </a:p>
          <a:p>
            <a:pPr marL="914400" lvl="1" indent="-457200">
              <a:buFont typeface="+mj-lt"/>
              <a:buAutoNum type="arabicPeriod"/>
            </a:pPr>
            <a:r>
              <a:rPr lang="en-US" sz="2800" b="1" dirty="0">
                <a:solidFill>
                  <a:srgbClr val="FF0000"/>
                </a:solidFill>
              </a:rPr>
              <a:t>The production of baryon pair in electromagnetic and hadronic processes*</a:t>
            </a:r>
          </a:p>
          <a:p>
            <a:pPr marL="914400" lvl="1" indent="-457200">
              <a:buFont typeface="+mj-lt"/>
              <a:buAutoNum type="arabicPeriod"/>
            </a:pPr>
            <a:endParaRPr lang="en-US" sz="800" dirty="0"/>
          </a:p>
          <a:p>
            <a:pPr marL="914400" lvl="1" indent="-457200">
              <a:buFont typeface="+mj-lt"/>
              <a:buAutoNum type="arabicPeriod"/>
            </a:pPr>
            <a:r>
              <a:rPr lang="en-US" sz="2800" dirty="0"/>
              <a:t>Polarization in hyperon production or decay and the interpretations.</a:t>
            </a:r>
          </a:p>
          <a:p>
            <a:pPr marL="914400" lvl="1" indent="-457200">
              <a:buFont typeface="+mj-lt"/>
              <a:buAutoNum type="arabicPeriod"/>
            </a:pPr>
            <a:endParaRPr lang="en-US" sz="800" dirty="0"/>
          </a:p>
          <a:p>
            <a:pPr marL="914400" lvl="1" indent="-457200">
              <a:buFont typeface="+mj-lt"/>
              <a:buAutoNum type="arabicPeriod"/>
            </a:pPr>
            <a:r>
              <a:rPr lang="en-US" sz="2800" dirty="0"/>
              <a:t>Prospect of hyperon physics in the future super tau-charm factory</a:t>
            </a:r>
          </a:p>
          <a:p>
            <a:pPr marL="457200" lvl="1" indent="0"/>
            <a:br>
              <a:rPr lang="en-US" sz="2800" dirty="0"/>
            </a:br>
            <a:r>
              <a:rPr lang="en-US" dirty="0">
                <a:solidFill>
                  <a:srgbClr val="FF0000"/>
                </a:solidFill>
              </a:rPr>
              <a:t>*primarily TL</a:t>
            </a:r>
            <a:endParaRPr lang="en-US" altLang="en-US" dirty="0">
              <a:solidFill>
                <a:srgbClr val="FF0000"/>
              </a:solidFill>
            </a:endParaRPr>
          </a:p>
        </p:txBody>
      </p:sp>
    </p:spTree>
    <p:extLst>
      <p:ext uri="{BB962C8B-B14F-4D97-AF65-F5344CB8AC3E}">
        <p14:creationId xmlns:p14="http://schemas.microsoft.com/office/powerpoint/2010/main" val="376092858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11" b="42316"/>
          <a:stretch/>
        </p:blipFill>
        <p:spPr bwMode="auto">
          <a:xfrm>
            <a:off x="5299823" y="2374795"/>
            <a:ext cx="3624969" cy="29827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374" name="Rectangle 2"/>
          <p:cNvSpPr>
            <a:spLocks noChangeArrowheads="1"/>
          </p:cNvSpPr>
          <p:nvPr/>
        </p:nvSpPr>
        <p:spPr bwMode="auto">
          <a:xfrm>
            <a:off x="0" y="599677"/>
            <a:ext cx="9144000" cy="830997"/>
          </a:xfrm>
          <a:prstGeom prst="rect">
            <a:avLst/>
          </a:prstGeom>
          <a:gradFill flip="none" rotWithShape="1">
            <a:gsLst>
              <a:gs pos="0">
                <a:srgbClr val="FFBF16">
                  <a:shade val="30000"/>
                  <a:satMod val="115000"/>
                  <a:lumMod val="97000"/>
                  <a:lumOff val="3000"/>
                </a:srgbClr>
              </a:gs>
              <a:gs pos="15000">
                <a:srgbClr val="FFBF16">
                  <a:shade val="67500"/>
                  <a:satMod val="115000"/>
                </a:srgbClr>
              </a:gs>
              <a:gs pos="100000">
                <a:srgbClr val="FFBF16">
                  <a:shade val="100000"/>
                  <a:satMod val="115000"/>
                </a:srgbClr>
              </a:gs>
            </a:gsLst>
            <a:lin ang="16200000" scaled="1"/>
            <a:tileRect/>
          </a:gradFill>
          <a:ln w="28575" cmpd="dbl">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headEnd/>
            <a:tailEnd/>
          </a:ln>
          <a:effectLst>
            <a:glow rad="101600">
              <a:schemeClr val="accent2">
                <a:satMod val="175000"/>
                <a:alpha val="40000"/>
              </a:schemeClr>
            </a:glow>
            <a:outerShdw blurRad="419100" dist="50800" dir="5400000" algn="ctr" rotWithShape="0">
              <a:srgbClr val="000000">
                <a:alpha val="43137"/>
              </a:srgbClr>
            </a:outerShdw>
          </a:effectLst>
          <a:scene3d>
            <a:camera prst="orthographicFront"/>
            <a:lightRig rig="threePt" dir="t"/>
          </a:scene3d>
          <a:sp3d>
            <a:bevelT prst="relaxedInset"/>
          </a:sp3d>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sz="2400" dirty="0">
                <a:latin typeface="Copperplate Gothic Bold" charset="0"/>
                <a:ea typeface="Copperplate Gothic Bold" charset="0"/>
                <a:cs typeface="Copperplate Gothic Bold" charset="0"/>
              </a:rPr>
              <a:t>The ECT* Workshop:</a:t>
            </a:r>
          </a:p>
          <a:p>
            <a:pPr algn="ctr" eaLnBrk="1" hangingPunct="1">
              <a:spcBef>
                <a:spcPct val="0"/>
              </a:spcBef>
              <a:buFontTx/>
              <a:buNone/>
              <a:defRPr/>
            </a:pPr>
            <a:r>
              <a:rPr lang="en-US" sz="2400" b="1" dirty="0"/>
              <a:t>Space-like and time-like electromagnetic baryonic transitions  </a:t>
            </a:r>
            <a:endParaRPr lang="en-US" sz="2400" dirty="0"/>
          </a:p>
        </p:txBody>
      </p:sp>
      <p:sp>
        <p:nvSpPr>
          <p:cNvPr id="2" name="TextBox 1">
            <a:extLst>
              <a:ext uri="{FF2B5EF4-FFF2-40B4-BE49-F238E27FC236}">
                <a16:creationId xmlns:a16="http://schemas.microsoft.com/office/drawing/2014/main" id="{400C7F15-5F4A-574E-9175-5C706A60A267}"/>
              </a:ext>
            </a:extLst>
          </p:cNvPr>
          <p:cNvSpPr txBox="1"/>
          <p:nvPr/>
        </p:nvSpPr>
        <p:spPr>
          <a:xfrm>
            <a:off x="0" y="3557"/>
            <a:ext cx="3984489" cy="523220"/>
          </a:xfrm>
          <a:prstGeom prst="rect">
            <a:avLst/>
          </a:prstGeom>
          <a:noFill/>
        </p:spPr>
        <p:txBody>
          <a:bodyPr wrap="none" rtlCol="0">
            <a:spAutoFit/>
          </a:bodyPr>
          <a:lstStyle/>
          <a:p>
            <a:r>
              <a:rPr lang="en-US" sz="2800" b="1" dirty="0"/>
              <a:t>And with a few words on </a:t>
            </a:r>
          </a:p>
        </p:txBody>
      </p:sp>
      <p:sp>
        <p:nvSpPr>
          <p:cNvPr id="6" name="TextBox 5">
            <a:extLst>
              <a:ext uri="{FF2B5EF4-FFF2-40B4-BE49-F238E27FC236}">
                <a16:creationId xmlns:a16="http://schemas.microsoft.com/office/drawing/2014/main" id="{F58A328E-0600-1042-930A-A5926DD2E850}"/>
              </a:ext>
            </a:extLst>
          </p:cNvPr>
          <p:cNvSpPr txBox="1"/>
          <p:nvPr/>
        </p:nvSpPr>
        <p:spPr>
          <a:xfrm>
            <a:off x="5222700" y="5573886"/>
            <a:ext cx="3832225" cy="1231106"/>
          </a:xfrm>
          <a:prstGeom prst="rect">
            <a:avLst/>
          </a:prstGeom>
          <a:solidFill>
            <a:srgbClr val="FFBF16"/>
          </a:solidFill>
        </p:spPr>
        <p:txBody>
          <a:bodyPr wrap="square" rtlCol="0">
            <a:spAutoFit/>
          </a:bodyPr>
          <a:lstStyle/>
          <a:p>
            <a:r>
              <a:rPr lang="en-US" sz="2000" dirty="0"/>
              <a:t>The SL/TL ECT* Organizers:  </a:t>
            </a:r>
          </a:p>
          <a:p>
            <a:pPr marL="742950" lvl="1" indent="-285750">
              <a:buFont typeface="Arial" panose="020B0604020202020204" pitchFamily="34" charset="0"/>
              <a:buChar char="•"/>
            </a:pPr>
            <a:r>
              <a:rPr lang="en-US" dirty="0">
                <a:solidFill>
                  <a:srgbClr val="FF0000"/>
                </a:solidFill>
              </a:rPr>
              <a:t>Philip Cole, </a:t>
            </a:r>
          </a:p>
          <a:p>
            <a:pPr marL="742950" lvl="1" indent="-285750">
              <a:buFont typeface="Arial" panose="020B0604020202020204" pitchFamily="34" charset="0"/>
              <a:buChar char="•"/>
            </a:pPr>
            <a:r>
              <a:rPr lang="en-US" dirty="0" err="1">
                <a:solidFill>
                  <a:srgbClr val="FF0000"/>
                </a:solidFill>
              </a:rPr>
              <a:t>Béatrice</a:t>
            </a:r>
            <a:r>
              <a:rPr lang="en-US" dirty="0">
                <a:solidFill>
                  <a:srgbClr val="FF0000"/>
                </a:solidFill>
              </a:rPr>
              <a:t> Ramstein, </a:t>
            </a:r>
          </a:p>
          <a:p>
            <a:pPr marL="742950" lvl="1" indent="-285750">
              <a:buFont typeface="Arial" panose="020B0604020202020204" pitchFamily="34" charset="0"/>
              <a:buChar char="•"/>
            </a:pPr>
            <a:r>
              <a:rPr lang="en-US" dirty="0">
                <a:solidFill>
                  <a:srgbClr val="FF0000"/>
                </a:solidFill>
              </a:rPr>
              <a:t>Andrey </a:t>
            </a:r>
            <a:r>
              <a:rPr lang="en-US" dirty="0" err="1">
                <a:solidFill>
                  <a:srgbClr val="FF0000"/>
                </a:solidFill>
              </a:rPr>
              <a:t>Sarantsev</a:t>
            </a:r>
            <a:endParaRPr lang="en-US" dirty="0">
              <a:solidFill>
                <a:srgbClr val="FF0000"/>
              </a:solidFill>
            </a:endParaRPr>
          </a:p>
        </p:txBody>
      </p:sp>
      <p:pic>
        <p:nvPicPr>
          <p:cNvPr id="5" name="Picture 4">
            <a:extLst>
              <a:ext uri="{FF2B5EF4-FFF2-40B4-BE49-F238E27FC236}">
                <a16:creationId xmlns:a16="http://schemas.microsoft.com/office/drawing/2014/main" id="{B51B0382-50C7-DF48-8CD5-8C45B0830C36}"/>
              </a:ext>
            </a:extLst>
          </p:cNvPr>
          <p:cNvPicPr>
            <a:picLocks noChangeAspect="1"/>
          </p:cNvPicPr>
          <p:nvPr/>
        </p:nvPicPr>
        <p:blipFill>
          <a:blip r:embed="rId4"/>
          <a:stretch>
            <a:fillRect/>
          </a:stretch>
        </p:blipFill>
        <p:spPr>
          <a:xfrm>
            <a:off x="66260" y="1685680"/>
            <a:ext cx="5066457" cy="4913901"/>
          </a:xfrm>
          <a:prstGeom prst="rect">
            <a:avLst/>
          </a:prstGeom>
        </p:spPr>
      </p:pic>
      <p:sp>
        <p:nvSpPr>
          <p:cNvPr id="8" name="TextBox 7">
            <a:extLst>
              <a:ext uri="{FF2B5EF4-FFF2-40B4-BE49-F238E27FC236}">
                <a16:creationId xmlns:a16="http://schemas.microsoft.com/office/drawing/2014/main" id="{6D45BC35-2BD5-8E4A-ACE0-C2D754F8C1F0}"/>
              </a:ext>
            </a:extLst>
          </p:cNvPr>
          <p:cNvSpPr txBox="1"/>
          <p:nvPr/>
        </p:nvSpPr>
        <p:spPr>
          <a:xfrm>
            <a:off x="5870712" y="1751198"/>
            <a:ext cx="1645515" cy="369332"/>
          </a:xfrm>
          <a:prstGeom prst="rect">
            <a:avLst/>
          </a:prstGeom>
          <a:solidFill>
            <a:srgbClr val="FFC000"/>
          </a:solidFill>
        </p:spPr>
        <p:txBody>
          <a:bodyPr wrap="none" rtlCol="0">
            <a:spAutoFit/>
          </a:bodyPr>
          <a:lstStyle/>
          <a:p>
            <a:r>
              <a:rPr lang="en-US" dirty="0"/>
              <a:t>May 8-12, 2017</a:t>
            </a:r>
          </a:p>
        </p:txBody>
      </p:sp>
    </p:spTree>
    <p:extLst>
      <p:ext uri="{BB962C8B-B14F-4D97-AF65-F5344CB8AC3E}">
        <p14:creationId xmlns:p14="http://schemas.microsoft.com/office/powerpoint/2010/main" val="160908773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62000" y="1371600"/>
            <a:ext cx="7696200" cy="2286000"/>
          </a:xfrm>
          <a:prstGeom prst="rect">
            <a:avLst/>
          </a:prstGeom>
          <a:noFill/>
          <a:ln w="9525">
            <a:noFill/>
            <a:miter lim="800000"/>
            <a:headEnd/>
            <a:tailEnd/>
          </a:ln>
          <a:effec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defRPr/>
            </a:pPr>
            <a:br>
              <a:rPr lang="en-US" altLang="en-US" sz="4000" b="1">
                <a:solidFill>
                  <a:schemeClr val="tx2"/>
                </a:solidFill>
                <a:effectLst>
                  <a:outerShdw blurRad="38100" dist="38100" dir="2700000" algn="tl">
                    <a:srgbClr val="C0C0C0"/>
                  </a:outerShdw>
                </a:effectLst>
                <a:latin typeface="Comic Sans MS" charset="0"/>
                <a:cs typeface="+mn-cs"/>
              </a:rPr>
            </a:br>
            <a:endParaRPr lang="en-US" altLang="en-US" sz="4000" b="1">
              <a:solidFill>
                <a:schemeClr val="tx2"/>
              </a:solidFill>
              <a:effectLst>
                <a:outerShdw blurRad="38100" dist="38100" dir="2700000" algn="tl">
                  <a:srgbClr val="C0C0C0"/>
                </a:outerShdw>
              </a:effectLst>
              <a:latin typeface="Comic Sans MS" charset="0"/>
              <a:cs typeface="+mn-cs"/>
            </a:endParaRP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8195" name="Title 1"/>
          <p:cNvSpPr>
            <a:spLocks noGrp="1"/>
          </p:cNvSpPr>
          <p:nvPr>
            <p:ph type="ctrTitle"/>
          </p:nvPr>
        </p:nvSpPr>
        <p:spPr>
          <a:xfrm>
            <a:off x="-66675" y="74613"/>
            <a:ext cx="9144000" cy="663575"/>
          </a:xfrm>
        </p:spPr>
        <p:txBody>
          <a:bodyPr/>
          <a:lstStyle/>
          <a:p>
            <a:pPr eaLnBrk="1" hangingPunct="1"/>
            <a:r>
              <a:rPr lang="en-US" altLang="en-US" sz="2800" b="1" dirty="0">
                <a:solidFill>
                  <a:srgbClr val="000090"/>
                </a:solidFill>
                <a:ea typeface="ＭＳ Ｐゴシック" charset="-128"/>
                <a:cs typeface="ＭＳ Ｐゴシック" charset="-128"/>
              </a:rPr>
              <a:t>Our Research Vision</a:t>
            </a:r>
          </a:p>
        </p:txBody>
      </p:sp>
      <p:sp>
        <p:nvSpPr>
          <p:cNvPr id="8196" name="TextBox 2"/>
          <p:cNvSpPr txBox="1">
            <a:spLocks noChangeArrowheads="1"/>
          </p:cNvSpPr>
          <p:nvPr/>
        </p:nvSpPr>
        <p:spPr bwMode="auto">
          <a:xfrm>
            <a:off x="172278" y="995332"/>
            <a:ext cx="8636587" cy="5755422"/>
          </a:xfrm>
          <a:prstGeom prst="rect">
            <a:avLst/>
          </a:prstGeom>
          <a:solidFill>
            <a:srgbClr val="FFBF16"/>
          </a:solidFill>
          <a:ln w="9525">
            <a:solidFill>
              <a:srgbClr val="3612FF"/>
            </a:solidFill>
            <a:miter lim="800000"/>
            <a:headEnd/>
            <a:tailEnd/>
          </a:ln>
        </p:spPr>
        <p:txBody>
          <a:bodyPr wrap="square">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marL="0" indent="0" algn="ctr"/>
            <a:r>
              <a:rPr lang="en-US" altLang="en-US" sz="2800" dirty="0"/>
              <a:t>At the ECT* Workshop we sought to</a:t>
            </a:r>
            <a:r>
              <a:rPr lang="en-US" altLang="en-US" sz="2800" b="1" dirty="0">
                <a:solidFill>
                  <a:srgbClr val="FF0000"/>
                </a:solidFill>
              </a:rPr>
              <a:t> </a:t>
            </a:r>
          </a:p>
          <a:p>
            <a:pPr marL="0" indent="0" algn="ctr"/>
            <a:r>
              <a:rPr lang="en-US" altLang="en-US" sz="2800" b="1" dirty="0">
                <a:solidFill>
                  <a:srgbClr val="C00000"/>
                </a:solidFill>
              </a:rPr>
              <a:t>bring together a representative sample of </a:t>
            </a:r>
          </a:p>
          <a:p>
            <a:pPr marL="0" indent="0" algn="ctr"/>
            <a:r>
              <a:rPr lang="en-US" altLang="en-US" sz="2800" b="1" dirty="0">
                <a:solidFill>
                  <a:srgbClr val="C00000"/>
                </a:solidFill>
              </a:rPr>
              <a:t>experimental, phenomenological, and theory groups</a:t>
            </a:r>
            <a:r>
              <a:rPr lang="en-US" altLang="en-US" sz="2800" dirty="0"/>
              <a:t>,  </a:t>
            </a:r>
            <a:br>
              <a:rPr lang="en-US" altLang="en-US" sz="2800" dirty="0"/>
            </a:br>
            <a:r>
              <a:rPr lang="en-US" altLang="en-US" sz="2800" dirty="0"/>
              <a:t>who are working on the nucleon resonance problem.</a:t>
            </a:r>
          </a:p>
          <a:p>
            <a:pPr marL="457200" lvl="1" indent="0" algn="ctr"/>
            <a:endParaRPr lang="en-US" altLang="en-US" sz="2400" dirty="0"/>
          </a:p>
          <a:p>
            <a:pPr lvl="2">
              <a:buFont typeface="Arial" charset="0"/>
              <a:buChar char="•"/>
            </a:pPr>
            <a:r>
              <a:rPr lang="en-US" altLang="en-US" sz="2400" dirty="0"/>
              <a:t>Discuss the direction on the study of understanding                 the underlying structure of nucleons in terms of the    </a:t>
            </a:r>
            <a:r>
              <a:rPr lang="en-US" altLang="en-US" sz="2400" b="1" dirty="0">
                <a:solidFill>
                  <a:srgbClr val="C00000"/>
                </a:solidFill>
              </a:rPr>
              <a:t>time-like </a:t>
            </a:r>
            <a:r>
              <a:rPr lang="en-US" altLang="en-US" sz="2400" dirty="0">
                <a:solidFill>
                  <a:srgbClr val="C00000"/>
                </a:solidFill>
              </a:rPr>
              <a:t>and </a:t>
            </a:r>
            <a:r>
              <a:rPr lang="en-US" altLang="en-US" sz="2400" b="1" dirty="0">
                <a:solidFill>
                  <a:srgbClr val="C00000"/>
                </a:solidFill>
              </a:rPr>
              <a:t>space-like</a:t>
            </a:r>
            <a:r>
              <a:rPr lang="en-US" altLang="en-US" sz="2400" dirty="0">
                <a:solidFill>
                  <a:srgbClr val="C00000"/>
                </a:solidFill>
              </a:rPr>
              <a:t> electromagnetic </a:t>
            </a:r>
            <a:r>
              <a:rPr lang="en-US" altLang="en-US" sz="2400" b="1" dirty="0">
                <a:solidFill>
                  <a:srgbClr val="C00000"/>
                </a:solidFill>
              </a:rPr>
              <a:t>baryonic form factors</a:t>
            </a:r>
            <a:r>
              <a:rPr lang="en-US" altLang="en-US" sz="2400" dirty="0">
                <a:solidFill>
                  <a:srgbClr val="C00000"/>
                </a:solidFill>
              </a:rPr>
              <a:t> and </a:t>
            </a:r>
            <a:r>
              <a:rPr lang="en-US" altLang="en-US" sz="2400" b="1" dirty="0">
                <a:solidFill>
                  <a:srgbClr val="C00000"/>
                </a:solidFill>
              </a:rPr>
              <a:t>transitions</a:t>
            </a:r>
            <a:r>
              <a:rPr lang="en-US" altLang="en-US" sz="2400" dirty="0"/>
              <a:t>;</a:t>
            </a:r>
          </a:p>
          <a:p>
            <a:pPr lvl="2">
              <a:buFont typeface="Arial" charset="0"/>
              <a:buChar char="•"/>
            </a:pPr>
            <a:endParaRPr lang="en-US" altLang="en-US" sz="2000" dirty="0"/>
          </a:p>
          <a:p>
            <a:pPr lvl="2">
              <a:buFont typeface="Arial" charset="0"/>
              <a:buChar char="•"/>
            </a:pPr>
            <a:r>
              <a:rPr lang="en-US" altLang="en-US" sz="2400" dirty="0"/>
              <a:t>Delineate the spectrum of excited baryon states;</a:t>
            </a:r>
          </a:p>
          <a:p>
            <a:pPr lvl="2">
              <a:buFont typeface="Arial" charset="0"/>
              <a:buChar char="•"/>
            </a:pPr>
            <a:endParaRPr lang="en-US" altLang="en-US" sz="2000" dirty="0"/>
          </a:p>
          <a:p>
            <a:pPr lvl="2">
              <a:buFont typeface="Arial" charset="0"/>
              <a:buChar char="•"/>
            </a:pPr>
            <a:r>
              <a:rPr lang="en-US" altLang="en-US" sz="2400" dirty="0"/>
              <a:t>Describe and detail how quarks are confined and           acquire mass through the mechanism of dynamical             chiral symmetry breaking. </a:t>
            </a:r>
          </a:p>
        </p:txBody>
      </p:sp>
    </p:spTree>
    <p:extLst>
      <p:ext uri="{BB962C8B-B14F-4D97-AF65-F5344CB8AC3E}">
        <p14:creationId xmlns:p14="http://schemas.microsoft.com/office/powerpoint/2010/main" val="858545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62000" y="1371600"/>
            <a:ext cx="7696200" cy="2286000"/>
          </a:xfrm>
          <a:prstGeom prst="rect">
            <a:avLst/>
          </a:prstGeom>
          <a:noFill/>
          <a:ln w="9525">
            <a:noFill/>
            <a:miter lim="800000"/>
            <a:headEnd/>
            <a:tailEnd/>
          </a:ln>
          <a:effec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defRPr/>
            </a:pPr>
            <a:br>
              <a:rPr lang="en-US" altLang="en-US" sz="4000" b="1">
                <a:solidFill>
                  <a:schemeClr val="tx2"/>
                </a:solidFill>
                <a:effectLst>
                  <a:outerShdw blurRad="38100" dist="38100" dir="2700000" algn="tl">
                    <a:srgbClr val="C0C0C0"/>
                  </a:outerShdw>
                </a:effectLst>
                <a:latin typeface="Comic Sans MS" charset="0"/>
                <a:cs typeface="+mn-cs"/>
              </a:rPr>
            </a:br>
            <a:endParaRPr lang="en-US" altLang="en-US" sz="4000" b="1">
              <a:solidFill>
                <a:schemeClr val="tx2"/>
              </a:solidFill>
              <a:effectLst>
                <a:outerShdw blurRad="38100" dist="38100" dir="2700000" algn="tl">
                  <a:srgbClr val="C0C0C0"/>
                </a:outerShdw>
              </a:effectLst>
              <a:latin typeface="Comic Sans MS" charset="0"/>
              <a:cs typeface="+mn-cs"/>
            </a:endParaRP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8195" name="Title 1"/>
          <p:cNvSpPr>
            <a:spLocks noGrp="1"/>
          </p:cNvSpPr>
          <p:nvPr>
            <p:ph type="ctrTitle"/>
          </p:nvPr>
        </p:nvSpPr>
        <p:spPr>
          <a:xfrm>
            <a:off x="-66675" y="74613"/>
            <a:ext cx="9144000" cy="663575"/>
          </a:xfrm>
        </p:spPr>
        <p:txBody>
          <a:bodyPr/>
          <a:lstStyle/>
          <a:p>
            <a:r>
              <a:rPr lang="en-US" sz="2800" b="1" dirty="0"/>
              <a:t>Following topics were covered at the 2017 ECT</a:t>
            </a:r>
            <a:r>
              <a:rPr lang="en-US" sz="2800" b="1"/>
              <a:t>* Workshop</a:t>
            </a:r>
            <a:endParaRPr lang="en-US" sz="2800" dirty="0"/>
          </a:p>
        </p:txBody>
      </p:sp>
      <p:sp>
        <p:nvSpPr>
          <p:cNvPr id="8196" name="TextBox 2"/>
          <p:cNvSpPr txBox="1">
            <a:spLocks noChangeArrowheads="1"/>
          </p:cNvSpPr>
          <p:nvPr/>
        </p:nvSpPr>
        <p:spPr bwMode="auto">
          <a:xfrm>
            <a:off x="554998" y="1092523"/>
            <a:ext cx="8307935" cy="5632311"/>
          </a:xfrm>
          <a:prstGeom prst="rect">
            <a:avLst/>
          </a:prstGeom>
          <a:solidFill>
            <a:srgbClr val="FFC25B"/>
          </a:solidFill>
          <a:ln w="9525">
            <a:solidFill>
              <a:srgbClr val="3612FF"/>
            </a:solidFill>
            <a:miter lim="800000"/>
            <a:headEnd/>
            <a:tailEnd/>
          </a:ln>
        </p:spPr>
        <p:txBody>
          <a:bodyPr wrap="square">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lvl="1">
              <a:buFont typeface="Arial" charset="0"/>
              <a:buChar char="•"/>
            </a:pPr>
            <a:endParaRPr lang="en-US" sz="1200" b="1" dirty="0"/>
          </a:p>
          <a:p>
            <a:pPr lvl="1">
              <a:buFont typeface="Arial" charset="0"/>
              <a:buChar char="•"/>
            </a:pPr>
            <a:r>
              <a:rPr lang="en-US" sz="2000" b="1" dirty="0">
                <a:solidFill>
                  <a:schemeClr val="tx1">
                    <a:lumMod val="50000"/>
                    <a:lumOff val="50000"/>
                  </a:schemeClr>
                </a:solidFill>
              </a:rPr>
              <a:t>Electromagnetic baryon excitations through meson </a:t>
            </a:r>
            <a:r>
              <a:rPr lang="en-US" sz="2000" b="1" dirty="0" err="1">
                <a:solidFill>
                  <a:schemeClr val="tx1">
                    <a:lumMod val="50000"/>
                    <a:lumOff val="50000"/>
                  </a:schemeClr>
                </a:solidFill>
              </a:rPr>
              <a:t>electroproduction</a:t>
            </a:r>
            <a:r>
              <a:rPr lang="en-US" sz="2000" b="1" dirty="0">
                <a:solidFill>
                  <a:schemeClr val="tx1">
                    <a:lumMod val="50000"/>
                    <a:lumOff val="50000"/>
                  </a:schemeClr>
                </a:solidFill>
              </a:rPr>
              <a:t> </a:t>
            </a:r>
          </a:p>
          <a:p>
            <a:pPr lvl="1">
              <a:buFont typeface="Arial" charset="0"/>
              <a:buChar char="•"/>
            </a:pPr>
            <a:endParaRPr lang="en-US" sz="1200" dirty="0">
              <a:solidFill>
                <a:schemeClr val="tx1">
                  <a:lumMod val="50000"/>
                  <a:lumOff val="50000"/>
                </a:schemeClr>
              </a:solidFill>
            </a:endParaRPr>
          </a:p>
          <a:p>
            <a:pPr lvl="1">
              <a:buFont typeface="Arial" charset="0"/>
              <a:buChar char="•"/>
            </a:pPr>
            <a:r>
              <a:rPr lang="en-US" sz="2000" b="1" dirty="0">
                <a:solidFill>
                  <a:schemeClr val="tx1">
                    <a:lumMod val="50000"/>
                    <a:lumOff val="50000"/>
                  </a:schemeClr>
                </a:solidFill>
              </a:rPr>
              <a:t>Theoretical approaches for baryon transition form factors in the </a:t>
            </a:r>
            <a:r>
              <a:rPr lang="en-US" sz="2000" b="1" i="1" dirty="0">
                <a:solidFill>
                  <a:schemeClr val="tx1">
                    <a:lumMod val="50000"/>
                    <a:lumOff val="50000"/>
                  </a:schemeClr>
                </a:solidFill>
              </a:rPr>
              <a:t>space-like</a:t>
            </a:r>
            <a:r>
              <a:rPr lang="en-US" sz="2000" b="1" dirty="0">
                <a:solidFill>
                  <a:schemeClr val="tx1">
                    <a:lumMod val="50000"/>
                    <a:lumOff val="50000"/>
                  </a:schemeClr>
                </a:solidFill>
              </a:rPr>
              <a:t> region  </a:t>
            </a:r>
          </a:p>
          <a:p>
            <a:pPr lvl="1">
              <a:buFont typeface="Arial" charset="0"/>
              <a:buChar char="•"/>
            </a:pPr>
            <a:endParaRPr lang="en-US" sz="1200" dirty="0">
              <a:solidFill>
                <a:schemeClr val="tx1">
                  <a:lumMod val="50000"/>
                  <a:lumOff val="50000"/>
                </a:schemeClr>
              </a:solidFill>
            </a:endParaRPr>
          </a:p>
          <a:p>
            <a:pPr lvl="1">
              <a:buFont typeface="Arial" charset="0"/>
              <a:buChar char="•"/>
            </a:pPr>
            <a:r>
              <a:rPr lang="en-US" sz="2000" b="1" dirty="0">
                <a:solidFill>
                  <a:schemeClr val="tx1">
                    <a:lumMod val="50000"/>
                    <a:lumOff val="50000"/>
                  </a:schemeClr>
                </a:solidFill>
              </a:rPr>
              <a:t>Baryon spectroscopy from </a:t>
            </a:r>
            <a:r>
              <a:rPr lang="en-US" sz="2000" b="1" dirty="0" err="1">
                <a:solidFill>
                  <a:schemeClr val="tx1">
                    <a:lumMod val="50000"/>
                    <a:lumOff val="50000"/>
                  </a:schemeClr>
                </a:solidFill>
              </a:rPr>
              <a:t>photoproduction</a:t>
            </a:r>
            <a:r>
              <a:rPr lang="en-US" sz="2000" b="1" dirty="0">
                <a:solidFill>
                  <a:schemeClr val="tx1">
                    <a:lumMod val="50000"/>
                    <a:lumOff val="50000"/>
                  </a:schemeClr>
                </a:solidFill>
              </a:rPr>
              <a:t> and meson beam experiments </a:t>
            </a:r>
          </a:p>
          <a:p>
            <a:pPr lvl="1">
              <a:buFont typeface="Arial" charset="0"/>
              <a:buChar char="•"/>
            </a:pPr>
            <a:endParaRPr lang="en-US" sz="1200" dirty="0">
              <a:solidFill>
                <a:schemeClr val="tx1">
                  <a:lumMod val="50000"/>
                  <a:lumOff val="50000"/>
                </a:schemeClr>
              </a:solidFill>
            </a:endParaRPr>
          </a:p>
          <a:p>
            <a:pPr lvl="1">
              <a:buFont typeface="Arial" charset="0"/>
              <a:buChar char="•"/>
            </a:pPr>
            <a:r>
              <a:rPr lang="en-US" sz="2000" b="1" dirty="0">
                <a:solidFill>
                  <a:schemeClr val="tx1">
                    <a:lumMod val="50000"/>
                    <a:lumOff val="50000"/>
                  </a:schemeClr>
                </a:solidFill>
              </a:rPr>
              <a:t>Amplitude analysis and extraction of baryonic resonances properties </a:t>
            </a:r>
          </a:p>
          <a:p>
            <a:pPr lvl="1">
              <a:buFont typeface="Arial" charset="0"/>
              <a:buChar char="•"/>
            </a:pPr>
            <a:endParaRPr lang="en-US" sz="1200" dirty="0">
              <a:solidFill>
                <a:schemeClr val="tx1">
                  <a:lumMod val="50000"/>
                  <a:lumOff val="50000"/>
                </a:schemeClr>
              </a:solidFill>
            </a:endParaRPr>
          </a:p>
          <a:p>
            <a:pPr lvl="1">
              <a:buFont typeface="Arial" charset="0"/>
              <a:buChar char="•"/>
            </a:pPr>
            <a:r>
              <a:rPr lang="en-US" sz="2000" b="1" dirty="0">
                <a:solidFill>
                  <a:schemeClr val="tx1">
                    <a:lumMod val="50000"/>
                    <a:lumOff val="50000"/>
                  </a:schemeClr>
                </a:solidFill>
              </a:rPr>
              <a:t>Electromagnetic transitions through </a:t>
            </a:r>
            <a:r>
              <a:rPr lang="en-US" sz="2000" b="1" dirty="0" err="1">
                <a:solidFill>
                  <a:schemeClr val="tx1">
                    <a:lumMod val="50000"/>
                    <a:lumOff val="50000"/>
                  </a:schemeClr>
                </a:solidFill>
              </a:rPr>
              <a:t>dilepton</a:t>
            </a:r>
            <a:r>
              <a:rPr lang="en-US" sz="2000" b="1" dirty="0">
                <a:solidFill>
                  <a:schemeClr val="tx1">
                    <a:lumMod val="50000"/>
                    <a:lumOff val="50000"/>
                  </a:schemeClr>
                </a:solidFill>
              </a:rPr>
              <a:t> production</a:t>
            </a:r>
          </a:p>
          <a:p>
            <a:pPr lvl="1">
              <a:buFont typeface="Arial" charset="0"/>
              <a:buChar char="•"/>
            </a:pPr>
            <a:endParaRPr lang="en-US" sz="1200" dirty="0"/>
          </a:p>
          <a:p>
            <a:pPr lvl="1">
              <a:buFont typeface="Arial" charset="0"/>
              <a:buChar char="•"/>
            </a:pPr>
            <a:r>
              <a:rPr lang="en-US" sz="3200" b="1" dirty="0">
                <a:ln w="6600">
                  <a:solidFill>
                    <a:schemeClr val="accent2"/>
                  </a:solidFill>
                  <a:prstDash val="solid"/>
                </a:ln>
                <a:solidFill>
                  <a:srgbClr val="FFBF16"/>
                </a:solidFill>
                <a:effectLst>
                  <a:outerShdw dist="38100" dir="2700000" algn="tl" rotWithShape="0">
                    <a:schemeClr val="accent2"/>
                  </a:outerShdw>
                </a:effectLst>
              </a:rPr>
              <a:t>Unified description of </a:t>
            </a:r>
            <a:r>
              <a:rPr lang="en-US" sz="3200" b="1" i="1" dirty="0">
                <a:ln w="6600">
                  <a:solidFill>
                    <a:schemeClr val="accent2"/>
                  </a:solidFill>
                  <a:prstDash val="solid"/>
                </a:ln>
                <a:solidFill>
                  <a:srgbClr val="FFBF16"/>
                </a:solidFill>
                <a:effectLst>
                  <a:outerShdw dist="38100" dir="2700000" algn="tl" rotWithShape="0">
                    <a:schemeClr val="accent2"/>
                  </a:outerShdw>
                </a:effectLst>
              </a:rPr>
              <a:t>space-like</a:t>
            </a:r>
            <a:r>
              <a:rPr lang="en-US" sz="3200" b="1" dirty="0">
                <a:ln w="6600">
                  <a:solidFill>
                    <a:schemeClr val="accent2"/>
                  </a:solidFill>
                  <a:prstDash val="solid"/>
                </a:ln>
                <a:solidFill>
                  <a:srgbClr val="FFBF16"/>
                </a:solidFill>
                <a:effectLst>
                  <a:outerShdw dist="38100" dir="2700000" algn="tl" rotWithShape="0">
                    <a:schemeClr val="accent2"/>
                  </a:outerShdw>
                </a:effectLst>
              </a:rPr>
              <a:t> and </a:t>
            </a:r>
            <a:r>
              <a:rPr lang="en-US" sz="3200" b="1" i="1" dirty="0">
                <a:ln w="6600">
                  <a:solidFill>
                    <a:schemeClr val="accent2"/>
                  </a:solidFill>
                  <a:prstDash val="solid"/>
                </a:ln>
                <a:solidFill>
                  <a:srgbClr val="FFBF16"/>
                </a:solidFill>
                <a:effectLst>
                  <a:outerShdw dist="38100" dir="2700000" algn="tl" rotWithShape="0">
                    <a:schemeClr val="accent2"/>
                  </a:outerShdw>
                </a:effectLst>
              </a:rPr>
              <a:t>time-like </a:t>
            </a:r>
            <a:r>
              <a:rPr lang="en-US" sz="3200" b="1" dirty="0">
                <a:ln w="6600">
                  <a:solidFill>
                    <a:schemeClr val="accent2"/>
                  </a:solidFill>
                  <a:prstDash val="solid"/>
                </a:ln>
                <a:solidFill>
                  <a:srgbClr val="FFBF16"/>
                </a:solidFill>
                <a:effectLst>
                  <a:outerShdw dist="38100" dir="2700000" algn="tl" rotWithShape="0">
                    <a:schemeClr val="accent2"/>
                  </a:outerShdw>
                </a:effectLst>
              </a:rPr>
              <a:t>baryon electromagnetic transitions</a:t>
            </a:r>
          </a:p>
          <a:p>
            <a:pPr lvl="1">
              <a:buFont typeface="Arial" charset="0"/>
              <a:buChar char="•"/>
            </a:pPr>
            <a:endParaRPr lang="en-US" sz="1200" dirty="0"/>
          </a:p>
          <a:p>
            <a:pPr lvl="1">
              <a:buFont typeface="Arial" charset="0"/>
              <a:buChar char="•"/>
            </a:pPr>
            <a:r>
              <a:rPr lang="en-US" sz="2000" b="1" dirty="0">
                <a:solidFill>
                  <a:schemeClr val="tx1">
                    <a:lumMod val="50000"/>
                    <a:lumOff val="50000"/>
                  </a:schemeClr>
                </a:solidFill>
              </a:rPr>
              <a:t>Vector mesons in medium </a:t>
            </a:r>
          </a:p>
          <a:p>
            <a:pPr>
              <a:buFont typeface="Arial" charset="0"/>
              <a:buChar char="•"/>
            </a:pPr>
            <a:endParaRPr lang="en-US" sz="1200" dirty="0">
              <a:solidFill>
                <a:schemeClr val="tx1">
                  <a:lumMod val="50000"/>
                  <a:lumOff val="50000"/>
                </a:schemeClr>
              </a:solidFill>
            </a:endParaRPr>
          </a:p>
          <a:p>
            <a:pPr lvl="1">
              <a:buFont typeface="Arial" charset="0"/>
              <a:buChar char="•"/>
            </a:pPr>
            <a:r>
              <a:rPr lang="en-US" sz="2000" b="1" dirty="0">
                <a:solidFill>
                  <a:schemeClr val="tx1">
                    <a:lumMod val="50000"/>
                    <a:lumOff val="50000"/>
                  </a:schemeClr>
                </a:solidFill>
              </a:rPr>
              <a:t>Prospects for future experimental studies</a:t>
            </a:r>
          </a:p>
          <a:p>
            <a:pPr lvl="1">
              <a:buFont typeface="Arial" charset="0"/>
              <a:buChar char="•"/>
            </a:pPr>
            <a:endParaRPr lang="en-US" sz="2000" b="1" dirty="0"/>
          </a:p>
        </p:txBody>
      </p:sp>
      <p:pic>
        <p:nvPicPr>
          <p:cNvPr id="3" name="Picture 2">
            <a:extLst>
              <a:ext uri="{FF2B5EF4-FFF2-40B4-BE49-F238E27FC236}">
                <a16:creationId xmlns:a16="http://schemas.microsoft.com/office/drawing/2014/main" id="{D4E9DA69-A503-4E48-95F9-70E0C46697BC}"/>
              </a:ext>
            </a:extLst>
          </p:cNvPr>
          <p:cNvPicPr>
            <a:picLocks noChangeAspect="1"/>
          </p:cNvPicPr>
          <p:nvPr/>
        </p:nvPicPr>
        <p:blipFill>
          <a:blip r:embed="rId3"/>
          <a:stretch>
            <a:fillRect/>
          </a:stretch>
        </p:blipFill>
        <p:spPr>
          <a:xfrm>
            <a:off x="3024555" y="1294734"/>
            <a:ext cx="2961539" cy="2970596"/>
          </a:xfrm>
          <a:prstGeom prst="rect">
            <a:avLst/>
          </a:prstGeom>
        </p:spPr>
      </p:pic>
      <p:sp>
        <p:nvSpPr>
          <p:cNvPr id="4" name="TextBox 3">
            <a:extLst>
              <a:ext uri="{FF2B5EF4-FFF2-40B4-BE49-F238E27FC236}">
                <a16:creationId xmlns:a16="http://schemas.microsoft.com/office/drawing/2014/main" id="{0A5CE3FF-9D13-8446-B277-2FBDA00DA4A4}"/>
              </a:ext>
            </a:extLst>
          </p:cNvPr>
          <p:cNvSpPr txBox="1"/>
          <p:nvPr/>
        </p:nvSpPr>
        <p:spPr>
          <a:xfrm>
            <a:off x="-1285461" y="-155050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759829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xEl>
                                              <p:pRg st="11" end="11"/>
                                            </p:txEl>
                                          </p:spTgt>
                                        </p:tgtEl>
                                        <p:attrNameLst>
                                          <p:attrName>style.visibility</p:attrName>
                                        </p:attrNameLst>
                                      </p:cBhvr>
                                      <p:to>
                                        <p:strVal val="visible"/>
                                      </p:to>
                                    </p:set>
                                  </p:childTnLst>
                                </p:cTn>
                              </p:par>
                              <p:par>
                                <p:cTn id="7" presetID="9" presetClass="entr" presetSubtype="0" fill="hold" nodeType="withEffect">
                                  <p:stCondLst>
                                    <p:cond delay="1000"/>
                                  </p:stCondLst>
                                  <p:childTnLst>
                                    <p:set>
                                      <p:cBhvr>
                                        <p:cTn id="8" dur="1" fill="hold">
                                          <p:stCondLst>
                                            <p:cond delay="0"/>
                                          </p:stCondLst>
                                        </p:cTn>
                                        <p:tgtEl>
                                          <p:spTgt spid="3"/>
                                        </p:tgtEl>
                                        <p:attrNameLst>
                                          <p:attrName>style.visibility</p:attrName>
                                        </p:attrNameLst>
                                      </p:cBhvr>
                                      <p:to>
                                        <p:strVal val="visible"/>
                                      </p:to>
                                    </p:set>
                                    <p:animEffect transition="in" filter="dissolv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9CBF4-B747-0B45-BD50-5EC3E024806C}"/>
              </a:ext>
            </a:extLst>
          </p:cNvPr>
          <p:cNvSpPr>
            <a:spLocks noGrp="1"/>
          </p:cNvSpPr>
          <p:nvPr>
            <p:ph type="title"/>
          </p:nvPr>
        </p:nvSpPr>
        <p:spPr/>
        <p:txBody>
          <a:bodyPr/>
          <a:lstStyle/>
          <a:p>
            <a:r>
              <a:rPr lang="en-US" dirty="0"/>
              <a:t>Not to be confused, of course, with</a:t>
            </a:r>
          </a:p>
        </p:txBody>
      </p:sp>
      <p:sp>
        <p:nvSpPr>
          <p:cNvPr id="4" name="Footer Placeholder 3">
            <a:extLst>
              <a:ext uri="{FF2B5EF4-FFF2-40B4-BE49-F238E27FC236}">
                <a16:creationId xmlns:a16="http://schemas.microsoft.com/office/drawing/2014/main" id="{2A14AE0E-0D47-C348-A8D9-D5CC34059849}"/>
              </a:ext>
            </a:extLst>
          </p:cNvPr>
          <p:cNvSpPr>
            <a:spLocks noGrp="1"/>
          </p:cNvSpPr>
          <p:nvPr>
            <p:ph type="ftr" sz="quarter" idx="11"/>
          </p:nvPr>
        </p:nvSpPr>
        <p:spPr/>
        <p:txBody>
          <a:bodyPr/>
          <a:lstStyle/>
          <a:p>
            <a:pPr>
              <a:defRPr/>
            </a:pPr>
            <a:r>
              <a:rPr lang="en-US"/>
              <a:t>P.L. Cole  -- Strong QCD from Hadron Structure Experiments    Nov. 6, 2019</a:t>
            </a:r>
            <a:endParaRPr lang="en-US" dirty="0"/>
          </a:p>
        </p:txBody>
      </p:sp>
      <p:sp>
        <p:nvSpPr>
          <p:cNvPr id="7" name="Content Placeholder 6">
            <a:extLst>
              <a:ext uri="{FF2B5EF4-FFF2-40B4-BE49-F238E27FC236}">
                <a16:creationId xmlns:a16="http://schemas.microsoft.com/office/drawing/2014/main" id="{B160F849-B037-4045-900D-F33F2761E2CC}"/>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F40AB81E-E723-A146-9FBA-B625CE90A14E}"/>
              </a:ext>
            </a:extLst>
          </p:cNvPr>
          <p:cNvPicPr>
            <a:picLocks noChangeAspect="1"/>
          </p:cNvPicPr>
          <p:nvPr/>
        </p:nvPicPr>
        <p:blipFill>
          <a:blip r:embed="rId2"/>
          <a:stretch>
            <a:fillRect/>
          </a:stretch>
        </p:blipFill>
        <p:spPr>
          <a:xfrm>
            <a:off x="730250" y="958261"/>
            <a:ext cx="7683500" cy="5340145"/>
          </a:xfrm>
          <a:prstGeom prst="rect">
            <a:avLst/>
          </a:prstGeom>
        </p:spPr>
      </p:pic>
    </p:spTree>
    <p:extLst>
      <p:ext uri="{BB962C8B-B14F-4D97-AF65-F5344CB8AC3E}">
        <p14:creationId xmlns:p14="http://schemas.microsoft.com/office/powerpoint/2010/main" val="534090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CD768-D045-224D-9AF0-08B40120F3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F00062-90B6-9F4B-815B-AB6B5C1630ED}"/>
              </a:ext>
            </a:extLst>
          </p:cNvPr>
          <p:cNvSpPr>
            <a:spLocks noGrp="1"/>
          </p:cNvSpPr>
          <p:nvPr>
            <p:ph idx="1"/>
          </p:nvPr>
        </p:nvSpPr>
        <p:spPr/>
        <p:txBody>
          <a:bodyPr/>
          <a:lstStyle/>
          <a:p>
            <a:pPr marL="0" indent="0">
              <a:buNone/>
            </a:pPr>
            <a:r>
              <a:rPr lang="en-US" dirty="0"/>
              <a:t> </a:t>
            </a:r>
          </a:p>
        </p:txBody>
      </p:sp>
      <p:sp>
        <p:nvSpPr>
          <p:cNvPr id="4" name="Footer Placeholder 3">
            <a:extLst>
              <a:ext uri="{FF2B5EF4-FFF2-40B4-BE49-F238E27FC236}">
                <a16:creationId xmlns:a16="http://schemas.microsoft.com/office/drawing/2014/main" id="{27150ADC-E21A-F647-8D7C-4AC9C42F350E}"/>
              </a:ext>
            </a:extLst>
          </p:cNvPr>
          <p:cNvSpPr>
            <a:spLocks noGrp="1"/>
          </p:cNvSpPr>
          <p:nvPr>
            <p:ph type="ftr" sz="quarter" idx="11"/>
          </p:nvPr>
        </p:nvSpPr>
        <p:spPr/>
        <p:txBody>
          <a:bodyPr/>
          <a:lstStyle/>
          <a:p>
            <a:pPr>
              <a:defRPr/>
            </a:pPr>
            <a:r>
              <a:rPr lang="en-US"/>
              <a:t>P.L. Cole  -- Strong QCD from Hadron Structure Experiments    Nov. 6, 2019</a:t>
            </a:r>
            <a:endParaRPr lang="en-US" dirty="0"/>
          </a:p>
        </p:txBody>
      </p:sp>
      <p:sp>
        <p:nvSpPr>
          <p:cNvPr id="8" name="Rectangle 2">
            <a:extLst>
              <a:ext uri="{FF2B5EF4-FFF2-40B4-BE49-F238E27FC236}">
                <a16:creationId xmlns:a16="http://schemas.microsoft.com/office/drawing/2014/main" id="{59EFA446-A813-764B-9991-5E21BE1D874C}"/>
              </a:ext>
            </a:extLst>
          </p:cNvPr>
          <p:cNvSpPr>
            <a:spLocks noChangeArrowheads="1"/>
          </p:cNvSpPr>
          <p:nvPr/>
        </p:nvSpPr>
        <p:spPr bwMode="auto">
          <a:xfrm>
            <a:off x="0" y="128149"/>
            <a:ext cx="9144000" cy="1200329"/>
          </a:xfrm>
          <a:prstGeom prst="rect">
            <a:avLst/>
          </a:prstGeom>
          <a:gradFill flip="none" rotWithShape="1">
            <a:gsLst>
              <a:gs pos="0">
                <a:srgbClr val="FFBF16">
                  <a:shade val="30000"/>
                  <a:satMod val="115000"/>
                  <a:lumMod val="97000"/>
                  <a:lumOff val="3000"/>
                </a:srgbClr>
              </a:gs>
              <a:gs pos="15000">
                <a:srgbClr val="FFBF16">
                  <a:shade val="67500"/>
                  <a:satMod val="115000"/>
                </a:srgbClr>
              </a:gs>
              <a:gs pos="100000">
                <a:srgbClr val="FFBF16">
                  <a:shade val="100000"/>
                  <a:satMod val="115000"/>
                </a:srgbClr>
              </a:gs>
            </a:gsLst>
            <a:lin ang="16200000" scaled="1"/>
            <a:tileRect/>
          </a:gradFill>
          <a:ln w="57150" cmpd="dbl">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headEnd/>
            <a:tailEnd/>
          </a:ln>
          <a:effectLst>
            <a:glow rad="101600">
              <a:schemeClr val="accent2">
                <a:satMod val="175000"/>
                <a:alpha val="40000"/>
              </a:schemeClr>
            </a:glow>
            <a:outerShdw blurRad="419100" dist="50800" dir="5400000" algn="ctr" rotWithShape="0">
              <a:srgbClr val="000000">
                <a:alpha val="43137"/>
              </a:srgbClr>
            </a:outerShdw>
          </a:effectLst>
          <a:scene3d>
            <a:camera prst="orthographicFront"/>
            <a:lightRig rig="threePt" dir="t"/>
          </a:scene3d>
          <a:sp3d>
            <a:bevelT prst="relaxedInset"/>
          </a:sp3d>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sz="3600" b="1" dirty="0"/>
              <a:t>Bridging a Gap Between Space-like and </a:t>
            </a:r>
          </a:p>
          <a:p>
            <a:pPr algn="ctr" eaLnBrk="1" hangingPunct="1">
              <a:spcBef>
                <a:spcPct val="0"/>
              </a:spcBef>
              <a:buFontTx/>
              <a:buNone/>
              <a:defRPr/>
            </a:pPr>
            <a:r>
              <a:rPr lang="en-US" sz="3600" b="1" dirty="0"/>
              <a:t>Time-like EM Transition Form Factors</a:t>
            </a:r>
            <a:endParaRPr lang="en-US" sz="3600" b="1" dirty="0">
              <a:ln w="22225">
                <a:solidFill>
                  <a:schemeClr val="accent2"/>
                </a:solidFill>
                <a:prstDash val="solid"/>
              </a:ln>
              <a:solidFill>
                <a:srgbClr val="C00000"/>
              </a:solidFill>
              <a:latin typeface="+mn-lt"/>
              <a:cs typeface="+mn-cs"/>
            </a:endParaRPr>
          </a:p>
        </p:txBody>
      </p:sp>
      <p:pic>
        <p:nvPicPr>
          <p:cNvPr id="9" name="Picture 8">
            <a:extLst>
              <a:ext uri="{FF2B5EF4-FFF2-40B4-BE49-F238E27FC236}">
                <a16:creationId xmlns:a16="http://schemas.microsoft.com/office/drawing/2014/main" id="{D4B279E4-D654-F745-9495-84691048DC31}"/>
              </a:ext>
            </a:extLst>
          </p:cNvPr>
          <p:cNvPicPr>
            <a:picLocks noChangeAspect="1"/>
          </p:cNvPicPr>
          <p:nvPr/>
        </p:nvPicPr>
        <p:blipFill rotWithShape="1">
          <a:blip r:embed="rId2"/>
          <a:srcRect l="14858" r="3981" b="7799"/>
          <a:stretch/>
        </p:blipFill>
        <p:spPr>
          <a:xfrm>
            <a:off x="1644650" y="1738297"/>
            <a:ext cx="6402863" cy="3124876"/>
          </a:xfrm>
          <a:prstGeom prst="rect">
            <a:avLst/>
          </a:prstGeom>
        </p:spPr>
      </p:pic>
      <p:pic>
        <p:nvPicPr>
          <p:cNvPr id="10" name="Picture 9">
            <a:extLst>
              <a:ext uri="{FF2B5EF4-FFF2-40B4-BE49-F238E27FC236}">
                <a16:creationId xmlns:a16="http://schemas.microsoft.com/office/drawing/2014/main" id="{BDD62C12-DB7C-0640-921B-8FD1381E6057}"/>
              </a:ext>
            </a:extLst>
          </p:cNvPr>
          <p:cNvPicPr>
            <a:picLocks noChangeAspect="1"/>
          </p:cNvPicPr>
          <p:nvPr/>
        </p:nvPicPr>
        <p:blipFill>
          <a:blip r:embed="rId3"/>
          <a:stretch>
            <a:fillRect/>
          </a:stretch>
        </p:blipFill>
        <p:spPr>
          <a:xfrm>
            <a:off x="1455181" y="5119703"/>
            <a:ext cx="6781800" cy="584200"/>
          </a:xfrm>
          <a:prstGeom prst="rect">
            <a:avLst/>
          </a:prstGeom>
        </p:spPr>
      </p:pic>
      <p:sp>
        <p:nvSpPr>
          <p:cNvPr id="11" name="TextBox 10">
            <a:extLst>
              <a:ext uri="{FF2B5EF4-FFF2-40B4-BE49-F238E27FC236}">
                <a16:creationId xmlns:a16="http://schemas.microsoft.com/office/drawing/2014/main" id="{CB7B740F-3ECD-934D-A089-CCC70443C764}"/>
              </a:ext>
            </a:extLst>
          </p:cNvPr>
          <p:cNvSpPr txBox="1"/>
          <p:nvPr/>
        </p:nvSpPr>
        <p:spPr>
          <a:xfrm>
            <a:off x="450547" y="6029861"/>
            <a:ext cx="2169376" cy="369332"/>
          </a:xfrm>
          <a:prstGeom prst="rect">
            <a:avLst/>
          </a:prstGeom>
          <a:solidFill>
            <a:srgbClr val="FFC000"/>
          </a:solidFill>
        </p:spPr>
        <p:txBody>
          <a:bodyPr wrap="none" rtlCol="0">
            <a:spAutoFit/>
          </a:bodyPr>
          <a:lstStyle/>
          <a:p>
            <a:r>
              <a:rPr lang="en-US" dirty="0"/>
              <a:t>More on this soon…..</a:t>
            </a:r>
          </a:p>
        </p:txBody>
      </p:sp>
    </p:spTree>
    <p:extLst>
      <p:ext uri="{BB962C8B-B14F-4D97-AF65-F5344CB8AC3E}">
        <p14:creationId xmlns:p14="http://schemas.microsoft.com/office/powerpoint/2010/main" val="1660012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3FDCF-C834-4E48-9258-98FB218B76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8483D9-FBEC-024F-B8C0-13D9E71B87EB}"/>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B57E4F64-448E-3E4D-B439-5D0A0223D012}"/>
              </a:ext>
            </a:extLst>
          </p:cNvPr>
          <p:cNvSpPr>
            <a:spLocks noGrp="1"/>
          </p:cNvSpPr>
          <p:nvPr>
            <p:ph type="ftr" sz="quarter" idx="11"/>
          </p:nvPr>
        </p:nvSpPr>
        <p:spPr/>
        <p:txBody>
          <a:bodyPr/>
          <a:lstStyle/>
          <a:p>
            <a:pPr>
              <a:defRPr/>
            </a:pPr>
            <a:r>
              <a:rPr lang="en-US"/>
              <a:t>P.L. Cole  -- Strong QCD from Hadron Structure Experiments    Nov. 6, 2019</a:t>
            </a:r>
            <a:endParaRPr lang="en-US" dirty="0"/>
          </a:p>
        </p:txBody>
      </p:sp>
      <p:pic>
        <p:nvPicPr>
          <p:cNvPr id="8" name="Picture 7">
            <a:extLst>
              <a:ext uri="{FF2B5EF4-FFF2-40B4-BE49-F238E27FC236}">
                <a16:creationId xmlns:a16="http://schemas.microsoft.com/office/drawing/2014/main" id="{27292D15-BFB6-734B-BC2A-E09DA244563B}"/>
              </a:ext>
            </a:extLst>
          </p:cNvPr>
          <p:cNvPicPr>
            <a:picLocks noChangeAspect="1"/>
          </p:cNvPicPr>
          <p:nvPr/>
        </p:nvPicPr>
        <p:blipFill>
          <a:blip r:embed="rId2"/>
          <a:stretch>
            <a:fillRect/>
          </a:stretch>
        </p:blipFill>
        <p:spPr>
          <a:xfrm>
            <a:off x="-1" y="-58558"/>
            <a:ext cx="9144001" cy="6259405"/>
          </a:xfrm>
          <a:prstGeom prst="rect">
            <a:avLst/>
          </a:prstGeom>
        </p:spPr>
      </p:pic>
      <p:sp>
        <p:nvSpPr>
          <p:cNvPr id="11" name="TextBox 10">
            <a:extLst>
              <a:ext uri="{FF2B5EF4-FFF2-40B4-BE49-F238E27FC236}">
                <a16:creationId xmlns:a16="http://schemas.microsoft.com/office/drawing/2014/main" id="{EABF8B96-B357-9445-A6CB-A32F5CF29F7E}"/>
              </a:ext>
            </a:extLst>
          </p:cNvPr>
          <p:cNvSpPr txBox="1"/>
          <p:nvPr/>
        </p:nvSpPr>
        <p:spPr>
          <a:xfrm>
            <a:off x="-1" y="6492947"/>
            <a:ext cx="3034749" cy="369332"/>
          </a:xfrm>
          <a:prstGeom prst="rect">
            <a:avLst/>
          </a:prstGeom>
          <a:solidFill>
            <a:srgbClr val="FFC000"/>
          </a:solidFill>
        </p:spPr>
        <p:txBody>
          <a:bodyPr wrap="square" rtlCol="0">
            <a:spAutoFit/>
          </a:bodyPr>
          <a:lstStyle/>
          <a:p>
            <a:r>
              <a:rPr lang="en-US" dirty="0"/>
              <a:t>Karin </a:t>
            </a:r>
            <a:r>
              <a:rPr lang="en-US" dirty="0" err="1"/>
              <a:t>Schönning</a:t>
            </a:r>
            <a:r>
              <a:rPr lang="en-US" dirty="0"/>
              <a:t>  BES III (2019)</a:t>
            </a:r>
          </a:p>
        </p:txBody>
      </p:sp>
    </p:spTree>
    <p:extLst>
      <p:ext uri="{BB962C8B-B14F-4D97-AF65-F5344CB8AC3E}">
        <p14:creationId xmlns:p14="http://schemas.microsoft.com/office/powerpoint/2010/main" val="2549639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4394-1614-6A49-B956-94171C5F59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D7F99AB-1CAD-9C42-A692-C10B956E03DF}"/>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BF61B382-0DFA-6440-9906-C097BE88A54E}"/>
              </a:ext>
            </a:extLst>
          </p:cNvPr>
          <p:cNvSpPr>
            <a:spLocks noGrp="1"/>
          </p:cNvSpPr>
          <p:nvPr>
            <p:ph type="ftr" sz="quarter" idx="11"/>
          </p:nvPr>
        </p:nvSpPr>
        <p:spPr/>
        <p:txBody>
          <a:bodyPr/>
          <a:lstStyle/>
          <a:p>
            <a:pPr>
              <a:defRPr/>
            </a:pPr>
            <a:r>
              <a:rPr lang="en-US"/>
              <a:t>P.L. Cole  -- Strong QCD from Hadron Structure Experiments    Nov. 6, 2019</a:t>
            </a:r>
            <a:endParaRPr lang="en-US" dirty="0"/>
          </a:p>
        </p:txBody>
      </p:sp>
      <p:pic>
        <p:nvPicPr>
          <p:cNvPr id="8" name="Picture 7">
            <a:extLst>
              <a:ext uri="{FF2B5EF4-FFF2-40B4-BE49-F238E27FC236}">
                <a16:creationId xmlns:a16="http://schemas.microsoft.com/office/drawing/2014/main" id="{014C5B54-4A2E-AD4D-9D0F-D4BF04FFC9AB}"/>
              </a:ext>
            </a:extLst>
          </p:cNvPr>
          <p:cNvPicPr>
            <a:picLocks noChangeAspect="1"/>
          </p:cNvPicPr>
          <p:nvPr/>
        </p:nvPicPr>
        <p:blipFill>
          <a:blip r:embed="rId2"/>
          <a:stretch>
            <a:fillRect/>
          </a:stretch>
        </p:blipFill>
        <p:spPr>
          <a:xfrm>
            <a:off x="0" y="71259"/>
            <a:ext cx="9144000" cy="6715481"/>
          </a:xfrm>
          <a:prstGeom prst="rect">
            <a:avLst/>
          </a:prstGeom>
        </p:spPr>
      </p:pic>
      <p:sp>
        <p:nvSpPr>
          <p:cNvPr id="9" name="TextBox 8">
            <a:extLst>
              <a:ext uri="{FF2B5EF4-FFF2-40B4-BE49-F238E27FC236}">
                <a16:creationId xmlns:a16="http://schemas.microsoft.com/office/drawing/2014/main" id="{5A0A0B43-3F77-384B-AAB2-9A174ADF3F16}"/>
              </a:ext>
            </a:extLst>
          </p:cNvPr>
          <p:cNvSpPr txBox="1"/>
          <p:nvPr/>
        </p:nvSpPr>
        <p:spPr>
          <a:xfrm>
            <a:off x="-1" y="6492947"/>
            <a:ext cx="3034749" cy="369332"/>
          </a:xfrm>
          <a:prstGeom prst="rect">
            <a:avLst/>
          </a:prstGeom>
          <a:solidFill>
            <a:srgbClr val="FFC000"/>
          </a:solidFill>
        </p:spPr>
        <p:txBody>
          <a:bodyPr wrap="square" rtlCol="0">
            <a:spAutoFit/>
          </a:bodyPr>
          <a:lstStyle/>
          <a:p>
            <a:r>
              <a:rPr lang="en-US" dirty="0"/>
              <a:t>Karin </a:t>
            </a:r>
            <a:r>
              <a:rPr lang="en-US" dirty="0" err="1"/>
              <a:t>Schönning</a:t>
            </a:r>
            <a:r>
              <a:rPr lang="en-US" dirty="0"/>
              <a:t>  BES III (2019)</a:t>
            </a:r>
          </a:p>
        </p:txBody>
      </p:sp>
      <p:sp>
        <p:nvSpPr>
          <p:cNvPr id="6" name="Rectangle 5">
            <a:extLst>
              <a:ext uri="{FF2B5EF4-FFF2-40B4-BE49-F238E27FC236}">
                <a16:creationId xmlns:a16="http://schemas.microsoft.com/office/drawing/2014/main" id="{81196743-3096-1740-AE52-DDF0ABBF2C1F}"/>
              </a:ext>
            </a:extLst>
          </p:cNvPr>
          <p:cNvSpPr/>
          <p:nvPr/>
        </p:nvSpPr>
        <p:spPr>
          <a:xfrm>
            <a:off x="954505" y="1368008"/>
            <a:ext cx="7483642" cy="2995445"/>
          </a:xfrm>
          <a:prstGeom prst="rect">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82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1F68E-E25D-B440-BAF1-C187FA18DC3D}"/>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D7BD9D51-F1BA-584A-B425-B7C4996860A5}"/>
              </a:ext>
            </a:extLst>
          </p:cNvPr>
          <p:cNvSpPr>
            <a:spLocks noGrp="1"/>
          </p:cNvSpPr>
          <p:nvPr>
            <p:ph type="ftr" sz="quarter" idx="11"/>
          </p:nvPr>
        </p:nvSpPr>
        <p:spPr/>
        <p:txBody>
          <a:bodyPr/>
          <a:lstStyle/>
          <a:p>
            <a:pPr>
              <a:defRPr/>
            </a:pPr>
            <a:r>
              <a:rPr lang="en-US"/>
              <a:t>P.L. Cole  -- Strong QCD from Hadron Structure Experiments    Nov. 6, 2019</a:t>
            </a:r>
            <a:endParaRPr lang="en-US" dirty="0"/>
          </a:p>
        </p:txBody>
      </p:sp>
      <p:pic>
        <p:nvPicPr>
          <p:cNvPr id="4" name="Picture 3">
            <a:extLst>
              <a:ext uri="{FF2B5EF4-FFF2-40B4-BE49-F238E27FC236}">
                <a16:creationId xmlns:a16="http://schemas.microsoft.com/office/drawing/2014/main" id="{8C1FC44A-F90C-8545-83AA-D2939881AB30}"/>
              </a:ext>
            </a:extLst>
          </p:cNvPr>
          <p:cNvPicPr>
            <a:picLocks noChangeAspect="1"/>
          </p:cNvPicPr>
          <p:nvPr/>
        </p:nvPicPr>
        <p:blipFill>
          <a:blip r:embed="rId2"/>
          <a:stretch>
            <a:fillRect/>
          </a:stretch>
        </p:blipFill>
        <p:spPr>
          <a:xfrm>
            <a:off x="0" y="97491"/>
            <a:ext cx="9144000" cy="6738284"/>
          </a:xfrm>
          <a:prstGeom prst="rect">
            <a:avLst/>
          </a:prstGeom>
        </p:spPr>
      </p:pic>
      <p:sp>
        <p:nvSpPr>
          <p:cNvPr id="5" name="TextBox 4">
            <a:extLst>
              <a:ext uri="{FF2B5EF4-FFF2-40B4-BE49-F238E27FC236}">
                <a16:creationId xmlns:a16="http://schemas.microsoft.com/office/drawing/2014/main" id="{C180F69A-C011-0749-B8B2-68DA969F8357}"/>
              </a:ext>
            </a:extLst>
          </p:cNvPr>
          <p:cNvSpPr txBox="1"/>
          <p:nvPr/>
        </p:nvSpPr>
        <p:spPr>
          <a:xfrm>
            <a:off x="8309113" y="6294783"/>
            <a:ext cx="343757" cy="545199"/>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8763EE30-C724-3C42-B936-6C96BB590960}"/>
              </a:ext>
            </a:extLst>
          </p:cNvPr>
          <p:cNvSpPr txBox="1"/>
          <p:nvPr/>
        </p:nvSpPr>
        <p:spPr>
          <a:xfrm>
            <a:off x="6109251" y="6500450"/>
            <a:ext cx="3034749" cy="369332"/>
          </a:xfrm>
          <a:prstGeom prst="rect">
            <a:avLst/>
          </a:prstGeom>
          <a:solidFill>
            <a:srgbClr val="FFC000"/>
          </a:solidFill>
        </p:spPr>
        <p:txBody>
          <a:bodyPr wrap="square" rtlCol="0">
            <a:spAutoFit/>
          </a:bodyPr>
          <a:lstStyle/>
          <a:p>
            <a:r>
              <a:rPr lang="en-US" dirty="0"/>
              <a:t>Karin </a:t>
            </a:r>
            <a:r>
              <a:rPr lang="en-US" dirty="0" err="1"/>
              <a:t>Schönning</a:t>
            </a:r>
            <a:r>
              <a:rPr lang="en-US" dirty="0"/>
              <a:t>  BES III (2019)</a:t>
            </a:r>
          </a:p>
        </p:txBody>
      </p:sp>
      <p:sp>
        <p:nvSpPr>
          <p:cNvPr id="7" name="Rectangle 6">
            <a:extLst>
              <a:ext uri="{FF2B5EF4-FFF2-40B4-BE49-F238E27FC236}">
                <a16:creationId xmlns:a16="http://schemas.microsoft.com/office/drawing/2014/main" id="{1C75AE22-27BC-8F4A-B308-34D5FC3E295C}"/>
              </a:ext>
            </a:extLst>
          </p:cNvPr>
          <p:cNvSpPr/>
          <p:nvPr/>
        </p:nvSpPr>
        <p:spPr>
          <a:xfrm>
            <a:off x="151352" y="3288632"/>
            <a:ext cx="8533602" cy="1106906"/>
          </a:xfrm>
          <a:prstGeom prst="rect">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C1E8E8A-7AEE-034D-8F43-BFECD5AFEB50}"/>
              </a:ext>
            </a:extLst>
          </p:cNvPr>
          <p:cNvSpPr/>
          <p:nvPr/>
        </p:nvSpPr>
        <p:spPr>
          <a:xfrm>
            <a:off x="151352" y="4395539"/>
            <a:ext cx="8533602" cy="834188"/>
          </a:xfrm>
          <a:prstGeom prst="rect">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487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62000" y="1371600"/>
            <a:ext cx="7696200" cy="2286000"/>
          </a:xfrm>
          <a:prstGeom prst="rect">
            <a:avLst/>
          </a:prstGeom>
          <a:noFill/>
          <a:ln w="9525">
            <a:noFill/>
            <a:miter lim="800000"/>
            <a:headEnd/>
            <a:tailEnd/>
          </a:ln>
          <a:effec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defRPr/>
            </a:pPr>
            <a:br>
              <a:rPr lang="en-US" altLang="en-US" sz="4000" b="1">
                <a:solidFill>
                  <a:schemeClr val="tx2"/>
                </a:solidFill>
                <a:effectLst>
                  <a:outerShdw blurRad="38100" dist="38100" dir="2700000" algn="tl">
                    <a:srgbClr val="C0C0C0"/>
                  </a:outerShdw>
                </a:effectLst>
                <a:latin typeface="Comic Sans MS" charset="0"/>
                <a:cs typeface="+mn-cs"/>
              </a:rPr>
            </a:br>
            <a:endParaRPr lang="en-US" altLang="en-US" sz="4000" b="1">
              <a:solidFill>
                <a:schemeClr val="tx2"/>
              </a:solidFill>
              <a:effectLst>
                <a:outerShdw blurRad="38100" dist="38100" dir="2700000" algn="tl">
                  <a:srgbClr val="C0C0C0"/>
                </a:outerShdw>
              </a:effectLst>
              <a:latin typeface="Comic Sans MS" charset="0"/>
              <a:cs typeface="+mn-cs"/>
            </a:endParaRP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8195" name="Title 1"/>
          <p:cNvSpPr>
            <a:spLocks noGrp="1"/>
          </p:cNvSpPr>
          <p:nvPr>
            <p:ph type="ctrTitle"/>
          </p:nvPr>
        </p:nvSpPr>
        <p:spPr>
          <a:xfrm>
            <a:off x="-66675" y="74613"/>
            <a:ext cx="9144000" cy="663575"/>
          </a:xfrm>
          <a:noFill/>
          <a:ln>
            <a:solidFill>
              <a:srgbClr val="C00000"/>
            </a:solidFill>
          </a:ln>
        </p:spPr>
        <p:txBody>
          <a:bodyPr/>
          <a:lstStyle/>
          <a:p>
            <a:pPr eaLnBrk="1" hangingPunct="1"/>
            <a:r>
              <a:rPr lang="en-US" altLang="en-US" sz="2800" b="1">
                <a:solidFill>
                  <a:srgbClr val="000090"/>
                </a:solidFill>
                <a:ea typeface="ＭＳ Ｐゴシック" charset="-128"/>
                <a:cs typeface="ＭＳ Ｐゴシック" charset="-128"/>
              </a:rPr>
              <a:t>The focus of this talk within the scope </a:t>
            </a:r>
            <a:r>
              <a:rPr lang="en-US" altLang="en-US" sz="2800" b="1">
                <a:solidFill>
                  <a:srgbClr val="FF0000"/>
                </a:solidFill>
                <a:ea typeface="ＭＳ Ｐゴシック" charset="-128"/>
                <a:cs typeface="ＭＳ Ｐゴシック" charset="-128"/>
              </a:rPr>
              <a:t>(b)</a:t>
            </a:r>
            <a:r>
              <a:rPr lang="en-US" altLang="en-US" sz="2800" b="1">
                <a:solidFill>
                  <a:srgbClr val="000090"/>
                </a:solidFill>
                <a:ea typeface="ＭＳ Ｐゴシック" charset="-128"/>
                <a:cs typeface="ＭＳ Ｐゴシック" charset="-128"/>
              </a:rPr>
              <a:t> of this workshop</a:t>
            </a:r>
          </a:p>
        </p:txBody>
      </p:sp>
      <p:sp>
        <p:nvSpPr>
          <p:cNvPr id="8196" name="TextBox 2"/>
          <p:cNvSpPr txBox="1">
            <a:spLocks noChangeArrowheads="1"/>
          </p:cNvSpPr>
          <p:nvPr/>
        </p:nvSpPr>
        <p:spPr bwMode="auto">
          <a:xfrm>
            <a:off x="-66675" y="914400"/>
            <a:ext cx="9144000" cy="5955476"/>
          </a:xfrm>
          <a:custGeom>
            <a:avLst/>
            <a:gdLst>
              <a:gd name="connsiteX0" fmla="*/ 0 w 9144000"/>
              <a:gd name="connsiteY0" fmla="*/ 0 h 5955476"/>
              <a:gd name="connsiteX1" fmla="*/ 9144000 w 9144000"/>
              <a:gd name="connsiteY1" fmla="*/ 0 h 5955476"/>
              <a:gd name="connsiteX2" fmla="*/ 9144000 w 9144000"/>
              <a:gd name="connsiteY2" fmla="*/ 5955476 h 5955476"/>
              <a:gd name="connsiteX3" fmla="*/ 0 w 9144000"/>
              <a:gd name="connsiteY3" fmla="*/ 5955476 h 5955476"/>
              <a:gd name="connsiteX4" fmla="*/ 0 w 9144000"/>
              <a:gd name="connsiteY4" fmla="*/ 0 h 595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955476" fill="none" extrusionOk="0">
                <a:moveTo>
                  <a:pt x="0" y="0"/>
                </a:moveTo>
                <a:cubicBezTo>
                  <a:pt x="4145771" y="-13155"/>
                  <a:pt x="6429358" y="80438"/>
                  <a:pt x="9144000" y="0"/>
                </a:cubicBezTo>
                <a:cubicBezTo>
                  <a:pt x="9241066" y="1079607"/>
                  <a:pt x="9196181" y="3023765"/>
                  <a:pt x="9144000" y="5955476"/>
                </a:cubicBezTo>
                <a:cubicBezTo>
                  <a:pt x="7177489" y="6009778"/>
                  <a:pt x="3167824" y="6028626"/>
                  <a:pt x="0" y="5955476"/>
                </a:cubicBezTo>
                <a:cubicBezTo>
                  <a:pt x="150832" y="3256711"/>
                  <a:pt x="-130056" y="1920969"/>
                  <a:pt x="0" y="0"/>
                </a:cubicBezTo>
                <a:close/>
              </a:path>
              <a:path w="9144000" h="5955476" stroke="0" extrusionOk="0">
                <a:moveTo>
                  <a:pt x="0" y="0"/>
                </a:moveTo>
                <a:cubicBezTo>
                  <a:pt x="3548422" y="92883"/>
                  <a:pt x="5271584" y="3764"/>
                  <a:pt x="9144000" y="0"/>
                </a:cubicBezTo>
                <a:cubicBezTo>
                  <a:pt x="8992589" y="1618059"/>
                  <a:pt x="9024369" y="3060196"/>
                  <a:pt x="9144000" y="5955476"/>
                </a:cubicBezTo>
                <a:cubicBezTo>
                  <a:pt x="4733540" y="5918738"/>
                  <a:pt x="4145463" y="5792255"/>
                  <a:pt x="0" y="5955476"/>
                </a:cubicBezTo>
                <a:cubicBezTo>
                  <a:pt x="65242" y="3127184"/>
                  <a:pt x="81332" y="2329481"/>
                  <a:pt x="0" y="0"/>
                </a:cubicBezTo>
                <a:close/>
              </a:path>
            </a:pathLst>
          </a:custGeom>
          <a:solidFill>
            <a:srgbClr val="FFC25B"/>
          </a:solidFill>
          <a:ln w="76200">
            <a:solidFill>
              <a:srgbClr val="3612FF"/>
            </a:solidFill>
            <a:miter lim="800000"/>
            <a:headEnd/>
            <a:tailEnd/>
            <a:extLst>
              <a:ext uri="{C807C97D-BFC1-408E-A445-0C87EB9F89A2}">
                <ask:lineSketchStyleProps xmlns:ask="http://schemas.microsoft.com/office/drawing/2018/sketchyshapes" xmlns="" sd="516136229">
                  <a:prstGeom prst="rect">
                    <a:avLst/>
                  </a:prstGeom>
                  <ask:type>
                    <ask:lineSketchCurved/>
                  </ask:type>
                </ask:lineSketchStyleProps>
              </a:ext>
            </a:extLst>
          </a:ln>
        </p:spPr>
        <p:txBody>
          <a:bodyPr wrap="square">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marL="0" indent="0" algn="just"/>
            <a:endParaRPr lang="en-US" sz="500">
              <a:solidFill>
                <a:schemeClr val="tx1">
                  <a:lumMod val="65000"/>
                  <a:lumOff val="35000"/>
                </a:schemeClr>
              </a:solidFill>
            </a:endParaRPr>
          </a:p>
          <a:p>
            <a:pPr marL="457200" lvl="1" indent="0" algn="just"/>
            <a:r>
              <a:rPr lang="en-US" sz="2400"/>
              <a:t>The successful start of the new</a:t>
            </a:r>
          </a:p>
          <a:p>
            <a:pPr marL="457200" lvl="1" indent="0" algn="just"/>
            <a:endParaRPr lang="en-US" sz="1200" b="1">
              <a:ln w="6600">
                <a:solidFill>
                  <a:srgbClr val="C0504D"/>
                </a:solidFill>
                <a:prstDash val="solid"/>
              </a:ln>
              <a:solidFill>
                <a:srgbClr val="FFC000"/>
              </a:solidFill>
              <a:effectLst>
                <a:outerShdw dist="38100" dir="2700000" algn="tl" rotWithShape="0">
                  <a:srgbClr val="C0504D"/>
                </a:outerShdw>
              </a:effectLst>
              <a:latin typeface="Comic Sans MS" panose="030F0902030302020204" pitchFamily="66" charset="0"/>
              <a:cs typeface="Chiller" panose="020F0502020204030204" pitchFamily="34" charset="0"/>
            </a:endParaRPr>
          </a:p>
          <a:p>
            <a:pPr lvl="1">
              <a:buFont typeface="Arial" panose="020B0604020202020204" pitchFamily="34" charset="0"/>
              <a:buChar char="•"/>
            </a:pPr>
            <a:r>
              <a:rPr lang="en-US" sz="2800" b="1">
                <a:ln w="6600">
                  <a:solidFill>
                    <a:srgbClr val="C0504D"/>
                  </a:solidFill>
                  <a:prstDash val="solid"/>
                </a:ln>
                <a:solidFill>
                  <a:schemeClr val="bg1"/>
                </a:solidFill>
                <a:effectLst>
                  <a:outerShdw dist="38100" dir="2700000" algn="tl" rotWithShape="0">
                    <a:srgbClr val="C0504D"/>
                  </a:outerShdw>
                </a:effectLst>
                <a:latin typeface="Comic Sans MS" panose="030F0902030302020204" pitchFamily="66" charset="0"/>
                <a:cs typeface="Chiller" panose="020F0502020204030204" pitchFamily="34" charset="0"/>
              </a:rPr>
              <a:t>12-GeV era of experiments in the four halls            at Jefferson Lab in the U.S</a:t>
            </a:r>
            <a:r>
              <a:rPr lang="en-US" sz="2800" b="1">
                <a:ln w="6600">
                  <a:solidFill>
                    <a:schemeClr val="accent2"/>
                  </a:solidFill>
                  <a:prstDash val="solid"/>
                </a:ln>
                <a:solidFill>
                  <a:schemeClr val="bg1"/>
                </a:solidFill>
                <a:effectLst>
                  <a:outerShdw dist="38100" dir="2700000" algn="tl" rotWithShape="0">
                    <a:schemeClr val="accent2"/>
                  </a:outerShdw>
                </a:effectLst>
                <a:latin typeface="Cambria" panose="02040503050406030204" pitchFamily="18" charset="0"/>
                <a:cs typeface="Chiller" panose="020F0502020204030204" pitchFamily="34" charset="0"/>
              </a:rPr>
              <a:t>.</a:t>
            </a:r>
            <a:r>
              <a:rPr lang="en-US" sz="2800">
                <a:solidFill>
                  <a:schemeClr val="bg1"/>
                </a:solidFill>
              </a:rPr>
              <a:t> </a:t>
            </a:r>
          </a:p>
          <a:p>
            <a:pPr lvl="1">
              <a:buFont typeface="Arial" panose="020B0604020202020204" pitchFamily="34" charset="0"/>
              <a:buChar char="•"/>
            </a:pPr>
            <a:endParaRPr lang="en-US" sz="1600">
              <a:solidFill>
                <a:srgbClr val="FFC000"/>
              </a:solidFill>
            </a:endParaRPr>
          </a:p>
          <a:p>
            <a:pPr marL="457200" lvl="1" indent="0"/>
            <a:r>
              <a:rPr lang="en-US" sz="2400"/>
              <a:t>as well as the </a:t>
            </a:r>
          </a:p>
          <a:p>
            <a:pPr lvl="1">
              <a:buFont typeface="Arial" panose="020B0604020202020204" pitchFamily="34" charset="0"/>
              <a:buChar char="•"/>
            </a:pPr>
            <a:endParaRPr lang="en-US" sz="1600">
              <a:solidFill>
                <a:srgbClr val="FFC000"/>
              </a:solidFill>
            </a:endParaRPr>
          </a:p>
          <a:p>
            <a:pPr lvl="1">
              <a:buFont typeface="Arial" panose="020B0604020202020204" pitchFamily="34" charset="0"/>
              <a:buChar char="•"/>
            </a:pPr>
            <a:r>
              <a:rPr lang="en-US" sz="2800" b="1">
                <a:ln w="6600">
                  <a:solidFill>
                    <a:schemeClr val="accent2"/>
                  </a:solidFill>
                  <a:prstDash val="solid"/>
                </a:ln>
                <a:solidFill>
                  <a:schemeClr val="bg1"/>
                </a:solidFill>
                <a:effectLst>
                  <a:outerShdw dist="38100" dir="2700000" algn="tl" rotWithShape="0">
                    <a:schemeClr val="accent2"/>
                  </a:outerShdw>
                </a:effectLst>
                <a:latin typeface="Comic Sans MS" panose="030F0902030302020204" pitchFamily="66" charset="0"/>
              </a:rPr>
              <a:t>European facilities ELSA, MAMI, and GSI</a:t>
            </a:r>
            <a:r>
              <a:rPr lang="en-US" sz="2000">
                <a:solidFill>
                  <a:srgbClr val="FFC000"/>
                </a:solidFill>
              </a:rPr>
              <a:t>, </a:t>
            </a:r>
            <a:r>
              <a:rPr lang="en-US" sz="2400"/>
              <a:t>and</a:t>
            </a:r>
          </a:p>
          <a:p>
            <a:pPr lvl="1">
              <a:buFont typeface="Arial" panose="020B0604020202020204" pitchFamily="34" charset="0"/>
              <a:buChar char="•"/>
            </a:pPr>
            <a:endParaRPr lang="en-US" sz="1600">
              <a:solidFill>
                <a:srgbClr val="FFC000"/>
              </a:solidFill>
            </a:endParaRPr>
          </a:p>
          <a:p>
            <a:pPr lvl="1">
              <a:buFont typeface="Arial" panose="020B0604020202020204" pitchFamily="34" charset="0"/>
              <a:buChar char="•"/>
            </a:pPr>
            <a:r>
              <a:rPr lang="en-US" sz="2800" b="1">
                <a:ln w="6600">
                  <a:solidFill>
                    <a:schemeClr val="accent2"/>
                  </a:solidFill>
                  <a:prstDash val="solid"/>
                </a:ln>
                <a:solidFill>
                  <a:schemeClr val="bg1"/>
                </a:solidFill>
                <a:effectLst>
                  <a:outerShdw dist="38100" dir="2700000" algn="tl" rotWithShape="0">
                    <a:schemeClr val="accent2"/>
                  </a:outerShdw>
                </a:effectLst>
                <a:latin typeface="Comic Sans MS" panose="030F0902030302020204" pitchFamily="66" charset="0"/>
              </a:rPr>
              <a:t>Asian facilities BES, SPring-8, and JPARC</a:t>
            </a:r>
            <a:r>
              <a:rPr lang="en-US" sz="2000" b="1">
                <a:solidFill>
                  <a:schemeClr val="tx1">
                    <a:lumMod val="65000"/>
                    <a:lumOff val="35000"/>
                  </a:schemeClr>
                </a:solidFill>
              </a:rPr>
              <a:t>.</a:t>
            </a:r>
          </a:p>
          <a:p>
            <a:pPr lvl="1">
              <a:buFont typeface="Arial" panose="020B0604020202020204" pitchFamily="34" charset="0"/>
              <a:buChar char="•"/>
            </a:pPr>
            <a:endParaRPr lang="en-US" sz="2000" b="1">
              <a:solidFill>
                <a:schemeClr val="tx1">
                  <a:lumMod val="65000"/>
                  <a:lumOff val="35000"/>
                </a:schemeClr>
              </a:solidFill>
            </a:endParaRPr>
          </a:p>
          <a:p>
            <a:pPr marL="457200" lvl="1" indent="0"/>
            <a:r>
              <a:rPr lang="en-US" sz="2400" b="1">
                <a:solidFill>
                  <a:srgbClr val="FF0000"/>
                </a:solidFill>
                <a:latin typeface="+mj-lt"/>
              </a:rPr>
              <a:t>(b)</a:t>
            </a:r>
            <a:r>
              <a:rPr lang="en-US" sz="2400">
                <a:latin typeface="+mj-lt"/>
              </a:rPr>
              <a:t> exploring the dynamics and impact of hadron mass generation with nucleon elastic, and </a:t>
            </a:r>
            <a:r>
              <a:rPr lang="en-US" sz="2400" err="1">
                <a:latin typeface="+mj-lt"/>
              </a:rPr>
              <a:t>parton</a:t>
            </a:r>
            <a:r>
              <a:rPr lang="en-US" sz="2400">
                <a:latin typeface="+mj-lt"/>
              </a:rPr>
              <a:t> distribution amplitudes</a:t>
            </a:r>
            <a:r>
              <a:rPr lang="en-US" sz="2400" b="1">
                <a:latin typeface="+mj-lt"/>
              </a:rPr>
              <a:t>, </a:t>
            </a:r>
            <a:r>
              <a:rPr lang="en-US" sz="2400" b="1">
                <a:ln w="6600">
                  <a:solidFill>
                    <a:schemeClr val="accent2"/>
                  </a:solidFill>
                  <a:prstDash val="solid"/>
                </a:ln>
                <a:solidFill>
                  <a:schemeClr val="bg1"/>
                </a:solidFill>
                <a:effectLst>
                  <a:outerShdw dist="38100" dir="2700000" algn="tl" rotWithShape="0">
                    <a:schemeClr val="accent2"/>
                  </a:outerShdw>
                </a:effectLst>
                <a:latin typeface="Comic Sans MS" panose="030F0902030302020204" pitchFamily="66" charset="0"/>
              </a:rPr>
              <a:t>N-&gt;N* transitions</a:t>
            </a:r>
            <a:r>
              <a:rPr lang="en-US" sz="2400">
                <a:solidFill>
                  <a:srgbClr val="FFBF16"/>
                </a:solidFill>
              </a:rPr>
              <a:t>, </a:t>
            </a:r>
            <a:r>
              <a:rPr lang="en-US" sz="2400"/>
              <a:t>and</a:t>
            </a:r>
            <a:r>
              <a:rPr lang="en-US" sz="2400">
                <a:solidFill>
                  <a:srgbClr val="FFBF16"/>
                </a:solidFill>
              </a:rPr>
              <a:t> </a:t>
            </a:r>
            <a:r>
              <a:rPr lang="en-US" sz="2400" b="1">
                <a:ln w="6600">
                  <a:solidFill>
                    <a:schemeClr val="accent2"/>
                  </a:solidFill>
                  <a:prstDash val="solid"/>
                </a:ln>
                <a:solidFill>
                  <a:schemeClr val="bg1"/>
                </a:solidFill>
                <a:effectLst>
                  <a:outerShdw dist="38100" dir="2700000" algn="tl" rotWithShape="0">
                    <a:schemeClr val="accent2"/>
                  </a:outerShdw>
                </a:effectLst>
                <a:latin typeface="Comic Sans MS" panose="030F0902030302020204" pitchFamily="66" charset="0"/>
              </a:rPr>
              <a:t>meson elastic/transition form factors</a:t>
            </a:r>
            <a:r>
              <a:rPr lang="en-US" sz="2200" b="1">
                <a:ln w="6600">
                  <a:solidFill>
                    <a:schemeClr val="accent2"/>
                  </a:solidFill>
                  <a:prstDash val="solid"/>
                </a:ln>
                <a:solidFill>
                  <a:schemeClr val="bg1"/>
                </a:solidFill>
                <a:effectLst>
                  <a:outerShdw dist="38100" dir="2700000" algn="tl" rotWithShape="0">
                    <a:schemeClr val="accent2"/>
                  </a:outerShdw>
                </a:effectLst>
                <a:latin typeface="Comic Sans MS" panose="030F0902030302020204" pitchFamily="66" charset="0"/>
              </a:rPr>
              <a:t>.</a:t>
            </a:r>
          </a:p>
          <a:p>
            <a:pPr marL="457200" lvl="1" indent="0"/>
            <a:endParaRPr lang="en-US" sz="1600" b="1">
              <a:ln w="6600">
                <a:solidFill>
                  <a:schemeClr val="accent2"/>
                </a:solidFill>
                <a:prstDash val="solid"/>
              </a:ln>
              <a:solidFill>
                <a:srgbClr val="FFBF16"/>
              </a:solidFill>
              <a:effectLst>
                <a:outerShdw dist="38100" dir="2700000" algn="tl" rotWithShape="0">
                  <a:schemeClr val="accent2"/>
                </a:outerShdw>
              </a:effectLst>
              <a:latin typeface="Comic Sans MS" panose="030F0902030302020204" pitchFamily="66" charset="0"/>
            </a:endParaRPr>
          </a:p>
          <a:p>
            <a:pPr marL="457200" lvl="1" indent="0"/>
            <a:r>
              <a:rPr lang="en-US" sz="2200" b="1">
                <a:ln w="6600">
                  <a:solidFill>
                    <a:schemeClr val="accent2"/>
                  </a:solidFill>
                  <a:prstDash val="solid"/>
                </a:ln>
                <a:solidFill>
                  <a:schemeClr val="bg1"/>
                </a:solidFill>
                <a:effectLst>
                  <a:outerShdw dist="38100" dir="2700000" algn="tl" rotWithShape="0">
                    <a:schemeClr val="accent2"/>
                  </a:outerShdw>
                </a:effectLst>
                <a:latin typeface="Comic Sans MS" panose="030F0902030302020204" pitchFamily="66" charset="0"/>
              </a:rPr>
              <a:t>… to</a:t>
            </a:r>
            <a:r>
              <a:rPr lang="en-US">
                <a:solidFill>
                  <a:schemeClr val="bg1"/>
                </a:solidFill>
              </a:rPr>
              <a:t> </a:t>
            </a:r>
            <a:r>
              <a:rPr lang="en-US" sz="2400" b="1">
                <a:ln w="6600">
                  <a:solidFill>
                    <a:schemeClr val="accent2"/>
                  </a:solidFill>
                  <a:prstDash val="solid"/>
                </a:ln>
                <a:solidFill>
                  <a:schemeClr val="bg1"/>
                </a:solidFill>
                <a:effectLst>
                  <a:outerShdw dist="38100" dir="2700000" algn="tl" rotWithShape="0">
                    <a:schemeClr val="accent2"/>
                  </a:outerShdw>
                </a:effectLst>
                <a:latin typeface="Comic Sans MS" panose="030F0902030302020204" pitchFamily="66" charset="0"/>
              </a:rPr>
              <a:t>expose emergent phenomena via quasi-particle formation</a:t>
            </a:r>
            <a:r>
              <a:rPr lang="en-US" sz="2400" b="1">
                <a:ln w="6600">
                  <a:solidFill>
                    <a:schemeClr val="accent2"/>
                  </a:solidFill>
                  <a:prstDash val="solid"/>
                </a:ln>
                <a:solidFill>
                  <a:schemeClr val="bg1"/>
                </a:solidFill>
                <a:effectLst>
                  <a:outerShdw dist="38100" dir="2700000" algn="tl" rotWithShape="0">
                    <a:schemeClr val="accent2"/>
                  </a:outerShdw>
                </a:effectLst>
              </a:rPr>
              <a:t>.</a:t>
            </a:r>
            <a:endParaRPr lang="en-US" sz="2400">
              <a:solidFill>
                <a:schemeClr val="bg1"/>
              </a:solidFill>
            </a:endParaRPr>
          </a:p>
        </p:txBody>
      </p:sp>
    </p:spTree>
    <p:extLst>
      <p:ext uri="{BB962C8B-B14F-4D97-AF65-F5344CB8AC3E}">
        <p14:creationId xmlns:p14="http://schemas.microsoft.com/office/powerpoint/2010/main" val="535606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6">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6">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6">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re 3"/>
          <p:cNvSpPr>
            <a:spLocks noGrp="1"/>
          </p:cNvSpPr>
          <p:nvPr>
            <p:ph type="title"/>
          </p:nvPr>
        </p:nvSpPr>
        <p:spPr>
          <a:xfrm>
            <a:off x="169863" y="-446088"/>
            <a:ext cx="8974137" cy="1649413"/>
          </a:xfrm>
        </p:spPr>
        <p:txBody>
          <a:bodyPr/>
          <a:lstStyle/>
          <a:p>
            <a:r>
              <a:rPr lang="fr-FR" altLang="en-US" sz="2800" dirty="0" err="1">
                <a:solidFill>
                  <a:schemeClr val="tx2"/>
                </a:solidFill>
                <a:ea typeface="ＭＳ Ｐゴシック" charset="-128"/>
                <a:cs typeface="ＭＳ Ｐゴシック" charset="-128"/>
              </a:rPr>
              <a:t>Electromagnetic</a:t>
            </a:r>
            <a:r>
              <a:rPr lang="fr-FR" altLang="en-US" sz="2800" dirty="0">
                <a:solidFill>
                  <a:schemeClr val="tx2"/>
                </a:solidFill>
                <a:ea typeface="ＭＳ Ｐゴシック" charset="-128"/>
                <a:cs typeface="ＭＳ Ｐゴシック" charset="-128"/>
              </a:rPr>
              <a:t> </a:t>
            </a:r>
            <a:r>
              <a:rPr lang="fr-FR" altLang="en-US" sz="2800" dirty="0" err="1">
                <a:solidFill>
                  <a:schemeClr val="tx2"/>
                </a:solidFill>
                <a:ea typeface="ＭＳ Ｐゴシック" charset="-128"/>
                <a:cs typeface="ＭＳ Ｐゴシック" charset="-128"/>
              </a:rPr>
              <a:t>baryonic</a:t>
            </a:r>
            <a:r>
              <a:rPr lang="fr-FR" altLang="en-US" sz="2800" dirty="0">
                <a:solidFill>
                  <a:schemeClr val="tx2"/>
                </a:solidFill>
                <a:ea typeface="ＭＳ Ｐゴシック" charset="-128"/>
                <a:cs typeface="ＭＳ Ｐゴシック" charset="-128"/>
              </a:rPr>
              <a:t> transitions in time-</a:t>
            </a:r>
            <a:r>
              <a:rPr lang="fr-FR" altLang="en-US" sz="2800" dirty="0" err="1">
                <a:solidFill>
                  <a:schemeClr val="tx2"/>
                </a:solidFill>
                <a:ea typeface="ＭＳ Ｐゴシック" charset="-128"/>
                <a:cs typeface="ＭＳ Ｐゴシック" charset="-128"/>
              </a:rPr>
              <a:t>like</a:t>
            </a:r>
            <a:r>
              <a:rPr lang="fr-FR" altLang="en-US" sz="2800" dirty="0">
                <a:solidFill>
                  <a:schemeClr val="tx2"/>
                </a:solidFill>
                <a:ea typeface="ＭＳ Ｐゴシック" charset="-128"/>
                <a:cs typeface="ＭＳ Ｐゴシック" charset="-128"/>
              </a:rPr>
              <a:t> </a:t>
            </a:r>
            <a:br>
              <a:rPr lang="fr-FR" altLang="en-US" sz="2800" dirty="0">
                <a:solidFill>
                  <a:schemeClr val="tx2"/>
                </a:solidFill>
                <a:ea typeface="ＭＳ Ｐゴシック" charset="-128"/>
                <a:cs typeface="ＭＳ Ｐゴシック" charset="-128"/>
              </a:rPr>
            </a:br>
            <a:r>
              <a:rPr lang="fr-FR" altLang="en-US" sz="2800" dirty="0">
                <a:solidFill>
                  <a:schemeClr val="tx2"/>
                </a:solidFill>
                <a:ea typeface="ＭＳ Ｐゴシック" charset="-128"/>
                <a:cs typeface="ＭＳ Ｐゴシック" charset="-128"/>
              </a:rPr>
              <a:t>and </a:t>
            </a:r>
            <a:r>
              <a:rPr lang="fr-FR" altLang="en-US" sz="2800" dirty="0" err="1">
                <a:solidFill>
                  <a:schemeClr val="tx2"/>
                </a:solidFill>
                <a:ea typeface="ＭＳ Ｐゴシック" charset="-128"/>
                <a:cs typeface="ＭＳ Ｐゴシック" charset="-128"/>
              </a:rPr>
              <a:t>space-like</a:t>
            </a:r>
            <a:r>
              <a:rPr lang="fr-FR" altLang="en-US" sz="2800" dirty="0">
                <a:solidFill>
                  <a:schemeClr val="tx2"/>
                </a:solidFill>
                <a:ea typeface="ＭＳ Ｐゴシック" charset="-128"/>
                <a:cs typeface="ＭＳ Ｐゴシック" charset="-128"/>
              </a:rPr>
              <a:t> </a:t>
            </a:r>
            <a:r>
              <a:rPr lang="fr-FR" altLang="en-US" sz="2800" dirty="0" err="1">
                <a:solidFill>
                  <a:schemeClr val="tx2"/>
                </a:solidFill>
                <a:ea typeface="ＭＳ Ｐゴシック" charset="-128"/>
                <a:cs typeface="ＭＳ Ｐゴシック" charset="-128"/>
              </a:rPr>
              <a:t>regions</a:t>
            </a:r>
            <a:r>
              <a:rPr lang="fr-FR" altLang="en-US" sz="2800" dirty="0">
                <a:solidFill>
                  <a:schemeClr val="tx2"/>
                </a:solidFill>
                <a:ea typeface="ＭＳ Ｐゴシック" charset="-128"/>
                <a:cs typeface="ＭＳ Ｐゴシック" charset="-128"/>
              </a:rPr>
              <a:t>: </a:t>
            </a:r>
            <a:r>
              <a:rPr lang="fr-FR" altLang="en-US" sz="2800" dirty="0" err="1">
                <a:solidFill>
                  <a:schemeClr val="tx2"/>
                </a:solidFill>
                <a:ea typeface="ＭＳ Ｐゴシック" charset="-128"/>
                <a:cs typeface="ＭＳ Ｐゴシック" charset="-128"/>
              </a:rPr>
              <a:t>towards</a:t>
            </a:r>
            <a:r>
              <a:rPr lang="fr-FR" altLang="en-US" sz="2800" dirty="0">
                <a:solidFill>
                  <a:schemeClr val="tx2"/>
                </a:solidFill>
                <a:ea typeface="ＭＳ Ｐゴシック" charset="-128"/>
                <a:cs typeface="ＭＳ Ｐゴシック" charset="-128"/>
              </a:rPr>
              <a:t> a global </a:t>
            </a:r>
            <a:r>
              <a:rPr lang="fr-FR" altLang="en-US" sz="2800" dirty="0" err="1">
                <a:solidFill>
                  <a:schemeClr val="tx2"/>
                </a:solidFill>
                <a:ea typeface="ＭＳ Ｐゴシック" charset="-128"/>
                <a:cs typeface="ＭＳ Ｐゴシック" charset="-128"/>
              </a:rPr>
              <a:t>picture</a:t>
            </a:r>
            <a:r>
              <a:rPr lang="fr-FR" altLang="en-US" sz="2800" dirty="0">
                <a:solidFill>
                  <a:schemeClr val="tx2"/>
                </a:solidFill>
                <a:ea typeface="ＭＳ Ｐゴシック" charset="-128"/>
                <a:cs typeface="ＭＳ Ｐゴシック" charset="-128"/>
              </a:rPr>
              <a:t>?</a:t>
            </a:r>
          </a:p>
        </p:txBody>
      </p:sp>
      <p:sp>
        <p:nvSpPr>
          <p:cNvPr id="35842" name="Text Box 8"/>
          <p:cNvSpPr txBox="1">
            <a:spLocks noChangeArrowheads="1"/>
          </p:cNvSpPr>
          <p:nvPr/>
        </p:nvSpPr>
        <p:spPr bwMode="auto">
          <a:xfrm>
            <a:off x="717550" y="1566863"/>
            <a:ext cx="158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43" name="Rectangle 9"/>
          <p:cNvSpPr>
            <a:spLocks noChangeArrowheads="1"/>
          </p:cNvSpPr>
          <p:nvPr/>
        </p:nvSpPr>
        <p:spPr bwMode="auto">
          <a:xfrm>
            <a:off x="47625" y="1576388"/>
            <a:ext cx="4543425" cy="2409825"/>
          </a:xfrm>
          <a:prstGeom prst="rect">
            <a:avLst/>
          </a:prstGeom>
          <a:solidFill>
            <a:schemeClr val="accent1"/>
          </a:solidFill>
          <a:ln w="9360">
            <a:solidFill>
              <a:srgbClr val="FF66CC"/>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44" name="Text Box 10"/>
          <p:cNvSpPr txBox="1">
            <a:spLocks noChangeArrowheads="1"/>
          </p:cNvSpPr>
          <p:nvPr/>
        </p:nvSpPr>
        <p:spPr bwMode="auto">
          <a:xfrm>
            <a:off x="169863" y="1568450"/>
            <a:ext cx="3575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dirty="0">
                <a:solidFill>
                  <a:srgbClr val="FFFF00"/>
                </a:solidFill>
              </a:rPr>
              <a:t>Time-</a:t>
            </a:r>
            <a:r>
              <a:rPr lang="fr-FR" altLang="en-US" sz="1600" dirty="0" err="1">
                <a:solidFill>
                  <a:srgbClr val="FFFF00"/>
                </a:solidFill>
              </a:rPr>
              <a:t>Like</a:t>
            </a:r>
            <a:r>
              <a:rPr lang="fr-FR" altLang="en-US" sz="1600" dirty="0">
                <a:solidFill>
                  <a:srgbClr val="FFFF00"/>
                </a:solidFill>
              </a:rPr>
              <a:t> </a:t>
            </a:r>
            <a:r>
              <a:rPr lang="fr-FR" altLang="en-US" sz="1600" dirty="0" err="1">
                <a:solidFill>
                  <a:srgbClr val="FFFF00"/>
                </a:solidFill>
              </a:rPr>
              <a:t>electromagnetic</a:t>
            </a:r>
            <a:r>
              <a:rPr lang="fr-FR" altLang="en-US" sz="1600" dirty="0">
                <a:solidFill>
                  <a:srgbClr val="FFFF00"/>
                </a:solidFill>
              </a:rPr>
              <a:t> </a:t>
            </a:r>
            <a:r>
              <a:rPr lang="fr-FR" altLang="en-US" sz="1600" dirty="0" err="1">
                <a:solidFill>
                  <a:srgbClr val="FFFF00"/>
                </a:solidFill>
              </a:rPr>
              <a:t>form</a:t>
            </a:r>
            <a:r>
              <a:rPr lang="fr-FR" altLang="en-US" sz="1600" dirty="0">
                <a:solidFill>
                  <a:srgbClr val="FFFF00"/>
                </a:solidFill>
              </a:rPr>
              <a:t> </a:t>
            </a:r>
            <a:r>
              <a:rPr lang="fr-FR" altLang="en-US" sz="1600" dirty="0" err="1">
                <a:solidFill>
                  <a:srgbClr val="FFFF00"/>
                </a:solidFill>
              </a:rPr>
              <a:t>factors</a:t>
            </a:r>
            <a:endParaRPr lang="fr-FR" altLang="en-US" sz="1600" dirty="0">
              <a:solidFill>
                <a:srgbClr val="FFFF00"/>
              </a:solidFill>
            </a:endParaRPr>
          </a:p>
        </p:txBody>
      </p:sp>
      <p:sp>
        <p:nvSpPr>
          <p:cNvPr id="35845" name="Text Box 11"/>
          <p:cNvSpPr txBox="1">
            <a:spLocks noChangeArrowheads="1"/>
          </p:cNvSpPr>
          <p:nvPr/>
        </p:nvSpPr>
        <p:spPr bwMode="auto">
          <a:xfrm>
            <a:off x="3175" y="2978150"/>
            <a:ext cx="174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47" name="Text Box 13"/>
          <p:cNvSpPr txBox="1">
            <a:spLocks noChangeArrowheads="1"/>
          </p:cNvSpPr>
          <p:nvPr/>
        </p:nvSpPr>
        <p:spPr bwMode="auto">
          <a:xfrm>
            <a:off x="1908175" y="2308225"/>
            <a:ext cx="30638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b="1">
                <a:solidFill>
                  <a:srgbClr val="FFFF00"/>
                </a:solidFill>
              </a:rPr>
              <a:t>n</a:t>
            </a:r>
          </a:p>
        </p:txBody>
      </p:sp>
      <p:grpSp>
        <p:nvGrpSpPr>
          <p:cNvPr id="35848" name="Group 14"/>
          <p:cNvGrpSpPr>
            <a:grpSpLocks/>
          </p:cNvGrpSpPr>
          <p:nvPr/>
        </p:nvGrpSpPr>
        <p:grpSpPr bwMode="auto">
          <a:xfrm>
            <a:off x="1127125" y="2562225"/>
            <a:ext cx="1555750" cy="1185863"/>
            <a:chOff x="683" y="1370"/>
            <a:chExt cx="1012" cy="747"/>
          </a:xfrm>
        </p:grpSpPr>
        <p:grpSp>
          <p:nvGrpSpPr>
            <p:cNvPr id="35902" name="Group 15"/>
            <p:cNvGrpSpPr>
              <a:grpSpLocks/>
            </p:cNvGrpSpPr>
            <p:nvPr/>
          </p:nvGrpSpPr>
          <p:grpSpPr bwMode="auto">
            <a:xfrm>
              <a:off x="727" y="1370"/>
              <a:ext cx="968" cy="747"/>
              <a:chOff x="727" y="1370"/>
              <a:chExt cx="968" cy="747"/>
            </a:xfrm>
          </p:grpSpPr>
          <p:grpSp>
            <p:nvGrpSpPr>
              <p:cNvPr id="35905" name="Group 16"/>
              <p:cNvGrpSpPr>
                <a:grpSpLocks/>
              </p:cNvGrpSpPr>
              <p:nvPr/>
            </p:nvGrpSpPr>
            <p:grpSpPr bwMode="auto">
              <a:xfrm>
                <a:off x="727" y="1370"/>
                <a:ext cx="968" cy="747"/>
                <a:chOff x="727" y="1370"/>
                <a:chExt cx="968" cy="747"/>
              </a:xfrm>
            </p:grpSpPr>
            <p:sp>
              <p:nvSpPr>
                <p:cNvPr id="35907" name="Line 17"/>
                <p:cNvSpPr>
                  <a:spLocks noChangeShapeType="1"/>
                </p:cNvSpPr>
                <p:nvPr/>
              </p:nvSpPr>
              <p:spPr bwMode="auto">
                <a:xfrm flipV="1">
                  <a:off x="727" y="1600"/>
                  <a:ext cx="358" cy="8"/>
                </a:xfrm>
                <a:prstGeom prst="line">
                  <a:avLst/>
                </a:prstGeom>
                <a:noFill/>
                <a:ln w="381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908" name="Line 18"/>
                <p:cNvSpPr>
                  <a:spLocks noChangeShapeType="1"/>
                </p:cNvSpPr>
                <p:nvPr/>
              </p:nvSpPr>
              <p:spPr bwMode="auto">
                <a:xfrm flipV="1">
                  <a:off x="1063" y="1368"/>
                  <a:ext cx="281" cy="243"/>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909" name="Line 19"/>
                <p:cNvSpPr>
                  <a:spLocks noChangeShapeType="1"/>
                </p:cNvSpPr>
                <p:nvPr/>
              </p:nvSpPr>
              <p:spPr bwMode="auto">
                <a:xfrm flipV="1">
                  <a:off x="1388" y="1701"/>
                  <a:ext cx="308" cy="126"/>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910" name="Line 20"/>
                <p:cNvSpPr>
                  <a:spLocks noChangeShapeType="1"/>
                </p:cNvSpPr>
                <p:nvPr/>
              </p:nvSpPr>
              <p:spPr bwMode="auto">
                <a:xfrm flipH="1">
                  <a:off x="1166" y="1827"/>
                  <a:ext cx="222" cy="291"/>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35906" name="AutoShape 21"/>
              <p:cNvSpPr>
                <a:spLocks noChangeArrowheads="1"/>
              </p:cNvSpPr>
              <p:nvPr/>
            </p:nvSpPr>
            <p:spPr bwMode="auto">
              <a:xfrm rot="-3000000">
                <a:off x="1211" y="1526"/>
                <a:ext cx="41" cy="395"/>
              </a:xfrm>
              <a:custGeom>
                <a:avLst/>
                <a:gdLst>
                  <a:gd name="T0" fmla="*/ 1 w 77"/>
                  <a:gd name="T1" fmla="*/ 1 h 695"/>
                  <a:gd name="T2" fmla="*/ 1 w 77"/>
                  <a:gd name="T3" fmla="*/ 1 h 695"/>
                  <a:gd name="T4" fmla="*/ 1 w 77"/>
                  <a:gd name="T5" fmla="*/ 1 h 695"/>
                  <a:gd name="T6" fmla="*/ 1 w 77"/>
                  <a:gd name="T7" fmla="*/ 1 h 695"/>
                  <a:gd name="T8" fmla="*/ 1 w 77"/>
                  <a:gd name="T9" fmla="*/ 1 h 695"/>
                  <a:gd name="T10" fmla="*/ 1 w 77"/>
                  <a:gd name="T11" fmla="*/ 1 h 695"/>
                  <a:gd name="T12" fmla="*/ 1 w 77"/>
                  <a:gd name="T13" fmla="*/ 1 h 695"/>
                  <a:gd name="T14" fmla="*/ 1 w 77"/>
                  <a:gd name="T15" fmla="*/ 1 h 695"/>
                  <a:gd name="T16" fmla="*/ 1 w 77"/>
                  <a:gd name="T17" fmla="*/ 1 h 695"/>
                  <a:gd name="T18" fmla="*/ 1 w 77"/>
                  <a:gd name="T19" fmla="*/ 1 h 695"/>
                  <a:gd name="T20" fmla="*/ 1 w 77"/>
                  <a:gd name="T21" fmla="*/ 1 h 695"/>
                  <a:gd name="T22" fmla="*/ 1 w 77"/>
                  <a:gd name="T23" fmla="*/ 1 h 695"/>
                  <a:gd name="T24" fmla="*/ 1 w 77"/>
                  <a:gd name="T25" fmla="*/ 1 h 695"/>
                  <a:gd name="T26" fmla="*/ 1 w 77"/>
                  <a:gd name="T27" fmla="*/ 1 h 695"/>
                  <a:gd name="T28" fmla="*/ 1 w 77"/>
                  <a:gd name="T29" fmla="*/ 1 h 695"/>
                  <a:gd name="T30" fmla="*/ 1 w 77"/>
                  <a:gd name="T31" fmla="*/ 1 h 695"/>
                  <a:gd name="T32" fmla="*/ 1 w 77"/>
                  <a:gd name="T33" fmla="*/ 1 h 695"/>
                  <a:gd name="T34" fmla="*/ 1 w 77"/>
                  <a:gd name="T35" fmla="*/ 1 h 695"/>
                  <a:gd name="T36" fmla="*/ 1 w 77"/>
                  <a:gd name="T37" fmla="*/ 1 h 695"/>
                  <a:gd name="T38" fmla="*/ 1 w 77"/>
                  <a:gd name="T39" fmla="*/ 1 h 695"/>
                  <a:gd name="T40" fmla="*/ 1 w 77"/>
                  <a:gd name="T41" fmla="*/ 1 h 695"/>
                  <a:gd name="T42" fmla="*/ 1 w 77"/>
                  <a:gd name="T43" fmla="*/ 1 h 695"/>
                  <a:gd name="T44" fmla="*/ 1 w 77"/>
                  <a:gd name="T45" fmla="*/ 1 h 695"/>
                  <a:gd name="T46" fmla="*/ 1 w 77"/>
                  <a:gd name="T47" fmla="*/ 1 h 695"/>
                  <a:gd name="T48" fmla="*/ 1 w 77"/>
                  <a:gd name="T49" fmla="*/ 1 h 695"/>
                  <a:gd name="T50" fmla="*/ 1 w 77"/>
                  <a:gd name="T51" fmla="*/ 1 h 695"/>
                  <a:gd name="T52" fmla="*/ 1 w 77"/>
                  <a:gd name="T53" fmla="*/ 1 h 695"/>
                  <a:gd name="T54" fmla="*/ 1 w 77"/>
                  <a:gd name="T55" fmla="*/ 1 h 695"/>
                  <a:gd name="T56" fmla="*/ 1 w 77"/>
                  <a:gd name="T57" fmla="*/ 1 h 695"/>
                  <a:gd name="T58" fmla="*/ 1 w 77"/>
                  <a:gd name="T59" fmla="*/ 2 h 695"/>
                  <a:gd name="T60" fmla="*/ 1 w 77"/>
                  <a:gd name="T61" fmla="*/ 2 h 695"/>
                  <a:gd name="T62" fmla="*/ 1 w 77"/>
                  <a:gd name="T63" fmla="*/ 2 h 695"/>
                  <a:gd name="T64" fmla="*/ 1 w 77"/>
                  <a:gd name="T65" fmla="*/ 2 h 695"/>
                  <a:gd name="T66" fmla="*/ 1 w 77"/>
                  <a:gd name="T67" fmla="*/ 2 h 695"/>
                  <a:gd name="T68" fmla="*/ 1 w 77"/>
                  <a:gd name="T69" fmla="*/ 2 h 695"/>
                  <a:gd name="T70" fmla="*/ 1 w 77"/>
                  <a:gd name="T71" fmla="*/ 2 h 695"/>
                  <a:gd name="T72" fmla="*/ 1 w 77"/>
                  <a:gd name="T73" fmla="*/ 2 h 695"/>
                  <a:gd name="T74" fmla="*/ 1 w 77"/>
                  <a:gd name="T75" fmla="*/ 2 h 695"/>
                  <a:gd name="T76" fmla="*/ 1 w 77"/>
                  <a:gd name="T77" fmla="*/ 2 h 695"/>
                  <a:gd name="T78" fmla="*/ 1 w 77"/>
                  <a:gd name="T79" fmla="*/ 2 h 695"/>
                  <a:gd name="T80" fmla="*/ 1 w 77"/>
                  <a:gd name="T81" fmla="*/ 2 h 695"/>
                  <a:gd name="T82" fmla="*/ 1 w 77"/>
                  <a:gd name="T83" fmla="*/ 2 h 695"/>
                  <a:gd name="T84" fmla="*/ 1 w 77"/>
                  <a:gd name="T85" fmla="*/ 2 h 695"/>
                  <a:gd name="T86" fmla="*/ 1 w 77"/>
                  <a:gd name="T87" fmla="*/ 2 h 695"/>
                  <a:gd name="T88" fmla="*/ 1 w 77"/>
                  <a:gd name="T89" fmla="*/ 2 h 695"/>
                  <a:gd name="T90" fmla="*/ 1 w 77"/>
                  <a:gd name="T91" fmla="*/ 2 h 695"/>
                  <a:gd name="T92" fmla="*/ 1 w 77"/>
                  <a:gd name="T93" fmla="*/ 2 h 695"/>
                  <a:gd name="T94" fmla="*/ 1 w 77"/>
                  <a:gd name="T95" fmla="*/ 2 h 695"/>
                  <a:gd name="T96" fmla="*/ 1 w 77"/>
                  <a:gd name="T97" fmla="*/ 2 h 695"/>
                  <a:gd name="T98" fmla="*/ 1 w 77"/>
                  <a:gd name="T99" fmla="*/ 2 h 695"/>
                  <a:gd name="T100" fmla="*/ 1 w 77"/>
                  <a:gd name="T101" fmla="*/ 2 h 695"/>
                  <a:gd name="T102" fmla="*/ 1 w 77"/>
                  <a:gd name="T103" fmla="*/ 2 h 695"/>
                  <a:gd name="T104" fmla="*/ 1 w 77"/>
                  <a:gd name="T105" fmla="*/ 2 h 695"/>
                  <a:gd name="T106" fmla="*/ 1 w 77"/>
                  <a:gd name="T107" fmla="*/ 2 h 695"/>
                  <a:gd name="T108" fmla="*/ 1 w 77"/>
                  <a:gd name="T109" fmla="*/ 2 h 695"/>
                  <a:gd name="T110" fmla="*/ 1 w 77"/>
                  <a:gd name="T111" fmla="*/ 2 h 695"/>
                  <a:gd name="T112" fmla="*/ 1 w 77"/>
                  <a:gd name="T113" fmla="*/ 3 h 695"/>
                  <a:gd name="T114" fmla="*/ 1 w 77"/>
                  <a:gd name="T115" fmla="*/ 3 h 695"/>
                  <a:gd name="T116" fmla="*/ 1 w 77"/>
                  <a:gd name="T117" fmla="*/ 3 h 695"/>
                  <a:gd name="T118" fmla="*/ 1 w 77"/>
                  <a:gd name="T119" fmla="*/ 3 h 6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695"/>
                  <a:gd name="T182" fmla="*/ 77 w 77"/>
                  <a:gd name="T183" fmla="*/ 695 h 6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695">
                    <a:moveTo>
                      <a:pt x="39" y="0"/>
                    </a:moveTo>
                    <a:lnTo>
                      <a:pt x="39" y="62"/>
                    </a:lnTo>
                    <a:lnTo>
                      <a:pt x="34" y="64"/>
                    </a:lnTo>
                    <a:lnTo>
                      <a:pt x="27" y="66"/>
                    </a:lnTo>
                    <a:lnTo>
                      <a:pt x="22" y="67"/>
                    </a:lnTo>
                    <a:lnTo>
                      <a:pt x="17" y="69"/>
                    </a:lnTo>
                    <a:lnTo>
                      <a:pt x="12" y="72"/>
                    </a:lnTo>
                    <a:lnTo>
                      <a:pt x="8" y="74"/>
                    </a:lnTo>
                    <a:lnTo>
                      <a:pt x="5" y="76"/>
                    </a:lnTo>
                    <a:lnTo>
                      <a:pt x="3" y="77"/>
                    </a:lnTo>
                    <a:lnTo>
                      <a:pt x="2" y="79"/>
                    </a:lnTo>
                    <a:lnTo>
                      <a:pt x="0" y="81"/>
                    </a:lnTo>
                    <a:lnTo>
                      <a:pt x="2" y="82"/>
                    </a:lnTo>
                    <a:lnTo>
                      <a:pt x="3" y="84"/>
                    </a:lnTo>
                    <a:lnTo>
                      <a:pt x="5" y="87"/>
                    </a:lnTo>
                    <a:lnTo>
                      <a:pt x="8" y="89"/>
                    </a:lnTo>
                    <a:lnTo>
                      <a:pt x="12" y="91"/>
                    </a:lnTo>
                    <a:lnTo>
                      <a:pt x="17" y="92"/>
                    </a:lnTo>
                    <a:lnTo>
                      <a:pt x="22" y="94"/>
                    </a:lnTo>
                    <a:lnTo>
                      <a:pt x="27" y="96"/>
                    </a:lnTo>
                    <a:lnTo>
                      <a:pt x="34" y="97"/>
                    </a:lnTo>
                    <a:lnTo>
                      <a:pt x="39" y="101"/>
                    </a:lnTo>
                    <a:lnTo>
                      <a:pt x="45" y="102"/>
                    </a:lnTo>
                    <a:lnTo>
                      <a:pt x="50" y="104"/>
                    </a:lnTo>
                    <a:lnTo>
                      <a:pt x="55" y="106"/>
                    </a:lnTo>
                    <a:lnTo>
                      <a:pt x="61" y="108"/>
                    </a:lnTo>
                    <a:lnTo>
                      <a:pt x="66" y="109"/>
                    </a:lnTo>
                    <a:lnTo>
                      <a:pt x="69" y="111"/>
                    </a:lnTo>
                    <a:lnTo>
                      <a:pt x="72" y="113"/>
                    </a:lnTo>
                    <a:lnTo>
                      <a:pt x="76" y="116"/>
                    </a:lnTo>
                    <a:lnTo>
                      <a:pt x="76" y="118"/>
                    </a:lnTo>
                    <a:lnTo>
                      <a:pt x="77" y="119"/>
                    </a:lnTo>
                    <a:lnTo>
                      <a:pt x="76" y="121"/>
                    </a:lnTo>
                    <a:lnTo>
                      <a:pt x="76" y="123"/>
                    </a:lnTo>
                    <a:lnTo>
                      <a:pt x="72" y="124"/>
                    </a:lnTo>
                    <a:lnTo>
                      <a:pt x="69" y="126"/>
                    </a:lnTo>
                    <a:lnTo>
                      <a:pt x="66" y="129"/>
                    </a:lnTo>
                    <a:lnTo>
                      <a:pt x="61" y="131"/>
                    </a:lnTo>
                    <a:lnTo>
                      <a:pt x="55" y="133"/>
                    </a:lnTo>
                    <a:lnTo>
                      <a:pt x="50" y="134"/>
                    </a:lnTo>
                    <a:lnTo>
                      <a:pt x="45" y="136"/>
                    </a:lnTo>
                    <a:lnTo>
                      <a:pt x="39" y="138"/>
                    </a:lnTo>
                    <a:lnTo>
                      <a:pt x="34" y="139"/>
                    </a:lnTo>
                    <a:lnTo>
                      <a:pt x="27" y="141"/>
                    </a:lnTo>
                    <a:lnTo>
                      <a:pt x="22" y="144"/>
                    </a:lnTo>
                    <a:lnTo>
                      <a:pt x="17" y="146"/>
                    </a:lnTo>
                    <a:lnTo>
                      <a:pt x="12" y="148"/>
                    </a:lnTo>
                    <a:lnTo>
                      <a:pt x="8" y="149"/>
                    </a:lnTo>
                    <a:lnTo>
                      <a:pt x="5" y="151"/>
                    </a:lnTo>
                    <a:lnTo>
                      <a:pt x="3" y="153"/>
                    </a:lnTo>
                    <a:lnTo>
                      <a:pt x="2" y="155"/>
                    </a:lnTo>
                    <a:lnTo>
                      <a:pt x="0" y="158"/>
                    </a:lnTo>
                    <a:lnTo>
                      <a:pt x="2" y="160"/>
                    </a:lnTo>
                    <a:lnTo>
                      <a:pt x="3" y="161"/>
                    </a:lnTo>
                    <a:lnTo>
                      <a:pt x="5" y="163"/>
                    </a:lnTo>
                    <a:lnTo>
                      <a:pt x="8" y="165"/>
                    </a:lnTo>
                    <a:lnTo>
                      <a:pt x="12" y="166"/>
                    </a:lnTo>
                    <a:lnTo>
                      <a:pt x="17" y="168"/>
                    </a:lnTo>
                    <a:lnTo>
                      <a:pt x="22" y="170"/>
                    </a:lnTo>
                    <a:lnTo>
                      <a:pt x="27" y="173"/>
                    </a:lnTo>
                    <a:lnTo>
                      <a:pt x="34" y="175"/>
                    </a:lnTo>
                    <a:lnTo>
                      <a:pt x="39" y="176"/>
                    </a:lnTo>
                    <a:lnTo>
                      <a:pt x="45" y="178"/>
                    </a:lnTo>
                    <a:lnTo>
                      <a:pt x="50" y="180"/>
                    </a:lnTo>
                    <a:lnTo>
                      <a:pt x="55" y="181"/>
                    </a:lnTo>
                    <a:lnTo>
                      <a:pt x="61" y="183"/>
                    </a:lnTo>
                    <a:lnTo>
                      <a:pt x="66" y="186"/>
                    </a:lnTo>
                    <a:lnTo>
                      <a:pt x="69" y="188"/>
                    </a:lnTo>
                    <a:lnTo>
                      <a:pt x="72" y="190"/>
                    </a:lnTo>
                    <a:lnTo>
                      <a:pt x="76" y="191"/>
                    </a:lnTo>
                    <a:lnTo>
                      <a:pt x="76" y="193"/>
                    </a:lnTo>
                    <a:lnTo>
                      <a:pt x="77" y="195"/>
                    </a:lnTo>
                    <a:lnTo>
                      <a:pt x="76" y="197"/>
                    </a:lnTo>
                    <a:lnTo>
                      <a:pt x="76" y="198"/>
                    </a:lnTo>
                    <a:lnTo>
                      <a:pt x="72" y="202"/>
                    </a:lnTo>
                    <a:lnTo>
                      <a:pt x="69" y="203"/>
                    </a:lnTo>
                    <a:lnTo>
                      <a:pt x="66" y="205"/>
                    </a:lnTo>
                    <a:lnTo>
                      <a:pt x="61" y="207"/>
                    </a:lnTo>
                    <a:lnTo>
                      <a:pt x="55" y="208"/>
                    </a:lnTo>
                    <a:lnTo>
                      <a:pt x="50" y="210"/>
                    </a:lnTo>
                    <a:lnTo>
                      <a:pt x="45" y="212"/>
                    </a:lnTo>
                    <a:lnTo>
                      <a:pt x="39" y="215"/>
                    </a:lnTo>
                    <a:lnTo>
                      <a:pt x="34" y="217"/>
                    </a:lnTo>
                    <a:lnTo>
                      <a:pt x="27" y="218"/>
                    </a:lnTo>
                    <a:lnTo>
                      <a:pt x="22" y="220"/>
                    </a:lnTo>
                    <a:lnTo>
                      <a:pt x="17" y="222"/>
                    </a:lnTo>
                    <a:lnTo>
                      <a:pt x="12" y="223"/>
                    </a:lnTo>
                    <a:lnTo>
                      <a:pt x="8" y="225"/>
                    </a:lnTo>
                    <a:lnTo>
                      <a:pt x="5" y="227"/>
                    </a:lnTo>
                    <a:lnTo>
                      <a:pt x="3" y="230"/>
                    </a:lnTo>
                    <a:lnTo>
                      <a:pt x="2" y="232"/>
                    </a:lnTo>
                    <a:lnTo>
                      <a:pt x="0" y="233"/>
                    </a:lnTo>
                    <a:lnTo>
                      <a:pt x="2" y="235"/>
                    </a:lnTo>
                    <a:lnTo>
                      <a:pt x="3" y="237"/>
                    </a:lnTo>
                    <a:lnTo>
                      <a:pt x="5" y="239"/>
                    </a:lnTo>
                    <a:lnTo>
                      <a:pt x="8" y="240"/>
                    </a:lnTo>
                    <a:lnTo>
                      <a:pt x="12" y="244"/>
                    </a:lnTo>
                    <a:lnTo>
                      <a:pt x="17" y="245"/>
                    </a:lnTo>
                    <a:lnTo>
                      <a:pt x="22" y="247"/>
                    </a:lnTo>
                    <a:lnTo>
                      <a:pt x="27" y="249"/>
                    </a:lnTo>
                    <a:lnTo>
                      <a:pt x="34" y="250"/>
                    </a:lnTo>
                    <a:lnTo>
                      <a:pt x="39" y="252"/>
                    </a:lnTo>
                    <a:lnTo>
                      <a:pt x="45" y="254"/>
                    </a:lnTo>
                    <a:lnTo>
                      <a:pt x="50" y="255"/>
                    </a:lnTo>
                    <a:lnTo>
                      <a:pt x="55" y="259"/>
                    </a:lnTo>
                    <a:lnTo>
                      <a:pt x="61" y="260"/>
                    </a:lnTo>
                    <a:lnTo>
                      <a:pt x="66" y="262"/>
                    </a:lnTo>
                    <a:lnTo>
                      <a:pt x="69" y="264"/>
                    </a:lnTo>
                    <a:lnTo>
                      <a:pt x="72" y="265"/>
                    </a:lnTo>
                    <a:lnTo>
                      <a:pt x="76" y="267"/>
                    </a:lnTo>
                    <a:lnTo>
                      <a:pt x="76" y="269"/>
                    </a:lnTo>
                    <a:lnTo>
                      <a:pt x="77" y="272"/>
                    </a:lnTo>
                    <a:lnTo>
                      <a:pt x="76" y="274"/>
                    </a:lnTo>
                    <a:lnTo>
                      <a:pt x="76" y="275"/>
                    </a:lnTo>
                    <a:lnTo>
                      <a:pt x="72" y="277"/>
                    </a:lnTo>
                    <a:lnTo>
                      <a:pt x="69" y="279"/>
                    </a:lnTo>
                    <a:lnTo>
                      <a:pt x="66" y="280"/>
                    </a:lnTo>
                    <a:lnTo>
                      <a:pt x="61" y="282"/>
                    </a:lnTo>
                    <a:lnTo>
                      <a:pt x="55" y="284"/>
                    </a:lnTo>
                    <a:lnTo>
                      <a:pt x="50" y="287"/>
                    </a:lnTo>
                    <a:lnTo>
                      <a:pt x="45" y="289"/>
                    </a:lnTo>
                    <a:lnTo>
                      <a:pt x="39" y="291"/>
                    </a:lnTo>
                    <a:lnTo>
                      <a:pt x="34" y="292"/>
                    </a:lnTo>
                    <a:lnTo>
                      <a:pt x="27" y="294"/>
                    </a:lnTo>
                    <a:lnTo>
                      <a:pt x="22" y="296"/>
                    </a:lnTo>
                    <a:lnTo>
                      <a:pt x="17" y="297"/>
                    </a:lnTo>
                    <a:lnTo>
                      <a:pt x="12" y="301"/>
                    </a:lnTo>
                    <a:lnTo>
                      <a:pt x="8" y="302"/>
                    </a:lnTo>
                    <a:lnTo>
                      <a:pt x="5" y="304"/>
                    </a:lnTo>
                    <a:lnTo>
                      <a:pt x="3" y="306"/>
                    </a:lnTo>
                    <a:lnTo>
                      <a:pt x="2" y="307"/>
                    </a:lnTo>
                    <a:lnTo>
                      <a:pt x="0" y="309"/>
                    </a:lnTo>
                    <a:lnTo>
                      <a:pt x="2" y="311"/>
                    </a:lnTo>
                    <a:lnTo>
                      <a:pt x="3" y="314"/>
                    </a:lnTo>
                    <a:lnTo>
                      <a:pt x="5" y="316"/>
                    </a:lnTo>
                    <a:lnTo>
                      <a:pt x="8" y="317"/>
                    </a:lnTo>
                    <a:lnTo>
                      <a:pt x="12" y="319"/>
                    </a:lnTo>
                    <a:lnTo>
                      <a:pt x="17" y="321"/>
                    </a:lnTo>
                    <a:lnTo>
                      <a:pt x="22" y="322"/>
                    </a:lnTo>
                    <a:lnTo>
                      <a:pt x="27" y="324"/>
                    </a:lnTo>
                    <a:lnTo>
                      <a:pt x="34" y="326"/>
                    </a:lnTo>
                    <a:lnTo>
                      <a:pt x="39" y="329"/>
                    </a:lnTo>
                    <a:lnTo>
                      <a:pt x="45" y="331"/>
                    </a:lnTo>
                    <a:lnTo>
                      <a:pt x="50" y="333"/>
                    </a:lnTo>
                    <a:lnTo>
                      <a:pt x="55" y="334"/>
                    </a:lnTo>
                    <a:lnTo>
                      <a:pt x="61" y="336"/>
                    </a:lnTo>
                    <a:lnTo>
                      <a:pt x="66" y="338"/>
                    </a:lnTo>
                    <a:lnTo>
                      <a:pt x="69" y="339"/>
                    </a:lnTo>
                    <a:lnTo>
                      <a:pt x="72" y="343"/>
                    </a:lnTo>
                    <a:lnTo>
                      <a:pt x="76" y="344"/>
                    </a:lnTo>
                    <a:lnTo>
                      <a:pt x="76" y="346"/>
                    </a:lnTo>
                    <a:lnTo>
                      <a:pt x="77" y="348"/>
                    </a:lnTo>
                    <a:lnTo>
                      <a:pt x="76" y="349"/>
                    </a:lnTo>
                    <a:lnTo>
                      <a:pt x="76" y="351"/>
                    </a:lnTo>
                    <a:lnTo>
                      <a:pt x="72" y="353"/>
                    </a:lnTo>
                    <a:lnTo>
                      <a:pt x="69" y="354"/>
                    </a:lnTo>
                    <a:lnTo>
                      <a:pt x="66" y="358"/>
                    </a:lnTo>
                    <a:lnTo>
                      <a:pt x="61" y="359"/>
                    </a:lnTo>
                    <a:lnTo>
                      <a:pt x="55" y="361"/>
                    </a:lnTo>
                    <a:lnTo>
                      <a:pt x="50" y="363"/>
                    </a:lnTo>
                    <a:lnTo>
                      <a:pt x="45" y="364"/>
                    </a:lnTo>
                    <a:lnTo>
                      <a:pt x="39" y="366"/>
                    </a:lnTo>
                    <a:lnTo>
                      <a:pt x="34" y="368"/>
                    </a:lnTo>
                    <a:lnTo>
                      <a:pt x="27" y="371"/>
                    </a:lnTo>
                    <a:lnTo>
                      <a:pt x="22" y="373"/>
                    </a:lnTo>
                    <a:lnTo>
                      <a:pt x="17" y="375"/>
                    </a:lnTo>
                    <a:lnTo>
                      <a:pt x="12" y="376"/>
                    </a:lnTo>
                    <a:lnTo>
                      <a:pt x="8" y="378"/>
                    </a:lnTo>
                    <a:lnTo>
                      <a:pt x="5" y="380"/>
                    </a:lnTo>
                    <a:lnTo>
                      <a:pt x="3" y="381"/>
                    </a:lnTo>
                    <a:lnTo>
                      <a:pt x="2" y="383"/>
                    </a:lnTo>
                    <a:lnTo>
                      <a:pt x="0" y="386"/>
                    </a:lnTo>
                    <a:lnTo>
                      <a:pt x="2" y="388"/>
                    </a:lnTo>
                    <a:lnTo>
                      <a:pt x="3" y="390"/>
                    </a:lnTo>
                    <a:lnTo>
                      <a:pt x="5" y="391"/>
                    </a:lnTo>
                    <a:lnTo>
                      <a:pt x="8" y="393"/>
                    </a:lnTo>
                    <a:lnTo>
                      <a:pt x="12" y="395"/>
                    </a:lnTo>
                    <a:lnTo>
                      <a:pt x="17" y="396"/>
                    </a:lnTo>
                    <a:lnTo>
                      <a:pt x="22" y="400"/>
                    </a:lnTo>
                    <a:lnTo>
                      <a:pt x="27" y="401"/>
                    </a:lnTo>
                    <a:lnTo>
                      <a:pt x="34" y="403"/>
                    </a:lnTo>
                    <a:lnTo>
                      <a:pt x="39" y="405"/>
                    </a:lnTo>
                    <a:lnTo>
                      <a:pt x="45" y="406"/>
                    </a:lnTo>
                    <a:lnTo>
                      <a:pt x="50" y="408"/>
                    </a:lnTo>
                    <a:lnTo>
                      <a:pt x="55" y="410"/>
                    </a:lnTo>
                    <a:lnTo>
                      <a:pt x="61" y="412"/>
                    </a:lnTo>
                    <a:lnTo>
                      <a:pt x="66" y="415"/>
                    </a:lnTo>
                    <a:lnTo>
                      <a:pt x="69" y="417"/>
                    </a:lnTo>
                    <a:lnTo>
                      <a:pt x="72" y="418"/>
                    </a:lnTo>
                    <a:lnTo>
                      <a:pt x="76" y="420"/>
                    </a:lnTo>
                    <a:lnTo>
                      <a:pt x="76" y="422"/>
                    </a:lnTo>
                    <a:lnTo>
                      <a:pt x="77" y="423"/>
                    </a:lnTo>
                    <a:lnTo>
                      <a:pt x="76" y="425"/>
                    </a:lnTo>
                    <a:lnTo>
                      <a:pt x="76" y="428"/>
                    </a:lnTo>
                    <a:lnTo>
                      <a:pt x="72" y="430"/>
                    </a:lnTo>
                    <a:lnTo>
                      <a:pt x="69" y="432"/>
                    </a:lnTo>
                    <a:lnTo>
                      <a:pt x="66" y="433"/>
                    </a:lnTo>
                    <a:lnTo>
                      <a:pt x="61" y="435"/>
                    </a:lnTo>
                    <a:lnTo>
                      <a:pt x="55" y="437"/>
                    </a:lnTo>
                    <a:lnTo>
                      <a:pt x="50" y="438"/>
                    </a:lnTo>
                    <a:lnTo>
                      <a:pt x="45" y="440"/>
                    </a:lnTo>
                    <a:lnTo>
                      <a:pt x="39" y="443"/>
                    </a:lnTo>
                    <a:lnTo>
                      <a:pt x="34" y="445"/>
                    </a:lnTo>
                    <a:lnTo>
                      <a:pt x="27" y="447"/>
                    </a:lnTo>
                    <a:lnTo>
                      <a:pt x="22" y="448"/>
                    </a:lnTo>
                    <a:lnTo>
                      <a:pt x="17" y="450"/>
                    </a:lnTo>
                    <a:lnTo>
                      <a:pt x="12" y="452"/>
                    </a:lnTo>
                    <a:lnTo>
                      <a:pt x="8" y="453"/>
                    </a:lnTo>
                    <a:lnTo>
                      <a:pt x="5" y="457"/>
                    </a:lnTo>
                    <a:lnTo>
                      <a:pt x="3" y="459"/>
                    </a:lnTo>
                    <a:lnTo>
                      <a:pt x="2" y="460"/>
                    </a:lnTo>
                    <a:lnTo>
                      <a:pt x="0" y="462"/>
                    </a:lnTo>
                    <a:lnTo>
                      <a:pt x="2" y="464"/>
                    </a:lnTo>
                    <a:lnTo>
                      <a:pt x="3" y="465"/>
                    </a:lnTo>
                    <a:lnTo>
                      <a:pt x="5" y="467"/>
                    </a:lnTo>
                    <a:lnTo>
                      <a:pt x="8" y="469"/>
                    </a:lnTo>
                    <a:lnTo>
                      <a:pt x="12" y="472"/>
                    </a:lnTo>
                    <a:lnTo>
                      <a:pt x="17" y="474"/>
                    </a:lnTo>
                    <a:lnTo>
                      <a:pt x="22" y="475"/>
                    </a:lnTo>
                    <a:lnTo>
                      <a:pt x="27" y="477"/>
                    </a:lnTo>
                    <a:lnTo>
                      <a:pt x="34" y="479"/>
                    </a:lnTo>
                    <a:lnTo>
                      <a:pt x="39" y="480"/>
                    </a:lnTo>
                    <a:lnTo>
                      <a:pt x="45" y="482"/>
                    </a:lnTo>
                    <a:lnTo>
                      <a:pt x="50" y="485"/>
                    </a:lnTo>
                    <a:lnTo>
                      <a:pt x="55" y="487"/>
                    </a:lnTo>
                    <a:lnTo>
                      <a:pt x="61" y="489"/>
                    </a:lnTo>
                    <a:lnTo>
                      <a:pt x="66" y="490"/>
                    </a:lnTo>
                    <a:lnTo>
                      <a:pt x="69" y="492"/>
                    </a:lnTo>
                    <a:lnTo>
                      <a:pt x="72" y="494"/>
                    </a:lnTo>
                    <a:lnTo>
                      <a:pt x="76" y="495"/>
                    </a:lnTo>
                    <a:lnTo>
                      <a:pt x="76" y="497"/>
                    </a:lnTo>
                    <a:lnTo>
                      <a:pt x="77" y="501"/>
                    </a:lnTo>
                    <a:lnTo>
                      <a:pt x="76" y="502"/>
                    </a:lnTo>
                    <a:lnTo>
                      <a:pt x="76" y="504"/>
                    </a:lnTo>
                    <a:lnTo>
                      <a:pt x="72" y="506"/>
                    </a:lnTo>
                    <a:lnTo>
                      <a:pt x="69" y="507"/>
                    </a:lnTo>
                    <a:lnTo>
                      <a:pt x="66" y="509"/>
                    </a:lnTo>
                    <a:lnTo>
                      <a:pt x="61" y="511"/>
                    </a:lnTo>
                    <a:lnTo>
                      <a:pt x="55" y="514"/>
                    </a:lnTo>
                    <a:lnTo>
                      <a:pt x="50" y="516"/>
                    </a:lnTo>
                    <a:lnTo>
                      <a:pt x="45" y="517"/>
                    </a:lnTo>
                    <a:lnTo>
                      <a:pt x="39" y="519"/>
                    </a:lnTo>
                    <a:lnTo>
                      <a:pt x="34" y="521"/>
                    </a:lnTo>
                    <a:lnTo>
                      <a:pt x="27" y="522"/>
                    </a:lnTo>
                    <a:lnTo>
                      <a:pt x="22" y="524"/>
                    </a:lnTo>
                    <a:lnTo>
                      <a:pt x="17" y="526"/>
                    </a:lnTo>
                    <a:lnTo>
                      <a:pt x="12" y="529"/>
                    </a:lnTo>
                    <a:lnTo>
                      <a:pt x="8" y="531"/>
                    </a:lnTo>
                    <a:lnTo>
                      <a:pt x="5" y="532"/>
                    </a:lnTo>
                    <a:lnTo>
                      <a:pt x="3" y="534"/>
                    </a:lnTo>
                    <a:lnTo>
                      <a:pt x="2" y="536"/>
                    </a:lnTo>
                    <a:lnTo>
                      <a:pt x="0" y="537"/>
                    </a:lnTo>
                    <a:lnTo>
                      <a:pt x="2" y="539"/>
                    </a:lnTo>
                    <a:lnTo>
                      <a:pt x="3" y="543"/>
                    </a:lnTo>
                    <a:lnTo>
                      <a:pt x="5" y="544"/>
                    </a:lnTo>
                    <a:lnTo>
                      <a:pt x="8" y="546"/>
                    </a:lnTo>
                    <a:lnTo>
                      <a:pt x="12" y="548"/>
                    </a:lnTo>
                    <a:lnTo>
                      <a:pt x="17" y="549"/>
                    </a:lnTo>
                    <a:lnTo>
                      <a:pt x="22" y="551"/>
                    </a:lnTo>
                    <a:lnTo>
                      <a:pt x="27" y="553"/>
                    </a:lnTo>
                    <a:lnTo>
                      <a:pt x="34" y="556"/>
                    </a:lnTo>
                    <a:lnTo>
                      <a:pt x="39" y="558"/>
                    </a:lnTo>
                    <a:lnTo>
                      <a:pt x="45" y="559"/>
                    </a:lnTo>
                    <a:lnTo>
                      <a:pt x="50" y="561"/>
                    </a:lnTo>
                    <a:lnTo>
                      <a:pt x="55" y="563"/>
                    </a:lnTo>
                    <a:lnTo>
                      <a:pt x="61" y="564"/>
                    </a:lnTo>
                    <a:lnTo>
                      <a:pt x="66" y="566"/>
                    </a:lnTo>
                    <a:lnTo>
                      <a:pt x="69" y="568"/>
                    </a:lnTo>
                    <a:lnTo>
                      <a:pt x="72" y="571"/>
                    </a:lnTo>
                    <a:lnTo>
                      <a:pt x="76" y="573"/>
                    </a:lnTo>
                    <a:lnTo>
                      <a:pt x="76" y="574"/>
                    </a:lnTo>
                    <a:lnTo>
                      <a:pt x="77" y="576"/>
                    </a:lnTo>
                    <a:lnTo>
                      <a:pt x="76" y="578"/>
                    </a:lnTo>
                    <a:lnTo>
                      <a:pt x="76" y="579"/>
                    </a:lnTo>
                    <a:lnTo>
                      <a:pt x="72" y="581"/>
                    </a:lnTo>
                    <a:lnTo>
                      <a:pt x="69" y="584"/>
                    </a:lnTo>
                    <a:lnTo>
                      <a:pt x="66" y="586"/>
                    </a:lnTo>
                    <a:lnTo>
                      <a:pt x="61" y="588"/>
                    </a:lnTo>
                    <a:lnTo>
                      <a:pt x="55" y="590"/>
                    </a:lnTo>
                    <a:lnTo>
                      <a:pt x="50" y="591"/>
                    </a:lnTo>
                    <a:lnTo>
                      <a:pt x="45" y="593"/>
                    </a:lnTo>
                    <a:lnTo>
                      <a:pt x="39" y="595"/>
                    </a:lnTo>
                    <a:lnTo>
                      <a:pt x="34" y="596"/>
                    </a:lnTo>
                    <a:lnTo>
                      <a:pt x="27" y="600"/>
                    </a:lnTo>
                    <a:lnTo>
                      <a:pt x="22" y="601"/>
                    </a:lnTo>
                    <a:lnTo>
                      <a:pt x="17" y="603"/>
                    </a:lnTo>
                    <a:lnTo>
                      <a:pt x="12" y="605"/>
                    </a:lnTo>
                    <a:lnTo>
                      <a:pt x="8" y="606"/>
                    </a:lnTo>
                    <a:lnTo>
                      <a:pt x="5" y="608"/>
                    </a:lnTo>
                    <a:lnTo>
                      <a:pt x="3" y="610"/>
                    </a:lnTo>
                    <a:lnTo>
                      <a:pt x="2" y="613"/>
                    </a:lnTo>
                    <a:lnTo>
                      <a:pt x="0" y="615"/>
                    </a:lnTo>
                    <a:lnTo>
                      <a:pt x="2" y="616"/>
                    </a:lnTo>
                    <a:lnTo>
                      <a:pt x="3" y="618"/>
                    </a:lnTo>
                    <a:lnTo>
                      <a:pt x="5" y="620"/>
                    </a:lnTo>
                    <a:lnTo>
                      <a:pt x="8" y="621"/>
                    </a:lnTo>
                    <a:lnTo>
                      <a:pt x="12" y="623"/>
                    </a:lnTo>
                    <a:lnTo>
                      <a:pt x="17" y="625"/>
                    </a:lnTo>
                    <a:lnTo>
                      <a:pt x="22" y="628"/>
                    </a:lnTo>
                    <a:lnTo>
                      <a:pt x="27" y="630"/>
                    </a:lnTo>
                    <a:lnTo>
                      <a:pt x="34" y="632"/>
                    </a:lnTo>
                    <a:lnTo>
                      <a:pt x="39" y="633"/>
                    </a:lnTo>
                    <a:lnTo>
                      <a:pt x="39" y="695"/>
                    </a:lnTo>
                  </a:path>
                </a:pathLst>
              </a:custGeom>
              <a:noFill/>
              <a:ln w="792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5903" name="Oval 22"/>
            <p:cNvSpPr>
              <a:spLocks noChangeArrowheads="1"/>
            </p:cNvSpPr>
            <p:nvPr/>
          </p:nvSpPr>
          <p:spPr bwMode="auto">
            <a:xfrm>
              <a:off x="683" y="1578"/>
              <a:ext cx="44" cy="41"/>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904" name="Oval 23"/>
            <p:cNvSpPr>
              <a:spLocks noChangeArrowheads="1"/>
            </p:cNvSpPr>
            <p:nvPr/>
          </p:nvSpPr>
          <p:spPr bwMode="auto">
            <a:xfrm>
              <a:off x="1035" y="1578"/>
              <a:ext cx="44" cy="41"/>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grpSp>
      <p:sp>
        <p:nvSpPr>
          <p:cNvPr id="35849" name="Line 24"/>
          <p:cNvSpPr>
            <a:spLocks noChangeShapeType="1"/>
          </p:cNvSpPr>
          <p:nvPr/>
        </p:nvSpPr>
        <p:spPr bwMode="auto">
          <a:xfrm flipV="1">
            <a:off x="1141413" y="2914650"/>
            <a:ext cx="550862" cy="12700"/>
          </a:xfrm>
          <a:prstGeom prst="line">
            <a:avLst/>
          </a:prstGeom>
          <a:noFill/>
          <a:ln w="381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0" name="Line 25"/>
          <p:cNvSpPr>
            <a:spLocks noChangeShapeType="1"/>
          </p:cNvSpPr>
          <p:nvPr/>
        </p:nvSpPr>
        <p:spPr bwMode="auto">
          <a:xfrm flipV="1">
            <a:off x="1711325" y="2560638"/>
            <a:ext cx="433388" cy="384175"/>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1" name="Line 26"/>
          <p:cNvSpPr>
            <a:spLocks noChangeShapeType="1"/>
          </p:cNvSpPr>
          <p:nvPr/>
        </p:nvSpPr>
        <p:spPr bwMode="auto">
          <a:xfrm flipV="1">
            <a:off x="2211388" y="3087688"/>
            <a:ext cx="473075" cy="200025"/>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2" name="Line 27"/>
          <p:cNvSpPr>
            <a:spLocks noChangeShapeType="1"/>
          </p:cNvSpPr>
          <p:nvPr/>
        </p:nvSpPr>
        <p:spPr bwMode="auto">
          <a:xfrm flipH="1">
            <a:off x="1871663" y="3286125"/>
            <a:ext cx="341312" cy="463550"/>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3" name="AutoShape 28"/>
          <p:cNvSpPr>
            <a:spLocks noChangeArrowheads="1"/>
          </p:cNvSpPr>
          <p:nvPr/>
        </p:nvSpPr>
        <p:spPr bwMode="auto">
          <a:xfrm rot="-3000000">
            <a:off x="1939132" y="2820194"/>
            <a:ext cx="65087" cy="606425"/>
          </a:xfrm>
          <a:custGeom>
            <a:avLst/>
            <a:gdLst>
              <a:gd name="T0" fmla="*/ 2147483646 w 77"/>
              <a:gd name="T1" fmla="*/ 2147483646 h 695"/>
              <a:gd name="T2" fmla="*/ 2147483646 w 77"/>
              <a:gd name="T3" fmla="*/ 2147483646 h 695"/>
              <a:gd name="T4" fmla="*/ 2147483646 w 77"/>
              <a:gd name="T5" fmla="*/ 2147483646 h 695"/>
              <a:gd name="T6" fmla="*/ 2147483646 w 77"/>
              <a:gd name="T7" fmla="*/ 2147483646 h 695"/>
              <a:gd name="T8" fmla="*/ 2147483646 w 77"/>
              <a:gd name="T9" fmla="*/ 2147483646 h 695"/>
              <a:gd name="T10" fmla="*/ 2147483646 w 77"/>
              <a:gd name="T11" fmla="*/ 2147483646 h 695"/>
              <a:gd name="T12" fmla="*/ 2147483646 w 77"/>
              <a:gd name="T13" fmla="*/ 2147483646 h 695"/>
              <a:gd name="T14" fmla="*/ 2147483646 w 77"/>
              <a:gd name="T15" fmla="*/ 2147483646 h 695"/>
              <a:gd name="T16" fmla="*/ 2147483646 w 77"/>
              <a:gd name="T17" fmla="*/ 2147483646 h 695"/>
              <a:gd name="T18" fmla="*/ 2147483646 w 77"/>
              <a:gd name="T19" fmla="*/ 2147483646 h 695"/>
              <a:gd name="T20" fmla="*/ 2147483646 w 77"/>
              <a:gd name="T21" fmla="*/ 2147483646 h 695"/>
              <a:gd name="T22" fmla="*/ 2147483646 w 77"/>
              <a:gd name="T23" fmla="*/ 2147483646 h 695"/>
              <a:gd name="T24" fmla="*/ 2147483646 w 77"/>
              <a:gd name="T25" fmla="*/ 2147483646 h 695"/>
              <a:gd name="T26" fmla="*/ 2147483646 w 77"/>
              <a:gd name="T27" fmla="*/ 2147483646 h 695"/>
              <a:gd name="T28" fmla="*/ 2147483646 w 77"/>
              <a:gd name="T29" fmla="*/ 2147483646 h 695"/>
              <a:gd name="T30" fmla="*/ 2147483646 w 77"/>
              <a:gd name="T31" fmla="*/ 2147483646 h 695"/>
              <a:gd name="T32" fmla="*/ 2147483646 w 77"/>
              <a:gd name="T33" fmla="*/ 2147483646 h 695"/>
              <a:gd name="T34" fmla="*/ 2147483646 w 77"/>
              <a:gd name="T35" fmla="*/ 2147483646 h 695"/>
              <a:gd name="T36" fmla="*/ 2147483646 w 77"/>
              <a:gd name="T37" fmla="*/ 2147483646 h 695"/>
              <a:gd name="T38" fmla="*/ 2147483646 w 77"/>
              <a:gd name="T39" fmla="*/ 2147483646 h 695"/>
              <a:gd name="T40" fmla="*/ 2147483646 w 77"/>
              <a:gd name="T41" fmla="*/ 2147483646 h 695"/>
              <a:gd name="T42" fmla="*/ 2147483646 w 77"/>
              <a:gd name="T43" fmla="*/ 2147483646 h 695"/>
              <a:gd name="T44" fmla="*/ 2147483646 w 77"/>
              <a:gd name="T45" fmla="*/ 2147483646 h 695"/>
              <a:gd name="T46" fmla="*/ 2147483646 w 77"/>
              <a:gd name="T47" fmla="*/ 2147483646 h 695"/>
              <a:gd name="T48" fmla="*/ 2147483646 w 77"/>
              <a:gd name="T49" fmla="*/ 2147483646 h 695"/>
              <a:gd name="T50" fmla="*/ 2147483646 w 77"/>
              <a:gd name="T51" fmla="*/ 2147483646 h 695"/>
              <a:gd name="T52" fmla="*/ 2147483646 w 77"/>
              <a:gd name="T53" fmla="*/ 2147483646 h 695"/>
              <a:gd name="T54" fmla="*/ 2147483646 w 77"/>
              <a:gd name="T55" fmla="*/ 2147483646 h 695"/>
              <a:gd name="T56" fmla="*/ 2147483646 w 77"/>
              <a:gd name="T57" fmla="*/ 2147483646 h 695"/>
              <a:gd name="T58" fmla="*/ 2147483646 w 77"/>
              <a:gd name="T59" fmla="*/ 2147483646 h 695"/>
              <a:gd name="T60" fmla="*/ 2147483646 w 77"/>
              <a:gd name="T61" fmla="*/ 2147483646 h 695"/>
              <a:gd name="T62" fmla="*/ 2147483646 w 77"/>
              <a:gd name="T63" fmla="*/ 2147483646 h 695"/>
              <a:gd name="T64" fmla="*/ 2147483646 w 77"/>
              <a:gd name="T65" fmla="*/ 2147483646 h 695"/>
              <a:gd name="T66" fmla="*/ 2147483646 w 77"/>
              <a:gd name="T67" fmla="*/ 2147483646 h 695"/>
              <a:gd name="T68" fmla="*/ 2147483646 w 77"/>
              <a:gd name="T69" fmla="*/ 2147483646 h 695"/>
              <a:gd name="T70" fmla="*/ 2147483646 w 77"/>
              <a:gd name="T71" fmla="*/ 2147483646 h 695"/>
              <a:gd name="T72" fmla="*/ 2147483646 w 77"/>
              <a:gd name="T73" fmla="*/ 2147483646 h 695"/>
              <a:gd name="T74" fmla="*/ 2147483646 w 77"/>
              <a:gd name="T75" fmla="*/ 2147483646 h 695"/>
              <a:gd name="T76" fmla="*/ 2147483646 w 77"/>
              <a:gd name="T77" fmla="*/ 2147483646 h 695"/>
              <a:gd name="T78" fmla="*/ 2147483646 w 77"/>
              <a:gd name="T79" fmla="*/ 2147483646 h 695"/>
              <a:gd name="T80" fmla="*/ 2147483646 w 77"/>
              <a:gd name="T81" fmla="*/ 2147483646 h 695"/>
              <a:gd name="T82" fmla="*/ 2147483646 w 77"/>
              <a:gd name="T83" fmla="*/ 2147483646 h 695"/>
              <a:gd name="T84" fmla="*/ 2147483646 w 77"/>
              <a:gd name="T85" fmla="*/ 2147483646 h 695"/>
              <a:gd name="T86" fmla="*/ 2147483646 w 77"/>
              <a:gd name="T87" fmla="*/ 2147483646 h 695"/>
              <a:gd name="T88" fmla="*/ 2147483646 w 77"/>
              <a:gd name="T89" fmla="*/ 2147483646 h 695"/>
              <a:gd name="T90" fmla="*/ 2147483646 w 77"/>
              <a:gd name="T91" fmla="*/ 2147483646 h 695"/>
              <a:gd name="T92" fmla="*/ 2147483646 w 77"/>
              <a:gd name="T93" fmla="*/ 2147483646 h 695"/>
              <a:gd name="T94" fmla="*/ 2147483646 w 77"/>
              <a:gd name="T95" fmla="*/ 2147483646 h 695"/>
              <a:gd name="T96" fmla="*/ 2147483646 w 77"/>
              <a:gd name="T97" fmla="*/ 2147483646 h 695"/>
              <a:gd name="T98" fmla="*/ 2147483646 w 77"/>
              <a:gd name="T99" fmla="*/ 2147483646 h 695"/>
              <a:gd name="T100" fmla="*/ 2147483646 w 77"/>
              <a:gd name="T101" fmla="*/ 2147483646 h 695"/>
              <a:gd name="T102" fmla="*/ 2147483646 w 77"/>
              <a:gd name="T103" fmla="*/ 2147483646 h 695"/>
              <a:gd name="T104" fmla="*/ 2147483646 w 77"/>
              <a:gd name="T105" fmla="*/ 2147483646 h 695"/>
              <a:gd name="T106" fmla="*/ 2147483646 w 77"/>
              <a:gd name="T107" fmla="*/ 2147483646 h 695"/>
              <a:gd name="T108" fmla="*/ 2147483646 w 77"/>
              <a:gd name="T109" fmla="*/ 2147483646 h 695"/>
              <a:gd name="T110" fmla="*/ 2147483646 w 77"/>
              <a:gd name="T111" fmla="*/ 2147483646 h 695"/>
              <a:gd name="T112" fmla="*/ 2147483646 w 77"/>
              <a:gd name="T113" fmla="*/ 2147483646 h 695"/>
              <a:gd name="T114" fmla="*/ 2147483646 w 77"/>
              <a:gd name="T115" fmla="*/ 2147483646 h 695"/>
              <a:gd name="T116" fmla="*/ 2147483646 w 77"/>
              <a:gd name="T117" fmla="*/ 2147483646 h 695"/>
              <a:gd name="T118" fmla="*/ 2147483646 w 77"/>
              <a:gd name="T119" fmla="*/ 2147483646 h 6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695"/>
              <a:gd name="T182" fmla="*/ 77 w 77"/>
              <a:gd name="T183" fmla="*/ 695 h 6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695">
                <a:moveTo>
                  <a:pt x="39" y="0"/>
                </a:moveTo>
                <a:lnTo>
                  <a:pt x="39" y="62"/>
                </a:lnTo>
                <a:lnTo>
                  <a:pt x="34" y="64"/>
                </a:lnTo>
                <a:lnTo>
                  <a:pt x="27" y="66"/>
                </a:lnTo>
                <a:lnTo>
                  <a:pt x="22" y="67"/>
                </a:lnTo>
                <a:lnTo>
                  <a:pt x="17" y="69"/>
                </a:lnTo>
                <a:lnTo>
                  <a:pt x="12" y="72"/>
                </a:lnTo>
                <a:lnTo>
                  <a:pt x="8" y="74"/>
                </a:lnTo>
                <a:lnTo>
                  <a:pt x="5" y="76"/>
                </a:lnTo>
                <a:lnTo>
                  <a:pt x="3" y="77"/>
                </a:lnTo>
                <a:lnTo>
                  <a:pt x="2" y="79"/>
                </a:lnTo>
                <a:lnTo>
                  <a:pt x="0" y="81"/>
                </a:lnTo>
                <a:lnTo>
                  <a:pt x="2" y="82"/>
                </a:lnTo>
                <a:lnTo>
                  <a:pt x="3" y="84"/>
                </a:lnTo>
                <a:lnTo>
                  <a:pt x="5" y="87"/>
                </a:lnTo>
                <a:lnTo>
                  <a:pt x="8" y="89"/>
                </a:lnTo>
                <a:lnTo>
                  <a:pt x="12" y="91"/>
                </a:lnTo>
                <a:lnTo>
                  <a:pt x="17" y="92"/>
                </a:lnTo>
                <a:lnTo>
                  <a:pt x="22" y="94"/>
                </a:lnTo>
                <a:lnTo>
                  <a:pt x="27" y="96"/>
                </a:lnTo>
                <a:lnTo>
                  <a:pt x="34" y="97"/>
                </a:lnTo>
                <a:lnTo>
                  <a:pt x="39" y="101"/>
                </a:lnTo>
                <a:lnTo>
                  <a:pt x="45" y="102"/>
                </a:lnTo>
                <a:lnTo>
                  <a:pt x="50" y="104"/>
                </a:lnTo>
                <a:lnTo>
                  <a:pt x="55" y="106"/>
                </a:lnTo>
                <a:lnTo>
                  <a:pt x="61" y="108"/>
                </a:lnTo>
                <a:lnTo>
                  <a:pt x="66" y="109"/>
                </a:lnTo>
                <a:lnTo>
                  <a:pt x="69" y="111"/>
                </a:lnTo>
                <a:lnTo>
                  <a:pt x="72" y="113"/>
                </a:lnTo>
                <a:lnTo>
                  <a:pt x="76" y="116"/>
                </a:lnTo>
                <a:lnTo>
                  <a:pt x="76" y="118"/>
                </a:lnTo>
                <a:lnTo>
                  <a:pt x="77" y="119"/>
                </a:lnTo>
                <a:lnTo>
                  <a:pt x="76" y="121"/>
                </a:lnTo>
                <a:lnTo>
                  <a:pt x="76" y="123"/>
                </a:lnTo>
                <a:lnTo>
                  <a:pt x="72" y="124"/>
                </a:lnTo>
                <a:lnTo>
                  <a:pt x="69" y="126"/>
                </a:lnTo>
                <a:lnTo>
                  <a:pt x="66" y="129"/>
                </a:lnTo>
                <a:lnTo>
                  <a:pt x="61" y="131"/>
                </a:lnTo>
                <a:lnTo>
                  <a:pt x="55" y="133"/>
                </a:lnTo>
                <a:lnTo>
                  <a:pt x="50" y="134"/>
                </a:lnTo>
                <a:lnTo>
                  <a:pt x="45" y="136"/>
                </a:lnTo>
                <a:lnTo>
                  <a:pt x="39" y="138"/>
                </a:lnTo>
                <a:lnTo>
                  <a:pt x="34" y="139"/>
                </a:lnTo>
                <a:lnTo>
                  <a:pt x="27" y="141"/>
                </a:lnTo>
                <a:lnTo>
                  <a:pt x="22" y="144"/>
                </a:lnTo>
                <a:lnTo>
                  <a:pt x="17" y="146"/>
                </a:lnTo>
                <a:lnTo>
                  <a:pt x="12" y="148"/>
                </a:lnTo>
                <a:lnTo>
                  <a:pt x="8" y="149"/>
                </a:lnTo>
                <a:lnTo>
                  <a:pt x="5" y="151"/>
                </a:lnTo>
                <a:lnTo>
                  <a:pt x="3" y="153"/>
                </a:lnTo>
                <a:lnTo>
                  <a:pt x="2" y="155"/>
                </a:lnTo>
                <a:lnTo>
                  <a:pt x="0" y="158"/>
                </a:lnTo>
                <a:lnTo>
                  <a:pt x="2" y="160"/>
                </a:lnTo>
                <a:lnTo>
                  <a:pt x="3" y="161"/>
                </a:lnTo>
                <a:lnTo>
                  <a:pt x="5" y="163"/>
                </a:lnTo>
                <a:lnTo>
                  <a:pt x="8" y="165"/>
                </a:lnTo>
                <a:lnTo>
                  <a:pt x="12" y="166"/>
                </a:lnTo>
                <a:lnTo>
                  <a:pt x="17" y="168"/>
                </a:lnTo>
                <a:lnTo>
                  <a:pt x="22" y="170"/>
                </a:lnTo>
                <a:lnTo>
                  <a:pt x="27" y="173"/>
                </a:lnTo>
                <a:lnTo>
                  <a:pt x="34" y="175"/>
                </a:lnTo>
                <a:lnTo>
                  <a:pt x="39" y="176"/>
                </a:lnTo>
                <a:lnTo>
                  <a:pt x="45" y="178"/>
                </a:lnTo>
                <a:lnTo>
                  <a:pt x="50" y="180"/>
                </a:lnTo>
                <a:lnTo>
                  <a:pt x="55" y="181"/>
                </a:lnTo>
                <a:lnTo>
                  <a:pt x="61" y="183"/>
                </a:lnTo>
                <a:lnTo>
                  <a:pt x="66" y="186"/>
                </a:lnTo>
                <a:lnTo>
                  <a:pt x="69" y="188"/>
                </a:lnTo>
                <a:lnTo>
                  <a:pt x="72" y="190"/>
                </a:lnTo>
                <a:lnTo>
                  <a:pt x="76" y="191"/>
                </a:lnTo>
                <a:lnTo>
                  <a:pt x="76" y="193"/>
                </a:lnTo>
                <a:lnTo>
                  <a:pt x="77" y="195"/>
                </a:lnTo>
                <a:lnTo>
                  <a:pt x="76" y="197"/>
                </a:lnTo>
                <a:lnTo>
                  <a:pt x="76" y="198"/>
                </a:lnTo>
                <a:lnTo>
                  <a:pt x="72" y="202"/>
                </a:lnTo>
                <a:lnTo>
                  <a:pt x="69" y="203"/>
                </a:lnTo>
                <a:lnTo>
                  <a:pt x="66" y="205"/>
                </a:lnTo>
                <a:lnTo>
                  <a:pt x="61" y="207"/>
                </a:lnTo>
                <a:lnTo>
                  <a:pt x="55" y="208"/>
                </a:lnTo>
                <a:lnTo>
                  <a:pt x="50" y="210"/>
                </a:lnTo>
                <a:lnTo>
                  <a:pt x="45" y="212"/>
                </a:lnTo>
                <a:lnTo>
                  <a:pt x="39" y="215"/>
                </a:lnTo>
                <a:lnTo>
                  <a:pt x="34" y="217"/>
                </a:lnTo>
                <a:lnTo>
                  <a:pt x="27" y="218"/>
                </a:lnTo>
                <a:lnTo>
                  <a:pt x="22" y="220"/>
                </a:lnTo>
                <a:lnTo>
                  <a:pt x="17" y="222"/>
                </a:lnTo>
                <a:lnTo>
                  <a:pt x="12" y="223"/>
                </a:lnTo>
                <a:lnTo>
                  <a:pt x="8" y="225"/>
                </a:lnTo>
                <a:lnTo>
                  <a:pt x="5" y="227"/>
                </a:lnTo>
                <a:lnTo>
                  <a:pt x="3" y="230"/>
                </a:lnTo>
                <a:lnTo>
                  <a:pt x="2" y="232"/>
                </a:lnTo>
                <a:lnTo>
                  <a:pt x="0" y="233"/>
                </a:lnTo>
                <a:lnTo>
                  <a:pt x="2" y="235"/>
                </a:lnTo>
                <a:lnTo>
                  <a:pt x="3" y="237"/>
                </a:lnTo>
                <a:lnTo>
                  <a:pt x="5" y="239"/>
                </a:lnTo>
                <a:lnTo>
                  <a:pt x="8" y="240"/>
                </a:lnTo>
                <a:lnTo>
                  <a:pt x="12" y="244"/>
                </a:lnTo>
                <a:lnTo>
                  <a:pt x="17" y="245"/>
                </a:lnTo>
                <a:lnTo>
                  <a:pt x="22" y="247"/>
                </a:lnTo>
                <a:lnTo>
                  <a:pt x="27" y="249"/>
                </a:lnTo>
                <a:lnTo>
                  <a:pt x="34" y="250"/>
                </a:lnTo>
                <a:lnTo>
                  <a:pt x="39" y="252"/>
                </a:lnTo>
                <a:lnTo>
                  <a:pt x="45" y="254"/>
                </a:lnTo>
                <a:lnTo>
                  <a:pt x="50" y="255"/>
                </a:lnTo>
                <a:lnTo>
                  <a:pt x="55" y="259"/>
                </a:lnTo>
                <a:lnTo>
                  <a:pt x="61" y="260"/>
                </a:lnTo>
                <a:lnTo>
                  <a:pt x="66" y="262"/>
                </a:lnTo>
                <a:lnTo>
                  <a:pt x="69" y="264"/>
                </a:lnTo>
                <a:lnTo>
                  <a:pt x="72" y="265"/>
                </a:lnTo>
                <a:lnTo>
                  <a:pt x="76" y="267"/>
                </a:lnTo>
                <a:lnTo>
                  <a:pt x="76" y="269"/>
                </a:lnTo>
                <a:lnTo>
                  <a:pt x="77" y="272"/>
                </a:lnTo>
                <a:lnTo>
                  <a:pt x="76" y="274"/>
                </a:lnTo>
                <a:lnTo>
                  <a:pt x="76" y="275"/>
                </a:lnTo>
                <a:lnTo>
                  <a:pt x="72" y="277"/>
                </a:lnTo>
                <a:lnTo>
                  <a:pt x="69" y="279"/>
                </a:lnTo>
                <a:lnTo>
                  <a:pt x="66" y="280"/>
                </a:lnTo>
                <a:lnTo>
                  <a:pt x="61" y="282"/>
                </a:lnTo>
                <a:lnTo>
                  <a:pt x="55" y="284"/>
                </a:lnTo>
                <a:lnTo>
                  <a:pt x="50" y="287"/>
                </a:lnTo>
                <a:lnTo>
                  <a:pt x="45" y="289"/>
                </a:lnTo>
                <a:lnTo>
                  <a:pt x="39" y="291"/>
                </a:lnTo>
                <a:lnTo>
                  <a:pt x="34" y="292"/>
                </a:lnTo>
                <a:lnTo>
                  <a:pt x="27" y="294"/>
                </a:lnTo>
                <a:lnTo>
                  <a:pt x="22" y="296"/>
                </a:lnTo>
                <a:lnTo>
                  <a:pt x="17" y="297"/>
                </a:lnTo>
                <a:lnTo>
                  <a:pt x="12" y="301"/>
                </a:lnTo>
                <a:lnTo>
                  <a:pt x="8" y="302"/>
                </a:lnTo>
                <a:lnTo>
                  <a:pt x="5" y="304"/>
                </a:lnTo>
                <a:lnTo>
                  <a:pt x="3" y="306"/>
                </a:lnTo>
                <a:lnTo>
                  <a:pt x="2" y="307"/>
                </a:lnTo>
                <a:lnTo>
                  <a:pt x="0" y="309"/>
                </a:lnTo>
                <a:lnTo>
                  <a:pt x="2" y="311"/>
                </a:lnTo>
                <a:lnTo>
                  <a:pt x="3" y="314"/>
                </a:lnTo>
                <a:lnTo>
                  <a:pt x="5" y="316"/>
                </a:lnTo>
                <a:lnTo>
                  <a:pt x="8" y="317"/>
                </a:lnTo>
                <a:lnTo>
                  <a:pt x="12" y="319"/>
                </a:lnTo>
                <a:lnTo>
                  <a:pt x="17" y="321"/>
                </a:lnTo>
                <a:lnTo>
                  <a:pt x="22" y="322"/>
                </a:lnTo>
                <a:lnTo>
                  <a:pt x="27" y="324"/>
                </a:lnTo>
                <a:lnTo>
                  <a:pt x="34" y="326"/>
                </a:lnTo>
                <a:lnTo>
                  <a:pt x="39" y="329"/>
                </a:lnTo>
                <a:lnTo>
                  <a:pt x="45" y="331"/>
                </a:lnTo>
                <a:lnTo>
                  <a:pt x="50" y="333"/>
                </a:lnTo>
                <a:lnTo>
                  <a:pt x="55" y="334"/>
                </a:lnTo>
                <a:lnTo>
                  <a:pt x="61" y="336"/>
                </a:lnTo>
                <a:lnTo>
                  <a:pt x="66" y="338"/>
                </a:lnTo>
                <a:lnTo>
                  <a:pt x="69" y="339"/>
                </a:lnTo>
                <a:lnTo>
                  <a:pt x="72" y="343"/>
                </a:lnTo>
                <a:lnTo>
                  <a:pt x="76" y="344"/>
                </a:lnTo>
                <a:lnTo>
                  <a:pt x="76" y="346"/>
                </a:lnTo>
                <a:lnTo>
                  <a:pt x="77" y="348"/>
                </a:lnTo>
                <a:lnTo>
                  <a:pt x="76" y="349"/>
                </a:lnTo>
                <a:lnTo>
                  <a:pt x="76" y="351"/>
                </a:lnTo>
                <a:lnTo>
                  <a:pt x="72" y="353"/>
                </a:lnTo>
                <a:lnTo>
                  <a:pt x="69" y="354"/>
                </a:lnTo>
                <a:lnTo>
                  <a:pt x="66" y="358"/>
                </a:lnTo>
                <a:lnTo>
                  <a:pt x="61" y="359"/>
                </a:lnTo>
                <a:lnTo>
                  <a:pt x="55" y="361"/>
                </a:lnTo>
                <a:lnTo>
                  <a:pt x="50" y="363"/>
                </a:lnTo>
                <a:lnTo>
                  <a:pt x="45" y="364"/>
                </a:lnTo>
                <a:lnTo>
                  <a:pt x="39" y="366"/>
                </a:lnTo>
                <a:lnTo>
                  <a:pt x="34" y="368"/>
                </a:lnTo>
                <a:lnTo>
                  <a:pt x="27" y="371"/>
                </a:lnTo>
                <a:lnTo>
                  <a:pt x="22" y="373"/>
                </a:lnTo>
                <a:lnTo>
                  <a:pt x="17" y="375"/>
                </a:lnTo>
                <a:lnTo>
                  <a:pt x="12" y="376"/>
                </a:lnTo>
                <a:lnTo>
                  <a:pt x="8" y="378"/>
                </a:lnTo>
                <a:lnTo>
                  <a:pt x="5" y="380"/>
                </a:lnTo>
                <a:lnTo>
                  <a:pt x="3" y="381"/>
                </a:lnTo>
                <a:lnTo>
                  <a:pt x="2" y="383"/>
                </a:lnTo>
                <a:lnTo>
                  <a:pt x="0" y="386"/>
                </a:lnTo>
                <a:lnTo>
                  <a:pt x="2" y="388"/>
                </a:lnTo>
                <a:lnTo>
                  <a:pt x="3" y="390"/>
                </a:lnTo>
                <a:lnTo>
                  <a:pt x="5" y="391"/>
                </a:lnTo>
                <a:lnTo>
                  <a:pt x="8" y="393"/>
                </a:lnTo>
                <a:lnTo>
                  <a:pt x="12" y="395"/>
                </a:lnTo>
                <a:lnTo>
                  <a:pt x="17" y="396"/>
                </a:lnTo>
                <a:lnTo>
                  <a:pt x="22" y="400"/>
                </a:lnTo>
                <a:lnTo>
                  <a:pt x="27" y="401"/>
                </a:lnTo>
                <a:lnTo>
                  <a:pt x="34" y="403"/>
                </a:lnTo>
                <a:lnTo>
                  <a:pt x="39" y="405"/>
                </a:lnTo>
                <a:lnTo>
                  <a:pt x="45" y="406"/>
                </a:lnTo>
                <a:lnTo>
                  <a:pt x="50" y="408"/>
                </a:lnTo>
                <a:lnTo>
                  <a:pt x="55" y="410"/>
                </a:lnTo>
                <a:lnTo>
                  <a:pt x="61" y="412"/>
                </a:lnTo>
                <a:lnTo>
                  <a:pt x="66" y="415"/>
                </a:lnTo>
                <a:lnTo>
                  <a:pt x="69" y="417"/>
                </a:lnTo>
                <a:lnTo>
                  <a:pt x="72" y="418"/>
                </a:lnTo>
                <a:lnTo>
                  <a:pt x="76" y="420"/>
                </a:lnTo>
                <a:lnTo>
                  <a:pt x="76" y="422"/>
                </a:lnTo>
                <a:lnTo>
                  <a:pt x="77" y="423"/>
                </a:lnTo>
                <a:lnTo>
                  <a:pt x="76" y="425"/>
                </a:lnTo>
                <a:lnTo>
                  <a:pt x="76" y="428"/>
                </a:lnTo>
                <a:lnTo>
                  <a:pt x="72" y="430"/>
                </a:lnTo>
                <a:lnTo>
                  <a:pt x="69" y="432"/>
                </a:lnTo>
                <a:lnTo>
                  <a:pt x="66" y="433"/>
                </a:lnTo>
                <a:lnTo>
                  <a:pt x="61" y="435"/>
                </a:lnTo>
                <a:lnTo>
                  <a:pt x="55" y="437"/>
                </a:lnTo>
                <a:lnTo>
                  <a:pt x="50" y="438"/>
                </a:lnTo>
                <a:lnTo>
                  <a:pt x="45" y="440"/>
                </a:lnTo>
                <a:lnTo>
                  <a:pt x="39" y="443"/>
                </a:lnTo>
                <a:lnTo>
                  <a:pt x="34" y="445"/>
                </a:lnTo>
                <a:lnTo>
                  <a:pt x="27" y="447"/>
                </a:lnTo>
                <a:lnTo>
                  <a:pt x="22" y="448"/>
                </a:lnTo>
                <a:lnTo>
                  <a:pt x="17" y="450"/>
                </a:lnTo>
                <a:lnTo>
                  <a:pt x="12" y="452"/>
                </a:lnTo>
                <a:lnTo>
                  <a:pt x="8" y="453"/>
                </a:lnTo>
                <a:lnTo>
                  <a:pt x="5" y="457"/>
                </a:lnTo>
                <a:lnTo>
                  <a:pt x="3" y="459"/>
                </a:lnTo>
                <a:lnTo>
                  <a:pt x="2" y="460"/>
                </a:lnTo>
                <a:lnTo>
                  <a:pt x="0" y="462"/>
                </a:lnTo>
                <a:lnTo>
                  <a:pt x="2" y="464"/>
                </a:lnTo>
                <a:lnTo>
                  <a:pt x="3" y="465"/>
                </a:lnTo>
                <a:lnTo>
                  <a:pt x="5" y="467"/>
                </a:lnTo>
                <a:lnTo>
                  <a:pt x="8" y="469"/>
                </a:lnTo>
                <a:lnTo>
                  <a:pt x="12" y="472"/>
                </a:lnTo>
                <a:lnTo>
                  <a:pt x="17" y="474"/>
                </a:lnTo>
                <a:lnTo>
                  <a:pt x="22" y="475"/>
                </a:lnTo>
                <a:lnTo>
                  <a:pt x="27" y="477"/>
                </a:lnTo>
                <a:lnTo>
                  <a:pt x="34" y="479"/>
                </a:lnTo>
                <a:lnTo>
                  <a:pt x="39" y="480"/>
                </a:lnTo>
                <a:lnTo>
                  <a:pt x="45" y="482"/>
                </a:lnTo>
                <a:lnTo>
                  <a:pt x="50" y="485"/>
                </a:lnTo>
                <a:lnTo>
                  <a:pt x="55" y="487"/>
                </a:lnTo>
                <a:lnTo>
                  <a:pt x="61" y="489"/>
                </a:lnTo>
                <a:lnTo>
                  <a:pt x="66" y="490"/>
                </a:lnTo>
                <a:lnTo>
                  <a:pt x="69" y="492"/>
                </a:lnTo>
                <a:lnTo>
                  <a:pt x="72" y="494"/>
                </a:lnTo>
                <a:lnTo>
                  <a:pt x="76" y="495"/>
                </a:lnTo>
                <a:lnTo>
                  <a:pt x="76" y="497"/>
                </a:lnTo>
                <a:lnTo>
                  <a:pt x="77" y="501"/>
                </a:lnTo>
                <a:lnTo>
                  <a:pt x="76" y="502"/>
                </a:lnTo>
                <a:lnTo>
                  <a:pt x="76" y="504"/>
                </a:lnTo>
                <a:lnTo>
                  <a:pt x="72" y="506"/>
                </a:lnTo>
                <a:lnTo>
                  <a:pt x="69" y="507"/>
                </a:lnTo>
                <a:lnTo>
                  <a:pt x="66" y="509"/>
                </a:lnTo>
                <a:lnTo>
                  <a:pt x="61" y="511"/>
                </a:lnTo>
                <a:lnTo>
                  <a:pt x="55" y="514"/>
                </a:lnTo>
                <a:lnTo>
                  <a:pt x="50" y="516"/>
                </a:lnTo>
                <a:lnTo>
                  <a:pt x="45" y="517"/>
                </a:lnTo>
                <a:lnTo>
                  <a:pt x="39" y="519"/>
                </a:lnTo>
                <a:lnTo>
                  <a:pt x="34" y="521"/>
                </a:lnTo>
                <a:lnTo>
                  <a:pt x="27" y="522"/>
                </a:lnTo>
                <a:lnTo>
                  <a:pt x="22" y="524"/>
                </a:lnTo>
                <a:lnTo>
                  <a:pt x="17" y="526"/>
                </a:lnTo>
                <a:lnTo>
                  <a:pt x="12" y="529"/>
                </a:lnTo>
                <a:lnTo>
                  <a:pt x="8" y="531"/>
                </a:lnTo>
                <a:lnTo>
                  <a:pt x="5" y="532"/>
                </a:lnTo>
                <a:lnTo>
                  <a:pt x="3" y="534"/>
                </a:lnTo>
                <a:lnTo>
                  <a:pt x="2" y="536"/>
                </a:lnTo>
                <a:lnTo>
                  <a:pt x="0" y="537"/>
                </a:lnTo>
                <a:lnTo>
                  <a:pt x="2" y="539"/>
                </a:lnTo>
                <a:lnTo>
                  <a:pt x="3" y="543"/>
                </a:lnTo>
                <a:lnTo>
                  <a:pt x="5" y="544"/>
                </a:lnTo>
                <a:lnTo>
                  <a:pt x="8" y="546"/>
                </a:lnTo>
                <a:lnTo>
                  <a:pt x="12" y="548"/>
                </a:lnTo>
                <a:lnTo>
                  <a:pt x="17" y="549"/>
                </a:lnTo>
                <a:lnTo>
                  <a:pt x="22" y="551"/>
                </a:lnTo>
                <a:lnTo>
                  <a:pt x="27" y="553"/>
                </a:lnTo>
                <a:lnTo>
                  <a:pt x="34" y="556"/>
                </a:lnTo>
                <a:lnTo>
                  <a:pt x="39" y="558"/>
                </a:lnTo>
                <a:lnTo>
                  <a:pt x="45" y="559"/>
                </a:lnTo>
                <a:lnTo>
                  <a:pt x="50" y="561"/>
                </a:lnTo>
                <a:lnTo>
                  <a:pt x="55" y="563"/>
                </a:lnTo>
                <a:lnTo>
                  <a:pt x="61" y="564"/>
                </a:lnTo>
                <a:lnTo>
                  <a:pt x="66" y="566"/>
                </a:lnTo>
                <a:lnTo>
                  <a:pt x="69" y="568"/>
                </a:lnTo>
                <a:lnTo>
                  <a:pt x="72" y="571"/>
                </a:lnTo>
                <a:lnTo>
                  <a:pt x="76" y="573"/>
                </a:lnTo>
                <a:lnTo>
                  <a:pt x="76" y="574"/>
                </a:lnTo>
                <a:lnTo>
                  <a:pt x="77" y="576"/>
                </a:lnTo>
                <a:lnTo>
                  <a:pt x="76" y="578"/>
                </a:lnTo>
                <a:lnTo>
                  <a:pt x="76" y="579"/>
                </a:lnTo>
                <a:lnTo>
                  <a:pt x="72" y="581"/>
                </a:lnTo>
                <a:lnTo>
                  <a:pt x="69" y="584"/>
                </a:lnTo>
                <a:lnTo>
                  <a:pt x="66" y="586"/>
                </a:lnTo>
                <a:lnTo>
                  <a:pt x="61" y="588"/>
                </a:lnTo>
                <a:lnTo>
                  <a:pt x="55" y="590"/>
                </a:lnTo>
                <a:lnTo>
                  <a:pt x="50" y="591"/>
                </a:lnTo>
                <a:lnTo>
                  <a:pt x="45" y="593"/>
                </a:lnTo>
                <a:lnTo>
                  <a:pt x="39" y="595"/>
                </a:lnTo>
                <a:lnTo>
                  <a:pt x="34" y="596"/>
                </a:lnTo>
                <a:lnTo>
                  <a:pt x="27" y="600"/>
                </a:lnTo>
                <a:lnTo>
                  <a:pt x="22" y="601"/>
                </a:lnTo>
                <a:lnTo>
                  <a:pt x="17" y="603"/>
                </a:lnTo>
                <a:lnTo>
                  <a:pt x="12" y="605"/>
                </a:lnTo>
                <a:lnTo>
                  <a:pt x="8" y="606"/>
                </a:lnTo>
                <a:lnTo>
                  <a:pt x="5" y="608"/>
                </a:lnTo>
                <a:lnTo>
                  <a:pt x="3" y="610"/>
                </a:lnTo>
                <a:lnTo>
                  <a:pt x="2" y="613"/>
                </a:lnTo>
                <a:lnTo>
                  <a:pt x="0" y="615"/>
                </a:lnTo>
                <a:lnTo>
                  <a:pt x="2" y="616"/>
                </a:lnTo>
                <a:lnTo>
                  <a:pt x="3" y="618"/>
                </a:lnTo>
                <a:lnTo>
                  <a:pt x="5" y="620"/>
                </a:lnTo>
                <a:lnTo>
                  <a:pt x="8" y="621"/>
                </a:lnTo>
                <a:lnTo>
                  <a:pt x="12" y="623"/>
                </a:lnTo>
                <a:lnTo>
                  <a:pt x="17" y="625"/>
                </a:lnTo>
                <a:lnTo>
                  <a:pt x="22" y="628"/>
                </a:lnTo>
                <a:lnTo>
                  <a:pt x="27" y="630"/>
                </a:lnTo>
                <a:lnTo>
                  <a:pt x="34" y="632"/>
                </a:lnTo>
                <a:lnTo>
                  <a:pt x="39" y="633"/>
                </a:lnTo>
                <a:lnTo>
                  <a:pt x="39" y="695"/>
                </a:lnTo>
              </a:path>
            </a:pathLst>
          </a:custGeom>
          <a:noFill/>
          <a:ln w="792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54" name="Oval 29"/>
          <p:cNvSpPr>
            <a:spLocks noChangeArrowheads="1"/>
          </p:cNvSpPr>
          <p:nvPr/>
        </p:nvSpPr>
        <p:spPr bwMode="auto">
          <a:xfrm>
            <a:off x="1127125" y="2890838"/>
            <a:ext cx="69850" cy="66675"/>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55" name="Oval 30"/>
          <p:cNvSpPr>
            <a:spLocks noChangeArrowheads="1"/>
          </p:cNvSpPr>
          <p:nvPr/>
        </p:nvSpPr>
        <p:spPr bwMode="auto">
          <a:xfrm>
            <a:off x="1670050" y="2890838"/>
            <a:ext cx="68263" cy="66675"/>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56" name="Text Box 31"/>
          <p:cNvSpPr txBox="1">
            <a:spLocks noChangeArrowheads="1"/>
          </p:cNvSpPr>
          <p:nvPr/>
        </p:nvSpPr>
        <p:spPr bwMode="auto">
          <a:xfrm>
            <a:off x="1952625" y="3551238"/>
            <a:ext cx="4127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57" name="Text Box 32"/>
          <p:cNvSpPr txBox="1">
            <a:spLocks noChangeArrowheads="1"/>
          </p:cNvSpPr>
          <p:nvPr/>
        </p:nvSpPr>
        <p:spPr bwMode="auto">
          <a:xfrm>
            <a:off x="1987550" y="2724150"/>
            <a:ext cx="371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b="1">
                <a:solidFill>
                  <a:srgbClr val="FFFFFF"/>
                </a:solidFill>
                <a:latin typeface="Symbol" charset="2"/>
              </a:rPr>
              <a:t></a:t>
            </a:r>
            <a:r>
              <a:rPr lang="fr-FR" altLang="en-US" b="1">
                <a:solidFill>
                  <a:srgbClr val="FFFFFF"/>
                </a:solidFill>
              </a:rPr>
              <a:t>*</a:t>
            </a:r>
          </a:p>
        </p:txBody>
      </p:sp>
      <p:sp>
        <p:nvSpPr>
          <p:cNvPr id="35858" name="Line 33"/>
          <p:cNvSpPr>
            <a:spLocks noChangeShapeType="1"/>
          </p:cNvSpPr>
          <p:nvPr/>
        </p:nvSpPr>
        <p:spPr bwMode="auto">
          <a:xfrm>
            <a:off x="403225" y="2554288"/>
            <a:ext cx="704850" cy="373062"/>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9" name="Line 34"/>
          <p:cNvSpPr>
            <a:spLocks noChangeShapeType="1"/>
          </p:cNvSpPr>
          <p:nvPr/>
        </p:nvSpPr>
        <p:spPr bwMode="auto">
          <a:xfrm flipV="1">
            <a:off x="403225" y="2990850"/>
            <a:ext cx="704850" cy="439738"/>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60" name="Text Box 35"/>
          <p:cNvSpPr txBox="1">
            <a:spLocks noChangeArrowheads="1"/>
          </p:cNvSpPr>
          <p:nvPr/>
        </p:nvSpPr>
        <p:spPr bwMode="auto">
          <a:xfrm>
            <a:off x="127000" y="2459038"/>
            <a:ext cx="401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latin typeface="Symbol" charset="2"/>
              </a:rPr>
              <a:t></a:t>
            </a:r>
            <a:r>
              <a:rPr lang="fr-FR" altLang="en-US">
                <a:solidFill>
                  <a:srgbClr val="FFFFFF"/>
                </a:solidFill>
              </a:rPr>
              <a:t> </a:t>
            </a:r>
            <a:r>
              <a:rPr lang="fr-FR" altLang="en-US" baseline="30000">
                <a:solidFill>
                  <a:srgbClr val="FFFFFF"/>
                </a:solidFill>
              </a:rPr>
              <a:t>-</a:t>
            </a:r>
          </a:p>
        </p:txBody>
      </p:sp>
      <p:sp>
        <p:nvSpPr>
          <p:cNvPr id="35861" name="Text Box 37"/>
          <p:cNvSpPr txBox="1">
            <a:spLocks noChangeArrowheads="1"/>
          </p:cNvSpPr>
          <p:nvPr/>
        </p:nvSpPr>
        <p:spPr bwMode="auto">
          <a:xfrm>
            <a:off x="1116013" y="2565400"/>
            <a:ext cx="333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00"/>
                </a:solidFill>
              </a:rPr>
              <a:t>R</a:t>
            </a:r>
          </a:p>
        </p:txBody>
      </p:sp>
      <p:sp>
        <p:nvSpPr>
          <p:cNvPr id="35862" name="Oval 38"/>
          <p:cNvSpPr>
            <a:spLocks noChangeArrowheads="1"/>
          </p:cNvSpPr>
          <p:nvPr/>
        </p:nvSpPr>
        <p:spPr bwMode="auto">
          <a:xfrm>
            <a:off x="1554163" y="2722563"/>
            <a:ext cx="384175" cy="373062"/>
          </a:xfrm>
          <a:prstGeom prst="ellipse">
            <a:avLst/>
          </a:prstGeom>
          <a:noFill/>
          <a:ln w="936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63" name="Text Box 39"/>
          <p:cNvSpPr txBox="1">
            <a:spLocks noChangeArrowheads="1"/>
          </p:cNvSpPr>
          <p:nvPr/>
        </p:nvSpPr>
        <p:spPr bwMode="auto">
          <a:xfrm>
            <a:off x="327025" y="3357563"/>
            <a:ext cx="1785938"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rPr>
              <a:t> q</a:t>
            </a:r>
            <a:r>
              <a:rPr lang="fr-FR" altLang="en-US" baseline="30000">
                <a:solidFill>
                  <a:srgbClr val="FFFFFF"/>
                </a:solidFill>
              </a:rPr>
              <a:t>2 </a:t>
            </a:r>
            <a:r>
              <a:rPr lang="fr-FR" altLang="en-US">
                <a:solidFill>
                  <a:srgbClr val="FFFFFF"/>
                </a:solidFill>
              </a:rPr>
              <a:t>=(M</a:t>
            </a:r>
            <a:r>
              <a:rPr lang="fr-FR" altLang="en-US" baseline="30000">
                <a:solidFill>
                  <a:srgbClr val="FFFFFF"/>
                </a:solidFill>
              </a:rPr>
              <a:t> </a:t>
            </a:r>
            <a:r>
              <a:rPr lang="fr-FR" altLang="en-US" baseline="-25000">
                <a:solidFill>
                  <a:srgbClr val="FFFFFF"/>
                </a:solidFill>
              </a:rPr>
              <a:t>ee</a:t>
            </a:r>
            <a:r>
              <a:rPr lang="fr-FR" altLang="en-US" baseline="30000">
                <a:solidFill>
                  <a:srgbClr val="FFFFFF"/>
                </a:solidFill>
              </a:rPr>
              <a:t> </a:t>
            </a:r>
            <a:r>
              <a:rPr lang="fr-FR" altLang="en-US">
                <a:solidFill>
                  <a:srgbClr val="FFFFFF"/>
                </a:solidFill>
              </a:rPr>
              <a:t>)</a:t>
            </a:r>
            <a:r>
              <a:rPr lang="fr-FR" altLang="en-US" baseline="30000">
                <a:solidFill>
                  <a:srgbClr val="FFFFFF"/>
                </a:solidFill>
              </a:rPr>
              <a:t>2</a:t>
            </a:r>
            <a:r>
              <a:rPr lang="fr-FR" altLang="en-US">
                <a:solidFill>
                  <a:srgbClr val="FFFFFF"/>
                </a:solidFill>
              </a:rPr>
              <a:t>&gt; 0</a:t>
            </a:r>
          </a:p>
          <a:p>
            <a:pPr>
              <a:buSzPct val="100000"/>
            </a:pPr>
            <a:r>
              <a:rPr lang="fr-FR" altLang="en-US">
                <a:solidFill>
                  <a:srgbClr val="FFFFFF"/>
                </a:solidFill>
              </a:rPr>
              <a:t>variable</a:t>
            </a:r>
          </a:p>
          <a:p>
            <a:pPr>
              <a:buSzPct val="100000"/>
            </a:pPr>
            <a:endParaRPr lang="fr-FR" altLang="en-US">
              <a:solidFill>
                <a:srgbClr val="FFFFFF"/>
              </a:solidFill>
            </a:endParaRPr>
          </a:p>
        </p:txBody>
      </p:sp>
      <p:sp>
        <p:nvSpPr>
          <p:cNvPr id="35864" name="Line 40"/>
          <p:cNvSpPr>
            <a:spLocks noChangeShapeType="1"/>
          </p:cNvSpPr>
          <p:nvPr/>
        </p:nvSpPr>
        <p:spPr bwMode="auto">
          <a:xfrm flipV="1">
            <a:off x="1363663" y="3219450"/>
            <a:ext cx="509587" cy="1905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65" name="Rectangle 41"/>
          <p:cNvSpPr>
            <a:spLocks noChangeArrowheads="1"/>
          </p:cNvSpPr>
          <p:nvPr/>
        </p:nvSpPr>
        <p:spPr bwMode="auto">
          <a:xfrm>
            <a:off x="4756150" y="1571625"/>
            <a:ext cx="4279900" cy="2414588"/>
          </a:xfrm>
          <a:prstGeom prst="rect">
            <a:avLst/>
          </a:prstGeom>
          <a:solidFill>
            <a:schemeClr val="accent1"/>
          </a:solidFill>
          <a:ln w="9360">
            <a:solidFill>
              <a:srgbClr val="FFFF00"/>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66" name="Oval 42"/>
          <p:cNvSpPr>
            <a:spLocks noChangeArrowheads="1"/>
          </p:cNvSpPr>
          <p:nvPr/>
        </p:nvSpPr>
        <p:spPr bwMode="auto">
          <a:xfrm>
            <a:off x="6686550" y="3128963"/>
            <a:ext cx="74613" cy="65087"/>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67" name="Text Box 43"/>
          <p:cNvSpPr txBox="1">
            <a:spLocks noChangeArrowheads="1"/>
          </p:cNvSpPr>
          <p:nvPr/>
        </p:nvSpPr>
        <p:spPr bwMode="auto">
          <a:xfrm>
            <a:off x="7446963" y="2592388"/>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b="1">
                <a:solidFill>
                  <a:srgbClr val="FFFFFF"/>
                </a:solidFill>
              </a:rPr>
              <a:t>p</a:t>
            </a:r>
          </a:p>
        </p:txBody>
      </p:sp>
      <p:sp>
        <p:nvSpPr>
          <p:cNvPr id="35868" name="Line 44"/>
          <p:cNvSpPr>
            <a:spLocks noChangeShapeType="1"/>
          </p:cNvSpPr>
          <p:nvPr/>
        </p:nvSpPr>
        <p:spPr bwMode="auto">
          <a:xfrm flipV="1">
            <a:off x="6723063" y="3144838"/>
            <a:ext cx="593725" cy="11112"/>
          </a:xfrm>
          <a:prstGeom prst="line">
            <a:avLst/>
          </a:prstGeom>
          <a:noFill/>
          <a:ln w="381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69" name="Line 45"/>
          <p:cNvSpPr>
            <a:spLocks noChangeShapeType="1"/>
          </p:cNvSpPr>
          <p:nvPr/>
        </p:nvSpPr>
        <p:spPr bwMode="auto">
          <a:xfrm flipV="1">
            <a:off x="7340600" y="2784475"/>
            <a:ext cx="465138" cy="390525"/>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0" name="Text Box 46"/>
          <p:cNvSpPr txBox="1">
            <a:spLocks noChangeArrowheads="1"/>
          </p:cNvSpPr>
          <p:nvPr/>
        </p:nvSpPr>
        <p:spPr bwMode="auto">
          <a:xfrm>
            <a:off x="6281738" y="2236788"/>
            <a:ext cx="390525" cy="306387"/>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71" name="Text Box 47"/>
          <p:cNvSpPr txBox="1">
            <a:spLocks noChangeArrowheads="1"/>
          </p:cNvSpPr>
          <p:nvPr/>
        </p:nvSpPr>
        <p:spPr bwMode="auto">
          <a:xfrm>
            <a:off x="5375275" y="2968625"/>
            <a:ext cx="3444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72" name="Line 48"/>
          <p:cNvSpPr>
            <a:spLocks noChangeShapeType="1"/>
          </p:cNvSpPr>
          <p:nvPr/>
        </p:nvSpPr>
        <p:spPr bwMode="auto">
          <a:xfrm flipV="1">
            <a:off x="6105525" y="2279650"/>
            <a:ext cx="236538" cy="425450"/>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3" name="Line 49"/>
          <p:cNvSpPr>
            <a:spLocks noChangeShapeType="1"/>
          </p:cNvSpPr>
          <p:nvPr/>
        </p:nvSpPr>
        <p:spPr bwMode="auto">
          <a:xfrm flipH="1">
            <a:off x="5395913" y="2720975"/>
            <a:ext cx="712787" cy="188913"/>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4" name="AutoShape 50"/>
          <p:cNvSpPr>
            <a:spLocks noChangeArrowheads="1"/>
          </p:cNvSpPr>
          <p:nvPr/>
        </p:nvSpPr>
        <p:spPr bwMode="auto">
          <a:xfrm rot="18600000" flipH="1">
            <a:off x="6340475" y="2578100"/>
            <a:ext cx="79375" cy="739775"/>
          </a:xfrm>
          <a:custGeom>
            <a:avLst/>
            <a:gdLst>
              <a:gd name="T0" fmla="*/ 2147483646 w 77"/>
              <a:gd name="T1" fmla="*/ 2147483646 h 695"/>
              <a:gd name="T2" fmla="*/ 2147483646 w 77"/>
              <a:gd name="T3" fmla="*/ 2147483646 h 695"/>
              <a:gd name="T4" fmla="*/ 2147483646 w 77"/>
              <a:gd name="T5" fmla="*/ 2147483646 h 695"/>
              <a:gd name="T6" fmla="*/ 2147483646 w 77"/>
              <a:gd name="T7" fmla="*/ 2147483646 h 695"/>
              <a:gd name="T8" fmla="*/ 2147483646 w 77"/>
              <a:gd name="T9" fmla="*/ 2147483646 h 695"/>
              <a:gd name="T10" fmla="*/ 2147483646 w 77"/>
              <a:gd name="T11" fmla="*/ 2147483646 h 695"/>
              <a:gd name="T12" fmla="*/ 2147483646 w 77"/>
              <a:gd name="T13" fmla="*/ 2147483646 h 695"/>
              <a:gd name="T14" fmla="*/ 2147483646 w 77"/>
              <a:gd name="T15" fmla="*/ 2147483646 h 695"/>
              <a:gd name="T16" fmla="*/ 2147483646 w 77"/>
              <a:gd name="T17" fmla="*/ 2147483646 h 695"/>
              <a:gd name="T18" fmla="*/ 2147483646 w 77"/>
              <a:gd name="T19" fmla="*/ 2147483646 h 695"/>
              <a:gd name="T20" fmla="*/ 2147483646 w 77"/>
              <a:gd name="T21" fmla="*/ 2147483646 h 695"/>
              <a:gd name="T22" fmla="*/ 2147483646 w 77"/>
              <a:gd name="T23" fmla="*/ 2147483646 h 695"/>
              <a:gd name="T24" fmla="*/ 2147483646 w 77"/>
              <a:gd name="T25" fmla="*/ 2147483646 h 695"/>
              <a:gd name="T26" fmla="*/ 2147483646 w 77"/>
              <a:gd name="T27" fmla="*/ 2147483646 h 695"/>
              <a:gd name="T28" fmla="*/ 2147483646 w 77"/>
              <a:gd name="T29" fmla="*/ 2147483646 h 695"/>
              <a:gd name="T30" fmla="*/ 2147483646 w 77"/>
              <a:gd name="T31" fmla="*/ 2147483646 h 695"/>
              <a:gd name="T32" fmla="*/ 2147483646 w 77"/>
              <a:gd name="T33" fmla="*/ 2147483646 h 695"/>
              <a:gd name="T34" fmla="*/ 2147483646 w 77"/>
              <a:gd name="T35" fmla="*/ 2147483646 h 695"/>
              <a:gd name="T36" fmla="*/ 2147483646 w 77"/>
              <a:gd name="T37" fmla="*/ 2147483646 h 695"/>
              <a:gd name="T38" fmla="*/ 2147483646 w 77"/>
              <a:gd name="T39" fmla="*/ 2147483646 h 695"/>
              <a:gd name="T40" fmla="*/ 2147483646 w 77"/>
              <a:gd name="T41" fmla="*/ 2147483646 h 695"/>
              <a:gd name="T42" fmla="*/ 2147483646 w 77"/>
              <a:gd name="T43" fmla="*/ 2147483646 h 695"/>
              <a:gd name="T44" fmla="*/ 2147483646 w 77"/>
              <a:gd name="T45" fmla="*/ 2147483646 h 695"/>
              <a:gd name="T46" fmla="*/ 2147483646 w 77"/>
              <a:gd name="T47" fmla="*/ 2147483646 h 695"/>
              <a:gd name="T48" fmla="*/ 2147483646 w 77"/>
              <a:gd name="T49" fmla="*/ 2147483646 h 695"/>
              <a:gd name="T50" fmla="*/ 2147483646 w 77"/>
              <a:gd name="T51" fmla="*/ 2147483646 h 695"/>
              <a:gd name="T52" fmla="*/ 2147483646 w 77"/>
              <a:gd name="T53" fmla="*/ 2147483646 h 695"/>
              <a:gd name="T54" fmla="*/ 2147483646 w 77"/>
              <a:gd name="T55" fmla="*/ 2147483646 h 695"/>
              <a:gd name="T56" fmla="*/ 2147483646 w 77"/>
              <a:gd name="T57" fmla="*/ 2147483646 h 695"/>
              <a:gd name="T58" fmla="*/ 2147483646 w 77"/>
              <a:gd name="T59" fmla="*/ 2147483646 h 695"/>
              <a:gd name="T60" fmla="*/ 2147483646 w 77"/>
              <a:gd name="T61" fmla="*/ 2147483646 h 695"/>
              <a:gd name="T62" fmla="*/ 2147483646 w 77"/>
              <a:gd name="T63" fmla="*/ 2147483646 h 695"/>
              <a:gd name="T64" fmla="*/ 2147483646 w 77"/>
              <a:gd name="T65" fmla="*/ 2147483646 h 695"/>
              <a:gd name="T66" fmla="*/ 2147483646 w 77"/>
              <a:gd name="T67" fmla="*/ 2147483646 h 695"/>
              <a:gd name="T68" fmla="*/ 2147483646 w 77"/>
              <a:gd name="T69" fmla="*/ 2147483646 h 695"/>
              <a:gd name="T70" fmla="*/ 2147483646 w 77"/>
              <a:gd name="T71" fmla="*/ 2147483646 h 695"/>
              <a:gd name="T72" fmla="*/ 2147483646 w 77"/>
              <a:gd name="T73" fmla="*/ 2147483646 h 695"/>
              <a:gd name="T74" fmla="*/ 2147483646 w 77"/>
              <a:gd name="T75" fmla="*/ 2147483646 h 695"/>
              <a:gd name="T76" fmla="*/ 2147483646 w 77"/>
              <a:gd name="T77" fmla="*/ 2147483646 h 695"/>
              <a:gd name="T78" fmla="*/ 2147483646 w 77"/>
              <a:gd name="T79" fmla="*/ 2147483646 h 695"/>
              <a:gd name="T80" fmla="*/ 2147483646 w 77"/>
              <a:gd name="T81" fmla="*/ 2147483646 h 695"/>
              <a:gd name="T82" fmla="*/ 2147483646 w 77"/>
              <a:gd name="T83" fmla="*/ 2147483646 h 695"/>
              <a:gd name="T84" fmla="*/ 2147483646 w 77"/>
              <a:gd name="T85" fmla="*/ 2147483646 h 695"/>
              <a:gd name="T86" fmla="*/ 2147483646 w 77"/>
              <a:gd name="T87" fmla="*/ 2147483646 h 695"/>
              <a:gd name="T88" fmla="*/ 2147483646 w 77"/>
              <a:gd name="T89" fmla="*/ 2147483646 h 695"/>
              <a:gd name="T90" fmla="*/ 2147483646 w 77"/>
              <a:gd name="T91" fmla="*/ 2147483646 h 695"/>
              <a:gd name="T92" fmla="*/ 2147483646 w 77"/>
              <a:gd name="T93" fmla="*/ 2147483646 h 695"/>
              <a:gd name="T94" fmla="*/ 2147483646 w 77"/>
              <a:gd name="T95" fmla="*/ 2147483646 h 695"/>
              <a:gd name="T96" fmla="*/ 2147483646 w 77"/>
              <a:gd name="T97" fmla="*/ 2147483646 h 695"/>
              <a:gd name="T98" fmla="*/ 2147483646 w 77"/>
              <a:gd name="T99" fmla="*/ 2147483646 h 695"/>
              <a:gd name="T100" fmla="*/ 2147483646 w 77"/>
              <a:gd name="T101" fmla="*/ 2147483646 h 695"/>
              <a:gd name="T102" fmla="*/ 2147483646 w 77"/>
              <a:gd name="T103" fmla="*/ 2147483646 h 695"/>
              <a:gd name="T104" fmla="*/ 2147483646 w 77"/>
              <a:gd name="T105" fmla="*/ 2147483646 h 695"/>
              <a:gd name="T106" fmla="*/ 2147483646 w 77"/>
              <a:gd name="T107" fmla="*/ 2147483646 h 695"/>
              <a:gd name="T108" fmla="*/ 2147483646 w 77"/>
              <a:gd name="T109" fmla="*/ 2147483646 h 695"/>
              <a:gd name="T110" fmla="*/ 2147483646 w 77"/>
              <a:gd name="T111" fmla="*/ 2147483646 h 695"/>
              <a:gd name="T112" fmla="*/ 2147483646 w 77"/>
              <a:gd name="T113" fmla="*/ 2147483646 h 695"/>
              <a:gd name="T114" fmla="*/ 2147483646 w 77"/>
              <a:gd name="T115" fmla="*/ 2147483646 h 695"/>
              <a:gd name="T116" fmla="*/ 2147483646 w 77"/>
              <a:gd name="T117" fmla="*/ 2147483646 h 695"/>
              <a:gd name="T118" fmla="*/ 2147483646 w 77"/>
              <a:gd name="T119" fmla="*/ 2147483646 h 6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695"/>
              <a:gd name="T182" fmla="*/ 77 w 77"/>
              <a:gd name="T183" fmla="*/ 695 h 6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695">
                <a:moveTo>
                  <a:pt x="39" y="0"/>
                </a:moveTo>
                <a:lnTo>
                  <a:pt x="39" y="62"/>
                </a:lnTo>
                <a:lnTo>
                  <a:pt x="34" y="64"/>
                </a:lnTo>
                <a:lnTo>
                  <a:pt x="27" y="66"/>
                </a:lnTo>
                <a:lnTo>
                  <a:pt x="22" y="67"/>
                </a:lnTo>
                <a:lnTo>
                  <a:pt x="17" y="69"/>
                </a:lnTo>
                <a:lnTo>
                  <a:pt x="12" y="72"/>
                </a:lnTo>
                <a:lnTo>
                  <a:pt x="8" y="74"/>
                </a:lnTo>
                <a:lnTo>
                  <a:pt x="5" y="76"/>
                </a:lnTo>
                <a:lnTo>
                  <a:pt x="3" y="77"/>
                </a:lnTo>
                <a:lnTo>
                  <a:pt x="2" y="79"/>
                </a:lnTo>
                <a:lnTo>
                  <a:pt x="0" y="81"/>
                </a:lnTo>
                <a:lnTo>
                  <a:pt x="2" y="82"/>
                </a:lnTo>
                <a:lnTo>
                  <a:pt x="3" y="84"/>
                </a:lnTo>
                <a:lnTo>
                  <a:pt x="5" y="87"/>
                </a:lnTo>
                <a:lnTo>
                  <a:pt x="8" y="89"/>
                </a:lnTo>
                <a:lnTo>
                  <a:pt x="12" y="91"/>
                </a:lnTo>
                <a:lnTo>
                  <a:pt x="17" y="92"/>
                </a:lnTo>
                <a:lnTo>
                  <a:pt x="22" y="94"/>
                </a:lnTo>
                <a:lnTo>
                  <a:pt x="27" y="96"/>
                </a:lnTo>
                <a:lnTo>
                  <a:pt x="34" y="97"/>
                </a:lnTo>
                <a:lnTo>
                  <a:pt x="39" y="101"/>
                </a:lnTo>
                <a:lnTo>
                  <a:pt x="45" y="102"/>
                </a:lnTo>
                <a:lnTo>
                  <a:pt x="50" y="104"/>
                </a:lnTo>
                <a:lnTo>
                  <a:pt x="55" y="106"/>
                </a:lnTo>
                <a:lnTo>
                  <a:pt x="61" y="108"/>
                </a:lnTo>
                <a:lnTo>
                  <a:pt x="66" y="109"/>
                </a:lnTo>
                <a:lnTo>
                  <a:pt x="69" y="111"/>
                </a:lnTo>
                <a:lnTo>
                  <a:pt x="72" y="113"/>
                </a:lnTo>
                <a:lnTo>
                  <a:pt x="76" y="116"/>
                </a:lnTo>
                <a:lnTo>
                  <a:pt x="76" y="118"/>
                </a:lnTo>
                <a:lnTo>
                  <a:pt x="77" y="119"/>
                </a:lnTo>
                <a:lnTo>
                  <a:pt x="76" y="121"/>
                </a:lnTo>
                <a:lnTo>
                  <a:pt x="76" y="123"/>
                </a:lnTo>
                <a:lnTo>
                  <a:pt x="72" y="124"/>
                </a:lnTo>
                <a:lnTo>
                  <a:pt x="69" y="126"/>
                </a:lnTo>
                <a:lnTo>
                  <a:pt x="66" y="129"/>
                </a:lnTo>
                <a:lnTo>
                  <a:pt x="61" y="131"/>
                </a:lnTo>
                <a:lnTo>
                  <a:pt x="55" y="133"/>
                </a:lnTo>
                <a:lnTo>
                  <a:pt x="50" y="134"/>
                </a:lnTo>
                <a:lnTo>
                  <a:pt x="45" y="136"/>
                </a:lnTo>
                <a:lnTo>
                  <a:pt x="39" y="138"/>
                </a:lnTo>
                <a:lnTo>
                  <a:pt x="34" y="139"/>
                </a:lnTo>
                <a:lnTo>
                  <a:pt x="27" y="141"/>
                </a:lnTo>
                <a:lnTo>
                  <a:pt x="22" y="144"/>
                </a:lnTo>
                <a:lnTo>
                  <a:pt x="17" y="146"/>
                </a:lnTo>
                <a:lnTo>
                  <a:pt x="12" y="148"/>
                </a:lnTo>
                <a:lnTo>
                  <a:pt x="8" y="149"/>
                </a:lnTo>
                <a:lnTo>
                  <a:pt x="5" y="151"/>
                </a:lnTo>
                <a:lnTo>
                  <a:pt x="3" y="153"/>
                </a:lnTo>
                <a:lnTo>
                  <a:pt x="2" y="155"/>
                </a:lnTo>
                <a:lnTo>
                  <a:pt x="0" y="158"/>
                </a:lnTo>
                <a:lnTo>
                  <a:pt x="2" y="160"/>
                </a:lnTo>
                <a:lnTo>
                  <a:pt x="3" y="161"/>
                </a:lnTo>
                <a:lnTo>
                  <a:pt x="5" y="163"/>
                </a:lnTo>
                <a:lnTo>
                  <a:pt x="8" y="165"/>
                </a:lnTo>
                <a:lnTo>
                  <a:pt x="12" y="166"/>
                </a:lnTo>
                <a:lnTo>
                  <a:pt x="17" y="168"/>
                </a:lnTo>
                <a:lnTo>
                  <a:pt x="22" y="170"/>
                </a:lnTo>
                <a:lnTo>
                  <a:pt x="27" y="173"/>
                </a:lnTo>
                <a:lnTo>
                  <a:pt x="34" y="175"/>
                </a:lnTo>
                <a:lnTo>
                  <a:pt x="39" y="176"/>
                </a:lnTo>
                <a:lnTo>
                  <a:pt x="45" y="178"/>
                </a:lnTo>
                <a:lnTo>
                  <a:pt x="50" y="180"/>
                </a:lnTo>
                <a:lnTo>
                  <a:pt x="55" y="181"/>
                </a:lnTo>
                <a:lnTo>
                  <a:pt x="61" y="183"/>
                </a:lnTo>
                <a:lnTo>
                  <a:pt x="66" y="186"/>
                </a:lnTo>
                <a:lnTo>
                  <a:pt x="69" y="188"/>
                </a:lnTo>
                <a:lnTo>
                  <a:pt x="72" y="190"/>
                </a:lnTo>
                <a:lnTo>
                  <a:pt x="76" y="191"/>
                </a:lnTo>
                <a:lnTo>
                  <a:pt x="76" y="193"/>
                </a:lnTo>
                <a:lnTo>
                  <a:pt x="77" y="195"/>
                </a:lnTo>
                <a:lnTo>
                  <a:pt x="76" y="197"/>
                </a:lnTo>
                <a:lnTo>
                  <a:pt x="76" y="198"/>
                </a:lnTo>
                <a:lnTo>
                  <a:pt x="72" y="202"/>
                </a:lnTo>
                <a:lnTo>
                  <a:pt x="69" y="203"/>
                </a:lnTo>
                <a:lnTo>
                  <a:pt x="66" y="205"/>
                </a:lnTo>
                <a:lnTo>
                  <a:pt x="61" y="207"/>
                </a:lnTo>
                <a:lnTo>
                  <a:pt x="55" y="208"/>
                </a:lnTo>
                <a:lnTo>
                  <a:pt x="50" y="210"/>
                </a:lnTo>
                <a:lnTo>
                  <a:pt x="45" y="212"/>
                </a:lnTo>
                <a:lnTo>
                  <a:pt x="39" y="215"/>
                </a:lnTo>
                <a:lnTo>
                  <a:pt x="34" y="217"/>
                </a:lnTo>
                <a:lnTo>
                  <a:pt x="27" y="218"/>
                </a:lnTo>
                <a:lnTo>
                  <a:pt x="22" y="220"/>
                </a:lnTo>
                <a:lnTo>
                  <a:pt x="17" y="222"/>
                </a:lnTo>
                <a:lnTo>
                  <a:pt x="12" y="223"/>
                </a:lnTo>
                <a:lnTo>
                  <a:pt x="8" y="225"/>
                </a:lnTo>
                <a:lnTo>
                  <a:pt x="5" y="227"/>
                </a:lnTo>
                <a:lnTo>
                  <a:pt x="3" y="230"/>
                </a:lnTo>
                <a:lnTo>
                  <a:pt x="2" y="232"/>
                </a:lnTo>
                <a:lnTo>
                  <a:pt x="0" y="233"/>
                </a:lnTo>
                <a:lnTo>
                  <a:pt x="2" y="235"/>
                </a:lnTo>
                <a:lnTo>
                  <a:pt x="3" y="237"/>
                </a:lnTo>
                <a:lnTo>
                  <a:pt x="5" y="239"/>
                </a:lnTo>
                <a:lnTo>
                  <a:pt x="8" y="240"/>
                </a:lnTo>
                <a:lnTo>
                  <a:pt x="12" y="244"/>
                </a:lnTo>
                <a:lnTo>
                  <a:pt x="17" y="245"/>
                </a:lnTo>
                <a:lnTo>
                  <a:pt x="22" y="247"/>
                </a:lnTo>
                <a:lnTo>
                  <a:pt x="27" y="249"/>
                </a:lnTo>
                <a:lnTo>
                  <a:pt x="34" y="250"/>
                </a:lnTo>
                <a:lnTo>
                  <a:pt x="39" y="252"/>
                </a:lnTo>
                <a:lnTo>
                  <a:pt x="45" y="254"/>
                </a:lnTo>
                <a:lnTo>
                  <a:pt x="50" y="255"/>
                </a:lnTo>
                <a:lnTo>
                  <a:pt x="55" y="259"/>
                </a:lnTo>
                <a:lnTo>
                  <a:pt x="61" y="260"/>
                </a:lnTo>
                <a:lnTo>
                  <a:pt x="66" y="262"/>
                </a:lnTo>
                <a:lnTo>
                  <a:pt x="69" y="264"/>
                </a:lnTo>
                <a:lnTo>
                  <a:pt x="72" y="265"/>
                </a:lnTo>
                <a:lnTo>
                  <a:pt x="76" y="267"/>
                </a:lnTo>
                <a:lnTo>
                  <a:pt x="76" y="269"/>
                </a:lnTo>
                <a:lnTo>
                  <a:pt x="77" y="272"/>
                </a:lnTo>
                <a:lnTo>
                  <a:pt x="76" y="274"/>
                </a:lnTo>
                <a:lnTo>
                  <a:pt x="76" y="275"/>
                </a:lnTo>
                <a:lnTo>
                  <a:pt x="72" y="277"/>
                </a:lnTo>
                <a:lnTo>
                  <a:pt x="69" y="279"/>
                </a:lnTo>
                <a:lnTo>
                  <a:pt x="66" y="280"/>
                </a:lnTo>
                <a:lnTo>
                  <a:pt x="61" y="282"/>
                </a:lnTo>
                <a:lnTo>
                  <a:pt x="55" y="284"/>
                </a:lnTo>
                <a:lnTo>
                  <a:pt x="50" y="287"/>
                </a:lnTo>
                <a:lnTo>
                  <a:pt x="45" y="289"/>
                </a:lnTo>
                <a:lnTo>
                  <a:pt x="39" y="291"/>
                </a:lnTo>
                <a:lnTo>
                  <a:pt x="34" y="292"/>
                </a:lnTo>
                <a:lnTo>
                  <a:pt x="27" y="294"/>
                </a:lnTo>
                <a:lnTo>
                  <a:pt x="22" y="296"/>
                </a:lnTo>
                <a:lnTo>
                  <a:pt x="17" y="297"/>
                </a:lnTo>
                <a:lnTo>
                  <a:pt x="12" y="301"/>
                </a:lnTo>
                <a:lnTo>
                  <a:pt x="8" y="302"/>
                </a:lnTo>
                <a:lnTo>
                  <a:pt x="5" y="304"/>
                </a:lnTo>
                <a:lnTo>
                  <a:pt x="3" y="306"/>
                </a:lnTo>
                <a:lnTo>
                  <a:pt x="2" y="307"/>
                </a:lnTo>
                <a:lnTo>
                  <a:pt x="0" y="309"/>
                </a:lnTo>
                <a:lnTo>
                  <a:pt x="2" y="311"/>
                </a:lnTo>
                <a:lnTo>
                  <a:pt x="3" y="314"/>
                </a:lnTo>
                <a:lnTo>
                  <a:pt x="5" y="316"/>
                </a:lnTo>
                <a:lnTo>
                  <a:pt x="8" y="317"/>
                </a:lnTo>
                <a:lnTo>
                  <a:pt x="12" y="319"/>
                </a:lnTo>
                <a:lnTo>
                  <a:pt x="17" y="321"/>
                </a:lnTo>
                <a:lnTo>
                  <a:pt x="22" y="322"/>
                </a:lnTo>
                <a:lnTo>
                  <a:pt x="27" y="324"/>
                </a:lnTo>
                <a:lnTo>
                  <a:pt x="34" y="326"/>
                </a:lnTo>
                <a:lnTo>
                  <a:pt x="39" y="329"/>
                </a:lnTo>
                <a:lnTo>
                  <a:pt x="45" y="331"/>
                </a:lnTo>
                <a:lnTo>
                  <a:pt x="50" y="333"/>
                </a:lnTo>
                <a:lnTo>
                  <a:pt x="55" y="334"/>
                </a:lnTo>
                <a:lnTo>
                  <a:pt x="61" y="336"/>
                </a:lnTo>
                <a:lnTo>
                  <a:pt x="66" y="338"/>
                </a:lnTo>
                <a:lnTo>
                  <a:pt x="69" y="339"/>
                </a:lnTo>
                <a:lnTo>
                  <a:pt x="72" y="343"/>
                </a:lnTo>
                <a:lnTo>
                  <a:pt x="76" y="344"/>
                </a:lnTo>
                <a:lnTo>
                  <a:pt x="76" y="346"/>
                </a:lnTo>
                <a:lnTo>
                  <a:pt x="77" y="348"/>
                </a:lnTo>
                <a:lnTo>
                  <a:pt x="76" y="349"/>
                </a:lnTo>
                <a:lnTo>
                  <a:pt x="76" y="351"/>
                </a:lnTo>
                <a:lnTo>
                  <a:pt x="72" y="353"/>
                </a:lnTo>
                <a:lnTo>
                  <a:pt x="69" y="354"/>
                </a:lnTo>
                <a:lnTo>
                  <a:pt x="66" y="358"/>
                </a:lnTo>
                <a:lnTo>
                  <a:pt x="61" y="359"/>
                </a:lnTo>
                <a:lnTo>
                  <a:pt x="55" y="361"/>
                </a:lnTo>
                <a:lnTo>
                  <a:pt x="50" y="363"/>
                </a:lnTo>
                <a:lnTo>
                  <a:pt x="45" y="364"/>
                </a:lnTo>
                <a:lnTo>
                  <a:pt x="39" y="366"/>
                </a:lnTo>
                <a:lnTo>
                  <a:pt x="34" y="368"/>
                </a:lnTo>
                <a:lnTo>
                  <a:pt x="27" y="371"/>
                </a:lnTo>
                <a:lnTo>
                  <a:pt x="22" y="373"/>
                </a:lnTo>
                <a:lnTo>
                  <a:pt x="17" y="375"/>
                </a:lnTo>
                <a:lnTo>
                  <a:pt x="12" y="376"/>
                </a:lnTo>
                <a:lnTo>
                  <a:pt x="8" y="378"/>
                </a:lnTo>
                <a:lnTo>
                  <a:pt x="5" y="380"/>
                </a:lnTo>
                <a:lnTo>
                  <a:pt x="3" y="381"/>
                </a:lnTo>
                <a:lnTo>
                  <a:pt x="2" y="383"/>
                </a:lnTo>
                <a:lnTo>
                  <a:pt x="0" y="386"/>
                </a:lnTo>
                <a:lnTo>
                  <a:pt x="2" y="388"/>
                </a:lnTo>
                <a:lnTo>
                  <a:pt x="3" y="390"/>
                </a:lnTo>
                <a:lnTo>
                  <a:pt x="5" y="391"/>
                </a:lnTo>
                <a:lnTo>
                  <a:pt x="8" y="393"/>
                </a:lnTo>
                <a:lnTo>
                  <a:pt x="12" y="395"/>
                </a:lnTo>
                <a:lnTo>
                  <a:pt x="17" y="396"/>
                </a:lnTo>
                <a:lnTo>
                  <a:pt x="22" y="400"/>
                </a:lnTo>
                <a:lnTo>
                  <a:pt x="27" y="401"/>
                </a:lnTo>
                <a:lnTo>
                  <a:pt x="34" y="403"/>
                </a:lnTo>
                <a:lnTo>
                  <a:pt x="39" y="405"/>
                </a:lnTo>
                <a:lnTo>
                  <a:pt x="45" y="406"/>
                </a:lnTo>
                <a:lnTo>
                  <a:pt x="50" y="408"/>
                </a:lnTo>
                <a:lnTo>
                  <a:pt x="55" y="410"/>
                </a:lnTo>
                <a:lnTo>
                  <a:pt x="61" y="412"/>
                </a:lnTo>
                <a:lnTo>
                  <a:pt x="66" y="415"/>
                </a:lnTo>
                <a:lnTo>
                  <a:pt x="69" y="417"/>
                </a:lnTo>
                <a:lnTo>
                  <a:pt x="72" y="418"/>
                </a:lnTo>
                <a:lnTo>
                  <a:pt x="76" y="420"/>
                </a:lnTo>
                <a:lnTo>
                  <a:pt x="76" y="422"/>
                </a:lnTo>
                <a:lnTo>
                  <a:pt x="77" y="423"/>
                </a:lnTo>
                <a:lnTo>
                  <a:pt x="76" y="425"/>
                </a:lnTo>
                <a:lnTo>
                  <a:pt x="76" y="428"/>
                </a:lnTo>
                <a:lnTo>
                  <a:pt x="72" y="430"/>
                </a:lnTo>
                <a:lnTo>
                  <a:pt x="69" y="432"/>
                </a:lnTo>
                <a:lnTo>
                  <a:pt x="66" y="433"/>
                </a:lnTo>
                <a:lnTo>
                  <a:pt x="61" y="435"/>
                </a:lnTo>
                <a:lnTo>
                  <a:pt x="55" y="437"/>
                </a:lnTo>
                <a:lnTo>
                  <a:pt x="50" y="438"/>
                </a:lnTo>
                <a:lnTo>
                  <a:pt x="45" y="440"/>
                </a:lnTo>
                <a:lnTo>
                  <a:pt x="39" y="443"/>
                </a:lnTo>
                <a:lnTo>
                  <a:pt x="34" y="445"/>
                </a:lnTo>
                <a:lnTo>
                  <a:pt x="27" y="447"/>
                </a:lnTo>
                <a:lnTo>
                  <a:pt x="22" y="448"/>
                </a:lnTo>
                <a:lnTo>
                  <a:pt x="17" y="450"/>
                </a:lnTo>
                <a:lnTo>
                  <a:pt x="12" y="452"/>
                </a:lnTo>
                <a:lnTo>
                  <a:pt x="8" y="453"/>
                </a:lnTo>
                <a:lnTo>
                  <a:pt x="5" y="457"/>
                </a:lnTo>
                <a:lnTo>
                  <a:pt x="3" y="459"/>
                </a:lnTo>
                <a:lnTo>
                  <a:pt x="2" y="460"/>
                </a:lnTo>
                <a:lnTo>
                  <a:pt x="0" y="462"/>
                </a:lnTo>
                <a:lnTo>
                  <a:pt x="2" y="464"/>
                </a:lnTo>
                <a:lnTo>
                  <a:pt x="3" y="465"/>
                </a:lnTo>
                <a:lnTo>
                  <a:pt x="5" y="467"/>
                </a:lnTo>
                <a:lnTo>
                  <a:pt x="8" y="469"/>
                </a:lnTo>
                <a:lnTo>
                  <a:pt x="12" y="472"/>
                </a:lnTo>
                <a:lnTo>
                  <a:pt x="17" y="474"/>
                </a:lnTo>
                <a:lnTo>
                  <a:pt x="22" y="475"/>
                </a:lnTo>
                <a:lnTo>
                  <a:pt x="27" y="477"/>
                </a:lnTo>
                <a:lnTo>
                  <a:pt x="34" y="479"/>
                </a:lnTo>
                <a:lnTo>
                  <a:pt x="39" y="480"/>
                </a:lnTo>
                <a:lnTo>
                  <a:pt x="45" y="482"/>
                </a:lnTo>
                <a:lnTo>
                  <a:pt x="50" y="485"/>
                </a:lnTo>
                <a:lnTo>
                  <a:pt x="55" y="487"/>
                </a:lnTo>
                <a:lnTo>
                  <a:pt x="61" y="489"/>
                </a:lnTo>
                <a:lnTo>
                  <a:pt x="66" y="490"/>
                </a:lnTo>
                <a:lnTo>
                  <a:pt x="69" y="492"/>
                </a:lnTo>
                <a:lnTo>
                  <a:pt x="72" y="494"/>
                </a:lnTo>
                <a:lnTo>
                  <a:pt x="76" y="495"/>
                </a:lnTo>
                <a:lnTo>
                  <a:pt x="76" y="497"/>
                </a:lnTo>
                <a:lnTo>
                  <a:pt x="77" y="501"/>
                </a:lnTo>
                <a:lnTo>
                  <a:pt x="76" y="502"/>
                </a:lnTo>
                <a:lnTo>
                  <a:pt x="76" y="504"/>
                </a:lnTo>
                <a:lnTo>
                  <a:pt x="72" y="506"/>
                </a:lnTo>
                <a:lnTo>
                  <a:pt x="69" y="507"/>
                </a:lnTo>
                <a:lnTo>
                  <a:pt x="66" y="509"/>
                </a:lnTo>
                <a:lnTo>
                  <a:pt x="61" y="511"/>
                </a:lnTo>
                <a:lnTo>
                  <a:pt x="55" y="514"/>
                </a:lnTo>
                <a:lnTo>
                  <a:pt x="50" y="516"/>
                </a:lnTo>
                <a:lnTo>
                  <a:pt x="45" y="517"/>
                </a:lnTo>
                <a:lnTo>
                  <a:pt x="39" y="519"/>
                </a:lnTo>
                <a:lnTo>
                  <a:pt x="34" y="521"/>
                </a:lnTo>
                <a:lnTo>
                  <a:pt x="27" y="522"/>
                </a:lnTo>
                <a:lnTo>
                  <a:pt x="22" y="524"/>
                </a:lnTo>
                <a:lnTo>
                  <a:pt x="17" y="526"/>
                </a:lnTo>
                <a:lnTo>
                  <a:pt x="12" y="529"/>
                </a:lnTo>
                <a:lnTo>
                  <a:pt x="8" y="531"/>
                </a:lnTo>
                <a:lnTo>
                  <a:pt x="5" y="532"/>
                </a:lnTo>
                <a:lnTo>
                  <a:pt x="3" y="534"/>
                </a:lnTo>
                <a:lnTo>
                  <a:pt x="2" y="536"/>
                </a:lnTo>
                <a:lnTo>
                  <a:pt x="0" y="537"/>
                </a:lnTo>
                <a:lnTo>
                  <a:pt x="2" y="539"/>
                </a:lnTo>
                <a:lnTo>
                  <a:pt x="3" y="543"/>
                </a:lnTo>
                <a:lnTo>
                  <a:pt x="5" y="544"/>
                </a:lnTo>
                <a:lnTo>
                  <a:pt x="8" y="546"/>
                </a:lnTo>
                <a:lnTo>
                  <a:pt x="12" y="548"/>
                </a:lnTo>
                <a:lnTo>
                  <a:pt x="17" y="549"/>
                </a:lnTo>
                <a:lnTo>
                  <a:pt x="22" y="551"/>
                </a:lnTo>
                <a:lnTo>
                  <a:pt x="27" y="553"/>
                </a:lnTo>
                <a:lnTo>
                  <a:pt x="34" y="556"/>
                </a:lnTo>
                <a:lnTo>
                  <a:pt x="39" y="558"/>
                </a:lnTo>
                <a:lnTo>
                  <a:pt x="45" y="559"/>
                </a:lnTo>
                <a:lnTo>
                  <a:pt x="50" y="561"/>
                </a:lnTo>
                <a:lnTo>
                  <a:pt x="55" y="563"/>
                </a:lnTo>
                <a:lnTo>
                  <a:pt x="61" y="564"/>
                </a:lnTo>
                <a:lnTo>
                  <a:pt x="66" y="566"/>
                </a:lnTo>
                <a:lnTo>
                  <a:pt x="69" y="568"/>
                </a:lnTo>
                <a:lnTo>
                  <a:pt x="72" y="571"/>
                </a:lnTo>
                <a:lnTo>
                  <a:pt x="76" y="573"/>
                </a:lnTo>
                <a:lnTo>
                  <a:pt x="76" y="574"/>
                </a:lnTo>
                <a:lnTo>
                  <a:pt x="77" y="576"/>
                </a:lnTo>
                <a:lnTo>
                  <a:pt x="76" y="578"/>
                </a:lnTo>
                <a:lnTo>
                  <a:pt x="76" y="579"/>
                </a:lnTo>
                <a:lnTo>
                  <a:pt x="72" y="581"/>
                </a:lnTo>
                <a:lnTo>
                  <a:pt x="69" y="584"/>
                </a:lnTo>
                <a:lnTo>
                  <a:pt x="66" y="586"/>
                </a:lnTo>
                <a:lnTo>
                  <a:pt x="61" y="588"/>
                </a:lnTo>
                <a:lnTo>
                  <a:pt x="55" y="590"/>
                </a:lnTo>
                <a:lnTo>
                  <a:pt x="50" y="591"/>
                </a:lnTo>
                <a:lnTo>
                  <a:pt x="45" y="593"/>
                </a:lnTo>
                <a:lnTo>
                  <a:pt x="39" y="595"/>
                </a:lnTo>
                <a:lnTo>
                  <a:pt x="34" y="596"/>
                </a:lnTo>
                <a:lnTo>
                  <a:pt x="27" y="600"/>
                </a:lnTo>
                <a:lnTo>
                  <a:pt x="22" y="601"/>
                </a:lnTo>
                <a:lnTo>
                  <a:pt x="17" y="603"/>
                </a:lnTo>
                <a:lnTo>
                  <a:pt x="12" y="605"/>
                </a:lnTo>
                <a:lnTo>
                  <a:pt x="8" y="606"/>
                </a:lnTo>
                <a:lnTo>
                  <a:pt x="5" y="608"/>
                </a:lnTo>
                <a:lnTo>
                  <a:pt x="3" y="610"/>
                </a:lnTo>
                <a:lnTo>
                  <a:pt x="2" y="613"/>
                </a:lnTo>
                <a:lnTo>
                  <a:pt x="0" y="615"/>
                </a:lnTo>
                <a:lnTo>
                  <a:pt x="2" y="616"/>
                </a:lnTo>
                <a:lnTo>
                  <a:pt x="3" y="618"/>
                </a:lnTo>
                <a:lnTo>
                  <a:pt x="5" y="620"/>
                </a:lnTo>
                <a:lnTo>
                  <a:pt x="8" y="621"/>
                </a:lnTo>
                <a:lnTo>
                  <a:pt x="12" y="623"/>
                </a:lnTo>
                <a:lnTo>
                  <a:pt x="17" y="625"/>
                </a:lnTo>
                <a:lnTo>
                  <a:pt x="22" y="628"/>
                </a:lnTo>
                <a:lnTo>
                  <a:pt x="27" y="630"/>
                </a:lnTo>
                <a:lnTo>
                  <a:pt x="34" y="632"/>
                </a:lnTo>
                <a:lnTo>
                  <a:pt x="39" y="633"/>
                </a:lnTo>
                <a:lnTo>
                  <a:pt x="39" y="695"/>
                </a:lnTo>
              </a:path>
            </a:pathLst>
          </a:custGeom>
          <a:noFill/>
          <a:ln w="792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75" name="Text Box 51"/>
          <p:cNvSpPr txBox="1">
            <a:spLocks noChangeArrowheads="1"/>
          </p:cNvSpPr>
          <p:nvPr/>
        </p:nvSpPr>
        <p:spPr bwMode="auto">
          <a:xfrm>
            <a:off x="5375275" y="2968625"/>
            <a:ext cx="3444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76" name="Text Box 52"/>
          <p:cNvSpPr txBox="1">
            <a:spLocks noChangeArrowheads="1"/>
          </p:cNvSpPr>
          <p:nvPr/>
        </p:nvSpPr>
        <p:spPr bwMode="auto">
          <a:xfrm>
            <a:off x="6286500" y="2593975"/>
            <a:ext cx="373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b="1">
                <a:solidFill>
                  <a:srgbClr val="FFFFFF"/>
                </a:solidFill>
                <a:latin typeface="Symbol" charset="2"/>
              </a:rPr>
              <a:t></a:t>
            </a:r>
            <a:r>
              <a:rPr lang="fr-FR" altLang="en-US" b="1">
                <a:solidFill>
                  <a:srgbClr val="FFFFFF"/>
                </a:solidFill>
              </a:rPr>
              <a:t>*</a:t>
            </a:r>
          </a:p>
        </p:txBody>
      </p:sp>
      <p:sp>
        <p:nvSpPr>
          <p:cNvPr id="35877" name="Line 53"/>
          <p:cNvSpPr>
            <a:spLocks noChangeShapeType="1"/>
          </p:cNvSpPr>
          <p:nvPr/>
        </p:nvSpPr>
        <p:spPr bwMode="auto">
          <a:xfrm>
            <a:off x="7307263" y="3159125"/>
            <a:ext cx="760412" cy="379413"/>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8" name="Text Box 54"/>
          <p:cNvSpPr txBox="1">
            <a:spLocks noChangeArrowheads="1"/>
          </p:cNvSpPr>
          <p:nvPr/>
        </p:nvSpPr>
        <p:spPr bwMode="auto">
          <a:xfrm>
            <a:off x="7889875" y="3162300"/>
            <a:ext cx="338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latin typeface="Symbol" charset="2"/>
              </a:rPr>
              <a:t></a:t>
            </a:r>
            <a:r>
              <a:rPr lang="fr-FR" altLang="en-US" baseline="30000">
                <a:solidFill>
                  <a:srgbClr val="FFFFFF"/>
                </a:solidFill>
              </a:rPr>
              <a:t>-</a:t>
            </a:r>
          </a:p>
        </p:txBody>
      </p:sp>
      <p:sp>
        <p:nvSpPr>
          <p:cNvPr id="35879" name="Text Box 55"/>
          <p:cNvSpPr txBox="1">
            <a:spLocks noChangeArrowheads="1"/>
          </p:cNvSpPr>
          <p:nvPr/>
        </p:nvSpPr>
        <p:spPr bwMode="auto">
          <a:xfrm>
            <a:off x="6826250" y="2717800"/>
            <a:ext cx="333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00"/>
                </a:solidFill>
              </a:rPr>
              <a:t>R</a:t>
            </a:r>
          </a:p>
        </p:txBody>
      </p:sp>
      <p:sp>
        <p:nvSpPr>
          <p:cNvPr id="35880" name="Line 56"/>
          <p:cNvSpPr>
            <a:spLocks noChangeShapeType="1"/>
          </p:cNvSpPr>
          <p:nvPr/>
        </p:nvSpPr>
        <p:spPr bwMode="auto">
          <a:xfrm flipH="1">
            <a:off x="5857875" y="3159125"/>
            <a:ext cx="830263" cy="441325"/>
          </a:xfrm>
          <a:prstGeom prst="line">
            <a:avLst/>
          </a:prstGeom>
          <a:noFill/>
          <a:ln w="93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81" name="Text Box 57"/>
          <p:cNvSpPr txBox="1">
            <a:spLocks noChangeArrowheads="1"/>
          </p:cNvSpPr>
          <p:nvPr/>
        </p:nvSpPr>
        <p:spPr bwMode="auto">
          <a:xfrm>
            <a:off x="6046788" y="3492500"/>
            <a:ext cx="29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00"/>
                </a:solidFill>
              </a:rPr>
              <a:t>p</a:t>
            </a:r>
          </a:p>
        </p:txBody>
      </p:sp>
      <p:sp>
        <p:nvSpPr>
          <p:cNvPr id="35882" name="Oval 58"/>
          <p:cNvSpPr>
            <a:spLocks noChangeArrowheads="1"/>
          </p:cNvSpPr>
          <p:nvPr/>
        </p:nvSpPr>
        <p:spPr bwMode="auto">
          <a:xfrm>
            <a:off x="6480175" y="3043238"/>
            <a:ext cx="414338" cy="381000"/>
          </a:xfrm>
          <a:prstGeom prst="ellipse">
            <a:avLst/>
          </a:prstGeom>
          <a:noFill/>
          <a:ln w="936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83" name="Text Box 59"/>
          <p:cNvSpPr txBox="1">
            <a:spLocks noChangeArrowheads="1"/>
          </p:cNvSpPr>
          <p:nvPr/>
        </p:nvSpPr>
        <p:spPr bwMode="auto">
          <a:xfrm>
            <a:off x="4838700" y="1568450"/>
            <a:ext cx="3695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a:solidFill>
                  <a:srgbClr val="FFFF00"/>
                </a:solidFill>
              </a:rPr>
              <a:t>Space-Like electromagnetic form factors</a:t>
            </a:r>
          </a:p>
        </p:txBody>
      </p:sp>
      <p:sp>
        <p:nvSpPr>
          <p:cNvPr id="35884" name="Text Box 60"/>
          <p:cNvSpPr txBox="1">
            <a:spLocks noChangeArrowheads="1"/>
          </p:cNvSpPr>
          <p:nvPr/>
        </p:nvSpPr>
        <p:spPr bwMode="auto">
          <a:xfrm>
            <a:off x="6727825" y="2235200"/>
            <a:ext cx="1308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rPr>
              <a:t> q</a:t>
            </a:r>
            <a:r>
              <a:rPr lang="fr-FR" altLang="en-US" baseline="30000">
                <a:solidFill>
                  <a:srgbClr val="FFFFFF"/>
                </a:solidFill>
              </a:rPr>
              <a:t>2 </a:t>
            </a:r>
            <a:r>
              <a:rPr lang="fr-FR" altLang="en-US">
                <a:solidFill>
                  <a:srgbClr val="FFFFFF"/>
                </a:solidFill>
              </a:rPr>
              <a:t>&lt;0 fixed </a:t>
            </a:r>
          </a:p>
        </p:txBody>
      </p:sp>
      <p:sp>
        <p:nvSpPr>
          <p:cNvPr id="35885" name="Line 61"/>
          <p:cNvSpPr>
            <a:spLocks noChangeShapeType="1"/>
          </p:cNvSpPr>
          <p:nvPr/>
        </p:nvSpPr>
        <p:spPr bwMode="auto">
          <a:xfrm flipH="1">
            <a:off x="6546850" y="2535238"/>
            <a:ext cx="279400" cy="3810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86" name="Text Box 62"/>
          <p:cNvSpPr txBox="1">
            <a:spLocks noChangeArrowheads="1"/>
          </p:cNvSpPr>
          <p:nvPr/>
        </p:nvSpPr>
        <p:spPr bwMode="auto">
          <a:xfrm>
            <a:off x="4716463" y="1773238"/>
            <a:ext cx="4454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rPr>
              <a:t>Precise data from JLab/CLAS up to -q</a:t>
            </a:r>
            <a:r>
              <a:rPr lang="fr-FR" altLang="en-US" baseline="30000">
                <a:solidFill>
                  <a:srgbClr val="FFFFFF"/>
                </a:solidFill>
              </a:rPr>
              <a:t>2</a:t>
            </a:r>
            <a:r>
              <a:rPr lang="fr-FR" altLang="en-US">
                <a:solidFill>
                  <a:srgbClr val="FFFFFF"/>
                </a:solidFill>
              </a:rPr>
              <a:t>=4 GeV</a:t>
            </a:r>
            <a:r>
              <a:rPr lang="fr-FR" altLang="en-US" baseline="30000">
                <a:solidFill>
                  <a:srgbClr val="FFFFFF"/>
                </a:solidFill>
              </a:rPr>
              <a:t>2</a:t>
            </a:r>
          </a:p>
        </p:txBody>
      </p:sp>
      <p:sp>
        <p:nvSpPr>
          <p:cNvPr id="51" name="Rectangle 118"/>
          <p:cNvSpPr>
            <a:spLocks noChangeArrowheads="1"/>
          </p:cNvSpPr>
          <p:nvPr/>
        </p:nvSpPr>
        <p:spPr bwMode="auto">
          <a:xfrm>
            <a:off x="2514418" y="2222838"/>
            <a:ext cx="3149600" cy="338137"/>
          </a:xfrm>
          <a:prstGeom prst="rect">
            <a:avLst/>
          </a:prstGeom>
          <a:solidFill>
            <a:schemeClr val="bg2">
              <a:lumMod val="50000"/>
            </a:schemeClr>
          </a:solidFill>
          <a:ln w="9525">
            <a:noFill/>
            <a:miter lim="800000"/>
            <a:headEnd/>
            <a:tailEnd/>
          </a:ln>
        </p:spPr>
        <p:txBody>
          <a:bodyPr wrap="none">
            <a:spAutoFit/>
          </a:bodyPr>
          <a:lstStyle/>
          <a:p>
            <a:pPr algn="ctr" defTabSz="449263">
              <a:buClr>
                <a:srgbClr val="000000"/>
              </a:buClr>
              <a:buSzPct val="100000"/>
              <a:buFont typeface="Times New Roman" pitchFamily="18" charset="0"/>
              <a:buNone/>
              <a:defRPr/>
            </a:pPr>
            <a:r>
              <a:rPr lang="fr-FR" sz="1600" b="1" dirty="0">
                <a:solidFill>
                  <a:srgbClr val="FFFFFF"/>
                </a:solidFill>
                <a:cs typeface="+mn-cs"/>
              </a:rPr>
              <a:t>Inverse pion </a:t>
            </a:r>
            <a:r>
              <a:rPr lang="fr-FR" sz="1600" b="1" dirty="0" err="1">
                <a:solidFill>
                  <a:srgbClr val="FFFFFF"/>
                </a:solidFill>
                <a:cs typeface="+mn-cs"/>
              </a:rPr>
              <a:t>electroproduction</a:t>
            </a:r>
            <a:r>
              <a:rPr lang="fr-FR" sz="1600" b="1" dirty="0">
                <a:solidFill>
                  <a:srgbClr val="00CC99"/>
                </a:solidFill>
                <a:cs typeface="+mn-cs"/>
              </a:rPr>
              <a:t> </a:t>
            </a:r>
          </a:p>
        </p:txBody>
      </p:sp>
      <p:sp>
        <p:nvSpPr>
          <p:cNvPr id="52" name="Flèche droite 51"/>
          <p:cNvSpPr/>
          <p:nvPr/>
        </p:nvSpPr>
        <p:spPr>
          <a:xfrm rot="10800000">
            <a:off x="3828503" y="2658150"/>
            <a:ext cx="1382712" cy="2857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buClr>
                <a:srgbClr val="000000"/>
              </a:buClr>
              <a:buSzPct val="100000"/>
              <a:buFont typeface="Times New Roman" pitchFamily="16" charset="0"/>
              <a:buNone/>
              <a:defRPr/>
            </a:pPr>
            <a:endParaRPr lang="fr-FR">
              <a:solidFill>
                <a:srgbClr val="FFFFFF"/>
              </a:solidFill>
            </a:endParaRPr>
          </a:p>
        </p:txBody>
      </p:sp>
      <p:sp>
        <p:nvSpPr>
          <p:cNvPr id="35889" name="Text Box 57"/>
          <p:cNvSpPr txBox="1">
            <a:spLocks noChangeArrowheads="1"/>
          </p:cNvSpPr>
          <p:nvPr/>
        </p:nvSpPr>
        <p:spPr bwMode="auto">
          <a:xfrm>
            <a:off x="133350" y="3041650"/>
            <a:ext cx="29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rPr>
              <a:t>p</a:t>
            </a:r>
          </a:p>
        </p:txBody>
      </p:sp>
      <p:pic>
        <p:nvPicPr>
          <p:cNvPr id="35890" name="Picture 21" descr="ico_d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0038" y="2698750"/>
            <a:ext cx="855662"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5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4525" y="2463800"/>
            <a:ext cx="771525" cy="71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5" name="Groupe 64"/>
          <p:cNvGrpSpPr/>
          <p:nvPr/>
        </p:nvGrpSpPr>
        <p:grpSpPr>
          <a:xfrm>
            <a:off x="2319337" y="4056049"/>
            <a:ext cx="3838836" cy="1661502"/>
            <a:chOff x="2339752" y="4608812"/>
            <a:chExt cx="4202394" cy="1916532"/>
          </a:xfrm>
          <a:noFill/>
        </p:grpSpPr>
        <p:pic>
          <p:nvPicPr>
            <p:cNvPr id="6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4608812"/>
              <a:ext cx="4202394" cy="1916532"/>
            </a:xfrm>
            <a:prstGeom prst="rect">
              <a:avLst/>
            </a:prstGeom>
            <a:solidFill>
              <a:schemeClr val="bg2">
                <a:lumMod val="50000"/>
              </a:schemeClr>
            </a:solidFill>
            <a:ln w="38100">
              <a:solidFill>
                <a:schemeClr val="tx1"/>
              </a:solidFill>
              <a:miter lim="800000"/>
              <a:headEnd/>
              <a:tailEnd/>
            </a:ln>
          </p:spPr>
        </p:pic>
        <p:sp>
          <p:nvSpPr>
            <p:cNvPr id="69" name="Organigramme : Processus 68"/>
            <p:cNvSpPr/>
            <p:nvPr/>
          </p:nvSpPr>
          <p:spPr>
            <a:xfrm>
              <a:off x="4707959" y="4661932"/>
              <a:ext cx="1712254" cy="1503372"/>
            </a:xfrm>
            <a:prstGeom prst="flowChartProcess">
              <a:avLst/>
            </a:prstGeom>
            <a:grpFill/>
            <a:ln w="38100">
              <a:solidFill>
                <a:srgbClr val="3612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sp>
          <p:nvSpPr>
            <p:cNvPr id="68" name="Organigramme : Processus 67"/>
            <p:cNvSpPr/>
            <p:nvPr/>
          </p:nvSpPr>
          <p:spPr>
            <a:xfrm>
              <a:off x="4440949" y="4797152"/>
              <a:ext cx="178007" cy="1368152"/>
            </a:xfrm>
            <a:prstGeom prst="flowChartProcess">
              <a:avLst/>
            </a:prstGeom>
            <a:gr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grpSp>
      <p:sp>
        <p:nvSpPr>
          <p:cNvPr id="35893" name="Rectangle 72"/>
          <p:cNvSpPr>
            <a:spLocks noChangeArrowheads="1"/>
          </p:cNvSpPr>
          <p:nvPr/>
        </p:nvSpPr>
        <p:spPr bwMode="auto">
          <a:xfrm>
            <a:off x="34925" y="5732463"/>
            <a:ext cx="9144000"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Font typeface="Arial" charset="0"/>
              <a:buChar char="•"/>
            </a:pPr>
            <a:endParaRPr lang="fr-FR" altLang="en-US" sz="500" b="1" i="1" dirty="0">
              <a:latin typeface="Arial" charset="0"/>
              <a:sym typeface="Wingdings" charset="2"/>
            </a:endParaRPr>
          </a:p>
          <a:p>
            <a:pPr>
              <a:buFont typeface="Arial" charset="0"/>
              <a:buChar char="•"/>
            </a:pPr>
            <a:r>
              <a:rPr lang="fr-FR" altLang="en-US" b="1" i="1" dirty="0" err="1">
                <a:latin typeface="Arial" charset="0"/>
                <a:sym typeface="Wingdings" charset="2"/>
              </a:rPr>
              <a:t>Theoretical</a:t>
            </a:r>
            <a:r>
              <a:rPr lang="fr-FR" altLang="en-US" b="1" i="1" dirty="0">
                <a:latin typeface="Arial" charset="0"/>
                <a:sym typeface="Wingdings" charset="2"/>
              </a:rPr>
              <a:t> </a:t>
            </a:r>
            <a:r>
              <a:rPr lang="fr-FR" altLang="en-US" b="1" i="1" dirty="0" err="1">
                <a:latin typeface="Arial" charset="0"/>
                <a:sym typeface="Wingdings" charset="2"/>
              </a:rPr>
              <a:t>tools</a:t>
            </a:r>
            <a:r>
              <a:rPr lang="fr-FR" altLang="en-US" b="1" i="1" dirty="0">
                <a:latin typeface="Arial" charset="0"/>
                <a:sym typeface="Wingdings" charset="2"/>
              </a:rPr>
              <a:t>: Dispersion Relations, Dyson-Schwinger,  </a:t>
            </a:r>
            <a:r>
              <a:rPr lang="fr-FR" altLang="en-US" b="1" i="1" dirty="0" err="1">
                <a:latin typeface="Arial" charset="0"/>
                <a:sym typeface="Wingdings" charset="2"/>
              </a:rPr>
              <a:t>Vector</a:t>
            </a:r>
            <a:r>
              <a:rPr lang="fr-FR" altLang="en-US" b="1" i="1" dirty="0">
                <a:latin typeface="Arial" charset="0"/>
                <a:sym typeface="Wingdings" charset="2"/>
              </a:rPr>
              <a:t> Dominance, Constituent Quarks ?</a:t>
            </a:r>
          </a:p>
        </p:txBody>
      </p:sp>
      <p:cxnSp>
        <p:nvCxnSpPr>
          <p:cNvPr id="75" name="Connecteur droit avec flèche 74"/>
          <p:cNvCxnSpPr/>
          <p:nvPr/>
        </p:nvCxnSpPr>
        <p:spPr>
          <a:xfrm flipH="1">
            <a:off x="5102225" y="3517900"/>
            <a:ext cx="293688" cy="1039813"/>
          </a:xfrm>
          <a:prstGeom prst="straightConnector1">
            <a:avLst/>
          </a:prstGeom>
          <a:ln w="28575">
            <a:solidFill>
              <a:srgbClr val="3612FF"/>
            </a:solidFill>
            <a:tailEnd type="arrow"/>
          </a:ln>
        </p:spPr>
        <p:style>
          <a:lnRef idx="1">
            <a:schemeClr val="accent1"/>
          </a:lnRef>
          <a:fillRef idx="0">
            <a:schemeClr val="accent1"/>
          </a:fillRef>
          <a:effectRef idx="0">
            <a:schemeClr val="accent1"/>
          </a:effectRef>
          <a:fontRef idx="minor">
            <a:schemeClr val="tx1"/>
          </a:fontRef>
        </p:style>
      </p:cxnSp>
      <p:cxnSp>
        <p:nvCxnSpPr>
          <p:cNvPr id="76" name="Connecteur droit avec flèche 75"/>
          <p:cNvCxnSpPr>
            <a:endCxn id="68" idx="0"/>
          </p:cNvCxnSpPr>
          <p:nvPr/>
        </p:nvCxnSpPr>
        <p:spPr>
          <a:xfrm flipH="1">
            <a:off x="4320059" y="3284398"/>
            <a:ext cx="9054" cy="934929"/>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5896" name="ZoneTexte 78"/>
          <p:cNvSpPr txBox="1">
            <a:spLocks noChangeArrowheads="1"/>
          </p:cNvSpPr>
          <p:nvPr/>
        </p:nvSpPr>
        <p:spPr bwMode="auto">
          <a:xfrm>
            <a:off x="1258888" y="2347913"/>
            <a:ext cx="685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r>
              <a:rPr lang="fr-FR" altLang="en-US">
                <a:solidFill>
                  <a:srgbClr val="FFFF00"/>
                </a:solidFill>
              </a:rPr>
              <a:t>F(q</a:t>
            </a:r>
            <a:r>
              <a:rPr lang="fr-FR" altLang="en-US" baseline="30000">
                <a:solidFill>
                  <a:srgbClr val="FFFF00"/>
                </a:solidFill>
              </a:rPr>
              <a:t>2</a:t>
            </a:r>
            <a:r>
              <a:rPr lang="fr-FR" altLang="en-US">
                <a:solidFill>
                  <a:srgbClr val="FFFF00"/>
                </a:solidFill>
              </a:rPr>
              <a:t>)</a:t>
            </a:r>
            <a:r>
              <a:rPr lang="fr-FR" altLang="en-US"/>
              <a:t> </a:t>
            </a:r>
          </a:p>
        </p:txBody>
      </p:sp>
      <p:sp>
        <p:nvSpPr>
          <p:cNvPr id="35897" name="ZoneTexte 79"/>
          <p:cNvSpPr txBox="1">
            <a:spLocks noChangeArrowheads="1"/>
          </p:cNvSpPr>
          <p:nvPr/>
        </p:nvSpPr>
        <p:spPr bwMode="auto">
          <a:xfrm>
            <a:off x="6894513" y="3279775"/>
            <a:ext cx="684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r>
              <a:rPr lang="fr-FR" altLang="en-US">
                <a:solidFill>
                  <a:srgbClr val="FFFF00"/>
                </a:solidFill>
              </a:rPr>
              <a:t>F(q</a:t>
            </a:r>
            <a:r>
              <a:rPr lang="fr-FR" altLang="en-US" baseline="30000">
                <a:solidFill>
                  <a:srgbClr val="FFFF00"/>
                </a:solidFill>
              </a:rPr>
              <a:t>2</a:t>
            </a:r>
            <a:r>
              <a:rPr lang="fr-FR" altLang="en-US">
                <a:solidFill>
                  <a:srgbClr val="FFFF00"/>
                </a:solidFill>
              </a:rPr>
              <a:t>) </a:t>
            </a:r>
          </a:p>
        </p:txBody>
      </p:sp>
      <p:sp>
        <p:nvSpPr>
          <p:cNvPr id="35901" name="ZoneTexte 69"/>
          <p:cNvSpPr txBox="1">
            <a:spLocks noChangeArrowheads="1"/>
          </p:cNvSpPr>
          <p:nvPr/>
        </p:nvSpPr>
        <p:spPr bwMode="auto">
          <a:xfrm>
            <a:off x="128588" y="1829713"/>
            <a:ext cx="3536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r>
              <a:rPr lang="en-US" dirty="0"/>
              <a:t>preliminary studies with HADES/GSI</a:t>
            </a:r>
            <a:endParaRPr lang="fr-FR" altLang="en-US" dirty="0"/>
          </a:p>
        </p:txBody>
      </p:sp>
      <p:sp>
        <p:nvSpPr>
          <p:cNvPr id="77" name="TextBox 76"/>
          <p:cNvSpPr txBox="1"/>
          <p:nvPr/>
        </p:nvSpPr>
        <p:spPr>
          <a:xfrm>
            <a:off x="8421" y="6481798"/>
            <a:ext cx="2917209" cy="369332"/>
          </a:xfrm>
          <a:prstGeom prst="rect">
            <a:avLst/>
          </a:prstGeom>
          <a:solidFill>
            <a:srgbClr val="FFC000"/>
          </a:solidFill>
        </p:spPr>
        <p:txBody>
          <a:bodyPr wrap="none" rtlCol="0">
            <a:spAutoFit/>
          </a:bodyPr>
          <a:lstStyle/>
          <a:p>
            <a:r>
              <a:rPr lang="en-US" dirty="0" err="1"/>
              <a:t>Béatrice</a:t>
            </a:r>
            <a:r>
              <a:rPr lang="en-US" dirty="0"/>
              <a:t> </a:t>
            </a:r>
            <a:r>
              <a:rPr lang="en-US" dirty="0" err="1"/>
              <a:t>Ramstein</a:t>
            </a:r>
            <a:r>
              <a:rPr lang="en-US" dirty="0"/>
              <a:t> ECT* 2017</a:t>
            </a:r>
          </a:p>
        </p:txBody>
      </p:sp>
      <p:sp>
        <p:nvSpPr>
          <p:cNvPr id="74" name="Text Box 31"/>
          <p:cNvSpPr txBox="1">
            <a:spLocks noChangeArrowheads="1"/>
          </p:cNvSpPr>
          <p:nvPr/>
        </p:nvSpPr>
        <p:spPr bwMode="auto">
          <a:xfrm>
            <a:off x="2501001" y="3097302"/>
            <a:ext cx="374493"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 name="Footer Placeholder 2"/>
          <p:cNvSpPr>
            <a:spLocks noGrp="1"/>
          </p:cNvSpPr>
          <p:nvPr>
            <p:ph type="ftr" sz="quarter" idx="11"/>
          </p:nvPr>
        </p:nvSpPr>
        <p:spPr/>
        <p:txBody>
          <a:bodyPr/>
          <a:lstStyle/>
          <a:p>
            <a:pPr>
              <a:defRPr/>
            </a:pPr>
            <a:r>
              <a:rPr lang="en-US"/>
              <a:t>P.L. Cole  -- Strong QCD from Hadron Structure Experiments    Nov. 6, 2019</a:t>
            </a:r>
            <a:endParaRPr lang="en-US" dirty="0"/>
          </a:p>
        </p:txBody>
      </p:sp>
    </p:spTree>
    <p:extLst>
      <p:ext uri="{BB962C8B-B14F-4D97-AF65-F5344CB8AC3E}">
        <p14:creationId xmlns:p14="http://schemas.microsoft.com/office/powerpoint/2010/main" val="1546555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6038"/>
            <a:ext cx="8229600" cy="792162"/>
          </a:xfrm>
        </p:spPr>
        <p:txBody>
          <a:bodyPr/>
          <a:lstStyle/>
          <a:p>
            <a:r>
              <a:rPr lang="en-US" u="sng" dirty="0"/>
              <a:t>Change in Degrees of Freedom</a:t>
            </a:r>
          </a:p>
        </p:txBody>
      </p:sp>
      <p:sp>
        <p:nvSpPr>
          <p:cNvPr id="3" name="Content Placeholder 2"/>
          <p:cNvSpPr>
            <a:spLocks noGrp="1"/>
          </p:cNvSpPr>
          <p:nvPr>
            <p:ph idx="1"/>
          </p:nvPr>
        </p:nvSpPr>
        <p:spPr>
          <a:xfrm>
            <a:off x="228600" y="1066800"/>
            <a:ext cx="8229600" cy="4953000"/>
          </a:xfrm>
        </p:spPr>
        <p:txBody>
          <a:bodyPr>
            <a:normAutofit/>
          </a:bodyPr>
          <a:lstStyle/>
          <a:p>
            <a:r>
              <a:rPr lang="en-US" dirty="0"/>
              <a:t>As function of q</a:t>
            </a:r>
            <a:r>
              <a:rPr lang="en-US" baseline="30000" dirty="0"/>
              <a:t>2</a:t>
            </a:r>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a:p>
            <a:pPr marL="0" indent="0">
              <a:buNone/>
            </a:pPr>
            <a:endParaRPr lang="en-US" dirty="0"/>
          </a:p>
        </p:txBody>
      </p:sp>
      <p:pic>
        <p:nvPicPr>
          <p:cNvPr id="4" name="Picture 10"/>
          <p:cNvPicPr>
            <a:picLocks noChangeAspect="1" noChangeArrowheads="1"/>
          </p:cNvPicPr>
          <p:nvPr/>
        </p:nvPicPr>
        <p:blipFill>
          <a:blip r:embed="rId2">
            <a:extLst>
              <a:ext uri="{28A0092B-C50C-407E-A947-70E740481C1C}">
                <a14:useLocalDpi xmlns:a14="http://schemas.microsoft.com/office/drawing/2010/main" val="0"/>
              </a:ext>
            </a:extLst>
          </a:blip>
          <a:srcRect t="2521" r="1740" b="1550"/>
          <a:stretch>
            <a:fillRect/>
          </a:stretch>
        </p:blipFill>
        <p:spPr bwMode="auto">
          <a:xfrm>
            <a:off x="228601" y="2471739"/>
            <a:ext cx="4495800" cy="2328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p:cNvSpPr txBox="1">
            <a:spLocks noChangeArrowheads="1"/>
          </p:cNvSpPr>
          <p:nvPr/>
        </p:nvSpPr>
        <p:spPr bwMode="auto">
          <a:xfrm rot="16200000">
            <a:off x="-865187" y="3382962"/>
            <a:ext cx="1978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lr>
                <a:schemeClr val="hlink"/>
              </a:buClr>
              <a:buSzPct val="50000"/>
              <a:buFont typeface="Monotype Sorts" pitchFamily="2" charset="2"/>
              <a:buChar char="n"/>
              <a:defRPr kumimoji="1" sz="2800" b="1">
                <a:solidFill>
                  <a:schemeClr val="tx1"/>
                </a:solidFill>
                <a:latin typeface="Times New Roman" pitchFamily="18" charset="0"/>
                <a:cs typeface="Times New Roman (Hebrew)" charset="-79"/>
              </a:defRPr>
            </a:lvl1pPr>
            <a:lvl2pPr marL="742950" indent="-285750" algn="l">
              <a:spcBef>
                <a:spcPct val="20000"/>
              </a:spcBef>
              <a:buClr>
                <a:schemeClr val="tx2"/>
              </a:buClr>
              <a:buSzPct val="75000"/>
              <a:buFont typeface="Monotype Sorts" pitchFamily="2" charset="2"/>
              <a:buChar char="u"/>
              <a:defRPr kumimoji="1" sz="2400">
                <a:solidFill>
                  <a:schemeClr val="tx1"/>
                </a:solidFill>
                <a:latin typeface="Times New Roman" pitchFamily="18" charset="0"/>
                <a:cs typeface="Times New Roman (Hebrew)" charset="-79"/>
              </a:defRPr>
            </a:lvl2pPr>
            <a:lvl3pPr marL="1143000" indent="-228600" algn="l">
              <a:spcBef>
                <a:spcPct val="20000"/>
              </a:spcBef>
              <a:buClr>
                <a:schemeClr val="hlink"/>
              </a:buClr>
              <a:buSzPct val="65000"/>
              <a:buFont typeface="Monotype Sorts" pitchFamily="2" charset="2"/>
              <a:buChar char="F"/>
              <a:defRPr kumimoji="1" sz="2000">
                <a:solidFill>
                  <a:schemeClr val="tx1"/>
                </a:solidFill>
                <a:latin typeface="Times New Roman" pitchFamily="18" charset="0"/>
                <a:cs typeface="Times New Roman (Hebrew)" charset="-79"/>
              </a:defRPr>
            </a:lvl3pPr>
            <a:lvl4pPr marL="1600200" indent="-228600" algn="l">
              <a:spcBef>
                <a:spcPct val="20000"/>
              </a:spcBef>
              <a:buClr>
                <a:schemeClr val="tx2"/>
              </a:buClr>
              <a:buSzPct val="100000"/>
              <a:buChar char="•"/>
              <a:defRPr kumimoji="1" sz="2000">
                <a:solidFill>
                  <a:schemeClr val="tx1"/>
                </a:solidFill>
                <a:latin typeface="Arial" charset="0"/>
                <a:cs typeface="Times New Roman (Hebrew)" charset="-79"/>
              </a:defRPr>
            </a:lvl4pPr>
            <a:lvl5pPr marL="2057400" indent="-228600" algn="l">
              <a:spcBef>
                <a:spcPct val="20000"/>
              </a:spcBef>
              <a:buClr>
                <a:schemeClr val="hlink"/>
              </a:buClr>
              <a:buSzPct val="100000"/>
              <a:buChar char="–"/>
              <a:defRPr kumimoji="1" sz="2000">
                <a:solidFill>
                  <a:schemeClr val="tx1"/>
                </a:solidFill>
                <a:latin typeface="Arial" charset="0"/>
                <a:cs typeface="Times New Roman (Hebrew)" charset="-79"/>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err="1">
                <a:ln>
                  <a:noFill/>
                </a:ln>
                <a:solidFill>
                  <a:srgbClr val="990099"/>
                </a:solidFill>
                <a:effectLst/>
                <a:uLnTx/>
                <a:uFillTx/>
                <a:latin typeface="Times New Roman" pitchFamily="18" charset="0"/>
                <a:cs typeface="Times New Roman (Hebrew)" charset="-79"/>
              </a:rPr>
              <a:t>Im</a:t>
            </a:r>
            <a:r>
              <a:rPr kumimoji="0" lang="en-US" altLang="en-US" sz="2000" b="1" i="0" u="none" strike="noStrike" kern="0" cap="none" spc="0" normalizeH="0" baseline="0" noProof="0" dirty="0">
                <a:ln>
                  <a:noFill/>
                </a:ln>
                <a:solidFill>
                  <a:srgbClr val="990099"/>
                </a:solidFill>
                <a:effectLst/>
                <a:uLnTx/>
                <a:uFillTx/>
                <a:latin typeface="Times New Roman" pitchFamily="18" charset="0"/>
                <a:cs typeface="Times New Roman (Hebrew)" charset="-79"/>
              </a:rPr>
              <a:t> </a:t>
            </a:r>
            <a:r>
              <a:rPr kumimoji="0" lang="en-US" altLang="en-US" sz="2000" b="1" i="0" u="none" strike="noStrike" kern="0" cap="none" spc="0" normalizeH="0" baseline="0" noProof="0" dirty="0" err="1">
                <a:ln>
                  <a:noFill/>
                </a:ln>
                <a:solidFill>
                  <a:srgbClr val="990099"/>
                </a:solidFill>
                <a:effectLst/>
                <a:uLnTx/>
                <a:uFillTx/>
                <a:latin typeface="Symbol" pitchFamily="18" charset="2"/>
                <a:cs typeface="Times New Roman (Hebrew)" charset="-79"/>
              </a:rPr>
              <a:t>P</a:t>
            </a:r>
            <a:r>
              <a:rPr kumimoji="0" lang="en-US" altLang="en-US" sz="2000" b="1" i="0" u="none" strike="noStrike" kern="0" cap="none" spc="0" normalizeH="0" baseline="-25000" noProof="0" dirty="0" err="1">
                <a:ln>
                  <a:noFill/>
                </a:ln>
                <a:solidFill>
                  <a:srgbClr val="990099"/>
                </a:solidFill>
                <a:effectLst/>
                <a:uLnTx/>
                <a:uFillTx/>
                <a:latin typeface="Times New Roman" pitchFamily="18" charset="0"/>
                <a:cs typeface="Times New Roman (Hebrew)" charset="-79"/>
              </a:rPr>
              <a:t>em</a:t>
            </a:r>
            <a:r>
              <a:rPr kumimoji="0" lang="en-US" altLang="en-US" sz="2000" b="1" i="0" u="none" strike="noStrike" kern="0" cap="none" spc="0" normalizeH="0" baseline="0" noProof="0" dirty="0">
                <a:ln>
                  <a:noFill/>
                </a:ln>
                <a:solidFill>
                  <a:srgbClr val="990099"/>
                </a:solidFill>
                <a:effectLst/>
                <a:uLnTx/>
                <a:uFillTx/>
                <a:latin typeface="Times New Roman" pitchFamily="18" charset="0"/>
                <a:cs typeface="Times New Roman (Hebrew)" charset="-79"/>
              </a:rPr>
              <a:t>(M)  / M</a:t>
            </a:r>
            <a:r>
              <a:rPr kumimoji="0" lang="en-US" altLang="en-US" sz="2000" b="1" i="0" u="none" strike="noStrike" kern="0" cap="none" spc="0" normalizeH="0" baseline="30000" noProof="0" dirty="0">
                <a:ln>
                  <a:noFill/>
                </a:ln>
                <a:solidFill>
                  <a:srgbClr val="990099"/>
                </a:solidFill>
                <a:effectLst/>
                <a:uLnTx/>
                <a:uFillTx/>
                <a:latin typeface="Times New Roman" pitchFamily="18" charset="0"/>
                <a:cs typeface="Times New Roman (Hebrew)" charset="-79"/>
              </a:rPr>
              <a:t>2</a:t>
            </a:r>
            <a:endParaRPr kumimoji="0" lang="en-US" altLang="en-US" sz="2000" b="1" i="0" u="none" strike="noStrike" kern="0" cap="none" spc="0" normalizeH="0" baseline="30000" noProof="0" dirty="0">
              <a:ln>
                <a:noFill/>
              </a:ln>
              <a:solidFill>
                <a:srgbClr val="000099"/>
              </a:solidFill>
              <a:effectLst/>
              <a:uLnTx/>
              <a:uFillTx/>
              <a:latin typeface="Times New Roman" pitchFamily="18" charset="0"/>
              <a:cs typeface="Times New Roman (Hebrew)" charset="-79"/>
            </a:endParaRPr>
          </a:p>
        </p:txBody>
      </p:sp>
      <p:sp>
        <p:nvSpPr>
          <p:cNvPr id="6" name="TextBox 9"/>
          <p:cNvSpPr txBox="1">
            <a:spLocks noChangeArrowheads="1"/>
          </p:cNvSpPr>
          <p:nvPr/>
        </p:nvSpPr>
        <p:spPr bwMode="auto">
          <a:xfrm>
            <a:off x="762000" y="2057400"/>
            <a:ext cx="36439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lr>
                <a:schemeClr val="hlink"/>
              </a:buClr>
              <a:buSzPct val="50000"/>
              <a:buFont typeface="Monotype Sorts" pitchFamily="2" charset="2"/>
              <a:buChar char="n"/>
              <a:defRPr kumimoji="1" sz="2800" b="1">
                <a:solidFill>
                  <a:schemeClr val="tx1"/>
                </a:solidFill>
                <a:latin typeface="Times New Roman" pitchFamily="18" charset="0"/>
                <a:cs typeface="Times New Roman (Hebrew)" charset="-79"/>
              </a:defRPr>
            </a:lvl1pPr>
            <a:lvl2pPr marL="742950" indent="-285750" algn="l">
              <a:spcBef>
                <a:spcPct val="20000"/>
              </a:spcBef>
              <a:buClr>
                <a:schemeClr val="tx2"/>
              </a:buClr>
              <a:buSzPct val="75000"/>
              <a:buFont typeface="Monotype Sorts" pitchFamily="2" charset="2"/>
              <a:buChar char="u"/>
              <a:defRPr kumimoji="1" sz="2400">
                <a:solidFill>
                  <a:schemeClr val="tx1"/>
                </a:solidFill>
                <a:latin typeface="Times New Roman" pitchFamily="18" charset="0"/>
                <a:cs typeface="Times New Roman (Hebrew)" charset="-79"/>
              </a:defRPr>
            </a:lvl2pPr>
            <a:lvl3pPr marL="1143000" indent="-228600" algn="l">
              <a:spcBef>
                <a:spcPct val="20000"/>
              </a:spcBef>
              <a:buClr>
                <a:schemeClr val="hlink"/>
              </a:buClr>
              <a:buSzPct val="65000"/>
              <a:buFont typeface="Monotype Sorts" pitchFamily="2" charset="2"/>
              <a:buChar char="F"/>
              <a:defRPr kumimoji="1" sz="2000">
                <a:solidFill>
                  <a:schemeClr val="tx1"/>
                </a:solidFill>
                <a:latin typeface="Times New Roman" pitchFamily="18" charset="0"/>
                <a:cs typeface="Times New Roman (Hebrew)" charset="-79"/>
              </a:defRPr>
            </a:lvl3pPr>
            <a:lvl4pPr marL="1600200" indent="-228600" algn="l">
              <a:spcBef>
                <a:spcPct val="20000"/>
              </a:spcBef>
              <a:buClr>
                <a:schemeClr val="tx2"/>
              </a:buClr>
              <a:buSzPct val="100000"/>
              <a:buChar char="•"/>
              <a:defRPr kumimoji="1" sz="2000">
                <a:solidFill>
                  <a:schemeClr val="tx1"/>
                </a:solidFill>
                <a:latin typeface="Arial" charset="0"/>
                <a:cs typeface="Times New Roman (Hebrew)" charset="-79"/>
              </a:defRPr>
            </a:lvl4pPr>
            <a:lvl5pPr marL="2057400" indent="-228600" algn="l">
              <a:spcBef>
                <a:spcPct val="20000"/>
              </a:spcBef>
              <a:buClr>
                <a:schemeClr val="hlink"/>
              </a:buClr>
              <a:buSzPct val="100000"/>
              <a:buChar char="–"/>
              <a:defRPr kumimoji="1" sz="2000">
                <a:solidFill>
                  <a:schemeClr val="tx1"/>
                </a:solidFill>
                <a:latin typeface="Arial" charset="0"/>
                <a:cs typeface="Times New Roman (Hebrew)" charset="-79"/>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dirty="0" err="1">
                <a:ln>
                  <a:noFill/>
                </a:ln>
                <a:solidFill>
                  <a:srgbClr val="000099"/>
                </a:solidFill>
                <a:effectLst/>
                <a:uLnTx/>
                <a:uFillTx/>
                <a:latin typeface="Times New Roman" pitchFamily="18" charset="0"/>
                <a:cs typeface="Times New Roman (Hebrew)" charset="-79"/>
              </a:rPr>
              <a:t>Timelike</a:t>
            </a:r>
            <a:r>
              <a:rPr kumimoji="0" lang="en-US" altLang="en-US" sz="2400" b="1" i="0" u="none" strike="noStrike" kern="0" cap="none" spc="0" normalizeH="0" baseline="0" noProof="0" dirty="0">
                <a:ln>
                  <a:noFill/>
                </a:ln>
                <a:solidFill>
                  <a:srgbClr val="000099"/>
                </a:solidFill>
                <a:effectLst/>
                <a:uLnTx/>
                <a:uFillTx/>
                <a:latin typeface="Times New Roman" pitchFamily="18" charset="0"/>
                <a:cs typeface="Times New Roman (Hebrew)" charset="-79"/>
              </a:rPr>
              <a:t>: </a:t>
            </a:r>
            <a:r>
              <a:rPr kumimoji="0" lang="en-US" altLang="en-US" sz="2400" b="1" i="0" u="none" strike="noStrike" kern="0" cap="none" spc="0" normalizeH="0" baseline="0" noProof="0" dirty="0" err="1">
                <a:ln>
                  <a:noFill/>
                </a:ln>
                <a:solidFill>
                  <a:srgbClr val="010000"/>
                </a:solidFill>
                <a:effectLst/>
                <a:uLnTx/>
                <a:uFillTx/>
                <a:latin typeface="Times New Roman" pitchFamily="18" charset="0"/>
                <a:cs typeface="Times New Roman (Hebrew)" charset="-79"/>
              </a:rPr>
              <a:t>e</a:t>
            </a:r>
            <a:r>
              <a:rPr kumimoji="0" lang="en-US" altLang="en-US" sz="2400" b="1" i="0" u="none" strike="noStrike" kern="0" cap="none" spc="0" normalizeH="0" baseline="30000" noProof="0" dirty="0" err="1">
                <a:ln>
                  <a:noFill/>
                </a:ln>
                <a:solidFill>
                  <a:srgbClr val="010000"/>
                </a:solidFill>
                <a:effectLst/>
                <a:uLnTx/>
                <a:uFillTx/>
                <a:latin typeface="Times New Roman" pitchFamily="18" charset="0"/>
                <a:cs typeface="Times New Roman (Hebrew)" charset="-79"/>
              </a:rPr>
              <a:t>+</a:t>
            </a:r>
            <a:r>
              <a:rPr kumimoji="0" lang="en-US" altLang="en-US" sz="2400" b="1" i="0" u="none" strike="noStrike" kern="0" cap="none" spc="0" normalizeH="0" baseline="0" noProof="0" dirty="0" err="1">
                <a:ln>
                  <a:noFill/>
                </a:ln>
                <a:solidFill>
                  <a:srgbClr val="010000"/>
                </a:solidFill>
                <a:effectLst/>
                <a:uLnTx/>
                <a:uFillTx/>
                <a:latin typeface="Times New Roman" pitchFamily="18" charset="0"/>
                <a:cs typeface="Times New Roman (Hebrew)" charset="-79"/>
              </a:rPr>
              <a:t>e</a:t>
            </a:r>
            <a:r>
              <a:rPr kumimoji="0" lang="en-US" altLang="en-US" sz="2400" b="1" i="0" u="none" strike="noStrike" kern="0" cap="none" spc="0" normalizeH="0" baseline="30000" noProof="0" dirty="0">
                <a:ln>
                  <a:noFill/>
                </a:ln>
                <a:solidFill>
                  <a:srgbClr val="010000"/>
                </a:solidFill>
                <a:effectLst/>
                <a:uLnTx/>
                <a:uFillTx/>
                <a:latin typeface="Symbol" pitchFamily="18" charset="2"/>
                <a:cs typeface="Times New Roman (Hebrew)" charset="-79"/>
              </a:rPr>
              <a:t>-</a:t>
            </a:r>
            <a:r>
              <a:rPr kumimoji="0" lang="en-US" altLang="en-US" sz="2400" b="1" i="0" u="none" strike="noStrike" kern="0" cap="none" spc="0" normalizeH="0" baseline="0" noProof="0" dirty="0">
                <a:ln>
                  <a:noFill/>
                </a:ln>
                <a:solidFill>
                  <a:srgbClr val="010000"/>
                </a:solidFill>
                <a:effectLst/>
                <a:uLnTx/>
                <a:uFillTx/>
                <a:latin typeface="Times New Roman" pitchFamily="18" charset="0"/>
                <a:cs typeface="Times New Roman (Hebrew)" charset="-79"/>
              </a:rPr>
              <a:t> </a:t>
            </a:r>
            <a:r>
              <a:rPr kumimoji="0" lang="en-US" altLang="en-US" sz="2400" b="1" i="0" u="none" strike="noStrike" kern="0" cap="none" spc="0" normalizeH="0" baseline="0" noProof="0" dirty="0">
                <a:ln>
                  <a:noFill/>
                </a:ln>
                <a:solidFill>
                  <a:srgbClr val="010000"/>
                </a:solidFill>
                <a:effectLst/>
                <a:uLnTx/>
                <a:uFillTx/>
                <a:latin typeface="Times New Roman" pitchFamily="18" charset="0"/>
                <a:cs typeface="Times New Roman" pitchFamily="18" charset="0"/>
              </a:rPr>
              <a:t>→</a:t>
            </a:r>
            <a:r>
              <a:rPr kumimoji="0" lang="en-US" altLang="en-US" sz="2400" b="1" i="0" u="none" strike="noStrike" kern="0" cap="none" spc="0" normalizeH="0" baseline="0" noProof="0" dirty="0">
                <a:ln>
                  <a:noFill/>
                </a:ln>
                <a:solidFill>
                  <a:srgbClr val="010000"/>
                </a:solidFill>
                <a:effectLst/>
                <a:uLnTx/>
                <a:uFillTx/>
                <a:latin typeface="Times New Roman" pitchFamily="18" charset="0"/>
                <a:cs typeface="Times New Roman (Hebrew)" charset="-79"/>
              </a:rPr>
              <a:t> hadrons </a:t>
            </a:r>
            <a:endParaRPr kumimoji="0" lang="en-US" altLang="en-US" sz="2400" b="1" i="0" u="none" strike="noStrike" kern="0" cap="none" spc="0" normalizeH="0" baseline="30000" noProof="0" dirty="0">
              <a:ln>
                <a:noFill/>
              </a:ln>
              <a:solidFill>
                <a:srgbClr val="990099"/>
              </a:solidFill>
              <a:effectLst/>
              <a:uLnTx/>
              <a:uFillTx/>
              <a:latin typeface="Times New Roman" pitchFamily="18" charset="0"/>
              <a:cs typeface="Times New Roman (Hebrew)" charset="-79"/>
            </a:endParaRPr>
          </a:p>
        </p:txBody>
      </p:sp>
      <p:sp>
        <p:nvSpPr>
          <p:cNvPr id="7" name="Text Box 11"/>
          <p:cNvSpPr txBox="1">
            <a:spLocks noChangeArrowheads="1"/>
          </p:cNvSpPr>
          <p:nvPr/>
        </p:nvSpPr>
        <p:spPr bwMode="auto">
          <a:xfrm>
            <a:off x="1841500" y="4876800"/>
            <a:ext cx="1435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lr>
                <a:schemeClr val="hlink"/>
              </a:buClr>
              <a:buSzPct val="50000"/>
              <a:buFont typeface="Monotype Sorts" pitchFamily="2" charset="2"/>
              <a:buChar char="n"/>
              <a:defRPr kumimoji="1" sz="2800" b="1">
                <a:solidFill>
                  <a:schemeClr val="tx1"/>
                </a:solidFill>
                <a:latin typeface="Times New Roman" pitchFamily="18" charset="0"/>
                <a:cs typeface="Times New Roman (Hebrew)" charset="-79"/>
              </a:defRPr>
            </a:lvl1pPr>
            <a:lvl2pPr marL="742950" indent="-285750" algn="l">
              <a:spcBef>
                <a:spcPct val="20000"/>
              </a:spcBef>
              <a:buClr>
                <a:schemeClr val="tx2"/>
              </a:buClr>
              <a:buSzPct val="75000"/>
              <a:buFont typeface="Monotype Sorts" pitchFamily="2" charset="2"/>
              <a:buChar char="u"/>
              <a:defRPr kumimoji="1" sz="2400">
                <a:solidFill>
                  <a:schemeClr val="tx1"/>
                </a:solidFill>
                <a:latin typeface="Times New Roman" pitchFamily="18" charset="0"/>
                <a:cs typeface="Times New Roman (Hebrew)" charset="-79"/>
              </a:defRPr>
            </a:lvl2pPr>
            <a:lvl3pPr marL="1143000" indent="-228600" algn="l">
              <a:spcBef>
                <a:spcPct val="20000"/>
              </a:spcBef>
              <a:buClr>
                <a:schemeClr val="hlink"/>
              </a:buClr>
              <a:buSzPct val="65000"/>
              <a:buFont typeface="Monotype Sorts" pitchFamily="2" charset="2"/>
              <a:buChar char="F"/>
              <a:defRPr kumimoji="1" sz="2000">
                <a:solidFill>
                  <a:schemeClr val="tx1"/>
                </a:solidFill>
                <a:latin typeface="Times New Roman" pitchFamily="18" charset="0"/>
                <a:cs typeface="Times New Roman (Hebrew)" charset="-79"/>
              </a:defRPr>
            </a:lvl3pPr>
            <a:lvl4pPr marL="1600200" indent="-228600" algn="l">
              <a:spcBef>
                <a:spcPct val="20000"/>
              </a:spcBef>
              <a:buClr>
                <a:schemeClr val="tx2"/>
              </a:buClr>
              <a:buSzPct val="100000"/>
              <a:buChar char="•"/>
              <a:defRPr kumimoji="1" sz="2000">
                <a:solidFill>
                  <a:schemeClr val="tx1"/>
                </a:solidFill>
                <a:latin typeface="Arial" charset="0"/>
                <a:cs typeface="Times New Roman (Hebrew)" charset="-79"/>
              </a:defRPr>
            </a:lvl4pPr>
            <a:lvl5pPr marL="2057400" indent="-228600" algn="l">
              <a:spcBef>
                <a:spcPct val="20000"/>
              </a:spcBef>
              <a:buClr>
                <a:schemeClr val="hlink"/>
              </a:buClr>
              <a:buSzPct val="100000"/>
              <a:buChar char="–"/>
              <a:defRPr kumimoji="1" sz="2000">
                <a:solidFill>
                  <a:schemeClr val="tx1"/>
                </a:solidFill>
                <a:latin typeface="Arial" charset="0"/>
                <a:cs typeface="Times New Roman (Hebrew)" charset="-79"/>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1" lang="en-US" altLang="en-US" sz="1600" b="1" i="0" u="none" strike="noStrike" kern="0" cap="none" spc="0" normalizeH="0" baseline="0" noProof="0" dirty="0">
                <a:ln>
                  <a:noFill/>
                </a:ln>
                <a:solidFill>
                  <a:srgbClr val="010000"/>
                </a:solidFill>
                <a:effectLst/>
                <a:uLnTx/>
                <a:uFillTx/>
                <a:latin typeface="Times New Roman" pitchFamily="18" charset="0"/>
                <a:cs typeface="Times New Roman (Hebrew)" charset="-79"/>
              </a:rPr>
              <a:t>M [GeV]</a:t>
            </a:r>
            <a:endParaRPr kumimoji="1" lang="en-US" altLang="en-US" sz="1600" b="1" i="0" u="none" strike="noStrike" kern="0" cap="none" spc="0" normalizeH="0" baseline="0" noProof="0" dirty="0">
              <a:ln>
                <a:noFill/>
              </a:ln>
              <a:solidFill>
                <a:srgbClr val="010000"/>
              </a:solidFill>
              <a:effectLst/>
              <a:uLnTx/>
              <a:uFillTx/>
              <a:latin typeface="Times New Roman" pitchFamily="18" charset="0"/>
              <a:cs typeface="Times New Roman" pitchFamily="18" charset="0"/>
            </a:endParaRPr>
          </a:p>
        </p:txBody>
      </p:sp>
      <p:pic>
        <p:nvPicPr>
          <p:cNvPr id="9" name="Picture 21"/>
          <p:cNvPicPr>
            <a:picLocks noChangeAspect="1" noChangeArrowheads="1"/>
          </p:cNvPicPr>
          <p:nvPr/>
        </p:nvPicPr>
        <p:blipFill>
          <a:blip r:embed="rId3">
            <a:extLst>
              <a:ext uri="{28A0092B-C50C-407E-A947-70E740481C1C}">
                <a14:useLocalDpi xmlns:a14="http://schemas.microsoft.com/office/drawing/2010/main" val="0"/>
              </a:ext>
            </a:extLst>
          </a:blip>
          <a:srcRect l="9274" t="33076" r="13174" b="14714"/>
          <a:stretch>
            <a:fillRect/>
          </a:stretch>
        </p:blipFill>
        <p:spPr bwMode="auto">
          <a:xfrm>
            <a:off x="4778375" y="1524000"/>
            <a:ext cx="4383088"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2"/>
          <p:cNvSpPr txBox="1">
            <a:spLocks noChangeArrowheads="1"/>
          </p:cNvSpPr>
          <p:nvPr/>
        </p:nvSpPr>
        <p:spPr bwMode="auto">
          <a:xfrm>
            <a:off x="4570413" y="1254125"/>
            <a:ext cx="4899025" cy="106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b="1" i="1">
                <a:solidFill>
                  <a:schemeClr val="bg2"/>
                </a:solidFill>
                <a:latin typeface="Times New Roman" pitchFamily="18" charset="0"/>
                <a:cs typeface="Times New Roman (Hebrew)" charset="-79"/>
              </a:defRPr>
            </a:lvl1pPr>
            <a:lvl2pPr marL="742950" indent="-285750">
              <a:defRPr sz="2600" b="1" i="1">
                <a:solidFill>
                  <a:schemeClr val="bg2"/>
                </a:solidFill>
                <a:latin typeface="Times New Roman" pitchFamily="18" charset="0"/>
                <a:cs typeface="Times New Roman (Hebrew)" charset="-79"/>
              </a:defRPr>
            </a:lvl2pPr>
            <a:lvl3pPr marL="1143000" indent="-228600">
              <a:defRPr sz="2600" b="1" i="1">
                <a:solidFill>
                  <a:schemeClr val="bg2"/>
                </a:solidFill>
                <a:latin typeface="Times New Roman" pitchFamily="18" charset="0"/>
                <a:cs typeface="Times New Roman (Hebrew)" charset="-79"/>
              </a:defRPr>
            </a:lvl3pPr>
            <a:lvl4pPr marL="1600200" indent="-228600">
              <a:defRPr sz="2600" b="1" i="1">
                <a:solidFill>
                  <a:schemeClr val="bg2"/>
                </a:solidFill>
                <a:latin typeface="Times New Roman" pitchFamily="18" charset="0"/>
                <a:cs typeface="Times New Roman (Hebrew)" charset="-79"/>
              </a:defRPr>
            </a:lvl4pPr>
            <a:lvl5pPr marL="2057400" indent="-228600">
              <a:defRPr sz="2600" b="1" i="1">
                <a:solidFill>
                  <a:schemeClr val="bg2"/>
                </a:solidFill>
                <a:latin typeface="Times New Roman" pitchFamily="18" charset="0"/>
                <a:cs typeface="Times New Roman (Hebrew)" charset="-79"/>
              </a:defRPr>
            </a:lvl5pPr>
            <a:lvl6pPr marL="25146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6pPr>
            <a:lvl7pPr marL="29718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7pPr>
            <a:lvl8pPr marL="34290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8pPr>
            <a:lvl9pPr marL="38862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9pPr>
          </a:lstStyle>
          <a:p>
            <a:pPr marL="0" marR="0" lvl="0" indent="0" defTabSz="914400" eaLnBrk="0" fontAlgn="base" latinLnBrk="0" hangingPunct="0">
              <a:lnSpc>
                <a:spcPct val="60000"/>
              </a:lnSpc>
              <a:spcBef>
                <a:spcPct val="0"/>
              </a:spcBef>
              <a:spcAft>
                <a:spcPct val="0"/>
              </a:spcAft>
              <a:buClrTx/>
              <a:buSzTx/>
              <a:buFontTx/>
              <a:buNone/>
              <a:tabLst/>
              <a:defRPr/>
            </a:pPr>
            <a:r>
              <a:rPr lang="en-US" altLang="en-US" sz="2400" i="0" kern="0" dirty="0">
                <a:solidFill>
                  <a:srgbClr val="000099"/>
                </a:solidFill>
              </a:rPr>
              <a:t>     </a:t>
            </a:r>
            <a:r>
              <a:rPr lang="en-US" altLang="en-US" sz="2400" i="0" kern="0" dirty="0" err="1">
                <a:solidFill>
                  <a:srgbClr val="000099"/>
                </a:solidFill>
              </a:rPr>
              <a:t>Spacelike</a:t>
            </a:r>
            <a:r>
              <a:rPr lang="en-US" altLang="en-US" sz="2400" i="0" kern="0" dirty="0">
                <a:solidFill>
                  <a:srgbClr val="000099"/>
                </a:solidFill>
              </a:rPr>
              <a:t>: </a:t>
            </a:r>
            <a:r>
              <a:rPr kumimoji="0" lang="en-US" altLang="en-US" sz="2400" b="1" i="0" u="none" strike="noStrike" kern="0" cap="none" spc="0" normalizeH="0" baseline="0" noProof="0" dirty="0">
                <a:ln>
                  <a:noFill/>
                </a:ln>
                <a:solidFill>
                  <a:srgbClr val="990099"/>
                </a:solidFill>
                <a:effectLst/>
                <a:uLnTx/>
                <a:uFillTx/>
              </a:rPr>
              <a:t>F</a:t>
            </a:r>
            <a:r>
              <a:rPr kumimoji="0" lang="en-US" altLang="en-US" sz="2400" b="1" i="0" u="none" strike="noStrike" kern="0" cap="none" spc="0" normalizeH="0" baseline="-25000" noProof="0" dirty="0">
                <a:ln>
                  <a:noFill/>
                </a:ln>
                <a:solidFill>
                  <a:srgbClr val="990099"/>
                </a:solidFill>
                <a:effectLst/>
                <a:uLnTx/>
                <a:uFillTx/>
              </a:rPr>
              <a:t>2</a:t>
            </a:r>
            <a:r>
              <a:rPr kumimoji="0" lang="en-US" altLang="en-US" sz="2400" b="1" i="0" u="none" strike="noStrike" kern="0" cap="none" spc="0" normalizeH="0" baseline="0" noProof="0" dirty="0">
                <a:ln>
                  <a:noFill/>
                </a:ln>
                <a:solidFill>
                  <a:srgbClr val="000099"/>
                </a:solidFill>
                <a:effectLst/>
                <a:uLnTx/>
                <a:uFillTx/>
              </a:rPr>
              <a:t>-Structure </a:t>
            </a:r>
            <a:r>
              <a:rPr kumimoji="0" lang="en-US" altLang="en-US" sz="2400" b="1" i="0" u="none" strike="noStrike" kern="0" cap="none" spc="0" normalizeH="0" baseline="0" noProof="0" dirty="0" err="1">
                <a:ln>
                  <a:noFill/>
                </a:ln>
                <a:solidFill>
                  <a:srgbClr val="000099"/>
                </a:solidFill>
                <a:effectLst/>
                <a:uLnTx/>
                <a:uFillTx/>
              </a:rPr>
              <a:t>Funct</a:t>
            </a:r>
            <a:r>
              <a:rPr kumimoji="0" lang="en-US" altLang="en-US" sz="2400" b="1" i="0" u="none" strike="noStrike" kern="0" cap="none" spc="0" normalizeH="0" baseline="0" noProof="0" dirty="0">
                <a:ln>
                  <a:noFill/>
                </a:ln>
                <a:solidFill>
                  <a:srgbClr val="000099"/>
                </a:solidFill>
                <a:effectLst/>
                <a:uLnTx/>
                <a:uFillTx/>
              </a:rPr>
              <a:t>.</a:t>
            </a:r>
          </a:p>
          <a:p>
            <a:pPr marL="0" marR="0" lvl="0" indent="0" defTabSz="914400" eaLnBrk="0" fontAlgn="base" latinLnBrk="0" hangingPunct="0">
              <a:lnSpc>
                <a:spcPct val="12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000099"/>
                </a:solidFill>
                <a:effectLst/>
                <a:uLnTx/>
                <a:uFillTx/>
                <a:latin typeface="Times New Roman" pitchFamily="18" charset="0"/>
                <a:cs typeface="Times New Roman (Hebrew)" charset="-79"/>
              </a:rPr>
              <a:t>                          </a:t>
            </a:r>
            <a:r>
              <a:rPr kumimoji="0" lang="en-US" altLang="en-US" sz="2000" b="1" i="0" u="none" strike="noStrike" kern="0" cap="none" spc="0" normalizeH="0" baseline="0" noProof="0" dirty="0">
                <a:ln>
                  <a:noFill/>
                </a:ln>
                <a:solidFill>
                  <a:srgbClr val="009900"/>
                </a:solidFill>
                <a:effectLst/>
                <a:uLnTx/>
                <a:uFillTx/>
                <a:latin typeface="Times New Roman" pitchFamily="18" charset="0"/>
                <a:cs typeface="Times New Roman (Hebrew)" charset="-79"/>
              </a:rPr>
              <a:t>JLAB </a:t>
            </a:r>
          </a:p>
          <a:p>
            <a:pPr marL="0" marR="0" lvl="0" indent="0" defTabSz="914400" eaLnBrk="0" fontAlgn="base" latinLnBrk="0" hangingPunct="0">
              <a:lnSpc>
                <a:spcPct val="7000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009900"/>
                </a:solidFill>
                <a:effectLst/>
                <a:uLnTx/>
                <a:uFillTx/>
                <a:latin typeface="Times New Roman" pitchFamily="18" charset="0"/>
                <a:cs typeface="Times New Roman (Hebrew)" charset="-79"/>
              </a:rPr>
              <a:t>                                     Data</a:t>
            </a:r>
          </a:p>
        </p:txBody>
      </p:sp>
      <p:sp>
        <p:nvSpPr>
          <p:cNvPr id="11" name="Text Box 23"/>
          <p:cNvSpPr txBox="1">
            <a:spLocks noChangeArrowheads="1"/>
          </p:cNvSpPr>
          <p:nvPr/>
        </p:nvSpPr>
        <p:spPr bwMode="auto">
          <a:xfrm>
            <a:off x="4743117" y="5504053"/>
            <a:ext cx="4553616"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b="1" i="1">
                <a:solidFill>
                  <a:schemeClr val="bg2"/>
                </a:solidFill>
                <a:latin typeface="Times New Roman" pitchFamily="18" charset="0"/>
                <a:cs typeface="Times New Roman (Hebrew)" charset="-79"/>
              </a:defRPr>
            </a:lvl1pPr>
            <a:lvl2pPr marL="742950" indent="-285750">
              <a:defRPr sz="2600" b="1" i="1">
                <a:solidFill>
                  <a:schemeClr val="bg2"/>
                </a:solidFill>
                <a:latin typeface="Times New Roman" pitchFamily="18" charset="0"/>
                <a:cs typeface="Times New Roman (Hebrew)" charset="-79"/>
              </a:defRPr>
            </a:lvl2pPr>
            <a:lvl3pPr marL="1143000" indent="-228600">
              <a:defRPr sz="2600" b="1" i="1">
                <a:solidFill>
                  <a:schemeClr val="bg2"/>
                </a:solidFill>
                <a:latin typeface="Times New Roman" pitchFamily="18" charset="0"/>
                <a:cs typeface="Times New Roman (Hebrew)" charset="-79"/>
              </a:defRPr>
            </a:lvl3pPr>
            <a:lvl4pPr marL="1600200" indent="-228600">
              <a:defRPr sz="2600" b="1" i="1">
                <a:solidFill>
                  <a:schemeClr val="bg2"/>
                </a:solidFill>
                <a:latin typeface="Times New Roman" pitchFamily="18" charset="0"/>
                <a:cs typeface="Times New Roman (Hebrew)" charset="-79"/>
              </a:defRPr>
            </a:lvl4pPr>
            <a:lvl5pPr marL="2057400" indent="-228600">
              <a:defRPr sz="2600" b="1" i="1">
                <a:solidFill>
                  <a:schemeClr val="bg2"/>
                </a:solidFill>
                <a:latin typeface="Times New Roman" pitchFamily="18" charset="0"/>
                <a:cs typeface="Times New Roman (Hebrew)" charset="-79"/>
              </a:defRPr>
            </a:lvl5pPr>
            <a:lvl6pPr marL="25146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6pPr>
            <a:lvl7pPr marL="29718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7pPr>
            <a:lvl8pPr marL="34290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8pPr>
            <a:lvl9pPr marL="38862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9pPr>
          </a:lstStyle>
          <a:p>
            <a:pPr marL="0" marR="0" lvl="0" indent="0" defTabSz="914400" eaLnBrk="0" fontAlgn="base" latinLnBrk="0" hangingPunct="0">
              <a:lnSpc>
                <a:spcPct val="100000"/>
              </a:lnSpc>
              <a:spcBef>
                <a:spcPct val="0"/>
              </a:spcBef>
              <a:spcAft>
                <a:spcPct val="0"/>
              </a:spcAft>
              <a:buClrTx/>
              <a:buSzTx/>
              <a:buFontTx/>
              <a:buNone/>
              <a:tabLst/>
              <a:defRPr/>
            </a:pPr>
            <a:r>
              <a:rPr lang="en-US" altLang="en-US" sz="1800" b="0" i="0" kern="0" dirty="0">
                <a:solidFill>
                  <a:srgbClr val="010000"/>
                </a:solidFill>
                <a:latin typeface="Symbol" pitchFamily="18" charset="2"/>
              </a:rPr>
              <a:t>      </a:t>
            </a:r>
            <a:r>
              <a:rPr kumimoji="0" lang="en-US" altLang="en-US" sz="1800" b="0" i="0" u="none" strike="noStrike" kern="0" cap="none" spc="0" normalizeH="0" baseline="0" noProof="0" dirty="0">
                <a:ln>
                  <a:noFill/>
                </a:ln>
                <a:solidFill>
                  <a:srgbClr val="010000"/>
                </a:solidFill>
                <a:effectLst/>
                <a:uLnTx/>
                <a:uFillTx/>
                <a:latin typeface="Symbol" pitchFamily="18" charset="2"/>
                <a:cs typeface="Times New Roman (Hebrew)" charset="-79"/>
              </a:rPr>
              <a:t>                              </a:t>
            </a:r>
            <a:r>
              <a:rPr kumimoji="0" lang="en-US" altLang="en-US" sz="1600" i="0" u="none" strike="noStrike" kern="0" cap="none" spc="0" normalizeH="0" baseline="0" noProof="0" dirty="0">
                <a:ln>
                  <a:noFill/>
                </a:ln>
                <a:solidFill>
                  <a:srgbClr val="010000"/>
                </a:solidFill>
                <a:effectLst/>
                <a:uLnTx/>
                <a:uFillTx/>
                <a:latin typeface="Symbol" pitchFamily="18" charset="2"/>
              </a:rPr>
              <a:t>x </a:t>
            </a:r>
            <a:r>
              <a:rPr kumimoji="0" lang="en-US" altLang="en-US" sz="1600" i="0" u="none" strike="noStrike" kern="0" cap="none" spc="0" normalizeH="0" baseline="0" noProof="0" dirty="0">
                <a:ln>
                  <a:noFill/>
                </a:ln>
                <a:solidFill>
                  <a:srgbClr val="010000"/>
                </a:solidFill>
                <a:effectLst/>
                <a:uLnTx/>
                <a:uFillTx/>
              </a:rPr>
              <a:t>≈ x</a:t>
            </a:r>
            <a:endParaRPr kumimoji="0" lang="en-US" altLang="en-US" sz="1600" i="0" u="none" strike="noStrike" kern="0" cap="none" spc="0" normalizeH="0" baseline="0" noProof="0" dirty="0">
              <a:ln>
                <a:noFill/>
              </a:ln>
              <a:solidFill>
                <a:srgbClr val="009900"/>
              </a:solidFill>
              <a:effectLst/>
              <a:uLnTx/>
              <a:uFillTx/>
              <a:cs typeface="Times New Roman" pitchFamily="18" charset="0"/>
            </a:endParaRPr>
          </a:p>
          <a:p>
            <a:pPr marL="0" marR="0" lvl="0" indent="0" defTabSz="914400" eaLnBrk="0" fontAlgn="base" latinLnBrk="0" hangingPunct="0">
              <a:spcBef>
                <a:spcPct val="0"/>
              </a:spcBef>
              <a:spcAft>
                <a:spcPct val="0"/>
              </a:spcAft>
              <a:buClrTx/>
              <a:buSzTx/>
              <a:buFontTx/>
              <a:buChar char="•"/>
              <a:tabLst/>
              <a:defRPr/>
            </a:pPr>
            <a:r>
              <a:rPr kumimoji="0" lang="en-US" altLang="en-US" sz="2400" b="0" i="0" u="none" strike="noStrike" kern="0" cap="none" spc="0" normalizeH="0" baseline="0" noProof="0" dirty="0">
                <a:ln>
                  <a:noFill/>
                </a:ln>
                <a:solidFill>
                  <a:srgbClr val="0000CC"/>
                </a:solidFill>
                <a:effectLst/>
                <a:uLnTx/>
                <a:uFillTx/>
                <a:latin typeface="Times New Roman" pitchFamily="18" charset="0"/>
                <a:cs typeface="Times New Roman (Hebrew)" charset="-79"/>
              </a:rPr>
              <a:t> </a:t>
            </a:r>
            <a:r>
              <a:rPr kumimoji="0" lang="en-US" altLang="en-US" sz="1600" b="0" i="0" u="none" strike="noStrike" kern="0" cap="none" spc="0" normalizeH="0" baseline="0" noProof="0" dirty="0">
                <a:ln>
                  <a:noFill/>
                </a:ln>
                <a:solidFill>
                  <a:srgbClr val="0000CC"/>
                </a:solidFill>
                <a:effectLst/>
                <a:uLnTx/>
                <a:uFillTx/>
                <a:latin typeface="Times New Roman" pitchFamily="18" charset="0"/>
                <a:cs typeface="Times New Roman (Hebrew)" charset="-79"/>
              </a:rPr>
              <a:t>average → Quark-Hadron Duality</a:t>
            </a:r>
          </a:p>
          <a:p>
            <a:pPr marL="0" marR="0" lvl="0" indent="0" defTabSz="914400" eaLnBrk="0" fontAlgn="base" latinLnBrk="0" hangingPunct="0">
              <a:spcBef>
                <a:spcPct val="0"/>
              </a:spcBef>
              <a:spcAft>
                <a:spcPct val="0"/>
              </a:spcAft>
              <a:buClrTx/>
              <a:buSzTx/>
              <a:buFontTx/>
              <a:buChar char="•"/>
              <a:tabLst/>
              <a:defRPr/>
            </a:pPr>
            <a:r>
              <a:rPr kumimoji="0" lang="en-US" altLang="en-US" sz="1600" b="0" i="0" u="none" strike="noStrike" kern="0" cap="none" spc="0" normalizeH="0" baseline="0" noProof="0" dirty="0">
                <a:ln>
                  <a:noFill/>
                </a:ln>
                <a:solidFill>
                  <a:srgbClr val="0000CC"/>
                </a:solidFill>
                <a:effectLst/>
                <a:uLnTx/>
                <a:uFillTx/>
                <a:latin typeface="Times New Roman" pitchFamily="18" charset="0"/>
                <a:cs typeface="Times New Roman (Hebrew)" charset="-79"/>
              </a:rPr>
              <a:t>  lower onset-</a:t>
            </a:r>
            <a:r>
              <a:rPr kumimoji="0" lang="en-US" altLang="en-US" sz="1600" b="1" i="1" u="none" strike="noStrike" kern="0" cap="none" spc="0" normalizeH="0" baseline="0" noProof="0" dirty="0">
                <a:ln>
                  <a:noFill/>
                </a:ln>
                <a:solidFill>
                  <a:srgbClr val="990099"/>
                </a:solidFill>
                <a:effectLst/>
                <a:uLnTx/>
                <a:uFillTx/>
                <a:latin typeface="Times New Roman" pitchFamily="18" charset="0"/>
                <a:cs typeface="Times New Roman (Hebrew)" charset="-79"/>
              </a:rPr>
              <a:t>Q</a:t>
            </a:r>
            <a:r>
              <a:rPr kumimoji="0" lang="en-US" altLang="en-US" sz="1600" b="1" i="1" u="none" strike="noStrike" kern="0" cap="none" spc="0" normalizeH="0" baseline="30000" noProof="0" dirty="0">
                <a:ln>
                  <a:noFill/>
                </a:ln>
                <a:solidFill>
                  <a:srgbClr val="990099"/>
                </a:solidFill>
                <a:effectLst/>
                <a:uLnTx/>
                <a:uFillTx/>
                <a:latin typeface="Times New Roman" pitchFamily="18" charset="0"/>
                <a:cs typeface="Times New Roman (Hebrew)" charset="-79"/>
              </a:rPr>
              <a:t>2</a:t>
            </a:r>
            <a:r>
              <a:rPr kumimoji="0" lang="en-US" altLang="en-US" sz="1600" b="0" i="1" u="none" strike="noStrike" kern="0" cap="none" spc="0" normalizeH="0" baseline="30000" noProof="0" dirty="0">
                <a:ln>
                  <a:noFill/>
                </a:ln>
                <a:solidFill>
                  <a:srgbClr val="990099"/>
                </a:solidFill>
                <a:effectLst/>
                <a:uLnTx/>
                <a:uFillTx/>
                <a:latin typeface="Times New Roman" pitchFamily="18" charset="0"/>
                <a:cs typeface="Times New Roman (Hebrew)" charset="-79"/>
              </a:rPr>
              <a:t> </a:t>
            </a:r>
            <a:r>
              <a:rPr kumimoji="0" lang="en-US" altLang="en-US" sz="1600" b="0" i="0" u="none" strike="noStrike" kern="0" cap="none" spc="0" normalizeH="0" baseline="30000" noProof="0" dirty="0">
                <a:ln>
                  <a:noFill/>
                </a:ln>
                <a:solidFill>
                  <a:srgbClr val="0000CC"/>
                </a:solidFill>
                <a:effectLst/>
                <a:uLnTx/>
                <a:uFillTx/>
                <a:latin typeface="Times New Roman" pitchFamily="18" charset="0"/>
                <a:cs typeface="Times New Roman (Hebrew)" charset="-79"/>
              </a:rPr>
              <a:t> </a:t>
            </a:r>
            <a:r>
              <a:rPr kumimoji="0" lang="en-US" altLang="en-US" sz="1600" b="0" i="0" u="none" strike="noStrike" kern="0" cap="none" spc="0" normalizeH="0" baseline="0" noProof="0" dirty="0">
                <a:ln>
                  <a:noFill/>
                </a:ln>
                <a:solidFill>
                  <a:srgbClr val="0000CC"/>
                </a:solidFill>
                <a:effectLst/>
                <a:uLnTx/>
                <a:uFillTx/>
                <a:latin typeface="Times New Roman" pitchFamily="18" charset="0"/>
                <a:cs typeface="Times New Roman (Hebrew)" charset="-79"/>
              </a:rPr>
              <a:t>in nuclei?</a:t>
            </a:r>
            <a:r>
              <a:rPr kumimoji="0" lang="en-US" altLang="en-US" sz="1600" b="0" i="0" u="none" strike="noStrike" kern="0" cap="none" spc="0" normalizeH="0" baseline="0" noProof="0" dirty="0">
                <a:ln>
                  <a:noFill/>
                </a:ln>
                <a:solidFill>
                  <a:srgbClr val="009900"/>
                </a:solidFill>
                <a:effectLst/>
                <a:uLnTx/>
                <a:uFillTx/>
                <a:latin typeface="Times New Roman" pitchFamily="18" charset="0"/>
                <a:cs typeface="Times New Roman (Hebrew)" charset="-79"/>
              </a:rPr>
              <a:t> </a:t>
            </a:r>
          </a:p>
        </p:txBody>
      </p:sp>
      <p:sp>
        <p:nvSpPr>
          <p:cNvPr id="13" name="Text Box 25"/>
          <p:cNvSpPr txBox="1">
            <a:spLocks noChangeArrowheads="1"/>
          </p:cNvSpPr>
          <p:nvPr/>
        </p:nvSpPr>
        <p:spPr bwMode="auto">
          <a:xfrm>
            <a:off x="8531225" y="2892425"/>
            <a:ext cx="368300" cy="48895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600" b="1" i="1">
                <a:solidFill>
                  <a:schemeClr val="bg2"/>
                </a:solidFill>
                <a:latin typeface="Times New Roman" pitchFamily="18" charset="0"/>
                <a:cs typeface="Times New Roman (Hebrew)" charset="-79"/>
              </a:defRPr>
            </a:lvl1pPr>
            <a:lvl2pPr marL="742950" indent="-285750">
              <a:defRPr sz="2600" b="1" i="1">
                <a:solidFill>
                  <a:schemeClr val="bg2"/>
                </a:solidFill>
                <a:latin typeface="Times New Roman" pitchFamily="18" charset="0"/>
                <a:cs typeface="Times New Roman (Hebrew)" charset="-79"/>
              </a:defRPr>
            </a:lvl2pPr>
            <a:lvl3pPr marL="1143000" indent="-228600">
              <a:defRPr sz="2600" b="1" i="1">
                <a:solidFill>
                  <a:schemeClr val="bg2"/>
                </a:solidFill>
                <a:latin typeface="Times New Roman" pitchFamily="18" charset="0"/>
                <a:cs typeface="Times New Roman (Hebrew)" charset="-79"/>
              </a:defRPr>
            </a:lvl3pPr>
            <a:lvl4pPr marL="1600200" indent="-228600">
              <a:defRPr sz="2600" b="1" i="1">
                <a:solidFill>
                  <a:schemeClr val="bg2"/>
                </a:solidFill>
                <a:latin typeface="Times New Roman" pitchFamily="18" charset="0"/>
                <a:cs typeface="Times New Roman (Hebrew)" charset="-79"/>
              </a:defRPr>
            </a:lvl4pPr>
            <a:lvl5pPr marL="2057400" indent="-228600">
              <a:defRPr sz="2600" b="1" i="1">
                <a:solidFill>
                  <a:schemeClr val="bg2"/>
                </a:solidFill>
                <a:latin typeface="Times New Roman" pitchFamily="18" charset="0"/>
                <a:cs typeface="Times New Roman (Hebrew)" charset="-79"/>
              </a:defRPr>
            </a:lvl5pPr>
            <a:lvl6pPr marL="25146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6pPr>
            <a:lvl7pPr marL="29718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7pPr>
            <a:lvl8pPr marL="34290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8pPr>
            <a:lvl9pPr marL="38862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altLang="en-US" sz="2600" b="1" i="0" u="none" strike="noStrike" kern="0" cap="none" spc="0" normalizeH="0" baseline="0" noProof="0">
                <a:ln>
                  <a:noFill/>
                </a:ln>
                <a:solidFill>
                  <a:srgbClr val="010000"/>
                </a:solidFill>
                <a:effectLst/>
                <a:uLnTx/>
                <a:uFillTx/>
                <a:latin typeface="Times New Roman" pitchFamily="18" charset="0"/>
                <a:cs typeface="Times New Roman (Hebrew)" charset="-79"/>
              </a:rPr>
              <a:t>p</a:t>
            </a:r>
          </a:p>
        </p:txBody>
      </p:sp>
      <p:sp>
        <p:nvSpPr>
          <p:cNvPr id="14" name="Text Box 26"/>
          <p:cNvSpPr txBox="1">
            <a:spLocks noChangeArrowheads="1"/>
          </p:cNvSpPr>
          <p:nvPr/>
        </p:nvSpPr>
        <p:spPr bwMode="auto">
          <a:xfrm>
            <a:off x="8539163" y="4930775"/>
            <a:ext cx="368300" cy="48895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600" b="1" i="1">
                <a:solidFill>
                  <a:schemeClr val="bg2"/>
                </a:solidFill>
                <a:latin typeface="Times New Roman" pitchFamily="18" charset="0"/>
                <a:cs typeface="Times New Roman (Hebrew)" charset="-79"/>
              </a:defRPr>
            </a:lvl1pPr>
            <a:lvl2pPr marL="742950" indent="-285750">
              <a:defRPr sz="2600" b="1" i="1">
                <a:solidFill>
                  <a:schemeClr val="bg2"/>
                </a:solidFill>
                <a:latin typeface="Times New Roman" pitchFamily="18" charset="0"/>
                <a:cs typeface="Times New Roman (Hebrew)" charset="-79"/>
              </a:defRPr>
            </a:lvl2pPr>
            <a:lvl3pPr marL="1143000" indent="-228600">
              <a:defRPr sz="2600" b="1" i="1">
                <a:solidFill>
                  <a:schemeClr val="bg2"/>
                </a:solidFill>
                <a:latin typeface="Times New Roman" pitchFamily="18" charset="0"/>
                <a:cs typeface="Times New Roman (Hebrew)" charset="-79"/>
              </a:defRPr>
            </a:lvl3pPr>
            <a:lvl4pPr marL="1600200" indent="-228600">
              <a:defRPr sz="2600" b="1" i="1">
                <a:solidFill>
                  <a:schemeClr val="bg2"/>
                </a:solidFill>
                <a:latin typeface="Times New Roman" pitchFamily="18" charset="0"/>
                <a:cs typeface="Times New Roman (Hebrew)" charset="-79"/>
              </a:defRPr>
            </a:lvl4pPr>
            <a:lvl5pPr marL="2057400" indent="-228600">
              <a:defRPr sz="2600" b="1" i="1">
                <a:solidFill>
                  <a:schemeClr val="bg2"/>
                </a:solidFill>
                <a:latin typeface="Times New Roman" pitchFamily="18" charset="0"/>
                <a:cs typeface="Times New Roman (Hebrew)" charset="-79"/>
              </a:defRPr>
            </a:lvl5pPr>
            <a:lvl6pPr marL="25146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6pPr>
            <a:lvl7pPr marL="29718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7pPr>
            <a:lvl8pPr marL="34290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8pPr>
            <a:lvl9pPr marL="38862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altLang="en-US" sz="2600" b="1" i="0" u="none" strike="noStrike" kern="0" cap="none" spc="0" normalizeH="0" baseline="0" noProof="0">
                <a:ln>
                  <a:noFill/>
                </a:ln>
                <a:solidFill>
                  <a:srgbClr val="010000"/>
                </a:solidFill>
                <a:effectLst/>
                <a:uLnTx/>
                <a:uFillTx/>
                <a:latin typeface="Times New Roman" pitchFamily="18" charset="0"/>
                <a:cs typeface="Times New Roman (Hebrew)" charset="-79"/>
              </a:rPr>
              <a:t>d</a:t>
            </a:r>
          </a:p>
        </p:txBody>
      </p:sp>
      <p:sp>
        <p:nvSpPr>
          <p:cNvPr id="16" name="Text Box 23"/>
          <p:cNvSpPr txBox="1">
            <a:spLocks noChangeArrowheads="1"/>
          </p:cNvSpPr>
          <p:nvPr/>
        </p:nvSpPr>
        <p:spPr bwMode="auto">
          <a:xfrm>
            <a:off x="399384" y="5243956"/>
            <a:ext cx="455361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b="1" i="1">
                <a:solidFill>
                  <a:schemeClr val="bg2"/>
                </a:solidFill>
                <a:latin typeface="Times New Roman" pitchFamily="18" charset="0"/>
                <a:cs typeface="Times New Roman (Hebrew)" charset="-79"/>
              </a:defRPr>
            </a:lvl1pPr>
            <a:lvl2pPr marL="742950" indent="-285750">
              <a:defRPr sz="2600" b="1" i="1">
                <a:solidFill>
                  <a:schemeClr val="bg2"/>
                </a:solidFill>
                <a:latin typeface="Times New Roman" pitchFamily="18" charset="0"/>
                <a:cs typeface="Times New Roman (Hebrew)" charset="-79"/>
              </a:defRPr>
            </a:lvl2pPr>
            <a:lvl3pPr marL="1143000" indent="-228600">
              <a:defRPr sz="2600" b="1" i="1">
                <a:solidFill>
                  <a:schemeClr val="bg2"/>
                </a:solidFill>
                <a:latin typeface="Times New Roman" pitchFamily="18" charset="0"/>
                <a:cs typeface="Times New Roman (Hebrew)" charset="-79"/>
              </a:defRPr>
            </a:lvl3pPr>
            <a:lvl4pPr marL="1600200" indent="-228600">
              <a:defRPr sz="2600" b="1" i="1">
                <a:solidFill>
                  <a:schemeClr val="bg2"/>
                </a:solidFill>
                <a:latin typeface="Times New Roman" pitchFamily="18" charset="0"/>
                <a:cs typeface="Times New Roman (Hebrew)" charset="-79"/>
              </a:defRPr>
            </a:lvl4pPr>
            <a:lvl5pPr marL="2057400" indent="-228600">
              <a:defRPr sz="2600" b="1" i="1">
                <a:solidFill>
                  <a:schemeClr val="bg2"/>
                </a:solidFill>
                <a:latin typeface="Times New Roman" pitchFamily="18" charset="0"/>
                <a:cs typeface="Times New Roman (Hebrew)" charset="-79"/>
              </a:defRPr>
            </a:lvl5pPr>
            <a:lvl6pPr marL="25146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6pPr>
            <a:lvl7pPr marL="29718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7pPr>
            <a:lvl8pPr marL="34290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8pPr>
            <a:lvl9pPr marL="38862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9pPr>
          </a:lstStyle>
          <a:p>
            <a:pPr marR="0" lvl="0" defTabSz="914400" eaLnBrk="0" fontAlgn="base" latinLnBrk="0" hangingPunct="0">
              <a:lnSpc>
                <a:spcPct val="100000"/>
              </a:lnSpc>
              <a:spcBef>
                <a:spcPct val="0"/>
              </a:spcBef>
              <a:spcAft>
                <a:spcPct val="0"/>
              </a:spcAft>
              <a:buClr>
                <a:srgbClr val="000099"/>
              </a:buClr>
              <a:buSzPct val="193000"/>
              <a:tabLst/>
              <a:defRPr/>
            </a:pPr>
            <a:r>
              <a:rPr lang="en-US" altLang="en-US" sz="1800" i="0" kern="0" dirty="0">
                <a:solidFill>
                  <a:srgbClr val="000099"/>
                </a:solidFill>
                <a:latin typeface="Times New Roman"/>
                <a:cs typeface="Times New Roman"/>
              </a:rPr>
              <a:t>●</a:t>
            </a:r>
            <a:r>
              <a:rPr lang="en-US" altLang="en-US" sz="1800" i="0" kern="0" dirty="0">
                <a:solidFill>
                  <a:srgbClr val="000099"/>
                </a:solidFill>
              </a:rPr>
              <a:t>   </a:t>
            </a:r>
            <a:r>
              <a:rPr kumimoji="0" lang="en-US" altLang="en-US" sz="2400" i="1" u="none" strike="noStrike" kern="0" cap="none" spc="0" normalizeH="0" baseline="0" noProof="0" dirty="0">
                <a:ln>
                  <a:noFill/>
                </a:ln>
                <a:solidFill>
                  <a:srgbClr val="990099"/>
                </a:solidFill>
                <a:effectLst/>
                <a:uLnTx/>
                <a:uFillTx/>
              </a:rPr>
              <a:t>Q</a:t>
            </a:r>
            <a:r>
              <a:rPr kumimoji="0" lang="en-US" altLang="en-US" sz="2400" i="1" u="none" strike="noStrike" kern="0" cap="none" spc="0" normalizeH="0" baseline="30000" noProof="0" dirty="0">
                <a:ln>
                  <a:noFill/>
                </a:ln>
                <a:solidFill>
                  <a:srgbClr val="990099"/>
                </a:solidFill>
                <a:effectLst/>
                <a:uLnTx/>
                <a:uFillTx/>
              </a:rPr>
              <a:t>2 </a:t>
            </a:r>
            <a:r>
              <a:rPr lang="en-US" altLang="en-US" sz="2400" i="0" kern="0" baseline="-25000" noProof="0" dirty="0">
                <a:solidFill>
                  <a:srgbClr val="990099"/>
                </a:solidFill>
              </a:rPr>
              <a:t>d</a:t>
            </a:r>
            <a:r>
              <a:rPr lang="en-US" altLang="en-US" sz="2400" i="0" kern="0" baseline="-25000" dirty="0" err="1">
                <a:solidFill>
                  <a:srgbClr val="990099"/>
                </a:solidFill>
              </a:rPr>
              <a:t>ual</a:t>
            </a:r>
            <a:r>
              <a:rPr lang="en-US" altLang="en-US" sz="2400" i="0" kern="0" baseline="-25000" dirty="0">
                <a:solidFill>
                  <a:srgbClr val="990099"/>
                </a:solidFill>
              </a:rPr>
              <a:t> </a:t>
            </a:r>
            <a:r>
              <a:rPr lang="en-US" altLang="en-US" sz="2400" i="0" kern="0" dirty="0">
                <a:solidFill>
                  <a:srgbClr val="990099"/>
                </a:solidFill>
              </a:rPr>
              <a:t>~ 2.5-3 GeV</a:t>
            </a:r>
            <a:r>
              <a:rPr lang="en-US" altLang="en-US" sz="2400" i="0" kern="0" baseline="30000" dirty="0">
                <a:solidFill>
                  <a:srgbClr val="990099"/>
                </a:solidFill>
              </a:rPr>
              <a:t>2</a:t>
            </a:r>
            <a:r>
              <a:rPr kumimoji="0" lang="en-US" altLang="en-US" sz="2400" i="0" u="none" strike="noStrike" kern="0" cap="none" spc="0" normalizeH="0" noProof="0" dirty="0">
                <a:ln>
                  <a:noFill/>
                </a:ln>
                <a:solidFill>
                  <a:srgbClr val="009900"/>
                </a:solidFill>
                <a:effectLst/>
                <a:uLnTx/>
                <a:uFillTx/>
              </a:rPr>
              <a:t> </a:t>
            </a:r>
          </a:p>
          <a:p>
            <a:pPr marR="0" lvl="0" defTabSz="914400" eaLnBrk="0" fontAlgn="base" latinLnBrk="0" hangingPunct="0">
              <a:lnSpc>
                <a:spcPct val="150000"/>
              </a:lnSpc>
              <a:spcBef>
                <a:spcPct val="0"/>
              </a:spcBef>
              <a:spcAft>
                <a:spcPct val="0"/>
              </a:spcAft>
              <a:buClr>
                <a:srgbClr val="000099"/>
              </a:buClr>
              <a:buSzPct val="193000"/>
              <a:tabLst/>
              <a:defRPr/>
            </a:pPr>
            <a:r>
              <a:rPr kumimoji="0" lang="en-US" altLang="en-US" sz="1800" i="0" u="none" strike="noStrike" kern="0" cap="none" spc="0" normalizeH="0" noProof="0" dirty="0">
                <a:ln>
                  <a:noFill/>
                </a:ln>
                <a:solidFill>
                  <a:srgbClr val="0000CC"/>
                </a:solidFill>
                <a:effectLst/>
                <a:uLnTx/>
                <a:uFillTx/>
                <a:latin typeface="Times New Roman"/>
                <a:cs typeface="Times New Roman"/>
              </a:rPr>
              <a:t>●  </a:t>
            </a:r>
            <a:r>
              <a:rPr kumimoji="0" lang="en-US" altLang="en-US" sz="2400" b="0" i="0" u="none" strike="noStrike" kern="0" cap="none" spc="0" normalizeH="0" noProof="0" dirty="0">
                <a:ln>
                  <a:noFill/>
                </a:ln>
                <a:solidFill>
                  <a:srgbClr val="0000CC"/>
                </a:solidFill>
                <a:effectLst/>
                <a:uLnTx/>
                <a:uFillTx/>
                <a:latin typeface="Times New Roman"/>
                <a:cs typeface="Times New Roman"/>
              </a:rPr>
              <a:t>depends on channel?</a:t>
            </a:r>
            <a:endParaRPr kumimoji="0" lang="en-US" altLang="en-US" sz="2400" b="0" i="0" u="none" strike="noStrike" kern="0" cap="none" spc="0" normalizeH="0" noProof="0" dirty="0">
              <a:ln>
                <a:noFill/>
              </a:ln>
              <a:solidFill>
                <a:srgbClr val="0000CC"/>
              </a:solidFill>
              <a:effectLst/>
              <a:uLnTx/>
              <a:uFillTx/>
            </a:endParaRPr>
          </a:p>
        </p:txBody>
      </p:sp>
      <p:sp>
        <p:nvSpPr>
          <p:cNvPr id="15" name="TextBox 14"/>
          <p:cNvSpPr txBox="1"/>
          <p:nvPr/>
        </p:nvSpPr>
        <p:spPr>
          <a:xfrm>
            <a:off x="9939" y="6492947"/>
            <a:ext cx="2126974" cy="369332"/>
          </a:xfrm>
          <a:prstGeom prst="rect">
            <a:avLst/>
          </a:prstGeom>
          <a:solidFill>
            <a:srgbClr val="FFC000"/>
          </a:solidFill>
        </p:spPr>
        <p:txBody>
          <a:bodyPr wrap="square" rtlCol="0">
            <a:spAutoFit/>
          </a:bodyPr>
          <a:lstStyle/>
          <a:p>
            <a:r>
              <a:rPr lang="en-US"/>
              <a:t>Ralf Rapp ECT* 2017</a:t>
            </a:r>
          </a:p>
        </p:txBody>
      </p:sp>
      <p:sp>
        <p:nvSpPr>
          <p:cNvPr id="8" name="Footer Placeholder 7"/>
          <p:cNvSpPr>
            <a:spLocks noGrp="1"/>
          </p:cNvSpPr>
          <p:nvPr>
            <p:ph type="ftr" sz="quarter" idx="11"/>
          </p:nvPr>
        </p:nvSpPr>
        <p:spPr/>
        <p:txBody>
          <a:bodyPr/>
          <a:lstStyle/>
          <a:p>
            <a:pPr>
              <a:defRPr/>
            </a:pPr>
            <a:r>
              <a:rPr lang="en-US"/>
              <a:t>P.L. Cole  -- Strong QCD from Hadron Structure Experiments    Nov. 6, 2019</a:t>
            </a:r>
            <a:endParaRPr lang="en-US" dirty="0"/>
          </a:p>
        </p:txBody>
      </p:sp>
    </p:spTree>
    <p:extLst>
      <p:ext uri="{BB962C8B-B14F-4D97-AF65-F5344CB8AC3E}">
        <p14:creationId xmlns:p14="http://schemas.microsoft.com/office/powerpoint/2010/main" val="1291141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A26F7-133E-4040-9B89-D1F87CE3F6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8A5360-2F96-A145-9D00-30ABC94AB215}"/>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8761FE18-7C46-2A4F-8A1C-085794860CF0}"/>
              </a:ext>
            </a:extLst>
          </p:cNvPr>
          <p:cNvSpPr>
            <a:spLocks noGrp="1"/>
          </p:cNvSpPr>
          <p:nvPr>
            <p:ph type="ftr" sz="quarter" idx="11"/>
          </p:nvPr>
        </p:nvSpPr>
        <p:spPr/>
        <p:txBody>
          <a:bodyPr/>
          <a:lstStyle/>
          <a:p>
            <a:pPr>
              <a:defRPr/>
            </a:pPr>
            <a:r>
              <a:rPr lang="en-US"/>
              <a:t>P.L. Cole  -- Strong QCD from Hadron Structure Experiments    Nov. 6, 2019</a:t>
            </a:r>
            <a:endParaRPr lang="en-US" dirty="0"/>
          </a:p>
        </p:txBody>
      </p:sp>
      <p:pic>
        <p:nvPicPr>
          <p:cNvPr id="6" name="Picture 5">
            <a:extLst>
              <a:ext uri="{FF2B5EF4-FFF2-40B4-BE49-F238E27FC236}">
                <a16:creationId xmlns:a16="http://schemas.microsoft.com/office/drawing/2014/main" id="{D299F889-A0A7-2F4F-A924-0A63A6B1B4E1}"/>
              </a:ext>
            </a:extLst>
          </p:cNvPr>
          <p:cNvPicPr>
            <a:picLocks noChangeAspect="1"/>
          </p:cNvPicPr>
          <p:nvPr/>
        </p:nvPicPr>
        <p:blipFill>
          <a:blip r:embed="rId2"/>
          <a:stretch>
            <a:fillRect/>
          </a:stretch>
        </p:blipFill>
        <p:spPr>
          <a:xfrm>
            <a:off x="0" y="175189"/>
            <a:ext cx="9144000" cy="6660586"/>
          </a:xfrm>
          <a:prstGeom prst="rect">
            <a:avLst/>
          </a:prstGeom>
        </p:spPr>
      </p:pic>
      <p:sp>
        <p:nvSpPr>
          <p:cNvPr id="7" name="TextBox 6">
            <a:extLst>
              <a:ext uri="{FF2B5EF4-FFF2-40B4-BE49-F238E27FC236}">
                <a16:creationId xmlns:a16="http://schemas.microsoft.com/office/drawing/2014/main" id="{C95239A9-C279-4D4F-9E83-C1A8F9C575B3}"/>
              </a:ext>
            </a:extLst>
          </p:cNvPr>
          <p:cNvSpPr txBox="1"/>
          <p:nvPr/>
        </p:nvSpPr>
        <p:spPr>
          <a:xfrm>
            <a:off x="0" y="6228522"/>
            <a:ext cx="1868557" cy="646331"/>
          </a:xfrm>
          <a:prstGeom prst="rect">
            <a:avLst/>
          </a:prstGeom>
          <a:solidFill>
            <a:srgbClr val="FFC000"/>
          </a:solidFill>
        </p:spPr>
        <p:txBody>
          <a:bodyPr wrap="square" rtlCol="0">
            <a:spAutoFit/>
          </a:bodyPr>
          <a:lstStyle/>
          <a:p>
            <a:r>
              <a:rPr lang="en-US" dirty="0" err="1"/>
              <a:t>Xiaorong</a:t>
            </a:r>
            <a:r>
              <a:rPr lang="en-US" dirty="0"/>
              <a:t> Zhou</a:t>
            </a:r>
          </a:p>
          <a:p>
            <a:r>
              <a:rPr lang="en-US" dirty="0"/>
              <a:t>BES III Workshop</a:t>
            </a:r>
          </a:p>
        </p:txBody>
      </p:sp>
      <p:sp>
        <p:nvSpPr>
          <p:cNvPr id="8" name="Rectangle 7">
            <a:extLst>
              <a:ext uri="{FF2B5EF4-FFF2-40B4-BE49-F238E27FC236}">
                <a16:creationId xmlns:a16="http://schemas.microsoft.com/office/drawing/2014/main" id="{EFFEA955-D711-6546-9C35-2FCFFBC7BC9B}"/>
              </a:ext>
            </a:extLst>
          </p:cNvPr>
          <p:cNvSpPr/>
          <p:nvPr/>
        </p:nvSpPr>
        <p:spPr>
          <a:xfrm>
            <a:off x="2406316" y="3408947"/>
            <a:ext cx="6280484" cy="677779"/>
          </a:xfrm>
          <a:prstGeom prst="rect">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9" name="Picture 8">
            <a:extLst>
              <a:ext uri="{FF2B5EF4-FFF2-40B4-BE49-F238E27FC236}">
                <a16:creationId xmlns:a16="http://schemas.microsoft.com/office/drawing/2014/main" id="{6B7F3635-3939-124C-BC56-3D0F9DF2F00A}"/>
              </a:ext>
            </a:extLst>
          </p:cNvPr>
          <p:cNvPicPr>
            <a:picLocks noChangeAspect="1"/>
          </p:cNvPicPr>
          <p:nvPr/>
        </p:nvPicPr>
        <p:blipFill>
          <a:blip r:embed="rId3"/>
          <a:stretch>
            <a:fillRect/>
          </a:stretch>
        </p:blipFill>
        <p:spPr>
          <a:xfrm>
            <a:off x="-72190" y="2931908"/>
            <a:ext cx="9288379" cy="1179095"/>
          </a:xfrm>
          <a:prstGeom prst="rect">
            <a:avLst/>
          </a:prstGeom>
        </p:spPr>
      </p:pic>
    </p:spTree>
    <p:extLst>
      <p:ext uri="{BB962C8B-B14F-4D97-AF65-F5344CB8AC3E}">
        <p14:creationId xmlns:p14="http://schemas.microsoft.com/office/powerpoint/2010/main" val="105404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C76ADB-AB7F-CE4D-9E51-A1BA61D2B7E9}"/>
              </a:ext>
            </a:extLst>
          </p:cNvPr>
          <p:cNvPicPr>
            <a:picLocks noChangeAspect="1"/>
          </p:cNvPicPr>
          <p:nvPr/>
        </p:nvPicPr>
        <p:blipFill>
          <a:blip r:embed="rId2"/>
          <a:stretch>
            <a:fillRect/>
          </a:stretch>
        </p:blipFill>
        <p:spPr>
          <a:xfrm>
            <a:off x="940217" y="832480"/>
            <a:ext cx="8273749" cy="5500803"/>
          </a:xfrm>
          <a:prstGeom prst="rect">
            <a:avLst/>
          </a:prstGeom>
        </p:spPr>
      </p:pic>
      <p:pic>
        <p:nvPicPr>
          <p:cNvPr id="5" name="Content Placeholder 4">
            <a:extLst>
              <a:ext uri="{FF2B5EF4-FFF2-40B4-BE49-F238E27FC236}">
                <a16:creationId xmlns:a16="http://schemas.microsoft.com/office/drawing/2014/main" id="{9C3AB63F-60CD-5945-A0E9-DE5AAB04A30E}"/>
              </a:ext>
            </a:extLst>
          </p:cNvPr>
          <p:cNvPicPr>
            <a:picLocks noGrp="1" noChangeAspect="1"/>
          </p:cNvPicPr>
          <p:nvPr>
            <p:ph idx="1"/>
          </p:nvPr>
        </p:nvPicPr>
        <p:blipFill>
          <a:blip r:embed="rId3"/>
          <a:stretch>
            <a:fillRect/>
          </a:stretch>
        </p:blipFill>
        <p:spPr>
          <a:xfrm>
            <a:off x="0" y="4598504"/>
            <a:ext cx="2991286" cy="2259496"/>
          </a:xfrm>
          <a:prstGeom prst="rect">
            <a:avLst/>
          </a:prstGeom>
        </p:spPr>
      </p:pic>
      <p:sp>
        <p:nvSpPr>
          <p:cNvPr id="2" name="Title 1">
            <a:extLst>
              <a:ext uri="{FF2B5EF4-FFF2-40B4-BE49-F238E27FC236}">
                <a16:creationId xmlns:a16="http://schemas.microsoft.com/office/drawing/2014/main" id="{19B52BF4-4B77-C647-BC49-D57F3CC798F1}"/>
              </a:ext>
            </a:extLst>
          </p:cNvPr>
          <p:cNvSpPr>
            <a:spLocks noGrp="1"/>
          </p:cNvSpPr>
          <p:nvPr>
            <p:ph type="title"/>
          </p:nvPr>
        </p:nvSpPr>
        <p:spPr>
          <a:xfrm>
            <a:off x="0" y="-30163"/>
            <a:ext cx="9108120" cy="844551"/>
          </a:xfrm>
        </p:spPr>
        <p:txBody>
          <a:bodyPr/>
          <a:lstStyle/>
          <a:p>
            <a:r>
              <a:rPr lang="en-US" sz="3600"/>
              <a:t>Simone </a:t>
            </a:r>
            <a:r>
              <a:rPr lang="en-US" sz="3600" err="1"/>
              <a:t>Pacetti</a:t>
            </a:r>
            <a:r>
              <a:rPr lang="en-US" sz="3600"/>
              <a:t> @ the BES III Sept. Workshop </a:t>
            </a:r>
            <a:r>
              <a:rPr lang="en-US" sz="2000"/>
              <a:t>http://</a:t>
            </a:r>
            <a:r>
              <a:rPr lang="en-US" sz="2000" err="1"/>
              <a:t>cicpi.ustc.edu.cn</a:t>
            </a:r>
            <a:r>
              <a:rPr lang="en-US" sz="2000"/>
              <a:t>/indico/</a:t>
            </a:r>
            <a:r>
              <a:rPr lang="en-US" sz="2000" err="1"/>
              <a:t>conferenceProgram.py?confId</a:t>
            </a:r>
            <a:r>
              <a:rPr lang="en-US" sz="2000"/>
              <a:t>=2140 </a:t>
            </a:r>
          </a:p>
        </p:txBody>
      </p:sp>
      <p:sp>
        <p:nvSpPr>
          <p:cNvPr id="4" name="Footer Placeholder 3">
            <a:extLst>
              <a:ext uri="{FF2B5EF4-FFF2-40B4-BE49-F238E27FC236}">
                <a16:creationId xmlns:a16="http://schemas.microsoft.com/office/drawing/2014/main" id="{ACBE17F6-5138-E144-816E-4F63922A1417}"/>
              </a:ext>
            </a:extLst>
          </p:cNvPr>
          <p:cNvSpPr>
            <a:spLocks noGrp="1"/>
          </p:cNvSpPr>
          <p:nvPr>
            <p:ph type="ftr" sz="quarter" idx="11"/>
          </p:nvPr>
        </p:nvSpPr>
        <p:spPr/>
        <p:txBody>
          <a:bodyPr/>
          <a:lstStyle/>
          <a:p>
            <a:pPr>
              <a:defRPr/>
            </a:pPr>
            <a:r>
              <a:rPr lang="en-US"/>
              <a:t>P.L. Cole  -- Strong QCD from Hadron Structure Experiments    Nov. 6, 2019</a:t>
            </a:r>
          </a:p>
        </p:txBody>
      </p:sp>
      <p:sp>
        <p:nvSpPr>
          <p:cNvPr id="8" name="TextBox 7">
            <a:extLst>
              <a:ext uri="{FF2B5EF4-FFF2-40B4-BE49-F238E27FC236}">
                <a16:creationId xmlns:a16="http://schemas.microsoft.com/office/drawing/2014/main" id="{608CB2BF-B2A2-B747-AC48-A4B8B5632E36}"/>
              </a:ext>
            </a:extLst>
          </p:cNvPr>
          <p:cNvSpPr txBox="1"/>
          <p:nvPr/>
        </p:nvSpPr>
        <p:spPr>
          <a:xfrm>
            <a:off x="503585" y="967410"/>
            <a:ext cx="8604535" cy="400110"/>
          </a:xfrm>
          <a:custGeom>
            <a:avLst/>
            <a:gdLst>
              <a:gd name="connsiteX0" fmla="*/ 0 w 8604535"/>
              <a:gd name="connsiteY0" fmla="*/ 0 h 400110"/>
              <a:gd name="connsiteX1" fmla="*/ 659681 w 8604535"/>
              <a:gd name="connsiteY1" fmla="*/ 0 h 400110"/>
              <a:gd name="connsiteX2" fmla="*/ 1233317 w 8604535"/>
              <a:gd name="connsiteY2" fmla="*/ 0 h 400110"/>
              <a:gd name="connsiteX3" fmla="*/ 1720907 w 8604535"/>
              <a:gd name="connsiteY3" fmla="*/ 0 h 400110"/>
              <a:gd name="connsiteX4" fmla="*/ 2466633 w 8604535"/>
              <a:gd name="connsiteY4" fmla="*/ 0 h 400110"/>
              <a:gd name="connsiteX5" fmla="*/ 2868178 w 8604535"/>
              <a:gd name="connsiteY5" fmla="*/ 0 h 400110"/>
              <a:gd name="connsiteX6" fmla="*/ 3355769 w 8604535"/>
              <a:gd name="connsiteY6" fmla="*/ 0 h 400110"/>
              <a:gd name="connsiteX7" fmla="*/ 4015450 w 8604535"/>
              <a:gd name="connsiteY7" fmla="*/ 0 h 400110"/>
              <a:gd name="connsiteX8" fmla="*/ 4761176 w 8604535"/>
              <a:gd name="connsiteY8" fmla="*/ 0 h 400110"/>
              <a:gd name="connsiteX9" fmla="*/ 5420857 w 8604535"/>
              <a:gd name="connsiteY9" fmla="*/ 0 h 400110"/>
              <a:gd name="connsiteX10" fmla="*/ 6080538 w 8604535"/>
              <a:gd name="connsiteY10" fmla="*/ 0 h 400110"/>
              <a:gd name="connsiteX11" fmla="*/ 6740219 w 8604535"/>
              <a:gd name="connsiteY11" fmla="*/ 0 h 400110"/>
              <a:gd name="connsiteX12" fmla="*/ 7141764 w 8604535"/>
              <a:gd name="connsiteY12" fmla="*/ 0 h 400110"/>
              <a:gd name="connsiteX13" fmla="*/ 7457264 w 8604535"/>
              <a:gd name="connsiteY13" fmla="*/ 0 h 400110"/>
              <a:gd name="connsiteX14" fmla="*/ 7858809 w 8604535"/>
              <a:gd name="connsiteY14" fmla="*/ 0 h 400110"/>
              <a:gd name="connsiteX15" fmla="*/ 8604535 w 8604535"/>
              <a:gd name="connsiteY15" fmla="*/ 0 h 400110"/>
              <a:gd name="connsiteX16" fmla="*/ 8604535 w 8604535"/>
              <a:gd name="connsiteY16" fmla="*/ 400110 h 400110"/>
              <a:gd name="connsiteX17" fmla="*/ 8202990 w 8604535"/>
              <a:gd name="connsiteY17" fmla="*/ 400110 h 400110"/>
              <a:gd name="connsiteX18" fmla="*/ 7715400 w 8604535"/>
              <a:gd name="connsiteY18" fmla="*/ 400110 h 400110"/>
              <a:gd name="connsiteX19" fmla="*/ 7399900 w 8604535"/>
              <a:gd name="connsiteY19" fmla="*/ 400110 h 400110"/>
              <a:gd name="connsiteX20" fmla="*/ 6998355 w 8604535"/>
              <a:gd name="connsiteY20" fmla="*/ 400110 h 400110"/>
              <a:gd name="connsiteX21" fmla="*/ 6596810 w 8604535"/>
              <a:gd name="connsiteY21" fmla="*/ 400110 h 400110"/>
              <a:gd name="connsiteX22" fmla="*/ 6195265 w 8604535"/>
              <a:gd name="connsiteY22" fmla="*/ 400110 h 400110"/>
              <a:gd name="connsiteX23" fmla="*/ 5707675 w 8604535"/>
              <a:gd name="connsiteY23" fmla="*/ 400110 h 400110"/>
              <a:gd name="connsiteX24" fmla="*/ 5134039 w 8604535"/>
              <a:gd name="connsiteY24" fmla="*/ 400110 h 400110"/>
              <a:gd name="connsiteX25" fmla="*/ 4646449 w 8604535"/>
              <a:gd name="connsiteY25" fmla="*/ 400110 h 400110"/>
              <a:gd name="connsiteX26" fmla="*/ 4330949 w 8604535"/>
              <a:gd name="connsiteY26" fmla="*/ 400110 h 400110"/>
              <a:gd name="connsiteX27" fmla="*/ 4015450 w 8604535"/>
              <a:gd name="connsiteY27" fmla="*/ 400110 h 400110"/>
              <a:gd name="connsiteX28" fmla="*/ 3441814 w 8604535"/>
              <a:gd name="connsiteY28" fmla="*/ 400110 h 400110"/>
              <a:gd name="connsiteX29" fmla="*/ 3126314 w 8604535"/>
              <a:gd name="connsiteY29" fmla="*/ 400110 h 400110"/>
              <a:gd name="connsiteX30" fmla="*/ 2466633 w 8604535"/>
              <a:gd name="connsiteY30" fmla="*/ 400110 h 400110"/>
              <a:gd name="connsiteX31" fmla="*/ 2151134 w 8604535"/>
              <a:gd name="connsiteY31" fmla="*/ 400110 h 400110"/>
              <a:gd name="connsiteX32" fmla="*/ 1405407 w 8604535"/>
              <a:gd name="connsiteY32" fmla="*/ 400110 h 400110"/>
              <a:gd name="connsiteX33" fmla="*/ 1089908 w 8604535"/>
              <a:gd name="connsiteY33" fmla="*/ 400110 h 400110"/>
              <a:gd name="connsiteX34" fmla="*/ 0 w 8604535"/>
              <a:gd name="connsiteY34" fmla="*/ 400110 h 400110"/>
              <a:gd name="connsiteX35" fmla="*/ 0 w 8604535"/>
              <a:gd name="connsiteY35"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604535" h="400110" fill="none" extrusionOk="0">
                <a:moveTo>
                  <a:pt x="0" y="0"/>
                </a:moveTo>
                <a:cubicBezTo>
                  <a:pt x="183030" y="-52357"/>
                  <a:pt x="413719" y="78689"/>
                  <a:pt x="659681" y="0"/>
                </a:cubicBezTo>
                <a:cubicBezTo>
                  <a:pt x="905643" y="-78689"/>
                  <a:pt x="955282" y="49315"/>
                  <a:pt x="1233317" y="0"/>
                </a:cubicBezTo>
                <a:cubicBezTo>
                  <a:pt x="1511352" y="-49315"/>
                  <a:pt x="1578479" y="10254"/>
                  <a:pt x="1720907" y="0"/>
                </a:cubicBezTo>
                <a:cubicBezTo>
                  <a:pt x="1863335" y="-10254"/>
                  <a:pt x="2170073" y="24725"/>
                  <a:pt x="2466633" y="0"/>
                </a:cubicBezTo>
                <a:cubicBezTo>
                  <a:pt x="2763193" y="-24725"/>
                  <a:pt x="2785264" y="24483"/>
                  <a:pt x="2868178" y="0"/>
                </a:cubicBezTo>
                <a:cubicBezTo>
                  <a:pt x="2951092" y="-24483"/>
                  <a:pt x="3218074" y="2923"/>
                  <a:pt x="3355769" y="0"/>
                </a:cubicBezTo>
                <a:cubicBezTo>
                  <a:pt x="3493464" y="-2923"/>
                  <a:pt x="3750689" y="76150"/>
                  <a:pt x="4015450" y="0"/>
                </a:cubicBezTo>
                <a:cubicBezTo>
                  <a:pt x="4280211" y="-76150"/>
                  <a:pt x="4487888" y="42186"/>
                  <a:pt x="4761176" y="0"/>
                </a:cubicBezTo>
                <a:cubicBezTo>
                  <a:pt x="5034464" y="-42186"/>
                  <a:pt x="5265227" y="64684"/>
                  <a:pt x="5420857" y="0"/>
                </a:cubicBezTo>
                <a:cubicBezTo>
                  <a:pt x="5576487" y="-64684"/>
                  <a:pt x="5889235" y="19923"/>
                  <a:pt x="6080538" y="0"/>
                </a:cubicBezTo>
                <a:cubicBezTo>
                  <a:pt x="6271841" y="-19923"/>
                  <a:pt x="6411821" y="22807"/>
                  <a:pt x="6740219" y="0"/>
                </a:cubicBezTo>
                <a:cubicBezTo>
                  <a:pt x="7068617" y="-22807"/>
                  <a:pt x="6971735" y="28329"/>
                  <a:pt x="7141764" y="0"/>
                </a:cubicBezTo>
                <a:cubicBezTo>
                  <a:pt x="7311793" y="-28329"/>
                  <a:pt x="7333019" y="20372"/>
                  <a:pt x="7457264" y="0"/>
                </a:cubicBezTo>
                <a:cubicBezTo>
                  <a:pt x="7581509" y="-20372"/>
                  <a:pt x="7732044" y="38202"/>
                  <a:pt x="7858809" y="0"/>
                </a:cubicBezTo>
                <a:cubicBezTo>
                  <a:pt x="7985575" y="-38202"/>
                  <a:pt x="8295152" y="73218"/>
                  <a:pt x="8604535" y="0"/>
                </a:cubicBezTo>
                <a:cubicBezTo>
                  <a:pt x="8641855" y="139297"/>
                  <a:pt x="8578093" y="234471"/>
                  <a:pt x="8604535" y="400110"/>
                </a:cubicBezTo>
                <a:cubicBezTo>
                  <a:pt x="8442146" y="447315"/>
                  <a:pt x="8295223" y="369675"/>
                  <a:pt x="8202990" y="400110"/>
                </a:cubicBezTo>
                <a:cubicBezTo>
                  <a:pt x="8110758" y="430545"/>
                  <a:pt x="7941115" y="367765"/>
                  <a:pt x="7715400" y="400110"/>
                </a:cubicBezTo>
                <a:cubicBezTo>
                  <a:pt x="7489685" y="432455"/>
                  <a:pt x="7463250" y="379752"/>
                  <a:pt x="7399900" y="400110"/>
                </a:cubicBezTo>
                <a:cubicBezTo>
                  <a:pt x="7336550" y="420468"/>
                  <a:pt x="7141700" y="396512"/>
                  <a:pt x="6998355" y="400110"/>
                </a:cubicBezTo>
                <a:cubicBezTo>
                  <a:pt x="6855010" y="403708"/>
                  <a:pt x="6757164" y="376835"/>
                  <a:pt x="6596810" y="400110"/>
                </a:cubicBezTo>
                <a:cubicBezTo>
                  <a:pt x="6436456" y="423385"/>
                  <a:pt x="6300801" y="388420"/>
                  <a:pt x="6195265" y="400110"/>
                </a:cubicBezTo>
                <a:cubicBezTo>
                  <a:pt x="6089730" y="411800"/>
                  <a:pt x="5925838" y="397291"/>
                  <a:pt x="5707675" y="400110"/>
                </a:cubicBezTo>
                <a:cubicBezTo>
                  <a:pt x="5489512" y="402929"/>
                  <a:pt x="5387679" y="339942"/>
                  <a:pt x="5134039" y="400110"/>
                </a:cubicBezTo>
                <a:cubicBezTo>
                  <a:pt x="4880399" y="460278"/>
                  <a:pt x="4767851" y="357242"/>
                  <a:pt x="4646449" y="400110"/>
                </a:cubicBezTo>
                <a:cubicBezTo>
                  <a:pt x="4525047" y="442978"/>
                  <a:pt x="4479350" y="384911"/>
                  <a:pt x="4330949" y="400110"/>
                </a:cubicBezTo>
                <a:cubicBezTo>
                  <a:pt x="4182548" y="415309"/>
                  <a:pt x="4113593" y="386639"/>
                  <a:pt x="4015450" y="400110"/>
                </a:cubicBezTo>
                <a:cubicBezTo>
                  <a:pt x="3917307" y="413581"/>
                  <a:pt x="3690022" y="384227"/>
                  <a:pt x="3441814" y="400110"/>
                </a:cubicBezTo>
                <a:cubicBezTo>
                  <a:pt x="3193606" y="415993"/>
                  <a:pt x="3276902" y="387348"/>
                  <a:pt x="3126314" y="400110"/>
                </a:cubicBezTo>
                <a:cubicBezTo>
                  <a:pt x="2975726" y="412872"/>
                  <a:pt x="2786841" y="390909"/>
                  <a:pt x="2466633" y="400110"/>
                </a:cubicBezTo>
                <a:cubicBezTo>
                  <a:pt x="2146425" y="409311"/>
                  <a:pt x="2304702" y="369752"/>
                  <a:pt x="2151134" y="400110"/>
                </a:cubicBezTo>
                <a:cubicBezTo>
                  <a:pt x="1997566" y="430468"/>
                  <a:pt x="1698402" y="348690"/>
                  <a:pt x="1405407" y="400110"/>
                </a:cubicBezTo>
                <a:cubicBezTo>
                  <a:pt x="1112412" y="451530"/>
                  <a:pt x="1182051" y="369434"/>
                  <a:pt x="1089908" y="400110"/>
                </a:cubicBezTo>
                <a:cubicBezTo>
                  <a:pt x="997765" y="430786"/>
                  <a:pt x="375784" y="343119"/>
                  <a:pt x="0" y="400110"/>
                </a:cubicBezTo>
                <a:cubicBezTo>
                  <a:pt x="-22715" y="281180"/>
                  <a:pt x="43938" y="199706"/>
                  <a:pt x="0" y="0"/>
                </a:cubicBezTo>
                <a:close/>
              </a:path>
              <a:path w="8604535" h="400110" stroke="0" extrusionOk="0">
                <a:moveTo>
                  <a:pt x="0" y="0"/>
                </a:moveTo>
                <a:cubicBezTo>
                  <a:pt x="315951" y="-76558"/>
                  <a:pt x="505725" y="7825"/>
                  <a:pt x="745726" y="0"/>
                </a:cubicBezTo>
                <a:cubicBezTo>
                  <a:pt x="985727" y="-7825"/>
                  <a:pt x="1119407" y="36797"/>
                  <a:pt x="1319362" y="0"/>
                </a:cubicBezTo>
                <a:cubicBezTo>
                  <a:pt x="1519317" y="-36797"/>
                  <a:pt x="1630346" y="47250"/>
                  <a:pt x="1720907" y="0"/>
                </a:cubicBezTo>
                <a:cubicBezTo>
                  <a:pt x="1811469" y="-47250"/>
                  <a:pt x="2140052" y="36120"/>
                  <a:pt x="2294543" y="0"/>
                </a:cubicBezTo>
                <a:cubicBezTo>
                  <a:pt x="2449034" y="-36120"/>
                  <a:pt x="2764455" y="19040"/>
                  <a:pt x="3040269" y="0"/>
                </a:cubicBezTo>
                <a:cubicBezTo>
                  <a:pt x="3316083" y="-19040"/>
                  <a:pt x="3303895" y="35554"/>
                  <a:pt x="3441814" y="0"/>
                </a:cubicBezTo>
                <a:cubicBezTo>
                  <a:pt x="3579733" y="-35554"/>
                  <a:pt x="3641986" y="5262"/>
                  <a:pt x="3757314" y="0"/>
                </a:cubicBezTo>
                <a:cubicBezTo>
                  <a:pt x="3872642" y="-5262"/>
                  <a:pt x="4086913" y="33160"/>
                  <a:pt x="4330949" y="0"/>
                </a:cubicBezTo>
                <a:cubicBezTo>
                  <a:pt x="4574986" y="-33160"/>
                  <a:pt x="4680771" y="36637"/>
                  <a:pt x="4904585" y="0"/>
                </a:cubicBezTo>
                <a:cubicBezTo>
                  <a:pt x="5128399" y="-36637"/>
                  <a:pt x="5417197" y="32875"/>
                  <a:pt x="5564266" y="0"/>
                </a:cubicBezTo>
                <a:cubicBezTo>
                  <a:pt x="5711335" y="-32875"/>
                  <a:pt x="5895299" y="13995"/>
                  <a:pt x="6051856" y="0"/>
                </a:cubicBezTo>
                <a:cubicBezTo>
                  <a:pt x="6208413" y="-13995"/>
                  <a:pt x="6236558" y="33554"/>
                  <a:pt x="6367356" y="0"/>
                </a:cubicBezTo>
                <a:cubicBezTo>
                  <a:pt x="6498154" y="-33554"/>
                  <a:pt x="6661918" y="9247"/>
                  <a:pt x="6768901" y="0"/>
                </a:cubicBezTo>
                <a:cubicBezTo>
                  <a:pt x="6875885" y="-9247"/>
                  <a:pt x="7259017" y="55293"/>
                  <a:pt x="7514627" y="0"/>
                </a:cubicBezTo>
                <a:cubicBezTo>
                  <a:pt x="7770237" y="-55293"/>
                  <a:pt x="7780538" y="6982"/>
                  <a:pt x="7916172" y="0"/>
                </a:cubicBezTo>
                <a:cubicBezTo>
                  <a:pt x="8051806" y="-6982"/>
                  <a:pt x="8342021" y="9975"/>
                  <a:pt x="8604535" y="0"/>
                </a:cubicBezTo>
                <a:cubicBezTo>
                  <a:pt x="8630363" y="119505"/>
                  <a:pt x="8567297" y="230070"/>
                  <a:pt x="8604535" y="400110"/>
                </a:cubicBezTo>
                <a:cubicBezTo>
                  <a:pt x="8306480" y="453887"/>
                  <a:pt x="8201542" y="322287"/>
                  <a:pt x="7858809" y="400110"/>
                </a:cubicBezTo>
                <a:cubicBezTo>
                  <a:pt x="7516076" y="477933"/>
                  <a:pt x="7645507" y="384215"/>
                  <a:pt x="7543309" y="400110"/>
                </a:cubicBezTo>
                <a:cubicBezTo>
                  <a:pt x="7441111" y="416005"/>
                  <a:pt x="7247750" y="392970"/>
                  <a:pt x="6969673" y="400110"/>
                </a:cubicBezTo>
                <a:cubicBezTo>
                  <a:pt x="6691596" y="407250"/>
                  <a:pt x="6568951" y="374181"/>
                  <a:pt x="6223947" y="400110"/>
                </a:cubicBezTo>
                <a:cubicBezTo>
                  <a:pt x="5878943" y="426039"/>
                  <a:pt x="5729551" y="328202"/>
                  <a:pt x="5478221" y="400110"/>
                </a:cubicBezTo>
                <a:cubicBezTo>
                  <a:pt x="5226891" y="472018"/>
                  <a:pt x="5149470" y="389795"/>
                  <a:pt x="4904585" y="400110"/>
                </a:cubicBezTo>
                <a:cubicBezTo>
                  <a:pt x="4659700" y="410425"/>
                  <a:pt x="4457299" y="356604"/>
                  <a:pt x="4330949" y="400110"/>
                </a:cubicBezTo>
                <a:cubicBezTo>
                  <a:pt x="4204599" y="443616"/>
                  <a:pt x="3853990" y="360310"/>
                  <a:pt x="3671268" y="400110"/>
                </a:cubicBezTo>
                <a:cubicBezTo>
                  <a:pt x="3488546" y="439910"/>
                  <a:pt x="3189008" y="330704"/>
                  <a:pt x="2925542" y="400110"/>
                </a:cubicBezTo>
                <a:cubicBezTo>
                  <a:pt x="2662076" y="469516"/>
                  <a:pt x="2754882" y="392458"/>
                  <a:pt x="2610042" y="400110"/>
                </a:cubicBezTo>
                <a:cubicBezTo>
                  <a:pt x="2465202" y="407762"/>
                  <a:pt x="2368420" y="388493"/>
                  <a:pt x="2294543" y="400110"/>
                </a:cubicBezTo>
                <a:cubicBezTo>
                  <a:pt x="2220666" y="411727"/>
                  <a:pt x="1912885" y="351466"/>
                  <a:pt x="1806952" y="400110"/>
                </a:cubicBezTo>
                <a:cubicBezTo>
                  <a:pt x="1701019" y="448754"/>
                  <a:pt x="1403038" y="395841"/>
                  <a:pt x="1233317" y="400110"/>
                </a:cubicBezTo>
                <a:cubicBezTo>
                  <a:pt x="1063597" y="404379"/>
                  <a:pt x="882991" y="348658"/>
                  <a:pt x="745726" y="400110"/>
                </a:cubicBezTo>
                <a:cubicBezTo>
                  <a:pt x="608461" y="451562"/>
                  <a:pt x="221670" y="383350"/>
                  <a:pt x="0" y="400110"/>
                </a:cubicBezTo>
                <a:cubicBezTo>
                  <a:pt x="-21402" y="312767"/>
                  <a:pt x="38586" y="178956"/>
                  <a:pt x="0" y="0"/>
                </a:cubicBezTo>
                <a:close/>
              </a:path>
            </a:pathLst>
          </a:custGeom>
          <a:solidFill>
            <a:srgbClr val="FFC000"/>
          </a:solidFill>
          <a:ln w="38100">
            <a:solidFill>
              <a:schemeClr val="tx1"/>
            </a:solidFill>
            <a:extLst>
              <a:ext uri="{C807C97D-BFC1-408E-A445-0C87EB9F89A2}">
                <ask:lineSketchStyleProps xmlns:ask="http://schemas.microsoft.com/office/drawing/2018/sketchyshapes" xmlns="" sd="981765707">
                  <a:prstGeom prst="rect">
                    <a:avLst/>
                  </a:prstGeom>
                  <ask:type>
                    <ask:lineSketchScribble/>
                  </ask:type>
                </ask:lineSketchStyleProps>
              </a:ext>
            </a:extLst>
          </a:ln>
        </p:spPr>
        <p:txBody>
          <a:bodyPr wrap="none" rtlCol="0">
            <a:spAutoFit/>
          </a:bodyPr>
          <a:lstStyle/>
          <a:p>
            <a:r>
              <a:rPr lang="en-US" sz="2000" b="1"/>
              <a:t>Excellent presentation on connecting TL and SL FFs through dispersion relations</a:t>
            </a:r>
          </a:p>
        </p:txBody>
      </p:sp>
      <p:pic>
        <p:nvPicPr>
          <p:cNvPr id="9" name="Content Placeholder 4">
            <a:extLst>
              <a:ext uri="{FF2B5EF4-FFF2-40B4-BE49-F238E27FC236}">
                <a16:creationId xmlns:a16="http://schemas.microsoft.com/office/drawing/2014/main" id="{17E1FD86-62D9-A04C-A656-1E2786A69068}"/>
              </a:ext>
            </a:extLst>
          </p:cNvPr>
          <p:cNvPicPr>
            <a:picLocks noChangeAspect="1"/>
          </p:cNvPicPr>
          <p:nvPr/>
        </p:nvPicPr>
        <p:blipFill>
          <a:blip r:embed="rId3"/>
          <a:stretch>
            <a:fillRect/>
          </a:stretch>
        </p:blipFill>
        <p:spPr bwMode="auto">
          <a:xfrm>
            <a:off x="1314934" y="1430865"/>
            <a:ext cx="6514131" cy="49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74615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9"/>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CD768-D045-224D-9AF0-08B40120F3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F00062-90B6-9F4B-815B-AB6B5C1630ED}"/>
              </a:ext>
            </a:extLst>
          </p:cNvPr>
          <p:cNvSpPr>
            <a:spLocks noGrp="1"/>
          </p:cNvSpPr>
          <p:nvPr>
            <p:ph idx="1"/>
          </p:nvPr>
        </p:nvSpPr>
        <p:spPr/>
        <p:txBody>
          <a:bodyPr/>
          <a:lstStyle/>
          <a:p>
            <a:pPr marL="0" indent="0">
              <a:buNone/>
            </a:pPr>
            <a:r>
              <a:rPr lang="en-US" dirty="0"/>
              <a:t> </a:t>
            </a:r>
          </a:p>
        </p:txBody>
      </p:sp>
      <p:sp>
        <p:nvSpPr>
          <p:cNvPr id="4" name="Footer Placeholder 3">
            <a:extLst>
              <a:ext uri="{FF2B5EF4-FFF2-40B4-BE49-F238E27FC236}">
                <a16:creationId xmlns:a16="http://schemas.microsoft.com/office/drawing/2014/main" id="{27150ADC-E21A-F647-8D7C-4AC9C42F350E}"/>
              </a:ext>
            </a:extLst>
          </p:cNvPr>
          <p:cNvSpPr>
            <a:spLocks noGrp="1"/>
          </p:cNvSpPr>
          <p:nvPr>
            <p:ph type="ftr" sz="quarter" idx="11"/>
          </p:nvPr>
        </p:nvSpPr>
        <p:spPr/>
        <p:txBody>
          <a:bodyPr/>
          <a:lstStyle/>
          <a:p>
            <a:pPr>
              <a:defRPr/>
            </a:pPr>
            <a:r>
              <a:rPr lang="en-US"/>
              <a:t>P.L. Cole  -- Strong QCD from Hadron Structure Experiments    Nov. 6, 2019</a:t>
            </a:r>
            <a:endParaRPr lang="en-US" dirty="0"/>
          </a:p>
        </p:txBody>
      </p:sp>
      <p:sp>
        <p:nvSpPr>
          <p:cNvPr id="8" name="Rectangle 2">
            <a:extLst>
              <a:ext uri="{FF2B5EF4-FFF2-40B4-BE49-F238E27FC236}">
                <a16:creationId xmlns:a16="http://schemas.microsoft.com/office/drawing/2014/main" id="{59EFA446-A813-764B-9991-5E21BE1D874C}"/>
              </a:ext>
            </a:extLst>
          </p:cNvPr>
          <p:cNvSpPr>
            <a:spLocks noChangeArrowheads="1"/>
          </p:cNvSpPr>
          <p:nvPr/>
        </p:nvSpPr>
        <p:spPr bwMode="auto">
          <a:xfrm>
            <a:off x="0" y="128149"/>
            <a:ext cx="9144000" cy="1200329"/>
          </a:xfrm>
          <a:prstGeom prst="rect">
            <a:avLst/>
          </a:prstGeom>
          <a:gradFill flip="none" rotWithShape="1">
            <a:gsLst>
              <a:gs pos="0">
                <a:srgbClr val="FFBF16">
                  <a:shade val="30000"/>
                  <a:satMod val="115000"/>
                  <a:lumMod val="97000"/>
                  <a:lumOff val="3000"/>
                </a:srgbClr>
              </a:gs>
              <a:gs pos="15000">
                <a:srgbClr val="FFBF16">
                  <a:shade val="67500"/>
                  <a:satMod val="115000"/>
                </a:srgbClr>
              </a:gs>
              <a:gs pos="100000">
                <a:srgbClr val="FFBF16">
                  <a:shade val="100000"/>
                  <a:satMod val="115000"/>
                </a:srgbClr>
              </a:gs>
            </a:gsLst>
            <a:lin ang="16200000" scaled="1"/>
            <a:tileRect/>
          </a:gradFill>
          <a:ln w="57150" cmpd="dbl">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headEnd/>
            <a:tailEnd/>
          </a:ln>
          <a:effectLst>
            <a:glow rad="101600">
              <a:schemeClr val="accent2">
                <a:satMod val="175000"/>
                <a:alpha val="40000"/>
              </a:schemeClr>
            </a:glow>
            <a:outerShdw blurRad="419100" dist="50800" dir="5400000" algn="ctr" rotWithShape="0">
              <a:srgbClr val="000000">
                <a:alpha val="43137"/>
              </a:srgbClr>
            </a:outerShdw>
          </a:effectLst>
          <a:scene3d>
            <a:camera prst="orthographicFront"/>
            <a:lightRig rig="threePt" dir="t"/>
          </a:scene3d>
          <a:sp3d>
            <a:bevelT prst="relaxedInset"/>
          </a:sp3d>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sz="3600" b="1" dirty="0"/>
              <a:t>Bridging a Gap Between Space-like and </a:t>
            </a:r>
          </a:p>
          <a:p>
            <a:pPr algn="ctr" eaLnBrk="1" hangingPunct="1">
              <a:spcBef>
                <a:spcPct val="0"/>
              </a:spcBef>
              <a:buFontTx/>
              <a:buNone/>
              <a:defRPr/>
            </a:pPr>
            <a:r>
              <a:rPr lang="en-US" sz="3600" b="1" dirty="0"/>
              <a:t>Time-like EM Transition Form Factors</a:t>
            </a:r>
            <a:endParaRPr lang="en-US" sz="3600" b="1" dirty="0">
              <a:ln w="22225">
                <a:solidFill>
                  <a:schemeClr val="accent2"/>
                </a:solidFill>
                <a:prstDash val="solid"/>
              </a:ln>
              <a:solidFill>
                <a:srgbClr val="C00000"/>
              </a:solidFill>
              <a:latin typeface="+mn-lt"/>
              <a:cs typeface="+mn-cs"/>
            </a:endParaRPr>
          </a:p>
        </p:txBody>
      </p:sp>
      <p:pic>
        <p:nvPicPr>
          <p:cNvPr id="9" name="Picture 8">
            <a:extLst>
              <a:ext uri="{FF2B5EF4-FFF2-40B4-BE49-F238E27FC236}">
                <a16:creationId xmlns:a16="http://schemas.microsoft.com/office/drawing/2014/main" id="{D4B279E4-D654-F745-9495-84691048DC31}"/>
              </a:ext>
            </a:extLst>
          </p:cNvPr>
          <p:cNvPicPr>
            <a:picLocks noChangeAspect="1"/>
          </p:cNvPicPr>
          <p:nvPr/>
        </p:nvPicPr>
        <p:blipFill rotWithShape="1">
          <a:blip r:embed="rId2"/>
          <a:srcRect l="14858" r="3981" b="7799"/>
          <a:stretch/>
        </p:blipFill>
        <p:spPr>
          <a:xfrm>
            <a:off x="1644650" y="1738297"/>
            <a:ext cx="6402863" cy="3124876"/>
          </a:xfrm>
          <a:prstGeom prst="rect">
            <a:avLst/>
          </a:prstGeom>
        </p:spPr>
      </p:pic>
      <p:pic>
        <p:nvPicPr>
          <p:cNvPr id="10" name="Picture 9">
            <a:extLst>
              <a:ext uri="{FF2B5EF4-FFF2-40B4-BE49-F238E27FC236}">
                <a16:creationId xmlns:a16="http://schemas.microsoft.com/office/drawing/2014/main" id="{BDD62C12-DB7C-0640-921B-8FD1381E6057}"/>
              </a:ext>
            </a:extLst>
          </p:cNvPr>
          <p:cNvPicPr>
            <a:picLocks noChangeAspect="1"/>
          </p:cNvPicPr>
          <p:nvPr/>
        </p:nvPicPr>
        <p:blipFill>
          <a:blip r:embed="rId3"/>
          <a:stretch>
            <a:fillRect/>
          </a:stretch>
        </p:blipFill>
        <p:spPr>
          <a:xfrm>
            <a:off x="1455181" y="5119703"/>
            <a:ext cx="6781800" cy="584200"/>
          </a:xfrm>
          <a:prstGeom prst="rect">
            <a:avLst/>
          </a:prstGeom>
        </p:spPr>
      </p:pic>
      <p:sp>
        <p:nvSpPr>
          <p:cNvPr id="11" name="TextBox 10">
            <a:extLst>
              <a:ext uri="{FF2B5EF4-FFF2-40B4-BE49-F238E27FC236}">
                <a16:creationId xmlns:a16="http://schemas.microsoft.com/office/drawing/2014/main" id="{CB7B740F-3ECD-934D-A089-CCC70443C764}"/>
              </a:ext>
            </a:extLst>
          </p:cNvPr>
          <p:cNvSpPr txBox="1"/>
          <p:nvPr/>
        </p:nvSpPr>
        <p:spPr>
          <a:xfrm>
            <a:off x="450547" y="6029861"/>
            <a:ext cx="2121991" cy="369332"/>
          </a:xfrm>
          <a:prstGeom prst="rect">
            <a:avLst/>
          </a:prstGeom>
          <a:solidFill>
            <a:srgbClr val="FFC000"/>
          </a:solidFill>
        </p:spPr>
        <p:txBody>
          <a:bodyPr wrap="none" rtlCol="0">
            <a:spAutoFit/>
          </a:bodyPr>
          <a:lstStyle/>
          <a:p>
            <a:r>
              <a:rPr lang="en-US" dirty="0"/>
              <a:t>More on this now…..</a:t>
            </a:r>
          </a:p>
        </p:txBody>
      </p:sp>
    </p:spTree>
    <p:extLst>
      <p:ext uri="{BB962C8B-B14F-4D97-AF65-F5344CB8AC3E}">
        <p14:creationId xmlns:p14="http://schemas.microsoft.com/office/powerpoint/2010/main" val="3031735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7F367-0AFF-C841-BC9E-48B58F439D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A86BAF-E3D1-454E-BC46-0B68C31C502A}"/>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8C2EC470-FB2B-3E46-83A0-CCCF65286D88}"/>
              </a:ext>
            </a:extLst>
          </p:cNvPr>
          <p:cNvSpPr>
            <a:spLocks noGrp="1"/>
          </p:cNvSpPr>
          <p:nvPr>
            <p:ph type="ftr" sz="quarter" idx="11"/>
          </p:nvPr>
        </p:nvSpPr>
        <p:spPr/>
        <p:txBody>
          <a:bodyPr/>
          <a:lstStyle/>
          <a:p>
            <a:pPr>
              <a:defRPr/>
            </a:pPr>
            <a:r>
              <a:rPr lang="en-US"/>
              <a:t>P.L. Cole  -- Strong QCD from Hadron Structure Experiments    Nov. 6, 2019</a:t>
            </a:r>
            <a:endParaRPr lang="en-US" dirty="0"/>
          </a:p>
        </p:txBody>
      </p:sp>
      <p:pic>
        <p:nvPicPr>
          <p:cNvPr id="5" name="Picture 4">
            <a:extLst>
              <a:ext uri="{FF2B5EF4-FFF2-40B4-BE49-F238E27FC236}">
                <a16:creationId xmlns:a16="http://schemas.microsoft.com/office/drawing/2014/main" id="{B96D4D3B-1C95-9C4E-92B4-A10FB7FA191B}"/>
              </a:ext>
            </a:extLst>
          </p:cNvPr>
          <p:cNvPicPr>
            <a:picLocks noChangeAspect="1"/>
          </p:cNvPicPr>
          <p:nvPr/>
        </p:nvPicPr>
        <p:blipFill>
          <a:blip r:embed="rId2"/>
          <a:stretch>
            <a:fillRect/>
          </a:stretch>
        </p:blipFill>
        <p:spPr>
          <a:xfrm>
            <a:off x="26714" y="0"/>
            <a:ext cx="9090571" cy="6858000"/>
          </a:xfrm>
          <a:prstGeom prst="rect">
            <a:avLst/>
          </a:prstGeom>
        </p:spPr>
      </p:pic>
      <p:sp>
        <p:nvSpPr>
          <p:cNvPr id="6" name="TextBox 5">
            <a:extLst>
              <a:ext uri="{FF2B5EF4-FFF2-40B4-BE49-F238E27FC236}">
                <a16:creationId xmlns:a16="http://schemas.microsoft.com/office/drawing/2014/main" id="{C9575F60-49E5-1F45-B236-45E65DB03F78}"/>
              </a:ext>
            </a:extLst>
          </p:cNvPr>
          <p:cNvSpPr txBox="1"/>
          <p:nvPr/>
        </p:nvSpPr>
        <p:spPr>
          <a:xfrm>
            <a:off x="5976730" y="49284"/>
            <a:ext cx="3034749" cy="369332"/>
          </a:xfrm>
          <a:prstGeom prst="rect">
            <a:avLst/>
          </a:prstGeom>
          <a:solidFill>
            <a:srgbClr val="FFC000"/>
          </a:solidFill>
        </p:spPr>
        <p:txBody>
          <a:bodyPr wrap="square" rtlCol="0">
            <a:spAutoFit/>
          </a:bodyPr>
          <a:lstStyle/>
          <a:p>
            <a:r>
              <a:rPr lang="en-US" dirty="0"/>
              <a:t>Simone </a:t>
            </a:r>
            <a:r>
              <a:rPr lang="en-US" dirty="0" err="1"/>
              <a:t>Pacetti</a:t>
            </a:r>
            <a:r>
              <a:rPr lang="en-US" dirty="0"/>
              <a:t> BES III (2019)</a:t>
            </a:r>
          </a:p>
        </p:txBody>
      </p:sp>
      <p:sp>
        <p:nvSpPr>
          <p:cNvPr id="8" name="TextBox 7">
            <a:extLst>
              <a:ext uri="{FF2B5EF4-FFF2-40B4-BE49-F238E27FC236}">
                <a16:creationId xmlns:a16="http://schemas.microsoft.com/office/drawing/2014/main" id="{7EA04114-FF92-7E40-B3D5-B8CE8AFE0282}"/>
              </a:ext>
            </a:extLst>
          </p:cNvPr>
          <p:cNvSpPr txBox="1"/>
          <p:nvPr/>
        </p:nvSpPr>
        <p:spPr>
          <a:xfrm>
            <a:off x="7275443" y="6241832"/>
            <a:ext cx="1868557" cy="646331"/>
          </a:xfrm>
          <a:prstGeom prst="rect">
            <a:avLst/>
          </a:prstGeom>
          <a:solidFill>
            <a:srgbClr val="FFC000"/>
          </a:solidFill>
        </p:spPr>
        <p:txBody>
          <a:bodyPr wrap="square" rtlCol="0">
            <a:spAutoFit/>
          </a:bodyPr>
          <a:lstStyle/>
          <a:p>
            <a:r>
              <a:rPr lang="en-US" dirty="0"/>
              <a:t>Simone </a:t>
            </a:r>
            <a:r>
              <a:rPr lang="en-US" dirty="0" err="1"/>
              <a:t>Pacetti</a:t>
            </a:r>
            <a:endParaRPr lang="en-US" dirty="0"/>
          </a:p>
          <a:p>
            <a:r>
              <a:rPr lang="en-US" dirty="0"/>
              <a:t>BES III Workshop</a:t>
            </a:r>
          </a:p>
        </p:txBody>
      </p:sp>
    </p:spTree>
    <p:extLst>
      <p:ext uri="{BB962C8B-B14F-4D97-AF65-F5344CB8AC3E}">
        <p14:creationId xmlns:p14="http://schemas.microsoft.com/office/powerpoint/2010/main" val="3336136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11BB0-347B-354D-A61C-80A950ECF63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A1CB76-A9E8-5443-9B2B-11249D7060E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DCC8ACC8-7FAD-8B4C-B779-F7FC0C0CE44D}"/>
              </a:ext>
            </a:extLst>
          </p:cNvPr>
          <p:cNvSpPr>
            <a:spLocks noGrp="1"/>
          </p:cNvSpPr>
          <p:nvPr>
            <p:ph type="ftr" sz="quarter" idx="11"/>
          </p:nvPr>
        </p:nvSpPr>
        <p:spPr/>
        <p:txBody>
          <a:bodyPr/>
          <a:lstStyle/>
          <a:p>
            <a:pPr>
              <a:defRPr/>
            </a:pPr>
            <a:r>
              <a:rPr lang="en-US"/>
              <a:t>P.L. Cole  -- Strong QCD from Hadron Structure Experiments    Nov. 6, 2019</a:t>
            </a:r>
          </a:p>
        </p:txBody>
      </p:sp>
      <p:pic>
        <p:nvPicPr>
          <p:cNvPr id="5" name="Picture 4">
            <a:extLst>
              <a:ext uri="{FF2B5EF4-FFF2-40B4-BE49-F238E27FC236}">
                <a16:creationId xmlns:a16="http://schemas.microsoft.com/office/drawing/2014/main" id="{E86A79DB-93F3-8A4E-A46E-EC64ADFBDE40}"/>
              </a:ext>
            </a:extLst>
          </p:cNvPr>
          <p:cNvPicPr>
            <a:picLocks noChangeAspect="1"/>
          </p:cNvPicPr>
          <p:nvPr/>
        </p:nvPicPr>
        <p:blipFill>
          <a:blip r:embed="rId2"/>
          <a:stretch>
            <a:fillRect/>
          </a:stretch>
        </p:blipFill>
        <p:spPr>
          <a:xfrm>
            <a:off x="87339" y="72030"/>
            <a:ext cx="9056661" cy="6858000"/>
          </a:xfrm>
          <a:custGeom>
            <a:avLst/>
            <a:gdLst>
              <a:gd name="connsiteX0" fmla="*/ 0 w 9056661"/>
              <a:gd name="connsiteY0" fmla="*/ 0 h 6858000"/>
              <a:gd name="connsiteX1" fmla="*/ 9056661 w 9056661"/>
              <a:gd name="connsiteY1" fmla="*/ 0 h 6858000"/>
              <a:gd name="connsiteX2" fmla="*/ 9056661 w 9056661"/>
              <a:gd name="connsiteY2" fmla="*/ 6858000 h 6858000"/>
              <a:gd name="connsiteX3" fmla="*/ 0 w 9056661"/>
              <a:gd name="connsiteY3" fmla="*/ 6858000 h 6858000"/>
              <a:gd name="connsiteX4" fmla="*/ 0 w 905666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6661" h="6858000" fill="none" extrusionOk="0">
                <a:moveTo>
                  <a:pt x="0" y="0"/>
                </a:moveTo>
                <a:cubicBezTo>
                  <a:pt x="1073031" y="-97417"/>
                  <a:pt x="8131659" y="143660"/>
                  <a:pt x="9056661" y="0"/>
                </a:cubicBezTo>
                <a:cubicBezTo>
                  <a:pt x="9220389" y="1149605"/>
                  <a:pt x="9143351" y="3627342"/>
                  <a:pt x="9056661" y="6858000"/>
                </a:cubicBezTo>
                <a:cubicBezTo>
                  <a:pt x="5455431" y="6884978"/>
                  <a:pt x="3668846" y="6791455"/>
                  <a:pt x="0" y="6858000"/>
                </a:cubicBezTo>
                <a:cubicBezTo>
                  <a:pt x="-90991" y="3600690"/>
                  <a:pt x="104129" y="1406413"/>
                  <a:pt x="0" y="0"/>
                </a:cubicBezTo>
                <a:close/>
              </a:path>
              <a:path w="9056661" h="6858000" stroke="0" extrusionOk="0">
                <a:moveTo>
                  <a:pt x="0" y="0"/>
                </a:moveTo>
                <a:cubicBezTo>
                  <a:pt x="2658689" y="56297"/>
                  <a:pt x="4577658" y="-40108"/>
                  <a:pt x="9056661" y="0"/>
                </a:cubicBezTo>
                <a:cubicBezTo>
                  <a:pt x="9062579" y="2914721"/>
                  <a:pt x="8911262" y="3689141"/>
                  <a:pt x="9056661" y="6858000"/>
                </a:cubicBezTo>
                <a:cubicBezTo>
                  <a:pt x="6464560" y="6732960"/>
                  <a:pt x="1176494" y="6937117"/>
                  <a:pt x="0" y="6858000"/>
                </a:cubicBezTo>
                <a:cubicBezTo>
                  <a:pt x="134642" y="4484053"/>
                  <a:pt x="100571" y="2589287"/>
                  <a:pt x="0" y="0"/>
                </a:cubicBezTo>
                <a:close/>
              </a:path>
            </a:pathLst>
          </a:custGeom>
          <a:ln>
            <a:solidFill>
              <a:schemeClr val="tx1"/>
            </a:solidFill>
            <a:extLst>
              <a:ext uri="{C807C97D-BFC1-408E-A445-0C87EB9F89A2}">
                <ask:lineSketchStyleProps xmlns:ask="http://schemas.microsoft.com/office/drawing/2018/sketchyshapes" xmlns="" sd="2443697406">
                  <a:prstGeom prst="rect">
                    <a:avLst/>
                  </a:prstGeom>
                  <ask:type>
                    <ask:lineSketchCurved/>
                  </ask:type>
                </ask:lineSketchStyleProps>
              </a:ext>
            </a:extLst>
          </a:ln>
        </p:spPr>
      </p:pic>
      <p:sp>
        <p:nvSpPr>
          <p:cNvPr id="7" name="TextBox 6">
            <a:extLst>
              <a:ext uri="{FF2B5EF4-FFF2-40B4-BE49-F238E27FC236}">
                <a16:creationId xmlns:a16="http://schemas.microsoft.com/office/drawing/2014/main" id="{14C91948-8D5B-7746-AD14-33DA0AB057E4}"/>
              </a:ext>
            </a:extLst>
          </p:cNvPr>
          <p:cNvSpPr txBox="1"/>
          <p:nvPr/>
        </p:nvSpPr>
        <p:spPr>
          <a:xfrm>
            <a:off x="7275443" y="6235510"/>
            <a:ext cx="1868557" cy="646331"/>
          </a:xfrm>
          <a:prstGeom prst="rect">
            <a:avLst/>
          </a:prstGeom>
          <a:solidFill>
            <a:srgbClr val="FFC000"/>
          </a:solidFill>
        </p:spPr>
        <p:txBody>
          <a:bodyPr wrap="square" rtlCol="0">
            <a:spAutoFit/>
          </a:bodyPr>
          <a:lstStyle/>
          <a:p>
            <a:r>
              <a:rPr lang="en-US"/>
              <a:t>Simone </a:t>
            </a:r>
            <a:r>
              <a:rPr lang="en-US" err="1"/>
              <a:t>Pacetti</a:t>
            </a:r>
            <a:endParaRPr lang="en-US"/>
          </a:p>
          <a:p>
            <a:r>
              <a:rPr lang="en-US"/>
              <a:t>BES III Workshop</a:t>
            </a:r>
          </a:p>
        </p:txBody>
      </p:sp>
      <p:sp>
        <p:nvSpPr>
          <p:cNvPr id="8" name="Rectangle 7">
            <a:extLst>
              <a:ext uri="{FF2B5EF4-FFF2-40B4-BE49-F238E27FC236}">
                <a16:creationId xmlns:a16="http://schemas.microsoft.com/office/drawing/2014/main" id="{868D4CB5-3E08-EA4B-948F-B431B4E10241}"/>
              </a:ext>
            </a:extLst>
          </p:cNvPr>
          <p:cNvSpPr/>
          <p:nvPr/>
        </p:nvSpPr>
        <p:spPr>
          <a:xfrm>
            <a:off x="844438" y="5010749"/>
            <a:ext cx="2716909" cy="1668427"/>
          </a:xfrm>
          <a:custGeom>
            <a:avLst/>
            <a:gdLst>
              <a:gd name="connsiteX0" fmla="*/ 0 w 2716909"/>
              <a:gd name="connsiteY0" fmla="*/ 0 h 1668427"/>
              <a:gd name="connsiteX1" fmla="*/ 570551 w 2716909"/>
              <a:gd name="connsiteY1" fmla="*/ 0 h 1668427"/>
              <a:gd name="connsiteX2" fmla="*/ 1168271 w 2716909"/>
              <a:gd name="connsiteY2" fmla="*/ 0 h 1668427"/>
              <a:gd name="connsiteX3" fmla="*/ 1765991 w 2716909"/>
              <a:gd name="connsiteY3" fmla="*/ 0 h 1668427"/>
              <a:gd name="connsiteX4" fmla="*/ 2227865 w 2716909"/>
              <a:gd name="connsiteY4" fmla="*/ 0 h 1668427"/>
              <a:gd name="connsiteX5" fmla="*/ 2716909 w 2716909"/>
              <a:gd name="connsiteY5" fmla="*/ 0 h 1668427"/>
              <a:gd name="connsiteX6" fmla="*/ 2716909 w 2716909"/>
              <a:gd name="connsiteY6" fmla="*/ 572827 h 1668427"/>
              <a:gd name="connsiteX7" fmla="*/ 2716909 w 2716909"/>
              <a:gd name="connsiteY7" fmla="*/ 1128969 h 1668427"/>
              <a:gd name="connsiteX8" fmla="*/ 2716909 w 2716909"/>
              <a:gd name="connsiteY8" fmla="*/ 1668427 h 1668427"/>
              <a:gd name="connsiteX9" fmla="*/ 2200696 w 2716909"/>
              <a:gd name="connsiteY9" fmla="*/ 1668427 h 1668427"/>
              <a:gd name="connsiteX10" fmla="*/ 1630145 w 2716909"/>
              <a:gd name="connsiteY10" fmla="*/ 1668427 h 1668427"/>
              <a:gd name="connsiteX11" fmla="*/ 1059595 w 2716909"/>
              <a:gd name="connsiteY11" fmla="*/ 1668427 h 1668427"/>
              <a:gd name="connsiteX12" fmla="*/ 0 w 2716909"/>
              <a:gd name="connsiteY12" fmla="*/ 1668427 h 1668427"/>
              <a:gd name="connsiteX13" fmla="*/ 0 w 2716909"/>
              <a:gd name="connsiteY13" fmla="*/ 1112285 h 1668427"/>
              <a:gd name="connsiteX14" fmla="*/ 0 w 2716909"/>
              <a:gd name="connsiteY14" fmla="*/ 589511 h 1668427"/>
              <a:gd name="connsiteX15" fmla="*/ 0 w 2716909"/>
              <a:gd name="connsiteY15" fmla="*/ 0 h 166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16909" h="1668427" extrusionOk="0">
                <a:moveTo>
                  <a:pt x="0" y="0"/>
                </a:moveTo>
                <a:cubicBezTo>
                  <a:pt x="187766" y="-28536"/>
                  <a:pt x="336072" y="14352"/>
                  <a:pt x="570551" y="0"/>
                </a:cubicBezTo>
                <a:cubicBezTo>
                  <a:pt x="805030" y="-14352"/>
                  <a:pt x="980203" y="71091"/>
                  <a:pt x="1168271" y="0"/>
                </a:cubicBezTo>
                <a:cubicBezTo>
                  <a:pt x="1356339" y="-71091"/>
                  <a:pt x="1623277" y="55639"/>
                  <a:pt x="1765991" y="0"/>
                </a:cubicBezTo>
                <a:cubicBezTo>
                  <a:pt x="1908705" y="-55639"/>
                  <a:pt x="2103117" y="37648"/>
                  <a:pt x="2227865" y="0"/>
                </a:cubicBezTo>
                <a:cubicBezTo>
                  <a:pt x="2352613" y="-37648"/>
                  <a:pt x="2596857" y="42705"/>
                  <a:pt x="2716909" y="0"/>
                </a:cubicBezTo>
                <a:cubicBezTo>
                  <a:pt x="2744232" y="120943"/>
                  <a:pt x="2703024" y="364178"/>
                  <a:pt x="2716909" y="572827"/>
                </a:cubicBezTo>
                <a:cubicBezTo>
                  <a:pt x="2730794" y="781476"/>
                  <a:pt x="2661299" y="978219"/>
                  <a:pt x="2716909" y="1128969"/>
                </a:cubicBezTo>
                <a:cubicBezTo>
                  <a:pt x="2772519" y="1279719"/>
                  <a:pt x="2694082" y="1411282"/>
                  <a:pt x="2716909" y="1668427"/>
                </a:cubicBezTo>
                <a:cubicBezTo>
                  <a:pt x="2469001" y="1729000"/>
                  <a:pt x="2350117" y="1656577"/>
                  <a:pt x="2200696" y="1668427"/>
                </a:cubicBezTo>
                <a:cubicBezTo>
                  <a:pt x="2051275" y="1680277"/>
                  <a:pt x="1909273" y="1667664"/>
                  <a:pt x="1630145" y="1668427"/>
                </a:cubicBezTo>
                <a:cubicBezTo>
                  <a:pt x="1351017" y="1669190"/>
                  <a:pt x="1272375" y="1653324"/>
                  <a:pt x="1059595" y="1668427"/>
                </a:cubicBezTo>
                <a:cubicBezTo>
                  <a:pt x="846815" y="1683530"/>
                  <a:pt x="345205" y="1605714"/>
                  <a:pt x="0" y="1668427"/>
                </a:cubicBezTo>
                <a:cubicBezTo>
                  <a:pt x="-53120" y="1471040"/>
                  <a:pt x="65091" y="1272402"/>
                  <a:pt x="0" y="1112285"/>
                </a:cubicBezTo>
                <a:cubicBezTo>
                  <a:pt x="-65091" y="952168"/>
                  <a:pt x="3544" y="836775"/>
                  <a:pt x="0" y="589511"/>
                </a:cubicBezTo>
                <a:cubicBezTo>
                  <a:pt x="-3544" y="342247"/>
                  <a:pt x="37791" y="160684"/>
                  <a:pt x="0" y="0"/>
                </a:cubicBezTo>
                <a:close/>
              </a:path>
            </a:pathLst>
          </a:custGeom>
          <a:noFill/>
          <a:ln w="57150">
            <a:solidFill>
              <a:srgbClr val="C00000"/>
            </a:solidFill>
            <a:extLst>
              <a:ext uri="{C807C97D-BFC1-408E-A445-0C87EB9F89A2}">
                <ask:lineSketchStyleProps xmlns:ask="http://schemas.microsoft.com/office/drawing/2018/sketchyshapes" xmlns="" sd="1891350778">
                  <a:prstGeom prst="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7897EEC-C067-DC4F-AEBB-B44AFA8B237F}"/>
              </a:ext>
            </a:extLst>
          </p:cNvPr>
          <p:cNvPicPr>
            <a:picLocks noChangeAspect="1"/>
          </p:cNvPicPr>
          <p:nvPr/>
        </p:nvPicPr>
        <p:blipFill>
          <a:blip r:embed="rId3"/>
          <a:stretch>
            <a:fillRect/>
          </a:stretch>
        </p:blipFill>
        <p:spPr>
          <a:xfrm>
            <a:off x="0" y="3034038"/>
            <a:ext cx="9288379" cy="1179095"/>
          </a:xfrm>
          <a:prstGeom prst="rect">
            <a:avLst/>
          </a:prstGeom>
        </p:spPr>
      </p:pic>
      <p:sp>
        <p:nvSpPr>
          <p:cNvPr id="10" name="Rectangle 9">
            <a:extLst>
              <a:ext uri="{FF2B5EF4-FFF2-40B4-BE49-F238E27FC236}">
                <a16:creationId xmlns:a16="http://schemas.microsoft.com/office/drawing/2014/main" id="{A6D76957-F69C-F742-A17D-6A50D125E6CB}"/>
              </a:ext>
            </a:extLst>
          </p:cNvPr>
          <p:cNvSpPr/>
          <p:nvPr/>
        </p:nvSpPr>
        <p:spPr>
          <a:xfrm>
            <a:off x="812354" y="4267199"/>
            <a:ext cx="3492723" cy="705863"/>
          </a:xfrm>
          <a:prstGeom prst="rect">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3DE3B4-CD0B-C846-9800-AF0B08136B8D}"/>
              </a:ext>
            </a:extLst>
          </p:cNvPr>
          <p:cNvSpPr/>
          <p:nvPr/>
        </p:nvSpPr>
        <p:spPr>
          <a:xfrm>
            <a:off x="4749577" y="4213133"/>
            <a:ext cx="3582069" cy="646330"/>
          </a:xfrm>
          <a:prstGeom prst="rect">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A24433-FE71-0945-A621-4F4B9B1E5E42}"/>
              </a:ext>
            </a:extLst>
          </p:cNvPr>
          <p:cNvSpPr/>
          <p:nvPr/>
        </p:nvSpPr>
        <p:spPr>
          <a:xfrm>
            <a:off x="4806841" y="4971306"/>
            <a:ext cx="2893371" cy="1179096"/>
          </a:xfrm>
          <a:custGeom>
            <a:avLst/>
            <a:gdLst>
              <a:gd name="connsiteX0" fmla="*/ 0 w 2893371"/>
              <a:gd name="connsiteY0" fmla="*/ 0 h 1179096"/>
              <a:gd name="connsiteX1" fmla="*/ 607608 w 2893371"/>
              <a:gd name="connsiteY1" fmla="*/ 0 h 1179096"/>
              <a:gd name="connsiteX2" fmla="*/ 1099481 w 2893371"/>
              <a:gd name="connsiteY2" fmla="*/ 0 h 1179096"/>
              <a:gd name="connsiteX3" fmla="*/ 1678155 w 2893371"/>
              <a:gd name="connsiteY3" fmla="*/ 0 h 1179096"/>
              <a:gd name="connsiteX4" fmla="*/ 2198962 w 2893371"/>
              <a:gd name="connsiteY4" fmla="*/ 0 h 1179096"/>
              <a:gd name="connsiteX5" fmla="*/ 2893371 w 2893371"/>
              <a:gd name="connsiteY5" fmla="*/ 0 h 1179096"/>
              <a:gd name="connsiteX6" fmla="*/ 2893371 w 2893371"/>
              <a:gd name="connsiteY6" fmla="*/ 577757 h 1179096"/>
              <a:gd name="connsiteX7" fmla="*/ 2893371 w 2893371"/>
              <a:gd name="connsiteY7" fmla="*/ 1179096 h 1179096"/>
              <a:gd name="connsiteX8" fmla="*/ 2285763 w 2893371"/>
              <a:gd name="connsiteY8" fmla="*/ 1179096 h 1179096"/>
              <a:gd name="connsiteX9" fmla="*/ 1649221 w 2893371"/>
              <a:gd name="connsiteY9" fmla="*/ 1179096 h 1179096"/>
              <a:gd name="connsiteX10" fmla="*/ 1070547 w 2893371"/>
              <a:gd name="connsiteY10" fmla="*/ 1179096 h 1179096"/>
              <a:gd name="connsiteX11" fmla="*/ 520807 w 2893371"/>
              <a:gd name="connsiteY11" fmla="*/ 1179096 h 1179096"/>
              <a:gd name="connsiteX12" fmla="*/ 0 w 2893371"/>
              <a:gd name="connsiteY12" fmla="*/ 1179096 h 1179096"/>
              <a:gd name="connsiteX13" fmla="*/ 0 w 2893371"/>
              <a:gd name="connsiteY13" fmla="*/ 601339 h 1179096"/>
              <a:gd name="connsiteX14" fmla="*/ 0 w 2893371"/>
              <a:gd name="connsiteY14" fmla="*/ 0 h 117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93371" h="1179096" extrusionOk="0">
                <a:moveTo>
                  <a:pt x="0" y="0"/>
                </a:moveTo>
                <a:cubicBezTo>
                  <a:pt x="121652" y="-38309"/>
                  <a:pt x="367888" y="59202"/>
                  <a:pt x="607608" y="0"/>
                </a:cubicBezTo>
                <a:cubicBezTo>
                  <a:pt x="847328" y="-59202"/>
                  <a:pt x="899226" y="27800"/>
                  <a:pt x="1099481" y="0"/>
                </a:cubicBezTo>
                <a:cubicBezTo>
                  <a:pt x="1299736" y="-27800"/>
                  <a:pt x="1453212" y="44035"/>
                  <a:pt x="1678155" y="0"/>
                </a:cubicBezTo>
                <a:cubicBezTo>
                  <a:pt x="1903098" y="-44035"/>
                  <a:pt x="2043847" y="29981"/>
                  <a:pt x="2198962" y="0"/>
                </a:cubicBezTo>
                <a:cubicBezTo>
                  <a:pt x="2354077" y="-29981"/>
                  <a:pt x="2661581" y="38415"/>
                  <a:pt x="2893371" y="0"/>
                </a:cubicBezTo>
                <a:cubicBezTo>
                  <a:pt x="2955806" y="126447"/>
                  <a:pt x="2847360" y="294291"/>
                  <a:pt x="2893371" y="577757"/>
                </a:cubicBezTo>
                <a:cubicBezTo>
                  <a:pt x="2939382" y="861223"/>
                  <a:pt x="2845082" y="972723"/>
                  <a:pt x="2893371" y="1179096"/>
                </a:cubicBezTo>
                <a:cubicBezTo>
                  <a:pt x="2682188" y="1204466"/>
                  <a:pt x="2499829" y="1114876"/>
                  <a:pt x="2285763" y="1179096"/>
                </a:cubicBezTo>
                <a:cubicBezTo>
                  <a:pt x="2071697" y="1243316"/>
                  <a:pt x="1791965" y="1114881"/>
                  <a:pt x="1649221" y="1179096"/>
                </a:cubicBezTo>
                <a:cubicBezTo>
                  <a:pt x="1506477" y="1243311"/>
                  <a:pt x="1292328" y="1113874"/>
                  <a:pt x="1070547" y="1179096"/>
                </a:cubicBezTo>
                <a:cubicBezTo>
                  <a:pt x="848766" y="1244318"/>
                  <a:pt x="632967" y="1149558"/>
                  <a:pt x="520807" y="1179096"/>
                </a:cubicBezTo>
                <a:cubicBezTo>
                  <a:pt x="408647" y="1208634"/>
                  <a:pt x="197865" y="1170391"/>
                  <a:pt x="0" y="1179096"/>
                </a:cubicBezTo>
                <a:cubicBezTo>
                  <a:pt x="-46990" y="1031179"/>
                  <a:pt x="65950" y="747882"/>
                  <a:pt x="0" y="601339"/>
                </a:cubicBezTo>
                <a:cubicBezTo>
                  <a:pt x="-65950" y="454796"/>
                  <a:pt x="32291" y="147418"/>
                  <a:pt x="0" y="0"/>
                </a:cubicBezTo>
                <a:close/>
              </a:path>
            </a:pathLst>
          </a:custGeom>
          <a:noFill/>
          <a:ln w="57150">
            <a:solidFill>
              <a:srgbClr val="C00000"/>
            </a:solidFill>
            <a:extLst>
              <a:ext uri="{C807C97D-BFC1-408E-A445-0C87EB9F89A2}">
                <ask:lineSketchStyleProps xmlns:ask="http://schemas.microsoft.com/office/drawing/2018/sketchyshapes" xmlns="" sd="536887452">
                  <a:prstGeom prst="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28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01696-338A-2D40-AA59-4292C4B454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016FA3-A363-3747-83BE-445C69A9D3AF}"/>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1F6B8C89-0B52-C74C-8D7D-1E82E18D1F80}"/>
              </a:ext>
            </a:extLst>
          </p:cNvPr>
          <p:cNvSpPr>
            <a:spLocks noGrp="1"/>
          </p:cNvSpPr>
          <p:nvPr>
            <p:ph type="ftr" sz="quarter" idx="11"/>
          </p:nvPr>
        </p:nvSpPr>
        <p:spPr/>
        <p:txBody>
          <a:bodyPr/>
          <a:lstStyle/>
          <a:p>
            <a:pPr>
              <a:defRPr/>
            </a:pPr>
            <a:r>
              <a:rPr lang="en-US"/>
              <a:t>P.L. Cole  -- Strong QCD from Hadron Structure Experiments    Nov. 6, 2019</a:t>
            </a:r>
          </a:p>
        </p:txBody>
      </p:sp>
      <p:pic>
        <p:nvPicPr>
          <p:cNvPr id="5" name="Picture 4">
            <a:extLst>
              <a:ext uri="{FF2B5EF4-FFF2-40B4-BE49-F238E27FC236}">
                <a16:creationId xmlns:a16="http://schemas.microsoft.com/office/drawing/2014/main" id="{BC45FF5D-3832-944B-B47F-DE9B28EBF65E}"/>
              </a:ext>
            </a:extLst>
          </p:cNvPr>
          <p:cNvPicPr>
            <a:picLocks noChangeAspect="1"/>
          </p:cNvPicPr>
          <p:nvPr/>
        </p:nvPicPr>
        <p:blipFill>
          <a:blip r:embed="rId2"/>
          <a:stretch>
            <a:fillRect/>
          </a:stretch>
        </p:blipFill>
        <p:spPr>
          <a:xfrm>
            <a:off x="17145" y="13252"/>
            <a:ext cx="9109710" cy="6858000"/>
          </a:xfrm>
          <a:prstGeom prst="rect">
            <a:avLst/>
          </a:prstGeom>
        </p:spPr>
      </p:pic>
      <p:sp>
        <p:nvSpPr>
          <p:cNvPr id="7" name="TextBox 6">
            <a:extLst>
              <a:ext uri="{FF2B5EF4-FFF2-40B4-BE49-F238E27FC236}">
                <a16:creationId xmlns:a16="http://schemas.microsoft.com/office/drawing/2014/main" id="{300FB2F9-E506-BA4B-B54D-414F57FDF8E3}"/>
              </a:ext>
            </a:extLst>
          </p:cNvPr>
          <p:cNvSpPr txBox="1"/>
          <p:nvPr/>
        </p:nvSpPr>
        <p:spPr>
          <a:xfrm>
            <a:off x="7227138" y="135408"/>
            <a:ext cx="1868557" cy="646331"/>
          </a:xfrm>
          <a:prstGeom prst="rect">
            <a:avLst/>
          </a:prstGeom>
          <a:solidFill>
            <a:srgbClr val="FFC000"/>
          </a:solidFill>
        </p:spPr>
        <p:txBody>
          <a:bodyPr wrap="square" rtlCol="0">
            <a:spAutoFit/>
          </a:bodyPr>
          <a:lstStyle/>
          <a:p>
            <a:r>
              <a:rPr lang="en-US"/>
              <a:t>Simone </a:t>
            </a:r>
            <a:r>
              <a:rPr lang="en-US" err="1"/>
              <a:t>Pacetti</a:t>
            </a:r>
            <a:endParaRPr lang="en-US"/>
          </a:p>
          <a:p>
            <a:r>
              <a:rPr lang="en-US"/>
              <a:t>BES III Workshop</a:t>
            </a:r>
          </a:p>
        </p:txBody>
      </p:sp>
      <p:sp>
        <p:nvSpPr>
          <p:cNvPr id="8" name="Rectangle 7">
            <a:extLst>
              <a:ext uri="{FF2B5EF4-FFF2-40B4-BE49-F238E27FC236}">
                <a16:creationId xmlns:a16="http://schemas.microsoft.com/office/drawing/2014/main" id="{73420890-28A9-BE48-9D92-F6BF808DA815}"/>
              </a:ext>
            </a:extLst>
          </p:cNvPr>
          <p:cNvSpPr/>
          <p:nvPr/>
        </p:nvSpPr>
        <p:spPr>
          <a:xfrm>
            <a:off x="4203032" y="4689322"/>
            <a:ext cx="4219073" cy="1863173"/>
          </a:xfrm>
          <a:custGeom>
            <a:avLst/>
            <a:gdLst>
              <a:gd name="connsiteX0" fmla="*/ 0 w 4219073"/>
              <a:gd name="connsiteY0" fmla="*/ 0 h 1863173"/>
              <a:gd name="connsiteX1" fmla="*/ 485193 w 4219073"/>
              <a:gd name="connsiteY1" fmla="*/ 0 h 1863173"/>
              <a:gd name="connsiteX2" fmla="*/ 886005 w 4219073"/>
              <a:gd name="connsiteY2" fmla="*/ 0 h 1863173"/>
              <a:gd name="connsiteX3" fmla="*/ 1286817 w 4219073"/>
              <a:gd name="connsiteY3" fmla="*/ 0 h 1863173"/>
              <a:gd name="connsiteX4" fmla="*/ 1814201 w 4219073"/>
              <a:gd name="connsiteY4" fmla="*/ 0 h 1863173"/>
              <a:gd name="connsiteX5" fmla="*/ 2341586 w 4219073"/>
              <a:gd name="connsiteY5" fmla="*/ 0 h 1863173"/>
              <a:gd name="connsiteX6" fmla="*/ 2953351 w 4219073"/>
              <a:gd name="connsiteY6" fmla="*/ 0 h 1863173"/>
              <a:gd name="connsiteX7" fmla="*/ 3565117 w 4219073"/>
              <a:gd name="connsiteY7" fmla="*/ 0 h 1863173"/>
              <a:gd name="connsiteX8" fmla="*/ 4219073 w 4219073"/>
              <a:gd name="connsiteY8" fmla="*/ 0 h 1863173"/>
              <a:gd name="connsiteX9" fmla="*/ 4219073 w 4219073"/>
              <a:gd name="connsiteY9" fmla="*/ 465793 h 1863173"/>
              <a:gd name="connsiteX10" fmla="*/ 4219073 w 4219073"/>
              <a:gd name="connsiteY10" fmla="*/ 968850 h 1863173"/>
              <a:gd name="connsiteX11" fmla="*/ 4219073 w 4219073"/>
              <a:gd name="connsiteY11" fmla="*/ 1434643 h 1863173"/>
              <a:gd name="connsiteX12" fmla="*/ 4219073 w 4219073"/>
              <a:gd name="connsiteY12" fmla="*/ 1863173 h 1863173"/>
              <a:gd name="connsiteX13" fmla="*/ 3691689 w 4219073"/>
              <a:gd name="connsiteY13" fmla="*/ 1863173 h 1863173"/>
              <a:gd name="connsiteX14" fmla="*/ 3079923 w 4219073"/>
              <a:gd name="connsiteY14" fmla="*/ 1863173 h 1863173"/>
              <a:gd name="connsiteX15" fmla="*/ 2468158 w 4219073"/>
              <a:gd name="connsiteY15" fmla="*/ 1863173 h 1863173"/>
              <a:gd name="connsiteX16" fmla="*/ 1940774 w 4219073"/>
              <a:gd name="connsiteY16" fmla="*/ 1863173 h 1863173"/>
              <a:gd name="connsiteX17" fmla="*/ 1413389 w 4219073"/>
              <a:gd name="connsiteY17" fmla="*/ 1863173 h 1863173"/>
              <a:gd name="connsiteX18" fmla="*/ 886005 w 4219073"/>
              <a:gd name="connsiteY18" fmla="*/ 1863173 h 1863173"/>
              <a:gd name="connsiteX19" fmla="*/ 0 w 4219073"/>
              <a:gd name="connsiteY19" fmla="*/ 1863173 h 1863173"/>
              <a:gd name="connsiteX20" fmla="*/ 0 w 4219073"/>
              <a:gd name="connsiteY20" fmla="*/ 1416011 h 1863173"/>
              <a:gd name="connsiteX21" fmla="*/ 0 w 4219073"/>
              <a:gd name="connsiteY21" fmla="*/ 931587 h 1863173"/>
              <a:gd name="connsiteX22" fmla="*/ 0 w 4219073"/>
              <a:gd name="connsiteY22" fmla="*/ 503057 h 1863173"/>
              <a:gd name="connsiteX23" fmla="*/ 0 w 4219073"/>
              <a:gd name="connsiteY23" fmla="*/ 0 h 186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19073" h="1863173" extrusionOk="0">
                <a:moveTo>
                  <a:pt x="0" y="0"/>
                </a:moveTo>
                <a:cubicBezTo>
                  <a:pt x="130174" y="-2055"/>
                  <a:pt x="361427" y="56555"/>
                  <a:pt x="485193" y="0"/>
                </a:cubicBezTo>
                <a:cubicBezTo>
                  <a:pt x="608959" y="-56555"/>
                  <a:pt x="745592" y="44157"/>
                  <a:pt x="886005" y="0"/>
                </a:cubicBezTo>
                <a:cubicBezTo>
                  <a:pt x="1026418" y="-44157"/>
                  <a:pt x="1105091" y="1565"/>
                  <a:pt x="1286817" y="0"/>
                </a:cubicBezTo>
                <a:cubicBezTo>
                  <a:pt x="1468543" y="-1565"/>
                  <a:pt x="1572043" y="49277"/>
                  <a:pt x="1814201" y="0"/>
                </a:cubicBezTo>
                <a:cubicBezTo>
                  <a:pt x="2056359" y="-49277"/>
                  <a:pt x="2199372" y="7894"/>
                  <a:pt x="2341586" y="0"/>
                </a:cubicBezTo>
                <a:cubicBezTo>
                  <a:pt x="2483800" y="-7894"/>
                  <a:pt x="2749474" y="24043"/>
                  <a:pt x="2953351" y="0"/>
                </a:cubicBezTo>
                <a:cubicBezTo>
                  <a:pt x="3157228" y="-24043"/>
                  <a:pt x="3300353" y="15246"/>
                  <a:pt x="3565117" y="0"/>
                </a:cubicBezTo>
                <a:cubicBezTo>
                  <a:pt x="3829881" y="-15246"/>
                  <a:pt x="3929706" y="76332"/>
                  <a:pt x="4219073" y="0"/>
                </a:cubicBezTo>
                <a:cubicBezTo>
                  <a:pt x="4255249" y="134497"/>
                  <a:pt x="4184074" y="253811"/>
                  <a:pt x="4219073" y="465793"/>
                </a:cubicBezTo>
                <a:cubicBezTo>
                  <a:pt x="4254072" y="677775"/>
                  <a:pt x="4205272" y="769203"/>
                  <a:pt x="4219073" y="968850"/>
                </a:cubicBezTo>
                <a:cubicBezTo>
                  <a:pt x="4232874" y="1168497"/>
                  <a:pt x="4212237" y="1205241"/>
                  <a:pt x="4219073" y="1434643"/>
                </a:cubicBezTo>
                <a:cubicBezTo>
                  <a:pt x="4225909" y="1664045"/>
                  <a:pt x="4200803" y="1732836"/>
                  <a:pt x="4219073" y="1863173"/>
                </a:cubicBezTo>
                <a:cubicBezTo>
                  <a:pt x="4060246" y="1878920"/>
                  <a:pt x="3817118" y="1862220"/>
                  <a:pt x="3691689" y="1863173"/>
                </a:cubicBezTo>
                <a:cubicBezTo>
                  <a:pt x="3566260" y="1864126"/>
                  <a:pt x="3217922" y="1800086"/>
                  <a:pt x="3079923" y="1863173"/>
                </a:cubicBezTo>
                <a:cubicBezTo>
                  <a:pt x="2941924" y="1926260"/>
                  <a:pt x="2696219" y="1838383"/>
                  <a:pt x="2468158" y="1863173"/>
                </a:cubicBezTo>
                <a:cubicBezTo>
                  <a:pt x="2240098" y="1887963"/>
                  <a:pt x="2082626" y="1820413"/>
                  <a:pt x="1940774" y="1863173"/>
                </a:cubicBezTo>
                <a:cubicBezTo>
                  <a:pt x="1798922" y="1905933"/>
                  <a:pt x="1660082" y="1802284"/>
                  <a:pt x="1413389" y="1863173"/>
                </a:cubicBezTo>
                <a:cubicBezTo>
                  <a:pt x="1166697" y="1924062"/>
                  <a:pt x="1118170" y="1828412"/>
                  <a:pt x="886005" y="1863173"/>
                </a:cubicBezTo>
                <a:cubicBezTo>
                  <a:pt x="653840" y="1897934"/>
                  <a:pt x="278159" y="1758943"/>
                  <a:pt x="0" y="1863173"/>
                </a:cubicBezTo>
                <a:cubicBezTo>
                  <a:pt x="-19656" y="1702489"/>
                  <a:pt x="18947" y="1630605"/>
                  <a:pt x="0" y="1416011"/>
                </a:cubicBezTo>
                <a:cubicBezTo>
                  <a:pt x="-18947" y="1201417"/>
                  <a:pt x="24028" y="1131532"/>
                  <a:pt x="0" y="931587"/>
                </a:cubicBezTo>
                <a:cubicBezTo>
                  <a:pt x="-24028" y="731642"/>
                  <a:pt x="10098" y="667481"/>
                  <a:pt x="0" y="503057"/>
                </a:cubicBezTo>
                <a:cubicBezTo>
                  <a:pt x="-10098" y="338633"/>
                  <a:pt x="24294" y="155898"/>
                  <a:pt x="0" y="0"/>
                </a:cubicBezTo>
                <a:close/>
              </a:path>
            </a:pathLst>
          </a:custGeom>
          <a:noFill/>
          <a:ln w="57150">
            <a:solidFill>
              <a:srgbClr val="C00000"/>
            </a:solidFill>
            <a:extLst>
              <a:ext uri="{C807C97D-BFC1-408E-A445-0C87EB9F89A2}">
                <ask:lineSketchStyleProps xmlns:ask="http://schemas.microsoft.com/office/drawing/2018/sketchyshapes" xmlns="" sd="581657787">
                  <a:prstGeom prst="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E3B6640-7C60-1A42-A7ED-E5E208B7E374}"/>
              </a:ext>
            </a:extLst>
          </p:cNvPr>
          <p:cNvPicPr>
            <a:picLocks noChangeAspect="1"/>
          </p:cNvPicPr>
          <p:nvPr/>
        </p:nvPicPr>
        <p:blipFill>
          <a:blip r:embed="rId3"/>
          <a:stretch>
            <a:fillRect/>
          </a:stretch>
        </p:blipFill>
        <p:spPr>
          <a:xfrm>
            <a:off x="264675" y="909138"/>
            <a:ext cx="8582566" cy="3742773"/>
          </a:xfrm>
          <a:prstGeom prst="rect">
            <a:avLst/>
          </a:prstGeom>
        </p:spPr>
      </p:pic>
    </p:spTree>
    <p:extLst>
      <p:ext uri="{BB962C8B-B14F-4D97-AF65-F5344CB8AC3E}">
        <p14:creationId xmlns:p14="http://schemas.microsoft.com/office/powerpoint/2010/main" val="198066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187BF-6137-8E40-9E2F-D9887DE6A7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DB0722-AC20-F248-9804-A7805170FE76}"/>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26DFB36D-00CB-FA43-8984-5863CDCD4EE5}"/>
              </a:ext>
            </a:extLst>
          </p:cNvPr>
          <p:cNvSpPr>
            <a:spLocks noGrp="1"/>
          </p:cNvSpPr>
          <p:nvPr>
            <p:ph type="ftr" sz="quarter" idx="11"/>
          </p:nvPr>
        </p:nvSpPr>
        <p:spPr/>
        <p:txBody>
          <a:bodyPr/>
          <a:lstStyle/>
          <a:p>
            <a:pPr>
              <a:defRPr/>
            </a:pPr>
            <a:r>
              <a:rPr lang="en-US"/>
              <a:t>P.L. Cole  -- Strong QCD from Hadron Structure Experiments    Nov. 6, 2019</a:t>
            </a:r>
            <a:endParaRPr lang="en-US" dirty="0"/>
          </a:p>
        </p:txBody>
      </p:sp>
      <p:pic>
        <p:nvPicPr>
          <p:cNvPr id="5" name="Picture 4">
            <a:extLst>
              <a:ext uri="{FF2B5EF4-FFF2-40B4-BE49-F238E27FC236}">
                <a16:creationId xmlns:a16="http://schemas.microsoft.com/office/drawing/2014/main" id="{22C65E42-D135-6F49-8EAD-1B2AD8F09B95}"/>
              </a:ext>
            </a:extLst>
          </p:cNvPr>
          <p:cNvPicPr>
            <a:picLocks noChangeAspect="1"/>
          </p:cNvPicPr>
          <p:nvPr/>
        </p:nvPicPr>
        <p:blipFill>
          <a:blip r:embed="rId2"/>
          <a:stretch>
            <a:fillRect/>
          </a:stretch>
        </p:blipFill>
        <p:spPr>
          <a:xfrm>
            <a:off x="-1" y="78365"/>
            <a:ext cx="9144000" cy="6775442"/>
          </a:xfrm>
          <a:prstGeom prst="rect">
            <a:avLst/>
          </a:prstGeom>
          <a:ln>
            <a:solidFill>
              <a:srgbClr val="C00000"/>
            </a:solidFill>
          </a:ln>
        </p:spPr>
      </p:pic>
      <p:sp>
        <p:nvSpPr>
          <p:cNvPr id="7" name="TextBox 6">
            <a:extLst>
              <a:ext uri="{FF2B5EF4-FFF2-40B4-BE49-F238E27FC236}">
                <a16:creationId xmlns:a16="http://schemas.microsoft.com/office/drawing/2014/main" id="{6F8B9E40-734C-364E-BAB9-EDEB48995D98}"/>
              </a:ext>
            </a:extLst>
          </p:cNvPr>
          <p:cNvSpPr txBox="1"/>
          <p:nvPr/>
        </p:nvSpPr>
        <p:spPr>
          <a:xfrm>
            <a:off x="7275443" y="6241832"/>
            <a:ext cx="1868557" cy="646331"/>
          </a:xfrm>
          <a:prstGeom prst="rect">
            <a:avLst/>
          </a:prstGeom>
          <a:solidFill>
            <a:srgbClr val="FFC000"/>
          </a:solidFill>
        </p:spPr>
        <p:txBody>
          <a:bodyPr wrap="square" rtlCol="0">
            <a:spAutoFit/>
          </a:bodyPr>
          <a:lstStyle/>
          <a:p>
            <a:r>
              <a:rPr lang="en-US" dirty="0"/>
              <a:t>Simone </a:t>
            </a:r>
            <a:r>
              <a:rPr lang="en-US" dirty="0" err="1"/>
              <a:t>Pacetti</a:t>
            </a:r>
            <a:endParaRPr lang="en-US" dirty="0"/>
          </a:p>
          <a:p>
            <a:r>
              <a:rPr lang="en-US" dirty="0"/>
              <a:t>BES III Workshop</a:t>
            </a:r>
          </a:p>
        </p:txBody>
      </p:sp>
      <p:sp>
        <p:nvSpPr>
          <p:cNvPr id="8" name="Rectangle 7">
            <a:extLst>
              <a:ext uri="{FF2B5EF4-FFF2-40B4-BE49-F238E27FC236}">
                <a16:creationId xmlns:a16="http://schemas.microsoft.com/office/drawing/2014/main" id="{A800DA1D-E319-434F-A0C5-14D02E97713F}"/>
              </a:ext>
            </a:extLst>
          </p:cNvPr>
          <p:cNvSpPr/>
          <p:nvPr/>
        </p:nvSpPr>
        <p:spPr>
          <a:xfrm>
            <a:off x="619849" y="1384049"/>
            <a:ext cx="7304951" cy="1551656"/>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4EA1E2F-89BF-0840-AA09-B50320301B5B}"/>
              </a:ext>
            </a:extLst>
          </p:cNvPr>
          <p:cNvSpPr/>
          <p:nvPr/>
        </p:nvSpPr>
        <p:spPr>
          <a:xfrm>
            <a:off x="619850" y="6078037"/>
            <a:ext cx="6426994" cy="646331"/>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624D022-F204-E945-ACA7-FA2B100CF208}"/>
              </a:ext>
            </a:extLst>
          </p:cNvPr>
          <p:cNvPicPr>
            <a:picLocks noChangeAspect="1"/>
          </p:cNvPicPr>
          <p:nvPr/>
        </p:nvPicPr>
        <p:blipFill>
          <a:blip r:embed="rId3"/>
          <a:stretch>
            <a:fillRect/>
          </a:stretch>
        </p:blipFill>
        <p:spPr>
          <a:xfrm>
            <a:off x="0" y="1367625"/>
            <a:ext cx="9245981" cy="3862004"/>
          </a:xfrm>
          <a:prstGeom prst="rect">
            <a:avLst/>
          </a:prstGeom>
        </p:spPr>
      </p:pic>
      <p:sp>
        <p:nvSpPr>
          <p:cNvPr id="6" name="TextBox 5">
            <a:extLst>
              <a:ext uri="{FF2B5EF4-FFF2-40B4-BE49-F238E27FC236}">
                <a16:creationId xmlns:a16="http://schemas.microsoft.com/office/drawing/2014/main" id="{F831630F-C9A8-4546-9B76-1DF07E741405}"/>
              </a:ext>
            </a:extLst>
          </p:cNvPr>
          <p:cNvSpPr txBox="1"/>
          <p:nvPr/>
        </p:nvSpPr>
        <p:spPr>
          <a:xfrm>
            <a:off x="7194884" y="5208031"/>
            <a:ext cx="1491916" cy="523220"/>
          </a:xfrm>
          <a:prstGeom prst="rect">
            <a:avLst/>
          </a:prstGeom>
          <a:solidFill>
            <a:srgbClr val="FFBF16"/>
          </a:solidFill>
          <a:ln w="57150">
            <a:solidFill>
              <a:srgbClr val="C00000"/>
            </a:solidFill>
          </a:ln>
        </p:spPr>
        <p:txBody>
          <a:bodyPr wrap="square" rtlCol="0">
            <a:spAutoFit/>
          </a:bodyPr>
          <a:lstStyle/>
          <a:p>
            <a:pPr algn="ctr"/>
            <a:r>
              <a:rPr lang="en-US" sz="2800" dirty="0">
                <a:solidFill>
                  <a:srgbClr val="FF0000"/>
                </a:solidFill>
                <a:highlight>
                  <a:srgbClr val="FFBF16"/>
                </a:highlight>
              </a:rPr>
              <a:t>PANDA?</a:t>
            </a:r>
          </a:p>
        </p:txBody>
      </p:sp>
      <p:cxnSp>
        <p:nvCxnSpPr>
          <p:cNvPr id="11" name="Straight Arrow Connector 10">
            <a:extLst>
              <a:ext uri="{FF2B5EF4-FFF2-40B4-BE49-F238E27FC236}">
                <a16:creationId xmlns:a16="http://schemas.microsoft.com/office/drawing/2014/main" id="{C14EE237-F54D-8A4F-853E-9615F1044F77}"/>
              </a:ext>
            </a:extLst>
          </p:cNvPr>
          <p:cNvCxnSpPr>
            <a:cxnSpLocks/>
            <a:stCxn id="6" idx="2"/>
          </p:cNvCxnSpPr>
          <p:nvPr/>
        </p:nvCxnSpPr>
        <p:spPr>
          <a:xfrm flipH="1">
            <a:off x="6817898" y="5731251"/>
            <a:ext cx="1122944" cy="627487"/>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109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9"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par>
                                <p:cTn id="22" presetID="12" presetClass="entr" presetSubtype="4"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p:tgtEl>
                                          <p:spTgt spid="16"/>
                                        </p:tgtEl>
                                        <p:attrNameLst>
                                          <p:attrName>ppt_y</p:attrName>
                                        </p:attrNameLst>
                                      </p:cBhvr>
                                      <p:tavLst>
                                        <p:tav tm="0">
                                          <p:val>
                                            <p:strVal val="#ppt_y+#ppt_h*1.125000"/>
                                          </p:val>
                                        </p:tav>
                                        <p:tav tm="100000">
                                          <p:val>
                                            <p:strVal val="#ppt_y"/>
                                          </p:val>
                                        </p:tav>
                                      </p:tavLst>
                                    </p:anim>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5911-B723-1D4B-A285-FF4536D197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4F3E57-E418-3149-BE71-C3F15EB63251}"/>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C8632047-7260-234D-A599-99D655EAED54}"/>
              </a:ext>
            </a:extLst>
          </p:cNvPr>
          <p:cNvSpPr>
            <a:spLocks noGrp="1"/>
          </p:cNvSpPr>
          <p:nvPr>
            <p:ph type="ftr" sz="quarter" idx="11"/>
          </p:nvPr>
        </p:nvSpPr>
        <p:spPr/>
        <p:txBody>
          <a:bodyPr/>
          <a:lstStyle/>
          <a:p>
            <a:pPr>
              <a:defRPr/>
            </a:pPr>
            <a:r>
              <a:rPr lang="en-US"/>
              <a:t>P.L. Cole  -- Strong QCD from Hadron Structure Experiments    Nov. 6, 2019</a:t>
            </a:r>
            <a:endParaRPr lang="en-US" dirty="0"/>
          </a:p>
        </p:txBody>
      </p:sp>
      <p:pic>
        <p:nvPicPr>
          <p:cNvPr id="6" name="Picture 5">
            <a:extLst>
              <a:ext uri="{FF2B5EF4-FFF2-40B4-BE49-F238E27FC236}">
                <a16:creationId xmlns:a16="http://schemas.microsoft.com/office/drawing/2014/main" id="{CE5F7AC2-9380-5943-8B09-06498522F2A3}"/>
              </a:ext>
            </a:extLst>
          </p:cNvPr>
          <p:cNvPicPr>
            <a:picLocks noChangeAspect="1"/>
          </p:cNvPicPr>
          <p:nvPr/>
        </p:nvPicPr>
        <p:blipFill>
          <a:blip r:embed="rId2"/>
          <a:stretch>
            <a:fillRect/>
          </a:stretch>
        </p:blipFill>
        <p:spPr>
          <a:xfrm>
            <a:off x="0" y="0"/>
            <a:ext cx="9144000" cy="6294783"/>
          </a:xfrm>
          <a:prstGeom prst="rect">
            <a:avLst/>
          </a:prstGeom>
        </p:spPr>
      </p:pic>
      <p:sp>
        <p:nvSpPr>
          <p:cNvPr id="7" name="TextBox 6">
            <a:extLst>
              <a:ext uri="{FF2B5EF4-FFF2-40B4-BE49-F238E27FC236}">
                <a16:creationId xmlns:a16="http://schemas.microsoft.com/office/drawing/2014/main" id="{2C55110C-F177-5B4A-93C2-DD5C041BCF55}"/>
              </a:ext>
            </a:extLst>
          </p:cNvPr>
          <p:cNvSpPr txBox="1"/>
          <p:nvPr/>
        </p:nvSpPr>
        <p:spPr>
          <a:xfrm>
            <a:off x="0" y="6232859"/>
            <a:ext cx="1759200" cy="646331"/>
          </a:xfrm>
          <a:prstGeom prst="rect">
            <a:avLst/>
          </a:prstGeom>
          <a:solidFill>
            <a:srgbClr val="FFC000"/>
          </a:solidFill>
        </p:spPr>
        <p:txBody>
          <a:bodyPr wrap="none" rtlCol="0">
            <a:spAutoFit/>
          </a:bodyPr>
          <a:lstStyle/>
          <a:p>
            <a:r>
              <a:rPr lang="en-US" dirty="0" err="1"/>
              <a:t>BingSong</a:t>
            </a:r>
            <a:r>
              <a:rPr lang="en-US" dirty="0"/>
              <a:t> Zou</a:t>
            </a:r>
          </a:p>
          <a:p>
            <a:r>
              <a:rPr lang="en-US" dirty="0"/>
              <a:t>BES III Workshop</a:t>
            </a:r>
          </a:p>
        </p:txBody>
      </p:sp>
    </p:spTree>
    <p:extLst>
      <p:ext uri="{BB962C8B-B14F-4D97-AF65-F5344CB8AC3E}">
        <p14:creationId xmlns:p14="http://schemas.microsoft.com/office/powerpoint/2010/main" val="213360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8"/>
          <p:cNvPicPr>
            <a:picLocks/>
          </p:cNvPicPr>
          <p:nvPr/>
        </p:nvPicPr>
        <p:blipFill>
          <a:blip r:embed="rId3">
            <a:extLst>
              <a:ext uri="{28A0092B-C50C-407E-A947-70E740481C1C}">
                <a14:useLocalDpi xmlns:a14="http://schemas.microsoft.com/office/drawing/2010/main" val="0"/>
              </a:ext>
            </a:extLst>
          </a:blip>
          <a:srcRect l="5487" t="2646" b="2542"/>
          <a:stretch>
            <a:fillRect/>
          </a:stretch>
        </p:blipFill>
        <p:spPr bwMode="auto">
          <a:xfrm>
            <a:off x="982663" y="901700"/>
            <a:ext cx="7399337"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57200" y="5384800"/>
            <a:ext cx="8505825" cy="1323975"/>
          </a:xfrm>
          <a:prstGeom prst="rect">
            <a:avLst/>
          </a:prstGeom>
          <a:noFill/>
        </p:spPr>
        <p:txBody>
          <a:bodyPr>
            <a:spAutoFit/>
          </a:bodyPr>
          <a:lstStyle>
            <a:lvl1pPr eaLnBrk="0" hangingPunct="0">
              <a:defRPr sz="2400">
                <a:solidFill>
                  <a:schemeClr val="tx1"/>
                </a:solidFill>
                <a:latin typeface="Arial" charset="0"/>
                <a:ea typeface="ＭＳ Ｐゴシック" charset="0"/>
                <a:cs typeface="Arial" charset="0"/>
              </a:defRPr>
            </a:lvl1pPr>
            <a:lvl2pPr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auto" hangingPunct="1">
              <a:spcBef>
                <a:spcPts val="0"/>
              </a:spcBef>
              <a:spcAft>
                <a:spcPts val="0"/>
              </a:spcAft>
              <a:defRPr/>
            </a:pPr>
            <a:endParaRPr lang="en-US" sz="800" dirty="0"/>
          </a:p>
          <a:p>
            <a:pPr eaLnBrk="1" fontAlgn="auto" hangingPunct="1">
              <a:spcBef>
                <a:spcPts val="0"/>
              </a:spcBef>
              <a:spcAft>
                <a:spcPts val="0"/>
              </a:spcAft>
              <a:buFont typeface="Arial" charset="0"/>
              <a:buChar char="•"/>
              <a:defRPr/>
            </a:pPr>
            <a:r>
              <a:rPr lang="en-US" dirty="0">
                <a:solidFill>
                  <a:srgbClr val="FF0000"/>
                </a:solidFill>
              </a:rPr>
              <a:t>  </a:t>
            </a:r>
            <a:r>
              <a:rPr lang="en-US" b="1" dirty="0">
                <a:solidFill>
                  <a:srgbClr val="FF0000"/>
                </a:solidFill>
                <a:effectLst>
                  <a:outerShdw blurRad="38100" dist="38100" dir="2700000" algn="tl">
                    <a:srgbClr val="DDDDDD"/>
                  </a:outerShdw>
                </a:effectLst>
              </a:rPr>
              <a:t>N*s are broadly overlapping</a:t>
            </a:r>
          </a:p>
          <a:p>
            <a:pPr eaLnBrk="1" fontAlgn="auto" hangingPunct="1">
              <a:spcBef>
                <a:spcPts val="0"/>
              </a:spcBef>
              <a:spcAft>
                <a:spcPts val="0"/>
              </a:spcAft>
              <a:buFont typeface="Arial" charset="0"/>
              <a:buChar char="•"/>
              <a:defRPr/>
            </a:pPr>
            <a:r>
              <a:rPr lang="en-US" b="1" dirty="0">
                <a:solidFill>
                  <a:srgbClr val="FF0000"/>
                </a:solidFill>
                <a:effectLst>
                  <a:outerShdw blurRad="38100" dist="38100" dir="2700000" algn="tl">
                    <a:srgbClr val="DDDDDD"/>
                  </a:outerShdw>
                </a:effectLst>
              </a:rPr>
              <a:t>  Hard to disentangle without polarization observables</a:t>
            </a:r>
          </a:p>
          <a:p>
            <a:pPr eaLnBrk="1" fontAlgn="auto" hangingPunct="1">
              <a:spcBef>
                <a:spcPts val="0"/>
              </a:spcBef>
              <a:spcAft>
                <a:spcPts val="0"/>
              </a:spcAft>
              <a:defRPr/>
            </a:pPr>
            <a:endParaRPr lang="en-US" dirty="0"/>
          </a:p>
        </p:txBody>
      </p:sp>
      <p:sp>
        <p:nvSpPr>
          <p:cNvPr id="13316" name="Rectangle 2"/>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4000" b="1">
                <a:solidFill>
                  <a:srgbClr val="000090"/>
                </a:solidFill>
              </a:rPr>
              <a:t>Baryon resonances (N*s and </a:t>
            </a:r>
            <a:r>
              <a:rPr lang="en-US" altLang="en-US" sz="4000" b="1">
                <a:solidFill>
                  <a:srgbClr val="000090"/>
                </a:solidFill>
                <a:latin typeface="Symbol" charset="2"/>
              </a:rPr>
              <a:t>D</a:t>
            </a:r>
            <a:r>
              <a:rPr lang="en-US" altLang="en-US" sz="4000" b="1">
                <a:solidFill>
                  <a:srgbClr val="000090"/>
                </a:solidFill>
              </a:rPr>
              <a:t>*s)</a:t>
            </a:r>
            <a:endParaRPr lang="en-US" altLang="en-US" sz="4000"/>
          </a:p>
        </p:txBody>
      </p:sp>
      <p:sp>
        <p:nvSpPr>
          <p:cNvPr id="13317" name="TextBox 5"/>
          <p:cNvSpPr txBox="1">
            <a:spLocks noChangeArrowheads="1"/>
          </p:cNvSpPr>
          <p:nvPr/>
        </p:nvSpPr>
        <p:spPr bwMode="auto">
          <a:xfrm rot="-5400000">
            <a:off x="148432" y="1604168"/>
            <a:ext cx="1079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eaLnBrk="1" hangingPunct="1">
              <a:spcBef>
                <a:spcPct val="0"/>
              </a:spcBef>
              <a:buFontTx/>
              <a:buNone/>
            </a:pPr>
            <a:r>
              <a:rPr lang="en-US" altLang="en-US" sz="2400">
                <a:latin typeface="Symbol" charset="2"/>
              </a:rPr>
              <a:t>s</a:t>
            </a:r>
            <a:r>
              <a:rPr lang="en-US" altLang="en-US" sz="2400"/>
              <a:t> (</a:t>
            </a:r>
            <a:r>
              <a:rPr lang="en-US" altLang="en-US" sz="2400" dirty="0" err="1"/>
              <a:t>mb</a:t>
            </a:r>
            <a:r>
              <a:rPr lang="en-US" altLang="en-US" sz="2400" dirty="0"/>
              <a:t>)</a:t>
            </a:r>
            <a:endParaRPr lang="en-US" altLang="en-US" sz="2400" dirty="0">
              <a:latin typeface="Symbol" charset="2"/>
            </a:endParaRPr>
          </a:p>
        </p:txBody>
      </p:sp>
      <p:sp>
        <p:nvSpPr>
          <p:cNvPr id="3" name="Footer Placeholder 2"/>
          <p:cNvSpPr>
            <a:spLocks noGrp="1"/>
          </p:cNvSpPr>
          <p:nvPr>
            <p:ph type="ftr" sz="quarter" idx="11"/>
          </p:nvPr>
        </p:nvSpPr>
        <p:spPr/>
        <p:txBody>
          <a:bodyPr/>
          <a:lstStyle/>
          <a:p>
            <a:pPr>
              <a:defRPr/>
            </a:pPr>
            <a:r>
              <a:rPr lang="en-US"/>
              <a:t>P.L. Cole  -- Strong QCD from Hadron Structure Experiments    Nov. 6, 2019</a:t>
            </a:r>
            <a:endParaRPr lang="en-US" dirty="0"/>
          </a:p>
        </p:txBody>
      </p:sp>
    </p:spTree>
    <p:extLst>
      <p:ext uri="{BB962C8B-B14F-4D97-AF65-F5344CB8AC3E}">
        <p14:creationId xmlns:p14="http://schemas.microsoft.com/office/powerpoint/2010/main" val="1872642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4D74A-AEC2-634C-91B0-4CC0645426E6}"/>
              </a:ext>
            </a:extLst>
          </p:cNvPr>
          <p:cNvSpPr>
            <a:spLocks noGrp="1"/>
          </p:cNvSpPr>
          <p:nvPr>
            <p:ph type="title"/>
          </p:nvPr>
        </p:nvSpPr>
        <p:spPr/>
        <p:txBody>
          <a:bodyPr/>
          <a:lstStyle/>
          <a:p>
            <a:r>
              <a:rPr lang="en-US" dirty="0"/>
              <a:t>SL and TL Magnetic FFs – BES III</a:t>
            </a:r>
          </a:p>
        </p:txBody>
      </p:sp>
      <p:sp>
        <p:nvSpPr>
          <p:cNvPr id="4" name="Footer Placeholder 3">
            <a:extLst>
              <a:ext uri="{FF2B5EF4-FFF2-40B4-BE49-F238E27FC236}">
                <a16:creationId xmlns:a16="http://schemas.microsoft.com/office/drawing/2014/main" id="{1D0182AD-DA05-5D49-9D8B-2ECFF268CF5C}"/>
              </a:ext>
            </a:extLst>
          </p:cNvPr>
          <p:cNvSpPr>
            <a:spLocks noGrp="1"/>
          </p:cNvSpPr>
          <p:nvPr>
            <p:ph type="ftr" sz="quarter" idx="11"/>
          </p:nvPr>
        </p:nvSpPr>
        <p:spPr/>
        <p:txBody>
          <a:bodyPr/>
          <a:lstStyle/>
          <a:p>
            <a:pPr>
              <a:defRPr/>
            </a:pPr>
            <a:r>
              <a:rPr lang="en-US"/>
              <a:t>P.L. Cole  -- Strong QCD from Hadron Structure Experiments    Nov. 6, 2019</a:t>
            </a:r>
            <a:endParaRPr lang="en-US" dirty="0"/>
          </a:p>
        </p:txBody>
      </p:sp>
      <p:pic>
        <p:nvPicPr>
          <p:cNvPr id="6" name="Picture 5">
            <a:extLst>
              <a:ext uri="{FF2B5EF4-FFF2-40B4-BE49-F238E27FC236}">
                <a16:creationId xmlns:a16="http://schemas.microsoft.com/office/drawing/2014/main" id="{51B36615-E723-5B45-9C8F-B2EFCF9DCFCC}"/>
              </a:ext>
            </a:extLst>
          </p:cNvPr>
          <p:cNvPicPr>
            <a:picLocks noChangeAspect="1"/>
          </p:cNvPicPr>
          <p:nvPr/>
        </p:nvPicPr>
        <p:blipFill rotWithShape="1">
          <a:blip r:embed="rId2"/>
          <a:srcRect l="5000"/>
          <a:stretch/>
        </p:blipFill>
        <p:spPr>
          <a:xfrm>
            <a:off x="51453" y="814387"/>
            <a:ext cx="8980165" cy="5374377"/>
          </a:xfrm>
          <a:prstGeom prst="rect">
            <a:avLst/>
          </a:prstGeom>
        </p:spPr>
      </p:pic>
      <p:sp>
        <p:nvSpPr>
          <p:cNvPr id="10" name="TextBox 9">
            <a:extLst>
              <a:ext uri="{FF2B5EF4-FFF2-40B4-BE49-F238E27FC236}">
                <a16:creationId xmlns:a16="http://schemas.microsoft.com/office/drawing/2014/main" id="{16C0756D-8A59-084B-A167-340E032EE9CD}"/>
              </a:ext>
            </a:extLst>
          </p:cNvPr>
          <p:cNvSpPr txBox="1"/>
          <p:nvPr/>
        </p:nvSpPr>
        <p:spPr>
          <a:xfrm>
            <a:off x="0" y="6228522"/>
            <a:ext cx="1868557" cy="646331"/>
          </a:xfrm>
          <a:prstGeom prst="rect">
            <a:avLst/>
          </a:prstGeom>
          <a:solidFill>
            <a:srgbClr val="FFC000"/>
          </a:solidFill>
        </p:spPr>
        <p:txBody>
          <a:bodyPr wrap="square" rtlCol="0">
            <a:spAutoFit/>
          </a:bodyPr>
          <a:lstStyle/>
          <a:p>
            <a:r>
              <a:rPr lang="en-US" dirty="0" err="1"/>
              <a:t>Xiaorong</a:t>
            </a:r>
            <a:r>
              <a:rPr lang="en-US" dirty="0"/>
              <a:t> Zhou</a:t>
            </a:r>
          </a:p>
          <a:p>
            <a:r>
              <a:rPr lang="en-US" dirty="0"/>
              <a:t>BES III Workshop</a:t>
            </a:r>
          </a:p>
        </p:txBody>
      </p:sp>
    </p:spTree>
    <p:extLst>
      <p:ext uri="{BB962C8B-B14F-4D97-AF65-F5344CB8AC3E}">
        <p14:creationId xmlns:p14="http://schemas.microsoft.com/office/powerpoint/2010/main" val="2972998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Portrait">
            <a:extLst>
              <a:ext uri="{FF2B5EF4-FFF2-40B4-BE49-F238E27FC236}">
                <a16:creationId xmlns:a16="http://schemas.microsoft.com/office/drawing/2014/main" id="{18C9234A-2F4B-9849-8018-B78BDDE577CC}"/>
              </a:ext>
            </a:extLst>
          </p:cNvPr>
          <p:cNvPicPr>
            <a:picLocks noGrp="1" noChangeArrowheads="1"/>
          </p:cNvPicPr>
          <p:nvPr>
            <p:ph type="body" idx="4294967295"/>
          </p:nvPr>
        </p:nvPicPr>
        <p:blipFill>
          <a:blip r:embed="rId2">
            <a:extLst>
              <a:ext uri="{28A0092B-C50C-407E-A947-70E740481C1C}">
                <a14:useLocalDpi xmlns:a14="http://schemas.microsoft.com/office/drawing/2010/main" val="0"/>
              </a:ext>
            </a:extLst>
          </a:blip>
          <a:srcRect l="5721" t="7076" r="3488" b="2831"/>
          <a:stretch>
            <a:fillRect/>
          </a:stretch>
        </p:blipFill>
        <p:spPr>
          <a:xfrm>
            <a:off x="4873625" y="1474788"/>
            <a:ext cx="3965575" cy="4545012"/>
          </a:xfrm>
          <a:noFill/>
        </p:spPr>
      </p:pic>
      <p:sp>
        <p:nvSpPr>
          <p:cNvPr id="44034" name="Line 4">
            <a:extLst>
              <a:ext uri="{FF2B5EF4-FFF2-40B4-BE49-F238E27FC236}">
                <a16:creationId xmlns:a16="http://schemas.microsoft.com/office/drawing/2014/main" id="{954C5D5E-DB94-A948-AA5E-0E68E1618583}"/>
              </a:ext>
            </a:extLst>
          </p:cNvPr>
          <p:cNvSpPr>
            <a:spLocks noChangeShapeType="1"/>
          </p:cNvSpPr>
          <p:nvPr/>
        </p:nvSpPr>
        <p:spPr bwMode="auto">
          <a:xfrm flipV="1">
            <a:off x="6096000" y="2544763"/>
            <a:ext cx="0" cy="3632200"/>
          </a:xfrm>
          <a:prstGeom prst="line">
            <a:avLst/>
          </a:prstGeom>
          <a:noFill/>
          <a:ln w="9525">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35" name="Line 5">
            <a:extLst>
              <a:ext uri="{FF2B5EF4-FFF2-40B4-BE49-F238E27FC236}">
                <a16:creationId xmlns:a16="http://schemas.microsoft.com/office/drawing/2014/main" id="{92892B56-8FA9-6F42-B96E-3A36900EB3D7}"/>
              </a:ext>
            </a:extLst>
          </p:cNvPr>
          <p:cNvSpPr>
            <a:spLocks noChangeShapeType="1"/>
          </p:cNvSpPr>
          <p:nvPr/>
        </p:nvSpPr>
        <p:spPr bwMode="auto">
          <a:xfrm flipV="1">
            <a:off x="6705600" y="2905125"/>
            <a:ext cx="0" cy="320675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53" name="Line 6">
            <a:extLst>
              <a:ext uri="{FF2B5EF4-FFF2-40B4-BE49-F238E27FC236}">
                <a16:creationId xmlns:a16="http://schemas.microsoft.com/office/drawing/2014/main" id="{F894B404-E554-624D-A7AF-D8C56D2EFF78}"/>
              </a:ext>
            </a:extLst>
          </p:cNvPr>
          <p:cNvSpPr>
            <a:spLocks noChangeShapeType="1"/>
          </p:cNvSpPr>
          <p:nvPr/>
        </p:nvSpPr>
        <p:spPr bwMode="auto">
          <a:xfrm flipV="1">
            <a:off x="7086600" y="2971800"/>
            <a:ext cx="0" cy="3136900"/>
          </a:xfrm>
          <a:prstGeom prst="line">
            <a:avLst/>
          </a:prstGeom>
          <a:noFill/>
          <a:ln w="9525">
            <a:solidFill>
              <a:schemeClr val="tx2">
                <a:lumMod val="50000"/>
              </a:schemeClr>
            </a:solidFill>
            <a:round/>
            <a:headEnd/>
            <a:tailEnd type="triangle" w="med" len="med"/>
          </a:ln>
        </p:spPr>
        <p:txBody>
          <a:bodyPr/>
          <a:lstStyle/>
          <a:p>
            <a:pPr algn="ctr" eaLnBrk="1" hangingPunct="1">
              <a:defRPr/>
            </a:pPr>
            <a:endParaRPr lang="en-US"/>
          </a:p>
        </p:txBody>
      </p:sp>
      <p:sp>
        <p:nvSpPr>
          <p:cNvPr id="44037" name="Line 7">
            <a:extLst>
              <a:ext uri="{FF2B5EF4-FFF2-40B4-BE49-F238E27FC236}">
                <a16:creationId xmlns:a16="http://schemas.microsoft.com/office/drawing/2014/main" id="{381AE608-1101-A04A-A318-D621E801384D}"/>
              </a:ext>
            </a:extLst>
          </p:cNvPr>
          <p:cNvSpPr>
            <a:spLocks noChangeShapeType="1"/>
          </p:cNvSpPr>
          <p:nvPr/>
        </p:nvSpPr>
        <p:spPr bwMode="auto">
          <a:xfrm flipV="1">
            <a:off x="7434263" y="4473575"/>
            <a:ext cx="0" cy="1638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38" name="Text Box 14">
            <a:extLst>
              <a:ext uri="{FF2B5EF4-FFF2-40B4-BE49-F238E27FC236}">
                <a16:creationId xmlns:a16="http://schemas.microsoft.com/office/drawing/2014/main" id="{FCE4AD6A-2C95-2C4F-815A-60E261A8F26C}"/>
              </a:ext>
            </a:extLst>
          </p:cNvPr>
          <p:cNvSpPr txBox="1">
            <a:spLocks noChangeArrowheads="1"/>
          </p:cNvSpPr>
          <p:nvPr/>
        </p:nvSpPr>
        <p:spPr bwMode="auto">
          <a:xfrm>
            <a:off x="4800600" y="833438"/>
            <a:ext cx="4038600" cy="650875"/>
          </a:xfrm>
          <a:prstGeom prst="rect">
            <a:avLst/>
          </a:prstGeom>
          <a:solidFill>
            <a:srgbClr val="00FFFF"/>
          </a:solidFill>
          <a:ln w="9525" algn="ctr">
            <a:solidFill>
              <a:schemeClr val="tx1"/>
            </a:solidFill>
            <a:miter lim="800000"/>
            <a:headEnd/>
            <a:tailEnd/>
          </a:ln>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800"/>
              <a:t>CLAS data on meson electroproduction at Q</a:t>
            </a:r>
            <a:r>
              <a:rPr lang="en-US" altLang="en-US" sz="1800" b="1" baseline="30000"/>
              <a:t>2 </a:t>
            </a:r>
            <a:r>
              <a:rPr lang="en-US" altLang="en-US" sz="1800"/>
              <a:t>&lt; 4.0 GeV</a:t>
            </a:r>
            <a:r>
              <a:rPr lang="en-US" altLang="en-US" sz="1600" b="1" baseline="30000"/>
              <a:t>2</a:t>
            </a:r>
          </a:p>
        </p:txBody>
      </p:sp>
      <p:sp>
        <p:nvSpPr>
          <p:cNvPr id="44039" name="Line 17">
            <a:extLst>
              <a:ext uri="{FF2B5EF4-FFF2-40B4-BE49-F238E27FC236}">
                <a16:creationId xmlns:a16="http://schemas.microsoft.com/office/drawing/2014/main" id="{4D57B6E2-0EB2-FA40-A006-3DED4F2FACBE}"/>
              </a:ext>
            </a:extLst>
          </p:cNvPr>
          <p:cNvSpPr>
            <a:spLocks noChangeShapeType="1"/>
          </p:cNvSpPr>
          <p:nvPr/>
        </p:nvSpPr>
        <p:spPr bwMode="auto">
          <a:xfrm flipH="1" flipV="1">
            <a:off x="2705100" y="2965450"/>
            <a:ext cx="25400" cy="31369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218121" name="Rectangle 20">
            <a:extLst>
              <a:ext uri="{FF2B5EF4-FFF2-40B4-BE49-F238E27FC236}">
                <a16:creationId xmlns:a16="http://schemas.microsoft.com/office/drawing/2014/main" id="{B1E00C5E-BBE8-0045-AEF4-B57D5AEC7D33}"/>
              </a:ext>
            </a:extLst>
          </p:cNvPr>
          <p:cNvSpPr>
            <a:spLocks noGrp="1" noChangeArrowheads="1"/>
          </p:cNvSpPr>
          <p:nvPr>
            <p:ph type="title" idx="4294967295"/>
          </p:nvPr>
        </p:nvSpPr>
        <p:spPr>
          <a:xfrm>
            <a:off x="0" y="0"/>
            <a:ext cx="9144000" cy="609600"/>
          </a:xfrm>
        </p:spPr>
        <p:txBody>
          <a:bodyPr/>
          <a:lstStyle/>
          <a:p>
            <a:pPr>
              <a:defRPr/>
            </a:pPr>
            <a:r>
              <a:rPr lang="en-US" sz="2800">
                <a:solidFill>
                  <a:srgbClr val="FF0000"/>
                </a:solidFill>
                <a:latin typeface="Garamond" pitchFamily="18" charset="0"/>
              </a:rPr>
              <a:t> </a:t>
            </a:r>
            <a:r>
              <a:rPr lang="en-US" sz="2400" b="1">
                <a:solidFill>
                  <a:srgbClr val="FF0000"/>
                </a:solidFill>
                <a:effectLst>
                  <a:outerShdw blurRad="38100" dist="38100" dir="2700000" algn="tl">
                    <a:srgbClr val="C0C0C0"/>
                  </a:outerShdw>
                </a:effectLst>
                <a:latin typeface="Garamond" pitchFamily="18" charset="0"/>
              </a:rPr>
              <a:t>Why  N</a:t>
            </a:r>
            <a:r>
              <a:rPr lang="en-US" sz="2400" b="1">
                <a:solidFill>
                  <a:srgbClr val="FF0000"/>
                </a:solidFill>
                <a:effectLst>
                  <a:outerShdw blurRad="38100" dist="38100" dir="2700000" algn="tl">
                    <a:srgbClr val="C0C0C0"/>
                  </a:outerShdw>
                </a:effectLst>
                <a:latin typeface="Symbol" pitchFamily="18" charset="2"/>
              </a:rPr>
              <a:t>p</a:t>
            </a:r>
            <a:r>
              <a:rPr lang="en-US" sz="2400" b="1">
                <a:solidFill>
                  <a:srgbClr val="FF0000"/>
                </a:solidFill>
                <a:effectLst>
                  <a:outerShdw blurRad="38100" dist="38100" dir="2700000" algn="tl">
                    <a:srgbClr val="C0C0C0"/>
                  </a:outerShdw>
                </a:effectLst>
                <a:latin typeface="Garamond" pitchFamily="18" charset="0"/>
              </a:rPr>
              <a:t>/N</a:t>
            </a:r>
            <a:r>
              <a:rPr lang="en-US" sz="2400" b="1">
                <a:solidFill>
                  <a:srgbClr val="FF0000"/>
                </a:solidFill>
                <a:effectLst>
                  <a:outerShdw blurRad="38100" dist="38100" dir="2700000" algn="tl">
                    <a:srgbClr val="C0C0C0"/>
                  </a:outerShdw>
                </a:effectLst>
                <a:latin typeface="Symbol" pitchFamily="18" charset="2"/>
              </a:rPr>
              <a:t>pp</a:t>
            </a:r>
            <a:r>
              <a:rPr lang="en-US" sz="2400" b="1">
                <a:solidFill>
                  <a:srgbClr val="FF0000"/>
                </a:solidFill>
                <a:effectLst>
                  <a:outerShdw blurRad="38100" dist="38100" dir="2700000" algn="tl">
                    <a:srgbClr val="C0C0C0"/>
                  </a:outerShdw>
                </a:effectLst>
                <a:latin typeface="Garamond" pitchFamily="18" charset="0"/>
              </a:rPr>
              <a:t> electroproduction channels are important</a:t>
            </a:r>
          </a:p>
        </p:txBody>
      </p:sp>
      <p:sp>
        <p:nvSpPr>
          <p:cNvPr id="44041" name="TextBox 16">
            <a:extLst>
              <a:ext uri="{FF2B5EF4-FFF2-40B4-BE49-F238E27FC236}">
                <a16:creationId xmlns:a16="http://schemas.microsoft.com/office/drawing/2014/main" id="{DD8200B1-6667-DB40-81FF-F39AEF9D21DB}"/>
              </a:ext>
            </a:extLst>
          </p:cNvPr>
          <p:cNvSpPr txBox="1">
            <a:spLocks noChangeArrowheads="1"/>
          </p:cNvSpPr>
          <p:nvPr/>
        </p:nvSpPr>
        <p:spPr bwMode="auto">
          <a:xfrm>
            <a:off x="0" y="1219200"/>
            <a:ext cx="48514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accent1"/>
              </a:buClr>
              <a:buSzPct val="65000"/>
              <a:buFont typeface="Wingdings" pitchFamily="2" charset="2"/>
              <a:buChar char="n"/>
              <a:defRPr sz="3000">
                <a:solidFill>
                  <a:schemeClr val="tx1"/>
                </a:solidFill>
                <a:latin typeface="Arial" panose="020B0604020202020204" pitchFamily="34" charset="0"/>
              </a:defRPr>
            </a:lvl1pPr>
            <a:lvl2pPr marL="349250" indent="-228600">
              <a:spcBef>
                <a:spcPct val="20000"/>
              </a:spcBef>
              <a:buClr>
                <a:schemeClr val="accent2"/>
              </a:buClr>
              <a:buSzPct val="60000"/>
              <a:buFont typeface="Wingdings"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9pPr>
          </a:lstStyle>
          <a:p>
            <a:pPr lvl="1">
              <a:spcBef>
                <a:spcPct val="0"/>
              </a:spcBef>
              <a:buClrTx/>
              <a:buSzTx/>
              <a:buFont typeface="Arial" panose="020B0604020202020204" pitchFamily="34" charset="0"/>
              <a:buChar char="•"/>
            </a:pPr>
            <a:r>
              <a:rPr lang="en-US" altLang="en-US" sz="1800" b="1" dirty="0"/>
              <a:t>N</a:t>
            </a:r>
            <a:r>
              <a:rPr lang="en-US" altLang="en-US" sz="1800" b="1" dirty="0">
                <a:latin typeface="Symbol" pitchFamily="2" charset="2"/>
              </a:rPr>
              <a:t>p</a:t>
            </a:r>
            <a:r>
              <a:rPr lang="en-US" altLang="en-US" sz="1800" b="1" dirty="0"/>
              <a:t>/</a:t>
            </a:r>
            <a:r>
              <a:rPr lang="en-US" altLang="en-US" sz="1800" b="1" dirty="0" err="1"/>
              <a:t>N</a:t>
            </a:r>
            <a:r>
              <a:rPr lang="en-US" altLang="en-US" sz="1800" b="1" dirty="0" err="1">
                <a:latin typeface="Symbol" pitchFamily="2" charset="2"/>
              </a:rPr>
              <a:t>pp</a:t>
            </a:r>
            <a:r>
              <a:rPr lang="en-US" altLang="en-US" sz="1800" b="1" dirty="0"/>
              <a:t> channels are the two major contributors in N* excitation region;</a:t>
            </a:r>
          </a:p>
          <a:p>
            <a:pPr lvl="1">
              <a:spcBef>
                <a:spcPct val="0"/>
              </a:spcBef>
              <a:buClrTx/>
              <a:buSzTx/>
              <a:buFont typeface="Arial" panose="020B0604020202020204" pitchFamily="34" charset="0"/>
              <a:buChar char="•"/>
            </a:pPr>
            <a:endParaRPr lang="en-US" altLang="en-US" sz="1800" b="1" dirty="0"/>
          </a:p>
          <a:p>
            <a:pPr lvl="1">
              <a:spcBef>
                <a:spcPct val="0"/>
              </a:spcBef>
              <a:buClrTx/>
              <a:buSzTx/>
              <a:buFont typeface="Arial" panose="020B0604020202020204" pitchFamily="34" charset="0"/>
              <a:buChar char="•"/>
            </a:pPr>
            <a:r>
              <a:rPr lang="en-US" altLang="en-US" sz="1800" b="1" dirty="0"/>
              <a:t>these two channels combined are sensitive to almost all excited proton states; </a:t>
            </a:r>
          </a:p>
          <a:p>
            <a:pPr lvl="1">
              <a:spcBef>
                <a:spcPct val="0"/>
              </a:spcBef>
              <a:buClrTx/>
              <a:buSzTx/>
              <a:buFont typeface="Arial" panose="020B0604020202020204" pitchFamily="34" charset="0"/>
              <a:buChar char="•"/>
            </a:pPr>
            <a:endParaRPr lang="en-US" altLang="en-US" sz="1800" b="1" dirty="0"/>
          </a:p>
          <a:p>
            <a:pPr lvl="1">
              <a:spcBef>
                <a:spcPct val="0"/>
              </a:spcBef>
              <a:buClrTx/>
              <a:buSzTx/>
              <a:buFont typeface="Arial" panose="020B0604020202020204" pitchFamily="34" charset="0"/>
              <a:buChar char="•"/>
            </a:pPr>
            <a:r>
              <a:rPr lang="en-US" altLang="en-US" sz="1800" b="1" dirty="0"/>
              <a:t>they are strongly coupled by </a:t>
            </a:r>
            <a:r>
              <a:rPr lang="en-US" altLang="en-US" sz="1800" b="1" dirty="0" err="1">
                <a:latin typeface="Symbol" pitchFamily="2" charset="2"/>
              </a:rPr>
              <a:t>p</a:t>
            </a:r>
            <a:r>
              <a:rPr lang="en-US" altLang="en-US" sz="1800" b="1" dirty="0" err="1"/>
              <a:t>N→</a:t>
            </a:r>
            <a:r>
              <a:rPr lang="en-US" altLang="en-US" sz="1800" b="1" dirty="0" err="1">
                <a:latin typeface="Symbol" pitchFamily="2" charset="2"/>
              </a:rPr>
              <a:t>pp</a:t>
            </a:r>
            <a:r>
              <a:rPr lang="en-US" altLang="en-US" sz="1800" b="1" dirty="0" err="1"/>
              <a:t>N</a:t>
            </a:r>
            <a:r>
              <a:rPr lang="en-US" altLang="en-US" sz="1800" b="1" dirty="0"/>
              <a:t> final state interaction;</a:t>
            </a:r>
          </a:p>
          <a:p>
            <a:pPr lvl="1">
              <a:spcBef>
                <a:spcPct val="0"/>
              </a:spcBef>
              <a:buClrTx/>
              <a:buSzTx/>
              <a:buFont typeface="Arial" panose="020B0604020202020204" pitchFamily="34" charset="0"/>
              <a:buChar char="•"/>
            </a:pPr>
            <a:endParaRPr lang="en-US" altLang="en-US" sz="1800" b="1" dirty="0"/>
          </a:p>
          <a:p>
            <a:pPr lvl="1">
              <a:spcBef>
                <a:spcPct val="0"/>
              </a:spcBef>
              <a:buClrTx/>
              <a:buSzTx/>
              <a:buFont typeface="Arial" panose="020B0604020202020204" pitchFamily="34" charset="0"/>
              <a:buChar char="•"/>
            </a:pPr>
            <a:r>
              <a:rPr lang="en-US" altLang="en-US" sz="1800" b="1" dirty="0"/>
              <a:t>may substantially affect exclusive channels having smaller cross sections, such as </a:t>
            </a:r>
            <a:r>
              <a:rPr lang="en-US" altLang="en-US" sz="1800" b="1" dirty="0" err="1">
                <a:latin typeface="Symbol" pitchFamily="2" charset="2"/>
              </a:rPr>
              <a:t>h</a:t>
            </a:r>
            <a:r>
              <a:rPr lang="en-US" altLang="en-US" sz="1800" b="1" dirty="0" err="1"/>
              <a:t>p,K</a:t>
            </a:r>
            <a:r>
              <a:rPr lang="en-US" altLang="en-US" sz="1800" b="1" dirty="0" err="1">
                <a:latin typeface="Symbol" pitchFamily="2" charset="2"/>
              </a:rPr>
              <a:t>L</a:t>
            </a:r>
            <a:r>
              <a:rPr lang="en-US" altLang="en-US" sz="1800" b="1" dirty="0"/>
              <a:t>, and K</a:t>
            </a:r>
            <a:r>
              <a:rPr lang="en-US" altLang="en-US" sz="1800" b="1" dirty="0">
                <a:latin typeface="Symbol" pitchFamily="2" charset="2"/>
              </a:rPr>
              <a:t>S</a:t>
            </a:r>
            <a:r>
              <a:rPr lang="en-US" altLang="en-US" sz="1800" b="1" dirty="0"/>
              <a:t>.</a:t>
            </a:r>
          </a:p>
        </p:txBody>
      </p:sp>
      <p:sp>
        <p:nvSpPr>
          <p:cNvPr id="218123" name="TextBox 17">
            <a:extLst>
              <a:ext uri="{FF2B5EF4-FFF2-40B4-BE49-F238E27FC236}">
                <a16:creationId xmlns:a16="http://schemas.microsoft.com/office/drawing/2014/main" id="{41990A2E-5A7F-3B42-BD5E-729C5AE767AC}"/>
              </a:ext>
            </a:extLst>
          </p:cNvPr>
          <p:cNvSpPr txBox="1">
            <a:spLocks noChangeArrowheads="1"/>
          </p:cNvSpPr>
          <p:nvPr/>
        </p:nvSpPr>
        <p:spPr bwMode="auto">
          <a:xfrm>
            <a:off x="609600" y="5029200"/>
            <a:ext cx="3505200" cy="1339850"/>
          </a:xfrm>
          <a:prstGeom prst="rect">
            <a:avLst/>
          </a:prstGeom>
          <a:solidFill>
            <a:srgbClr val="00FFFF"/>
          </a:solidFill>
          <a:ln w="28575">
            <a:solidFill>
              <a:srgbClr val="FF0000"/>
            </a:solidFill>
            <a:miter lim="800000"/>
            <a:headEnd/>
            <a:tailEnd/>
          </a:ln>
          <a:effectLst/>
        </p:spPr>
        <p:txBody>
          <a:bodyPr>
            <a:spAutoFit/>
          </a:bodyPr>
          <a:lstStyle/>
          <a:p>
            <a:pPr>
              <a:defRPr/>
            </a:pPr>
            <a:r>
              <a:rPr lang="en-US" sz="2000" b="1">
                <a:solidFill>
                  <a:srgbClr val="FF0000"/>
                </a:solidFill>
                <a:effectLst>
                  <a:outerShdw blurRad="38100" dist="38100" dir="2700000" algn="tl">
                    <a:srgbClr val="000000"/>
                  </a:outerShdw>
                </a:effectLst>
              </a:rPr>
              <a:t>  Therefore knowledge on  </a:t>
            </a:r>
            <a:r>
              <a:rPr lang="en-US" sz="2000" b="1">
                <a:solidFill>
                  <a:srgbClr val="FF0000"/>
                </a:solidFill>
                <a:effectLst>
                  <a:outerShdw blurRad="38100" dist="38100" dir="2700000" algn="tl">
                    <a:srgbClr val="000000"/>
                  </a:outerShdw>
                </a:effectLst>
                <a:latin typeface="Symbol" pitchFamily="18" charset="2"/>
              </a:rPr>
              <a:t>Np/Npp  </a:t>
            </a:r>
            <a:r>
              <a:rPr lang="en-US" sz="2000" b="1">
                <a:solidFill>
                  <a:srgbClr val="FF0000"/>
                </a:solidFill>
                <a:effectLst>
                  <a:outerShdw blurRad="38100" dist="38100" dir="2700000" algn="tl">
                    <a:srgbClr val="000000"/>
                  </a:outerShdw>
                </a:effectLst>
              </a:rPr>
              <a:t>electroproduction   mechanisms  is key for the  entire N* Program</a:t>
            </a:r>
            <a:r>
              <a:rPr lang="en-US" sz="2000" b="1">
                <a:solidFill>
                  <a:srgbClr val="FF0000"/>
                </a:solidFill>
              </a:rPr>
              <a:t> </a:t>
            </a:r>
          </a:p>
        </p:txBody>
      </p:sp>
    </p:spTree>
    <p:extLst>
      <p:ext uri="{BB962C8B-B14F-4D97-AF65-F5344CB8AC3E}">
        <p14:creationId xmlns:p14="http://schemas.microsoft.com/office/powerpoint/2010/main" val="180509635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57406103-CD16-E745-92B1-9E62715E0329}"/>
              </a:ext>
            </a:extLst>
          </p:cNvPr>
          <p:cNvSpPr>
            <a:spLocks noGrp="1" noChangeArrowheads="1"/>
          </p:cNvSpPr>
          <p:nvPr>
            <p:ph type="title" idx="4294967295"/>
          </p:nvPr>
        </p:nvSpPr>
        <p:spPr/>
        <p:txBody>
          <a:bodyPr/>
          <a:lstStyle/>
          <a:p>
            <a:r>
              <a:rPr lang="en-US" altLang="en-US">
                <a:latin typeface="Garamond" panose="02020404030301010803" pitchFamily="18" charset="0"/>
              </a:rPr>
              <a:t>Multiple Meson Final States</a:t>
            </a:r>
          </a:p>
        </p:txBody>
      </p:sp>
      <p:sp>
        <p:nvSpPr>
          <p:cNvPr id="34819" name="Rectangle 3">
            <a:extLst>
              <a:ext uri="{FF2B5EF4-FFF2-40B4-BE49-F238E27FC236}">
                <a16:creationId xmlns:a16="http://schemas.microsoft.com/office/drawing/2014/main" id="{5DB57D37-DCDE-3846-8B3F-19B0E25BF613}"/>
              </a:ext>
            </a:extLst>
          </p:cNvPr>
          <p:cNvSpPr>
            <a:spLocks noGrp="1" noChangeArrowheads="1"/>
          </p:cNvSpPr>
          <p:nvPr>
            <p:ph type="body" idx="4294967295"/>
          </p:nvPr>
        </p:nvSpPr>
        <p:spPr/>
        <p:txBody>
          <a:bodyPr/>
          <a:lstStyle/>
          <a:p>
            <a:pPr>
              <a:buFont typeface="Wingdings" pitchFamily="2" charset="2"/>
              <a:buNone/>
              <a:defRPr/>
            </a:pPr>
            <a:r>
              <a:rPr lang="en-US" dirty="0">
                <a:solidFill>
                  <a:srgbClr val="FF0000"/>
                </a:solidFill>
              </a:rPr>
              <a:t>Q:  What about  BN* </a:t>
            </a:r>
            <a:r>
              <a:rPr lang="en-US" dirty="0">
                <a:solidFill>
                  <a:srgbClr val="FF0000"/>
                </a:solidFill>
                <a:sym typeface="Wingdings" pitchFamily="2" charset="2"/>
              </a:rPr>
              <a:t></a:t>
            </a:r>
            <a:r>
              <a:rPr lang="en-US" dirty="0">
                <a:solidFill>
                  <a:srgbClr val="FF0000"/>
                </a:solidFill>
              </a:rPr>
              <a:t> BBMM (+ c.c.)? </a:t>
            </a:r>
          </a:p>
          <a:p>
            <a:pPr>
              <a:buFont typeface="Wingdings" pitchFamily="2" charset="2"/>
              <a:buNone/>
              <a:defRPr/>
            </a:pPr>
            <a:endParaRPr lang="en-US" dirty="0">
              <a:solidFill>
                <a:srgbClr val="FF0000"/>
              </a:solidFill>
            </a:endParaRPr>
          </a:p>
          <a:p>
            <a:pPr>
              <a:buFont typeface="Wingdings" pitchFamily="2" charset="2"/>
              <a:buNone/>
              <a:defRPr/>
            </a:pPr>
            <a:r>
              <a:rPr lang="en-US" dirty="0">
                <a:solidFill>
                  <a:srgbClr val="FF0000"/>
                </a:solidFill>
              </a:rPr>
              <a:t>A:  BESIII can sample this phase space for   charged and neutral final-state particles.  </a:t>
            </a:r>
            <a:br>
              <a:rPr lang="en-US" dirty="0">
                <a:solidFill>
                  <a:srgbClr val="FF0000"/>
                </a:solidFill>
              </a:rPr>
            </a:br>
            <a:endParaRPr lang="en-US" dirty="0">
              <a:solidFill>
                <a:srgbClr val="FF0000"/>
              </a:solidFill>
            </a:endParaRPr>
          </a:p>
          <a:p>
            <a:pPr algn="ctr">
              <a:buFont typeface="Wingdings" pitchFamily="2" charset="2"/>
              <a:buNone/>
              <a:defRPr/>
            </a:pPr>
            <a:endParaRPr lang="en-US" dirty="0">
              <a:solidFill>
                <a:srgbClr val="FF0000"/>
              </a:solidFill>
              <a:effectLst>
                <a:outerShdw blurRad="38100" dist="38100" dir="2700000" algn="tl">
                  <a:srgbClr val="000000">
                    <a:alpha val="43137"/>
                  </a:srgbClr>
                </a:outerShdw>
              </a:effectLst>
            </a:endParaRPr>
          </a:p>
          <a:p>
            <a:pPr algn="ctr">
              <a:buFont typeface="Wingdings" pitchFamily="2" charset="2"/>
              <a:buNone/>
              <a:defRPr/>
            </a:pPr>
            <a:r>
              <a:rPr lang="en-US" dirty="0">
                <a:solidFill>
                  <a:srgbClr val="002060"/>
                </a:solidFill>
                <a:effectLst>
                  <a:outerShdw blurRad="38100" dist="38100" dir="2700000" algn="tl">
                    <a:srgbClr val="000000">
                      <a:alpha val="43137"/>
                    </a:srgbClr>
                  </a:outerShdw>
                </a:effectLst>
              </a:rPr>
              <a:t>Complementary features to CLAS</a:t>
            </a:r>
          </a:p>
        </p:txBody>
      </p:sp>
      <p:sp>
        <p:nvSpPr>
          <p:cNvPr id="5" name="Text Box 6">
            <a:extLst>
              <a:ext uri="{FF2B5EF4-FFF2-40B4-BE49-F238E27FC236}">
                <a16:creationId xmlns:a16="http://schemas.microsoft.com/office/drawing/2014/main" id="{221F4507-5EDC-4348-B64B-B99D48127AE1}"/>
              </a:ext>
            </a:extLst>
          </p:cNvPr>
          <p:cNvSpPr txBox="1">
            <a:spLocks noChangeArrowheads="1"/>
          </p:cNvSpPr>
          <p:nvPr/>
        </p:nvSpPr>
        <p:spPr bwMode="auto">
          <a:xfrm>
            <a:off x="3276600" y="1490663"/>
            <a:ext cx="228600" cy="338137"/>
          </a:xfrm>
          <a:prstGeom prst="rect">
            <a:avLst/>
          </a:prstGeom>
          <a:noFill/>
          <a:ln w="9525">
            <a:noFill/>
            <a:miter lim="800000"/>
            <a:headEnd/>
            <a:tailEnd/>
          </a:ln>
          <a:effectLst/>
        </p:spPr>
        <p:txBody>
          <a:bodyPr>
            <a:spAutoFit/>
          </a:bodyPr>
          <a:lstStyle/>
          <a:p>
            <a:pPr algn="ctr" eaLnBrk="1" hangingPunct="1">
              <a:defRPr/>
            </a:pPr>
            <a:r>
              <a:rPr lang="en-US" sz="1600" b="1" dirty="0">
                <a:solidFill>
                  <a:srgbClr val="FF0000"/>
                </a:solidFill>
                <a:effectLst>
                  <a:outerShdw blurRad="38100" dist="38100" dir="2700000" algn="tl">
                    <a:srgbClr val="C0C0C0"/>
                  </a:outerShdw>
                </a:effectLst>
                <a:latin typeface="Times New Roman" pitchFamily="18" charset="0"/>
                <a:cs typeface="Times New Roman" pitchFamily="18" charset="0"/>
              </a:rPr>
              <a:t>─</a:t>
            </a:r>
          </a:p>
        </p:txBody>
      </p:sp>
      <p:sp>
        <p:nvSpPr>
          <p:cNvPr id="6" name="Text Box 6">
            <a:extLst>
              <a:ext uri="{FF2B5EF4-FFF2-40B4-BE49-F238E27FC236}">
                <a16:creationId xmlns:a16="http://schemas.microsoft.com/office/drawing/2014/main" id="{3EE489C6-FDED-E246-970C-66272F39EBCB}"/>
              </a:ext>
            </a:extLst>
          </p:cNvPr>
          <p:cNvSpPr txBox="1">
            <a:spLocks noChangeArrowheads="1"/>
          </p:cNvSpPr>
          <p:nvPr/>
        </p:nvSpPr>
        <p:spPr bwMode="auto">
          <a:xfrm>
            <a:off x="4572000" y="1490663"/>
            <a:ext cx="228600" cy="338137"/>
          </a:xfrm>
          <a:prstGeom prst="rect">
            <a:avLst/>
          </a:prstGeom>
          <a:noFill/>
          <a:ln w="9525">
            <a:noFill/>
            <a:miter lim="800000"/>
            <a:headEnd/>
            <a:tailEnd/>
          </a:ln>
          <a:effectLst/>
        </p:spPr>
        <p:txBody>
          <a:bodyPr>
            <a:spAutoFit/>
          </a:bodyPr>
          <a:lstStyle/>
          <a:p>
            <a:pPr algn="ctr" eaLnBrk="1" hangingPunct="1">
              <a:defRPr/>
            </a:pPr>
            <a:r>
              <a:rPr lang="en-US" sz="1600" b="1" dirty="0">
                <a:solidFill>
                  <a:srgbClr val="FF0000"/>
                </a:solidFill>
                <a:effectLst>
                  <a:outerShdw blurRad="38100" dist="38100" dir="2700000" algn="tl">
                    <a:srgbClr val="C0C0C0"/>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3096608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AF37-0019-004B-8C67-9047BC0765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2F151A-6703-6542-806B-88642A57EBEE}"/>
              </a:ext>
            </a:extLst>
          </p:cNvPr>
          <p:cNvSpPr>
            <a:spLocks noGrp="1"/>
          </p:cNvSpPr>
          <p:nvPr>
            <p:ph idx="1"/>
          </p:nvPr>
        </p:nvSpPr>
        <p:spPr>
          <a:xfrm>
            <a:off x="788505" y="2937013"/>
            <a:ext cx="8229600" cy="983974"/>
          </a:xfrm>
        </p:spPr>
        <p:txBody>
          <a:bodyPr/>
          <a:lstStyle/>
          <a:p>
            <a:pPr marL="0" indent="0" algn="ctr">
              <a:buNone/>
            </a:pPr>
            <a:r>
              <a:rPr lang="en-US" sz="4800" dirty="0"/>
              <a:t>Some History (ten years ago)</a:t>
            </a:r>
          </a:p>
          <a:p>
            <a:pPr marL="0" indent="0" algn="ctr">
              <a:buNone/>
            </a:pPr>
            <a:endParaRPr lang="en-US" sz="4800" dirty="0"/>
          </a:p>
          <a:p>
            <a:pPr marL="0" indent="0" algn="ctr">
              <a:buNone/>
            </a:pPr>
            <a:br>
              <a:rPr lang="en-US" dirty="0"/>
            </a:br>
            <a:endParaRPr lang="en-US" dirty="0"/>
          </a:p>
        </p:txBody>
      </p:sp>
      <p:sp>
        <p:nvSpPr>
          <p:cNvPr id="4" name="Footer Placeholder 3">
            <a:extLst>
              <a:ext uri="{FF2B5EF4-FFF2-40B4-BE49-F238E27FC236}">
                <a16:creationId xmlns:a16="http://schemas.microsoft.com/office/drawing/2014/main" id="{4FB0683E-9603-2F49-89FD-B108CCC951F2}"/>
              </a:ext>
            </a:extLst>
          </p:cNvPr>
          <p:cNvSpPr>
            <a:spLocks noGrp="1"/>
          </p:cNvSpPr>
          <p:nvPr>
            <p:ph type="ftr" sz="quarter" idx="11"/>
          </p:nvPr>
        </p:nvSpPr>
        <p:spPr/>
        <p:txBody>
          <a:bodyPr/>
          <a:lstStyle/>
          <a:p>
            <a:pPr>
              <a:defRPr/>
            </a:pPr>
            <a:r>
              <a:rPr lang="en-US"/>
              <a:t>P.L. Cole  -- Strong QCD from Hadron Structure Experiments    Nov. 6, 2019</a:t>
            </a:r>
            <a:endParaRPr lang="en-US" dirty="0"/>
          </a:p>
        </p:txBody>
      </p:sp>
    </p:spTree>
    <p:extLst>
      <p:ext uri="{BB962C8B-B14F-4D97-AF65-F5344CB8AC3E}">
        <p14:creationId xmlns:p14="http://schemas.microsoft.com/office/powerpoint/2010/main" val="4065421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AD4689D-8559-6440-BC70-9678E33CC384}"/>
              </a:ext>
            </a:extLst>
          </p:cNvPr>
          <p:cNvSpPr>
            <a:spLocks noGrp="1" noChangeArrowheads="1"/>
          </p:cNvSpPr>
          <p:nvPr>
            <p:ph type="ctrTitle"/>
          </p:nvPr>
        </p:nvSpPr>
        <p:spPr>
          <a:xfrm>
            <a:off x="533400" y="1295400"/>
            <a:ext cx="8305800" cy="1981200"/>
          </a:xfrm>
        </p:spPr>
        <p:txBody>
          <a:bodyPr anchor="t"/>
          <a:lstStyle/>
          <a:p>
            <a:pPr algn="ctr" eaLnBrk="1" hangingPunct="1">
              <a:defRPr/>
            </a:pPr>
            <a:r>
              <a:rPr lang="en-US" sz="3200" b="1" dirty="0">
                <a:effectLst>
                  <a:outerShdw blurRad="38100" dist="38100" dir="2700000" algn="tl">
                    <a:srgbClr val="C0C0C0"/>
                  </a:outerShdw>
                </a:effectLst>
                <a:latin typeface="Garamond" pitchFamily="18" charset="0"/>
              </a:rPr>
              <a:t>A new</a:t>
            </a:r>
            <a:br>
              <a:rPr lang="en-US" sz="3200" b="1" dirty="0">
                <a:effectLst>
                  <a:outerShdw blurRad="38100" dist="38100" dir="2700000" algn="tl">
                    <a:srgbClr val="C0C0C0"/>
                  </a:outerShdw>
                </a:effectLst>
                <a:latin typeface="Garamond" pitchFamily="18" charset="0"/>
              </a:rPr>
            </a:br>
            <a:r>
              <a:rPr lang="en-US" sz="3200" b="1" dirty="0">
                <a:effectLst>
                  <a:outerShdw blurRad="38100" dist="38100" dir="2700000" algn="tl">
                    <a:srgbClr val="C0C0C0"/>
                  </a:outerShdw>
                </a:effectLst>
                <a:latin typeface="Garamond" pitchFamily="18" charset="0"/>
              </a:rPr>
              <a:t>&amp;    </a:t>
            </a:r>
            <a:br>
              <a:rPr lang="en-US" sz="3200" b="1" dirty="0">
                <a:effectLst>
                  <a:outerShdw blurRad="38100" dist="38100" dir="2700000" algn="tl">
                    <a:srgbClr val="C0C0C0"/>
                  </a:outerShdw>
                </a:effectLst>
                <a:latin typeface="Garamond" pitchFamily="18" charset="0"/>
              </a:rPr>
            </a:br>
            <a:r>
              <a:rPr lang="en-US" sz="3200" b="1" dirty="0">
                <a:effectLst>
                  <a:outerShdw blurRad="38100" dist="38100" dir="2700000" algn="tl">
                    <a:srgbClr val="C0C0C0"/>
                  </a:outerShdw>
                </a:effectLst>
                <a:latin typeface="Garamond" pitchFamily="18" charset="0"/>
              </a:rPr>
              <a:t>theoretical/experimental collaborative effort </a:t>
            </a:r>
            <a:br>
              <a:rPr lang="en-US" sz="3200" b="1" dirty="0">
                <a:effectLst>
                  <a:outerShdw blurRad="38100" dist="38100" dir="2700000" algn="tl">
                    <a:srgbClr val="C0C0C0"/>
                  </a:outerShdw>
                </a:effectLst>
                <a:latin typeface="Garamond" pitchFamily="18" charset="0"/>
              </a:rPr>
            </a:br>
            <a:r>
              <a:rPr lang="en-US" sz="3200" b="1" dirty="0">
                <a:effectLst>
                  <a:outerShdw blurRad="38100" dist="38100" dir="2700000" algn="tl">
                    <a:srgbClr val="C0C0C0"/>
                  </a:outerShdw>
                </a:effectLst>
                <a:latin typeface="Garamond" pitchFamily="18" charset="0"/>
              </a:rPr>
              <a:t>on baryon resonance extraction</a:t>
            </a:r>
            <a:r>
              <a:rPr lang="en-US" sz="2000" b="1" dirty="0">
                <a:solidFill>
                  <a:srgbClr val="00CC00"/>
                </a:solidFill>
                <a:effectLst>
                  <a:outerShdw blurRad="38100" dist="38100" dir="2700000" algn="tl">
                    <a:srgbClr val="C0C0C0"/>
                  </a:outerShdw>
                </a:effectLst>
                <a:latin typeface="Garamond" pitchFamily="18" charset="0"/>
              </a:rPr>
              <a:t>*</a:t>
            </a:r>
            <a:endParaRPr lang="en-US" sz="3800" dirty="0">
              <a:solidFill>
                <a:srgbClr val="00CC00"/>
              </a:solidFill>
              <a:latin typeface="Garamond" pitchFamily="18" charset="0"/>
            </a:endParaRPr>
          </a:p>
        </p:txBody>
      </p:sp>
      <p:sp>
        <p:nvSpPr>
          <p:cNvPr id="18434" name="Text Box 4">
            <a:extLst>
              <a:ext uri="{FF2B5EF4-FFF2-40B4-BE49-F238E27FC236}">
                <a16:creationId xmlns:a16="http://schemas.microsoft.com/office/drawing/2014/main" id="{98BA7198-42EF-4943-9CD0-6F3E27EF85A2}"/>
              </a:ext>
            </a:extLst>
          </p:cNvPr>
          <p:cNvSpPr txBox="1">
            <a:spLocks noChangeArrowheads="1"/>
          </p:cNvSpPr>
          <p:nvPr/>
        </p:nvSpPr>
        <p:spPr bwMode="auto">
          <a:xfrm>
            <a:off x="6080125" y="5903913"/>
            <a:ext cx="1997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sp>
        <p:nvSpPr>
          <p:cNvPr id="18435" name="Rectangle 6">
            <a:extLst>
              <a:ext uri="{FF2B5EF4-FFF2-40B4-BE49-F238E27FC236}">
                <a16:creationId xmlns:a16="http://schemas.microsoft.com/office/drawing/2014/main" id="{4CCCB87B-2C0E-4F44-9A73-741D1DFA1582}"/>
              </a:ext>
            </a:extLst>
          </p:cNvPr>
          <p:cNvSpPr>
            <a:spLocks noChangeArrowheads="1"/>
          </p:cNvSpPr>
          <p:nvPr/>
        </p:nvSpPr>
        <p:spPr bwMode="auto">
          <a:xfrm>
            <a:off x="228600" y="5410200"/>
            <a:ext cx="2743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a:solidFill>
                  <a:schemeClr val="tx2"/>
                </a:solidFill>
              </a:rPr>
              <a:t>Philip Cole</a:t>
            </a:r>
            <a:endParaRPr lang="en-US" altLang="en-US" sz="1800">
              <a:solidFill>
                <a:srgbClr val="FF0000"/>
              </a:solidFill>
            </a:endParaRPr>
          </a:p>
          <a:p>
            <a:pPr eaLnBrk="1" hangingPunct="1">
              <a:spcBef>
                <a:spcPct val="0"/>
              </a:spcBef>
              <a:buClrTx/>
              <a:buSzTx/>
              <a:buFontTx/>
              <a:buNone/>
            </a:pPr>
            <a:r>
              <a:rPr lang="en-US" altLang="en-US" sz="1800">
                <a:solidFill>
                  <a:schemeClr val="tx2"/>
                </a:solidFill>
              </a:rPr>
              <a:t>Idaho State University</a:t>
            </a:r>
          </a:p>
          <a:p>
            <a:pPr eaLnBrk="1" hangingPunct="1">
              <a:spcBef>
                <a:spcPct val="0"/>
              </a:spcBef>
              <a:buClrTx/>
              <a:buSzTx/>
              <a:buFontTx/>
              <a:buNone/>
            </a:pPr>
            <a:r>
              <a:rPr lang="en-US" altLang="en-US" sz="1800">
                <a:solidFill>
                  <a:schemeClr val="tx2"/>
                </a:solidFill>
              </a:rPr>
              <a:t>April 22, 2009.</a:t>
            </a:r>
          </a:p>
        </p:txBody>
      </p:sp>
      <p:pic>
        <p:nvPicPr>
          <p:cNvPr id="18436" name="Picture 9" descr="JLab_logo">
            <a:extLst>
              <a:ext uri="{FF2B5EF4-FFF2-40B4-BE49-F238E27FC236}">
                <a16:creationId xmlns:a16="http://schemas.microsoft.com/office/drawing/2014/main" id="{A4640DF0-43FF-7349-9639-B6EE08E99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4163"/>
            <a:ext cx="18288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5" descr="inside_quark">
            <a:extLst>
              <a:ext uri="{FF2B5EF4-FFF2-40B4-BE49-F238E27FC236}">
                <a16:creationId xmlns:a16="http://schemas.microsoft.com/office/drawing/2014/main" id="{EEB3CCDF-8C4E-664D-84CF-FBB28CBE9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2766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6" descr="gzero_animation_small">
            <a:extLst>
              <a:ext uri="{FF2B5EF4-FFF2-40B4-BE49-F238E27FC236}">
                <a16:creationId xmlns:a16="http://schemas.microsoft.com/office/drawing/2014/main" id="{0AAC96F7-77ED-6B48-B5E2-E13FE78948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3433763"/>
            <a:ext cx="152400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0" descr="physlogo">
            <a:extLst>
              <a:ext uri="{FF2B5EF4-FFF2-40B4-BE49-F238E27FC236}">
                <a16:creationId xmlns:a16="http://schemas.microsoft.com/office/drawing/2014/main" id="{CE8B9C58-9BAB-A744-B8CA-59E4D20D26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1524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CD2A2251-66C1-8145-8BD6-417CF5F97368}"/>
              </a:ext>
            </a:extLst>
          </p:cNvPr>
          <p:cNvSpPr>
            <a:spLocks noChangeArrowheads="1"/>
          </p:cNvSpPr>
          <p:nvPr/>
        </p:nvSpPr>
        <p:spPr bwMode="auto">
          <a:xfrm>
            <a:off x="762000" y="1371600"/>
            <a:ext cx="7696200" cy="2286000"/>
          </a:xfrm>
          <a:prstGeom prst="rect">
            <a:avLst/>
          </a:prstGeom>
          <a:noFill/>
          <a:ln w="9525">
            <a:noFill/>
            <a:miter lim="800000"/>
            <a:headEnd/>
            <a:tailEnd/>
          </a:ln>
          <a:effectLst/>
        </p:spPr>
        <p:txBody>
          <a:bodyPr/>
          <a:lstStyle/>
          <a:p>
            <a:pPr algn="ctr" eaLnBrk="1" hangingPunct="1">
              <a:defRPr/>
            </a:pPr>
            <a:br>
              <a:rPr lang="en-US" sz="4000" b="1">
                <a:solidFill>
                  <a:schemeClr val="tx2"/>
                </a:solidFill>
                <a:effectLst>
                  <a:outerShdw blurRad="38100" dist="38100" dir="2700000" algn="tl">
                    <a:srgbClr val="C0C0C0"/>
                  </a:outerShdw>
                </a:effectLst>
                <a:latin typeface="Comic Sans MS" pitchFamily="66" charset="0"/>
              </a:rPr>
            </a:br>
            <a:endParaRPr lang="en-US" sz="4000" b="1">
              <a:solidFill>
                <a:schemeClr val="tx2"/>
              </a:solidFill>
              <a:effectLst>
                <a:outerShdw blurRad="38100" dist="38100" dir="2700000" algn="tl">
                  <a:srgbClr val="C0C0C0"/>
                </a:outerShdw>
              </a:effectLst>
              <a:latin typeface="Comic Sans MS" pitchFamily="66" charset="0"/>
            </a:endParaRPr>
          </a:p>
        </p:txBody>
      </p:sp>
      <p:sp>
        <p:nvSpPr>
          <p:cNvPr id="9230" name="Rectangle 14">
            <a:extLst>
              <a:ext uri="{FF2B5EF4-FFF2-40B4-BE49-F238E27FC236}">
                <a16:creationId xmlns:a16="http://schemas.microsoft.com/office/drawing/2014/main" id="{CE559375-4E7A-854C-A42D-684D34E0C2F6}"/>
              </a:ext>
            </a:extLst>
          </p:cNvPr>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algn="ctr" eaLnBrk="1" hangingPunct="1">
              <a:defRPr/>
            </a:pPr>
            <a:r>
              <a:rPr lang="en-US" b="1" dirty="0">
                <a:solidFill>
                  <a:schemeClr val="tx2"/>
                </a:solidFill>
                <a:effectLst>
                  <a:outerShdw blurRad="38100" dist="38100" dir="2700000" algn="tl">
                    <a:srgbClr val="C0C0C0"/>
                  </a:outerShdw>
                </a:effectLst>
              </a:rPr>
              <a:t>*</a:t>
            </a:r>
            <a:r>
              <a:rPr lang="en-US" b="1" dirty="0">
                <a:solidFill>
                  <a:srgbClr val="00CC00"/>
                </a:solidFill>
                <a:effectLst>
                  <a:outerShdw blurRad="38100" dist="38100" dir="2700000" algn="tl">
                    <a:srgbClr val="C0C0C0"/>
                  </a:outerShdw>
                </a:effectLst>
              </a:rPr>
              <a:t>through a proposed NSF PIRE project</a:t>
            </a:r>
          </a:p>
        </p:txBody>
      </p:sp>
      <p:pic>
        <p:nvPicPr>
          <p:cNvPr id="18442" name="Picture 15">
            <a:extLst>
              <a:ext uri="{FF2B5EF4-FFF2-40B4-BE49-F238E27FC236}">
                <a16:creationId xmlns:a16="http://schemas.microsoft.com/office/drawing/2014/main" id="{9157E4B6-864B-E74A-971A-00D3F5C77D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1828800"/>
            <a:ext cx="838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6">
            <a:extLst>
              <a:ext uri="{FF2B5EF4-FFF2-40B4-BE49-F238E27FC236}">
                <a16:creationId xmlns:a16="http://schemas.microsoft.com/office/drawing/2014/main" id="{7FAC7CEC-F6ED-6840-9CAF-02B69D7510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1828800"/>
            <a:ext cx="838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BAF7D56A-96B2-1B42-8331-2A33B18FC3D9}"/>
              </a:ext>
            </a:extLst>
          </p:cNvPr>
          <p:cNvSpPr/>
          <p:nvPr/>
        </p:nvSpPr>
        <p:spPr>
          <a:xfrm>
            <a:off x="2590800" y="3363913"/>
            <a:ext cx="5340350" cy="369887"/>
          </a:xfrm>
          <a:prstGeom prst="rect">
            <a:avLst/>
          </a:prstGeom>
        </p:spPr>
        <p:txBody>
          <a:bodyPr>
            <a:spAutoFit/>
          </a:bodyPr>
          <a:lstStyle/>
          <a:p>
            <a:pPr algn="ctr" eaLnBrk="1" hangingPunct="1">
              <a:defRPr/>
            </a:pPr>
            <a:r>
              <a:rPr lang="en-US" b="1" dirty="0">
                <a:solidFill>
                  <a:schemeClr val="tx2"/>
                </a:solidFill>
                <a:effectLst>
                  <a:outerShdw blurRad="38100" dist="38100" dir="2700000" algn="tl">
                    <a:srgbClr val="C0C0C0"/>
                  </a:outerShdw>
                </a:effectLst>
              </a:rPr>
              <a:t>*</a:t>
            </a:r>
            <a:r>
              <a:rPr lang="en-US" b="1" dirty="0">
                <a:solidFill>
                  <a:srgbClr val="00CC00"/>
                </a:solidFill>
                <a:effectLst>
                  <a:outerShdw blurRad="38100" dist="38100" dir="2700000" algn="tl">
                    <a:srgbClr val="C0C0C0"/>
                  </a:outerShdw>
                </a:effectLst>
              </a:rPr>
              <a:t>through an overarching funding mechanism</a:t>
            </a:r>
          </a:p>
        </p:txBody>
      </p:sp>
    </p:spTree>
    <p:extLst>
      <p:ext uri="{BB962C8B-B14F-4D97-AF65-F5344CB8AC3E}">
        <p14:creationId xmlns:p14="http://schemas.microsoft.com/office/powerpoint/2010/main" val="27632873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30"/>
                                        </p:tgtEl>
                                        <p:attrNameLst>
                                          <p:attrName>style.visibility</p:attrName>
                                        </p:attrNameLst>
                                      </p:cBhvr>
                                      <p:to>
                                        <p:strVal val="visible"/>
                                      </p:to>
                                    </p:set>
                                    <p:animEffect transition="in" filter="dissolve">
                                      <p:cBhvr>
                                        <p:cTn id="7" dur="500"/>
                                        <p:tgtEl>
                                          <p:spTgt spid="92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grpId="1" nodeType="clickEffect">
                                  <p:stCondLst>
                                    <p:cond delay="0"/>
                                  </p:stCondLst>
                                  <p:childTnLst>
                                    <p:anim calcmode="lin" valueType="num">
                                      <p:cBhvr additive="base">
                                        <p:cTn id="11" dur="500"/>
                                        <p:tgtEl>
                                          <p:spTgt spid="9230"/>
                                        </p:tgtEl>
                                        <p:attrNameLst>
                                          <p:attrName>ppt_x</p:attrName>
                                        </p:attrNameLst>
                                      </p:cBhvr>
                                      <p:tavLst>
                                        <p:tav tm="0">
                                          <p:val>
                                            <p:strVal val="ppt_x"/>
                                          </p:val>
                                        </p:tav>
                                        <p:tav tm="100000">
                                          <p:val>
                                            <p:strVal val="ppt_x"/>
                                          </p:val>
                                        </p:tav>
                                      </p:tavLst>
                                    </p:anim>
                                    <p:anim calcmode="lin" valueType="num">
                                      <p:cBhvr additive="base">
                                        <p:cTn id="12" dur="500"/>
                                        <p:tgtEl>
                                          <p:spTgt spid="9230"/>
                                        </p:tgtEl>
                                        <p:attrNameLst>
                                          <p:attrName>ppt_y</p:attrName>
                                        </p:attrNameLst>
                                      </p:cBhvr>
                                      <p:tavLst>
                                        <p:tav tm="0">
                                          <p:val>
                                            <p:strVal val="ppt_y"/>
                                          </p:val>
                                        </p:tav>
                                        <p:tav tm="100000">
                                          <p:val>
                                            <p:strVal val="1+ppt_h/2"/>
                                          </p:val>
                                        </p:tav>
                                      </p:tavLst>
                                    </p:anim>
                                    <p:set>
                                      <p:cBhvr>
                                        <p:cTn id="13" dur="1" fill="hold">
                                          <p:stCondLst>
                                            <p:cond delay="499"/>
                                          </p:stCondLst>
                                        </p:cTn>
                                        <p:tgtEl>
                                          <p:spTgt spid="9230"/>
                                        </p:tgtEl>
                                        <p:attrNameLst>
                                          <p:attrName>style.visibility</p:attrName>
                                        </p:attrNameLst>
                                      </p:cBhvr>
                                      <p:to>
                                        <p:strVal val="hidden"/>
                                      </p:to>
                                    </p:set>
                                  </p:childTnLst>
                                </p:cTn>
                              </p:par>
                              <p:par>
                                <p:cTn id="14" presetID="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0" grpId="0"/>
      <p:bldP spid="9230" grpId="1"/>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A3A4F7CA-AAEE-384C-B78B-10760175D6DF}"/>
              </a:ext>
            </a:extLst>
          </p:cNvPr>
          <p:cNvSpPr>
            <a:spLocks noGrp="1" noChangeArrowheads="1"/>
          </p:cNvSpPr>
          <p:nvPr>
            <p:ph type="title" idx="4294967295"/>
          </p:nvPr>
        </p:nvSpPr>
        <p:spPr>
          <a:xfrm>
            <a:off x="457200" y="152400"/>
            <a:ext cx="7924800" cy="411163"/>
          </a:xfrm>
        </p:spPr>
        <p:txBody>
          <a:bodyPr/>
          <a:lstStyle/>
          <a:p>
            <a:r>
              <a:rPr lang="en-GB" altLang="zh-CN" sz="2000" b="1" u="sng">
                <a:latin typeface="Garamond" panose="02020404030301010803" pitchFamily="18" charset="0"/>
                <a:ea typeface="宋体" panose="02010600030101010101" pitchFamily="2" charset="-122"/>
              </a:rPr>
              <a:t>List of Participants – PIRE: Nucleon Resonance Studies (Pre-Proposal)</a:t>
            </a:r>
            <a:endParaRPr lang="en-US" altLang="en-US" sz="2000" b="1" u="sng">
              <a:latin typeface="Garamond" panose="02020404030301010803" pitchFamily="18" charset="0"/>
            </a:endParaRPr>
          </a:p>
        </p:txBody>
      </p:sp>
      <p:sp>
        <p:nvSpPr>
          <p:cNvPr id="227331" name="Rectangle 3">
            <a:extLst>
              <a:ext uri="{FF2B5EF4-FFF2-40B4-BE49-F238E27FC236}">
                <a16:creationId xmlns:a16="http://schemas.microsoft.com/office/drawing/2014/main" id="{2E7C5726-DD42-164A-A476-1C07E6F1898B}"/>
              </a:ext>
            </a:extLst>
          </p:cNvPr>
          <p:cNvSpPr>
            <a:spLocks noGrp="1" noChangeArrowheads="1"/>
          </p:cNvSpPr>
          <p:nvPr>
            <p:ph type="body" idx="4294967295"/>
          </p:nvPr>
        </p:nvSpPr>
        <p:spPr>
          <a:xfrm>
            <a:off x="304800" y="834887"/>
            <a:ext cx="8534400" cy="5715000"/>
          </a:xfrm>
          <a:ln w="19050">
            <a:solidFill>
              <a:schemeClr val="tx1"/>
            </a:solidFill>
          </a:ln>
        </p:spPr>
        <p:txBody>
          <a:bodyPr/>
          <a:lstStyle/>
          <a:p>
            <a:pPr>
              <a:lnSpc>
                <a:spcPct val="80000"/>
              </a:lnSpc>
              <a:buFont typeface="Wingdings" pitchFamily="2" charset="2"/>
              <a:buNone/>
              <a:defRPr/>
            </a:pPr>
            <a:endParaRPr lang="en-US" altLang="zh-CN" sz="100" b="1" u="sng" dirty="0">
              <a:ea typeface="SimSun" pitchFamily="2" charset="-122"/>
            </a:endParaRPr>
          </a:p>
          <a:p>
            <a:pPr>
              <a:lnSpc>
                <a:spcPct val="80000"/>
              </a:lnSpc>
              <a:defRPr/>
            </a:pPr>
            <a:r>
              <a:rPr lang="en-US" altLang="zh-CN" sz="1200" b="1" u="sng" dirty="0">
                <a:solidFill>
                  <a:srgbClr val="0070C0"/>
                </a:solidFill>
                <a:ea typeface="SimSun" pitchFamily="2" charset="-122"/>
              </a:rPr>
              <a:t>PI/</a:t>
            </a:r>
            <a:r>
              <a:rPr lang="en-US" altLang="zh-CN" sz="1200" b="1" u="sng" dirty="0" err="1">
                <a:solidFill>
                  <a:srgbClr val="0070C0"/>
                </a:solidFill>
                <a:ea typeface="SimSun" pitchFamily="2" charset="-122"/>
              </a:rPr>
              <a:t>CoPIs</a:t>
            </a:r>
            <a:r>
              <a:rPr lang="en-US" altLang="zh-CN" sz="1200" b="1" u="sng" dirty="0">
                <a:ea typeface="SimSun" pitchFamily="2" charset="-122"/>
              </a:rPr>
              <a:t>:</a:t>
            </a:r>
            <a:endParaRPr lang="en-US" altLang="zh-CN" sz="800" b="1" dirty="0">
              <a:ea typeface="SimSun" pitchFamily="2" charset="-122"/>
            </a:endParaRPr>
          </a:p>
          <a:p>
            <a:pPr lvl="1">
              <a:lnSpc>
                <a:spcPct val="80000"/>
              </a:lnSpc>
              <a:defRPr/>
            </a:pPr>
            <a:r>
              <a:rPr lang="en-US" altLang="zh-CN" sz="1100" b="1" dirty="0">
                <a:ea typeface="SimSun" pitchFamily="2" charset="-122"/>
              </a:rPr>
              <a:t>Philip L. Cole</a:t>
            </a:r>
            <a:r>
              <a:rPr lang="en-US" altLang="zh-CN" sz="1100" dirty="0">
                <a:ea typeface="SimSun" pitchFamily="2" charset="-122"/>
              </a:rPr>
              <a:t> (</a:t>
            </a:r>
            <a:r>
              <a:rPr lang="en-US" altLang="zh-CN" sz="1100" b="1" i="1" dirty="0">
                <a:solidFill>
                  <a:srgbClr val="FF0000"/>
                </a:solidFill>
                <a:effectLst>
                  <a:outerShdw blurRad="38100" dist="38100" dir="2700000" algn="tl">
                    <a:srgbClr val="000000">
                      <a:alpha val="43137"/>
                    </a:srgbClr>
                  </a:outerShdw>
                </a:effectLst>
                <a:ea typeface="SimSun" pitchFamily="2" charset="-122"/>
              </a:rPr>
              <a:t>PI and Program Manager</a:t>
            </a:r>
            <a:r>
              <a:rPr lang="en-US" altLang="zh-CN" sz="1100" i="1" dirty="0">
                <a:ea typeface="SimSun" pitchFamily="2" charset="-122"/>
              </a:rPr>
              <a:t>, </a:t>
            </a:r>
            <a:r>
              <a:rPr lang="en-US" altLang="zh-CN" sz="1000" i="1" dirty="0">
                <a:ea typeface="SimSun" pitchFamily="2" charset="-122"/>
              </a:rPr>
              <a:t>Associate Professor of Physics</a:t>
            </a:r>
            <a:r>
              <a:rPr lang="en-US" altLang="zh-CN" sz="1000" dirty="0">
                <a:ea typeface="SimSun" pitchFamily="2" charset="-122"/>
              </a:rPr>
              <a:t>)</a:t>
            </a:r>
            <a:r>
              <a:rPr lang="en-US" altLang="zh-CN" sz="1100" dirty="0">
                <a:ea typeface="SimSun" pitchFamily="2" charset="-122"/>
              </a:rPr>
              <a:t> </a:t>
            </a:r>
          </a:p>
          <a:p>
            <a:pPr lvl="1">
              <a:lnSpc>
                <a:spcPct val="80000"/>
              </a:lnSpc>
              <a:buFont typeface="Wingdings" pitchFamily="2" charset="2"/>
              <a:buNone/>
              <a:defRPr/>
            </a:pPr>
            <a:r>
              <a:rPr lang="en-US" altLang="zh-CN" sz="1100" dirty="0">
                <a:ea typeface="SimSun" pitchFamily="2" charset="-122"/>
              </a:rPr>
              <a:t>	</a:t>
            </a:r>
            <a:r>
              <a:rPr lang="en-US" altLang="zh-CN" sz="1000" dirty="0">
                <a:ea typeface="SimSun" pitchFamily="2" charset="-122"/>
              </a:rPr>
              <a:t>Department of Physics, Idaho State University, </a:t>
            </a:r>
            <a:r>
              <a:rPr lang="it-IT" altLang="zh-CN" sz="1000" dirty="0">
                <a:ea typeface="SimSun" pitchFamily="2" charset="-122"/>
              </a:rPr>
              <a:t>Pocatello, ID 83209</a:t>
            </a:r>
            <a:r>
              <a:rPr lang="it-IT" altLang="zh-CN" sz="1100" dirty="0">
                <a:ea typeface="SimSun" pitchFamily="2" charset="-122"/>
              </a:rPr>
              <a:t>	</a:t>
            </a:r>
            <a:endParaRPr lang="en-US" altLang="zh-CN" sz="1100" b="1" dirty="0">
              <a:ea typeface="SimSun" pitchFamily="2" charset="-122"/>
            </a:endParaRPr>
          </a:p>
          <a:p>
            <a:pPr lvl="1">
              <a:lnSpc>
                <a:spcPct val="80000"/>
              </a:lnSpc>
              <a:defRPr/>
            </a:pPr>
            <a:r>
              <a:rPr lang="en-US" altLang="zh-CN" sz="1100" b="1" dirty="0">
                <a:ea typeface="SimSun" pitchFamily="2" charset="-122"/>
              </a:rPr>
              <a:t>Ralf W. </a:t>
            </a:r>
            <a:r>
              <a:rPr lang="en-US" altLang="zh-CN" sz="1100" b="1" dirty="0" err="1">
                <a:ea typeface="SimSun" pitchFamily="2" charset="-122"/>
              </a:rPr>
              <a:t>Gothe</a:t>
            </a:r>
            <a:r>
              <a:rPr lang="en-US" altLang="zh-CN" sz="1100" dirty="0">
                <a:ea typeface="SimSun" pitchFamily="2" charset="-122"/>
              </a:rPr>
              <a:t>   (</a:t>
            </a:r>
            <a:r>
              <a:rPr lang="en-US" altLang="zh-CN" sz="1100" b="1" i="1" dirty="0">
                <a:solidFill>
                  <a:srgbClr val="FF0000"/>
                </a:solidFill>
                <a:effectLst>
                  <a:outerShdw blurRad="38100" dist="38100" dir="2700000" algn="tl">
                    <a:srgbClr val="000000">
                      <a:alpha val="43137"/>
                    </a:srgbClr>
                  </a:outerShdw>
                </a:effectLst>
                <a:ea typeface="SimSun" pitchFamily="2" charset="-122"/>
              </a:rPr>
              <a:t>First </a:t>
            </a:r>
            <a:r>
              <a:rPr lang="en-US" altLang="zh-CN" sz="1100" b="1" i="1" dirty="0" err="1">
                <a:solidFill>
                  <a:srgbClr val="FF0000"/>
                </a:solidFill>
                <a:effectLst>
                  <a:outerShdw blurRad="38100" dist="38100" dir="2700000" algn="tl">
                    <a:srgbClr val="000000">
                      <a:alpha val="43137"/>
                    </a:srgbClr>
                  </a:outerShdw>
                </a:effectLst>
                <a:ea typeface="SimSun" pitchFamily="2" charset="-122"/>
              </a:rPr>
              <a:t>CoPI</a:t>
            </a:r>
            <a:r>
              <a:rPr lang="en-US" altLang="zh-CN" sz="1100" b="1" i="1" dirty="0">
                <a:solidFill>
                  <a:srgbClr val="FF0000"/>
                </a:solidFill>
                <a:effectLst>
                  <a:outerShdw blurRad="38100" dist="38100" dir="2700000" algn="tl">
                    <a:srgbClr val="000000">
                      <a:alpha val="43137"/>
                    </a:srgbClr>
                  </a:outerShdw>
                </a:effectLst>
                <a:ea typeface="SimSun" pitchFamily="2" charset="-122"/>
              </a:rPr>
              <a:t> and Deputy Program Manager</a:t>
            </a:r>
            <a:r>
              <a:rPr lang="en-US" altLang="zh-CN" sz="1100" i="1" dirty="0">
                <a:ea typeface="SimSun" pitchFamily="2" charset="-122"/>
              </a:rPr>
              <a:t>, </a:t>
            </a:r>
            <a:r>
              <a:rPr lang="en-US" altLang="zh-CN" sz="1000" i="1" dirty="0">
                <a:ea typeface="SimSun" pitchFamily="2" charset="-122"/>
              </a:rPr>
              <a:t>Professor of Physics</a:t>
            </a:r>
            <a:r>
              <a:rPr lang="en-US" altLang="zh-CN" sz="1000" dirty="0">
                <a:ea typeface="SimSun" pitchFamily="2" charset="-122"/>
              </a:rPr>
              <a:t>)</a:t>
            </a:r>
            <a:endParaRPr lang="en-US" altLang="zh-CN" sz="1000" b="1" dirty="0">
              <a:ea typeface="SimSun" pitchFamily="2" charset="-122"/>
            </a:endParaRPr>
          </a:p>
          <a:p>
            <a:pPr lvl="1">
              <a:lnSpc>
                <a:spcPct val="80000"/>
              </a:lnSpc>
              <a:buFont typeface="Wingdings" pitchFamily="2" charset="2"/>
              <a:buNone/>
              <a:defRPr/>
            </a:pPr>
            <a:r>
              <a:rPr lang="en-US" altLang="zh-CN" sz="1100" b="1" dirty="0">
                <a:ea typeface="SimSun" pitchFamily="2" charset="-122"/>
              </a:rPr>
              <a:t>	Steffen </a:t>
            </a:r>
            <a:r>
              <a:rPr lang="en-US" altLang="zh-CN" sz="1100" b="1" dirty="0" err="1">
                <a:ea typeface="SimSun" pitchFamily="2" charset="-122"/>
              </a:rPr>
              <a:t>Strauch</a:t>
            </a:r>
            <a:r>
              <a:rPr lang="en-US" altLang="zh-CN" sz="1100" dirty="0">
                <a:ea typeface="SimSun" pitchFamily="2" charset="-122"/>
              </a:rPr>
              <a:t> (</a:t>
            </a:r>
            <a:r>
              <a:rPr lang="en-US" altLang="zh-CN" sz="1100" b="1" i="1" dirty="0" err="1">
                <a:ea typeface="SimSun" pitchFamily="2" charset="-122"/>
              </a:rPr>
              <a:t>CoPI</a:t>
            </a:r>
            <a:r>
              <a:rPr lang="en-US" altLang="zh-CN" sz="1100" i="1" dirty="0">
                <a:ea typeface="SimSun" pitchFamily="2" charset="-122"/>
              </a:rPr>
              <a:t>, </a:t>
            </a:r>
            <a:r>
              <a:rPr lang="en-US" altLang="zh-CN" sz="1000" i="1" dirty="0">
                <a:ea typeface="SimSun" pitchFamily="2" charset="-122"/>
              </a:rPr>
              <a:t>Associate Professor of Physics</a:t>
            </a:r>
            <a:r>
              <a:rPr lang="en-US" altLang="zh-CN" sz="1000" dirty="0">
                <a:ea typeface="SimSun" pitchFamily="2" charset="-122"/>
              </a:rPr>
              <a:t>)</a:t>
            </a:r>
          </a:p>
          <a:p>
            <a:pPr lvl="1">
              <a:lnSpc>
                <a:spcPct val="80000"/>
              </a:lnSpc>
              <a:buFont typeface="Wingdings" pitchFamily="2" charset="2"/>
              <a:buNone/>
              <a:defRPr/>
            </a:pPr>
            <a:r>
              <a:rPr lang="en-US" altLang="zh-CN" sz="1100" dirty="0">
                <a:ea typeface="SimSun" pitchFamily="2" charset="-122"/>
              </a:rPr>
              <a:t>          </a:t>
            </a:r>
            <a:r>
              <a:rPr lang="en-US" altLang="zh-CN" sz="1000" dirty="0">
                <a:ea typeface="SimSun" pitchFamily="2" charset="-122"/>
              </a:rPr>
              <a:t>Department of Physics and Astronomy, University of South Carolina, </a:t>
            </a:r>
            <a:r>
              <a:rPr lang="it-IT" altLang="zh-CN" sz="1000" dirty="0">
                <a:ea typeface="SimSun" pitchFamily="2" charset="-122"/>
              </a:rPr>
              <a:t>Columbia, SC 29208</a:t>
            </a:r>
            <a:r>
              <a:rPr lang="it-IT" altLang="zh-CN" sz="1100" dirty="0">
                <a:ea typeface="SimSun" pitchFamily="2" charset="-122"/>
              </a:rPr>
              <a:t>	</a:t>
            </a:r>
            <a:endParaRPr lang="en-US" altLang="zh-CN" sz="1100" b="1" dirty="0">
              <a:ea typeface="SimSun" pitchFamily="2" charset="-122"/>
            </a:endParaRPr>
          </a:p>
          <a:p>
            <a:pPr lvl="1">
              <a:lnSpc>
                <a:spcPct val="80000"/>
              </a:lnSpc>
              <a:defRPr/>
            </a:pPr>
            <a:r>
              <a:rPr lang="en-US" altLang="zh-CN" sz="1100" b="1" dirty="0" err="1">
                <a:ea typeface="SimSun" pitchFamily="2" charset="-122"/>
              </a:rPr>
              <a:t>Kyungseon</a:t>
            </a:r>
            <a:r>
              <a:rPr lang="en-US" altLang="zh-CN" sz="1100" b="1" dirty="0">
                <a:ea typeface="SimSun" pitchFamily="2" charset="-122"/>
              </a:rPr>
              <a:t> </a:t>
            </a:r>
            <a:r>
              <a:rPr lang="en-US" altLang="zh-CN" sz="1100" b="1" dirty="0" err="1">
                <a:ea typeface="SimSun" pitchFamily="2" charset="-122"/>
              </a:rPr>
              <a:t>Joo</a:t>
            </a:r>
            <a:r>
              <a:rPr lang="en-US" altLang="zh-CN" sz="1100" dirty="0">
                <a:ea typeface="SimSun" pitchFamily="2" charset="-122"/>
              </a:rPr>
              <a:t> (</a:t>
            </a:r>
            <a:r>
              <a:rPr lang="en-US" altLang="zh-CN" sz="1100" b="1" i="1" dirty="0" err="1">
                <a:ea typeface="SimSun" pitchFamily="2" charset="-122"/>
              </a:rPr>
              <a:t>CoPI</a:t>
            </a:r>
            <a:r>
              <a:rPr lang="en-US" altLang="zh-CN" sz="1100" i="1" dirty="0">
                <a:ea typeface="SimSun" pitchFamily="2" charset="-122"/>
              </a:rPr>
              <a:t>, </a:t>
            </a:r>
            <a:r>
              <a:rPr lang="en-US" altLang="zh-CN" sz="1000" i="1" dirty="0">
                <a:ea typeface="SimSun" pitchFamily="2" charset="-122"/>
              </a:rPr>
              <a:t>Associate Professor of Physics</a:t>
            </a:r>
            <a:r>
              <a:rPr lang="en-US" altLang="zh-CN" sz="1000" dirty="0">
                <a:ea typeface="SimSun" pitchFamily="2" charset="-122"/>
              </a:rPr>
              <a:t>)  </a:t>
            </a:r>
            <a:r>
              <a:rPr lang="en-US" altLang="ko-KR" sz="1000" dirty="0">
                <a:ea typeface="굴림" pitchFamily="34" charset="-127"/>
              </a:rPr>
              <a:t> </a:t>
            </a:r>
          </a:p>
          <a:p>
            <a:pPr lvl="1">
              <a:lnSpc>
                <a:spcPct val="80000"/>
              </a:lnSpc>
              <a:buFont typeface="Wingdings" pitchFamily="2" charset="2"/>
              <a:buNone/>
              <a:defRPr/>
            </a:pPr>
            <a:r>
              <a:rPr lang="en-US" altLang="ko-KR" sz="1100" dirty="0">
                <a:ea typeface="굴림" pitchFamily="34" charset="-127"/>
              </a:rPr>
              <a:t> 	</a:t>
            </a:r>
            <a:r>
              <a:rPr lang="en-US" altLang="ko-KR" sz="1000" dirty="0">
                <a:ea typeface="굴림" pitchFamily="34" charset="-127"/>
              </a:rPr>
              <a:t>Department of Physics, University of Connecticut, Storrs, CT 06269</a:t>
            </a:r>
            <a:endParaRPr lang="en-GB" altLang="zh-CN" sz="1100" b="1" u="sng" dirty="0">
              <a:ea typeface="SimSun" pitchFamily="2" charset="-122"/>
            </a:endParaRPr>
          </a:p>
          <a:p>
            <a:pPr>
              <a:lnSpc>
                <a:spcPct val="80000"/>
              </a:lnSpc>
              <a:defRPr/>
            </a:pPr>
            <a:r>
              <a:rPr lang="en-GB" altLang="zh-CN" sz="1200" b="1" u="sng" dirty="0">
                <a:solidFill>
                  <a:srgbClr val="0070C0"/>
                </a:solidFill>
                <a:ea typeface="SimSun" pitchFamily="2" charset="-122"/>
              </a:rPr>
              <a:t>Senior Personnel</a:t>
            </a:r>
            <a:r>
              <a:rPr lang="en-GB" altLang="zh-CN" sz="1200" b="1" u="sng" dirty="0">
                <a:ea typeface="SimSun" pitchFamily="2" charset="-122"/>
              </a:rPr>
              <a:t>:</a:t>
            </a:r>
            <a:endParaRPr lang="en-GB" altLang="zh-CN" sz="1200" b="1" dirty="0">
              <a:ea typeface="SimSun" pitchFamily="2" charset="-122"/>
            </a:endParaRPr>
          </a:p>
          <a:p>
            <a:pPr lvl="1">
              <a:lnSpc>
                <a:spcPct val="80000"/>
              </a:lnSpc>
              <a:defRPr/>
            </a:pPr>
            <a:r>
              <a:rPr lang="en-GB" altLang="zh-CN" sz="1100" b="1" dirty="0">
                <a:ea typeface="SimSun" pitchFamily="2" charset="-122"/>
              </a:rPr>
              <a:t>Volker D. </a:t>
            </a:r>
            <a:r>
              <a:rPr lang="en-GB" altLang="zh-CN" sz="1100" b="1" dirty="0" err="1">
                <a:ea typeface="SimSun" pitchFamily="2" charset="-122"/>
              </a:rPr>
              <a:t>Burkert</a:t>
            </a:r>
            <a:r>
              <a:rPr lang="en-GB" altLang="zh-CN" sz="1100" dirty="0">
                <a:ea typeface="SimSun" pitchFamily="2" charset="-122"/>
              </a:rPr>
              <a:t> (</a:t>
            </a:r>
            <a:r>
              <a:rPr lang="en-GB" altLang="zh-CN" sz="1000" i="1" dirty="0">
                <a:ea typeface="SimSun" pitchFamily="2" charset="-122"/>
              </a:rPr>
              <a:t>Hall B Leader)</a:t>
            </a:r>
            <a:r>
              <a:rPr lang="en-GB" altLang="zh-CN" sz="1100" dirty="0">
                <a:ea typeface="SimSun" pitchFamily="2" charset="-122"/>
              </a:rPr>
              <a:t>      </a:t>
            </a:r>
            <a:endParaRPr lang="en-GB" altLang="zh-CN" sz="1100" b="1" dirty="0">
              <a:ea typeface="SimSun" pitchFamily="2" charset="-122"/>
            </a:endParaRPr>
          </a:p>
          <a:p>
            <a:pPr lvl="1">
              <a:lnSpc>
                <a:spcPct val="80000"/>
              </a:lnSpc>
              <a:defRPr/>
            </a:pPr>
            <a:r>
              <a:rPr lang="en-GB" altLang="zh-CN" sz="1100" b="1" dirty="0" err="1">
                <a:ea typeface="SimSun" pitchFamily="2" charset="-122"/>
              </a:rPr>
              <a:t>Latifa</a:t>
            </a:r>
            <a:r>
              <a:rPr lang="en-GB" altLang="zh-CN" sz="1100" b="1" dirty="0">
                <a:ea typeface="SimSun" pitchFamily="2" charset="-122"/>
              </a:rPr>
              <a:t> </a:t>
            </a:r>
            <a:r>
              <a:rPr lang="en-GB" altLang="zh-CN" sz="1100" b="1" dirty="0" err="1">
                <a:ea typeface="SimSun" pitchFamily="2" charset="-122"/>
              </a:rPr>
              <a:t>Elouadrhiri</a:t>
            </a:r>
            <a:r>
              <a:rPr lang="en-GB" altLang="zh-CN" sz="1100" dirty="0">
                <a:ea typeface="SimSun" pitchFamily="2" charset="-122"/>
              </a:rPr>
              <a:t> </a:t>
            </a:r>
            <a:r>
              <a:rPr lang="en-GB" altLang="zh-CN" sz="1000" dirty="0">
                <a:ea typeface="SimSun" pitchFamily="2" charset="-122"/>
              </a:rPr>
              <a:t>(</a:t>
            </a:r>
            <a:r>
              <a:rPr lang="en-GB" altLang="zh-CN" sz="1000" i="1" dirty="0">
                <a:ea typeface="SimSun" pitchFamily="2" charset="-122"/>
              </a:rPr>
              <a:t>Assistant Project Manager for the 12 </a:t>
            </a:r>
            <a:r>
              <a:rPr lang="en-GB" altLang="zh-CN" sz="1000" i="1" dirty="0" err="1">
                <a:ea typeface="SimSun" pitchFamily="2" charset="-122"/>
              </a:rPr>
              <a:t>GeV</a:t>
            </a:r>
            <a:r>
              <a:rPr lang="en-GB" altLang="zh-CN" sz="1000" i="1" dirty="0">
                <a:ea typeface="SimSun" pitchFamily="2" charset="-122"/>
              </a:rPr>
              <a:t> Upgrade – Hall B</a:t>
            </a:r>
            <a:r>
              <a:rPr lang="en-GB" altLang="zh-CN" sz="1000" dirty="0">
                <a:ea typeface="SimSun" pitchFamily="2" charset="-122"/>
              </a:rPr>
              <a:t>)</a:t>
            </a:r>
            <a:endParaRPr lang="en-GB" altLang="zh-CN" sz="1000" b="1" dirty="0">
              <a:ea typeface="SimSun" pitchFamily="2" charset="-122"/>
            </a:endParaRPr>
          </a:p>
          <a:p>
            <a:pPr lvl="1">
              <a:lnSpc>
                <a:spcPct val="80000"/>
              </a:lnSpc>
              <a:defRPr/>
            </a:pPr>
            <a:r>
              <a:rPr lang="en-GB" altLang="zh-CN" sz="1100" b="1" dirty="0">
                <a:ea typeface="SimSun" pitchFamily="2" charset="-122"/>
              </a:rPr>
              <a:t>Victor I. </a:t>
            </a:r>
            <a:r>
              <a:rPr lang="en-GB" altLang="zh-CN" sz="1100" b="1" dirty="0" err="1">
                <a:ea typeface="SimSun" pitchFamily="2" charset="-122"/>
              </a:rPr>
              <a:t>Mokeev</a:t>
            </a:r>
            <a:r>
              <a:rPr lang="en-GB" altLang="zh-CN" sz="1100" dirty="0">
                <a:ea typeface="SimSun" pitchFamily="2" charset="-122"/>
              </a:rPr>
              <a:t> </a:t>
            </a:r>
            <a:r>
              <a:rPr lang="en-GB" altLang="zh-CN" sz="1000" dirty="0">
                <a:ea typeface="SimSun" pitchFamily="2" charset="-122"/>
              </a:rPr>
              <a:t>(</a:t>
            </a:r>
            <a:r>
              <a:rPr lang="en-GB" altLang="zh-CN" sz="1000" i="1" dirty="0">
                <a:ea typeface="SimSun" pitchFamily="2" charset="-122"/>
              </a:rPr>
              <a:t>Hall B Staff Scientist II)</a:t>
            </a:r>
          </a:p>
          <a:p>
            <a:pPr lvl="1">
              <a:lnSpc>
                <a:spcPct val="80000"/>
              </a:lnSpc>
              <a:buFont typeface="Wingdings" pitchFamily="2" charset="2"/>
              <a:buNone/>
              <a:defRPr/>
            </a:pPr>
            <a:r>
              <a:rPr lang="en-GB" altLang="zh-CN" sz="1100" dirty="0">
                <a:ea typeface="SimSun" pitchFamily="2" charset="-122"/>
              </a:rPr>
              <a:t>	</a:t>
            </a:r>
            <a:r>
              <a:rPr lang="en-GB" altLang="zh-CN" sz="1000" dirty="0">
                <a:ea typeface="SimSun" pitchFamily="2" charset="-122"/>
              </a:rPr>
              <a:t>Thomas Jefferson National Accelerator Facility, Physics Division, Newport News, VA 23606</a:t>
            </a:r>
            <a:r>
              <a:rPr lang="en-GB" altLang="zh-CN" sz="1100" dirty="0">
                <a:ea typeface="SimSun" pitchFamily="2" charset="-122"/>
              </a:rPr>
              <a:t>     </a:t>
            </a:r>
            <a:endParaRPr lang="en-GB" altLang="zh-CN" sz="1100" b="1" dirty="0">
              <a:ea typeface="SimSun" pitchFamily="2" charset="-122"/>
            </a:endParaRPr>
          </a:p>
          <a:p>
            <a:pPr lvl="1">
              <a:lnSpc>
                <a:spcPct val="80000"/>
              </a:lnSpc>
              <a:defRPr/>
            </a:pPr>
            <a:r>
              <a:rPr lang="en-GB" altLang="zh-CN" sz="1100" b="1" dirty="0" err="1">
                <a:ea typeface="SimSun" pitchFamily="2" charset="-122"/>
              </a:rPr>
              <a:t>Tsung-Shung</a:t>
            </a:r>
            <a:r>
              <a:rPr lang="en-GB" altLang="zh-CN" sz="1100" b="1" dirty="0">
                <a:ea typeface="SimSun" pitchFamily="2" charset="-122"/>
              </a:rPr>
              <a:t> Harry Lee</a:t>
            </a:r>
            <a:r>
              <a:rPr lang="en-GB" altLang="zh-CN" sz="1100" dirty="0">
                <a:ea typeface="SimSun" pitchFamily="2" charset="-122"/>
              </a:rPr>
              <a:t> </a:t>
            </a:r>
            <a:r>
              <a:rPr lang="en-GB" altLang="zh-CN" sz="1000" dirty="0">
                <a:ea typeface="SimSun" pitchFamily="2" charset="-122"/>
              </a:rPr>
              <a:t>(</a:t>
            </a:r>
            <a:r>
              <a:rPr lang="en-GB" altLang="zh-CN" sz="1000" i="1" dirty="0">
                <a:ea typeface="SimSun" pitchFamily="2" charset="-122"/>
              </a:rPr>
              <a:t>Senior Physicist and Director of Excited Baryon Analysis </a:t>
            </a:r>
            <a:r>
              <a:rPr lang="en-GB" altLang="zh-CN" sz="1000" i="1" dirty="0" err="1">
                <a:ea typeface="SimSun" pitchFamily="2" charset="-122"/>
              </a:rPr>
              <a:t>Center</a:t>
            </a:r>
            <a:r>
              <a:rPr lang="en-GB" altLang="zh-CN" sz="1000" i="1" dirty="0">
                <a:ea typeface="SimSun" pitchFamily="2" charset="-122"/>
              </a:rPr>
              <a:t> – </a:t>
            </a:r>
            <a:r>
              <a:rPr lang="en-GB" altLang="zh-CN" sz="1000" i="1" dirty="0" err="1">
                <a:ea typeface="SimSun" pitchFamily="2" charset="-122"/>
              </a:rPr>
              <a:t>JLab</a:t>
            </a:r>
            <a:r>
              <a:rPr lang="en-GB" altLang="zh-CN" sz="1000" dirty="0">
                <a:ea typeface="SimSun" pitchFamily="2" charset="-122"/>
              </a:rPr>
              <a:t>)</a:t>
            </a:r>
            <a:endParaRPr lang="fr-FR" altLang="zh-CN" sz="1000" dirty="0">
              <a:ea typeface="SimSun" pitchFamily="2" charset="-122"/>
            </a:endParaRPr>
          </a:p>
          <a:p>
            <a:pPr lvl="1">
              <a:lnSpc>
                <a:spcPct val="80000"/>
              </a:lnSpc>
              <a:buFont typeface="Wingdings" pitchFamily="2" charset="2"/>
              <a:buNone/>
              <a:defRPr/>
            </a:pPr>
            <a:r>
              <a:rPr lang="fr-FR" altLang="zh-CN" sz="1100" dirty="0">
                <a:ea typeface="SimSun" pitchFamily="2" charset="-122"/>
              </a:rPr>
              <a:t>	</a:t>
            </a:r>
            <a:r>
              <a:rPr lang="fr-FR" altLang="zh-CN" sz="1000" dirty="0" err="1">
                <a:ea typeface="SimSun" pitchFamily="2" charset="-122"/>
              </a:rPr>
              <a:t>Physics</a:t>
            </a:r>
            <a:r>
              <a:rPr lang="fr-FR" altLang="zh-CN" sz="1000" dirty="0">
                <a:ea typeface="SimSun" pitchFamily="2" charset="-122"/>
              </a:rPr>
              <a:t> Division. Argonne National </a:t>
            </a:r>
            <a:r>
              <a:rPr lang="fr-FR" altLang="zh-CN" sz="1000" dirty="0" err="1">
                <a:ea typeface="SimSun" pitchFamily="2" charset="-122"/>
              </a:rPr>
              <a:t>Laboratory</a:t>
            </a:r>
            <a:r>
              <a:rPr lang="fr-FR" altLang="zh-CN" sz="1000" dirty="0">
                <a:ea typeface="SimSun" pitchFamily="2" charset="-122"/>
              </a:rPr>
              <a:t>. Argonne</a:t>
            </a:r>
            <a:r>
              <a:rPr lang="fr-FR" altLang="zh-CN" sz="1000" i="1" dirty="0">
                <a:ea typeface="SimSun" pitchFamily="2" charset="-122"/>
              </a:rPr>
              <a:t>,</a:t>
            </a:r>
            <a:r>
              <a:rPr lang="fr-FR" altLang="zh-CN" sz="1000" dirty="0">
                <a:ea typeface="SimSun" pitchFamily="2" charset="-122"/>
              </a:rPr>
              <a:t> IL 60439</a:t>
            </a:r>
            <a:endParaRPr lang="en-GB" altLang="zh-CN" sz="1000" b="1" dirty="0">
              <a:ea typeface="SimSun" pitchFamily="2" charset="-122"/>
            </a:endParaRPr>
          </a:p>
          <a:p>
            <a:pPr lvl="1">
              <a:lnSpc>
                <a:spcPct val="80000"/>
              </a:lnSpc>
              <a:defRPr/>
            </a:pPr>
            <a:r>
              <a:rPr lang="en-GB" altLang="zh-CN" sz="1100" b="1" dirty="0">
                <a:ea typeface="SimSun" pitchFamily="2" charset="-122"/>
              </a:rPr>
              <a:t>Debra M. Easterly</a:t>
            </a:r>
            <a:r>
              <a:rPr lang="en-GB" altLang="zh-CN" sz="1100" baseline="30000" dirty="0">
                <a:ea typeface="SimSun" pitchFamily="2" charset="-122"/>
              </a:rPr>
              <a:t>1</a:t>
            </a:r>
            <a:r>
              <a:rPr lang="en-GB" altLang="zh-CN" sz="1100" dirty="0">
                <a:ea typeface="SimSun" pitchFamily="2" charset="-122"/>
              </a:rPr>
              <a:t> </a:t>
            </a:r>
            <a:r>
              <a:rPr lang="en-GB" altLang="zh-CN" sz="1000" dirty="0">
                <a:ea typeface="SimSun" pitchFamily="2" charset="-122"/>
              </a:rPr>
              <a:t>(</a:t>
            </a:r>
            <a:r>
              <a:rPr lang="en-GB" altLang="zh-CN" sz="1000" i="1" dirty="0">
                <a:ea typeface="SimSun" pitchFamily="2" charset="-122"/>
              </a:rPr>
              <a:t>Director of Research Development &amp; Compliance, NSF ADVANCE Grant Project Director for ISU)</a:t>
            </a:r>
            <a:r>
              <a:rPr lang="en-GB" altLang="zh-CN" sz="1100" dirty="0">
                <a:ea typeface="SimSun" pitchFamily="2" charset="-122"/>
              </a:rPr>
              <a:t>  </a:t>
            </a:r>
          </a:p>
          <a:p>
            <a:pPr lvl="1">
              <a:lnSpc>
                <a:spcPct val="80000"/>
              </a:lnSpc>
              <a:defRPr/>
            </a:pPr>
            <a:r>
              <a:rPr lang="en-GB" altLang="zh-CN" sz="1100" b="1" dirty="0">
                <a:ea typeface="SimSun" pitchFamily="2" charset="-122"/>
              </a:rPr>
              <a:t>Angela V. Petit</a:t>
            </a:r>
            <a:r>
              <a:rPr lang="en-GB" altLang="zh-CN" sz="1100" baseline="30000" dirty="0">
                <a:ea typeface="SimSun" pitchFamily="2" charset="-122"/>
              </a:rPr>
              <a:t>2</a:t>
            </a:r>
            <a:r>
              <a:rPr lang="en-GB" altLang="zh-CN" sz="1100" dirty="0">
                <a:ea typeface="SimSun" pitchFamily="2" charset="-122"/>
              </a:rPr>
              <a:t> (</a:t>
            </a:r>
            <a:r>
              <a:rPr lang="en-GB" altLang="zh-CN" sz="1000" i="1" dirty="0">
                <a:ea typeface="SimSun" pitchFamily="2" charset="-122"/>
              </a:rPr>
              <a:t>Assistant Professor of English</a:t>
            </a:r>
            <a:r>
              <a:rPr lang="en-GB" altLang="zh-CN" sz="1000" dirty="0">
                <a:ea typeface="SimSun" pitchFamily="2" charset="-122"/>
              </a:rPr>
              <a:t>)</a:t>
            </a:r>
          </a:p>
          <a:p>
            <a:pPr lvl="1">
              <a:lnSpc>
                <a:spcPct val="80000"/>
              </a:lnSpc>
              <a:buFont typeface="Wingdings" pitchFamily="2" charset="2"/>
              <a:buNone/>
              <a:defRPr/>
            </a:pPr>
            <a:r>
              <a:rPr lang="en-GB" altLang="zh-CN" sz="1100" dirty="0">
                <a:ea typeface="SimSun" pitchFamily="2" charset="-122"/>
              </a:rPr>
              <a:t>	</a:t>
            </a:r>
            <a:r>
              <a:rPr lang="en-GB" altLang="zh-CN" sz="1000" baseline="30000" dirty="0">
                <a:ea typeface="SimSun" pitchFamily="2" charset="-122"/>
              </a:rPr>
              <a:t>1</a:t>
            </a:r>
            <a:r>
              <a:rPr lang="en-GB" altLang="zh-CN" sz="1000" dirty="0">
                <a:ea typeface="SimSun" pitchFamily="2" charset="-122"/>
              </a:rPr>
              <a:t>Office of Research, </a:t>
            </a:r>
            <a:r>
              <a:rPr lang="en-GB" altLang="zh-CN" sz="1000" baseline="30000" dirty="0">
                <a:ea typeface="SimSun" pitchFamily="2" charset="-122"/>
              </a:rPr>
              <a:t>2</a:t>
            </a:r>
            <a:r>
              <a:rPr lang="en-GB" altLang="zh-CN" sz="1000" dirty="0">
                <a:ea typeface="SimSun" pitchFamily="2" charset="-122"/>
              </a:rPr>
              <a:t>Department of English, Idaho State University, </a:t>
            </a:r>
            <a:r>
              <a:rPr lang="it-IT" altLang="zh-CN" sz="1000" dirty="0">
                <a:ea typeface="SimSun" pitchFamily="2" charset="-122"/>
              </a:rPr>
              <a:t>Pocatello, ID 83209</a:t>
            </a:r>
            <a:endParaRPr lang="it-IT" altLang="zh-CN" sz="1000" b="1" dirty="0">
              <a:ea typeface="SimSun" pitchFamily="2" charset="-122"/>
            </a:endParaRPr>
          </a:p>
          <a:p>
            <a:pPr lvl="1">
              <a:lnSpc>
                <a:spcPct val="80000"/>
              </a:lnSpc>
              <a:defRPr/>
            </a:pPr>
            <a:r>
              <a:rPr lang="it-IT" altLang="zh-CN" sz="1100" b="1" dirty="0">
                <a:ea typeface="SimSun" pitchFamily="2" charset="-122"/>
              </a:rPr>
              <a:t>Kevin Kelley</a:t>
            </a:r>
            <a:r>
              <a:rPr lang="it-IT" altLang="zh-CN" sz="1100" baseline="30000" dirty="0">
                <a:ea typeface="SimSun" pitchFamily="2" charset="-122"/>
              </a:rPr>
              <a:t>1</a:t>
            </a:r>
            <a:r>
              <a:rPr lang="it-IT" altLang="zh-CN" sz="1100" dirty="0">
                <a:ea typeface="SimSun" pitchFamily="2" charset="-122"/>
              </a:rPr>
              <a:t> (</a:t>
            </a:r>
            <a:r>
              <a:rPr lang="it-IT" altLang="zh-CN" sz="1000" i="1" dirty="0">
                <a:ea typeface="SimSun" pitchFamily="2" charset="-122"/>
              </a:rPr>
              <a:t>Professor of Physics</a:t>
            </a:r>
            <a:r>
              <a:rPr lang="it-IT" altLang="zh-CN" sz="1000" dirty="0">
                <a:ea typeface="SimSun" pitchFamily="2" charset="-122"/>
              </a:rPr>
              <a:t>)</a:t>
            </a:r>
            <a:endParaRPr lang="it-IT" altLang="zh-CN" sz="1000" b="1" dirty="0">
              <a:ea typeface="SimSun" pitchFamily="2" charset="-122"/>
            </a:endParaRPr>
          </a:p>
          <a:p>
            <a:pPr lvl="1">
              <a:lnSpc>
                <a:spcPct val="80000"/>
              </a:lnSpc>
              <a:defRPr/>
            </a:pPr>
            <a:r>
              <a:rPr lang="it-IT" altLang="zh-CN" sz="1100" b="1" dirty="0">
                <a:ea typeface="SimSun" pitchFamily="2" charset="-122"/>
              </a:rPr>
              <a:t>Scott Galer</a:t>
            </a:r>
            <a:r>
              <a:rPr lang="it-IT" altLang="zh-CN" sz="1100" baseline="30000" dirty="0">
                <a:ea typeface="SimSun" pitchFamily="2" charset="-122"/>
              </a:rPr>
              <a:t>2</a:t>
            </a:r>
            <a:r>
              <a:rPr lang="it-IT" altLang="zh-CN" sz="1100" dirty="0">
                <a:ea typeface="SimSun" pitchFamily="2" charset="-122"/>
              </a:rPr>
              <a:t> </a:t>
            </a:r>
            <a:r>
              <a:rPr lang="it-IT" altLang="zh-CN" sz="1000" dirty="0">
                <a:ea typeface="SimSun" pitchFamily="2" charset="-122"/>
              </a:rPr>
              <a:t>(</a:t>
            </a:r>
            <a:r>
              <a:rPr lang="it-IT" altLang="zh-CN" sz="1000" i="1" dirty="0">
                <a:ea typeface="SimSun" pitchFamily="2" charset="-122"/>
              </a:rPr>
              <a:t>Associate Professor of Chinese and Chair of Foreign Languages and Literatures</a:t>
            </a:r>
            <a:r>
              <a:rPr lang="it-IT" altLang="zh-CN" sz="1000" dirty="0">
                <a:ea typeface="SimSun" pitchFamily="2" charset="-122"/>
              </a:rPr>
              <a:t>)</a:t>
            </a:r>
            <a:endParaRPr lang="en-GB" altLang="zh-CN" sz="1000" dirty="0">
              <a:ea typeface="SimSun" pitchFamily="2" charset="-122"/>
            </a:endParaRPr>
          </a:p>
          <a:p>
            <a:pPr lvl="1">
              <a:lnSpc>
                <a:spcPct val="80000"/>
              </a:lnSpc>
              <a:buFont typeface="Wingdings" pitchFamily="2" charset="2"/>
              <a:buNone/>
              <a:defRPr/>
            </a:pPr>
            <a:r>
              <a:rPr lang="en-GB" altLang="zh-CN" sz="1100" dirty="0">
                <a:ea typeface="SimSun" pitchFamily="2" charset="-122"/>
              </a:rPr>
              <a:t>	</a:t>
            </a:r>
            <a:r>
              <a:rPr lang="en-GB" altLang="zh-CN" sz="1000" baseline="30000" dirty="0">
                <a:ea typeface="SimSun" pitchFamily="2" charset="-122"/>
              </a:rPr>
              <a:t>1</a:t>
            </a:r>
            <a:r>
              <a:rPr lang="en-GB" altLang="zh-CN" sz="1000" dirty="0">
                <a:ea typeface="SimSun" pitchFamily="2" charset="-122"/>
              </a:rPr>
              <a:t>Department of Physics, </a:t>
            </a:r>
            <a:r>
              <a:rPr lang="en-GB" altLang="zh-CN" sz="1000" baseline="30000" dirty="0">
                <a:ea typeface="SimSun" pitchFamily="2" charset="-122"/>
              </a:rPr>
              <a:t>2</a:t>
            </a:r>
            <a:r>
              <a:rPr lang="en-GB" altLang="zh-CN" sz="1000" dirty="0">
                <a:ea typeface="SimSun" pitchFamily="2" charset="-122"/>
              </a:rPr>
              <a:t>Department of Foreign Languages and Literatures,   Brigham Young University – Idaho, Rexburg, ID 83460</a:t>
            </a:r>
          </a:p>
          <a:p>
            <a:pPr lvl="1">
              <a:lnSpc>
                <a:spcPct val="80000"/>
              </a:lnSpc>
              <a:buFont typeface="Wingdings" pitchFamily="2" charset="2"/>
              <a:buNone/>
              <a:defRPr/>
            </a:pPr>
            <a:endParaRPr lang="it-IT" altLang="zh-CN" sz="500" dirty="0">
              <a:ea typeface="SimSun" pitchFamily="2" charset="-122"/>
            </a:endParaRPr>
          </a:p>
          <a:p>
            <a:pPr>
              <a:lnSpc>
                <a:spcPct val="80000"/>
              </a:lnSpc>
              <a:defRPr/>
            </a:pPr>
            <a:r>
              <a:rPr lang="it-IT" altLang="zh-CN" sz="1200" b="1" u="sng" dirty="0">
                <a:solidFill>
                  <a:srgbClr val="0070C0"/>
                </a:solidFill>
                <a:ea typeface="SimSun" pitchFamily="2" charset="-122"/>
              </a:rPr>
              <a:t>Foreign Collaborators</a:t>
            </a:r>
            <a:r>
              <a:rPr lang="it-IT" altLang="zh-CN" sz="1200" b="1" u="sng" dirty="0">
                <a:ea typeface="SimSun" pitchFamily="2" charset="-122"/>
              </a:rPr>
              <a:t>:</a:t>
            </a:r>
            <a:endParaRPr lang="en-GB" altLang="zh-CN" sz="1200" b="1" dirty="0">
              <a:ea typeface="SimSun" pitchFamily="2" charset="-122"/>
            </a:endParaRPr>
          </a:p>
          <a:p>
            <a:pPr lvl="1">
              <a:lnSpc>
                <a:spcPct val="80000"/>
              </a:lnSpc>
              <a:defRPr/>
            </a:pPr>
            <a:r>
              <a:rPr lang="en-GB" altLang="zh-CN" sz="1100" b="1" dirty="0" err="1">
                <a:ea typeface="SimSun" pitchFamily="2" charset="-122"/>
              </a:rPr>
              <a:t>Qiang</a:t>
            </a:r>
            <a:r>
              <a:rPr lang="en-GB" altLang="zh-CN" sz="1100" b="1" dirty="0">
                <a:ea typeface="SimSun" pitchFamily="2" charset="-122"/>
              </a:rPr>
              <a:t> Zhao</a:t>
            </a:r>
            <a:r>
              <a:rPr lang="en-GB" altLang="zh-CN" sz="1000" dirty="0">
                <a:ea typeface="SimSun" pitchFamily="2" charset="-122"/>
              </a:rPr>
              <a:t> (</a:t>
            </a:r>
            <a:r>
              <a:rPr lang="en-GB" altLang="zh-CN" sz="1100" b="1" i="1" dirty="0">
                <a:solidFill>
                  <a:srgbClr val="FF0000"/>
                </a:solidFill>
                <a:effectLst>
                  <a:outerShdw blurRad="38100" dist="38100" dir="2700000" algn="tl">
                    <a:srgbClr val="000000">
                      <a:alpha val="43137"/>
                    </a:srgbClr>
                  </a:outerShdw>
                </a:effectLst>
                <a:ea typeface="SimSun" pitchFamily="2" charset="-122"/>
              </a:rPr>
              <a:t>Chief Chinese Liaison</a:t>
            </a:r>
            <a:r>
              <a:rPr lang="en-GB" altLang="zh-CN" sz="1000" i="1" dirty="0">
                <a:ea typeface="SimSun" pitchFamily="2" charset="-122"/>
              </a:rPr>
              <a:t>, Professor of Physics</a:t>
            </a:r>
            <a:r>
              <a:rPr lang="en-GB" altLang="zh-CN" sz="1000" dirty="0">
                <a:ea typeface="SimSun" pitchFamily="2" charset="-122"/>
              </a:rPr>
              <a:t> </a:t>
            </a:r>
            <a:r>
              <a:rPr lang="en-GB" altLang="zh-CN" sz="1000" i="1" dirty="0">
                <a:ea typeface="SimSun" pitchFamily="2" charset="-122"/>
              </a:rPr>
              <a:t>and Group Leader of the Theory Division</a:t>
            </a:r>
            <a:r>
              <a:rPr lang="en-GB" altLang="zh-CN" sz="1000" dirty="0">
                <a:ea typeface="SimSun" pitchFamily="2" charset="-122"/>
              </a:rPr>
              <a:t>)</a:t>
            </a:r>
            <a:endParaRPr lang="en-GB" altLang="zh-CN" sz="1000" b="1" dirty="0">
              <a:ea typeface="SimSun" pitchFamily="2" charset="-122"/>
            </a:endParaRPr>
          </a:p>
          <a:p>
            <a:pPr lvl="1">
              <a:lnSpc>
                <a:spcPct val="80000"/>
              </a:lnSpc>
              <a:defRPr/>
            </a:pPr>
            <a:r>
              <a:rPr lang="en-GB" altLang="zh-CN" sz="1100" b="1" dirty="0">
                <a:ea typeface="SimSun" pitchFamily="2" charset="-122"/>
              </a:rPr>
              <a:t>Bing-Song </a:t>
            </a:r>
            <a:r>
              <a:rPr lang="en-GB" altLang="zh-CN" sz="1100" b="1" dirty="0" err="1">
                <a:ea typeface="SimSun" pitchFamily="2" charset="-122"/>
              </a:rPr>
              <a:t>Zou</a:t>
            </a:r>
            <a:r>
              <a:rPr lang="en-GB" altLang="zh-CN" sz="1000" dirty="0">
                <a:ea typeface="SimSun" pitchFamily="2" charset="-122"/>
              </a:rPr>
              <a:t> (</a:t>
            </a:r>
            <a:r>
              <a:rPr lang="en-GB" altLang="zh-CN" sz="1100" b="1" i="1" dirty="0">
                <a:solidFill>
                  <a:srgbClr val="FF0000"/>
                </a:solidFill>
                <a:effectLst>
                  <a:outerShdw blurRad="38100" dist="38100" dir="2700000" algn="tl">
                    <a:srgbClr val="000000">
                      <a:alpha val="43137"/>
                    </a:srgbClr>
                  </a:outerShdw>
                </a:effectLst>
                <a:ea typeface="SimSun" pitchFamily="2" charset="-122"/>
              </a:rPr>
              <a:t>Deputy Chinese Liaison</a:t>
            </a:r>
            <a:r>
              <a:rPr lang="en-GB" altLang="zh-CN" sz="1000" i="1" dirty="0">
                <a:ea typeface="SimSun" pitchFamily="2" charset="-122"/>
              </a:rPr>
              <a:t>, Professor of Physics and Director of the Theory Division</a:t>
            </a:r>
            <a:r>
              <a:rPr lang="en-GB" altLang="zh-CN" sz="1000" dirty="0">
                <a:ea typeface="SimSun" pitchFamily="2" charset="-122"/>
              </a:rPr>
              <a:t>)</a:t>
            </a:r>
            <a:endParaRPr lang="en-US" altLang="zh-CN" sz="1000" dirty="0">
              <a:ea typeface="SimSun" pitchFamily="2" charset="-122"/>
            </a:endParaRPr>
          </a:p>
          <a:p>
            <a:pPr lvl="1">
              <a:lnSpc>
                <a:spcPct val="80000"/>
              </a:lnSpc>
              <a:buFont typeface="Wingdings" pitchFamily="2" charset="2"/>
              <a:buNone/>
              <a:defRPr/>
            </a:pPr>
            <a:r>
              <a:rPr lang="en-US" altLang="zh-CN" sz="1000" dirty="0">
                <a:ea typeface="SimSun" pitchFamily="2" charset="-122"/>
              </a:rPr>
              <a:t> 	Theory Division, Institute of High Energy Physics, Chinese Academy of Sciences,  Beijing 100049, P.R. China	</a:t>
            </a:r>
            <a:endParaRPr lang="en-GB" altLang="zh-CN" sz="1000" b="1" dirty="0">
              <a:ea typeface="SimSun" pitchFamily="2" charset="-122"/>
            </a:endParaRPr>
          </a:p>
          <a:p>
            <a:pPr lvl="1">
              <a:lnSpc>
                <a:spcPct val="80000"/>
              </a:lnSpc>
              <a:defRPr/>
            </a:pPr>
            <a:r>
              <a:rPr lang="en-GB" altLang="zh-CN" sz="1100" b="1" dirty="0">
                <a:ea typeface="SimSun" pitchFamily="2" charset="-122"/>
              </a:rPr>
              <a:t>Cong-</a:t>
            </a:r>
            <a:r>
              <a:rPr lang="en-GB" altLang="zh-CN" sz="1100" b="1" dirty="0" err="1">
                <a:ea typeface="SimSun" pitchFamily="2" charset="-122"/>
              </a:rPr>
              <a:t>Feng</a:t>
            </a:r>
            <a:r>
              <a:rPr lang="en-GB" altLang="zh-CN" sz="1100" b="1" dirty="0">
                <a:ea typeface="SimSun" pitchFamily="2" charset="-122"/>
              </a:rPr>
              <a:t> </a:t>
            </a:r>
            <a:r>
              <a:rPr lang="en-GB" altLang="zh-CN" sz="1100" b="1" dirty="0" err="1">
                <a:ea typeface="SimSun" pitchFamily="2" charset="-122"/>
              </a:rPr>
              <a:t>Qiao</a:t>
            </a:r>
            <a:r>
              <a:rPr lang="en-GB" altLang="zh-CN" sz="1000" dirty="0">
                <a:ea typeface="SimSun" pitchFamily="2" charset="-122"/>
              </a:rPr>
              <a:t> (</a:t>
            </a:r>
            <a:r>
              <a:rPr lang="en-GB" altLang="zh-CN" sz="1000" i="1" dirty="0">
                <a:ea typeface="SimSun" pitchFamily="2" charset="-122"/>
              </a:rPr>
              <a:t>Executive Dean and Professor of Physics</a:t>
            </a:r>
            <a:r>
              <a:rPr lang="en-GB" altLang="zh-CN" sz="1000" dirty="0">
                <a:ea typeface="SimSun" pitchFamily="2" charset="-122"/>
              </a:rPr>
              <a:t>)</a:t>
            </a:r>
          </a:p>
          <a:p>
            <a:pPr lvl="1">
              <a:lnSpc>
                <a:spcPct val="80000"/>
              </a:lnSpc>
              <a:buFont typeface="Wingdings" pitchFamily="2" charset="2"/>
              <a:buNone/>
              <a:defRPr/>
            </a:pPr>
            <a:r>
              <a:rPr lang="en-GB" altLang="zh-CN" sz="1000" dirty="0">
                <a:ea typeface="SimSun" pitchFamily="2" charset="-122"/>
              </a:rPr>
              <a:t>	College of Physical Sciences, Graduate School of the Chinese Academy of Sciences  	Beijing 100049, P.R. China 	</a:t>
            </a:r>
            <a:endParaRPr lang="en-US" altLang="zh-CN" sz="1000" b="1" dirty="0">
              <a:ea typeface="SimSun" pitchFamily="2" charset="-122"/>
            </a:endParaRPr>
          </a:p>
          <a:p>
            <a:pPr lvl="1">
              <a:lnSpc>
                <a:spcPct val="80000"/>
              </a:lnSpc>
              <a:defRPr/>
            </a:pPr>
            <a:r>
              <a:rPr lang="en-US" altLang="zh-CN" sz="1100" b="1" dirty="0" err="1">
                <a:ea typeface="SimSun" pitchFamily="2" charset="-122"/>
              </a:rPr>
              <a:t>Xue-Qian</a:t>
            </a:r>
            <a:r>
              <a:rPr lang="en-US" altLang="zh-CN" sz="1100" b="1" dirty="0">
                <a:ea typeface="SimSun" pitchFamily="2" charset="-122"/>
              </a:rPr>
              <a:t> Li</a:t>
            </a:r>
            <a:r>
              <a:rPr lang="en-US" altLang="zh-CN" sz="1000" dirty="0">
                <a:ea typeface="SimSun" pitchFamily="2" charset="-122"/>
              </a:rPr>
              <a:t> (</a:t>
            </a:r>
            <a:r>
              <a:rPr lang="en-US" altLang="zh-CN" sz="1000" i="1" dirty="0">
                <a:ea typeface="SimSun" pitchFamily="2" charset="-122"/>
              </a:rPr>
              <a:t>Professor of Physics</a:t>
            </a:r>
            <a:r>
              <a:rPr lang="en-US" altLang="zh-CN" sz="1000" dirty="0">
                <a:ea typeface="SimSun" pitchFamily="2" charset="-122"/>
              </a:rPr>
              <a:t>)</a:t>
            </a:r>
          </a:p>
          <a:p>
            <a:pPr lvl="1">
              <a:lnSpc>
                <a:spcPct val="80000"/>
              </a:lnSpc>
              <a:buFont typeface="Wingdings" pitchFamily="2" charset="2"/>
              <a:buNone/>
              <a:defRPr/>
            </a:pPr>
            <a:r>
              <a:rPr lang="en-US" altLang="zh-CN" sz="1000" dirty="0">
                <a:ea typeface="SimSun" pitchFamily="2" charset="-122"/>
              </a:rPr>
              <a:t>	Physics Department, </a:t>
            </a:r>
            <a:r>
              <a:rPr lang="en-US" altLang="zh-CN" sz="1000" dirty="0" err="1">
                <a:ea typeface="SimSun" pitchFamily="2" charset="-122"/>
              </a:rPr>
              <a:t>Nankai</a:t>
            </a:r>
            <a:r>
              <a:rPr lang="en-US" altLang="zh-CN" sz="1000" dirty="0">
                <a:ea typeface="SimSun" pitchFamily="2" charset="-122"/>
              </a:rPr>
              <a:t> University, Tianjin 300071, P.R. China		</a:t>
            </a:r>
            <a:endParaRPr lang="en-GB" altLang="zh-CN" sz="1000" b="1" dirty="0">
              <a:ea typeface="SimSun" pitchFamily="2" charset="-122"/>
            </a:endParaRPr>
          </a:p>
          <a:p>
            <a:pPr lvl="1">
              <a:lnSpc>
                <a:spcPct val="80000"/>
              </a:lnSpc>
              <a:defRPr/>
            </a:pPr>
            <a:r>
              <a:rPr lang="en-GB" altLang="zh-CN" sz="1100" b="1" dirty="0">
                <a:ea typeface="SimSun" pitchFamily="2" charset="-122"/>
              </a:rPr>
              <a:t>Bi-Tao </a:t>
            </a:r>
            <a:r>
              <a:rPr lang="en-GB" altLang="zh-CN" sz="1100" b="1" dirty="0" err="1">
                <a:ea typeface="SimSun" pitchFamily="2" charset="-122"/>
              </a:rPr>
              <a:t>Hu</a:t>
            </a:r>
            <a:r>
              <a:rPr lang="en-GB" altLang="zh-CN" sz="1000" dirty="0">
                <a:ea typeface="SimSun" pitchFamily="2" charset="-122"/>
              </a:rPr>
              <a:t> (</a:t>
            </a:r>
            <a:r>
              <a:rPr lang="en-GB" altLang="zh-CN" sz="1000" i="1" dirty="0">
                <a:ea typeface="SimSun" pitchFamily="2" charset="-122"/>
              </a:rPr>
              <a:t>Vice Dean and Professor of Physics</a:t>
            </a:r>
            <a:r>
              <a:rPr lang="en-GB" altLang="zh-CN" sz="1000" dirty="0">
                <a:ea typeface="SimSun" pitchFamily="2" charset="-122"/>
              </a:rPr>
              <a:t>)</a:t>
            </a:r>
          </a:p>
          <a:p>
            <a:pPr lvl="1">
              <a:lnSpc>
                <a:spcPct val="80000"/>
              </a:lnSpc>
              <a:buFont typeface="Wingdings" pitchFamily="2" charset="2"/>
              <a:buNone/>
              <a:defRPr/>
            </a:pPr>
            <a:r>
              <a:rPr lang="en-GB" altLang="zh-CN" sz="1000" dirty="0">
                <a:ea typeface="SimSun" pitchFamily="2" charset="-122"/>
              </a:rPr>
              <a:t>	The School of Nuclear Science and Technology, Lanzhou University, Lanzhou 730000, P.R. China	</a:t>
            </a:r>
            <a:endParaRPr lang="en-GB" altLang="zh-CN" sz="1000" b="1" dirty="0">
              <a:ea typeface="SimSun" pitchFamily="2" charset="-122"/>
            </a:endParaRPr>
          </a:p>
          <a:p>
            <a:pPr lvl="1">
              <a:lnSpc>
                <a:spcPct val="80000"/>
              </a:lnSpc>
              <a:defRPr/>
            </a:pPr>
            <a:r>
              <a:rPr lang="en-GB" altLang="zh-CN" sz="1100" b="1" dirty="0">
                <a:ea typeface="SimSun" pitchFamily="2" charset="-122"/>
              </a:rPr>
              <a:t>Inna </a:t>
            </a:r>
            <a:r>
              <a:rPr lang="en-GB" altLang="zh-CN" sz="1100" b="1" dirty="0" err="1">
                <a:ea typeface="SimSun" pitchFamily="2" charset="-122"/>
              </a:rPr>
              <a:t>Aznauryan</a:t>
            </a:r>
            <a:r>
              <a:rPr lang="en-GB" altLang="zh-CN" sz="1000" dirty="0">
                <a:ea typeface="SimSun" pitchFamily="2" charset="-122"/>
              </a:rPr>
              <a:t> (</a:t>
            </a:r>
            <a:r>
              <a:rPr lang="en-GB" altLang="zh-CN" sz="1000" i="1" dirty="0">
                <a:ea typeface="SimSun" pitchFamily="2" charset="-122"/>
              </a:rPr>
              <a:t>Leading Staff Scientist</a:t>
            </a:r>
            <a:r>
              <a:rPr lang="en-GB" altLang="zh-CN" sz="1000" dirty="0">
                <a:ea typeface="SimSun" pitchFamily="2" charset="-122"/>
              </a:rPr>
              <a:t>)</a:t>
            </a:r>
          </a:p>
          <a:p>
            <a:pPr lvl="1">
              <a:lnSpc>
                <a:spcPct val="80000"/>
              </a:lnSpc>
              <a:buFont typeface="Wingdings" pitchFamily="2" charset="2"/>
              <a:buNone/>
              <a:defRPr/>
            </a:pPr>
            <a:r>
              <a:rPr lang="en-GB" altLang="zh-CN" sz="1000" dirty="0">
                <a:ea typeface="SimSun" pitchFamily="2" charset="-122"/>
              </a:rPr>
              <a:t>	Yerevan Physics Institute – Yerevan State University, Yerevan, Armenia, 375036</a:t>
            </a:r>
            <a:endParaRPr lang="en-US" sz="1000" dirty="0"/>
          </a:p>
        </p:txBody>
      </p:sp>
    </p:spTree>
    <p:extLst>
      <p:ext uri="{BB962C8B-B14F-4D97-AF65-F5344CB8AC3E}">
        <p14:creationId xmlns:p14="http://schemas.microsoft.com/office/powerpoint/2010/main" val="1602962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89B3D47-59FC-9748-9010-AD70694A2FB7}"/>
              </a:ext>
            </a:extLst>
          </p:cNvPr>
          <p:cNvSpPr>
            <a:spLocks noGrp="1" noChangeArrowheads="1"/>
          </p:cNvSpPr>
          <p:nvPr>
            <p:ph type="title" idx="4294967295"/>
          </p:nvPr>
        </p:nvSpPr>
        <p:spPr>
          <a:xfrm>
            <a:off x="76200" y="76200"/>
            <a:ext cx="2057400" cy="487363"/>
          </a:xfrm>
        </p:spPr>
        <p:txBody>
          <a:bodyPr/>
          <a:lstStyle/>
          <a:p>
            <a:r>
              <a:rPr lang="en-US" altLang="en-US" sz="3200">
                <a:latin typeface="Garamond" panose="02020404030301010803" pitchFamily="18" charset="0"/>
              </a:rPr>
              <a:t>Issues (1)</a:t>
            </a:r>
          </a:p>
        </p:txBody>
      </p:sp>
      <p:sp>
        <p:nvSpPr>
          <p:cNvPr id="226307" name="Rectangle 3">
            <a:extLst>
              <a:ext uri="{FF2B5EF4-FFF2-40B4-BE49-F238E27FC236}">
                <a16:creationId xmlns:a16="http://schemas.microsoft.com/office/drawing/2014/main" id="{D704FF5D-30A6-AC4C-9935-3E74E76C9589}"/>
              </a:ext>
            </a:extLst>
          </p:cNvPr>
          <p:cNvSpPr>
            <a:spLocks noGrp="1" noChangeArrowheads="1"/>
          </p:cNvSpPr>
          <p:nvPr>
            <p:ph type="body" idx="4294967295"/>
          </p:nvPr>
        </p:nvSpPr>
        <p:spPr>
          <a:xfrm>
            <a:off x="381000" y="1676400"/>
            <a:ext cx="8077200" cy="3810000"/>
          </a:xfrm>
        </p:spPr>
        <p:txBody>
          <a:bodyPr/>
          <a:lstStyle/>
          <a:p>
            <a:pPr marL="571500" indent="-400050">
              <a:buFont typeface="Wingdings" pitchFamily="2" charset="2"/>
              <a:buNone/>
              <a:defRPr/>
            </a:pPr>
            <a:endParaRPr lang="en-US" sz="2600" dirty="0">
              <a:latin typeface="Comic Sans MS" pitchFamily="66" charset="0"/>
            </a:endParaRPr>
          </a:p>
          <a:p>
            <a:pPr marL="571500" indent="-400050">
              <a:defRPr/>
            </a:pPr>
            <a:r>
              <a:rPr lang="en-US" sz="2600" b="1" dirty="0">
                <a:solidFill>
                  <a:srgbClr val="FF0000"/>
                </a:solidFill>
                <a:effectLst>
                  <a:outerShdw blurRad="38100" dist="38100" dir="2700000" algn="tl">
                    <a:srgbClr val="C0C0C0"/>
                  </a:outerShdw>
                </a:effectLst>
                <a:latin typeface="Comic Sans MS" pitchFamily="66" charset="0"/>
              </a:rPr>
              <a:t>They have very different contributions to the production background</a:t>
            </a:r>
            <a:r>
              <a:rPr lang="en-US" sz="2600" dirty="0">
                <a:solidFill>
                  <a:srgbClr val="FF0000"/>
                </a:solidFill>
                <a:latin typeface="Comic Sans MS" pitchFamily="66" charset="0"/>
              </a:rPr>
              <a:t>. </a:t>
            </a:r>
          </a:p>
          <a:p>
            <a:pPr marL="917575" lvl="1" indent="-231775">
              <a:buFontTx/>
              <a:buChar char="•"/>
              <a:defRPr/>
            </a:pPr>
            <a:r>
              <a:rPr lang="en-US" sz="2200" dirty="0">
                <a:solidFill>
                  <a:schemeClr val="accent2"/>
                </a:solidFill>
                <a:effectLst>
                  <a:outerShdw blurRad="38100" dist="38100" dir="2700000" algn="tl">
                    <a:srgbClr val="C0C0C0"/>
                  </a:outerShdw>
                </a:effectLst>
                <a:latin typeface="Comic Sans MS" pitchFamily="66" charset="0"/>
              </a:rPr>
              <a:t>electron-positron collider </a:t>
            </a:r>
          </a:p>
          <a:p>
            <a:pPr marL="917575" lvl="1" indent="-231775">
              <a:buFontTx/>
              <a:buChar char="•"/>
              <a:defRPr/>
            </a:pPr>
            <a:r>
              <a:rPr lang="en-US" sz="2200" dirty="0">
                <a:solidFill>
                  <a:schemeClr val="accent2"/>
                </a:solidFill>
                <a:effectLst>
                  <a:outerShdw blurRad="38100" dist="38100" dir="2700000" algn="tl">
                    <a:srgbClr val="C0C0C0"/>
                  </a:outerShdw>
                </a:effectLst>
                <a:latin typeface="Comic Sans MS" pitchFamily="66" charset="0"/>
              </a:rPr>
              <a:t>electron beam onto fixed target</a:t>
            </a:r>
          </a:p>
          <a:p>
            <a:pPr marL="571500" indent="-400050">
              <a:defRPr/>
            </a:pPr>
            <a:r>
              <a:rPr lang="en-US" sz="2600" b="1" dirty="0">
                <a:solidFill>
                  <a:srgbClr val="FF0000"/>
                </a:solidFill>
                <a:effectLst>
                  <a:outerShdw blurRad="38100" dist="38100" dir="2700000" algn="tl">
                    <a:srgbClr val="C0C0C0"/>
                  </a:outerShdw>
                </a:effectLst>
                <a:latin typeface="Comic Sans MS" pitchFamily="66" charset="0"/>
              </a:rPr>
              <a:t>They separately have unique N* signatures</a:t>
            </a:r>
            <a:r>
              <a:rPr lang="en-US" sz="2600" b="1" dirty="0">
                <a:effectLst>
                  <a:outerShdw blurRad="38100" dist="38100" dir="2700000" algn="tl">
                    <a:srgbClr val="C0C0C0"/>
                  </a:outerShdw>
                </a:effectLst>
                <a:latin typeface="Comic Sans MS" pitchFamily="66" charset="0"/>
              </a:rPr>
              <a:t> </a:t>
            </a:r>
          </a:p>
          <a:p>
            <a:pPr marL="917575" lvl="1" indent="-231775">
              <a:buFontTx/>
              <a:buChar char="•"/>
              <a:defRPr/>
            </a:pPr>
            <a:r>
              <a:rPr lang="en-US" dirty="0">
                <a:solidFill>
                  <a:schemeClr val="accent2"/>
                </a:solidFill>
                <a:effectLst>
                  <a:outerShdw blurRad="38100" dist="38100" dir="2700000" algn="tl">
                    <a:srgbClr val="C0C0C0"/>
                  </a:outerShdw>
                </a:effectLst>
                <a:latin typeface="Comic Sans MS" pitchFamily="66" charset="0"/>
              </a:rPr>
              <a:t>BES:  J/</a:t>
            </a:r>
            <a:r>
              <a:rPr lang="en-US" dirty="0">
                <a:solidFill>
                  <a:schemeClr val="accent2"/>
                </a:solidFill>
                <a:effectLst>
                  <a:outerShdw blurRad="38100" dist="38100" dir="2700000" algn="tl">
                    <a:srgbClr val="C0C0C0"/>
                  </a:outerShdw>
                </a:effectLst>
                <a:latin typeface="Comic Sans MS" pitchFamily="66" charset="0"/>
                <a:sym typeface="Symbol" pitchFamily="18" charset="2"/>
              </a:rPr>
              <a:t>   BN*  BBM (e.g. </a:t>
            </a:r>
            <a:r>
              <a:rPr kumimoji="1" lang="en-US" altLang="zh-CN" dirty="0">
                <a:solidFill>
                  <a:schemeClr val="accent2"/>
                </a:solidFill>
                <a:effectLst>
                  <a:outerShdw blurRad="38100" dist="38100" dir="2700000" algn="tl">
                    <a:srgbClr val="C0C0C0"/>
                  </a:outerShdw>
                </a:effectLst>
                <a:latin typeface="Comic Sans MS" pitchFamily="66" charset="0"/>
                <a:ea typeface="SimSun" pitchFamily="2" charset="-122"/>
              </a:rPr>
              <a:t>N</a:t>
            </a:r>
            <a:r>
              <a:rPr lang="en-US" dirty="0">
                <a:solidFill>
                  <a:schemeClr val="accent2"/>
                </a:solidFill>
                <a:effectLst>
                  <a:outerShdw blurRad="38100" dist="38100" dir="2700000" algn="tl">
                    <a:srgbClr val="C0C0C0"/>
                  </a:outerShdw>
                </a:effectLst>
                <a:latin typeface="Comic Sans MS" pitchFamily="66" charset="0"/>
                <a:sym typeface="Symbol" pitchFamily="18" charset="2"/>
              </a:rPr>
              <a:t>N</a:t>
            </a:r>
            <a:r>
              <a:rPr lang="el-GR" dirty="0">
                <a:solidFill>
                  <a:schemeClr val="accent2"/>
                </a:solidFill>
                <a:effectLst>
                  <a:outerShdw blurRad="38100" dist="38100" dir="2700000" algn="tl">
                    <a:srgbClr val="C0C0C0"/>
                  </a:outerShdw>
                </a:effectLst>
                <a:latin typeface="Comic Sans MS" pitchFamily="66" charset="0"/>
                <a:sym typeface="Symbol" pitchFamily="18" charset="2"/>
              </a:rPr>
              <a:t>π</a:t>
            </a:r>
            <a:r>
              <a:rPr lang="en-US" dirty="0">
                <a:solidFill>
                  <a:schemeClr val="accent2"/>
                </a:solidFill>
                <a:effectLst>
                  <a:outerShdw blurRad="38100" dist="38100" dir="2700000" algn="tl">
                    <a:srgbClr val="C0C0C0"/>
                  </a:outerShdw>
                </a:effectLst>
                <a:latin typeface="Comic Sans MS" pitchFamily="66" charset="0"/>
                <a:sym typeface="Symbol" pitchFamily="18" charset="2"/>
              </a:rPr>
              <a:t>, NN</a:t>
            </a:r>
            <a:r>
              <a:rPr lang="el-GR" dirty="0">
                <a:solidFill>
                  <a:schemeClr val="accent2"/>
                </a:solidFill>
                <a:effectLst>
                  <a:outerShdw blurRad="38100" dist="38100" dir="2700000" algn="tl">
                    <a:srgbClr val="C0C0C0"/>
                  </a:outerShdw>
                </a:effectLst>
                <a:latin typeface="Comic Sans MS" pitchFamily="66" charset="0"/>
                <a:sym typeface="Symbol" pitchFamily="18" charset="2"/>
              </a:rPr>
              <a:t>η</a:t>
            </a:r>
            <a:r>
              <a:rPr lang="en-US" dirty="0">
                <a:solidFill>
                  <a:schemeClr val="accent2"/>
                </a:solidFill>
                <a:effectLst>
                  <a:outerShdw blurRad="38100" dist="38100" dir="2700000" algn="tl">
                    <a:srgbClr val="C0C0C0"/>
                  </a:outerShdw>
                </a:effectLst>
                <a:latin typeface="Comic Sans MS" pitchFamily="66" charset="0"/>
                <a:sym typeface="Symbol" pitchFamily="18" charset="2"/>
              </a:rPr>
              <a:t>) </a:t>
            </a:r>
            <a:endParaRPr lang="el-GR" dirty="0">
              <a:solidFill>
                <a:schemeClr val="accent2"/>
              </a:solidFill>
              <a:effectLst>
                <a:outerShdw blurRad="38100" dist="38100" dir="2700000" algn="tl">
                  <a:srgbClr val="C0C0C0"/>
                </a:outerShdw>
              </a:effectLst>
              <a:latin typeface="Comic Sans MS" pitchFamily="66" charset="0"/>
              <a:sym typeface="Symbol" pitchFamily="18" charset="2"/>
            </a:endParaRPr>
          </a:p>
          <a:p>
            <a:pPr marL="917575" lvl="1" indent="-231775">
              <a:buFontTx/>
              <a:buChar char="•"/>
              <a:defRPr/>
            </a:pPr>
            <a:r>
              <a:rPr lang="en-US" dirty="0">
                <a:solidFill>
                  <a:schemeClr val="accent2"/>
                </a:solidFill>
                <a:effectLst>
                  <a:outerShdw blurRad="38100" dist="38100" dir="2700000" algn="tl">
                    <a:srgbClr val="C0C0C0"/>
                  </a:outerShdw>
                </a:effectLst>
                <a:latin typeface="Comic Sans MS" pitchFamily="66" charset="0"/>
                <a:sym typeface="Symbol" pitchFamily="18" charset="2"/>
              </a:rPr>
              <a:t>CLAS:</a:t>
            </a:r>
            <a:r>
              <a:rPr lang="en-US" sz="1800" dirty="0">
                <a:solidFill>
                  <a:schemeClr val="accent2"/>
                </a:solidFill>
                <a:effectLst>
                  <a:outerShdw blurRad="38100" dist="38100" dir="2700000" algn="tl">
                    <a:srgbClr val="C0C0C0"/>
                  </a:outerShdw>
                </a:effectLst>
                <a:latin typeface="Comic Sans MS" pitchFamily="66" charset="0"/>
                <a:sym typeface="Symbol" pitchFamily="18" charset="2"/>
              </a:rPr>
              <a:t>  </a:t>
            </a:r>
            <a:r>
              <a:rPr lang="en-US" dirty="0">
                <a:solidFill>
                  <a:schemeClr val="accent2"/>
                </a:solidFill>
                <a:effectLst>
                  <a:outerShdw blurRad="38100" dist="38100" dir="2700000" algn="tl">
                    <a:srgbClr val="C0C0C0"/>
                  </a:outerShdw>
                </a:effectLst>
                <a:latin typeface="Comic Sans MS" pitchFamily="66" charset="0"/>
                <a:sym typeface="Symbol" pitchFamily="18" charset="2"/>
              </a:rPr>
              <a:t>N*  BM/BMM (e.g. N</a:t>
            </a:r>
            <a:r>
              <a:rPr lang="el-GR" dirty="0">
                <a:solidFill>
                  <a:schemeClr val="accent2"/>
                </a:solidFill>
                <a:effectLst>
                  <a:outerShdw blurRad="38100" dist="38100" dir="2700000" algn="tl">
                    <a:srgbClr val="C0C0C0"/>
                  </a:outerShdw>
                </a:effectLst>
                <a:latin typeface="Comic Sans MS" pitchFamily="66" charset="0"/>
                <a:sym typeface="Symbol" pitchFamily="18" charset="2"/>
              </a:rPr>
              <a:t>π</a:t>
            </a:r>
            <a:r>
              <a:rPr lang="en-US" dirty="0">
                <a:solidFill>
                  <a:schemeClr val="accent2"/>
                </a:solidFill>
                <a:effectLst>
                  <a:outerShdw blurRad="38100" dist="38100" dir="2700000" algn="tl">
                    <a:srgbClr val="C0C0C0"/>
                  </a:outerShdw>
                </a:effectLst>
                <a:latin typeface="Comic Sans MS" pitchFamily="66" charset="0"/>
                <a:sym typeface="Symbol" pitchFamily="18" charset="2"/>
              </a:rPr>
              <a:t>/N</a:t>
            </a:r>
            <a:r>
              <a:rPr lang="el-GR" dirty="0">
                <a:solidFill>
                  <a:schemeClr val="accent2"/>
                </a:solidFill>
                <a:effectLst>
                  <a:outerShdw blurRad="38100" dist="38100" dir="2700000" algn="tl">
                    <a:srgbClr val="C0C0C0"/>
                  </a:outerShdw>
                </a:effectLst>
                <a:latin typeface="Comic Sans MS" pitchFamily="66" charset="0"/>
                <a:sym typeface="Symbol" pitchFamily="18" charset="2"/>
              </a:rPr>
              <a:t>ππ</a:t>
            </a:r>
            <a:r>
              <a:rPr lang="en-US" dirty="0">
                <a:solidFill>
                  <a:schemeClr val="accent2"/>
                </a:solidFill>
                <a:effectLst>
                  <a:outerShdw blurRad="38100" dist="38100" dir="2700000" algn="tl">
                    <a:srgbClr val="C0C0C0"/>
                  </a:outerShdw>
                </a:effectLst>
                <a:latin typeface="Comic Sans MS" pitchFamily="66" charset="0"/>
                <a:sym typeface="Symbol" pitchFamily="18" charset="2"/>
              </a:rPr>
              <a:t>)</a:t>
            </a:r>
            <a:r>
              <a:rPr lang="el-GR" dirty="0">
                <a:sym typeface="Symbol" pitchFamily="18" charset="2"/>
              </a:rPr>
              <a:t> </a:t>
            </a:r>
            <a:endParaRPr lang="en-US" dirty="0">
              <a:sym typeface="Symbol" pitchFamily="18" charset="2"/>
            </a:endParaRPr>
          </a:p>
          <a:p>
            <a:pPr marL="917575" lvl="1" indent="-231775">
              <a:buFontTx/>
              <a:buChar char="•"/>
              <a:defRPr/>
            </a:pPr>
            <a:endParaRPr lang="en-US" dirty="0">
              <a:sym typeface="Symbol" pitchFamily="18" charset="2"/>
            </a:endParaRPr>
          </a:p>
          <a:p>
            <a:pPr marL="571500" indent="-400050">
              <a:buFont typeface="Wingdings" pitchFamily="2" charset="2"/>
              <a:buNone/>
              <a:defRPr/>
            </a:pPr>
            <a:endParaRPr lang="en-US" dirty="0"/>
          </a:p>
        </p:txBody>
      </p:sp>
      <p:sp>
        <p:nvSpPr>
          <p:cNvPr id="24580" name="Rectangle 5">
            <a:extLst>
              <a:ext uri="{FF2B5EF4-FFF2-40B4-BE49-F238E27FC236}">
                <a16:creationId xmlns:a16="http://schemas.microsoft.com/office/drawing/2014/main" id="{DC039DD9-E7A2-9D47-9AB0-77E3E57A48A4}"/>
              </a:ext>
            </a:extLst>
          </p:cNvPr>
          <p:cNvSpPr>
            <a:spLocks noChangeArrowheads="1"/>
          </p:cNvSpPr>
          <p:nvPr/>
        </p:nvSpPr>
        <p:spPr bwMode="auto">
          <a:xfrm>
            <a:off x="1371600" y="914400"/>
            <a:ext cx="510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u="sng"/>
              <a:t>BES and CLAS datasets</a:t>
            </a:r>
          </a:p>
        </p:txBody>
      </p:sp>
      <p:sp>
        <p:nvSpPr>
          <p:cNvPr id="226310" name="Text Box 6">
            <a:extLst>
              <a:ext uri="{FF2B5EF4-FFF2-40B4-BE49-F238E27FC236}">
                <a16:creationId xmlns:a16="http://schemas.microsoft.com/office/drawing/2014/main" id="{3635097C-8436-4248-9BAC-AFD81DEF7480}"/>
              </a:ext>
            </a:extLst>
          </p:cNvPr>
          <p:cNvSpPr txBox="1">
            <a:spLocks noChangeArrowheads="1"/>
          </p:cNvSpPr>
          <p:nvPr/>
        </p:nvSpPr>
        <p:spPr bwMode="auto">
          <a:xfrm>
            <a:off x="3604590" y="4114800"/>
            <a:ext cx="533400" cy="461963"/>
          </a:xfrm>
          <a:prstGeom prst="rect">
            <a:avLst/>
          </a:prstGeom>
          <a:noFill/>
          <a:ln w="9525">
            <a:noFill/>
            <a:miter lim="800000"/>
            <a:headEnd/>
            <a:tailEnd/>
          </a:ln>
          <a:effectLst/>
        </p:spPr>
        <p:txBody>
          <a:bodyPr wrap="square">
            <a:spAutoFit/>
          </a:bodyPr>
          <a:lstStyle/>
          <a:p>
            <a:pPr>
              <a:defRPr/>
            </a:pPr>
            <a:r>
              <a:rPr lang="en-US" sz="2400" b="1" dirty="0">
                <a:solidFill>
                  <a:schemeClr val="accent2"/>
                </a:solidFill>
                <a:effectLst>
                  <a:outerShdw blurRad="38100" dist="38100" dir="2700000" algn="tl">
                    <a:srgbClr val="C0C0C0"/>
                  </a:outerShdw>
                </a:effectLst>
                <a:latin typeface="Times New Roman" pitchFamily="18" charset="0"/>
                <a:cs typeface="Times New Roman" pitchFamily="18" charset="0"/>
              </a:rPr>
              <a:t>─</a:t>
            </a:r>
          </a:p>
        </p:txBody>
      </p:sp>
      <p:sp>
        <p:nvSpPr>
          <p:cNvPr id="226311" name="Text Box 7">
            <a:extLst>
              <a:ext uri="{FF2B5EF4-FFF2-40B4-BE49-F238E27FC236}">
                <a16:creationId xmlns:a16="http://schemas.microsoft.com/office/drawing/2014/main" id="{365CECDA-197D-A348-B355-004C92C65120}"/>
              </a:ext>
            </a:extLst>
          </p:cNvPr>
          <p:cNvSpPr txBox="1">
            <a:spLocks noChangeArrowheads="1"/>
          </p:cNvSpPr>
          <p:nvPr/>
        </p:nvSpPr>
        <p:spPr bwMode="auto">
          <a:xfrm>
            <a:off x="1345096" y="4547361"/>
            <a:ext cx="457200" cy="461963"/>
          </a:xfrm>
          <a:prstGeom prst="rect">
            <a:avLst/>
          </a:prstGeom>
          <a:noFill/>
          <a:ln w="9525">
            <a:noFill/>
            <a:miter lim="800000"/>
            <a:headEnd/>
            <a:tailEnd/>
          </a:ln>
          <a:effectLst/>
        </p:spPr>
        <p:txBody>
          <a:bodyPr>
            <a:spAutoFit/>
          </a:bodyPr>
          <a:lstStyle/>
          <a:p>
            <a:pPr>
              <a:defRPr/>
            </a:pPr>
            <a:r>
              <a:rPr lang="en-US" sz="2400" b="1" dirty="0">
                <a:solidFill>
                  <a:schemeClr val="accent2"/>
                </a:solidFill>
                <a:effectLst>
                  <a:outerShdw blurRad="38100" dist="38100" dir="2700000" algn="tl">
                    <a:srgbClr val="C0C0C0"/>
                  </a:outerShdw>
                </a:effectLst>
                <a:latin typeface="Times New Roman" pitchFamily="18" charset="0"/>
                <a:cs typeface="Times New Roman" pitchFamily="18" charset="0"/>
              </a:rPr>
              <a:t>─</a:t>
            </a:r>
          </a:p>
        </p:txBody>
      </p:sp>
      <p:sp>
        <p:nvSpPr>
          <p:cNvPr id="226313" name="Text Box 9">
            <a:extLst>
              <a:ext uri="{FF2B5EF4-FFF2-40B4-BE49-F238E27FC236}">
                <a16:creationId xmlns:a16="http://schemas.microsoft.com/office/drawing/2014/main" id="{1B07CB6F-4D83-2F42-8D2C-F9C8409B8D2E}"/>
              </a:ext>
            </a:extLst>
          </p:cNvPr>
          <p:cNvSpPr txBox="1">
            <a:spLocks noChangeArrowheads="1"/>
          </p:cNvSpPr>
          <p:nvPr/>
        </p:nvSpPr>
        <p:spPr bwMode="auto">
          <a:xfrm>
            <a:off x="4876800" y="4114800"/>
            <a:ext cx="457200" cy="461963"/>
          </a:xfrm>
          <a:prstGeom prst="rect">
            <a:avLst/>
          </a:prstGeom>
          <a:noFill/>
          <a:ln w="9525">
            <a:noFill/>
            <a:miter lim="800000"/>
            <a:headEnd/>
            <a:tailEnd/>
          </a:ln>
          <a:effectLst/>
        </p:spPr>
        <p:txBody>
          <a:bodyPr>
            <a:spAutoFit/>
          </a:bodyPr>
          <a:lstStyle/>
          <a:p>
            <a:pPr>
              <a:defRPr/>
            </a:pPr>
            <a:r>
              <a:rPr lang="en-US" sz="2400" b="1" dirty="0">
                <a:solidFill>
                  <a:schemeClr val="accent2"/>
                </a:solidFill>
                <a:effectLst>
                  <a:outerShdw blurRad="38100" dist="38100" dir="2700000" algn="tl">
                    <a:srgbClr val="C0C0C0"/>
                  </a:outerShdw>
                </a:effectLst>
                <a:latin typeface="Times New Roman" pitchFamily="18" charset="0"/>
                <a:cs typeface="Times New Roman" pitchFamily="18" charset="0"/>
              </a:rPr>
              <a:t>─</a:t>
            </a:r>
          </a:p>
        </p:txBody>
      </p:sp>
      <p:sp>
        <p:nvSpPr>
          <p:cNvPr id="9" name="Text Box 7">
            <a:extLst>
              <a:ext uri="{FF2B5EF4-FFF2-40B4-BE49-F238E27FC236}">
                <a16:creationId xmlns:a16="http://schemas.microsoft.com/office/drawing/2014/main" id="{5C50DDE2-4CF6-0C47-A09D-1BB526D9C270}"/>
              </a:ext>
            </a:extLst>
          </p:cNvPr>
          <p:cNvSpPr txBox="1">
            <a:spLocks noChangeArrowheads="1"/>
          </p:cNvSpPr>
          <p:nvPr/>
        </p:nvSpPr>
        <p:spPr bwMode="auto">
          <a:xfrm>
            <a:off x="6583017" y="4114800"/>
            <a:ext cx="457200" cy="461963"/>
          </a:xfrm>
          <a:prstGeom prst="rect">
            <a:avLst/>
          </a:prstGeom>
          <a:noFill/>
          <a:ln w="9525">
            <a:noFill/>
            <a:miter lim="800000"/>
            <a:headEnd/>
            <a:tailEnd/>
          </a:ln>
          <a:effectLst/>
        </p:spPr>
        <p:txBody>
          <a:bodyPr>
            <a:spAutoFit/>
          </a:bodyPr>
          <a:lstStyle/>
          <a:p>
            <a:pPr>
              <a:defRPr/>
            </a:pPr>
            <a:r>
              <a:rPr lang="en-US" sz="2400" b="1" dirty="0">
                <a:solidFill>
                  <a:schemeClr val="accent2"/>
                </a:solidFill>
                <a:effectLst>
                  <a:outerShdw blurRad="38100" dist="38100" dir="2700000" algn="tl">
                    <a:srgbClr val="C0C0C0"/>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295817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endParaRPr lang="en-US" altLang="en-US">
              <a:ea typeface="ＭＳ Ｐゴシック" charset="-128"/>
              <a:cs typeface="ＭＳ Ｐゴシック" charset="-128"/>
            </a:endParaRPr>
          </a:p>
        </p:txBody>
      </p:sp>
      <p:pic>
        <p:nvPicPr>
          <p:cNvPr id="21506"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339725"/>
            <a:ext cx="9166225" cy="6134100"/>
          </a:xfrm>
        </p:spPr>
      </p:pic>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075" y="995363"/>
            <a:ext cx="4092575" cy="420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859338" y="5202238"/>
            <a:ext cx="3157537" cy="276225"/>
          </a:xfrm>
          <a:prstGeom prst="rect">
            <a:avLst/>
          </a:prstGeom>
          <a:noFill/>
        </p:spPr>
        <p:txBody>
          <a:bodyPr>
            <a:spAutoFit/>
          </a:bodyPr>
          <a:lstStyle/>
          <a:p>
            <a:pPr defTabSz="914400" eaLnBrk="1" hangingPunct="1">
              <a:defRPr/>
            </a:pPr>
            <a:r>
              <a:rPr lang="en-US" sz="1200" b="1" dirty="0">
                <a:solidFill>
                  <a:srgbClr val="000000"/>
                </a:solidFill>
                <a:latin typeface="Arial" pitchFamily="34" charset="0"/>
                <a:ea typeface="+mn-ea"/>
                <a:cs typeface="Arial" pitchFamily="34" charset="0"/>
              </a:rPr>
              <a:t>V. D. </a:t>
            </a:r>
            <a:r>
              <a:rPr lang="en-US" sz="1200" b="1" dirty="0" err="1">
                <a:solidFill>
                  <a:srgbClr val="000000"/>
                </a:solidFill>
                <a:latin typeface="Arial" pitchFamily="34" charset="0"/>
                <a:ea typeface="+mn-ea"/>
                <a:cs typeface="Arial" pitchFamily="34" charset="0"/>
              </a:rPr>
              <a:t>Burkert</a:t>
            </a:r>
            <a:r>
              <a:rPr lang="en-US" sz="1200" b="1" dirty="0">
                <a:solidFill>
                  <a:srgbClr val="000000"/>
                </a:solidFill>
                <a:latin typeface="Arial" pitchFamily="34" charset="0"/>
                <a:ea typeface="+mn-ea"/>
                <a:cs typeface="Arial" pitchFamily="34" charset="0"/>
              </a:rPr>
              <a:t>,  Baryons 2016</a:t>
            </a:r>
          </a:p>
        </p:txBody>
      </p:sp>
      <p:pic>
        <p:nvPicPr>
          <p:cNvPr id="2150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5275" y="5541963"/>
            <a:ext cx="2411413" cy="960437"/>
          </a:xfrm>
          <a:prstGeom prst="rect">
            <a:avLst/>
          </a:prstGeom>
          <a:solidFill>
            <a:srgbClr val="FFBF16"/>
          </a:solidFill>
          <a:ln w="9525">
            <a:solidFill>
              <a:srgbClr val="4F81BD"/>
            </a:solidFill>
            <a:miter lim="800000"/>
            <a:headEnd/>
            <a:tailEnd/>
          </a:ln>
        </p:spPr>
      </p:pic>
      <p:sp>
        <p:nvSpPr>
          <p:cNvPr id="3" name="TextBox 2"/>
          <p:cNvSpPr txBox="1"/>
          <p:nvPr/>
        </p:nvSpPr>
        <p:spPr>
          <a:xfrm>
            <a:off x="293688" y="5794375"/>
            <a:ext cx="5868987" cy="739775"/>
          </a:xfrm>
          <a:prstGeom prst="rect">
            <a:avLst/>
          </a:prstGeom>
          <a:solidFill>
            <a:srgbClr val="FFBF16"/>
          </a:solidFill>
          <a:ln>
            <a:solidFill>
              <a:srgbClr val="4F81BD"/>
            </a:solidFill>
          </a:ln>
        </p:spPr>
        <p:txBody>
          <a:bodyPr wrap="none">
            <a:spAutoFit/>
          </a:bodyPr>
          <a:lstStyle/>
          <a:p>
            <a:pPr defTabSz="914400" eaLnBrk="1" hangingPunct="1">
              <a:defRPr/>
            </a:pPr>
            <a:r>
              <a:rPr lang="en-US" sz="1400" b="1" dirty="0">
                <a:solidFill>
                  <a:srgbClr val="3333FF"/>
                </a:solidFill>
                <a:latin typeface="Arial" pitchFamily="34" charset="0"/>
                <a:ea typeface="+mn-ea"/>
                <a:cs typeface="Arial" pitchFamily="34" charset="0"/>
              </a:rPr>
              <a:t>DSE describe successfully the nucleon elastic and the transition</a:t>
            </a:r>
          </a:p>
          <a:p>
            <a:pPr defTabSz="914400" eaLnBrk="1" hangingPunct="1">
              <a:defRPr/>
            </a:pPr>
            <a:r>
              <a:rPr lang="en-US" sz="1400" b="1" dirty="0">
                <a:solidFill>
                  <a:srgbClr val="3333FF"/>
                </a:solidFill>
                <a:latin typeface="Arial" pitchFamily="34" charset="0"/>
                <a:ea typeface="+mn-ea"/>
                <a:cs typeface="Arial" pitchFamily="34" charset="0"/>
              </a:rPr>
              <a:t>N</a:t>
            </a:r>
            <a:r>
              <a:rPr lang="en-US" sz="1400" b="1" dirty="0">
                <a:solidFill>
                  <a:srgbClr val="3333FF"/>
                </a:solidFill>
                <a:latin typeface="Arial"/>
                <a:ea typeface="+mn-ea"/>
                <a:cs typeface="Arial"/>
              </a:rPr>
              <a:t>→</a:t>
            </a:r>
            <a:r>
              <a:rPr lang="en-US" sz="1400" b="1" dirty="0">
                <a:solidFill>
                  <a:srgbClr val="3333FF"/>
                </a:solidFill>
                <a:latin typeface="Symbol" panose="05050102010706020507" pitchFamily="18" charset="2"/>
                <a:ea typeface="+mn-ea"/>
                <a:cs typeface="Arial"/>
              </a:rPr>
              <a:t>D</a:t>
            </a:r>
            <a:r>
              <a:rPr lang="en-US" sz="1400" b="1" dirty="0">
                <a:solidFill>
                  <a:srgbClr val="3333FF"/>
                </a:solidFill>
                <a:latin typeface="Arial"/>
                <a:ea typeface="+mn-ea"/>
                <a:cs typeface="Arial"/>
              </a:rPr>
              <a:t>(1232)3/2</a:t>
            </a:r>
            <a:r>
              <a:rPr lang="en-US" sz="1400" b="1" baseline="30000" dirty="0">
                <a:solidFill>
                  <a:srgbClr val="3333FF"/>
                </a:solidFill>
                <a:latin typeface="Arial"/>
                <a:ea typeface="+mn-ea"/>
                <a:cs typeface="Arial"/>
              </a:rPr>
              <a:t>+</a:t>
            </a:r>
            <a:r>
              <a:rPr lang="en-US" sz="1400" b="1" dirty="0">
                <a:solidFill>
                  <a:srgbClr val="3333FF"/>
                </a:solidFill>
                <a:latin typeface="Arial"/>
                <a:ea typeface="+mn-ea"/>
                <a:cs typeface="Arial"/>
              </a:rPr>
              <a:t>, </a:t>
            </a:r>
            <a:r>
              <a:rPr lang="en-US" sz="1400" b="1" dirty="0">
                <a:solidFill>
                  <a:srgbClr val="3333FF"/>
                </a:solidFill>
                <a:latin typeface="Arial" pitchFamily="34" charset="0"/>
                <a:ea typeface="+mn-ea"/>
                <a:cs typeface="Arial" pitchFamily="34" charset="0"/>
              </a:rPr>
              <a:t>N</a:t>
            </a:r>
            <a:r>
              <a:rPr lang="en-US" sz="1400" b="1" dirty="0">
                <a:solidFill>
                  <a:srgbClr val="3333FF"/>
                </a:solidFill>
                <a:latin typeface="Arial"/>
                <a:ea typeface="+mn-ea"/>
                <a:cs typeface="Arial"/>
              </a:rPr>
              <a:t>→N(1535)1/2</a:t>
            </a:r>
            <a:r>
              <a:rPr lang="en-US" sz="1400" b="1" baseline="30000" dirty="0">
                <a:solidFill>
                  <a:srgbClr val="3333FF"/>
                </a:solidFill>
                <a:latin typeface="Arial"/>
                <a:ea typeface="+mn-ea"/>
                <a:cs typeface="Arial"/>
              </a:rPr>
              <a:t>-</a:t>
            </a:r>
            <a:r>
              <a:rPr lang="en-US" sz="1400" b="1" dirty="0">
                <a:solidFill>
                  <a:srgbClr val="3333FF"/>
                </a:solidFill>
                <a:latin typeface="Arial"/>
                <a:ea typeface="+mn-ea"/>
                <a:cs typeface="Arial"/>
              </a:rPr>
              <a:t>  form factors </a:t>
            </a:r>
            <a:r>
              <a:rPr lang="en-US" sz="1400" b="1" u="sng" dirty="0">
                <a:solidFill>
                  <a:srgbClr val="3333FF"/>
                </a:solidFill>
                <a:latin typeface="Arial"/>
                <a:ea typeface="+mn-ea"/>
                <a:cs typeface="Arial"/>
              </a:rPr>
              <a:t>with the same dressed</a:t>
            </a:r>
          </a:p>
          <a:p>
            <a:pPr defTabSz="914400" eaLnBrk="1" hangingPunct="1">
              <a:defRPr/>
            </a:pPr>
            <a:r>
              <a:rPr lang="en-US" sz="1400" b="1" u="sng" dirty="0">
                <a:solidFill>
                  <a:srgbClr val="3333FF"/>
                </a:solidFill>
                <a:latin typeface="Arial"/>
                <a:ea typeface="+mn-ea"/>
                <a:cs typeface="Arial"/>
              </a:rPr>
              <a:t>quark  mass function</a:t>
            </a:r>
            <a:r>
              <a:rPr lang="en-US" sz="1400" b="1" u="sng" dirty="0">
                <a:solidFill>
                  <a:srgbClr val="3333FF"/>
                </a:solidFill>
                <a:latin typeface="Arial" pitchFamily="34" charset="0"/>
                <a:ea typeface="+mn-ea"/>
                <a:cs typeface="Arial" pitchFamily="34" charset="0"/>
              </a:rPr>
              <a:t> (</a:t>
            </a:r>
            <a:r>
              <a:rPr lang="en-US" sz="1400" b="1" u="sng" dirty="0" err="1">
                <a:solidFill>
                  <a:srgbClr val="3333FF"/>
                </a:solidFill>
                <a:latin typeface="Arial" pitchFamily="34" charset="0"/>
                <a:ea typeface="+mn-ea"/>
                <a:cs typeface="Arial" pitchFamily="34" charset="0"/>
              </a:rPr>
              <a:t>J.Segovia</a:t>
            </a:r>
            <a:r>
              <a:rPr lang="en-US" sz="1400" b="1" u="sng" dirty="0">
                <a:solidFill>
                  <a:srgbClr val="3333FF"/>
                </a:solidFill>
                <a:latin typeface="Arial" pitchFamily="34" charset="0"/>
                <a:ea typeface="+mn-ea"/>
                <a:cs typeface="Arial" pitchFamily="34" charset="0"/>
              </a:rPr>
              <a:t>, et al., PRL 115, 171801 (2015)).</a:t>
            </a:r>
          </a:p>
        </p:txBody>
      </p:sp>
      <p:sp>
        <p:nvSpPr>
          <p:cNvPr id="4" name="Footer Placeholder 3"/>
          <p:cNvSpPr>
            <a:spLocks noGrp="1"/>
          </p:cNvSpPr>
          <p:nvPr>
            <p:ph type="ftr" sz="quarter" idx="11"/>
          </p:nvPr>
        </p:nvSpPr>
        <p:spPr/>
        <p:txBody>
          <a:bodyPr/>
          <a:lstStyle/>
          <a:p>
            <a:pPr>
              <a:defRPr/>
            </a:pPr>
            <a:r>
              <a:rPr lang="en-US"/>
              <a:t>P.L. Cole  -- Strong QCD from Hadron Structure Experiments    Nov. 6, 2019</a:t>
            </a:r>
            <a:endParaRPr lang="en-US" dirty="0"/>
          </a:p>
        </p:txBody>
      </p:sp>
    </p:spTree>
    <p:extLst>
      <p:ext uri="{BB962C8B-B14F-4D97-AF65-F5344CB8AC3E}">
        <p14:creationId xmlns:p14="http://schemas.microsoft.com/office/powerpoint/2010/main" val="3901699270"/>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15">
            <a:extLst>
              <a:ext uri="{FF2B5EF4-FFF2-40B4-BE49-F238E27FC236}">
                <a16:creationId xmlns:a16="http://schemas.microsoft.com/office/drawing/2014/main" id="{0F7EDB38-8C37-024F-BC9E-15391E728C17}"/>
              </a:ext>
            </a:extLst>
          </p:cNvPr>
          <p:cNvGraphicFramePr>
            <a:graphicFrameLocks noChangeAspect="1"/>
          </p:cNvGraphicFramePr>
          <p:nvPr/>
        </p:nvGraphicFramePr>
        <p:xfrm>
          <a:off x="4572000" y="4495800"/>
          <a:ext cx="4457700" cy="1811338"/>
        </p:xfrm>
        <a:graphic>
          <a:graphicData uri="http://schemas.openxmlformats.org/presentationml/2006/ole">
            <mc:AlternateContent xmlns:mc="http://schemas.openxmlformats.org/markup-compatibility/2006">
              <mc:Choice xmlns:v="urn:schemas-microsoft-com:vml" Requires="v">
                <p:oleObj spid="_x0000_s63489" name="位图图像" r:id="rId4" imgW="6654800" imgH="3098800" progId="Paint.Picture">
                  <p:embed/>
                </p:oleObj>
              </mc:Choice>
              <mc:Fallback>
                <p:oleObj name="位图图像" r:id="rId4" imgW="6654800" imgH="3098800" progId="Paint.Picture">
                  <p:embed/>
                  <p:pic>
                    <p:nvPicPr>
                      <p:cNvPr id="3074" name="Object 15">
                        <a:extLst>
                          <a:ext uri="{FF2B5EF4-FFF2-40B4-BE49-F238E27FC236}">
                            <a16:creationId xmlns:a16="http://schemas.microsoft.com/office/drawing/2014/main" id="{0F7EDB38-8C37-024F-BC9E-15391E728C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495800"/>
                        <a:ext cx="4457700" cy="181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Rectangle 12">
            <a:extLst>
              <a:ext uri="{FF2B5EF4-FFF2-40B4-BE49-F238E27FC236}">
                <a16:creationId xmlns:a16="http://schemas.microsoft.com/office/drawing/2014/main" id="{56C135BF-9251-8B4B-9044-82B1CE9D2995}"/>
              </a:ext>
            </a:extLst>
          </p:cNvPr>
          <p:cNvSpPr>
            <a:spLocks noChangeArrowheads="1"/>
          </p:cNvSpPr>
          <p:nvPr/>
        </p:nvSpPr>
        <p:spPr bwMode="auto">
          <a:xfrm>
            <a:off x="3908425" y="1600200"/>
            <a:ext cx="5235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endParaRPr lang="zh-CN" altLang="en-US" sz="2000">
              <a:latin typeface="Times New Roman" panose="02020603050405020304" pitchFamily="18" charset="0"/>
              <a:ea typeface="宋体" panose="02010600030101010101" pitchFamily="2" charset="-122"/>
            </a:endParaRPr>
          </a:p>
        </p:txBody>
      </p:sp>
      <p:grpSp>
        <p:nvGrpSpPr>
          <p:cNvPr id="3077" name="组合 14">
            <a:extLst>
              <a:ext uri="{FF2B5EF4-FFF2-40B4-BE49-F238E27FC236}">
                <a16:creationId xmlns:a16="http://schemas.microsoft.com/office/drawing/2014/main" id="{F872DDDB-82C7-E047-A7C5-D43FEC4B2FF5}"/>
              </a:ext>
            </a:extLst>
          </p:cNvPr>
          <p:cNvGrpSpPr>
            <a:grpSpLocks/>
          </p:cNvGrpSpPr>
          <p:nvPr/>
        </p:nvGrpSpPr>
        <p:grpSpPr bwMode="auto">
          <a:xfrm>
            <a:off x="4857750" y="776288"/>
            <a:ext cx="3676650" cy="3795712"/>
            <a:chOff x="197715" y="1133475"/>
            <a:chExt cx="4069485" cy="4619026"/>
          </a:xfrm>
        </p:grpSpPr>
        <p:grpSp>
          <p:nvGrpSpPr>
            <p:cNvPr id="3088" name="Group 21">
              <a:extLst>
                <a:ext uri="{FF2B5EF4-FFF2-40B4-BE49-F238E27FC236}">
                  <a16:creationId xmlns:a16="http://schemas.microsoft.com/office/drawing/2014/main" id="{EF6557B6-8EF9-9C4E-BDFC-72094E4B564C}"/>
                </a:ext>
              </a:extLst>
            </p:cNvPr>
            <p:cNvGrpSpPr>
              <a:grpSpLocks/>
            </p:cNvGrpSpPr>
            <p:nvPr/>
          </p:nvGrpSpPr>
          <p:grpSpPr bwMode="auto">
            <a:xfrm>
              <a:off x="219075" y="1133475"/>
              <a:ext cx="4048125" cy="4048125"/>
              <a:chOff x="618" y="570"/>
              <a:chExt cx="2550" cy="2550"/>
            </a:xfrm>
          </p:grpSpPr>
          <p:pic>
            <p:nvPicPr>
              <p:cNvPr id="3091" name="Picture 22">
                <a:extLst>
                  <a:ext uri="{FF2B5EF4-FFF2-40B4-BE49-F238E27FC236}">
                    <a16:creationId xmlns:a16="http://schemas.microsoft.com/office/drawing/2014/main" id="{06284427-99E6-2846-8CFB-CE9DAA5C26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 y="570"/>
                <a:ext cx="2550" cy="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92" name="Group 23">
                <a:extLst>
                  <a:ext uri="{FF2B5EF4-FFF2-40B4-BE49-F238E27FC236}">
                    <a16:creationId xmlns:a16="http://schemas.microsoft.com/office/drawing/2014/main" id="{75FCC1AB-7542-3742-832C-67ABD112D2D9}"/>
                  </a:ext>
                </a:extLst>
              </p:cNvPr>
              <p:cNvGrpSpPr>
                <a:grpSpLocks/>
              </p:cNvGrpSpPr>
              <p:nvPr/>
            </p:nvGrpSpPr>
            <p:grpSpPr bwMode="auto">
              <a:xfrm>
                <a:off x="1200" y="1056"/>
                <a:ext cx="1600" cy="528"/>
                <a:chOff x="1200" y="1056"/>
                <a:chExt cx="1600" cy="528"/>
              </a:xfrm>
            </p:grpSpPr>
            <p:sp>
              <p:nvSpPr>
                <p:cNvPr id="3093" name="Rectangle 24">
                  <a:extLst>
                    <a:ext uri="{FF2B5EF4-FFF2-40B4-BE49-F238E27FC236}">
                      <a16:creationId xmlns:a16="http://schemas.microsoft.com/office/drawing/2014/main" id="{DC703003-90A8-C94C-8EE8-4A737EB62F47}"/>
                    </a:ext>
                  </a:extLst>
                </p:cNvPr>
                <p:cNvSpPr>
                  <a:spLocks noChangeArrowheads="1"/>
                </p:cNvSpPr>
                <p:nvPr/>
              </p:nvSpPr>
              <p:spPr bwMode="auto">
                <a:xfrm>
                  <a:off x="1200" y="1071"/>
                  <a:ext cx="687" cy="265"/>
                </a:xfrm>
                <a:prstGeom prst="rect">
                  <a:avLst/>
                </a:prstGeom>
                <a:solidFill>
                  <a:srgbClr val="FFFF66"/>
                </a:solidFill>
                <a:ln w="9525">
                  <a:solidFill>
                    <a:srgbClr val="FF3300"/>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zh-CN" sz="1600" b="1">
                      <a:solidFill>
                        <a:srgbClr val="0000FF"/>
                      </a:solidFill>
                      <a:latin typeface="Symbol" pitchFamily="2" charset="2"/>
                      <a:ea typeface="宋体" panose="02010600030101010101" pitchFamily="2" charset="-122"/>
                    </a:rPr>
                    <a:t>N*(1440)</a:t>
                  </a:r>
                </a:p>
              </p:txBody>
            </p:sp>
            <p:sp>
              <p:nvSpPr>
                <p:cNvPr id="3094" name="Line 25">
                  <a:extLst>
                    <a:ext uri="{FF2B5EF4-FFF2-40B4-BE49-F238E27FC236}">
                      <a16:creationId xmlns:a16="http://schemas.microsoft.com/office/drawing/2014/main" id="{05E87193-BF74-E94B-8E04-08A31EDAC61E}"/>
                    </a:ext>
                  </a:extLst>
                </p:cNvPr>
                <p:cNvSpPr>
                  <a:spLocks noChangeShapeType="1"/>
                </p:cNvSpPr>
                <p:nvPr/>
              </p:nvSpPr>
              <p:spPr bwMode="auto">
                <a:xfrm>
                  <a:off x="1488" y="1296"/>
                  <a:ext cx="48" cy="288"/>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95" name="Rectangle 26">
                  <a:extLst>
                    <a:ext uri="{FF2B5EF4-FFF2-40B4-BE49-F238E27FC236}">
                      <a16:creationId xmlns:a16="http://schemas.microsoft.com/office/drawing/2014/main" id="{4A075897-05DF-C94B-B7CF-9F246FF0DCE9}"/>
                    </a:ext>
                  </a:extLst>
                </p:cNvPr>
                <p:cNvSpPr>
                  <a:spLocks noChangeArrowheads="1"/>
                </p:cNvSpPr>
                <p:nvPr/>
              </p:nvSpPr>
              <p:spPr bwMode="auto">
                <a:xfrm>
                  <a:off x="2112" y="1056"/>
                  <a:ext cx="688" cy="265"/>
                </a:xfrm>
                <a:prstGeom prst="rect">
                  <a:avLst/>
                </a:prstGeom>
                <a:solidFill>
                  <a:srgbClr val="FFFF66"/>
                </a:solidFill>
                <a:ln w="9525">
                  <a:solidFill>
                    <a:srgbClr val="FF3300"/>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zh-CN" sz="1600" b="1">
                      <a:solidFill>
                        <a:srgbClr val="0000FF"/>
                      </a:solidFill>
                      <a:latin typeface="Symbol" pitchFamily="2" charset="2"/>
                      <a:ea typeface="宋体" panose="02010600030101010101" pitchFamily="2" charset="-122"/>
                    </a:rPr>
                    <a:t>N*(2065)</a:t>
                  </a:r>
                </a:p>
              </p:txBody>
            </p:sp>
            <p:sp>
              <p:nvSpPr>
                <p:cNvPr id="3096" name="Line 27">
                  <a:extLst>
                    <a:ext uri="{FF2B5EF4-FFF2-40B4-BE49-F238E27FC236}">
                      <a16:creationId xmlns:a16="http://schemas.microsoft.com/office/drawing/2014/main" id="{9E5A7218-21FA-FE43-88AF-7F5CE6C2E493}"/>
                    </a:ext>
                  </a:extLst>
                </p:cNvPr>
                <p:cNvSpPr>
                  <a:spLocks noChangeShapeType="1"/>
                </p:cNvSpPr>
                <p:nvPr/>
              </p:nvSpPr>
              <p:spPr bwMode="auto">
                <a:xfrm>
                  <a:off x="2448" y="1296"/>
                  <a:ext cx="48" cy="288"/>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
          <p:nvSpPr>
            <p:cNvPr id="3089" name="Line 13">
              <a:extLst>
                <a:ext uri="{FF2B5EF4-FFF2-40B4-BE49-F238E27FC236}">
                  <a16:creationId xmlns:a16="http://schemas.microsoft.com/office/drawing/2014/main" id="{B1969C83-D4DF-5945-A2BC-7A2C28FC143F}"/>
                </a:ext>
              </a:extLst>
            </p:cNvPr>
            <p:cNvSpPr>
              <a:spLocks noChangeShapeType="1"/>
            </p:cNvSpPr>
            <p:nvPr/>
          </p:nvSpPr>
          <p:spPr bwMode="auto">
            <a:xfrm flipH="1" flipV="1">
              <a:off x="1219200" y="2895600"/>
              <a:ext cx="0" cy="2133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090" name="Text Box 14">
              <a:extLst>
                <a:ext uri="{FF2B5EF4-FFF2-40B4-BE49-F238E27FC236}">
                  <a16:creationId xmlns:a16="http://schemas.microsoft.com/office/drawing/2014/main" id="{350687FF-B4E2-A947-8D55-39662AA2A4FF}"/>
                </a:ext>
              </a:extLst>
            </p:cNvPr>
            <p:cNvSpPr txBox="1">
              <a:spLocks noChangeArrowheads="1"/>
            </p:cNvSpPr>
            <p:nvPr/>
          </p:nvSpPr>
          <p:spPr bwMode="auto">
            <a:xfrm>
              <a:off x="197715" y="4786582"/>
              <a:ext cx="3465036" cy="96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endParaRPr kumimoji="1" lang="zh-CN" altLang="en-US" b="1">
                <a:solidFill>
                  <a:srgbClr val="FF0000"/>
                </a:solidFill>
                <a:latin typeface="Times New Roman" panose="02020603050405020304" pitchFamily="18" charset="0"/>
                <a:ea typeface="宋体" panose="02010600030101010101" pitchFamily="2" charset="-122"/>
              </a:endParaRPr>
            </a:p>
            <a:p>
              <a:pPr algn="l" eaLnBrk="1" hangingPunct="1"/>
              <a:r>
                <a:rPr kumimoji="1" lang="en-US" altLang="zh-CN" b="1">
                  <a:solidFill>
                    <a:schemeClr val="accent2"/>
                  </a:solidFill>
                  <a:latin typeface="Times New Roman" panose="02020603050405020304" pitchFamily="18" charset="0"/>
                  <a:ea typeface="宋体" panose="02010600030101010101" pitchFamily="2" charset="-122"/>
                </a:rPr>
                <a:t>Off-shell nucleon contribution</a:t>
              </a:r>
            </a:p>
            <a:p>
              <a:pPr algn="l" eaLnBrk="1" hangingPunct="1"/>
              <a:endParaRPr kumimoji="1" lang="en-US" altLang="zh-CN" sz="1000" b="1">
                <a:solidFill>
                  <a:schemeClr val="accent2"/>
                </a:solidFill>
                <a:latin typeface="Times New Roman" panose="02020603050405020304" pitchFamily="18" charset="0"/>
                <a:ea typeface="宋体" panose="02010600030101010101" pitchFamily="2" charset="-122"/>
              </a:endParaRPr>
            </a:p>
          </p:txBody>
        </p:sp>
      </p:grpSp>
      <p:pic>
        <p:nvPicPr>
          <p:cNvPr id="3078" name="Picture 7">
            <a:extLst>
              <a:ext uri="{FF2B5EF4-FFF2-40B4-BE49-F238E27FC236}">
                <a16:creationId xmlns:a16="http://schemas.microsoft.com/office/drawing/2014/main" id="{EFE0BC3E-BD06-DF44-95D8-28037FB86A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8848725"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9" name="Group 18">
            <a:extLst>
              <a:ext uri="{FF2B5EF4-FFF2-40B4-BE49-F238E27FC236}">
                <a16:creationId xmlns:a16="http://schemas.microsoft.com/office/drawing/2014/main" id="{AF07AC0D-6B00-D141-AF76-AB2C2F54F341}"/>
              </a:ext>
            </a:extLst>
          </p:cNvPr>
          <p:cNvGrpSpPr>
            <a:grpSpLocks/>
          </p:cNvGrpSpPr>
          <p:nvPr/>
        </p:nvGrpSpPr>
        <p:grpSpPr bwMode="auto">
          <a:xfrm>
            <a:off x="228600" y="1295400"/>
            <a:ext cx="4702175" cy="4495800"/>
            <a:chOff x="336" y="1008"/>
            <a:chExt cx="2832" cy="2834"/>
          </a:xfrm>
        </p:grpSpPr>
        <p:grpSp>
          <p:nvGrpSpPr>
            <p:cNvPr id="3082" name="Group 6">
              <a:extLst>
                <a:ext uri="{FF2B5EF4-FFF2-40B4-BE49-F238E27FC236}">
                  <a16:creationId xmlns:a16="http://schemas.microsoft.com/office/drawing/2014/main" id="{0BF0D432-C1D9-1C44-8F3E-573ADFF38029}"/>
                </a:ext>
              </a:extLst>
            </p:cNvPr>
            <p:cNvGrpSpPr>
              <a:grpSpLocks/>
            </p:cNvGrpSpPr>
            <p:nvPr/>
          </p:nvGrpSpPr>
          <p:grpSpPr bwMode="auto">
            <a:xfrm>
              <a:off x="336" y="1008"/>
              <a:ext cx="2832" cy="2834"/>
              <a:chOff x="2352" y="768"/>
              <a:chExt cx="2832" cy="2834"/>
            </a:xfrm>
          </p:grpSpPr>
          <p:pic>
            <p:nvPicPr>
              <p:cNvPr id="3083" name="Picture 7">
                <a:extLst>
                  <a:ext uri="{FF2B5EF4-FFF2-40B4-BE49-F238E27FC236}">
                    <a16:creationId xmlns:a16="http://schemas.microsoft.com/office/drawing/2014/main" id="{96D511E7-B094-4846-B6FD-3829021FFE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2" y="912"/>
                <a:ext cx="2690" cy="2690"/>
              </a:xfrm>
              <a:prstGeom prst="rect">
                <a:avLst/>
              </a:prstGeom>
              <a:solidFill>
                <a:schemeClr val="accent1"/>
              </a:solidFill>
              <a:ln w="9525">
                <a:solidFill>
                  <a:schemeClr val="tx1"/>
                </a:solidFill>
                <a:miter lim="800000"/>
                <a:headEnd/>
                <a:tailEnd/>
              </a:ln>
            </p:spPr>
          </p:pic>
          <p:sp>
            <p:nvSpPr>
              <p:cNvPr id="3084" name="AutoShape 8">
                <a:extLst>
                  <a:ext uri="{FF2B5EF4-FFF2-40B4-BE49-F238E27FC236}">
                    <a16:creationId xmlns:a16="http://schemas.microsoft.com/office/drawing/2014/main" id="{A319993C-B9D6-A446-B0B5-BD50C2701EBA}"/>
                  </a:ext>
                </a:extLst>
              </p:cNvPr>
              <p:cNvSpPr>
                <a:spLocks noChangeArrowheads="1"/>
              </p:cNvSpPr>
              <p:nvPr/>
            </p:nvSpPr>
            <p:spPr bwMode="auto">
              <a:xfrm>
                <a:off x="2592" y="1008"/>
                <a:ext cx="768" cy="240"/>
              </a:xfrm>
              <a:prstGeom prst="wedgeRoundRectCallout">
                <a:avLst>
                  <a:gd name="adj1" fmla="val 44921"/>
                  <a:gd name="adj2" fmla="val 245000"/>
                  <a:gd name="adj3" fmla="val 16667"/>
                </a:avLst>
              </a:prstGeom>
              <a:solidFill>
                <a:schemeClr val="accent1">
                  <a:alpha val="50195"/>
                </a:schemeClr>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buFont typeface="Wingdings" pitchFamily="2" charset="2"/>
                  <a:buNone/>
                </a:pPr>
                <a:r>
                  <a:rPr kumimoji="1" lang="en-US" altLang="zh-CN" b="1">
                    <a:solidFill>
                      <a:srgbClr val="0000FF"/>
                    </a:solidFill>
                    <a:latin typeface="Times New Roman" panose="02020603050405020304" pitchFamily="18" charset="0"/>
                    <a:ea typeface="宋体" panose="02010600030101010101" pitchFamily="2" charset="-122"/>
                  </a:rPr>
                  <a:t>N*(1440)</a:t>
                </a:r>
              </a:p>
            </p:txBody>
          </p:sp>
          <p:sp>
            <p:nvSpPr>
              <p:cNvPr id="3085" name="AutoShape 9">
                <a:extLst>
                  <a:ext uri="{FF2B5EF4-FFF2-40B4-BE49-F238E27FC236}">
                    <a16:creationId xmlns:a16="http://schemas.microsoft.com/office/drawing/2014/main" id="{B96AF72B-D6FB-0C46-B27B-DAE61142D35E}"/>
                  </a:ext>
                </a:extLst>
              </p:cNvPr>
              <p:cNvSpPr>
                <a:spLocks noChangeArrowheads="1"/>
              </p:cNvSpPr>
              <p:nvPr/>
            </p:nvSpPr>
            <p:spPr bwMode="auto">
              <a:xfrm>
                <a:off x="3504" y="768"/>
                <a:ext cx="768" cy="432"/>
              </a:xfrm>
              <a:prstGeom prst="wedgeRoundRectCallout">
                <a:avLst>
                  <a:gd name="adj1" fmla="val -33986"/>
                  <a:gd name="adj2" fmla="val 103472"/>
                  <a:gd name="adj3" fmla="val 16667"/>
                </a:avLst>
              </a:prstGeom>
              <a:solidFill>
                <a:schemeClr val="accent1">
                  <a:alpha val="50195"/>
                </a:schemeClr>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buFont typeface="Wingdings" pitchFamily="2" charset="2"/>
                  <a:buNone/>
                </a:pPr>
                <a:r>
                  <a:rPr kumimoji="1" lang="en-US" altLang="zh-CN" b="1">
                    <a:solidFill>
                      <a:srgbClr val="0000FF"/>
                    </a:solidFill>
                    <a:latin typeface="Times New Roman" panose="02020603050405020304" pitchFamily="18" charset="0"/>
                    <a:ea typeface="宋体" panose="02010600030101010101" pitchFamily="2" charset="-122"/>
                  </a:rPr>
                  <a:t>N*(1520)</a:t>
                </a:r>
              </a:p>
              <a:p>
                <a:pPr algn="l">
                  <a:buFont typeface="Wingdings" pitchFamily="2" charset="2"/>
                  <a:buNone/>
                </a:pPr>
                <a:r>
                  <a:rPr kumimoji="1" lang="en-US" altLang="zh-CN" b="1">
                    <a:solidFill>
                      <a:srgbClr val="0000FF"/>
                    </a:solidFill>
                    <a:latin typeface="Times New Roman" panose="02020603050405020304" pitchFamily="18" charset="0"/>
                    <a:ea typeface="宋体" panose="02010600030101010101" pitchFamily="2" charset="-122"/>
                  </a:rPr>
                  <a:t>N*(1535)</a:t>
                </a:r>
              </a:p>
            </p:txBody>
          </p:sp>
          <p:sp>
            <p:nvSpPr>
              <p:cNvPr id="3086" name="AutoShape 10">
                <a:extLst>
                  <a:ext uri="{FF2B5EF4-FFF2-40B4-BE49-F238E27FC236}">
                    <a16:creationId xmlns:a16="http://schemas.microsoft.com/office/drawing/2014/main" id="{4D92FD22-8A34-FE4B-9A6E-240C09954294}"/>
                  </a:ext>
                </a:extLst>
              </p:cNvPr>
              <p:cNvSpPr>
                <a:spLocks noChangeArrowheads="1"/>
              </p:cNvSpPr>
              <p:nvPr/>
            </p:nvSpPr>
            <p:spPr bwMode="auto">
              <a:xfrm>
                <a:off x="4416" y="795"/>
                <a:ext cx="768" cy="672"/>
              </a:xfrm>
              <a:prstGeom prst="wedgeRoundRectCallout">
                <a:avLst>
                  <a:gd name="adj1" fmla="val -108074"/>
                  <a:gd name="adj2" fmla="val 67111"/>
                  <a:gd name="adj3" fmla="val 16667"/>
                </a:avLst>
              </a:prstGeom>
              <a:solidFill>
                <a:schemeClr val="accent1">
                  <a:alpha val="50195"/>
                </a:schemeClr>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buFont typeface="Wingdings" pitchFamily="2" charset="2"/>
                  <a:buNone/>
                </a:pPr>
                <a:r>
                  <a:rPr kumimoji="1" lang="en-US" altLang="zh-CN" sz="1600" b="1">
                    <a:solidFill>
                      <a:srgbClr val="0000FF"/>
                    </a:solidFill>
                    <a:latin typeface="Times New Roman" panose="02020603050405020304" pitchFamily="18" charset="0"/>
                    <a:ea typeface="宋体" panose="02010600030101010101" pitchFamily="2" charset="-122"/>
                  </a:rPr>
                  <a:t>N*(1650)</a:t>
                </a:r>
              </a:p>
              <a:p>
                <a:pPr algn="l">
                  <a:buFont typeface="Wingdings" pitchFamily="2" charset="2"/>
                  <a:buNone/>
                </a:pPr>
                <a:r>
                  <a:rPr kumimoji="1" lang="en-US" altLang="zh-CN" sz="1600" b="1">
                    <a:solidFill>
                      <a:srgbClr val="0000FF"/>
                    </a:solidFill>
                    <a:latin typeface="Times New Roman" panose="02020603050405020304" pitchFamily="18" charset="0"/>
                    <a:ea typeface="宋体" panose="02010600030101010101" pitchFamily="2" charset="-122"/>
                  </a:rPr>
                  <a:t>N*(1675)</a:t>
                </a:r>
              </a:p>
              <a:p>
                <a:pPr algn="l">
                  <a:buFont typeface="Wingdings" pitchFamily="2" charset="2"/>
                  <a:buNone/>
                </a:pPr>
                <a:r>
                  <a:rPr kumimoji="1" lang="en-US" altLang="zh-CN" sz="1600" b="1">
                    <a:solidFill>
                      <a:srgbClr val="0000FF"/>
                    </a:solidFill>
                    <a:latin typeface="Times New Roman" panose="02020603050405020304" pitchFamily="18" charset="0"/>
                    <a:ea typeface="宋体" panose="02010600030101010101" pitchFamily="2" charset="-122"/>
                  </a:rPr>
                  <a:t>N*(1680)</a:t>
                </a:r>
              </a:p>
            </p:txBody>
          </p:sp>
          <p:sp>
            <p:nvSpPr>
              <p:cNvPr id="3087" name="AutoShape 11">
                <a:extLst>
                  <a:ext uri="{FF2B5EF4-FFF2-40B4-BE49-F238E27FC236}">
                    <a16:creationId xmlns:a16="http://schemas.microsoft.com/office/drawing/2014/main" id="{B19B29A7-5480-E04D-9354-5AFDB3CCF2D9}"/>
                  </a:ext>
                </a:extLst>
              </p:cNvPr>
              <p:cNvSpPr>
                <a:spLocks noChangeArrowheads="1"/>
              </p:cNvSpPr>
              <p:nvPr/>
            </p:nvSpPr>
            <p:spPr bwMode="auto">
              <a:xfrm>
                <a:off x="4922" y="1681"/>
                <a:ext cx="229" cy="480"/>
              </a:xfrm>
              <a:prstGeom prst="wedgeRoundRectCallout">
                <a:avLst>
                  <a:gd name="adj1" fmla="val -226676"/>
                  <a:gd name="adj2" fmla="val -50486"/>
                  <a:gd name="adj3" fmla="val 16667"/>
                </a:avLst>
              </a:prstGeom>
              <a:solidFill>
                <a:schemeClr val="accent1">
                  <a:alpha val="50195"/>
                </a:schemeClr>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buFont typeface="Wingdings" pitchFamily="2" charset="2"/>
                  <a:buNone/>
                </a:pPr>
                <a:r>
                  <a:rPr kumimoji="1" lang="en-US" altLang="zh-CN" b="1">
                    <a:solidFill>
                      <a:srgbClr val="0000FF"/>
                    </a:solidFill>
                    <a:latin typeface="Times New Roman" panose="02020603050405020304" pitchFamily="18" charset="0"/>
                    <a:ea typeface="宋体" panose="02010600030101010101" pitchFamily="2" charset="-122"/>
                  </a:rPr>
                  <a:t>?</a:t>
                </a:r>
                <a:endParaRPr kumimoji="1" lang="en-US" altLang="zh-CN" sz="3600" b="1">
                  <a:solidFill>
                    <a:srgbClr val="0000FF"/>
                  </a:solidFill>
                  <a:latin typeface="Times New Roman" panose="02020603050405020304" pitchFamily="18" charset="0"/>
                  <a:ea typeface="宋体" panose="02010600030101010101" pitchFamily="2" charset="-122"/>
                </a:endParaRPr>
              </a:p>
            </p:txBody>
          </p:sp>
        </p:grpSp>
        <p:graphicFrame>
          <p:nvGraphicFramePr>
            <p:cNvPr id="3075" name="Object 3">
              <a:extLst>
                <a:ext uri="{FF2B5EF4-FFF2-40B4-BE49-F238E27FC236}">
                  <a16:creationId xmlns:a16="http://schemas.microsoft.com/office/drawing/2014/main" id="{F34FB08E-E04F-3F41-86F0-800758F9D023}"/>
                </a:ext>
              </a:extLst>
            </p:cNvPr>
            <p:cNvGraphicFramePr>
              <a:graphicFrameLocks noChangeAspect="1"/>
            </p:cNvGraphicFramePr>
            <p:nvPr/>
          </p:nvGraphicFramePr>
          <p:xfrm>
            <a:off x="1296" y="2669"/>
            <a:ext cx="1152" cy="403"/>
          </p:xfrm>
          <a:graphic>
            <a:graphicData uri="http://schemas.openxmlformats.org/presentationml/2006/ole">
              <mc:AlternateContent xmlns:mc="http://schemas.openxmlformats.org/markup-compatibility/2006">
                <mc:Choice xmlns:v="urn:schemas-microsoft-com:vml" Requires="v">
                  <p:oleObj spid="_x0000_s63490" name="Equation" r:id="rId9" imgW="18427700" imgH="6438900" progId="Equation.3">
                    <p:embed/>
                  </p:oleObj>
                </mc:Choice>
                <mc:Fallback>
                  <p:oleObj name="Equation" r:id="rId9" imgW="18427700" imgH="6438900" progId="Equation.3">
                    <p:embed/>
                    <p:pic>
                      <p:nvPicPr>
                        <p:cNvPr id="3075" name="Object 3">
                          <a:extLst>
                            <a:ext uri="{FF2B5EF4-FFF2-40B4-BE49-F238E27FC236}">
                              <a16:creationId xmlns:a16="http://schemas.microsoft.com/office/drawing/2014/main" id="{F34FB08E-E04F-3F41-86F0-800758F9D0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6" y="2669"/>
                          <a:ext cx="1152" cy="4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080" name="Text Box 23">
            <a:extLst>
              <a:ext uri="{FF2B5EF4-FFF2-40B4-BE49-F238E27FC236}">
                <a16:creationId xmlns:a16="http://schemas.microsoft.com/office/drawing/2014/main" id="{9B2921B6-9BBF-8949-B82A-B9F27F3A5334}"/>
              </a:ext>
            </a:extLst>
          </p:cNvPr>
          <p:cNvSpPr txBox="1">
            <a:spLocks noChangeArrowheads="1"/>
          </p:cNvSpPr>
          <p:nvPr/>
        </p:nvSpPr>
        <p:spPr bwMode="auto">
          <a:xfrm>
            <a:off x="76200" y="6021388"/>
            <a:ext cx="2819400" cy="3794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BingSong Zou  MENU 07 </a:t>
            </a:r>
          </a:p>
        </p:txBody>
      </p:sp>
    </p:spTree>
    <p:extLst>
      <p:ext uri="{BB962C8B-B14F-4D97-AF65-F5344CB8AC3E}">
        <p14:creationId xmlns:p14="http://schemas.microsoft.com/office/powerpoint/2010/main" val="334111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C9EDBD88-91C4-AB45-9872-9AD238F56298}"/>
              </a:ext>
            </a:extLst>
          </p:cNvPr>
          <p:cNvSpPr>
            <a:spLocks noGrp="1" noChangeArrowheads="1"/>
          </p:cNvSpPr>
          <p:nvPr>
            <p:ph type="title" idx="4294967295"/>
          </p:nvPr>
        </p:nvSpPr>
        <p:spPr>
          <a:xfrm>
            <a:off x="76200" y="0"/>
            <a:ext cx="1981200" cy="715963"/>
          </a:xfrm>
        </p:spPr>
        <p:txBody>
          <a:bodyPr/>
          <a:lstStyle/>
          <a:p>
            <a:r>
              <a:rPr lang="en-US" altLang="en-US" sz="3200">
                <a:latin typeface="Garamond" panose="02020404030301010803" pitchFamily="18" charset="0"/>
              </a:rPr>
              <a:t>Issues (2)</a:t>
            </a:r>
          </a:p>
        </p:txBody>
      </p:sp>
      <p:sp>
        <p:nvSpPr>
          <p:cNvPr id="231427" name="Rectangle 3">
            <a:extLst>
              <a:ext uri="{FF2B5EF4-FFF2-40B4-BE49-F238E27FC236}">
                <a16:creationId xmlns:a16="http://schemas.microsoft.com/office/drawing/2014/main" id="{CF757F73-8C32-AA40-8C49-B30C922BE2C7}"/>
              </a:ext>
            </a:extLst>
          </p:cNvPr>
          <p:cNvSpPr>
            <a:spLocks noGrp="1" noChangeArrowheads="1"/>
          </p:cNvSpPr>
          <p:nvPr>
            <p:ph type="body" idx="4294967295"/>
          </p:nvPr>
        </p:nvSpPr>
        <p:spPr>
          <a:xfrm>
            <a:off x="457200" y="1524000"/>
            <a:ext cx="8229600" cy="4267200"/>
          </a:xfrm>
        </p:spPr>
        <p:txBody>
          <a:bodyPr/>
          <a:lstStyle/>
          <a:p>
            <a:pPr>
              <a:lnSpc>
                <a:spcPct val="80000"/>
              </a:lnSpc>
              <a:defRPr/>
            </a:pPr>
            <a:r>
              <a:rPr lang="en-US" sz="1800" b="1" dirty="0">
                <a:latin typeface="Comic Sans MS" pitchFamily="66" charset="0"/>
              </a:rPr>
              <a:t>BES</a:t>
            </a:r>
            <a:r>
              <a:rPr lang="en-US" sz="1800" dirty="0">
                <a:latin typeface="Comic Sans MS" pitchFamily="66" charset="0"/>
              </a:rPr>
              <a:t>  at </a:t>
            </a:r>
            <a:r>
              <a:rPr lang="en-US" sz="1800" b="1" dirty="0">
                <a:latin typeface="Comic Sans MS" pitchFamily="66" charset="0"/>
              </a:rPr>
              <a:t>BEPC</a:t>
            </a:r>
            <a:r>
              <a:rPr lang="en-US" sz="1800" dirty="0">
                <a:latin typeface="Comic Sans MS" pitchFamily="66" charset="0"/>
              </a:rPr>
              <a:t>  has collected high statistics data on J/ψ production.    Its decay into baryon-</a:t>
            </a:r>
            <a:r>
              <a:rPr lang="en-US" sz="1800" dirty="0" err="1">
                <a:latin typeface="Comic Sans MS" pitchFamily="66" charset="0"/>
              </a:rPr>
              <a:t>antibaryon</a:t>
            </a:r>
            <a:r>
              <a:rPr lang="en-US" sz="1800" dirty="0">
                <a:latin typeface="Comic Sans MS" pitchFamily="66" charset="0"/>
              </a:rPr>
              <a:t> channels offers a unique and complementary way of probing nucleon resonances (N*). </a:t>
            </a:r>
          </a:p>
          <a:p>
            <a:pPr>
              <a:lnSpc>
                <a:spcPct val="80000"/>
              </a:lnSpc>
              <a:buFont typeface="Wingdings" pitchFamily="2" charset="2"/>
              <a:buNone/>
              <a:defRPr/>
            </a:pPr>
            <a:endParaRPr lang="en-US" sz="1000" dirty="0">
              <a:latin typeface="Comic Sans MS" pitchFamily="66" charset="0"/>
            </a:endParaRPr>
          </a:p>
          <a:p>
            <a:pPr>
              <a:lnSpc>
                <a:spcPct val="80000"/>
              </a:lnSpc>
              <a:defRPr/>
            </a:pPr>
            <a:r>
              <a:rPr lang="en-US" sz="1800" b="1" dirty="0">
                <a:latin typeface="Comic Sans MS" pitchFamily="66" charset="0"/>
              </a:rPr>
              <a:t>CLAS</a:t>
            </a:r>
            <a:r>
              <a:rPr lang="en-US" sz="1800" dirty="0">
                <a:latin typeface="Comic Sans MS" pitchFamily="66" charset="0"/>
              </a:rPr>
              <a:t> at </a:t>
            </a:r>
            <a:r>
              <a:rPr lang="en-US" sz="1800" b="1" dirty="0" err="1">
                <a:latin typeface="Comic Sans MS" pitchFamily="66" charset="0"/>
              </a:rPr>
              <a:t>JLab</a:t>
            </a:r>
            <a:r>
              <a:rPr lang="en-US" sz="1800" dirty="0">
                <a:latin typeface="Comic Sans MS" pitchFamily="66" charset="0"/>
              </a:rPr>
              <a:t> has access to N* form factors at high Q</a:t>
            </a:r>
            <a:r>
              <a:rPr lang="en-US" sz="1800" baseline="30000" dirty="0">
                <a:latin typeface="Comic Sans MS" pitchFamily="66" charset="0"/>
              </a:rPr>
              <a:t>2</a:t>
            </a:r>
            <a:r>
              <a:rPr lang="en-US" sz="1800" dirty="0">
                <a:latin typeface="Comic Sans MS" pitchFamily="66" charset="0"/>
              </a:rPr>
              <a:t>, which is advantageous for the study of structure of nucleon resonances,</a:t>
            </a:r>
          </a:p>
          <a:p>
            <a:pPr>
              <a:lnSpc>
                <a:spcPct val="80000"/>
              </a:lnSpc>
              <a:defRPr/>
            </a:pPr>
            <a:endParaRPr lang="en-US" sz="1000" dirty="0">
              <a:latin typeface="Comic Sans MS" pitchFamily="66" charset="0"/>
            </a:endParaRPr>
          </a:p>
          <a:p>
            <a:pPr>
              <a:lnSpc>
                <a:spcPct val="80000"/>
              </a:lnSpc>
              <a:defRPr/>
            </a:pPr>
            <a:r>
              <a:rPr lang="en-US" sz="1800" dirty="0">
                <a:latin typeface="Comic Sans MS" pitchFamily="66" charset="0"/>
              </a:rPr>
              <a:t>The low-background </a:t>
            </a:r>
            <a:r>
              <a:rPr lang="en-US" sz="1800" b="1" dirty="0">
                <a:latin typeface="Comic Sans MS" pitchFamily="66" charset="0"/>
              </a:rPr>
              <a:t>BES </a:t>
            </a:r>
            <a:r>
              <a:rPr lang="en-US" sz="1800" dirty="0">
                <a:latin typeface="Comic Sans MS" pitchFamily="66" charset="0"/>
              </a:rPr>
              <a:t>results will be able to provide </a:t>
            </a:r>
            <a:r>
              <a:rPr lang="en-US" sz="2000" dirty="0">
                <a:solidFill>
                  <a:srgbClr val="FF0000"/>
                </a:solidFill>
                <a:effectLst>
                  <a:outerShdw blurRad="38100" dist="38100" dir="2700000" algn="tl">
                    <a:srgbClr val="C0C0C0"/>
                  </a:outerShdw>
                </a:effectLst>
                <a:latin typeface="Comic Sans MS" pitchFamily="66" charset="0"/>
              </a:rPr>
              <a:t>guidance for the search for less-dominant</a:t>
            </a:r>
            <a:r>
              <a:rPr lang="en-US" sz="1800" dirty="0">
                <a:latin typeface="Comic Sans MS" pitchFamily="66" charset="0"/>
              </a:rPr>
              <a:t> excited states at </a:t>
            </a:r>
            <a:r>
              <a:rPr lang="en-US" sz="1800" b="1" dirty="0" err="1">
                <a:latin typeface="Comic Sans MS" pitchFamily="66" charset="0"/>
              </a:rPr>
              <a:t>JLab</a:t>
            </a:r>
            <a:r>
              <a:rPr lang="en-US" sz="1800" dirty="0">
                <a:latin typeface="Comic Sans MS" pitchFamily="66" charset="0"/>
              </a:rPr>
              <a:t>.  </a:t>
            </a:r>
          </a:p>
          <a:p>
            <a:pPr>
              <a:lnSpc>
                <a:spcPct val="80000"/>
              </a:lnSpc>
              <a:buFont typeface="Wingdings" pitchFamily="2" charset="2"/>
              <a:buNone/>
              <a:defRPr/>
            </a:pPr>
            <a:endParaRPr lang="en-US" sz="1000" dirty="0">
              <a:latin typeface="Comic Sans MS" pitchFamily="66" charset="0"/>
            </a:endParaRPr>
          </a:p>
          <a:p>
            <a:pPr>
              <a:lnSpc>
                <a:spcPct val="80000"/>
              </a:lnSpc>
              <a:defRPr/>
            </a:pPr>
            <a:r>
              <a:rPr lang="en-US" sz="1800" dirty="0">
                <a:latin typeface="Comic Sans MS" pitchFamily="66" charset="0"/>
              </a:rPr>
              <a:t>Several N* states have been seen at </a:t>
            </a:r>
            <a:r>
              <a:rPr lang="en-US" sz="1800" b="1" dirty="0">
                <a:latin typeface="Comic Sans MS" pitchFamily="66" charset="0"/>
              </a:rPr>
              <a:t>BES</a:t>
            </a:r>
            <a:r>
              <a:rPr lang="en-US" sz="1800" dirty="0">
                <a:latin typeface="Comic Sans MS" pitchFamily="66" charset="0"/>
              </a:rPr>
              <a:t> in the mass region of 2 </a:t>
            </a:r>
            <a:r>
              <a:rPr lang="en-US" sz="1800" dirty="0" err="1">
                <a:latin typeface="Comic Sans MS" pitchFamily="66" charset="0"/>
              </a:rPr>
              <a:t>GeV</a:t>
            </a:r>
            <a:r>
              <a:rPr lang="en-US" sz="1800" dirty="0">
                <a:latin typeface="Comic Sans MS" pitchFamily="66" charset="0"/>
              </a:rPr>
              <a:t>.  </a:t>
            </a:r>
            <a:r>
              <a:rPr lang="en-US" sz="1800" dirty="0">
                <a:latin typeface="Times New Roman" pitchFamily="18" charset="0"/>
              </a:rPr>
              <a:t>  M. </a:t>
            </a:r>
            <a:r>
              <a:rPr lang="en-US" sz="1800" dirty="0" err="1">
                <a:latin typeface="Times New Roman" pitchFamily="18" charset="0"/>
              </a:rPr>
              <a:t>Ablikim</a:t>
            </a:r>
            <a:r>
              <a:rPr lang="en-US" sz="1800" dirty="0">
                <a:latin typeface="Times New Roman" pitchFamily="18" charset="0"/>
              </a:rPr>
              <a:t> </a:t>
            </a:r>
            <a:r>
              <a:rPr lang="en-US" sz="1800" i="1" dirty="0">
                <a:latin typeface="Times New Roman" pitchFamily="18" charset="0"/>
              </a:rPr>
              <a:t>et al.</a:t>
            </a:r>
            <a:r>
              <a:rPr lang="en-US" sz="1800" dirty="0">
                <a:latin typeface="Times New Roman" pitchFamily="18" charset="0"/>
              </a:rPr>
              <a:t>, (BES Collaboration), Phys. </a:t>
            </a:r>
            <a:r>
              <a:rPr lang="en-GB" sz="1800" dirty="0">
                <a:latin typeface="Times New Roman" pitchFamily="18" charset="0"/>
              </a:rPr>
              <a:t>Rev. </a:t>
            </a:r>
            <a:r>
              <a:rPr lang="en-GB" sz="1800" dirty="0" err="1">
                <a:latin typeface="Times New Roman" pitchFamily="18" charset="0"/>
              </a:rPr>
              <a:t>Lett</a:t>
            </a:r>
            <a:r>
              <a:rPr lang="en-GB" sz="1800" dirty="0">
                <a:latin typeface="Times New Roman" pitchFamily="18" charset="0"/>
              </a:rPr>
              <a:t>. </a:t>
            </a:r>
            <a:r>
              <a:rPr lang="en-GB" sz="1800" b="1" dirty="0">
                <a:latin typeface="Times New Roman" pitchFamily="18" charset="0"/>
              </a:rPr>
              <a:t>97</a:t>
            </a:r>
            <a:r>
              <a:rPr lang="en-GB" sz="1800" dirty="0">
                <a:latin typeface="Times New Roman" pitchFamily="18" charset="0"/>
              </a:rPr>
              <a:t>, 062001 (2006).</a:t>
            </a:r>
          </a:p>
          <a:p>
            <a:pPr>
              <a:lnSpc>
                <a:spcPct val="80000"/>
              </a:lnSpc>
              <a:buFont typeface="Wingdings" pitchFamily="2" charset="2"/>
              <a:buNone/>
              <a:defRPr/>
            </a:pPr>
            <a:endParaRPr lang="en-US" sz="1000" dirty="0">
              <a:latin typeface="Times New Roman" pitchFamily="18" charset="0"/>
            </a:endParaRPr>
          </a:p>
          <a:p>
            <a:pPr>
              <a:lnSpc>
                <a:spcPct val="80000"/>
              </a:lnSpc>
              <a:defRPr/>
            </a:pPr>
            <a:r>
              <a:rPr lang="en-US" sz="1800" dirty="0">
                <a:latin typeface="Comic Sans MS" pitchFamily="66" charset="0"/>
              </a:rPr>
              <a:t>With the precision electron and photon beams afforded by </a:t>
            </a:r>
            <a:r>
              <a:rPr lang="en-US" sz="1800" b="1" dirty="0" err="1">
                <a:latin typeface="Comic Sans MS" pitchFamily="66" charset="0"/>
              </a:rPr>
              <a:t>JLab</a:t>
            </a:r>
            <a:r>
              <a:rPr lang="en-US" sz="1800" dirty="0">
                <a:latin typeface="Comic Sans MS" pitchFamily="66" charset="0"/>
              </a:rPr>
              <a:t>, not only would the </a:t>
            </a:r>
            <a:r>
              <a:rPr lang="en-US" sz="2000" dirty="0">
                <a:solidFill>
                  <a:srgbClr val="FF0000"/>
                </a:solidFill>
                <a:effectLst>
                  <a:outerShdw blurRad="38100" dist="38100" dir="2700000" algn="tl">
                    <a:srgbClr val="C0C0C0"/>
                  </a:outerShdw>
                </a:effectLst>
                <a:latin typeface="Comic Sans MS" pitchFamily="66" charset="0"/>
              </a:rPr>
              <a:t>existence of these new N* states be confirmed</a:t>
            </a:r>
            <a:r>
              <a:rPr lang="en-US" sz="1800" dirty="0">
                <a:latin typeface="Comic Sans MS" pitchFamily="66" charset="0"/>
              </a:rPr>
              <a:t>, but it would further allow for </a:t>
            </a:r>
            <a:r>
              <a:rPr lang="en-US" sz="2000" dirty="0">
                <a:solidFill>
                  <a:srgbClr val="FF0000"/>
                </a:solidFill>
                <a:effectLst>
                  <a:outerShdw blurRad="38100" dist="38100" dir="2700000" algn="tl">
                    <a:srgbClr val="C0C0C0"/>
                  </a:outerShdw>
                </a:effectLst>
                <a:latin typeface="Comic Sans MS" pitchFamily="66" charset="0"/>
              </a:rPr>
              <a:t>their properties to be precisely mapped out</a:t>
            </a:r>
            <a:r>
              <a:rPr lang="en-US" sz="2000" dirty="0">
                <a:solidFill>
                  <a:srgbClr val="0070C0"/>
                </a:solidFill>
                <a:effectLst>
                  <a:outerShdw blurRad="38100" dist="38100" dir="2700000" algn="tl">
                    <a:srgbClr val="C0C0C0"/>
                  </a:outerShdw>
                </a:effectLst>
                <a:latin typeface="Comic Sans MS" pitchFamily="66" charset="0"/>
              </a:rPr>
              <a:t> at various distances or Q</a:t>
            </a:r>
            <a:r>
              <a:rPr lang="en-US" sz="2000" baseline="30000" dirty="0">
                <a:solidFill>
                  <a:srgbClr val="0070C0"/>
                </a:solidFill>
                <a:effectLst>
                  <a:outerShdw blurRad="38100" dist="38100" dir="2700000" algn="tl">
                    <a:srgbClr val="C0C0C0"/>
                  </a:outerShdw>
                </a:effectLst>
                <a:latin typeface="Comic Sans MS" pitchFamily="66" charset="0"/>
              </a:rPr>
              <a:t>2</a:t>
            </a:r>
            <a:r>
              <a:rPr lang="en-US" sz="1800" dirty="0">
                <a:latin typeface="Comic Sans MS" pitchFamily="66" charset="0"/>
              </a:rPr>
              <a:t>. </a:t>
            </a:r>
          </a:p>
          <a:p>
            <a:pPr>
              <a:lnSpc>
                <a:spcPct val="80000"/>
              </a:lnSpc>
              <a:buFont typeface="Wingdings" pitchFamily="2" charset="2"/>
              <a:buNone/>
              <a:defRPr/>
            </a:pPr>
            <a:endParaRPr lang="en-US" sz="1800" dirty="0">
              <a:latin typeface="Comic Sans MS" pitchFamily="66" charset="0"/>
            </a:endParaRPr>
          </a:p>
        </p:txBody>
      </p:sp>
      <p:sp>
        <p:nvSpPr>
          <p:cNvPr id="231430" name="Text Box 6">
            <a:extLst>
              <a:ext uri="{FF2B5EF4-FFF2-40B4-BE49-F238E27FC236}">
                <a16:creationId xmlns:a16="http://schemas.microsoft.com/office/drawing/2014/main" id="{DBE9C6B3-EC77-9044-B2C4-C792086E7FF3}"/>
              </a:ext>
            </a:extLst>
          </p:cNvPr>
          <p:cNvSpPr txBox="1">
            <a:spLocks noChangeArrowheads="1"/>
          </p:cNvSpPr>
          <p:nvPr/>
        </p:nvSpPr>
        <p:spPr bwMode="auto">
          <a:xfrm>
            <a:off x="381000" y="809625"/>
            <a:ext cx="8153400" cy="461665"/>
          </a:xfrm>
          <a:prstGeom prst="rect">
            <a:avLst/>
          </a:prstGeom>
          <a:solidFill>
            <a:srgbClr val="FFC000"/>
          </a:solidFill>
          <a:ln w="28575">
            <a:solidFill>
              <a:srgbClr val="FF0000"/>
            </a:solidFill>
            <a:miter lim="800000"/>
            <a:headEnd/>
            <a:tailEnd/>
          </a:ln>
          <a:effectLst/>
        </p:spPr>
        <p:txBody>
          <a:bodyPr>
            <a:spAutoFit/>
          </a:bodyPr>
          <a:lstStyle/>
          <a:p>
            <a:pPr algn="ctr">
              <a:defRPr/>
            </a:pPr>
            <a:r>
              <a:rPr lang="en-US" sz="2400" dirty="0">
                <a:effectLst>
                  <a:outerShdw blurRad="38100" dist="38100" dir="2700000" algn="tl">
                    <a:srgbClr val="000000"/>
                  </a:outerShdw>
                </a:effectLst>
              </a:rPr>
              <a:t>BES tells where to dig and CLAS has the steam shovel</a:t>
            </a:r>
          </a:p>
        </p:txBody>
      </p:sp>
      <p:sp>
        <p:nvSpPr>
          <p:cNvPr id="231432" name="Text Box 8">
            <a:extLst>
              <a:ext uri="{FF2B5EF4-FFF2-40B4-BE49-F238E27FC236}">
                <a16:creationId xmlns:a16="http://schemas.microsoft.com/office/drawing/2014/main" id="{F076A28F-793C-AC4D-A774-2A95774A41AD}"/>
              </a:ext>
            </a:extLst>
          </p:cNvPr>
          <p:cNvSpPr txBox="1">
            <a:spLocks noChangeArrowheads="1"/>
          </p:cNvSpPr>
          <p:nvPr/>
        </p:nvSpPr>
        <p:spPr bwMode="auto">
          <a:xfrm>
            <a:off x="304800" y="5791200"/>
            <a:ext cx="8382000" cy="461665"/>
          </a:xfrm>
          <a:prstGeom prst="rect">
            <a:avLst/>
          </a:prstGeom>
          <a:solidFill>
            <a:srgbClr val="FFC000"/>
          </a:solidFill>
          <a:ln w="28575">
            <a:solidFill>
              <a:srgbClr val="FF0000"/>
            </a:solidFill>
            <a:miter lim="800000"/>
            <a:headEnd/>
            <a:tailEnd/>
          </a:ln>
          <a:effectLst/>
        </p:spPr>
        <p:txBody>
          <a:bodyPr>
            <a:spAutoFit/>
          </a:bodyPr>
          <a:lstStyle/>
          <a:p>
            <a:pPr algn="ctr">
              <a:defRPr/>
            </a:pPr>
            <a:r>
              <a:rPr lang="en-US" sz="2400" dirty="0">
                <a:effectLst>
                  <a:outerShdw blurRad="38100" dist="38100" dir="2700000" algn="tl">
                    <a:srgbClr val="000000"/>
                  </a:outerShdw>
                </a:effectLst>
              </a:rPr>
              <a:t>Coordination of efforts between BES and CLAS is timely</a:t>
            </a:r>
          </a:p>
        </p:txBody>
      </p:sp>
    </p:spTree>
    <p:extLst>
      <p:ext uri="{BB962C8B-B14F-4D97-AF65-F5344CB8AC3E}">
        <p14:creationId xmlns:p14="http://schemas.microsoft.com/office/powerpoint/2010/main" val="2208468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P.L. Cole  -- Strong QCD from Hadron Structure Experiments    Nov. 6, 2019</a:t>
            </a:r>
            <a:endParaRPr lang="en-US" dirty="0"/>
          </a:p>
        </p:txBody>
      </p:sp>
      <p:pic>
        <p:nvPicPr>
          <p:cNvPr id="6" name="Picture 5"/>
          <p:cNvPicPr>
            <a:picLocks noChangeAspect="1"/>
          </p:cNvPicPr>
          <p:nvPr/>
        </p:nvPicPr>
        <p:blipFill>
          <a:blip r:embed="rId2"/>
          <a:stretch>
            <a:fillRect/>
          </a:stretch>
        </p:blipFill>
        <p:spPr>
          <a:xfrm>
            <a:off x="0" y="999126"/>
            <a:ext cx="9144000" cy="4859748"/>
          </a:xfrm>
          <a:prstGeom prst="rect">
            <a:avLst/>
          </a:prstGeom>
        </p:spPr>
      </p:pic>
      <p:sp>
        <p:nvSpPr>
          <p:cNvPr id="7" name="Rectangle 6"/>
          <p:cNvSpPr/>
          <p:nvPr/>
        </p:nvSpPr>
        <p:spPr>
          <a:xfrm>
            <a:off x="5019261" y="1757430"/>
            <a:ext cx="1033669" cy="3420857"/>
          </a:xfrm>
          <a:prstGeom prst="rect">
            <a:avLst/>
          </a:prstGeom>
          <a:noFill/>
          <a:ln w="28575" cap="flat" cmpd="sng" algn="ctr">
            <a:solidFill>
              <a:srgbClr val="4CE44B"/>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81605" tIns="40802" rIns="81605" bIns="40802" rtlCol="0" anchor="ctr"/>
          <a:lstStyle/>
          <a:p>
            <a:pPr algn="ctr"/>
            <a:endParaRPr lang="en-US"/>
          </a:p>
        </p:txBody>
      </p:sp>
      <p:sp>
        <p:nvSpPr>
          <p:cNvPr id="8" name="TextBox 7"/>
          <p:cNvSpPr txBox="1"/>
          <p:nvPr/>
        </p:nvSpPr>
        <p:spPr>
          <a:xfrm>
            <a:off x="69574" y="6037332"/>
            <a:ext cx="2702599" cy="369332"/>
          </a:xfrm>
          <a:prstGeom prst="rect">
            <a:avLst/>
          </a:prstGeom>
          <a:solidFill>
            <a:srgbClr val="FFBF16"/>
          </a:solidFill>
          <a:ln>
            <a:solidFill>
              <a:srgbClr val="FF0000"/>
            </a:solidFill>
          </a:ln>
        </p:spPr>
        <p:txBody>
          <a:bodyPr wrap="none" rtlCol="0">
            <a:spAutoFit/>
          </a:bodyPr>
          <a:lstStyle/>
          <a:p>
            <a:r>
              <a:rPr lang="en-US" dirty="0"/>
              <a:t>Volker </a:t>
            </a:r>
            <a:r>
              <a:rPr lang="en-US" dirty="0" err="1"/>
              <a:t>Burkert</a:t>
            </a:r>
            <a:r>
              <a:rPr lang="en-US" dirty="0"/>
              <a:t> NSTAR 2019</a:t>
            </a:r>
          </a:p>
        </p:txBody>
      </p:sp>
    </p:spTree>
    <p:extLst>
      <p:ext uri="{BB962C8B-B14F-4D97-AF65-F5344CB8AC3E}">
        <p14:creationId xmlns:p14="http://schemas.microsoft.com/office/powerpoint/2010/main" val="383566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D1CD9D6C-227F-8442-9435-0E8F997617CB}"/>
              </a:ext>
            </a:extLst>
          </p:cNvPr>
          <p:cNvSpPr>
            <a:spLocks noGrp="1"/>
          </p:cNvSpPr>
          <p:nvPr>
            <p:ph type="title" idx="4294967295"/>
          </p:nvPr>
        </p:nvSpPr>
        <p:spPr>
          <a:xfrm>
            <a:off x="152400" y="152400"/>
            <a:ext cx="8686800" cy="533400"/>
          </a:xfrm>
        </p:spPr>
        <p:txBody>
          <a:bodyPr anchor="t"/>
          <a:lstStyle/>
          <a:p>
            <a:pPr algn="ctr" eaLnBrk="1" hangingPunct="1"/>
            <a:r>
              <a:rPr lang="en-US" altLang="en-US" sz="3200">
                <a:latin typeface="Garamond" panose="02020404030301010803" pitchFamily="18" charset="0"/>
              </a:rPr>
              <a:t>Letter of Recommendation from Prof. T.D. Lee*</a:t>
            </a:r>
          </a:p>
        </p:txBody>
      </p:sp>
      <p:pic>
        <p:nvPicPr>
          <p:cNvPr id="64515" name="Picture 2">
            <a:extLst>
              <a:ext uri="{FF2B5EF4-FFF2-40B4-BE49-F238E27FC236}">
                <a16:creationId xmlns:a16="http://schemas.microsoft.com/office/drawing/2014/main" id="{DC97F5D0-D6CA-C547-B305-6300BF342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8" y="1143000"/>
            <a:ext cx="3059112"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3">
            <a:extLst>
              <a:ext uri="{FF2B5EF4-FFF2-40B4-BE49-F238E27FC236}">
                <a16:creationId xmlns:a16="http://schemas.microsoft.com/office/drawing/2014/main" id="{981E9936-9795-7147-BCB4-2A9B624BB5DB}"/>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124200" y="1143000"/>
            <a:ext cx="3078163" cy="3962400"/>
          </a:xfrm>
          <a:noFill/>
        </p:spPr>
      </p:pic>
      <p:pic>
        <p:nvPicPr>
          <p:cNvPr id="64517" name="Picture 4">
            <a:extLst>
              <a:ext uri="{FF2B5EF4-FFF2-40B4-BE49-F238E27FC236}">
                <a16:creationId xmlns:a16="http://schemas.microsoft.com/office/drawing/2014/main" id="{652743E8-28A2-A244-8DA0-172DBA0560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125" y="1143000"/>
            <a:ext cx="3063875"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EA0BEBD3-3641-5C4A-B09F-5DB1939DCAE4}"/>
              </a:ext>
            </a:extLst>
          </p:cNvPr>
          <p:cNvSpPr>
            <a:spLocks noChangeArrowheads="1"/>
          </p:cNvSpPr>
          <p:nvPr/>
        </p:nvSpPr>
        <p:spPr bwMode="auto">
          <a:xfrm>
            <a:off x="3962400" y="990600"/>
            <a:ext cx="5181600" cy="41910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4519" name="TextBox 7">
            <a:extLst>
              <a:ext uri="{FF2B5EF4-FFF2-40B4-BE49-F238E27FC236}">
                <a16:creationId xmlns:a16="http://schemas.microsoft.com/office/drawing/2014/main" id="{D49B624B-7095-D045-8E5E-E6D91EA47F44}"/>
              </a:ext>
            </a:extLst>
          </p:cNvPr>
          <p:cNvSpPr txBox="1">
            <a:spLocks noChangeArrowheads="1"/>
          </p:cNvSpPr>
          <p:nvPr/>
        </p:nvSpPr>
        <p:spPr bwMode="auto">
          <a:xfrm>
            <a:off x="838200" y="5562600"/>
            <a:ext cx="5865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 Nobel Prize in 1957, parity violation in the weak decay.</a:t>
            </a:r>
          </a:p>
        </p:txBody>
      </p:sp>
      <p:pic>
        <p:nvPicPr>
          <p:cNvPr id="59402" name="Picture 10">
            <a:extLst>
              <a:ext uri="{FF2B5EF4-FFF2-40B4-BE49-F238E27FC236}">
                <a16:creationId xmlns:a16="http://schemas.microsoft.com/office/drawing/2014/main" id="{10B9E8DA-FBE3-F047-802D-568C9F19C0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5359" t="45097" r="14726" b="25964"/>
          <a:stretch>
            <a:fillRect/>
          </a:stretch>
        </p:blipFill>
        <p:spPr bwMode="auto">
          <a:xfrm>
            <a:off x="5105400" y="15240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413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9402"/>
                                        </p:tgtEl>
                                        <p:attrNameLst>
                                          <p:attrName>style.visibility</p:attrName>
                                        </p:attrNameLst>
                                      </p:cBhvr>
                                      <p:to>
                                        <p:strVal val="visible"/>
                                      </p:to>
                                    </p:set>
                                    <p:anim calcmode="lin" valueType="num">
                                      <p:cBhvr additive="base">
                                        <p:cTn id="7" dur="500" fill="hold"/>
                                        <p:tgtEl>
                                          <p:spTgt spid="59402"/>
                                        </p:tgtEl>
                                        <p:attrNameLst>
                                          <p:attrName>ppt_x</p:attrName>
                                        </p:attrNameLst>
                                      </p:cBhvr>
                                      <p:tavLst>
                                        <p:tav tm="0">
                                          <p:val>
                                            <p:strVal val="#ppt_x"/>
                                          </p:val>
                                        </p:tav>
                                        <p:tav tm="100000">
                                          <p:val>
                                            <p:strVal val="#ppt_x"/>
                                          </p:val>
                                        </p:tav>
                                      </p:tavLst>
                                    </p:anim>
                                    <p:anim calcmode="lin" valueType="num">
                                      <p:cBhvr additive="base">
                                        <p:cTn id="8" dur="500" fill="hold"/>
                                        <p:tgtEl>
                                          <p:spTgt spid="594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AF37-0019-004B-8C67-9047BC0765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2F151A-6703-6542-806B-88642A57EBEE}"/>
              </a:ext>
            </a:extLst>
          </p:cNvPr>
          <p:cNvSpPr>
            <a:spLocks noGrp="1"/>
          </p:cNvSpPr>
          <p:nvPr>
            <p:ph idx="1"/>
          </p:nvPr>
        </p:nvSpPr>
        <p:spPr>
          <a:xfrm>
            <a:off x="788505" y="2937013"/>
            <a:ext cx="8229600" cy="983974"/>
          </a:xfrm>
        </p:spPr>
        <p:txBody>
          <a:bodyPr/>
          <a:lstStyle/>
          <a:p>
            <a:pPr marL="0" indent="0" algn="ctr">
              <a:buNone/>
            </a:pPr>
            <a:r>
              <a:rPr lang="en-US" sz="4800" dirty="0"/>
              <a:t>Some History (more recent)</a:t>
            </a:r>
          </a:p>
          <a:p>
            <a:pPr marL="0" indent="0" algn="ctr">
              <a:buNone/>
            </a:pPr>
            <a:endParaRPr lang="en-US" sz="4800" dirty="0"/>
          </a:p>
          <a:p>
            <a:pPr marL="0" indent="0" algn="ctr">
              <a:buNone/>
            </a:pPr>
            <a:br>
              <a:rPr lang="en-US" dirty="0"/>
            </a:br>
            <a:endParaRPr lang="en-US" dirty="0"/>
          </a:p>
        </p:txBody>
      </p:sp>
      <p:sp>
        <p:nvSpPr>
          <p:cNvPr id="4" name="Footer Placeholder 3">
            <a:extLst>
              <a:ext uri="{FF2B5EF4-FFF2-40B4-BE49-F238E27FC236}">
                <a16:creationId xmlns:a16="http://schemas.microsoft.com/office/drawing/2014/main" id="{4FB0683E-9603-2F49-89FD-B108CCC951F2}"/>
              </a:ext>
            </a:extLst>
          </p:cNvPr>
          <p:cNvSpPr>
            <a:spLocks noGrp="1"/>
          </p:cNvSpPr>
          <p:nvPr>
            <p:ph type="ftr" sz="quarter" idx="11"/>
          </p:nvPr>
        </p:nvSpPr>
        <p:spPr/>
        <p:txBody>
          <a:bodyPr/>
          <a:lstStyle/>
          <a:p>
            <a:pPr>
              <a:defRPr/>
            </a:pPr>
            <a:r>
              <a:rPr lang="en-US"/>
              <a:t>P.L. Cole  -- Strong QCD from Hadron Structure Experiments    Nov. 6, 2019</a:t>
            </a:r>
            <a:endParaRPr lang="en-US" dirty="0"/>
          </a:p>
        </p:txBody>
      </p:sp>
    </p:spTree>
    <p:extLst>
      <p:ext uri="{BB962C8B-B14F-4D97-AF65-F5344CB8AC3E}">
        <p14:creationId xmlns:p14="http://schemas.microsoft.com/office/powerpoint/2010/main" val="394114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670" y="0"/>
            <a:ext cx="8229600" cy="844551"/>
          </a:xfrm>
        </p:spPr>
        <p:txBody>
          <a:bodyPr/>
          <a:lstStyle/>
          <a:p>
            <a:r>
              <a:rPr lang="en-US" sz="3600" dirty="0"/>
              <a:t>LOI: NSF PIRE  Submitted: Sept 8, 2016</a:t>
            </a:r>
          </a:p>
        </p:txBody>
      </p:sp>
      <p:pic>
        <p:nvPicPr>
          <p:cNvPr id="10" name="Picture 9"/>
          <p:cNvPicPr>
            <a:picLocks noChangeAspect="1"/>
          </p:cNvPicPr>
          <p:nvPr/>
        </p:nvPicPr>
        <p:blipFill>
          <a:blip r:embed="rId2"/>
          <a:stretch>
            <a:fillRect/>
          </a:stretch>
        </p:blipFill>
        <p:spPr>
          <a:xfrm>
            <a:off x="139149" y="2206677"/>
            <a:ext cx="4552122" cy="2313682"/>
          </a:xfrm>
          <a:prstGeom prst="rect">
            <a:avLst/>
          </a:prstGeom>
        </p:spPr>
      </p:pic>
      <p:pic>
        <p:nvPicPr>
          <p:cNvPr id="11" name="Picture 10"/>
          <p:cNvPicPr>
            <a:picLocks noChangeAspect="1"/>
          </p:cNvPicPr>
          <p:nvPr/>
        </p:nvPicPr>
        <p:blipFill>
          <a:blip r:embed="rId3"/>
          <a:stretch>
            <a:fillRect/>
          </a:stretch>
        </p:blipFill>
        <p:spPr>
          <a:xfrm>
            <a:off x="1775724" y="4844183"/>
            <a:ext cx="5340693" cy="1433030"/>
          </a:xfrm>
          <a:prstGeom prst="rect">
            <a:avLst/>
          </a:prstGeom>
        </p:spPr>
      </p:pic>
      <p:pic>
        <p:nvPicPr>
          <p:cNvPr id="12" name="Picture 11"/>
          <p:cNvPicPr>
            <a:picLocks noChangeAspect="1"/>
          </p:cNvPicPr>
          <p:nvPr/>
        </p:nvPicPr>
        <p:blipFill>
          <a:blip r:embed="rId4"/>
          <a:stretch>
            <a:fillRect/>
          </a:stretch>
        </p:blipFill>
        <p:spPr>
          <a:xfrm>
            <a:off x="4691271" y="2256388"/>
            <a:ext cx="4400640" cy="2505920"/>
          </a:xfrm>
          <a:prstGeom prst="rect">
            <a:avLst/>
          </a:prstGeom>
        </p:spPr>
      </p:pic>
      <p:pic>
        <p:nvPicPr>
          <p:cNvPr id="14" name="Picture 13"/>
          <p:cNvPicPr>
            <a:picLocks noChangeAspect="1"/>
          </p:cNvPicPr>
          <p:nvPr/>
        </p:nvPicPr>
        <p:blipFill>
          <a:blip r:embed="rId5"/>
          <a:stretch>
            <a:fillRect/>
          </a:stretch>
        </p:blipFill>
        <p:spPr>
          <a:xfrm>
            <a:off x="248479" y="874695"/>
            <a:ext cx="8733982" cy="1280837"/>
          </a:xfrm>
          <a:prstGeom prst="rect">
            <a:avLst/>
          </a:prstGeom>
        </p:spPr>
      </p:pic>
      <p:sp>
        <p:nvSpPr>
          <p:cNvPr id="15" name="Footer Placeholder 14"/>
          <p:cNvSpPr>
            <a:spLocks noGrp="1"/>
          </p:cNvSpPr>
          <p:nvPr>
            <p:ph type="ftr" sz="quarter" idx="11"/>
          </p:nvPr>
        </p:nvSpPr>
        <p:spPr/>
        <p:txBody>
          <a:bodyPr/>
          <a:lstStyle/>
          <a:p>
            <a:pPr>
              <a:defRPr/>
            </a:pPr>
            <a:r>
              <a:rPr lang="en-US"/>
              <a:t>P.L. Cole  -- Strong QCD from Hadron Structure Experiments    Nov. 6, 2019</a:t>
            </a:r>
            <a:endParaRPr lang="en-US" dirty="0"/>
          </a:p>
        </p:txBody>
      </p:sp>
    </p:spTree>
    <p:extLst>
      <p:ext uri="{BB962C8B-B14F-4D97-AF65-F5344CB8AC3E}">
        <p14:creationId xmlns:p14="http://schemas.microsoft.com/office/powerpoint/2010/main" val="2927851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9900" y="768350"/>
            <a:ext cx="8204200" cy="5321300"/>
          </a:xfrm>
          <a:prstGeom prst="rect">
            <a:avLst/>
          </a:prstGeom>
        </p:spPr>
      </p:pic>
      <p:sp>
        <p:nvSpPr>
          <p:cNvPr id="6" name="Footer Placeholder 5"/>
          <p:cNvSpPr>
            <a:spLocks noGrp="1"/>
          </p:cNvSpPr>
          <p:nvPr>
            <p:ph type="ftr" sz="quarter" idx="11"/>
          </p:nvPr>
        </p:nvSpPr>
        <p:spPr/>
        <p:txBody>
          <a:bodyPr/>
          <a:lstStyle/>
          <a:p>
            <a:pPr>
              <a:defRPr/>
            </a:pPr>
            <a:r>
              <a:rPr lang="en-US"/>
              <a:t>P.L. Cole  -- Strong QCD from Hadron Structure Experiments    Nov. 6, 2019</a:t>
            </a:r>
            <a:endParaRPr lang="en-US" dirty="0"/>
          </a:p>
        </p:txBody>
      </p:sp>
    </p:spTree>
    <p:extLst>
      <p:ext uri="{BB962C8B-B14F-4D97-AF65-F5344CB8AC3E}">
        <p14:creationId xmlns:p14="http://schemas.microsoft.com/office/powerpoint/2010/main" val="18116855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8" y="-54389"/>
            <a:ext cx="8229600" cy="844551"/>
          </a:xfrm>
        </p:spPr>
        <p:txBody>
          <a:bodyPr/>
          <a:lstStyle/>
          <a:p>
            <a:r>
              <a:rPr lang="en-US" sz="3200" b="1" dirty="0">
                <a:solidFill>
                  <a:srgbClr val="C00000"/>
                </a:solidFill>
              </a:rPr>
              <a:t>Experimental</a:t>
            </a:r>
            <a:r>
              <a:rPr lang="en-US" sz="3200" dirty="0"/>
              <a:t>/Theory/Phenomenology for</a:t>
            </a:r>
            <a:br>
              <a:rPr lang="en-US" sz="3200" dirty="0"/>
            </a:br>
            <a:r>
              <a:rPr lang="en-US" sz="2800" dirty="0"/>
              <a:t>q</a:t>
            </a:r>
            <a:r>
              <a:rPr lang="en-US" sz="2800" baseline="30000" dirty="0"/>
              <a:t>2 </a:t>
            </a:r>
            <a:r>
              <a:rPr lang="en-US" sz="2800" dirty="0"/>
              <a:t>&lt; 0, q</a:t>
            </a:r>
            <a:r>
              <a:rPr lang="en-US" sz="2800" baseline="30000" dirty="0"/>
              <a:t>2</a:t>
            </a:r>
            <a:r>
              <a:rPr lang="en-US" sz="2800" dirty="0"/>
              <a:t> = 0, q</a:t>
            </a:r>
            <a:r>
              <a:rPr lang="en-US" sz="2800" baseline="30000" dirty="0"/>
              <a:t>2</a:t>
            </a:r>
            <a:r>
              <a:rPr lang="en-US" sz="2800" dirty="0"/>
              <a:t> &gt; 0 (space-like/photon/time-like)</a:t>
            </a:r>
          </a:p>
        </p:txBody>
      </p:sp>
      <p:pic>
        <p:nvPicPr>
          <p:cNvPr id="7" name="Content Placeholder 6"/>
          <p:cNvPicPr>
            <a:picLocks noGrp="1" noChangeAspect="1"/>
          </p:cNvPicPr>
          <p:nvPr>
            <p:ph idx="1"/>
          </p:nvPr>
        </p:nvPicPr>
        <p:blipFill>
          <a:blip r:embed="rId2"/>
          <a:stretch>
            <a:fillRect/>
          </a:stretch>
        </p:blipFill>
        <p:spPr>
          <a:xfrm>
            <a:off x="1302026" y="887068"/>
            <a:ext cx="5649295" cy="5328548"/>
          </a:xfrm>
          <a:prstGeom prst="rect">
            <a:avLst/>
          </a:prstGeom>
          <a:ln w="38100">
            <a:noFill/>
          </a:ln>
        </p:spPr>
      </p:pic>
      <p:pic>
        <p:nvPicPr>
          <p:cNvPr id="8" name="Picture 7"/>
          <p:cNvPicPr>
            <a:picLocks noChangeAspect="1"/>
          </p:cNvPicPr>
          <p:nvPr/>
        </p:nvPicPr>
        <p:blipFill>
          <a:blip r:embed="rId3"/>
          <a:stretch>
            <a:fillRect/>
          </a:stretch>
        </p:blipFill>
        <p:spPr>
          <a:xfrm>
            <a:off x="22689" y="974035"/>
            <a:ext cx="9061673" cy="806861"/>
          </a:xfrm>
          <a:prstGeom prst="rect">
            <a:avLst/>
          </a:prstGeom>
          <a:solidFill>
            <a:srgbClr val="FFBF16"/>
          </a:solidFill>
          <a:ln w="38100">
            <a:solidFill>
              <a:srgbClr val="FF0000"/>
            </a:solidFill>
          </a:ln>
        </p:spPr>
      </p:pic>
      <p:pic>
        <p:nvPicPr>
          <p:cNvPr id="9" name="Picture 8"/>
          <p:cNvPicPr>
            <a:picLocks noChangeAspect="1"/>
          </p:cNvPicPr>
          <p:nvPr/>
        </p:nvPicPr>
        <p:blipFill>
          <a:blip r:embed="rId4"/>
          <a:stretch>
            <a:fillRect/>
          </a:stretch>
        </p:blipFill>
        <p:spPr>
          <a:xfrm>
            <a:off x="51099" y="2035930"/>
            <a:ext cx="9004852" cy="777461"/>
          </a:xfrm>
          <a:prstGeom prst="rect">
            <a:avLst/>
          </a:prstGeom>
          <a:ln w="38100">
            <a:solidFill>
              <a:srgbClr val="FF0000"/>
            </a:solidFill>
          </a:ln>
        </p:spPr>
      </p:pic>
      <p:pic>
        <p:nvPicPr>
          <p:cNvPr id="10" name="Picture 9"/>
          <p:cNvPicPr>
            <a:picLocks noChangeAspect="1"/>
          </p:cNvPicPr>
          <p:nvPr/>
        </p:nvPicPr>
        <p:blipFill>
          <a:blip r:embed="rId5"/>
          <a:stretch>
            <a:fillRect/>
          </a:stretch>
        </p:blipFill>
        <p:spPr>
          <a:xfrm>
            <a:off x="76775" y="3068425"/>
            <a:ext cx="8953500" cy="1600200"/>
          </a:xfrm>
          <a:prstGeom prst="rect">
            <a:avLst/>
          </a:prstGeom>
          <a:ln w="38100">
            <a:solidFill>
              <a:srgbClr val="FF0000"/>
            </a:solidFill>
          </a:ln>
        </p:spPr>
      </p:pic>
      <p:sp>
        <p:nvSpPr>
          <p:cNvPr id="11" name="Footer Placeholder 10"/>
          <p:cNvSpPr>
            <a:spLocks noGrp="1"/>
          </p:cNvSpPr>
          <p:nvPr>
            <p:ph type="ftr" sz="quarter" idx="11"/>
          </p:nvPr>
        </p:nvSpPr>
        <p:spPr/>
        <p:txBody>
          <a:bodyPr/>
          <a:lstStyle/>
          <a:p>
            <a:pPr>
              <a:defRPr/>
            </a:pPr>
            <a:r>
              <a:rPr lang="en-US"/>
              <a:t>P.L. Cole  -- Strong QCD from Hadron Structure Experiments    Nov. 6, 2019</a:t>
            </a:r>
            <a:endParaRPr lang="en-US" dirty="0"/>
          </a:p>
        </p:txBody>
      </p:sp>
    </p:spTree>
    <p:extLst>
      <p:ext uri="{BB962C8B-B14F-4D97-AF65-F5344CB8AC3E}">
        <p14:creationId xmlns:p14="http://schemas.microsoft.com/office/powerpoint/2010/main" val="17652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8" y="-54389"/>
            <a:ext cx="8229600" cy="844551"/>
          </a:xfrm>
        </p:spPr>
        <p:txBody>
          <a:bodyPr/>
          <a:lstStyle/>
          <a:p>
            <a:r>
              <a:rPr lang="en-US" sz="3200" dirty="0"/>
              <a:t>Experimental/</a:t>
            </a:r>
            <a:r>
              <a:rPr lang="en-US" sz="3200" b="1" dirty="0">
                <a:solidFill>
                  <a:srgbClr val="C00000"/>
                </a:solidFill>
              </a:rPr>
              <a:t>Theory</a:t>
            </a:r>
            <a:r>
              <a:rPr lang="en-US" sz="3200" dirty="0"/>
              <a:t>/</a:t>
            </a:r>
            <a:r>
              <a:rPr lang="en-US" sz="3200" b="1" dirty="0">
                <a:solidFill>
                  <a:srgbClr val="C00000"/>
                </a:solidFill>
              </a:rPr>
              <a:t>Phenomenology</a:t>
            </a:r>
            <a:r>
              <a:rPr lang="en-US" sz="3200" dirty="0"/>
              <a:t> for</a:t>
            </a:r>
            <a:br>
              <a:rPr lang="en-US" sz="3200" dirty="0"/>
            </a:br>
            <a:r>
              <a:rPr lang="en-US" sz="2800" dirty="0"/>
              <a:t>q</a:t>
            </a:r>
            <a:r>
              <a:rPr lang="en-US" sz="2800" baseline="30000" dirty="0"/>
              <a:t>2 </a:t>
            </a:r>
            <a:r>
              <a:rPr lang="en-US" sz="2800" dirty="0"/>
              <a:t>&lt; 0, q</a:t>
            </a:r>
            <a:r>
              <a:rPr lang="en-US" sz="2800" baseline="30000" dirty="0"/>
              <a:t>2</a:t>
            </a:r>
            <a:r>
              <a:rPr lang="en-US" sz="2800" dirty="0"/>
              <a:t> = 0, q</a:t>
            </a:r>
            <a:r>
              <a:rPr lang="en-US" sz="2800" baseline="30000" dirty="0"/>
              <a:t>2</a:t>
            </a:r>
            <a:r>
              <a:rPr lang="en-US" sz="2800" dirty="0"/>
              <a:t> &gt; 0 (space-like/photon/time-like)</a:t>
            </a:r>
          </a:p>
        </p:txBody>
      </p:sp>
      <p:pic>
        <p:nvPicPr>
          <p:cNvPr id="7" name="Content Placeholder 6"/>
          <p:cNvPicPr>
            <a:picLocks noGrp="1" noChangeAspect="1"/>
          </p:cNvPicPr>
          <p:nvPr>
            <p:ph idx="1"/>
          </p:nvPr>
        </p:nvPicPr>
        <p:blipFill>
          <a:blip r:embed="rId2"/>
          <a:stretch>
            <a:fillRect/>
          </a:stretch>
        </p:blipFill>
        <p:spPr>
          <a:xfrm>
            <a:off x="1302026" y="887068"/>
            <a:ext cx="5649295" cy="5328548"/>
          </a:xfrm>
          <a:prstGeom prst="rect">
            <a:avLst/>
          </a:prstGeom>
          <a:ln w="38100">
            <a:noFill/>
          </a:ln>
        </p:spPr>
      </p:pic>
      <p:sp>
        <p:nvSpPr>
          <p:cNvPr id="5" name="Footer Placeholder 4"/>
          <p:cNvSpPr>
            <a:spLocks noGrp="1"/>
          </p:cNvSpPr>
          <p:nvPr>
            <p:ph type="ftr" sz="quarter" idx="11"/>
          </p:nvPr>
        </p:nvSpPr>
        <p:spPr/>
        <p:txBody>
          <a:bodyPr/>
          <a:lstStyle/>
          <a:p>
            <a:pPr>
              <a:defRPr/>
            </a:pPr>
            <a:r>
              <a:rPr lang="en-US"/>
              <a:t>P.L. Cole  -- Strong QCD from Hadron Structure Experiments    Nov. 6, 2019</a:t>
            </a:r>
            <a:endParaRPr lang="en-US" dirty="0"/>
          </a:p>
        </p:txBody>
      </p:sp>
      <p:pic>
        <p:nvPicPr>
          <p:cNvPr id="6" name="Picture 5"/>
          <p:cNvPicPr>
            <a:picLocks noChangeAspect="1"/>
          </p:cNvPicPr>
          <p:nvPr/>
        </p:nvPicPr>
        <p:blipFill>
          <a:blip r:embed="rId3"/>
          <a:stretch>
            <a:fillRect/>
          </a:stretch>
        </p:blipFill>
        <p:spPr>
          <a:xfrm>
            <a:off x="26504" y="2893948"/>
            <a:ext cx="9047922" cy="990600"/>
          </a:xfrm>
          <a:prstGeom prst="rect">
            <a:avLst/>
          </a:prstGeom>
          <a:ln w="38100">
            <a:solidFill>
              <a:srgbClr val="FF0000"/>
            </a:solidFill>
          </a:ln>
        </p:spPr>
      </p:pic>
      <p:pic>
        <p:nvPicPr>
          <p:cNvPr id="11" name="Picture 10"/>
          <p:cNvPicPr>
            <a:picLocks noChangeAspect="1"/>
          </p:cNvPicPr>
          <p:nvPr/>
        </p:nvPicPr>
        <p:blipFill>
          <a:blip r:embed="rId4"/>
          <a:stretch>
            <a:fillRect/>
          </a:stretch>
        </p:blipFill>
        <p:spPr>
          <a:xfrm>
            <a:off x="26504" y="4056269"/>
            <a:ext cx="9047922" cy="812800"/>
          </a:xfrm>
          <a:prstGeom prst="rect">
            <a:avLst/>
          </a:prstGeom>
          <a:ln w="38100">
            <a:solidFill>
              <a:srgbClr val="FF0000"/>
            </a:solidFill>
          </a:ln>
        </p:spPr>
      </p:pic>
      <p:pic>
        <p:nvPicPr>
          <p:cNvPr id="12" name="Picture 11"/>
          <p:cNvPicPr>
            <a:picLocks noChangeAspect="1"/>
          </p:cNvPicPr>
          <p:nvPr/>
        </p:nvPicPr>
        <p:blipFill>
          <a:blip r:embed="rId5"/>
          <a:stretch>
            <a:fillRect/>
          </a:stretch>
        </p:blipFill>
        <p:spPr>
          <a:xfrm>
            <a:off x="26504" y="5056266"/>
            <a:ext cx="9047923" cy="812800"/>
          </a:xfrm>
          <a:prstGeom prst="rect">
            <a:avLst/>
          </a:prstGeom>
          <a:ln w="38100">
            <a:solidFill>
              <a:srgbClr val="FF0000"/>
            </a:solidFill>
          </a:ln>
        </p:spPr>
      </p:pic>
    </p:spTree>
    <p:extLst>
      <p:ext uri="{BB962C8B-B14F-4D97-AF65-F5344CB8AC3E}">
        <p14:creationId xmlns:p14="http://schemas.microsoft.com/office/powerpoint/2010/main" val="165317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52875-5C73-BC4B-9BD3-8699F9535BD3}"/>
              </a:ext>
            </a:extLst>
          </p:cNvPr>
          <p:cNvSpPr>
            <a:spLocks noGrp="1"/>
          </p:cNvSpPr>
          <p:nvPr>
            <p:ph type="title"/>
          </p:nvPr>
        </p:nvSpPr>
        <p:spPr/>
        <p:txBody>
          <a:bodyPr/>
          <a:lstStyle/>
          <a:p>
            <a:r>
              <a:rPr lang="en-US" dirty="0"/>
              <a:t>Another Try…..</a:t>
            </a:r>
          </a:p>
        </p:txBody>
      </p:sp>
      <p:sp>
        <p:nvSpPr>
          <p:cNvPr id="3" name="Content Placeholder 2">
            <a:extLst>
              <a:ext uri="{FF2B5EF4-FFF2-40B4-BE49-F238E27FC236}">
                <a16:creationId xmlns:a16="http://schemas.microsoft.com/office/drawing/2014/main" id="{621BAAB8-ED56-FE47-9513-108D26603333}"/>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B1156696-ADE0-7740-B6A1-EF7B96A6F97C}"/>
              </a:ext>
            </a:extLst>
          </p:cNvPr>
          <p:cNvSpPr>
            <a:spLocks noGrp="1"/>
          </p:cNvSpPr>
          <p:nvPr>
            <p:ph type="ftr" sz="quarter" idx="11"/>
          </p:nvPr>
        </p:nvSpPr>
        <p:spPr/>
        <p:txBody>
          <a:bodyPr/>
          <a:lstStyle/>
          <a:p>
            <a:pPr>
              <a:defRPr/>
            </a:pPr>
            <a:r>
              <a:rPr lang="en-US"/>
              <a:t>P.L. Cole  -- Strong QCD from Hadron Structure Experiments    Nov. 6, 2019</a:t>
            </a:r>
            <a:endParaRPr lang="en-US" dirty="0"/>
          </a:p>
        </p:txBody>
      </p:sp>
    </p:spTree>
    <p:extLst>
      <p:ext uri="{BB962C8B-B14F-4D97-AF65-F5344CB8AC3E}">
        <p14:creationId xmlns:p14="http://schemas.microsoft.com/office/powerpoint/2010/main" val="331961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163"/>
            <a:ext cx="9322904" cy="844551"/>
          </a:xfrm>
        </p:spPr>
        <p:txBody>
          <a:bodyPr/>
          <a:lstStyle/>
          <a:p>
            <a:pPr algn="l"/>
            <a:r>
              <a:rPr lang="en-US" sz="1800" dirty="0"/>
              <a:t>LOI “Crossing the boundaries to explore baryon resonances” was submitted Oct. 5, 2017 to the steering committee of the H2020 European Integrating Initiative in Hadron Physics.</a:t>
            </a:r>
          </a:p>
        </p:txBody>
      </p:sp>
      <p:pic>
        <p:nvPicPr>
          <p:cNvPr id="5" name="Content Placeholder 4"/>
          <p:cNvPicPr>
            <a:picLocks noGrp="1" noChangeAspect="1"/>
          </p:cNvPicPr>
          <p:nvPr>
            <p:ph idx="1"/>
          </p:nvPr>
        </p:nvPicPr>
        <p:blipFill>
          <a:blip r:embed="rId2"/>
          <a:stretch>
            <a:fillRect/>
          </a:stretch>
        </p:blipFill>
        <p:spPr>
          <a:xfrm>
            <a:off x="457200" y="1623408"/>
            <a:ext cx="8229600" cy="4479546"/>
          </a:xfrm>
          <a:prstGeom prst="rect">
            <a:avLst/>
          </a:prstGeom>
        </p:spPr>
      </p:pic>
      <p:pic>
        <p:nvPicPr>
          <p:cNvPr id="7" name="Picture 6"/>
          <p:cNvPicPr>
            <a:picLocks noChangeAspect="1"/>
          </p:cNvPicPr>
          <p:nvPr/>
        </p:nvPicPr>
        <p:blipFill rotWithShape="1">
          <a:blip r:embed="rId2"/>
          <a:srcRect b="31229"/>
          <a:stretch/>
        </p:blipFill>
        <p:spPr>
          <a:xfrm>
            <a:off x="0" y="940363"/>
            <a:ext cx="9144000" cy="3422915"/>
          </a:xfrm>
          <a:prstGeom prst="rect">
            <a:avLst/>
          </a:prstGeom>
        </p:spPr>
      </p:pic>
      <p:pic>
        <p:nvPicPr>
          <p:cNvPr id="6" name="Picture 5"/>
          <p:cNvPicPr>
            <a:picLocks noChangeAspect="1"/>
          </p:cNvPicPr>
          <p:nvPr/>
        </p:nvPicPr>
        <p:blipFill>
          <a:blip r:embed="rId3"/>
          <a:stretch>
            <a:fillRect/>
          </a:stretch>
        </p:blipFill>
        <p:spPr>
          <a:xfrm>
            <a:off x="465847" y="1182084"/>
            <a:ext cx="8391209" cy="5214938"/>
          </a:xfrm>
          <a:prstGeom prst="rect">
            <a:avLst/>
          </a:prstGeom>
          <a:ln w="38100">
            <a:solidFill>
              <a:srgbClr val="FF0000"/>
            </a:solidFill>
          </a:ln>
        </p:spPr>
      </p:pic>
      <p:sp>
        <p:nvSpPr>
          <p:cNvPr id="8" name="Footer Placeholder 7"/>
          <p:cNvSpPr>
            <a:spLocks noGrp="1"/>
          </p:cNvSpPr>
          <p:nvPr>
            <p:ph type="ftr" sz="quarter" idx="11"/>
          </p:nvPr>
        </p:nvSpPr>
        <p:spPr/>
        <p:txBody>
          <a:bodyPr/>
          <a:lstStyle/>
          <a:p>
            <a:pPr>
              <a:defRPr/>
            </a:pPr>
            <a:r>
              <a:rPr lang="en-US"/>
              <a:t>P.L. Cole  -- Strong QCD from Hadron Structure Experiments    Nov. 6, 2019</a:t>
            </a:r>
            <a:endParaRPr lang="en-US" dirty="0"/>
          </a:p>
        </p:txBody>
      </p:sp>
    </p:spTree>
    <p:extLst>
      <p:ext uri="{BB962C8B-B14F-4D97-AF65-F5344CB8AC3E}">
        <p14:creationId xmlns:p14="http://schemas.microsoft.com/office/powerpoint/2010/main" val="55968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426" r="10347" b="10217"/>
          <a:stretch/>
        </p:blipFill>
        <p:spPr>
          <a:xfrm>
            <a:off x="4041911" y="2966043"/>
            <a:ext cx="4386470" cy="3531111"/>
          </a:xfrm>
          <a:prstGeom prst="rect">
            <a:avLst/>
          </a:prstGeom>
        </p:spPr>
      </p:pic>
      <p:sp>
        <p:nvSpPr>
          <p:cNvPr id="5" name="TextBox 4"/>
          <p:cNvSpPr txBox="1"/>
          <p:nvPr/>
        </p:nvSpPr>
        <p:spPr>
          <a:xfrm>
            <a:off x="5009322" y="1885950"/>
            <a:ext cx="1855304" cy="369332"/>
          </a:xfrm>
          <a:prstGeom prst="rect">
            <a:avLst/>
          </a:prstGeom>
          <a:solidFill>
            <a:schemeClr val="bg1"/>
          </a:solidFill>
        </p:spPr>
        <p:txBody>
          <a:bodyPr wrap="square" rtlCol="0">
            <a:spAutoFit/>
          </a:bodyPr>
          <a:lstStyle/>
          <a:p>
            <a:endParaRPr lang="en-US"/>
          </a:p>
        </p:txBody>
      </p:sp>
      <p:sp>
        <p:nvSpPr>
          <p:cNvPr id="6" name="Rectangle 5"/>
          <p:cNvSpPr/>
          <p:nvPr/>
        </p:nvSpPr>
        <p:spPr>
          <a:xfrm>
            <a:off x="119268" y="-141235"/>
            <a:ext cx="8892209" cy="3370153"/>
          </a:xfrm>
          <a:prstGeom prst="rect">
            <a:avLst/>
          </a:prstGeom>
        </p:spPr>
        <p:txBody>
          <a:bodyPr wrap="square">
            <a:spAutoFit/>
          </a:bodyPr>
          <a:lstStyle/>
          <a:p>
            <a:r>
              <a:rPr lang="en-US" sz="2400" b="1" dirty="0"/>
              <a:t>Physics Opportunities with Meson Beams</a:t>
            </a:r>
          </a:p>
          <a:p>
            <a:r>
              <a:rPr lang="en-US" sz="1600" dirty="0">
                <a:hlinkClick r:id="rId3"/>
              </a:rPr>
              <a:t>William J. Briscoe</a:t>
            </a:r>
            <a:r>
              <a:rPr lang="en-US" sz="1600" dirty="0"/>
              <a:t> (GW), </a:t>
            </a:r>
            <a:r>
              <a:rPr lang="en-US" sz="1600" dirty="0">
                <a:hlinkClick r:id="rId4"/>
              </a:rPr>
              <a:t>Michael Döring</a:t>
            </a:r>
            <a:r>
              <a:rPr lang="en-US" sz="1600" dirty="0"/>
              <a:t> (GW), </a:t>
            </a:r>
            <a:r>
              <a:rPr lang="en-US" sz="1600" dirty="0">
                <a:hlinkClick r:id="rId5"/>
              </a:rPr>
              <a:t>Helmut Haberzettl</a:t>
            </a:r>
            <a:r>
              <a:rPr lang="en-US" sz="1600" dirty="0"/>
              <a:t> (GW), </a:t>
            </a:r>
            <a:r>
              <a:rPr lang="en-US" sz="1600" dirty="0">
                <a:hlinkClick r:id="rId6"/>
              </a:rPr>
              <a:t>D. Mark Manley</a:t>
            </a:r>
            <a:r>
              <a:rPr lang="en-US" sz="1600" dirty="0"/>
              <a:t> (KSU), </a:t>
            </a:r>
            <a:r>
              <a:rPr lang="en-US" sz="1600" dirty="0">
                <a:hlinkClick r:id="rId7"/>
              </a:rPr>
              <a:t>Megumi Naruki</a:t>
            </a:r>
            <a:r>
              <a:rPr lang="en-US" sz="1600" dirty="0"/>
              <a:t> (Kyoto Univ.), </a:t>
            </a:r>
            <a:r>
              <a:rPr lang="en-US" sz="1600" dirty="0">
                <a:hlinkClick r:id="rId8"/>
              </a:rPr>
              <a:t>Igor I. Strakovsky</a:t>
            </a:r>
            <a:r>
              <a:rPr lang="en-US" sz="1600" dirty="0"/>
              <a:t> (GW), </a:t>
            </a:r>
            <a:r>
              <a:rPr lang="en-US" sz="1600" dirty="0">
                <a:hlinkClick r:id="rId9"/>
              </a:rPr>
              <a:t>Eric S. Swanson</a:t>
            </a:r>
            <a:r>
              <a:rPr lang="en-US" sz="1600" dirty="0"/>
              <a:t> (Univ. of Pittsburgh)</a:t>
            </a:r>
          </a:p>
          <a:p>
            <a:endParaRPr lang="en-US" sz="300" dirty="0"/>
          </a:p>
          <a:p>
            <a:endParaRPr lang="en-US" sz="400" dirty="0"/>
          </a:p>
          <a:p>
            <a:r>
              <a:rPr lang="en-US" sz="1400" dirty="0"/>
              <a:t>(Submitted on 26 Mar 2015)</a:t>
            </a:r>
          </a:p>
          <a:p>
            <a:endParaRPr lang="en-US" sz="600" dirty="0"/>
          </a:p>
          <a:p>
            <a:pPr algn="just"/>
            <a:r>
              <a:rPr lang="en-US" sz="1400" dirty="0"/>
              <a:t>Over the past two decades, meson photo- and electro-production data of unprecedented quality and quantity have been measured at electromagnetic facilities worldwide. By contrast, the meson-beam data for the same hadronic final states are mostly outdated and largely of poor quality, or even nonexistent, and thus provide inadequate input to help interpret, analyze, and exploit the full potential of the new electromagnetic data. To reap the full benefit of the high-precision electromagnetic data, new high-statistics data from measurements with meson beams, with good angle and energy coverage for a wide range of reactions, are critically needed to advance our knowledge in baryon and meson spectroscopy and other related areas of hadron physics. To address this situation, a state of-the-art meson-beam facility needs to be constructed. The present paper summarizes unresolved issues in hadron physics and outlines the vast opportunities and advances that only become possible with such a facility. </a:t>
            </a:r>
          </a:p>
        </p:txBody>
      </p:sp>
      <p:sp>
        <p:nvSpPr>
          <p:cNvPr id="8" name="TextBox 7"/>
          <p:cNvSpPr txBox="1"/>
          <p:nvPr/>
        </p:nvSpPr>
        <p:spPr>
          <a:xfrm>
            <a:off x="7501988" y="2963032"/>
            <a:ext cx="978153" cy="369332"/>
          </a:xfrm>
          <a:prstGeom prst="rect">
            <a:avLst/>
          </a:prstGeom>
          <a:solidFill>
            <a:schemeClr val="bg1"/>
          </a:solidFill>
        </p:spPr>
        <p:txBody>
          <a:bodyPr wrap="none" rtlCol="0">
            <a:spAutoFit/>
          </a:bodyPr>
          <a:lstStyle/>
          <a:p>
            <a:r>
              <a:rPr lang="en-US" dirty="0"/>
              <a:t>               </a:t>
            </a:r>
          </a:p>
        </p:txBody>
      </p:sp>
      <p:sp>
        <p:nvSpPr>
          <p:cNvPr id="7" name="TextBox 6"/>
          <p:cNvSpPr txBox="1"/>
          <p:nvPr/>
        </p:nvSpPr>
        <p:spPr>
          <a:xfrm>
            <a:off x="7105512" y="2933517"/>
            <a:ext cx="819455" cy="369332"/>
          </a:xfrm>
          <a:prstGeom prst="rect">
            <a:avLst/>
          </a:prstGeom>
          <a:noFill/>
        </p:spPr>
        <p:txBody>
          <a:bodyPr wrap="none" rtlCol="0">
            <a:spAutoFit/>
          </a:bodyPr>
          <a:lstStyle/>
          <a:p>
            <a:r>
              <a:rPr lang="en-US" dirty="0"/>
              <a:t>            </a:t>
            </a:r>
          </a:p>
        </p:txBody>
      </p:sp>
      <p:sp>
        <p:nvSpPr>
          <p:cNvPr id="15" name="TextBox 14"/>
          <p:cNvSpPr txBox="1"/>
          <p:nvPr/>
        </p:nvSpPr>
        <p:spPr>
          <a:xfrm>
            <a:off x="-1" y="6492947"/>
            <a:ext cx="2332381" cy="369332"/>
          </a:xfrm>
          <a:prstGeom prst="rect">
            <a:avLst/>
          </a:prstGeom>
          <a:solidFill>
            <a:srgbClr val="FFC000"/>
          </a:solidFill>
        </p:spPr>
        <p:txBody>
          <a:bodyPr wrap="square" rtlCol="0">
            <a:spAutoFit/>
          </a:bodyPr>
          <a:lstStyle/>
          <a:p>
            <a:r>
              <a:rPr lang="en-US"/>
              <a:t>Bill Briscoe ECT* 2017</a:t>
            </a:r>
            <a:endParaRPr lang="en-US" dirty="0"/>
          </a:p>
        </p:txBody>
      </p:sp>
      <p:sp>
        <p:nvSpPr>
          <p:cNvPr id="2" name="Footer Placeholder 1"/>
          <p:cNvSpPr>
            <a:spLocks noGrp="1"/>
          </p:cNvSpPr>
          <p:nvPr>
            <p:ph type="ftr" sz="quarter" idx="11"/>
          </p:nvPr>
        </p:nvSpPr>
        <p:spPr/>
        <p:txBody>
          <a:bodyPr/>
          <a:lstStyle/>
          <a:p>
            <a:pPr>
              <a:defRPr/>
            </a:pPr>
            <a:r>
              <a:rPr lang="en-US"/>
              <a:t>P.L. Cole  -- Strong QCD from Hadron Structure Experiments    Nov. 6, 2019</a:t>
            </a:r>
            <a:endParaRPr lang="en-US" dirty="0"/>
          </a:p>
        </p:txBody>
      </p:sp>
    </p:spTree>
    <p:extLst>
      <p:ext uri="{BB962C8B-B14F-4D97-AF65-F5344CB8AC3E}">
        <p14:creationId xmlns:p14="http://schemas.microsoft.com/office/powerpoint/2010/main" val="111573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1520687"/>
            <a:ext cx="8594035" cy="4654826"/>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7" name="Picture 6"/>
          <p:cNvPicPr>
            <a:picLocks noChangeAspect="1"/>
          </p:cNvPicPr>
          <p:nvPr/>
        </p:nvPicPr>
        <p:blipFill rotWithShape="1">
          <a:blip r:embed="rId2"/>
          <a:srcRect b="6777"/>
          <a:stretch/>
        </p:blipFill>
        <p:spPr>
          <a:xfrm>
            <a:off x="0" y="-62121"/>
            <a:ext cx="9144000" cy="6494808"/>
          </a:xfrm>
          <a:prstGeom prst="rect">
            <a:avLst/>
          </a:prstGeom>
        </p:spPr>
      </p:pic>
      <p:sp>
        <p:nvSpPr>
          <p:cNvPr id="8" name="TextBox 7"/>
          <p:cNvSpPr txBox="1"/>
          <p:nvPr/>
        </p:nvSpPr>
        <p:spPr>
          <a:xfrm>
            <a:off x="0" y="6492947"/>
            <a:ext cx="2237792" cy="369332"/>
          </a:xfrm>
          <a:prstGeom prst="rect">
            <a:avLst/>
          </a:prstGeom>
          <a:solidFill>
            <a:srgbClr val="FFC000"/>
          </a:solidFill>
        </p:spPr>
        <p:txBody>
          <a:bodyPr wrap="none" rtlCol="0">
            <a:spAutoFit/>
          </a:bodyPr>
          <a:lstStyle/>
          <a:p>
            <a:r>
              <a:rPr lang="en-US" dirty="0"/>
              <a:t>Bill Briscoe ECT* 2017</a:t>
            </a:r>
          </a:p>
        </p:txBody>
      </p:sp>
      <p:sp>
        <p:nvSpPr>
          <p:cNvPr id="4" name="Footer Placeholder 3"/>
          <p:cNvSpPr>
            <a:spLocks noGrp="1"/>
          </p:cNvSpPr>
          <p:nvPr>
            <p:ph type="ftr" sz="quarter" idx="11"/>
          </p:nvPr>
        </p:nvSpPr>
        <p:spPr/>
        <p:txBody>
          <a:bodyPr/>
          <a:lstStyle/>
          <a:p>
            <a:pPr>
              <a:defRPr/>
            </a:pPr>
            <a:r>
              <a:rPr lang="en-US"/>
              <a:t>P.L. Cole  -- Strong QCD from Hadron Structure Experiments    Nov. 6, 2019</a:t>
            </a:r>
            <a:endParaRPr lang="en-US" dirty="0"/>
          </a:p>
        </p:txBody>
      </p:sp>
    </p:spTree>
    <p:extLst>
      <p:ext uri="{BB962C8B-B14F-4D97-AF65-F5344CB8AC3E}">
        <p14:creationId xmlns:p14="http://schemas.microsoft.com/office/powerpoint/2010/main" val="1107894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p:cNvSpPr txBox="1"/>
          <p:nvPr/>
        </p:nvSpPr>
        <p:spPr>
          <a:xfrm>
            <a:off x="3315321" y="3438135"/>
            <a:ext cx="1067766" cy="2678501"/>
          </a:xfrm>
          <a:prstGeom prst="rect">
            <a:avLst/>
          </a:prstGeom>
          <a:solidFill>
            <a:srgbClr val="FFC000"/>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TextBox 1"/>
          <p:cNvSpPr txBox="1"/>
          <p:nvPr/>
        </p:nvSpPr>
        <p:spPr>
          <a:xfrm>
            <a:off x="1189521" y="3432312"/>
            <a:ext cx="1039813" cy="2618660"/>
          </a:xfrm>
          <a:prstGeom prst="rect">
            <a:avLst/>
          </a:prstGeom>
          <a:solidFill>
            <a:srgbClr val="FFC000"/>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7890" name="Rectangle 2"/>
          <p:cNvSpPr>
            <a:spLocks noGrp="1" noChangeArrowheads="1"/>
          </p:cNvSpPr>
          <p:nvPr>
            <p:ph type="title" idx="4294967295"/>
          </p:nvPr>
        </p:nvSpPr>
        <p:spPr>
          <a:xfrm>
            <a:off x="23191" y="49696"/>
            <a:ext cx="9094303" cy="685800"/>
          </a:xfrm>
          <a:noFill/>
        </p:spPr>
        <p:txBody>
          <a:bodyPr/>
          <a:lstStyle/>
          <a:p>
            <a:pPr eaLnBrk="1" hangingPunct="1"/>
            <a:r>
              <a:rPr lang="en-US" altLang="en-US" sz="3200" b="1" dirty="0">
                <a:latin typeface="Garamond" charset="0"/>
              </a:rPr>
              <a:t>Coupled-channels are an absolute must</a:t>
            </a:r>
          </a:p>
        </p:txBody>
      </p:sp>
      <p:sp>
        <p:nvSpPr>
          <p:cNvPr id="37891" name="Text Box 3"/>
          <p:cNvSpPr txBox="1">
            <a:spLocks noChangeArrowheads="1"/>
          </p:cNvSpPr>
          <p:nvPr/>
        </p:nvSpPr>
        <p:spPr bwMode="auto">
          <a:xfrm>
            <a:off x="304800" y="4343400"/>
            <a:ext cx="7826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4000" b="1">
                <a:ea typeface="Times New Roman" charset="0"/>
                <a:cs typeface="Times New Roman" charset="0"/>
              </a:rPr>
              <a:t>T</a:t>
            </a:r>
            <a:r>
              <a:rPr lang="en-US" altLang="en-US" sz="4000" b="1">
                <a:latin typeface="Times New Roman" charset="0"/>
                <a:ea typeface="Times New Roman" charset="0"/>
                <a:cs typeface="Times New Roman" charset="0"/>
              </a:rPr>
              <a:t>=</a:t>
            </a:r>
          </a:p>
        </p:txBody>
      </p:sp>
      <p:sp>
        <p:nvSpPr>
          <p:cNvPr id="37892" name="Line 4"/>
          <p:cNvSpPr>
            <a:spLocks noChangeShapeType="1"/>
          </p:cNvSpPr>
          <p:nvPr/>
        </p:nvSpPr>
        <p:spPr bwMode="auto">
          <a:xfrm>
            <a:off x="1143000" y="3352800"/>
            <a:ext cx="7618413"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3" name="Rectangle 5"/>
          <p:cNvSpPr>
            <a:spLocks noChangeArrowheads="1"/>
          </p:cNvSpPr>
          <p:nvPr/>
        </p:nvSpPr>
        <p:spPr bwMode="auto">
          <a:xfrm>
            <a:off x="1143000" y="3352800"/>
            <a:ext cx="7618413" cy="174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894" name="Line 6"/>
          <p:cNvSpPr>
            <a:spLocks noChangeShapeType="1"/>
          </p:cNvSpPr>
          <p:nvPr/>
        </p:nvSpPr>
        <p:spPr bwMode="auto">
          <a:xfrm>
            <a:off x="1143000" y="3352800"/>
            <a:ext cx="1588" cy="274796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5" name="Rectangle 7"/>
          <p:cNvSpPr>
            <a:spLocks noChangeArrowheads="1"/>
          </p:cNvSpPr>
          <p:nvPr/>
        </p:nvSpPr>
        <p:spPr bwMode="auto">
          <a:xfrm>
            <a:off x="1143000" y="3352800"/>
            <a:ext cx="17463" cy="27479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896" name="Rectangle 8"/>
          <p:cNvSpPr>
            <a:spLocks noChangeArrowheads="1"/>
          </p:cNvSpPr>
          <p:nvPr/>
        </p:nvSpPr>
        <p:spPr bwMode="auto">
          <a:xfrm>
            <a:off x="12112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897" name="Rectangle 9"/>
          <p:cNvSpPr>
            <a:spLocks noChangeArrowheads="1"/>
          </p:cNvSpPr>
          <p:nvPr/>
        </p:nvSpPr>
        <p:spPr bwMode="auto">
          <a:xfrm>
            <a:off x="1363663" y="3522663"/>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dirty="0" err="1">
                <a:solidFill>
                  <a:schemeClr val="bg1"/>
                </a:solidFill>
                <a:latin typeface="Symbol" charset="2"/>
                <a:ea typeface="Times New Roman" charset="0"/>
                <a:cs typeface="Times New Roman" charset="0"/>
              </a:rPr>
              <a:t>pN®pN</a:t>
            </a:r>
            <a:endParaRPr lang="en-US" altLang="en-US" sz="2400" dirty="0">
              <a:solidFill>
                <a:schemeClr val="bg1"/>
              </a:solidFill>
              <a:latin typeface="Times New Roman" charset="0"/>
              <a:ea typeface="Times New Roman" charset="0"/>
              <a:cs typeface="Times New Roman" charset="0"/>
            </a:endParaRPr>
          </a:p>
        </p:txBody>
      </p:sp>
      <p:sp>
        <p:nvSpPr>
          <p:cNvPr id="37898" name="Rectangle 10"/>
          <p:cNvSpPr>
            <a:spLocks noChangeArrowheads="1"/>
          </p:cNvSpPr>
          <p:nvPr/>
        </p:nvSpPr>
        <p:spPr bwMode="auto">
          <a:xfrm>
            <a:off x="229711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899" name="Rectangle 11"/>
          <p:cNvSpPr>
            <a:spLocks noChangeArrowheads="1"/>
          </p:cNvSpPr>
          <p:nvPr/>
        </p:nvSpPr>
        <p:spPr bwMode="auto">
          <a:xfrm>
            <a:off x="2449513" y="3522663"/>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hN®pN</a:t>
            </a:r>
            <a:endParaRPr lang="en-US" altLang="en-US" sz="2400">
              <a:solidFill>
                <a:schemeClr val="bg1"/>
              </a:solidFill>
              <a:latin typeface="Times New Roman" charset="0"/>
              <a:ea typeface="Times New Roman" charset="0"/>
              <a:cs typeface="Times New Roman" charset="0"/>
            </a:endParaRPr>
          </a:p>
        </p:txBody>
      </p:sp>
      <p:sp>
        <p:nvSpPr>
          <p:cNvPr id="37900" name="Rectangle 12"/>
          <p:cNvSpPr>
            <a:spLocks noChangeArrowheads="1"/>
          </p:cNvSpPr>
          <p:nvPr/>
        </p:nvSpPr>
        <p:spPr bwMode="auto">
          <a:xfrm>
            <a:off x="33829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1" name="Rectangle 13"/>
          <p:cNvSpPr>
            <a:spLocks noChangeArrowheads="1"/>
          </p:cNvSpPr>
          <p:nvPr/>
        </p:nvSpPr>
        <p:spPr bwMode="auto">
          <a:xfrm>
            <a:off x="3535363" y="3522663"/>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r>
              <a:rPr lang="en-US" altLang="en-US" sz="1500">
                <a:solidFill>
                  <a:schemeClr val="bg1"/>
                </a:solidFill>
                <a:latin typeface="Symbol" charset="2"/>
                <a:ea typeface="Times New Roman" charset="0"/>
                <a:cs typeface="Times New Roman" charset="0"/>
              </a:rPr>
              <a:t>gN®pN</a:t>
            </a:r>
            <a:endParaRPr lang="en-US" altLang="en-US" sz="2400">
              <a:solidFill>
                <a:schemeClr val="bg1"/>
              </a:solidFill>
              <a:latin typeface="Times New Roman" charset="0"/>
              <a:ea typeface="Times New Roman" charset="0"/>
              <a:cs typeface="Times New Roman" charset="0"/>
            </a:endParaRPr>
          </a:p>
        </p:txBody>
      </p:sp>
      <p:sp>
        <p:nvSpPr>
          <p:cNvPr id="37902" name="Rectangle 14"/>
          <p:cNvSpPr>
            <a:spLocks noChangeArrowheads="1"/>
          </p:cNvSpPr>
          <p:nvPr/>
        </p:nvSpPr>
        <p:spPr bwMode="auto">
          <a:xfrm>
            <a:off x="446881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3" name="Rectangle 15"/>
          <p:cNvSpPr>
            <a:spLocks noChangeArrowheads="1"/>
          </p:cNvSpPr>
          <p:nvPr/>
        </p:nvSpPr>
        <p:spPr bwMode="auto">
          <a:xfrm>
            <a:off x="4621213" y="3522663"/>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rN®pN</a:t>
            </a:r>
            <a:endParaRPr lang="en-US" altLang="en-US" sz="2400">
              <a:solidFill>
                <a:schemeClr val="bg1"/>
              </a:solidFill>
              <a:latin typeface="Times New Roman" charset="0"/>
              <a:ea typeface="Times New Roman" charset="0"/>
              <a:cs typeface="Times New Roman" charset="0"/>
            </a:endParaRPr>
          </a:p>
        </p:txBody>
      </p:sp>
      <p:sp>
        <p:nvSpPr>
          <p:cNvPr id="37904" name="Rectangle 16"/>
          <p:cNvSpPr>
            <a:spLocks noChangeArrowheads="1"/>
          </p:cNvSpPr>
          <p:nvPr/>
        </p:nvSpPr>
        <p:spPr bwMode="auto">
          <a:xfrm>
            <a:off x="55546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5" name="Rectangle 17"/>
          <p:cNvSpPr>
            <a:spLocks noChangeArrowheads="1"/>
          </p:cNvSpPr>
          <p:nvPr/>
        </p:nvSpPr>
        <p:spPr bwMode="auto">
          <a:xfrm>
            <a:off x="5707063" y="3522663"/>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sN®pN</a:t>
            </a:r>
            <a:endParaRPr lang="en-US" altLang="en-US" sz="2400">
              <a:solidFill>
                <a:schemeClr val="bg1"/>
              </a:solidFill>
              <a:latin typeface="Times New Roman" charset="0"/>
              <a:ea typeface="Times New Roman" charset="0"/>
              <a:cs typeface="Times New Roman" charset="0"/>
            </a:endParaRPr>
          </a:p>
        </p:txBody>
      </p:sp>
      <p:sp>
        <p:nvSpPr>
          <p:cNvPr id="37906" name="Rectangle 18"/>
          <p:cNvSpPr>
            <a:spLocks noChangeArrowheads="1"/>
          </p:cNvSpPr>
          <p:nvPr/>
        </p:nvSpPr>
        <p:spPr bwMode="auto">
          <a:xfrm>
            <a:off x="664051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7" name="Rectangle 19"/>
          <p:cNvSpPr>
            <a:spLocks noChangeArrowheads="1"/>
          </p:cNvSpPr>
          <p:nvPr/>
        </p:nvSpPr>
        <p:spPr bwMode="auto">
          <a:xfrm>
            <a:off x="6792913" y="3522663"/>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KL®pN</a:t>
            </a:r>
            <a:endParaRPr lang="en-US" altLang="en-US" sz="2400">
              <a:solidFill>
                <a:schemeClr val="bg1"/>
              </a:solidFill>
              <a:latin typeface="Times New Roman" charset="0"/>
              <a:ea typeface="Times New Roman" charset="0"/>
              <a:cs typeface="Times New Roman" charset="0"/>
            </a:endParaRPr>
          </a:p>
        </p:txBody>
      </p:sp>
      <p:sp>
        <p:nvSpPr>
          <p:cNvPr id="37908" name="Rectangle 20"/>
          <p:cNvSpPr>
            <a:spLocks noChangeArrowheads="1"/>
          </p:cNvSpPr>
          <p:nvPr/>
        </p:nvSpPr>
        <p:spPr bwMode="auto">
          <a:xfrm>
            <a:off x="77263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9" name="Rectangle 21"/>
          <p:cNvSpPr>
            <a:spLocks noChangeArrowheads="1"/>
          </p:cNvSpPr>
          <p:nvPr/>
        </p:nvSpPr>
        <p:spPr bwMode="auto">
          <a:xfrm>
            <a:off x="7878763" y="3522663"/>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KS®pN</a:t>
            </a:r>
            <a:endParaRPr lang="en-US" altLang="en-US" sz="2400">
              <a:solidFill>
                <a:schemeClr val="bg1"/>
              </a:solidFill>
              <a:latin typeface="Times New Roman" charset="0"/>
              <a:ea typeface="Times New Roman" charset="0"/>
              <a:cs typeface="Times New Roman" charset="0"/>
            </a:endParaRPr>
          </a:p>
        </p:txBody>
      </p:sp>
      <p:sp>
        <p:nvSpPr>
          <p:cNvPr id="37910" name="Rectangle 22"/>
          <p:cNvSpPr>
            <a:spLocks noChangeArrowheads="1"/>
          </p:cNvSpPr>
          <p:nvPr/>
        </p:nvSpPr>
        <p:spPr bwMode="auto">
          <a:xfrm>
            <a:off x="12112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1" name="Rectangle 23"/>
          <p:cNvSpPr>
            <a:spLocks noChangeArrowheads="1"/>
          </p:cNvSpPr>
          <p:nvPr/>
        </p:nvSpPr>
        <p:spPr bwMode="auto">
          <a:xfrm>
            <a:off x="1363663" y="3913188"/>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pN®hN</a:t>
            </a:r>
            <a:endParaRPr lang="en-US" altLang="en-US" sz="2400">
              <a:solidFill>
                <a:schemeClr val="bg1"/>
              </a:solidFill>
              <a:latin typeface="Times New Roman" charset="0"/>
              <a:ea typeface="Times New Roman" charset="0"/>
              <a:cs typeface="Times New Roman" charset="0"/>
            </a:endParaRPr>
          </a:p>
        </p:txBody>
      </p:sp>
      <p:sp>
        <p:nvSpPr>
          <p:cNvPr id="37912" name="Rectangle 24"/>
          <p:cNvSpPr>
            <a:spLocks noChangeArrowheads="1"/>
          </p:cNvSpPr>
          <p:nvPr/>
        </p:nvSpPr>
        <p:spPr bwMode="auto">
          <a:xfrm>
            <a:off x="229711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3" name="Rectangle 25"/>
          <p:cNvSpPr>
            <a:spLocks noChangeArrowheads="1"/>
          </p:cNvSpPr>
          <p:nvPr/>
        </p:nvSpPr>
        <p:spPr bwMode="auto">
          <a:xfrm>
            <a:off x="2449513" y="3913188"/>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hN®hN</a:t>
            </a:r>
            <a:endParaRPr lang="en-US" altLang="en-US" sz="2400">
              <a:solidFill>
                <a:schemeClr val="bg1"/>
              </a:solidFill>
              <a:latin typeface="Times New Roman" charset="0"/>
              <a:ea typeface="Times New Roman" charset="0"/>
              <a:cs typeface="Times New Roman" charset="0"/>
            </a:endParaRPr>
          </a:p>
        </p:txBody>
      </p:sp>
      <p:sp>
        <p:nvSpPr>
          <p:cNvPr id="37914" name="Rectangle 26"/>
          <p:cNvSpPr>
            <a:spLocks noChangeArrowheads="1"/>
          </p:cNvSpPr>
          <p:nvPr/>
        </p:nvSpPr>
        <p:spPr bwMode="auto">
          <a:xfrm>
            <a:off x="33829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5" name="Rectangle 27"/>
          <p:cNvSpPr>
            <a:spLocks noChangeArrowheads="1"/>
          </p:cNvSpPr>
          <p:nvPr/>
        </p:nvSpPr>
        <p:spPr bwMode="auto">
          <a:xfrm>
            <a:off x="3535363" y="3913188"/>
            <a:ext cx="6778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gN-&gt;hN</a:t>
            </a:r>
            <a:endParaRPr lang="en-US" altLang="en-US" sz="2400">
              <a:solidFill>
                <a:schemeClr val="bg1"/>
              </a:solidFill>
              <a:latin typeface="Times New Roman" charset="0"/>
              <a:ea typeface="Times New Roman" charset="0"/>
              <a:cs typeface="Times New Roman" charset="0"/>
            </a:endParaRPr>
          </a:p>
        </p:txBody>
      </p:sp>
      <p:sp>
        <p:nvSpPr>
          <p:cNvPr id="37916" name="Rectangle 28"/>
          <p:cNvSpPr>
            <a:spLocks noChangeArrowheads="1"/>
          </p:cNvSpPr>
          <p:nvPr/>
        </p:nvSpPr>
        <p:spPr bwMode="auto">
          <a:xfrm>
            <a:off x="446881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7" name="Rectangle 29"/>
          <p:cNvSpPr>
            <a:spLocks noChangeArrowheads="1"/>
          </p:cNvSpPr>
          <p:nvPr/>
        </p:nvSpPr>
        <p:spPr bwMode="auto">
          <a:xfrm>
            <a:off x="4621213" y="3913188"/>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rN®hN</a:t>
            </a:r>
          </a:p>
        </p:txBody>
      </p:sp>
      <p:sp>
        <p:nvSpPr>
          <p:cNvPr id="37918" name="Rectangle 30"/>
          <p:cNvSpPr>
            <a:spLocks noChangeArrowheads="1"/>
          </p:cNvSpPr>
          <p:nvPr/>
        </p:nvSpPr>
        <p:spPr bwMode="auto">
          <a:xfrm>
            <a:off x="55546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9" name="Rectangle 31"/>
          <p:cNvSpPr>
            <a:spLocks noChangeArrowheads="1"/>
          </p:cNvSpPr>
          <p:nvPr/>
        </p:nvSpPr>
        <p:spPr bwMode="auto">
          <a:xfrm>
            <a:off x="5707063" y="3913188"/>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sN®hN</a:t>
            </a:r>
            <a:endParaRPr lang="en-US" altLang="en-US" sz="2400">
              <a:solidFill>
                <a:schemeClr val="bg1"/>
              </a:solidFill>
              <a:latin typeface="Times New Roman" charset="0"/>
              <a:ea typeface="Times New Roman" charset="0"/>
              <a:cs typeface="Times New Roman" charset="0"/>
            </a:endParaRPr>
          </a:p>
        </p:txBody>
      </p:sp>
      <p:sp>
        <p:nvSpPr>
          <p:cNvPr id="37920" name="Rectangle 32"/>
          <p:cNvSpPr>
            <a:spLocks noChangeArrowheads="1"/>
          </p:cNvSpPr>
          <p:nvPr/>
        </p:nvSpPr>
        <p:spPr bwMode="auto">
          <a:xfrm>
            <a:off x="664051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1" name="Rectangle 33"/>
          <p:cNvSpPr>
            <a:spLocks noChangeArrowheads="1"/>
          </p:cNvSpPr>
          <p:nvPr/>
        </p:nvSpPr>
        <p:spPr bwMode="auto">
          <a:xfrm>
            <a:off x="6792913" y="3913188"/>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KL®hN</a:t>
            </a:r>
            <a:endParaRPr lang="en-US" altLang="en-US" sz="2400">
              <a:solidFill>
                <a:schemeClr val="bg1"/>
              </a:solidFill>
              <a:latin typeface="Times New Roman" charset="0"/>
              <a:ea typeface="Times New Roman" charset="0"/>
              <a:cs typeface="Times New Roman" charset="0"/>
            </a:endParaRPr>
          </a:p>
        </p:txBody>
      </p:sp>
      <p:sp>
        <p:nvSpPr>
          <p:cNvPr id="37922" name="Rectangle 34"/>
          <p:cNvSpPr>
            <a:spLocks noChangeArrowheads="1"/>
          </p:cNvSpPr>
          <p:nvPr/>
        </p:nvSpPr>
        <p:spPr bwMode="auto">
          <a:xfrm>
            <a:off x="77263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3" name="Rectangle 35"/>
          <p:cNvSpPr>
            <a:spLocks noChangeArrowheads="1"/>
          </p:cNvSpPr>
          <p:nvPr/>
        </p:nvSpPr>
        <p:spPr bwMode="auto">
          <a:xfrm>
            <a:off x="7878763" y="3913188"/>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KS®hN</a:t>
            </a:r>
            <a:endParaRPr lang="en-US" altLang="en-US" sz="2400">
              <a:solidFill>
                <a:schemeClr val="bg1"/>
              </a:solidFill>
              <a:latin typeface="Times New Roman" charset="0"/>
              <a:ea typeface="Times New Roman" charset="0"/>
              <a:cs typeface="Times New Roman" charset="0"/>
            </a:endParaRPr>
          </a:p>
        </p:txBody>
      </p:sp>
      <p:sp>
        <p:nvSpPr>
          <p:cNvPr id="37924" name="Rectangle 36"/>
          <p:cNvSpPr>
            <a:spLocks noChangeArrowheads="1"/>
          </p:cNvSpPr>
          <p:nvPr/>
        </p:nvSpPr>
        <p:spPr bwMode="auto">
          <a:xfrm>
            <a:off x="12112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5" name="Rectangle 37"/>
          <p:cNvSpPr>
            <a:spLocks noChangeArrowheads="1"/>
          </p:cNvSpPr>
          <p:nvPr/>
        </p:nvSpPr>
        <p:spPr bwMode="auto">
          <a:xfrm>
            <a:off x="1363663" y="4302125"/>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pN®gN</a:t>
            </a:r>
            <a:endParaRPr lang="en-US" altLang="en-US" sz="2400">
              <a:solidFill>
                <a:schemeClr val="bg1"/>
              </a:solidFill>
              <a:latin typeface="Times New Roman" charset="0"/>
              <a:ea typeface="Times New Roman" charset="0"/>
              <a:cs typeface="Times New Roman" charset="0"/>
            </a:endParaRPr>
          </a:p>
        </p:txBody>
      </p:sp>
      <p:sp>
        <p:nvSpPr>
          <p:cNvPr id="37926" name="Rectangle 38"/>
          <p:cNvSpPr>
            <a:spLocks noChangeArrowheads="1"/>
          </p:cNvSpPr>
          <p:nvPr/>
        </p:nvSpPr>
        <p:spPr bwMode="auto">
          <a:xfrm>
            <a:off x="229711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7" name="Rectangle 39"/>
          <p:cNvSpPr>
            <a:spLocks noChangeArrowheads="1"/>
          </p:cNvSpPr>
          <p:nvPr/>
        </p:nvSpPr>
        <p:spPr bwMode="auto">
          <a:xfrm>
            <a:off x="2449513" y="4302125"/>
            <a:ext cx="6556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hN®gN</a:t>
            </a:r>
            <a:endParaRPr lang="en-US" altLang="en-US" sz="2400">
              <a:solidFill>
                <a:schemeClr val="bg1"/>
              </a:solidFill>
              <a:latin typeface="Times New Roman" charset="0"/>
              <a:ea typeface="Times New Roman" charset="0"/>
              <a:cs typeface="Times New Roman" charset="0"/>
            </a:endParaRPr>
          </a:p>
        </p:txBody>
      </p:sp>
      <p:sp>
        <p:nvSpPr>
          <p:cNvPr id="37928" name="Rectangle 40"/>
          <p:cNvSpPr>
            <a:spLocks noChangeArrowheads="1"/>
          </p:cNvSpPr>
          <p:nvPr/>
        </p:nvSpPr>
        <p:spPr bwMode="auto">
          <a:xfrm>
            <a:off x="33829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9" name="Rectangle 41"/>
          <p:cNvSpPr>
            <a:spLocks noChangeArrowheads="1"/>
          </p:cNvSpPr>
          <p:nvPr/>
        </p:nvSpPr>
        <p:spPr bwMode="auto">
          <a:xfrm>
            <a:off x="3535363" y="4302125"/>
            <a:ext cx="6191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gN®gN</a:t>
            </a:r>
            <a:endParaRPr lang="en-US" altLang="en-US" sz="2400">
              <a:solidFill>
                <a:schemeClr val="bg1"/>
              </a:solidFill>
              <a:latin typeface="Times New Roman" charset="0"/>
              <a:ea typeface="Times New Roman" charset="0"/>
              <a:cs typeface="Times New Roman" charset="0"/>
            </a:endParaRPr>
          </a:p>
        </p:txBody>
      </p:sp>
      <p:sp>
        <p:nvSpPr>
          <p:cNvPr id="37930" name="Rectangle 42"/>
          <p:cNvSpPr>
            <a:spLocks noChangeArrowheads="1"/>
          </p:cNvSpPr>
          <p:nvPr/>
        </p:nvSpPr>
        <p:spPr bwMode="auto">
          <a:xfrm>
            <a:off x="446881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1" name="Rectangle 43"/>
          <p:cNvSpPr>
            <a:spLocks noChangeArrowheads="1"/>
          </p:cNvSpPr>
          <p:nvPr/>
        </p:nvSpPr>
        <p:spPr bwMode="auto">
          <a:xfrm>
            <a:off x="4621213" y="4302125"/>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rN®gN</a:t>
            </a:r>
            <a:endParaRPr lang="en-US" altLang="en-US" sz="2400">
              <a:solidFill>
                <a:schemeClr val="bg1"/>
              </a:solidFill>
              <a:latin typeface="Times New Roman" charset="0"/>
              <a:ea typeface="Times New Roman" charset="0"/>
              <a:cs typeface="Times New Roman" charset="0"/>
            </a:endParaRPr>
          </a:p>
        </p:txBody>
      </p:sp>
      <p:sp>
        <p:nvSpPr>
          <p:cNvPr id="37932" name="Rectangle 44"/>
          <p:cNvSpPr>
            <a:spLocks noChangeArrowheads="1"/>
          </p:cNvSpPr>
          <p:nvPr/>
        </p:nvSpPr>
        <p:spPr bwMode="auto">
          <a:xfrm>
            <a:off x="55546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3" name="Rectangle 45"/>
          <p:cNvSpPr>
            <a:spLocks noChangeArrowheads="1"/>
          </p:cNvSpPr>
          <p:nvPr/>
        </p:nvSpPr>
        <p:spPr bwMode="auto">
          <a:xfrm>
            <a:off x="5707063" y="4302125"/>
            <a:ext cx="6556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sN®gN</a:t>
            </a:r>
            <a:endParaRPr lang="en-US" altLang="en-US" sz="2400">
              <a:solidFill>
                <a:schemeClr val="bg1"/>
              </a:solidFill>
              <a:latin typeface="Times New Roman" charset="0"/>
              <a:ea typeface="Times New Roman" charset="0"/>
              <a:cs typeface="Times New Roman" charset="0"/>
            </a:endParaRPr>
          </a:p>
        </p:txBody>
      </p:sp>
      <p:sp>
        <p:nvSpPr>
          <p:cNvPr id="37934" name="Rectangle 46"/>
          <p:cNvSpPr>
            <a:spLocks noChangeArrowheads="1"/>
          </p:cNvSpPr>
          <p:nvPr/>
        </p:nvSpPr>
        <p:spPr bwMode="auto">
          <a:xfrm>
            <a:off x="664051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5" name="Rectangle 47"/>
          <p:cNvSpPr>
            <a:spLocks noChangeArrowheads="1"/>
          </p:cNvSpPr>
          <p:nvPr/>
        </p:nvSpPr>
        <p:spPr bwMode="auto">
          <a:xfrm>
            <a:off x="6792913" y="4302125"/>
            <a:ext cx="6715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KL®gN</a:t>
            </a:r>
            <a:endParaRPr lang="en-US" altLang="en-US" sz="2400">
              <a:solidFill>
                <a:schemeClr val="bg1"/>
              </a:solidFill>
              <a:latin typeface="Times New Roman" charset="0"/>
              <a:ea typeface="Times New Roman" charset="0"/>
              <a:cs typeface="Times New Roman" charset="0"/>
            </a:endParaRPr>
          </a:p>
        </p:txBody>
      </p:sp>
      <p:sp>
        <p:nvSpPr>
          <p:cNvPr id="37936" name="Rectangle 48"/>
          <p:cNvSpPr>
            <a:spLocks noChangeArrowheads="1"/>
          </p:cNvSpPr>
          <p:nvPr/>
        </p:nvSpPr>
        <p:spPr bwMode="auto">
          <a:xfrm>
            <a:off x="77263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7" name="Rectangle 49"/>
          <p:cNvSpPr>
            <a:spLocks noChangeArrowheads="1"/>
          </p:cNvSpPr>
          <p:nvPr/>
        </p:nvSpPr>
        <p:spPr bwMode="auto">
          <a:xfrm>
            <a:off x="7878763" y="4302125"/>
            <a:ext cx="67627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KS-&gt;gN</a:t>
            </a:r>
            <a:endParaRPr lang="en-US" altLang="en-US" sz="2400">
              <a:solidFill>
                <a:schemeClr val="bg1"/>
              </a:solidFill>
              <a:latin typeface="Times New Roman" charset="0"/>
              <a:ea typeface="Times New Roman" charset="0"/>
              <a:cs typeface="Times New Roman" charset="0"/>
            </a:endParaRPr>
          </a:p>
        </p:txBody>
      </p:sp>
      <p:sp>
        <p:nvSpPr>
          <p:cNvPr id="37938" name="Rectangle 50"/>
          <p:cNvSpPr>
            <a:spLocks noChangeArrowheads="1"/>
          </p:cNvSpPr>
          <p:nvPr/>
        </p:nvSpPr>
        <p:spPr bwMode="auto">
          <a:xfrm>
            <a:off x="12112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9" name="Rectangle 51"/>
          <p:cNvSpPr>
            <a:spLocks noChangeArrowheads="1"/>
          </p:cNvSpPr>
          <p:nvPr/>
        </p:nvSpPr>
        <p:spPr bwMode="auto">
          <a:xfrm>
            <a:off x="1363663" y="4692650"/>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pN®rN</a:t>
            </a:r>
            <a:endParaRPr lang="en-US" altLang="en-US" sz="2400">
              <a:solidFill>
                <a:schemeClr val="bg1"/>
              </a:solidFill>
              <a:latin typeface="Times New Roman" charset="0"/>
              <a:ea typeface="Times New Roman" charset="0"/>
              <a:cs typeface="Times New Roman" charset="0"/>
            </a:endParaRPr>
          </a:p>
        </p:txBody>
      </p:sp>
      <p:sp>
        <p:nvSpPr>
          <p:cNvPr id="37940" name="Rectangle 52"/>
          <p:cNvSpPr>
            <a:spLocks noChangeArrowheads="1"/>
          </p:cNvSpPr>
          <p:nvPr/>
        </p:nvSpPr>
        <p:spPr bwMode="auto">
          <a:xfrm>
            <a:off x="229711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1" name="Rectangle 53"/>
          <p:cNvSpPr>
            <a:spLocks noChangeArrowheads="1"/>
          </p:cNvSpPr>
          <p:nvPr/>
        </p:nvSpPr>
        <p:spPr bwMode="auto">
          <a:xfrm>
            <a:off x="2449513" y="4692650"/>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hN®rN</a:t>
            </a:r>
            <a:endParaRPr lang="en-US" altLang="en-US" sz="2400">
              <a:solidFill>
                <a:schemeClr val="bg1"/>
              </a:solidFill>
              <a:latin typeface="Times New Roman" charset="0"/>
              <a:ea typeface="Times New Roman" charset="0"/>
              <a:cs typeface="Times New Roman" charset="0"/>
            </a:endParaRPr>
          </a:p>
        </p:txBody>
      </p:sp>
      <p:sp>
        <p:nvSpPr>
          <p:cNvPr id="37942" name="Rectangle 54"/>
          <p:cNvSpPr>
            <a:spLocks noChangeArrowheads="1"/>
          </p:cNvSpPr>
          <p:nvPr/>
        </p:nvSpPr>
        <p:spPr bwMode="auto">
          <a:xfrm>
            <a:off x="33829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3" name="Rectangle 55"/>
          <p:cNvSpPr>
            <a:spLocks noChangeArrowheads="1"/>
          </p:cNvSpPr>
          <p:nvPr/>
        </p:nvSpPr>
        <p:spPr bwMode="auto">
          <a:xfrm>
            <a:off x="3535363" y="4692650"/>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gN®rN</a:t>
            </a:r>
            <a:endParaRPr lang="en-US" altLang="en-US" sz="2400">
              <a:solidFill>
                <a:schemeClr val="bg1"/>
              </a:solidFill>
              <a:latin typeface="Times New Roman" charset="0"/>
              <a:ea typeface="Times New Roman" charset="0"/>
              <a:cs typeface="Times New Roman" charset="0"/>
            </a:endParaRPr>
          </a:p>
        </p:txBody>
      </p:sp>
      <p:sp>
        <p:nvSpPr>
          <p:cNvPr id="37944" name="Rectangle 56"/>
          <p:cNvSpPr>
            <a:spLocks noChangeArrowheads="1"/>
          </p:cNvSpPr>
          <p:nvPr/>
        </p:nvSpPr>
        <p:spPr bwMode="auto">
          <a:xfrm>
            <a:off x="446881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5" name="Rectangle 57"/>
          <p:cNvSpPr>
            <a:spLocks noChangeArrowheads="1"/>
          </p:cNvSpPr>
          <p:nvPr/>
        </p:nvSpPr>
        <p:spPr bwMode="auto">
          <a:xfrm>
            <a:off x="4621213" y="4692650"/>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rN®rN</a:t>
            </a:r>
            <a:endParaRPr lang="en-US" altLang="en-US" sz="2400">
              <a:solidFill>
                <a:schemeClr val="bg1"/>
              </a:solidFill>
              <a:latin typeface="Times New Roman" charset="0"/>
              <a:ea typeface="Times New Roman" charset="0"/>
              <a:cs typeface="Times New Roman" charset="0"/>
            </a:endParaRPr>
          </a:p>
        </p:txBody>
      </p:sp>
      <p:sp>
        <p:nvSpPr>
          <p:cNvPr id="37946" name="Rectangle 58"/>
          <p:cNvSpPr>
            <a:spLocks noChangeArrowheads="1"/>
          </p:cNvSpPr>
          <p:nvPr/>
        </p:nvSpPr>
        <p:spPr bwMode="auto">
          <a:xfrm>
            <a:off x="55546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7" name="Rectangle 59"/>
          <p:cNvSpPr>
            <a:spLocks noChangeArrowheads="1"/>
          </p:cNvSpPr>
          <p:nvPr/>
        </p:nvSpPr>
        <p:spPr bwMode="auto">
          <a:xfrm>
            <a:off x="5707063" y="4692650"/>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sN®rN</a:t>
            </a:r>
            <a:endParaRPr lang="en-US" altLang="en-US" sz="2400">
              <a:solidFill>
                <a:schemeClr val="bg1"/>
              </a:solidFill>
              <a:latin typeface="Times New Roman" charset="0"/>
              <a:ea typeface="Times New Roman" charset="0"/>
              <a:cs typeface="Times New Roman" charset="0"/>
            </a:endParaRPr>
          </a:p>
        </p:txBody>
      </p:sp>
      <p:sp>
        <p:nvSpPr>
          <p:cNvPr id="37948" name="Rectangle 60"/>
          <p:cNvSpPr>
            <a:spLocks noChangeArrowheads="1"/>
          </p:cNvSpPr>
          <p:nvPr/>
        </p:nvSpPr>
        <p:spPr bwMode="auto">
          <a:xfrm>
            <a:off x="664051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9" name="Rectangle 61"/>
          <p:cNvSpPr>
            <a:spLocks noChangeArrowheads="1"/>
          </p:cNvSpPr>
          <p:nvPr/>
        </p:nvSpPr>
        <p:spPr bwMode="auto">
          <a:xfrm>
            <a:off x="6792913" y="4692650"/>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KL®rN</a:t>
            </a:r>
            <a:endParaRPr lang="en-US" altLang="en-US" sz="2400">
              <a:solidFill>
                <a:schemeClr val="bg1"/>
              </a:solidFill>
              <a:latin typeface="Times New Roman" charset="0"/>
              <a:ea typeface="Times New Roman" charset="0"/>
              <a:cs typeface="Times New Roman" charset="0"/>
            </a:endParaRPr>
          </a:p>
        </p:txBody>
      </p:sp>
      <p:sp>
        <p:nvSpPr>
          <p:cNvPr id="37950" name="Rectangle 62"/>
          <p:cNvSpPr>
            <a:spLocks noChangeArrowheads="1"/>
          </p:cNvSpPr>
          <p:nvPr/>
        </p:nvSpPr>
        <p:spPr bwMode="auto">
          <a:xfrm>
            <a:off x="77263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1" name="Rectangle 63"/>
          <p:cNvSpPr>
            <a:spLocks noChangeArrowheads="1"/>
          </p:cNvSpPr>
          <p:nvPr/>
        </p:nvSpPr>
        <p:spPr bwMode="auto">
          <a:xfrm>
            <a:off x="7878763" y="4692650"/>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KS®rN</a:t>
            </a:r>
            <a:endParaRPr lang="en-US" altLang="en-US" sz="2400">
              <a:solidFill>
                <a:schemeClr val="bg1"/>
              </a:solidFill>
              <a:latin typeface="Times New Roman" charset="0"/>
              <a:ea typeface="Times New Roman" charset="0"/>
              <a:cs typeface="Times New Roman" charset="0"/>
            </a:endParaRPr>
          </a:p>
        </p:txBody>
      </p:sp>
      <p:sp>
        <p:nvSpPr>
          <p:cNvPr id="37952" name="Rectangle 64"/>
          <p:cNvSpPr>
            <a:spLocks noChangeArrowheads="1"/>
          </p:cNvSpPr>
          <p:nvPr/>
        </p:nvSpPr>
        <p:spPr bwMode="auto">
          <a:xfrm>
            <a:off x="12112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3" name="Rectangle 65"/>
          <p:cNvSpPr>
            <a:spLocks noChangeArrowheads="1"/>
          </p:cNvSpPr>
          <p:nvPr/>
        </p:nvSpPr>
        <p:spPr bwMode="auto">
          <a:xfrm>
            <a:off x="1363663" y="5083175"/>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pN®sN</a:t>
            </a:r>
            <a:endParaRPr lang="en-US" altLang="en-US" sz="2400">
              <a:solidFill>
                <a:schemeClr val="bg1"/>
              </a:solidFill>
              <a:latin typeface="Times New Roman" charset="0"/>
              <a:ea typeface="Times New Roman" charset="0"/>
              <a:cs typeface="Times New Roman" charset="0"/>
            </a:endParaRPr>
          </a:p>
        </p:txBody>
      </p:sp>
      <p:sp>
        <p:nvSpPr>
          <p:cNvPr id="37954" name="Rectangle 66"/>
          <p:cNvSpPr>
            <a:spLocks noChangeArrowheads="1"/>
          </p:cNvSpPr>
          <p:nvPr/>
        </p:nvSpPr>
        <p:spPr bwMode="auto">
          <a:xfrm>
            <a:off x="229711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5" name="Rectangle 67"/>
          <p:cNvSpPr>
            <a:spLocks noChangeArrowheads="1"/>
          </p:cNvSpPr>
          <p:nvPr/>
        </p:nvSpPr>
        <p:spPr bwMode="auto">
          <a:xfrm>
            <a:off x="2449513" y="5083175"/>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hN®sN</a:t>
            </a:r>
            <a:endParaRPr lang="en-US" altLang="en-US" sz="2400">
              <a:solidFill>
                <a:schemeClr val="bg1"/>
              </a:solidFill>
              <a:latin typeface="Times New Roman" charset="0"/>
              <a:ea typeface="Times New Roman" charset="0"/>
              <a:cs typeface="Times New Roman" charset="0"/>
            </a:endParaRPr>
          </a:p>
        </p:txBody>
      </p:sp>
      <p:sp>
        <p:nvSpPr>
          <p:cNvPr id="37956" name="Rectangle 68"/>
          <p:cNvSpPr>
            <a:spLocks noChangeArrowheads="1"/>
          </p:cNvSpPr>
          <p:nvPr/>
        </p:nvSpPr>
        <p:spPr bwMode="auto">
          <a:xfrm>
            <a:off x="33829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7" name="Rectangle 69"/>
          <p:cNvSpPr>
            <a:spLocks noChangeArrowheads="1"/>
          </p:cNvSpPr>
          <p:nvPr/>
        </p:nvSpPr>
        <p:spPr bwMode="auto">
          <a:xfrm>
            <a:off x="3535363" y="5083175"/>
            <a:ext cx="6556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gN®sN</a:t>
            </a:r>
            <a:endParaRPr lang="en-US" altLang="en-US" sz="2400">
              <a:solidFill>
                <a:schemeClr val="bg1"/>
              </a:solidFill>
              <a:latin typeface="Times New Roman" charset="0"/>
              <a:ea typeface="Times New Roman" charset="0"/>
              <a:cs typeface="Times New Roman" charset="0"/>
            </a:endParaRPr>
          </a:p>
        </p:txBody>
      </p:sp>
      <p:sp>
        <p:nvSpPr>
          <p:cNvPr id="37958" name="Rectangle 70"/>
          <p:cNvSpPr>
            <a:spLocks noChangeArrowheads="1"/>
          </p:cNvSpPr>
          <p:nvPr/>
        </p:nvSpPr>
        <p:spPr bwMode="auto">
          <a:xfrm>
            <a:off x="446881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9" name="Rectangle 71"/>
          <p:cNvSpPr>
            <a:spLocks noChangeArrowheads="1"/>
          </p:cNvSpPr>
          <p:nvPr/>
        </p:nvSpPr>
        <p:spPr bwMode="auto">
          <a:xfrm>
            <a:off x="4621213" y="5083175"/>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rN®sN</a:t>
            </a:r>
            <a:endParaRPr lang="en-US" altLang="en-US" sz="2400">
              <a:solidFill>
                <a:schemeClr val="bg1"/>
              </a:solidFill>
              <a:latin typeface="Times New Roman" charset="0"/>
              <a:ea typeface="Times New Roman" charset="0"/>
              <a:cs typeface="Times New Roman" charset="0"/>
            </a:endParaRPr>
          </a:p>
        </p:txBody>
      </p:sp>
      <p:sp>
        <p:nvSpPr>
          <p:cNvPr id="37960" name="Rectangle 72"/>
          <p:cNvSpPr>
            <a:spLocks noChangeArrowheads="1"/>
          </p:cNvSpPr>
          <p:nvPr/>
        </p:nvSpPr>
        <p:spPr bwMode="auto">
          <a:xfrm>
            <a:off x="55546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1" name="Rectangle 73"/>
          <p:cNvSpPr>
            <a:spLocks noChangeArrowheads="1"/>
          </p:cNvSpPr>
          <p:nvPr/>
        </p:nvSpPr>
        <p:spPr bwMode="auto">
          <a:xfrm>
            <a:off x="5707063" y="5083175"/>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sN®sN</a:t>
            </a:r>
            <a:endParaRPr lang="en-US" altLang="en-US" sz="2400">
              <a:solidFill>
                <a:schemeClr val="bg1"/>
              </a:solidFill>
              <a:latin typeface="Times New Roman" charset="0"/>
              <a:ea typeface="Times New Roman" charset="0"/>
              <a:cs typeface="Times New Roman" charset="0"/>
            </a:endParaRPr>
          </a:p>
        </p:txBody>
      </p:sp>
      <p:sp>
        <p:nvSpPr>
          <p:cNvPr id="37962" name="Rectangle 74"/>
          <p:cNvSpPr>
            <a:spLocks noChangeArrowheads="1"/>
          </p:cNvSpPr>
          <p:nvPr/>
        </p:nvSpPr>
        <p:spPr bwMode="auto">
          <a:xfrm>
            <a:off x="664051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3" name="Rectangle 75"/>
          <p:cNvSpPr>
            <a:spLocks noChangeArrowheads="1"/>
          </p:cNvSpPr>
          <p:nvPr/>
        </p:nvSpPr>
        <p:spPr bwMode="auto">
          <a:xfrm>
            <a:off x="6792913" y="5083175"/>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KL®sN</a:t>
            </a:r>
            <a:endParaRPr lang="en-US" altLang="en-US" sz="2400">
              <a:solidFill>
                <a:schemeClr val="bg1"/>
              </a:solidFill>
              <a:latin typeface="Times New Roman" charset="0"/>
              <a:ea typeface="Times New Roman" charset="0"/>
              <a:cs typeface="Times New Roman" charset="0"/>
            </a:endParaRPr>
          </a:p>
        </p:txBody>
      </p:sp>
      <p:sp>
        <p:nvSpPr>
          <p:cNvPr id="37964" name="Rectangle 76"/>
          <p:cNvSpPr>
            <a:spLocks noChangeArrowheads="1"/>
          </p:cNvSpPr>
          <p:nvPr/>
        </p:nvSpPr>
        <p:spPr bwMode="auto">
          <a:xfrm>
            <a:off x="77263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5" name="Rectangle 77"/>
          <p:cNvSpPr>
            <a:spLocks noChangeArrowheads="1"/>
          </p:cNvSpPr>
          <p:nvPr/>
        </p:nvSpPr>
        <p:spPr bwMode="auto">
          <a:xfrm>
            <a:off x="7878763" y="5083175"/>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KS®sN</a:t>
            </a:r>
            <a:endParaRPr lang="en-US" altLang="en-US" sz="2400">
              <a:solidFill>
                <a:schemeClr val="bg1"/>
              </a:solidFill>
              <a:latin typeface="Times New Roman" charset="0"/>
              <a:ea typeface="Times New Roman" charset="0"/>
              <a:cs typeface="Times New Roman" charset="0"/>
            </a:endParaRPr>
          </a:p>
        </p:txBody>
      </p:sp>
      <p:sp>
        <p:nvSpPr>
          <p:cNvPr id="37966" name="Rectangle 78"/>
          <p:cNvSpPr>
            <a:spLocks noChangeArrowheads="1"/>
          </p:cNvSpPr>
          <p:nvPr/>
        </p:nvSpPr>
        <p:spPr bwMode="auto">
          <a:xfrm>
            <a:off x="12112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7" name="Rectangle 79"/>
          <p:cNvSpPr>
            <a:spLocks noChangeArrowheads="1"/>
          </p:cNvSpPr>
          <p:nvPr/>
        </p:nvSpPr>
        <p:spPr bwMode="auto">
          <a:xfrm>
            <a:off x="1363663" y="5473700"/>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pN®KL</a:t>
            </a:r>
            <a:endParaRPr lang="en-US" altLang="en-US" sz="2400">
              <a:solidFill>
                <a:schemeClr val="bg1"/>
              </a:solidFill>
              <a:latin typeface="Times New Roman" charset="0"/>
              <a:ea typeface="Times New Roman" charset="0"/>
              <a:cs typeface="Times New Roman" charset="0"/>
            </a:endParaRPr>
          </a:p>
        </p:txBody>
      </p:sp>
      <p:sp>
        <p:nvSpPr>
          <p:cNvPr id="37968" name="Rectangle 80"/>
          <p:cNvSpPr>
            <a:spLocks noChangeArrowheads="1"/>
          </p:cNvSpPr>
          <p:nvPr/>
        </p:nvSpPr>
        <p:spPr bwMode="auto">
          <a:xfrm>
            <a:off x="229711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9" name="Rectangle 81"/>
          <p:cNvSpPr>
            <a:spLocks noChangeArrowheads="1"/>
          </p:cNvSpPr>
          <p:nvPr/>
        </p:nvSpPr>
        <p:spPr bwMode="auto">
          <a:xfrm>
            <a:off x="2449513" y="5473700"/>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hN®KL</a:t>
            </a:r>
            <a:endParaRPr lang="en-US" altLang="en-US" sz="2400">
              <a:solidFill>
                <a:schemeClr val="bg1"/>
              </a:solidFill>
              <a:latin typeface="Times New Roman" charset="0"/>
              <a:ea typeface="Times New Roman" charset="0"/>
              <a:cs typeface="Times New Roman" charset="0"/>
            </a:endParaRPr>
          </a:p>
        </p:txBody>
      </p:sp>
      <p:sp>
        <p:nvSpPr>
          <p:cNvPr id="37970" name="Rectangle 82"/>
          <p:cNvSpPr>
            <a:spLocks noChangeArrowheads="1"/>
          </p:cNvSpPr>
          <p:nvPr/>
        </p:nvSpPr>
        <p:spPr bwMode="auto">
          <a:xfrm>
            <a:off x="33829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1" name="Rectangle 83"/>
          <p:cNvSpPr>
            <a:spLocks noChangeArrowheads="1"/>
          </p:cNvSpPr>
          <p:nvPr/>
        </p:nvSpPr>
        <p:spPr bwMode="auto">
          <a:xfrm>
            <a:off x="3535363" y="5473700"/>
            <a:ext cx="6715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gN®KL</a:t>
            </a:r>
            <a:endParaRPr lang="en-US" altLang="en-US" sz="2400">
              <a:solidFill>
                <a:schemeClr val="bg1"/>
              </a:solidFill>
              <a:latin typeface="Times New Roman" charset="0"/>
              <a:ea typeface="Times New Roman" charset="0"/>
              <a:cs typeface="Times New Roman" charset="0"/>
            </a:endParaRPr>
          </a:p>
        </p:txBody>
      </p:sp>
      <p:sp>
        <p:nvSpPr>
          <p:cNvPr id="37972" name="Rectangle 84"/>
          <p:cNvSpPr>
            <a:spLocks noChangeArrowheads="1"/>
          </p:cNvSpPr>
          <p:nvPr/>
        </p:nvSpPr>
        <p:spPr bwMode="auto">
          <a:xfrm>
            <a:off x="446881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3" name="Rectangle 85"/>
          <p:cNvSpPr>
            <a:spLocks noChangeArrowheads="1"/>
          </p:cNvSpPr>
          <p:nvPr/>
        </p:nvSpPr>
        <p:spPr bwMode="auto">
          <a:xfrm>
            <a:off x="4621213" y="5473700"/>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rN®KL</a:t>
            </a:r>
            <a:endParaRPr lang="en-US" altLang="en-US" sz="2400">
              <a:solidFill>
                <a:schemeClr val="bg1"/>
              </a:solidFill>
              <a:latin typeface="Times New Roman" charset="0"/>
              <a:ea typeface="Times New Roman" charset="0"/>
              <a:cs typeface="Times New Roman" charset="0"/>
            </a:endParaRPr>
          </a:p>
        </p:txBody>
      </p:sp>
      <p:sp>
        <p:nvSpPr>
          <p:cNvPr id="37974" name="Rectangle 86"/>
          <p:cNvSpPr>
            <a:spLocks noChangeArrowheads="1"/>
          </p:cNvSpPr>
          <p:nvPr/>
        </p:nvSpPr>
        <p:spPr bwMode="auto">
          <a:xfrm>
            <a:off x="55546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5" name="Rectangle 87"/>
          <p:cNvSpPr>
            <a:spLocks noChangeArrowheads="1"/>
          </p:cNvSpPr>
          <p:nvPr/>
        </p:nvSpPr>
        <p:spPr bwMode="auto">
          <a:xfrm>
            <a:off x="5707063" y="5473700"/>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sN®KL</a:t>
            </a:r>
            <a:endParaRPr lang="en-US" altLang="en-US" sz="2400">
              <a:solidFill>
                <a:schemeClr val="bg1"/>
              </a:solidFill>
              <a:latin typeface="Times New Roman" charset="0"/>
              <a:ea typeface="Times New Roman" charset="0"/>
              <a:cs typeface="Times New Roman" charset="0"/>
            </a:endParaRPr>
          </a:p>
        </p:txBody>
      </p:sp>
      <p:sp>
        <p:nvSpPr>
          <p:cNvPr id="37976" name="Rectangle 88"/>
          <p:cNvSpPr>
            <a:spLocks noChangeArrowheads="1"/>
          </p:cNvSpPr>
          <p:nvPr/>
        </p:nvSpPr>
        <p:spPr bwMode="auto">
          <a:xfrm>
            <a:off x="664051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7" name="Rectangle 89"/>
          <p:cNvSpPr>
            <a:spLocks noChangeArrowheads="1"/>
          </p:cNvSpPr>
          <p:nvPr/>
        </p:nvSpPr>
        <p:spPr bwMode="auto">
          <a:xfrm>
            <a:off x="6792913" y="5473700"/>
            <a:ext cx="7239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KL®KL</a:t>
            </a:r>
            <a:endParaRPr lang="en-US" altLang="en-US" sz="2400">
              <a:solidFill>
                <a:schemeClr val="bg1"/>
              </a:solidFill>
              <a:latin typeface="Times New Roman" charset="0"/>
              <a:ea typeface="Times New Roman" charset="0"/>
              <a:cs typeface="Times New Roman" charset="0"/>
            </a:endParaRPr>
          </a:p>
        </p:txBody>
      </p:sp>
      <p:sp>
        <p:nvSpPr>
          <p:cNvPr id="37978" name="Rectangle 90"/>
          <p:cNvSpPr>
            <a:spLocks noChangeArrowheads="1"/>
          </p:cNvSpPr>
          <p:nvPr/>
        </p:nvSpPr>
        <p:spPr bwMode="auto">
          <a:xfrm>
            <a:off x="77263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9" name="Rectangle 91"/>
          <p:cNvSpPr>
            <a:spLocks noChangeArrowheads="1"/>
          </p:cNvSpPr>
          <p:nvPr/>
        </p:nvSpPr>
        <p:spPr bwMode="auto">
          <a:xfrm>
            <a:off x="7878763" y="5473700"/>
            <a:ext cx="7064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KS®KL</a:t>
            </a:r>
            <a:endParaRPr lang="en-US" altLang="en-US" sz="2400">
              <a:solidFill>
                <a:schemeClr val="bg1"/>
              </a:solidFill>
              <a:latin typeface="Times New Roman" charset="0"/>
              <a:ea typeface="Times New Roman" charset="0"/>
              <a:cs typeface="Times New Roman" charset="0"/>
            </a:endParaRPr>
          </a:p>
        </p:txBody>
      </p:sp>
      <p:sp>
        <p:nvSpPr>
          <p:cNvPr id="37980" name="Rectangle 92"/>
          <p:cNvSpPr>
            <a:spLocks noChangeArrowheads="1"/>
          </p:cNvSpPr>
          <p:nvPr/>
        </p:nvSpPr>
        <p:spPr bwMode="auto">
          <a:xfrm>
            <a:off x="12112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1" name="Rectangle 93"/>
          <p:cNvSpPr>
            <a:spLocks noChangeArrowheads="1"/>
          </p:cNvSpPr>
          <p:nvPr/>
        </p:nvSpPr>
        <p:spPr bwMode="auto">
          <a:xfrm>
            <a:off x="1363663" y="5862638"/>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pN®KS</a:t>
            </a:r>
            <a:endParaRPr lang="en-US" altLang="en-US" sz="2400">
              <a:solidFill>
                <a:schemeClr val="bg1"/>
              </a:solidFill>
              <a:latin typeface="Times New Roman" charset="0"/>
              <a:ea typeface="Times New Roman" charset="0"/>
              <a:cs typeface="Times New Roman" charset="0"/>
            </a:endParaRPr>
          </a:p>
        </p:txBody>
      </p:sp>
      <p:sp>
        <p:nvSpPr>
          <p:cNvPr id="37982" name="Rectangle 94"/>
          <p:cNvSpPr>
            <a:spLocks noChangeArrowheads="1"/>
          </p:cNvSpPr>
          <p:nvPr/>
        </p:nvSpPr>
        <p:spPr bwMode="auto">
          <a:xfrm>
            <a:off x="229711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3" name="Rectangle 95"/>
          <p:cNvSpPr>
            <a:spLocks noChangeArrowheads="1"/>
          </p:cNvSpPr>
          <p:nvPr/>
        </p:nvSpPr>
        <p:spPr bwMode="auto">
          <a:xfrm>
            <a:off x="2449513" y="5862638"/>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hN®KS</a:t>
            </a:r>
            <a:endParaRPr lang="en-US" altLang="en-US" sz="2400">
              <a:solidFill>
                <a:schemeClr val="bg1"/>
              </a:solidFill>
              <a:latin typeface="Times New Roman" charset="0"/>
              <a:ea typeface="Times New Roman" charset="0"/>
              <a:cs typeface="Times New Roman" charset="0"/>
            </a:endParaRPr>
          </a:p>
        </p:txBody>
      </p:sp>
      <p:sp>
        <p:nvSpPr>
          <p:cNvPr id="37984" name="Rectangle 96"/>
          <p:cNvSpPr>
            <a:spLocks noChangeArrowheads="1"/>
          </p:cNvSpPr>
          <p:nvPr/>
        </p:nvSpPr>
        <p:spPr bwMode="auto">
          <a:xfrm>
            <a:off x="33829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5" name="Rectangle 97"/>
          <p:cNvSpPr>
            <a:spLocks noChangeArrowheads="1"/>
          </p:cNvSpPr>
          <p:nvPr/>
        </p:nvSpPr>
        <p:spPr bwMode="auto">
          <a:xfrm>
            <a:off x="3535363" y="5862638"/>
            <a:ext cx="6540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gN®KS</a:t>
            </a:r>
            <a:endParaRPr lang="en-US" altLang="en-US" sz="2400">
              <a:solidFill>
                <a:schemeClr val="bg1"/>
              </a:solidFill>
              <a:latin typeface="Times New Roman" charset="0"/>
              <a:ea typeface="Times New Roman" charset="0"/>
              <a:cs typeface="Times New Roman" charset="0"/>
            </a:endParaRPr>
          </a:p>
        </p:txBody>
      </p:sp>
      <p:sp>
        <p:nvSpPr>
          <p:cNvPr id="37986" name="Rectangle 98"/>
          <p:cNvSpPr>
            <a:spLocks noChangeArrowheads="1"/>
          </p:cNvSpPr>
          <p:nvPr/>
        </p:nvSpPr>
        <p:spPr bwMode="auto">
          <a:xfrm>
            <a:off x="446881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7" name="Rectangle 99"/>
          <p:cNvSpPr>
            <a:spLocks noChangeArrowheads="1"/>
          </p:cNvSpPr>
          <p:nvPr/>
        </p:nvSpPr>
        <p:spPr bwMode="auto">
          <a:xfrm>
            <a:off x="4621213" y="5862638"/>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rN®KS</a:t>
            </a:r>
            <a:endParaRPr lang="en-US" altLang="en-US" sz="2400">
              <a:solidFill>
                <a:schemeClr val="bg1"/>
              </a:solidFill>
              <a:latin typeface="Times New Roman" charset="0"/>
              <a:ea typeface="Times New Roman" charset="0"/>
              <a:cs typeface="Times New Roman" charset="0"/>
            </a:endParaRPr>
          </a:p>
        </p:txBody>
      </p:sp>
      <p:sp>
        <p:nvSpPr>
          <p:cNvPr id="37988" name="Rectangle 100"/>
          <p:cNvSpPr>
            <a:spLocks noChangeArrowheads="1"/>
          </p:cNvSpPr>
          <p:nvPr/>
        </p:nvSpPr>
        <p:spPr bwMode="auto">
          <a:xfrm>
            <a:off x="55546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9" name="Rectangle 101"/>
          <p:cNvSpPr>
            <a:spLocks noChangeArrowheads="1"/>
          </p:cNvSpPr>
          <p:nvPr/>
        </p:nvSpPr>
        <p:spPr bwMode="auto">
          <a:xfrm>
            <a:off x="5707063" y="5862638"/>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sN®KS</a:t>
            </a:r>
            <a:endParaRPr lang="en-US" altLang="en-US" sz="2400">
              <a:solidFill>
                <a:schemeClr val="bg1"/>
              </a:solidFill>
              <a:latin typeface="Times New Roman" charset="0"/>
              <a:ea typeface="Times New Roman" charset="0"/>
              <a:cs typeface="Times New Roman" charset="0"/>
            </a:endParaRPr>
          </a:p>
        </p:txBody>
      </p:sp>
      <p:sp>
        <p:nvSpPr>
          <p:cNvPr id="37990" name="Rectangle 102"/>
          <p:cNvSpPr>
            <a:spLocks noChangeArrowheads="1"/>
          </p:cNvSpPr>
          <p:nvPr/>
        </p:nvSpPr>
        <p:spPr bwMode="auto">
          <a:xfrm>
            <a:off x="664051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91" name="Rectangle 103"/>
          <p:cNvSpPr>
            <a:spLocks noChangeArrowheads="1"/>
          </p:cNvSpPr>
          <p:nvPr/>
        </p:nvSpPr>
        <p:spPr bwMode="auto">
          <a:xfrm>
            <a:off x="6792913" y="5862638"/>
            <a:ext cx="7064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KL®KS</a:t>
            </a:r>
            <a:endParaRPr lang="en-US" altLang="en-US" sz="2400">
              <a:solidFill>
                <a:schemeClr val="bg1"/>
              </a:solidFill>
              <a:latin typeface="Times New Roman" charset="0"/>
              <a:ea typeface="Times New Roman" charset="0"/>
              <a:cs typeface="Times New Roman" charset="0"/>
            </a:endParaRPr>
          </a:p>
        </p:txBody>
      </p:sp>
      <p:sp>
        <p:nvSpPr>
          <p:cNvPr id="37992" name="Rectangle 104"/>
          <p:cNvSpPr>
            <a:spLocks noChangeArrowheads="1"/>
          </p:cNvSpPr>
          <p:nvPr/>
        </p:nvSpPr>
        <p:spPr bwMode="auto">
          <a:xfrm>
            <a:off x="77263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93" name="Rectangle 105"/>
          <p:cNvSpPr>
            <a:spLocks noChangeArrowheads="1"/>
          </p:cNvSpPr>
          <p:nvPr/>
        </p:nvSpPr>
        <p:spPr bwMode="auto">
          <a:xfrm>
            <a:off x="7878763" y="5862638"/>
            <a:ext cx="68897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KS®KS</a:t>
            </a:r>
            <a:endParaRPr lang="en-US" altLang="en-US" sz="2400">
              <a:solidFill>
                <a:schemeClr val="bg1"/>
              </a:solidFill>
              <a:latin typeface="Times New Roman" charset="0"/>
              <a:ea typeface="Times New Roman" charset="0"/>
              <a:cs typeface="Times New Roman" charset="0"/>
            </a:endParaRPr>
          </a:p>
        </p:txBody>
      </p:sp>
      <p:sp>
        <p:nvSpPr>
          <p:cNvPr id="37994" name="Line 106"/>
          <p:cNvSpPr>
            <a:spLocks noChangeShapeType="1"/>
          </p:cNvSpPr>
          <p:nvPr/>
        </p:nvSpPr>
        <p:spPr bwMode="auto">
          <a:xfrm>
            <a:off x="1143000" y="3352800"/>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95" name="Rectangle 107"/>
          <p:cNvSpPr>
            <a:spLocks noChangeArrowheads="1"/>
          </p:cNvSpPr>
          <p:nvPr/>
        </p:nvSpPr>
        <p:spPr bwMode="auto">
          <a:xfrm>
            <a:off x="1143000" y="3352800"/>
            <a:ext cx="7600950" cy="174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996" name="Line 108"/>
          <p:cNvSpPr>
            <a:spLocks noChangeShapeType="1"/>
          </p:cNvSpPr>
          <p:nvPr/>
        </p:nvSpPr>
        <p:spPr bwMode="auto">
          <a:xfrm>
            <a:off x="1143000" y="3743325"/>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97" name="Rectangle 109"/>
          <p:cNvSpPr>
            <a:spLocks noChangeArrowheads="1"/>
          </p:cNvSpPr>
          <p:nvPr/>
        </p:nvSpPr>
        <p:spPr bwMode="auto">
          <a:xfrm>
            <a:off x="1143000" y="3743325"/>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998" name="Line 110"/>
          <p:cNvSpPr>
            <a:spLocks noChangeShapeType="1"/>
          </p:cNvSpPr>
          <p:nvPr/>
        </p:nvSpPr>
        <p:spPr bwMode="auto">
          <a:xfrm>
            <a:off x="1143000" y="4133850"/>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99" name="Rectangle 111"/>
          <p:cNvSpPr>
            <a:spLocks noChangeArrowheads="1"/>
          </p:cNvSpPr>
          <p:nvPr/>
        </p:nvSpPr>
        <p:spPr bwMode="auto">
          <a:xfrm>
            <a:off x="1143000" y="4133850"/>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0" name="Line 112"/>
          <p:cNvSpPr>
            <a:spLocks noChangeShapeType="1"/>
          </p:cNvSpPr>
          <p:nvPr/>
        </p:nvSpPr>
        <p:spPr bwMode="auto">
          <a:xfrm>
            <a:off x="668338" y="4641972"/>
            <a:ext cx="7600950"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8001" name="Rectangle 113"/>
          <p:cNvSpPr>
            <a:spLocks noChangeArrowheads="1"/>
          </p:cNvSpPr>
          <p:nvPr/>
        </p:nvSpPr>
        <p:spPr bwMode="auto">
          <a:xfrm>
            <a:off x="1143000" y="4522788"/>
            <a:ext cx="7600950" cy="17462"/>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2" name="Line 114"/>
          <p:cNvSpPr>
            <a:spLocks noChangeShapeType="1"/>
          </p:cNvSpPr>
          <p:nvPr/>
        </p:nvSpPr>
        <p:spPr bwMode="auto">
          <a:xfrm>
            <a:off x="1143000" y="4913313"/>
            <a:ext cx="7600950"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3" name="Rectangle 115"/>
          <p:cNvSpPr>
            <a:spLocks noChangeArrowheads="1"/>
          </p:cNvSpPr>
          <p:nvPr/>
        </p:nvSpPr>
        <p:spPr bwMode="auto">
          <a:xfrm>
            <a:off x="1143000" y="4913313"/>
            <a:ext cx="7600950" cy="17462"/>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4" name="Line 116"/>
          <p:cNvSpPr>
            <a:spLocks noChangeShapeType="1"/>
          </p:cNvSpPr>
          <p:nvPr/>
        </p:nvSpPr>
        <p:spPr bwMode="auto">
          <a:xfrm>
            <a:off x="1087438" y="5317194"/>
            <a:ext cx="7600950"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5" name="Rectangle 117"/>
          <p:cNvSpPr>
            <a:spLocks noChangeArrowheads="1"/>
          </p:cNvSpPr>
          <p:nvPr/>
        </p:nvSpPr>
        <p:spPr bwMode="auto">
          <a:xfrm>
            <a:off x="1143000" y="5303838"/>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7" name="Rectangle 119"/>
          <p:cNvSpPr>
            <a:spLocks noChangeArrowheads="1"/>
          </p:cNvSpPr>
          <p:nvPr/>
        </p:nvSpPr>
        <p:spPr bwMode="auto">
          <a:xfrm>
            <a:off x="1143000" y="5694363"/>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8" name="Line 120"/>
          <p:cNvSpPr>
            <a:spLocks noChangeShapeType="1"/>
          </p:cNvSpPr>
          <p:nvPr/>
        </p:nvSpPr>
        <p:spPr bwMode="auto">
          <a:xfrm>
            <a:off x="1143000" y="6083300"/>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9" name="Rectangle 121"/>
          <p:cNvSpPr>
            <a:spLocks noChangeArrowheads="1"/>
          </p:cNvSpPr>
          <p:nvPr/>
        </p:nvSpPr>
        <p:spPr bwMode="auto">
          <a:xfrm>
            <a:off x="1143000" y="6083300"/>
            <a:ext cx="7600950" cy="174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0" name="Line 122"/>
          <p:cNvSpPr>
            <a:spLocks noChangeShapeType="1"/>
          </p:cNvSpPr>
          <p:nvPr/>
        </p:nvSpPr>
        <p:spPr bwMode="auto">
          <a:xfrm>
            <a:off x="11430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1" name="Rectangle 123"/>
          <p:cNvSpPr>
            <a:spLocks noChangeArrowheads="1"/>
          </p:cNvSpPr>
          <p:nvPr/>
        </p:nvSpPr>
        <p:spPr bwMode="auto">
          <a:xfrm>
            <a:off x="11430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3" name="Rectangle 125"/>
          <p:cNvSpPr>
            <a:spLocks noChangeArrowheads="1"/>
          </p:cNvSpPr>
          <p:nvPr/>
        </p:nvSpPr>
        <p:spPr bwMode="auto">
          <a:xfrm>
            <a:off x="22288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4" name="Line 126"/>
          <p:cNvSpPr>
            <a:spLocks noChangeShapeType="1"/>
          </p:cNvSpPr>
          <p:nvPr/>
        </p:nvSpPr>
        <p:spPr bwMode="auto">
          <a:xfrm>
            <a:off x="33147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5" name="Rectangle 127"/>
          <p:cNvSpPr>
            <a:spLocks noChangeArrowheads="1"/>
          </p:cNvSpPr>
          <p:nvPr/>
        </p:nvSpPr>
        <p:spPr bwMode="auto">
          <a:xfrm>
            <a:off x="33147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6" name="Line 128"/>
          <p:cNvSpPr>
            <a:spLocks noChangeShapeType="1"/>
          </p:cNvSpPr>
          <p:nvPr/>
        </p:nvSpPr>
        <p:spPr bwMode="auto">
          <a:xfrm>
            <a:off x="440055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7" name="Rectangle 129"/>
          <p:cNvSpPr>
            <a:spLocks noChangeArrowheads="1"/>
          </p:cNvSpPr>
          <p:nvPr/>
        </p:nvSpPr>
        <p:spPr bwMode="auto">
          <a:xfrm>
            <a:off x="44005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8" name="Line 130"/>
          <p:cNvSpPr>
            <a:spLocks noChangeShapeType="1"/>
          </p:cNvSpPr>
          <p:nvPr/>
        </p:nvSpPr>
        <p:spPr bwMode="auto">
          <a:xfrm>
            <a:off x="54864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9" name="Rectangle 131"/>
          <p:cNvSpPr>
            <a:spLocks noChangeArrowheads="1"/>
          </p:cNvSpPr>
          <p:nvPr/>
        </p:nvSpPr>
        <p:spPr bwMode="auto">
          <a:xfrm>
            <a:off x="54864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20" name="Line 132"/>
          <p:cNvSpPr>
            <a:spLocks noChangeShapeType="1"/>
          </p:cNvSpPr>
          <p:nvPr/>
        </p:nvSpPr>
        <p:spPr bwMode="auto">
          <a:xfrm>
            <a:off x="657225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21" name="Rectangle 133"/>
          <p:cNvSpPr>
            <a:spLocks noChangeArrowheads="1"/>
          </p:cNvSpPr>
          <p:nvPr/>
        </p:nvSpPr>
        <p:spPr bwMode="auto">
          <a:xfrm>
            <a:off x="65722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22" name="Line 134"/>
          <p:cNvSpPr>
            <a:spLocks noChangeShapeType="1"/>
          </p:cNvSpPr>
          <p:nvPr/>
        </p:nvSpPr>
        <p:spPr bwMode="auto">
          <a:xfrm>
            <a:off x="76581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23" name="Rectangle 135"/>
          <p:cNvSpPr>
            <a:spLocks noChangeArrowheads="1"/>
          </p:cNvSpPr>
          <p:nvPr/>
        </p:nvSpPr>
        <p:spPr bwMode="auto">
          <a:xfrm>
            <a:off x="76581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24" name="Line 136"/>
          <p:cNvSpPr>
            <a:spLocks noChangeShapeType="1"/>
          </p:cNvSpPr>
          <p:nvPr/>
        </p:nvSpPr>
        <p:spPr bwMode="auto">
          <a:xfrm>
            <a:off x="874395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25" name="Rectangle 137"/>
          <p:cNvSpPr>
            <a:spLocks noChangeArrowheads="1"/>
          </p:cNvSpPr>
          <p:nvPr/>
        </p:nvSpPr>
        <p:spPr bwMode="auto">
          <a:xfrm>
            <a:off x="87439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6154" name="Rectangle 138"/>
          <p:cNvSpPr>
            <a:spLocks noChangeArrowheads="1"/>
          </p:cNvSpPr>
          <p:nvPr/>
        </p:nvSpPr>
        <p:spPr bwMode="auto">
          <a:xfrm>
            <a:off x="4427159" y="1242030"/>
            <a:ext cx="4294187" cy="1600200"/>
          </a:xfrm>
          <a:prstGeom prst="rect">
            <a:avLst/>
          </a:prstGeom>
          <a:solidFill>
            <a:schemeClr val="accent3">
              <a:lumMod val="75000"/>
            </a:schemeClr>
          </a:solidFill>
          <a:ln w="9525">
            <a:solidFill>
              <a:srgbClr val="000000"/>
            </a:solidFill>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en-US" altLang="en-US" sz="2400" dirty="0">
                <a:solidFill>
                  <a:schemeClr val="bg1"/>
                </a:solidFill>
                <a:latin typeface="Book Antiqua" charset="0"/>
                <a:ea typeface="Book Antiqua" charset="0"/>
                <a:cs typeface="Book Antiqua" charset="0"/>
              </a:rPr>
              <a:t>The </a:t>
            </a:r>
            <a:r>
              <a:rPr lang="en-US" altLang="en-US" sz="2400" dirty="0">
                <a:solidFill>
                  <a:srgbClr val="FFFF00"/>
                </a:solidFill>
                <a:latin typeface="Book Antiqua" charset="0"/>
                <a:ea typeface="Book Antiqua" charset="0"/>
                <a:cs typeface="Book Antiqua" charset="0"/>
              </a:rPr>
              <a:t>same</a:t>
            </a:r>
            <a:r>
              <a:rPr lang="en-US" altLang="en-US" sz="2400" i="1" dirty="0">
                <a:solidFill>
                  <a:schemeClr val="bg1"/>
                </a:solidFill>
                <a:latin typeface="Book Antiqua" charset="0"/>
                <a:ea typeface="Book Antiqua" charset="0"/>
                <a:cs typeface="Book Antiqua" charset="0"/>
              </a:rPr>
              <a:t> </a:t>
            </a:r>
            <a:r>
              <a:rPr lang="en-US" altLang="en-US" sz="2400" dirty="0">
                <a:solidFill>
                  <a:schemeClr val="bg1"/>
                </a:solidFill>
                <a:latin typeface="Book Antiqua" charset="0"/>
                <a:ea typeface="Book Antiqua" charset="0"/>
                <a:cs typeface="Book Antiqua" charset="0"/>
              </a:rPr>
              <a:t>N* resonance must be found in </a:t>
            </a:r>
            <a:r>
              <a:rPr lang="en-US" altLang="en-US" sz="2400" dirty="0">
                <a:solidFill>
                  <a:srgbClr val="FFFF00"/>
                </a:solidFill>
                <a:latin typeface="Book Antiqua" charset="0"/>
                <a:ea typeface="Book Antiqua" charset="0"/>
                <a:cs typeface="Book Antiqua" charset="0"/>
              </a:rPr>
              <a:t>different</a:t>
            </a:r>
            <a:r>
              <a:rPr lang="en-US" altLang="en-US" sz="2400" dirty="0">
                <a:solidFill>
                  <a:schemeClr val="bg1"/>
                </a:solidFill>
                <a:latin typeface="Book Antiqua" charset="0"/>
                <a:ea typeface="Book Antiqua" charset="0"/>
                <a:cs typeface="Book Antiqua" charset="0"/>
              </a:rPr>
              <a:t> reaction channels in a consistent way!</a:t>
            </a:r>
            <a:endParaRPr lang="en-US" altLang="en-US" sz="2400" dirty="0">
              <a:solidFill>
                <a:srgbClr val="FFFF99"/>
              </a:solidFill>
              <a:latin typeface="Book Antiqua" charset="0"/>
              <a:ea typeface="Book Antiqua" charset="0"/>
              <a:cs typeface="Book Antiqua" charset="0"/>
            </a:endParaRPr>
          </a:p>
        </p:txBody>
      </p:sp>
      <p:grpSp>
        <p:nvGrpSpPr>
          <p:cNvPr id="38027" name="Group 139"/>
          <p:cNvGrpSpPr>
            <a:grpSpLocks/>
          </p:cNvGrpSpPr>
          <p:nvPr/>
        </p:nvGrpSpPr>
        <p:grpSpPr bwMode="auto">
          <a:xfrm>
            <a:off x="498475" y="921681"/>
            <a:ext cx="3503682" cy="2246313"/>
            <a:chOff x="720" y="624"/>
            <a:chExt cx="2369" cy="1415"/>
          </a:xfrm>
        </p:grpSpPr>
        <p:sp>
          <p:nvSpPr>
            <p:cNvPr id="38029" name="Text Box 140"/>
            <p:cNvSpPr txBox="1">
              <a:spLocks noChangeArrowheads="1"/>
            </p:cNvSpPr>
            <p:nvPr/>
          </p:nvSpPr>
          <p:spPr bwMode="auto">
            <a:xfrm>
              <a:off x="720" y="624"/>
              <a:ext cx="2369" cy="1415"/>
            </a:xfrm>
            <a:prstGeom prst="rect">
              <a:avLst/>
            </a:prstGeom>
            <a:solidFill>
              <a:srgbClr val="FFFF00"/>
            </a:solidFill>
            <a:ln w="19050">
              <a:solidFill>
                <a:srgbClr val="FF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r>
                <a:rPr lang="en-US" altLang="en-US" sz="2800" b="1" dirty="0">
                  <a:solidFill>
                    <a:srgbClr val="660033"/>
                  </a:solidFill>
                  <a:latin typeface="Times New Roman" charset="0"/>
                  <a:ea typeface="Times New Roman" charset="0"/>
                  <a:cs typeface="Times New Roman" charset="0"/>
                  <a:sym typeface="Symbol" charset="2"/>
                </a:rPr>
                <a:t>		                N</a:t>
              </a:r>
            </a:p>
            <a:p>
              <a:pPr algn="l"/>
              <a:r>
                <a:rPr lang="en-US" altLang="en-US" sz="2800" b="1" dirty="0">
                  <a:solidFill>
                    <a:srgbClr val="660033"/>
                  </a:solidFill>
                  <a:latin typeface="Times New Roman" charset="0"/>
                  <a:ea typeface="Times New Roman" charset="0"/>
                  <a:cs typeface="Times New Roman" charset="0"/>
                  <a:sym typeface="Symbol" charset="2"/>
                </a:rPr>
                <a:t>		              </a:t>
              </a:r>
              <a:r>
                <a:rPr lang="en-US" altLang="en-US" sz="2800" b="1" dirty="0">
                  <a:solidFill>
                    <a:srgbClr val="660033"/>
                  </a:solidFill>
                  <a:ea typeface="Arial" charset="0"/>
                  <a:cs typeface="Arial" charset="0"/>
                  <a:sym typeface="Symbol" charset="2"/>
                </a:rPr>
                <a:t></a:t>
              </a:r>
              <a:r>
                <a:rPr lang="en-US" altLang="en-US" sz="2800" b="1" dirty="0">
                  <a:solidFill>
                    <a:srgbClr val="660033"/>
                  </a:solidFill>
                  <a:latin typeface="Times New Roman" charset="0"/>
                  <a:ea typeface="Times New Roman" charset="0"/>
                  <a:cs typeface="Times New Roman" charset="0"/>
                  <a:sym typeface="Symbol" charset="2"/>
                </a:rPr>
                <a:t>N</a:t>
              </a:r>
            </a:p>
            <a:p>
              <a:pPr algn="l"/>
              <a:r>
                <a:rPr lang="en-US" altLang="en-US" sz="2800" b="1" dirty="0">
                  <a:solidFill>
                    <a:srgbClr val="660033"/>
                  </a:solidFill>
                  <a:latin typeface="Times New Roman" charset="0"/>
                  <a:ea typeface="Times New Roman" charset="0"/>
                  <a:cs typeface="Times New Roman" charset="0"/>
                  <a:sym typeface="Symbol" charset="2"/>
                </a:rPr>
                <a:t>N  N*     </a:t>
              </a:r>
              <a:r>
                <a:rPr lang="en-US" altLang="en-US" sz="2800" b="1" dirty="0">
                  <a:solidFill>
                    <a:srgbClr val="660033"/>
                  </a:solidFill>
                  <a:ea typeface="Arial" charset="0"/>
                  <a:cs typeface="Arial" charset="0"/>
                  <a:sym typeface="Symbol" charset="2"/>
                </a:rPr>
                <a:t></a:t>
              </a:r>
              <a:r>
                <a:rPr lang="en-US" altLang="en-US" sz="2800" b="1" dirty="0">
                  <a:solidFill>
                    <a:srgbClr val="660033"/>
                  </a:solidFill>
                  <a:latin typeface="Times New Roman" charset="0"/>
                  <a:ea typeface="Times New Roman" charset="0"/>
                  <a:cs typeface="Times New Roman" charset="0"/>
                  <a:sym typeface="Symbol" charset="2"/>
                </a:rPr>
                <a:t>N</a:t>
              </a:r>
            </a:p>
            <a:p>
              <a:pPr algn="l"/>
              <a:r>
                <a:rPr lang="en-US" altLang="en-US" sz="2800" b="1" dirty="0">
                  <a:solidFill>
                    <a:srgbClr val="660033"/>
                  </a:solidFill>
                  <a:latin typeface="Times New Roman" charset="0"/>
                  <a:ea typeface="Times New Roman" charset="0"/>
                  <a:cs typeface="Times New Roman" charset="0"/>
                  <a:sym typeface="Symbol" charset="2"/>
                </a:rPr>
                <a:t>		              K</a:t>
              </a:r>
              <a:r>
                <a:rPr lang="el-GR" altLang="en-US" sz="2800" b="1" dirty="0">
                  <a:solidFill>
                    <a:srgbClr val="660033"/>
                  </a:solidFill>
                  <a:latin typeface="Times New Roman" charset="0"/>
                  <a:ea typeface="Times New Roman" charset="0"/>
                  <a:cs typeface="Times New Roman" charset="0"/>
                  <a:sym typeface="Symbol" charset="2"/>
                </a:rPr>
                <a:t>Λ</a:t>
              </a:r>
              <a:r>
                <a:rPr lang="en-US" altLang="en-US" sz="2800" b="1" dirty="0">
                  <a:solidFill>
                    <a:srgbClr val="660033"/>
                  </a:solidFill>
                  <a:latin typeface="Times New Roman" charset="0"/>
                  <a:ea typeface="Times New Roman" charset="0"/>
                  <a:cs typeface="Times New Roman" charset="0"/>
                  <a:sym typeface="Symbol" charset="2"/>
                </a:rPr>
                <a:t>			                   K</a:t>
              </a:r>
              <a:r>
                <a:rPr lang="el-GR" altLang="en-US" sz="2800" b="1" dirty="0">
                  <a:solidFill>
                    <a:srgbClr val="660033"/>
                  </a:solidFill>
                  <a:latin typeface="Times New Roman" charset="0"/>
                  <a:ea typeface="Times New Roman" charset="0"/>
                  <a:cs typeface="Times New Roman" charset="0"/>
                  <a:sym typeface="Symbol" charset="2"/>
                </a:rPr>
                <a:t>Σ</a:t>
              </a:r>
              <a:endParaRPr lang="en-US" altLang="en-US" sz="2800" b="1" dirty="0">
                <a:solidFill>
                  <a:srgbClr val="660033"/>
                </a:solidFill>
                <a:latin typeface="Times New Roman" charset="0"/>
                <a:ea typeface="Times New Roman" charset="0"/>
                <a:cs typeface="Times New Roman" charset="0"/>
                <a:sym typeface="Symbol" charset="2"/>
              </a:endParaRPr>
            </a:p>
          </p:txBody>
        </p:sp>
        <p:sp>
          <p:nvSpPr>
            <p:cNvPr id="38030" name="AutoShape 141"/>
            <p:cNvSpPr>
              <a:spLocks/>
            </p:cNvSpPr>
            <p:nvPr/>
          </p:nvSpPr>
          <p:spPr bwMode="auto">
            <a:xfrm>
              <a:off x="2040" y="720"/>
              <a:ext cx="144" cy="1248"/>
            </a:xfrm>
            <a:prstGeom prst="leftBrace">
              <a:avLst>
                <a:gd name="adj1" fmla="val 72222"/>
                <a:gd name="adj2" fmla="val 50000"/>
              </a:avLst>
            </a:prstGeom>
            <a:noFill/>
            <a:ln w="3810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Tree>
    <p:extLst>
      <p:ext uri="{BB962C8B-B14F-4D97-AF65-F5344CB8AC3E}">
        <p14:creationId xmlns:p14="http://schemas.microsoft.com/office/powerpoint/2010/main" val="17276979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6154"/>
                                        </p:tgtEl>
                                        <p:attrNameLst>
                                          <p:attrName>style.visibility</p:attrName>
                                        </p:attrNameLst>
                                      </p:cBhvr>
                                      <p:to>
                                        <p:strVal val="visible"/>
                                      </p:to>
                                    </p:set>
                                    <p:anim calcmode="lin" valueType="num">
                                      <p:cBhvr>
                                        <p:cTn id="7" dur="500" fill="hold"/>
                                        <p:tgtEl>
                                          <p:spTgt spid="86154"/>
                                        </p:tgtEl>
                                        <p:attrNameLst>
                                          <p:attrName>ppt_w</p:attrName>
                                        </p:attrNameLst>
                                      </p:cBhvr>
                                      <p:tavLst>
                                        <p:tav tm="0">
                                          <p:val>
                                            <p:fltVal val="0"/>
                                          </p:val>
                                        </p:tav>
                                        <p:tav tm="100000">
                                          <p:val>
                                            <p:strVal val="#ppt_w"/>
                                          </p:val>
                                        </p:tav>
                                      </p:tavLst>
                                    </p:anim>
                                    <p:anim calcmode="lin" valueType="num">
                                      <p:cBhvr>
                                        <p:cTn id="8" dur="500" fill="hold"/>
                                        <p:tgtEl>
                                          <p:spTgt spid="8615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3"/>
                                        </p:tgtEl>
                                        <p:attrNameLst>
                                          <p:attrName>style.visibility</p:attrName>
                                        </p:attrNameLst>
                                      </p:cBhvr>
                                      <p:to>
                                        <p:strVal val="visible"/>
                                      </p:to>
                                    </p:set>
                                    <p:animEffect transition="in" filter="dissolve">
                                      <p:cBhvr>
                                        <p:cTn id="16"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2" grpId="0" animBg="1"/>
      <p:bldP spid="86154"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White Paper</a:t>
            </a:r>
          </a:p>
        </p:txBody>
      </p:sp>
      <p:sp>
        <p:nvSpPr>
          <p:cNvPr id="3" name="Content Placeholder 2"/>
          <p:cNvSpPr>
            <a:spLocks noGrp="1"/>
          </p:cNvSpPr>
          <p:nvPr>
            <p:ph idx="1"/>
          </p:nvPr>
        </p:nvSpPr>
        <p:spPr/>
        <p:txBody>
          <a:bodyPr/>
          <a:lstStyle/>
          <a:p>
            <a:endParaRPr lang="en-US" dirty="0"/>
          </a:p>
        </p:txBody>
      </p:sp>
      <p:pic>
        <p:nvPicPr>
          <p:cNvPr id="9" name="Picture 8"/>
          <p:cNvPicPr>
            <a:picLocks noChangeAspect="1"/>
          </p:cNvPicPr>
          <p:nvPr/>
        </p:nvPicPr>
        <p:blipFill>
          <a:blip r:embed="rId2"/>
          <a:stretch>
            <a:fillRect/>
          </a:stretch>
        </p:blipFill>
        <p:spPr>
          <a:xfrm>
            <a:off x="168965" y="949773"/>
            <a:ext cx="4114800" cy="5482330"/>
          </a:xfrm>
          <a:prstGeom prst="rect">
            <a:avLst/>
          </a:prstGeom>
        </p:spPr>
      </p:pic>
      <p:pic>
        <p:nvPicPr>
          <p:cNvPr id="10" name="Picture 9"/>
          <p:cNvPicPr>
            <a:picLocks noChangeAspect="1"/>
          </p:cNvPicPr>
          <p:nvPr/>
        </p:nvPicPr>
        <p:blipFill>
          <a:blip r:embed="rId3"/>
          <a:stretch>
            <a:fillRect/>
          </a:stretch>
        </p:blipFill>
        <p:spPr>
          <a:xfrm>
            <a:off x="4733820" y="998259"/>
            <a:ext cx="3952980" cy="5482330"/>
          </a:xfrm>
          <a:prstGeom prst="rect">
            <a:avLst/>
          </a:prstGeom>
        </p:spPr>
      </p:pic>
      <p:pic>
        <p:nvPicPr>
          <p:cNvPr id="11" name="Picture 10"/>
          <p:cNvPicPr>
            <a:picLocks noChangeAspect="1"/>
          </p:cNvPicPr>
          <p:nvPr/>
        </p:nvPicPr>
        <p:blipFill>
          <a:blip r:embed="rId4"/>
          <a:stretch>
            <a:fillRect/>
          </a:stretch>
        </p:blipFill>
        <p:spPr>
          <a:xfrm>
            <a:off x="536713" y="3222207"/>
            <a:ext cx="7494104" cy="2037951"/>
          </a:xfrm>
          <a:prstGeom prst="rect">
            <a:avLst/>
          </a:prstGeom>
          <a:ln>
            <a:solidFill>
              <a:srgbClr val="FF0000"/>
            </a:solidFill>
          </a:ln>
        </p:spPr>
      </p:pic>
      <p:sp>
        <p:nvSpPr>
          <p:cNvPr id="12" name="Footer Placeholder 11"/>
          <p:cNvSpPr>
            <a:spLocks noGrp="1"/>
          </p:cNvSpPr>
          <p:nvPr>
            <p:ph type="ftr" sz="quarter" idx="11"/>
          </p:nvPr>
        </p:nvSpPr>
        <p:spPr/>
        <p:txBody>
          <a:bodyPr/>
          <a:lstStyle/>
          <a:p>
            <a:pPr>
              <a:defRPr/>
            </a:pPr>
            <a:r>
              <a:rPr lang="en-US"/>
              <a:t>P.L. Cole  -- Strong QCD from Hadron Structure Experiments    Nov. 6, 2019</a:t>
            </a:r>
            <a:endParaRPr lang="en-US" dirty="0"/>
          </a:p>
        </p:txBody>
      </p:sp>
    </p:spTree>
    <p:extLst>
      <p:ext uri="{BB962C8B-B14F-4D97-AF65-F5344CB8AC3E}">
        <p14:creationId xmlns:p14="http://schemas.microsoft.com/office/powerpoint/2010/main" val="132616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2800" b="1" dirty="0">
                <a:solidFill>
                  <a:srgbClr val="000090"/>
                </a:solidFill>
              </a:rPr>
              <a:t>Discussion Focus and Ultimate Goals</a:t>
            </a:r>
            <a:endParaRPr lang="en-US" altLang="en-US" sz="2800" dirty="0"/>
          </a:p>
        </p:txBody>
      </p:sp>
      <p:sp>
        <p:nvSpPr>
          <p:cNvPr id="8" name="TextBox 7"/>
          <p:cNvSpPr txBox="1"/>
          <p:nvPr/>
        </p:nvSpPr>
        <p:spPr>
          <a:xfrm>
            <a:off x="666750" y="1104840"/>
            <a:ext cx="7810500" cy="3984625"/>
          </a:xfrm>
          <a:prstGeom prst="rect">
            <a:avLst/>
          </a:prstGeom>
          <a:solidFill>
            <a:srgbClr val="FFBF16"/>
          </a:solidFill>
          <a:ln>
            <a:solidFill>
              <a:schemeClr val="tx1"/>
            </a:solidFill>
          </a:ln>
        </p:spPr>
        <p:txBody>
          <a:bodyPr>
            <a:spAutoFit/>
          </a:bodyPr>
          <a:lstStyle/>
          <a:p>
            <a:pPr eaLnBrk="1" hangingPunct="1">
              <a:defRPr/>
            </a:pPr>
            <a:endParaRPr lang="en-US" sz="500" dirty="0">
              <a:cs typeface="+mn-cs"/>
            </a:endParaRPr>
          </a:p>
          <a:p>
            <a:pPr marL="342900" indent="-342900" eaLnBrk="1" hangingPunct="1">
              <a:buFont typeface="+mj-lt"/>
              <a:buAutoNum type="arabicPeriod"/>
              <a:defRPr/>
            </a:pPr>
            <a:r>
              <a:rPr lang="en-US" sz="2000" dirty="0">
                <a:cs typeface="+mn-cs"/>
              </a:rPr>
              <a:t>Establish the nucleon excitation spectrum and reaction models with emphasis on the high-mass region and </a:t>
            </a:r>
            <a:r>
              <a:rPr lang="en-US" sz="2000" dirty="0" err="1">
                <a:cs typeface="+mn-cs"/>
              </a:rPr>
              <a:t>gluonic</a:t>
            </a:r>
            <a:r>
              <a:rPr lang="en-US" sz="2000" dirty="0">
                <a:cs typeface="+mn-cs"/>
              </a:rPr>
              <a:t> excitations;</a:t>
            </a:r>
          </a:p>
          <a:p>
            <a:pPr marL="342900" indent="-342900" eaLnBrk="1" hangingPunct="1">
              <a:buFont typeface="+mj-lt"/>
              <a:buAutoNum type="arabicPeriod"/>
              <a:defRPr/>
            </a:pPr>
            <a:endParaRPr lang="en-US" sz="1400" dirty="0">
              <a:cs typeface="+mn-cs"/>
            </a:endParaRPr>
          </a:p>
          <a:p>
            <a:pPr marL="342900" indent="-342900" eaLnBrk="1" hangingPunct="1">
              <a:buFont typeface="+mj-lt"/>
              <a:buAutoNum type="arabicPeriod"/>
              <a:defRPr/>
            </a:pPr>
            <a:r>
              <a:rPr lang="en-US" sz="2000" dirty="0">
                <a:cs typeface="+mn-cs"/>
              </a:rPr>
              <a:t>Measure space-like and time-like baryonic transition form factors, and thereby quantify the role of the active degrees of freedom in the nucleon excitation spectrum;</a:t>
            </a:r>
          </a:p>
          <a:p>
            <a:pPr marL="342900" indent="-342900" eaLnBrk="1" hangingPunct="1">
              <a:buFont typeface="+mj-lt"/>
              <a:buAutoNum type="arabicPeriod"/>
              <a:defRPr/>
            </a:pPr>
            <a:endParaRPr lang="en-US" sz="1400" dirty="0">
              <a:cs typeface="+mn-cs"/>
            </a:endParaRPr>
          </a:p>
          <a:p>
            <a:pPr marL="342900" indent="-342900" eaLnBrk="1" hangingPunct="1">
              <a:buFont typeface="+mj-lt"/>
              <a:buAutoNum type="arabicPeriod"/>
              <a:defRPr/>
            </a:pPr>
            <a:r>
              <a:rPr lang="en-US" sz="2000" dirty="0">
                <a:cs typeface="+mn-cs"/>
              </a:rPr>
              <a:t>Pin down the dressed-quark mass as a function of quark momentum, which will critically deepen our understanding of mass generation dynamics and emergence of quark-gluon confinement. </a:t>
            </a:r>
          </a:p>
          <a:p>
            <a:pPr marL="342900" indent="-342900" eaLnBrk="1" hangingPunct="1">
              <a:buFont typeface="+mj-lt"/>
              <a:buAutoNum type="arabicPeriod"/>
              <a:defRPr/>
            </a:pPr>
            <a:endParaRPr lang="en-US" sz="1400" dirty="0">
              <a:cs typeface="+mn-cs"/>
            </a:endParaRPr>
          </a:p>
          <a:p>
            <a:pPr marL="342900" indent="-342900" eaLnBrk="1" hangingPunct="1">
              <a:buFont typeface="+mj-lt"/>
              <a:buAutoNum type="arabicPeriod"/>
              <a:defRPr/>
            </a:pPr>
            <a:r>
              <a:rPr lang="en-US" sz="2000" dirty="0">
                <a:cs typeface="+mn-cs"/>
              </a:rPr>
              <a:t> Provide the analysis tools to enable comparisons of future lattice QCD simulations with experimental results.</a:t>
            </a:r>
          </a:p>
        </p:txBody>
      </p:sp>
      <p:sp>
        <p:nvSpPr>
          <p:cNvPr id="29701" name="TextBox 8"/>
          <p:cNvSpPr txBox="1">
            <a:spLocks noChangeArrowheads="1"/>
          </p:cNvSpPr>
          <p:nvPr/>
        </p:nvSpPr>
        <p:spPr bwMode="auto">
          <a:xfrm>
            <a:off x="914400" y="5270320"/>
            <a:ext cx="7315200" cy="892552"/>
          </a:xfrm>
          <a:prstGeom prst="rect">
            <a:avLst/>
          </a:prstGeom>
          <a:ln>
            <a:headEnd/>
            <a:tailEnd/>
          </a:ln>
        </p:spPr>
        <p:style>
          <a:lnRef idx="1">
            <a:schemeClr val="dk1"/>
          </a:lnRef>
          <a:fillRef idx="3">
            <a:schemeClr val="dk1"/>
          </a:fillRef>
          <a:effectRef idx="2">
            <a:schemeClr val="dk1"/>
          </a:effectRef>
          <a:fontRef idx="minor">
            <a:schemeClr val="lt1"/>
          </a:fontRef>
        </p:style>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endParaRPr lang="en-US" altLang="en-US" sz="1200" dirty="0"/>
          </a:p>
          <a:p>
            <a:pPr algn="ctr" eaLnBrk="1" hangingPunct="1">
              <a:spcBef>
                <a:spcPct val="0"/>
              </a:spcBef>
              <a:buFontTx/>
              <a:buNone/>
            </a:pPr>
            <a:r>
              <a:rPr lang="en-US" altLang="en-US" sz="2800" dirty="0">
                <a:solidFill>
                  <a:schemeClr val="bg1"/>
                </a:solidFill>
              </a:rPr>
              <a:t>White Paper </a:t>
            </a:r>
          </a:p>
          <a:p>
            <a:pPr algn="ctr" eaLnBrk="1" hangingPunct="1">
              <a:spcBef>
                <a:spcPct val="0"/>
              </a:spcBef>
              <a:buFontTx/>
              <a:buNone/>
            </a:pPr>
            <a:endParaRPr lang="en-US" altLang="en-US" sz="1200" dirty="0">
              <a:solidFill>
                <a:schemeClr val="bg1"/>
              </a:solidFill>
            </a:endParaRPr>
          </a:p>
        </p:txBody>
      </p:sp>
      <p:sp>
        <p:nvSpPr>
          <p:cNvPr id="2" name="Footer Placeholder 1"/>
          <p:cNvSpPr>
            <a:spLocks noGrp="1"/>
          </p:cNvSpPr>
          <p:nvPr>
            <p:ph type="ftr" sz="quarter" idx="11"/>
          </p:nvPr>
        </p:nvSpPr>
        <p:spPr/>
        <p:txBody>
          <a:bodyPr/>
          <a:lstStyle/>
          <a:p>
            <a:pPr>
              <a:defRPr/>
            </a:pPr>
            <a:r>
              <a:rPr lang="en-US"/>
              <a:t>P.L. Cole  -- Strong QCD from Hadron Structure Experiments    Nov. 6, 2019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ytuł 1"/>
          <p:cNvSpPr>
            <a:spLocks noGrp="1"/>
          </p:cNvSpPr>
          <p:nvPr>
            <p:ph type="title"/>
          </p:nvPr>
        </p:nvSpPr>
        <p:spPr>
          <a:xfrm>
            <a:off x="287337" y="-161228"/>
            <a:ext cx="8241060" cy="1143000"/>
          </a:xfrm>
        </p:spPr>
        <p:txBody>
          <a:bodyPr/>
          <a:lstStyle/>
          <a:p>
            <a:r>
              <a:rPr lang="pl-PL" altLang="en-US" sz="3200" b="1" dirty="0">
                <a:solidFill>
                  <a:srgbClr val="0066FF"/>
                </a:solidFill>
                <a:latin typeface="Arial" panose="020B0604020202020204" pitchFamily="34" charset="0"/>
                <a:cs typeface="Arial" panose="020B0604020202020204" pitchFamily="34" charset="0"/>
              </a:rPr>
              <a:t>Electromagnetic </a:t>
            </a:r>
            <a:r>
              <a:rPr lang="pl-PL" altLang="en-US" sz="3200" b="1" dirty="0" err="1">
                <a:solidFill>
                  <a:srgbClr val="0066FF"/>
                </a:solidFill>
                <a:latin typeface="Arial" panose="020B0604020202020204" pitchFamily="34" charset="0"/>
                <a:cs typeface="Arial" panose="020B0604020202020204" pitchFamily="34" charset="0"/>
              </a:rPr>
              <a:t>structure</a:t>
            </a:r>
            <a:r>
              <a:rPr lang="pl-PL" altLang="en-US" sz="3200" b="1" dirty="0">
                <a:solidFill>
                  <a:srgbClr val="0066FF"/>
                </a:solidFill>
                <a:latin typeface="Arial" panose="020B0604020202020204" pitchFamily="34" charset="0"/>
                <a:cs typeface="Arial" panose="020B0604020202020204" pitchFamily="34" charset="0"/>
              </a:rPr>
              <a:t> of </a:t>
            </a:r>
            <a:r>
              <a:rPr lang="pl-PL" altLang="en-US" sz="3200" b="1" dirty="0" err="1">
                <a:solidFill>
                  <a:srgbClr val="0066FF"/>
                </a:solidFill>
                <a:latin typeface="Arial" panose="020B0604020202020204" pitchFamily="34" charset="0"/>
                <a:cs typeface="Arial" panose="020B0604020202020204" pitchFamily="34" charset="0"/>
              </a:rPr>
              <a:t>baryons</a:t>
            </a:r>
            <a:endParaRPr lang="en-GB" altLang="en-US" sz="3200" b="1" dirty="0">
              <a:solidFill>
                <a:srgbClr val="0066FF"/>
              </a:solidFill>
              <a:latin typeface="Arial" panose="020B0604020202020204" pitchFamily="34" charset="0"/>
              <a:cs typeface="Arial" panose="020B0604020202020204" pitchFamily="34" charset="0"/>
            </a:endParaRPr>
          </a:p>
        </p:txBody>
      </p:sp>
      <p:pic>
        <p:nvPicPr>
          <p:cNvPr id="26628" name="Obraz 5"/>
          <p:cNvPicPr>
            <a:picLocks noChangeAspect="1"/>
          </p:cNvPicPr>
          <p:nvPr/>
        </p:nvPicPr>
        <p:blipFill rotWithShape="1">
          <a:blip r:embed="rId3">
            <a:extLst>
              <a:ext uri="{28A0092B-C50C-407E-A947-70E740481C1C}">
                <a14:useLocalDpi xmlns:a14="http://schemas.microsoft.com/office/drawing/2010/main" val="0"/>
              </a:ext>
            </a:extLst>
          </a:blip>
          <a:srcRect l="11329"/>
          <a:stretch/>
        </p:blipFill>
        <p:spPr bwMode="auto">
          <a:xfrm>
            <a:off x="203658" y="743988"/>
            <a:ext cx="6383673"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rostokąt 7"/>
          <p:cNvSpPr/>
          <p:nvPr/>
        </p:nvSpPr>
        <p:spPr>
          <a:xfrm>
            <a:off x="1913320" y="1293368"/>
            <a:ext cx="1152525" cy="4540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26630" name="pole tekstowe 6"/>
          <p:cNvSpPr txBox="1">
            <a:spLocks noChangeArrowheads="1"/>
          </p:cNvSpPr>
          <p:nvPr/>
        </p:nvSpPr>
        <p:spPr bwMode="auto">
          <a:xfrm>
            <a:off x="1841088" y="1346283"/>
            <a:ext cx="1296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l-PL" altLang="en-US" sz="1800" dirty="0">
                <a:latin typeface="Arial" panose="020B0604020202020204" pitchFamily="34" charset="0"/>
              </a:rPr>
              <a:t>N*</a:t>
            </a:r>
            <a:r>
              <a:rPr lang="pl-PL" altLang="en-US" sz="1800" dirty="0">
                <a:latin typeface="Arial" panose="020B0604020202020204" pitchFamily="34" charset="0"/>
                <a:sym typeface="Symbol" panose="05050102010706020507" pitchFamily="18" charset="2"/>
              </a:rPr>
              <a:t></a:t>
            </a:r>
            <a:r>
              <a:rPr lang="pl-PL" altLang="en-US" sz="1800" dirty="0" err="1">
                <a:latin typeface="Arial" panose="020B0604020202020204" pitchFamily="34" charset="0"/>
                <a:sym typeface="Symbol" panose="05050102010706020507" pitchFamily="18" charset="2"/>
              </a:rPr>
              <a:t>Ne+e</a:t>
            </a:r>
            <a:r>
              <a:rPr lang="pl-PL" altLang="en-US" sz="1800" dirty="0">
                <a:latin typeface="Arial" panose="020B0604020202020204" pitchFamily="34" charset="0"/>
                <a:sym typeface="Symbol" panose="05050102010706020507" pitchFamily="18" charset="2"/>
              </a:rPr>
              <a:t>-</a:t>
            </a:r>
            <a:endParaRPr lang="en-GB" altLang="en-US" sz="1800" dirty="0">
              <a:latin typeface="Arial" panose="020B0604020202020204" pitchFamily="34" charset="0"/>
            </a:endParaRPr>
          </a:p>
        </p:txBody>
      </p:sp>
      <p:sp>
        <p:nvSpPr>
          <p:cNvPr id="38" name="pole tekstowe 37"/>
          <p:cNvSpPr txBox="1"/>
          <p:nvPr/>
        </p:nvSpPr>
        <p:spPr>
          <a:xfrm>
            <a:off x="5187579" y="4493747"/>
            <a:ext cx="3884921" cy="1569660"/>
          </a:xfrm>
          <a:prstGeom prst="rect">
            <a:avLst/>
          </a:prstGeom>
          <a:noFill/>
          <a:ln w="28575">
            <a:solidFill>
              <a:srgbClr val="FFC000"/>
            </a:solidFill>
          </a:ln>
        </p:spPr>
        <p:txBody>
          <a:bodyPr wrap="square">
            <a:spAutoFit/>
          </a:bodyPr>
          <a:lstStyle/>
          <a:p>
            <a:pPr>
              <a:lnSpc>
                <a:spcPct val="150000"/>
              </a:lnSpc>
              <a:defRPr/>
            </a:pPr>
            <a:r>
              <a:rPr lang="pl-PL" sz="1600" dirty="0">
                <a:sym typeface="Symbol" panose="05050102010706020507" pitchFamily="18" charset="2"/>
              </a:rPr>
              <a:t> R N* : em. </a:t>
            </a:r>
            <a:r>
              <a:rPr lang="pl-PL" sz="1600" dirty="0" err="1">
                <a:sym typeface="Symbol" panose="05050102010706020507" pitchFamily="18" charset="2"/>
              </a:rPr>
              <a:t>Transition</a:t>
            </a:r>
            <a:r>
              <a:rPr lang="pl-PL" sz="1600" dirty="0">
                <a:sym typeface="Symbol" panose="05050102010706020507" pitchFamily="18" charset="2"/>
              </a:rPr>
              <a:t> Form </a:t>
            </a:r>
            <a:r>
              <a:rPr lang="pl-PL" sz="1600" dirty="0" err="1">
                <a:sym typeface="Symbol" panose="05050102010706020507" pitchFamily="18" charset="2"/>
              </a:rPr>
              <a:t>Factors</a:t>
            </a:r>
            <a:r>
              <a:rPr lang="pl-PL" sz="1600" dirty="0">
                <a:sym typeface="Symbol" panose="05050102010706020507" pitchFamily="18" charset="2"/>
              </a:rPr>
              <a:t>  </a:t>
            </a:r>
          </a:p>
          <a:p>
            <a:pPr>
              <a:lnSpc>
                <a:spcPct val="150000"/>
              </a:lnSpc>
              <a:defRPr/>
            </a:pPr>
            <a:r>
              <a:rPr lang="pl-PL" sz="1600" dirty="0">
                <a:sym typeface="Symbol" panose="05050102010706020507" pitchFamily="18" charset="2"/>
              </a:rPr>
              <a:t>R (J3/2) : (3) G</a:t>
            </a:r>
            <a:r>
              <a:rPr lang="pl-PL" sz="1600" baseline="-25000" dirty="0">
                <a:sym typeface="Symbol" panose="05050102010706020507" pitchFamily="18" charset="2"/>
              </a:rPr>
              <a:t>M </a:t>
            </a:r>
            <a:r>
              <a:rPr lang="pl-PL" sz="1600" dirty="0">
                <a:sym typeface="Symbol" panose="05050102010706020507" pitchFamily="18" charset="2"/>
              </a:rPr>
              <a:t> (q</a:t>
            </a:r>
            <a:r>
              <a:rPr lang="pl-PL" sz="1600" baseline="30000" dirty="0">
                <a:sym typeface="Symbol" panose="05050102010706020507" pitchFamily="18" charset="2"/>
              </a:rPr>
              <a:t>2</a:t>
            </a:r>
            <a:r>
              <a:rPr lang="pl-PL" sz="1600" dirty="0">
                <a:sym typeface="Symbol" panose="05050102010706020507" pitchFamily="18" charset="2"/>
              </a:rPr>
              <a:t>),  G</a:t>
            </a:r>
            <a:r>
              <a:rPr lang="pl-PL" sz="1600" baseline="-25000" dirty="0">
                <a:sym typeface="Symbol" panose="05050102010706020507" pitchFamily="18" charset="2"/>
              </a:rPr>
              <a:t>E</a:t>
            </a:r>
            <a:r>
              <a:rPr lang="pl-PL" sz="1600" dirty="0">
                <a:sym typeface="Symbol" panose="05050102010706020507" pitchFamily="18" charset="2"/>
              </a:rPr>
              <a:t> (q</a:t>
            </a:r>
            <a:r>
              <a:rPr lang="pl-PL" sz="1600" baseline="30000" dirty="0">
                <a:sym typeface="Symbol" panose="05050102010706020507" pitchFamily="18" charset="2"/>
              </a:rPr>
              <a:t>2</a:t>
            </a:r>
            <a:r>
              <a:rPr lang="pl-PL" sz="1600" dirty="0">
                <a:sym typeface="Symbol" panose="05050102010706020507" pitchFamily="18" charset="2"/>
              </a:rPr>
              <a:t>) , G</a:t>
            </a:r>
            <a:r>
              <a:rPr lang="pl-PL" sz="1600" baseline="-25000" dirty="0">
                <a:sym typeface="Symbol" panose="05050102010706020507" pitchFamily="18" charset="2"/>
              </a:rPr>
              <a:t>C</a:t>
            </a:r>
            <a:r>
              <a:rPr lang="pl-PL" sz="1600" dirty="0">
                <a:sym typeface="Symbol" panose="05050102010706020507" pitchFamily="18" charset="2"/>
              </a:rPr>
              <a:t> (q</a:t>
            </a:r>
            <a:r>
              <a:rPr lang="pl-PL" sz="1600" baseline="30000" dirty="0">
                <a:sym typeface="Symbol" panose="05050102010706020507" pitchFamily="18" charset="2"/>
              </a:rPr>
              <a:t>2</a:t>
            </a:r>
            <a:r>
              <a:rPr lang="pl-PL" sz="1600" dirty="0">
                <a:sym typeface="Symbol" panose="05050102010706020507" pitchFamily="18" charset="2"/>
              </a:rPr>
              <a:t>)</a:t>
            </a:r>
          </a:p>
          <a:p>
            <a:pPr>
              <a:lnSpc>
                <a:spcPct val="150000"/>
              </a:lnSpc>
              <a:defRPr/>
            </a:pPr>
            <a:r>
              <a:rPr lang="pl-PL" sz="1600" dirty="0">
                <a:sym typeface="Symbol" panose="05050102010706020507" pitchFamily="18" charset="2"/>
              </a:rPr>
              <a:t>R (J=1/2) : (2) G</a:t>
            </a:r>
            <a:r>
              <a:rPr lang="pl-PL" sz="1600" baseline="-25000" dirty="0">
                <a:sym typeface="Symbol" panose="05050102010706020507" pitchFamily="18" charset="2"/>
              </a:rPr>
              <a:t>M/E</a:t>
            </a:r>
            <a:r>
              <a:rPr lang="pl-PL" sz="1600" dirty="0">
                <a:sym typeface="Symbol" panose="05050102010706020507" pitchFamily="18" charset="2"/>
              </a:rPr>
              <a:t> (q</a:t>
            </a:r>
            <a:r>
              <a:rPr lang="pl-PL" sz="1600" baseline="30000" dirty="0">
                <a:sym typeface="Symbol" panose="05050102010706020507" pitchFamily="18" charset="2"/>
              </a:rPr>
              <a:t>2</a:t>
            </a:r>
            <a:r>
              <a:rPr lang="pl-PL" sz="1600" dirty="0">
                <a:sym typeface="Symbol" panose="05050102010706020507" pitchFamily="18" charset="2"/>
              </a:rPr>
              <a:t> ), G</a:t>
            </a:r>
            <a:r>
              <a:rPr lang="pl-PL" sz="1600" baseline="-25000" dirty="0">
                <a:sym typeface="Symbol" panose="05050102010706020507" pitchFamily="18" charset="2"/>
              </a:rPr>
              <a:t>C</a:t>
            </a:r>
            <a:r>
              <a:rPr lang="pl-PL" sz="1600" dirty="0">
                <a:sym typeface="Symbol" panose="05050102010706020507" pitchFamily="18" charset="2"/>
              </a:rPr>
              <a:t> (q</a:t>
            </a:r>
            <a:r>
              <a:rPr lang="pl-PL" sz="1600" baseline="30000" dirty="0">
                <a:sym typeface="Symbol" panose="05050102010706020507" pitchFamily="18" charset="2"/>
              </a:rPr>
              <a:t>2</a:t>
            </a:r>
            <a:r>
              <a:rPr lang="pl-PL" sz="1600" dirty="0">
                <a:sym typeface="Symbol" panose="05050102010706020507" pitchFamily="18" charset="2"/>
              </a:rPr>
              <a:t> )</a:t>
            </a:r>
            <a:r>
              <a:rPr lang="pl-PL" sz="1600" dirty="0"/>
              <a:t> </a:t>
            </a:r>
          </a:p>
          <a:p>
            <a:pPr>
              <a:lnSpc>
                <a:spcPct val="150000"/>
              </a:lnSpc>
              <a:defRPr/>
            </a:pPr>
            <a:r>
              <a:rPr lang="pl-PL" sz="1600" dirty="0">
                <a:sym typeface="Symbol" panose="05050102010706020507" pitchFamily="18" charset="2"/>
              </a:rPr>
              <a:t>.. </a:t>
            </a:r>
            <a:r>
              <a:rPr lang="pl-PL" sz="1600" dirty="0" err="1">
                <a:sym typeface="Symbol" panose="05050102010706020507" pitchFamily="18" charset="2"/>
              </a:rPr>
              <a:t>or</a:t>
            </a:r>
            <a:r>
              <a:rPr lang="pl-PL" sz="1600" dirty="0">
                <a:sym typeface="Symbol" panose="05050102010706020507" pitchFamily="18" charset="2"/>
              </a:rPr>
              <a:t> </a:t>
            </a:r>
            <a:r>
              <a:rPr lang="pl-PL" sz="1600" dirty="0" err="1">
                <a:sym typeface="Symbol" panose="05050102010706020507" pitchFamily="18" charset="2"/>
              </a:rPr>
              <a:t>covariant</a:t>
            </a:r>
            <a:r>
              <a:rPr lang="pl-PL" sz="1600" dirty="0">
                <a:sym typeface="Symbol" panose="05050102010706020507" pitchFamily="18" charset="2"/>
              </a:rPr>
              <a:t> </a:t>
            </a:r>
            <a:r>
              <a:rPr lang="pl-PL" sz="1600" dirty="0" err="1">
                <a:sym typeface="Symbol" panose="05050102010706020507" pitchFamily="18" charset="2"/>
              </a:rPr>
              <a:t>eTFF</a:t>
            </a:r>
            <a:endParaRPr lang="pl-PL" sz="1600" dirty="0">
              <a:sym typeface="Symbol" panose="05050102010706020507" pitchFamily="18" charset="2"/>
            </a:endParaRPr>
          </a:p>
        </p:txBody>
      </p:sp>
      <p:sp>
        <p:nvSpPr>
          <p:cNvPr id="9" name="pole tekstowe 8"/>
          <p:cNvSpPr txBox="1"/>
          <p:nvPr/>
        </p:nvSpPr>
        <p:spPr>
          <a:xfrm>
            <a:off x="265990" y="1560165"/>
            <a:ext cx="1504273" cy="400110"/>
          </a:xfrm>
          <a:prstGeom prst="rect">
            <a:avLst/>
          </a:prstGeom>
          <a:solidFill>
            <a:schemeClr val="bg1"/>
          </a:solidFill>
        </p:spPr>
        <p:txBody>
          <a:bodyPr wrap="square" rtlCol="0">
            <a:spAutoFit/>
          </a:bodyPr>
          <a:lstStyle/>
          <a:p>
            <a:r>
              <a:rPr lang="pl-PL" dirty="0" err="1"/>
              <a:t>e+e</a:t>
            </a:r>
            <a:r>
              <a:rPr lang="pl-PL" dirty="0"/>
              <a:t>-</a:t>
            </a:r>
            <a:r>
              <a:rPr lang="pl-PL" dirty="0">
                <a:sym typeface="Symbol" panose="05050102010706020507" pitchFamily="18" charset="2"/>
              </a:rPr>
              <a:t>NN</a:t>
            </a:r>
            <a:r>
              <a:rPr lang="pl-PL" baseline="30000" dirty="0">
                <a:sym typeface="Symbol" panose="05050102010706020507" pitchFamily="18" charset="2"/>
              </a:rPr>
              <a:t>(*)</a:t>
            </a:r>
            <a:endParaRPr lang="en-GB" dirty="0"/>
          </a:p>
        </p:txBody>
      </p:sp>
      <p:cxnSp>
        <p:nvCxnSpPr>
          <p:cNvPr id="12" name="Łącznik prosty 11"/>
          <p:cNvCxnSpPr/>
          <p:nvPr/>
        </p:nvCxnSpPr>
        <p:spPr bwMode="auto">
          <a:xfrm>
            <a:off x="1295636" y="1525706"/>
            <a:ext cx="216024"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37" name="pole tekstowe 36"/>
          <p:cNvSpPr txBox="1"/>
          <p:nvPr/>
        </p:nvSpPr>
        <p:spPr>
          <a:xfrm>
            <a:off x="4624331" y="1547338"/>
            <a:ext cx="1764196" cy="400110"/>
          </a:xfrm>
          <a:prstGeom prst="rect">
            <a:avLst/>
          </a:prstGeom>
          <a:solidFill>
            <a:schemeClr val="bg1"/>
          </a:solidFill>
        </p:spPr>
        <p:txBody>
          <a:bodyPr wrap="square" rtlCol="0">
            <a:spAutoFit/>
          </a:bodyPr>
          <a:lstStyle/>
          <a:p>
            <a:r>
              <a:rPr lang="pl-PL" dirty="0" err="1"/>
              <a:t>e-N</a:t>
            </a:r>
            <a:r>
              <a:rPr lang="pl-PL" dirty="0" err="1">
                <a:sym typeface="Symbol" panose="05050102010706020507" pitchFamily="18" charset="2"/>
              </a:rPr>
              <a:t>e-N</a:t>
            </a:r>
            <a:r>
              <a:rPr lang="pl-PL" baseline="30000" dirty="0">
                <a:sym typeface="Symbol" panose="05050102010706020507" pitchFamily="18" charset="2"/>
              </a:rPr>
              <a:t>*</a:t>
            </a:r>
            <a:endParaRPr lang="en-GB" dirty="0"/>
          </a:p>
        </p:txBody>
      </p:sp>
      <p:sp>
        <p:nvSpPr>
          <p:cNvPr id="14" name="pole tekstowe 13"/>
          <p:cNvSpPr txBox="1"/>
          <p:nvPr/>
        </p:nvSpPr>
        <p:spPr>
          <a:xfrm>
            <a:off x="2087724" y="713602"/>
            <a:ext cx="1697116" cy="307777"/>
          </a:xfrm>
          <a:prstGeom prst="rect">
            <a:avLst/>
          </a:prstGeom>
          <a:noFill/>
        </p:spPr>
        <p:txBody>
          <a:bodyPr wrap="square" rtlCol="0">
            <a:spAutoFit/>
          </a:bodyPr>
          <a:lstStyle/>
          <a:p>
            <a:r>
              <a:rPr lang="pl-PL" sz="1400" dirty="0" err="1"/>
              <a:t>Dalitz</a:t>
            </a:r>
            <a:r>
              <a:rPr lang="pl-PL" sz="1400" dirty="0"/>
              <a:t> </a:t>
            </a:r>
            <a:r>
              <a:rPr lang="pl-PL" sz="1400" dirty="0" err="1"/>
              <a:t>decays</a:t>
            </a:r>
            <a:endParaRPr lang="en-GB" sz="1400" dirty="0"/>
          </a:p>
        </p:txBody>
      </p:sp>
      <p:sp>
        <p:nvSpPr>
          <p:cNvPr id="4" name="Strzałka w dół 3"/>
          <p:cNvSpPr/>
          <p:nvPr/>
        </p:nvSpPr>
        <p:spPr bwMode="auto">
          <a:xfrm>
            <a:off x="2807804" y="3609020"/>
            <a:ext cx="144016" cy="504056"/>
          </a:xfrm>
          <a:prstGeom prst="downArrow">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1" u="none" strike="noStrike" cap="none" normalizeH="0" baseline="0">
              <a:ln>
                <a:noFill/>
              </a:ln>
              <a:solidFill>
                <a:schemeClr val="tx1"/>
              </a:solidFill>
              <a:effectLst/>
              <a:latin typeface="Times New Roman" pitchFamily="18" charset="0"/>
            </a:endParaRPr>
          </a:p>
        </p:txBody>
      </p:sp>
      <p:pic>
        <p:nvPicPr>
          <p:cNvPr id="5" name="Obraz 4"/>
          <p:cNvPicPr>
            <a:picLocks noChangeAspect="1"/>
          </p:cNvPicPr>
          <p:nvPr/>
        </p:nvPicPr>
        <p:blipFill>
          <a:blip r:embed="rId4"/>
          <a:stretch>
            <a:fillRect/>
          </a:stretch>
        </p:blipFill>
        <p:spPr>
          <a:xfrm>
            <a:off x="11099" y="4222044"/>
            <a:ext cx="5176480" cy="637214"/>
          </a:xfrm>
          <a:prstGeom prst="rect">
            <a:avLst/>
          </a:prstGeom>
          <a:ln w="28575">
            <a:solidFill>
              <a:srgbClr val="FFC000"/>
            </a:solidFill>
          </a:ln>
        </p:spPr>
      </p:pic>
      <p:pic>
        <p:nvPicPr>
          <p:cNvPr id="6" name="Obraz 5"/>
          <p:cNvPicPr>
            <a:picLocks noChangeAspect="1"/>
          </p:cNvPicPr>
          <p:nvPr/>
        </p:nvPicPr>
        <p:blipFill>
          <a:blip r:embed="rId5"/>
          <a:stretch>
            <a:fillRect/>
          </a:stretch>
        </p:blipFill>
        <p:spPr>
          <a:xfrm>
            <a:off x="11100" y="5326188"/>
            <a:ext cx="4812928" cy="693303"/>
          </a:xfrm>
          <a:prstGeom prst="rect">
            <a:avLst/>
          </a:prstGeom>
        </p:spPr>
      </p:pic>
      <p:sp>
        <p:nvSpPr>
          <p:cNvPr id="7" name="pole tekstowe 6"/>
          <p:cNvSpPr txBox="1"/>
          <p:nvPr/>
        </p:nvSpPr>
        <p:spPr>
          <a:xfrm>
            <a:off x="1264928" y="4963443"/>
            <a:ext cx="2916324" cy="338554"/>
          </a:xfrm>
          <a:prstGeom prst="rect">
            <a:avLst/>
          </a:prstGeom>
          <a:noFill/>
        </p:spPr>
        <p:txBody>
          <a:bodyPr wrap="square" rtlCol="0">
            <a:spAutoFit/>
          </a:bodyPr>
          <a:lstStyle/>
          <a:p>
            <a:r>
              <a:rPr lang="pl-PL" sz="1600" dirty="0"/>
              <a:t>for </a:t>
            </a:r>
            <a:r>
              <a:rPr lang="pl-PL" sz="1600" dirty="0" err="1"/>
              <a:t>example</a:t>
            </a:r>
            <a:r>
              <a:rPr lang="pl-PL" sz="1600" dirty="0"/>
              <a:t> for J=1/2</a:t>
            </a:r>
            <a:endParaRPr lang="en-GB" sz="1600" dirty="0"/>
          </a:p>
        </p:txBody>
      </p:sp>
      <p:sp>
        <p:nvSpPr>
          <p:cNvPr id="10" name="pole tekstowe 9"/>
          <p:cNvSpPr txBox="1"/>
          <p:nvPr/>
        </p:nvSpPr>
        <p:spPr>
          <a:xfrm>
            <a:off x="2069205" y="6013129"/>
            <a:ext cx="1307770" cy="400110"/>
          </a:xfrm>
          <a:prstGeom prst="rect">
            <a:avLst/>
          </a:prstGeom>
          <a:noFill/>
        </p:spPr>
        <p:txBody>
          <a:bodyPr wrap="square" rtlCol="0">
            <a:spAutoFit/>
          </a:bodyPr>
          <a:lstStyle/>
          <a:p>
            <a:r>
              <a:rPr lang="pl-PL" dirty="0">
                <a:solidFill>
                  <a:srgbClr val="0066FF"/>
                </a:solidFill>
              </a:rPr>
              <a:t>„QED”</a:t>
            </a:r>
            <a:endParaRPr lang="en-GB" dirty="0">
              <a:solidFill>
                <a:srgbClr val="0066FF"/>
              </a:solidFill>
            </a:endParaRPr>
          </a:p>
        </p:txBody>
      </p:sp>
      <p:sp>
        <p:nvSpPr>
          <p:cNvPr id="11" name="Elipsa 10"/>
          <p:cNvSpPr/>
          <p:nvPr/>
        </p:nvSpPr>
        <p:spPr bwMode="auto">
          <a:xfrm>
            <a:off x="1511660" y="5378569"/>
            <a:ext cx="869909" cy="582179"/>
          </a:xfrm>
          <a:prstGeom prst="ellipse">
            <a:avLst/>
          </a:prstGeom>
          <a:noFill/>
          <a:ln w="9525" cap="flat" cmpd="sng" algn="ctr">
            <a:solidFill>
              <a:srgbClr val="00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1" u="none" strike="noStrike" cap="none" normalizeH="0" baseline="0">
              <a:ln>
                <a:noFill/>
              </a:ln>
              <a:solidFill>
                <a:schemeClr val="tx1"/>
              </a:solidFill>
              <a:effectLst/>
              <a:latin typeface="Times New Roman" pitchFamily="18" charset="0"/>
            </a:endParaRPr>
          </a:p>
        </p:txBody>
      </p:sp>
      <p:sp>
        <p:nvSpPr>
          <p:cNvPr id="13" name="Prostokąt 12"/>
          <p:cNvSpPr/>
          <p:nvPr/>
        </p:nvSpPr>
        <p:spPr>
          <a:xfrm>
            <a:off x="5435080" y="6165743"/>
            <a:ext cx="3385400" cy="461665"/>
          </a:xfrm>
          <a:prstGeom prst="rect">
            <a:avLst/>
          </a:prstGeom>
        </p:spPr>
        <p:txBody>
          <a:bodyPr wrap="square">
            <a:spAutoFit/>
          </a:bodyPr>
          <a:lstStyle/>
          <a:p>
            <a:r>
              <a:rPr lang="en-GB" sz="1200" dirty="0">
                <a:latin typeface="NimbusRomNo9L-Regu"/>
              </a:rPr>
              <a:t>M. I. </a:t>
            </a:r>
            <a:r>
              <a:rPr lang="en-GB" sz="1200" dirty="0" err="1">
                <a:latin typeface="NimbusRomNo9L-Regu"/>
              </a:rPr>
              <a:t>Krivoruchenko</a:t>
            </a:r>
            <a:r>
              <a:rPr lang="en-GB" sz="1200" dirty="0">
                <a:latin typeface="NimbusRomNo9L-Regu"/>
              </a:rPr>
              <a:t>, </a:t>
            </a:r>
            <a:r>
              <a:rPr lang="pl-PL" sz="1200" dirty="0">
                <a:latin typeface="NimbusRomNo9L-Regu"/>
              </a:rPr>
              <a:t>et. al</a:t>
            </a:r>
            <a:endParaRPr lang="en-GB" sz="1200" dirty="0">
              <a:latin typeface="NimbusRomNo9L-Regu"/>
            </a:endParaRPr>
          </a:p>
          <a:p>
            <a:r>
              <a:rPr lang="en-GB" sz="1200" dirty="0">
                <a:latin typeface="NimbusRomNo9L-Regu"/>
              </a:rPr>
              <a:t>Annals Phys. </a:t>
            </a:r>
            <a:r>
              <a:rPr lang="en-GB" sz="1200" dirty="0">
                <a:latin typeface="NimbusRomNo9L-Medi"/>
              </a:rPr>
              <a:t>296</a:t>
            </a:r>
            <a:r>
              <a:rPr lang="en-GB" sz="1200" dirty="0">
                <a:latin typeface="NimbusRomNo9L-Regu"/>
              </a:rPr>
              <a:t>, 299 (2002)</a:t>
            </a:r>
            <a:endParaRPr lang="en-GB" sz="1200" dirty="0"/>
          </a:p>
        </p:txBody>
      </p:sp>
      <p:sp>
        <p:nvSpPr>
          <p:cNvPr id="27" name="pole tekstowe 54"/>
          <p:cNvSpPr txBox="1">
            <a:spLocks noChangeArrowheads="1"/>
          </p:cNvSpPr>
          <p:nvPr/>
        </p:nvSpPr>
        <p:spPr bwMode="auto">
          <a:xfrm>
            <a:off x="6685131" y="3176972"/>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pl-PL" altLang="en-US" sz="1800">
                <a:latin typeface="Arial" panose="020B0604020202020204" pitchFamily="34" charset="0"/>
              </a:rPr>
              <a:t>N</a:t>
            </a:r>
            <a:endParaRPr lang="en-GB" altLang="en-US" sz="1800">
              <a:latin typeface="Arial" panose="020B0604020202020204" pitchFamily="34" charset="0"/>
            </a:endParaRPr>
          </a:p>
        </p:txBody>
      </p:sp>
      <p:pic>
        <p:nvPicPr>
          <p:cNvPr id="28" name="Picture 3"/>
          <p:cNvPicPr>
            <a:picLocks noChangeAspect="1" noChangeArrowheads="1"/>
          </p:cNvPicPr>
          <p:nvPr/>
        </p:nvPicPr>
        <p:blipFill>
          <a:blip r:embed="rId6">
            <a:extLst>
              <a:ext uri="{28A0092B-C50C-407E-A947-70E740481C1C}">
                <a14:useLocalDpi xmlns:a14="http://schemas.microsoft.com/office/drawing/2010/main" val="0"/>
              </a:ext>
            </a:extLst>
          </a:blip>
          <a:srcRect r="51366"/>
          <a:stretch>
            <a:fillRect/>
          </a:stretch>
        </p:blipFill>
        <p:spPr bwMode="auto">
          <a:xfrm>
            <a:off x="6300192" y="704232"/>
            <a:ext cx="2641906" cy="294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pole tekstowe 7"/>
          <p:cNvSpPr txBox="1">
            <a:spLocks noChangeArrowheads="1"/>
          </p:cNvSpPr>
          <p:nvPr/>
        </p:nvSpPr>
        <p:spPr bwMode="auto">
          <a:xfrm>
            <a:off x="6873524" y="1513885"/>
            <a:ext cx="15889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buFontTx/>
              <a:buNone/>
            </a:pPr>
            <a:r>
              <a:rPr lang="pl-PL" altLang="pl-PL" sz="1400" dirty="0"/>
              <a:t>„pion </a:t>
            </a:r>
            <a:r>
              <a:rPr lang="pl-PL" altLang="pl-PL" sz="1400" dirty="0" err="1"/>
              <a:t>cloud</a:t>
            </a:r>
            <a:r>
              <a:rPr lang="pl-PL" altLang="pl-PL" sz="1400" dirty="0"/>
              <a:t>”</a:t>
            </a:r>
          </a:p>
        </p:txBody>
      </p:sp>
      <p:sp>
        <p:nvSpPr>
          <p:cNvPr id="31" name="pole tekstowe 6"/>
          <p:cNvSpPr txBox="1">
            <a:spLocks noChangeArrowheads="1"/>
          </p:cNvSpPr>
          <p:nvPr/>
        </p:nvSpPr>
        <p:spPr bwMode="auto">
          <a:xfrm>
            <a:off x="7033150" y="2533233"/>
            <a:ext cx="15875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buFontTx/>
              <a:buNone/>
            </a:pPr>
            <a:r>
              <a:rPr lang="pl-PL" altLang="pl-PL" sz="1400" dirty="0"/>
              <a:t>„</a:t>
            </a:r>
            <a:r>
              <a:rPr lang="pl-PL" altLang="pl-PL" sz="1400" dirty="0" err="1"/>
              <a:t>quark</a:t>
            </a:r>
            <a:r>
              <a:rPr lang="pl-PL" altLang="pl-PL" sz="1400" dirty="0"/>
              <a:t> </a:t>
            </a:r>
            <a:r>
              <a:rPr lang="pl-PL" altLang="pl-PL" sz="1400" dirty="0" err="1"/>
              <a:t>core</a:t>
            </a:r>
            <a:r>
              <a:rPr lang="pl-PL" altLang="pl-PL" sz="1400" dirty="0"/>
              <a:t>”</a:t>
            </a:r>
          </a:p>
        </p:txBody>
      </p:sp>
      <p:sp>
        <p:nvSpPr>
          <p:cNvPr id="32" name="Prostokąt 31"/>
          <p:cNvSpPr/>
          <p:nvPr/>
        </p:nvSpPr>
        <p:spPr>
          <a:xfrm>
            <a:off x="6994884" y="738895"/>
            <a:ext cx="1625766" cy="246221"/>
          </a:xfrm>
          <a:prstGeom prst="rect">
            <a:avLst/>
          </a:prstGeom>
        </p:spPr>
        <p:txBody>
          <a:bodyPr wrap="none">
            <a:spAutoFit/>
          </a:bodyPr>
          <a:lstStyle/>
          <a:p>
            <a:r>
              <a:rPr lang="pl-PL" sz="1000" b="1" dirty="0">
                <a:sym typeface="Symbol"/>
              </a:rPr>
              <a:t></a:t>
            </a:r>
            <a:r>
              <a:rPr lang="pl-PL" sz="1000" b="1" baseline="-25000" dirty="0">
                <a:sym typeface="Symbol"/>
              </a:rPr>
              <a:t>33</a:t>
            </a:r>
            <a:r>
              <a:rPr lang="pl-PL" sz="1000" b="1" dirty="0">
                <a:sym typeface="Symbol"/>
              </a:rPr>
              <a:t> (J=3/2)  N (J=1/2) </a:t>
            </a:r>
            <a:endParaRPr lang="en-GB" sz="1000" dirty="0"/>
          </a:p>
        </p:txBody>
      </p:sp>
      <p:cxnSp>
        <p:nvCxnSpPr>
          <p:cNvPr id="33" name="Łącznik prosty ze strzałką 32"/>
          <p:cNvCxnSpPr/>
          <p:nvPr/>
        </p:nvCxnSpPr>
        <p:spPr bwMode="auto">
          <a:xfrm flipV="1">
            <a:off x="7956376" y="2240868"/>
            <a:ext cx="396044" cy="22161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4" name="Prostokąt 59"/>
          <p:cNvSpPr>
            <a:spLocks noChangeArrowheads="1"/>
          </p:cNvSpPr>
          <p:nvPr/>
        </p:nvSpPr>
        <p:spPr bwMode="auto">
          <a:xfrm>
            <a:off x="6580425" y="3460226"/>
            <a:ext cx="24929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buFontTx/>
              <a:buNone/>
            </a:pPr>
            <a:r>
              <a:rPr lang="en-US" altLang="pl-PL" sz="1000" dirty="0"/>
              <a:t>I. G. </a:t>
            </a:r>
            <a:r>
              <a:rPr lang="en-US" altLang="pl-PL" sz="1000" dirty="0" err="1"/>
              <a:t>Aznauryan</a:t>
            </a:r>
            <a:r>
              <a:rPr lang="en-US" altLang="pl-PL" sz="1000" dirty="0"/>
              <a:t> and V. D. </a:t>
            </a:r>
            <a:r>
              <a:rPr lang="en-US" altLang="pl-PL" sz="1000" dirty="0" err="1"/>
              <a:t>Burkert</a:t>
            </a:r>
            <a:r>
              <a:rPr lang="en-US" altLang="pl-PL" sz="1000" dirty="0"/>
              <a:t>,</a:t>
            </a:r>
            <a:r>
              <a:rPr lang="pl-PL" altLang="pl-PL" sz="1000" dirty="0"/>
              <a:t> </a:t>
            </a:r>
          </a:p>
          <a:p>
            <a:pPr eaLnBrk="1" hangingPunct="1">
              <a:spcBef>
                <a:spcPct val="0"/>
              </a:spcBef>
              <a:buFontTx/>
              <a:buNone/>
            </a:pPr>
            <a:r>
              <a:rPr lang="en-US" altLang="pl-PL" sz="1000" dirty="0"/>
              <a:t> </a:t>
            </a:r>
            <a:r>
              <a:rPr lang="en-US" altLang="pl-PL" sz="1000" dirty="0" err="1"/>
              <a:t>Prog</a:t>
            </a:r>
            <a:r>
              <a:rPr lang="en-US" altLang="pl-PL" sz="1000" dirty="0"/>
              <a:t>. Part. </a:t>
            </a:r>
            <a:r>
              <a:rPr lang="en-US" altLang="pl-PL" sz="1000" dirty="0" err="1"/>
              <a:t>Nucl</a:t>
            </a:r>
            <a:r>
              <a:rPr lang="en-US" altLang="pl-PL" sz="1000" dirty="0"/>
              <a:t>.</a:t>
            </a:r>
            <a:r>
              <a:rPr lang="pl-PL" altLang="pl-PL" sz="1000" dirty="0"/>
              <a:t> </a:t>
            </a:r>
            <a:r>
              <a:rPr lang="en-US" altLang="pl-PL" sz="1000" dirty="0"/>
              <a:t>Phys. 67, 1 (2012) </a:t>
            </a:r>
            <a:endParaRPr lang="pl-PL" altLang="pl-PL" sz="1000" dirty="0"/>
          </a:p>
        </p:txBody>
      </p:sp>
      <p:sp>
        <p:nvSpPr>
          <p:cNvPr id="35" name="pole tekstowe 34"/>
          <p:cNvSpPr txBox="1"/>
          <p:nvPr/>
        </p:nvSpPr>
        <p:spPr>
          <a:xfrm>
            <a:off x="7903577" y="1019600"/>
            <a:ext cx="1284097" cy="276999"/>
          </a:xfrm>
          <a:prstGeom prst="rect">
            <a:avLst/>
          </a:prstGeom>
          <a:noFill/>
        </p:spPr>
        <p:txBody>
          <a:bodyPr wrap="square" rtlCol="0">
            <a:spAutoFit/>
          </a:bodyPr>
          <a:lstStyle/>
          <a:p>
            <a:r>
              <a:rPr lang="pl-PL" sz="1200" dirty="0" err="1"/>
              <a:t>space-like</a:t>
            </a:r>
            <a:endParaRPr lang="en-GB" sz="1200" dirty="0"/>
          </a:p>
        </p:txBody>
      </p:sp>
      <p:sp>
        <p:nvSpPr>
          <p:cNvPr id="30" name="TextBox 29"/>
          <p:cNvSpPr txBox="1"/>
          <p:nvPr/>
        </p:nvSpPr>
        <p:spPr>
          <a:xfrm>
            <a:off x="0" y="6492947"/>
            <a:ext cx="2590800" cy="369332"/>
          </a:xfrm>
          <a:prstGeom prst="rect">
            <a:avLst/>
          </a:prstGeom>
          <a:solidFill>
            <a:srgbClr val="FFC000"/>
          </a:solidFill>
        </p:spPr>
        <p:txBody>
          <a:bodyPr wrap="square" rtlCol="0">
            <a:spAutoFit/>
          </a:bodyPr>
          <a:lstStyle/>
          <a:p>
            <a:r>
              <a:rPr lang="en-US" dirty="0"/>
              <a:t>Piotr </a:t>
            </a:r>
            <a:r>
              <a:rPr lang="en-US" dirty="0" err="1"/>
              <a:t>Salabura</a:t>
            </a:r>
            <a:r>
              <a:rPr lang="en-US" dirty="0"/>
              <a:t> ECT* 2017</a:t>
            </a:r>
          </a:p>
        </p:txBody>
      </p:sp>
      <p:sp>
        <p:nvSpPr>
          <p:cNvPr id="3" name="Footer Placeholder 2"/>
          <p:cNvSpPr>
            <a:spLocks noGrp="1"/>
          </p:cNvSpPr>
          <p:nvPr>
            <p:ph type="ftr" sz="quarter" idx="11"/>
          </p:nvPr>
        </p:nvSpPr>
        <p:spPr/>
        <p:txBody>
          <a:bodyPr/>
          <a:lstStyle/>
          <a:p>
            <a:pPr>
              <a:defRPr/>
            </a:pPr>
            <a:r>
              <a:rPr lang="en-US"/>
              <a:t>P.L. Cole  -- Strong QCD from Hadron Structure Experiments    Nov. 6, 2019</a:t>
            </a:r>
            <a:endParaRPr lang="en-US" dirty="0"/>
          </a:p>
        </p:txBody>
      </p:sp>
    </p:spTree>
    <p:extLst>
      <p:ext uri="{BB962C8B-B14F-4D97-AF65-F5344CB8AC3E}">
        <p14:creationId xmlns:p14="http://schemas.microsoft.com/office/powerpoint/2010/main" val="6936932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re 3"/>
          <p:cNvSpPr>
            <a:spLocks noGrp="1"/>
          </p:cNvSpPr>
          <p:nvPr>
            <p:ph type="title"/>
          </p:nvPr>
        </p:nvSpPr>
        <p:spPr>
          <a:xfrm>
            <a:off x="169863" y="-446088"/>
            <a:ext cx="8974137" cy="1649413"/>
          </a:xfrm>
        </p:spPr>
        <p:txBody>
          <a:bodyPr/>
          <a:lstStyle/>
          <a:p>
            <a:r>
              <a:rPr lang="fr-FR" altLang="en-US" sz="2800" dirty="0" err="1">
                <a:solidFill>
                  <a:schemeClr val="tx2"/>
                </a:solidFill>
                <a:ea typeface="ＭＳ Ｐゴシック" charset="-128"/>
                <a:cs typeface="ＭＳ Ｐゴシック" charset="-128"/>
              </a:rPr>
              <a:t>Electromagnetic</a:t>
            </a:r>
            <a:r>
              <a:rPr lang="fr-FR" altLang="en-US" sz="2800" dirty="0">
                <a:solidFill>
                  <a:schemeClr val="tx2"/>
                </a:solidFill>
                <a:ea typeface="ＭＳ Ｐゴシック" charset="-128"/>
                <a:cs typeface="ＭＳ Ｐゴシック" charset="-128"/>
              </a:rPr>
              <a:t> </a:t>
            </a:r>
            <a:r>
              <a:rPr lang="fr-FR" altLang="en-US" sz="2800" dirty="0" err="1">
                <a:solidFill>
                  <a:schemeClr val="tx2"/>
                </a:solidFill>
                <a:ea typeface="ＭＳ Ｐゴシック" charset="-128"/>
                <a:cs typeface="ＭＳ Ｐゴシック" charset="-128"/>
              </a:rPr>
              <a:t>baryonic</a:t>
            </a:r>
            <a:r>
              <a:rPr lang="fr-FR" altLang="en-US" sz="2800" dirty="0">
                <a:solidFill>
                  <a:schemeClr val="tx2"/>
                </a:solidFill>
                <a:ea typeface="ＭＳ Ｐゴシック" charset="-128"/>
                <a:cs typeface="ＭＳ Ｐゴシック" charset="-128"/>
              </a:rPr>
              <a:t> transitions in time-</a:t>
            </a:r>
            <a:r>
              <a:rPr lang="fr-FR" altLang="en-US" sz="2800" dirty="0" err="1">
                <a:solidFill>
                  <a:schemeClr val="tx2"/>
                </a:solidFill>
                <a:ea typeface="ＭＳ Ｐゴシック" charset="-128"/>
                <a:cs typeface="ＭＳ Ｐゴシック" charset="-128"/>
              </a:rPr>
              <a:t>like</a:t>
            </a:r>
            <a:r>
              <a:rPr lang="fr-FR" altLang="en-US" sz="2800" dirty="0">
                <a:solidFill>
                  <a:schemeClr val="tx2"/>
                </a:solidFill>
                <a:ea typeface="ＭＳ Ｐゴシック" charset="-128"/>
                <a:cs typeface="ＭＳ Ｐゴシック" charset="-128"/>
              </a:rPr>
              <a:t> </a:t>
            </a:r>
            <a:br>
              <a:rPr lang="fr-FR" altLang="en-US" sz="2800" dirty="0">
                <a:solidFill>
                  <a:schemeClr val="tx2"/>
                </a:solidFill>
                <a:ea typeface="ＭＳ Ｐゴシック" charset="-128"/>
                <a:cs typeface="ＭＳ Ｐゴシック" charset="-128"/>
              </a:rPr>
            </a:br>
            <a:r>
              <a:rPr lang="fr-FR" altLang="en-US" sz="2800" dirty="0">
                <a:solidFill>
                  <a:schemeClr val="tx2"/>
                </a:solidFill>
                <a:ea typeface="ＭＳ Ｐゴシック" charset="-128"/>
                <a:cs typeface="ＭＳ Ｐゴシック" charset="-128"/>
              </a:rPr>
              <a:t>and </a:t>
            </a:r>
            <a:r>
              <a:rPr lang="fr-FR" altLang="en-US" sz="2800" dirty="0" err="1">
                <a:solidFill>
                  <a:schemeClr val="tx2"/>
                </a:solidFill>
                <a:ea typeface="ＭＳ Ｐゴシック" charset="-128"/>
                <a:cs typeface="ＭＳ Ｐゴシック" charset="-128"/>
              </a:rPr>
              <a:t>space-like</a:t>
            </a:r>
            <a:r>
              <a:rPr lang="fr-FR" altLang="en-US" sz="2800" dirty="0">
                <a:solidFill>
                  <a:schemeClr val="tx2"/>
                </a:solidFill>
                <a:ea typeface="ＭＳ Ｐゴシック" charset="-128"/>
                <a:cs typeface="ＭＳ Ｐゴシック" charset="-128"/>
              </a:rPr>
              <a:t> </a:t>
            </a:r>
            <a:r>
              <a:rPr lang="fr-FR" altLang="en-US" sz="2800" dirty="0" err="1">
                <a:solidFill>
                  <a:schemeClr val="tx2"/>
                </a:solidFill>
                <a:ea typeface="ＭＳ Ｐゴシック" charset="-128"/>
                <a:cs typeface="ＭＳ Ｐゴシック" charset="-128"/>
              </a:rPr>
              <a:t>regions</a:t>
            </a:r>
            <a:r>
              <a:rPr lang="fr-FR" altLang="en-US" sz="2800" dirty="0">
                <a:solidFill>
                  <a:schemeClr val="tx2"/>
                </a:solidFill>
                <a:ea typeface="ＭＳ Ｐゴシック" charset="-128"/>
                <a:cs typeface="ＭＳ Ｐゴシック" charset="-128"/>
              </a:rPr>
              <a:t>: </a:t>
            </a:r>
            <a:r>
              <a:rPr lang="fr-FR" altLang="en-US" sz="2800" dirty="0" err="1">
                <a:solidFill>
                  <a:schemeClr val="tx2"/>
                </a:solidFill>
                <a:ea typeface="ＭＳ Ｐゴシック" charset="-128"/>
                <a:cs typeface="ＭＳ Ｐゴシック" charset="-128"/>
              </a:rPr>
              <a:t>towards</a:t>
            </a:r>
            <a:r>
              <a:rPr lang="fr-FR" altLang="en-US" sz="2800" dirty="0">
                <a:solidFill>
                  <a:schemeClr val="tx2"/>
                </a:solidFill>
                <a:ea typeface="ＭＳ Ｐゴシック" charset="-128"/>
                <a:cs typeface="ＭＳ Ｐゴシック" charset="-128"/>
              </a:rPr>
              <a:t> a global </a:t>
            </a:r>
            <a:r>
              <a:rPr lang="fr-FR" altLang="en-US" sz="2800" dirty="0" err="1">
                <a:solidFill>
                  <a:schemeClr val="tx2"/>
                </a:solidFill>
                <a:ea typeface="ＭＳ Ｐゴシック" charset="-128"/>
                <a:cs typeface="ＭＳ Ｐゴシック" charset="-128"/>
              </a:rPr>
              <a:t>picture</a:t>
            </a:r>
            <a:r>
              <a:rPr lang="fr-FR" altLang="en-US" sz="2800" dirty="0">
                <a:solidFill>
                  <a:schemeClr val="tx2"/>
                </a:solidFill>
                <a:ea typeface="ＭＳ Ｐゴシック" charset="-128"/>
                <a:cs typeface="ＭＳ Ｐゴシック" charset="-128"/>
              </a:rPr>
              <a:t>?</a:t>
            </a:r>
          </a:p>
        </p:txBody>
      </p:sp>
      <p:sp>
        <p:nvSpPr>
          <p:cNvPr id="35842" name="Text Box 8"/>
          <p:cNvSpPr txBox="1">
            <a:spLocks noChangeArrowheads="1"/>
          </p:cNvSpPr>
          <p:nvPr/>
        </p:nvSpPr>
        <p:spPr bwMode="auto">
          <a:xfrm>
            <a:off x="717550" y="1566863"/>
            <a:ext cx="158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43" name="Rectangle 9"/>
          <p:cNvSpPr>
            <a:spLocks noChangeArrowheads="1"/>
          </p:cNvSpPr>
          <p:nvPr/>
        </p:nvSpPr>
        <p:spPr bwMode="auto">
          <a:xfrm>
            <a:off x="47625" y="1576388"/>
            <a:ext cx="4543425" cy="2409825"/>
          </a:xfrm>
          <a:prstGeom prst="rect">
            <a:avLst/>
          </a:prstGeom>
          <a:solidFill>
            <a:schemeClr val="accent1"/>
          </a:solidFill>
          <a:ln w="9360">
            <a:solidFill>
              <a:srgbClr val="FF66CC"/>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44" name="Text Box 10"/>
          <p:cNvSpPr txBox="1">
            <a:spLocks noChangeArrowheads="1"/>
          </p:cNvSpPr>
          <p:nvPr/>
        </p:nvSpPr>
        <p:spPr bwMode="auto">
          <a:xfrm>
            <a:off x="169863" y="1568450"/>
            <a:ext cx="3575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dirty="0">
                <a:solidFill>
                  <a:srgbClr val="FFFF00"/>
                </a:solidFill>
              </a:rPr>
              <a:t>Time-</a:t>
            </a:r>
            <a:r>
              <a:rPr lang="fr-FR" altLang="en-US" sz="1600" dirty="0" err="1">
                <a:solidFill>
                  <a:srgbClr val="FFFF00"/>
                </a:solidFill>
              </a:rPr>
              <a:t>Like</a:t>
            </a:r>
            <a:r>
              <a:rPr lang="fr-FR" altLang="en-US" sz="1600" dirty="0">
                <a:solidFill>
                  <a:srgbClr val="FFFF00"/>
                </a:solidFill>
              </a:rPr>
              <a:t> </a:t>
            </a:r>
            <a:r>
              <a:rPr lang="fr-FR" altLang="en-US" sz="1600" dirty="0" err="1">
                <a:solidFill>
                  <a:srgbClr val="FFFF00"/>
                </a:solidFill>
              </a:rPr>
              <a:t>electromagnetic</a:t>
            </a:r>
            <a:r>
              <a:rPr lang="fr-FR" altLang="en-US" sz="1600" dirty="0">
                <a:solidFill>
                  <a:srgbClr val="FFFF00"/>
                </a:solidFill>
              </a:rPr>
              <a:t> </a:t>
            </a:r>
            <a:r>
              <a:rPr lang="fr-FR" altLang="en-US" sz="1600" dirty="0" err="1">
                <a:solidFill>
                  <a:srgbClr val="FFFF00"/>
                </a:solidFill>
              </a:rPr>
              <a:t>form</a:t>
            </a:r>
            <a:r>
              <a:rPr lang="fr-FR" altLang="en-US" sz="1600" dirty="0">
                <a:solidFill>
                  <a:srgbClr val="FFFF00"/>
                </a:solidFill>
              </a:rPr>
              <a:t> </a:t>
            </a:r>
            <a:r>
              <a:rPr lang="fr-FR" altLang="en-US" sz="1600" dirty="0" err="1">
                <a:solidFill>
                  <a:srgbClr val="FFFF00"/>
                </a:solidFill>
              </a:rPr>
              <a:t>factors</a:t>
            </a:r>
            <a:endParaRPr lang="fr-FR" altLang="en-US" sz="1600" dirty="0">
              <a:solidFill>
                <a:srgbClr val="FFFF00"/>
              </a:solidFill>
            </a:endParaRPr>
          </a:p>
        </p:txBody>
      </p:sp>
      <p:sp>
        <p:nvSpPr>
          <p:cNvPr id="35845" name="Text Box 11"/>
          <p:cNvSpPr txBox="1">
            <a:spLocks noChangeArrowheads="1"/>
          </p:cNvSpPr>
          <p:nvPr/>
        </p:nvSpPr>
        <p:spPr bwMode="auto">
          <a:xfrm>
            <a:off x="3175" y="2978150"/>
            <a:ext cx="174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47" name="Text Box 13"/>
          <p:cNvSpPr txBox="1">
            <a:spLocks noChangeArrowheads="1"/>
          </p:cNvSpPr>
          <p:nvPr/>
        </p:nvSpPr>
        <p:spPr bwMode="auto">
          <a:xfrm>
            <a:off x="1908175" y="2308225"/>
            <a:ext cx="30638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b="1">
                <a:solidFill>
                  <a:srgbClr val="FFFF00"/>
                </a:solidFill>
              </a:rPr>
              <a:t>n</a:t>
            </a:r>
          </a:p>
        </p:txBody>
      </p:sp>
      <p:grpSp>
        <p:nvGrpSpPr>
          <p:cNvPr id="35848" name="Group 14"/>
          <p:cNvGrpSpPr>
            <a:grpSpLocks/>
          </p:cNvGrpSpPr>
          <p:nvPr/>
        </p:nvGrpSpPr>
        <p:grpSpPr bwMode="auto">
          <a:xfrm>
            <a:off x="1127125" y="2562225"/>
            <a:ext cx="1555750" cy="1185863"/>
            <a:chOff x="683" y="1370"/>
            <a:chExt cx="1012" cy="747"/>
          </a:xfrm>
        </p:grpSpPr>
        <p:grpSp>
          <p:nvGrpSpPr>
            <p:cNvPr id="35902" name="Group 15"/>
            <p:cNvGrpSpPr>
              <a:grpSpLocks/>
            </p:cNvGrpSpPr>
            <p:nvPr/>
          </p:nvGrpSpPr>
          <p:grpSpPr bwMode="auto">
            <a:xfrm>
              <a:off x="727" y="1370"/>
              <a:ext cx="968" cy="747"/>
              <a:chOff x="727" y="1370"/>
              <a:chExt cx="968" cy="747"/>
            </a:xfrm>
          </p:grpSpPr>
          <p:grpSp>
            <p:nvGrpSpPr>
              <p:cNvPr id="35905" name="Group 16"/>
              <p:cNvGrpSpPr>
                <a:grpSpLocks/>
              </p:cNvGrpSpPr>
              <p:nvPr/>
            </p:nvGrpSpPr>
            <p:grpSpPr bwMode="auto">
              <a:xfrm>
                <a:off x="727" y="1370"/>
                <a:ext cx="968" cy="747"/>
                <a:chOff x="727" y="1370"/>
                <a:chExt cx="968" cy="747"/>
              </a:xfrm>
            </p:grpSpPr>
            <p:sp>
              <p:nvSpPr>
                <p:cNvPr id="35907" name="Line 17"/>
                <p:cNvSpPr>
                  <a:spLocks noChangeShapeType="1"/>
                </p:cNvSpPr>
                <p:nvPr/>
              </p:nvSpPr>
              <p:spPr bwMode="auto">
                <a:xfrm flipV="1">
                  <a:off x="727" y="1600"/>
                  <a:ext cx="358" cy="8"/>
                </a:xfrm>
                <a:prstGeom prst="line">
                  <a:avLst/>
                </a:prstGeom>
                <a:noFill/>
                <a:ln w="381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908" name="Line 18"/>
                <p:cNvSpPr>
                  <a:spLocks noChangeShapeType="1"/>
                </p:cNvSpPr>
                <p:nvPr/>
              </p:nvSpPr>
              <p:spPr bwMode="auto">
                <a:xfrm flipV="1">
                  <a:off x="1063" y="1368"/>
                  <a:ext cx="281" cy="243"/>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909" name="Line 19"/>
                <p:cNvSpPr>
                  <a:spLocks noChangeShapeType="1"/>
                </p:cNvSpPr>
                <p:nvPr/>
              </p:nvSpPr>
              <p:spPr bwMode="auto">
                <a:xfrm flipV="1">
                  <a:off x="1388" y="1701"/>
                  <a:ext cx="308" cy="126"/>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910" name="Line 20"/>
                <p:cNvSpPr>
                  <a:spLocks noChangeShapeType="1"/>
                </p:cNvSpPr>
                <p:nvPr/>
              </p:nvSpPr>
              <p:spPr bwMode="auto">
                <a:xfrm flipH="1">
                  <a:off x="1166" y="1827"/>
                  <a:ext cx="222" cy="291"/>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35906" name="AutoShape 21"/>
              <p:cNvSpPr>
                <a:spLocks noChangeArrowheads="1"/>
              </p:cNvSpPr>
              <p:nvPr/>
            </p:nvSpPr>
            <p:spPr bwMode="auto">
              <a:xfrm rot="-3000000">
                <a:off x="1211" y="1526"/>
                <a:ext cx="41" cy="395"/>
              </a:xfrm>
              <a:custGeom>
                <a:avLst/>
                <a:gdLst>
                  <a:gd name="T0" fmla="*/ 1 w 77"/>
                  <a:gd name="T1" fmla="*/ 1 h 695"/>
                  <a:gd name="T2" fmla="*/ 1 w 77"/>
                  <a:gd name="T3" fmla="*/ 1 h 695"/>
                  <a:gd name="T4" fmla="*/ 1 w 77"/>
                  <a:gd name="T5" fmla="*/ 1 h 695"/>
                  <a:gd name="T6" fmla="*/ 1 w 77"/>
                  <a:gd name="T7" fmla="*/ 1 h 695"/>
                  <a:gd name="T8" fmla="*/ 1 w 77"/>
                  <a:gd name="T9" fmla="*/ 1 h 695"/>
                  <a:gd name="T10" fmla="*/ 1 w 77"/>
                  <a:gd name="T11" fmla="*/ 1 h 695"/>
                  <a:gd name="T12" fmla="*/ 1 w 77"/>
                  <a:gd name="T13" fmla="*/ 1 h 695"/>
                  <a:gd name="T14" fmla="*/ 1 w 77"/>
                  <a:gd name="T15" fmla="*/ 1 h 695"/>
                  <a:gd name="T16" fmla="*/ 1 w 77"/>
                  <a:gd name="T17" fmla="*/ 1 h 695"/>
                  <a:gd name="T18" fmla="*/ 1 w 77"/>
                  <a:gd name="T19" fmla="*/ 1 h 695"/>
                  <a:gd name="T20" fmla="*/ 1 w 77"/>
                  <a:gd name="T21" fmla="*/ 1 h 695"/>
                  <a:gd name="T22" fmla="*/ 1 w 77"/>
                  <a:gd name="T23" fmla="*/ 1 h 695"/>
                  <a:gd name="T24" fmla="*/ 1 w 77"/>
                  <a:gd name="T25" fmla="*/ 1 h 695"/>
                  <a:gd name="T26" fmla="*/ 1 w 77"/>
                  <a:gd name="T27" fmla="*/ 1 h 695"/>
                  <a:gd name="T28" fmla="*/ 1 w 77"/>
                  <a:gd name="T29" fmla="*/ 1 h 695"/>
                  <a:gd name="T30" fmla="*/ 1 w 77"/>
                  <a:gd name="T31" fmla="*/ 1 h 695"/>
                  <a:gd name="T32" fmla="*/ 1 w 77"/>
                  <a:gd name="T33" fmla="*/ 1 h 695"/>
                  <a:gd name="T34" fmla="*/ 1 w 77"/>
                  <a:gd name="T35" fmla="*/ 1 h 695"/>
                  <a:gd name="T36" fmla="*/ 1 w 77"/>
                  <a:gd name="T37" fmla="*/ 1 h 695"/>
                  <a:gd name="T38" fmla="*/ 1 w 77"/>
                  <a:gd name="T39" fmla="*/ 1 h 695"/>
                  <a:gd name="T40" fmla="*/ 1 w 77"/>
                  <a:gd name="T41" fmla="*/ 1 h 695"/>
                  <a:gd name="T42" fmla="*/ 1 w 77"/>
                  <a:gd name="T43" fmla="*/ 1 h 695"/>
                  <a:gd name="T44" fmla="*/ 1 w 77"/>
                  <a:gd name="T45" fmla="*/ 1 h 695"/>
                  <a:gd name="T46" fmla="*/ 1 w 77"/>
                  <a:gd name="T47" fmla="*/ 1 h 695"/>
                  <a:gd name="T48" fmla="*/ 1 w 77"/>
                  <a:gd name="T49" fmla="*/ 1 h 695"/>
                  <a:gd name="T50" fmla="*/ 1 w 77"/>
                  <a:gd name="T51" fmla="*/ 1 h 695"/>
                  <a:gd name="T52" fmla="*/ 1 w 77"/>
                  <a:gd name="T53" fmla="*/ 1 h 695"/>
                  <a:gd name="T54" fmla="*/ 1 w 77"/>
                  <a:gd name="T55" fmla="*/ 1 h 695"/>
                  <a:gd name="T56" fmla="*/ 1 w 77"/>
                  <a:gd name="T57" fmla="*/ 1 h 695"/>
                  <a:gd name="T58" fmla="*/ 1 w 77"/>
                  <a:gd name="T59" fmla="*/ 2 h 695"/>
                  <a:gd name="T60" fmla="*/ 1 w 77"/>
                  <a:gd name="T61" fmla="*/ 2 h 695"/>
                  <a:gd name="T62" fmla="*/ 1 w 77"/>
                  <a:gd name="T63" fmla="*/ 2 h 695"/>
                  <a:gd name="T64" fmla="*/ 1 w 77"/>
                  <a:gd name="T65" fmla="*/ 2 h 695"/>
                  <a:gd name="T66" fmla="*/ 1 w 77"/>
                  <a:gd name="T67" fmla="*/ 2 h 695"/>
                  <a:gd name="T68" fmla="*/ 1 w 77"/>
                  <a:gd name="T69" fmla="*/ 2 h 695"/>
                  <a:gd name="T70" fmla="*/ 1 w 77"/>
                  <a:gd name="T71" fmla="*/ 2 h 695"/>
                  <a:gd name="T72" fmla="*/ 1 w 77"/>
                  <a:gd name="T73" fmla="*/ 2 h 695"/>
                  <a:gd name="T74" fmla="*/ 1 w 77"/>
                  <a:gd name="T75" fmla="*/ 2 h 695"/>
                  <a:gd name="T76" fmla="*/ 1 w 77"/>
                  <a:gd name="T77" fmla="*/ 2 h 695"/>
                  <a:gd name="T78" fmla="*/ 1 w 77"/>
                  <a:gd name="T79" fmla="*/ 2 h 695"/>
                  <a:gd name="T80" fmla="*/ 1 w 77"/>
                  <a:gd name="T81" fmla="*/ 2 h 695"/>
                  <a:gd name="T82" fmla="*/ 1 w 77"/>
                  <a:gd name="T83" fmla="*/ 2 h 695"/>
                  <a:gd name="T84" fmla="*/ 1 w 77"/>
                  <a:gd name="T85" fmla="*/ 2 h 695"/>
                  <a:gd name="T86" fmla="*/ 1 w 77"/>
                  <a:gd name="T87" fmla="*/ 2 h 695"/>
                  <a:gd name="T88" fmla="*/ 1 w 77"/>
                  <a:gd name="T89" fmla="*/ 2 h 695"/>
                  <a:gd name="T90" fmla="*/ 1 w 77"/>
                  <a:gd name="T91" fmla="*/ 2 h 695"/>
                  <a:gd name="T92" fmla="*/ 1 w 77"/>
                  <a:gd name="T93" fmla="*/ 2 h 695"/>
                  <a:gd name="T94" fmla="*/ 1 w 77"/>
                  <a:gd name="T95" fmla="*/ 2 h 695"/>
                  <a:gd name="T96" fmla="*/ 1 w 77"/>
                  <a:gd name="T97" fmla="*/ 2 h 695"/>
                  <a:gd name="T98" fmla="*/ 1 w 77"/>
                  <a:gd name="T99" fmla="*/ 2 h 695"/>
                  <a:gd name="T100" fmla="*/ 1 w 77"/>
                  <a:gd name="T101" fmla="*/ 2 h 695"/>
                  <a:gd name="T102" fmla="*/ 1 w 77"/>
                  <a:gd name="T103" fmla="*/ 2 h 695"/>
                  <a:gd name="T104" fmla="*/ 1 w 77"/>
                  <a:gd name="T105" fmla="*/ 2 h 695"/>
                  <a:gd name="T106" fmla="*/ 1 w 77"/>
                  <a:gd name="T107" fmla="*/ 2 h 695"/>
                  <a:gd name="T108" fmla="*/ 1 w 77"/>
                  <a:gd name="T109" fmla="*/ 2 h 695"/>
                  <a:gd name="T110" fmla="*/ 1 w 77"/>
                  <a:gd name="T111" fmla="*/ 2 h 695"/>
                  <a:gd name="T112" fmla="*/ 1 w 77"/>
                  <a:gd name="T113" fmla="*/ 3 h 695"/>
                  <a:gd name="T114" fmla="*/ 1 w 77"/>
                  <a:gd name="T115" fmla="*/ 3 h 695"/>
                  <a:gd name="T116" fmla="*/ 1 w 77"/>
                  <a:gd name="T117" fmla="*/ 3 h 695"/>
                  <a:gd name="T118" fmla="*/ 1 w 77"/>
                  <a:gd name="T119" fmla="*/ 3 h 6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695"/>
                  <a:gd name="T182" fmla="*/ 77 w 77"/>
                  <a:gd name="T183" fmla="*/ 695 h 6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695">
                    <a:moveTo>
                      <a:pt x="39" y="0"/>
                    </a:moveTo>
                    <a:lnTo>
                      <a:pt x="39" y="62"/>
                    </a:lnTo>
                    <a:lnTo>
                      <a:pt x="34" y="64"/>
                    </a:lnTo>
                    <a:lnTo>
                      <a:pt x="27" y="66"/>
                    </a:lnTo>
                    <a:lnTo>
                      <a:pt x="22" y="67"/>
                    </a:lnTo>
                    <a:lnTo>
                      <a:pt x="17" y="69"/>
                    </a:lnTo>
                    <a:lnTo>
                      <a:pt x="12" y="72"/>
                    </a:lnTo>
                    <a:lnTo>
                      <a:pt x="8" y="74"/>
                    </a:lnTo>
                    <a:lnTo>
                      <a:pt x="5" y="76"/>
                    </a:lnTo>
                    <a:lnTo>
                      <a:pt x="3" y="77"/>
                    </a:lnTo>
                    <a:lnTo>
                      <a:pt x="2" y="79"/>
                    </a:lnTo>
                    <a:lnTo>
                      <a:pt x="0" y="81"/>
                    </a:lnTo>
                    <a:lnTo>
                      <a:pt x="2" y="82"/>
                    </a:lnTo>
                    <a:lnTo>
                      <a:pt x="3" y="84"/>
                    </a:lnTo>
                    <a:lnTo>
                      <a:pt x="5" y="87"/>
                    </a:lnTo>
                    <a:lnTo>
                      <a:pt x="8" y="89"/>
                    </a:lnTo>
                    <a:lnTo>
                      <a:pt x="12" y="91"/>
                    </a:lnTo>
                    <a:lnTo>
                      <a:pt x="17" y="92"/>
                    </a:lnTo>
                    <a:lnTo>
                      <a:pt x="22" y="94"/>
                    </a:lnTo>
                    <a:lnTo>
                      <a:pt x="27" y="96"/>
                    </a:lnTo>
                    <a:lnTo>
                      <a:pt x="34" y="97"/>
                    </a:lnTo>
                    <a:lnTo>
                      <a:pt x="39" y="101"/>
                    </a:lnTo>
                    <a:lnTo>
                      <a:pt x="45" y="102"/>
                    </a:lnTo>
                    <a:lnTo>
                      <a:pt x="50" y="104"/>
                    </a:lnTo>
                    <a:lnTo>
                      <a:pt x="55" y="106"/>
                    </a:lnTo>
                    <a:lnTo>
                      <a:pt x="61" y="108"/>
                    </a:lnTo>
                    <a:lnTo>
                      <a:pt x="66" y="109"/>
                    </a:lnTo>
                    <a:lnTo>
                      <a:pt x="69" y="111"/>
                    </a:lnTo>
                    <a:lnTo>
                      <a:pt x="72" y="113"/>
                    </a:lnTo>
                    <a:lnTo>
                      <a:pt x="76" y="116"/>
                    </a:lnTo>
                    <a:lnTo>
                      <a:pt x="76" y="118"/>
                    </a:lnTo>
                    <a:lnTo>
                      <a:pt x="77" y="119"/>
                    </a:lnTo>
                    <a:lnTo>
                      <a:pt x="76" y="121"/>
                    </a:lnTo>
                    <a:lnTo>
                      <a:pt x="76" y="123"/>
                    </a:lnTo>
                    <a:lnTo>
                      <a:pt x="72" y="124"/>
                    </a:lnTo>
                    <a:lnTo>
                      <a:pt x="69" y="126"/>
                    </a:lnTo>
                    <a:lnTo>
                      <a:pt x="66" y="129"/>
                    </a:lnTo>
                    <a:lnTo>
                      <a:pt x="61" y="131"/>
                    </a:lnTo>
                    <a:lnTo>
                      <a:pt x="55" y="133"/>
                    </a:lnTo>
                    <a:lnTo>
                      <a:pt x="50" y="134"/>
                    </a:lnTo>
                    <a:lnTo>
                      <a:pt x="45" y="136"/>
                    </a:lnTo>
                    <a:lnTo>
                      <a:pt x="39" y="138"/>
                    </a:lnTo>
                    <a:lnTo>
                      <a:pt x="34" y="139"/>
                    </a:lnTo>
                    <a:lnTo>
                      <a:pt x="27" y="141"/>
                    </a:lnTo>
                    <a:lnTo>
                      <a:pt x="22" y="144"/>
                    </a:lnTo>
                    <a:lnTo>
                      <a:pt x="17" y="146"/>
                    </a:lnTo>
                    <a:lnTo>
                      <a:pt x="12" y="148"/>
                    </a:lnTo>
                    <a:lnTo>
                      <a:pt x="8" y="149"/>
                    </a:lnTo>
                    <a:lnTo>
                      <a:pt x="5" y="151"/>
                    </a:lnTo>
                    <a:lnTo>
                      <a:pt x="3" y="153"/>
                    </a:lnTo>
                    <a:lnTo>
                      <a:pt x="2" y="155"/>
                    </a:lnTo>
                    <a:lnTo>
                      <a:pt x="0" y="158"/>
                    </a:lnTo>
                    <a:lnTo>
                      <a:pt x="2" y="160"/>
                    </a:lnTo>
                    <a:lnTo>
                      <a:pt x="3" y="161"/>
                    </a:lnTo>
                    <a:lnTo>
                      <a:pt x="5" y="163"/>
                    </a:lnTo>
                    <a:lnTo>
                      <a:pt x="8" y="165"/>
                    </a:lnTo>
                    <a:lnTo>
                      <a:pt x="12" y="166"/>
                    </a:lnTo>
                    <a:lnTo>
                      <a:pt x="17" y="168"/>
                    </a:lnTo>
                    <a:lnTo>
                      <a:pt x="22" y="170"/>
                    </a:lnTo>
                    <a:lnTo>
                      <a:pt x="27" y="173"/>
                    </a:lnTo>
                    <a:lnTo>
                      <a:pt x="34" y="175"/>
                    </a:lnTo>
                    <a:lnTo>
                      <a:pt x="39" y="176"/>
                    </a:lnTo>
                    <a:lnTo>
                      <a:pt x="45" y="178"/>
                    </a:lnTo>
                    <a:lnTo>
                      <a:pt x="50" y="180"/>
                    </a:lnTo>
                    <a:lnTo>
                      <a:pt x="55" y="181"/>
                    </a:lnTo>
                    <a:lnTo>
                      <a:pt x="61" y="183"/>
                    </a:lnTo>
                    <a:lnTo>
                      <a:pt x="66" y="186"/>
                    </a:lnTo>
                    <a:lnTo>
                      <a:pt x="69" y="188"/>
                    </a:lnTo>
                    <a:lnTo>
                      <a:pt x="72" y="190"/>
                    </a:lnTo>
                    <a:lnTo>
                      <a:pt x="76" y="191"/>
                    </a:lnTo>
                    <a:lnTo>
                      <a:pt x="76" y="193"/>
                    </a:lnTo>
                    <a:lnTo>
                      <a:pt x="77" y="195"/>
                    </a:lnTo>
                    <a:lnTo>
                      <a:pt x="76" y="197"/>
                    </a:lnTo>
                    <a:lnTo>
                      <a:pt x="76" y="198"/>
                    </a:lnTo>
                    <a:lnTo>
                      <a:pt x="72" y="202"/>
                    </a:lnTo>
                    <a:lnTo>
                      <a:pt x="69" y="203"/>
                    </a:lnTo>
                    <a:lnTo>
                      <a:pt x="66" y="205"/>
                    </a:lnTo>
                    <a:lnTo>
                      <a:pt x="61" y="207"/>
                    </a:lnTo>
                    <a:lnTo>
                      <a:pt x="55" y="208"/>
                    </a:lnTo>
                    <a:lnTo>
                      <a:pt x="50" y="210"/>
                    </a:lnTo>
                    <a:lnTo>
                      <a:pt x="45" y="212"/>
                    </a:lnTo>
                    <a:lnTo>
                      <a:pt x="39" y="215"/>
                    </a:lnTo>
                    <a:lnTo>
                      <a:pt x="34" y="217"/>
                    </a:lnTo>
                    <a:lnTo>
                      <a:pt x="27" y="218"/>
                    </a:lnTo>
                    <a:lnTo>
                      <a:pt x="22" y="220"/>
                    </a:lnTo>
                    <a:lnTo>
                      <a:pt x="17" y="222"/>
                    </a:lnTo>
                    <a:lnTo>
                      <a:pt x="12" y="223"/>
                    </a:lnTo>
                    <a:lnTo>
                      <a:pt x="8" y="225"/>
                    </a:lnTo>
                    <a:lnTo>
                      <a:pt x="5" y="227"/>
                    </a:lnTo>
                    <a:lnTo>
                      <a:pt x="3" y="230"/>
                    </a:lnTo>
                    <a:lnTo>
                      <a:pt x="2" y="232"/>
                    </a:lnTo>
                    <a:lnTo>
                      <a:pt x="0" y="233"/>
                    </a:lnTo>
                    <a:lnTo>
                      <a:pt x="2" y="235"/>
                    </a:lnTo>
                    <a:lnTo>
                      <a:pt x="3" y="237"/>
                    </a:lnTo>
                    <a:lnTo>
                      <a:pt x="5" y="239"/>
                    </a:lnTo>
                    <a:lnTo>
                      <a:pt x="8" y="240"/>
                    </a:lnTo>
                    <a:lnTo>
                      <a:pt x="12" y="244"/>
                    </a:lnTo>
                    <a:lnTo>
                      <a:pt x="17" y="245"/>
                    </a:lnTo>
                    <a:lnTo>
                      <a:pt x="22" y="247"/>
                    </a:lnTo>
                    <a:lnTo>
                      <a:pt x="27" y="249"/>
                    </a:lnTo>
                    <a:lnTo>
                      <a:pt x="34" y="250"/>
                    </a:lnTo>
                    <a:lnTo>
                      <a:pt x="39" y="252"/>
                    </a:lnTo>
                    <a:lnTo>
                      <a:pt x="45" y="254"/>
                    </a:lnTo>
                    <a:lnTo>
                      <a:pt x="50" y="255"/>
                    </a:lnTo>
                    <a:lnTo>
                      <a:pt x="55" y="259"/>
                    </a:lnTo>
                    <a:lnTo>
                      <a:pt x="61" y="260"/>
                    </a:lnTo>
                    <a:lnTo>
                      <a:pt x="66" y="262"/>
                    </a:lnTo>
                    <a:lnTo>
                      <a:pt x="69" y="264"/>
                    </a:lnTo>
                    <a:lnTo>
                      <a:pt x="72" y="265"/>
                    </a:lnTo>
                    <a:lnTo>
                      <a:pt x="76" y="267"/>
                    </a:lnTo>
                    <a:lnTo>
                      <a:pt x="76" y="269"/>
                    </a:lnTo>
                    <a:lnTo>
                      <a:pt x="77" y="272"/>
                    </a:lnTo>
                    <a:lnTo>
                      <a:pt x="76" y="274"/>
                    </a:lnTo>
                    <a:lnTo>
                      <a:pt x="76" y="275"/>
                    </a:lnTo>
                    <a:lnTo>
                      <a:pt x="72" y="277"/>
                    </a:lnTo>
                    <a:lnTo>
                      <a:pt x="69" y="279"/>
                    </a:lnTo>
                    <a:lnTo>
                      <a:pt x="66" y="280"/>
                    </a:lnTo>
                    <a:lnTo>
                      <a:pt x="61" y="282"/>
                    </a:lnTo>
                    <a:lnTo>
                      <a:pt x="55" y="284"/>
                    </a:lnTo>
                    <a:lnTo>
                      <a:pt x="50" y="287"/>
                    </a:lnTo>
                    <a:lnTo>
                      <a:pt x="45" y="289"/>
                    </a:lnTo>
                    <a:lnTo>
                      <a:pt x="39" y="291"/>
                    </a:lnTo>
                    <a:lnTo>
                      <a:pt x="34" y="292"/>
                    </a:lnTo>
                    <a:lnTo>
                      <a:pt x="27" y="294"/>
                    </a:lnTo>
                    <a:lnTo>
                      <a:pt x="22" y="296"/>
                    </a:lnTo>
                    <a:lnTo>
                      <a:pt x="17" y="297"/>
                    </a:lnTo>
                    <a:lnTo>
                      <a:pt x="12" y="301"/>
                    </a:lnTo>
                    <a:lnTo>
                      <a:pt x="8" y="302"/>
                    </a:lnTo>
                    <a:lnTo>
                      <a:pt x="5" y="304"/>
                    </a:lnTo>
                    <a:lnTo>
                      <a:pt x="3" y="306"/>
                    </a:lnTo>
                    <a:lnTo>
                      <a:pt x="2" y="307"/>
                    </a:lnTo>
                    <a:lnTo>
                      <a:pt x="0" y="309"/>
                    </a:lnTo>
                    <a:lnTo>
                      <a:pt x="2" y="311"/>
                    </a:lnTo>
                    <a:lnTo>
                      <a:pt x="3" y="314"/>
                    </a:lnTo>
                    <a:lnTo>
                      <a:pt x="5" y="316"/>
                    </a:lnTo>
                    <a:lnTo>
                      <a:pt x="8" y="317"/>
                    </a:lnTo>
                    <a:lnTo>
                      <a:pt x="12" y="319"/>
                    </a:lnTo>
                    <a:lnTo>
                      <a:pt x="17" y="321"/>
                    </a:lnTo>
                    <a:lnTo>
                      <a:pt x="22" y="322"/>
                    </a:lnTo>
                    <a:lnTo>
                      <a:pt x="27" y="324"/>
                    </a:lnTo>
                    <a:lnTo>
                      <a:pt x="34" y="326"/>
                    </a:lnTo>
                    <a:lnTo>
                      <a:pt x="39" y="329"/>
                    </a:lnTo>
                    <a:lnTo>
                      <a:pt x="45" y="331"/>
                    </a:lnTo>
                    <a:lnTo>
                      <a:pt x="50" y="333"/>
                    </a:lnTo>
                    <a:lnTo>
                      <a:pt x="55" y="334"/>
                    </a:lnTo>
                    <a:lnTo>
                      <a:pt x="61" y="336"/>
                    </a:lnTo>
                    <a:lnTo>
                      <a:pt x="66" y="338"/>
                    </a:lnTo>
                    <a:lnTo>
                      <a:pt x="69" y="339"/>
                    </a:lnTo>
                    <a:lnTo>
                      <a:pt x="72" y="343"/>
                    </a:lnTo>
                    <a:lnTo>
                      <a:pt x="76" y="344"/>
                    </a:lnTo>
                    <a:lnTo>
                      <a:pt x="76" y="346"/>
                    </a:lnTo>
                    <a:lnTo>
                      <a:pt x="77" y="348"/>
                    </a:lnTo>
                    <a:lnTo>
                      <a:pt x="76" y="349"/>
                    </a:lnTo>
                    <a:lnTo>
                      <a:pt x="76" y="351"/>
                    </a:lnTo>
                    <a:lnTo>
                      <a:pt x="72" y="353"/>
                    </a:lnTo>
                    <a:lnTo>
                      <a:pt x="69" y="354"/>
                    </a:lnTo>
                    <a:lnTo>
                      <a:pt x="66" y="358"/>
                    </a:lnTo>
                    <a:lnTo>
                      <a:pt x="61" y="359"/>
                    </a:lnTo>
                    <a:lnTo>
                      <a:pt x="55" y="361"/>
                    </a:lnTo>
                    <a:lnTo>
                      <a:pt x="50" y="363"/>
                    </a:lnTo>
                    <a:lnTo>
                      <a:pt x="45" y="364"/>
                    </a:lnTo>
                    <a:lnTo>
                      <a:pt x="39" y="366"/>
                    </a:lnTo>
                    <a:lnTo>
                      <a:pt x="34" y="368"/>
                    </a:lnTo>
                    <a:lnTo>
                      <a:pt x="27" y="371"/>
                    </a:lnTo>
                    <a:lnTo>
                      <a:pt x="22" y="373"/>
                    </a:lnTo>
                    <a:lnTo>
                      <a:pt x="17" y="375"/>
                    </a:lnTo>
                    <a:lnTo>
                      <a:pt x="12" y="376"/>
                    </a:lnTo>
                    <a:lnTo>
                      <a:pt x="8" y="378"/>
                    </a:lnTo>
                    <a:lnTo>
                      <a:pt x="5" y="380"/>
                    </a:lnTo>
                    <a:lnTo>
                      <a:pt x="3" y="381"/>
                    </a:lnTo>
                    <a:lnTo>
                      <a:pt x="2" y="383"/>
                    </a:lnTo>
                    <a:lnTo>
                      <a:pt x="0" y="386"/>
                    </a:lnTo>
                    <a:lnTo>
                      <a:pt x="2" y="388"/>
                    </a:lnTo>
                    <a:lnTo>
                      <a:pt x="3" y="390"/>
                    </a:lnTo>
                    <a:lnTo>
                      <a:pt x="5" y="391"/>
                    </a:lnTo>
                    <a:lnTo>
                      <a:pt x="8" y="393"/>
                    </a:lnTo>
                    <a:lnTo>
                      <a:pt x="12" y="395"/>
                    </a:lnTo>
                    <a:lnTo>
                      <a:pt x="17" y="396"/>
                    </a:lnTo>
                    <a:lnTo>
                      <a:pt x="22" y="400"/>
                    </a:lnTo>
                    <a:lnTo>
                      <a:pt x="27" y="401"/>
                    </a:lnTo>
                    <a:lnTo>
                      <a:pt x="34" y="403"/>
                    </a:lnTo>
                    <a:lnTo>
                      <a:pt x="39" y="405"/>
                    </a:lnTo>
                    <a:lnTo>
                      <a:pt x="45" y="406"/>
                    </a:lnTo>
                    <a:lnTo>
                      <a:pt x="50" y="408"/>
                    </a:lnTo>
                    <a:lnTo>
                      <a:pt x="55" y="410"/>
                    </a:lnTo>
                    <a:lnTo>
                      <a:pt x="61" y="412"/>
                    </a:lnTo>
                    <a:lnTo>
                      <a:pt x="66" y="415"/>
                    </a:lnTo>
                    <a:lnTo>
                      <a:pt x="69" y="417"/>
                    </a:lnTo>
                    <a:lnTo>
                      <a:pt x="72" y="418"/>
                    </a:lnTo>
                    <a:lnTo>
                      <a:pt x="76" y="420"/>
                    </a:lnTo>
                    <a:lnTo>
                      <a:pt x="76" y="422"/>
                    </a:lnTo>
                    <a:lnTo>
                      <a:pt x="77" y="423"/>
                    </a:lnTo>
                    <a:lnTo>
                      <a:pt x="76" y="425"/>
                    </a:lnTo>
                    <a:lnTo>
                      <a:pt x="76" y="428"/>
                    </a:lnTo>
                    <a:lnTo>
                      <a:pt x="72" y="430"/>
                    </a:lnTo>
                    <a:lnTo>
                      <a:pt x="69" y="432"/>
                    </a:lnTo>
                    <a:lnTo>
                      <a:pt x="66" y="433"/>
                    </a:lnTo>
                    <a:lnTo>
                      <a:pt x="61" y="435"/>
                    </a:lnTo>
                    <a:lnTo>
                      <a:pt x="55" y="437"/>
                    </a:lnTo>
                    <a:lnTo>
                      <a:pt x="50" y="438"/>
                    </a:lnTo>
                    <a:lnTo>
                      <a:pt x="45" y="440"/>
                    </a:lnTo>
                    <a:lnTo>
                      <a:pt x="39" y="443"/>
                    </a:lnTo>
                    <a:lnTo>
                      <a:pt x="34" y="445"/>
                    </a:lnTo>
                    <a:lnTo>
                      <a:pt x="27" y="447"/>
                    </a:lnTo>
                    <a:lnTo>
                      <a:pt x="22" y="448"/>
                    </a:lnTo>
                    <a:lnTo>
                      <a:pt x="17" y="450"/>
                    </a:lnTo>
                    <a:lnTo>
                      <a:pt x="12" y="452"/>
                    </a:lnTo>
                    <a:lnTo>
                      <a:pt x="8" y="453"/>
                    </a:lnTo>
                    <a:lnTo>
                      <a:pt x="5" y="457"/>
                    </a:lnTo>
                    <a:lnTo>
                      <a:pt x="3" y="459"/>
                    </a:lnTo>
                    <a:lnTo>
                      <a:pt x="2" y="460"/>
                    </a:lnTo>
                    <a:lnTo>
                      <a:pt x="0" y="462"/>
                    </a:lnTo>
                    <a:lnTo>
                      <a:pt x="2" y="464"/>
                    </a:lnTo>
                    <a:lnTo>
                      <a:pt x="3" y="465"/>
                    </a:lnTo>
                    <a:lnTo>
                      <a:pt x="5" y="467"/>
                    </a:lnTo>
                    <a:lnTo>
                      <a:pt x="8" y="469"/>
                    </a:lnTo>
                    <a:lnTo>
                      <a:pt x="12" y="472"/>
                    </a:lnTo>
                    <a:lnTo>
                      <a:pt x="17" y="474"/>
                    </a:lnTo>
                    <a:lnTo>
                      <a:pt x="22" y="475"/>
                    </a:lnTo>
                    <a:lnTo>
                      <a:pt x="27" y="477"/>
                    </a:lnTo>
                    <a:lnTo>
                      <a:pt x="34" y="479"/>
                    </a:lnTo>
                    <a:lnTo>
                      <a:pt x="39" y="480"/>
                    </a:lnTo>
                    <a:lnTo>
                      <a:pt x="45" y="482"/>
                    </a:lnTo>
                    <a:lnTo>
                      <a:pt x="50" y="485"/>
                    </a:lnTo>
                    <a:lnTo>
                      <a:pt x="55" y="487"/>
                    </a:lnTo>
                    <a:lnTo>
                      <a:pt x="61" y="489"/>
                    </a:lnTo>
                    <a:lnTo>
                      <a:pt x="66" y="490"/>
                    </a:lnTo>
                    <a:lnTo>
                      <a:pt x="69" y="492"/>
                    </a:lnTo>
                    <a:lnTo>
                      <a:pt x="72" y="494"/>
                    </a:lnTo>
                    <a:lnTo>
                      <a:pt x="76" y="495"/>
                    </a:lnTo>
                    <a:lnTo>
                      <a:pt x="76" y="497"/>
                    </a:lnTo>
                    <a:lnTo>
                      <a:pt x="77" y="501"/>
                    </a:lnTo>
                    <a:lnTo>
                      <a:pt x="76" y="502"/>
                    </a:lnTo>
                    <a:lnTo>
                      <a:pt x="76" y="504"/>
                    </a:lnTo>
                    <a:lnTo>
                      <a:pt x="72" y="506"/>
                    </a:lnTo>
                    <a:lnTo>
                      <a:pt x="69" y="507"/>
                    </a:lnTo>
                    <a:lnTo>
                      <a:pt x="66" y="509"/>
                    </a:lnTo>
                    <a:lnTo>
                      <a:pt x="61" y="511"/>
                    </a:lnTo>
                    <a:lnTo>
                      <a:pt x="55" y="514"/>
                    </a:lnTo>
                    <a:lnTo>
                      <a:pt x="50" y="516"/>
                    </a:lnTo>
                    <a:lnTo>
                      <a:pt x="45" y="517"/>
                    </a:lnTo>
                    <a:lnTo>
                      <a:pt x="39" y="519"/>
                    </a:lnTo>
                    <a:lnTo>
                      <a:pt x="34" y="521"/>
                    </a:lnTo>
                    <a:lnTo>
                      <a:pt x="27" y="522"/>
                    </a:lnTo>
                    <a:lnTo>
                      <a:pt x="22" y="524"/>
                    </a:lnTo>
                    <a:lnTo>
                      <a:pt x="17" y="526"/>
                    </a:lnTo>
                    <a:lnTo>
                      <a:pt x="12" y="529"/>
                    </a:lnTo>
                    <a:lnTo>
                      <a:pt x="8" y="531"/>
                    </a:lnTo>
                    <a:lnTo>
                      <a:pt x="5" y="532"/>
                    </a:lnTo>
                    <a:lnTo>
                      <a:pt x="3" y="534"/>
                    </a:lnTo>
                    <a:lnTo>
                      <a:pt x="2" y="536"/>
                    </a:lnTo>
                    <a:lnTo>
                      <a:pt x="0" y="537"/>
                    </a:lnTo>
                    <a:lnTo>
                      <a:pt x="2" y="539"/>
                    </a:lnTo>
                    <a:lnTo>
                      <a:pt x="3" y="543"/>
                    </a:lnTo>
                    <a:lnTo>
                      <a:pt x="5" y="544"/>
                    </a:lnTo>
                    <a:lnTo>
                      <a:pt x="8" y="546"/>
                    </a:lnTo>
                    <a:lnTo>
                      <a:pt x="12" y="548"/>
                    </a:lnTo>
                    <a:lnTo>
                      <a:pt x="17" y="549"/>
                    </a:lnTo>
                    <a:lnTo>
                      <a:pt x="22" y="551"/>
                    </a:lnTo>
                    <a:lnTo>
                      <a:pt x="27" y="553"/>
                    </a:lnTo>
                    <a:lnTo>
                      <a:pt x="34" y="556"/>
                    </a:lnTo>
                    <a:lnTo>
                      <a:pt x="39" y="558"/>
                    </a:lnTo>
                    <a:lnTo>
                      <a:pt x="45" y="559"/>
                    </a:lnTo>
                    <a:lnTo>
                      <a:pt x="50" y="561"/>
                    </a:lnTo>
                    <a:lnTo>
                      <a:pt x="55" y="563"/>
                    </a:lnTo>
                    <a:lnTo>
                      <a:pt x="61" y="564"/>
                    </a:lnTo>
                    <a:lnTo>
                      <a:pt x="66" y="566"/>
                    </a:lnTo>
                    <a:lnTo>
                      <a:pt x="69" y="568"/>
                    </a:lnTo>
                    <a:lnTo>
                      <a:pt x="72" y="571"/>
                    </a:lnTo>
                    <a:lnTo>
                      <a:pt x="76" y="573"/>
                    </a:lnTo>
                    <a:lnTo>
                      <a:pt x="76" y="574"/>
                    </a:lnTo>
                    <a:lnTo>
                      <a:pt x="77" y="576"/>
                    </a:lnTo>
                    <a:lnTo>
                      <a:pt x="76" y="578"/>
                    </a:lnTo>
                    <a:lnTo>
                      <a:pt x="76" y="579"/>
                    </a:lnTo>
                    <a:lnTo>
                      <a:pt x="72" y="581"/>
                    </a:lnTo>
                    <a:lnTo>
                      <a:pt x="69" y="584"/>
                    </a:lnTo>
                    <a:lnTo>
                      <a:pt x="66" y="586"/>
                    </a:lnTo>
                    <a:lnTo>
                      <a:pt x="61" y="588"/>
                    </a:lnTo>
                    <a:lnTo>
                      <a:pt x="55" y="590"/>
                    </a:lnTo>
                    <a:lnTo>
                      <a:pt x="50" y="591"/>
                    </a:lnTo>
                    <a:lnTo>
                      <a:pt x="45" y="593"/>
                    </a:lnTo>
                    <a:lnTo>
                      <a:pt x="39" y="595"/>
                    </a:lnTo>
                    <a:lnTo>
                      <a:pt x="34" y="596"/>
                    </a:lnTo>
                    <a:lnTo>
                      <a:pt x="27" y="600"/>
                    </a:lnTo>
                    <a:lnTo>
                      <a:pt x="22" y="601"/>
                    </a:lnTo>
                    <a:lnTo>
                      <a:pt x="17" y="603"/>
                    </a:lnTo>
                    <a:lnTo>
                      <a:pt x="12" y="605"/>
                    </a:lnTo>
                    <a:lnTo>
                      <a:pt x="8" y="606"/>
                    </a:lnTo>
                    <a:lnTo>
                      <a:pt x="5" y="608"/>
                    </a:lnTo>
                    <a:lnTo>
                      <a:pt x="3" y="610"/>
                    </a:lnTo>
                    <a:lnTo>
                      <a:pt x="2" y="613"/>
                    </a:lnTo>
                    <a:lnTo>
                      <a:pt x="0" y="615"/>
                    </a:lnTo>
                    <a:lnTo>
                      <a:pt x="2" y="616"/>
                    </a:lnTo>
                    <a:lnTo>
                      <a:pt x="3" y="618"/>
                    </a:lnTo>
                    <a:lnTo>
                      <a:pt x="5" y="620"/>
                    </a:lnTo>
                    <a:lnTo>
                      <a:pt x="8" y="621"/>
                    </a:lnTo>
                    <a:lnTo>
                      <a:pt x="12" y="623"/>
                    </a:lnTo>
                    <a:lnTo>
                      <a:pt x="17" y="625"/>
                    </a:lnTo>
                    <a:lnTo>
                      <a:pt x="22" y="628"/>
                    </a:lnTo>
                    <a:lnTo>
                      <a:pt x="27" y="630"/>
                    </a:lnTo>
                    <a:lnTo>
                      <a:pt x="34" y="632"/>
                    </a:lnTo>
                    <a:lnTo>
                      <a:pt x="39" y="633"/>
                    </a:lnTo>
                    <a:lnTo>
                      <a:pt x="39" y="695"/>
                    </a:lnTo>
                  </a:path>
                </a:pathLst>
              </a:custGeom>
              <a:noFill/>
              <a:ln w="792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5903" name="Oval 22"/>
            <p:cNvSpPr>
              <a:spLocks noChangeArrowheads="1"/>
            </p:cNvSpPr>
            <p:nvPr/>
          </p:nvSpPr>
          <p:spPr bwMode="auto">
            <a:xfrm>
              <a:off x="683" y="1578"/>
              <a:ext cx="44" cy="41"/>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904" name="Oval 23"/>
            <p:cNvSpPr>
              <a:spLocks noChangeArrowheads="1"/>
            </p:cNvSpPr>
            <p:nvPr/>
          </p:nvSpPr>
          <p:spPr bwMode="auto">
            <a:xfrm>
              <a:off x="1035" y="1578"/>
              <a:ext cx="44" cy="41"/>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grpSp>
      <p:sp>
        <p:nvSpPr>
          <p:cNvPr id="35849" name="Line 24"/>
          <p:cNvSpPr>
            <a:spLocks noChangeShapeType="1"/>
          </p:cNvSpPr>
          <p:nvPr/>
        </p:nvSpPr>
        <p:spPr bwMode="auto">
          <a:xfrm flipV="1">
            <a:off x="1141413" y="2914650"/>
            <a:ext cx="550862" cy="12700"/>
          </a:xfrm>
          <a:prstGeom prst="line">
            <a:avLst/>
          </a:prstGeom>
          <a:noFill/>
          <a:ln w="381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0" name="Line 25"/>
          <p:cNvSpPr>
            <a:spLocks noChangeShapeType="1"/>
          </p:cNvSpPr>
          <p:nvPr/>
        </p:nvSpPr>
        <p:spPr bwMode="auto">
          <a:xfrm flipV="1">
            <a:off x="1711325" y="2560638"/>
            <a:ext cx="433388" cy="384175"/>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1" name="Line 26"/>
          <p:cNvSpPr>
            <a:spLocks noChangeShapeType="1"/>
          </p:cNvSpPr>
          <p:nvPr/>
        </p:nvSpPr>
        <p:spPr bwMode="auto">
          <a:xfrm flipV="1">
            <a:off x="2211388" y="3087688"/>
            <a:ext cx="473075" cy="200025"/>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2" name="Line 27"/>
          <p:cNvSpPr>
            <a:spLocks noChangeShapeType="1"/>
          </p:cNvSpPr>
          <p:nvPr/>
        </p:nvSpPr>
        <p:spPr bwMode="auto">
          <a:xfrm flipH="1">
            <a:off x="1871663" y="3286125"/>
            <a:ext cx="341312" cy="463550"/>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3" name="AutoShape 28"/>
          <p:cNvSpPr>
            <a:spLocks noChangeArrowheads="1"/>
          </p:cNvSpPr>
          <p:nvPr/>
        </p:nvSpPr>
        <p:spPr bwMode="auto">
          <a:xfrm rot="-3000000">
            <a:off x="1939132" y="2820194"/>
            <a:ext cx="65087" cy="606425"/>
          </a:xfrm>
          <a:custGeom>
            <a:avLst/>
            <a:gdLst>
              <a:gd name="T0" fmla="*/ 2147483646 w 77"/>
              <a:gd name="T1" fmla="*/ 2147483646 h 695"/>
              <a:gd name="T2" fmla="*/ 2147483646 w 77"/>
              <a:gd name="T3" fmla="*/ 2147483646 h 695"/>
              <a:gd name="T4" fmla="*/ 2147483646 w 77"/>
              <a:gd name="T5" fmla="*/ 2147483646 h 695"/>
              <a:gd name="T6" fmla="*/ 2147483646 w 77"/>
              <a:gd name="T7" fmla="*/ 2147483646 h 695"/>
              <a:gd name="T8" fmla="*/ 2147483646 w 77"/>
              <a:gd name="T9" fmla="*/ 2147483646 h 695"/>
              <a:gd name="T10" fmla="*/ 2147483646 w 77"/>
              <a:gd name="T11" fmla="*/ 2147483646 h 695"/>
              <a:gd name="T12" fmla="*/ 2147483646 w 77"/>
              <a:gd name="T13" fmla="*/ 2147483646 h 695"/>
              <a:gd name="T14" fmla="*/ 2147483646 w 77"/>
              <a:gd name="T15" fmla="*/ 2147483646 h 695"/>
              <a:gd name="T16" fmla="*/ 2147483646 w 77"/>
              <a:gd name="T17" fmla="*/ 2147483646 h 695"/>
              <a:gd name="T18" fmla="*/ 2147483646 w 77"/>
              <a:gd name="T19" fmla="*/ 2147483646 h 695"/>
              <a:gd name="T20" fmla="*/ 2147483646 w 77"/>
              <a:gd name="T21" fmla="*/ 2147483646 h 695"/>
              <a:gd name="T22" fmla="*/ 2147483646 w 77"/>
              <a:gd name="T23" fmla="*/ 2147483646 h 695"/>
              <a:gd name="T24" fmla="*/ 2147483646 w 77"/>
              <a:gd name="T25" fmla="*/ 2147483646 h 695"/>
              <a:gd name="T26" fmla="*/ 2147483646 w 77"/>
              <a:gd name="T27" fmla="*/ 2147483646 h 695"/>
              <a:gd name="T28" fmla="*/ 2147483646 w 77"/>
              <a:gd name="T29" fmla="*/ 2147483646 h 695"/>
              <a:gd name="T30" fmla="*/ 2147483646 w 77"/>
              <a:gd name="T31" fmla="*/ 2147483646 h 695"/>
              <a:gd name="T32" fmla="*/ 2147483646 w 77"/>
              <a:gd name="T33" fmla="*/ 2147483646 h 695"/>
              <a:gd name="T34" fmla="*/ 2147483646 w 77"/>
              <a:gd name="T35" fmla="*/ 2147483646 h 695"/>
              <a:gd name="T36" fmla="*/ 2147483646 w 77"/>
              <a:gd name="T37" fmla="*/ 2147483646 h 695"/>
              <a:gd name="T38" fmla="*/ 2147483646 w 77"/>
              <a:gd name="T39" fmla="*/ 2147483646 h 695"/>
              <a:gd name="T40" fmla="*/ 2147483646 w 77"/>
              <a:gd name="T41" fmla="*/ 2147483646 h 695"/>
              <a:gd name="T42" fmla="*/ 2147483646 w 77"/>
              <a:gd name="T43" fmla="*/ 2147483646 h 695"/>
              <a:gd name="T44" fmla="*/ 2147483646 w 77"/>
              <a:gd name="T45" fmla="*/ 2147483646 h 695"/>
              <a:gd name="T46" fmla="*/ 2147483646 w 77"/>
              <a:gd name="T47" fmla="*/ 2147483646 h 695"/>
              <a:gd name="T48" fmla="*/ 2147483646 w 77"/>
              <a:gd name="T49" fmla="*/ 2147483646 h 695"/>
              <a:gd name="T50" fmla="*/ 2147483646 w 77"/>
              <a:gd name="T51" fmla="*/ 2147483646 h 695"/>
              <a:gd name="T52" fmla="*/ 2147483646 w 77"/>
              <a:gd name="T53" fmla="*/ 2147483646 h 695"/>
              <a:gd name="T54" fmla="*/ 2147483646 w 77"/>
              <a:gd name="T55" fmla="*/ 2147483646 h 695"/>
              <a:gd name="T56" fmla="*/ 2147483646 w 77"/>
              <a:gd name="T57" fmla="*/ 2147483646 h 695"/>
              <a:gd name="T58" fmla="*/ 2147483646 w 77"/>
              <a:gd name="T59" fmla="*/ 2147483646 h 695"/>
              <a:gd name="T60" fmla="*/ 2147483646 w 77"/>
              <a:gd name="T61" fmla="*/ 2147483646 h 695"/>
              <a:gd name="T62" fmla="*/ 2147483646 w 77"/>
              <a:gd name="T63" fmla="*/ 2147483646 h 695"/>
              <a:gd name="T64" fmla="*/ 2147483646 w 77"/>
              <a:gd name="T65" fmla="*/ 2147483646 h 695"/>
              <a:gd name="T66" fmla="*/ 2147483646 w 77"/>
              <a:gd name="T67" fmla="*/ 2147483646 h 695"/>
              <a:gd name="T68" fmla="*/ 2147483646 w 77"/>
              <a:gd name="T69" fmla="*/ 2147483646 h 695"/>
              <a:gd name="T70" fmla="*/ 2147483646 w 77"/>
              <a:gd name="T71" fmla="*/ 2147483646 h 695"/>
              <a:gd name="T72" fmla="*/ 2147483646 w 77"/>
              <a:gd name="T73" fmla="*/ 2147483646 h 695"/>
              <a:gd name="T74" fmla="*/ 2147483646 w 77"/>
              <a:gd name="T75" fmla="*/ 2147483646 h 695"/>
              <a:gd name="T76" fmla="*/ 2147483646 w 77"/>
              <a:gd name="T77" fmla="*/ 2147483646 h 695"/>
              <a:gd name="T78" fmla="*/ 2147483646 w 77"/>
              <a:gd name="T79" fmla="*/ 2147483646 h 695"/>
              <a:gd name="T80" fmla="*/ 2147483646 w 77"/>
              <a:gd name="T81" fmla="*/ 2147483646 h 695"/>
              <a:gd name="T82" fmla="*/ 2147483646 w 77"/>
              <a:gd name="T83" fmla="*/ 2147483646 h 695"/>
              <a:gd name="T84" fmla="*/ 2147483646 w 77"/>
              <a:gd name="T85" fmla="*/ 2147483646 h 695"/>
              <a:gd name="T86" fmla="*/ 2147483646 w 77"/>
              <a:gd name="T87" fmla="*/ 2147483646 h 695"/>
              <a:gd name="T88" fmla="*/ 2147483646 w 77"/>
              <a:gd name="T89" fmla="*/ 2147483646 h 695"/>
              <a:gd name="T90" fmla="*/ 2147483646 w 77"/>
              <a:gd name="T91" fmla="*/ 2147483646 h 695"/>
              <a:gd name="T92" fmla="*/ 2147483646 w 77"/>
              <a:gd name="T93" fmla="*/ 2147483646 h 695"/>
              <a:gd name="T94" fmla="*/ 2147483646 w 77"/>
              <a:gd name="T95" fmla="*/ 2147483646 h 695"/>
              <a:gd name="T96" fmla="*/ 2147483646 w 77"/>
              <a:gd name="T97" fmla="*/ 2147483646 h 695"/>
              <a:gd name="T98" fmla="*/ 2147483646 w 77"/>
              <a:gd name="T99" fmla="*/ 2147483646 h 695"/>
              <a:gd name="T100" fmla="*/ 2147483646 w 77"/>
              <a:gd name="T101" fmla="*/ 2147483646 h 695"/>
              <a:gd name="T102" fmla="*/ 2147483646 w 77"/>
              <a:gd name="T103" fmla="*/ 2147483646 h 695"/>
              <a:gd name="T104" fmla="*/ 2147483646 w 77"/>
              <a:gd name="T105" fmla="*/ 2147483646 h 695"/>
              <a:gd name="T106" fmla="*/ 2147483646 w 77"/>
              <a:gd name="T107" fmla="*/ 2147483646 h 695"/>
              <a:gd name="T108" fmla="*/ 2147483646 w 77"/>
              <a:gd name="T109" fmla="*/ 2147483646 h 695"/>
              <a:gd name="T110" fmla="*/ 2147483646 w 77"/>
              <a:gd name="T111" fmla="*/ 2147483646 h 695"/>
              <a:gd name="T112" fmla="*/ 2147483646 w 77"/>
              <a:gd name="T113" fmla="*/ 2147483646 h 695"/>
              <a:gd name="T114" fmla="*/ 2147483646 w 77"/>
              <a:gd name="T115" fmla="*/ 2147483646 h 695"/>
              <a:gd name="T116" fmla="*/ 2147483646 w 77"/>
              <a:gd name="T117" fmla="*/ 2147483646 h 695"/>
              <a:gd name="T118" fmla="*/ 2147483646 w 77"/>
              <a:gd name="T119" fmla="*/ 2147483646 h 6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695"/>
              <a:gd name="T182" fmla="*/ 77 w 77"/>
              <a:gd name="T183" fmla="*/ 695 h 6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695">
                <a:moveTo>
                  <a:pt x="39" y="0"/>
                </a:moveTo>
                <a:lnTo>
                  <a:pt x="39" y="62"/>
                </a:lnTo>
                <a:lnTo>
                  <a:pt x="34" y="64"/>
                </a:lnTo>
                <a:lnTo>
                  <a:pt x="27" y="66"/>
                </a:lnTo>
                <a:lnTo>
                  <a:pt x="22" y="67"/>
                </a:lnTo>
                <a:lnTo>
                  <a:pt x="17" y="69"/>
                </a:lnTo>
                <a:lnTo>
                  <a:pt x="12" y="72"/>
                </a:lnTo>
                <a:lnTo>
                  <a:pt x="8" y="74"/>
                </a:lnTo>
                <a:lnTo>
                  <a:pt x="5" y="76"/>
                </a:lnTo>
                <a:lnTo>
                  <a:pt x="3" y="77"/>
                </a:lnTo>
                <a:lnTo>
                  <a:pt x="2" y="79"/>
                </a:lnTo>
                <a:lnTo>
                  <a:pt x="0" y="81"/>
                </a:lnTo>
                <a:lnTo>
                  <a:pt x="2" y="82"/>
                </a:lnTo>
                <a:lnTo>
                  <a:pt x="3" y="84"/>
                </a:lnTo>
                <a:lnTo>
                  <a:pt x="5" y="87"/>
                </a:lnTo>
                <a:lnTo>
                  <a:pt x="8" y="89"/>
                </a:lnTo>
                <a:lnTo>
                  <a:pt x="12" y="91"/>
                </a:lnTo>
                <a:lnTo>
                  <a:pt x="17" y="92"/>
                </a:lnTo>
                <a:lnTo>
                  <a:pt x="22" y="94"/>
                </a:lnTo>
                <a:lnTo>
                  <a:pt x="27" y="96"/>
                </a:lnTo>
                <a:lnTo>
                  <a:pt x="34" y="97"/>
                </a:lnTo>
                <a:lnTo>
                  <a:pt x="39" y="101"/>
                </a:lnTo>
                <a:lnTo>
                  <a:pt x="45" y="102"/>
                </a:lnTo>
                <a:lnTo>
                  <a:pt x="50" y="104"/>
                </a:lnTo>
                <a:lnTo>
                  <a:pt x="55" y="106"/>
                </a:lnTo>
                <a:lnTo>
                  <a:pt x="61" y="108"/>
                </a:lnTo>
                <a:lnTo>
                  <a:pt x="66" y="109"/>
                </a:lnTo>
                <a:lnTo>
                  <a:pt x="69" y="111"/>
                </a:lnTo>
                <a:lnTo>
                  <a:pt x="72" y="113"/>
                </a:lnTo>
                <a:lnTo>
                  <a:pt x="76" y="116"/>
                </a:lnTo>
                <a:lnTo>
                  <a:pt x="76" y="118"/>
                </a:lnTo>
                <a:lnTo>
                  <a:pt x="77" y="119"/>
                </a:lnTo>
                <a:lnTo>
                  <a:pt x="76" y="121"/>
                </a:lnTo>
                <a:lnTo>
                  <a:pt x="76" y="123"/>
                </a:lnTo>
                <a:lnTo>
                  <a:pt x="72" y="124"/>
                </a:lnTo>
                <a:lnTo>
                  <a:pt x="69" y="126"/>
                </a:lnTo>
                <a:lnTo>
                  <a:pt x="66" y="129"/>
                </a:lnTo>
                <a:lnTo>
                  <a:pt x="61" y="131"/>
                </a:lnTo>
                <a:lnTo>
                  <a:pt x="55" y="133"/>
                </a:lnTo>
                <a:lnTo>
                  <a:pt x="50" y="134"/>
                </a:lnTo>
                <a:lnTo>
                  <a:pt x="45" y="136"/>
                </a:lnTo>
                <a:lnTo>
                  <a:pt x="39" y="138"/>
                </a:lnTo>
                <a:lnTo>
                  <a:pt x="34" y="139"/>
                </a:lnTo>
                <a:lnTo>
                  <a:pt x="27" y="141"/>
                </a:lnTo>
                <a:lnTo>
                  <a:pt x="22" y="144"/>
                </a:lnTo>
                <a:lnTo>
                  <a:pt x="17" y="146"/>
                </a:lnTo>
                <a:lnTo>
                  <a:pt x="12" y="148"/>
                </a:lnTo>
                <a:lnTo>
                  <a:pt x="8" y="149"/>
                </a:lnTo>
                <a:lnTo>
                  <a:pt x="5" y="151"/>
                </a:lnTo>
                <a:lnTo>
                  <a:pt x="3" y="153"/>
                </a:lnTo>
                <a:lnTo>
                  <a:pt x="2" y="155"/>
                </a:lnTo>
                <a:lnTo>
                  <a:pt x="0" y="158"/>
                </a:lnTo>
                <a:lnTo>
                  <a:pt x="2" y="160"/>
                </a:lnTo>
                <a:lnTo>
                  <a:pt x="3" y="161"/>
                </a:lnTo>
                <a:lnTo>
                  <a:pt x="5" y="163"/>
                </a:lnTo>
                <a:lnTo>
                  <a:pt x="8" y="165"/>
                </a:lnTo>
                <a:lnTo>
                  <a:pt x="12" y="166"/>
                </a:lnTo>
                <a:lnTo>
                  <a:pt x="17" y="168"/>
                </a:lnTo>
                <a:lnTo>
                  <a:pt x="22" y="170"/>
                </a:lnTo>
                <a:lnTo>
                  <a:pt x="27" y="173"/>
                </a:lnTo>
                <a:lnTo>
                  <a:pt x="34" y="175"/>
                </a:lnTo>
                <a:lnTo>
                  <a:pt x="39" y="176"/>
                </a:lnTo>
                <a:lnTo>
                  <a:pt x="45" y="178"/>
                </a:lnTo>
                <a:lnTo>
                  <a:pt x="50" y="180"/>
                </a:lnTo>
                <a:lnTo>
                  <a:pt x="55" y="181"/>
                </a:lnTo>
                <a:lnTo>
                  <a:pt x="61" y="183"/>
                </a:lnTo>
                <a:lnTo>
                  <a:pt x="66" y="186"/>
                </a:lnTo>
                <a:lnTo>
                  <a:pt x="69" y="188"/>
                </a:lnTo>
                <a:lnTo>
                  <a:pt x="72" y="190"/>
                </a:lnTo>
                <a:lnTo>
                  <a:pt x="76" y="191"/>
                </a:lnTo>
                <a:lnTo>
                  <a:pt x="76" y="193"/>
                </a:lnTo>
                <a:lnTo>
                  <a:pt x="77" y="195"/>
                </a:lnTo>
                <a:lnTo>
                  <a:pt x="76" y="197"/>
                </a:lnTo>
                <a:lnTo>
                  <a:pt x="76" y="198"/>
                </a:lnTo>
                <a:lnTo>
                  <a:pt x="72" y="202"/>
                </a:lnTo>
                <a:lnTo>
                  <a:pt x="69" y="203"/>
                </a:lnTo>
                <a:lnTo>
                  <a:pt x="66" y="205"/>
                </a:lnTo>
                <a:lnTo>
                  <a:pt x="61" y="207"/>
                </a:lnTo>
                <a:lnTo>
                  <a:pt x="55" y="208"/>
                </a:lnTo>
                <a:lnTo>
                  <a:pt x="50" y="210"/>
                </a:lnTo>
                <a:lnTo>
                  <a:pt x="45" y="212"/>
                </a:lnTo>
                <a:lnTo>
                  <a:pt x="39" y="215"/>
                </a:lnTo>
                <a:lnTo>
                  <a:pt x="34" y="217"/>
                </a:lnTo>
                <a:lnTo>
                  <a:pt x="27" y="218"/>
                </a:lnTo>
                <a:lnTo>
                  <a:pt x="22" y="220"/>
                </a:lnTo>
                <a:lnTo>
                  <a:pt x="17" y="222"/>
                </a:lnTo>
                <a:lnTo>
                  <a:pt x="12" y="223"/>
                </a:lnTo>
                <a:lnTo>
                  <a:pt x="8" y="225"/>
                </a:lnTo>
                <a:lnTo>
                  <a:pt x="5" y="227"/>
                </a:lnTo>
                <a:lnTo>
                  <a:pt x="3" y="230"/>
                </a:lnTo>
                <a:lnTo>
                  <a:pt x="2" y="232"/>
                </a:lnTo>
                <a:lnTo>
                  <a:pt x="0" y="233"/>
                </a:lnTo>
                <a:lnTo>
                  <a:pt x="2" y="235"/>
                </a:lnTo>
                <a:lnTo>
                  <a:pt x="3" y="237"/>
                </a:lnTo>
                <a:lnTo>
                  <a:pt x="5" y="239"/>
                </a:lnTo>
                <a:lnTo>
                  <a:pt x="8" y="240"/>
                </a:lnTo>
                <a:lnTo>
                  <a:pt x="12" y="244"/>
                </a:lnTo>
                <a:lnTo>
                  <a:pt x="17" y="245"/>
                </a:lnTo>
                <a:lnTo>
                  <a:pt x="22" y="247"/>
                </a:lnTo>
                <a:lnTo>
                  <a:pt x="27" y="249"/>
                </a:lnTo>
                <a:lnTo>
                  <a:pt x="34" y="250"/>
                </a:lnTo>
                <a:lnTo>
                  <a:pt x="39" y="252"/>
                </a:lnTo>
                <a:lnTo>
                  <a:pt x="45" y="254"/>
                </a:lnTo>
                <a:lnTo>
                  <a:pt x="50" y="255"/>
                </a:lnTo>
                <a:lnTo>
                  <a:pt x="55" y="259"/>
                </a:lnTo>
                <a:lnTo>
                  <a:pt x="61" y="260"/>
                </a:lnTo>
                <a:lnTo>
                  <a:pt x="66" y="262"/>
                </a:lnTo>
                <a:lnTo>
                  <a:pt x="69" y="264"/>
                </a:lnTo>
                <a:lnTo>
                  <a:pt x="72" y="265"/>
                </a:lnTo>
                <a:lnTo>
                  <a:pt x="76" y="267"/>
                </a:lnTo>
                <a:lnTo>
                  <a:pt x="76" y="269"/>
                </a:lnTo>
                <a:lnTo>
                  <a:pt x="77" y="272"/>
                </a:lnTo>
                <a:lnTo>
                  <a:pt x="76" y="274"/>
                </a:lnTo>
                <a:lnTo>
                  <a:pt x="76" y="275"/>
                </a:lnTo>
                <a:lnTo>
                  <a:pt x="72" y="277"/>
                </a:lnTo>
                <a:lnTo>
                  <a:pt x="69" y="279"/>
                </a:lnTo>
                <a:lnTo>
                  <a:pt x="66" y="280"/>
                </a:lnTo>
                <a:lnTo>
                  <a:pt x="61" y="282"/>
                </a:lnTo>
                <a:lnTo>
                  <a:pt x="55" y="284"/>
                </a:lnTo>
                <a:lnTo>
                  <a:pt x="50" y="287"/>
                </a:lnTo>
                <a:lnTo>
                  <a:pt x="45" y="289"/>
                </a:lnTo>
                <a:lnTo>
                  <a:pt x="39" y="291"/>
                </a:lnTo>
                <a:lnTo>
                  <a:pt x="34" y="292"/>
                </a:lnTo>
                <a:lnTo>
                  <a:pt x="27" y="294"/>
                </a:lnTo>
                <a:lnTo>
                  <a:pt x="22" y="296"/>
                </a:lnTo>
                <a:lnTo>
                  <a:pt x="17" y="297"/>
                </a:lnTo>
                <a:lnTo>
                  <a:pt x="12" y="301"/>
                </a:lnTo>
                <a:lnTo>
                  <a:pt x="8" y="302"/>
                </a:lnTo>
                <a:lnTo>
                  <a:pt x="5" y="304"/>
                </a:lnTo>
                <a:lnTo>
                  <a:pt x="3" y="306"/>
                </a:lnTo>
                <a:lnTo>
                  <a:pt x="2" y="307"/>
                </a:lnTo>
                <a:lnTo>
                  <a:pt x="0" y="309"/>
                </a:lnTo>
                <a:lnTo>
                  <a:pt x="2" y="311"/>
                </a:lnTo>
                <a:lnTo>
                  <a:pt x="3" y="314"/>
                </a:lnTo>
                <a:lnTo>
                  <a:pt x="5" y="316"/>
                </a:lnTo>
                <a:lnTo>
                  <a:pt x="8" y="317"/>
                </a:lnTo>
                <a:lnTo>
                  <a:pt x="12" y="319"/>
                </a:lnTo>
                <a:lnTo>
                  <a:pt x="17" y="321"/>
                </a:lnTo>
                <a:lnTo>
                  <a:pt x="22" y="322"/>
                </a:lnTo>
                <a:lnTo>
                  <a:pt x="27" y="324"/>
                </a:lnTo>
                <a:lnTo>
                  <a:pt x="34" y="326"/>
                </a:lnTo>
                <a:lnTo>
                  <a:pt x="39" y="329"/>
                </a:lnTo>
                <a:lnTo>
                  <a:pt x="45" y="331"/>
                </a:lnTo>
                <a:lnTo>
                  <a:pt x="50" y="333"/>
                </a:lnTo>
                <a:lnTo>
                  <a:pt x="55" y="334"/>
                </a:lnTo>
                <a:lnTo>
                  <a:pt x="61" y="336"/>
                </a:lnTo>
                <a:lnTo>
                  <a:pt x="66" y="338"/>
                </a:lnTo>
                <a:lnTo>
                  <a:pt x="69" y="339"/>
                </a:lnTo>
                <a:lnTo>
                  <a:pt x="72" y="343"/>
                </a:lnTo>
                <a:lnTo>
                  <a:pt x="76" y="344"/>
                </a:lnTo>
                <a:lnTo>
                  <a:pt x="76" y="346"/>
                </a:lnTo>
                <a:lnTo>
                  <a:pt x="77" y="348"/>
                </a:lnTo>
                <a:lnTo>
                  <a:pt x="76" y="349"/>
                </a:lnTo>
                <a:lnTo>
                  <a:pt x="76" y="351"/>
                </a:lnTo>
                <a:lnTo>
                  <a:pt x="72" y="353"/>
                </a:lnTo>
                <a:lnTo>
                  <a:pt x="69" y="354"/>
                </a:lnTo>
                <a:lnTo>
                  <a:pt x="66" y="358"/>
                </a:lnTo>
                <a:lnTo>
                  <a:pt x="61" y="359"/>
                </a:lnTo>
                <a:lnTo>
                  <a:pt x="55" y="361"/>
                </a:lnTo>
                <a:lnTo>
                  <a:pt x="50" y="363"/>
                </a:lnTo>
                <a:lnTo>
                  <a:pt x="45" y="364"/>
                </a:lnTo>
                <a:lnTo>
                  <a:pt x="39" y="366"/>
                </a:lnTo>
                <a:lnTo>
                  <a:pt x="34" y="368"/>
                </a:lnTo>
                <a:lnTo>
                  <a:pt x="27" y="371"/>
                </a:lnTo>
                <a:lnTo>
                  <a:pt x="22" y="373"/>
                </a:lnTo>
                <a:lnTo>
                  <a:pt x="17" y="375"/>
                </a:lnTo>
                <a:lnTo>
                  <a:pt x="12" y="376"/>
                </a:lnTo>
                <a:lnTo>
                  <a:pt x="8" y="378"/>
                </a:lnTo>
                <a:lnTo>
                  <a:pt x="5" y="380"/>
                </a:lnTo>
                <a:lnTo>
                  <a:pt x="3" y="381"/>
                </a:lnTo>
                <a:lnTo>
                  <a:pt x="2" y="383"/>
                </a:lnTo>
                <a:lnTo>
                  <a:pt x="0" y="386"/>
                </a:lnTo>
                <a:lnTo>
                  <a:pt x="2" y="388"/>
                </a:lnTo>
                <a:lnTo>
                  <a:pt x="3" y="390"/>
                </a:lnTo>
                <a:lnTo>
                  <a:pt x="5" y="391"/>
                </a:lnTo>
                <a:lnTo>
                  <a:pt x="8" y="393"/>
                </a:lnTo>
                <a:lnTo>
                  <a:pt x="12" y="395"/>
                </a:lnTo>
                <a:lnTo>
                  <a:pt x="17" y="396"/>
                </a:lnTo>
                <a:lnTo>
                  <a:pt x="22" y="400"/>
                </a:lnTo>
                <a:lnTo>
                  <a:pt x="27" y="401"/>
                </a:lnTo>
                <a:lnTo>
                  <a:pt x="34" y="403"/>
                </a:lnTo>
                <a:lnTo>
                  <a:pt x="39" y="405"/>
                </a:lnTo>
                <a:lnTo>
                  <a:pt x="45" y="406"/>
                </a:lnTo>
                <a:lnTo>
                  <a:pt x="50" y="408"/>
                </a:lnTo>
                <a:lnTo>
                  <a:pt x="55" y="410"/>
                </a:lnTo>
                <a:lnTo>
                  <a:pt x="61" y="412"/>
                </a:lnTo>
                <a:lnTo>
                  <a:pt x="66" y="415"/>
                </a:lnTo>
                <a:lnTo>
                  <a:pt x="69" y="417"/>
                </a:lnTo>
                <a:lnTo>
                  <a:pt x="72" y="418"/>
                </a:lnTo>
                <a:lnTo>
                  <a:pt x="76" y="420"/>
                </a:lnTo>
                <a:lnTo>
                  <a:pt x="76" y="422"/>
                </a:lnTo>
                <a:lnTo>
                  <a:pt x="77" y="423"/>
                </a:lnTo>
                <a:lnTo>
                  <a:pt x="76" y="425"/>
                </a:lnTo>
                <a:lnTo>
                  <a:pt x="76" y="428"/>
                </a:lnTo>
                <a:lnTo>
                  <a:pt x="72" y="430"/>
                </a:lnTo>
                <a:lnTo>
                  <a:pt x="69" y="432"/>
                </a:lnTo>
                <a:lnTo>
                  <a:pt x="66" y="433"/>
                </a:lnTo>
                <a:lnTo>
                  <a:pt x="61" y="435"/>
                </a:lnTo>
                <a:lnTo>
                  <a:pt x="55" y="437"/>
                </a:lnTo>
                <a:lnTo>
                  <a:pt x="50" y="438"/>
                </a:lnTo>
                <a:lnTo>
                  <a:pt x="45" y="440"/>
                </a:lnTo>
                <a:lnTo>
                  <a:pt x="39" y="443"/>
                </a:lnTo>
                <a:lnTo>
                  <a:pt x="34" y="445"/>
                </a:lnTo>
                <a:lnTo>
                  <a:pt x="27" y="447"/>
                </a:lnTo>
                <a:lnTo>
                  <a:pt x="22" y="448"/>
                </a:lnTo>
                <a:lnTo>
                  <a:pt x="17" y="450"/>
                </a:lnTo>
                <a:lnTo>
                  <a:pt x="12" y="452"/>
                </a:lnTo>
                <a:lnTo>
                  <a:pt x="8" y="453"/>
                </a:lnTo>
                <a:lnTo>
                  <a:pt x="5" y="457"/>
                </a:lnTo>
                <a:lnTo>
                  <a:pt x="3" y="459"/>
                </a:lnTo>
                <a:lnTo>
                  <a:pt x="2" y="460"/>
                </a:lnTo>
                <a:lnTo>
                  <a:pt x="0" y="462"/>
                </a:lnTo>
                <a:lnTo>
                  <a:pt x="2" y="464"/>
                </a:lnTo>
                <a:lnTo>
                  <a:pt x="3" y="465"/>
                </a:lnTo>
                <a:lnTo>
                  <a:pt x="5" y="467"/>
                </a:lnTo>
                <a:lnTo>
                  <a:pt x="8" y="469"/>
                </a:lnTo>
                <a:lnTo>
                  <a:pt x="12" y="472"/>
                </a:lnTo>
                <a:lnTo>
                  <a:pt x="17" y="474"/>
                </a:lnTo>
                <a:lnTo>
                  <a:pt x="22" y="475"/>
                </a:lnTo>
                <a:lnTo>
                  <a:pt x="27" y="477"/>
                </a:lnTo>
                <a:lnTo>
                  <a:pt x="34" y="479"/>
                </a:lnTo>
                <a:lnTo>
                  <a:pt x="39" y="480"/>
                </a:lnTo>
                <a:lnTo>
                  <a:pt x="45" y="482"/>
                </a:lnTo>
                <a:lnTo>
                  <a:pt x="50" y="485"/>
                </a:lnTo>
                <a:lnTo>
                  <a:pt x="55" y="487"/>
                </a:lnTo>
                <a:lnTo>
                  <a:pt x="61" y="489"/>
                </a:lnTo>
                <a:lnTo>
                  <a:pt x="66" y="490"/>
                </a:lnTo>
                <a:lnTo>
                  <a:pt x="69" y="492"/>
                </a:lnTo>
                <a:lnTo>
                  <a:pt x="72" y="494"/>
                </a:lnTo>
                <a:lnTo>
                  <a:pt x="76" y="495"/>
                </a:lnTo>
                <a:lnTo>
                  <a:pt x="76" y="497"/>
                </a:lnTo>
                <a:lnTo>
                  <a:pt x="77" y="501"/>
                </a:lnTo>
                <a:lnTo>
                  <a:pt x="76" y="502"/>
                </a:lnTo>
                <a:lnTo>
                  <a:pt x="76" y="504"/>
                </a:lnTo>
                <a:lnTo>
                  <a:pt x="72" y="506"/>
                </a:lnTo>
                <a:lnTo>
                  <a:pt x="69" y="507"/>
                </a:lnTo>
                <a:lnTo>
                  <a:pt x="66" y="509"/>
                </a:lnTo>
                <a:lnTo>
                  <a:pt x="61" y="511"/>
                </a:lnTo>
                <a:lnTo>
                  <a:pt x="55" y="514"/>
                </a:lnTo>
                <a:lnTo>
                  <a:pt x="50" y="516"/>
                </a:lnTo>
                <a:lnTo>
                  <a:pt x="45" y="517"/>
                </a:lnTo>
                <a:lnTo>
                  <a:pt x="39" y="519"/>
                </a:lnTo>
                <a:lnTo>
                  <a:pt x="34" y="521"/>
                </a:lnTo>
                <a:lnTo>
                  <a:pt x="27" y="522"/>
                </a:lnTo>
                <a:lnTo>
                  <a:pt x="22" y="524"/>
                </a:lnTo>
                <a:lnTo>
                  <a:pt x="17" y="526"/>
                </a:lnTo>
                <a:lnTo>
                  <a:pt x="12" y="529"/>
                </a:lnTo>
                <a:lnTo>
                  <a:pt x="8" y="531"/>
                </a:lnTo>
                <a:lnTo>
                  <a:pt x="5" y="532"/>
                </a:lnTo>
                <a:lnTo>
                  <a:pt x="3" y="534"/>
                </a:lnTo>
                <a:lnTo>
                  <a:pt x="2" y="536"/>
                </a:lnTo>
                <a:lnTo>
                  <a:pt x="0" y="537"/>
                </a:lnTo>
                <a:lnTo>
                  <a:pt x="2" y="539"/>
                </a:lnTo>
                <a:lnTo>
                  <a:pt x="3" y="543"/>
                </a:lnTo>
                <a:lnTo>
                  <a:pt x="5" y="544"/>
                </a:lnTo>
                <a:lnTo>
                  <a:pt x="8" y="546"/>
                </a:lnTo>
                <a:lnTo>
                  <a:pt x="12" y="548"/>
                </a:lnTo>
                <a:lnTo>
                  <a:pt x="17" y="549"/>
                </a:lnTo>
                <a:lnTo>
                  <a:pt x="22" y="551"/>
                </a:lnTo>
                <a:lnTo>
                  <a:pt x="27" y="553"/>
                </a:lnTo>
                <a:lnTo>
                  <a:pt x="34" y="556"/>
                </a:lnTo>
                <a:lnTo>
                  <a:pt x="39" y="558"/>
                </a:lnTo>
                <a:lnTo>
                  <a:pt x="45" y="559"/>
                </a:lnTo>
                <a:lnTo>
                  <a:pt x="50" y="561"/>
                </a:lnTo>
                <a:lnTo>
                  <a:pt x="55" y="563"/>
                </a:lnTo>
                <a:lnTo>
                  <a:pt x="61" y="564"/>
                </a:lnTo>
                <a:lnTo>
                  <a:pt x="66" y="566"/>
                </a:lnTo>
                <a:lnTo>
                  <a:pt x="69" y="568"/>
                </a:lnTo>
                <a:lnTo>
                  <a:pt x="72" y="571"/>
                </a:lnTo>
                <a:lnTo>
                  <a:pt x="76" y="573"/>
                </a:lnTo>
                <a:lnTo>
                  <a:pt x="76" y="574"/>
                </a:lnTo>
                <a:lnTo>
                  <a:pt x="77" y="576"/>
                </a:lnTo>
                <a:lnTo>
                  <a:pt x="76" y="578"/>
                </a:lnTo>
                <a:lnTo>
                  <a:pt x="76" y="579"/>
                </a:lnTo>
                <a:lnTo>
                  <a:pt x="72" y="581"/>
                </a:lnTo>
                <a:lnTo>
                  <a:pt x="69" y="584"/>
                </a:lnTo>
                <a:lnTo>
                  <a:pt x="66" y="586"/>
                </a:lnTo>
                <a:lnTo>
                  <a:pt x="61" y="588"/>
                </a:lnTo>
                <a:lnTo>
                  <a:pt x="55" y="590"/>
                </a:lnTo>
                <a:lnTo>
                  <a:pt x="50" y="591"/>
                </a:lnTo>
                <a:lnTo>
                  <a:pt x="45" y="593"/>
                </a:lnTo>
                <a:lnTo>
                  <a:pt x="39" y="595"/>
                </a:lnTo>
                <a:lnTo>
                  <a:pt x="34" y="596"/>
                </a:lnTo>
                <a:lnTo>
                  <a:pt x="27" y="600"/>
                </a:lnTo>
                <a:lnTo>
                  <a:pt x="22" y="601"/>
                </a:lnTo>
                <a:lnTo>
                  <a:pt x="17" y="603"/>
                </a:lnTo>
                <a:lnTo>
                  <a:pt x="12" y="605"/>
                </a:lnTo>
                <a:lnTo>
                  <a:pt x="8" y="606"/>
                </a:lnTo>
                <a:lnTo>
                  <a:pt x="5" y="608"/>
                </a:lnTo>
                <a:lnTo>
                  <a:pt x="3" y="610"/>
                </a:lnTo>
                <a:lnTo>
                  <a:pt x="2" y="613"/>
                </a:lnTo>
                <a:lnTo>
                  <a:pt x="0" y="615"/>
                </a:lnTo>
                <a:lnTo>
                  <a:pt x="2" y="616"/>
                </a:lnTo>
                <a:lnTo>
                  <a:pt x="3" y="618"/>
                </a:lnTo>
                <a:lnTo>
                  <a:pt x="5" y="620"/>
                </a:lnTo>
                <a:lnTo>
                  <a:pt x="8" y="621"/>
                </a:lnTo>
                <a:lnTo>
                  <a:pt x="12" y="623"/>
                </a:lnTo>
                <a:lnTo>
                  <a:pt x="17" y="625"/>
                </a:lnTo>
                <a:lnTo>
                  <a:pt x="22" y="628"/>
                </a:lnTo>
                <a:lnTo>
                  <a:pt x="27" y="630"/>
                </a:lnTo>
                <a:lnTo>
                  <a:pt x="34" y="632"/>
                </a:lnTo>
                <a:lnTo>
                  <a:pt x="39" y="633"/>
                </a:lnTo>
                <a:lnTo>
                  <a:pt x="39" y="695"/>
                </a:lnTo>
              </a:path>
            </a:pathLst>
          </a:custGeom>
          <a:noFill/>
          <a:ln w="792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54" name="Oval 29"/>
          <p:cNvSpPr>
            <a:spLocks noChangeArrowheads="1"/>
          </p:cNvSpPr>
          <p:nvPr/>
        </p:nvSpPr>
        <p:spPr bwMode="auto">
          <a:xfrm>
            <a:off x="1127125" y="2890838"/>
            <a:ext cx="69850" cy="66675"/>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55" name="Oval 30"/>
          <p:cNvSpPr>
            <a:spLocks noChangeArrowheads="1"/>
          </p:cNvSpPr>
          <p:nvPr/>
        </p:nvSpPr>
        <p:spPr bwMode="auto">
          <a:xfrm>
            <a:off x="1670050" y="2890838"/>
            <a:ext cx="68263" cy="66675"/>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56" name="Text Box 31"/>
          <p:cNvSpPr txBox="1">
            <a:spLocks noChangeArrowheads="1"/>
          </p:cNvSpPr>
          <p:nvPr/>
        </p:nvSpPr>
        <p:spPr bwMode="auto">
          <a:xfrm>
            <a:off x="1952625" y="3551238"/>
            <a:ext cx="4127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57" name="Text Box 32"/>
          <p:cNvSpPr txBox="1">
            <a:spLocks noChangeArrowheads="1"/>
          </p:cNvSpPr>
          <p:nvPr/>
        </p:nvSpPr>
        <p:spPr bwMode="auto">
          <a:xfrm>
            <a:off x="1987550" y="2724150"/>
            <a:ext cx="371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b="1">
                <a:solidFill>
                  <a:srgbClr val="FFFFFF"/>
                </a:solidFill>
                <a:latin typeface="Symbol" charset="2"/>
              </a:rPr>
              <a:t></a:t>
            </a:r>
            <a:r>
              <a:rPr lang="fr-FR" altLang="en-US" b="1">
                <a:solidFill>
                  <a:srgbClr val="FFFFFF"/>
                </a:solidFill>
              </a:rPr>
              <a:t>*</a:t>
            </a:r>
          </a:p>
        </p:txBody>
      </p:sp>
      <p:sp>
        <p:nvSpPr>
          <p:cNvPr id="35858" name="Line 33"/>
          <p:cNvSpPr>
            <a:spLocks noChangeShapeType="1"/>
          </p:cNvSpPr>
          <p:nvPr/>
        </p:nvSpPr>
        <p:spPr bwMode="auto">
          <a:xfrm>
            <a:off x="403225" y="2554288"/>
            <a:ext cx="704850" cy="373062"/>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9" name="Line 34"/>
          <p:cNvSpPr>
            <a:spLocks noChangeShapeType="1"/>
          </p:cNvSpPr>
          <p:nvPr/>
        </p:nvSpPr>
        <p:spPr bwMode="auto">
          <a:xfrm flipV="1">
            <a:off x="403225" y="2990850"/>
            <a:ext cx="704850" cy="439738"/>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60" name="Text Box 35"/>
          <p:cNvSpPr txBox="1">
            <a:spLocks noChangeArrowheads="1"/>
          </p:cNvSpPr>
          <p:nvPr/>
        </p:nvSpPr>
        <p:spPr bwMode="auto">
          <a:xfrm>
            <a:off x="127000" y="2459038"/>
            <a:ext cx="401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latin typeface="Symbol" charset="2"/>
              </a:rPr>
              <a:t></a:t>
            </a:r>
            <a:r>
              <a:rPr lang="fr-FR" altLang="en-US">
                <a:solidFill>
                  <a:srgbClr val="FFFFFF"/>
                </a:solidFill>
              </a:rPr>
              <a:t> </a:t>
            </a:r>
            <a:r>
              <a:rPr lang="fr-FR" altLang="en-US" baseline="30000">
                <a:solidFill>
                  <a:srgbClr val="FFFFFF"/>
                </a:solidFill>
              </a:rPr>
              <a:t>-</a:t>
            </a:r>
          </a:p>
        </p:txBody>
      </p:sp>
      <p:sp>
        <p:nvSpPr>
          <p:cNvPr id="35861" name="Text Box 37"/>
          <p:cNvSpPr txBox="1">
            <a:spLocks noChangeArrowheads="1"/>
          </p:cNvSpPr>
          <p:nvPr/>
        </p:nvSpPr>
        <p:spPr bwMode="auto">
          <a:xfrm>
            <a:off x="1116013" y="2565400"/>
            <a:ext cx="333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00"/>
                </a:solidFill>
              </a:rPr>
              <a:t>R</a:t>
            </a:r>
          </a:p>
        </p:txBody>
      </p:sp>
      <p:sp>
        <p:nvSpPr>
          <p:cNvPr id="35862" name="Oval 38"/>
          <p:cNvSpPr>
            <a:spLocks noChangeArrowheads="1"/>
          </p:cNvSpPr>
          <p:nvPr/>
        </p:nvSpPr>
        <p:spPr bwMode="auto">
          <a:xfrm>
            <a:off x="1554163" y="2722563"/>
            <a:ext cx="384175" cy="373062"/>
          </a:xfrm>
          <a:prstGeom prst="ellipse">
            <a:avLst/>
          </a:prstGeom>
          <a:noFill/>
          <a:ln w="936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63" name="Text Box 39"/>
          <p:cNvSpPr txBox="1">
            <a:spLocks noChangeArrowheads="1"/>
          </p:cNvSpPr>
          <p:nvPr/>
        </p:nvSpPr>
        <p:spPr bwMode="auto">
          <a:xfrm>
            <a:off x="327025" y="3357563"/>
            <a:ext cx="1785938"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rPr>
              <a:t> q</a:t>
            </a:r>
            <a:r>
              <a:rPr lang="fr-FR" altLang="en-US" baseline="30000">
                <a:solidFill>
                  <a:srgbClr val="FFFFFF"/>
                </a:solidFill>
              </a:rPr>
              <a:t>2 </a:t>
            </a:r>
            <a:r>
              <a:rPr lang="fr-FR" altLang="en-US">
                <a:solidFill>
                  <a:srgbClr val="FFFFFF"/>
                </a:solidFill>
              </a:rPr>
              <a:t>=(M</a:t>
            </a:r>
            <a:r>
              <a:rPr lang="fr-FR" altLang="en-US" baseline="30000">
                <a:solidFill>
                  <a:srgbClr val="FFFFFF"/>
                </a:solidFill>
              </a:rPr>
              <a:t> </a:t>
            </a:r>
            <a:r>
              <a:rPr lang="fr-FR" altLang="en-US" baseline="-25000">
                <a:solidFill>
                  <a:srgbClr val="FFFFFF"/>
                </a:solidFill>
              </a:rPr>
              <a:t>ee</a:t>
            </a:r>
            <a:r>
              <a:rPr lang="fr-FR" altLang="en-US" baseline="30000">
                <a:solidFill>
                  <a:srgbClr val="FFFFFF"/>
                </a:solidFill>
              </a:rPr>
              <a:t> </a:t>
            </a:r>
            <a:r>
              <a:rPr lang="fr-FR" altLang="en-US">
                <a:solidFill>
                  <a:srgbClr val="FFFFFF"/>
                </a:solidFill>
              </a:rPr>
              <a:t>)</a:t>
            </a:r>
            <a:r>
              <a:rPr lang="fr-FR" altLang="en-US" baseline="30000">
                <a:solidFill>
                  <a:srgbClr val="FFFFFF"/>
                </a:solidFill>
              </a:rPr>
              <a:t>2</a:t>
            </a:r>
            <a:r>
              <a:rPr lang="fr-FR" altLang="en-US">
                <a:solidFill>
                  <a:srgbClr val="FFFFFF"/>
                </a:solidFill>
              </a:rPr>
              <a:t>&gt; 0</a:t>
            </a:r>
          </a:p>
          <a:p>
            <a:pPr>
              <a:buSzPct val="100000"/>
            </a:pPr>
            <a:r>
              <a:rPr lang="fr-FR" altLang="en-US">
                <a:solidFill>
                  <a:srgbClr val="FFFFFF"/>
                </a:solidFill>
              </a:rPr>
              <a:t>variable</a:t>
            </a:r>
          </a:p>
          <a:p>
            <a:pPr>
              <a:buSzPct val="100000"/>
            </a:pPr>
            <a:endParaRPr lang="fr-FR" altLang="en-US">
              <a:solidFill>
                <a:srgbClr val="FFFFFF"/>
              </a:solidFill>
            </a:endParaRPr>
          </a:p>
        </p:txBody>
      </p:sp>
      <p:sp>
        <p:nvSpPr>
          <p:cNvPr id="35864" name="Line 40"/>
          <p:cNvSpPr>
            <a:spLocks noChangeShapeType="1"/>
          </p:cNvSpPr>
          <p:nvPr/>
        </p:nvSpPr>
        <p:spPr bwMode="auto">
          <a:xfrm flipV="1">
            <a:off x="1363663" y="3219450"/>
            <a:ext cx="509587" cy="1905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65" name="Rectangle 41"/>
          <p:cNvSpPr>
            <a:spLocks noChangeArrowheads="1"/>
          </p:cNvSpPr>
          <p:nvPr/>
        </p:nvSpPr>
        <p:spPr bwMode="auto">
          <a:xfrm>
            <a:off x="4756150" y="1571625"/>
            <a:ext cx="4279900" cy="2414588"/>
          </a:xfrm>
          <a:prstGeom prst="rect">
            <a:avLst/>
          </a:prstGeom>
          <a:solidFill>
            <a:schemeClr val="accent1"/>
          </a:solidFill>
          <a:ln w="9360">
            <a:solidFill>
              <a:srgbClr val="FFFF00"/>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66" name="Oval 42"/>
          <p:cNvSpPr>
            <a:spLocks noChangeArrowheads="1"/>
          </p:cNvSpPr>
          <p:nvPr/>
        </p:nvSpPr>
        <p:spPr bwMode="auto">
          <a:xfrm>
            <a:off x="6686550" y="3128963"/>
            <a:ext cx="74613" cy="65087"/>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67" name="Text Box 43"/>
          <p:cNvSpPr txBox="1">
            <a:spLocks noChangeArrowheads="1"/>
          </p:cNvSpPr>
          <p:nvPr/>
        </p:nvSpPr>
        <p:spPr bwMode="auto">
          <a:xfrm>
            <a:off x="7446963" y="2592388"/>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b="1">
                <a:solidFill>
                  <a:srgbClr val="FFFFFF"/>
                </a:solidFill>
              </a:rPr>
              <a:t>p</a:t>
            </a:r>
          </a:p>
        </p:txBody>
      </p:sp>
      <p:sp>
        <p:nvSpPr>
          <p:cNvPr id="35868" name="Line 44"/>
          <p:cNvSpPr>
            <a:spLocks noChangeShapeType="1"/>
          </p:cNvSpPr>
          <p:nvPr/>
        </p:nvSpPr>
        <p:spPr bwMode="auto">
          <a:xfrm flipV="1">
            <a:off x="6723063" y="3144838"/>
            <a:ext cx="593725" cy="11112"/>
          </a:xfrm>
          <a:prstGeom prst="line">
            <a:avLst/>
          </a:prstGeom>
          <a:noFill/>
          <a:ln w="381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69" name="Line 45"/>
          <p:cNvSpPr>
            <a:spLocks noChangeShapeType="1"/>
          </p:cNvSpPr>
          <p:nvPr/>
        </p:nvSpPr>
        <p:spPr bwMode="auto">
          <a:xfrm flipV="1">
            <a:off x="7340600" y="2784475"/>
            <a:ext cx="465138" cy="390525"/>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0" name="Text Box 46"/>
          <p:cNvSpPr txBox="1">
            <a:spLocks noChangeArrowheads="1"/>
          </p:cNvSpPr>
          <p:nvPr/>
        </p:nvSpPr>
        <p:spPr bwMode="auto">
          <a:xfrm>
            <a:off x="6281738" y="2236788"/>
            <a:ext cx="390525" cy="306387"/>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71" name="Text Box 47"/>
          <p:cNvSpPr txBox="1">
            <a:spLocks noChangeArrowheads="1"/>
          </p:cNvSpPr>
          <p:nvPr/>
        </p:nvSpPr>
        <p:spPr bwMode="auto">
          <a:xfrm>
            <a:off x="5375275" y="2968625"/>
            <a:ext cx="3444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72" name="Line 48"/>
          <p:cNvSpPr>
            <a:spLocks noChangeShapeType="1"/>
          </p:cNvSpPr>
          <p:nvPr/>
        </p:nvSpPr>
        <p:spPr bwMode="auto">
          <a:xfrm flipV="1">
            <a:off x="6105525" y="2279650"/>
            <a:ext cx="236538" cy="425450"/>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3" name="Line 49"/>
          <p:cNvSpPr>
            <a:spLocks noChangeShapeType="1"/>
          </p:cNvSpPr>
          <p:nvPr/>
        </p:nvSpPr>
        <p:spPr bwMode="auto">
          <a:xfrm flipH="1">
            <a:off x="5395913" y="2720975"/>
            <a:ext cx="712787" cy="188913"/>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4" name="AutoShape 50"/>
          <p:cNvSpPr>
            <a:spLocks noChangeArrowheads="1"/>
          </p:cNvSpPr>
          <p:nvPr/>
        </p:nvSpPr>
        <p:spPr bwMode="auto">
          <a:xfrm rot="18600000" flipH="1">
            <a:off x="6340475" y="2578100"/>
            <a:ext cx="79375" cy="739775"/>
          </a:xfrm>
          <a:custGeom>
            <a:avLst/>
            <a:gdLst>
              <a:gd name="T0" fmla="*/ 2147483646 w 77"/>
              <a:gd name="T1" fmla="*/ 2147483646 h 695"/>
              <a:gd name="T2" fmla="*/ 2147483646 w 77"/>
              <a:gd name="T3" fmla="*/ 2147483646 h 695"/>
              <a:gd name="T4" fmla="*/ 2147483646 w 77"/>
              <a:gd name="T5" fmla="*/ 2147483646 h 695"/>
              <a:gd name="T6" fmla="*/ 2147483646 w 77"/>
              <a:gd name="T7" fmla="*/ 2147483646 h 695"/>
              <a:gd name="T8" fmla="*/ 2147483646 w 77"/>
              <a:gd name="T9" fmla="*/ 2147483646 h 695"/>
              <a:gd name="T10" fmla="*/ 2147483646 w 77"/>
              <a:gd name="T11" fmla="*/ 2147483646 h 695"/>
              <a:gd name="T12" fmla="*/ 2147483646 w 77"/>
              <a:gd name="T13" fmla="*/ 2147483646 h 695"/>
              <a:gd name="T14" fmla="*/ 2147483646 w 77"/>
              <a:gd name="T15" fmla="*/ 2147483646 h 695"/>
              <a:gd name="T16" fmla="*/ 2147483646 w 77"/>
              <a:gd name="T17" fmla="*/ 2147483646 h 695"/>
              <a:gd name="T18" fmla="*/ 2147483646 w 77"/>
              <a:gd name="T19" fmla="*/ 2147483646 h 695"/>
              <a:gd name="T20" fmla="*/ 2147483646 w 77"/>
              <a:gd name="T21" fmla="*/ 2147483646 h 695"/>
              <a:gd name="T22" fmla="*/ 2147483646 w 77"/>
              <a:gd name="T23" fmla="*/ 2147483646 h 695"/>
              <a:gd name="T24" fmla="*/ 2147483646 w 77"/>
              <a:gd name="T25" fmla="*/ 2147483646 h 695"/>
              <a:gd name="T26" fmla="*/ 2147483646 w 77"/>
              <a:gd name="T27" fmla="*/ 2147483646 h 695"/>
              <a:gd name="T28" fmla="*/ 2147483646 w 77"/>
              <a:gd name="T29" fmla="*/ 2147483646 h 695"/>
              <a:gd name="T30" fmla="*/ 2147483646 w 77"/>
              <a:gd name="T31" fmla="*/ 2147483646 h 695"/>
              <a:gd name="T32" fmla="*/ 2147483646 w 77"/>
              <a:gd name="T33" fmla="*/ 2147483646 h 695"/>
              <a:gd name="T34" fmla="*/ 2147483646 w 77"/>
              <a:gd name="T35" fmla="*/ 2147483646 h 695"/>
              <a:gd name="T36" fmla="*/ 2147483646 w 77"/>
              <a:gd name="T37" fmla="*/ 2147483646 h 695"/>
              <a:gd name="T38" fmla="*/ 2147483646 w 77"/>
              <a:gd name="T39" fmla="*/ 2147483646 h 695"/>
              <a:gd name="T40" fmla="*/ 2147483646 w 77"/>
              <a:gd name="T41" fmla="*/ 2147483646 h 695"/>
              <a:gd name="T42" fmla="*/ 2147483646 w 77"/>
              <a:gd name="T43" fmla="*/ 2147483646 h 695"/>
              <a:gd name="T44" fmla="*/ 2147483646 w 77"/>
              <a:gd name="T45" fmla="*/ 2147483646 h 695"/>
              <a:gd name="T46" fmla="*/ 2147483646 w 77"/>
              <a:gd name="T47" fmla="*/ 2147483646 h 695"/>
              <a:gd name="T48" fmla="*/ 2147483646 w 77"/>
              <a:gd name="T49" fmla="*/ 2147483646 h 695"/>
              <a:gd name="T50" fmla="*/ 2147483646 w 77"/>
              <a:gd name="T51" fmla="*/ 2147483646 h 695"/>
              <a:gd name="T52" fmla="*/ 2147483646 w 77"/>
              <a:gd name="T53" fmla="*/ 2147483646 h 695"/>
              <a:gd name="T54" fmla="*/ 2147483646 w 77"/>
              <a:gd name="T55" fmla="*/ 2147483646 h 695"/>
              <a:gd name="T56" fmla="*/ 2147483646 w 77"/>
              <a:gd name="T57" fmla="*/ 2147483646 h 695"/>
              <a:gd name="T58" fmla="*/ 2147483646 w 77"/>
              <a:gd name="T59" fmla="*/ 2147483646 h 695"/>
              <a:gd name="T60" fmla="*/ 2147483646 w 77"/>
              <a:gd name="T61" fmla="*/ 2147483646 h 695"/>
              <a:gd name="T62" fmla="*/ 2147483646 w 77"/>
              <a:gd name="T63" fmla="*/ 2147483646 h 695"/>
              <a:gd name="T64" fmla="*/ 2147483646 w 77"/>
              <a:gd name="T65" fmla="*/ 2147483646 h 695"/>
              <a:gd name="T66" fmla="*/ 2147483646 w 77"/>
              <a:gd name="T67" fmla="*/ 2147483646 h 695"/>
              <a:gd name="T68" fmla="*/ 2147483646 w 77"/>
              <a:gd name="T69" fmla="*/ 2147483646 h 695"/>
              <a:gd name="T70" fmla="*/ 2147483646 w 77"/>
              <a:gd name="T71" fmla="*/ 2147483646 h 695"/>
              <a:gd name="T72" fmla="*/ 2147483646 w 77"/>
              <a:gd name="T73" fmla="*/ 2147483646 h 695"/>
              <a:gd name="T74" fmla="*/ 2147483646 w 77"/>
              <a:gd name="T75" fmla="*/ 2147483646 h 695"/>
              <a:gd name="T76" fmla="*/ 2147483646 w 77"/>
              <a:gd name="T77" fmla="*/ 2147483646 h 695"/>
              <a:gd name="T78" fmla="*/ 2147483646 w 77"/>
              <a:gd name="T79" fmla="*/ 2147483646 h 695"/>
              <a:gd name="T80" fmla="*/ 2147483646 w 77"/>
              <a:gd name="T81" fmla="*/ 2147483646 h 695"/>
              <a:gd name="T82" fmla="*/ 2147483646 w 77"/>
              <a:gd name="T83" fmla="*/ 2147483646 h 695"/>
              <a:gd name="T84" fmla="*/ 2147483646 w 77"/>
              <a:gd name="T85" fmla="*/ 2147483646 h 695"/>
              <a:gd name="T86" fmla="*/ 2147483646 w 77"/>
              <a:gd name="T87" fmla="*/ 2147483646 h 695"/>
              <a:gd name="T88" fmla="*/ 2147483646 w 77"/>
              <a:gd name="T89" fmla="*/ 2147483646 h 695"/>
              <a:gd name="T90" fmla="*/ 2147483646 w 77"/>
              <a:gd name="T91" fmla="*/ 2147483646 h 695"/>
              <a:gd name="T92" fmla="*/ 2147483646 w 77"/>
              <a:gd name="T93" fmla="*/ 2147483646 h 695"/>
              <a:gd name="T94" fmla="*/ 2147483646 w 77"/>
              <a:gd name="T95" fmla="*/ 2147483646 h 695"/>
              <a:gd name="T96" fmla="*/ 2147483646 w 77"/>
              <a:gd name="T97" fmla="*/ 2147483646 h 695"/>
              <a:gd name="T98" fmla="*/ 2147483646 w 77"/>
              <a:gd name="T99" fmla="*/ 2147483646 h 695"/>
              <a:gd name="T100" fmla="*/ 2147483646 w 77"/>
              <a:gd name="T101" fmla="*/ 2147483646 h 695"/>
              <a:gd name="T102" fmla="*/ 2147483646 w 77"/>
              <a:gd name="T103" fmla="*/ 2147483646 h 695"/>
              <a:gd name="T104" fmla="*/ 2147483646 w 77"/>
              <a:gd name="T105" fmla="*/ 2147483646 h 695"/>
              <a:gd name="T106" fmla="*/ 2147483646 w 77"/>
              <a:gd name="T107" fmla="*/ 2147483646 h 695"/>
              <a:gd name="T108" fmla="*/ 2147483646 w 77"/>
              <a:gd name="T109" fmla="*/ 2147483646 h 695"/>
              <a:gd name="T110" fmla="*/ 2147483646 w 77"/>
              <a:gd name="T111" fmla="*/ 2147483646 h 695"/>
              <a:gd name="T112" fmla="*/ 2147483646 w 77"/>
              <a:gd name="T113" fmla="*/ 2147483646 h 695"/>
              <a:gd name="T114" fmla="*/ 2147483646 w 77"/>
              <a:gd name="T115" fmla="*/ 2147483646 h 695"/>
              <a:gd name="T116" fmla="*/ 2147483646 w 77"/>
              <a:gd name="T117" fmla="*/ 2147483646 h 695"/>
              <a:gd name="T118" fmla="*/ 2147483646 w 77"/>
              <a:gd name="T119" fmla="*/ 2147483646 h 6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695"/>
              <a:gd name="T182" fmla="*/ 77 w 77"/>
              <a:gd name="T183" fmla="*/ 695 h 6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695">
                <a:moveTo>
                  <a:pt x="39" y="0"/>
                </a:moveTo>
                <a:lnTo>
                  <a:pt x="39" y="62"/>
                </a:lnTo>
                <a:lnTo>
                  <a:pt x="34" y="64"/>
                </a:lnTo>
                <a:lnTo>
                  <a:pt x="27" y="66"/>
                </a:lnTo>
                <a:lnTo>
                  <a:pt x="22" y="67"/>
                </a:lnTo>
                <a:lnTo>
                  <a:pt x="17" y="69"/>
                </a:lnTo>
                <a:lnTo>
                  <a:pt x="12" y="72"/>
                </a:lnTo>
                <a:lnTo>
                  <a:pt x="8" y="74"/>
                </a:lnTo>
                <a:lnTo>
                  <a:pt x="5" y="76"/>
                </a:lnTo>
                <a:lnTo>
                  <a:pt x="3" y="77"/>
                </a:lnTo>
                <a:lnTo>
                  <a:pt x="2" y="79"/>
                </a:lnTo>
                <a:lnTo>
                  <a:pt x="0" y="81"/>
                </a:lnTo>
                <a:lnTo>
                  <a:pt x="2" y="82"/>
                </a:lnTo>
                <a:lnTo>
                  <a:pt x="3" y="84"/>
                </a:lnTo>
                <a:lnTo>
                  <a:pt x="5" y="87"/>
                </a:lnTo>
                <a:lnTo>
                  <a:pt x="8" y="89"/>
                </a:lnTo>
                <a:lnTo>
                  <a:pt x="12" y="91"/>
                </a:lnTo>
                <a:lnTo>
                  <a:pt x="17" y="92"/>
                </a:lnTo>
                <a:lnTo>
                  <a:pt x="22" y="94"/>
                </a:lnTo>
                <a:lnTo>
                  <a:pt x="27" y="96"/>
                </a:lnTo>
                <a:lnTo>
                  <a:pt x="34" y="97"/>
                </a:lnTo>
                <a:lnTo>
                  <a:pt x="39" y="101"/>
                </a:lnTo>
                <a:lnTo>
                  <a:pt x="45" y="102"/>
                </a:lnTo>
                <a:lnTo>
                  <a:pt x="50" y="104"/>
                </a:lnTo>
                <a:lnTo>
                  <a:pt x="55" y="106"/>
                </a:lnTo>
                <a:lnTo>
                  <a:pt x="61" y="108"/>
                </a:lnTo>
                <a:lnTo>
                  <a:pt x="66" y="109"/>
                </a:lnTo>
                <a:lnTo>
                  <a:pt x="69" y="111"/>
                </a:lnTo>
                <a:lnTo>
                  <a:pt x="72" y="113"/>
                </a:lnTo>
                <a:lnTo>
                  <a:pt x="76" y="116"/>
                </a:lnTo>
                <a:lnTo>
                  <a:pt x="76" y="118"/>
                </a:lnTo>
                <a:lnTo>
                  <a:pt x="77" y="119"/>
                </a:lnTo>
                <a:lnTo>
                  <a:pt x="76" y="121"/>
                </a:lnTo>
                <a:lnTo>
                  <a:pt x="76" y="123"/>
                </a:lnTo>
                <a:lnTo>
                  <a:pt x="72" y="124"/>
                </a:lnTo>
                <a:lnTo>
                  <a:pt x="69" y="126"/>
                </a:lnTo>
                <a:lnTo>
                  <a:pt x="66" y="129"/>
                </a:lnTo>
                <a:lnTo>
                  <a:pt x="61" y="131"/>
                </a:lnTo>
                <a:lnTo>
                  <a:pt x="55" y="133"/>
                </a:lnTo>
                <a:lnTo>
                  <a:pt x="50" y="134"/>
                </a:lnTo>
                <a:lnTo>
                  <a:pt x="45" y="136"/>
                </a:lnTo>
                <a:lnTo>
                  <a:pt x="39" y="138"/>
                </a:lnTo>
                <a:lnTo>
                  <a:pt x="34" y="139"/>
                </a:lnTo>
                <a:lnTo>
                  <a:pt x="27" y="141"/>
                </a:lnTo>
                <a:lnTo>
                  <a:pt x="22" y="144"/>
                </a:lnTo>
                <a:lnTo>
                  <a:pt x="17" y="146"/>
                </a:lnTo>
                <a:lnTo>
                  <a:pt x="12" y="148"/>
                </a:lnTo>
                <a:lnTo>
                  <a:pt x="8" y="149"/>
                </a:lnTo>
                <a:lnTo>
                  <a:pt x="5" y="151"/>
                </a:lnTo>
                <a:lnTo>
                  <a:pt x="3" y="153"/>
                </a:lnTo>
                <a:lnTo>
                  <a:pt x="2" y="155"/>
                </a:lnTo>
                <a:lnTo>
                  <a:pt x="0" y="158"/>
                </a:lnTo>
                <a:lnTo>
                  <a:pt x="2" y="160"/>
                </a:lnTo>
                <a:lnTo>
                  <a:pt x="3" y="161"/>
                </a:lnTo>
                <a:lnTo>
                  <a:pt x="5" y="163"/>
                </a:lnTo>
                <a:lnTo>
                  <a:pt x="8" y="165"/>
                </a:lnTo>
                <a:lnTo>
                  <a:pt x="12" y="166"/>
                </a:lnTo>
                <a:lnTo>
                  <a:pt x="17" y="168"/>
                </a:lnTo>
                <a:lnTo>
                  <a:pt x="22" y="170"/>
                </a:lnTo>
                <a:lnTo>
                  <a:pt x="27" y="173"/>
                </a:lnTo>
                <a:lnTo>
                  <a:pt x="34" y="175"/>
                </a:lnTo>
                <a:lnTo>
                  <a:pt x="39" y="176"/>
                </a:lnTo>
                <a:lnTo>
                  <a:pt x="45" y="178"/>
                </a:lnTo>
                <a:lnTo>
                  <a:pt x="50" y="180"/>
                </a:lnTo>
                <a:lnTo>
                  <a:pt x="55" y="181"/>
                </a:lnTo>
                <a:lnTo>
                  <a:pt x="61" y="183"/>
                </a:lnTo>
                <a:lnTo>
                  <a:pt x="66" y="186"/>
                </a:lnTo>
                <a:lnTo>
                  <a:pt x="69" y="188"/>
                </a:lnTo>
                <a:lnTo>
                  <a:pt x="72" y="190"/>
                </a:lnTo>
                <a:lnTo>
                  <a:pt x="76" y="191"/>
                </a:lnTo>
                <a:lnTo>
                  <a:pt x="76" y="193"/>
                </a:lnTo>
                <a:lnTo>
                  <a:pt x="77" y="195"/>
                </a:lnTo>
                <a:lnTo>
                  <a:pt x="76" y="197"/>
                </a:lnTo>
                <a:lnTo>
                  <a:pt x="76" y="198"/>
                </a:lnTo>
                <a:lnTo>
                  <a:pt x="72" y="202"/>
                </a:lnTo>
                <a:lnTo>
                  <a:pt x="69" y="203"/>
                </a:lnTo>
                <a:lnTo>
                  <a:pt x="66" y="205"/>
                </a:lnTo>
                <a:lnTo>
                  <a:pt x="61" y="207"/>
                </a:lnTo>
                <a:lnTo>
                  <a:pt x="55" y="208"/>
                </a:lnTo>
                <a:lnTo>
                  <a:pt x="50" y="210"/>
                </a:lnTo>
                <a:lnTo>
                  <a:pt x="45" y="212"/>
                </a:lnTo>
                <a:lnTo>
                  <a:pt x="39" y="215"/>
                </a:lnTo>
                <a:lnTo>
                  <a:pt x="34" y="217"/>
                </a:lnTo>
                <a:lnTo>
                  <a:pt x="27" y="218"/>
                </a:lnTo>
                <a:lnTo>
                  <a:pt x="22" y="220"/>
                </a:lnTo>
                <a:lnTo>
                  <a:pt x="17" y="222"/>
                </a:lnTo>
                <a:lnTo>
                  <a:pt x="12" y="223"/>
                </a:lnTo>
                <a:lnTo>
                  <a:pt x="8" y="225"/>
                </a:lnTo>
                <a:lnTo>
                  <a:pt x="5" y="227"/>
                </a:lnTo>
                <a:lnTo>
                  <a:pt x="3" y="230"/>
                </a:lnTo>
                <a:lnTo>
                  <a:pt x="2" y="232"/>
                </a:lnTo>
                <a:lnTo>
                  <a:pt x="0" y="233"/>
                </a:lnTo>
                <a:lnTo>
                  <a:pt x="2" y="235"/>
                </a:lnTo>
                <a:lnTo>
                  <a:pt x="3" y="237"/>
                </a:lnTo>
                <a:lnTo>
                  <a:pt x="5" y="239"/>
                </a:lnTo>
                <a:lnTo>
                  <a:pt x="8" y="240"/>
                </a:lnTo>
                <a:lnTo>
                  <a:pt x="12" y="244"/>
                </a:lnTo>
                <a:lnTo>
                  <a:pt x="17" y="245"/>
                </a:lnTo>
                <a:lnTo>
                  <a:pt x="22" y="247"/>
                </a:lnTo>
                <a:lnTo>
                  <a:pt x="27" y="249"/>
                </a:lnTo>
                <a:lnTo>
                  <a:pt x="34" y="250"/>
                </a:lnTo>
                <a:lnTo>
                  <a:pt x="39" y="252"/>
                </a:lnTo>
                <a:lnTo>
                  <a:pt x="45" y="254"/>
                </a:lnTo>
                <a:lnTo>
                  <a:pt x="50" y="255"/>
                </a:lnTo>
                <a:lnTo>
                  <a:pt x="55" y="259"/>
                </a:lnTo>
                <a:lnTo>
                  <a:pt x="61" y="260"/>
                </a:lnTo>
                <a:lnTo>
                  <a:pt x="66" y="262"/>
                </a:lnTo>
                <a:lnTo>
                  <a:pt x="69" y="264"/>
                </a:lnTo>
                <a:lnTo>
                  <a:pt x="72" y="265"/>
                </a:lnTo>
                <a:lnTo>
                  <a:pt x="76" y="267"/>
                </a:lnTo>
                <a:lnTo>
                  <a:pt x="76" y="269"/>
                </a:lnTo>
                <a:lnTo>
                  <a:pt x="77" y="272"/>
                </a:lnTo>
                <a:lnTo>
                  <a:pt x="76" y="274"/>
                </a:lnTo>
                <a:lnTo>
                  <a:pt x="76" y="275"/>
                </a:lnTo>
                <a:lnTo>
                  <a:pt x="72" y="277"/>
                </a:lnTo>
                <a:lnTo>
                  <a:pt x="69" y="279"/>
                </a:lnTo>
                <a:lnTo>
                  <a:pt x="66" y="280"/>
                </a:lnTo>
                <a:lnTo>
                  <a:pt x="61" y="282"/>
                </a:lnTo>
                <a:lnTo>
                  <a:pt x="55" y="284"/>
                </a:lnTo>
                <a:lnTo>
                  <a:pt x="50" y="287"/>
                </a:lnTo>
                <a:lnTo>
                  <a:pt x="45" y="289"/>
                </a:lnTo>
                <a:lnTo>
                  <a:pt x="39" y="291"/>
                </a:lnTo>
                <a:lnTo>
                  <a:pt x="34" y="292"/>
                </a:lnTo>
                <a:lnTo>
                  <a:pt x="27" y="294"/>
                </a:lnTo>
                <a:lnTo>
                  <a:pt x="22" y="296"/>
                </a:lnTo>
                <a:lnTo>
                  <a:pt x="17" y="297"/>
                </a:lnTo>
                <a:lnTo>
                  <a:pt x="12" y="301"/>
                </a:lnTo>
                <a:lnTo>
                  <a:pt x="8" y="302"/>
                </a:lnTo>
                <a:lnTo>
                  <a:pt x="5" y="304"/>
                </a:lnTo>
                <a:lnTo>
                  <a:pt x="3" y="306"/>
                </a:lnTo>
                <a:lnTo>
                  <a:pt x="2" y="307"/>
                </a:lnTo>
                <a:lnTo>
                  <a:pt x="0" y="309"/>
                </a:lnTo>
                <a:lnTo>
                  <a:pt x="2" y="311"/>
                </a:lnTo>
                <a:lnTo>
                  <a:pt x="3" y="314"/>
                </a:lnTo>
                <a:lnTo>
                  <a:pt x="5" y="316"/>
                </a:lnTo>
                <a:lnTo>
                  <a:pt x="8" y="317"/>
                </a:lnTo>
                <a:lnTo>
                  <a:pt x="12" y="319"/>
                </a:lnTo>
                <a:lnTo>
                  <a:pt x="17" y="321"/>
                </a:lnTo>
                <a:lnTo>
                  <a:pt x="22" y="322"/>
                </a:lnTo>
                <a:lnTo>
                  <a:pt x="27" y="324"/>
                </a:lnTo>
                <a:lnTo>
                  <a:pt x="34" y="326"/>
                </a:lnTo>
                <a:lnTo>
                  <a:pt x="39" y="329"/>
                </a:lnTo>
                <a:lnTo>
                  <a:pt x="45" y="331"/>
                </a:lnTo>
                <a:lnTo>
                  <a:pt x="50" y="333"/>
                </a:lnTo>
                <a:lnTo>
                  <a:pt x="55" y="334"/>
                </a:lnTo>
                <a:lnTo>
                  <a:pt x="61" y="336"/>
                </a:lnTo>
                <a:lnTo>
                  <a:pt x="66" y="338"/>
                </a:lnTo>
                <a:lnTo>
                  <a:pt x="69" y="339"/>
                </a:lnTo>
                <a:lnTo>
                  <a:pt x="72" y="343"/>
                </a:lnTo>
                <a:lnTo>
                  <a:pt x="76" y="344"/>
                </a:lnTo>
                <a:lnTo>
                  <a:pt x="76" y="346"/>
                </a:lnTo>
                <a:lnTo>
                  <a:pt x="77" y="348"/>
                </a:lnTo>
                <a:lnTo>
                  <a:pt x="76" y="349"/>
                </a:lnTo>
                <a:lnTo>
                  <a:pt x="76" y="351"/>
                </a:lnTo>
                <a:lnTo>
                  <a:pt x="72" y="353"/>
                </a:lnTo>
                <a:lnTo>
                  <a:pt x="69" y="354"/>
                </a:lnTo>
                <a:lnTo>
                  <a:pt x="66" y="358"/>
                </a:lnTo>
                <a:lnTo>
                  <a:pt x="61" y="359"/>
                </a:lnTo>
                <a:lnTo>
                  <a:pt x="55" y="361"/>
                </a:lnTo>
                <a:lnTo>
                  <a:pt x="50" y="363"/>
                </a:lnTo>
                <a:lnTo>
                  <a:pt x="45" y="364"/>
                </a:lnTo>
                <a:lnTo>
                  <a:pt x="39" y="366"/>
                </a:lnTo>
                <a:lnTo>
                  <a:pt x="34" y="368"/>
                </a:lnTo>
                <a:lnTo>
                  <a:pt x="27" y="371"/>
                </a:lnTo>
                <a:lnTo>
                  <a:pt x="22" y="373"/>
                </a:lnTo>
                <a:lnTo>
                  <a:pt x="17" y="375"/>
                </a:lnTo>
                <a:lnTo>
                  <a:pt x="12" y="376"/>
                </a:lnTo>
                <a:lnTo>
                  <a:pt x="8" y="378"/>
                </a:lnTo>
                <a:lnTo>
                  <a:pt x="5" y="380"/>
                </a:lnTo>
                <a:lnTo>
                  <a:pt x="3" y="381"/>
                </a:lnTo>
                <a:lnTo>
                  <a:pt x="2" y="383"/>
                </a:lnTo>
                <a:lnTo>
                  <a:pt x="0" y="386"/>
                </a:lnTo>
                <a:lnTo>
                  <a:pt x="2" y="388"/>
                </a:lnTo>
                <a:lnTo>
                  <a:pt x="3" y="390"/>
                </a:lnTo>
                <a:lnTo>
                  <a:pt x="5" y="391"/>
                </a:lnTo>
                <a:lnTo>
                  <a:pt x="8" y="393"/>
                </a:lnTo>
                <a:lnTo>
                  <a:pt x="12" y="395"/>
                </a:lnTo>
                <a:lnTo>
                  <a:pt x="17" y="396"/>
                </a:lnTo>
                <a:lnTo>
                  <a:pt x="22" y="400"/>
                </a:lnTo>
                <a:lnTo>
                  <a:pt x="27" y="401"/>
                </a:lnTo>
                <a:lnTo>
                  <a:pt x="34" y="403"/>
                </a:lnTo>
                <a:lnTo>
                  <a:pt x="39" y="405"/>
                </a:lnTo>
                <a:lnTo>
                  <a:pt x="45" y="406"/>
                </a:lnTo>
                <a:lnTo>
                  <a:pt x="50" y="408"/>
                </a:lnTo>
                <a:lnTo>
                  <a:pt x="55" y="410"/>
                </a:lnTo>
                <a:lnTo>
                  <a:pt x="61" y="412"/>
                </a:lnTo>
                <a:lnTo>
                  <a:pt x="66" y="415"/>
                </a:lnTo>
                <a:lnTo>
                  <a:pt x="69" y="417"/>
                </a:lnTo>
                <a:lnTo>
                  <a:pt x="72" y="418"/>
                </a:lnTo>
                <a:lnTo>
                  <a:pt x="76" y="420"/>
                </a:lnTo>
                <a:lnTo>
                  <a:pt x="76" y="422"/>
                </a:lnTo>
                <a:lnTo>
                  <a:pt x="77" y="423"/>
                </a:lnTo>
                <a:lnTo>
                  <a:pt x="76" y="425"/>
                </a:lnTo>
                <a:lnTo>
                  <a:pt x="76" y="428"/>
                </a:lnTo>
                <a:lnTo>
                  <a:pt x="72" y="430"/>
                </a:lnTo>
                <a:lnTo>
                  <a:pt x="69" y="432"/>
                </a:lnTo>
                <a:lnTo>
                  <a:pt x="66" y="433"/>
                </a:lnTo>
                <a:lnTo>
                  <a:pt x="61" y="435"/>
                </a:lnTo>
                <a:lnTo>
                  <a:pt x="55" y="437"/>
                </a:lnTo>
                <a:lnTo>
                  <a:pt x="50" y="438"/>
                </a:lnTo>
                <a:lnTo>
                  <a:pt x="45" y="440"/>
                </a:lnTo>
                <a:lnTo>
                  <a:pt x="39" y="443"/>
                </a:lnTo>
                <a:lnTo>
                  <a:pt x="34" y="445"/>
                </a:lnTo>
                <a:lnTo>
                  <a:pt x="27" y="447"/>
                </a:lnTo>
                <a:lnTo>
                  <a:pt x="22" y="448"/>
                </a:lnTo>
                <a:lnTo>
                  <a:pt x="17" y="450"/>
                </a:lnTo>
                <a:lnTo>
                  <a:pt x="12" y="452"/>
                </a:lnTo>
                <a:lnTo>
                  <a:pt x="8" y="453"/>
                </a:lnTo>
                <a:lnTo>
                  <a:pt x="5" y="457"/>
                </a:lnTo>
                <a:lnTo>
                  <a:pt x="3" y="459"/>
                </a:lnTo>
                <a:lnTo>
                  <a:pt x="2" y="460"/>
                </a:lnTo>
                <a:lnTo>
                  <a:pt x="0" y="462"/>
                </a:lnTo>
                <a:lnTo>
                  <a:pt x="2" y="464"/>
                </a:lnTo>
                <a:lnTo>
                  <a:pt x="3" y="465"/>
                </a:lnTo>
                <a:lnTo>
                  <a:pt x="5" y="467"/>
                </a:lnTo>
                <a:lnTo>
                  <a:pt x="8" y="469"/>
                </a:lnTo>
                <a:lnTo>
                  <a:pt x="12" y="472"/>
                </a:lnTo>
                <a:lnTo>
                  <a:pt x="17" y="474"/>
                </a:lnTo>
                <a:lnTo>
                  <a:pt x="22" y="475"/>
                </a:lnTo>
                <a:lnTo>
                  <a:pt x="27" y="477"/>
                </a:lnTo>
                <a:lnTo>
                  <a:pt x="34" y="479"/>
                </a:lnTo>
                <a:lnTo>
                  <a:pt x="39" y="480"/>
                </a:lnTo>
                <a:lnTo>
                  <a:pt x="45" y="482"/>
                </a:lnTo>
                <a:lnTo>
                  <a:pt x="50" y="485"/>
                </a:lnTo>
                <a:lnTo>
                  <a:pt x="55" y="487"/>
                </a:lnTo>
                <a:lnTo>
                  <a:pt x="61" y="489"/>
                </a:lnTo>
                <a:lnTo>
                  <a:pt x="66" y="490"/>
                </a:lnTo>
                <a:lnTo>
                  <a:pt x="69" y="492"/>
                </a:lnTo>
                <a:lnTo>
                  <a:pt x="72" y="494"/>
                </a:lnTo>
                <a:lnTo>
                  <a:pt x="76" y="495"/>
                </a:lnTo>
                <a:lnTo>
                  <a:pt x="76" y="497"/>
                </a:lnTo>
                <a:lnTo>
                  <a:pt x="77" y="501"/>
                </a:lnTo>
                <a:lnTo>
                  <a:pt x="76" y="502"/>
                </a:lnTo>
                <a:lnTo>
                  <a:pt x="76" y="504"/>
                </a:lnTo>
                <a:lnTo>
                  <a:pt x="72" y="506"/>
                </a:lnTo>
                <a:lnTo>
                  <a:pt x="69" y="507"/>
                </a:lnTo>
                <a:lnTo>
                  <a:pt x="66" y="509"/>
                </a:lnTo>
                <a:lnTo>
                  <a:pt x="61" y="511"/>
                </a:lnTo>
                <a:lnTo>
                  <a:pt x="55" y="514"/>
                </a:lnTo>
                <a:lnTo>
                  <a:pt x="50" y="516"/>
                </a:lnTo>
                <a:lnTo>
                  <a:pt x="45" y="517"/>
                </a:lnTo>
                <a:lnTo>
                  <a:pt x="39" y="519"/>
                </a:lnTo>
                <a:lnTo>
                  <a:pt x="34" y="521"/>
                </a:lnTo>
                <a:lnTo>
                  <a:pt x="27" y="522"/>
                </a:lnTo>
                <a:lnTo>
                  <a:pt x="22" y="524"/>
                </a:lnTo>
                <a:lnTo>
                  <a:pt x="17" y="526"/>
                </a:lnTo>
                <a:lnTo>
                  <a:pt x="12" y="529"/>
                </a:lnTo>
                <a:lnTo>
                  <a:pt x="8" y="531"/>
                </a:lnTo>
                <a:lnTo>
                  <a:pt x="5" y="532"/>
                </a:lnTo>
                <a:lnTo>
                  <a:pt x="3" y="534"/>
                </a:lnTo>
                <a:lnTo>
                  <a:pt x="2" y="536"/>
                </a:lnTo>
                <a:lnTo>
                  <a:pt x="0" y="537"/>
                </a:lnTo>
                <a:lnTo>
                  <a:pt x="2" y="539"/>
                </a:lnTo>
                <a:lnTo>
                  <a:pt x="3" y="543"/>
                </a:lnTo>
                <a:lnTo>
                  <a:pt x="5" y="544"/>
                </a:lnTo>
                <a:lnTo>
                  <a:pt x="8" y="546"/>
                </a:lnTo>
                <a:lnTo>
                  <a:pt x="12" y="548"/>
                </a:lnTo>
                <a:lnTo>
                  <a:pt x="17" y="549"/>
                </a:lnTo>
                <a:lnTo>
                  <a:pt x="22" y="551"/>
                </a:lnTo>
                <a:lnTo>
                  <a:pt x="27" y="553"/>
                </a:lnTo>
                <a:lnTo>
                  <a:pt x="34" y="556"/>
                </a:lnTo>
                <a:lnTo>
                  <a:pt x="39" y="558"/>
                </a:lnTo>
                <a:lnTo>
                  <a:pt x="45" y="559"/>
                </a:lnTo>
                <a:lnTo>
                  <a:pt x="50" y="561"/>
                </a:lnTo>
                <a:lnTo>
                  <a:pt x="55" y="563"/>
                </a:lnTo>
                <a:lnTo>
                  <a:pt x="61" y="564"/>
                </a:lnTo>
                <a:lnTo>
                  <a:pt x="66" y="566"/>
                </a:lnTo>
                <a:lnTo>
                  <a:pt x="69" y="568"/>
                </a:lnTo>
                <a:lnTo>
                  <a:pt x="72" y="571"/>
                </a:lnTo>
                <a:lnTo>
                  <a:pt x="76" y="573"/>
                </a:lnTo>
                <a:lnTo>
                  <a:pt x="76" y="574"/>
                </a:lnTo>
                <a:lnTo>
                  <a:pt x="77" y="576"/>
                </a:lnTo>
                <a:lnTo>
                  <a:pt x="76" y="578"/>
                </a:lnTo>
                <a:lnTo>
                  <a:pt x="76" y="579"/>
                </a:lnTo>
                <a:lnTo>
                  <a:pt x="72" y="581"/>
                </a:lnTo>
                <a:lnTo>
                  <a:pt x="69" y="584"/>
                </a:lnTo>
                <a:lnTo>
                  <a:pt x="66" y="586"/>
                </a:lnTo>
                <a:lnTo>
                  <a:pt x="61" y="588"/>
                </a:lnTo>
                <a:lnTo>
                  <a:pt x="55" y="590"/>
                </a:lnTo>
                <a:lnTo>
                  <a:pt x="50" y="591"/>
                </a:lnTo>
                <a:lnTo>
                  <a:pt x="45" y="593"/>
                </a:lnTo>
                <a:lnTo>
                  <a:pt x="39" y="595"/>
                </a:lnTo>
                <a:lnTo>
                  <a:pt x="34" y="596"/>
                </a:lnTo>
                <a:lnTo>
                  <a:pt x="27" y="600"/>
                </a:lnTo>
                <a:lnTo>
                  <a:pt x="22" y="601"/>
                </a:lnTo>
                <a:lnTo>
                  <a:pt x="17" y="603"/>
                </a:lnTo>
                <a:lnTo>
                  <a:pt x="12" y="605"/>
                </a:lnTo>
                <a:lnTo>
                  <a:pt x="8" y="606"/>
                </a:lnTo>
                <a:lnTo>
                  <a:pt x="5" y="608"/>
                </a:lnTo>
                <a:lnTo>
                  <a:pt x="3" y="610"/>
                </a:lnTo>
                <a:lnTo>
                  <a:pt x="2" y="613"/>
                </a:lnTo>
                <a:lnTo>
                  <a:pt x="0" y="615"/>
                </a:lnTo>
                <a:lnTo>
                  <a:pt x="2" y="616"/>
                </a:lnTo>
                <a:lnTo>
                  <a:pt x="3" y="618"/>
                </a:lnTo>
                <a:lnTo>
                  <a:pt x="5" y="620"/>
                </a:lnTo>
                <a:lnTo>
                  <a:pt x="8" y="621"/>
                </a:lnTo>
                <a:lnTo>
                  <a:pt x="12" y="623"/>
                </a:lnTo>
                <a:lnTo>
                  <a:pt x="17" y="625"/>
                </a:lnTo>
                <a:lnTo>
                  <a:pt x="22" y="628"/>
                </a:lnTo>
                <a:lnTo>
                  <a:pt x="27" y="630"/>
                </a:lnTo>
                <a:lnTo>
                  <a:pt x="34" y="632"/>
                </a:lnTo>
                <a:lnTo>
                  <a:pt x="39" y="633"/>
                </a:lnTo>
                <a:lnTo>
                  <a:pt x="39" y="695"/>
                </a:lnTo>
              </a:path>
            </a:pathLst>
          </a:custGeom>
          <a:noFill/>
          <a:ln w="792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75" name="Text Box 51"/>
          <p:cNvSpPr txBox="1">
            <a:spLocks noChangeArrowheads="1"/>
          </p:cNvSpPr>
          <p:nvPr/>
        </p:nvSpPr>
        <p:spPr bwMode="auto">
          <a:xfrm>
            <a:off x="5375275" y="2968625"/>
            <a:ext cx="3444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76" name="Text Box 52"/>
          <p:cNvSpPr txBox="1">
            <a:spLocks noChangeArrowheads="1"/>
          </p:cNvSpPr>
          <p:nvPr/>
        </p:nvSpPr>
        <p:spPr bwMode="auto">
          <a:xfrm>
            <a:off x="6286500" y="2593975"/>
            <a:ext cx="373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b="1">
                <a:solidFill>
                  <a:srgbClr val="FFFFFF"/>
                </a:solidFill>
                <a:latin typeface="Symbol" charset="2"/>
              </a:rPr>
              <a:t></a:t>
            </a:r>
            <a:r>
              <a:rPr lang="fr-FR" altLang="en-US" b="1">
                <a:solidFill>
                  <a:srgbClr val="FFFFFF"/>
                </a:solidFill>
              </a:rPr>
              <a:t>*</a:t>
            </a:r>
          </a:p>
        </p:txBody>
      </p:sp>
      <p:sp>
        <p:nvSpPr>
          <p:cNvPr id="35877" name="Line 53"/>
          <p:cNvSpPr>
            <a:spLocks noChangeShapeType="1"/>
          </p:cNvSpPr>
          <p:nvPr/>
        </p:nvSpPr>
        <p:spPr bwMode="auto">
          <a:xfrm>
            <a:off x="7307263" y="3159125"/>
            <a:ext cx="760412" cy="379413"/>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8" name="Text Box 54"/>
          <p:cNvSpPr txBox="1">
            <a:spLocks noChangeArrowheads="1"/>
          </p:cNvSpPr>
          <p:nvPr/>
        </p:nvSpPr>
        <p:spPr bwMode="auto">
          <a:xfrm>
            <a:off x="7889875" y="3162300"/>
            <a:ext cx="338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latin typeface="Symbol" charset="2"/>
              </a:rPr>
              <a:t></a:t>
            </a:r>
            <a:r>
              <a:rPr lang="fr-FR" altLang="en-US" baseline="30000">
                <a:solidFill>
                  <a:srgbClr val="FFFFFF"/>
                </a:solidFill>
              </a:rPr>
              <a:t>-</a:t>
            </a:r>
          </a:p>
        </p:txBody>
      </p:sp>
      <p:sp>
        <p:nvSpPr>
          <p:cNvPr id="35879" name="Text Box 55"/>
          <p:cNvSpPr txBox="1">
            <a:spLocks noChangeArrowheads="1"/>
          </p:cNvSpPr>
          <p:nvPr/>
        </p:nvSpPr>
        <p:spPr bwMode="auto">
          <a:xfrm>
            <a:off x="6826250" y="2717800"/>
            <a:ext cx="333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00"/>
                </a:solidFill>
              </a:rPr>
              <a:t>R</a:t>
            </a:r>
          </a:p>
        </p:txBody>
      </p:sp>
      <p:sp>
        <p:nvSpPr>
          <p:cNvPr id="35880" name="Line 56"/>
          <p:cNvSpPr>
            <a:spLocks noChangeShapeType="1"/>
          </p:cNvSpPr>
          <p:nvPr/>
        </p:nvSpPr>
        <p:spPr bwMode="auto">
          <a:xfrm flipH="1">
            <a:off x="5857875" y="3159125"/>
            <a:ext cx="830263" cy="441325"/>
          </a:xfrm>
          <a:prstGeom prst="line">
            <a:avLst/>
          </a:prstGeom>
          <a:noFill/>
          <a:ln w="93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81" name="Text Box 57"/>
          <p:cNvSpPr txBox="1">
            <a:spLocks noChangeArrowheads="1"/>
          </p:cNvSpPr>
          <p:nvPr/>
        </p:nvSpPr>
        <p:spPr bwMode="auto">
          <a:xfrm>
            <a:off x="6046788" y="3492500"/>
            <a:ext cx="29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00"/>
                </a:solidFill>
              </a:rPr>
              <a:t>p</a:t>
            </a:r>
          </a:p>
        </p:txBody>
      </p:sp>
      <p:sp>
        <p:nvSpPr>
          <p:cNvPr id="35882" name="Oval 58"/>
          <p:cNvSpPr>
            <a:spLocks noChangeArrowheads="1"/>
          </p:cNvSpPr>
          <p:nvPr/>
        </p:nvSpPr>
        <p:spPr bwMode="auto">
          <a:xfrm>
            <a:off x="6480175" y="3043238"/>
            <a:ext cx="414338" cy="381000"/>
          </a:xfrm>
          <a:prstGeom prst="ellipse">
            <a:avLst/>
          </a:prstGeom>
          <a:noFill/>
          <a:ln w="936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83" name="Text Box 59"/>
          <p:cNvSpPr txBox="1">
            <a:spLocks noChangeArrowheads="1"/>
          </p:cNvSpPr>
          <p:nvPr/>
        </p:nvSpPr>
        <p:spPr bwMode="auto">
          <a:xfrm>
            <a:off x="4838700" y="1568450"/>
            <a:ext cx="3695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a:solidFill>
                  <a:srgbClr val="FFFF00"/>
                </a:solidFill>
              </a:rPr>
              <a:t>Space-Like electromagnetic form factors</a:t>
            </a:r>
          </a:p>
        </p:txBody>
      </p:sp>
      <p:sp>
        <p:nvSpPr>
          <p:cNvPr id="35884" name="Text Box 60"/>
          <p:cNvSpPr txBox="1">
            <a:spLocks noChangeArrowheads="1"/>
          </p:cNvSpPr>
          <p:nvPr/>
        </p:nvSpPr>
        <p:spPr bwMode="auto">
          <a:xfrm>
            <a:off x="6727825" y="2235200"/>
            <a:ext cx="1308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rPr>
              <a:t> q</a:t>
            </a:r>
            <a:r>
              <a:rPr lang="fr-FR" altLang="en-US" baseline="30000">
                <a:solidFill>
                  <a:srgbClr val="FFFFFF"/>
                </a:solidFill>
              </a:rPr>
              <a:t>2 </a:t>
            </a:r>
            <a:r>
              <a:rPr lang="fr-FR" altLang="en-US">
                <a:solidFill>
                  <a:srgbClr val="FFFFFF"/>
                </a:solidFill>
              </a:rPr>
              <a:t>&lt;0 fixed </a:t>
            </a:r>
          </a:p>
        </p:txBody>
      </p:sp>
      <p:sp>
        <p:nvSpPr>
          <p:cNvPr id="35885" name="Line 61"/>
          <p:cNvSpPr>
            <a:spLocks noChangeShapeType="1"/>
          </p:cNvSpPr>
          <p:nvPr/>
        </p:nvSpPr>
        <p:spPr bwMode="auto">
          <a:xfrm flipH="1">
            <a:off x="6546850" y="2535238"/>
            <a:ext cx="279400" cy="3810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86" name="Text Box 62"/>
          <p:cNvSpPr txBox="1">
            <a:spLocks noChangeArrowheads="1"/>
          </p:cNvSpPr>
          <p:nvPr/>
        </p:nvSpPr>
        <p:spPr bwMode="auto">
          <a:xfrm>
            <a:off x="4716463" y="1773238"/>
            <a:ext cx="4454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rPr>
              <a:t>Precise data from JLab/CLAS up to -q</a:t>
            </a:r>
            <a:r>
              <a:rPr lang="fr-FR" altLang="en-US" baseline="30000">
                <a:solidFill>
                  <a:srgbClr val="FFFFFF"/>
                </a:solidFill>
              </a:rPr>
              <a:t>2</a:t>
            </a:r>
            <a:r>
              <a:rPr lang="fr-FR" altLang="en-US">
                <a:solidFill>
                  <a:srgbClr val="FFFFFF"/>
                </a:solidFill>
              </a:rPr>
              <a:t>=4 GeV</a:t>
            </a:r>
            <a:r>
              <a:rPr lang="fr-FR" altLang="en-US" baseline="30000">
                <a:solidFill>
                  <a:srgbClr val="FFFFFF"/>
                </a:solidFill>
              </a:rPr>
              <a:t>2</a:t>
            </a:r>
          </a:p>
        </p:txBody>
      </p:sp>
      <p:sp>
        <p:nvSpPr>
          <p:cNvPr id="51" name="Rectangle 118"/>
          <p:cNvSpPr>
            <a:spLocks noChangeArrowheads="1"/>
          </p:cNvSpPr>
          <p:nvPr/>
        </p:nvSpPr>
        <p:spPr bwMode="auto">
          <a:xfrm>
            <a:off x="2514418" y="2222838"/>
            <a:ext cx="3149600" cy="338137"/>
          </a:xfrm>
          <a:prstGeom prst="rect">
            <a:avLst/>
          </a:prstGeom>
          <a:solidFill>
            <a:schemeClr val="bg2">
              <a:lumMod val="50000"/>
            </a:schemeClr>
          </a:solidFill>
          <a:ln w="9525">
            <a:noFill/>
            <a:miter lim="800000"/>
            <a:headEnd/>
            <a:tailEnd/>
          </a:ln>
        </p:spPr>
        <p:txBody>
          <a:bodyPr wrap="none">
            <a:spAutoFit/>
          </a:bodyPr>
          <a:lstStyle/>
          <a:p>
            <a:pPr algn="ctr" defTabSz="449263">
              <a:buClr>
                <a:srgbClr val="000000"/>
              </a:buClr>
              <a:buSzPct val="100000"/>
              <a:buFont typeface="Times New Roman" pitchFamily="18" charset="0"/>
              <a:buNone/>
              <a:defRPr/>
            </a:pPr>
            <a:r>
              <a:rPr lang="fr-FR" sz="1600" b="1" dirty="0">
                <a:solidFill>
                  <a:srgbClr val="FFFFFF"/>
                </a:solidFill>
                <a:cs typeface="+mn-cs"/>
              </a:rPr>
              <a:t>Inverse pion </a:t>
            </a:r>
            <a:r>
              <a:rPr lang="fr-FR" sz="1600" b="1" dirty="0" err="1">
                <a:solidFill>
                  <a:srgbClr val="FFFFFF"/>
                </a:solidFill>
                <a:cs typeface="+mn-cs"/>
              </a:rPr>
              <a:t>electroproduction</a:t>
            </a:r>
            <a:r>
              <a:rPr lang="fr-FR" sz="1600" b="1" dirty="0">
                <a:solidFill>
                  <a:srgbClr val="00CC99"/>
                </a:solidFill>
                <a:cs typeface="+mn-cs"/>
              </a:rPr>
              <a:t> </a:t>
            </a:r>
          </a:p>
        </p:txBody>
      </p:sp>
      <p:sp>
        <p:nvSpPr>
          <p:cNvPr id="52" name="Flèche droite 51"/>
          <p:cNvSpPr/>
          <p:nvPr/>
        </p:nvSpPr>
        <p:spPr>
          <a:xfrm rot="10800000">
            <a:off x="3828503" y="2658150"/>
            <a:ext cx="1382712" cy="2857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buClr>
                <a:srgbClr val="000000"/>
              </a:buClr>
              <a:buSzPct val="100000"/>
              <a:buFont typeface="Times New Roman" pitchFamily="16" charset="0"/>
              <a:buNone/>
              <a:defRPr/>
            </a:pPr>
            <a:endParaRPr lang="fr-FR">
              <a:solidFill>
                <a:srgbClr val="FFFFFF"/>
              </a:solidFill>
            </a:endParaRPr>
          </a:p>
        </p:txBody>
      </p:sp>
      <p:sp>
        <p:nvSpPr>
          <p:cNvPr id="35889" name="Text Box 57"/>
          <p:cNvSpPr txBox="1">
            <a:spLocks noChangeArrowheads="1"/>
          </p:cNvSpPr>
          <p:nvPr/>
        </p:nvSpPr>
        <p:spPr bwMode="auto">
          <a:xfrm>
            <a:off x="133350" y="3041650"/>
            <a:ext cx="29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rPr>
              <a:t>p</a:t>
            </a:r>
          </a:p>
        </p:txBody>
      </p:sp>
      <p:pic>
        <p:nvPicPr>
          <p:cNvPr id="35890" name="Picture 21" descr="ico_d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0038" y="2698750"/>
            <a:ext cx="855662"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5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4525" y="2463800"/>
            <a:ext cx="771525" cy="71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5" name="Groupe 64"/>
          <p:cNvGrpSpPr/>
          <p:nvPr/>
        </p:nvGrpSpPr>
        <p:grpSpPr>
          <a:xfrm>
            <a:off x="2319337" y="4056049"/>
            <a:ext cx="3838836" cy="1661502"/>
            <a:chOff x="2339752" y="4608812"/>
            <a:chExt cx="4202394" cy="1916532"/>
          </a:xfrm>
          <a:noFill/>
        </p:grpSpPr>
        <p:pic>
          <p:nvPicPr>
            <p:cNvPr id="6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4608812"/>
              <a:ext cx="4202394" cy="1916532"/>
            </a:xfrm>
            <a:prstGeom prst="rect">
              <a:avLst/>
            </a:prstGeom>
            <a:solidFill>
              <a:schemeClr val="bg2">
                <a:lumMod val="50000"/>
              </a:schemeClr>
            </a:solidFill>
            <a:ln w="38100">
              <a:solidFill>
                <a:schemeClr val="tx1"/>
              </a:solidFill>
              <a:miter lim="800000"/>
              <a:headEnd/>
              <a:tailEnd/>
            </a:ln>
          </p:spPr>
        </p:pic>
        <p:sp>
          <p:nvSpPr>
            <p:cNvPr id="69" name="Organigramme : Processus 68"/>
            <p:cNvSpPr/>
            <p:nvPr/>
          </p:nvSpPr>
          <p:spPr>
            <a:xfrm>
              <a:off x="4707959" y="4661932"/>
              <a:ext cx="1712254" cy="1503372"/>
            </a:xfrm>
            <a:prstGeom prst="flowChartProcess">
              <a:avLst/>
            </a:prstGeom>
            <a:grpFill/>
            <a:ln w="38100">
              <a:solidFill>
                <a:srgbClr val="3612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sp>
          <p:nvSpPr>
            <p:cNvPr id="68" name="Organigramme : Processus 67"/>
            <p:cNvSpPr/>
            <p:nvPr/>
          </p:nvSpPr>
          <p:spPr>
            <a:xfrm>
              <a:off x="4440949" y="4797152"/>
              <a:ext cx="178007" cy="1368152"/>
            </a:xfrm>
            <a:prstGeom prst="flowChartProcess">
              <a:avLst/>
            </a:prstGeom>
            <a:gr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grpSp>
      <p:sp>
        <p:nvSpPr>
          <p:cNvPr id="35893" name="Rectangle 72"/>
          <p:cNvSpPr>
            <a:spLocks noChangeArrowheads="1"/>
          </p:cNvSpPr>
          <p:nvPr/>
        </p:nvSpPr>
        <p:spPr bwMode="auto">
          <a:xfrm>
            <a:off x="34925" y="5732463"/>
            <a:ext cx="9144000"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Font typeface="Arial" charset="0"/>
              <a:buChar char="•"/>
            </a:pPr>
            <a:endParaRPr lang="fr-FR" altLang="en-US" sz="500" b="1" i="1" dirty="0">
              <a:latin typeface="Arial" charset="0"/>
              <a:sym typeface="Wingdings" charset="2"/>
            </a:endParaRPr>
          </a:p>
          <a:p>
            <a:pPr>
              <a:buFont typeface="Arial" charset="0"/>
              <a:buChar char="•"/>
            </a:pPr>
            <a:r>
              <a:rPr lang="fr-FR" altLang="en-US" b="1" i="1" dirty="0" err="1">
                <a:latin typeface="Arial" charset="0"/>
                <a:sym typeface="Wingdings" charset="2"/>
              </a:rPr>
              <a:t>Theoretical</a:t>
            </a:r>
            <a:r>
              <a:rPr lang="fr-FR" altLang="en-US" b="1" i="1" dirty="0">
                <a:latin typeface="Arial" charset="0"/>
                <a:sym typeface="Wingdings" charset="2"/>
              </a:rPr>
              <a:t> </a:t>
            </a:r>
            <a:r>
              <a:rPr lang="fr-FR" altLang="en-US" b="1" i="1" dirty="0" err="1">
                <a:latin typeface="Arial" charset="0"/>
                <a:sym typeface="Wingdings" charset="2"/>
              </a:rPr>
              <a:t>tools</a:t>
            </a:r>
            <a:r>
              <a:rPr lang="fr-FR" altLang="en-US" b="1" i="1" dirty="0">
                <a:latin typeface="Arial" charset="0"/>
                <a:sym typeface="Wingdings" charset="2"/>
              </a:rPr>
              <a:t>: Dispersion Relations, Dyson-Schwinger,  </a:t>
            </a:r>
            <a:r>
              <a:rPr lang="fr-FR" altLang="en-US" b="1" i="1" dirty="0" err="1">
                <a:latin typeface="Arial" charset="0"/>
                <a:sym typeface="Wingdings" charset="2"/>
              </a:rPr>
              <a:t>Vector</a:t>
            </a:r>
            <a:r>
              <a:rPr lang="fr-FR" altLang="en-US" b="1" i="1" dirty="0">
                <a:latin typeface="Arial" charset="0"/>
                <a:sym typeface="Wingdings" charset="2"/>
              </a:rPr>
              <a:t> Dominance, Constituent Quarks ?</a:t>
            </a:r>
          </a:p>
        </p:txBody>
      </p:sp>
      <p:cxnSp>
        <p:nvCxnSpPr>
          <p:cNvPr id="75" name="Connecteur droit avec flèche 74"/>
          <p:cNvCxnSpPr/>
          <p:nvPr/>
        </p:nvCxnSpPr>
        <p:spPr>
          <a:xfrm flipH="1">
            <a:off x="5102225" y="3517900"/>
            <a:ext cx="293688" cy="1039813"/>
          </a:xfrm>
          <a:prstGeom prst="straightConnector1">
            <a:avLst/>
          </a:prstGeom>
          <a:ln w="28575">
            <a:solidFill>
              <a:srgbClr val="3612FF"/>
            </a:solidFill>
            <a:tailEnd type="arrow"/>
          </a:ln>
        </p:spPr>
        <p:style>
          <a:lnRef idx="1">
            <a:schemeClr val="accent1"/>
          </a:lnRef>
          <a:fillRef idx="0">
            <a:schemeClr val="accent1"/>
          </a:fillRef>
          <a:effectRef idx="0">
            <a:schemeClr val="accent1"/>
          </a:effectRef>
          <a:fontRef idx="minor">
            <a:schemeClr val="tx1"/>
          </a:fontRef>
        </p:style>
      </p:cxnSp>
      <p:cxnSp>
        <p:nvCxnSpPr>
          <p:cNvPr id="76" name="Connecteur droit avec flèche 75"/>
          <p:cNvCxnSpPr>
            <a:endCxn id="68" idx="0"/>
          </p:cNvCxnSpPr>
          <p:nvPr/>
        </p:nvCxnSpPr>
        <p:spPr>
          <a:xfrm flipH="1">
            <a:off x="4320059" y="3284398"/>
            <a:ext cx="9054" cy="934929"/>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5896" name="ZoneTexte 78"/>
          <p:cNvSpPr txBox="1">
            <a:spLocks noChangeArrowheads="1"/>
          </p:cNvSpPr>
          <p:nvPr/>
        </p:nvSpPr>
        <p:spPr bwMode="auto">
          <a:xfrm>
            <a:off x="1258888" y="2347913"/>
            <a:ext cx="685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r>
              <a:rPr lang="fr-FR" altLang="en-US">
                <a:solidFill>
                  <a:srgbClr val="FFFF00"/>
                </a:solidFill>
              </a:rPr>
              <a:t>F(q</a:t>
            </a:r>
            <a:r>
              <a:rPr lang="fr-FR" altLang="en-US" baseline="30000">
                <a:solidFill>
                  <a:srgbClr val="FFFF00"/>
                </a:solidFill>
              </a:rPr>
              <a:t>2</a:t>
            </a:r>
            <a:r>
              <a:rPr lang="fr-FR" altLang="en-US">
                <a:solidFill>
                  <a:srgbClr val="FFFF00"/>
                </a:solidFill>
              </a:rPr>
              <a:t>)</a:t>
            </a:r>
            <a:r>
              <a:rPr lang="fr-FR" altLang="en-US"/>
              <a:t> </a:t>
            </a:r>
          </a:p>
        </p:txBody>
      </p:sp>
      <p:sp>
        <p:nvSpPr>
          <p:cNvPr id="35897" name="ZoneTexte 79"/>
          <p:cNvSpPr txBox="1">
            <a:spLocks noChangeArrowheads="1"/>
          </p:cNvSpPr>
          <p:nvPr/>
        </p:nvSpPr>
        <p:spPr bwMode="auto">
          <a:xfrm>
            <a:off x="6894513" y="3279775"/>
            <a:ext cx="684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r>
              <a:rPr lang="fr-FR" altLang="en-US">
                <a:solidFill>
                  <a:srgbClr val="FFFF00"/>
                </a:solidFill>
              </a:rPr>
              <a:t>F(q</a:t>
            </a:r>
            <a:r>
              <a:rPr lang="fr-FR" altLang="en-US" baseline="30000">
                <a:solidFill>
                  <a:srgbClr val="FFFF00"/>
                </a:solidFill>
              </a:rPr>
              <a:t>2</a:t>
            </a:r>
            <a:r>
              <a:rPr lang="fr-FR" altLang="en-US">
                <a:solidFill>
                  <a:srgbClr val="FFFF00"/>
                </a:solidFill>
              </a:rPr>
              <a:t>) </a:t>
            </a:r>
          </a:p>
        </p:txBody>
      </p:sp>
      <p:sp>
        <p:nvSpPr>
          <p:cNvPr id="35901" name="ZoneTexte 69"/>
          <p:cNvSpPr txBox="1">
            <a:spLocks noChangeArrowheads="1"/>
          </p:cNvSpPr>
          <p:nvPr/>
        </p:nvSpPr>
        <p:spPr bwMode="auto">
          <a:xfrm>
            <a:off x="128588" y="1829713"/>
            <a:ext cx="3536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r>
              <a:rPr lang="en-US" dirty="0"/>
              <a:t>preliminary studies with HADES/GSI</a:t>
            </a:r>
            <a:endParaRPr lang="fr-FR" altLang="en-US" dirty="0"/>
          </a:p>
        </p:txBody>
      </p:sp>
      <p:sp>
        <p:nvSpPr>
          <p:cNvPr id="77" name="TextBox 76"/>
          <p:cNvSpPr txBox="1"/>
          <p:nvPr/>
        </p:nvSpPr>
        <p:spPr>
          <a:xfrm>
            <a:off x="8421" y="6481798"/>
            <a:ext cx="2917209" cy="369332"/>
          </a:xfrm>
          <a:prstGeom prst="rect">
            <a:avLst/>
          </a:prstGeom>
          <a:solidFill>
            <a:srgbClr val="FFC000"/>
          </a:solidFill>
        </p:spPr>
        <p:txBody>
          <a:bodyPr wrap="none" rtlCol="0">
            <a:spAutoFit/>
          </a:bodyPr>
          <a:lstStyle/>
          <a:p>
            <a:r>
              <a:rPr lang="en-US" dirty="0" err="1"/>
              <a:t>Béatrice</a:t>
            </a:r>
            <a:r>
              <a:rPr lang="en-US" dirty="0"/>
              <a:t> </a:t>
            </a:r>
            <a:r>
              <a:rPr lang="en-US" dirty="0" err="1"/>
              <a:t>Ramstein</a:t>
            </a:r>
            <a:r>
              <a:rPr lang="en-US" dirty="0"/>
              <a:t> ECT* 2017</a:t>
            </a:r>
          </a:p>
        </p:txBody>
      </p:sp>
      <p:sp>
        <p:nvSpPr>
          <p:cNvPr id="74" name="Text Box 31"/>
          <p:cNvSpPr txBox="1">
            <a:spLocks noChangeArrowheads="1"/>
          </p:cNvSpPr>
          <p:nvPr/>
        </p:nvSpPr>
        <p:spPr bwMode="auto">
          <a:xfrm>
            <a:off x="2501001" y="3097302"/>
            <a:ext cx="374493"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 name="Footer Placeholder 2"/>
          <p:cNvSpPr>
            <a:spLocks noGrp="1"/>
          </p:cNvSpPr>
          <p:nvPr>
            <p:ph type="ftr" sz="quarter" idx="11"/>
          </p:nvPr>
        </p:nvSpPr>
        <p:spPr/>
        <p:txBody>
          <a:bodyPr/>
          <a:lstStyle/>
          <a:p>
            <a:pPr>
              <a:defRPr/>
            </a:pPr>
            <a:r>
              <a:rPr lang="en-US"/>
              <a:t>P.L. Cole  -- Strong QCD from Hadron Structure Experiments    Nov. 6, 2019</a:t>
            </a:r>
            <a:endParaRPr lang="en-US" dirty="0"/>
          </a:p>
        </p:txBody>
      </p:sp>
    </p:spTree>
    <p:extLst>
      <p:ext uri="{BB962C8B-B14F-4D97-AF65-F5344CB8AC3E}">
        <p14:creationId xmlns:p14="http://schemas.microsoft.com/office/powerpoint/2010/main" val="36935264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2B6D9B7A-3A36-FF46-BD81-16F6012E57CF}"/>
              </a:ext>
            </a:extLst>
          </p:cNvPr>
          <p:cNvSpPr>
            <a:spLocks noGrp="1" noChangeArrowheads="1"/>
          </p:cNvSpPr>
          <p:nvPr>
            <p:ph type="title" idx="4294967295"/>
          </p:nvPr>
        </p:nvSpPr>
        <p:spPr>
          <a:xfrm>
            <a:off x="188912" y="0"/>
            <a:ext cx="8305800" cy="685800"/>
          </a:xfrm>
        </p:spPr>
        <p:txBody>
          <a:bodyPr/>
          <a:lstStyle/>
          <a:p>
            <a:br>
              <a:rPr lang="en-US" altLang="en-US" b="1" u="sng" dirty="0">
                <a:solidFill>
                  <a:srgbClr val="FF0000"/>
                </a:solidFill>
                <a:latin typeface="Garamond" panose="02020404030301010803" pitchFamily="18" charset="0"/>
              </a:rPr>
            </a:br>
            <a:r>
              <a:rPr lang="en-US" altLang="en-US" sz="3600" dirty="0"/>
              <a:t>Message to take home. </a:t>
            </a:r>
            <a:br>
              <a:rPr lang="en-US" altLang="en-US" sz="3600" dirty="0"/>
            </a:br>
            <a:endParaRPr lang="en-US" altLang="en-US" sz="3600" b="1" u="sng" dirty="0">
              <a:solidFill>
                <a:srgbClr val="FF0000"/>
              </a:solidFill>
              <a:latin typeface="Garamond" panose="02020404030301010803" pitchFamily="18" charset="0"/>
            </a:endParaRPr>
          </a:p>
        </p:txBody>
      </p:sp>
      <p:sp>
        <p:nvSpPr>
          <p:cNvPr id="88066" name="Rectangle 4">
            <a:extLst>
              <a:ext uri="{FF2B5EF4-FFF2-40B4-BE49-F238E27FC236}">
                <a16:creationId xmlns:a16="http://schemas.microsoft.com/office/drawing/2014/main" id="{DAF4044E-AB8B-FE4D-97D3-04D95BE428CC}"/>
              </a:ext>
            </a:extLst>
          </p:cNvPr>
          <p:cNvSpPr>
            <a:spLocks noChangeArrowheads="1"/>
          </p:cNvSpPr>
          <p:nvPr/>
        </p:nvSpPr>
        <p:spPr bwMode="auto">
          <a:xfrm>
            <a:off x="2895600" y="2819400"/>
            <a:ext cx="27781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en-US" altLang="en-US" sz="3200" b="1" u="sng">
              <a:solidFill>
                <a:srgbClr val="FF0000"/>
              </a:solidFill>
            </a:endParaRPr>
          </a:p>
        </p:txBody>
      </p:sp>
      <p:sp>
        <p:nvSpPr>
          <p:cNvPr id="6" name="Rectangle 5">
            <a:extLst>
              <a:ext uri="{FF2B5EF4-FFF2-40B4-BE49-F238E27FC236}">
                <a16:creationId xmlns:a16="http://schemas.microsoft.com/office/drawing/2014/main" id="{727DC2A0-5E3E-5F46-8C74-33DDB22AF49C}"/>
              </a:ext>
            </a:extLst>
          </p:cNvPr>
          <p:cNvSpPr/>
          <p:nvPr/>
        </p:nvSpPr>
        <p:spPr>
          <a:xfrm>
            <a:off x="228600" y="914400"/>
            <a:ext cx="8458200" cy="4016375"/>
          </a:xfrm>
          <a:prstGeom prst="rect">
            <a:avLst/>
          </a:prstGeom>
        </p:spPr>
        <p:txBody>
          <a:bodyPr>
            <a:spAutoFit/>
          </a:bodyPr>
          <a:lstStyle/>
          <a:p>
            <a:pPr algn="ctr" eaLnBrk="1" hangingPunct="1">
              <a:defRPr/>
            </a:pPr>
            <a:r>
              <a:rPr lang="en-US" sz="2800" b="1" dirty="0">
                <a:solidFill>
                  <a:srgbClr val="FF0000"/>
                </a:solidFill>
                <a:effectLst>
                  <a:outerShdw blurRad="38100" dist="38100" dir="2700000" algn="tl">
                    <a:srgbClr val="000000">
                      <a:alpha val="43137"/>
                    </a:srgbClr>
                  </a:outerShdw>
                </a:effectLst>
              </a:rPr>
              <a:t>Why N*s are important</a:t>
            </a:r>
            <a:r>
              <a:rPr lang="en-US" sz="2800" b="1" dirty="0"/>
              <a:t>.  </a:t>
            </a:r>
            <a:r>
              <a:rPr lang="en-US" sz="2400" dirty="0"/>
              <a:t>(quoted from Nathan Isgur</a:t>
            </a:r>
            <a:r>
              <a:rPr lang="en-US" sz="2400" baseline="30000" dirty="0"/>
              <a:t>1,2</a:t>
            </a:r>
            <a:r>
              <a:rPr lang="en-US" sz="2400" dirty="0"/>
              <a:t>)</a:t>
            </a:r>
          </a:p>
          <a:p>
            <a:pPr algn="ctr" eaLnBrk="1" hangingPunct="1">
              <a:defRPr/>
            </a:pPr>
            <a:endParaRPr lang="en-US" sz="1100" dirty="0"/>
          </a:p>
          <a:p>
            <a:pPr lvl="1" eaLnBrk="1" hangingPunct="1">
              <a:buFont typeface="Arial" pitchFamily="34" charset="0"/>
              <a:buChar char="•"/>
              <a:defRPr/>
            </a:pPr>
            <a:r>
              <a:rPr lang="en-US" sz="2400" i="1" dirty="0">
                <a:solidFill>
                  <a:srgbClr val="0000FF"/>
                </a:solidFill>
                <a:latin typeface="Trebuchet MS" pitchFamily="34" charset="0"/>
              </a:rPr>
              <a:t>The first is that nucleons are the stuff of which our world is made</a:t>
            </a:r>
            <a:r>
              <a:rPr lang="en-US" sz="2800" i="1" dirty="0">
                <a:solidFill>
                  <a:srgbClr val="0000FF"/>
                </a:solidFill>
                <a:latin typeface="Trebuchet MS" pitchFamily="34" charset="0"/>
              </a:rPr>
              <a:t>.</a:t>
            </a:r>
          </a:p>
          <a:p>
            <a:pPr lvl="1" eaLnBrk="1" hangingPunct="1">
              <a:buFont typeface="Arial" pitchFamily="34" charset="0"/>
              <a:buChar char="•"/>
              <a:defRPr/>
            </a:pPr>
            <a:endParaRPr lang="en-US" sz="1000" i="1" dirty="0">
              <a:solidFill>
                <a:srgbClr val="0000FF"/>
              </a:solidFill>
              <a:latin typeface="Trebuchet MS" pitchFamily="34" charset="0"/>
            </a:endParaRPr>
          </a:p>
          <a:p>
            <a:pPr lvl="1" eaLnBrk="1" hangingPunct="1">
              <a:buFont typeface="Arial" pitchFamily="34" charset="0"/>
              <a:buChar char="•"/>
              <a:defRPr/>
            </a:pPr>
            <a:r>
              <a:rPr lang="en-US" sz="2400" i="1" dirty="0">
                <a:solidFill>
                  <a:srgbClr val="0000FF"/>
                </a:solidFill>
                <a:latin typeface="Trebuchet MS" pitchFamily="34" charset="0"/>
              </a:rPr>
              <a:t>My second reason is that they are the simplest system in which the quintessentially </a:t>
            </a:r>
            <a:r>
              <a:rPr lang="en-US" sz="2400" i="1" dirty="0" err="1">
                <a:solidFill>
                  <a:srgbClr val="0000FF"/>
                </a:solidFill>
                <a:latin typeface="Trebuchet MS" pitchFamily="34" charset="0"/>
              </a:rPr>
              <a:t>nonabelian</a:t>
            </a:r>
            <a:r>
              <a:rPr lang="en-US" sz="2400" i="1" dirty="0">
                <a:solidFill>
                  <a:srgbClr val="0000FF"/>
                </a:solidFill>
                <a:latin typeface="Trebuchet MS" pitchFamily="34" charset="0"/>
              </a:rPr>
              <a:t> character of QCD is manifest.</a:t>
            </a:r>
          </a:p>
          <a:p>
            <a:pPr lvl="1" eaLnBrk="1" hangingPunct="1">
              <a:buFont typeface="Arial" pitchFamily="34" charset="0"/>
              <a:buChar char="•"/>
              <a:defRPr/>
            </a:pPr>
            <a:endParaRPr lang="en-US" sz="1000" i="1" dirty="0">
              <a:solidFill>
                <a:srgbClr val="0000FF"/>
              </a:solidFill>
              <a:latin typeface="Trebuchet MS" pitchFamily="34" charset="0"/>
            </a:endParaRPr>
          </a:p>
          <a:p>
            <a:pPr lvl="1" eaLnBrk="1" hangingPunct="1">
              <a:buFont typeface="Arial" pitchFamily="34" charset="0"/>
              <a:buChar char="•"/>
              <a:defRPr/>
            </a:pPr>
            <a:r>
              <a:rPr lang="en-US" sz="2400" i="1" dirty="0">
                <a:solidFill>
                  <a:srgbClr val="0000FF"/>
                </a:solidFill>
                <a:latin typeface="Trebuchet MS" pitchFamily="34" charset="0"/>
              </a:rPr>
              <a:t>The third reason is that history has taught us that, while relatively simple, baryons are sufficiently complex to reveal physics hidden from us in the mesons</a:t>
            </a:r>
            <a:r>
              <a:rPr lang="en-US" sz="2400" dirty="0"/>
              <a:t>”</a:t>
            </a:r>
          </a:p>
        </p:txBody>
      </p:sp>
      <p:sp>
        <p:nvSpPr>
          <p:cNvPr id="88069" name="TextBox 6">
            <a:extLst>
              <a:ext uri="{FF2B5EF4-FFF2-40B4-BE49-F238E27FC236}">
                <a16:creationId xmlns:a16="http://schemas.microsoft.com/office/drawing/2014/main" id="{7DAFAA3F-7F79-D94A-92AA-D113E7679152}"/>
              </a:ext>
            </a:extLst>
          </p:cNvPr>
          <p:cNvSpPr txBox="1">
            <a:spLocks noChangeArrowheads="1"/>
          </p:cNvSpPr>
          <p:nvPr/>
        </p:nvSpPr>
        <p:spPr bwMode="auto">
          <a:xfrm>
            <a:off x="152400" y="5105400"/>
            <a:ext cx="8610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500" baseline="30000"/>
              <a:t>1</a:t>
            </a:r>
            <a:r>
              <a:rPr lang="en-US" altLang="en-US" sz="1500"/>
              <a:t>Workshop on Excited Nucleons and Hadronic Structure (2000).</a:t>
            </a:r>
          </a:p>
          <a:p>
            <a:pPr eaLnBrk="1" hangingPunct="1">
              <a:spcBef>
                <a:spcPct val="0"/>
              </a:spcBef>
              <a:buClrTx/>
              <a:buSzTx/>
              <a:buFontTx/>
              <a:buNone/>
            </a:pPr>
            <a:r>
              <a:rPr lang="en-US" altLang="en-US" sz="1500" baseline="30000"/>
              <a:t>2</a:t>
            </a:r>
            <a:r>
              <a:rPr lang="en-US" altLang="en-US" sz="1500"/>
              <a:t>Baryon Spectroscopy, E. Klempt and J.-M. Richard, arXiv:0901.2055v1[hep-ph]1 4 Jan 2009</a:t>
            </a:r>
          </a:p>
        </p:txBody>
      </p:sp>
      <p:sp>
        <p:nvSpPr>
          <p:cNvPr id="7" name="TextBox 6">
            <a:extLst>
              <a:ext uri="{FF2B5EF4-FFF2-40B4-BE49-F238E27FC236}">
                <a16:creationId xmlns:a16="http://schemas.microsoft.com/office/drawing/2014/main" id="{8EEC4B46-5EF5-4149-9A0C-801D2171807E}"/>
              </a:ext>
            </a:extLst>
          </p:cNvPr>
          <p:cNvSpPr txBox="1"/>
          <p:nvPr/>
        </p:nvSpPr>
        <p:spPr>
          <a:xfrm>
            <a:off x="457200" y="5715000"/>
            <a:ext cx="7769225" cy="708025"/>
          </a:xfrm>
          <a:prstGeom prst="rect">
            <a:avLst/>
          </a:prstGeom>
          <a:solidFill>
            <a:srgbClr val="FFFF00"/>
          </a:solidFill>
        </p:spPr>
        <p:txBody>
          <a:bodyPr wrap="none">
            <a:spAutoFit/>
          </a:bodyPr>
          <a:lstStyle/>
          <a:p>
            <a:pPr algn="ctr" eaLnBrk="1" hangingPunct="1">
              <a:defRPr/>
            </a:pPr>
            <a:r>
              <a:rPr lang="en-US" sz="2000" dirty="0">
                <a:solidFill>
                  <a:schemeClr val="tx2">
                    <a:lumMod val="75000"/>
                  </a:schemeClr>
                </a:solidFill>
              </a:rPr>
              <a:t>We need to spread the word to lay and expert audiences alike that </a:t>
            </a:r>
          </a:p>
          <a:p>
            <a:pPr algn="ctr" eaLnBrk="1" hangingPunct="1">
              <a:defRPr/>
            </a:pPr>
            <a:r>
              <a:rPr lang="en-US" sz="2000" dirty="0">
                <a:solidFill>
                  <a:schemeClr val="tx2">
                    <a:lumMod val="75000"/>
                  </a:schemeClr>
                </a:solidFill>
              </a:rPr>
              <a:t>excited baryon research is indeed exciting and crucial to science.</a:t>
            </a:r>
          </a:p>
        </p:txBody>
      </p:sp>
    </p:spTree>
    <p:extLst>
      <p:ext uri="{BB962C8B-B14F-4D97-AF65-F5344CB8AC3E}">
        <p14:creationId xmlns:p14="http://schemas.microsoft.com/office/powerpoint/2010/main" val="19635155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Questions to Ponder</a:t>
            </a:r>
          </a:p>
        </p:txBody>
      </p:sp>
      <p:sp>
        <p:nvSpPr>
          <p:cNvPr id="3" name="Content Placeholder 2"/>
          <p:cNvSpPr>
            <a:spLocks noGrp="1"/>
          </p:cNvSpPr>
          <p:nvPr>
            <p:ph idx="1"/>
          </p:nvPr>
        </p:nvSpPr>
        <p:spPr>
          <a:xfrm>
            <a:off x="298175" y="950844"/>
            <a:ext cx="8501270" cy="5396948"/>
          </a:xfrm>
          <a:solidFill>
            <a:srgbClr val="FFBF16"/>
          </a:solidFill>
        </p:spPr>
        <p:txBody>
          <a:bodyPr/>
          <a:lstStyle/>
          <a:p>
            <a:pPr marL="457200" indent="-457200">
              <a:buFont typeface="+mj-lt"/>
              <a:buAutoNum type="arabicPeriod"/>
            </a:pPr>
            <a:r>
              <a:rPr lang="en-US" sz="2400" dirty="0"/>
              <a:t>How to compare Helicity Amplitudes between SL and TL?</a:t>
            </a:r>
          </a:p>
          <a:p>
            <a:pPr marL="457200" indent="-457200">
              <a:buFont typeface="+mj-lt"/>
              <a:buAutoNum type="arabicPeriod"/>
            </a:pPr>
            <a:r>
              <a:rPr lang="en-US" sz="2400" dirty="0"/>
              <a:t>Can the data in the SL region afford constraints for those in the TL regime? (e.g. Covariant Spectator Theory, Teresa Peña).</a:t>
            </a:r>
          </a:p>
          <a:p>
            <a:pPr marL="457200" indent="-457200">
              <a:buFont typeface="+mj-lt"/>
              <a:buAutoNum type="arabicPeriod"/>
            </a:pPr>
            <a:r>
              <a:rPr lang="en-US" sz="2400" dirty="0"/>
              <a:t>What is the relationship between the density matrix elements for SL </a:t>
            </a:r>
            <a:r>
              <a:rPr lang="en-US" sz="2400" dirty="0">
                <a:sym typeface="Wingdings"/>
              </a:rPr>
              <a:t> TL?  Again do they offer any constraints on the Helicity Amplitudes between the SL and TL regimes?</a:t>
            </a:r>
            <a:endParaRPr lang="en-US" sz="2400" dirty="0"/>
          </a:p>
          <a:p>
            <a:pPr marL="457200" indent="-457200">
              <a:buFont typeface="+mj-lt"/>
              <a:buAutoNum type="arabicPeriod"/>
            </a:pPr>
            <a:r>
              <a:rPr lang="en-US" sz="2400" dirty="0"/>
              <a:t>Will there be scaling in q</a:t>
            </a:r>
            <a:r>
              <a:rPr lang="en-US" sz="2400" baseline="30000" dirty="0"/>
              <a:t>2  </a:t>
            </a:r>
            <a:r>
              <a:rPr lang="en-US" sz="2400" dirty="0"/>
              <a:t>&gt; 0 and q</a:t>
            </a:r>
            <a:r>
              <a:rPr lang="en-US" sz="2400" baseline="30000" dirty="0"/>
              <a:t>2  </a:t>
            </a:r>
            <a:r>
              <a:rPr lang="en-US" sz="2400" dirty="0"/>
              <a:t>&lt; 0 (i.e. Q</a:t>
            </a:r>
            <a:r>
              <a:rPr lang="en-US" sz="2400" baseline="30000" dirty="0"/>
              <a:t>2 </a:t>
            </a:r>
            <a:r>
              <a:rPr lang="en-US" sz="2400" dirty="0"/>
              <a:t>&gt; 0)?</a:t>
            </a:r>
          </a:p>
          <a:p>
            <a:pPr marL="457200" indent="-457200">
              <a:buFont typeface="+mj-lt"/>
              <a:buAutoNum type="arabicPeriod"/>
            </a:pPr>
            <a:r>
              <a:rPr lang="en-US" sz="2400" dirty="0"/>
              <a:t>Can we find a consistent </a:t>
            </a:r>
            <a:r>
              <a:rPr lang="en-US" sz="2400" i="1" dirty="0"/>
              <a:t>ab initio </a:t>
            </a:r>
            <a:r>
              <a:rPr lang="en-US" sz="2400" dirty="0"/>
              <a:t>approach for the QCD </a:t>
            </a:r>
            <a:r>
              <a:rPr lang="en-US" sz="2400" dirty="0" err="1"/>
              <a:t>d.o.f</a:t>
            </a:r>
            <a:r>
              <a:rPr lang="en-US" sz="2400" dirty="0"/>
              <a:t>. in determining the SL and TL transition FFs?</a:t>
            </a:r>
          </a:p>
          <a:p>
            <a:pPr marL="457200" indent="-457200">
              <a:buFont typeface="+mj-lt"/>
              <a:buAutoNum type="arabicPeriod"/>
            </a:pPr>
            <a:r>
              <a:rPr lang="en-US" sz="2400" dirty="0"/>
              <a:t>What role does the MB Cloud play? (again for SL and TL)?  And how to separate?  [Through comparing to other models?]</a:t>
            </a:r>
          </a:p>
          <a:p>
            <a:pPr marL="457200" indent="-457200">
              <a:buFont typeface="+mj-lt"/>
              <a:buAutoNum type="arabicPeriod"/>
            </a:pPr>
            <a:r>
              <a:rPr lang="en-US" sz="2400" dirty="0"/>
              <a:t>What are the relevant </a:t>
            </a:r>
            <a:r>
              <a:rPr lang="en-US" sz="2400" dirty="0" err="1"/>
              <a:t>d.o.f</a:t>
            </a:r>
            <a:r>
              <a:rPr lang="en-US" sz="2400" dirty="0"/>
              <a:t>. as a function of q</a:t>
            </a:r>
            <a:r>
              <a:rPr lang="en-US" sz="2400" baseline="30000" dirty="0"/>
              <a:t>2 </a:t>
            </a:r>
            <a:r>
              <a:rPr lang="en-US" sz="2400" dirty="0"/>
              <a:t>for the SL and TL regimes?</a:t>
            </a:r>
            <a:r>
              <a:rPr lang="en-US" dirty="0"/>
              <a:t>              </a:t>
            </a:r>
          </a:p>
          <a:p>
            <a:pPr marL="0" indent="0" algn="ctr">
              <a:buNone/>
            </a:pPr>
            <a:endParaRPr lang="en-US" sz="800" b="1" dirty="0"/>
          </a:p>
        </p:txBody>
      </p:sp>
      <p:sp>
        <p:nvSpPr>
          <p:cNvPr id="4" name="Footer Placeholder 3"/>
          <p:cNvSpPr>
            <a:spLocks noGrp="1"/>
          </p:cNvSpPr>
          <p:nvPr>
            <p:ph type="ftr" sz="quarter" idx="11"/>
          </p:nvPr>
        </p:nvSpPr>
        <p:spPr>
          <a:xfrm>
            <a:off x="2792894" y="6533874"/>
            <a:ext cx="3939209" cy="365125"/>
          </a:xfrm>
        </p:spPr>
        <p:txBody>
          <a:bodyPr/>
          <a:lstStyle/>
          <a:p>
            <a:pPr>
              <a:defRPr/>
            </a:pPr>
            <a:r>
              <a:rPr lang="en-US"/>
              <a:t>P.L. Cole  -- Strong QCD from Hadron Structure Experiments    Nov. 6, 2019</a:t>
            </a:r>
            <a:endParaRPr lang="en-US" dirty="0"/>
          </a:p>
        </p:txBody>
      </p:sp>
    </p:spTree>
    <p:extLst>
      <p:ext uri="{BB962C8B-B14F-4D97-AF65-F5344CB8AC3E}">
        <p14:creationId xmlns:p14="http://schemas.microsoft.com/office/powerpoint/2010/main" val="65340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163"/>
            <a:ext cx="9144000" cy="844551"/>
          </a:xfrm>
        </p:spPr>
        <p:txBody>
          <a:bodyPr/>
          <a:lstStyle/>
          <a:p>
            <a:r>
              <a:rPr lang="en-US" sz="3200" dirty="0"/>
              <a:t>What have we been doing for the past several years?</a:t>
            </a:r>
          </a:p>
        </p:txBody>
      </p:sp>
      <p:sp>
        <p:nvSpPr>
          <p:cNvPr id="3" name="Content Placeholder 2"/>
          <p:cNvSpPr>
            <a:spLocks noGrp="1"/>
          </p:cNvSpPr>
          <p:nvPr>
            <p:ph idx="1"/>
          </p:nvPr>
        </p:nvSpPr>
        <p:spPr>
          <a:xfrm>
            <a:off x="536714" y="1379537"/>
            <a:ext cx="8607286" cy="5091113"/>
          </a:xfrm>
          <a:solidFill>
            <a:srgbClr val="FFBF16"/>
          </a:solidFill>
          <a:ln>
            <a:solidFill>
              <a:srgbClr val="0070C0"/>
            </a:solidFill>
          </a:ln>
        </p:spPr>
        <p:txBody>
          <a:bodyPr/>
          <a:lstStyle/>
          <a:p>
            <a:endParaRPr lang="en-US" sz="2000" dirty="0"/>
          </a:p>
          <a:p>
            <a:endParaRPr lang="en-US" sz="2000" dirty="0"/>
          </a:p>
          <a:p>
            <a:endParaRPr lang="en-US" sz="2000" dirty="0"/>
          </a:p>
          <a:p>
            <a:endParaRPr lang="en-US" sz="2000" dirty="0"/>
          </a:p>
          <a:p>
            <a:pPr lvl="1"/>
            <a:r>
              <a:rPr lang="en-US" sz="2000" dirty="0"/>
              <a:t>Progress is slow.  </a:t>
            </a:r>
          </a:p>
          <a:p>
            <a:pPr lvl="1"/>
            <a:r>
              <a:rPr lang="en-US" sz="2000" dirty="0"/>
              <a:t>What do we need to do?                        </a:t>
            </a:r>
            <a:r>
              <a:rPr lang="en-US" sz="2000" dirty="0">
                <a:solidFill>
                  <a:srgbClr val="0070C0"/>
                </a:solidFill>
              </a:rPr>
              <a:t>Would do you think?</a:t>
            </a:r>
          </a:p>
          <a:p>
            <a:pPr lvl="1"/>
            <a:r>
              <a:rPr lang="en-US" sz="2000" dirty="0"/>
              <a:t>How do we ramp up progress?  </a:t>
            </a:r>
          </a:p>
          <a:p>
            <a:pPr marL="457200" lvl="1" indent="0">
              <a:buNone/>
            </a:pPr>
            <a:endParaRPr lang="en-US" sz="2000" dirty="0"/>
          </a:p>
          <a:p>
            <a:pPr marL="457200" lvl="1" indent="0">
              <a:buNone/>
            </a:pPr>
            <a:r>
              <a:rPr lang="en-US" sz="3600" dirty="0"/>
              <a:t>Need TL and SL</a:t>
            </a:r>
          </a:p>
          <a:p>
            <a:pPr lvl="2">
              <a:buFont typeface="Arial" panose="020B0604020202020204" pitchFamily="34" charset="0"/>
              <a:buChar char="•"/>
            </a:pPr>
            <a:r>
              <a:rPr lang="en-US" sz="3200" dirty="0"/>
              <a:t>BESIII, Hades, Panda, J-PARC </a:t>
            </a:r>
          </a:p>
          <a:p>
            <a:pPr lvl="2">
              <a:buFont typeface="Arial" panose="020B0604020202020204" pitchFamily="34" charset="0"/>
              <a:buChar char="•"/>
            </a:pPr>
            <a:r>
              <a:rPr lang="en-US" sz="3200" dirty="0"/>
              <a:t>CLAS, ELSA, MAMI, Spring-8</a:t>
            </a:r>
          </a:p>
        </p:txBody>
      </p:sp>
      <p:sp>
        <p:nvSpPr>
          <p:cNvPr id="5" name="Footer Placeholder 4"/>
          <p:cNvSpPr>
            <a:spLocks noGrp="1"/>
          </p:cNvSpPr>
          <p:nvPr>
            <p:ph type="ftr" sz="quarter" idx="11"/>
          </p:nvPr>
        </p:nvSpPr>
        <p:spPr/>
        <p:txBody>
          <a:bodyPr/>
          <a:lstStyle/>
          <a:p>
            <a:pPr>
              <a:defRPr/>
            </a:pPr>
            <a:r>
              <a:rPr lang="en-US"/>
              <a:t>P.L. Cole  -- Strong QCD from Hadron Structure Experiments    Nov. 6, 2019</a:t>
            </a:r>
            <a:endParaRPr lang="en-US" dirty="0"/>
          </a:p>
        </p:txBody>
      </p:sp>
      <p:sp>
        <p:nvSpPr>
          <p:cNvPr id="6" name="Left Brace 5"/>
          <p:cNvSpPr/>
          <p:nvPr/>
        </p:nvSpPr>
        <p:spPr>
          <a:xfrm>
            <a:off x="4850297" y="2831789"/>
            <a:ext cx="264779" cy="1093304"/>
          </a:xfrm>
          <a:prstGeom prst="leftBrace">
            <a:avLst>
              <a:gd name="adj1" fmla="val 8333"/>
              <a:gd name="adj2" fmla="val 5090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29914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thumbs.dreamstime.com/z/merci-22354898.jpg"/>
          <p:cNvPicPr>
            <a:picLocks noChangeAspect="1" noChangeArrowheads="1"/>
          </p:cNvPicPr>
          <p:nvPr/>
        </p:nvPicPr>
        <p:blipFill rotWithShape="1">
          <a:blip r:embed="rId2">
            <a:extLst>
              <a:ext uri="{28A0092B-C50C-407E-A947-70E740481C1C}">
                <a14:useLocalDpi xmlns:a14="http://schemas.microsoft.com/office/drawing/2010/main" val="0"/>
              </a:ext>
            </a:extLst>
          </a:blip>
          <a:srcRect b="9553"/>
          <a:stretch/>
        </p:blipFill>
        <p:spPr bwMode="auto">
          <a:xfrm>
            <a:off x="614" y="344556"/>
            <a:ext cx="9143385" cy="612609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a:t>P.L. Cole  -- Strong QCD from Hadron Structure Experiments    Nov. 6, 2019</a:t>
            </a:r>
            <a:endParaRPr lang="en-US" dirty="0"/>
          </a:p>
        </p:txBody>
      </p:sp>
    </p:spTree>
    <p:extLst>
      <p:ext uri="{BB962C8B-B14F-4D97-AF65-F5344CB8AC3E}">
        <p14:creationId xmlns:p14="http://schemas.microsoft.com/office/powerpoint/2010/main" val="12667598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881953-98AB-154A-B7AF-EC3D01118253}"/>
              </a:ext>
            </a:extLst>
          </p:cNvPr>
          <p:cNvSpPr>
            <a:spLocks noGrp="1"/>
          </p:cNvSpPr>
          <p:nvPr>
            <p:ph type="ftr" sz="quarter" idx="11"/>
          </p:nvPr>
        </p:nvSpPr>
        <p:spPr/>
        <p:txBody>
          <a:bodyPr/>
          <a:lstStyle/>
          <a:p>
            <a:pPr>
              <a:defRPr/>
            </a:pPr>
            <a:r>
              <a:rPr lang="en-US"/>
              <a:t>P.L. Cole  -- Strong QCD from Hadron Structure Experiments    Nov. 6, 2019</a:t>
            </a:r>
            <a:endParaRPr lang="en-US" dirty="0"/>
          </a:p>
        </p:txBody>
      </p:sp>
      <p:sp>
        <p:nvSpPr>
          <p:cNvPr id="4" name="TextBox 3">
            <a:extLst>
              <a:ext uri="{FF2B5EF4-FFF2-40B4-BE49-F238E27FC236}">
                <a16:creationId xmlns:a16="http://schemas.microsoft.com/office/drawing/2014/main" id="{250EF447-1BE4-884A-A485-04D629DC7AB3}"/>
              </a:ext>
            </a:extLst>
          </p:cNvPr>
          <p:cNvSpPr txBox="1"/>
          <p:nvPr/>
        </p:nvSpPr>
        <p:spPr>
          <a:xfrm>
            <a:off x="2403778" y="22225"/>
            <a:ext cx="4336444" cy="830997"/>
          </a:xfrm>
          <a:prstGeom prst="rect">
            <a:avLst/>
          </a:prstGeom>
          <a:noFill/>
        </p:spPr>
        <p:txBody>
          <a:bodyPr wrap="none" rtlCol="0">
            <a:spAutoFit/>
          </a:bodyPr>
          <a:lstStyle/>
          <a:p>
            <a:r>
              <a:rPr lang="en-US" sz="4800" dirty="0"/>
              <a:t>Additional Slides</a:t>
            </a:r>
          </a:p>
        </p:txBody>
      </p:sp>
    </p:spTree>
    <p:extLst>
      <p:ext uri="{BB962C8B-B14F-4D97-AF65-F5344CB8AC3E}">
        <p14:creationId xmlns:p14="http://schemas.microsoft.com/office/powerpoint/2010/main" val="35892836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D8FD3-20BF-A546-A081-A89CD7BD07BB}"/>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6DD776CC-747D-6D46-96FE-1C4E1168909B}"/>
              </a:ext>
            </a:extLst>
          </p:cNvPr>
          <p:cNvSpPr>
            <a:spLocks noGrp="1"/>
          </p:cNvSpPr>
          <p:nvPr>
            <p:ph type="ftr" sz="quarter" idx="11"/>
          </p:nvPr>
        </p:nvSpPr>
        <p:spPr/>
        <p:txBody>
          <a:bodyPr/>
          <a:lstStyle/>
          <a:p>
            <a:pPr>
              <a:defRPr/>
            </a:pPr>
            <a:r>
              <a:rPr lang="en-US"/>
              <a:t>P.L. Cole  -- Strong QCD from Hadron Structure Experiments    Nov. 6, 2019</a:t>
            </a:r>
            <a:endParaRPr lang="en-US" dirty="0"/>
          </a:p>
        </p:txBody>
      </p:sp>
      <p:pic>
        <p:nvPicPr>
          <p:cNvPr id="6" name="Picture 5">
            <a:extLst>
              <a:ext uri="{FF2B5EF4-FFF2-40B4-BE49-F238E27FC236}">
                <a16:creationId xmlns:a16="http://schemas.microsoft.com/office/drawing/2014/main" id="{EB15444E-CAE4-D342-9117-5C0AFE6B54BD}"/>
              </a:ext>
            </a:extLst>
          </p:cNvPr>
          <p:cNvPicPr>
            <a:picLocks noChangeAspect="1"/>
          </p:cNvPicPr>
          <p:nvPr/>
        </p:nvPicPr>
        <p:blipFill rotWithShape="1">
          <a:blip r:embed="rId2"/>
          <a:srcRect l="14360" t="17734" r="14360" b="1698"/>
          <a:stretch/>
        </p:blipFill>
        <p:spPr>
          <a:xfrm>
            <a:off x="0" y="1404730"/>
            <a:ext cx="9144000" cy="5065919"/>
          </a:xfrm>
          <a:prstGeom prst="rect">
            <a:avLst/>
          </a:prstGeom>
        </p:spPr>
      </p:pic>
    </p:spTree>
    <p:extLst>
      <p:ext uri="{BB962C8B-B14F-4D97-AF65-F5344CB8AC3E}">
        <p14:creationId xmlns:p14="http://schemas.microsoft.com/office/powerpoint/2010/main" val="688058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3244-C07D-344F-A42F-F72966048D77}"/>
              </a:ext>
            </a:extLst>
          </p:cNvPr>
          <p:cNvSpPr>
            <a:spLocks noGrp="1"/>
          </p:cNvSpPr>
          <p:nvPr>
            <p:ph type="title"/>
          </p:nvPr>
        </p:nvSpPr>
        <p:spPr/>
        <p:txBody>
          <a:bodyPr>
            <a:noAutofit/>
          </a:bodyPr>
          <a:lstStyle/>
          <a:p>
            <a:r>
              <a:rPr lang="en-US" sz="2800" dirty="0"/>
              <a:t>Space-Like, of course, is not the whole story for electromagnetic form factors for baryon resonances</a:t>
            </a:r>
          </a:p>
        </p:txBody>
      </p:sp>
      <p:sp>
        <p:nvSpPr>
          <p:cNvPr id="3" name="Content Placeholder 2">
            <a:extLst>
              <a:ext uri="{FF2B5EF4-FFF2-40B4-BE49-F238E27FC236}">
                <a16:creationId xmlns:a16="http://schemas.microsoft.com/office/drawing/2014/main" id="{C69FC9A9-0AB8-7246-853E-C679C8693D6E}"/>
              </a:ext>
            </a:extLst>
          </p:cNvPr>
          <p:cNvSpPr>
            <a:spLocks noGrp="1"/>
          </p:cNvSpPr>
          <p:nvPr>
            <p:ph idx="1"/>
          </p:nvPr>
        </p:nvSpPr>
        <p:spPr>
          <a:solidFill>
            <a:srgbClr val="FFC25B"/>
          </a:solidFill>
        </p:spPr>
        <p:txBody>
          <a:bodyPr/>
          <a:lstStyle/>
          <a:p>
            <a:pPr marL="0" indent="0" algn="ctr">
              <a:buNone/>
            </a:pPr>
            <a:r>
              <a:rPr lang="en-US" sz="4400" b="1" dirty="0">
                <a:highlight>
                  <a:srgbClr val="FFBF16"/>
                </a:highlight>
              </a:rPr>
              <a:t>Where are we now in bridging the </a:t>
            </a:r>
          </a:p>
          <a:p>
            <a:pPr marL="0" indent="0" algn="ctr">
              <a:buNone/>
            </a:pPr>
            <a:r>
              <a:rPr lang="en-US" sz="4400" b="1" dirty="0">
                <a:highlight>
                  <a:srgbClr val="FFBF16"/>
                </a:highlight>
              </a:rPr>
              <a:t>time-like and space-like divide?</a:t>
            </a:r>
          </a:p>
          <a:p>
            <a:pPr marL="0" indent="0">
              <a:buNone/>
            </a:pPr>
            <a:endParaRPr lang="en-US" dirty="0">
              <a:solidFill>
                <a:srgbClr val="FFC000"/>
              </a:solidFill>
              <a:highlight>
                <a:srgbClr val="FFBF16"/>
              </a:highlight>
            </a:endParaRPr>
          </a:p>
          <a:p>
            <a:pPr lvl="1"/>
            <a:r>
              <a:rPr lang="en-US" b="1" dirty="0">
                <a:highlight>
                  <a:srgbClr val="FFBF16"/>
                </a:highlight>
              </a:rPr>
              <a:t>Photon/electron beams</a:t>
            </a:r>
          </a:p>
          <a:p>
            <a:pPr lvl="1"/>
            <a:r>
              <a:rPr lang="en-US" b="1" dirty="0">
                <a:highlight>
                  <a:srgbClr val="FFBF16"/>
                </a:highlight>
              </a:rPr>
              <a:t>Pion beams</a:t>
            </a:r>
          </a:p>
          <a:p>
            <a:pPr lvl="1"/>
            <a:r>
              <a:rPr lang="en-US" b="1" dirty="0">
                <a:highlight>
                  <a:srgbClr val="FFBF16"/>
                </a:highlight>
              </a:rPr>
              <a:t>Electron/positron collisions</a:t>
            </a:r>
          </a:p>
          <a:p>
            <a:pPr lvl="1"/>
            <a:endParaRPr lang="en-US" dirty="0">
              <a:highlight>
                <a:srgbClr val="FFBF16"/>
              </a:highlight>
            </a:endParaRPr>
          </a:p>
        </p:txBody>
      </p:sp>
      <p:sp>
        <p:nvSpPr>
          <p:cNvPr id="4" name="Footer Placeholder 3">
            <a:extLst>
              <a:ext uri="{FF2B5EF4-FFF2-40B4-BE49-F238E27FC236}">
                <a16:creationId xmlns:a16="http://schemas.microsoft.com/office/drawing/2014/main" id="{BD7FED37-4596-CB4D-8163-292ADEF9F3CB}"/>
              </a:ext>
            </a:extLst>
          </p:cNvPr>
          <p:cNvSpPr>
            <a:spLocks noGrp="1"/>
          </p:cNvSpPr>
          <p:nvPr>
            <p:ph type="ftr" sz="quarter" idx="11"/>
          </p:nvPr>
        </p:nvSpPr>
        <p:spPr/>
        <p:txBody>
          <a:bodyPr/>
          <a:lstStyle/>
          <a:p>
            <a:pPr>
              <a:defRPr/>
            </a:pPr>
            <a:r>
              <a:rPr lang="en-US"/>
              <a:t>P.L. Cole  -- Strong QCD from Hadron Structure Experiments    Nov. 6, 2019</a:t>
            </a:r>
            <a:endParaRPr lang="en-US" dirty="0"/>
          </a:p>
        </p:txBody>
      </p:sp>
    </p:spTree>
    <p:extLst>
      <p:ext uri="{BB962C8B-B14F-4D97-AF65-F5344CB8AC3E}">
        <p14:creationId xmlns:p14="http://schemas.microsoft.com/office/powerpoint/2010/main" val="3626622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62000" y="1371600"/>
            <a:ext cx="7696200" cy="2286000"/>
          </a:xfrm>
          <a:prstGeom prst="rect">
            <a:avLst/>
          </a:prstGeom>
          <a:noFill/>
          <a:ln w="9525">
            <a:noFill/>
            <a:miter lim="800000"/>
            <a:headEnd/>
            <a:tailEnd/>
          </a:ln>
          <a:effec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defRPr/>
            </a:pPr>
            <a:br>
              <a:rPr lang="en-US" altLang="en-US" sz="4000" b="1">
                <a:solidFill>
                  <a:schemeClr val="tx2"/>
                </a:solidFill>
                <a:effectLst>
                  <a:outerShdw blurRad="38100" dist="38100" dir="2700000" algn="tl">
                    <a:srgbClr val="C0C0C0"/>
                  </a:outerShdw>
                </a:effectLst>
                <a:latin typeface="Comic Sans MS" charset="0"/>
                <a:cs typeface="+mn-cs"/>
              </a:rPr>
            </a:br>
            <a:endParaRPr lang="en-US" altLang="en-US" sz="4000" b="1">
              <a:solidFill>
                <a:schemeClr val="tx2"/>
              </a:solidFill>
              <a:effectLst>
                <a:outerShdw blurRad="38100" dist="38100" dir="2700000" algn="tl">
                  <a:srgbClr val="C0C0C0"/>
                </a:outerShdw>
              </a:effectLst>
              <a:latin typeface="Comic Sans MS" charset="0"/>
              <a:cs typeface="+mn-cs"/>
            </a:endParaRP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8195" name="Title 1"/>
          <p:cNvSpPr>
            <a:spLocks noGrp="1"/>
          </p:cNvSpPr>
          <p:nvPr>
            <p:ph type="ctrTitle"/>
          </p:nvPr>
        </p:nvSpPr>
        <p:spPr>
          <a:xfrm>
            <a:off x="-66675" y="74613"/>
            <a:ext cx="9144000" cy="663575"/>
          </a:xfrm>
        </p:spPr>
        <p:txBody>
          <a:bodyPr/>
          <a:lstStyle/>
          <a:p>
            <a:pPr eaLnBrk="1" hangingPunct="1"/>
            <a:endParaRPr lang="en-US" altLang="en-US" sz="2800" b="1" dirty="0">
              <a:solidFill>
                <a:srgbClr val="000090"/>
              </a:solidFill>
              <a:ea typeface="ＭＳ Ｐゴシック" charset="-128"/>
              <a:cs typeface="ＭＳ Ｐゴシック" charset="-128"/>
            </a:endParaRPr>
          </a:p>
        </p:txBody>
      </p:sp>
      <p:sp>
        <p:nvSpPr>
          <p:cNvPr id="8196" name="TextBox 2"/>
          <p:cNvSpPr txBox="1">
            <a:spLocks noChangeArrowheads="1"/>
          </p:cNvSpPr>
          <p:nvPr/>
        </p:nvSpPr>
        <p:spPr bwMode="auto">
          <a:xfrm>
            <a:off x="30761" y="1"/>
            <a:ext cx="9113239" cy="6755696"/>
          </a:xfrm>
          <a:prstGeom prst="rect">
            <a:avLst/>
          </a:prstGeom>
          <a:solidFill>
            <a:srgbClr val="FFBF16"/>
          </a:solidFill>
          <a:ln w="9525">
            <a:solidFill>
              <a:srgbClr val="3612FF"/>
            </a:solidFill>
            <a:miter lim="800000"/>
            <a:headEnd/>
            <a:tailEnd/>
          </a:ln>
        </p:spPr>
        <p:txBody>
          <a:bodyPr wrap="square">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marL="0" indent="0" algn="ctr"/>
            <a:r>
              <a:rPr lang="en-US" sz="2800" b="1" dirty="0"/>
              <a:t>We seek to understand the kinematical regimes in q</a:t>
            </a:r>
            <a:r>
              <a:rPr lang="en-US" sz="2800" b="1" baseline="30000" dirty="0"/>
              <a:t>2</a:t>
            </a:r>
            <a:r>
              <a:rPr lang="en-US" sz="2800" b="1" dirty="0"/>
              <a:t> </a:t>
            </a:r>
          </a:p>
          <a:p>
            <a:pPr marL="0" indent="0" algn="ctr"/>
            <a:r>
              <a:rPr lang="en-US" sz="2800" b="1" dirty="0"/>
              <a:t>between the </a:t>
            </a:r>
            <a:r>
              <a:rPr lang="en-US" sz="2800" b="1" i="1" dirty="0"/>
              <a:t>space-like </a:t>
            </a:r>
            <a:r>
              <a:rPr lang="en-US" sz="2800" b="1" dirty="0"/>
              <a:t>and </a:t>
            </a:r>
            <a:r>
              <a:rPr lang="en-US" sz="2800" b="1" i="1" dirty="0"/>
              <a:t>time-like</a:t>
            </a:r>
            <a:r>
              <a:rPr lang="en-US" sz="2800" b="1" dirty="0"/>
              <a:t> regions</a:t>
            </a:r>
          </a:p>
          <a:p>
            <a:pPr marL="0" indent="0" algn="ctr"/>
            <a:endParaRPr lang="en-US" sz="2000" dirty="0"/>
          </a:p>
          <a:p>
            <a:pPr marL="0" indent="0" algn="ctr"/>
            <a:endParaRPr lang="en-US" sz="2000" dirty="0"/>
          </a:p>
          <a:p>
            <a:pPr marL="0" indent="0" algn="ctr"/>
            <a:endParaRPr lang="en-US" sz="2000" dirty="0"/>
          </a:p>
          <a:p>
            <a:pPr marL="0" indent="0" algn="ctr"/>
            <a:endParaRPr lang="en-US" sz="2000" dirty="0"/>
          </a:p>
          <a:p>
            <a:pPr marL="0" indent="0" algn="ctr"/>
            <a:endParaRPr lang="en-US" sz="2000" dirty="0"/>
          </a:p>
          <a:p>
            <a:pPr marL="0" indent="0" algn="ctr"/>
            <a:endParaRPr lang="en-US" sz="2000" dirty="0"/>
          </a:p>
          <a:p>
            <a:pPr marL="0" indent="0" algn="ctr"/>
            <a:endParaRPr lang="en-US" sz="2000" dirty="0"/>
          </a:p>
          <a:p>
            <a:pPr marL="0" indent="0" algn="ctr"/>
            <a:endParaRPr lang="en-US" sz="2000" dirty="0"/>
          </a:p>
          <a:p>
            <a:pPr marL="0" indent="0" algn="ctr"/>
            <a:endParaRPr lang="en-US" sz="2000" dirty="0"/>
          </a:p>
          <a:p>
            <a:pPr marL="0" indent="0" algn="ctr"/>
            <a:endParaRPr lang="en-US" sz="2000" dirty="0"/>
          </a:p>
          <a:p>
            <a:pPr marL="800100" lvl="1" indent="-342900">
              <a:buFont typeface="Arial" charset="0"/>
              <a:buChar char="•"/>
            </a:pPr>
            <a:r>
              <a:rPr lang="en-US" sz="2800" b="1" dirty="0">
                <a:solidFill>
                  <a:srgbClr val="FF0000"/>
                </a:solidFill>
              </a:rPr>
              <a:t>q</a:t>
            </a:r>
            <a:r>
              <a:rPr lang="en-US" sz="2800" b="1" baseline="30000" dirty="0">
                <a:solidFill>
                  <a:srgbClr val="FF0000"/>
                </a:solidFill>
              </a:rPr>
              <a:t>2 </a:t>
            </a:r>
            <a:r>
              <a:rPr lang="en-US" sz="2800" b="1" dirty="0">
                <a:solidFill>
                  <a:srgbClr val="FF0000"/>
                </a:solidFill>
              </a:rPr>
              <a:t>= 0</a:t>
            </a:r>
            <a:r>
              <a:rPr lang="en-US" sz="2800" dirty="0">
                <a:solidFill>
                  <a:srgbClr val="FF0000"/>
                </a:solidFill>
              </a:rPr>
              <a:t> </a:t>
            </a:r>
            <a:r>
              <a:rPr lang="en-US" sz="2400" b="1" dirty="0">
                <a:solidFill>
                  <a:srgbClr val="FF0000"/>
                </a:solidFill>
              </a:rPr>
              <a:t>[anchor point] </a:t>
            </a:r>
            <a:r>
              <a:rPr lang="en-US" sz="2400" dirty="0"/>
              <a:t>photon-beam (</a:t>
            </a:r>
            <a:r>
              <a:rPr lang="en-US" sz="2400" dirty="0" err="1"/>
              <a:t>unpolarized</a:t>
            </a:r>
            <a:r>
              <a:rPr lang="en-US" sz="2400" dirty="0"/>
              <a:t> &amp; linearly-  and circularly polarized experiments (ELSA, </a:t>
            </a:r>
            <a:r>
              <a:rPr lang="en-US" sz="2400" dirty="0" err="1"/>
              <a:t>JLab</a:t>
            </a:r>
            <a:r>
              <a:rPr lang="en-US" sz="2400" dirty="0"/>
              <a:t>, LEPS, &amp; MAMI) </a:t>
            </a:r>
          </a:p>
          <a:p>
            <a:pPr marL="800100" lvl="1" indent="-342900">
              <a:buFont typeface="Arial" charset="0"/>
              <a:buChar char="•"/>
            </a:pPr>
            <a:endParaRPr lang="en-US" sz="800" dirty="0"/>
          </a:p>
          <a:p>
            <a:pPr marL="800100" lvl="1" indent="-342900">
              <a:buFont typeface="Arial" charset="0"/>
              <a:buChar char="•"/>
            </a:pPr>
            <a:r>
              <a:rPr lang="en-US" sz="2800" b="1" dirty="0">
                <a:solidFill>
                  <a:srgbClr val="FF0000"/>
                </a:solidFill>
              </a:rPr>
              <a:t>q</a:t>
            </a:r>
            <a:r>
              <a:rPr lang="en-US" sz="2800" b="1" baseline="30000" dirty="0">
                <a:solidFill>
                  <a:srgbClr val="FF0000"/>
                </a:solidFill>
              </a:rPr>
              <a:t>2 </a:t>
            </a:r>
            <a:r>
              <a:rPr lang="en-US" sz="2800" b="1" dirty="0">
                <a:solidFill>
                  <a:srgbClr val="FF0000"/>
                </a:solidFill>
              </a:rPr>
              <a:t>&gt; 0 </a:t>
            </a:r>
            <a:r>
              <a:rPr lang="en-US" sz="2400" b="1" dirty="0">
                <a:solidFill>
                  <a:srgbClr val="FF0000"/>
                </a:solidFill>
              </a:rPr>
              <a:t>[time-like] </a:t>
            </a:r>
            <a:r>
              <a:rPr lang="en-US" sz="2400" dirty="0">
                <a:latin typeface="+mj-lt"/>
              </a:rPr>
              <a:t>meson-beam experiments (GSI and J-PARC)						     proton-antiproton beam experiments (FAIR)</a:t>
            </a:r>
          </a:p>
          <a:p>
            <a:pPr marL="457200" lvl="1" indent="0"/>
            <a:r>
              <a:rPr lang="en-US" sz="2400" dirty="0">
                <a:latin typeface="+mj-lt"/>
              </a:rPr>
              <a:t> 					     e</a:t>
            </a:r>
            <a:r>
              <a:rPr lang="en-US" sz="2400" baseline="30000" dirty="0">
                <a:latin typeface="+mj-lt"/>
              </a:rPr>
              <a:t>-</a:t>
            </a:r>
            <a:r>
              <a:rPr lang="en-US" sz="2400" dirty="0">
                <a:latin typeface="+mj-lt"/>
              </a:rPr>
              <a:t>e</a:t>
            </a:r>
            <a:r>
              <a:rPr lang="en-US" sz="2400" baseline="30000" dirty="0">
                <a:latin typeface="+mj-lt"/>
              </a:rPr>
              <a:t>+</a:t>
            </a:r>
            <a:r>
              <a:rPr lang="en-US" sz="2400" dirty="0">
                <a:latin typeface="+mj-lt"/>
              </a:rPr>
              <a:t> </a:t>
            </a:r>
            <a:r>
              <a:rPr lang="en-US" sz="2400" dirty="0">
                <a:solidFill>
                  <a:prstClr val="black"/>
                </a:solidFill>
                <a:effectLst>
                  <a:outerShdw blurRad="38100" dist="38100" dir="2700000" algn="tl">
                    <a:srgbClr val="C0C0C0"/>
                  </a:outerShdw>
                </a:effectLst>
                <a:latin typeface="+mj-lt"/>
                <a:sym typeface="Symbol" pitchFamily="18" charset="2"/>
              </a:rPr>
              <a:t></a:t>
            </a:r>
            <a:r>
              <a:rPr lang="en-US" sz="2400" dirty="0">
                <a:latin typeface="+mj-lt"/>
              </a:rPr>
              <a:t> </a:t>
            </a:r>
            <a:r>
              <a:rPr lang="en-US" sz="2400" dirty="0">
                <a:effectLst>
                  <a:outerShdw blurRad="38100" dist="38100" dir="2700000" algn="tl">
                    <a:srgbClr val="C0C0C0"/>
                  </a:outerShdw>
                </a:effectLst>
                <a:latin typeface="+mj-lt"/>
              </a:rPr>
              <a:t>J/</a:t>
            </a:r>
            <a:r>
              <a:rPr lang="en-US" sz="2400" dirty="0">
                <a:effectLst>
                  <a:outerShdw blurRad="38100" dist="38100" dir="2700000" algn="tl">
                    <a:srgbClr val="C0C0C0"/>
                  </a:outerShdw>
                </a:effectLst>
                <a:latin typeface="+mj-lt"/>
                <a:sym typeface="Symbol" pitchFamily="18" charset="2"/>
              </a:rPr>
              <a:t>   BN* </a:t>
            </a:r>
            <a:r>
              <a:rPr lang="en-US" sz="2400" dirty="0">
                <a:latin typeface="+mj-lt"/>
                <a:sym typeface="Wingdings" pitchFamily="2" charset="2"/>
              </a:rPr>
              <a:t>(BES III)</a:t>
            </a:r>
            <a:r>
              <a:rPr lang="en-US" sz="2400" b="1" dirty="0">
                <a:solidFill>
                  <a:schemeClr val="accent2"/>
                </a:solidFill>
                <a:effectLst>
                  <a:outerShdw blurRad="38100" dist="38100" dir="2700000" algn="tl">
                    <a:srgbClr val="C0C0C0"/>
                  </a:outerShdw>
                </a:effectLst>
                <a:latin typeface="Times New Roman" pitchFamily="18" charset="0"/>
                <a:cs typeface="Times New Roman" pitchFamily="18" charset="0"/>
              </a:rPr>
              <a:t> </a:t>
            </a:r>
          </a:p>
          <a:p>
            <a:pPr marL="457200" lvl="1" indent="0"/>
            <a:endParaRPr lang="en-US" sz="800" dirty="0"/>
          </a:p>
          <a:p>
            <a:pPr marL="800100" lvl="1" indent="-342900">
              <a:buFont typeface="Arial" charset="0"/>
              <a:buChar char="•"/>
            </a:pPr>
            <a:r>
              <a:rPr lang="en-US" sz="2800" b="1" dirty="0">
                <a:solidFill>
                  <a:srgbClr val="FF0000"/>
                </a:solidFill>
              </a:rPr>
              <a:t>q</a:t>
            </a:r>
            <a:r>
              <a:rPr lang="en-US" sz="2800" b="1" baseline="30000" dirty="0">
                <a:solidFill>
                  <a:srgbClr val="FF0000"/>
                </a:solidFill>
              </a:rPr>
              <a:t>2</a:t>
            </a:r>
            <a:r>
              <a:rPr lang="en-US" sz="2800" b="1" dirty="0">
                <a:solidFill>
                  <a:srgbClr val="FF0000"/>
                </a:solidFill>
              </a:rPr>
              <a:t> &lt; 0</a:t>
            </a:r>
            <a:r>
              <a:rPr lang="en-US" sz="2400" b="1" dirty="0">
                <a:solidFill>
                  <a:srgbClr val="FF0000"/>
                </a:solidFill>
              </a:rPr>
              <a:t> [space-like] </a:t>
            </a:r>
            <a:r>
              <a:rPr lang="en-US" sz="2400" dirty="0"/>
              <a:t>electron-beam experiments (</a:t>
            </a:r>
            <a:r>
              <a:rPr lang="en-US" sz="2400" dirty="0" err="1"/>
              <a:t>JLab</a:t>
            </a:r>
            <a:r>
              <a:rPr lang="en-US" sz="2400" dirty="0"/>
              <a:t>)</a:t>
            </a:r>
            <a:endParaRPr lang="en-US" sz="1200" dirty="0"/>
          </a:p>
          <a:p>
            <a:pPr marL="800100" lvl="1" indent="-342900">
              <a:buFont typeface="Arial" charset="0"/>
              <a:buChar char="•"/>
            </a:pPr>
            <a:endParaRPr lang="en-US" sz="500" dirty="0"/>
          </a:p>
        </p:txBody>
      </p:sp>
      <p:pic>
        <p:nvPicPr>
          <p:cNvPr id="6" name="Picture 5">
            <a:extLst>
              <a:ext uri="{FF2B5EF4-FFF2-40B4-BE49-F238E27FC236}">
                <a16:creationId xmlns:a16="http://schemas.microsoft.com/office/drawing/2014/main" id="{4E95F362-068E-1A42-8929-9E961085FD19}"/>
              </a:ext>
            </a:extLst>
          </p:cNvPr>
          <p:cNvPicPr>
            <a:picLocks noChangeAspect="1"/>
          </p:cNvPicPr>
          <p:nvPr/>
        </p:nvPicPr>
        <p:blipFill rotWithShape="1">
          <a:blip r:embed="rId3"/>
          <a:srcRect l="14858" r="3981" b="7799"/>
          <a:stretch/>
        </p:blipFill>
        <p:spPr>
          <a:xfrm>
            <a:off x="2010327" y="1155008"/>
            <a:ext cx="5123346" cy="2500416"/>
          </a:xfrm>
          <a:prstGeom prst="rect">
            <a:avLst/>
          </a:prstGeom>
          <a:ln w="38100">
            <a:solidFill>
              <a:schemeClr val="tx1"/>
            </a:solidFill>
          </a:ln>
        </p:spPr>
      </p:pic>
      <p:cxnSp>
        <p:nvCxnSpPr>
          <p:cNvPr id="4" name="Straight Arrow Connector 3">
            <a:extLst>
              <a:ext uri="{FF2B5EF4-FFF2-40B4-BE49-F238E27FC236}">
                <a16:creationId xmlns:a16="http://schemas.microsoft.com/office/drawing/2014/main" id="{3E275585-3222-AF4B-8B4F-F2797A3DE8B3}"/>
              </a:ext>
            </a:extLst>
          </p:cNvPr>
          <p:cNvCxnSpPr>
            <a:cxnSpLocks/>
          </p:cNvCxnSpPr>
          <p:nvPr/>
        </p:nvCxnSpPr>
        <p:spPr>
          <a:xfrm flipV="1">
            <a:off x="1436860" y="2405216"/>
            <a:ext cx="3293976" cy="1585730"/>
          </a:xfrm>
          <a:prstGeom prst="straightConnector1">
            <a:avLst/>
          </a:prstGeom>
          <a:ln w="76200">
            <a:solidFill>
              <a:srgbClr val="FF0000"/>
            </a:solidFill>
            <a:tailEnd type="triangle"/>
          </a:ln>
          <a:effectLst>
            <a:innerShdw blurRad="63500" dist="50800" dir="13500000">
              <a:prstClr val="black">
                <a:alpha val="50000"/>
              </a:prstClr>
            </a:innerShdw>
          </a:effectLst>
          <a:scene3d>
            <a:camera prst="orthographicFront"/>
            <a:lightRig rig="threePt" dir="t"/>
          </a:scene3d>
          <a:sp3d>
            <a:bevelT prst="angle"/>
          </a:sp3d>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D85A5EB6-93C5-3B45-A2A0-44B74F180CCD}"/>
              </a:ext>
            </a:extLst>
          </p:cNvPr>
          <p:cNvCxnSpPr>
            <a:cxnSpLocks/>
          </p:cNvCxnSpPr>
          <p:nvPr/>
        </p:nvCxnSpPr>
        <p:spPr>
          <a:xfrm flipV="1">
            <a:off x="1375863" y="2828121"/>
            <a:ext cx="1619128" cy="2075184"/>
          </a:xfrm>
          <a:prstGeom prst="straightConnector1">
            <a:avLst/>
          </a:prstGeom>
          <a:ln w="76200">
            <a:solidFill>
              <a:srgbClr val="FF0000"/>
            </a:solidFill>
            <a:tailEnd type="triangle"/>
          </a:ln>
          <a:scene3d>
            <a:camera prst="orthographicFront"/>
            <a:lightRig rig="threePt" dir="t"/>
          </a:scene3d>
          <a:sp3d>
            <a:bevelT prst="angle"/>
          </a:sp3d>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BD507E3A-F059-EF4B-82F6-4DCF875EF0FA}"/>
              </a:ext>
            </a:extLst>
          </p:cNvPr>
          <p:cNvCxnSpPr>
            <a:cxnSpLocks/>
          </p:cNvCxnSpPr>
          <p:nvPr/>
        </p:nvCxnSpPr>
        <p:spPr>
          <a:xfrm flipV="1">
            <a:off x="1436860" y="2828121"/>
            <a:ext cx="3970027" cy="3334140"/>
          </a:xfrm>
          <a:prstGeom prst="straightConnector1">
            <a:avLst/>
          </a:prstGeom>
          <a:ln w="76200">
            <a:solidFill>
              <a:srgbClr val="FF0000"/>
            </a:solidFill>
            <a:tailEnd type="triangle"/>
          </a:ln>
          <a:scene3d>
            <a:camera prst="orthographicFront"/>
            <a:lightRig rig="threePt" dir="t"/>
          </a:scene3d>
          <a:sp3d>
            <a:bevelT prst="angle"/>
          </a:sp3d>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A1BFA9B2-9664-A04E-B05B-366357F61D28}"/>
              </a:ext>
            </a:extLst>
          </p:cNvPr>
          <p:cNvCxnSpPr>
            <a:cxnSpLocks/>
          </p:cNvCxnSpPr>
          <p:nvPr/>
        </p:nvCxnSpPr>
        <p:spPr>
          <a:xfrm>
            <a:off x="5010912" y="5705856"/>
            <a:ext cx="2194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7689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xEl>
                                              <p:pRg st="12" end="12"/>
                                            </p:txEl>
                                          </p:spTgt>
                                        </p:tgtEl>
                                        <p:attrNameLst>
                                          <p:attrName>style.visibility</p:attrName>
                                        </p:attrNameLst>
                                      </p:cBhvr>
                                      <p:to>
                                        <p:strVal val="visible"/>
                                      </p:to>
                                    </p:set>
                                  </p:childTnLst>
                                  <p:subTnLst>
                                    <p:set>
                                      <p:cBhvr override="childStyle">
                                        <p:cTn dur="1" fill="hold" display="0" masterRel="nextClick" afterEffect="1"/>
                                        <p:tgtEl>
                                          <p:spTgt spid="8196">
                                            <p:txEl>
                                              <p:pRg st="12" end="12"/>
                                            </p:txEl>
                                          </p:spTgt>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6">
                                            <p:txEl>
                                              <p:pRg st="14" end="14"/>
                                            </p:txEl>
                                          </p:spTgt>
                                        </p:tgtEl>
                                        <p:attrNameLst>
                                          <p:attrName>style.visibility</p:attrName>
                                        </p:attrNameLst>
                                      </p:cBhvr>
                                      <p:to>
                                        <p:strVal val="visible"/>
                                      </p:to>
                                    </p:set>
                                  </p:childTnLst>
                                  <p:subTnLst>
                                    <p:set>
                                      <p:cBhvr override="childStyle">
                                        <p:cTn dur="1" fill="hold" display="0" masterRel="nextClick" afterEffect="1"/>
                                        <p:tgtEl>
                                          <p:spTgt spid="8196">
                                            <p:txEl>
                                              <p:pRg st="14" end="14"/>
                                            </p:txEl>
                                          </p:spTgt>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8196">
                                            <p:txEl>
                                              <p:pRg st="15" end="15"/>
                                            </p:txEl>
                                          </p:spTgt>
                                        </p:tgtEl>
                                        <p:attrNameLst>
                                          <p:attrName>style.visibility</p:attrName>
                                        </p:attrNameLst>
                                      </p:cBhvr>
                                      <p:to>
                                        <p:strVal val="visible"/>
                                      </p:to>
                                    </p:set>
                                  </p:childTnLst>
                                  <p:subTnLst>
                                    <p:set>
                                      <p:cBhvr override="childStyle">
                                        <p:cTn dur="1" fill="hold" display="0" masterRel="nextClick" afterEffect="1"/>
                                        <p:tgtEl>
                                          <p:spTgt spid="8196">
                                            <p:txEl>
                                              <p:pRg st="15" end="15"/>
                                            </p:txEl>
                                          </p:spTgt>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8196">
                                            <p:txEl>
                                              <p:pRg st="17" end="1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7F6D7-B972-FB40-9937-DD87A9DF08C7}"/>
              </a:ext>
            </a:extLst>
          </p:cNvPr>
          <p:cNvSpPr>
            <a:spLocks noGrp="1"/>
          </p:cNvSpPr>
          <p:nvPr>
            <p:ph type="title"/>
          </p:nvPr>
        </p:nvSpPr>
        <p:spPr/>
        <p:txBody>
          <a:bodyPr/>
          <a:lstStyle/>
          <a:p>
            <a:r>
              <a:rPr lang="en-US" dirty="0"/>
              <a:t>Electromagnetic Form Factors</a:t>
            </a:r>
          </a:p>
        </p:txBody>
      </p:sp>
      <p:sp>
        <p:nvSpPr>
          <p:cNvPr id="3" name="Content Placeholder 2">
            <a:extLst>
              <a:ext uri="{FF2B5EF4-FFF2-40B4-BE49-F238E27FC236}">
                <a16:creationId xmlns:a16="http://schemas.microsoft.com/office/drawing/2014/main" id="{9FDF566E-B899-B64D-85C0-437E685352D5}"/>
              </a:ext>
            </a:extLst>
          </p:cNvPr>
          <p:cNvSpPr>
            <a:spLocks noGrp="1"/>
          </p:cNvSpPr>
          <p:nvPr>
            <p:ph idx="1"/>
          </p:nvPr>
        </p:nvSpPr>
        <p:spPr>
          <a:xfrm>
            <a:off x="298172" y="893900"/>
            <a:ext cx="8421757" cy="5480395"/>
          </a:xfrm>
          <a:solidFill>
            <a:srgbClr val="FFC000"/>
          </a:solidFill>
        </p:spPr>
        <p:txBody>
          <a:bodyPr/>
          <a:lstStyle/>
          <a:p>
            <a:r>
              <a:rPr lang="en-US" sz="2800" dirty="0"/>
              <a:t>Space-like (SL)  </a:t>
            </a:r>
          </a:p>
          <a:p>
            <a:pPr lvl="1"/>
            <a:r>
              <a:rPr lang="en-US" dirty="0"/>
              <a:t>Form Factors (FF) are </a:t>
            </a:r>
            <a:r>
              <a:rPr lang="en-US" b="1" dirty="0"/>
              <a:t>real</a:t>
            </a:r>
          </a:p>
          <a:p>
            <a:pPr lvl="1"/>
            <a:r>
              <a:rPr lang="en-US" dirty="0"/>
              <a:t>The FFs encode information on the the charge distribution on the nucleon</a:t>
            </a:r>
          </a:p>
          <a:p>
            <a:r>
              <a:rPr lang="en-US" sz="2800" dirty="0"/>
              <a:t>Time-Like (TL)</a:t>
            </a:r>
          </a:p>
          <a:p>
            <a:pPr lvl="1"/>
            <a:r>
              <a:rPr lang="en-US" dirty="0"/>
              <a:t>Form Factors are </a:t>
            </a:r>
            <a:r>
              <a:rPr lang="en-US" b="1" dirty="0"/>
              <a:t>complex</a:t>
            </a:r>
          </a:p>
          <a:p>
            <a:pPr lvl="2">
              <a:buFont typeface="Arial" panose="020B0604020202020204" pitchFamily="34" charset="0"/>
              <a:buChar char="•"/>
            </a:pPr>
            <a:r>
              <a:rPr lang="en-US" dirty="0"/>
              <a:t> </a:t>
            </a:r>
            <a:r>
              <a:rPr lang="en-US" sz="2200" dirty="0"/>
              <a:t>G</a:t>
            </a:r>
            <a:r>
              <a:rPr lang="en-US" sz="2200" baseline="-25000" dirty="0"/>
              <a:t>E </a:t>
            </a:r>
            <a:r>
              <a:rPr lang="en-US" sz="2200" dirty="0"/>
              <a:t>(q</a:t>
            </a:r>
            <a:r>
              <a:rPr lang="en-US" sz="2200" baseline="30000" dirty="0"/>
              <a:t>2</a:t>
            </a:r>
            <a:r>
              <a:rPr lang="en-US" sz="2200" dirty="0"/>
              <a:t>) = |G</a:t>
            </a:r>
            <a:r>
              <a:rPr lang="en-US" sz="2200" baseline="-25000" dirty="0"/>
              <a:t>E </a:t>
            </a:r>
            <a:r>
              <a:rPr lang="en-US" sz="2200" dirty="0"/>
              <a:t>(q</a:t>
            </a:r>
            <a:r>
              <a:rPr lang="en-US" sz="2200" baseline="30000" dirty="0"/>
              <a:t>2</a:t>
            </a:r>
            <a:r>
              <a:rPr lang="en-US" sz="2200" dirty="0"/>
              <a:t>)|</a:t>
            </a:r>
            <a:r>
              <a:rPr lang="en-US" sz="2200" dirty="0" err="1"/>
              <a:t>e</a:t>
            </a:r>
            <a:r>
              <a:rPr lang="en-US" sz="2200" baseline="30000" dirty="0" err="1"/>
              <a:t>i</a:t>
            </a:r>
            <a:r>
              <a:rPr lang="en-US" sz="2200" baseline="30000" dirty="0" err="1">
                <a:latin typeface="Symbol" pitchFamily="2" charset="2"/>
              </a:rPr>
              <a:t>F</a:t>
            </a:r>
            <a:r>
              <a:rPr lang="en-US" sz="1400" baseline="30000" dirty="0" err="1">
                <a:latin typeface="Symbol" pitchFamily="2" charset="2"/>
              </a:rPr>
              <a:t>E</a:t>
            </a:r>
            <a:r>
              <a:rPr lang="en-US" sz="2200" dirty="0"/>
              <a:t>    and  G</a:t>
            </a:r>
            <a:r>
              <a:rPr lang="en-US" sz="2200" baseline="-25000" dirty="0"/>
              <a:t>M </a:t>
            </a:r>
            <a:r>
              <a:rPr lang="en-US" sz="2200" dirty="0"/>
              <a:t>(q</a:t>
            </a:r>
            <a:r>
              <a:rPr lang="en-US" sz="2200" baseline="30000" dirty="0"/>
              <a:t>2</a:t>
            </a:r>
            <a:r>
              <a:rPr lang="en-US" sz="2200" dirty="0"/>
              <a:t>) = |G</a:t>
            </a:r>
            <a:r>
              <a:rPr lang="en-US" sz="2200" baseline="-25000" dirty="0"/>
              <a:t>M </a:t>
            </a:r>
            <a:r>
              <a:rPr lang="en-US" sz="2200" dirty="0"/>
              <a:t>(q</a:t>
            </a:r>
            <a:r>
              <a:rPr lang="en-US" sz="2200" baseline="30000" dirty="0"/>
              <a:t>2</a:t>
            </a:r>
            <a:r>
              <a:rPr lang="en-US" sz="2200" dirty="0"/>
              <a:t>)|</a:t>
            </a:r>
            <a:r>
              <a:rPr lang="en-US" sz="2200" dirty="0" err="1"/>
              <a:t>e</a:t>
            </a:r>
            <a:r>
              <a:rPr lang="en-US" sz="2200" baseline="30000" dirty="0" err="1"/>
              <a:t>i</a:t>
            </a:r>
            <a:r>
              <a:rPr lang="en-US" sz="2200" baseline="30000" dirty="0" err="1">
                <a:latin typeface="Symbol" pitchFamily="2" charset="2"/>
              </a:rPr>
              <a:t>F</a:t>
            </a:r>
            <a:r>
              <a:rPr lang="en-US" sz="1400" baseline="30000" dirty="0" err="1">
                <a:latin typeface="Symbol" pitchFamily="2" charset="2"/>
              </a:rPr>
              <a:t>M</a:t>
            </a:r>
            <a:r>
              <a:rPr lang="en-US" sz="2200" baseline="30000" dirty="0">
                <a:latin typeface="Symbol" pitchFamily="2" charset="2"/>
              </a:rPr>
              <a:t>  </a:t>
            </a:r>
          </a:p>
          <a:p>
            <a:pPr lvl="2"/>
            <a:r>
              <a:rPr lang="en-US" sz="2200" dirty="0">
                <a:latin typeface="Symbol" pitchFamily="2" charset="2"/>
              </a:rPr>
              <a:t>DF = F</a:t>
            </a:r>
            <a:r>
              <a:rPr lang="en-US" sz="2200" baseline="-25000" dirty="0">
                <a:latin typeface="+mj-lt"/>
              </a:rPr>
              <a:t>M</a:t>
            </a:r>
            <a:r>
              <a:rPr lang="en-US" sz="2200" dirty="0">
                <a:latin typeface="Symbol" pitchFamily="2" charset="2"/>
              </a:rPr>
              <a:t> – F</a:t>
            </a:r>
            <a:r>
              <a:rPr lang="en-US" sz="2200" baseline="-25000" dirty="0">
                <a:latin typeface="+mj-lt"/>
              </a:rPr>
              <a:t>E</a:t>
            </a:r>
            <a:r>
              <a:rPr lang="en-US" sz="2200" dirty="0">
                <a:latin typeface="+mj-lt"/>
              </a:rPr>
              <a:t> (relative phase between G</a:t>
            </a:r>
            <a:r>
              <a:rPr lang="en-US" sz="2200" baseline="-25000" dirty="0">
                <a:latin typeface="+mj-lt"/>
              </a:rPr>
              <a:t>M</a:t>
            </a:r>
            <a:r>
              <a:rPr lang="en-US" sz="2200" dirty="0">
                <a:latin typeface="+mj-lt"/>
              </a:rPr>
              <a:t> and G</a:t>
            </a:r>
            <a:r>
              <a:rPr lang="en-US" sz="2200" baseline="-25000" dirty="0">
                <a:latin typeface="+mj-lt"/>
              </a:rPr>
              <a:t>E</a:t>
            </a:r>
            <a:r>
              <a:rPr lang="en-US" sz="2200" dirty="0">
                <a:latin typeface="+mj-lt"/>
              </a:rPr>
              <a:t>)</a:t>
            </a:r>
          </a:p>
          <a:p>
            <a:pPr lvl="2"/>
            <a:r>
              <a:rPr lang="en-US" sz="2200" dirty="0">
                <a:latin typeface="+mj-lt"/>
              </a:rPr>
              <a:t>This phase affects the polarization in the final state even when the initial state is unpolarized.  See Nature Phys. 631 (2019).</a:t>
            </a:r>
            <a:endParaRPr lang="en-US" sz="2200" dirty="0">
              <a:latin typeface="Symbol" pitchFamily="2" charset="2"/>
            </a:endParaRPr>
          </a:p>
          <a:p>
            <a:pPr lvl="1"/>
            <a:r>
              <a:rPr lang="en-US" dirty="0"/>
              <a:t>The FFs can be related to the time evolution of the EM charges within the nucleon</a:t>
            </a:r>
          </a:p>
          <a:p>
            <a:pPr lvl="1"/>
            <a:endParaRPr lang="en-US" dirty="0"/>
          </a:p>
        </p:txBody>
      </p:sp>
      <p:sp>
        <p:nvSpPr>
          <p:cNvPr id="4" name="Footer Placeholder 3">
            <a:extLst>
              <a:ext uri="{FF2B5EF4-FFF2-40B4-BE49-F238E27FC236}">
                <a16:creationId xmlns:a16="http://schemas.microsoft.com/office/drawing/2014/main" id="{573F7D58-9B6D-DE49-B6F4-0E848F21E358}"/>
              </a:ext>
            </a:extLst>
          </p:cNvPr>
          <p:cNvSpPr>
            <a:spLocks noGrp="1"/>
          </p:cNvSpPr>
          <p:nvPr>
            <p:ph type="ftr" sz="quarter" idx="11"/>
          </p:nvPr>
        </p:nvSpPr>
        <p:spPr/>
        <p:txBody>
          <a:bodyPr/>
          <a:lstStyle/>
          <a:p>
            <a:pPr>
              <a:defRPr/>
            </a:pPr>
            <a:r>
              <a:rPr lang="en-US"/>
              <a:t>P.L. Cole  -- Strong QCD from Hadron Structure Experiments    Nov. 6, 2019</a:t>
            </a:r>
            <a:endParaRPr lang="en-US" dirty="0"/>
          </a:p>
        </p:txBody>
      </p:sp>
    </p:spTree>
    <p:extLst>
      <p:ext uri="{BB962C8B-B14F-4D97-AF65-F5344CB8AC3E}">
        <p14:creationId xmlns:p14="http://schemas.microsoft.com/office/powerpoint/2010/main" val="304288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Puzzle of the Proton</a:t>
            </a:r>
          </a:p>
        </p:txBody>
      </p:sp>
      <p:sp>
        <p:nvSpPr>
          <p:cNvPr id="3" name="Content Placeholder 2"/>
          <p:cNvSpPr>
            <a:spLocks noGrp="1"/>
          </p:cNvSpPr>
          <p:nvPr>
            <p:ph idx="1"/>
          </p:nvPr>
        </p:nvSpPr>
        <p:spPr>
          <a:xfrm>
            <a:off x="0" y="1140307"/>
            <a:ext cx="9144000" cy="3511206"/>
          </a:xfrm>
          <a:solidFill>
            <a:srgbClr val="FFBF16"/>
          </a:solidFill>
        </p:spPr>
        <p:txBody>
          <a:bodyPr/>
          <a:lstStyle/>
          <a:p>
            <a:r>
              <a:rPr lang="en-US" sz="2500" b="1" dirty="0">
                <a:solidFill>
                  <a:srgbClr val="2F3690"/>
                </a:solidFill>
              </a:rPr>
              <a:t>ECT* Workshops </a:t>
            </a:r>
            <a:r>
              <a:rPr lang="en-US" sz="2400" dirty="0"/>
              <a:t>(May 2017 + Sept. 2019) are a start </a:t>
            </a:r>
          </a:p>
          <a:p>
            <a:r>
              <a:rPr lang="en-US" sz="2400" dirty="0"/>
              <a:t>The special topic session (</a:t>
            </a:r>
            <a:r>
              <a:rPr lang="en-US" sz="2400" b="1" dirty="0"/>
              <a:t>NSTAR 2017</a:t>
            </a:r>
            <a:r>
              <a:rPr lang="en-US" sz="2400" dirty="0"/>
              <a:t> and </a:t>
            </a:r>
            <a:r>
              <a:rPr lang="en-US" sz="2400" b="1" dirty="0"/>
              <a:t>NSTAR 2019</a:t>
            </a:r>
            <a:r>
              <a:rPr lang="en-US" sz="2400" dirty="0"/>
              <a:t>) is a start </a:t>
            </a:r>
          </a:p>
          <a:p>
            <a:r>
              <a:rPr lang="en-US" sz="2400" dirty="0"/>
              <a:t>GSI Workshop on </a:t>
            </a:r>
            <a:r>
              <a:rPr lang="en-US" sz="2400" b="1" dirty="0"/>
              <a:t>Electromagnetic Structure of Strange Baryons  </a:t>
            </a:r>
            <a:r>
              <a:rPr lang="en-US" sz="2400" dirty="0"/>
              <a:t>(Oct. 2018) is a start</a:t>
            </a:r>
          </a:p>
          <a:p>
            <a:r>
              <a:rPr lang="en-US" sz="2400" dirty="0"/>
              <a:t>The workshop on </a:t>
            </a:r>
            <a:r>
              <a:rPr lang="en-US" sz="2500" b="1" dirty="0">
                <a:solidFill>
                  <a:srgbClr val="2F3690"/>
                </a:solidFill>
              </a:rPr>
              <a:t>Baryon Production at BESIII </a:t>
            </a:r>
            <a:r>
              <a:rPr lang="en-US" sz="2400" dirty="0"/>
              <a:t>(Sept. 2019) is a start. </a:t>
            </a:r>
          </a:p>
          <a:p>
            <a:r>
              <a:rPr lang="en-US" sz="2400" dirty="0"/>
              <a:t>The US-Japan Collaboration </a:t>
            </a:r>
            <a:r>
              <a:rPr lang="en-US" sz="2400" dirty="0">
                <a:solidFill>
                  <a:srgbClr val="2F3690"/>
                </a:solidFill>
              </a:rPr>
              <a:t>(</a:t>
            </a:r>
            <a:r>
              <a:rPr lang="en-US" sz="2400" b="1" dirty="0">
                <a:solidFill>
                  <a:srgbClr val="2F3690"/>
                </a:solidFill>
              </a:rPr>
              <a:t>JPARC/</a:t>
            </a:r>
            <a:r>
              <a:rPr lang="en-US" sz="2400" b="1" dirty="0" err="1">
                <a:solidFill>
                  <a:srgbClr val="2F3690"/>
                </a:solidFill>
              </a:rPr>
              <a:t>JLab</a:t>
            </a:r>
            <a:r>
              <a:rPr lang="en-US" sz="2400" b="1" dirty="0">
                <a:solidFill>
                  <a:srgbClr val="2F3690"/>
                </a:solidFill>
              </a:rPr>
              <a:t>) White Paper </a:t>
            </a:r>
            <a:r>
              <a:rPr lang="en-US" sz="2400" dirty="0"/>
              <a:t>is a start +    the </a:t>
            </a:r>
            <a:r>
              <a:rPr lang="en-US" sz="2400" b="1" dirty="0" err="1">
                <a:solidFill>
                  <a:srgbClr val="2F3690"/>
                </a:solidFill>
              </a:rPr>
              <a:t>Reimei</a:t>
            </a:r>
            <a:r>
              <a:rPr lang="en-US" sz="2400" b="1" dirty="0">
                <a:solidFill>
                  <a:srgbClr val="2F3690"/>
                </a:solidFill>
              </a:rPr>
              <a:t> Symposium</a:t>
            </a:r>
            <a:r>
              <a:rPr lang="en-US" sz="2400" dirty="0">
                <a:solidFill>
                  <a:srgbClr val="2F3690"/>
                </a:solidFill>
              </a:rPr>
              <a:t> </a:t>
            </a:r>
            <a:r>
              <a:rPr lang="en-US" sz="2400" dirty="0"/>
              <a:t>on “Synergies in Hadron Physics between      J-PARC and </a:t>
            </a:r>
            <a:r>
              <a:rPr lang="en-US" sz="2400" dirty="0" err="1"/>
              <a:t>JLab</a:t>
            </a:r>
            <a:r>
              <a:rPr lang="en-US" sz="2400" dirty="0"/>
              <a:t>” </a:t>
            </a:r>
            <a:endParaRPr lang="en-US" sz="1200" dirty="0"/>
          </a:p>
        </p:txBody>
      </p:sp>
      <p:sp>
        <p:nvSpPr>
          <p:cNvPr id="5" name="Footer Placeholder 4"/>
          <p:cNvSpPr>
            <a:spLocks noGrp="1"/>
          </p:cNvSpPr>
          <p:nvPr>
            <p:ph type="ftr" sz="quarter" idx="11"/>
          </p:nvPr>
        </p:nvSpPr>
        <p:spPr/>
        <p:txBody>
          <a:bodyPr/>
          <a:lstStyle/>
          <a:p>
            <a:pPr>
              <a:defRPr/>
            </a:pPr>
            <a:r>
              <a:rPr lang="en-US"/>
              <a:t>P.L. Cole  -- Strong QCD from Hadron Structure Experiments    Nov. 6, 2019</a:t>
            </a:r>
            <a:endParaRPr lang="en-US" dirty="0"/>
          </a:p>
        </p:txBody>
      </p:sp>
      <p:sp>
        <p:nvSpPr>
          <p:cNvPr id="6" name="TextBox 5">
            <a:extLst>
              <a:ext uri="{FF2B5EF4-FFF2-40B4-BE49-F238E27FC236}">
                <a16:creationId xmlns:a16="http://schemas.microsoft.com/office/drawing/2014/main" id="{B48F5D68-5EEE-104E-9702-B371C4F891DC}"/>
              </a:ext>
            </a:extLst>
          </p:cNvPr>
          <p:cNvSpPr txBox="1"/>
          <p:nvPr/>
        </p:nvSpPr>
        <p:spPr>
          <a:xfrm>
            <a:off x="0" y="4872518"/>
            <a:ext cx="9144000" cy="1508105"/>
          </a:xfrm>
          <a:prstGeom prst="rect">
            <a:avLst/>
          </a:prstGeom>
          <a:solidFill>
            <a:srgbClr val="FFC000"/>
          </a:solidFill>
          <a:ln>
            <a:solidFill>
              <a:srgbClr val="0070C0"/>
            </a:solidFill>
          </a:ln>
        </p:spPr>
        <p:txBody>
          <a:bodyPr wrap="square" rtlCol="0">
            <a:spAutoFit/>
          </a:bodyPr>
          <a:lstStyle/>
          <a:p>
            <a:pPr algn="ctr"/>
            <a:r>
              <a:rPr lang="en-US" sz="2800" b="1" dirty="0">
                <a:latin typeface="Arial Nova" panose="020B0504020202020204" pitchFamily="34" charset="0"/>
                <a:cs typeface="Arial" panose="020B0604020202020204" pitchFamily="34" charset="0"/>
              </a:rPr>
              <a:t>Baryon production in the </a:t>
            </a:r>
            <a:r>
              <a:rPr lang="en-US" sz="2800" b="1" dirty="0">
                <a:solidFill>
                  <a:srgbClr val="FF0000"/>
                </a:solidFill>
                <a:latin typeface="Arial Nova" panose="020B0504020202020204" pitchFamily="34" charset="0"/>
                <a:cs typeface="Arial" panose="020B0604020202020204" pitchFamily="34" charset="0"/>
              </a:rPr>
              <a:t>time-like</a:t>
            </a:r>
            <a:r>
              <a:rPr lang="en-US" sz="2800" b="1" dirty="0">
                <a:latin typeface="Arial Nova" panose="020B0504020202020204" pitchFamily="34" charset="0"/>
                <a:cs typeface="Arial" panose="020B0604020202020204" pitchFamily="34" charset="0"/>
              </a:rPr>
              <a:t> and </a:t>
            </a:r>
            <a:r>
              <a:rPr lang="en-US" sz="2800" b="1" dirty="0">
                <a:solidFill>
                  <a:srgbClr val="FF0000"/>
                </a:solidFill>
                <a:latin typeface="Arial Nova" panose="020B0504020202020204" pitchFamily="34" charset="0"/>
                <a:cs typeface="Arial" panose="020B0604020202020204" pitchFamily="34" charset="0"/>
              </a:rPr>
              <a:t>space-like</a:t>
            </a:r>
            <a:r>
              <a:rPr lang="en-US" sz="2800" b="1" dirty="0">
                <a:latin typeface="Arial Nova" panose="020B0504020202020204" pitchFamily="34" charset="0"/>
                <a:cs typeface="Arial" panose="020B0604020202020204" pitchFamily="34" charset="0"/>
              </a:rPr>
              <a:t> regimes is key towards unraveling the </a:t>
            </a:r>
          </a:p>
          <a:p>
            <a:pPr algn="ctr"/>
            <a:r>
              <a:rPr lang="en-US" sz="3600" b="1" dirty="0">
                <a:ln w="22225">
                  <a:solidFill>
                    <a:schemeClr val="accent2"/>
                  </a:solidFill>
                  <a:prstDash val="solid"/>
                </a:ln>
                <a:solidFill>
                  <a:sysClr val="windowText" lastClr="000000"/>
                </a:solidFill>
                <a:latin typeface="Arial Nova" panose="020B0504020202020204" pitchFamily="34" charset="0"/>
                <a:cs typeface="Arial" panose="020B0604020202020204" pitchFamily="34" charset="0"/>
              </a:rPr>
              <a:t>Conundrum of the Proton</a:t>
            </a:r>
            <a:endParaRPr lang="en-US" sz="2800" b="1" dirty="0">
              <a:latin typeface="Arial Nova" panose="020B0504020202020204" pitchFamily="34" charset="0"/>
              <a:cs typeface="Arial" panose="020B0604020202020204" pitchFamily="34" charset="0"/>
            </a:endParaRPr>
          </a:p>
        </p:txBody>
      </p:sp>
    </p:spTree>
    <p:extLst>
      <p:ext uri="{BB962C8B-B14F-4D97-AF65-F5344CB8AC3E}">
        <p14:creationId xmlns:p14="http://schemas.microsoft.com/office/powerpoint/2010/main" val="143649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136398</TotalTime>
  <Words>3537</Words>
  <Application>Microsoft Office PowerPoint</Application>
  <PresentationFormat>On-screen Show (4:3)</PresentationFormat>
  <Paragraphs>607</Paragraphs>
  <Slides>59</Slides>
  <Notes>13</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PowerPoint Presentation</vt:lpstr>
      <vt:lpstr>The focus of this talk within the scope (b) of this workshop</vt:lpstr>
      <vt:lpstr>PowerPoint Presentation</vt:lpstr>
      <vt:lpstr>PowerPoint Presentation</vt:lpstr>
      <vt:lpstr>Coupled-channels are an absolute must</vt:lpstr>
      <vt:lpstr>Space-Like, of course, is not the whole story for electromagnetic form factors for baryon resonances</vt:lpstr>
      <vt:lpstr>PowerPoint Presentation</vt:lpstr>
      <vt:lpstr>Electromagnetic Form Factors</vt:lpstr>
      <vt:lpstr>The Puzzle of the Proton</vt:lpstr>
      <vt:lpstr>PowerPoint Presentation</vt:lpstr>
      <vt:lpstr>Our Research Vision</vt:lpstr>
      <vt:lpstr>PowerPoint Presentation</vt:lpstr>
      <vt:lpstr>Our Research Vision</vt:lpstr>
      <vt:lpstr>Following topics were covered at the 2017 ECT* Workshop</vt:lpstr>
      <vt:lpstr>Not to be confused, of course, with</vt:lpstr>
      <vt:lpstr>PowerPoint Presentation</vt:lpstr>
      <vt:lpstr>PowerPoint Presentation</vt:lpstr>
      <vt:lpstr>PowerPoint Presentation</vt:lpstr>
      <vt:lpstr>PowerPoint Presentation</vt:lpstr>
      <vt:lpstr>Electromagnetic baryonic transitions in time-like  and space-like regions: towards a global picture?</vt:lpstr>
      <vt:lpstr>Change in Degrees of Freedom</vt:lpstr>
      <vt:lpstr>PowerPoint Presentation</vt:lpstr>
      <vt:lpstr>Simone Pacetti @ the BES III Sept. Workshop http://cicpi.ustc.edu.cn/indico/conferenceProgram.py?confId=2140 </vt:lpstr>
      <vt:lpstr>PowerPoint Presentation</vt:lpstr>
      <vt:lpstr>PowerPoint Presentation</vt:lpstr>
      <vt:lpstr>PowerPoint Presentation</vt:lpstr>
      <vt:lpstr>PowerPoint Presentation</vt:lpstr>
      <vt:lpstr>PowerPoint Presentation</vt:lpstr>
      <vt:lpstr>PowerPoint Presentation</vt:lpstr>
      <vt:lpstr>SL and TL Magnetic FFs – BES III</vt:lpstr>
      <vt:lpstr> Why  Np/Npp electroproduction channels are important</vt:lpstr>
      <vt:lpstr>Multiple Meson Final States</vt:lpstr>
      <vt:lpstr>PowerPoint Presentation</vt:lpstr>
      <vt:lpstr>A new &amp;     theoretical/experimental collaborative effort  on baryon resonance extraction*</vt:lpstr>
      <vt:lpstr>List of Participants – PIRE: Nucleon Resonance Studies (Pre-Proposal)</vt:lpstr>
      <vt:lpstr>Issues (1)</vt:lpstr>
      <vt:lpstr>PowerPoint Presentation</vt:lpstr>
      <vt:lpstr>PowerPoint Presentation</vt:lpstr>
      <vt:lpstr>Issues (2)</vt:lpstr>
      <vt:lpstr>Letter of Recommendation from Prof. T.D. Lee*</vt:lpstr>
      <vt:lpstr>PowerPoint Presentation</vt:lpstr>
      <vt:lpstr>LOI: NSF PIRE  Submitted: Sept 8, 2016</vt:lpstr>
      <vt:lpstr>PowerPoint Presentation</vt:lpstr>
      <vt:lpstr>Experimental/Theory/Phenomenology for q2 &lt; 0, q2 = 0, q2 &gt; 0 (space-like/photon/time-like)</vt:lpstr>
      <vt:lpstr>Experimental/Theory/Phenomenology for q2 &lt; 0, q2 = 0, q2 &gt; 0 (space-like/photon/time-like)</vt:lpstr>
      <vt:lpstr>Another Try…..</vt:lpstr>
      <vt:lpstr>LOI “Crossing the boundaries to explore baryon resonances” was submitted Oct. 5, 2017 to the steering committee of the H2020 European Integrating Initiative in Hadron Physics.</vt:lpstr>
      <vt:lpstr>PowerPoint Presentation</vt:lpstr>
      <vt:lpstr>PowerPoint Presentation</vt:lpstr>
      <vt:lpstr>White Paper</vt:lpstr>
      <vt:lpstr>PowerPoint Presentation</vt:lpstr>
      <vt:lpstr>Electromagnetic structure of baryons</vt:lpstr>
      <vt:lpstr>Electromagnetic baryonic transitions in time-like  and space-like regions: towards a global picture?</vt:lpstr>
      <vt:lpstr> Message to take home.  </vt:lpstr>
      <vt:lpstr>Some Questions to Ponder</vt:lpstr>
      <vt:lpstr>What have we been doing for the past several years?</vt:lpstr>
      <vt:lpstr>PowerPoint Presentation</vt:lpstr>
      <vt:lpstr>PowerPoint Presentation</vt:lpstr>
      <vt:lpstr>PowerPoint Presentation</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Volker Burkert</dc:creator>
  <cp:lastModifiedBy>Philip Cole</cp:lastModifiedBy>
  <cp:revision>1305</cp:revision>
  <cp:lastPrinted>2014-03-24T16:21:14Z</cp:lastPrinted>
  <dcterms:created xsi:type="dcterms:W3CDTF">2014-10-07T19:00:54Z</dcterms:created>
  <dcterms:modified xsi:type="dcterms:W3CDTF">2019-11-06T12:43:42Z</dcterms:modified>
</cp:coreProperties>
</file>