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5"/>
  </p:notesMasterIdLst>
  <p:sldIdLst>
    <p:sldId id="411" r:id="rId2"/>
    <p:sldId id="412" r:id="rId3"/>
    <p:sldId id="592" r:id="rId4"/>
    <p:sldId id="593" r:id="rId5"/>
    <p:sldId id="387" r:id="rId6"/>
    <p:sldId id="324" r:id="rId7"/>
    <p:sldId id="325" r:id="rId8"/>
    <p:sldId id="319" r:id="rId9"/>
    <p:sldId id="362" r:id="rId10"/>
    <p:sldId id="365" r:id="rId11"/>
    <p:sldId id="500" r:id="rId12"/>
    <p:sldId id="410" r:id="rId13"/>
    <p:sldId id="59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F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3469" autoAdjust="0"/>
  </p:normalViewPr>
  <p:slideViewPr>
    <p:cSldViewPr snapToGrid="0" snapToObjects="1">
      <p:cViewPr varScale="1">
        <p:scale>
          <a:sx n="141" d="100"/>
          <a:sy n="141" d="100"/>
        </p:scale>
        <p:origin x="1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2.emf"/><Relationship Id="rId1" Type="http://schemas.openxmlformats.org/officeDocument/2006/relationships/image" Target="../media/image26.emf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26.emf"/><Relationship Id="rId2" Type="http://schemas.openxmlformats.org/officeDocument/2006/relationships/image" Target="../media/image34.emf"/><Relationship Id="rId1" Type="http://schemas.openxmlformats.org/officeDocument/2006/relationships/image" Target="../media/image22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583DE-8A92-9B4D-A70F-E46FDD8EEF46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3ADA7-6965-E34D-B7DE-1832DA1B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1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8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9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6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F2 = Pauli form factor. Point out that these are just moments, but for a more sophisticated model we should directly use the SFs and FFs as input. The +</a:t>
            </a:r>
            <a:r>
              <a:rPr lang="mr-IN" dirty="0"/>
              <a:t>…</a:t>
            </a:r>
            <a:r>
              <a:rPr lang="en-US" dirty="0"/>
              <a:t> refers to vacuum polarization effects, weak interaction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7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structure functions are the most complicated objects that can be calculated rigorously within QCD, at least within an expansion like lattice spacing (LQCD -&gt; moments, pseudo/quasi-PDFs), OPE/twist (1/Q2), </a:t>
            </a:r>
            <a:r>
              <a:rPr lang="en-US" dirty="0" err="1"/>
              <a:t>ChPT</a:t>
            </a:r>
            <a:r>
              <a:rPr lang="en-US" dirty="0"/>
              <a:t> (Q2), </a:t>
            </a:r>
            <a:r>
              <a:rPr lang="en-US" dirty="0" err="1"/>
              <a:t>pQCD</a:t>
            </a:r>
            <a:r>
              <a:rPr lang="en-US" dirty="0"/>
              <a:t> (</a:t>
            </a:r>
            <a:r>
              <a:rPr lang="en-US" dirty="0" err="1"/>
              <a:t>evalution</a:t>
            </a:r>
            <a:r>
              <a:rPr lang="en-US" dirty="0"/>
              <a:t> and HIGH X), or conformal/</a:t>
            </a:r>
            <a:r>
              <a:rPr lang="en-US" dirty="0" err="1"/>
              <a:t>AdS</a:t>
            </a:r>
            <a:r>
              <a:rPr lang="en-US" dirty="0"/>
              <a:t> correspondence. Of particular interest: Connection between Q^2-&gt;0 (hadronic </a:t>
            </a:r>
            <a:r>
              <a:rPr lang="en-US" dirty="0" err="1"/>
              <a:t>dof</a:t>
            </a:r>
            <a:r>
              <a:rPr lang="en-US" dirty="0"/>
              <a:t>) and Q^2-&gt;∞ (</a:t>
            </a:r>
            <a:r>
              <a:rPr lang="en-US" dirty="0" err="1"/>
              <a:t>pQCD</a:t>
            </a:r>
            <a:r>
              <a:rPr lang="en-US" dirty="0"/>
              <a:t>) =&gt; explain valence properties of the nucleon and its excitations through QCD. (Of course, also models like CQM, …) Spin is a more challenging testing ground for any theory!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ADA7-6965-E34D-B7DE-1832DA1B6C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75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61E6CC0-9746-9C4F-851A-98C5C387667A}" type="slidenum">
              <a:rPr lang="en-US" altLang="x-none" sz="1200"/>
              <a:pPr/>
              <a:t>9</a:t>
            </a:fld>
            <a:endParaRPr lang="en-US" altLang="x-none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269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3ED4E00-A1A2-5945-AC0C-52095746F207}" type="slidenum">
              <a:rPr lang="en-US" altLang="x-none" sz="1200"/>
              <a:pPr/>
              <a:t>10</a:t>
            </a:fld>
            <a:endParaRPr lang="en-US" altLang="x-none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Need to add Gamma1</a:t>
            </a:r>
          </a:p>
        </p:txBody>
      </p:sp>
    </p:spTree>
    <p:extLst>
      <p:ext uri="{BB962C8B-B14F-4D97-AF65-F5344CB8AC3E}">
        <p14:creationId xmlns:p14="http://schemas.microsoft.com/office/powerpoint/2010/main" val="432794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3F6A3D3-019F-444E-9BD8-05FA43429599}" type="slidenum">
              <a:rPr lang="en-US" altLang="x-none" sz="1200"/>
              <a:pPr/>
              <a:t>11</a:t>
            </a:fld>
            <a:endParaRPr lang="en-US" altLang="x-none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375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5BA1851-748E-8641-8153-295C373BD53F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28F7D63-3533-5344-83B6-015E2DEEB4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png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0" Type="http://schemas.openxmlformats.org/officeDocument/2006/relationships/image" Target="../media/image55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11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33.png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2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8.emf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9.emf"/><Relationship Id="rId10" Type="http://schemas.openxmlformats.org/officeDocument/2006/relationships/image" Target="../media/image27.emf"/><Relationship Id="rId19" Type="http://schemas.openxmlformats.org/officeDocument/2006/relationships/image" Target="../media/image31.e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7.emf"/><Relationship Id="rId18" Type="http://schemas.openxmlformats.org/officeDocument/2006/relationships/image" Target="../media/image41.png"/><Relationship Id="rId3" Type="http://schemas.openxmlformats.org/officeDocument/2006/relationships/image" Target="../media/image24.png"/><Relationship Id="rId21" Type="http://schemas.openxmlformats.org/officeDocument/2006/relationships/image" Target="../media/image42.jpg"/><Relationship Id="rId7" Type="http://schemas.openxmlformats.org/officeDocument/2006/relationships/image" Target="../media/image34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6.emf"/><Relationship Id="rId5" Type="http://schemas.openxmlformats.org/officeDocument/2006/relationships/image" Target="../media/image22.emf"/><Relationship Id="rId15" Type="http://schemas.openxmlformats.org/officeDocument/2006/relationships/image" Target="../media/image40.emf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5.emf"/><Relationship Id="rId14" Type="http://schemas.openxmlformats.org/officeDocument/2006/relationships/image" Target="../media/image39.emf"/><Relationship Id="rId22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F8CB7-1CE8-8B4B-8684-D20C5C898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1" y="228601"/>
            <a:ext cx="6973944" cy="1172816"/>
          </a:xfrm>
        </p:spPr>
        <p:txBody>
          <a:bodyPr/>
          <a:lstStyle/>
          <a:p>
            <a:r>
              <a:rPr lang="en-US" sz="3200" dirty="0"/>
              <a:t>Panel Questions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5F26CD3-92B1-DF49-A808-C267CB08A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5491716"/>
            <a:ext cx="6858000" cy="914400"/>
          </a:xfrm>
        </p:spPr>
        <p:txBody>
          <a:bodyPr/>
          <a:lstStyle/>
          <a:p>
            <a:r>
              <a:rPr lang="en-US" dirty="0"/>
              <a:t>Sebastian Kuhn</a:t>
            </a:r>
          </a:p>
          <a:p>
            <a:r>
              <a:rPr lang="en-US" dirty="0"/>
              <a:t>Old Dominion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50169-5EAA-AB4E-84C7-B648E9BA7DDF}"/>
              </a:ext>
            </a:extLst>
          </p:cNvPr>
          <p:cNvSpPr txBox="1"/>
          <p:nvPr/>
        </p:nvSpPr>
        <p:spPr>
          <a:xfrm>
            <a:off x="7421552" y="5380672"/>
            <a:ext cx="1530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QCD from Hadron Structure Experiments2019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228349-D10F-204A-AE82-1AEF084DD797}"/>
              </a:ext>
            </a:extLst>
          </p:cNvPr>
          <p:cNvSpPr/>
          <p:nvPr/>
        </p:nvSpPr>
        <p:spPr>
          <a:xfrm>
            <a:off x="313194" y="1897306"/>
            <a:ext cx="6624319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we (still) learn from measuring collinear structure functions (polarized and unpolarized) of hadrons at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12 GeV and at the EIC, and how can we maximize the information we can extract from such measurements?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inclusive (and SIDIS) kinematic coverage can be extended towards large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resonance region by employing the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baseline="-25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electrocoupling data. How can we use these results in the exploration of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distributions with a traceable connection to QCD?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7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130493" y="509587"/>
            <a:ext cx="4382135" cy="3095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3600"/>
              <a:t>The Limit Q</a:t>
            </a:r>
            <a:r>
              <a:rPr lang="en-US" altLang="x-none" sz="3600" baseline="30000"/>
              <a:t>2</a:t>
            </a:r>
            <a:r>
              <a:rPr lang="en-US" altLang="x-none" sz="3600"/>
              <a:t> </a:t>
            </a:r>
            <a:r>
              <a:rPr lang="en-US" altLang="x-none" sz="3600">
                <a:sym typeface="Symbol" charset="2"/>
              </a:rPr>
              <a:t></a:t>
            </a:r>
            <a:r>
              <a:rPr lang="en-US" altLang="x-none" sz="3600"/>
              <a:t> 0</a:t>
            </a:r>
            <a:r>
              <a:rPr lang="en-US" altLang="x-none" sz="3600">
                <a:solidFill>
                  <a:schemeClr val="tx1"/>
                </a:solidFill>
                <a:latin typeface="Tahoma" charset="0"/>
              </a:rPr>
              <a:t>:</a:t>
            </a:r>
            <a:endParaRPr lang="en-US" altLang="x-none" sz="3600" b="1">
              <a:solidFill>
                <a:srgbClr val="FF9900"/>
              </a:solidFill>
              <a:latin typeface="Tahoma" charset="0"/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578100" y="949325"/>
          <a:ext cx="37973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3" name="Equation" r:id="rId4" imgW="77635100" imgH="15455900" progId="Equation.3">
                  <p:embed/>
                </p:oleObj>
              </mc:Choice>
              <mc:Fallback>
                <p:oleObj name="Equation" r:id="rId4" imgW="77635100" imgH="15455900" progId="Equation.3">
                  <p:embed/>
                  <p:pic>
                    <p:nvPicPr>
                      <p:cNvPr id="47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100" y="949325"/>
                        <a:ext cx="379730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809625" y="1852613"/>
            <a:ext cx="72691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altLang="x-none" sz="1600">
                <a:solidFill>
                  <a:srgbClr val="000000"/>
                </a:solidFill>
                <a:latin typeface="Tahoma" charset="0"/>
              </a:rPr>
              <a:t>relates the difference of the photo-absorption cross section for helicity 1/2  and 3/2 to the nucleon magnetic moment</a:t>
            </a: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, i.e. a connection between dynamic and static properties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endParaRPr lang="it-IT" altLang="x-none" sz="16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en-US" altLang="x-none" sz="1600">
                <a:solidFill>
                  <a:srgbClr val="000000"/>
                </a:solidFill>
                <a:latin typeface="Tahoma" charset="0"/>
              </a:rPr>
              <a:t>based on very general principles</a:t>
            </a: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, as </a:t>
            </a:r>
            <a:r>
              <a:rPr lang="en-US" altLang="x-none" sz="1600">
                <a:solidFill>
                  <a:srgbClr val="000000"/>
                </a:solidFill>
                <a:latin typeface="Tahoma" charset="0"/>
              </a:rPr>
              <a:t>gauge invariance, dispersion relation, low energy theorem</a:t>
            </a:r>
            <a:endParaRPr lang="it-IT" altLang="x-none" sz="16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endParaRPr lang="it-IT" altLang="x-none" sz="16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at finite Q</a:t>
            </a:r>
            <a:r>
              <a:rPr lang="it-IT" altLang="x-none" sz="1600" baseline="30000">
                <a:solidFill>
                  <a:srgbClr val="000000"/>
                </a:solidFill>
                <a:latin typeface="Tahoma" charset="0"/>
              </a:rPr>
              <a:t>2</a:t>
            </a: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can be related to 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the integral of the spin structure 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function g</a:t>
            </a:r>
            <a:r>
              <a:rPr lang="it-IT" altLang="x-none" sz="1600" baseline="-25000">
                <a:solidFill>
                  <a:srgbClr val="000000"/>
                </a:solidFill>
                <a:latin typeface="Tahoma" charset="0"/>
              </a:rPr>
              <a:t>1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strong variation of nucleon spin 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properties as a function of Q</a:t>
            </a:r>
            <a:r>
              <a:rPr lang="it-IT" altLang="x-none" sz="1600" baseline="30000">
                <a:solidFill>
                  <a:srgbClr val="000000"/>
                </a:solidFill>
                <a:latin typeface="Tahoma" charset="0"/>
              </a:rPr>
              <a:t>2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it-IT" altLang="x-none" sz="1600" baseline="-25000">
              <a:solidFill>
                <a:srgbClr val="000000"/>
              </a:solidFill>
              <a:latin typeface="Tahoma" charset="0"/>
            </a:endParaRP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Char char="u"/>
            </a:pP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  Q</a:t>
            </a:r>
            <a:r>
              <a:rPr lang="it-IT" altLang="x-none" sz="1600" baseline="30000">
                <a:solidFill>
                  <a:srgbClr val="000000"/>
                </a:solidFill>
                <a:latin typeface="Tahoma" charset="0"/>
              </a:rPr>
              <a:t>2</a:t>
            </a: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-dependence described by Chiral </a:t>
            </a:r>
            <a:br>
              <a:rPr lang="it-IT" altLang="x-none" sz="1600">
                <a:solidFill>
                  <a:srgbClr val="000000"/>
                </a:solidFill>
                <a:latin typeface="Tahoma" charset="0"/>
              </a:rPr>
            </a:b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Perturbation Theory (</a:t>
            </a:r>
            <a:r>
              <a:rPr lang="it-IT" altLang="x-none" sz="1600">
                <a:solidFill>
                  <a:srgbClr val="000000"/>
                </a:solidFill>
                <a:latin typeface="Symbol" charset="2"/>
                <a:sym typeface="Symbol" charset="2"/>
              </a:rPr>
              <a:t></a:t>
            </a:r>
            <a:r>
              <a:rPr lang="it-IT" altLang="x-none" sz="1600">
                <a:solidFill>
                  <a:srgbClr val="000000"/>
                </a:solidFill>
                <a:latin typeface="Tahoma" charset="0"/>
              </a:rPr>
              <a:t>PT) at low Q</a:t>
            </a:r>
            <a:r>
              <a:rPr lang="it-IT" altLang="x-none" sz="1600" baseline="30000">
                <a:solidFill>
                  <a:srgbClr val="000000"/>
                </a:solidFill>
                <a:latin typeface="Tahoma" charset="0"/>
              </a:rPr>
              <a:t>2</a:t>
            </a:r>
          </a:p>
          <a:p>
            <a:pPr eaLnBrk="1" hangingPunct="1">
              <a:buClr>
                <a:srgbClr val="FF9900"/>
              </a:buClr>
              <a:buSzPct val="70000"/>
              <a:buFont typeface="Wingdings" charset="2"/>
              <a:buNone/>
            </a:pPr>
            <a:endParaRPr lang="en-US" altLang="x-none" sz="1600" baseline="300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2465388" y="1095375"/>
            <a:ext cx="649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2000" b="1" i="1">
                <a:solidFill>
                  <a:srgbClr val="FF0000"/>
                </a:solidFill>
                <a:latin typeface="Times New Roman" charset="0"/>
              </a:rPr>
              <a:t>I</a:t>
            </a:r>
            <a:r>
              <a:rPr lang="it-IT" altLang="x-none" sz="2000" b="1" i="1" baseline="-25000">
                <a:solidFill>
                  <a:srgbClr val="FF0000"/>
                </a:solidFill>
                <a:latin typeface="Times New Roman" charset="0"/>
              </a:rPr>
              <a:t>GDH</a:t>
            </a:r>
            <a:endParaRPr lang="en-US" altLang="x-none" sz="2000" b="1" i="1" baseline="-25000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896938" y="4551363"/>
          <a:ext cx="38211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4" name="Equation" r:id="rId6" imgW="2565400" imgH="419100" progId="Equation.3">
                  <p:embed/>
                </p:oleObj>
              </mc:Choice>
              <mc:Fallback>
                <p:oleObj name="Equation" r:id="rId6" imgW="2565400" imgH="419100" progId="Equation.3">
                  <p:embed/>
                  <p:pic>
                    <p:nvPicPr>
                      <p:cNvPr id="4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4551363"/>
                        <a:ext cx="38211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11" name="Group 22"/>
          <p:cNvGrpSpPr>
            <a:grpSpLocks/>
          </p:cNvGrpSpPr>
          <p:nvPr/>
        </p:nvGrpSpPr>
        <p:grpSpPr bwMode="auto">
          <a:xfrm>
            <a:off x="4953000" y="3200400"/>
            <a:ext cx="3844925" cy="3413125"/>
            <a:chOff x="2834" y="1296"/>
            <a:chExt cx="2854" cy="2586"/>
          </a:xfrm>
        </p:grpSpPr>
        <p:sp>
          <p:nvSpPr>
            <p:cNvPr id="47113" name="Line 23"/>
            <p:cNvSpPr>
              <a:spLocks noChangeShapeType="1"/>
            </p:cNvSpPr>
            <p:nvPr/>
          </p:nvSpPr>
          <p:spPr bwMode="auto">
            <a:xfrm flipH="1">
              <a:off x="3120" y="1502"/>
              <a:ext cx="2" cy="19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Line 24"/>
            <p:cNvSpPr>
              <a:spLocks noChangeShapeType="1"/>
            </p:cNvSpPr>
            <p:nvPr/>
          </p:nvSpPr>
          <p:spPr bwMode="auto">
            <a:xfrm flipV="1">
              <a:off x="3129" y="3249"/>
              <a:ext cx="2201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25"/>
            <p:cNvSpPr>
              <a:spLocks noChangeShapeType="1"/>
            </p:cNvSpPr>
            <p:nvPr/>
          </p:nvSpPr>
          <p:spPr bwMode="auto">
            <a:xfrm>
              <a:off x="3125" y="3256"/>
              <a:ext cx="187" cy="34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Line 26"/>
            <p:cNvSpPr>
              <a:spLocks noChangeShapeType="1"/>
            </p:cNvSpPr>
            <p:nvPr/>
          </p:nvSpPr>
          <p:spPr bwMode="auto">
            <a:xfrm>
              <a:off x="3174" y="1673"/>
              <a:ext cx="216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Text Box 27"/>
            <p:cNvSpPr txBox="1">
              <a:spLocks noChangeArrowheads="1"/>
            </p:cNvSpPr>
            <p:nvPr/>
          </p:nvSpPr>
          <p:spPr bwMode="auto">
            <a:xfrm>
              <a:off x="3072" y="3010"/>
              <a:ext cx="54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ChPT</a:t>
              </a:r>
            </a:p>
          </p:txBody>
        </p:sp>
        <p:sp>
          <p:nvSpPr>
            <p:cNvPr id="47118" name="Text Box 28"/>
            <p:cNvSpPr txBox="1">
              <a:spLocks noChangeArrowheads="1"/>
            </p:cNvSpPr>
            <p:nvPr/>
          </p:nvSpPr>
          <p:spPr bwMode="auto">
            <a:xfrm>
              <a:off x="3178" y="3604"/>
              <a:ext cx="121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GDH sum rule</a:t>
              </a:r>
            </a:p>
          </p:txBody>
        </p:sp>
        <p:sp>
          <p:nvSpPr>
            <p:cNvPr id="47119" name="Text Box 29"/>
            <p:cNvSpPr txBox="1">
              <a:spLocks noChangeArrowheads="1"/>
            </p:cNvSpPr>
            <p:nvPr/>
          </p:nvSpPr>
          <p:spPr bwMode="auto">
            <a:xfrm>
              <a:off x="5087" y="1296"/>
              <a:ext cx="601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DIS</a:t>
              </a:r>
            </a:p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pQCD</a:t>
              </a:r>
            </a:p>
          </p:txBody>
        </p:sp>
        <p:sp>
          <p:nvSpPr>
            <p:cNvPr id="47120" name="Text Box 30"/>
            <p:cNvSpPr txBox="1">
              <a:spLocks noChangeArrowheads="1"/>
            </p:cNvSpPr>
            <p:nvPr/>
          </p:nvSpPr>
          <p:spPr bwMode="auto">
            <a:xfrm>
              <a:off x="4176" y="1920"/>
              <a:ext cx="1400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operator product expansion</a:t>
              </a:r>
            </a:p>
          </p:txBody>
        </p:sp>
        <p:sp>
          <p:nvSpPr>
            <p:cNvPr id="47121" name="Text Box 31"/>
            <p:cNvSpPr txBox="1">
              <a:spLocks noChangeArrowheads="1"/>
            </p:cNvSpPr>
            <p:nvPr/>
          </p:nvSpPr>
          <p:spPr bwMode="auto">
            <a:xfrm>
              <a:off x="3600" y="2724"/>
              <a:ext cx="1217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quark models</a:t>
              </a:r>
            </a:p>
            <a:p>
              <a:pPr eaLnBrk="1" hangingPunct="1"/>
              <a:r>
                <a:rPr lang="en-US" altLang="x-none" sz="1800">
                  <a:solidFill>
                    <a:srgbClr val="000000"/>
                  </a:solidFill>
                  <a:latin typeface="Comic Sans MS" charset="0"/>
                </a:rPr>
                <a:t>Lattice QCD?</a:t>
              </a:r>
            </a:p>
          </p:txBody>
        </p:sp>
        <p:sp>
          <p:nvSpPr>
            <p:cNvPr id="47122" name="Freeform 32"/>
            <p:cNvSpPr>
              <a:spLocks/>
            </p:cNvSpPr>
            <p:nvPr/>
          </p:nvSpPr>
          <p:spPr bwMode="auto">
            <a:xfrm>
              <a:off x="3130" y="1723"/>
              <a:ext cx="2182" cy="1714"/>
            </a:xfrm>
            <a:custGeom>
              <a:avLst/>
              <a:gdLst>
                <a:gd name="T0" fmla="*/ 0 w 2298"/>
                <a:gd name="T1" fmla="*/ 1571 h 1750"/>
                <a:gd name="T2" fmla="*/ 80 w 2298"/>
                <a:gd name="T3" fmla="*/ 1695 h 1750"/>
                <a:gd name="T4" fmla="*/ 197 w 2298"/>
                <a:gd name="T5" fmla="*/ 1731 h 1750"/>
                <a:gd name="T6" fmla="*/ 335 w 2298"/>
                <a:gd name="T7" fmla="*/ 1579 h 1750"/>
                <a:gd name="T8" fmla="*/ 553 w 2298"/>
                <a:gd name="T9" fmla="*/ 1135 h 1750"/>
                <a:gd name="T10" fmla="*/ 931 w 2298"/>
                <a:gd name="T11" fmla="*/ 531 h 1750"/>
                <a:gd name="T12" fmla="*/ 1462 w 2298"/>
                <a:gd name="T13" fmla="*/ 117 h 1750"/>
                <a:gd name="T14" fmla="*/ 2298 w 2298"/>
                <a:gd name="T15" fmla="*/ 0 h 1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8"/>
                <a:gd name="T25" fmla="*/ 0 h 1750"/>
                <a:gd name="T26" fmla="*/ 2298 w 2298"/>
                <a:gd name="T27" fmla="*/ 1750 h 17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8" h="1750">
                  <a:moveTo>
                    <a:pt x="0" y="1571"/>
                  </a:moveTo>
                  <a:cubicBezTo>
                    <a:pt x="23" y="1619"/>
                    <a:pt x="47" y="1668"/>
                    <a:pt x="80" y="1695"/>
                  </a:cubicBezTo>
                  <a:cubicBezTo>
                    <a:pt x="113" y="1722"/>
                    <a:pt x="154" y="1750"/>
                    <a:pt x="197" y="1731"/>
                  </a:cubicBezTo>
                  <a:cubicBezTo>
                    <a:pt x="240" y="1712"/>
                    <a:pt x="276" y="1678"/>
                    <a:pt x="335" y="1579"/>
                  </a:cubicBezTo>
                  <a:cubicBezTo>
                    <a:pt x="394" y="1480"/>
                    <a:pt x="454" y="1310"/>
                    <a:pt x="553" y="1135"/>
                  </a:cubicBezTo>
                  <a:cubicBezTo>
                    <a:pt x="652" y="960"/>
                    <a:pt x="779" y="701"/>
                    <a:pt x="931" y="531"/>
                  </a:cubicBezTo>
                  <a:cubicBezTo>
                    <a:pt x="1083" y="361"/>
                    <a:pt x="1234" y="205"/>
                    <a:pt x="1462" y="117"/>
                  </a:cubicBezTo>
                  <a:cubicBezTo>
                    <a:pt x="1690" y="29"/>
                    <a:pt x="1994" y="14"/>
                    <a:pt x="2298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/>
            </a:p>
          </p:txBody>
        </p:sp>
        <p:grpSp>
          <p:nvGrpSpPr>
            <p:cNvPr id="47123" name="Group 33"/>
            <p:cNvGrpSpPr>
              <a:grpSpLocks/>
            </p:cNvGrpSpPr>
            <p:nvPr/>
          </p:nvGrpSpPr>
          <p:grpSpPr bwMode="auto">
            <a:xfrm>
              <a:off x="4294" y="3234"/>
              <a:ext cx="1288" cy="381"/>
              <a:chOff x="4196" y="3234"/>
              <a:chExt cx="1288" cy="381"/>
            </a:xfrm>
          </p:grpSpPr>
          <p:sp>
            <p:nvSpPr>
              <p:cNvPr id="47125" name="Text Box 34"/>
              <p:cNvSpPr txBox="1">
                <a:spLocks noChangeArrowheads="1"/>
              </p:cNvSpPr>
              <p:nvPr/>
            </p:nvSpPr>
            <p:spPr bwMode="auto">
              <a:xfrm>
                <a:off x="4529" y="3314"/>
                <a:ext cx="955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2000">
                    <a:solidFill>
                      <a:srgbClr val="000000"/>
                    </a:solidFill>
                    <a:latin typeface="Times New Roman" charset="0"/>
                  </a:rPr>
                  <a:t>Q</a:t>
                </a:r>
                <a:r>
                  <a:rPr lang="en-US" altLang="x-none" sz="2000" baseline="30000">
                    <a:solidFill>
                      <a:srgbClr val="000000"/>
                    </a:solidFill>
                    <a:latin typeface="Times New Roman" charset="0"/>
                  </a:rPr>
                  <a:t>2 </a:t>
                </a:r>
                <a:r>
                  <a:rPr lang="en-US" altLang="x-none" sz="2000">
                    <a:solidFill>
                      <a:srgbClr val="000000"/>
                    </a:solidFill>
                    <a:latin typeface="Times New Roman" charset="0"/>
                  </a:rPr>
                  <a:t> (GeV</a:t>
                </a:r>
                <a:r>
                  <a:rPr lang="en-US" altLang="x-none" sz="2000" baseline="30000">
                    <a:solidFill>
                      <a:srgbClr val="000000"/>
                    </a:solidFill>
                    <a:latin typeface="Times New Roman" charset="0"/>
                  </a:rPr>
                  <a:t>2</a:t>
                </a:r>
                <a:r>
                  <a:rPr lang="en-US" altLang="x-none" sz="2000">
                    <a:solidFill>
                      <a:srgbClr val="000000"/>
                    </a:solidFill>
                    <a:latin typeface="Times New Roman" charset="0"/>
                  </a:rPr>
                  <a:t>)</a:t>
                </a:r>
              </a:p>
            </p:txBody>
          </p:sp>
          <p:sp>
            <p:nvSpPr>
              <p:cNvPr id="47126" name="Line 35"/>
              <p:cNvSpPr>
                <a:spLocks noChangeShapeType="1"/>
              </p:cNvSpPr>
              <p:nvPr/>
            </p:nvSpPr>
            <p:spPr bwMode="auto">
              <a:xfrm>
                <a:off x="4274" y="3234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7" name="Text Box 36"/>
              <p:cNvSpPr txBox="1">
                <a:spLocks noChangeArrowheads="1"/>
              </p:cNvSpPr>
              <p:nvPr/>
            </p:nvSpPr>
            <p:spPr bwMode="auto">
              <a:xfrm>
                <a:off x="4196" y="3300"/>
                <a:ext cx="231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2000">
                    <a:solidFill>
                      <a:schemeClr val="bg2"/>
                    </a:solidFill>
                    <a:latin typeface="Times New Roman" charset="0"/>
                  </a:rPr>
                  <a:t>1</a:t>
                </a:r>
              </a:p>
            </p:txBody>
          </p:sp>
        </p:grpSp>
        <p:sp>
          <p:nvSpPr>
            <p:cNvPr id="47124" name="Text Box 37"/>
            <p:cNvSpPr txBox="1">
              <a:spLocks noChangeArrowheads="1"/>
            </p:cNvSpPr>
            <p:nvPr/>
          </p:nvSpPr>
          <p:spPr bwMode="auto">
            <a:xfrm>
              <a:off x="2834" y="1529"/>
              <a:ext cx="47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x-none" sz="2000">
                  <a:latin typeface="Symbol" charset="2"/>
                </a:rPr>
                <a:t>G</a:t>
              </a:r>
              <a:r>
                <a:rPr lang="en-US" altLang="x-none" sz="2000" baseline="-25000">
                  <a:latin typeface="Comic Sans MS" charset="0"/>
                </a:rPr>
                <a:t>1</a:t>
              </a:r>
            </a:p>
          </p:txBody>
        </p:sp>
      </p:grpSp>
      <p:sp>
        <p:nvSpPr>
          <p:cNvPr id="47112" name="Text Box 38"/>
          <p:cNvSpPr txBox="1">
            <a:spLocks noChangeArrowheads="1"/>
          </p:cNvSpPr>
          <p:nvPr/>
        </p:nvSpPr>
        <p:spPr bwMode="auto">
          <a:xfrm>
            <a:off x="4495800" y="152400"/>
            <a:ext cx="368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3600" b="1">
                <a:solidFill>
                  <a:srgbClr val="FF9900"/>
                </a:solidFill>
                <a:latin typeface="Tahoma" charset="0"/>
              </a:rPr>
              <a:t> GDH Sum Rule </a:t>
            </a:r>
          </a:p>
        </p:txBody>
      </p:sp>
    </p:spTree>
    <p:extLst>
      <p:ext uri="{BB962C8B-B14F-4D97-AF65-F5344CB8AC3E}">
        <p14:creationId xmlns:p14="http://schemas.microsoft.com/office/powerpoint/2010/main" val="91314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2870200" y="-37592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x-none" dirty="0"/>
              <a:t>Duality</a:t>
            </a:r>
          </a:p>
        </p:txBody>
      </p:sp>
      <p:grpSp>
        <p:nvGrpSpPr>
          <p:cNvPr id="43012" name="Group 3"/>
          <p:cNvGrpSpPr>
            <a:grpSpLocks/>
          </p:cNvGrpSpPr>
          <p:nvPr/>
        </p:nvGrpSpPr>
        <p:grpSpPr bwMode="auto">
          <a:xfrm>
            <a:off x="134463" y="2332989"/>
            <a:ext cx="9182101" cy="4386263"/>
            <a:chOff x="-504" y="624"/>
            <a:chExt cx="5784" cy="2763"/>
          </a:xfrm>
        </p:grpSpPr>
        <p:graphicFrame>
          <p:nvGraphicFramePr>
            <p:cNvPr id="43010" name="Object 2"/>
            <p:cNvGraphicFramePr>
              <a:graphicFrameLocks noChangeAspect="1"/>
            </p:cNvGraphicFramePr>
            <p:nvPr/>
          </p:nvGraphicFramePr>
          <p:xfrm>
            <a:off x="720" y="624"/>
            <a:ext cx="3581" cy="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12" r:id="rId4" imgW="9537700" imgH="7620000" progId="">
                    <p:embed/>
                  </p:oleObj>
                </mc:Choice>
                <mc:Fallback>
                  <p:oleObj r:id="rId4" imgW="9537700" imgH="7620000" progId="">
                    <p:embed/>
                    <p:pic>
                      <p:nvPicPr>
                        <p:cNvPr id="4301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624"/>
                          <a:ext cx="3581" cy="27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30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79"/>
            <a:stretch>
              <a:fillRect/>
            </a:stretch>
          </p:blipFill>
          <p:spPr bwMode="auto">
            <a:xfrm>
              <a:off x="3504" y="768"/>
              <a:ext cx="683" cy="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587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7"/>
            <a:stretch>
              <a:fillRect/>
            </a:stretch>
          </p:blipFill>
          <p:spPr bwMode="auto">
            <a:xfrm>
              <a:off x="2256" y="768"/>
              <a:ext cx="700" cy="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Text Box 8"/>
            <p:cNvSpPr txBox="1">
              <a:spLocks noChangeArrowheads="1"/>
            </p:cNvSpPr>
            <p:nvPr/>
          </p:nvSpPr>
          <p:spPr bwMode="auto">
            <a:xfrm>
              <a:off x="3168" y="1920"/>
              <a:ext cx="21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009999"/>
                </a:buClr>
                <a:buSzPct val="100000"/>
                <a:buFont typeface="Times New Roman" charset="0"/>
                <a:buNone/>
              </a:pPr>
              <a:r>
                <a:rPr lang="en-GB" altLang="x-none" sz="2000">
                  <a:latin typeface="Times New Roman" charset="0"/>
                </a:rPr>
                <a:t>Asymptotically Free </a:t>
              </a:r>
            </a:p>
            <a:p>
              <a:pPr>
                <a:buClr>
                  <a:srgbClr val="009999"/>
                </a:buClr>
                <a:buSzPct val="100000"/>
                <a:buFont typeface="Times New Roman" charset="0"/>
                <a:buNone/>
              </a:pPr>
              <a:r>
                <a:rPr lang="en-GB" altLang="x-none" sz="2000">
                  <a:latin typeface="Times New Roman" charset="0"/>
                </a:rPr>
                <a:t>Quarks: </a:t>
              </a:r>
              <a:r>
                <a:rPr lang="en-GB" altLang="x-none" sz="2000">
                  <a:solidFill>
                    <a:schemeClr val="accent2"/>
                  </a:solidFill>
                  <a:latin typeface="Times New Roman" charset="0"/>
                </a:rPr>
                <a:t>regime of pQCD</a:t>
              </a:r>
            </a:p>
          </p:txBody>
        </p:sp>
        <p:sp>
          <p:nvSpPr>
            <p:cNvPr id="43021" name="Text Box 9"/>
            <p:cNvSpPr txBox="1">
              <a:spLocks noChangeArrowheads="1"/>
            </p:cNvSpPr>
            <p:nvPr/>
          </p:nvSpPr>
          <p:spPr bwMode="auto">
            <a:xfrm>
              <a:off x="-504" y="1536"/>
              <a:ext cx="153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>
                  <a:srgbClr val="009999"/>
                </a:buClr>
                <a:buSzPct val="100000"/>
                <a:buFont typeface="Times New Roman" charset="0"/>
                <a:buNone/>
              </a:pPr>
              <a:r>
                <a:rPr lang="en-GB" altLang="x-none" sz="2000" dirty="0">
                  <a:latin typeface="Times New Roman" charset="0"/>
                </a:rPr>
                <a:t>Long Distance Physics:  </a:t>
              </a:r>
              <a:r>
                <a:rPr lang="en-GB" altLang="x-none" sz="2000" dirty="0">
                  <a:solidFill>
                    <a:schemeClr val="accent2"/>
                  </a:solidFill>
                  <a:latin typeface="Times New Roman" charset="0"/>
                </a:rPr>
                <a:t>hadronic observables</a:t>
              </a:r>
              <a:endParaRPr lang="en-GB" altLang="x-none" sz="18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902CE19-F26A-954C-87DC-C198D94A3173}"/>
              </a:ext>
            </a:extLst>
          </p:cNvPr>
          <p:cNvSpPr txBox="1"/>
          <p:nvPr/>
        </p:nvSpPr>
        <p:spPr>
          <a:xfrm>
            <a:off x="3756504" y="2394068"/>
            <a:ext cx="778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/>
              <a:t>(Q)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7981DB-045C-6949-BE74-F01D148F649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>
            <a:off x="6111666" y="-1"/>
            <a:ext cx="2793574" cy="2587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344906-A1EC-B44B-BFBB-A27553E93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9528" y="184745"/>
            <a:ext cx="2793574" cy="3574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482A7-5A80-4D43-A7E4-B10B8308DD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92" y="4410623"/>
            <a:ext cx="2318067" cy="2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>
            <a:off x="294846" y="1825512"/>
            <a:ext cx="0" cy="4206966"/>
          </a:xfrm>
          <a:prstGeom prst="straightConnector1">
            <a:avLst/>
          </a:prstGeom>
          <a:ln>
            <a:solidFill>
              <a:srgbClr val="DC592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Outlook: Completing the Picture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52600"/>
            <a:ext cx="7579360" cy="45669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u/u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/d</a:t>
            </a:r>
            <a:r>
              <a:rPr lang="en-US" dirty="0"/>
              <a:t> at high </a:t>
            </a:r>
            <a:r>
              <a:rPr lang="en-US" i="1" dirty="0"/>
              <a:t>x</a:t>
            </a:r>
            <a:r>
              <a:rPr lang="en-US" dirty="0"/>
              <a:t> ?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rgbClr val="800000"/>
                </a:solidFill>
              </a:rPr>
              <a:t>Nuclear effects on nucleon structure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/>
              <a:t>Understanding the sea – </a:t>
            </a:r>
            <a:r>
              <a:rPr lang="en-US" dirty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800000"/>
                </a:solidFill>
              </a:rPr>
              <a:t>s</a:t>
            </a:r>
            <a:r>
              <a:rPr lang="en-US" dirty="0"/>
              <a:t>, u - d, </a:t>
            </a:r>
            <a:r>
              <a:rPr lang="en-US" dirty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800000"/>
                </a:solidFill>
              </a:rPr>
              <a:t>u -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>
                <a:solidFill>
                  <a:srgbClr val="800000"/>
                </a:solidFill>
              </a:rPr>
              <a:t>d</a:t>
            </a:r>
            <a:r>
              <a:rPr lang="en-US" dirty="0"/>
              <a:t>?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Orbital angular momentum? -&gt; GPDs in 3D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Axial and Tensor charges of the nucleon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Full mapping of all TMD PDFs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in the valence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and sea region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Gluon helicity distribution </a:t>
            </a:r>
            <a:r>
              <a:rPr lang="en-US" dirty="0">
                <a:solidFill>
                  <a:srgbClr val="FF0000"/>
                </a:solidFill>
              </a:rPr>
              <a:t>at large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and a small </a:t>
            </a:r>
            <a:r>
              <a:rPr lang="en-US" i="1" dirty="0">
                <a:solidFill>
                  <a:srgbClr val="000000"/>
                </a:solidFill>
              </a:rPr>
              <a:t>x</a:t>
            </a:r>
            <a:r>
              <a:rPr lang="en-US" dirty="0">
                <a:solidFill>
                  <a:srgbClr val="000000"/>
                </a:solidFill>
              </a:rPr>
              <a:t>? What is the integral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/>
              <a:t>?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/>
              <a:t>Test of universality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/>
              <a:t>Test of prediction that time-odd TMDs (e.g., </a:t>
            </a:r>
            <a:r>
              <a:rPr lang="en-US" dirty="0" err="1"/>
              <a:t>Sivers</a:t>
            </a:r>
            <a:r>
              <a:rPr lang="en-US" dirty="0"/>
              <a:t> asymmetry) change sign in </a:t>
            </a:r>
            <a:r>
              <a:rPr lang="en-US" dirty="0" err="1"/>
              <a:t>Drell</a:t>
            </a:r>
            <a:r>
              <a:rPr lang="en-US" dirty="0"/>
              <a:t>-Yan processes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/>
              <a:t>What happens at really small x &lt;&lt; 0.01?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7819" y="1773936"/>
            <a:ext cx="121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 @ 12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2237" y="2448701"/>
            <a:ext cx="3046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JLab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800000"/>
                </a:solidFill>
              </a:rPr>
              <a:t>FNAL,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RHIC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00"/>
                </a:solidFill>
              </a:rPr>
              <a:t>COMPASS</a:t>
            </a:r>
            <a:r>
              <a:rPr lang="en-US" sz="16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2649" y="4365236"/>
            <a:ext cx="954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7724" y="4406417"/>
            <a:ext cx="4960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JLab</a:t>
            </a:r>
            <a:r>
              <a:rPr lang="en-US" sz="1600" dirty="0"/>
              <a:t> +</a:t>
            </a:r>
            <a:r>
              <a:rPr lang="en-US" sz="1600" dirty="0">
                <a:solidFill>
                  <a:srgbClr val="008000"/>
                </a:solidFill>
              </a:rPr>
              <a:t> COMPASS</a:t>
            </a:r>
            <a:r>
              <a:rPr lang="en-US" sz="1600" dirty="0"/>
              <a:t> (NLO), </a:t>
            </a:r>
            <a:r>
              <a:rPr lang="en-US" sz="1600" dirty="0">
                <a:solidFill>
                  <a:srgbClr val="0000FF"/>
                </a:solidFill>
              </a:rPr>
              <a:t>RHIC</a:t>
            </a:r>
            <a:r>
              <a:rPr lang="en-US" sz="1600" dirty="0"/>
              <a:t>, </a:t>
            </a:r>
            <a:r>
              <a:rPr lang="en-US" sz="1600" dirty="0">
                <a:solidFill>
                  <a:srgbClr val="008000"/>
                </a:solidFill>
              </a:rPr>
              <a:t>COMPASS SIDIS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0800" y="4736412"/>
            <a:ext cx="74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RHIC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55473" y="4962582"/>
            <a:ext cx="2383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RHIC, </a:t>
            </a:r>
            <a:r>
              <a:rPr lang="en-US" dirty="0">
                <a:solidFill>
                  <a:srgbClr val="008000"/>
                </a:solidFill>
              </a:rPr>
              <a:t>COMPASS</a:t>
            </a:r>
            <a:r>
              <a:rPr lang="en-US" dirty="0">
                <a:solidFill>
                  <a:srgbClr val="800000"/>
                </a:solidFill>
              </a:rPr>
              <a:t>, FNAL, FAIR, JPARC</a:t>
            </a:r>
          </a:p>
          <a:p>
            <a:r>
              <a:rPr lang="en-US" dirty="0">
                <a:solidFill>
                  <a:srgbClr val="FF0000"/>
                </a:solidFill>
              </a:rPr>
              <a:t>vs.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081" y="-1"/>
            <a:ext cx="1831626" cy="17739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18135" y="107722"/>
            <a:ext cx="781287" cy="523220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40281" y="0"/>
            <a:ext cx="4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60356" y="1666240"/>
            <a:ext cx="35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84462" y="758428"/>
            <a:ext cx="748898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RHIC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8965" y="1225788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JLab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161692" y="2549769"/>
            <a:ext cx="192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0" y="2514600"/>
            <a:ext cx="192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8861" y="2514600"/>
            <a:ext cx="192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30805" y="2500923"/>
            <a:ext cx="192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17766" y="3298008"/>
            <a:ext cx="1950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COMPASS,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endParaRPr lang="en-US" dirty="0"/>
          </a:p>
        </p:txBody>
      </p:sp>
      <p:sp>
        <p:nvSpPr>
          <p:cNvPr id="32" name="Right Brace 31"/>
          <p:cNvSpPr/>
          <p:nvPr/>
        </p:nvSpPr>
        <p:spPr>
          <a:xfrm>
            <a:off x="5151315" y="1773936"/>
            <a:ext cx="279489" cy="64633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/>
          <p:cNvSpPr/>
          <p:nvPr/>
        </p:nvSpPr>
        <p:spPr>
          <a:xfrm>
            <a:off x="5870330" y="2843368"/>
            <a:ext cx="279489" cy="128901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30800" y="4736412"/>
            <a:ext cx="272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RHIC, </a:t>
            </a:r>
            <a:r>
              <a:rPr lang="en-US" dirty="0">
                <a:solidFill>
                  <a:srgbClr val="008000"/>
                </a:solidFill>
              </a:rPr>
              <a:t>COMPASS, </a:t>
            </a:r>
            <a:r>
              <a:rPr lang="en-US" dirty="0">
                <a:solidFill>
                  <a:srgbClr val="800000"/>
                </a:solidFill>
              </a:rPr>
              <a:t>FNAL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16E4BA-EE3F-0641-B726-3119003A1C64}"/>
              </a:ext>
            </a:extLst>
          </p:cNvPr>
          <p:cNvSpPr/>
          <p:nvPr/>
        </p:nvSpPr>
        <p:spPr>
          <a:xfrm>
            <a:off x="5300839" y="5561820"/>
            <a:ext cx="954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93E1CE-EE9D-D442-9A27-C963D6E572EB}"/>
              </a:ext>
            </a:extLst>
          </p:cNvPr>
          <p:cNvSpPr/>
          <p:nvPr/>
        </p:nvSpPr>
        <p:spPr>
          <a:xfrm>
            <a:off x="7612726" y="4142667"/>
            <a:ext cx="954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91E0A8-4CB5-D549-93AC-89BF97683D94}"/>
              </a:ext>
            </a:extLst>
          </p:cNvPr>
          <p:cNvSpPr/>
          <p:nvPr/>
        </p:nvSpPr>
        <p:spPr>
          <a:xfrm>
            <a:off x="4115751" y="3623070"/>
            <a:ext cx="954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34D690-240B-0F46-AD7A-FC4430248BE1}"/>
              </a:ext>
            </a:extLst>
          </p:cNvPr>
          <p:cNvSpPr/>
          <p:nvPr/>
        </p:nvSpPr>
        <p:spPr>
          <a:xfrm rot="3421483">
            <a:off x="8340373" y="2103146"/>
            <a:ext cx="954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11722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9">
            <a:extLst>
              <a:ext uri="{FF2B5EF4-FFF2-40B4-BE49-F238E27FC236}">
                <a16:creationId xmlns:a16="http://schemas.microsoft.com/office/drawing/2014/main" id="{EA363617-BB09-744B-883E-A32FA7EEFE95}"/>
              </a:ext>
            </a:extLst>
          </p:cNvPr>
          <p:cNvGraphicFramePr>
            <a:graphicFrameLocks/>
          </p:cNvGraphicFramePr>
          <p:nvPr/>
        </p:nvGraphicFramePr>
        <p:xfrm>
          <a:off x="5543550" y="-13419"/>
          <a:ext cx="3352800" cy="317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9" name="Chart" r:id="rId4" imgW="4455808" imgH="4187606" progId="Excel.Chart.8">
                  <p:embed/>
                </p:oleObj>
              </mc:Choice>
              <mc:Fallback>
                <p:oleObj name="Chart" r:id="rId4" imgW="4455808" imgH="4187606" progId="Excel.Chart.8">
                  <p:embed/>
                  <p:pic>
                    <p:nvPicPr>
                      <p:cNvPr id="13" name="Chart 19">
                        <a:extLst>
                          <a:ext uri="{FF2B5EF4-FFF2-40B4-BE49-F238E27FC236}">
                            <a16:creationId xmlns:a16="http://schemas.microsoft.com/office/drawing/2014/main" id="{EA363617-BB09-744B-883E-A32FA7EEFE9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-13419"/>
                        <a:ext cx="3352800" cy="31726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5">
            <a:extLst>
              <a:ext uri="{FF2B5EF4-FFF2-40B4-BE49-F238E27FC236}">
                <a16:creationId xmlns:a16="http://schemas.microsoft.com/office/drawing/2014/main" id="{A41B19AE-FF7E-8948-9FDE-4CF186921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b="14182"/>
          <a:stretch/>
        </p:blipFill>
        <p:spPr bwMode="auto">
          <a:xfrm>
            <a:off x="5944011" y="118345"/>
            <a:ext cx="2749139" cy="27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905" name="Picture 2" descr="A1n_HallA_11Ge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0"/>
            <a:ext cx="30416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9" descr="A1d_CLAS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10416"/>
          <a:stretch>
            <a:fillRect/>
          </a:stretch>
        </p:blipFill>
        <p:spPr bwMode="auto">
          <a:xfrm>
            <a:off x="2895600" y="3446463"/>
            <a:ext cx="25447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8" descr="A1p_CLAS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r="12700"/>
          <a:stretch>
            <a:fillRect/>
          </a:stretch>
        </p:blipFill>
        <p:spPr bwMode="auto">
          <a:xfrm>
            <a:off x="139700" y="3454400"/>
            <a:ext cx="27527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715368" y="5481758"/>
            <a:ext cx="11430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5050"/>
                </a:solidFill>
                <a:latin typeface="Comic Sans MS" charset="0"/>
              </a:rPr>
              <a:t>Proton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861300" y="5105079"/>
            <a:ext cx="644747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baseline="30000" dirty="0">
                <a:solidFill>
                  <a:srgbClr val="FF5050"/>
                </a:solidFill>
                <a:latin typeface="Comic Sans MS" charset="0"/>
              </a:rPr>
              <a:t>3</a:t>
            </a:r>
            <a:r>
              <a:rPr lang="en-US" sz="1800" kern="0" dirty="0">
                <a:solidFill>
                  <a:srgbClr val="FF5050"/>
                </a:solidFill>
                <a:latin typeface="Comic Sans MS" charset="0"/>
              </a:rPr>
              <a:t>He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39700" y="149128"/>
            <a:ext cx="6367034" cy="709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Future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700" y="762001"/>
            <a:ext cx="1442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precision inclusive SSFs on p, d, n in the region </a:t>
            </a:r>
            <a:br>
              <a:rPr lang="en-US" dirty="0"/>
            </a:br>
            <a:r>
              <a:rPr lang="en-US" i="1" dirty="0"/>
              <a:t>x</a:t>
            </a:r>
            <a:r>
              <a:rPr lang="en-US" dirty="0"/>
              <a:t> &gt; 0.05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5317" y="680735"/>
            <a:ext cx="3966308" cy="2595865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113065" y="5665115"/>
            <a:ext cx="12954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FF5050"/>
                </a:solidFill>
                <a:latin typeface="Comic Sans MS" charset="0"/>
              </a:rPr>
              <a:t>Deuteron</a:t>
            </a:r>
          </a:p>
        </p:txBody>
      </p:sp>
    </p:spTree>
    <p:extLst>
      <p:ext uri="{BB962C8B-B14F-4D97-AF65-F5344CB8AC3E}">
        <p14:creationId xmlns:p14="http://schemas.microsoft.com/office/powerpoint/2010/main" val="277061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85EDB5-2AFD-8F45-940D-F91ACD96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95B877-AF19-8145-82D3-4BC44F1C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5268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can we learn from collinear Structure Functions?</a:t>
            </a:r>
          </a:p>
          <a:p>
            <a:pPr marL="800100" lvl="1" indent="-342900"/>
            <a:r>
              <a:rPr lang="en-US" dirty="0"/>
              <a:t>Helicity-dependent Parton Distribution Functions (including Gluons)</a:t>
            </a:r>
          </a:p>
          <a:p>
            <a:pPr marL="1485900" lvl="2" indent="-342900"/>
            <a:r>
              <a:rPr lang="en-US" dirty="0"/>
              <a:t>Fundamental objects – Standard Model</a:t>
            </a:r>
          </a:p>
          <a:p>
            <a:pPr marL="1485900" lvl="2" indent="-342900"/>
            <a:r>
              <a:rPr lang="en-US" dirty="0"/>
              <a:t>Limiting distributions for GPDs and TMDs – required as benchmark and “sanity check”</a:t>
            </a:r>
          </a:p>
          <a:p>
            <a:pPr marL="1485900" lvl="2" indent="-342900"/>
            <a:r>
              <a:rPr lang="en-US" dirty="0"/>
              <a:t>Becoming amenable to LQCD calculations (pseudo/quasi-PDFs)</a:t>
            </a:r>
          </a:p>
          <a:p>
            <a:pPr marL="1485900" lvl="2" indent="-342900"/>
            <a:r>
              <a:rPr lang="en-US" dirty="0"/>
              <a:t>Requires proper accounting for non-perturbative effects (Higher Twist) -&gt; Need wide kinematic coverage at modest Q</a:t>
            </a:r>
            <a:r>
              <a:rPr lang="en-US" baseline="30000" dirty="0"/>
              <a:t>2</a:t>
            </a:r>
            <a:r>
              <a:rPr lang="en-US" dirty="0"/>
              <a:t>!</a:t>
            </a:r>
          </a:p>
          <a:p>
            <a:pPr marL="800100" lvl="1" indent="-342900"/>
            <a:r>
              <a:rPr lang="en-US" dirty="0"/>
              <a:t>Valence Quarks (u, d), gluons and sea at moderate-high </a:t>
            </a:r>
            <a:r>
              <a:rPr lang="en-US" i="1" dirty="0"/>
              <a:t>x</a:t>
            </a:r>
          </a:p>
          <a:p>
            <a:pPr marL="1485900" lvl="2" indent="-342900"/>
            <a:r>
              <a:rPr lang="en-US" dirty="0"/>
              <a:t>Direct predictions for valence quarks by </a:t>
            </a:r>
            <a:r>
              <a:rPr lang="en-US" dirty="0" err="1"/>
              <a:t>pQCD</a:t>
            </a:r>
            <a:r>
              <a:rPr lang="en-US" dirty="0"/>
              <a:t>, </a:t>
            </a:r>
            <a:r>
              <a:rPr lang="en-US" dirty="0" err="1"/>
              <a:t>CFTh</a:t>
            </a:r>
            <a:r>
              <a:rPr lang="en-US" dirty="0"/>
              <a:t>/AdS</a:t>
            </a:r>
            <a:r>
              <a:rPr lang="en-US" baseline="-25000" dirty="0"/>
              <a:t>5</a:t>
            </a:r>
            <a:r>
              <a:rPr lang="en-US" dirty="0"/>
              <a:t>, DSE</a:t>
            </a:r>
          </a:p>
          <a:p>
            <a:pPr marL="1485900" lvl="2" indent="-342900"/>
            <a:r>
              <a:rPr lang="en-US" dirty="0"/>
              <a:t>Required for high-precision data from LHC etc. (high-x, low Q</a:t>
            </a:r>
            <a:r>
              <a:rPr lang="en-US" baseline="30000" dirty="0"/>
              <a:t>2</a:t>
            </a:r>
            <a:r>
              <a:rPr lang="en-US" dirty="0"/>
              <a:t> -&gt; lower x, high 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Sum Rules, tests of </a:t>
            </a:r>
            <a:r>
              <a:rPr lang="en-US" dirty="0" err="1">
                <a:latin typeface="Symbol" pitchFamily="2" charset="2"/>
              </a:rPr>
              <a:t>c</a:t>
            </a:r>
            <a:r>
              <a:rPr lang="en-US" dirty="0" err="1"/>
              <a:t>PT</a:t>
            </a:r>
            <a:br>
              <a:rPr lang="en-US" dirty="0"/>
            </a:b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can we learn from photocouplings for N* excitations?</a:t>
            </a:r>
          </a:p>
          <a:p>
            <a:pPr marL="800100" lvl="1" indent="-342900"/>
            <a:r>
              <a:rPr lang="en-US" dirty="0"/>
              <a:t>Test and understand duality – can we use it to “go higher in </a:t>
            </a:r>
            <a:r>
              <a:rPr lang="en-US" i="1" dirty="0"/>
              <a:t>x</a:t>
            </a:r>
            <a:r>
              <a:rPr lang="en-US" dirty="0"/>
              <a:t>”?</a:t>
            </a:r>
          </a:p>
          <a:p>
            <a:pPr marL="800100" lvl="1" indent="-342900"/>
            <a:r>
              <a:rPr lang="en-US" dirty="0"/>
              <a:t>Ultimate goal: Understand “Final State Interactions” in QCD</a:t>
            </a:r>
          </a:p>
          <a:p>
            <a:pPr marL="800100" lvl="1" indent="-342900"/>
            <a:r>
              <a:rPr lang="en-US" dirty="0"/>
              <a:t>Needed for parametrizations of structure functions -&gt; </a:t>
            </a:r>
            <a:br>
              <a:rPr lang="en-US" dirty="0"/>
            </a:br>
            <a:r>
              <a:rPr lang="en-US" dirty="0"/>
              <a:t>radiative corrections </a:t>
            </a:r>
            <a:br>
              <a:rPr lang="en-US" dirty="0"/>
            </a:b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Practical Application: Hyperfine Structure of (muonic) Hydrogen</a:t>
            </a:r>
          </a:p>
        </p:txBody>
      </p:sp>
    </p:spTree>
    <p:extLst>
      <p:ext uri="{BB962C8B-B14F-4D97-AF65-F5344CB8AC3E}">
        <p14:creationId xmlns:p14="http://schemas.microsoft.com/office/powerpoint/2010/main" val="398915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F67C-847E-0049-B19F-3E0A9587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54305"/>
            <a:ext cx="5791200" cy="1371600"/>
          </a:xfrm>
        </p:spPr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Valence </a:t>
            </a:r>
            <a:r>
              <a:rPr lang="en-US" dirty="0" err="1"/>
              <a:t>QUarks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A8C04-6525-6B4D-B4AC-E334B387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48"/>
            <a:ext cx="3417903" cy="2907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75D9F-9E4F-1C40-AE70-73502655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7188"/>
            <a:ext cx="3144527" cy="2506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4FB32B-164D-4F4B-BB16-B9A5D0852BFA}"/>
              </a:ext>
            </a:extLst>
          </p:cNvPr>
          <p:cNvSpPr txBox="1"/>
          <p:nvPr/>
        </p:nvSpPr>
        <p:spPr>
          <a:xfrm>
            <a:off x="1819656" y="3264408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1p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6A5EF-EF59-C54B-BC1E-19B2BCFF354E}"/>
              </a:ext>
            </a:extLst>
          </p:cNvPr>
          <p:cNvSpPr txBox="1"/>
          <p:nvPr/>
        </p:nvSpPr>
        <p:spPr>
          <a:xfrm>
            <a:off x="413344" y="5241227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1n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D9F67-AAD8-674D-B127-F2EBE132C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661" y="1953893"/>
            <a:ext cx="2364391" cy="1648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97CAAC-8126-2E4E-A3C9-E5A133E32F34}"/>
              </a:ext>
            </a:extLst>
          </p:cNvPr>
          <p:cNvSpPr txBox="1"/>
          <p:nvPr/>
        </p:nvSpPr>
        <p:spPr>
          <a:xfrm>
            <a:off x="4867656" y="1953893"/>
            <a:ext cx="1399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e.g., </a:t>
            </a:r>
            <a:r>
              <a:rPr lang="en-US" sz="1600" dirty="0" err="1"/>
              <a:t>BONuS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EEA8F3-6DDD-4142-B3E5-3AE006238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120" y="3900191"/>
            <a:ext cx="5791199" cy="2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6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F0E225-4648-AC48-9412-096AA3B12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24" y="4029566"/>
            <a:ext cx="3530352" cy="2647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01EF-CBC6-A246-8C2C-A6C6711E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249" y="0"/>
            <a:ext cx="5762226" cy="57880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Duality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E6AC15-5C2E-C74C-A76C-7EC7D1E66BE7}"/>
              </a:ext>
            </a:extLst>
          </p:cNvPr>
          <p:cNvSpPr/>
          <p:nvPr/>
        </p:nvSpPr>
        <p:spPr>
          <a:xfrm>
            <a:off x="-3094" y="40520"/>
            <a:ext cx="1987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" pitchFamily="2" charset="0"/>
              </a:rPr>
              <a:t>PHYSICAL REVIEW C </a:t>
            </a:r>
            <a:r>
              <a:rPr lang="en-US" sz="1200" b="1" dirty="0">
                <a:latin typeface="Times" pitchFamily="2" charset="0"/>
              </a:rPr>
              <a:t>100</a:t>
            </a:r>
            <a:r>
              <a:rPr lang="en-US" sz="1200" dirty="0">
                <a:latin typeface="Times" pitchFamily="2" charset="0"/>
              </a:rPr>
              <a:t>, 035201 (2019) 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A66C5-8467-DA4D-903D-98F1A526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627"/>
            <a:ext cx="1291720" cy="416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69718-9D7E-D844-8EE5-FC325903C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94" y="4649577"/>
            <a:ext cx="1291720" cy="220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DCC89-EA7A-7949-927A-543D8F0A3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40" y="486627"/>
            <a:ext cx="7058151" cy="3358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647AD5-079B-3F4F-B1E4-06A2527255FD}"/>
              </a:ext>
            </a:extLst>
          </p:cNvPr>
          <p:cNvSpPr txBox="1"/>
          <p:nvPr/>
        </p:nvSpPr>
        <p:spPr>
          <a:xfrm>
            <a:off x="6135624" y="1517434"/>
            <a:ext cx="7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F2n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93625-D8BE-CA4A-9B28-BEF50A29E3D4}"/>
              </a:ext>
            </a:extLst>
          </p:cNvPr>
          <p:cNvSpPr txBox="1"/>
          <p:nvPr/>
        </p:nvSpPr>
        <p:spPr>
          <a:xfrm>
            <a:off x="1591056" y="3840904"/>
            <a:ext cx="66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8284B6-432F-E04C-83FD-F2EDD600E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370" y="3811321"/>
            <a:ext cx="4062239" cy="30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8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43" y="1594207"/>
            <a:ext cx="8091844" cy="521405"/>
          </a:xfrm>
        </p:spPr>
        <p:txBody>
          <a:bodyPr>
            <a:normAutofit fontScale="92500"/>
          </a:bodyPr>
          <a:lstStyle/>
          <a:p>
            <a:pPr marL="517525" indent="-517525"/>
            <a:r>
              <a:rPr lang="en-US" dirty="0"/>
              <a:t>Putting it all together </a:t>
            </a:r>
            <a:r>
              <a:rPr lang="mr-IN" dirty="0"/>
              <a:t>–</a:t>
            </a:r>
            <a:r>
              <a:rPr lang="en-US" dirty="0"/>
              <a:t> example HFS (courtesy K. </a:t>
            </a:r>
            <a:r>
              <a:rPr lang="en-US" dirty="0" err="1"/>
              <a:t>Griffioen</a:t>
            </a:r>
            <a:r>
              <a:rPr lang="en-US" dirty="0"/>
              <a:t>, W&amp;M):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639" y="211712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levels in a Hydrogen-like Atom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" y="2069670"/>
            <a:ext cx="7039897" cy="46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54" y="2672115"/>
            <a:ext cx="1772060" cy="30007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808839" y="2496779"/>
            <a:ext cx="0" cy="16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40" y="3059865"/>
            <a:ext cx="4084254" cy="391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23" y="3522148"/>
            <a:ext cx="3873910" cy="453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965" y="4146733"/>
            <a:ext cx="2477729" cy="447368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rot="10800000" flipV="1">
            <a:off x="4798142" y="2972189"/>
            <a:ext cx="2536724" cy="2751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677" y="3587535"/>
            <a:ext cx="2931037" cy="36906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5761703" y="3059865"/>
            <a:ext cx="2231923" cy="52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3901" y="3927774"/>
            <a:ext cx="3234813" cy="5769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9922" y="4484267"/>
            <a:ext cx="2449359" cy="5110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4689" y="4972862"/>
            <a:ext cx="2484808" cy="1099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3900" y="6059025"/>
            <a:ext cx="3853119" cy="7910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0812" y="2436753"/>
            <a:ext cx="136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(21 cm)</a:t>
            </a:r>
          </a:p>
        </p:txBody>
      </p:sp>
      <p:sp>
        <p:nvSpPr>
          <p:cNvPr id="7" name="Oval 6"/>
          <p:cNvSpPr/>
          <p:nvPr/>
        </p:nvSpPr>
        <p:spPr>
          <a:xfrm>
            <a:off x="6174658" y="3956597"/>
            <a:ext cx="471948" cy="54811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61839" y="4456683"/>
            <a:ext cx="435374" cy="54811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30272" y="3498010"/>
            <a:ext cx="424438" cy="47763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7640" y="5358580"/>
            <a:ext cx="331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of form factors, (generalized</a:t>
            </a:r>
            <a:r>
              <a:rPr lang="en-US"/>
              <a:t>) polarizabilities </a:t>
            </a:r>
            <a:r>
              <a:rPr lang="en-US" dirty="0"/>
              <a:t>and (spin) structure functions </a:t>
            </a:r>
            <a:r>
              <a:rPr lang="en-US" b="1" dirty="0"/>
              <a:t>at small </a:t>
            </a:r>
            <a:r>
              <a:rPr lang="en-US" b="1" i="1" dirty="0"/>
              <a:t>Q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r>
              <a:rPr lang="en-US" dirty="0"/>
              <a:t>are crucial.</a:t>
            </a:r>
          </a:p>
        </p:txBody>
      </p:sp>
      <p:sp>
        <p:nvSpPr>
          <p:cNvPr id="13" name="Striped Right Arrow 12"/>
          <p:cNvSpPr/>
          <p:nvPr/>
        </p:nvSpPr>
        <p:spPr>
          <a:xfrm flipV="1">
            <a:off x="222352" y="5486399"/>
            <a:ext cx="751043" cy="160759"/>
          </a:xfrm>
          <a:prstGeom prst="striped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17677" y="2531825"/>
            <a:ext cx="96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Recoil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062472" y="2496779"/>
            <a:ext cx="112186" cy="175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62684" y="2152578"/>
            <a:ext cx="124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1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413683" y="4070622"/>
            <a:ext cx="91440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GDH,</a:t>
            </a:r>
          </a:p>
          <a:p>
            <a:pPr algn="ctr"/>
            <a:r>
              <a:rPr lang="en-US" sz="2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ChPT</a:t>
            </a:r>
            <a:endParaRPr lang="en-US" sz="28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071608" y="1877351"/>
            <a:ext cx="18810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800000"/>
                </a:solidFill>
                <a:latin typeface="Times" charset="0"/>
              </a:rPr>
              <a:t>  </a:t>
            </a:r>
            <a:br>
              <a:rPr lang="en-US" sz="3200" b="1" i="1" dirty="0">
                <a:solidFill>
                  <a:srgbClr val="800000"/>
                </a:solidFill>
                <a:latin typeface="Times" charset="0"/>
              </a:rPr>
            </a:br>
            <a:r>
              <a:rPr lang="en-US" sz="3200" b="1" i="1" dirty="0">
                <a:solidFill>
                  <a:srgbClr val="800000"/>
                </a:solidFill>
                <a:latin typeface="Times" charset="0"/>
              </a:rPr>
              <a:t>A</a:t>
            </a:r>
            <a:r>
              <a:rPr lang="en-US" sz="3200" b="1" i="1" baseline="-25000" dirty="0">
                <a:solidFill>
                  <a:srgbClr val="800000"/>
                </a:solidFill>
                <a:latin typeface="Times" charset="0"/>
              </a:rPr>
              <a:t>1</a:t>
            </a:r>
            <a:r>
              <a:rPr lang="en-US" sz="3200" b="1" i="1" dirty="0">
                <a:solidFill>
                  <a:srgbClr val="800000"/>
                </a:solidFill>
                <a:latin typeface="Times" charset="0"/>
              </a:rPr>
              <a:t>(x-&gt;1)</a:t>
            </a:r>
          </a:p>
        </p:txBody>
      </p:sp>
      <p:sp>
        <p:nvSpPr>
          <p:cNvPr id="11" name="WordArt 10"/>
          <p:cNvSpPr>
            <a:spLocks noChangeArrowheads="1" noChangeShapeType="1" noTextEdit="1"/>
          </p:cNvSpPr>
          <p:nvPr/>
        </p:nvSpPr>
        <p:spPr bwMode="auto">
          <a:xfrm>
            <a:off x="3402946" y="5587335"/>
            <a:ext cx="1035314" cy="666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TMD</a:t>
            </a:r>
          </a:p>
        </p:txBody>
      </p:sp>
      <p:sp>
        <p:nvSpPr>
          <p:cNvPr id="13" name="WordArt 12"/>
          <p:cNvSpPr>
            <a:spLocks noChangeArrowheads="1" noChangeShapeType="1" noTextEdit="1"/>
          </p:cNvSpPr>
          <p:nvPr/>
        </p:nvSpPr>
        <p:spPr bwMode="auto">
          <a:xfrm>
            <a:off x="4930564" y="6011631"/>
            <a:ext cx="13970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DVCS</a:t>
            </a:r>
          </a:p>
        </p:txBody>
      </p:sp>
      <p:sp>
        <p:nvSpPr>
          <p:cNvPr id="14" name="WordArt 13" descr="Narrow vertical"/>
          <p:cNvSpPr>
            <a:spLocks noChangeArrowheads="1" noChangeShapeType="1" noTextEdit="1"/>
          </p:cNvSpPr>
          <p:nvPr/>
        </p:nvSpPr>
        <p:spPr bwMode="auto">
          <a:xfrm>
            <a:off x="2732260" y="4359716"/>
            <a:ext cx="12700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PDFs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299075" y="5325831"/>
            <a:ext cx="1613018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en-US" sz="44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  <a:p>
            <a:pPr algn="ctr"/>
            <a:r>
              <a:rPr lang="en-US" sz="4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Sum</a:t>
            </a:r>
            <a:br>
              <a:rPr lang="en-US" sz="4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</a:br>
            <a:r>
              <a:rPr lang="en-US" sz="4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 Rules</a:t>
            </a:r>
          </a:p>
        </p:txBody>
      </p:sp>
      <p:sp>
        <p:nvSpPr>
          <p:cNvPr id="12" name="WordArt 11"/>
          <p:cNvSpPr>
            <a:spLocks noChangeArrowheads="1" noChangeShapeType="1" noTextEdit="1"/>
          </p:cNvSpPr>
          <p:nvPr/>
        </p:nvSpPr>
        <p:spPr bwMode="auto">
          <a:xfrm>
            <a:off x="6974883" y="4726285"/>
            <a:ext cx="1204997" cy="7919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Resonance</a:t>
            </a:r>
          </a:p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Structure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C5B9CF-AD09-1644-9CB8-905951328E93}"/>
              </a:ext>
            </a:extLst>
          </p:cNvPr>
          <p:cNvGrpSpPr/>
          <p:nvPr/>
        </p:nvGrpSpPr>
        <p:grpSpPr>
          <a:xfrm>
            <a:off x="5883303" y="3241647"/>
            <a:ext cx="3048000" cy="1371600"/>
            <a:chOff x="6121413" y="3996350"/>
            <a:chExt cx="3048000" cy="1371600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355214" y="4548791"/>
              <a:ext cx="27432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chemeClr val="hlink"/>
                  </a:solidFill>
                  <a:latin typeface="Times" charset="0"/>
                </a:rPr>
                <a:t>OPE, twist &gt;2</a:t>
              </a:r>
              <a:endParaRPr lang="en-US">
                <a:latin typeface="Times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269614" y="4091591"/>
              <a:ext cx="130968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0080"/>
                  </a:solidFill>
                  <a:latin typeface="Times" charset="0"/>
                </a:rPr>
                <a:t>Duality</a:t>
              </a:r>
              <a:endParaRPr lang="en-US">
                <a:latin typeface="Times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121413" y="3996350"/>
              <a:ext cx="3048000" cy="1371600"/>
            </a:xfrm>
            <a:custGeom>
              <a:avLst/>
              <a:gdLst>
                <a:gd name="T0" fmla="*/ 768 w 1920"/>
                <a:gd name="T1" fmla="*/ 48 h 864"/>
                <a:gd name="T2" fmla="*/ 432 w 1920"/>
                <a:gd name="T3" fmla="*/ 0 h 864"/>
                <a:gd name="T4" fmla="*/ 288 w 1920"/>
                <a:gd name="T5" fmla="*/ 96 h 864"/>
                <a:gd name="T6" fmla="*/ 48 w 1920"/>
                <a:gd name="T7" fmla="*/ 96 h 864"/>
                <a:gd name="T8" fmla="*/ 0 w 1920"/>
                <a:gd name="T9" fmla="*/ 336 h 864"/>
                <a:gd name="T10" fmla="*/ 0 w 1920"/>
                <a:gd name="T11" fmla="*/ 624 h 864"/>
                <a:gd name="T12" fmla="*/ 192 w 1920"/>
                <a:gd name="T13" fmla="*/ 816 h 864"/>
                <a:gd name="T14" fmla="*/ 528 w 1920"/>
                <a:gd name="T15" fmla="*/ 720 h 864"/>
                <a:gd name="T16" fmla="*/ 728 w 1920"/>
                <a:gd name="T17" fmla="*/ 800 h 864"/>
                <a:gd name="T18" fmla="*/ 1056 w 1920"/>
                <a:gd name="T19" fmla="*/ 864 h 864"/>
                <a:gd name="T20" fmla="*/ 1344 w 1920"/>
                <a:gd name="T21" fmla="*/ 768 h 864"/>
                <a:gd name="T22" fmla="*/ 1680 w 1920"/>
                <a:gd name="T23" fmla="*/ 864 h 864"/>
                <a:gd name="T24" fmla="*/ 1920 w 1920"/>
                <a:gd name="T25" fmla="*/ 576 h 864"/>
                <a:gd name="T26" fmla="*/ 1776 w 1920"/>
                <a:gd name="T27" fmla="*/ 432 h 864"/>
                <a:gd name="T28" fmla="*/ 1920 w 1920"/>
                <a:gd name="T29" fmla="*/ 288 h 864"/>
                <a:gd name="T30" fmla="*/ 1584 w 1920"/>
                <a:gd name="T31" fmla="*/ 192 h 864"/>
                <a:gd name="T32" fmla="*/ 1440 w 1920"/>
                <a:gd name="T33" fmla="*/ 48 h 864"/>
                <a:gd name="T34" fmla="*/ 1104 w 1920"/>
                <a:gd name="T35" fmla="*/ 96 h 864"/>
                <a:gd name="T36" fmla="*/ 912 w 1920"/>
                <a:gd name="T37" fmla="*/ 0 h 864"/>
                <a:gd name="T38" fmla="*/ 720 w 1920"/>
                <a:gd name="T39" fmla="*/ 4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0" h="864">
                  <a:moveTo>
                    <a:pt x="768" y="48"/>
                  </a:moveTo>
                  <a:lnTo>
                    <a:pt x="432" y="0"/>
                  </a:lnTo>
                  <a:lnTo>
                    <a:pt x="288" y="96"/>
                  </a:lnTo>
                  <a:lnTo>
                    <a:pt x="48" y="96"/>
                  </a:lnTo>
                  <a:lnTo>
                    <a:pt x="0" y="336"/>
                  </a:lnTo>
                  <a:lnTo>
                    <a:pt x="0" y="624"/>
                  </a:lnTo>
                  <a:lnTo>
                    <a:pt x="192" y="816"/>
                  </a:lnTo>
                  <a:lnTo>
                    <a:pt x="528" y="720"/>
                  </a:lnTo>
                  <a:cubicBezTo>
                    <a:pt x="730" y="770"/>
                    <a:pt x="704" y="703"/>
                    <a:pt x="728" y="800"/>
                  </a:cubicBezTo>
                  <a:lnTo>
                    <a:pt x="1056" y="864"/>
                  </a:lnTo>
                  <a:lnTo>
                    <a:pt x="1344" y="768"/>
                  </a:lnTo>
                  <a:lnTo>
                    <a:pt x="1680" y="864"/>
                  </a:lnTo>
                  <a:lnTo>
                    <a:pt x="1920" y="576"/>
                  </a:lnTo>
                  <a:lnTo>
                    <a:pt x="1776" y="432"/>
                  </a:lnTo>
                  <a:lnTo>
                    <a:pt x="1920" y="288"/>
                  </a:lnTo>
                  <a:lnTo>
                    <a:pt x="1584" y="192"/>
                  </a:lnTo>
                  <a:lnTo>
                    <a:pt x="1440" y="48"/>
                  </a:lnTo>
                  <a:lnTo>
                    <a:pt x="1104" y="96"/>
                  </a:lnTo>
                  <a:lnTo>
                    <a:pt x="912" y="0"/>
                  </a:lnTo>
                  <a:lnTo>
                    <a:pt x="720" y="48"/>
                  </a:lnTo>
                </a:path>
              </a:pathLst>
            </a:custGeom>
            <a:solidFill>
              <a:schemeClr val="accent1">
                <a:alpha val="21001"/>
              </a:schemeClr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WordArt 16"/>
          <p:cNvSpPr>
            <a:spLocks noChangeArrowheads="1" noChangeShapeType="1" noTextEdit="1"/>
          </p:cNvSpPr>
          <p:nvPr/>
        </p:nvSpPr>
        <p:spPr bwMode="auto">
          <a:xfrm>
            <a:off x="4508417" y="5056887"/>
            <a:ext cx="2425700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18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Orbital Angular Momentum</a:t>
            </a:r>
          </a:p>
        </p:txBody>
      </p:sp>
      <p:pic>
        <p:nvPicPr>
          <p:cNvPr id="18" name="Picture 13" descr="fig02-2"/>
          <p:cNvPicPr>
            <a:picLocks noChangeAspect="1" noChangeArrowheads="1"/>
          </p:cNvPicPr>
          <p:nvPr/>
        </p:nvPicPr>
        <p:blipFill>
          <a:blip r:embed="rId4"/>
          <a:srcRect l="7251" b="47865"/>
          <a:stretch>
            <a:fillRect/>
          </a:stretch>
        </p:blipFill>
        <p:spPr bwMode="auto">
          <a:xfrm>
            <a:off x="258530" y="767796"/>
            <a:ext cx="2568766" cy="2212408"/>
          </a:xfrm>
          <a:prstGeom prst="rect">
            <a:avLst/>
          </a:prstGeom>
          <a:noFill/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422457"/>
              </p:ext>
            </p:extLst>
          </p:nvPr>
        </p:nvGraphicFramePr>
        <p:xfrm>
          <a:off x="581572" y="3414706"/>
          <a:ext cx="16224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8" name="Equation" r:id="rId5" imgW="863600" imgH="228600" progId="Equation.3">
                  <p:embed/>
                </p:oleObj>
              </mc:Choice>
              <mc:Fallback>
                <p:oleObj name="Equation" r:id="rId5" imgW="863600" imgH="2286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572" y="3414706"/>
                        <a:ext cx="16224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59105" y="924719"/>
            <a:ext cx="549251" cy="28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20190370">
            <a:off x="374225" y="2412334"/>
            <a:ext cx="648834" cy="394243"/>
          </a:xfrm>
          <a:prstGeom prst="leftArrow">
            <a:avLst>
              <a:gd name="adj1" fmla="val 50000"/>
              <a:gd name="adj2" fmla="val 6175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9528" y="2486590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3"/>
                </a:solidFill>
              </a:rPr>
              <a:t>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44330" y="1121190"/>
            <a:ext cx="340250" cy="12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49516"/>
              </p:ext>
            </p:extLst>
          </p:nvPr>
        </p:nvGraphicFramePr>
        <p:xfrm>
          <a:off x="611920" y="835818"/>
          <a:ext cx="672660" cy="285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9" name="Equation" r:id="rId7" imgW="419100" imgH="177800" progId="Equation.3">
                  <p:embed/>
                </p:oleObj>
              </mc:Choice>
              <mc:Fallback>
                <p:oleObj name="Equation" r:id="rId7" imgW="419100" imgH="17780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920" y="835818"/>
                        <a:ext cx="672660" cy="285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 rot="20245021">
            <a:off x="1711053" y="2609004"/>
            <a:ext cx="821182" cy="432378"/>
            <a:chOff x="4201394" y="5124679"/>
            <a:chExt cx="821182" cy="432378"/>
          </a:xfrm>
        </p:grpSpPr>
        <p:sp>
          <p:nvSpPr>
            <p:cNvPr id="26" name="Curved Up Arrow 25"/>
            <p:cNvSpPr/>
            <p:nvPr/>
          </p:nvSpPr>
          <p:spPr>
            <a:xfrm>
              <a:off x="4602436" y="5235575"/>
              <a:ext cx="420140" cy="321482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Left Arrow 26"/>
            <p:cNvSpPr/>
            <p:nvPr/>
          </p:nvSpPr>
          <p:spPr>
            <a:xfrm>
              <a:off x="4201394" y="5124679"/>
              <a:ext cx="639757" cy="298689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794837" y="2706820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9"/>
          <a:stretch/>
        </p:blipFill>
        <p:spPr bwMode="auto">
          <a:xfrm>
            <a:off x="5465635" y="1203247"/>
            <a:ext cx="155463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r="50520"/>
          <a:stretch/>
        </p:blipFill>
        <p:spPr bwMode="auto">
          <a:xfrm>
            <a:off x="3426884" y="1203248"/>
            <a:ext cx="150368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08941" y="3693140"/>
            <a:ext cx="90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800000"/>
                </a:solidFill>
                <a:latin typeface="Symbol" charset="0"/>
              </a:rPr>
              <a:t>D</a:t>
            </a:r>
            <a:r>
              <a:rPr lang="en-US" sz="3200" b="1" i="1" dirty="0">
                <a:solidFill>
                  <a:srgbClr val="800000"/>
                </a:solidFill>
                <a:latin typeface="Times" charset="0"/>
              </a:rPr>
              <a:t>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63C77D-918D-5F46-A10C-4C4383A3D0BB}"/>
              </a:ext>
            </a:extLst>
          </p:cNvPr>
          <p:cNvGrpSpPr/>
          <p:nvPr/>
        </p:nvGrpSpPr>
        <p:grpSpPr>
          <a:xfrm>
            <a:off x="3042544" y="2706820"/>
            <a:ext cx="3478212" cy="1108075"/>
            <a:chOff x="4881106" y="2895301"/>
            <a:chExt cx="3478212" cy="1108075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5968141" y="3778269"/>
              <a:ext cx="1204997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10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2704279"/>
                </p:ext>
              </p:extLst>
            </p:nvPr>
          </p:nvGraphicFramePr>
          <p:xfrm>
            <a:off x="4881106" y="2895301"/>
            <a:ext cx="3478212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60" name="Equation" r:id="rId10" imgW="2235200" imgH="482600" progId="Equation.3">
                    <p:embed/>
                  </p:oleObj>
                </mc:Choice>
                <mc:Fallback>
                  <p:oleObj name="Equation" r:id="rId10" imgW="2235200" imgH="482600" progId="Equation.3">
                    <p:embed/>
                    <p:pic>
                      <p:nvPicPr>
                        <p:cNvPr id="32" name="Object 10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1106" y="2895301"/>
                          <a:ext cx="3478212" cy="750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6292626" y="3484263"/>
              <a:ext cx="612775" cy="519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>
                  <a:solidFill>
                    <a:srgbClr val="E11013"/>
                  </a:solidFill>
                  <a:latin typeface="Symbol" charset="0"/>
                </a:rPr>
                <a:t></a:t>
              </a:r>
              <a:endParaRPr lang="en-US" sz="1600" dirty="0">
                <a:solidFill>
                  <a:srgbClr val="E11013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1B0227A-BA9D-8940-9660-0462D07E76BE}"/>
              </a:ext>
            </a:extLst>
          </p:cNvPr>
          <p:cNvSpPr txBox="1"/>
          <p:nvPr/>
        </p:nvSpPr>
        <p:spPr>
          <a:xfrm rot="21139369">
            <a:off x="389731" y="5253875"/>
            <a:ext cx="20055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5FF53"/>
                </a:solidFill>
              </a:rPr>
              <a:t>CFT/AdS</a:t>
            </a:r>
            <a:r>
              <a:rPr lang="en-US" sz="2800" b="1" baseline="-25000" dirty="0">
                <a:solidFill>
                  <a:srgbClr val="55FF53"/>
                </a:solidFill>
              </a:rPr>
              <a:t>5</a:t>
            </a:r>
            <a:r>
              <a:rPr lang="en-US" sz="2800" b="1" dirty="0">
                <a:solidFill>
                  <a:srgbClr val="55FF53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47B453-ECB6-754C-85E4-7E0B57423A87}"/>
              </a:ext>
            </a:extLst>
          </p:cNvPr>
          <p:cNvSpPr txBox="1"/>
          <p:nvPr/>
        </p:nvSpPr>
        <p:spPr>
          <a:xfrm>
            <a:off x="-6372" y="3927447"/>
            <a:ext cx="1213265" cy="52322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pQCD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086" y="91713"/>
            <a:ext cx="5791200" cy="865420"/>
          </a:xfrm>
        </p:spPr>
        <p:txBody>
          <a:bodyPr/>
          <a:lstStyle/>
          <a:p>
            <a:r>
              <a:rPr lang="en-US" dirty="0"/>
              <a:t>Topics to Explore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D00FC7-EED4-6142-8367-35BA39EA1479}"/>
              </a:ext>
            </a:extLst>
          </p:cNvPr>
          <p:cNvSpPr txBox="1"/>
          <p:nvPr/>
        </p:nvSpPr>
        <p:spPr>
          <a:xfrm>
            <a:off x="55616" y="4644322"/>
            <a:ext cx="1134667" cy="461665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2400" b="1" dirty="0"/>
              <a:t>LQCD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6B8FFA-B280-BE41-9E93-6F038C88A7C9}"/>
              </a:ext>
            </a:extLst>
          </p:cNvPr>
          <p:cNvSpPr txBox="1"/>
          <p:nvPr/>
        </p:nvSpPr>
        <p:spPr>
          <a:xfrm>
            <a:off x="7268530" y="5705224"/>
            <a:ext cx="166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 Old Face" panose="02020602080505020303" pitchFamily="18" charset="77"/>
                <a:ea typeface="Ayuthaya" pitchFamily="2" charset="-34"/>
                <a:cs typeface="Ayuthaya" pitchFamily="2" charset="-34"/>
              </a:rPr>
              <a:t>Constituent Quark Model </a:t>
            </a:r>
          </a:p>
          <a:p>
            <a:r>
              <a:rPr lang="en-US" sz="1600" dirty="0"/>
              <a:t>(SU(6))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63FEB2-C551-B74B-B2F5-303E2D397E95}"/>
              </a:ext>
            </a:extLst>
          </p:cNvPr>
          <p:cNvSpPr/>
          <p:nvPr/>
        </p:nvSpPr>
        <p:spPr>
          <a:xfrm>
            <a:off x="2827296" y="3643293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800000"/>
                </a:solidFill>
                <a:latin typeface="Symbol" charset="0"/>
              </a:rPr>
              <a:t>D</a:t>
            </a:r>
            <a:r>
              <a:rPr lang="en-US" sz="3600" b="1" i="1" dirty="0" err="1">
                <a:solidFill>
                  <a:srgbClr val="800000"/>
                </a:solidFill>
                <a:latin typeface="Times" charset="0"/>
              </a:rPr>
              <a:t>q</a:t>
            </a:r>
            <a:r>
              <a:rPr lang="en-US" sz="3600" b="1" i="1" dirty="0">
                <a:solidFill>
                  <a:srgbClr val="800000"/>
                </a:solidFill>
                <a:latin typeface="Times" charset="0"/>
              </a:rPr>
              <a:t>, </a:t>
            </a:r>
            <a:r>
              <a:rPr lang="en-US" sz="3600" b="1" i="1" dirty="0" err="1">
                <a:solidFill>
                  <a:srgbClr val="800000"/>
                </a:solidFill>
                <a:latin typeface="Symbol" charset="0"/>
              </a:rPr>
              <a:t>D</a:t>
            </a:r>
            <a:r>
              <a:rPr lang="en-US" sz="3600" b="1" i="1" dirty="0" err="1">
                <a:solidFill>
                  <a:srgbClr val="800000"/>
                </a:solidFill>
                <a:latin typeface="Times" charset="0"/>
              </a:rPr>
              <a:t>q</a:t>
            </a:r>
            <a:endParaRPr lang="en-US" sz="36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C19493-F858-AB44-B9A2-5598E850815A}"/>
              </a:ext>
            </a:extLst>
          </p:cNvPr>
          <p:cNvCxnSpPr/>
          <p:nvPr/>
        </p:nvCxnSpPr>
        <p:spPr>
          <a:xfrm>
            <a:off x="3962502" y="3839387"/>
            <a:ext cx="20897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11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33400" y="5791200"/>
            <a:ext cx="2286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Traditional “1-D” Parton Distributions (PDFs)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(integrated over many variables) </a:t>
            </a:r>
          </a:p>
        </p:txBody>
      </p:sp>
      <p:pic>
        <p:nvPicPr>
          <p:cNvPr id="5" name="Picture 13" descr="fig0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b="47865"/>
          <a:stretch>
            <a:fillRect/>
          </a:stretch>
        </p:blipFill>
        <p:spPr bwMode="auto">
          <a:xfrm>
            <a:off x="457200" y="2724150"/>
            <a:ext cx="25685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304800" y="5348288"/>
          <a:ext cx="2814638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69" name="Equation" r:id="rId5" imgW="1498600" imgH="254000" progId="Equation.3">
                  <p:embed/>
                </p:oleObj>
              </mc:Choice>
              <mc:Fallback>
                <p:oleObj name="Equation" r:id="rId5" imgW="1498600" imgH="25400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48288"/>
                        <a:ext cx="2814638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57238" y="2881313"/>
            <a:ext cx="549275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Arrow 7"/>
          <p:cNvSpPr/>
          <p:nvPr/>
        </p:nvSpPr>
        <p:spPr>
          <a:xfrm rot="20190370">
            <a:off x="573088" y="4368800"/>
            <a:ext cx="649287" cy="393700"/>
          </a:xfrm>
          <a:prstGeom prst="leftArrow">
            <a:avLst>
              <a:gd name="adj1" fmla="val 50000"/>
              <a:gd name="adj2" fmla="val 6175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208198" y="4443272"/>
            <a:ext cx="49800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/>
                <a:solidFill>
                  <a:schemeClr val="accent3"/>
                </a:solidFill>
              </a:rPr>
              <a:t>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143000" y="3078163"/>
            <a:ext cx="339725" cy="122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811213" y="2792413"/>
          <a:ext cx="671512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0" name="Equation" r:id="rId7" imgW="419100" imgH="177800" progId="Equation.3">
                  <p:embed/>
                </p:oleObj>
              </mc:Choice>
              <mc:Fallback>
                <p:oleObj name="Equation" r:id="rId7" imgW="419100" imgH="177800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792413"/>
                        <a:ext cx="671512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3"/>
          <p:cNvGrpSpPr>
            <a:grpSpLocks/>
          </p:cNvGrpSpPr>
          <p:nvPr/>
        </p:nvGrpSpPr>
        <p:grpSpPr bwMode="auto">
          <a:xfrm rot="-1354979">
            <a:off x="1909763" y="4565650"/>
            <a:ext cx="820737" cy="431800"/>
            <a:chOff x="4201394" y="5124679"/>
            <a:chExt cx="821182" cy="432378"/>
          </a:xfrm>
        </p:grpSpPr>
        <p:sp>
          <p:nvSpPr>
            <p:cNvPr id="13" name="Curved Up Arrow 12"/>
            <p:cNvSpPr/>
            <p:nvPr/>
          </p:nvSpPr>
          <p:spPr>
            <a:xfrm>
              <a:off x="4601084" y="5234112"/>
              <a:ext cx="420916" cy="321104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Left Arrow 13"/>
            <p:cNvSpPr/>
            <p:nvPr/>
          </p:nvSpPr>
          <p:spPr>
            <a:xfrm>
              <a:off x="4201106" y="5124371"/>
              <a:ext cx="640109" cy="29885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93507" y="4663502"/>
            <a:ext cx="5551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3679825" y="1729586"/>
          <a:ext cx="43973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1" name="Equation" r:id="rId9" imgW="2679700" imgH="368300" progId="Equation.3">
                  <p:embed/>
                </p:oleObj>
              </mc:Choice>
              <mc:Fallback>
                <p:oleObj name="Equation" r:id="rId9" imgW="2679700" imgH="368300" progId="Equation.3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825" y="1729586"/>
                        <a:ext cx="439737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7200" y="1752600"/>
            <a:ext cx="4535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dirty="0">
                <a:latin typeface="+mn-lt"/>
              </a:rPr>
              <a:t>Parton model: DIS can access</a:t>
            </a: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3705038" y="2111375"/>
          <a:ext cx="54991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2" name="Equation" r:id="rId11" imgW="3441700" imgH="482600" progId="Equation.3">
                  <p:embed/>
                </p:oleObj>
              </mc:Choice>
              <mc:Fallback>
                <p:oleObj name="Equation" r:id="rId11" imgW="3441700" imgH="48260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038" y="2111375"/>
                        <a:ext cx="54991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59" y="3456201"/>
            <a:ext cx="487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709161" y="2876890"/>
            <a:ext cx="5226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At finite Q</a:t>
            </a:r>
            <a:r>
              <a:rPr lang="en-US" sz="1600" baseline="30000" dirty="0"/>
              <a:t>2</a:t>
            </a:r>
            <a:r>
              <a:rPr lang="en-US" sz="1600" dirty="0"/>
              <a:t>: </a:t>
            </a:r>
            <a:r>
              <a:rPr lang="en-US" sz="1600" dirty="0" err="1"/>
              <a:t>pQCD</a:t>
            </a:r>
            <a:r>
              <a:rPr lang="en-US" sz="1600" dirty="0"/>
              <a:t> evolution (</a:t>
            </a:r>
            <a:r>
              <a:rPr lang="en-US" sz="1600" i="1" dirty="0"/>
              <a:t>q</a:t>
            </a:r>
            <a:r>
              <a:rPr lang="en-US" sz="1600" dirty="0"/>
              <a:t>(</a:t>
            </a:r>
            <a:r>
              <a:rPr lang="en-US" sz="1600" i="1" dirty="0"/>
              <a:t>x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),</a:t>
            </a:r>
            <a:r>
              <a:rPr lang="en-US" sz="1600" dirty="0">
                <a:latin typeface="Symbol" charset="0"/>
                <a:cs typeface="Symbol" charset="0"/>
              </a:rPr>
              <a:t> </a:t>
            </a:r>
            <a:r>
              <a:rPr lang="en-US" sz="1600" dirty="0" err="1">
                <a:latin typeface="Symbol" charset="0"/>
                <a:cs typeface="Symbol" charset="0"/>
              </a:rPr>
              <a:t>D</a:t>
            </a:r>
            <a:r>
              <a:rPr lang="en-US" sz="1600" i="1" dirty="0" err="1"/>
              <a:t>q</a:t>
            </a:r>
            <a:r>
              <a:rPr lang="en-US" sz="1600" dirty="0"/>
              <a:t>(</a:t>
            </a:r>
            <a:r>
              <a:rPr lang="en-US" sz="1600" i="1" dirty="0"/>
              <a:t>x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  <a:endParaRPr lang="en-US" sz="1600" baseline="-25000" dirty="0"/>
          </a:p>
          <a:p>
            <a:r>
              <a:rPr lang="en-US" sz="1600" dirty="0"/>
              <a:t>⇒ DGLAP equations) and gluon radiation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9825" y="5202238"/>
            <a:ext cx="5468464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Jefferson Lab kinematics:                ⇒ target mass effects,</a:t>
            </a:r>
          </a:p>
          <a:p>
            <a:pPr>
              <a:defRPr/>
            </a:pPr>
            <a:r>
              <a:rPr lang="en-US" sz="1600" dirty="0"/>
              <a:t>higher twist contributions and resonance excitations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1400" dirty="0"/>
              <a:t>Non-zero</a:t>
            </a:r>
            <a:br>
              <a:rPr lang="en-US" dirty="0"/>
            </a:br>
            <a:endParaRPr lang="en-US" baseline="-25000" dirty="0"/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1600" dirty="0"/>
              <a:t>Further </a:t>
            </a:r>
            <a:r>
              <a:rPr lang="en-US" sz="1600" i="1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-dependence (power series in      )</a:t>
            </a:r>
          </a:p>
        </p:txBody>
      </p:sp>
      <p:graphicFrame>
        <p:nvGraphicFramePr>
          <p:cNvPr id="22" name="Object 23"/>
          <p:cNvGraphicFramePr>
            <a:graphicFrameLocks noChangeAspect="1"/>
          </p:cNvGraphicFramePr>
          <p:nvPr/>
        </p:nvGraphicFramePr>
        <p:xfrm>
          <a:off x="7735887" y="6209535"/>
          <a:ext cx="3413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3" name="Equation" r:id="rId14" imgW="241300" imgH="419100" progId="Equation.3">
                  <p:embed/>
                </p:oleObj>
              </mc:Choice>
              <mc:Fallback>
                <p:oleObj name="Equation" r:id="rId14" imgW="241300" imgH="419100" progId="Equation.3">
                  <p:embed/>
                  <p:pic>
                    <p:nvPicPr>
                      <p:cNvPr id="22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5887" y="6209535"/>
                        <a:ext cx="34131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3709162" y="4052679"/>
            <a:ext cx="203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⇒ access to gluons.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3709162" y="4536449"/>
            <a:ext cx="49196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SIDIS: Tag the flavor of the struck quark with the leading FS hadron ⇒ separate </a:t>
            </a:r>
            <a:r>
              <a:rPr lang="en-US" sz="1600" i="1" dirty="0"/>
              <a:t>q</a:t>
            </a:r>
            <a:r>
              <a:rPr lang="en-US" sz="1600" baseline="-25000" dirty="0"/>
              <a:t>i</a:t>
            </a:r>
            <a:r>
              <a:rPr lang="en-US" sz="1600" dirty="0"/>
              <a:t>(</a:t>
            </a:r>
            <a:r>
              <a:rPr lang="en-US" sz="1600" i="1" dirty="0"/>
              <a:t>x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), </a:t>
            </a:r>
            <a:r>
              <a:rPr lang="en-US" sz="1600" dirty="0" err="1">
                <a:latin typeface="Symbol" charset="0"/>
                <a:cs typeface="Symbol" charset="0"/>
              </a:rPr>
              <a:t>D</a:t>
            </a:r>
            <a:r>
              <a:rPr lang="en-US" sz="1600" i="1" dirty="0" err="1"/>
              <a:t>q</a:t>
            </a:r>
            <a:r>
              <a:rPr lang="en-US" sz="1600" baseline="-25000" dirty="0" err="1"/>
              <a:t>i</a:t>
            </a:r>
            <a:r>
              <a:rPr lang="en-US" sz="1600" dirty="0"/>
              <a:t>(</a:t>
            </a:r>
            <a:r>
              <a:rPr lang="en-US" sz="1600" i="1" dirty="0"/>
              <a:t>x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  <a:endParaRPr lang="en-US" sz="1600" baseline="-25000" dirty="0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457200" y="0"/>
            <a:ext cx="5997388" cy="1524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  <a:latin typeface="+mj-lt"/>
                <a:ea typeface="Osaka" charset="0"/>
                <a:cs typeface="Osaka" charset="0"/>
              </a:rPr>
              <a:t>Inclusive lepton scattering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4263" y="1816358"/>
            <a:ext cx="68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g</a:t>
            </a:r>
            <a:r>
              <a:rPr lang="en-US" baseline="-25000" dirty="0">
                <a:solidFill>
                  <a:srgbClr val="FF6600"/>
                </a:solidFill>
              </a:rPr>
              <a:t>2</a:t>
            </a:r>
            <a:r>
              <a:rPr lang="en-US" baseline="30000" dirty="0">
                <a:solidFill>
                  <a:srgbClr val="FF6600"/>
                </a:solidFill>
              </a:rPr>
              <a:t>WW</a:t>
            </a:r>
            <a:endParaRPr lang="en-US" dirty="0">
              <a:solidFill>
                <a:srgbClr val="FF6600"/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168838" y="5202238"/>
          <a:ext cx="786088" cy="314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4" name="Equation" r:id="rId16" imgW="571500" imgH="228600" progId="Equation.3">
                  <p:embed/>
                </p:oleObj>
              </mc:Choice>
              <mc:Fallback>
                <p:oleObj name="Equation" r:id="rId16" imgW="571500" imgH="228600" progId="Equation.3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68838" y="5202238"/>
                        <a:ext cx="786088" cy="314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873137" y="5830276"/>
          <a:ext cx="19335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5" name="Equation" r:id="rId18" imgW="1600200" imgH="469900" progId="Equation.3">
                  <p:embed/>
                </p:oleObj>
              </mc:Choice>
              <mc:Fallback>
                <p:oleObj name="Equation" r:id="rId18" imgW="1600200" imgH="469900" progId="Equation.3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73137" y="5830276"/>
                        <a:ext cx="193357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/>
        </p:nvGraphicFramePr>
        <p:xfrm>
          <a:off x="6826250" y="5891220"/>
          <a:ext cx="2213495" cy="339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76" name="Equation" r:id="rId20" imgW="1485900" imgH="228600" progId="Equation.3">
                  <p:embed/>
                </p:oleObj>
              </mc:Choice>
              <mc:Fallback>
                <p:oleObj name="Equation" r:id="rId20" imgW="1485900" imgH="228600" progId="Equation.3">
                  <p:embed/>
                  <p:pic>
                    <p:nvPicPr>
                      <p:cNvPr id="2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5891220"/>
                        <a:ext cx="2213495" cy="3398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7010400" y="2185690"/>
            <a:ext cx="1829725" cy="69120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7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68" y="402273"/>
            <a:ext cx="5791200" cy="652284"/>
          </a:xfrm>
        </p:spPr>
        <p:txBody>
          <a:bodyPr>
            <a:normAutofit/>
          </a:bodyPr>
          <a:lstStyle/>
          <a:p>
            <a:r>
              <a:rPr lang="en-US" cap="none" dirty="0"/>
              <a:t>3D </a:t>
            </a:r>
            <a:r>
              <a:rPr lang="en-US" cap="none" dirty="0" err="1"/>
              <a:t>Partonic</a:t>
            </a:r>
            <a:r>
              <a:rPr lang="en-US" cap="none" dirty="0"/>
              <a:t>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300" y="5831270"/>
            <a:ext cx="258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“1-D” Parton Distributions (PDFs) </a:t>
            </a:r>
            <a:r>
              <a:rPr lang="en-US" sz="1400" dirty="0"/>
              <a:t>(inclusive, integrated over many variables) </a:t>
            </a:r>
            <a:endParaRPr lang="en-US" dirty="0"/>
          </a:p>
        </p:txBody>
      </p:sp>
      <p:pic>
        <p:nvPicPr>
          <p:cNvPr id="4" name="Picture 13" descr="fig02-2"/>
          <p:cNvPicPr>
            <a:picLocks noChangeAspect="1" noChangeArrowheads="1"/>
          </p:cNvPicPr>
          <p:nvPr/>
        </p:nvPicPr>
        <p:blipFill>
          <a:blip r:embed="rId3"/>
          <a:srcRect l="7251" b="47865"/>
          <a:stretch>
            <a:fillRect/>
          </a:stretch>
        </p:blipFill>
        <p:spPr bwMode="auto">
          <a:xfrm>
            <a:off x="457200" y="2724478"/>
            <a:ext cx="2568766" cy="221240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57775" y="2881401"/>
            <a:ext cx="549251" cy="28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190370">
            <a:off x="572895" y="4369016"/>
            <a:ext cx="648834" cy="394243"/>
          </a:xfrm>
          <a:prstGeom prst="leftArrow">
            <a:avLst>
              <a:gd name="adj1" fmla="val 50000"/>
              <a:gd name="adj2" fmla="val 6175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208198" y="4443272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3"/>
                </a:solidFill>
              </a:rPr>
              <a:t>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143000" y="3077872"/>
            <a:ext cx="340250" cy="122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810590" y="2792500"/>
          <a:ext cx="672660" cy="285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66" name="Equation" r:id="rId4" imgW="419100" imgH="177800" progId="Equation.3">
                  <p:embed/>
                </p:oleObj>
              </mc:Choice>
              <mc:Fallback>
                <p:oleObj name="Equation" r:id="rId4" imgW="419100" imgH="1778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590" y="2792500"/>
                        <a:ext cx="672660" cy="285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 rot="20245021">
            <a:off x="1909723" y="4565686"/>
            <a:ext cx="821182" cy="432378"/>
            <a:chOff x="4201394" y="5124679"/>
            <a:chExt cx="821182" cy="432378"/>
          </a:xfrm>
        </p:grpSpPr>
        <p:sp>
          <p:nvSpPr>
            <p:cNvPr id="19" name="Curved Up Arrow 18"/>
            <p:cNvSpPr/>
            <p:nvPr/>
          </p:nvSpPr>
          <p:spPr>
            <a:xfrm>
              <a:off x="4602436" y="5235575"/>
              <a:ext cx="420140" cy="321482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4201394" y="5124679"/>
              <a:ext cx="639757" cy="298689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993507" y="4663502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</a:p>
        </p:txBody>
      </p:sp>
      <p:pic>
        <p:nvPicPr>
          <p:cNvPr id="23" name="Picture 13" descr="fig02-2"/>
          <p:cNvPicPr>
            <a:picLocks noChangeAspect="1" noChangeArrowheads="1"/>
          </p:cNvPicPr>
          <p:nvPr/>
        </p:nvPicPr>
        <p:blipFill>
          <a:blip r:embed="rId3"/>
          <a:srcRect l="7251" b="47865"/>
          <a:stretch>
            <a:fillRect/>
          </a:stretch>
        </p:blipFill>
        <p:spPr bwMode="auto">
          <a:xfrm>
            <a:off x="5473292" y="1109533"/>
            <a:ext cx="2568766" cy="221240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5773867" y="1266456"/>
            <a:ext cx="549251" cy="288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382597" y="2754070"/>
            <a:ext cx="855226" cy="567871"/>
            <a:chOff x="5212275" y="2754071"/>
            <a:chExt cx="1025546" cy="742255"/>
          </a:xfrm>
        </p:grpSpPr>
        <p:sp>
          <p:nvSpPr>
            <p:cNvPr id="25" name="Left Arrow 24"/>
            <p:cNvSpPr/>
            <p:nvPr/>
          </p:nvSpPr>
          <p:spPr>
            <a:xfrm rot="20190370">
              <a:off x="5588987" y="2754071"/>
              <a:ext cx="648834" cy="394243"/>
            </a:xfrm>
            <a:prstGeom prst="leftArrow">
              <a:avLst>
                <a:gd name="adj1" fmla="val 50000"/>
                <a:gd name="adj2" fmla="val 61757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5212275" y="2828327"/>
              <a:ext cx="522034" cy="667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/>
                  <a:solidFill>
                    <a:schemeClr val="accent3"/>
                  </a:solidFill>
                </a:rPr>
                <a:t>p</a:t>
              </a: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6113768" y="1381817"/>
            <a:ext cx="337461" cy="285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5886283" y="1320800"/>
          <a:ext cx="20478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67" name="Equation" r:id="rId6" imgW="127000" imgH="177800" progId="Equation.3">
                  <p:embed/>
                </p:oleObj>
              </mc:Choice>
              <mc:Fallback>
                <p:oleObj name="Equation" r:id="rId6" imgW="127000" imgH="1778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86283" y="1320800"/>
                        <a:ext cx="204787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886283" y="1928738"/>
            <a:ext cx="129349" cy="3723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015632" y="1752600"/>
            <a:ext cx="435598" cy="5485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5667129" y="1928738"/>
          <a:ext cx="348503" cy="47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68" name="Equation" r:id="rId8" imgW="177800" imgH="241300" progId="Equation.3">
                  <p:embed/>
                </p:oleObj>
              </mc:Choice>
              <mc:Fallback>
                <p:oleObj name="Equation" r:id="rId8" imgW="177800" imgH="241300" progId="Equation.3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67129" y="1928738"/>
                        <a:ext cx="348503" cy="472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6248400" y="1821477"/>
          <a:ext cx="310356" cy="479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69" name="Equation" r:id="rId10" imgW="139700" imgH="215900" progId="Equation.3">
                  <p:embed/>
                </p:oleObj>
              </mc:Choice>
              <mc:Fallback>
                <p:oleObj name="Equation" r:id="rId10" imgW="139700" imgH="215900" progId="Equation.3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48400" y="1821477"/>
                        <a:ext cx="310356" cy="479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ight Arrow 41"/>
          <p:cNvSpPr/>
          <p:nvPr/>
        </p:nvSpPr>
        <p:spPr>
          <a:xfrm rot="20590073">
            <a:off x="3342018" y="2641082"/>
            <a:ext cx="1527780" cy="43679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120217" y="2863338"/>
            <a:ext cx="921841" cy="727049"/>
            <a:chOff x="7120217" y="2863338"/>
            <a:chExt cx="968984" cy="838307"/>
          </a:xfrm>
        </p:grpSpPr>
        <p:grpSp>
          <p:nvGrpSpPr>
            <p:cNvPr id="29" name="Group 28"/>
            <p:cNvGrpSpPr/>
            <p:nvPr/>
          </p:nvGrpSpPr>
          <p:grpSpPr>
            <a:xfrm rot="15792330">
              <a:off x="6925815" y="3074865"/>
              <a:ext cx="821182" cy="432378"/>
              <a:chOff x="4201394" y="5124679"/>
              <a:chExt cx="821182" cy="432378"/>
            </a:xfrm>
          </p:grpSpPr>
          <p:sp>
            <p:nvSpPr>
              <p:cNvPr id="30" name="Curved Up Arrow 29"/>
              <p:cNvSpPr/>
              <p:nvPr/>
            </p:nvSpPr>
            <p:spPr>
              <a:xfrm>
                <a:off x="4602436" y="5235575"/>
                <a:ext cx="420140" cy="321482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Left Arrow 30"/>
              <p:cNvSpPr/>
              <p:nvPr/>
            </p:nvSpPr>
            <p:spPr>
              <a:xfrm>
                <a:off x="4201394" y="5124679"/>
                <a:ext cx="639757" cy="298689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7562394" y="2863338"/>
              <a:ext cx="526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7647697" y="2977352"/>
              <a:ext cx="35405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714455" y="152718"/>
            <a:ext cx="3245633" cy="65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3-D Picture of </a:t>
            </a:r>
            <a:r>
              <a:rPr lang="en-US" dirty="0" err="1"/>
              <a:t>parton</a:t>
            </a:r>
            <a:r>
              <a:rPr lang="en-US" dirty="0"/>
              <a:t> flavor, spin and momentum (TMDs)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6442469" y="728415"/>
          <a:ext cx="2360553" cy="421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0" name="Equation" r:id="rId12" imgW="1422400" imgH="254000" progId="Equation.3">
                  <p:embed/>
                </p:oleObj>
              </mc:Choice>
              <mc:Fallback>
                <p:oleObj name="Equation" r:id="rId12" imgW="1422400" imgH="254000" progId="Equation.3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42469" y="728415"/>
                        <a:ext cx="2360553" cy="421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/>
          <a:srcRect l="25228"/>
          <a:stretch/>
        </p:blipFill>
        <p:spPr>
          <a:xfrm>
            <a:off x="5001845" y="4247438"/>
            <a:ext cx="2174597" cy="2247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4312" y="5503863"/>
            <a:ext cx="1765776" cy="12446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982307" y="4413965"/>
            <a:ext cx="636955" cy="2811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796594" y="5983128"/>
            <a:ext cx="699088" cy="438867"/>
            <a:chOff x="5226367" y="2754071"/>
            <a:chExt cx="1011454" cy="840838"/>
          </a:xfrm>
        </p:grpSpPr>
        <p:sp>
          <p:nvSpPr>
            <p:cNvPr id="53" name="Left Arrow 52"/>
            <p:cNvSpPr/>
            <p:nvPr/>
          </p:nvSpPr>
          <p:spPr>
            <a:xfrm rot="20190370">
              <a:off x="5588987" y="2754071"/>
              <a:ext cx="648834" cy="394243"/>
            </a:xfrm>
            <a:prstGeom prst="leftArrow">
              <a:avLst>
                <a:gd name="adj1" fmla="val 50000"/>
                <a:gd name="adj2" fmla="val 61757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5226367" y="2828327"/>
              <a:ext cx="493848" cy="7665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/>
                  <a:solidFill>
                    <a:schemeClr val="accent3"/>
                  </a:solidFill>
                </a:rPr>
                <a:t>p</a:t>
              </a:r>
            </a:p>
          </p:txBody>
        </p:sp>
      </p:grpSp>
      <p:sp>
        <p:nvSpPr>
          <p:cNvPr id="56" name="Right Arrow 55"/>
          <p:cNvSpPr/>
          <p:nvPr/>
        </p:nvSpPr>
        <p:spPr>
          <a:xfrm rot="933771">
            <a:off x="3423940" y="4351424"/>
            <a:ext cx="1527780" cy="43679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6382306" y="3927287"/>
          <a:ext cx="16240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1" name="Equation" r:id="rId16" imgW="977900" imgH="241300" progId="Equation.3">
                  <p:embed/>
                </p:oleObj>
              </mc:Choice>
              <mc:Fallback>
                <p:oleObj name="Equation" r:id="rId16" imgW="977900" imgH="241300" progId="Equation.3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82306" y="3927287"/>
                        <a:ext cx="1624012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4761119" y="6446491"/>
            <a:ext cx="273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3-D </a:t>
            </a:r>
            <a:r>
              <a:rPr lang="en-US" dirty="0" err="1"/>
              <a:t>parton</a:t>
            </a:r>
            <a:r>
              <a:rPr lang="en-US" dirty="0"/>
              <a:t> orbits (GPDs)</a:t>
            </a: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18" y="4327337"/>
            <a:ext cx="1785570" cy="11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304800" y="5348288"/>
          <a:ext cx="2814638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2" name="Equation" r:id="rId19" imgW="1498600" imgH="254000" progId="Equation.3">
                  <p:embed/>
                </p:oleObj>
              </mc:Choice>
              <mc:Fallback>
                <p:oleObj name="Equation" r:id="rId19" imgW="1498600" imgH="254000" progId="Equation.3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04800" y="5348288"/>
                        <a:ext cx="2814638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3D-glasses-404_675044c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68" y="1320800"/>
            <a:ext cx="1492699" cy="1108440"/>
          </a:xfrm>
          <a:prstGeom prst="rect">
            <a:avLst/>
          </a:prstGeom>
        </p:spPr>
      </p:pic>
      <p:pic>
        <p:nvPicPr>
          <p:cNvPr id="6" name="Picture 5" descr="Smiling-Cyclops-3461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8" y="1172109"/>
            <a:ext cx="1088258" cy="14866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419" y="1158758"/>
            <a:ext cx="2325244" cy="662719"/>
          </a:xfrm>
        </p:spPr>
        <p:txBody>
          <a:bodyPr/>
          <a:lstStyle/>
          <a:p>
            <a:r>
              <a:rPr lang="en-US" dirty="0"/>
              <a:t>From 1-D to 3-D:</a:t>
            </a:r>
          </a:p>
        </p:txBody>
      </p:sp>
    </p:spTree>
    <p:extLst>
      <p:ext uri="{BB962C8B-B14F-4D97-AF65-F5344CB8AC3E}">
        <p14:creationId xmlns:p14="http://schemas.microsoft.com/office/powerpoint/2010/main" val="281296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9860"/>
            <a:ext cx="723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x-none" sz="3600" dirty="0"/>
              <a:t>Valence Region and moderate Q</a:t>
            </a:r>
            <a:r>
              <a:rPr lang="en-US" altLang="x-none" sz="3600" baseline="30000" dirty="0"/>
              <a:t>2</a:t>
            </a:r>
            <a:r>
              <a:rPr lang="en-US" altLang="x-none" sz="3600" dirty="0"/>
              <a:t>: SFs for x</a:t>
            </a:r>
            <a:r>
              <a:rPr lang="en-US" altLang="x-none" sz="3600" dirty="0">
                <a:sym typeface="Symbol" charset="2"/>
              </a:rPr>
              <a:t>1</a:t>
            </a:r>
            <a:endParaRPr lang="en-US" altLang="x-none" sz="3600" dirty="0"/>
          </a:p>
        </p:txBody>
      </p:sp>
      <p:sp>
        <p:nvSpPr>
          <p:cNvPr id="40966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228600" y="2270760"/>
            <a:ext cx="8610600" cy="4587240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x-none" sz="1600" dirty="0"/>
              <a:t>SU(6)-symmetric proton wave function in the “naïve” quark model:</a:t>
            </a:r>
            <a:br>
              <a:rPr lang="en-US" altLang="x-none" sz="1600" dirty="0"/>
            </a:br>
            <a:br>
              <a:rPr lang="en-US" altLang="x-none" sz="1600" dirty="0"/>
            </a:br>
            <a:br>
              <a:rPr lang="en-US" altLang="x-none" sz="1600" dirty="0"/>
            </a:br>
            <a:endParaRPr lang="en-US" altLang="x-none" sz="1600" dirty="0"/>
          </a:p>
          <a:p>
            <a:pPr eaLnBrk="1" hangingPunct="1">
              <a:lnSpc>
                <a:spcPct val="90000"/>
              </a:lnSpc>
            </a:pPr>
            <a:r>
              <a:rPr lang="en-US" altLang="x-none" sz="1600" dirty="0"/>
              <a:t>In this model: d/u = 1/2, </a:t>
            </a:r>
            <a:r>
              <a:rPr lang="en-US" altLang="x-none" sz="1600" dirty="0">
                <a:latin typeface="Symbol" charset="2"/>
              </a:rPr>
              <a:t>D</a:t>
            </a:r>
            <a:r>
              <a:rPr lang="en-US" altLang="x-none" sz="1600" dirty="0"/>
              <a:t>u/u = 2/3, </a:t>
            </a:r>
            <a:r>
              <a:rPr lang="en-US" altLang="x-none" sz="1600" dirty="0" err="1">
                <a:latin typeface="Symbol" charset="2"/>
              </a:rPr>
              <a:t>D</a:t>
            </a:r>
            <a:r>
              <a:rPr lang="en-US" altLang="x-none" sz="1600" dirty="0" err="1"/>
              <a:t>d</a:t>
            </a:r>
            <a:r>
              <a:rPr lang="en-US" altLang="x-none" sz="1600" dirty="0"/>
              <a:t>/d = -1/3 for all </a:t>
            </a:r>
            <a:r>
              <a:rPr lang="en-US" altLang="x-none" sz="1600" i="1" dirty="0"/>
              <a:t>x </a:t>
            </a:r>
            <a:r>
              <a:rPr lang="en-US" altLang="x-none" sz="1600" dirty="0">
                <a:sym typeface="Symbol" charset="2"/>
              </a:rPr>
              <a:t></a:t>
            </a:r>
            <a:br>
              <a:rPr lang="en-US" altLang="x-none" sz="1600" i="1" dirty="0">
                <a:sym typeface="Symbol" charset="2"/>
              </a:rPr>
            </a:br>
            <a:br>
              <a:rPr lang="en-US" altLang="x-none" sz="1600" i="1" dirty="0">
                <a:sym typeface="Symbol" charset="2"/>
              </a:rPr>
            </a:br>
            <a:br>
              <a:rPr lang="en-US" altLang="x-none" sz="1600" i="1" dirty="0">
                <a:sym typeface="Symbol" charset="2"/>
              </a:rPr>
            </a:br>
            <a:br>
              <a:rPr lang="en-US" altLang="x-none" sz="1600" i="1" dirty="0">
                <a:sym typeface="Symbol" charset="2"/>
              </a:rPr>
            </a:br>
            <a:endParaRPr lang="en-US" altLang="x-none" sz="1600" i="1" dirty="0">
              <a:sym typeface="Symbol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1600" dirty="0">
                <a:sym typeface="Symbol" charset="2"/>
              </a:rPr>
              <a:t>Relativistic Correction: lower component reduces axial charge, adds to orbital angular momentum (p-wave)  </a:t>
            </a:r>
            <a:br>
              <a:rPr lang="en-US" altLang="x-none" sz="1600" dirty="0">
                <a:sym typeface="Symbol" charset="2"/>
              </a:rPr>
            </a:br>
            <a:br>
              <a:rPr lang="en-US" altLang="x-none" sz="1600" dirty="0">
                <a:sym typeface="Symbol" charset="2"/>
              </a:rPr>
            </a:br>
            <a:br>
              <a:rPr lang="en-US" altLang="x-none" sz="1600" dirty="0">
                <a:sym typeface="Symbol" charset="2"/>
              </a:rPr>
            </a:br>
            <a:br>
              <a:rPr lang="en-US" altLang="x-none" sz="1600" dirty="0">
                <a:sym typeface="Symbol" charset="2"/>
              </a:rPr>
            </a:br>
            <a:endParaRPr lang="en-US" altLang="x-none" sz="1600" dirty="0">
              <a:sym typeface="Symbol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x-none" sz="1600" dirty="0"/>
              <a:t>Hyperfine structure effect in QM: S=1 suppressed =&gt; d/u = 0, </a:t>
            </a:r>
            <a:r>
              <a:rPr lang="en-US" altLang="x-none" sz="1600" dirty="0">
                <a:latin typeface="Symbol" charset="2"/>
              </a:rPr>
              <a:t>D</a:t>
            </a:r>
            <a:r>
              <a:rPr lang="en-US" altLang="x-none" sz="1600" dirty="0"/>
              <a:t>u/u = 1, </a:t>
            </a:r>
            <a:r>
              <a:rPr lang="en-US" altLang="x-none" sz="1600" dirty="0">
                <a:latin typeface="Symbol" charset="2"/>
              </a:rPr>
              <a:t>D</a:t>
            </a:r>
            <a:r>
              <a:rPr lang="en-US" altLang="x-none" sz="1600" dirty="0"/>
              <a:t>d/d = -1/3</a:t>
            </a:r>
            <a:br>
              <a:rPr lang="en-US" altLang="x-none" sz="1600" dirty="0"/>
            </a:br>
            <a:r>
              <a:rPr lang="en-US" altLang="x-none" sz="1600" dirty="0"/>
              <a:t>for </a:t>
            </a:r>
            <a:r>
              <a:rPr lang="en-US" altLang="x-none" sz="1600" i="1" dirty="0"/>
              <a:t>x </a:t>
            </a:r>
            <a:r>
              <a:rPr lang="en-US" altLang="x-none" sz="2000" dirty="0">
                <a:sym typeface="Symbol" charset="2"/>
              </a:rPr>
              <a:t></a:t>
            </a:r>
            <a:r>
              <a:rPr lang="en-US" altLang="x-none" sz="1600" dirty="0"/>
              <a:t> 1 </a:t>
            </a:r>
            <a:r>
              <a:rPr lang="en-US" altLang="x-none" sz="1600" i="1" dirty="0"/>
              <a:t>=&gt; A</a:t>
            </a:r>
            <a:r>
              <a:rPr lang="en-US" altLang="x-none" sz="1600" i="1" baseline="-25000" dirty="0"/>
              <a:t>1p</a:t>
            </a:r>
            <a:r>
              <a:rPr lang="en-US" altLang="x-none" sz="1600" i="1" dirty="0"/>
              <a:t> = </a:t>
            </a:r>
            <a:r>
              <a:rPr lang="en-US" altLang="x-none" sz="1600" dirty="0"/>
              <a:t>1</a:t>
            </a:r>
            <a:r>
              <a:rPr lang="en-US" altLang="x-none" sz="1600" i="1" dirty="0"/>
              <a:t>, A</a:t>
            </a:r>
            <a:r>
              <a:rPr lang="en-US" altLang="x-none" sz="1600" i="1" baseline="-25000" dirty="0"/>
              <a:t>1n</a:t>
            </a:r>
            <a:r>
              <a:rPr lang="en-US" altLang="x-none" sz="1600" i="1" dirty="0"/>
              <a:t> = </a:t>
            </a:r>
            <a:r>
              <a:rPr lang="en-US" altLang="x-none" sz="1600" dirty="0"/>
              <a:t>1</a:t>
            </a:r>
            <a:r>
              <a:rPr lang="en-US" altLang="x-none" sz="1600" i="1" dirty="0"/>
              <a:t>, A</a:t>
            </a:r>
            <a:r>
              <a:rPr lang="en-US" altLang="x-none" sz="1600" i="1" baseline="-25000" dirty="0"/>
              <a:t>1D</a:t>
            </a:r>
            <a:r>
              <a:rPr lang="en-US" altLang="x-none" sz="1600" i="1" dirty="0"/>
              <a:t> = </a:t>
            </a:r>
            <a:r>
              <a:rPr lang="en-US" altLang="x-none" sz="1600" dirty="0"/>
              <a:t>1</a:t>
            </a:r>
            <a:br>
              <a:rPr lang="en-US" altLang="x-none" sz="1600" dirty="0"/>
            </a:br>
            <a:endParaRPr lang="en-US" altLang="x-none" sz="1600" dirty="0"/>
          </a:p>
          <a:p>
            <a:pPr eaLnBrk="1" hangingPunct="1">
              <a:lnSpc>
                <a:spcPct val="90000"/>
              </a:lnSpc>
            </a:pPr>
            <a:r>
              <a:rPr lang="en-US" altLang="x-none" sz="1600" dirty="0" err="1"/>
              <a:t>pQCD</a:t>
            </a:r>
            <a:r>
              <a:rPr lang="en-US" altLang="x-none" sz="1600" dirty="0"/>
              <a:t>: helicity conservation (q</a:t>
            </a:r>
            <a:r>
              <a:rPr lang="en-US" altLang="x-none" sz="1600" dirty="0">
                <a:sym typeface="Symbol" charset="2"/>
              </a:rPr>
              <a:t></a:t>
            </a:r>
            <a:r>
              <a:rPr lang="en-US" altLang="x-none" sz="1600" dirty="0"/>
              <a:t>p) =&gt; d/u -&gt; 2/(9+1) = 1/5, </a:t>
            </a:r>
            <a:r>
              <a:rPr lang="en-US" altLang="x-none" sz="1600" dirty="0">
                <a:latin typeface="Symbol" charset="2"/>
              </a:rPr>
              <a:t>D</a:t>
            </a:r>
            <a:r>
              <a:rPr lang="en-US" altLang="x-none" sz="1600" dirty="0"/>
              <a:t>u/u -&gt; 1, </a:t>
            </a:r>
            <a:r>
              <a:rPr lang="en-US" altLang="x-none" sz="1600" dirty="0">
                <a:latin typeface="Symbol" charset="2"/>
              </a:rPr>
              <a:t>D</a:t>
            </a:r>
            <a:r>
              <a:rPr lang="en-US" altLang="x-none" sz="1600" dirty="0"/>
              <a:t>d/d -&gt; 1 for </a:t>
            </a:r>
            <a:r>
              <a:rPr lang="en-US" altLang="x-none" sz="1600" i="1" dirty="0"/>
              <a:t>x</a:t>
            </a:r>
            <a:r>
              <a:rPr lang="en-US" altLang="x-none" sz="1600" dirty="0"/>
              <a:t> </a:t>
            </a:r>
            <a:r>
              <a:rPr lang="en-US" altLang="x-none" sz="2000" dirty="0">
                <a:sym typeface="Symbol" charset="2"/>
              </a:rPr>
              <a:t></a:t>
            </a:r>
            <a:r>
              <a:rPr lang="en-US" altLang="x-none" sz="1600" dirty="0"/>
              <a:t> 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1600" dirty="0"/>
              <a:t>Modification due to orbital angular momentum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66464"/>
              </p:ext>
            </p:extLst>
          </p:nvPr>
        </p:nvGraphicFramePr>
        <p:xfrm>
          <a:off x="255588" y="2544098"/>
          <a:ext cx="6386885" cy="43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2" name="Equation" r:id="rId4" imgW="7950200" imgH="546100" progId="Equation.3">
                  <p:embed/>
                </p:oleObj>
              </mc:Choice>
              <mc:Fallback>
                <p:oleObj name="Equation" r:id="rId4" imgW="7950200" imgH="546100" progId="Equation.3">
                  <p:embed/>
                  <p:pic>
                    <p:nvPicPr>
                      <p:cNvPr id="409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2544098"/>
                        <a:ext cx="6386885" cy="43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350780"/>
              </p:ext>
            </p:extLst>
          </p:nvPr>
        </p:nvGraphicFramePr>
        <p:xfrm>
          <a:off x="255588" y="3452655"/>
          <a:ext cx="83058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3" name="Equation" r:id="rId6" imgW="5664200" imgH="495300" progId="Equation.3">
                  <p:embed/>
                </p:oleObj>
              </mc:Choice>
              <mc:Fallback>
                <p:oleObj name="Equation" r:id="rId6" imgW="5664200" imgH="495300" progId="Equation.3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3452655"/>
                        <a:ext cx="8305800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067574"/>
              </p:ext>
            </p:extLst>
          </p:nvPr>
        </p:nvGraphicFramePr>
        <p:xfrm>
          <a:off x="291941" y="4694157"/>
          <a:ext cx="6884111" cy="57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4" name="Equation" r:id="rId8" imgW="4660900" imgH="469900" progId="Equation.3">
                  <p:embed/>
                </p:oleObj>
              </mc:Choice>
              <mc:Fallback>
                <p:oleObj name="Equation" r:id="rId8" imgW="4660900" imgH="469900" progId="Equation.3">
                  <p:embed/>
                  <p:pic>
                    <p:nvPicPr>
                      <p:cNvPr id="409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" y="4694157"/>
                        <a:ext cx="6884111" cy="573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5">
            <a:extLst>
              <a:ext uri="{FF2B5EF4-FFF2-40B4-BE49-F238E27FC236}">
                <a16:creationId xmlns:a16="http://schemas.microsoft.com/office/drawing/2014/main" id="{58BDB640-5B0E-3F4A-9012-CBB2B2A05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b="14182"/>
          <a:stretch/>
        </p:blipFill>
        <p:spPr bwMode="auto">
          <a:xfrm>
            <a:off x="6736080" y="-77317"/>
            <a:ext cx="2407920" cy="23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4DF90-49BF-9A4A-9CA5-8546596F153A}"/>
              </a:ext>
            </a:extLst>
          </p:cNvPr>
          <p:cNvSpPr txBox="1"/>
          <p:nvPr/>
        </p:nvSpPr>
        <p:spPr>
          <a:xfrm>
            <a:off x="3995350" y="1458755"/>
            <a:ext cx="28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Valence quark polarization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964C7-661E-6847-8AAB-22BDFD2348F1}"/>
              </a:ext>
            </a:extLst>
          </p:cNvPr>
          <p:cNvSpPr txBox="1"/>
          <p:nvPr/>
        </p:nvSpPr>
        <p:spPr>
          <a:xfrm>
            <a:off x="6476589" y="-77317"/>
            <a:ext cx="259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53B47-F768-C04C-BBCD-FC2E99FADFD0}"/>
              </a:ext>
            </a:extLst>
          </p:cNvPr>
          <p:cNvSpPr txBox="1"/>
          <p:nvPr/>
        </p:nvSpPr>
        <p:spPr>
          <a:xfrm>
            <a:off x="6476589" y="2055198"/>
            <a:ext cx="343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231082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4513</TotalTime>
  <Words>943</Words>
  <Application>Microsoft Macintosh PowerPoint</Application>
  <PresentationFormat>On-screen Show (4:3)</PresentationFormat>
  <Paragraphs>178</Paragraphs>
  <Slides>13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 Black</vt:lpstr>
      <vt:lpstr>Baskerville Old Face</vt:lpstr>
      <vt:lpstr>Calibri</vt:lpstr>
      <vt:lpstr>Comic Sans MS</vt:lpstr>
      <vt:lpstr>Impact</vt:lpstr>
      <vt:lpstr>Symbol</vt:lpstr>
      <vt:lpstr>Tahoma</vt:lpstr>
      <vt:lpstr>Times</vt:lpstr>
      <vt:lpstr>Times New Roman</vt:lpstr>
      <vt:lpstr>Wingdings</vt:lpstr>
      <vt:lpstr>Essential</vt:lpstr>
      <vt:lpstr>Equation</vt:lpstr>
      <vt:lpstr>Chart</vt:lpstr>
      <vt:lpstr>Panel Questions </vt:lpstr>
      <vt:lpstr>Overview</vt:lpstr>
      <vt:lpstr>Example: Valence QUarks</vt:lpstr>
      <vt:lpstr>Example: Duality</vt:lpstr>
      <vt:lpstr>Energy levels in a Hydrogen-like Atom</vt:lpstr>
      <vt:lpstr>Topics to Explore</vt:lpstr>
      <vt:lpstr>PowerPoint Presentation</vt:lpstr>
      <vt:lpstr>3D Partonic Structure</vt:lpstr>
      <vt:lpstr>Valence Region and moderate Q2: SFs for x1</vt:lpstr>
      <vt:lpstr>The Limit Q2  0:</vt:lpstr>
      <vt:lpstr>Duality</vt:lpstr>
      <vt:lpstr>PowerPoint Presentation</vt:lpstr>
      <vt:lpstr>PowerPoint Presentation</vt:lpstr>
    </vt:vector>
  </TitlesOfParts>
  <Company>Old Dominion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Techniques for Polarized DIS and SIDIS</dc:title>
  <dc:creator>Sebastian Kuhn</dc:creator>
  <cp:lastModifiedBy>Kuhn, Sebastian E.</cp:lastModifiedBy>
  <cp:revision>378</cp:revision>
  <cp:lastPrinted>2019-11-07T19:28:46Z</cp:lastPrinted>
  <dcterms:created xsi:type="dcterms:W3CDTF">2011-06-14T15:31:20Z</dcterms:created>
  <dcterms:modified xsi:type="dcterms:W3CDTF">2019-11-08T15:34:19Z</dcterms:modified>
</cp:coreProperties>
</file>