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6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7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92084" r:id="rId1"/>
    <p:sldMasterId id="2147492112" r:id="rId2"/>
    <p:sldMasterId id="2147492134" r:id="rId3"/>
    <p:sldMasterId id="2147492141" r:id="rId4"/>
    <p:sldMasterId id="2147492148" r:id="rId5"/>
    <p:sldMasterId id="2147492160" r:id="rId6"/>
    <p:sldMasterId id="2147492174" r:id="rId7"/>
    <p:sldMasterId id="2147492187" r:id="rId8"/>
  </p:sldMasterIdLst>
  <p:notesMasterIdLst>
    <p:notesMasterId r:id="rId42"/>
  </p:notesMasterIdLst>
  <p:handoutMasterIdLst>
    <p:handoutMasterId r:id="rId43"/>
  </p:handoutMasterIdLst>
  <p:sldIdLst>
    <p:sldId id="892" r:id="rId9"/>
    <p:sldId id="893" r:id="rId10"/>
    <p:sldId id="894" r:id="rId11"/>
    <p:sldId id="895" r:id="rId12"/>
    <p:sldId id="896" r:id="rId13"/>
    <p:sldId id="918" r:id="rId14"/>
    <p:sldId id="919" r:id="rId15"/>
    <p:sldId id="920" r:id="rId16"/>
    <p:sldId id="916" r:id="rId17"/>
    <p:sldId id="921" r:id="rId18"/>
    <p:sldId id="909" r:id="rId19"/>
    <p:sldId id="922" r:id="rId20"/>
    <p:sldId id="923" r:id="rId21"/>
    <p:sldId id="901" r:id="rId22"/>
    <p:sldId id="902" r:id="rId23"/>
    <p:sldId id="903" r:id="rId24"/>
    <p:sldId id="917" r:id="rId25"/>
    <p:sldId id="899" r:id="rId26"/>
    <p:sldId id="898" r:id="rId27"/>
    <p:sldId id="910" r:id="rId28"/>
    <p:sldId id="900" r:id="rId29"/>
    <p:sldId id="904" r:id="rId30"/>
    <p:sldId id="911" r:id="rId31"/>
    <p:sldId id="905" r:id="rId32"/>
    <p:sldId id="906" r:id="rId33"/>
    <p:sldId id="912" r:id="rId34"/>
    <p:sldId id="913" r:id="rId35"/>
    <p:sldId id="914" r:id="rId36"/>
    <p:sldId id="915" r:id="rId37"/>
    <p:sldId id="907" r:id="rId38"/>
    <p:sldId id="908" r:id="rId39"/>
    <p:sldId id="924" r:id="rId40"/>
    <p:sldId id="925" r:id="rId41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4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kotz Mokeev" initials="VM" lastIdx="1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D661"/>
    <a:srgbClr val="FF66FF"/>
    <a:srgbClr val="E7FD63"/>
    <a:srgbClr val="E4F967"/>
    <a:srgbClr val="6666FF"/>
    <a:srgbClr val="3BE57C"/>
    <a:srgbClr val="0000CC"/>
    <a:srgbClr val="33CCFF"/>
    <a:srgbClr val="FFD9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32" autoAdjust="0"/>
    <p:restoredTop sz="94910" autoAdjust="0"/>
  </p:normalViewPr>
  <p:slideViewPr>
    <p:cSldViewPr snapToGrid="0" snapToObjects="1">
      <p:cViewPr varScale="1">
        <p:scale>
          <a:sx n="77" d="100"/>
          <a:sy n="77" d="100"/>
        </p:scale>
        <p:origin x="612" y="126"/>
      </p:cViewPr>
      <p:guideLst>
        <p:guide orient="horz" pos="3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>
        <p:scale>
          <a:sx n="75" d="100"/>
          <a:sy n="75" d="100"/>
        </p:scale>
        <p:origin x="1200" y="-312"/>
      </p:cViewPr>
      <p:guideLst>
        <p:guide orient="horz" pos="2932"/>
        <p:guide pos="221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12172" cy="45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06" tIns="45955" rIns="91906" bIns="45955" numCol="1" anchor="t" anchorCtr="0" compatLnSpc="1">
            <a:prstTxWarp prst="textNoShape">
              <a:avLst/>
            </a:prstTxWarp>
          </a:bodyPr>
          <a:lstStyle>
            <a:lvl1pPr algn="l" defTabSz="920750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929" y="1"/>
            <a:ext cx="3012172" cy="45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06" tIns="45955" rIns="91906" bIns="45955" numCol="1" anchor="t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5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7275"/>
            <a:ext cx="3012172" cy="459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06" tIns="45955" rIns="91906" bIns="45955" numCol="1" anchor="b" anchorCtr="0" compatLnSpc="1">
            <a:prstTxWarp prst="textNoShape">
              <a:avLst/>
            </a:prstTxWarp>
          </a:bodyPr>
          <a:lstStyle>
            <a:lvl1pPr algn="l" defTabSz="920750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5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0929" y="8837275"/>
            <a:ext cx="3012172" cy="459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06" tIns="45955" rIns="91906" bIns="45955" numCol="1" anchor="b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7856015-4752-48E0-896A-9421CA9A4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1955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47160" cy="4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3" tIns="46426" rIns="92853" bIns="46426" numCol="1" anchor="t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fr-FR"/>
              <a:t>V.</a:t>
            </a:r>
            <a:r>
              <a:rPr lang="fr-FR" err="1"/>
              <a:t>I.Mokeev</a:t>
            </a: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5940" y="1"/>
            <a:ext cx="3047160" cy="4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3" tIns="46426" rIns="92853" bIns="46426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7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701675"/>
            <a:ext cx="46513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322" y="4422569"/>
            <a:ext cx="5146456" cy="418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3" tIns="46426" rIns="92853" bIns="464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6712"/>
            <a:ext cx="3047160" cy="4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3" tIns="46426" rIns="92853" bIns="46426" numCol="1" anchor="b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5940" y="8846712"/>
            <a:ext cx="3047160" cy="4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3" tIns="46426" rIns="92853" bIns="46426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9A1427B-B066-4AD4-9F53-2671FA991A4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907335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701675"/>
            <a:ext cx="46513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A1427B-B066-4AD4-9F53-2671FA991A46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1427B-B066-4AD4-9F53-2671FA991A46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060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701675"/>
            <a:ext cx="46513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EEB99-E849-47B2-B3C3-5D96D66A5F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401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The omega has a relatively large cross section, so we wound up with some very nice data there, too. </a:t>
            </a:r>
          </a:p>
          <a:p>
            <a:r>
              <a:rPr lang="en-US" sz="1300" dirty="0"/>
              <a:t>The two sets of GRAAL data disagreed with each other, and our data suggest the earlier measurements are likely correct, while we agree within uncertainties with the CB-ELSA/TAPS data. </a:t>
            </a:r>
          </a:p>
          <a:p>
            <a:r>
              <a:rPr lang="en-US" sz="1300" dirty="0"/>
              <a:t>Again, we’ve vastly increased W coverage with this new CLAS data.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58143-FCEC-4C40-B8AD-CF4DAFFD60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486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– just show A1p and A1d results (incl eg1dvcs), 3He and JAM fits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D3ADA7-6965-E34D-B7DE-1832DA1B6C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272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701675"/>
            <a:ext cx="46513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Полученные в экспериментах на детекторе</a:t>
            </a:r>
            <a:r>
              <a:rPr lang="en-US" baseline="0" dirty="0" smtClean="0"/>
              <a:t> CLAS </a:t>
            </a:r>
            <a:r>
              <a:rPr lang="ru-RU" dirty="0" smtClean="0"/>
              <a:t>результаты по амплитудам электровозбуждения низколежаших нуклонных резонансов оказали значительное влияние на развитие теории структуры адронов и впервые обсепечили проверку теоретического описания динамики сильных взаимодействий в непертурбативной области. Впервые д</a:t>
            </a:r>
            <a:r>
              <a:rPr lang="en-US" dirty="0" smtClean="0"/>
              <a:t>o</a:t>
            </a:r>
            <a:r>
              <a:rPr lang="ru-RU" dirty="0" smtClean="0"/>
              <a:t>стигнуто хорошее описание амплитуд электровозбуждения 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  <a:sym typeface="Symbol" panose="05050102010706020507" pitchFamily="18" charset="2"/>
              </a:rPr>
              <a:t></a:t>
            </a:r>
            <a:r>
              <a:rPr lang="en-US" dirty="0" smtClean="0">
                <a:latin typeface="Symbol" panose="05050102010706020507" pitchFamily="18" charset="2"/>
              </a:rPr>
              <a:t>(</a:t>
            </a:r>
            <a:r>
              <a:rPr lang="en-US" dirty="0" smtClean="0"/>
              <a:t>1232)3/2+</a:t>
            </a:r>
            <a:r>
              <a:rPr lang="ru-RU" dirty="0" smtClean="0"/>
              <a:t> и </a:t>
            </a:r>
            <a:r>
              <a:rPr lang="en-US" dirty="0" smtClean="0"/>
              <a:t> N(1440)1/2+</a:t>
            </a:r>
            <a:r>
              <a:rPr lang="ru-RU" dirty="0" smtClean="0"/>
              <a:t>резонансов при</a:t>
            </a:r>
            <a:r>
              <a:rPr lang="en-US" baseline="0" dirty="0" smtClean="0"/>
              <a:t> Q</a:t>
            </a:r>
            <a:r>
              <a:rPr lang="en-US" baseline="30000" dirty="0" smtClean="0"/>
              <a:t>2</a:t>
            </a:r>
            <a:r>
              <a:rPr lang="en-US" baseline="0" dirty="0" smtClean="0"/>
              <a:t>&gt;2.0 GeV</a:t>
            </a:r>
            <a:r>
              <a:rPr lang="en-US" baseline="30000" dirty="0" smtClean="0"/>
              <a:t>2</a:t>
            </a:r>
            <a:r>
              <a:rPr lang="en-US" baseline="0" dirty="0" smtClean="0"/>
              <a:t> </a:t>
            </a:r>
            <a:r>
              <a:rPr lang="ru-RU" dirty="0" smtClean="0"/>
              <a:t>на основе фундаментального лагранжиана КХД  в рамках метода уравнений Дайсона-Швингера развитого теоретической группой.</a:t>
            </a:r>
            <a:r>
              <a:rPr lang="en-US" baseline="0" dirty="0" smtClean="0"/>
              <a:t> Argonne National Lab (ANL). </a:t>
            </a:r>
            <a:r>
              <a:rPr lang="ru-RU" dirty="0" smtClean="0"/>
              <a:t>На слайде приведено сравнение данных.</a:t>
            </a:r>
            <a:r>
              <a:rPr lang="en-US" baseline="0" dirty="0" smtClean="0"/>
              <a:t> CLAS </a:t>
            </a:r>
            <a:r>
              <a:rPr lang="ru-RU" dirty="0" smtClean="0"/>
              <a:t>по магнитному переходному форм фактору </a:t>
            </a:r>
            <a:r>
              <a:rPr lang="en-US" dirty="0" smtClean="0"/>
              <a:t>N→</a:t>
            </a:r>
            <a:r>
              <a:rPr lang="en-US" dirty="0" smtClean="0">
                <a:sym typeface="Symbol" panose="05050102010706020507" pitchFamily="18" charset="2"/>
              </a:rPr>
              <a:t></a:t>
            </a:r>
            <a:r>
              <a:rPr lang="en-US" dirty="0" smtClean="0"/>
              <a:t>(1232)3/2+</a:t>
            </a:r>
            <a:r>
              <a:rPr lang="en-US" baseline="0" dirty="0" smtClean="0"/>
              <a:t> </a:t>
            </a:r>
            <a:r>
              <a:rPr lang="ru-RU" dirty="0" smtClean="0"/>
              <a:t>с результатми его описания в рамках </a:t>
            </a:r>
            <a:r>
              <a:rPr lang="en-US" baseline="0" dirty="0" smtClean="0"/>
              <a:t> DSE</a:t>
            </a:r>
            <a:r>
              <a:rPr lang="ru-RU" dirty="0" smtClean="0"/>
              <a:t> подхода.  Результаты получены для: а) упрощенной параметеризации 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qq</a:t>
            </a:r>
            <a:r>
              <a:rPr lang="en-US" baseline="0" dirty="0" smtClean="0"/>
              <a:t>-</a:t>
            </a:r>
            <a:r>
              <a:rPr lang="ru-RU" dirty="0" smtClean="0"/>
              <a:t>взаимодеиствия как контактоного взаимодействия и б) реалистического </a:t>
            </a:r>
            <a:r>
              <a:rPr lang="en-US" dirty="0" err="1" smtClean="0"/>
              <a:t>qq</a:t>
            </a:r>
            <a:r>
              <a:rPr lang="en-US" dirty="0" smtClean="0"/>
              <a:t>-</a:t>
            </a:r>
            <a:r>
              <a:rPr lang="ru-RU" dirty="0" smtClean="0"/>
              <a:t>взаимодеиствия совпадаюшего с результатами полученными из решений уравнений Дайсона-Швингера для глюоннных пропагаторов и одетых кврак-глюонных вершин используя лагранжиан КХД.  Контактное взаимодействие, несмотря на модельные упрощения, воспроизводит динамическую генерацию масс легких одетых кварков ~300 МэВ, но при этом масса одетого кварка не зависит от импульса переносимого кварком.  В случае реалистичекого  </a:t>
            </a:r>
            <a:r>
              <a:rPr lang="en-US" dirty="0" err="1" smtClean="0"/>
              <a:t>qq</a:t>
            </a:r>
            <a:r>
              <a:rPr lang="en-US" dirty="0" smtClean="0"/>
              <a:t>-</a:t>
            </a:r>
            <a:r>
              <a:rPr lang="ru-RU" dirty="0" smtClean="0"/>
              <a:t>взаимодействия, масса одетого кварка зависит от импульса (правый рис слайда). Расчитанные в рамках </a:t>
            </a:r>
            <a:r>
              <a:rPr lang="en-US" baseline="0" dirty="0" smtClean="0"/>
              <a:t> DSE</a:t>
            </a:r>
            <a:r>
              <a:rPr lang="ru-RU" dirty="0" smtClean="0"/>
              <a:t>   </a:t>
            </a:r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ru-RU" dirty="0" smtClean="0"/>
              <a:t>-эволюция магнитного форм фактора показана на левом рис слайда для двух вариантов  </a:t>
            </a:r>
            <a:r>
              <a:rPr lang="en-US" dirty="0" err="1" smtClean="0"/>
              <a:t>qq</a:t>
            </a:r>
            <a:r>
              <a:rPr lang="en-US" dirty="0" smtClean="0"/>
              <a:t>-</a:t>
            </a:r>
            <a:r>
              <a:rPr lang="ru-RU" dirty="0" smtClean="0"/>
              <a:t>взаимодеиствия. Наблюдается значительное и возрастающее с</a:t>
            </a:r>
            <a:r>
              <a:rPr lang="en-US" dirty="0" smtClean="0"/>
              <a:t> Q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en-US" baseline="0" dirty="0" smtClean="0"/>
              <a:t>   </a:t>
            </a:r>
            <a:r>
              <a:rPr lang="ru-RU" dirty="0" smtClean="0"/>
              <a:t>расхождение между результатами эксперимента и  </a:t>
            </a:r>
            <a:r>
              <a:rPr lang="en-US" dirty="0" smtClean="0"/>
              <a:t>DSE</a:t>
            </a:r>
            <a:r>
              <a:rPr lang="ru-RU" dirty="0" smtClean="0"/>
              <a:t> для не зависящей от переносимого импульса массы одетого кварка (красная пунктирная линия). В тоже вермя,  результаты хорошо описивают данные при </a:t>
            </a:r>
            <a:r>
              <a:rPr lang="en-US" dirty="0" smtClean="0"/>
              <a:t> Q</a:t>
            </a:r>
            <a:r>
              <a:rPr lang="en-US" baseline="30000" dirty="0" smtClean="0"/>
              <a:t>2</a:t>
            </a:r>
            <a:r>
              <a:rPr lang="ru-RU" baseline="30000" dirty="0" smtClean="0"/>
              <a:t> </a:t>
            </a:r>
            <a:r>
              <a:rPr lang="ru-RU" dirty="0" smtClean="0"/>
              <a:t>&gt; </a:t>
            </a:r>
            <a:r>
              <a:rPr lang="en-US" dirty="0" smtClean="0"/>
              <a:t>1.8 GeV</a:t>
            </a:r>
            <a:r>
              <a:rPr lang="en-US" baseline="30000" dirty="0" smtClean="0"/>
              <a:t>2</a:t>
            </a:r>
            <a:r>
              <a:rPr lang="ru-RU" baseline="30000" dirty="0" smtClean="0"/>
              <a:t> </a:t>
            </a:r>
            <a:r>
              <a:rPr lang="ru-RU" dirty="0" smtClean="0"/>
              <a:t> в случае реалистического  </a:t>
            </a:r>
            <a:r>
              <a:rPr lang="en-US" dirty="0" err="1" smtClean="0"/>
              <a:t>qq</a:t>
            </a:r>
            <a:r>
              <a:rPr lang="en-US" dirty="0" smtClean="0"/>
              <a:t>-</a:t>
            </a:r>
            <a:r>
              <a:rPr lang="ru-RU" dirty="0" smtClean="0"/>
              <a:t>взаимодеиствия с массой одетого кварка зависящей от импульса. Таким образом</a:t>
            </a:r>
            <a:r>
              <a:rPr lang="en-US" dirty="0" smtClean="0"/>
              <a:t>,</a:t>
            </a:r>
            <a:r>
              <a:rPr lang="ru-RU" dirty="0" smtClean="0"/>
              <a:t> экспериментальные результаты детектора.</a:t>
            </a:r>
            <a:r>
              <a:rPr lang="en-US" baseline="0" dirty="0" smtClean="0"/>
              <a:t> CLAS</a:t>
            </a:r>
            <a:r>
              <a:rPr lang="ru-RU" dirty="0" smtClean="0"/>
              <a:t> по </a:t>
            </a:r>
            <a:r>
              <a:rPr lang="en-US" baseline="0" dirty="0" smtClean="0"/>
              <a:t> N→</a:t>
            </a:r>
            <a:r>
              <a:rPr lang="en-US" baseline="0" dirty="0" smtClean="0">
                <a:sym typeface="Symbol" panose="05050102010706020507" pitchFamily="18" charset="2"/>
              </a:rPr>
              <a:t></a:t>
            </a:r>
            <a:r>
              <a:rPr lang="en-US" baseline="0" dirty="0" smtClean="0"/>
              <a:t> </a:t>
            </a:r>
            <a:r>
              <a:rPr lang="ru-RU" dirty="0" smtClean="0"/>
              <a:t>магнитному форм фактору впервые подтвердили фундаментальные ожидания теории сильных взаимодеиствий в непертурбативной области о зависимости массы одетого кварка от импульса.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30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V. Mokeev, Hadron Mass,  APCTP, July 1 - July 5, 2018, Pohang, Korea  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30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A1427B-B066-4AD4-9F53-2671FA991A4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30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671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</a:t>
            </a:r>
            <a:r>
              <a:rPr lang="en-US" baseline="0" dirty="0"/>
              <a:t> of the DVCS data taken with CLAS on beam-spin asymmetries in deeply virtual photon production are shown in this graph. They cover a large range in kinematics in Q2, </a:t>
            </a:r>
            <a:r>
              <a:rPr lang="en-US" baseline="0" dirty="0" err="1"/>
              <a:t>xB</a:t>
            </a:r>
            <a:r>
              <a:rPr lang="en-US" baseline="0" dirty="0"/>
              <a:t> (or xi), and momentum transfer t to the proton. The data have high statistical precision as shown in this azimuthal angle dependence, and are fitted with the parameterization to extract the amplitude alpha, which becomes a single marker in one of these kinematical points here.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C4029-8637-5849-8D36-D9FD9BC2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073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1427B-B066-4AD4-9F53-2671FA991A46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2387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A7F71-A600-874B-8C52-75C3F91F2D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43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8593016" y="6519446"/>
            <a:ext cx="457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9A3FFD64-B555-4607-8194-F5EC2A301902}" type="slidenum">
              <a:rPr lang="fr-FR" sz="1600" smtClean="0">
                <a:solidFill>
                  <a:srgbClr val="000000"/>
                </a:solidFill>
              </a:rPr>
              <a:pPr/>
              <a:t>‹#›</a:t>
            </a:fld>
            <a:endParaRPr lang="en-US" sz="1600" dirty="0"/>
          </a:p>
        </p:txBody>
      </p:sp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155572" y="-30162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2000" kern="0">
                <a:latin typeface="Symbol" panose="05050102010706020507" pitchFamily="18" charset="2"/>
              </a:rPr>
              <a:t>g</a:t>
            </a:r>
            <a:r>
              <a:rPr lang="en-US" sz="2000" kern="0" baseline="-25000"/>
              <a:t>v</a:t>
            </a:r>
            <a:r>
              <a:rPr lang="en-US" sz="2000" kern="0"/>
              <a:t>pN* Electrocouplings from N</a:t>
            </a:r>
            <a:r>
              <a:rPr lang="en-US" sz="2000" kern="0">
                <a:latin typeface="Symbol" panose="05050102010706020507" pitchFamily="18" charset="2"/>
              </a:rPr>
              <a:t>p </a:t>
            </a:r>
            <a:r>
              <a:rPr lang="en-US" sz="2000" kern="0"/>
              <a:t>and </a:t>
            </a:r>
            <a:r>
              <a:rPr lang="en-US" sz="2000" kern="0">
                <a:latin typeface="Symbol" panose="05050102010706020507" pitchFamily="18" charset="2"/>
              </a:rPr>
              <a:t>p</a:t>
            </a:r>
            <a:r>
              <a:rPr lang="en-US" sz="2000" kern="0" baseline="30000"/>
              <a:t>+</a:t>
            </a:r>
            <a:r>
              <a:rPr lang="en-US" sz="2000" kern="0">
                <a:latin typeface="Symbol" panose="05050102010706020507" pitchFamily="18" charset="2"/>
              </a:rPr>
              <a:t>p</a:t>
            </a:r>
            <a:r>
              <a:rPr lang="en-US" sz="2000" kern="0" baseline="30000"/>
              <a:t>-</a:t>
            </a:r>
            <a:r>
              <a:rPr lang="en-US" sz="2000" kern="0"/>
              <a:t>p Electroproduction</a:t>
            </a:r>
            <a:endParaRPr lang="en-US" sz="2000" kern="0" dirty="0"/>
          </a:p>
        </p:txBody>
      </p:sp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0" y="559558"/>
            <a:ext cx="9144000" cy="0"/>
          </a:xfrm>
          <a:prstGeom prst="line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9552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ewlogo"/>
          <p:cNvPicPr>
            <a:picLocks noGrp="1"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6324600"/>
            <a:ext cx="14906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43559" y="6553200"/>
            <a:ext cx="486064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E450A-8325-4BEA-A47E-C9701C3E1CBF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46152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5" y="983118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17EC05-89DD-2747-8BD5-D09EA5FB8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6498000"/>
            <a:ext cx="1111680" cy="360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642D890-36E7-4164-945E-A5CDAF24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024126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DA2E160-CCEA-4310-AB3C-55EDFCD0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0298" y="6556918"/>
            <a:ext cx="705492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AFED2EB-D22D-4D07-BB60-99E0E02BF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843" y="65546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1437C7-48DA-4FEC-B5F1-AD37F27FEC1A}"/>
              </a:ext>
            </a:extLst>
          </p:cNvPr>
          <p:cNvCxnSpPr/>
          <p:nvPr userDrawn="1"/>
        </p:nvCxnSpPr>
        <p:spPr>
          <a:xfrm>
            <a:off x="0" y="735987"/>
            <a:ext cx="9144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CLAS-color-low.jpg">
            <a:extLst>
              <a:ext uri="{FF2B5EF4-FFF2-40B4-BE49-F238E27FC236}">
                <a16:creationId xmlns:a16="http://schemas.microsoft.com/office/drawing/2014/main" id="{8B36419B-8436-4236-A28E-EDCA31988D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0" y="2"/>
            <a:ext cx="1080000" cy="57737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3038D5E-98F4-40EC-98CB-C329780BA633}"/>
              </a:ext>
            </a:extLst>
          </p:cNvPr>
          <p:cNvCxnSpPr/>
          <p:nvPr userDrawn="1"/>
        </p:nvCxnSpPr>
        <p:spPr>
          <a:xfrm>
            <a:off x="1" y="6492240"/>
            <a:ext cx="9156357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82873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1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1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E6215D-64C1-3143-95EB-F40A99786B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6498000"/>
            <a:ext cx="1111680" cy="360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A2049BE-83A7-41A0-A431-366771C7F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024126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51BF4FF-A35F-43F6-8368-1D4B9DBB8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0298" y="6556918"/>
            <a:ext cx="705492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9893E26-A4A7-4BAE-B81C-7BCEC5E2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843" y="65546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BC576E-3CE6-4631-9632-D3394250988E}"/>
              </a:ext>
            </a:extLst>
          </p:cNvPr>
          <p:cNvCxnSpPr/>
          <p:nvPr userDrawn="1"/>
        </p:nvCxnSpPr>
        <p:spPr>
          <a:xfrm>
            <a:off x="0" y="735987"/>
            <a:ext cx="9144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CLAS-color-low.jpg">
            <a:extLst>
              <a:ext uri="{FF2B5EF4-FFF2-40B4-BE49-F238E27FC236}">
                <a16:creationId xmlns:a16="http://schemas.microsoft.com/office/drawing/2014/main" id="{45F0677F-422E-46B6-A63E-34B4942982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0" y="2"/>
            <a:ext cx="1080000" cy="57737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1C8EAC-90A3-497C-AC71-2CCB4397FD7D}"/>
              </a:ext>
            </a:extLst>
          </p:cNvPr>
          <p:cNvCxnSpPr/>
          <p:nvPr userDrawn="1"/>
        </p:nvCxnSpPr>
        <p:spPr>
          <a:xfrm>
            <a:off x="1" y="6492240"/>
            <a:ext cx="9156357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8795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B15728-DD89-E445-968B-1A519534EB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6498000"/>
            <a:ext cx="1111680" cy="360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22A01F1-21C6-404C-B33E-84A8CD4BE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024126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15087B14-24EA-4A73-96A4-A17830DA6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0298" y="6556918"/>
            <a:ext cx="705492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92036AA-CB22-4AEC-A4B0-2174D3DB5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843" y="65546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2E9FBD-F87D-4DBC-A36E-6B92A112A95A}"/>
              </a:ext>
            </a:extLst>
          </p:cNvPr>
          <p:cNvCxnSpPr/>
          <p:nvPr userDrawn="1"/>
        </p:nvCxnSpPr>
        <p:spPr>
          <a:xfrm>
            <a:off x="0" y="735987"/>
            <a:ext cx="9144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CLAS-color-low.jpg">
            <a:extLst>
              <a:ext uri="{FF2B5EF4-FFF2-40B4-BE49-F238E27FC236}">
                <a16:creationId xmlns:a16="http://schemas.microsoft.com/office/drawing/2014/main" id="{7738334F-3629-4C29-8A33-A527391857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0" y="2"/>
            <a:ext cx="1080000" cy="57737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71C6B4-5158-4A96-B472-06A32C0278F0}"/>
              </a:ext>
            </a:extLst>
          </p:cNvPr>
          <p:cNvCxnSpPr/>
          <p:nvPr userDrawn="1"/>
        </p:nvCxnSpPr>
        <p:spPr>
          <a:xfrm>
            <a:off x="1" y="6492240"/>
            <a:ext cx="9156357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254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5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5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EE48B1-A9CC-A94E-B79B-2A72480D5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6498000"/>
            <a:ext cx="1111680" cy="360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C2166B4-4E26-46E2-84BE-1572F0844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024126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4DA3647-0D27-469D-9660-F758E89D8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0298" y="6556918"/>
            <a:ext cx="705492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2CD38-25E2-49E5-B590-ED4108457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843" y="65546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DA91664-9D4B-4D32-9270-23D7D3FF2B28}"/>
              </a:ext>
            </a:extLst>
          </p:cNvPr>
          <p:cNvCxnSpPr/>
          <p:nvPr userDrawn="1"/>
        </p:nvCxnSpPr>
        <p:spPr>
          <a:xfrm>
            <a:off x="0" y="735987"/>
            <a:ext cx="9144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CLAS-color-low.jpg">
            <a:extLst>
              <a:ext uri="{FF2B5EF4-FFF2-40B4-BE49-F238E27FC236}">
                <a16:creationId xmlns:a16="http://schemas.microsoft.com/office/drawing/2014/main" id="{5A08E55C-92E8-42E1-9F11-A3188EF38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0" y="2"/>
            <a:ext cx="1080000" cy="57737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79AA95B-60F5-41F5-A3A8-C3D47F228B2A}"/>
              </a:ext>
            </a:extLst>
          </p:cNvPr>
          <p:cNvCxnSpPr/>
          <p:nvPr userDrawn="1"/>
        </p:nvCxnSpPr>
        <p:spPr>
          <a:xfrm>
            <a:off x="1" y="6492240"/>
            <a:ext cx="9156357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7900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5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5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D3DB2B-564B-AC44-809B-D3DEBBA53F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6498000"/>
            <a:ext cx="1111680" cy="360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284AF06-7DDE-4294-B5C4-039985271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024126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5313238-D9A7-4357-A1E3-3EA53AD3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0298" y="6556918"/>
            <a:ext cx="705492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A75D9F5-9685-460B-AB39-0CC00073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843" y="65546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B143A3-DA4C-4168-9947-7249E923BBDF}"/>
              </a:ext>
            </a:extLst>
          </p:cNvPr>
          <p:cNvCxnSpPr/>
          <p:nvPr userDrawn="1"/>
        </p:nvCxnSpPr>
        <p:spPr>
          <a:xfrm>
            <a:off x="0" y="735987"/>
            <a:ext cx="9144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CLAS-color-low.jpg">
            <a:extLst>
              <a:ext uri="{FF2B5EF4-FFF2-40B4-BE49-F238E27FC236}">
                <a16:creationId xmlns:a16="http://schemas.microsoft.com/office/drawing/2014/main" id="{E4695C3C-CD04-47B0-9973-FD4FD80BB1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0" y="2"/>
            <a:ext cx="1080000" cy="57737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E381FE-5346-43EE-8682-FB9CF666243E}"/>
              </a:ext>
            </a:extLst>
          </p:cNvPr>
          <p:cNvCxnSpPr/>
          <p:nvPr userDrawn="1"/>
        </p:nvCxnSpPr>
        <p:spPr>
          <a:xfrm>
            <a:off x="1" y="6492240"/>
            <a:ext cx="9156357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2902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5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7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4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9" y="1726359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48010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Strong QCD from Hadron Structure Experiments,         5-9 November 2019,    Jefferson Lab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9707-C771-5A4A-AA04-ADA7B89E1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537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240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104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8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492327" y="6522328"/>
            <a:ext cx="486064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796B2-6FF3-44A8-AE62-65B65FF0FC37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777901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028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603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080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125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14491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129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8353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640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424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" y="-1278447"/>
            <a:ext cx="9144000" cy="1042416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40"/>
            <a:ext cx="7696200" cy="1069975"/>
          </a:xfrm>
        </p:spPr>
        <p:txBody>
          <a:bodyPr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title footer_Blue_646.jp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gradFill flip="none" rotWithShape="0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0"/>
            <a:ext cx="800456" cy="10668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115473" y="228600"/>
            <a:ext cx="10275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35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NANJING</a:t>
            </a:r>
            <a:r>
              <a:rPr kumimoji="1" lang="zh-CN" altLang="en-US" sz="135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 </a:t>
            </a:r>
          </a:p>
        </p:txBody>
      </p:sp>
      <p:sp>
        <p:nvSpPr>
          <p:cNvPr id="4" name="文本框 3"/>
          <p:cNvSpPr txBox="1"/>
          <p:nvPr userDrawn="1"/>
        </p:nvSpPr>
        <p:spPr>
          <a:xfrm>
            <a:off x="180379" y="515035"/>
            <a:ext cx="1362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70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UNIVERSITY</a:t>
            </a:r>
            <a:endParaRPr kumimoji="1" lang="zh-CN" altLang="en-US" sz="2700" b="1" dirty="0">
              <a:solidFill>
                <a:schemeClr val="accent1">
                  <a:lumMod val="50000"/>
                </a:schemeClr>
              </a:solidFill>
              <a:latin typeface="Adobe Hebrew" charset="0"/>
              <a:ea typeface="Adobe Hebrew" charset="0"/>
              <a:cs typeface="Adobe Hebr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5051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>
              <a:defRPr sz="19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 sz="165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15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1513" y="6611939"/>
            <a:ext cx="3392487" cy="255011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.                                                                     Strong QCD 2021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18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492327" y="6522328"/>
            <a:ext cx="486064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85D9C-CD62-461C-A928-922F8D8C83D3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42717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2250" b="1" cap="none" baseline="0"/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4050" y="6629400"/>
            <a:ext cx="3528558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                              Strong QCD 2021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949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 u="none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66269" y="6629400"/>
            <a:ext cx="3295651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                              Strong QCD 2021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9923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                              Strong QCD 2021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785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.                                                                     Strong QCD 2021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447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                              Strong QCD 2021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438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479550"/>
          </a:xfrm>
        </p:spPr>
        <p:txBody>
          <a:bodyPr anchor="t"/>
          <a:lstStyle>
            <a:lvl1pPr algn="l">
              <a:defRPr sz="195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52601"/>
            <a:ext cx="3008313" cy="4419600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85018" y="6596148"/>
            <a:ext cx="3651019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                              Strong QCD 2021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957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5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                              Strong QCD 2021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5651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                              Strong QCD 2021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107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                              Strong QCD 2021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69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492327" y="6522328"/>
            <a:ext cx="486064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429A8-C0CB-4C1E-9DA0-BC44B52015E2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2211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74638"/>
            <a:ext cx="2095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74638"/>
            <a:ext cx="61341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492327" y="6522328"/>
            <a:ext cx="486064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EDFA3-F1F6-41DA-92C0-F5BCBD439CD1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88685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447800"/>
            <a:ext cx="8382000" cy="4724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492327" y="6522328"/>
            <a:ext cx="486064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CDC7F-851F-4BFD-A614-4ECDBD82F76D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86203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492327" y="6522328"/>
            <a:ext cx="486064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F4E70-8142-46F1-ACE4-91AB33693ACE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73472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235926" y="6553200"/>
            <a:ext cx="4373880" cy="304800"/>
          </a:xfrm>
          <a:prstGeom prst="rect">
            <a:avLst/>
          </a:prstGeom>
          <a:solidFill>
            <a:schemeClr val="bg1"/>
          </a:solidFill>
          <a:ln/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072961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492327" y="6522328"/>
            <a:ext cx="486064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A3FFD64-B555-4607-8194-F5EC2A301902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674660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492327" y="6522328"/>
            <a:ext cx="486064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F4E70-8142-46F1-ACE4-91AB33693ACE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661096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8593016" y="6519446"/>
            <a:ext cx="457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9A3FFD64-B555-4607-8194-F5EC2A301902}" type="slidenum">
              <a:rPr lang="fr-FR" sz="1600" smtClean="0">
                <a:solidFill>
                  <a:srgbClr val="000000"/>
                </a:solidFill>
              </a:rPr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9452582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593016" y="6519446"/>
            <a:ext cx="457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9A3FFD64-B555-4607-8194-F5EC2A301902}" type="slidenum">
              <a:rPr lang="fr-FR" sz="1600" smtClean="0">
                <a:solidFill>
                  <a:srgbClr val="000000"/>
                </a:solidFill>
              </a:rPr>
              <a:pPr/>
              <a:t>‹#›</a:t>
            </a:fld>
            <a:endParaRPr lang="en-US" sz="1600" dirty="0"/>
          </a:p>
        </p:txBody>
      </p:sp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0" y="559558"/>
            <a:ext cx="9144000" cy="0"/>
          </a:xfrm>
          <a:prstGeom prst="line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0895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8593016" y="6519446"/>
            <a:ext cx="457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9A3FFD64-B555-4607-8194-F5EC2A301902}" type="slidenum">
              <a:rPr lang="fr-FR" sz="1600" smtClean="0">
                <a:solidFill>
                  <a:srgbClr val="000000"/>
                </a:solidFill>
              </a:rPr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8000822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735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679491" y="6553200"/>
            <a:ext cx="486064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A3FFD64-B555-4607-8194-F5EC2A301902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946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235927" y="6553200"/>
            <a:ext cx="5925094" cy="304800"/>
          </a:xfrm>
          <a:prstGeom prst="rect">
            <a:avLst/>
          </a:prstGeom>
          <a:solidFill>
            <a:schemeClr val="bg1"/>
          </a:solidFill>
          <a:ln/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8220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79491" y="6553200"/>
            <a:ext cx="486064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F4E70-8142-46F1-ACE4-91AB33693ACE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3811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235926" y="6553200"/>
            <a:ext cx="4373880" cy="304800"/>
          </a:xfrm>
          <a:prstGeom prst="rect">
            <a:avLst/>
          </a:prstGeom>
          <a:solidFill>
            <a:schemeClr val="bg1"/>
          </a:solidFill>
          <a:ln/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883461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32891" y="6529754"/>
            <a:ext cx="5040923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A3FFD64-B555-4607-8194-F5EC2A301902}" type="slidenum">
              <a:rPr lang="fr-FR" smtClean="0"/>
              <a:pPr>
                <a:defRPr/>
              </a:pPr>
              <a:t>‹#›</a:t>
            </a:fld>
            <a:r>
              <a:rPr lang="fr-FR" dirty="0" err="1"/>
              <a:t>kjhkjhpoipoipoipo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801855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79491" y="6553200"/>
            <a:ext cx="486064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F4E70-8142-46F1-ACE4-91AB33693ACE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217499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752028" y="6389134"/>
            <a:ext cx="1144858" cy="365125"/>
          </a:xfrm>
          <a:prstGeom prst="rect">
            <a:avLst/>
          </a:prstGeom>
        </p:spPr>
        <p:txBody>
          <a:bodyPr/>
          <a:lstStyle/>
          <a:p>
            <a:fld id="{06568028-AE88-4F03-B296-5B39D025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5466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3017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8616462" y="6519446"/>
            <a:ext cx="4363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A3FFD64-B555-4607-8194-F5EC2A301902}" type="slidenum">
              <a:rPr lang="fr-FR" sz="1600" smtClean="0">
                <a:solidFill>
                  <a:srgbClr val="000000"/>
                </a:solidFill>
              </a:rPr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2283874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8766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752028" y="6389134"/>
            <a:ext cx="114485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A3FFD64-B555-4607-8194-F5EC2A301902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6888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235927" y="6553200"/>
            <a:ext cx="5925094" cy="304800"/>
          </a:xfrm>
          <a:prstGeom prst="rect">
            <a:avLst/>
          </a:prstGeom>
          <a:solidFill>
            <a:schemeClr val="bg1"/>
          </a:solidFill>
          <a:ln/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 err="1">
                <a:solidFill>
                  <a:srgbClr val="333399"/>
                </a:solidFill>
                <a:latin typeface="Arial" charset="0"/>
              </a:rPr>
              <a:t>V.I.Mokeev</a:t>
            </a:r>
            <a:r>
              <a:rPr lang="en-US" dirty="0">
                <a:solidFill>
                  <a:srgbClr val="333399"/>
                </a:solidFill>
                <a:latin typeface="Arial" charset="0"/>
              </a:rPr>
              <a:t>, FB21 International Conference </a:t>
            </a:r>
            <a:r>
              <a:rPr lang="en-US" dirty="0" err="1">
                <a:solidFill>
                  <a:srgbClr val="333399"/>
                </a:solidFill>
                <a:latin typeface="Arial" charset="0"/>
              </a:rPr>
              <a:t>Chcago</a:t>
            </a:r>
            <a:r>
              <a:rPr lang="en-US" dirty="0">
                <a:solidFill>
                  <a:srgbClr val="333399"/>
                </a:solidFill>
                <a:latin typeface="Arial" charset="0"/>
              </a:rPr>
              <a:t> IL, USA, May 18-22, 2015 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2129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752028" y="6389134"/>
            <a:ext cx="1144858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F4E70-8142-46F1-ACE4-91AB33693ACE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0575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235926" y="6553200"/>
            <a:ext cx="4373880" cy="304800"/>
          </a:xfrm>
          <a:prstGeom prst="rect">
            <a:avLst/>
          </a:prstGeom>
          <a:solidFill>
            <a:schemeClr val="bg1"/>
          </a:solidFill>
          <a:ln/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 err="1">
                <a:solidFill>
                  <a:srgbClr val="333399"/>
                </a:solidFill>
                <a:latin typeface="Arial" charset="0"/>
              </a:rPr>
              <a:t>V.I.Mokeev</a:t>
            </a:r>
            <a:r>
              <a:rPr lang="en-US" dirty="0">
                <a:solidFill>
                  <a:srgbClr val="333399"/>
                </a:solidFill>
                <a:latin typeface="Arial" charset="0"/>
              </a:rPr>
              <a:t>,  ECT* 2015 Workshop on Nucleon Resonances, October 12-16, 2015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43686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752028" y="6389134"/>
            <a:ext cx="114485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A3FFD64-B555-4607-8194-F5EC2A301902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32822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752028" y="6389134"/>
            <a:ext cx="1144858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F4E70-8142-46F1-ACE4-91AB33693AC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296302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425258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2400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492327" y="6522328"/>
            <a:ext cx="486064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A3FFD64-B555-4607-8194-F5EC2A301902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76831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752028" y="6389134"/>
            <a:ext cx="114485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A3FFD64-B555-4607-8194-F5EC2A301902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22584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235927" y="6553200"/>
            <a:ext cx="5925094" cy="304800"/>
          </a:xfrm>
          <a:prstGeom prst="rect">
            <a:avLst/>
          </a:prstGeom>
          <a:solidFill>
            <a:schemeClr val="bg1"/>
          </a:solidFill>
          <a:ln/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 err="1">
                <a:solidFill>
                  <a:srgbClr val="333399"/>
                </a:solidFill>
                <a:latin typeface="Arial" charset="0"/>
              </a:rPr>
              <a:t>V.I.Mokeev</a:t>
            </a:r>
            <a:r>
              <a:rPr lang="en-US" dirty="0">
                <a:solidFill>
                  <a:srgbClr val="333399"/>
                </a:solidFill>
                <a:latin typeface="Arial" charset="0"/>
              </a:rPr>
              <a:t>, FB21 International Conference </a:t>
            </a:r>
            <a:r>
              <a:rPr lang="en-US" dirty="0" err="1">
                <a:solidFill>
                  <a:srgbClr val="333399"/>
                </a:solidFill>
                <a:latin typeface="Arial" charset="0"/>
              </a:rPr>
              <a:t>Chcago</a:t>
            </a:r>
            <a:r>
              <a:rPr lang="en-US" dirty="0">
                <a:solidFill>
                  <a:srgbClr val="333399"/>
                </a:solidFill>
                <a:latin typeface="Arial" charset="0"/>
              </a:rPr>
              <a:t> IL, USA, May 18-22, 2015 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4365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752028" y="6389134"/>
            <a:ext cx="1144858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F4E70-8142-46F1-ACE4-91AB33693ACE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76788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235926" y="6553200"/>
            <a:ext cx="4373880" cy="304800"/>
          </a:xfrm>
          <a:prstGeom prst="rect">
            <a:avLst/>
          </a:prstGeom>
          <a:solidFill>
            <a:schemeClr val="bg1"/>
          </a:solidFill>
          <a:ln/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 err="1">
                <a:solidFill>
                  <a:srgbClr val="333399"/>
                </a:solidFill>
                <a:latin typeface="Arial" charset="0"/>
              </a:rPr>
              <a:t>V.I.Mokeev</a:t>
            </a:r>
            <a:r>
              <a:rPr lang="en-US" dirty="0">
                <a:solidFill>
                  <a:srgbClr val="333399"/>
                </a:solidFill>
                <a:latin typeface="Arial" charset="0"/>
              </a:rPr>
              <a:t>,  ECT* 2015 Workshop on Nucleon Resonances, October 12-16, 2015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645107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752028" y="6389134"/>
            <a:ext cx="114485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A3FFD64-B555-4607-8194-F5EC2A301902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00387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752028" y="6389134"/>
            <a:ext cx="1144858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F4E70-8142-46F1-ACE4-91AB33693AC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191582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599443" y="6541861"/>
            <a:ext cx="2057400" cy="365125"/>
          </a:xfrm>
          <a:prstGeom prst="rect">
            <a:avLst/>
          </a:prstGeom>
        </p:spPr>
        <p:txBody>
          <a:bodyPr/>
          <a:lstStyle/>
          <a:p>
            <a:fld id="{05A3D162-96D2-41CC-AE16-7AE67E9C4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0928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3"/>
          <p:cNvSpPr txBox="1">
            <a:spLocks noChangeArrowheads="1"/>
          </p:cNvSpPr>
          <p:nvPr userDrawn="1"/>
        </p:nvSpPr>
        <p:spPr bwMode="auto">
          <a:xfrm>
            <a:off x="8367804" y="6518031"/>
            <a:ext cx="48606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fld id="{9A3FFD64-B555-4607-8194-F5EC2A301902}" type="slidenum">
              <a:rPr lang="fr-FR" sz="105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9429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2133600" y="6675120"/>
            <a:ext cx="70104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dirty="0">
              <a:latin typeface="Arial" charset="0"/>
              <a:cs typeface="+mn-cs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2190111" y="6625956"/>
            <a:ext cx="782313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000" dirty="0" smtClean="0">
                <a:solidFill>
                  <a:srgbClr val="333399"/>
                </a:solidFill>
                <a:latin typeface="Arial" charset="0"/>
                <a:cs typeface="+mn-cs"/>
              </a:rPr>
              <a:t>V.I. Mokeev,</a:t>
            </a:r>
            <a:r>
              <a:rPr lang="en-US" sz="1000" baseline="0" dirty="0" smtClean="0">
                <a:solidFill>
                  <a:srgbClr val="333399"/>
                </a:solidFill>
                <a:latin typeface="Arial" charset="0"/>
                <a:cs typeface="+mn-cs"/>
              </a:rPr>
              <a:t>  Informal Hall-B/Theory Center Meeting, June 6, 2017   </a:t>
            </a:r>
            <a:r>
              <a:rPr lang="en-US" sz="1000" dirty="0" smtClean="0">
                <a:solidFill>
                  <a:srgbClr val="333399"/>
                </a:solidFill>
                <a:latin typeface="Arial" charset="0"/>
                <a:cs typeface="+mn-cs"/>
              </a:rPr>
              <a:t>    </a:t>
            </a:r>
            <a:fld id="{69948C23-E571-4B48-94B7-E710474B1A2D}" type="slidenum">
              <a:rPr lang="en-US" sz="1000" smtClean="0">
                <a:solidFill>
                  <a:srgbClr val="333399"/>
                </a:solidFill>
                <a:latin typeface="Arial" charset="0"/>
                <a:cs typeface="+mn-cs"/>
              </a:rPr>
              <a:pPr eaLnBrk="0" hangingPunct="0">
                <a:defRPr/>
              </a:pPr>
              <a:t>‹#›</a:t>
            </a:fld>
            <a:endParaRPr lang="en-US" sz="1000" dirty="0">
              <a:solidFill>
                <a:srgbClr val="333399"/>
              </a:solidFill>
              <a:latin typeface="Arial" charset="0"/>
              <a:cs typeface="+mn-cs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0" y="6675120"/>
            <a:ext cx="6096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pic>
        <p:nvPicPr>
          <p:cNvPr id="7" name="Picture 4" descr="newlogo"/>
          <p:cNvPicPr>
            <a:picLocks noGrp="1"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400800"/>
            <a:ext cx="14906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43293"/>
            <a:ext cx="83820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3998089" y="6515100"/>
            <a:ext cx="1905000" cy="304800"/>
          </a:xfrm>
        </p:spPr>
        <p:txBody>
          <a:bodyPr/>
          <a:lstStyle/>
          <a:p>
            <a:pPr>
              <a:defRPr/>
            </a:pPr>
            <a:fld id="{9A3FFD64-B555-4607-8194-F5EC2A301902}" type="slidenum">
              <a:rPr lang="fr-FR" smtClean="0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701850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43293"/>
            <a:ext cx="83820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09600" y="1635015"/>
            <a:ext cx="83820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0325" y="6553200"/>
            <a:ext cx="48606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A3FFD64-B555-4607-8194-F5EC2A301902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 userDrawn="1"/>
        </p:nvSpPr>
        <p:spPr bwMode="auto">
          <a:xfrm>
            <a:off x="6674262" y="6533199"/>
            <a:ext cx="48606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fld id="{9A3FFD64-B555-4607-8194-F5EC2A301902}" type="slidenum">
              <a:rPr lang="fr-FR" sz="140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9638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235927" y="6553200"/>
            <a:ext cx="5925094" cy="304800"/>
          </a:xfrm>
          <a:prstGeom prst="rect">
            <a:avLst/>
          </a:prstGeom>
          <a:solidFill>
            <a:schemeClr val="bg1"/>
          </a:solidFill>
          <a:ln/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fr-FR" dirty="0" err="1">
                <a:solidFill>
                  <a:srgbClr val="000000"/>
                </a:solidFill>
              </a:rPr>
              <a:t>V.I.Mokeev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93578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8593016" y="6519446"/>
            <a:ext cx="457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9A3FFD64-B555-4607-8194-F5EC2A301902}" type="slidenum">
              <a:rPr lang="fr-FR" sz="1600" smtClean="0">
                <a:solidFill>
                  <a:srgbClr val="000000"/>
                </a:solidFill>
              </a:rPr>
              <a:pPr/>
              <a:t>‹#›</a:t>
            </a:fld>
            <a:endParaRPr lang="en-US" sz="1600" dirty="0"/>
          </a:p>
        </p:txBody>
      </p:sp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155572" y="-30162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2000" kern="0" smtClean="0">
                <a:latin typeface="Symbol" panose="05050102010706020507" pitchFamily="18" charset="2"/>
              </a:rPr>
              <a:t>g</a:t>
            </a:r>
            <a:r>
              <a:rPr lang="en-US" sz="2000" kern="0" baseline="-25000" smtClean="0"/>
              <a:t>v</a:t>
            </a:r>
            <a:r>
              <a:rPr lang="en-US" sz="2000" kern="0" smtClean="0"/>
              <a:t>pN* Electrocouplings from N</a:t>
            </a:r>
            <a:r>
              <a:rPr lang="en-US" sz="2000" kern="0" smtClean="0">
                <a:latin typeface="Symbol" panose="05050102010706020507" pitchFamily="18" charset="2"/>
              </a:rPr>
              <a:t>p </a:t>
            </a:r>
            <a:r>
              <a:rPr lang="en-US" sz="2000" kern="0" smtClean="0"/>
              <a:t>and </a:t>
            </a:r>
            <a:r>
              <a:rPr lang="en-US" sz="2000" kern="0" smtClean="0">
                <a:latin typeface="Symbol" panose="05050102010706020507" pitchFamily="18" charset="2"/>
              </a:rPr>
              <a:t>p</a:t>
            </a:r>
            <a:r>
              <a:rPr lang="en-US" sz="2000" kern="0" baseline="30000" smtClean="0"/>
              <a:t>+</a:t>
            </a:r>
            <a:r>
              <a:rPr lang="en-US" sz="2000" kern="0" smtClean="0">
                <a:latin typeface="Symbol" panose="05050102010706020507" pitchFamily="18" charset="2"/>
              </a:rPr>
              <a:t>p</a:t>
            </a:r>
            <a:r>
              <a:rPr lang="en-US" sz="2000" kern="0" baseline="30000" smtClean="0"/>
              <a:t>-</a:t>
            </a:r>
            <a:r>
              <a:rPr lang="en-US" sz="2000" kern="0" smtClean="0"/>
              <a:t>p Electroproduction</a:t>
            </a:r>
            <a:endParaRPr lang="en-US" sz="2000" kern="0" dirty="0"/>
          </a:p>
        </p:txBody>
      </p:sp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0" y="559558"/>
            <a:ext cx="9144000" cy="0"/>
          </a:xfrm>
          <a:prstGeom prst="line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255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8593016" y="6519446"/>
            <a:ext cx="457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9A3FFD64-B555-4607-8194-F5EC2A301902}" type="slidenum">
              <a:rPr lang="fr-FR" sz="1600" smtClean="0">
                <a:solidFill>
                  <a:srgbClr val="000000"/>
                </a:solidFill>
              </a:rPr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17620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492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3FFD64-B555-4607-8194-F5EC2A301902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4291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235927" y="6553200"/>
            <a:ext cx="5925094" cy="304800"/>
          </a:xfrm>
          <a:solidFill>
            <a:schemeClr val="bg1"/>
          </a:solidFill>
          <a:ln/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fr-FR" dirty="0" err="1" smtClean="0">
                <a:solidFill>
                  <a:srgbClr val="000000"/>
                </a:solidFill>
              </a:rPr>
              <a:t>V.I.Mokeev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28922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042FF-EB9B-4CE9-A920-558DE7427338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9962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47800"/>
            <a:ext cx="41148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1148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DDCE8-EDEE-4D63-98FF-35FD25514A9F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6994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B877A-E23D-429F-910A-1DE24208894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12630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77604-0887-4C83-BF07-747BB9261F69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80457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ewlogo"/>
          <p:cNvPicPr>
            <a:picLocks noGrp="1"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6324600"/>
            <a:ext cx="14906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43559" y="6553200"/>
            <a:ext cx="486064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E450A-8325-4BEA-A47E-C9701C3E1CBF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4346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492327" y="6522328"/>
            <a:ext cx="486064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042FF-EB9B-4CE9-A920-558DE7427338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80604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796B2-6FF3-44A8-AE62-65B65FF0FC37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5575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85D9C-CD62-461C-A928-922F8D8C83D3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46297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429A8-C0CB-4C1E-9DA0-BC44B52015E2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34666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74638"/>
            <a:ext cx="2095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74638"/>
            <a:ext cx="61341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EDFA3-F1F6-41DA-92C0-F5BCBD439CD1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1962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447800"/>
            <a:ext cx="8382000" cy="4724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CDC7F-851F-4BFD-A614-4ECDBD82F76D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56187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F4E70-8142-46F1-ACE4-91AB33693ACE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3240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049" y="68580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3942C-BD50-4FC2-A952-1F84E0E6F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497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43293"/>
            <a:ext cx="83820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09600" y="1635015"/>
            <a:ext cx="83820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43649" y="6553200"/>
            <a:ext cx="48606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A3FFD64-B555-4607-8194-F5EC2A301902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 userDrawn="1"/>
        </p:nvSpPr>
        <p:spPr bwMode="auto">
          <a:xfrm>
            <a:off x="7406511" y="6518177"/>
            <a:ext cx="48606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fld id="{9A3FFD64-B555-4607-8194-F5EC2A301902}" type="slidenum">
              <a:rPr lang="fr-FR" sz="140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3970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235926" y="6553200"/>
            <a:ext cx="4373880" cy="304800"/>
          </a:xfrm>
          <a:solidFill>
            <a:schemeClr val="bg1"/>
          </a:solidFill>
          <a:ln/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07530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3FFD64-B555-4607-8194-F5EC2A301902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48336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47800"/>
            <a:ext cx="41148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1148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492327" y="6522328"/>
            <a:ext cx="486064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DDCE8-EDEE-4D63-98FF-35FD25514A9F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6661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F4E70-8142-46F1-ACE4-91AB33693ACE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092198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117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24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4659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782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56671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9641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408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194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2183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492327" y="6522328"/>
            <a:ext cx="486064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B877A-E23D-429F-910A-1DE24208894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291830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283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30770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43293"/>
            <a:ext cx="83820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09600" y="1635015"/>
            <a:ext cx="83820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43649" y="6553200"/>
            <a:ext cx="48606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A3FFD64-B555-4607-8194-F5EC2A301902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 userDrawn="1"/>
        </p:nvSpPr>
        <p:spPr bwMode="auto">
          <a:xfrm>
            <a:off x="7406511" y="6518177"/>
            <a:ext cx="48606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fld id="{9A3FFD64-B555-4607-8194-F5EC2A301902}" type="slidenum">
              <a:rPr lang="fr-FR" sz="140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6201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424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" y="-1278447"/>
            <a:ext cx="9144000" cy="1042416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40"/>
            <a:ext cx="7696200" cy="1069975"/>
          </a:xfrm>
        </p:spPr>
        <p:txBody>
          <a:bodyPr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title footer_Blue_646.jp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gradFill flip="none" rotWithShape="0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0"/>
            <a:ext cx="800456" cy="10668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115473" y="228600"/>
            <a:ext cx="10275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35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NANJING</a:t>
            </a:r>
            <a:r>
              <a:rPr kumimoji="1" lang="zh-CN" altLang="en-US" sz="135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 </a:t>
            </a:r>
          </a:p>
        </p:txBody>
      </p:sp>
      <p:sp>
        <p:nvSpPr>
          <p:cNvPr id="4" name="文本框 3"/>
          <p:cNvSpPr txBox="1"/>
          <p:nvPr userDrawn="1"/>
        </p:nvSpPr>
        <p:spPr>
          <a:xfrm>
            <a:off x="180379" y="515035"/>
            <a:ext cx="1362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70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UNIVERSITY</a:t>
            </a:r>
            <a:endParaRPr kumimoji="1" lang="zh-CN" altLang="en-US" sz="2700" b="1" dirty="0">
              <a:solidFill>
                <a:schemeClr val="accent1">
                  <a:lumMod val="50000"/>
                </a:schemeClr>
              </a:solidFill>
              <a:latin typeface="Adobe Hebrew" charset="0"/>
              <a:ea typeface="Adobe Hebrew" charset="0"/>
              <a:cs typeface="Adobe Hebr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2941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>
              <a:defRPr sz="19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 sz="165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15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1513" y="6611939"/>
            <a:ext cx="3392487" cy="255011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Strong QCD and Hadron Structure Experiments ... 2019.11.5-9 ... JLab   (pgs = 54)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Craig Roberts. Emergence of Mass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352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2250" b="1" cap="none" baseline="0"/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4050" y="6629400"/>
            <a:ext cx="3528558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Strong QCD and Hadron Structure Experiments ... 2019.11.5-9 ... JLab   (pgs = 54)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Emergence of Mass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797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 u="none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66269" y="6629400"/>
            <a:ext cx="3295651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Strong QCD and Hadron Structure Experiments ... 2019.11.5-9 ... JLab   (pgs = 54)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Emergence of Mass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945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Strong QCD and Hadron Structure Experiments ... 2019.11.5-9 ... JLab   (pgs = 54)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Emergence of Mass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470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Strong QCD and Hadron Structure Experiments ... 2019.11.5-9 ... JLab   (pgs = 54)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Craig Roberts. Emergence of Mass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947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Strong QCD and Hadron Structure Experiments ... 2019.11.5-9 ... JLab   (pgs = 54)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Emergence of Mass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59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492327" y="6522328"/>
            <a:ext cx="486064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77604-0887-4C83-BF07-747BB9261F69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72718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479550"/>
          </a:xfrm>
        </p:spPr>
        <p:txBody>
          <a:bodyPr anchor="t"/>
          <a:lstStyle>
            <a:lvl1pPr algn="l">
              <a:defRPr sz="195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52601"/>
            <a:ext cx="3008313" cy="4419600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85018" y="6596148"/>
            <a:ext cx="3651019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Strong QCD and Hadron Structure Experiments ... 2019.11.5-9 ... JLab   (pgs = 54)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Emergence of Mass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895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5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Strong QCD and Hadron Structure Experiments ... 2019.11.5-9 ... JLab   (pgs = 54)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Emergence of Mass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99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Strong QCD and Hadron Structure Experiments ... 2019.11.5-9 ... JLab   (pgs = 54)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Emergence of Mass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892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Strong QCD and Hadron Structure Experiments ... 2019.11.5-9 ... JLab   (pgs = 54)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Emergence of Mass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936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5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2"/>
            <a:ext cx="6921805" cy="1206715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4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4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11" name="Picture 10" descr="CLAS-color-low.jpg">
            <a:extLst>
              <a:ext uri="{FF2B5EF4-FFF2-40B4-BE49-F238E27FC236}">
                <a16:creationId xmlns:a16="http://schemas.microsoft.com/office/drawing/2014/main" id="{0311E3A9-C82F-044A-BF4F-9C79E282B75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769" y="-1"/>
            <a:ext cx="2257200" cy="120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614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024126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0298" y="6556918"/>
            <a:ext cx="705492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7843" y="65546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6498000"/>
            <a:ext cx="1111680" cy="36000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735987"/>
            <a:ext cx="9144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LAS-color-low.jpg">
            <a:extLst>
              <a:ext uri="{FF2B5EF4-FFF2-40B4-BE49-F238E27FC236}">
                <a16:creationId xmlns:a16="http://schemas.microsoft.com/office/drawing/2014/main" id="{7F8CB0A4-6C25-B94D-995B-9D2FFAAB68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0" y="2"/>
            <a:ext cx="1080000" cy="57737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E5B446-C869-DC4F-9AAD-688C482D887E}"/>
              </a:ext>
            </a:extLst>
          </p:cNvPr>
          <p:cNvCxnSpPr/>
          <p:nvPr userDrawn="1"/>
        </p:nvCxnSpPr>
        <p:spPr>
          <a:xfrm>
            <a:off x="1" y="6492240"/>
            <a:ext cx="9156357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7235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1041910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+mn-lt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+mn-lt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+mn-lt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948EFF-6D46-1E42-BB66-5430D3D78A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6498000"/>
            <a:ext cx="1111680" cy="360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9356C89-ABBE-4803-B932-A00FD53AD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024126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5CA57A4-84A4-4B0C-BE8F-D4C2BC7D4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0298" y="6556918"/>
            <a:ext cx="705492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4F2AE40-4384-4ADB-AE74-E437F21A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843" y="65546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5D91AF-49AA-4739-932F-9B3628D67268}"/>
              </a:ext>
            </a:extLst>
          </p:cNvPr>
          <p:cNvCxnSpPr/>
          <p:nvPr userDrawn="1"/>
        </p:nvCxnSpPr>
        <p:spPr>
          <a:xfrm>
            <a:off x="0" y="735987"/>
            <a:ext cx="9144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CLAS-color-low.jpg">
            <a:extLst>
              <a:ext uri="{FF2B5EF4-FFF2-40B4-BE49-F238E27FC236}">
                <a16:creationId xmlns:a16="http://schemas.microsoft.com/office/drawing/2014/main" id="{AFB003AA-0F2C-4485-9A0D-8688CAE158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0" y="2"/>
            <a:ext cx="1080000" cy="57737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24FE64-CB3A-4418-8354-D61EFDB0E1A9}"/>
              </a:ext>
            </a:extLst>
          </p:cNvPr>
          <p:cNvCxnSpPr/>
          <p:nvPr userDrawn="1"/>
        </p:nvCxnSpPr>
        <p:spPr>
          <a:xfrm>
            <a:off x="1" y="6492240"/>
            <a:ext cx="9156357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5802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1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EE7313-23CB-A140-8530-8B4367CCC1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6498000"/>
            <a:ext cx="1111680" cy="360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68248E1-C60D-4E17-8B4A-43FB45FA8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024126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E857AD-3745-445C-9385-A1019F52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0298" y="6556918"/>
            <a:ext cx="705492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B9041D-8C42-473B-9C30-71825BFA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843" y="65546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C1F05D-E782-4D43-B1A6-EA404A582758}"/>
              </a:ext>
            </a:extLst>
          </p:cNvPr>
          <p:cNvCxnSpPr/>
          <p:nvPr userDrawn="1"/>
        </p:nvCxnSpPr>
        <p:spPr>
          <a:xfrm>
            <a:off x="0" y="735987"/>
            <a:ext cx="9144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CLAS-color-low.jpg">
            <a:extLst>
              <a:ext uri="{FF2B5EF4-FFF2-40B4-BE49-F238E27FC236}">
                <a16:creationId xmlns:a16="http://schemas.microsoft.com/office/drawing/2014/main" id="{0E7044DA-787D-4A75-A285-F0A1F2105B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0" y="2"/>
            <a:ext cx="1080000" cy="5773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B12CEB-2F2A-47A8-9284-4E698A2265AA}"/>
              </a:ext>
            </a:extLst>
          </p:cNvPr>
          <p:cNvCxnSpPr/>
          <p:nvPr userDrawn="1"/>
        </p:nvCxnSpPr>
        <p:spPr>
          <a:xfrm>
            <a:off x="1" y="6492240"/>
            <a:ext cx="9156357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5703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000" y="964800"/>
            <a:ext cx="4140000" cy="25920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752000" y="966055"/>
            <a:ext cx="4140000" cy="25920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18929CE-1C49-D047-A47E-6C66658A97C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88000" y="3722666"/>
            <a:ext cx="4140000" cy="25920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457200" indent="0">
              <a:buFont typeface="PingFangSC-Regular" charset="-122"/>
              <a:buNone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B8DC1F5-7022-7D46-B513-EEA77535FC8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52000" y="3723921"/>
            <a:ext cx="4140000" cy="25920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090046-0488-1F40-9D13-93C5C8C281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6498000"/>
            <a:ext cx="1111680" cy="360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71420BE-406C-49C1-BC93-AF8082D4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024126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11DAE05-F7F2-49E7-A77C-26521A92B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0298" y="6556918"/>
            <a:ext cx="705492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6D25024-9092-4F8F-BB70-2C71E1B8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843" y="65546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ADC316-C921-4F6C-BCD8-3BBE1F954A2B}"/>
              </a:ext>
            </a:extLst>
          </p:cNvPr>
          <p:cNvCxnSpPr/>
          <p:nvPr userDrawn="1"/>
        </p:nvCxnSpPr>
        <p:spPr>
          <a:xfrm>
            <a:off x="0" y="735987"/>
            <a:ext cx="9144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CLAS-color-low.jpg">
            <a:extLst>
              <a:ext uri="{FF2B5EF4-FFF2-40B4-BE49-F238E27FC236}">
                <a16:creationId xmlns:a16="http://schemas.microsoft.com/office/drawing/2014/main" id="{16FF62BD-BD34-4E6C-95E0-6305FD8453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0" y="2"/>
            <a:ext cx="1080000" cy="57737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77575A0-CE3C-4F95-9934-41DE0AD3C5E8}"/>
              </a:ext>
            </a:extLst>
          </p:cNvPr>
          <p:cNvCxnSpPr/>
          <p:nvPr userDrawn="1"/>
        </p:nvCxnSpPr>
        <p:spPr>
          <a:xfrm>
            <a:off x="1" y="6492240"/>
            <a:ext cx="9156357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3420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5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5" y="3439836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AC8E4A-5788-8148-9E88-A1C8C96C1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6498000"/>
            <a:ext cx="1111680" cy="360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F0B04B3-931B-4D75-ABAC-60E1DAEA0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024126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67D6F8C-CB0C-412F-9298-9435CB9DF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0298" y="6556918"/>
            <a:ext cx="705492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0FD7932-72AB-4C97-BDFE-688A169C7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843" y="65546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5F37064-AF7F-4718-942C-CE5DBC700911}"/>
              </a:ext>
            </a:extLst>
          </p:cNvPr>
          <p:cNvCxnSpPr/>
          <p:nvPr userDrawn="1"/>
        </p:nvCxnSpPr>
        <p:spPr>
          <a:xfrm>
            <a:off x="0" y="735987"/>
            <a:ext cx="9144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CLAS-color-low.jpg">
            <a:extLst>
              <a:ext uri="{FF2B5EF4-FFF2-40B4-BE49-F238E27FC236}">
                <a16:creationId xmlns:a16="http://schemas.microsoft.com/office/drawing/2014/main" id="{691F7196-9394-4119-B473-A9B00D9B7E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0" y="2"/>
            <a:ext cx="1080000" cy="57737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3C8EDF-D9ED-400F-A513-3199E5908151}"/>
              </a:ext>
            </a:extLst>
          </p:cNvPr>
          <p:cNvCxnSpPr/>
          <p:nvPr userDrawn="1"/>
        </p:nvCxnSpPr>
        <p:spPr>
          <a:xfrm>
            <a:off x="1" y="6492240"/>
            <a:ext cx="9156357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54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447800"/>
            <a:ext cx="8382000" cy="47244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first </a:t>
            </a:r>
            <a:r>
              <a:rPr lang="fr-FR" dirty="0" err="1"/>
              <a:t>level</a:t>
            </a:r>
            <a:endParaRPr lang="fr-FR" dirty="0"/>
          </a:p>
          <a:p>
            <a:pPr lvl="1"/>
            <a:r>
              <a:rPr lang="fr-FR" dirty="0"/>
              <a:t> 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/>
              <a:t> </a:t>
            </a:r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814085" name="Line 5"/>
          <p:cNvSpPr>
            <a:spLocks noChangeShapeType="1"/>
          </p:cNvSpPr>
          <p:nvPr/>
        </p:nvSpPr>
        <p:spPr bwMode="auto">
          <a:xfrm>
            <a:off x="2133600" y="6553200"/>
            <a:ext cx="70104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3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4086" name="Text Box 6"/>
          <p:cNvSpPr txBox="1">
            <a:spLocks noChangeArrowheads="1"/>
          </p:cNvSpPr>
          <p:nvPr/>
        </p:nvSpPr>
        <p:spPr bwMode="auto">
          <a:xfrm>
            <a:off x="2321216" y="6580907"/>
            <a:ext cx="644178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000" dirty="0">
                <a:solidFill>
                  <a:srgbClr val="333399"/>
                </a:solidFill>
                <a:latin typeface="Arial" charset="0"/>
              </a:rPr>
              <a:t>V.I.</a:t>
            </a:r>
            <a:r>
              <a:rPr lang="en-US" sz="1000" baseline="0" dirty="0">
                <a:solidFill>
                  <a:srgbClr val="333399"/>
                </a:solidFill>
                <a:latin typeface="Arial" charset="0"/>
              </a:rPr>
              <a:t> Mokeev, </a:t>
            </a:r>
            <a:r>
              <a:rPr lang="en-US" sz="1000" baseline="0" dirty="0" smtClean="0">
                <a:solidFill>
                  <a:srgbClr val="333399"/>
                </a:solidFill>
                <a:latin typeface="Arial" charset="0"/>
              </a:rPr>
              <a:t>Strong QCD from Hadron Structure Experiments </a:t>
            </a:r>
            <a:r>
              <a:rPr lang="en-US" sz="1000" baseline="0" dirty="0">
                <a:solidFill>
                  <a:srgbClr val="333399"/>
                </a:solidFill>
                <a:latin typeface="Arial" charset="0"/>
              </a:rPr>
              <a:t>Workshop, </a:t>
            </a:r>
            <a:r>
              <a:rPr lang="en-US" sz="1000" baseline="0" dirty="0" smtClean="0">
                <a:solidFill>
                  <a:srgbClr val="333399"/>
                </a:solidFill>
                <a:latin typeface="Arial" charset="0"/>
              </a:rPr>
              <a:t>November 6-0, </a:t>
            </a:r>
            <a:r>
              <a:rPr lang="en-US" sz="1000" baseline="0" dirty="0">
                <a:solidFill>
                  <a:srgbClr val="333399"/>
                </a:solidFill>
                <a:latin typeface="Arial" charset="0"/>
              </a:rPr>
              <a:t>2019, </a:t>
            </a:r>
            <a:r>
              <a:rPr lang="en-US" sz="1000" baseline="0" dirty="0" smtClean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1000" baseline="0" dirty="0" err="1" smtClean="0">
                <a:solidFill>
                  <a:srgbClr val="333399"/>
                </a:solidFill>
                <a:latin typeface="Arial" charset="0"/>
              </a:rPr>
              <a:t>Jlab</a:t>
            </a:r>
            <a:r>
              <a:rPr lang="en-US" sz="1000" baseline="0" dirty="0" smtClean="0">
                <a:solidFill>
                  <a:srgbClr val="333399"/>
                </a:solidFill>
                <a:latin typeface="Arial" charset="0"/>
              </a:rPr>
              <a:t>, USA </a:t>
            </a:r>
            <a:endParaRPr lang="en-US" sz="1000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814087" name="Line 7"/>
          <p:cNvSpPr>
            <a:spLocks noChangeShapeType="1"/>
          </p:cNvSpPr>
          <p:nvPr/>
        </p:nvSpPr>
        <p:spPr bwMode="auto">
          <a:xfrm>
            <a:off x="0" y="6553200"/>
            <a:ext cx="6096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3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9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3080" name="Picture 4" descr="newlogo"/>
          <p:cNvPicPr>
            <a:picLocks noGrp="1"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685801" y="6324600"/>
            <a:ext cx="14906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446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085" r:id="rId1"/>
    <p:sldLayoutId id="2147492086" r:id="rId2"/>
    <p:sldLayoutId id="2147492087" r:id="rId3"/>
    <p:sldLayoutId id="2147492088" r:id="rId4"/>
    <p:sldLayoutId id="2147492089" r:id="rId5"/>
    <p:sldLayoutId id="2147492090" r:id="rId6"/>
    <p:sldLayoutId id="2147492091" r:id="rId7"/>
    <p:sldLayoutId id="2147492092" r:id="rId8"/>
    <p:sldLayoutId id="2147492093" r:id="rId9"/>
    <p:sldLayoutId id="2147492094" r:id="rId10"/>
    <p:sldLayoutId id="2147492095" r:id="rId11"/>
    <p:sldLayoutId id="2147492096" r:id="rId12"/>
    <p:sldLayoutId id="2147492097" r:id="rId13"/>
    <p:sldLayoutId id="2147492098" r:id="rId14"/>
    <p:sldLayoutId id="2147492099" r:id="rId15"/>
    <p:sldLayoutId id="2147492100" r:id="rId16"/>
    <p:sldLayoutId id="2147492103" r:id="rId17"/>
    <p:sldLayoutId id="2147492104" r:id="rId18"/>
    <p:sldLayoutId id="2147492105" r:id="rId19"/>
    <p:sldLayoutId id="2147492063" r:id="rId20"/>
    <p:sldLayoutId id="2147492064" r:id="rId21"/>
    <p:sldLayoutId id="2147492065" r:id="rId22"/>
    <p:sldLayoutId id="2147492066" r:id="rId23"/>
    <p:sldLayoutId id="2147492067" r:id="rId24"/>
    <p:sldLayoutId id="2147492078" r:id="rId25"/>
    <p:sldLayoutId id="2147492081" r:id="rId26"/>
    <p:sldLayoutId id="2147492082" r:id="rId27"/>
    <p:sldLayoutId id="2147492083" r:id="rId28"/>
    <p:sldLayoutId id="2147492106" r:id="rId29"/>
    <p:sldLayoutId id="2147491818" r:id="rId30"/>
    <p:sldLayoutId id="2147492027" r:id="rId31"/>
    <p:sldLayoutId id="2147491998" r:id="rId32"/>
    <p:sldLayoutId id="2147491819" r:id="rId33"/>
    <p:sldLayoutId id="2147491830" r:id="rId34"/>
    <p:sldLayoutId id="2147491846" r:id="rId35"/>
    <p:sldLayoutId id="2147491850" r:id="rId36"/>
    <p:sldLayoutId id="2147491857" r:id="rId37"/>
    <p:sldLayoutId id="2147492042" r:id="rId38"/>
    <p:sldLayoutId id="2147492043" r:id="rId39"/>
    <p:sldLayoutId id="2147492044" r:id="rId40"/>
    <p:sldLayoutId id="2147492045" r:id="rId41"/>
    <p:sldLayoutId id="2147492056" r:id="rId42"/>
    <p:sldLayoutId id="2147492059" r:id="rId43"/>
    <p:sldLayoutId id="2147492060" r:id="rId44"/>
    <p:sldLayoutId id="2147492061" r:id="rId45"/>
    <p:sldLayoutId id="2147492107" r:id="rId46"/>
    <p:sldLayoutId id="2147492108" r:id="rId47"/>
    <p:sldLayoutId id="2147492110" r:id="rId48"/>
    <p:sldLayoutId id="2147492111" r:id="rId49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447800"/>
            <a:ext cx="8382000" cy="47244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first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1"/>
            <a:r>
              <a:rPr lang="fr-FR" dirty="0" smtClean="0"/>
              <a:t> 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smtClean="0"/>
              <a:t> </a:t>
            </a:r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81408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43649" y="6553200"/>
            <a:ext cx="48606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A3FFD64-B555-4607-8194-F5EC2A301902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14085" name="Line 5"/>
          <p:cNvSpPr>
            <a:spLocks noChangeShapeType="1"/>
          </p:cNvSpPr>
          <p:nvPr/>
        </p:nvSpPr>
        <p:spPr bwMode="auto">
          <a:xfrm>
            <a:off x="2133600" y="6553200"/>
            <a:ext cx="70104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3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4086" name="Text Box 6"/>
          <p:cNvSpPr txBox="1">
            <a:spLocks noChangeArrowheads="1"/>
          </p:cNvSpPr>
          <p:nvPr/>
        </p:nvSpPr>
        <p:spPr bwMode="auto">
          <a:xfrm>
            <a:off x="2321217" y="6580907"/>
            <a:ext cx="4483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000" dirty="0" smtClean="0">
                <a:solidFill>
                  <a:srgbClr val="333399"/>
                </a:solidFill>
                <a:latin typeface="Arial" charset="0"/>
              </a:rPr>
              <a:t>V.I.</a:t>
            </a:r>
            <a:r>
              <a:rPr lang="en-US" sz="1000" baseline="0" dirty="0" smtClean="0">
                <a:solidFill>
                  <a:srgbClr val="333399"/>
                </a:solidFill>
                <a:latin typeface="Arial" charset="0"/>
              </a:rPr>
              <a:t> Mokeev, Hadron Mass, APCTP, July 1- July 4, 2018, Pohang, Korea</a:t>
            </a:r>
            <a:endParaRPr lang="en-US" sz="1000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814087" name="Line 7"/>
          <p:cNvSpPr>
            <a:spLocks noChangeShapeType="1"/>
          </p:cNvSpPr>
          <p:nvPr/>
        </p:nvSpPr>
        <p:spPr bwMode="auto">
          <a:xfrm>
            <a:off x="0" y="6553200"/>
            <a:ext cx="6096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3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9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3080" name="Picture 4" descr="newlogo"/>
          <p:cNvPicPr>
            <a:picLocks noGrp="1"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85801" y="6324600"/>
            <a:ext cx="14906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508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113" r:id="rId1"/>
    <p:sldLayoutId id="2147492114" r:id="rId2"/>
    <p:sldLayoutId id="2147492115" r:id="rId3"/>
    <p:sldLayoutId id="2147492116" r:id="rId4"/>
    <p:sldLayoutId id="2147492117" r:id="rId5"/>
    <p:sldLayoutId id="2147492118" r:id="rId6"/>
    <p:sldLayoutId id="2147492119" r:id="rId7"/>
    <p:sldLayoutId id="2147492120" r:id="rId8"/>
    <p:sldLayoutId id="2147492121" r:id="rId9"/>
    <p:sldLayoutId id="2147492122" r:id="rId10"/>
    <p:sldLayoutId id="2147492123" r:id="rId11"/>
    <p:sldLayoutId id="2147492124" r:id="rId12"/>
    <p:sldLayoutId id="2147492125" r:id="rId13"/>
    <p:sldLayoutId id="2147492126" r:id="rId14"/>
    <p:sldLayoutId id="2147492127" r:id="rId15"/>
    <p:sldLayoutId id="2147492128" r:id="rId16"/>
    <p:sldLayoutId id="2147492129" r:id="rId17"/>
    <p:sldLayoutId id="2147492130" r:id="rId18"/>
    <p:sldLayoutId id="2147492131" r:id="rId19"/>
    <p:sldLayoutId id="2147492132" r:id="rId20"/>
    <p:sldLayoutId id="2147492133" r:id="rId21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23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135" r:id="rId1"/>
    <p:sldLayoutId id="2147492136" r:id="rId2"/>
    <p:sldLayoutId id="2147492137" r:id="rId3"/>
    <p:sldLayoutId id="2147492138" r:id="rId4"/>
    <p:sldLayoutId id="2147492139" r:id="rId5"/>
    <p:sldLayoutId id="214749214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6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142" r:id="rId1"/>
    <p:sldLayoutId id="2147492143" r:id="rId2"/>
    <p:sldLayoutId id="2147492144" r:id="rId3"/>
    <p:sldLayoutId id="2147492145" r:id="rId4"/>
    <p:sldLayoutId id="2147492146" r:id="rId5"/>
    <p:sldLayoutId id="214749218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4699"/>
            <a:ext cx="9144000" cy="530352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4723" y="101844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40333" y="6505575"/>
            <a:ext cx="209708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Strong QCD and Hadron Structure Experiments ... 2019.11.5-9 ... JLab   (pgs = 54)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6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75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Craig Roberts. Emergence of Mass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1" y="6489702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75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2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149" r:id="rId1"/>
    <p:sldLayoutId id="2147492150" r:id="rId2"/>
    <p:sldLayoutId id="2147492151" r:id="rId3"/>
    <p:sldLayoutId id="2147492152" r:id="rId4"/>
    <p:sldLayoutId id="2147492153" r:id="rId5"/>
    <p:sldLayoutId id="2147492154" r:id="rId6"/>
    <p:sldLayoutId id="2147492155" r:id="rId7"/>
    <p:sldLayoutId id="2147492156" r:id="rId8"/>
    <p:sldLayoutId id="2147492157" r:id="rId9"/>
    <p:sldLayoutId id="2147492158" r:id="rId10"/>
    <p:sldLayoutId id="2147492159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2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05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05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2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161" r:id="rId1"/>
    <p:sldLayoutId id="2147492162" r:id="rId2"/>
    <p:sldLayoutId id="2147492163" r:id="rId3"/>
    <p:sldLayoutId id="2147492164" r:id="rId4"/>
    <p:sldLayoutId id="2147492165" r:id="rId5"/>
    <p:sldLayoutId id="2147492166" r:id="rId6"/>
    <p:sldLayoutId id="2147492167" r:id="rId7"/>
    <p:sldLayoutId id="2147492168" r:id="rId8"/>
    <p:sldLayoutId id="2147492169" r:id="rId9"/>
    <p:sldLayoutId id="2147492170" r:id="rId10"/>
    <p:sldLayoutId id="2147492171" r:id="rId11"/>
    <p:sldLayoutId id="2147492172" r:id="rId12"/>
    <p:sldLayoutId id="214749217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5BA1851-748E-8641-8153-295C373BD53F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7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175" r:id="rId1"/>
    <p:sldLayoutId id="2147492176" r:id="rId2"/>
    <p:sldLayoutId id="2147492177" r:id="rId3"/>
    <p:sldLayoutId id="2147492178" r:id="rId4"/>
    <p:sldLayoutId id="2147492179" r:id="rId5"/>
    <p:sldLayoutId id="2147492180" r:id="rId6"/>
    <p:sldLayoutId id="2147492181" r:id="rId7"/>
    <p:sldLayoutId id="2147492182" r:id="rId8"/>
    <p:sldLayoutId id="2147492183" r:id="rId9"/>
    <p:sldLayoutId id="2147492184" r:id="rId10"/>
    <p:sldLayoutId id="214749218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4699"/>
            <a:ext cx="9144000" cy="530352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4723" y="101844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40333" y="6505575"/>
            <a:ext cx="209708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.                                                                     Strong QCD 2021 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6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75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1" y="6489702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75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8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188" r:id="rId1"/>
    <p:sldLayoutId id="2147492189" r:id="rId2"/>
    <p:sldLayoutId id="2147492190" r:id="rId3"/>
    <p:sldLayoutId id="2147492191" r:id="rId4"/>
    <p:sldLayoutId id="2147492192" r:id="rId5"/>
    <p:sldLayoutId id="2147492193" r:id="rId6"/>
    <p:sldLayoutId id="2147492194" r:id="rId7"/>
    <p:sldLayoutId id="2147492195" r:id="rId8"/>
    <p:sldLayoutId id="2147492196" r:id="rId9"/>
    <p:sldLayoutId id="2147492197" r:id="rId10"/>
    <p:sldLayoutId id="2147492198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2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05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05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9.tiff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8.xml"/><Relationship Id="rId4" Type="http://schemas.openxmlformats.org/officeDocument/2006/relationships/hyperlink" Target="http://inp.nju.edu.cn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702" y="3620226"/>
            <a:ext cx="9118298" cy="2862322"/>
          </a:xfrm>
          <a:prstGeom prst="rect">
            <a:avLst/>
          </a:prstGeom>
          <a:solidFill>
            <a:srgbClr val="FFD66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</a:t>
            </a:r>
            <a:r>
              <a:rPr lang="en-US" b="1" dirty="0" smtClean="0">
                <a:solidFill>
                  <a:srgbClr val="C00000"/>
                </a:solidFill>
              </a:rPr>
              <a:t>Summary and Outlook (Experiment)</a:t>
            </a:r>
          </a:p>
          <a:p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            </a:t>
            </a:r>
            <a:r>
              <a:rPr lang="en-US" sz="3200" b="1" dirty="0" smtClean="0">
                <a:solidFill>
                  <a:srgbClr val="C00000"/>
                </a:solidFill>
              </a:rPr>
              <a:t>V.I. Mokeev, Jefferson Lab</a:t>
            </a:r>
          </a:p>
          <a:p>
            <a:endParaRPr lang="en-US" b="1" dirty="0"/>
          </a:p>
          <a:p>
            <a:endParaRPr lang="en-US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6161057" y="4481914"/>
            <a:ext cx="2551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>
                <a:solidFill>
                  <a:srgbClr val="000000"/>
                </a:solidFill>
              </a:rPr>
              <a:t>*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316" y="5907039"/>
            <a:ext cx="892808" cy="5580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7" y="5024884"/>
            <a:ext cx="720242" cy="7141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38" y="5003405"/>
            <a:ext cx="1038086" cy="7012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02" y="5970"/>
            <a:ext cx="9118298" cy="36397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378" y="6011428"/>
            <a:ext cx="720241" cy="50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3750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8FB7D9-D375-D242-BD3E-6A97751E1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" y="1160131"/>
            <a:ext cx="6514804" cy="56978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367" y="33216"/>
            <a:ext cx="7209853" cy="1127051"/>
          </a:xfrm>
        </p:spPr>
        <p:txBody>
          <a:bodyPr>
            <a:normAutofit fontScale="90000"/>
          </a:bodyPr>
          <a:lstStyle/>
          <a:p>
            <a:r>
              <a:rPr lang="en-US" dirty="0"/>
              <a:t>Spin Structure Functions in the last 40 years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456BD3-77E0-E146-BA1D-52CD9EDF3BA8}"/>
              </a:ext>
            </a:extLst>
          </p:cNvPr>
          <p:cNvGrpSpPr/>
          <p:nvPr/>
        </p:nvGrpSpPr>
        <p:grpSpPr>
          <a:xfrm>
            <a:off x="10189" y="1060217"/>
            <a:ext cx="4402785" cy="5781175"/>
            <a:chOff x="26189" y="1376882"/>
            <a:chExt cx="4021525" cy="5493225"/>
          </a:xfrm>
          <a:solidFill>
            <a:schemeClr val="bg1"/>
          </a:solidFill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C314EF-C8E5-3342-8C84-BC01E0A35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78" y="3883390"/>
              <a:ext cx="3621223" cy="2986717"/>
            </a:xfrm>
            <a:prstGeom prst="rect">
              <a:avLst/>
            </a:prstGeom>
            <a:grpFill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6711C2-674E-7A4A-BDA0-B48A53698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89" y="1376882"/>
              <a:ext cx="4021525" cy="2723572"/>
            </a:xfrm>
            <a:prstGeom prst="rect">
              <a:avLst/>
            </a:prstGeom>
            <a:grpFill/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4B23904-C5E0-0C46-BDDD-89810A97BF45}"/>
              </a:ext>
            </a:extLst>
          </p:cNvPr>
          <p:cNvGrpSpPr/>
          <p:nvPr/>
        </p:nvGrpSpPr>
        <p:grpSpPr>
          <a:xfrm>
            <a:off x="3835928" y="1160131"/>
            <a:ext cx="5114153" cy="4537738"/>
            <a:chOff x="3835928" y="1160131"/>
            <a:chExt cx="5114153" cy="45377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A13A9D-51C3-BD47-A200-76C8DAD37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35928" y="1160131"/>
              <a:ext cx="5114153" cy="453773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1AACEF-EBBF-094E-83E9-D1D582B73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55702" y="4743255"/>
              <a:ext cx="2541193" cy="35810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3FBF56-F3CA-FB41-8AAA-B5EA4D1F0F9C}"/>
              </a:ext>
            </a:extLst>
          </p:cNvPr>
          <p:cNvGrpSpPr/>
          <p:nvPr/>
        </p:nvGrpSpPr>
        <p:grpSpPr>
          <a:xfrm>
            <a:off x="3398736" y="1160131"/>
            <a:ext cx="5424377" cy="5681261"/>
            <a:chOff x="3398736" y="1160131"/>
            <a:chExt cx="5424377" cy="568126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BD3FC1-CE17-8C43-8DAC-11C6BB259CD3}"/>
                </a:ext>
              </a:extLst>
            </p:cNvPr>
            <p:cNvSpPr txBox="1"/>
            <p:nvPr/>
          </p:nvSpPr>
          <p:spPr>
            <a:xfrm>
              <a:off x="3631412" y="5918062"/>
              <a:ext cx="4896191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Nobuo Sato, W.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Melnitchouk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S. E. Kuhn, J. J.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Ethier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and A.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Accardi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:”Iterative Monte Carlo analysis of spin-dependent parton distributions”, Phys. Rev. D 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93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074005 (5 April 2016).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A.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Deur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Y.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Prok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V.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Burkert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D.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Crabb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F.-X.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Girod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K. A.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Griffioen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N.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Guler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S. E. Kuhn, and N.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Kvaltine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“High precision determination of the Q</a:t>
              </a:r>
              <a:r>
                <a:rPr kumimoji="0" lang="en-US" sz="9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evolution of the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Bjorken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sum”, Phys. Rev. C 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90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012009 (July 2014).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FBD7882-8A6C-4949-9150-4E60832D1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/>
            <a:stretch/>
          </p:blipFill>
          <p:spPr>
            <a:xfrm>
              <a:off x="3398736" y="1160131"/>
              <a:ext cx="5424377" cy="4795699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5" name="TextBox 14"/>
          <p:cNvSpPr txBox="1"/>
          <p:nvPr/>
        </p:nvSpPr>
        <p:spPr>
          <a:xfrm>
            <a:off x="7055713" y="56481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S</a:t>
            </a:r>
            <a:r>
              <a:rPr lang="en-US" sz="1800" b="1" dirty="0" smtClean="0">
                <a:solidFill>
                  <a:srgbClr val="C00000"/>
                </a:solidFill>
              </a:rPr>
              <a:t>. </a:t>
            </a:r>
            <a:r>
              <a:rPr lang="en-US" sz="1800" b="1" dirty="0" smtClean="0">
                <a:solidFill>
                  <a:srgbClr val="C00000"/>
                </a:solidFill>
              </a:rPr>
              <a:t>Kuhn</a:t>
            </a:r>
            <a:endParaRPr lang="en-US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4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42" y="134550"/>
            <a:ext cx="8693063" cy="616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780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584"/>
            <a:ext cx="9003889" cy="6501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53605" y="2042746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C00000"/>
                </a:solidFill>
              </a:rPr>
              <a:t>A.</a:t>
            </a:r>
            <a:r>
              <a:rPr lang="en-US" sz="1800" b="1" dirty="0" smtClean="0">
                <a:solidFill>
                  <a:srgbClr val="C00000"/>
                </a:solidFill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</a:rPr>
              <a:t>Radyushkin</a:t>
            </a:r>
            <a:endParaRPr lang="en-US" sz="1800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140" y="3902393"/>
            <a:ext cx="3319397" cy="2064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858" y="3902393"/>
            <a:ext cx="3745282" cy="212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5490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69" y="0"/>
            <a:ext cx="8901931" cy="56367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678" y="5486784"/>
            <a:ext cx="8366393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Opportunity for the extraction of parton distributions accounting for the </a:t>
            </a:r>
          </a:p>
          <a:p>
            <a:r>
              <a:rPr lang="en-US" sz="1800" b="1" dirty="0" smtClean="0"/>
              <a:t>resonant contributions computed  from the experimental results on </a:t>
            </a:r>
            <a:r>
              <a:rPr lang="en-US" sz="1800" b="1" dirty="0" err="1" smtClean="0">
                <a:latin typeface="Symbol" panose="05050102010706020507" pitchFamily="18" charset="2"/>
              </a:rPr>
              <a:t>g</a:t>
            </a:r>
            <a:r>
              <a:rPr lang="en-US" sz="1800" b="1" baseline="-25000" dirty="0" err="1" smtClean="0"/>
              <a:t>v</a:t>
            </a:r>
            <a:r>
              <a:rPr lang="en-US" sz="1800" b="1" dirty="0" err="1" smtClean="0"/>
              <a:t>pN</a:t>
            </a:r>
            <a:r>
              <a:rPr lang="en-US" sz="1800" b="1" dirty="0" smtClean="0"/>
              <a:t>* </a:t>
            </a:r>
          </a:p>
          <a:p>
            <a:r>
              <a:rPr lang="en-US" sz="1800" b="1" dirty="0" smtClean="0"/>
              <a:t>electrocouplings</a:t>
            </a:r>
            <a:endParaRPr lang="en-US" sz="1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56331" y="695883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C00000"/>
                </a:solidFill>
              </a:rPr>
              <a:t>A.</a:t>
            </a:r>
            <a:r>
              <a:rPr lang="en-US" sz="1800" b="1" dirty="0" smtClean="0">
                <a:solidFill>
                  <a:srgbClr val="C00000"/>
                </a:solidFill>
              </a:rPr>
              <a:t> </a:t>
            </a:r>
            <a:r>
              <a:rPr lang="en-US" sz="1800" b="1" dirty="0" smtClean="0">
                <a:solidFill>
                  <a:srgbClr val="C00000"/>
                </a:solidFill>
              </a:rPr>
              <a:t>Hiller Blin</a:t>
            </a:r>
            <a:endParaRPr lang="en-US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82613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8316" y="110592"/>
            <a:ext cx="73313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3333CC"/>
                </a:solidFill>
                <a:latin typeface="+mj-lt"/>
                <a:ea typeface="MS PGothic" pitchFamily="34" charset="-128"/>
              </a:rPr>
              <a:t>Parton Distributions in the Ground Nucleon from SIDIS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0" y="491483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" y="1292885"/>
            <a:ext cx="8789835" cy="49576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8024" y="687709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C00000"/>
                </a:solidFill>
              </a:rPr>
              <a:t>M. </a:t>
            </a:r>
            <a:r>
              <a:rPr lang="en-US" sz="1800" b="1" dirty="0" err="1" smtClean="0">
                <a:solidFill>
                  <a:srgbClr val="C00000"/>
                </a:solidFill>
              </a:rPr>
              <a:t>Radici</a:t>
            </a:r>
            <a:endParaRPr lang="en-US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1728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3360" y="110592"/>
            <a:ext cx="8578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3333CC"/>
                </a:solidFill>
                <a:latin typeface="+mj-lt"/>
                <a:ea typeface="MS PGothic" pitchFamily="34" charset="-128"/>
              </a:rPr>
              <a:t>Synergy between Experiments with Electron and Hadron Beams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0" y="491483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21" y="631066"/>
            <a:ext cx="8329807" cy="581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1396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A3FFD64-B555-4607-8194-F5EC2A301902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3360" y="110592"/>
            <a:ext cx="8578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3333CC"/>
                </a:solidFill>
                <a:latin typeface="+mj-lt"/>
                <a:ea typeface="MS PGothic" pitchFamily="34" charset="-128"/>
              </a:rPr>
              <a:t>Ground Nucleon 3D-image in the Momentum Space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491483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01" y="676598"/>
            <a:ext cx="8263925" cy="58766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05401" y="4735984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M</a:t>
            </a:r>
            <a:r>
              <a:rPr lang="en-US" sz="1800" b="1" dirty="0" smtClean="0">
                <a:solidFill>
                  <a:srgbClr val="C00000"/>
                </a:solidFill>
              </a:rPr>
              <a:t>. </a:t>
            </a:r>
            <a:r>
              <a:rPr lang="en-US" sz="1800" b="1" dirty="0" err="1" smtClean="0">
                <a:solidFill>
                  <a:srgbClr val="C00000"/>
                </a:solidFill>
              </a:rPr>
              <a:t>Radici</a:t>
            </a:r>
            <a:endParaRPr lang="en-US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0172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3B4FA-7132-4AEC-9C9B-1597C925D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Ground States are </a:t>
            </a:r>
            <a:r>
              <a:rPr lang="en-GB" i="1" dirty="0"/>
              <a:t>Easy</a:t>
            </a:r>
            <a:r>
              <a:rPr lang="en-GB" dirty="0"/>
              <a:t>.  Equally, Ground States are Insufficient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17A23-CE5C-4195-84EE-B59631E1F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4501"/>
            <a:ext cx="8229600" cy="3394472"/>
          </a:xfrm>
        </p:spPr>
        <p:txBody>
          <a:bodyPr/>
          <a:lstStyle/>
          <a:p>
            <a:r>
              <a:rPr lang="en-US" dirty="0"/>
              <a:t>Results on N* structure and those for ground state nucleons &amp; mesons cannot be divorced.  </a:t>
            </a:r>
          </a:p>
          <a:p>
            <a:r>
              <a:rPr lang="en-US" dirty="0"/>
              <a:t>To validate any explanation, one must expose &amp; study the properties of all systems that can be produced by the theory &amp; insist that the approach provide a truly unifying explanation</a:t>
            </a:r>
          </a:p>
          <a:p>
            <a:r>
              <a:rPr lang="en-US" dirty="0"/>
              <a:t>True for meson &amp; baryon &amp; hybrid &amp; exotic sectors.  </a:t>
            </a:r>
          </a:p>
          <a:p>
            <a:r>
              <a:rPr lang="en-US" dirty="0"/>
              <a:t>Any claim to understand QCD must explain all these things simultaneously, </a:t>
            </a:r>
            <a:r>
              <a:rPr lang="en-US" i="1" dirty="0"/>
              <a:t>e.g</a:t>
            </a:r>
            <a:r>
              <a:rPr lang="en-US" dirty="0"/>
              <a:t>. </a:t>
            </a:r>
          </a:p>
          <a:p>
            <a:pPr lvl="1"/>
            <a:r>
              <a:rPr lang="en-US" sz="1650" dirty="0"/>
              <a:t>How is emergent mass expressed in different bound-states?</a:t>
            </a:r>
          </a:p>
          <a:p>
            <a:pPr lvl="1"/>
            <a:r>
              <a:rPr lang="en-US" sz="1650" dirty="0"/>
              <a:t>Are any differences readily understood? </a:t>
            </a:r>
          </a:p>
          <a:p>
            <a:pPr lvl="1"/>
            <a:r>
              <a:rPr lang="en-US" sz="1650" dirty="0"/>
              <a:t>Are correlations an essential feature of </a:t>
            </a:r>
            <a:r>
              <a:rPr lang="en-US" sz="1650" i="1" dirty="0"/>
              <a:t>all</a:t>
            </a:r>
            <a:r>
              <a:rPr lang="en-US" sz="1650" dirty="0"/>
              <a:t> n</a:t>
            </a:r>
            <a:r>
              <a:rPr lang="en-GB" sz="1650" dirty="0"/>
              <a:t> ≥ 3 valence-parton systems? </a:t>
            </a:r>
          </a:p>
          <a:p>
            <a:pPr>
              <a:spcBef>
                <a:spcPts val="900"/>
              </a:spcBef>
            </a:pPr>
            <a:r>
              <a:rPr lang="en-GB" sz="1800" b="1" i="1" dirty="0">
                <a:solidFill>
                  <a:srgbClr val="FF0000"/>
                </a:solidFill>
              </a:rPr>
              <a:t>A focus on ground-states alone is like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b="1" i="1" dirty="0">
                <a:solidFill>
                  <a:srgbClr val="FF0000"/>
                </a:solidFill>
              </a:rPr>
              <a:t>	throwing out the baby and keeping the bathwater</a:t>
            </a:r>
            <a:endParaRPr lang="en-US" sz="1800" b="1" i="1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F64D3-1128-4B5C-B285-B13BF53A1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2278F">
                    <a:lumMod val="50000"/>
                  </a:srgbClr>
                </a:solidFill>
                <a:latin typeface="Calibri"/>
                <a:cs typeface="+mn-cs"/>
              </a:rPr>
              <a:t>Strong QCD and Hadron Structure Experiments ... 2019.11.5-9 ... JLab   (pgs = 54)</a:t>
            </a:r>
            <a:endParaRPr lang="en-US" dirty="0">
              <a:solidFill>
                <a:srgbClr val="92278F">
                  <a:lumMod val="50000"/>
                </a:srgb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372CC-3751-4D84-A5B4-91F2DCE2B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2278F">
                    <a:lumMod val="50000"/>
                  </a:srgbClr>
                </a:solidFill>
                <a:latin typeface="Calibri"/>
                <a:cs typeface="+mn-cs"/>
              </a:rPr>
              <a:t>Craig Roberts. Emergence of Mass</a:t>
            </a:r>
            <a:endParaRPr lang="en-US" dirty="0">
              <a:solidFill>
                <a:srgbClr val="92278F">
                  <a:lumMod val="50000"/>
                </a:srgb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E4E66-DD91-40B1-8EF9-340C2E7B1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87034D8C-3CB4-402A-BC46-2AB14C0FE90A}" type="slidenum">
              <a:rPr lang="en-US">
                <a:solidFill>
                  <a:prstClr val="black"/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17</a:t>
            </a:fld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51513" y="115239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C00000"/>
                </a:solidFill>
              </a:rPr>
              <a:t>C.D. Roberts</a:t>
            </a:r>
            <a:endParaRPr lang="en-US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1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38" y="-117773"/>
            <a:ext cx="9166239" cy="6134985"/>
          </a:xfrm>
        </p:spPr>
      </p:pic>
      <p:sp>
        <p:nvSpPr>
          <p:cNvPr id="9" name="TextBox 8"/>
          <p:cNvSpPr txBox="1"/>
          <p:nvPr/>
        </p:nvSpPr>
        <p:spPr>
          <a:xfrm>
            <a:off x="4583120" y="5698586"/>
            <a:ext cx="4272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  </a:t>
            </a:r>
            <a:r>
              <a:rPr lang="en-US" sz="1600" b="1" dirty="0" smtClean="0">
                <a:solidFill>
                  <a:srgbClr val="000000"/>
                </a:solidFill>
              </a:rPr>
              <a:t>Strong QCD Workshop 2019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0496" y="885355"/>
            <a:ext cx="31578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</a:rPr>
              <a:t>                 </a:t>
            </a:r>
            <a:r>
              <a:rPr lang="en-US" sz="1800" b="1" dirty="0" smtClean="0">
                <a:solidFill>
                  <a:srgbClr val="0000FF"/>
                </a:solidFill>
              </a:rPr>
              <a:t>2019</a:t>
            </a:r>
            <a:endParaRPr lang="en-US" sz="1800" b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98" y="3500227"/>
            <a:ext cx="1477299" cy="139815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" y="-67047"/>
            <a:ext cx="916623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latin typeface="Arial"/>
              </a:rPr>
              <a:t>Roper Resonance in 2002 &amp;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</a:rPr>
              <a:t>2019</a:t>
            </a:r>
            <a:endParaRPr lang="en-US" sz="2000" b="1" dirty="0">
              <a:solidFill>
                <a:srgbClr val="0000FF"/>
              </a:solidFill>
              <a:latin typeface="Arial"/>
            </a:endParaRPr>
          </a:p>
          <a:p>
            <a:pPr>
              <a:defRPr/>
            </a:pPr>
            <a:endParaRPr lang="en-US" sz="2000" b="1" dirty="0">
              <a:solidFill>
                <a:srgbClr val="0000FF"/>
              </a:solidFill>
              <a:latin typeface="Arial"/>
            </a:endParaRPr>
          </a:p>
          <a:p>
            <a:pPr>
              <a:defRPr/>
            </a:pPr>
            <a:endParaRPr lang="en-US" sz="2000" b="1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V="1">
            <a:off x="11120" y="440786"/>
            <a:ext cx="9144000" cy="1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05" y="1040216"/>
            <a:ext cx="4388356" cy="45985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2076" y="832406"/>
            <a:ext cx="3157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</a:rPr>
              <a:t>                 </a:t>
            </a:r>
            <a:r>
              <a:rPr lang="en-US" sz="1800" b="1" dirty="0">
                <a:solidFill>
                  <a:srgbClr val="0000FF"/>
                </a:solidFill>
              </a:rPr>
              <a:t>2002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82720" y="5708603"/>
            <a:ext cx="3200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</a:rPr>
              <a:t>       Baryons 2002                           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946" y="1187695"/>
            <a:ext cx="4284367" cy="4284367"/>
          </a:xfrm>
          <a:prstGeom prst="rect">
            <a:avLst/>
          </a:prstGeom>
        </p:spPr>
      </p:pic>
      <p:sp>
        <p:nvSpPr>
          <p:cNvPr id="2" name="Isosceles Triangle 1"/>
          <p:cNvSpPr/>
          <p:nvPr/>
        </p:nvSpPr>
        <p:spPr bwMode="auto">
          <a:xfrm flipH="1">
            <a:off x="6858000" y="3858015"/>
            <a:ext cx="210312" cy="182880"/>
          </a:xfrm>
          <a:prstGeom prst="triangl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70734" y="587427"/>
            <a:ext cx="143897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R.W. </a:t>
            </a:r>
            <a:r>
              <a:rPr lang="en-US" sz="1800" b="1" dirty="0" err="1" smtClean="0"/>
              <a:t>Gothe</a:t>
            </a:r>
            <a:endParaRPr lang="en-US" sz="1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162065" y="3764789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N</a:t>
            </a:r>
            <a:r>
              <a:rPr lang="en-US" sz="18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endParaRPr lang="en-US" sz="1800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886852" y="4253345"/>
            <a:ext cx="167763" cy="166255"/>
          </a:xfrm>
          <a:prstGeom prst="rect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12206" y="4146921"/>
            <a:ext cx="864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0000FF"/>
                </a:solidFill>
                <a:latin typeface="Symbol" panose="05050102010706020507" pitchFamily="18" charset="2"/>
              </a:rPr>
              <a:t>p</a:t>
            </a:r>
            <a:r>
              <a:rPr lang="en-US" sz="1800" b="1" baseline="30000" dirty="0" err="1" smtClean="0">
                <a:solidFill>
                  <a:srgbClr val="0000FF"/>
                </a:solidFill>
                <a:latin typeface="Symbol" panose="05050102010706020507" pitchFamily="18" charset="2"/>
              </a:rPr>
              <a:t>+</a:t>
            </a:r>
            <a:r>
              <a:rPr lang="en-US" sz="1800" b="1" dirty="0" err="1" smtClean="0">
                <a:solidFill>
                  <a:srgbClr val="0000FF"/>
                </a:solidFill>
                <a:latin typeface="Symbol" panose="05050102010706020507" pitchFamily="18" charset="2"/>
              </a:rPr>
              <a:t>p</a:t>
            </a:r>
            <a:r>
              <a:rPr lang="en-US" sz="1800" b="1" baseline="30000" dirty="0" err="1" smtClean="0">
                <a:solidFill>
                  <a:srgbClr val="0000FF"/>
                </a:solidFill>
                <a:latin typeface="Symbol" panose="05050102010706020507" pitchFamily="18" charset="2"/>
              </a:rPr>
              <a:t>-</a:t>
            </a:r>
            <a:r>
              <a:rPr lang="en-US" sz="1800" b="1" dirty="0" err="1" smtClean="0">
                <a:solidFill>
                  <a:srgbClr val="0000FF"/>
                </a:solidFill>
                <a:latin typeface="+mn-lt"/>
              </a:rPr>
              <a:t>p</a:t>
            </a:r>
            <a:endParaRPr lang="en-US" sz="18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7347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40" y="-202876"/>
            <a:ext cx="9144000" cy="1143000"/>
          </a:xfrm>
        </p:spPr>
        <p:txBody>
          <a:bodyPr/>
          <a:lstStyle/>
          <a:p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Summary of Results on </a:t>
            </a:r>
            <a:r>
              <a:rPr lang="en-US" sz="2000" dirty="0" err="1" smtClean="0">
                <a:solidFill>
                  <a:srgbClr val="0000FF"/>
                </a:solidFill>
                <a:latin typeface="Symbol" panose="05050102010706020507" pitchFamily="18" charset="2"/>
              </a:rPr>
              <a:t>g</a:t>
            </a:r>
            <a:r>
              <a:rPr lang="en-US" sz="2000" baseline="-25000" dirty="0" err="1" smtClean="0">
                <a:solidFill>
                  <a:srgbClr val="0000FF"/>
                </a:solidFill>
                <a:latin typeface="+mn-lt"/>
              </a:rPr>
              <a:t>v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p</a:t>
            </a:r>
            <a:r>
              <a:rPr lang="en-US" sz="2000" dirty="0" err="1" smtClean="0">
                <a:solidFill>
                  <a:srgbClr val="0000FF"/>
                </a:solidFill>
                <a:latin typeface="+mn-lt"/>
              </a:rPr>
              <a:t>N</a:t>
            </a: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* Electrocouplings from CLAS</a:t>
            </a:r>
            <a:endParaRPr lang="en-US" sz="2000" dirty="0" smtClean="0">
              <a:latin typeface="+mn-lt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0" y="593011"/>
            <a:ext cx="9144000" cy="0"/>
          </a:xfrm>
          <a:prstGeom prst="line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13317" y="714465"/>
          <a:ext cx="7426713" cy="386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5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5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5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Exclusive meson</a:t>
                      </a:r>
                    </a:p>
                    <a:p>
                      <a:pPr algn="ctr"/>
                      <a:r>
                        <a:rPr lang="en-US" sz="1600" b="1" dirty="0" err="1" smtClean="0"/>
                        <a:t>electroproduction</a:t>
                      </a:r>
                      <a:endParaRPr lang="en-US" sz="1600" b="1" dirty="0" smtClean="0"/>
                    </a:p>
                    <a:p>
                      <a:pPr algn="ctr"/>
                      <a:r>
                        <a:rPr lang="en-US" sz="1600" b="1" dirty="0" smtClean="0"/>
                        <a:t>channels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Excited proton</a:t>
                      </a:r>
                    </a:p>
                    <a:p>
                      <a:pPr algn="ctr"/>
                      <a:r>
                        <a:rPr lang="en-US" b="1" dirty="0" smtClean="0"/>
                        <a:t>states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Q</a:t>
                      </a:r>
                      <a:r>
                        <a:rPr lang="en-US" sz="1600" b="1" baseline="30000" dirty="0" smtClean="0"/>
                        <a:t>2</a:t>
                      </a:r>
                      <a:r>
                        <a:rPr lang="en-US" sz="1600" b="1" dirty="0" smtClean="0"/>
                        <a:t>-ranges</a:t>
                      </a:r>
                      <a:r>
                        <a:rPr lang="en-US" sz="1600" b="1" baseline="0" dirty="0" smtClean="0"/>
                        <a:t> for extracted </a:t>
                      </a:r>
                      <a:r>
                        <a:rPr lang="en-US" sz="1600" b="1" baseline="0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1600" b="1" baseline="-25000" dirty="0" err="1" smtClean="0"/>
                        <a:t>v</a:t>
                      </a:r>
                      <a:r>
                        <a:rPr lang="en-US" sz="1600" b="1" baseline="0" dirty="0" err="1" smtClean="0"/>
                        <a:t>pN</a:t>
                      </a:r>
                      <a:r>
                        <a:rPr lang="en-US" sz="1600" b="1" baseline="0" dirty="0" smtClean="0"/>
                        <a:t>* electrocouplings, GeV</a:t>
                      </a:r>
                      <a:r>
                        <a:rPr lang="en-US" sz="1600" b="1" baseline="30000" dirty="0" smtClean="0"/>
                        <a:t>2</a:t>
                      </a:r>
                      <a:endParaRPr lang="en-US" sz="1600" b="1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b="1" baseline="30000" dirty="0" smtClean="0"/>
                        <a:t>0</a:t>
                      </a:r>
                      <a:r>
                        <a:rPr lang="en-US" b="1" dirty="0" smtClean="0"/>
                        <a:t>p,  </a:t>
                      </a:r>
                      <a:r>
                        <a:rPr lang="en-US" b="1" dirty="0" err="1" smtClean="0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b="1" baseline="30000" dirty="0" err="1" smtClean="0"/>
                        <a:t>+</a:t>
                      </a:r>
                      <a:r>
                        <a:rPr lang="en-US" b="1" dirty="0" err="1" smtClean="0"/>
                        <a:t>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400" b="1" dirty="0" smtClean="0"/>
                        <a:t>(1232)3/2</a:t>
                      </a:r>
                      <a:r>
                        <a:rPr lang="en-US" sz="1400" b="1" baseline="30000" dirty="0" smtClean="0"/>
                        <a:t>+</a:t>
                      </a:r>
                    </a:p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 N(1440)1/2</a:t>
                      </a:r>
                      <a:r>
                        <a:rPr lang="en-US" sz="1400" b="1" baseline="30000" dirty="0" smtClean="0"/>
                        <a:t>+</a:t>
                      </a:r>
                      <a:r>
                        <a:rPr lang="en-US" sz="1400" b="1" baseline="0" dirty="0" smtClean="0"/>
                        <a:t>,N(1520)3/2</a:t>
                      </a:r>
                      <a:r>
                        <a:rPr lang="en-US" sz="1400" b="1" baseline="30000" dirty="0" smtClean="0"/>
                        <a:t>-</a:t>
                      </a:r>
                      <a:r>
                        <a:rPr lang="en-US" sz="1400" b="1" baseline="0" dirty="0" smtClean="0"/>
                        <a:t>, N(1535)1/2</a:t>
                      </a:r>
                      <a:r>
                        <a:rPr lang="en-US" sz="1400" b="1" baseline="30000" dirty="0" smtClean="0"/>
                        <a:t>-</a:t>
                      </a:r>
                      <a:endParaRPr lang="en-US" sz="14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0.16-6.0</a:t>
                      </a:r>
                    </a:p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 0.30-4.16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46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latin typeface="Symbol" panose="05050102010706020507" pitchFamily="18" charset="2"/>
                        </a:rPr>
                        <a:t>  </a:t>
                      </a:r>
                      <a:r>
                        <a:rPr lang="en-US" b="1" dirty="0" smtClean="0"/>
                        <a:t>  </a:t>
                      </a:r>
                      <a:r>
                        <a:rPr lang="en-US" b="1" dirty="0" err="1" smtClean="0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b="1" baseline="30000" dirty="0" err="1" smtClean="0"/>
                        <a:t>+</a:t>
                      </a:r>
                      <a:r>
                        <a:rPr lang="en-US" b="1" baseline="0" dirty="0" err="1" smtClean="0">
                          <a:latin typeface="+mn-lt"/>
                        </a:rPr>
                        <a:t>n</a:t>
                      </a:r>
                      <a:endParaRPr lang="en-US" b="1" dirty="0" smtClean="0">
                        <a:latin typeface="+mn-lt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 </a:t>
                      </a:r>
                      <a:r>
                        <a:rPr lang="en-US" sz="1400" b="1" dirty="0" smtClean="0"/>
                        <a:t>N(1675)5/2</a:t>
                      </a:r>
                      <a:r>
                        <a:rPr lang="en-US" sz="1400" b="1" baseline="30000" dirty="0" smtClean="0"/>
                        <a:t>-</a:t>
                      </a:r>
                      <a:r>
                        <a:rPr lang="en-US" sz="1400" b="1" dirty="0" smtClean="0"/>
                        <a:t>,</a:t>
                      </a:r>
                      <a:r>
                        <a:rPr lang="en-US" sz="1400" b="1" baseline="0" dirty="0" smtClean="0"/>
                        <a:t> N(1680)5/2</a:t>
                      </a:r>
                      <a:r>
                        <a:rPr lang="en-US" sz="1400" b="1" baseline="30000" dirty="0" smtClean="0"/>
                        <a:t>+</a:t>
                      </a:r>
                    </a:p>
                    <a:p>
                      <a:pPr algn="ctr"/>
                      <a:r>
                        <a:rPr lang="en-US" sz="1400" b="1" baseline="0" dirty="0" smtClean="0"/>
                        <a:t>N(1710)1/2</a:t>
                      </a:r>
                      <a:r>
                        <a:rPr lang="en-US" sz="1400" b="1" baseline="30000" dirty="0" smtClean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1.6-4.5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Symbol" panose="05050102010706020507" pitchFamily="18" charset="2"/>
                        </a:rPr>
                        <a:t>  </a:t>
                      </a:r>
                      <a:r>
                        <a:rPr lang="en-US" sz="1400" b="1" dirty="0" err="1" smtClean="0">
                          <a:latin typeface="Symbol" panose="05050102010706020507" pitchFamily="18" charset="2"/>
                        </a:rPr>
                        <a:t>h</a:t>
                      </a:r>
                      <a:r>
                        <a:rPr lang="en-US" sz="1400" b="1" dirty="0" err="1" smtClean="0"/>
                        <a:t>p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/>
                        <a:t>N(1535)1/2</a:t>
                      </a:r>
                      <a:r>
                        <a:rPr lang="en-US" sz="1400" b="1" baseline="30000" dirty="0" smtClean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0.2-2.9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latin typeface="Symbol" panose="05050102010706020507" pitchFamily="18" charset="2"/>
                        </a:rPr>
                        <a:t>  </a:t>
                      </a:r>
                      <a:r>
                        <a:rPr lang="en-US" b="1" dirty="0" smtClean="0"/>
                        <a:t>  </a:t>
                      </a:r>
                      <a:r>
                        <a:rPr lang="en-US" b="1" dirty="0" err="1" smtClean="0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b="1" baseline="30000" dirty="0" err="1" smtClean="0"/>
                        <a:t>+</a:t>
                      </a:r>
                      <a:r>
                        <a:rPr lang="en-US" b="1" baseline="0" dirty="0" err="1" smtClean="0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b="1" baseline="30000" dirty="0" err="1" smtClean="0"/>
                        <a:t>-</a:t>
                      </a:r>
                      <a:r>
                        <a:rPr lang="en-US" b="1" baseline="0" dirty="0" err="1" smtClean="0"/>
                        <a:t>p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N(1440)1/2</a:t>
                      </a:r>
                      <a:r>
                        <a:rPr lang="en-US" sz="1400" b="1" baseline="30000" dirty="0" smtClean="0"/>
                        <a:t>+</a:t>
                      </a:r>
                      <a:r>
                        <a:rPr lang="en-US" sz="1400" b="1" baseline="0" dirty="0" smtClean="0"/>
                        <a:t>, N(1520)3/2</a:t>
                      </a:r>
                      <a:r>
                        <a:rPr lang="en-US" sz="1400" b="1" baseline="30000" dirty="0" smtClean="0"/>
                        <a:t>-</a:t>
                      </a:r>
                    </a:p>
                    <a:p>
                      <a:pPr algn="ctr"/>
                      <a:endParaRPr lang="en-US" sz="1400" b="1" baseline="30000" dirty="0" smtClean="0"/>
                    </a:p>
                    <a:p>
                      <a:pPr algn="ctr"/>
                      <a:r>
                        <a:rPr lang="en-US" sz="1400" b="1" baseline="0" dirty="0" smtClean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400" b="1" baseline="0" dirty="0" smtClean="0"/>
                        <a:t>(1620)1/2</a:t>
                      </a:r>
                      <a:r>
                        <a:rPr lang="en-US" sz="1400" b="1" baseline="30000" dirty="0" smtClean="0"/>
                        <a:t>-</a:t>
                      </a:r>
                      <a:r>
                        <a:rPr lang="en-US" sz="1400" b="1" baseline="0" dirty="0" smtClean="0"/>
                        <a:t>,  N(1650)1/2</a:t>
                      </a:r>
                      <a:r>
                        <a:rPr lang="en-US" sz="1400" b="1" baseline="30000" dirty="0" smtClean="0"/>
                        <a:t>-</a:t>
                      </a:r>
                      <a:r>
                        <a:rPr lang="en-US" sz="1400" b="1" baseline="0" dirty="0" smtClean="0"/>
                        <a:t>,</a:t>
                      </a:r>
                    </a:p>
                    <a:p>
                      <a:pPr algn="ctr"/>
                      <a:r>
                        <a:rPr lang="en-US" sz="1400" b="1" baseline="0" dirty="0" smtClean="0"/>
                        <a:t>N(1680)5/2</a:t>
                      </a:r>
                      <a:r>
                        <a:rPr lang="en-US" sz="1400" b="1" baseline="30000" dirty="0" smtClean="0"/>
                        <a:t>+</a:t>
                      </a:r>
                      <a:r>
                        <a:rPr lang="en-US" sz="1400" b="1" baseline="0" dirty="0" smtClean="0"/>
                        <a:t>, </a:t>
                      </a:r>
                      <a:r>
                        <a:rPr lang="en-US" sz="1400" b="1" baseline="0" dirty="0" smtClean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400" b="1" baseline="0" dirty="0" smtClean="0"/>
                        <a:t>(1700)3/2</a:t>
                      </a:r>
                      <a:r>
                        <a:rPr lang="en-US" sz="1400" b="1" baseline="30000" dirty="0" smtClean="0"/>
                        <a:t>-</a:t>
                      </a:r>
                      <a:r>
                        <a:rPr lang="en-US" sz="1400" b="1" baseline="0" dirty="0" smtClean="0"/>
                        <a:t>,</a:t>
                      </a:r>
                    </a:p>
                    <a:p>
                      <a:pPr algn="ctr"/>
                      <a:r>
                        <a:rPr lang="en-US" sz="1400" b="1" baseline="0" dirty="0" smtClean="0"/>
                        <a:t> N(1720)3/2</a:t>
                      </a:r>
                      <a:r>
                        <a:rPr lang="en-US" sz="1400" b="1" baseline="30000" dirty="0" smtClean="0"/>
                        <a:t>+</a:t>
                      </a:r>
                      <a:r>
                        <a:rPr lang="en-US" sz="1400" b="1" baseline="0" dirty="0" smtClean="0"/>
                        <a:t>, N’(1720)3/2</a:t>
                      </a:r>
                      <a:r>
                        <a:rPr lang="en-US" sz="1400" b="1" baseline="30000" dirty="0" smtClean="0"/>
                        <a:t>+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0.25-1.50</a:t>
                      </a:r>
                    </a:p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0.5-1.5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403855" y="5211862"/>
            <a:ext cx="63362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</a:t>
            </a:r>
            <a:r>
              <a:rPr lang="en-US" sz="1600" b="1" noProof="0" dirty="0" smtClean="0">
                <a:solidFill>
                  <a:srgbClr val="2D2DB9"/>
                </a:solidFill>
              </a:rPr>
              <a:t>website with numerical results and references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https://userweb.jlab.org/~mokeev/resonance_electrocouplings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26740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0"/>
            <a:ext cx="9144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1800" kern="0" dirty="0" smtClean="0">
                <a:solidFill>
                  <a:srgbClr val="0000FF"/>
                </a:solidFill>
              </a:rPr>
              <a:t>Outcome of the Experiments with Electromagnetic Probes (Highlights) </a:t>
            </a:r>
            <a:endParaRPr lang="en-US" sz="1800" kern="0" dirty="0">
              <a:solidFill>
                <a:srgbClr val="0000FF"/>
              </a:solidFill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0" y="582505"/>
            <a:ext cx="9144000" cy="15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380" y="686410"/>
            <a:ext cx="9123010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/>
              <a:t>Completion of the light (S=C=B=0) meson and baryon  spectrum exploration </a:t>
            </a:r>
          </a:p>
          <a:p>
            <a:r>
              <a:rPr lang="en-US" sz="1800" b="1" dirty="0"/>
              <a:t> </a:t>
            </a:r>
            <a:r>
              <a:rPr lang="en-US" sz="1800" b="1" dirty="0" smtClean="0"/>
              <a:t>    from exclusive photo-, electro-, and </a:t>
            </a:r>
            <a:r>
              <a:rPr lang="en-US" sz="1800" b="1" dirty="0" err="1" smtClean="0"/>
              <a:t>hadro</a:t>
            </a:r>
            <a:r>
              <a:rPr lang="en-US" sz="1800" b="1" dirty="0" smtClean="0"/>
              <a:t>-production data finalizing the </a:t>
            </a:r>
          </a:p>
          <a:p>
            <a:r>
              <a:rPr lang="en-US" sz="1800" b="1" dirty="0"/>
              <a:t> </a:t>
            </a:r>
            <a:r>
              <a:rPr lang="en-US" sz="1800" b="1" dirty="0" smtClean="0"/>
              <a:t>    search for ``missing”  resonances, new hybrid and multi-quark states.</a:t>
            </a:r>
          </a:p>
          <a:p>
            <a:endParaRPr lang="en-US" sz="1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/>
              <a:t>Considerable extension of the information on the 1D-structure of the ground </a:t>
            </a:r>
          </a:p>
          <a:p>
            <a:r>
              <a:rPr lang="en-US" sz="1800" b="1" dirty="0"/>
              <a:t> </a:t>
            </a:r>
            <a:r>
              <a:rPr lang="en-US" sz="1800" b="1" dirty="0" smtClean="0"/>
              <a:t>    state mesons and nucleons in  terms of different meson form factors, nucleon </a:t>
            </a:r>
          </a:p>
          <a:p>
            <a:r>
              <a:rPr lang="en-US" sz="1800" b="1" dirty="0"/>
              <a:t> </a:t>
            </a:r>
            <a:r>
              <a:rPr lang="en-US" sz="1800" b="1" dirty="0" smtClean="0"/>
              <a:t>    elastic form factors, and PDFs getting insight to the process-independent </a:t>
            </a:r>
          </a:p>
          <a:p>
            <a:r>
              <a:rPr lang="en-US" sz="1800" b="1" dirty="0"/>
              <a:t> </a:t>
            </a:r>
            <a:r>
              <a:rPr lang="en-US" sz="1800" b="1" dirty="0" smtClean="0"/>
              <a:t>    QCD running coupling. </a:t>
            </a:r>
          </a:p>
          <a:p>
            <a:endParaRPr lang="en-US" sz="1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A</a:t>
            </a:r>
            <a:r>
              <a:rPr lang="en-US" sz="1800" b="1" dirty="0" smtClean="0"/>
              <a:t> unique information on many facets of strong QCD in generation of the </a:t>
            </a:r>
          </a:p>
          <a:p>
            <a:r>
              <a:rPr lang="en-US" sz="1800" b="1" dirty="0"/>
              <a:t> </a:t>
            </a:r>
            <a:r>
              <a:rPr lang="en-US" sz="1800" b="1" dirty="0" smtClean="0"/>
              <a:t>    excited states of nucleon  with different  structural features  from the results</a:t>
            </a:r>
          </a:p>
          <a:p>
            <a:r>
              <a:rPr lang="en-US" sz="1800" b="1" dirty="0"/>
              <a:t> </a:t>
            </a:r>
            <a:r>
              <a:rPr lang="en-US" sz="1800" b="1" dirty="0" smtClean="0"/>
              <a:t>    </a:t>
            </a:r>
            <a:r>
              <a:rPr lang="en-US" sz="1800" b="1" dirty="0"/>
              <a:t>on </a:t>
            </a:r>
            <a:r>
              <a:rPr lang="en-US" sz="1800" b="1" dirty="0" smtClean="0"/>
              <a:t>transition </a:t>
            </a:r>
            <a:r>
              <a:rPr lang="en-US" sz="1800" b="1" dirty="0" err="1">
                <a:latin typeface="Symbol" panose="05050102010706020507" pitchFamily="18" charset="2"/>
              </a:rPr>
              <a:t>g</a:t>
            </a:r>
            <a:r>
              <a:rPr lang="en-US" sz="1800" b="1" baseline="-25000" dirty="0" err="1"/>
              <a:t>v</a:t>
            </a:r>
            <a:r>
              <a:rPr lang="en-US" sz="1800" b="1" dirty="0" err="1"/>
              <a:t>pN</a:t>
            </a:r>
            <a:r>
              <a:rPr lang="en-US" sz="1800" b="1" dirty="0"/>
              <a:t>*  </a:t>
            </a:r>
            <a:r>
              <a:rPr lang="en-US" sz="1800" b="1" dirty="0" smtClean="0"/>
              <a:t>electrocouplings.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/>
              <a:t>Insight into the 3D-structure of the ground nucleons from semi-inclusive-DIS, </a:t>
            </a:r>
          </a:p>
          <a:p>
            <a:r>
              <a:rPr lang="en-US" sz="1800" b="1" dirty="0"/>
              <a:t> </a:t>
            </a:r>
            <a:r>
              <a:rPr lang="en-US" sz="1800" b="1" dirty="0" smtClean="0"/>
              <a:t>   DVCS , and DVMP data within the GPD and TMD concepts.</a:t>
            </a:r>
          </a:p>
          <a:p>
            <a:endParaRPr lang="en-US" sz="1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/>
              <a:t>Opportunity to map-out the energy-momentum tensor of the ground nucleons </a:t>
            </a:r>
          </a:p>
          <a:p>
            <a:r>
              <a:rPr lang="en-US" sz="1800" b="1" dirty="0"/>
              <a:t> </a:t>
            </a:r>
            <a:r>
              <a:rPr lang="en-US" sz="1800" b="1" dirty="0" smtClean="0"/>
              <a:t>    in terms of mass, angular momentum, and force (pressure) distributions </a:t>
            </a:r>
          </a:p>
          <a:p>
            <a:r>
              <a:rPr lang="en-US" sz="1800" b="1" dirty="0"/>
              <a:t> </a:t>
            </a:r>
            <a:r>
              <a:rPr lang="en-US" sz="1800" b="1" dirty="0" smtClean="0"/>
              <a:t>    </a:t>
            </a:r>
            <a:r>
              <a:rPr lang="en-US" sz="1800" b="1" dirty="0" err="1" smtClean="0"/>
              <a:t>determinedfrom</a:t>
            </a:r>
            <a:r>
              <a:rPr lang="en-US" sz="1800" b="1" dirty="0" smtClean="0"/>
              <a:t> the DVCS and DVMP data.   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147648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70" y="0"/>
            <a:ext cx="9022669" cy="63676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63569" y="501041"/>
            <a:ext cx="1938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C00000"/>
                </a:solidFill>
              </a:rPr>
              <a:t>M.Vanderhaeghen</a:t>
            </a:r>
            <a:endParaRPr lang="en-U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8169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15" y="432777"/>
            <a:ext cx="3987274" cy="37969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47829" y="-164494"/>
            <a:ext cx="9054982" cy="685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+mj-cs"/>
              </a:rPr>
              <a:t>From Resonance Electrocouplings to Hadron Mass Generation</a:t>
            </a: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0" y="336431"/>
            <a:ext cx="9144000" cy="0"/>
          </a:xfrm>
          <a:prstGeom prst="line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6807" y="365762"/>
            <a:ext cx="291267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N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itchFamily="34" charset="0"/>
                <a:sym typeface="Symbol" panose="05050102010706020507" pitchFamily="18" charset="2"/>
              </a:rPr>
              <a:t>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itchFamily="34" charset="0"/>
              </a:rPr>
              <a:t>D(1232)3/2</a:t>
            </a: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itchFamily="34" charset="0"/>
              </a:rPr>
              <a:t>+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magnetic from factor</a:t>
            </a:r>
            <a:endParaRPr kumimoji="0" lang="en-US" sz="11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Jones-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Scadron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convention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61389" y="1078859"/>
            <a:ext cx="13839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Quark core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dominance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227517" y="1721855"/>
            <a:ext cx="383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578" y="2212848"/>
            <a:ext cx="28901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2440941" y="823322"/>
            <a:ext cx="956821" cy="301583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4257" y="1849924"/>
            <a:ext cx="13136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Substantial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contributions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from meson-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baryon cloud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4863" y="2151756"/>
            <a:ext cx="1766952" cy="178510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Dyson-Schwinger Equations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(DSE):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J. Segovia et al.,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Phys. Rev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Lett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115,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171801 (2015).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J. Segovia et al.,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Few Body Syst. 55,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1185 (2014).</a:t>
            </a:r>
          </a:p>
        </p:txBody>
      </p:sp>
      <p:cxnSp>
        <p:nvCxnSpPr>
          <p:cNvPr id="42" name="Straight Connector 41"/>
          <p:cNvCxnSpPr/>
          <p:nvPr/>
        </p:nvCxnSpPr>
        <p:spPr bwMode="auto">
          <a:xfrm flipV="1">
            <a:off x="3445422" y="3120852"/>
            <a:ext cx="491260" cy="2"/>
          </a:xfrm>
          <a:prstGeom prst="line">
            <a:avLst/>
          </a:prstGeom>
          <a:noFill/>
          <a:ln w="222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flipV="1">
            <a:off x="3442906" y="3516778"/>
            <a:ext cx="493776" cy="1"/>
          </a:xfrm>
          <a:prstGeom prst="line">
            <a:avLst/>
          </a:prstGeom>
          <a:noFill/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3341822" y="2619793"/>
            <a:ext cx="1433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quark mass: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frozen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running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738" y="405613"/>
            <a:ext cx="1201016" cy="377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904" y="388884"/>
            <a:ext cx="3840813" cy="384081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4863" y="4319532"/>
            <a:ext cx="9099137" cy="223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Good data description at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</a:t>
            </a:r>
            <a:r>
              <a:rPr kumimoji="0" lang="en-US" sz="1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&gt;2.0 GeV</a:t>
            </a:r>
            <a:r>
              <a:rPr kumimoji="0" lang="en-US" sz="1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with  </a:t>
            </a:r>
            <a:r>
              <a:rPr kumimoji="0" lang="en-US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same dressed quark mass function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for the ground and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different excited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nucleon states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validate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DSE results on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generation of dressed quarks as the relevant degree of freedom in the structure of the  ground and excited nucleons. 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itchFamily="34" charset="0"/>
              </a:rPr>
              <a:t>g</a:t>
            </a:r>
            <a:r>
              <a:rPr kumimoji="0" lang="en-US" sz="1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* electrocoupling data offer access to the strong QCD dynamics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underlying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hadron mass generation.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err="1" smtClean="0">
                <a:solidFill>
                  <a:srgbClr val="FF0000"/>
                </a:solidFill>
              </a:rPr>
              <a:t>Faddeev</a:t>
            </a:r>
            <a:r>
              <a:rPr lang="en-US" sz="1600" b="1" dirty="0" smtClean="0">
                <a:solidFill>
                  <a:srgbClr val="FF0000"/>
                </a:solidFill>
              </a:rPr>
              <a:t> amplitude</a:t>
            </a:r>
            <a:r>
              <a:rPr lang="en-US" sz="1600" b="1" noProof="0" dirty="0" smtClean="0">
                <a:solidFill>
                  <a:srgbClr val="FF0000"/>
                </a:solidFill>
              </a:rPr>
              <a:t> </a:t>
            </a:r>
            <a:r>
              <a:rPr lang="en-US" sz="1600" b="1" noProof="0" dirty="0" smtClean="0">
                <a:solidFill>
                  <a:srgbClr val="FF0000"/>
                </a:solidFill>
              </a:rPr>
              <a:t>of the ground nucleon can be evaluated with the </a:t>
            </a:r>
            <a:r>
              <a:rPr lang="en-US" sz="1600" b="1" noProof="0" dirty="0" smtClean="0">
                <a:solidFill>
                  <a:srgbClr val="FF0000"/>
                </a:solidFill>
              </a:rPr>
              <a:t>dressed </a:t>
            </a:r>
            <a:r>
              <a:rPr lang="en-US" sz="1600" b="1" noProof="0" dirty="0" smtClean="0">
                <a:solidFill>
                  <a:srgbClr val="FF0000"/>
                </a:solidFill>
              </a:rPr>
              <a:t>quark mass function </a:t>
            </a:r>
            <a:r>
              <a:rPr lang="en-US" sz="1600" b="1" noProof="0" dirty="0" smtClean="0">
                <a:solidFill>
                  <a:srgbClr val="FF0000"/>
                </a:solidFill>
              </a:rPr>
              <a:t>and di-quark correlations checked against the data on </a:t>
            </a:r>
            <a:r>
              <a:rPr lang="en-US" sz="1600" b="1" noProof="0" dirty="0" err="1" smtClean="0">
                <a:solidFill>
                  <a:srgbClr val="FF0000"/>
                </a:solidFill>
              </a:rPr>
              <a:t>gvpN</a:t>
            </a:r>
            <a:r>
              <a:rPr lang="en-US" sz="1600" b="1" noProof="0" dirty="0" smtClean="0">
                <a:solidFill>
                  <a:srgbClr val="FF0000"/>
                </a:solidFill>
              </a:rPr>
              <a:t>* electrocouplings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0088" y="962102"/>
            <a:ext cx="1383912" cy="45114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6026800" y="801373"/>
            <a:ext cx="956821" cy="301583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58220" y="823320"/>
            <a:ext cx="13136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Substantial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contributions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from meson-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baryon cloud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671" y="521306"/>
            <a:ext cx="169364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800" b="1" dirty="0"/>
              <a:t>J</a:t>
            </a:r>
            <a:r>
              <a:rPr lang="en-US" sz="1800" b="1" dirty="0" smtClean="0"/>
              <a:t>. Segovia,</a:t>
            </a:r>
          </a:p>
          <a:p>
            <a:r>
              <a:rPr lang="en-US" sz="1800" b="1" dirty="0" smtClean="0"/>
              <a:t>R.W </a:t>
            </a:r>
            <a:r>
              <a:rPr lang="en-US" sz="1800" b="1" dirty="0" err="1" smtClean="0"/>
              <a:t>Gothe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557378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47829" y="0"/>
            <a:ext cx="9054982" cy="685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rgbClr val="0000FF"/>
                </a:solidFill>
                <a:latin typeface="Arial"/>
                <a:ea typeface="MS PGothic" pitchFamily="34" charset="-128"/>
              </a:rPr>
              <a:t>Synergy in the Studies of the Ground and Excited Nucleon Structure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MS PGothic" pitchFamily="34" charset="-128"/>
              <a:cs typeface="+mj-cs"/>
            </a:endParaRPr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0" y="624529"/>
            <a:ext cx="9144000" cy="0"/>
          </a:xfrm>
          <a:prstGeom prst="line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16" y="1249059"/>
            <a:ext cx="910858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 smtClean="0"/>
              <a:t>Faddeev</a:t>
            </a:r>
            <a:r>
              <a:rPr lang="en-US" sz="1600" b="1" dirty="0" smtClean="0"/>
              <a:t> amplitude encoded a full information on the ground nucleon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GPDs/TMDs can be evaluated from </a:t>
            </a:r>
            <a:r>
              <a:rPr lang="en-US" sz="1600" b="1" dirty="0" err="1" smtClean="0"/>
              <a:t>Faddeev</a:t>
            </a:r>
            <a:r>
              <a:rPr lang="en-US" sz="1600" b="1" dirty="0" smtClean="0"/>
              <a:t> amplitudes, plugged into the reaction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 models for evaluation of the DVCS,DVMP/SIDIS observables and confronted with 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 the data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Successful description </a:t>
            </a:r>
            <a:r>
              <a:rPr lang="en-US" sz="1600" b="1" dirty="0">
                <a:solidFill>
                  <a:srgbClr val="FF0000"/>
                </a:solidFill>
              </a:rPr>
              <a:t>of the DVCS,DVMP/SIDIS </a:t>
            </a:r>
            <a:r>
              <a:rPr lang="en-US" sz="1600" b="1" dirty="0" smtClean="0">
                <a:solidFill>
                  <a:srgbClr val="FF0000"/>
                </a:solidFill>
              </a:rPr>
              <a:t>observables with the dressed quark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    mass function and di-quark correlation amplitudes checked against the data on </a:t>
            </a:r>
            <a:r>
              <a:rPr lang="en-US" sz="1600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1600" b="1" baseline="-25000" dirty="0" err="1" smtClean="0">
                <a:solidFill>
                  <a:srgbClr val="FF0000"/>
                </a:solidFill>
              </a:rPr>
              <a:t>v</a:t>
            </a:r>
            <a:r>
              <a:rPr lang="en-US" sz="1600" b="1" dirty="0" err="1" smtClean="0">
                <a:solidFill>
                  <a:srgbClr val="FF0000"/>
                </a:solidFill>
              </a:rPr>
              <a:t>pN</a:t>
            </a:r>
            <a:r>
              <a:rPr lang="en-US" sz="1600" b="1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    electrocouplings will confirm credible insight into the strong QCD dynamics underlying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    the ground nucleon generation. will shed light on emergence of hadron mass and quark-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    gluon confinement from QCD.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6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20" y="1866341"/>
            <a:ext cx="8382000" cy="4724400"/>
          </a:xfrm>
        </p:spPr>
        <p:txBody>
          <a:bodyPr/>
          <a:lstStyle/>
          <a:p>
            <a:r>
              <a:rPr lang="en-US" sz="2400" dirty="0" smtClean="0"/>
              <a:t>Studies of </a:t>
            </a:r>
            <a:r>
              <a:rPr lang="en-US" sz="2400" dirty="0" err="1" smtClean="0"/>
              <a:t>unpolarized</a:t>
            </a:r>
            <a:r>
              <a:rPr lang="en-US" sz="2400" dirty="0" smtClean="0"/>
              <a:t> DVCS/DVMP cross sections and beam, beam-target asymmetries for </a:t>
            </a:r>
            <a:r>
              <a:rPr lang="en-US" sz="2400" dirty="0" smtClean="0"/>
              <a:t>different </a:t>
            </a:r>
            <a:r>
              <a:rPr lang="en-US" sz="2400" dirty="0" smtClean="0"/>
              <a:t>orientations of the  target-</a:t>
            </a:r>
            <a:r>
              <a:rPr lang="en-US" sz="2400" dirty="0"/>
              <a:t>p</a:t>
            </a:r>
            <a:r>
              <a:rPr lang="en-US" sz="2400" dirty="0" smtClean="0"/>
              <a:t>roton spin are needed</a:t>
            </a:r>
          </a:p>
          <a:p>
            <a:endParaRPr lang="en-US" sz="2400" dirty="0"/>
          </a:p>
          <a:p>
            <a:r>
              <a:rPr lang="en-US" sz="2400" dirty="0" smtClean="0"/>
              <a:t>Offer access to the GPDs at x=</a:t>
            </a:r>
            <a:r>
              <a:rPr lang="en-US" sz="2400" dirty="0" smtClean="0">
                <a:latin typeface="Symbol" panose="05050102010706020507" pitchFamily="18" charset="2"/>
              </a:rPr>
              <a:t>x </a:t>
            </a:r>
            <a:r>
              <a:rPr lang="en-US" sz="2400" dirty="0" smtClean="0"/>
              <a:t>or to the integrals from GPDs</a:t>
            </a:r>
          </a:p>
          <a:p>
            <a:endParaRPr lang="en-US" sz="2400" dirty="0"/>
          </a:p>
          <a:p>
            <a:r>
              <a:rPr lang="en-US" sz="2400" dirty="0" smtClean="0"/>
              <a:t>The models are needed in order to gain insight into the GPDs in an entire range of x, </a:t>
            </a:r>
            <a:r>
              <a:rPr lang="en-US" sz="2400" dirty="0" smtClean="0">
                <a:latin typeface="Symbol" panose="05050102010706020507" pitchFamily="18" charset="2"/>
              </a:rPr>
              <a:t>x, </a:t>
            </a:r>
            <a:r>
              <a:rPr lang="en-US" sz="2400" dirty="0" smtClean="0"/>
              <a:t>t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" y="-67047"/>
            <a:ext cx="916623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Arial"/>
              </a:rPr>
              <a:t>3D Ground Nucleon Image From GPD</a:t>
            </a:r>
            <a:endParaRPr lang="en-US" sz="2000" b="1" dirty="0">
              <a:solidFill>
                <a:srgbClr val="0000FF"/>
              </a:solidFill>
              <a:latin typeface="Arial"/>
            </a:endParaRPr>
          </a:p>
          <a:p>
            <a:pPr>
              <a:defRPr/>
            </a:pPr>
            <a:endParaRPr lang="en-US" sz="2000" b="1" dirty="0">
              <a:solidFill>
                <a:srgbClr val="0000FF"/>
              </a:solidFill>
              <a:latin typeface="Arial"/>
            </a:endParaRPr>
          </a:p>
          <a:p>
            <a:pPr>
              <a:defRPr/>
            </a:pPr>
            <a:endParaRPr lang="en-US" sz="2000" b="1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 flipV="1">
            <a:off x="11120" y="440786"/>
            <a:ext cx="9144000" cy="1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902" y="847795"/>
            <a:ext cx="851769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Talks by:  L. </a:t>
            </a:r>
            <a:r>
              <a:rPr lang="en-US" sz="2000" b="1" dirty="0" err="1" smtClean="0">
                <a:solidFill>
                  <a:srgbClr val="C00000"/>
                </a:solidFill>
              </a:rPr>
              <a:t>Elouadrhiri</a:t>
            </a:r>
            <a:r>
              <a:rPr lang="en-US" sz="2000" b="1" dirty="0" smtClean="0">
                <a:solidFill>
                  <a:srgbClr val="C00000"/>
                </a:solidFill>
              </a:rPr>
              <a:t>, S.  </a:t>
            </a:r>
            <a:r>
              <a:rPr lang="en-US" sz="2000" b="1" dirty="0" err="1" smtClean="0">
                <a:solidFill>
                  <a:srgbClr val="C00000"/>
                </a:solidFill>
              </a:rPr>
              <a:t>Liuti</a:t>
            </a:r>
            <a:r>
              <a:rPr lang="en-US" sz="2000" b="1" dirty="0" smtClean="0">
                <a:solidFill>
                  <a:srgbClr val="C00000"/>
                </a:solidFill>
              </a:rPr>
              <a:t>,  M. </a:t>
            </a:r>
            <a:r>
              <a:rPr lang="en-US" sz="2000" b="1" dirty="0" err="1" smtClean="0">
                <a:solidFill>
                  <a:srgbClr val="C00000"/>
                </a:solidFill>
              </a:rPr>
              <a:t>Vanderhaeghen</a:t>
            </a:r>
            <a:r>
              <a:rPr lang="en-US" sz="2000" b="1" dirty="0" smtClean="0">
                <a:solidFill>
                  <a:srgbClr val="C00000"/>
                </a:solidFill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</a:rPr>
              <a:t>A.Kim</a:t>
            </a:r>
            <a:r>
              <a:rPr lang="en-US" sz="2000" b="1" dirty="0" smtClean="0">
                <a:solidFill>
                  <a:srgbClr val="C00000"/>
                </a:solidFill>
              </a:rPr>
              <a:t>, M. Ben Ali, C. </a:t>
            </a:r>
            <a:r>
              <a:rPr lang="en-US" sz="2000" b="1" dirty="0" err="1" smtClean="0">
                <a:solidFill>
                  <a:srgbClr val="C00000"/>
                </a:solidFill>
              </a:rPr>
              <a:t>Mezrag</a:t>
            </a:r>
            <a:r>
              <a:rPr lang="en-US" sz="2000" b="1" dirty="0" smtClean="0">
                <a:solidFill>
                  <a:srgbClr val="C00000"/>
                </a:solidFill>
              </a:rPr>
              <a:t>, Z-E. </a:t>
            </a:r>
            <a:r>
              <a:rPr lang="en-US" sz="2000" b="1" dirty="0" err="1">
                <a:solidFill>
                  <a:srgbClr val="C00000"/>
                </a:solidFill>
              </a:rPr>
              <a:t>M</a:t>
            </a:r>
            <a:r>
              <a:rPr lang="en-US" sz="2000" b="1" dirty="0" err="1" smtClean="0">
                <a:solidFill>
                  <a:srgbClr val="C00000"/>
                </a:solidFill>
              </a:rPr>
              <a:t>ezziani</a:t>
            </a:r>
            <a:r>
              <a:rPr lang="en-US" sz="2000" b="1" dirty="0" smtClean="0">
                <a:solidFill>
                  <a:srgbClr val="C00000"/>
                </a:solidFill>
              </a:rPr>
              <a:t>  </a:t>
            </a:r>
            <a:r>
              <a:rPr lang="en-US" sz="2000" b="1" dirty="0" smtClean="0">
                <a:solidFill>
                  <a:srgbClr val="C00000"/>
                </a:solidFill>
              </a:rPr>
              <a:t>(experiment/phenomenology advances)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99439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BB1B1B"/>
                </a:solidFill>
                <a:latin typeface="Cambria"/>
                <a:cs typeface="Cambria"/>
              </a:rPr>
              <a:t>DVCS Beam Spin Asymmetry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19" y="1167269"/>
            <a:ext cx="5507682" cy="5298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731" y="3679226"/>
            <a:ext cx="2877693" cy="590296"/>
          </a:xfrm>
          <a:prstGeom prst="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40868" y="877964"/>
            <a:ext cx="4454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F.X.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Girod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et al.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Phys.Rev.Lett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 100 162002 (2008)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97003" y="1365450"/>
            <a:ext cx="303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Measurements in a large phase space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Q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2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x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B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, t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8050223" y="49408"/>
            <a:ext cx="983579" cy="604991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A4CC45-4430-9046-AF01-9FB1CF74D1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07" y="2329024"/>
            <a:ext cx="2385905" cy="954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1266BF-5A8E-B948-9962-2838E25552C4}"/>
              </a:ext>
            </a:extLst>
          </p:cNvPr>
          <p:cNvSpPr txBox="1"/>
          <p:nvPr/>
        </p:nvSpPr>
        <p:spPr>
          <a:xfrm>
            <a:off x="7056329" y="4367149"/>
            <a:ext cx="1888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small &amp; suppressed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7FEB0FB-6BCE-5041-9646-7F5829BB64DE}"/>
              </a:ext>
            </a:extLst>
          </p:cNvPr>
          <p:cNvCxnSpPr>
            <a:stCxn id="3" idx="0"/>
          </p:cNvCxnSpPr>
          <p:nvPr/>
        </p:nvCxnSpPr>
        <p:spPr>
          <a:xfrm flipH="1" flipV="1">
            <a:off x="7664494" y="4140586"/>
            <a:ext cx="336260" cy="2265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0F92D7-A6F1-8D4D-98E3-C9774ACC4EBC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8000754" y="4122071"/>
            <a:ext cx="433108" cy="2450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33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33"/>
    </mc:Choice>
    <mc:Fallback xmlns="">
      <p:transition spd="slow" advTm="52233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+mn-lt"/>
              </a:rPr>
              <a:t>DVCS </a:t>
            </a:r>
            <a:r>
              <a:rPr lang="en-US" sz="3200" dirty="0" err="1" smtClean="0">
                <a:latin typeface="+mn-lt"/>
              </a:rPr>
              <a:t>Unpolarized</a:t>
            </a:r>
            <a:r>
              <a:rPr lang="en-US" sz="3200" dirty="0" smtClean="0">
                <a:latin typeface="+mn-lt"/>
              </a:rPr>
              <a:t> Cross-Sections</a:t>
            </a:r>
            <a:endParaRPr lang="en-US" sz="3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86" y="966055"/>
            <a:ext cx="8511411" cy="53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8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690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3992" y="1016159"/>
            <a:ext cx="1938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C00000"/>
                </a:solidFill>
              </a:rPr>
              <a:t>M.Vanderhaeghen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61783" y="6055361"/>
            <a:ext cx="5012911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Can the image be computed under connection to 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QCD? See the talks by </a:t>
            </a:r>
            <a:r>
              <a:rPr lang="en-US" sz="1600" b="1" dirty="0" err="1" smtClean="0">
                <a:solidFill>
                  <a:srgbClr val="FF0000"/>
                </a:solidFill>
              </a:rPr>
              <a:t>J.Qiu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062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3" y="112734"/>
            <a:ext cx="8991742" cy="674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64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71695" cy="67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28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61407" cy="67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87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0"/>
            <a:ext cx="9144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1800" kern="0" dirty="0" smtClean="0">
                <a:solidFill>
                  <a:srgbClr val="0000FF"/>
                </a:solidFill>
              </a:rPr>
              <a:t>Insight into the Strong QCD from the Synergy between Experiment, Phenomenology, and Theory</a:t>
            </a:r>
            <a:endParaRPr lang="en-US" sz="1800" kern="0" dirty="0">
              <a:solidFill>
                <a:srgbClr val="0000FF"/>
              </a:solidFill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0" y="757852"/>
            <a:ext cx="9144000" cy="15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127" y="1484416"/>
            <a:ext cx="3040084" cy="255454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Observables from the  </a:t>
            </a:r>
          </a:p>
          <a:p>
            <a:r>
              <a:rPr lang="en-US" sz="1600" b="1" u="sng" dirty="0" smtClean="0"/>
              <a:t>Experiments with the </a:t>
            </a:r>
          </a:p>
          <a:p>
            <a:r>
              <a:rPr lang="en-US" sz="1600" b="1" u="sng" dirty="0" smtClean="0"/>
              <a:t>EM Probes: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Differential cross sections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Beam asymmetry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Target asymmetries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Recoil asymmetries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Combinations of 2-fold</a:t>
            </a:r>
          </a:p>
          <a:p>
            <a:r>
              <a:rPr lang="en-US" sz="1600" b="1" dirty="0" smtClean="0"/>
              <a:t>     and 3-fold asymmetries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33901" y="1470562"/>
            <a:ext cx="3501243" cy="2308324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QCD </a:t>
            </a:r>
            <a:r>
              <a:rPr lang="en-US" sz="1600" b="1" u="sng" dirty="0" err="1" smtClean="0"/>
              <a:t>Lagrangian</a:t>
            </a:r>
            <a:r>
              <a:rPr lang="en-US" sz="1600" b="1" u="sng" dirty="0" smtClean="0"/>
              <a:t>:</a:t>
            </a:r>
          </a:p>
          <a:p>
            <a:endParaRPr lang="en-US" sz="1600" b="1" u="sng" dirty="0" smtClean="0"/>
          </a:p>
          <a:p>
            <a:endParaRPr lang="en-US" sz="1600" b="1" u="sng" dirty="0"/>
          </a:p>
          <a:p>
            <a:endParaRPr lang="en-US" sz="1600" b="1" u="sng" dirty="0" smtClean="0"/>
          </a:p>
          <a:p>
            <a:endParaRPr lang="en-US" sz="1600" b="1" u="sng" dirty="0"/>
          </a:p>
          <a:p>
            <a:endParaRPr lang="en-US" sz="1600" b="1" u="sng" dirty="0" smtClean="0"/>
          </a:p>
          <a:p>
            <a:endParaRPr lang="en-US" sz="1600" b="1" u="sng" dirty="0"/>
          </a:p>
          <a:p>
            <a:endParaRPr lang="en-US" sz="1600" b="1" u="sng" dirty="0" smtClean="0"/>
          </a:p>
          <a:p>
            <a:endParaRPr lang="en-US" sz="1600" b="1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774" y="1907662"/>
            <a:ext cx="3187301" cy="18712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69841" y="2624724"/>
            <a:ext cx="1358064" cy="1323439"/>
          </a:xfrm>
          <a:prstGeom prst="rect">
            <a:avLst/>
          </a:prstGeom>
          <a:solidFill>
            <a:srgbClr val="FFD66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Strong QCD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u</a:t>
            </a:r>
            <a:r>
              <a:rPr lang="en-US" sz="1600" b="1" dirty="0" smtClean="0">
                <a:solidFill>
                  <a:srgbClr val="C00000"/>
                </a:solidFill>
              </a:rPr>
              <a:t>nderlying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t</a:t>
            </a:r>
            <a:r>
              <a:rPr lang="en-US" sz="1600" b="1" dirty="0" smtClean="0">
                <a:solidFill>
                  <a:srgbClr val="C00000"/>
                </a:solidFill>
              </a:rPr>
              <a:t>he hadron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g</a:t>
            </a:r>
            <a:r>
              <a:rPr lang="en-US" sz="1600" b="1" dirty="0" smtClean="0">
                <a:solidFill>
                  <a:srgbClr val="C00000"/>
                </a:solidFill>
              </a:rPr>
              <a:t>eneration</a:t>
            </a:r>
          </a:p>
          <a:p>
            <a:pPr algn="ctr"/>
            <a:r>
              <a:rPr lang="en-US" sz="16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    a</a:t>
            </a:r>
            <a:r>
              <a:rPr lang="en-US" sz="1600" b="1" baseline="-25000" dirty="0" smtClean="0">
                <a:solidFill>
                  <a:srgbClr val="C00000"/>
                </a:solidFill>
              </a:rPr>
              <a:t>s</a:t>
            </a:r>
            <a:r>
              <a:rPr lang="en-US" sz="1600" b="1" dirty="0" smtClean="0">
                <a:solidFill>
                  <a:srgbClr val="C00000"/>
                </a:solidFill>
              </a:rPr>
              <a:t> ~ 1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4329" y="4189567"/>
            <a:ext cx="3040084" cy="83099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Phenomenology: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Amplitude analyses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Reaction models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0004" y="5389823"/>
            <a:ext cx="3040084" cy="95410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Elastic/Transition form factors</a:t>
            </a:r>
          </a:p>
          <a:p>
            <a:r>
              <a:rPr lang="en-US" sz="1400" b="1" dirty="0" smtClean="0"/>
              <a:t>PDFs, PDA,TMD-functions</a:t>
            </a:r>
          </a:p>
          <a:p>
            <a:r>
              <a:rPr lang="en-US" sz="1400" b="1" dirty="0" smtClean="0"/>
              <a:t>Compton form factors</a:t>
            </a:r>
          </a:p>
          <a:p>
            <a:r>
              <a:rPr lang="en-US" sz="1400" b="1" dirty="0" smtClean="0"/>
              <a:t>Projection of GPD to observables</a:t>
            </a:r>
          </a:p>
        </p:txBody>
      </p:sp>
      <p:sp>
        <p:nvSpPr>
          <p:cNvPr id="18" name="Right Arrow 17"/>
          <p:cNvSpPr/>
          <p:nvPr/>
        </p:nvSpPr>
        <p:spPr bwMode="auto">
          <a:xfrm rot="5400000">
            <a:off x="1530015" y="5067292"/>
            <a:ext cx="360061" cy="285008"/>
          </a:xfrm>
          <a:prstGeom prst="rightArrow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Left-Right-Up Arrow 19"/>
          <p:cNvSpPr/>
          <p:nvPr/>
        </p:nvSpPr>
        <p:spPr bwMode="auto">
          <a:xfrm>
            <a:off x="3740797" y="4874183"/>
            <a:ext cx="1216152" cy="850392"/>
          </a:xfrm>
          <a:prstGeom prst="leftRightUpArrow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60288" y="4215986"/>
            <a:ext cx="223027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Lattice QCD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Continuum QCD</a:t>
            </a:r>
          </a:p>
        </p:txBody>
      </p:sp>
      <p:sp>
        <p:nvSpPr>
          <p:cNvPr id="23" name="Up-Down Arrow 22"/>
          <p:cNvSpPr/>
          <p:nvPr/>
        </p:nvSpPr>
        <p:spPr bwMode="auto">
          <a:xfrm>
            <a:off x="7114784" y="3814556"/>
            <a:ext cx="182880" cy="365760"/>
          </a:xfrm>
          <a:prstGeom prst="upDownArrow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91616" y="4850162"/>
            <a:ext cx="2785811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Light front  quark models</a:t>
            </a:r>
          </a:p>
          <a:p>
            <a:r>
              <a:rPr lang="en-US" sz="1600" b="1" dirty="0" err="1" smtClean="0"/>
              <a:t>AdS</a:t>
            </a:r>
            <a:r>
              <a:rPr lang="en-US" sz="1600" b="1" dirty="0" smtClean="0"/>
              <a:t>/CFT approaches</a:t>
            </a:r>
          </a:p>
          <a:p>
            <a:pPr marL="285750" indent="-285750">
              <a:buFont typeface="Symbol" panose="05050102010706020507" pitchFamily="18" charset="2"/>
              <a:buChar char="c"/>
            </a:pPr>
            <a:r>
              <a:rPr lang="en-US" sz="1600" b="1" dirty="0" smtClean="0"/>
              <a:t>Quark-Soliton models</a:t>
            </a:r>
          </a:p>
          <a:p>
            <a:r>
              <a:rPr lang="en-US" sz="1600" b="1" dirty="0" err="1" smtClean="0"/>
              <a:t>Hypercentral</a:t>
            </a:r>
            <a:r>
              <a:rPr lang="en-US" sz="1600" b="1" dirty="0" smtClean="0"/>
              <a:t> quark model</a:t>
            </a:r>
          </a:p>
          <a:p>
            <a:r>
              <a:rPr lang="en-US" sz="1600" b="1" dirty="0" smtClean="0"/>
              <a:t>Covariant quark models</a:t>
            </a:r>
          </a:p>
          <a:p>
            <a:r>
              <a:rPr lang="en-US" sz="1600" b="1" dirty="0" smtClean="0"/>
              <a:t>……………………………..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96232" y="1044045"/>
            <a:ext cx="45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    </a:t>
            </a:r>
            <a:endParaRPr lang="en-US" sz="2000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28223" y="851090"/>
            <a:ext cx="2483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0000FF"/>
                </a:solidFill>
              </a:rPr>
              <a:t>Experiment</a:t>
            </a:r>
            <a:endParaRPr lang="en-US" sz="2000" b="1" u="sng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27905" y="851090"/>
            <a:ext cx="2483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0000FF"/>
                </a:solidFill>
              </a:rPr>
              <a:t>Theory</a:t>
            </a:r>
            <a:endParaRPr lang="en-US" sz="2000" b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651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608" y="81187"/>
            <a:ext cx="8464378" cy="728029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The GPDs and Gravitational Form factors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3725" y="3600999"/>
            <a:ext cx="120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alligraphy"/>
                <a:ea typeface="+mn-ea"/>
                <a:cs typeface="Lucida Calligraphy"/>
              </a:rPr>
              <a:t>GPDs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2862" y="3589241"/>
            <a:ext cx="1113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alligraphy"/>
                <a:ea typeface="+mn-ea"/>
                <a:cs typeface="Lucida Calligraphy"/>
              </a:rPr>
              <a:t>GFFs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alligraphy"/>
                <a:ea typeface="+mn-ea"/>
                <a:cs typeface="Lucida Calligraphy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770" y="5849240"/>
            <a:ext cx="32625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X. </a:t>
            </a:r>
            <a:r>
              <a:rPr kumimoji="0" lang="en-US" sz="1600" b="0" i="1" u="none" strike="noStrike" kern="1200" cap="none" spc="0" normalizeH="0" baseline="0" noProof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Ji</a:t>
            </a:r>
            <a:r>
              <a:rPr kumimoji="0" lang="en-US" sz="16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 Phys. Rev. </a:t>
            </a:r>
            <a:r>
              <a:rPr kumimoji="0" lang="en-US" sz="1600" b="0" i="1" u="none" strike="noStrike" kern="1200" cap="none" spc="0" normalizeH="0" baseline="0" noProof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Lett</a:t>
            </a:r>
            <a:r>
              <a:rPr kumimoji="0" lang="en-US" sz="16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. 78, 610 (1997)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X. </a:t>
            </a:r>
            <a:r>
              <a:rPr kumimoji="0" lang="en-US" sz="1600" b="0" i="1" u="none" strike="noStrike" kern="1200" cap="none" spc="0" normalizeH="0" baseline="0" noProof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Ji</a:t>
            </a:r>
            <a:r>
              <a:rPr kumimoji="0" lang="en-US" sz="16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 Phys. Rev. D55, 7114 (1997) </a:t>
            </a:r>
          </a:p>
        </p:txBody>
      </p:sp>
      <p:cxnSp>
        <p:nvCxnSpPr>
          <p:cNvPr id="9" name="Straight Arrow Connector 8"/>
          <p:cNvCxnSpPr>
            <a:cxnSpLocks noChangeAspect="1"/>
          </p:cNvCxnSpPr>
          <p:nvPr/>
        </p:nvCxnSpPr>
        <p:spPr>
          <a:xfrm>
            <a:off x="3028518" y="3885991"/>
            <a:ext cx="699049" cy="1588"/>
          </a:xfrm>
          <a:prstGeom prst="straightConnector1">
            <a:avLst/>
          </a:prstGeom>
          <a:ln w="57150" cap="flat" cmpd="thinThick" algn="ctr">
            <a:solidFill>
              <a:srgbClr val="000090"/>
            </a:solidFill>
            <a:prstDash val="solid"/>
            <a:miter lim="800000"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850329" y="4276720"/>
            <a:ext cx="5191760" cy="1432560"/>
            <a:chOff x="1818644" y="1184384"/>
            <a:chExt cx="5191760" cy="14325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8644" y="1184384"/>
              <a:ext cx="5191760" cy="143256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2760605" y="1827212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891379" y="1825624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262512" y="1824036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209830" y="2439988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328845" y="2439988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914897" y="2438400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/>
          <a:srcRect b="48573"/>
          <a:stretch>
            <a:fillRect/>
          </a:stretch>
        </p:blipFill>
        <p:spPr bwMode="auto">
          <a:xfrm>
            <a:off x="240036" y="1603357"/>
            <a:ext cx="8686800" cy="842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228600" y="812578"/>
            <a:ext cx="8763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Nucleon matrix element of the Energy-Momentum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Tensor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contains three scalar form factors (R.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Pagels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,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1966)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and can be written as (X.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Ji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, 1997):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493378" y="2505109"/>
            <a:ext cx="46554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</a:t>
            </a:r>
            <a:r>
              <a:rPr kumimoji="0" lang="en-US" sz="1800" b="0" i="1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</a:t>
            </a:r>
            <a:r>
              <a:rPr kumimoji="0" lang="en-US" sz="18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(t)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:  Mass distribution inside the nucleon</a:t>
            </a:r>
            <a:r>
              <a:rPr kumimoji="0" lang="en-US" sz="18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J (</a:t>
            </a:r>
            <a:r>
              <a:rPr kumimoji="0" lang="en-US" sz="1800" b="0" i="1" u="none" strike="noStrike" kern="1200" cap="none" spc="0" normalizeH="0" baseline="0" noProof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</a:t>
            </a:r>
            <a:r>
              <a:rPr kumimoji="0" lang="en-US" sz="18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)  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:  Angular momentum distribution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</a:t>
            </a:r>
            <a:r>
              <a:rPr kumimoji="0" lang="en-US" sz="1800" b="0" i="1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</a:t>
            </a:r>
            <a:r>
              <a:rPr kumimoji="0" lang="en-US" sz="18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(t)  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:  Forces and pressure distribution  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191887" y="2794241"/>
            <a:ext cx="1952981" cy="1322184"/>
            <a:chOff x="7191887" y="2982369"/>
            <a:chExt cx="1952981" cy="1322184"/>
          </a:xfrm>
        </p:grpSpPr>
        <p:grpSp>
          <p:nvGrpSpPr>
            <p:cNvPr id="28" name="Group 27"/>
            <p:cNvGrpSpPr/>
            <p:nvPr/>
          </p:nvGrpSpPr>
          <p:grpSpPr>
            <a:xfrm rot="5400000">
              <a:off x="6989531" y="3236912"/>
              <a:ext cx="1269997" cy="865285"/>
              <a:chOff x="7447648" y="2732674"/>
              <a:chExt cx="1269997" cy="865285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/>
              <a:srcRect l="4115" r="41305" b="18033"/>
              <a:stretch>
                <a:fillRect/>
              </a:stretch>
            </p:blipFill>
            <p:spPr>
              <a:xfrm rot="16200000">
                <a:off x="7661545" y="2530541"/>
                <a:ext cx="842203" cy="1269997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 rot="16046163">
                <a:off x="7647579" y="3198337"/>
                <a:ext cx="429913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G</a:t>
                </a:r>
                <a:endParaRPr kumimoji="0" lang="en-US" sz="1800" b="1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803185" y="2732674"/>
                <a:ext cx="655016" cy="4571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8057173" y="3456646"/>
              <a:ext cx="1087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</a:t>
              </a:r>
              <a:r>
                <a:rPr kumimoji="0" lang="en-US" sz="1800" b="0" i="1" u="none" strike="noStrike" kern="1200" cap="none" spc="0" normalizeH="0" baseline="0" noProof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p</a:t>
              </a:r>
              <a:r>
                <a:rPr kumimoji="0" lang="en-US" sz="18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=&gt; </a:t>
              </a:r>
              <a:r>
                <a:rPr kumimoji="0" lang="en-US" sz="1800" b="0" i="1" u="none" strike="noStrike" kern="1200" cap="none" spc="0" normalizeH="0" baseline="0" noProof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p</a:t>
              </a:r>
              <a:endPara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63804" y="3935221"/>
              <a:ext cx="398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p</a:t>
              </a:r>
              <a:endPara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975096" y="2982369"/>
              <a:ext cx="398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p</a:t>
              </a:r>
              <a:endPara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202197" y="4545729"/>
            <a:ext cx="1894327" cy="1511758"/>
            <a:chOff x="7190438" y="4592761"/>
            <a:chExt cx="1894327" cy="1511758"/>
          </a:xfrm>
        </p:grpSpPr>
        <p:grpSp>
          <p:nvGrpSpPr>
            <p:cNvPr id="30" name="Group 29"/>
            <p:cNvGrpSpPr/>
            <p:nvPr/>
          </p:nvGrpSpPr>
          <p:grpSpPr>
            <a:xfrm>
              <a:off x="7190438" y="4613347"/>
              <a:ext cx="832765" cy="1491172"/>
              <a:chOff x="7590325" y="914494"/>
              <a:chExt cx="832765" cy="1491172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7590325" y="914494"/>
                <a:ext cx="832765" cy="1491172"/>
                <a:chOff x="7262264" y="834381"/>
                <a:chExt cx="832765" cy="1491172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5"/>
                <a:srcRect l="6951" r="41888" b="16085"/>
                <a:stretch>
                  <a:fillRect/>
                </a:stretch>
              </p:blipFill>
              <p:spPr>
                <a:xfrm>
                  <a:off x="7266601" y="834381"/>
                  <a:ext cx="828428" cy="1230907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5"/>
                <a:srcRect l="6951" t="26528" r="42353" b="16085"/>
                <a:stretch>
                  <a:fillRect/>
                </a:stretch>
              </p:blipFill>
              <p:spPr>
                <a:xfrm>
                  <a:off x="7262264" y="1483774"/>
                  <a:ext cx="820896" cy="841779"/>
                </a:xfrm>
                <a:prstGeom prst="rect">
                  <a:avLst/>
                </a:prstGeom>
              </p:spPr>
            </p:pic>
          </p:grpSp>
          <p:sp>
            <p:nvSpPr>
              <p:cNvPr id="25" name="TextBox 24"/>
              <p:cNvSpPr txBox="1"/>
              <p:nvPr/>
            </p:nvSpPr>
            <p:spPr>
              <a:xfrm>
                <a:off x="7660377" y="1124788"/>
                <a:ext cx="356513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1" u="none" strike="noStrike" kern="1200" cap="none" spc="0" normalizeH="0" baseline="0" noProof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ymbol" charset="2"/>
                    <a:ea typeface="+mn-ea"/>
                    <a:cs typeface="Symbol" charset="2"/>
                  </a:rPr>
                  <a:t>γ</a:t>
                </a:r>
                <a:endParaRPr kumimoji="0" lang="en-US" sz="1800" b="1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680644" y="1828087"/>
                <a:ext cx="356513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1" u="none" strike="noStrike" kern="1200" cap="none" spc="0" normalizeH="0" baseline="0" noProof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ymbol" charset="2"/>
                    <a:ea typeface="+mn-ea"/>
                    <a:cs typeface="Symbol" charset="2"/>
                  </a:rPr>
                  <a:t>γ</a:t>
                </a:r>
                <a:endParaRPr kumimoji="0" lang="en-US" sz="1800" b="1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81854" y="5201183"/>
              <a:ext cx="1102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γγ</a:t>
              </a:r>
              <a:r>
                <a:rPr kumimoji="0" lang="en-US" sz="1800" b="0" i="1" u="none" strike="noStrike" kern="1200" cap="none" spc="0" normalizeH="0" baseline="0" noProof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p</a:t>
              </a:r>
              <a:r>
                <a:rPr kumimoji="0" lang="en-US" sz="18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=&gt; </a:t>
              </a:r>
              <a:r>
                <a:rPr kumimoji="0" lang="en-US" sz="1800" b="0" i="1" u="none" strike="noStrike" kern="1200" cap="none" spc="0" normalizeH="0" baseline="0" noProof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p</a:t>
              </a:r>
              <a:endPara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260490" y="5298350"/>
              <a:ext cx="356513" cy="11785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86388" y="4592761"/>
              <a:ext cx="398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p</a:t>
              </a:r>
              <a:endPara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97680" y="5697559"/>
              <a:ext cx="398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p</a:t>
              </a:r>
              <a:endPara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889398" y="251067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Graviton scattering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32166" y="4223429"/>
            <a:ext cx="69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DVCS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5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86" y="102139"/>
            <a:ext cx="8464378" cy="728029"/>
          </a:xfrm>
        </p:spPr>
        <p:txBody>
          <a:bodyPr>
            <a:normAutofit fontScale="90000"/>
          </a:bodyPr>
          <a:lstStyle/>
          <a:p>
            <a:r>
              <a:rPr lang="en-US" sz="2800" smtClean="0">
                <a:latin typeface="Arial" charset="0"/>
                <a:ea typeface="Arial" charset="0"/>
                <a:cs typeface="Arial" charset="0"/>
              </a:rPr>
              <a:t>The pressure distribution inside the proton</a:t>
            </a:r>
            <a:endParaRPr lang="en-US" sz="280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69" y="773982"/>
            <a:ext cx="5413393" cy="5070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1"/>
          <a:stretch/>
        </p:blipFill>
        <p:spPr>
          <a:xfrm>
            <a:off x="6132277" y="827474"/>
            <a:ext cx="2490952" cy="7411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9792" y="983885"/>
            <a:ext cx="2194283" cy="1169551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tx1"/>
            </a:solidFill>
          </a:ln>
          <a:effectLst>
            <a:outerShdw dist="38100" dir="2700000">
              <a:srgbClr val="000000">
                <a:alpha val="5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Repulsive pressure at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 &lt; 0.6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&lt;p&gt;  10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35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Pa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Confining pressure at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 &gt; 0.6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681" y="2186936"/>
            <a:ext cx="899638" cy="8996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459" y="2179818"/>
            <a:ext cx="905276" cy="9052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7577" y="2169217"/>
            <a:ext cx="685041" cy="9158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5938" y="3206291"/>
            <a:ext cx="2795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V. </a:t>
            </a:r>
            <a:r>
              <a:rPr kumimoji="0" lang="en-US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Burkert</a:t>
            </a: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, L. Elouadrhiri, F.X. </a:t>
            </a:r>
            <a:r>
              <a:rPr kumimoji="0" lang="en-US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Girod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33785" y="1568661"/>
            <a:ext cx="30293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Nature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557 (2018) no.7705, 396-399</a:t>
            </a:r>
          </a:p>
        </p:txBody>
      </p:sp>
      <p:sp>
        <p:nvSpPr>
          <p:cNvPr id="3" name="Rectangle 2"/>
          <p:cNvSpPr/>
          <p:nvPr/>
        </p:nvSpPr>
        <p:spPr>
          <a:xfrm>
            <a:off x="5635870" y="3542584"/>
            <a:ext cx="3457000" cy="2062103"/>
          </a:xfrm>
          <a:prstGeom prst="rect">
            <a:avLst/>
          </a:prstGeom>
          <a:solidFill>
            <a:srgbClr val="C63303">
              <a:alpha val="40784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work opens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up a new area of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research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on the fundamental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gravitational properties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of protons, neutrons and nuclei, which can provide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access to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their physical radii, the internal shear forces acting on the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quarks 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their pressure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distributions.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86" y="5812423"/>
            <a:ext cx="7589911" cy="646331"/>
          </a:xfrm>
          <a:prstGeom prst="rect">
            <a:avLst/>
          </a:prstGeom>
          <a:solidFill>
            <a:srgbClr val="CCFFCC"/>
          </a:solidFill>
          <a:ln>
            <a:solidFill>
              <a:srgbClr val="000090"/>
            </a:solidFill>
          </a:ln>
          <a:effectLst>
            <a:outerShdw blurRad="25400" dist="38100" dir="270000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How the balance between repulsive and confining pressure comes from QCD?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713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47829" y="0"/>
            <a:ext cx="9054982" cy="685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rgbClr val="0000FF"/>
                </a:solidFill>
                <a:latin typeface="Arial"/>
                <a:ea typeface="MS PGothic" pitchFamily="34" charset="-128"/>
              </a:rPr>
              <a:t>Synergy in the Studies of the Ground and Excited Nucleon Structure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MS PGothic" pitchFamily="34" charset="-128"/>
              <a:cs typeface="+mj-cs"/>
            </a:endParaRPr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0" y="624529"/>
            <a:ext cx="9144000" cy="0"/>
          </a:xfrm>
          <a:prstGeom prst="line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85800"/>
            <a:ext cx="927369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Different data sets from experiments with electromagnetic probes from the measurements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 in the N* and DIS-regions with a focus on exploration of both ground and excited hadron 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 structure offer an excellent opportunity to gain insight into strong QCD </a:t>
            </a:r>
            <a:r>
              <a:rPr lang="en-US" sz="1600" b="1" dirty="0" err="1" smtClean="0"/>
              <a:t>undelying</a:t>
            </a:r>
            <a:r>
              <a:rPr lang="en-US" sz="1600" b="1" dirty="0" smtClean="0"/>
              <a:t> the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 hadron generation from quarks and gluons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Synergistic efforts between experimentalists </a:t>
            </a:r>
            <a:r>
              <a:rPr lang="en-US" sz="1600" b="1" dirty="0"/>
              <a:t>p</a:t>
            </a:r>
            <a:r>
              <a:rPr lang="en-US" sz="1600" b="1" dirty="0" smtClean="0"/>
              <a:t>henomenologists and theorists is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Roadmap forward: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 a) publication of the ``Strong QCD from Hadron Structure Experiments” with a goal to 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     facilitate the new research projects on exploration of strong QCD from the experimental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     data on spectra and structure of the ground and excited hadrons;</a:t>
            </a:r>
          </a:p>
          <a:p>
            <a:endParaRPr lang="en-US" sz="1600" b="1" dirty="0"/>
          </a:p>
          <a:p>
            <a:r>
              <a:rPr lang="en-US" sz="1600" b="1" dirty="0" smtClean="0"/>
              <a:t>      b) continuation of the Workshops with the planned next Workshop in the first half of 2021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       in Nanjing University, China under C.D. Roberts leadership  </a:t>
            </a:r>
          </a:p>
        </p:txBody>
      </p:sp>
      <p:sp>
        <p:nvSpPr>
          <p:cNvPr id="5" name="Line 15"/>
          <p:cNvSpPr>
            <a:spLocks noChangeShapeType="1"/>
          </p:cNvSpPr>
          <p:nvPr/>
        </p:nvSpPr>
        <p:spPr bwMode="auto">
          <a:xfrm flipV="1">
            <a:off x="0" y="624529"/>
            <a:ext cx="9144000" cy="1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2984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14300" y="2160144"/>
            <a:ext cx="9151562" cy="72712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4275" i="1" dirty="0">
              <a:ln w="0">
                <a:solidFill>
                  <a:srgbClr val="632E62">
                    <a:lumMod val="50000"/>
                  </a:srgbClr>
                </a:solidFill>
              </a:ln>
              <a:solidFill>
                <a:srgbClr val="92278F">
                  <a:lumMod val="7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ucida Handwriting" panose="03010101010101010101" pitchFamily="66" charset="0"/>
              <a:cs typeface="+mn-cs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ctrTitle"/>
          </p:nvPr>
        </p:nvSpPr>
        <p:spPr>
          <a:xfrm>
            <a:off x="1882379" y="1943101"/>
            <a:ext cx="5772150" cy="802481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82379" y="3028950"/>
            <a:ext cx="4800600" cy="131445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6219B-A32E-476C-A7F0-797C04FF6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62" y="1637022"/>
            <a:ext cx="9151562" cy="4363728"/>
          </a:xfrm>
          <a:prstGeom prst="rect">
            <a:avLst/>
          </a:prstGeom>
        </p:spPr>
      </p:pic>
      <p:sp>
        <p:nvSpPr>
          <p:cNvPr id="9" name="Subtitle 7"/>
          <p:cNvSpPr txBox="1">
            <a:spLocks/>
          </p:cNvSpPr>
          <p:nvPr/>
        </p:nvSpPr>
        <p:spPr bwMode="auto">
          <a:xfrm>
            <a:off x="628650" y="5600700"/>
            <a:ext cx="4514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685800"/>
            <a:r>
              <a:rPr lang="en-US" sz="2100" kern="0" dirty="0">
                <a:solidFill>
                  <a:prstClr val="white"/>
                </a:solidFill>
                <a:latin typeface="Calibri"/>
              </a:rPr>
              <a:t>Craig Roberts … </a:t>
            </a:r>
            <a:r>
              <a:rPr lang="en-US" sz="2100" dirty="0">
                <a:solidFill>
                  <a:prstClr val="white"/>
                </a:solidFill>
                <a:latin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http://inp.nju.edu.cn/</a:t>
            </a:r>
            <a:endParaRPr lang="en-US" sz="21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0CD000EE-0D0D-4F96-8253-6D55DF13EF80}"/>
              </a:ext>
            </a:extLst>
          </p:cNvPr>
          <p:cNvSpPr txBox="1">
            <a:spLocks/>
          </p:cNvSpPr>
          <p:nvPr/>
        </p:nvSpPr>
        <p:spPr bwMode="auto">
          <a:xfrm>
            <a:off x="787050" y="1657351"/>
            <a:ext cx="7614000" cy="1237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685800"/>
            <a:r>
              <a:rPr lang="en-US" sz="5400" b="1" dirty="0" err="1">
                <a:solidFill>
                  <a:prstClr val="white"/>
                </a:solidFill>
                <a:latin typeface="Freestyle Script" panose="030804020302050B0404" pitchFamily="66" charset="0"/>
              </a:rPr>
              <a:t>sQCD</a:t>
            </a:r>
            <a:r>
              <a:rPr lang="en-US" sz="5400" b="1" dirty="0">
                <a:solidFill>
                  <a:prstClr val="white"/>
                </a:solidFill>
                <a:latin typeface="Freestyle Script" panose="030804020302050B0404" pitchFamily="66" charset="0"/>
              </a:rPr>
              <a:t> 2021</a:t>
            </a:r>
          </a:p>
          <a:p>
            <a:pPr defTabSz="685800"/>
            <a:r>
              <a:rPr lang="en-US" sz="5400" b="1" dirty="0">
                <a:solidFill>
                  <a:prstClr val="white"/>
                </a:solidFill>
                <a:latin typeface="Freestyle Script" panose="030804020302050B0404" pitchFamily="66" charset="0"/>
              </a:rPr>
              <a:t>Experiment and Theory for Strong QCD</a:t>
            </a:r>
            <a:endParaRPr lang="en-GB" sz="5400" kern="0" dirty="0">
              <a:solidFill>
                <a:prstClr val="white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99262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0"/>
            <a:ext cx="9144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1800" kern="0" dirty="0" smtClean="0">
                <a:solidFill>
                  <a:srgbClr val="0000FF"/>
                </a:solidFill>
              </a:rPr>
              <a:t>The Workshop Objectives and Highlights</a:t>
            </a:r>
            <a:endParaRPr lang="en-US" sz="1800" kern="0" dirty="0">
              <a:solidFill>
                <a:srgbClr val="0000FF"/>
              </a:solidFill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0" y="757852"/>
            <a:ext cx="9144000" cy="15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110" y="951978"/>
            <a:ext cx="9058890" cy="120032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800" b="1" u="sng" dirty="0" smtClean="0"/>
              <a:t>Major objective:</a:t>
            </a:r>
            <a:r>
              <a:rPr lang="en-US" sz="1800" dirty="0" smtClean="0"/>
              <a:t> </a:t>
            </a:r>
            <a:r>
              <a:rPr lang="en-US" sz="1800" b="1" dirty="0" smtClean="0"/>
              <a:t>Forge the synergistic efforts between experimentalists,</a:t>
            </a:r>
          </a:p>
          <a:p>
            <a:r>
              <a:rPr lang="en-US" sz="1800" b="1" dirty="0" smtClean="0"/>
              <a:t> phenomenologists, and theorists in order to gain insight into strong QCD </a:t>
            </a:r>
          </a:p>
          <a:p>
            <a:r>
              <a:rPr lang="en-US" sz="1800" b="1" dirty="0"/>
              <a:t>d</a:t>
            </a:r>
            <a:r>
              <a:rPr lang="en-US" sz="1800" b="1" dirty="0" smtClean="0"/>
              <a:t>ynamics underlying the hadron generation from the data of the experiments </a:t>
            </a:r>
          </a:p>
          <a:p>
            <a:r>
              <a:rPr lang="en-US" sz="1800" b="1" dirty="0" smtClean="0"/>
              <a:t>with EM probes on the spectra and structure of  the ground and excited hadrons. </a:t>
            </a:r>
            <a:endParaRPr lang="en-US" sz="1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5926" y="2334797"/>
            <a:ext cx="8717258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/>
              <a:t>Status and prospects for the experimental studies</a:t>
            </a:r>
          </a:p>
          <a:p>
            <a:r>
              <a:rPr lang="en-US" sz="1600" b="1" dirty="0" smtClean="0"/>
              <a:t>V.D. </a:t>
            </a:r>
            <a:r>
              <a:rPr lang="en-US" sz="1600" b="1" dirty="0" err="1" smtClean="0"/>
              <a:t>Burkert</a:t>
            </a:r>
            <a:r>
              <a:rPr lang="en-US" sz="1600" b="1" dirty="0" smtClean="0"/>
              <a:t>, Exploring Strong </a:t>
            </a:r>
            <a:r>
              <a:rPr lang="en-US" sz="1600" b="1" dirty="0"/>
              <a:t>QCD in the </a:t>
            </a:r>
            <a:r>
              <a:rPr lang="en-US" sz="1600" b="1" dirty="0" err="1"/>
              <a:t>JLab</a:t>
            </a:r>
            <a:r>
              <a:rPr lang="en-US" sz="1600" b="1" dirty="0"/>
              <a:t> Experiments of the 12 GeV </a:t>
            </a:r>
            <a:r>
              <a:rPr lang="en-US" sz="1600" b="1" dirty="0" smtClean="0"/>
              <a:t>era</a:t>
            </a:r>
          </a:p>
          <a:p>
            <a:endParaRPr lang="en-US" sz="1600" b="1" dirty="0"/>
          </a:p>
          <a:p>
            <a:r>
              <a:rPr lang="en-US" sz="1600" b="1" u="sng" dirty="0" smtClean="0"/>
              <a:t>Theoretical interpretation</a:t>
            </a:r>
          </a:p>
          <a:p>
            <a:r>
              <a:rPr lang="en-US" sz="1600" b="1" dirty="0" smtClean="0"/>
              <a:t>J. </a:t>
            </a:r>
            <a:r>
              <a:rPr lang="en-US" sz="1600" b="1" dirty="0" err="1" smtClean="0"/>
              <a:t>Qiu</a:t>
            </a:r>
            <a:r>
              <a:rPr lang="en-US" sz="1600" b="1" dirty="0" smtClean="0"/>
              <a:t>, </a:t>
            </a:r>
            <a:r>
              <a:rPr lang="en-US" sz="1600" b="1" dirty="0"/>
              <a:t>New Horizons for Strong QCD Theory in the 12 GeV era at </a:t>
            </a:r>
            <a:r>
              <a:rPr lang="en-US" sz="1600" b="1" dirty="0" err="1" smtClean="0"/>
              <a:t>Jlab</a:t>
            </a:r>
            <a:endParaRPr lang="en-US" sz="1600" b="1" dirty="0" smtClean="0"/>
          </a:p>
          <a:p>
            <a:r>
              <a:rPr lang="en-US" sz="1600" b="1" dirty="0" smtClean="0"/>
              <a:t>C.D. Roberts, </a:t>
            </a:r>
            <a:r>
              <a:rPr lang="en-US" sz="1600" b="1" dirty="0"/>
              <a:t>Relating Experimental Studies of Hadron Structure to Strong QCD Within </a:t>
            </a:r>
            <a:endParaRPr lang="en-US" sz="1600" b="1" dirty="0" smtClean="0"/>
          </a:p>
          <a:p>
            <a:r>
              <a:rPr lang="en-US" sz="1600" b="1" dirty="0" smtClean="0"/>
              <a:t>the Unified </a:t>
            </a:r>
            <a:r>
              <a:rPr lang="en-US" sz="1600" b="1" dirty="0"/>
              <a:t>Continuum QCD </a:t>
            </a:r>
            <a:r>
              <a:rPr lang="en-US" sz="1600" b="1" dirty="0" smtClean="0"/>
              <a:t>Framework</a:t>
            </a:r>
          </a:p>
          <a:p>
            <a:endParaRPr lang="en-US" sz="1600" b="1" dirty="0"/>
          </a:p>
          <a:p>
            <a:r>
              <a:rPr lang="en-US" sz="1600" b="1" u="sng" dirty="0" smtClean="0"/>
              <a:t>Extending the nucleon structure studies in 3D</a:t>
            </a:r>
          </a:p>
          <a:p>
            <a:r>
              <a:rPr lang="en-US" sz="1600" b="1" dirty="0" smtClean="0"/>
              <a:t>M. </a:t>
            </a:r>
            <a:r>
              <a:rPr lang="en-US" sz="1600" b="1" dirty="0" err="1" smtClean="0"/>
              <a:t>Vandergaedhen</a:t>
            </a:r>
            <a:r>
              <a:rPr lang="en-US" sz="1600" b="1" dirty="0" smtClean="0"/>
              <a:t>, </a:t>
            </a:r>
            <a:r>
              <a:rPr lang="en-US" sz="1600" b="1" dirty="0"/>
              <a:t>Ground and Excited Nucleon Structure in </a:t>
            </a:r>
            <a:r>
              <a:rPr lang="en-US" sz="1600" b="1" dirty="0" smtClean="0"/>
              <a:t>3D</a:t>
            </a:r>
          </a:p>
          <a:p>
            <a:endParaRPr lang="en-US" sz="1600" b="1" dirty="0"/>
          </a:p>
          <a:p>
            <a:r>
              <a:rPr lang="en-US" sz="1600" b="1" u="sng" dirty="0" smtClean="0"/>
              <a:t>Towards understanding of the atomic nuclear structure from QCD</a:t>
            </a:r>
          </a:p>
          <a:p>
            <a:r>
              <a:rPr lang="en-US" sz="1600" b="1" dirty="0" smtClean="0"/>
              <a:t>J.P</a:t>
            </a:r>
            <a:r>
              <a:rPr lang="en-US" sz="1600" b="1" dirty="0"/>
              <a:t>. </a:t>
            </a:r>
            <a:r>
              <a:rPr lang="en-US" sz="1600" b="1" dirty="0" err="1"/>
              <a:t>Draayer</a:t>
            </a:r>
            <a:r>
              <a:rPr lang="en-US" sz="1600" b="1" dirty="0"/>
              <a:t>, Paving the way to Understand Nuclear Structure from Strong </a:t>
            </a:r>
            <a:r>
              <a:rPr lang="en-US" sz="1600" b="1" dirty="0" smtClean="0"/>
              <a:t>QCD</a:t>
            </a:r>
          </a:p>
          <a:p>
            <a:endParaRPr lang="en-US" sz="1600" b="1" dirty="0"/>
          </a:p>
          <a:p>
            <a:r>
              <a:rPr lang="en-US" sz="1600" b="1" u="sng" dirty="0" smtClean="0"/>
              <a:t>Preparing to the new era of experiments with the USA EIC</a:t>
            </a:r>
          </a:p>
          <a:p>
            <a:r>
              <a:rPr lang="en-US" sz="1600" b="1" dirty="0" smtClean="0"/>
              <a:t>R.G. Milner, </a:t>
            </a:r>
            <a:r>
              <a:rPr lang="en-US" sz="1600" b="1" dirty="0"/>
              <a:t>Studying QCD with the Electron-Ion Collider</a:t>
            </a:r>
            <a:r>
              <a:rPr lang="en-US" sz="1600" b="1" dirty="0" smtClean="0"/>
              <a:t> </a:t>
            </a:r>
          </a:p>
          <a:p>
            <a:r>
              <a:rPr lang="en-US" sz="1600" b="1" dirty="0" smtClean="0"/>
              <a:t>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272096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8" y="1615010"/>
            <a:ext cx="4892258" cy="36691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8317" y="110592"/>
            <a:ext cx="67594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3333CC"/>
                </a:solidFill>
                <a:latin typeface="+mj-lt"/>
                <a:ea typeface="MS PGothic" pitchFamily="34" charset="-128"/>
              </a:rPr>
              <a:t>Advances in Exploration of the N*-Spectrum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45184" y="1544539"/>
            <a:ext cx="2348631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>
                <a:solidFill>
                  <a:srgbClr val="0070C0"/>
                </a:solidFill>
              </a:rPr>
              <a:t>N</a:t>
            </a:r>
            <a:r>
              <a:rPr lang="en-US" sz="1350" b="1" baseline="30000" dirty="0">
                <a:solidFill>
                  <a:srgbClr val="0070C0"/>
                </a:solidFill>
              </a:rPr>
              <a:t>*</a:t>
            </a:r>
            <a:r>
              <a:rPr lang="en-US" sz="1350" b="1" dirty="0">
                <a:solidFill>
                  <a:srgbClr val="0070C0"/>
                </a:solidFill>
              </a:rPr>
              <a:t>/</a:t>
            </a:r>
            <a:r>
              <a:rPr lang="en-US" sz="1350" b="1" dirty="0">
                <a:solidFill>
                  <a:srgbClr val="0070C0"/>
                </a:solidFill>
                <a:latin typeface="Symbol" panose="05050102010706020507" pitchFamily="18" charset="2"/>
              </a:rPr>
              <a:t>D</a:t>
            </a:r>
            <a:r>
              <a:rPr lang="en-US" sz="1350" b="1" baseline="30000" dirty="0">
                <a:solidFill>
                  <a:srgbClr val="0070C0"/>
                </a:solidFill>
              </a:rPr>
              <a:t>*</a:t>
            </a:r>
            <a:r>
              <a:rPr lang="en-US" sz="1350" b="1" dirty="0">
                <a:solidFill>
                  <a:srgbClr val="0070C0"/>
                </a:solidFill>
              </a:rPr>
              <a:t> Spectrum </a:t>
            </a:r>
            <a:r>
              <a:rPr lang="en-US" sz="1350" b="1" dirty="0" smtClean="0">
                <a:solidFill>
                  <a:srgbClr val="0070C0"/>
                </a:solidFill>
              </a:rPr>
              <a:t>2019</a:t>
            </a:r>
            <a:r>
              <a:rPr lang="en-US" sz="1350" b="1" dirty="0" smtClean="0">
                <a:solidFill>
                  <a:srgbClr val="0070C0"/>
                </a:solidFill>
                <a:latin typeface="Calibri" panose="020F0502020204030204"/>
                <a:cs typeface="Times New Roman"/>
              </a:rPr>
              <a:t>  </a:t>
            </a:r>
            <a:r>
              <a:rPr lang="en-US" sz="135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endParaRPr lang="en-US" sz="135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7144" y="503953"/>
            <a:ext cx="8891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70C0"/>
                </a:solidFill>
              </a:rPr>
              <a:t>Several </a:t>
            </a:r>
            <a:r>
              <a:rPr lang="en-US" sz="1600" dirty="0">
                <a:solidFill>
                  <a:srgbClr val="FF0000"/>
                </a:solidFill>
              </a:rPr>
              <a:t>new nucleon resonances </a:t>
            </a:r>
            <a:r>
              <a:rPr lang="en-US" sz="1600" dirty="0" smtClean="0">
                <a:solidFill>
                  <a:srgbClr val="0070C0"/>
                </a:solidFill>
              </a:rPr>
              <a:t>(``missing” states) have been discovered 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70C0"/>
                </a:solidFill>
              </a:rPr>
              <a:t>with the decisive impact of the CLAS open strangeness </a:t>
            </a:r>
            <a:r>
              <a:rPr lang="en-US" sz="1600" dirty="0" err="1" smtClean="0">
                <a:solidFill>
                  <a:srgbClr val="0070C0"/>
                </a:solidFill>
              </a:rPr>
              <a:t>photoproduction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70C0"/>
                </a:solidFill>
              </a:rPr>
              <a:t>data. </a:t>
            </a:r>
            <a:r>
              <a:rPr lang="en-US" sz="1600" dirty="0" smtClean="0">
                <a:solidFill>
                  <a:srgbClr val="FF0000"/>
                </a:solidFill>
              </a:rPr>
              <a:t>A.V. </a:t>
            </a:r>
            <a:r>
              <a:rPr lang="en-US" sz="1600" dirty="0" err="1" smtClean="0">
                <a:solidFill>
                  <a:srgbClr val="FF0000"/>
                </a:solidFill>
              </a:rPr>
              <a:t>Anisovich</a:t>
            </a:r>
            <a:r>
              <a:rPr lang="en-US" sz="1600" dirty="0" smtClean="0">
                <a:solidFill>
                  <a:srgbClr val="FF0000"/>
                </a:solidFill>
              </a:rPr>
              <a:t> et al.,</a:t>
            </a:r>
            <a:r>
              <a:rPr lang="en-US" sz="1600" dirty="0" err="1" smtClean="0">
                <a:solidFill>
                  <a:srgbClr val="FF0000"/>
                </a:solidFill>
              </a:rPr>
              <a:t>Phys</a:t>
            </a:r>
            <a:r>
              <a:rPr lang="en-US" sz="1600" dirty="0" smtClean="0">
                <a:solidFill>
                  <a:srgbClr val="FF0000"/>
                </a:solidFill>
              </a:rPr>
              <a:t>. Lett. B782, 662(2018), 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V.D. </a:t>
            </a:r>
            <a:r>
              <a:rPr lang="en-US" sz="1600" dirty="0" err="1" smtClean="0">
                <a:solidFill>
                  <a:srgbClr val="FF0000"/>
                </a:solidFill>
              </a:rPr>
              <a:t>Burkert</a:t>
            </a:r>
            <a:r>
              <a:rPr lang="en-US" sz="1600" dirty="0" smtClean="0">
                <a:solidFill>
                  <a:srgbClr val="FF0000"/>
                </a:solidFill>
              </a:rPr>
              <a:t>, Few Body Syst. 59, 57 (2018).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 smtClean="0">
              <a:solidFill>
                <a:srgbClr val="0070C0"/>
              </a:solidFill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70C0"/>
                </a:solidFill>
              </a:rPr>
              <a:t>   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7144" y="5372450"/>
            <a:ext cx="856593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350" b="1" dirty="0" smtClean="0">
                <a:solidFill>
                  <a:srgbClr val="0000CC"/>
                </a:solidFill>
                <a:ea typeface="Arial Unicode MS" panose="020B0604020202020204" pitchFamily="34" charset="-128"/>
              </a:rPr>
              <a:t>[70,2+] </a:t>
            </a:r>
            <a:r>
              <a:rPr lang="en-US" altLang="en-US" sz="1350" b="1" dirty="0" err="1" smtClean="0">
                <a:solidFill>
                  <a:srgbClr val="0000CC"/>
                </a:solidFill>
                <a:ea typeface="Arial Unicode MS" panose="020B0604020202020204" pitchFamily="34" charset="-128"/>
              </a:rPr>
              <a:t>supermultiplet</a:t>
            </a:r>
            <a:r>
              <a:rPr lang="en-US" altLang="en-US" sz="1350" b="1" dirty="0" smtClean="0">
                <a:solidFill>
                  <a:srgbClr val="0000CC"/>
                </a:solidFill>
                <a:ea typeface="Arial Unicode MS" panose="020B0604020202020204" pitchFamily="34" charset="-128"/>
              </a:rPr>
              <a:t> gets populated.  </a:t>
            </a:r>
          </a:p>
          <a:p>
            <a:pPr marL="285750" indent="-285750" algn="just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350" b="1" dirty="0" smtClean="0">
                <a:solidFill>
                  <a:srgbClr val="0000CC"/>
                </a:solidFill>
                <a:ea typeface="Arial Unicode MS" panose="020B0604020202020204" pitchFamily="34" charset="-128"/>
              </a:rPr>
              <a:t>Confirmation of the essential role of the  SU(6) spin-flavor approximate symmetry in the generation of the N* spectrum</a:t>
            </a:r>
          </a:p>
          <a:p>
            <a:pPr marL="285750" indent="-285750" algn="just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350" b="1" dirty="0" smtClean="0">
                <a:solidFill>
                  <a:srgbClr val="0000CC"/>
                </a:solidFill>
                <a:ea typeface="Arial Unicode MS" panose="020B0604020202020204" pitchFamily="34" charset="-128"/>
              </a:rPr>
              <a:t>Where are the other N* expected from SU(6) spin-flavor symmetry?</a:t>
            </a:r>
            <a:endParaRPr lang="en-US" altLang="en-US" sz="1350" b="1" dirty="0">
              <a:solidFill>
                <a:srgbClr val="0000CC"/>
              </a:solidFill>
              <a:ea typeface="Arial Unicode MS" panose="020B0604020202020204" pitchFamily="34" charset="-128"/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350" b="1" dirty="0">
              <a:solidFill>
                <a:srgbClr val="0070C0"/>
              </a:solidFill>
              <a:ea typeface="Arial Unicode MS" panose="020B0604020202020204" pitchFamily="34" charset="-128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BF5247D3-48B6-4B22-8EF0-BEDABA6613A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90244" y="1862884"/>
          <a:ext cx="2802637" cy="307980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18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9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42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9037"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</a:t>
                      </a:r>
                    </a:p>
                    <a:p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N(mass)J</a:t>
                      </a:r>
                      <a:r>
                        <a:rPr lang="en-US" sz="9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PDG </a:t>
                      </a:r>
                    </a:p>
                    <a:p>
                      <a:pPr algn="ctr"/>
                      <a:r>
                        <a:rPr lang="en-US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 </a:t>
                      </a:r>
                      <a:r>
                        <a:rPr lang="en-US" sz="9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n-US" sz="9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PDG 2018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454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N(1710)1/2</a:t>
                      </a:r>
                      <a:r>
                        <a:rPr lang="en-US" sz="9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08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4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N(1880)1/2</a:t>
                      </a:r>
                      <a:r>
                        <a:rPr lang="en-US" sz="9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08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4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N(1895)1/2</a:t>
                      </a:r>
                      <a:r>
                        <a:rPr lang="en-US" sz="9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08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4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N(1900)3/2</a:t>
                      </a:r>
                      <a:r>
                        <a:rPr lang="en-US" sz="9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08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4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N(1875)3/2</a:t>
                      </a:r>
                      <a:r>
                        <a:rPr lang="en-US" sz="9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08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4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N(2100)1/2</a:t>
                      </a:r>
                      <a:r>
                        <a:rPr lang="en-US" sz="9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08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25131784"/>
                  </a:ext>
                </a:extLst>
              </a:tr>
              <a:tr h="2204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N(2120)3/2</a:t>
                      </a:r>
                      <a:r>
                        <a:rPr lang="en-US" sz="9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08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04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N(2000)5/2</a:t>
                      </a:r>
                      <a:r>
                        <a:rPr lang="en-US" sz="9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08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4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N(2060)5/2</a:t>
                      </a:r>
                      <a:r>
                        <a:rPr lang="en-US" sz="9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08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11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(1600)3/2</a:t>
                      </a:r>
                      <a:r>
                        <a:rPr lang="en-US" sz="9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08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44244445"/>
                  </a:ext>
                </a:extLst>
              </a:tr>
              <a:tr h="25311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1900)1/2</a:t>
                      </a:r>
                      <a:r>
                        <a:rPr lang="en-US" sz="9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08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04810559"/>
                  </a:ext>
                </a:extLst>
              </a:tr>
              <a:tr h="2204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Δ(2200)7/2</a:t>
                      </a:r>
                      <a:r>
                        <a:rPr lang="en-US" sz="9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08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00A41BA4-6226-4A87-A5EB-729597AD76D2}"/>
              </a:ext>
            </a:extLst>
          </p:cNvPr>
          <p:cNvSpPr txBox="1"/>
          <p:nvPr/>
        </p:nvSpPr>
        <p:spPr>
          <a:xfrm>
            <a:off x="5390244" y="1349050"/>
            <a:ext cx="2848233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Nucleon resonances listed</a:t>
            </a:r>
            <a:r>
              <a:rPr lang="en-US" sz="12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in Particle Data Group (PDG) tables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0" y="491483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8773" y="2896189"/>
            <a:ext cx="2788920" cy="2194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03961" y="2678081"/>
            <a:ext cx="2788920" cy="192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98773" y="2257621"/>
            <a:ext cx="2788920" cy="19202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40869" y="658288"/>
            <a:ext cx="169364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V.D. </a:t>
            </a:r>
            <a:r>
              <a:rPr lang="en-US" sz="1800" b="1" dirty="0" err="1" smtClean="0"/>
              <a:t>Burkert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12090949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92004" cy="65135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5075" y="1807263"/>
            <a:ext cx="1237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>A. Thiel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3460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Latest </a:t>
            </a:r>
            <a:r>
              <a:rPr lang="el-GR" dirty="0">
                <a:latin typeface="+mj-lt"/>
              </a:rPr>
              <a:t>ω</a:t>
            </a:r>
            <a:r>
              <a:rPr lang="en-US" dirty="0">
                <a:latin typeface="+mj-lt"/>
              </a:rPr>
              <a:t> photoproduction 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3200" y="937018"/>
            <a:ext cx="3783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n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  P. Collins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PLB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773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112 (2017)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51A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51A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- 547 data points distributed over 28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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51A4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GRAAL (2006)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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GRAAL (2015)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51A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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51A4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CB-ELSA/TAPS (2015)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t="6824" r="8333" b="5323"/>
          <a:stretch/>
        </p:blipFill>
        <p:spPr>
          <a:xfrm>
            <a:off x="190500" y="799746"/>
            <a:ext cx="4502698" cy="56509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3171" y="6283734"/>
            <a:ext cx="1943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of B.G. Ritchie, ASU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621147" y="2465200"/>
            <a:ext cx="4592657" cy="3722876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Calibri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Calibri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Calibri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169863" marR="0" lvl="0" indent="-1698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+mn-ea"/>
              </a:rPr>
              <a:t>BnGa fit 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+mn-ea"/>
              </a:rPr>
              <a:t>with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+mn-ea"/>
              </a:rPr>
              <a:t>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t>black solid line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+mn-ea"/>
              </a:rPr>
              <a:t>) and 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+mn-ea"/>
              </a:rPr>
              <a:t>without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+mn-ea"/>
              </a:rPr>
              <a:t>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t>black dashed line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+mn-ea"/>
              </a:rPr>
              <a:t>) incorporating these new data</a:t>
            </a:r>
          </a:p>
          <a:p>
            <a:pPr marL="169863" marR="0" lvl="0" indent="-1698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+mn-ea"/>
              </a:rPr>
              <a:t>Close to threshold the process is dominated by 3/2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+mn-ea"/>
              </a:rPr>
              <a:t>+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+mn-ea"/>
              </a:rPr>
              <a:t> and 5/2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+mn-ea"/>
              </a:rPr>
              <a:t>+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+mn-ea"/>
              </a:rPr>
              <a:t> partial waves associated with N(1720)3/2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+mn-ea"/>
              </a:rPr>
              <a:t>+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+mn-ea"/>
              </a:rPr>
              <a:t> and N(1680)5/2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+mn-ea"/>
              </a:rPr>
              <a:t>+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88D4FA1-4CD2-4468-A79F-B14290D10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t>E. Pasyuk        Strong QCD from Hadron Structure Experiments,         5-9 November 2019,    Jefferson Lab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E657CE-4FA1-D246-BAB7-6080B0292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6288" y="1157454"/>
            <a:ext cx="15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>E. </a:t>
            </a:r>
            <a:r>
              <a:rPr lang="en-US" sz="2000" b="1" dirty="0" err="1" smtClean="0">
                <a:solidFill>
                  <a:srgbClr val="C00000"/>
                </a:solidFill>
              </a:rPr>
              <a:t>Pasyuk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3200" y="3857350"/>
            <a:ext cx="4314001" cy="175432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Implementation of new results from the</a:t>
            </a:r>
          </a:p>
          <a:p>
            <a:r>
              <a:rPr lang="en-US" sz="1800" dirty="0">
                <a:solidFill>
                  <a:srgbClr val="FF0000"/>
                </a:solidFill>
              </a:rPr>
              <a:t>l</a:t>
            </a:r>
            <a:r>
              <a:rPr lang="en-US" sz="1800" dirty="0" smtClean="0">
                <a:solidFill>
                  <a:srgbClr val="FF0000"/>
                </a:solidFill>
              </a:rPr>
              <a:t>ess explored exclusive </a:t>
            </a:r>
            <a:r>
              <a:rPr lang="en-US" sz="1800" dirty="0" err="1" smtClean="0">
                <a:solidFill>
                  <a:srgbClr val="FF0000"/>
                </a:solidFill>
              </a:rPr>
              <a:t>photoproduction</a:t>
            </a:r>
            <a:endParaRPr lang="en-US" sz="1800" dirty="0" smtClean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FF0000"/>
                </a:solidFill>
              </a:rPr>
              <a:t>c</a:t>
            </a:r>
            <a:r>
              <a:rPr lang="en-US" sz="1800" dirty="0" smtClean="0">
                <a:solidFill>
                  <a:srgbClr val="FF0000"/>
                </a:solidFill>
              </a:rPr>
              <a:t>hannels into the global multichannel</a:t>
            </a:r>
          </a:p>
          <a:p>
            <a:r>
              <a:rPr lang="en-US" sz="1800" dirty="0">
                <a:solidFill>
                  <a:srgbClr val="FF0000"/>
                </a:solidFill>
              </a:rPr>
              <a:t>a</a:t>
            </a:r>
            <a:r>
              <a:rPr lang="en-US" sz="1800" dirty="0" smtClean="0">
                <a:solidFill>
                  <a:srgbClr val="FF0000"/>
                </a:solidFill>
              </a:rPr>
              <a:t>nalyses facilitate further search for new</a:t>
            </a:r>
          </a:p>
          <a:p>
            <a:r>
              <a:rPr lang="en-US" sz="1800" dirty="0">
                <a:solidFill>
                  <a:srgbClr val="FF0000"/>
                </a:solidFill>
              </a:rPr>
              <a:t>b</a:t>
            </a:r>
            <a:r>
              <a:rPr lang="en-US" sz="1800" dirty="0" smtClean="0">
                <a:solidFill>
                  <a:srgbClr val="FF0000"/>
                </a:solidFill>
              </a:rPr>
              <a:t>aryon states shedding light on driving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Symmetry for the N* spectrum</a:t>
            </a:r>
          </a:p>
        </p:txBody>
      </p:sp>
    </p:spTree>
    <p:extLst>
      <p:ext uri="{BB962C8B-B14F-4D97-AF65-F5344CB8AC3E}">
        <p14:creationId xmlns:p14="http://schemas.microsoft.com/office/powerpoint/2010/main" val="240224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Strong QCD from Hadron Structure Experiments,         5-9 November 2019,    Jefferson Lab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08740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94950" y="141011"/>
            <a:ext cx="1053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T. Horn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56597" y="5160639"/>
            <a:ext cx="4283900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Constraints from the data on pion BS amplitudes are of particular importance in order to shed light on hadron mass generation</a:t>
            </a:r>
          </a:p>
          <a:p>
            <a:r>
              <a:rPr lang="en-US" sz="1800" i="1" dirty="0" smtClean="0">
                <a:solidFill>
                  <a:srgbClr val="FF0000"/>
                </a:solidFill>
              </a:rPr>
              <a:t>C. Aguilar et al., Eur. Phys. J. A55,190 (2019)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27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878"/>
            <a:ext cx="8743166" cy="6804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55713" y="56481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solidFill>
                  <a:srgbClr val="C00000"/>
                </a:solidFill>
              </a:rPr>
              <a:t>C.Andres</a:t>
            </a:r>
            <a:endParaRPr lang="en-US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85809"/>
      </p:ext>
    </p:extLst>
  </p:cSld>
  <p:clrMapOvr>
    <a:masterClrMapping/>
  </p:clrMapOvr>
  <p:transition/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theme/theme1.xml><?xml version="1.0" encoding="utf-8"?>
<a:theme xmlns:a="http://schemas.openxmlformats.org/drawingml/2006/main" name="4_CLAS022604">
  <a:themeElements>
    <a:clrScheme name="CLAS02260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LAS02260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LAS0226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022604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022604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022604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02260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02260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02260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LAS022604">
  <a:themeElements>
    <a:clrScheme name="CLAS02260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LAS02260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LAS0226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022604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022604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022604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02260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02260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02260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4.xml><?xml version="1.0" encoding="utf-8"?>
<a:theme xmlns:a="http://schemas.openxmlformats.org/drawingml/2006/main" name="1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5.xml><?xml version="1.0" encoding="utf-8"?>
<a:theme xmlns:a="http://schemas.openxmlformats.org/drawingml/2006/main" name="blue_2007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CLA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CLAS">
      <a:majorFont>
        <a:latin typeface="Lucida Sans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_teplate_EP.potx" id="{C6749EDF-E4E1-4795-84EA-504515E37D93}" vid="{4818532B-4C5D-4275-B128-5D1A28D03BC1}"/>
    </a:ext>
  </a:extLst>
</a:theme>
</file>

<file path=ppt/theme/theme7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blue_2007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106029</TotalTime>
  <Words>2397</Words>
  <Application>Microsoft Office PowerPoint</Application>
  <PresentationFormat>On-screen Show (4:3)</PresentationFormat>
  <Paragraphs>366</Paragraphs>
  <Slides>33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33</vt:i4>
      </vt:variant>
    </vt:vector>
  </HeadingPairs>
  <TitlesOfParts>
    <vt:vector size="61" baseType="lpstr">
      <vt:lpstr>Arial Unicode MS</vt:lpstr>
      <vt:lpstr>MS PGothic</vt:lpstr>
      <vt:lpstr>.AppleSystemUIFont</vt:lpstr>
      <vt:lpstr>.PingFangSC-Regular</vt:lpstr>
      <vt:lpstr>Adobe Hebrew</vt:lpstr>
      <vt:lpstr>Arial</vt:lpstr>
      <vt:lpstr>Arial Black</vt:lpstr>
      <vt:lpstr>Calibri</vt:lpstr>
      <vt:lpstr>Cambria</vt:lpstr>
      <vt:lpstr>Freestyle Script</vt:lpstr>
      <vt:lpstr>Lucida Calligraphy</vt:lpstr>
      <vt:lpstr>Lucida Handwriting</vt:lpstr>
      <vt:lpstr>Lucida Sans</vt:lpstr>
      <vt:lpstr>Palatino Linotype</vt:lpstr>
      <vt:lpstr>PingFangSC-Regular</vt:lpstr>
      <vt:lpstr>Symbol</vt:lpstr>
      <vt:lpstr>Times New Roman</vt:lpstr>
      <vt:lpstr>Trebuchet MS</vt:lpstr>
      <vt:lpstr>Verdana</vt:lpstr>
      <vt:lpstr>Wingdings</vt:lpstr>
      <vt:lpstr>4_CLAS022604</vt:lpstr>
      <vt:lpstr>1_CLAS022604</vt:lpstr>
      <vt:lpstr>JeffersonLabTemplate</vt:lpstr>
      <vt:lpstr>1_JeffersonLabTemplate</vt:lpstr>
      <vt:lpstr>blue_2007</vt:lpstr>
      <vt:lpstr>Office Theme</vt:lpstr>
      <vt:lpstr>Essential</vt:lpstr>
      <vt:lpstr>1_blue_2007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Latest ω photoproduction results</vt:lpstr>
      <vt:lpstr>PowerPoint Presentation</vt:lpstr>
      <vt:lpstr>PowerPoint Presentation</vt:lpstr>
      <vt:lpstr>Spin Structure Functions in the last 40 years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Ground States are Easy.  Equally, Ground States are Insufficient</vt:lpstr>
      <vt:lpstr>PowerPoint Presentation</vt:lpstr>
      <vt:lpstr>Summary of Results on gvpN* Electrocouplings from CLAS</vt:lpstr>
      <vt:lpstr>PowerPoint Presentation</vt:lpstr>
      <vt:lpstr>PowerPoint Presentation</vt:lpstr>
      <vt:lpstr>PowerPoint Presentation</vt:lpstr>
      <vt:lpstr>PowerPoint Presentation</vt:lpstr>
      <vt:lpstr>DVCS Beam Spin Asymmetry</vt:lpstr>
      <vt:lpstr>DVCS Unpolarized Cross-Sections</vt:lpstr>
      <vt:lpstr>PowerPoint Presentation</vt:lpstr>
      <vt:lpstr>PowerPoint Presentation</vt:lpstr>
      <vt:lpstr>PowerPoint Presentation</vt:lpstr>
      <vt:lpstr>PowerPoint Presentation</vt:lpstr>
      <vt:lpstr>The GPDs and Gravitational Form factors</vt:lpstr>
      <vt:lpstr>The pressure distribution inside the proton</vt:lpstr>
      <vt:lpstr>PowerPoint Presentation</vt:lpstr>
      <vt:lpstr> 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Combined analysis of recent CLAS data on 2-p photo- and electro- production off proton</dc:title>
  <dc:creator>mokeev</dc:creator>
  <cp:lastModifiedBy>Vikotz Mokeev</cp:lastModifiedBy>
  <cp:revision>5965</cp:revision>
  <cp:lastPrinted>2018-04-04T18:12:13Z</cp:lastPrinted>
  <dcterms:created xsi:type="dcterms:W3CDTF">2016-05-14T21:35:12Z</dcterms:created>
  <dcterms:modified xsi:type="dcterms:W3CDTF">2019-11-09T05:45:02Z</dcterms:modified>
</cp:coreProperties>
</file>