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7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FF14-8EC8-E545-B684-61C051CF41F2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9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5EF3-AE2D-624C-B2B2-764DB9D9122E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29A1F-4C3F-894D-835C-267CBA3B0D71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FAC7C-7072-364B-A754-504DDA4B64CE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58E0-714D-EA47-AF91-6D98844EA0E6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8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0328-A2D4-BD40-9412-FC57705F9020}" type="datetime1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04F4-6859-824E-82CA-F2ECE082BFFB}" type="datetime1">
              <a:rPr lang="en-US" smtClean="0"/>
              <a:t>8/5/19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C836-7914-5D4E-B01F-74887B6C3452}" type="datetime1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0487-D02D-0440-B56C-3896FCBE728D}" type="datetime1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0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D898-8CF6-E947-B929-EC64B1B74E3D}" type="datetime1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4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A97D-CB33-9141-91E0-15C079E65DD1}" type="datetime1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18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9D035-2B8F-B74A-A3D8-98480F94B60C}" type="datetime1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F710-2F02-A64D-B5F0-DCBE82CD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576" y="5908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GRINCH Status Report</a:t>
            </a:r>
            <a:br>
              <a:rPr lang="en-US" dirty="0" smtClean="0"/>
            </a:br>
            <a:r>
              <a:rPr lang="en-US" sz="3600" dirty="0"/>
              <a:t>SBS </a:t>
            </a:r>
            <a:r>
              <a:rPr lang="en-US" sz="3600" dirty="0" err="1"/>
              <a:t>G</a:t>
            </a:r>
            <a:r>
              <a:rPr lang="en-US" sz="3600" baseline="-25000" dirty="0" err="1"/>
              <a:t>M</a:t>
            </a:r>
            <a:r>
              <a:rPr lang="en-US" sz="3600" baseline="30000" dirty="0" err="1"/>
              <a:t>n</a:t>
            </a:r>
            <a:r>
              <a:rPr lang="en-US" sz="3600" dirty="0"/>
              <a:t> / </a:t>
            </a:r>
            <a:r>
              <a:rPr lang="en-US" sz="3600" dirty="0" err="1" smtClean="0"/>
              <a:t>G</a:t>
            </a:r>
            <a:r>
              <a:rPr lang="en-US" sz="3600" baseline="-25000" dirty="0" err="1" smtClean="0"/>
              <a:t>E</a:t>
            </a:r>
            <a:r>
              <a:rPr lang="en-US" sz="3600" baseline="30000" dirty="0" err="1" smtClean="0"/>
              <a:t>n</a:t>
            </a:r>
            <a:r>
              <a:rPr lang="en-US" sz="3600" dirty="0" smtClean="0"/>
              <a:t> </a:t>
            </a:r>
            <a:r>
              <a:rPr lang="en-US" sz="3600" dirty="0"/>
              <a:t>Collaboration Meeting</a:t>
            </a:r>
            <a:br>
              <a:rPr lang="en-US" sz="3600" dirty="0"/>
            </a:br>
            <a:r>
              <a:rPr lang="en-US" sz="3600" dirty="0"/>
              <a:t>5-Aug-2019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946" y="2067948"/>
            <a:ext cx="8883054" cy="1752600"/>
          </a:xfrm>
        </p:spPr>
        <p:txBody>
          <a:bodyPr>
            <a:normAutofit lnSpcReduction="10000"/>
          </a:bodyPr>
          <a:lstStyle/>
          <a:p>
            <a:r>
              <a:rPr lang="en-US" sz="1900" dirty="0" smtClean="0"/>
              <a:t>T. Averett, C. </a:t>
            </a:r>
            <a:r>
              <a:rPr lang="en-US" sz="1900" dirty="0" err="1" smtClean="0"/>
              <a:t>Ayerbe-Gayoso</a:t>
            </a:r>
            <a:r>
              <a:rPr lang="en-US" sz="1900" dirty="0" smtClean="0"/>
              <a:t>, M. </a:t>
            </a:r>
            <a:r>
              <a:rPr lang="en-US" sz="1900" dirty="0" err="1" smtClean="0"/>
              <a:t>Satnik</a:t>
            </a:r>
            <a:r>
              <a:rPr lang="en-US" sz="1900" dirty="0" smtClean="0"/>
              <a:t> </a:t>
            </a:r>
            <a:r>
              <a:rPr lang="mr-IN" sz="1900" dirty="0" smtClean="0"/>
              <a:t>–</a:t>
            </a:r>
            <a:r>
              <a:rPr lang="en-US" sz="1900" dirty="0" smtClean="0"/>
              <a:t> W&amp;M</a:t>
            </a:r>
          </a:p>
          <a:p>
            <a:r>
              <a:rPr lang="en-US" sz="1900" dirty="0" smtClean="0"/>
              <a:t>B. </a:t>
            </a:r>
            <a:r>
              <a:rPr lang="en-US" sz="1900" dirty="0" err="1" smtClean="0"/>
              <a:t>Wojtsekhowski</a:t>
            </a:r>
            <a:r>
              <a:rPr lang="en-US" sz="1900" dirty="0" smtClean="0"/>
              <a:t> </a:t>
            </a:r>
            <a:r>
              <a:rPr lang="mr-IN" sz="1900" dirty="0" smtClean="0"/>
              <a:t>–</a:t>
            </a:r>
            <a:r>
              <a:rPr lang="en-US" sz="1900" dirty="0" smtClean="0"/>
              <a:t> </a:t>
            </a:r>
            <a:r>
              <a:rPr lang="en-US" sz="1900" dirty="0" err="1" smtClean="0"/>
              <a:t>Jlab</a:t>
            </a:r>
            <a:endParaRPr lang="en-US" sz="1900" dirty="0" smtClean="0"/>
          </a:p>
          <a:p>
            <a:r>
              <a:rPr lang="en-US" sz="1900" dirty="0" smtClean="0"/>
              <a:t>G. </a:t>
            </a:r>
            <a:r>
              <a:rPr lang="en-US" sz="1900" dirty="0" err="1" smtClean="0"/>
              <a:t>Niculescu</a:t>
            </a:r>
            <a:r>
              <a:rPr lang="en-US" sz="1900" dirty="0" smtClean="0"/>
              <a:t> </a:t>
            </a:r>
            <a:r>
              <a:rPr lang="mr-IN" sz="1900" dirty="0" smtClean="0"/>
              <a:t>–</a:t>
            </a:r>
            <a:r>
              <a:rPr lang="en-US" sz="1900" dirty="0" smtClean="0"/>
              <a:t> JMU</a:t>
            </a:r>
          </a:p>
          <a:p>
            <a:r>
              <a:rPr lang="en-US" sz="1900" dirty="0" smtClean="0"/>
              <a:t>A. </a:t>
            </a:r>
            <a:r>
              <a:rPr lang="en-US" sz="1900" dirty="0" err="1" smtClean="0"/>
              <a:t>Amidouch</a:t>
            </a:r>
            <a:r>
              <a:rPr lang="en-US" sz="1900" dirty="0" smtClean="0"/>
              <a:t>, S. </a:t>
            </a:r>
            <a:r>
              <a:rPr lang="en-US" sz="1900" dirty="0" err="1" smtClean="0"/>
              <a:t>Danagoulian</a:t>
            </a:r>
            <a:r>
              <a:rPr lang="en-US" sz="1900" dirty="0"/>
              <a:t> </a:t>
            </a:r>
            <a:r>
              <a:rPr lang="mr-IN" sz="1900" dirty="0" smtClean="0"/>
              <a:t>–</a:t>
            </a:r>
            <a:r>
              <a:rPr lang="en-US" sz="1900" dirty="0" smtClean="0"/>
              <a:t> NC A&amp;T</a:t>
            </a:r>
          </a:p>
          <a:p>
            <a:r>
              <a:rPr lang="en-US" sz="1900" dirty="0" smtClean="0"/>
              <a:t>J. </a:t>
            </a:r>
            <a:r>
              <a:rPr lang="en-US" sz="1900" dirty="0" err="1" smtClean="0"/>
              <a:t>Annand</a:t>
            </a:r>
            <a:r>
              <a:rPr lang="en-US" sz="1900" dirty="0" smtClean="0"/>
              <a:t>, R. Montgomery - Glasgow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8282" y="4192208"/>
            <a:ext cx="61734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BigBite</a:t>
            </a:r>
            <a:r>
              <a:rPr lang="en-US" sz="2400" dirty="0" smtClean="0"/>
              <a:t> Spectrometer gas Cherenkov detector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F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 heavy gas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510 PMT array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NINO front end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VETROC/TDC-based hit clusters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64 </a:t>
            </a:r>
            <a:r>
              <a:rPr lang="en-US" sz="2000" dirty="0" err="1" smtClean="0"/>
              <a:t>ch</a:t>
            </a:r>
            <a:r>
              <a:rPr lang="en-US" sz="2000" dirty="0" smtClean="0"/>
              <a:t> ADC for calibration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2911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A00000-01-16-0700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3955" y="870923"/>
            <a:ext cx="4370669" cy="565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9845" y="101601"/>
            <a:ext cx="491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72B400"/>
              </a:buClr>
              <a:buSzPct val="80000"/>
              <a:buFont typeface="Wingdings" charset="2"/>
              <a:buChar char="Ø"/>
            </a:pPr>
            <a:r>
              <a:rPr lang="en-US" sz="2400" dirty="0" err="1" smtClean="0">
                <a:latin typeface="Avenir Book"/>
                <a:cs typeface="Avenir Book"/>
              </a:rPr>
              <a:t>BigBite</a:t>
            </a:r>
            <a:r>
              <a:rPr lang="en-US" sz="2400" dirty="0" smtClean="0">
                <a:latin typeface="Avenir Book"/>
                <a:cs typeface="Avenir Book"/>
              </a:rPr>
              <a:t> Detector Stack – 12 </a:t>
            </a:r>
            <a:r>
              <a:rPr lang="en-US" sz="2400" dirty="0" err="1" smtClean="0">
                <a:latin typeface="Avenir Book"/>
                <a:cs typeface="Avenir Book"/>
              </a:rPr>
              <a:t>GeV</a:t>
            </a:r>
            <a:endParaRPr lang="en-US" sz="2400" dirty="0" smtClean="0">
              <a:latin typeface="Avenir Book"/>
              <a:cs typeface="Avenir Book"/>
            </a:endParaRPr>
          </a:p>
        </p:txBody>
      </p:sp>
      <p:pic>
        <p:nvPicPr>
          <p:cNvPr id="53" name="Picture 52" descr="BB Detector Stack for GM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23" y="3412797"/>
            <a:ext cx="3398554" cy="28834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4411" y="875759"/>
            <a:ext cx="4456800" cy="2487099"/>
            <a:chOff x="204411" y="875759"/>
            <a:chExt cx="4456800" cy="2487099"/>
          </a:xfrm>
        </p:grpSpPr>
        <p:sp>
          <p:nvSpPr>
            <p:cNvPr id="41" name="TextBox 40"/>
            <p:cNvSpPr txBox="1"/>
            <p:nvPr/>
          </p:nvSpPr>
          <p:spPr>
            <a:xfrm>
              <a:off x="2528095" y="2826502"/>
              <a:ext cx="85459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Cherenkov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727178" y="2813654"/>
              <a:ext cx="7779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72B400"/>
                </a:buClr>
                <a:buSzPct val="80000"/>
              </a:pPr>
              <a:r>
                <a:rPr lang="en-US" sz="1200" dirty="0">
                  <a:solidFill>
                    <a:prstClr val="black"/>
                  </a:solidFill>
                  <a:latin typeface="Avenir Book"/>
                  <a:cs typeface="Avenir Book"/>
                </a:rPr>
                <a:t>GEM x </a:t>
              </a:r>
              <a:r>
                <a:rPr lang="en-US" sz="1200" dirty="0" smtClean="0">
                  <a:solidFill>
                    <a:prstClr val="black"/>
                  </a:solidFill>
                  <a:latin typeface="Avenir Book"/>
                  <a:cs typeface="Avenir Book"/>
                </a:rPr>
                <a:t>4</a:t>
              </a:r>
              <a:endParaRPr lang="en-US" sz="1200" dirty="0">
                <a:solidFill>
                  <a:prstClr val="black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3649" y="3087587"/>
              <a:ext cx="490232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GEM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19086" y="2814295"/>
              <a:ext cx="642125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Shower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27214" y="2854945"/>
              <a:ext cx="532016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err="1" smtClean="0">
                  <a:latin typeface="Avenir Book"/>
                  <a:cs typeface="Avenir Book"/>
                </a:rPr>
                <a:t>PreSh</a:t>
              </a:r>
              <a:endParaRPr lang="en-US" sz="1200" dirty="0" smtClean="0">
                <a:latin typeface="Avenir Book"/>
                <a:cs typeface="Avenir Book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93330" y="3071990"/>
              <a:ext cx="526771" cy="275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72B400"/>
                </a:buClr>
                <a:buSzPct val="80000"/>
              </a:pPr>
              <a:r>
                <a:rPr lang="en-US" sz="1200" dirty="0" smtClean="0">
                  <a:latin typeface="Avenir Book"/>
                  <a:cs typeface="Avenir Book"/>
                </a:rPr>
                <a:t>Hodo</a:t>
              </a:r>
            </a:p>
          </p:txBody>
        </p:sp>
        <p:sp>
          <p:nvSpPr>
            <p:cNvPr id="26" name="Rectangle 25"/>
            <p:cNvSpPr/>
            <p:nvPr/>
          </p:nvSpPr>
          <p:spPr>
            <a:xfrm rot="21030547">
              <a:off x="2172642" y="1320998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21030547">
              <a:off x="2429977" y="1097681"/>
              <a:ext cx="644849" cy="1675340"/>
            </a:xfrm>
            <a:prstGeom prst="rect">
              <a:avLst/>
            </a:prstGeom>
            <a:solidFill>
              <a:srgbClr val="585691"/>
            </a:solidFill>
            <a:ln w="98425" cmpd="sng">
              <a:solidFill>
                <a:srgbClr val="F6560A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21030547">
              <a:off x="3375861" y="948025"/>
              <a:ext cx="150387" cy="1753108"/>
            </a:xfrm>
            <a:prstGeom prst="rect">
              <a:avLst/>
            </a:prstGeom>
            <a:solidFill>
              <a:srgbClr val="FCA10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21030547">
              <a:off x="3548814" y="916717"/>
              <a:ext cx="171448" cy="1753108"/>
            </a:xfrm>
            <a:prstGeom prst="rect">
              <a:avLst/>
            </a:prstGeom>
            <a:solidFill>
              <a:srgbClr val="FCFF0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21030547">
              <a:off x="3744150" y="875759"/>
              <a:ext cx="247882" cy="1754102"/>
            </a:xfrm>
            <a:prstGeom prst="rect">
              <a:avLst/>
            </a:prstGeom>
            <a:solidFill>
              <a:srgbClr val="FB04FD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21030547">
              <a:off x="1794951" y="1394350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21030547">
              <a:off x="1982742" y="1358447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21030547">
              <a:off x="3181990" y="1007080"/>
              <a:ext cx="148508" cy="170788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273749" flipV="1">
              <a:off x="204411" y="2155202"/>
              <a:ext cx="1301442" cy="3474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3395151" y="2765377"/>
              <a:ext cx="46653" cy="368402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3826759" y="2692520"/>
              <a:ext cx="229957" cy="471786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4056716" y="2655128"/>
              <a:ext cx="177167" cy="22874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 flipV="1">
              <a:off x="3610323" y="2727159"/>
              <a:ext cx="61099" cy="214909"/>
            </a:xfrm>
            <a:prstGeom prst="straightConnector1">
              <a:avLst/>
            </a:prstGeom>
            <a:ln w="12700">
              <a:solidFill>
                <a:srgbClr val="008000"/>
              </a:solidFill>
              <a:tailEnd type="stealth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21030547">
              <a:off x="1608609" y="1431899"/>
              <a:ext cx="132319" cy="1416898"/>
            </a:xfrm>
            <a:prstGeom prst="rect">
              <a:avLst/>
            </a:prstGeom>
            <a:solidFill>
              <a:srgbClr val="000D47"/>
            </a:solidFill>
            <a:ln w="28575" cmpd="sng">
              <a:solidFill>
                <a:srgbClr val="92A6A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 algn="ctr">
                <a:spcAft>
                  <a:spcPts val="200"/>
                </a:spcAft>
                <a:buClr>
                  <a:srgbClr val="72B400"/>
                </a:buClr>
                <a:buSzPct val="80000"/>
                <a:buFont typeface="Wingdings" charset="2"/>
                <a:buChar char="Ø"/>
              </a:pPr>
              <a:endParaRPr lang="en-US" dirty="0" smtClean="0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99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0487-D02D-0440-B56C-3896FCBE728D}" type="datetime1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IMG_62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8" y="876881"/>
            <a:ext cx="3472458" cy="4867836"/>
          </a:xfrm>
          <a:prstGeom prst="rect">
            <a:avLst/>
          </a:prstGeom>
        </p:spPr>
      </p:pic>
      <p:pic>
        <p:nvPicPr>
          <p:cNvPr id="6" name="Picture 5" descr="IMG_62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23" y="876881"/>
            <a:ext cx="3650877" cy="4867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6900" y="34790"/>
            <a:ext cx="4126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GRINCH/BB in TED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217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0487-D02D-0440-B56C-3896FCBE728D}" type="datetime1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4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0487-D02D-0440-B56C-3896FCBE728D}" type="datetime1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time_NO_cu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2" y="1855883"/>
            <a:ext cx="4566859" cy="22667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0069" y="204657"/>
            <a:ext cx="56016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GRINCH/6 PMT Cosmic Data</a:t>
            </a:r>
            <a:endParaRPr lang="en-US" sz="3200" dirty="0"/>
          </a:p>
        </p:txBody>
      </p:sp>
      <p:pic>
        <p:nvPicPr>
          <p:cNvPr id="5" name="Picture 4" descr="ADCvsT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95" y="1148073"/>
            <a:ext cx="4493105" cy="35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1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0487-D02D-0440-B56C-3896FCBE728D}" type="datetime1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T. Averett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4F710-2F02-A64D-B5F0-DCBE82CDB71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snapshot_1_35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4" y="1157044"/>
            <a:ext cx="6812878" cy="2604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2487" y="34790"/>
            <a:ext cx="5850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Test of C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F</a:t>
            </a:r>
            <a:r>
              <a:rPr lang="en-US" sz="2800" baseline="-25000" dirty="0" smtClean="0"/>
              <a:t>8</a:t>
            </a:r>
            <a:r>
              <a:rPr lang="en-US" sz="2800" dirty="0" smtClean="0"/>
              <a:t>O vs. C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F</a:t>
            </a:r>
            <a:r>
              <a:rPr lang="en-US" sz="2800" baseline="-25000" dirty="0" smtClean="0"/>
              <a:t>8</a:t>
            </a:r>
            <a:r>
              <a:rPr lang="en-US" sz="2800" dirty="0" smtClean="0"/>
              <a:t> in SHMS Jul-2019</a:t>
            </a:r>
          </a:p>
          <a:p>
            <a:pPr algn="ctr"/>
            <a:r>
              <a:rPr lang="en-US" sz="2800" dirty="0" smtClean="0"/>
              <a:t>B. </a:t>
            </a:r>
            <a:r>
              <a:rPr lang="en-US" sz="2800" dirty="0" err="1" smtClean="0"/>
              <a:t>Sawatzky</a:t>
            </a:r>
            <a:r>
              <a:rPr lang="en-US" sz="2800" dirty="0" smtClean="0"/>
              <a:t>, Z. Zhao, J. Zhou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083258"/>
            <a:ext cx="7828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Conclusion:  Relative photon yield = 0.93 as expected from refractive index measurement at W&amp;M.  0.88 compared to original proposal gas, 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solidFill>
                  <a:srgbClr val="FF0000"/>
                </a:solidFill>
              </a:rPr>
              <a:t>Thia</a:t>
            </a:r>
            <a:r>
              <a:rPr lang="en-US" dirty="0" smtClean="0">
                <a:solidFill>
                  <a:srgbClr val="FF0000"/>
                </a:solidFill>
              </a:rPr>
              <a:t>: We officially request purchasing 100 kg of C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 at a cost of $7.7k for </a:t>
            </a:r>
            <a:r>
              <a:rPr lang="en-US" dirty="0" err="1" smtClean="0">
                <a:solidFill>
                  <a:srgbClr val="FF0000"/>
                </a:solidFill>
              </a:rPr>
              <a:t>G</a:t>
            </a:r>
            <a:r>
              <a:rPr lang="en-US" baseline="-25000" dirty="0" err="1" smtClean="0">
                <a:solidFill>
                  <a:srgbClr val="FF0000"/>
                </a:solidFill>
              </a:rPr>
              <a:t>M</a:t>
            </a:r>
            <a:r>
              <a:rPr lang="en-US" baseline="30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include two fills (3 volumes exchanges per fill) and operation (leaking) for 100 days.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Double this  to include G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?  </a:t>
            </a:r>
            <a:r>
              <a:rPr lang="en-US" dirty="0" smtClean="0"/>
              <a:t>Price and availability are good.  Could change.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6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40</TotalTime>
  <Words>223</Words>
  <Application>Microsoft Macintosh PowerPoint</Application>
  <PresentationFormat>On-screen Show (4:3)</PresentationFormat>
  <Paragraphs>40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Theme</vt:lpstr>
      <vt:lpstr>GRINCH Status Report SBS GMn / GEn Collaboration Meeting 5-Aug-2019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William and Mary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GRINCH Status Report SBS GMn / GEn Collaboration Meeting 5-Aug-2019 </dc:title>
  <dc:creator>Todd Averett</dc:creator>
  <cp:lastModifiedBy>Todd Averett</cp:lastModifiedBy>
  <cp:revision>7</cp:revision>
  <dcterms:created xsi:type="dcterms:W3CDTF">2019-07-31T15:31:37Z</dcterms:created>
  <dcterms:modified xsi:type="dcterms:W3CDTF">2019-08-05T14:26:00Z</dcterms:modified>
</cp:coreProperties>
</file>