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99" r:id="rId3"/>
    <p:sldId id="300" r:id="rId4"/>
    <p:sldId id="301" r:id="rId5"/>
    <p:sldId id="303" r:id="rId6"/>
    <p:sldId id="258" r:id="rId7"/>
    <p:sldId id="272" r:id="rId8"/>
    <p:sldId id="273" r:id="rId9"/>
    <p:sldId id="276" r:id="rId10"/>
    <p:sldId id="287" r:id="rId11"/>
    <p:sldId id="282" r:id="rId12"/>
    <p:sldId id="278" r:id="rId13"/>
    <p:sldId id="283" r:id="rId14"/>
    <p:sldId id="286" r:id="rId15"/>
    <p:sldId id="305" r:id="rId16"/>
    <p:sldId id="304" r:id="rId17"/>
    <p:sldId id="292" r:id="rId18"/>
    <p:sldId id="297" r:id="rId1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89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57E92A2-D731-430D-8914-BD41111F9610}" type="datetimeFigureOut">
              <a:rPr lang="en-US" smtClean="0"/>
              <a:t>8/4/19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6A08F71-7498-471B-ACAE-68D107C8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33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08F71-7498-471B-ACAE-68D107C8D9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26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6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1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9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8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2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4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1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7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2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9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AC8EC-A034-4CCA-8750-0D9069B92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6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SBS Engineering Status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Robin Wines</a:t>
            </a:r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August 2019</a:t>
            </a:r>
          </a:p>
        </p:txBody>
      </p:sp>
    </p:spTree>
    <p:extLst>
      <p:ext uri="{BB962C8B-B14F-4D97-AF65-F5344CB8AC3E}">
        <p14:creationId xmlns:p14="http://schemas.microsoft.com/office/powerpoint/2010/main" val="208206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CDET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" y="914400"/>
            <a:ext cx="3817373" cy="5577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4" y="2667000"/>
            <a:ext cx="2306532" cy="1729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616" y="914400"/>
            <a:ext cx="3910541" cy="2932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25957" y="3947666"/>
            <a:ext cx="426720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 err="1" smtClean="0"/>
              <a:t>CDet</a:t>
            </a:r>
            <a:r>
              <a:rPr lang="en-US" dirty="0" smtClean="0"/>
              <a:t>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Added hardware design to mount detector modules to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Added modifications to the frame for the addition of the post racks that house the 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Added strain relief bars for the 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 to determine if width of frame is sufficient for access of the panels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19600" y="1752600"/>
            <a:ext cx="2133600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55420" y="4396899"/>
            <a:ext cx="988298" cy="5561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19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3200" dirty="0" smtClean="0"/>
              <a:t>HCAL &amp; CDET Support/ Access Platform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06767"/>
            <a:ext cx="7622245" cy="55495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056231"/>
            <a:ext cx="3089062" cy="1658769"/>
          </a:xfrm>
          <a:prstGeom prst="rect">
            <a:avLst/>
          </a:prstGeom>
          <a:ln w="31750">
            <a:solidFill>
              <a:schemeClr val="accent1">
                <a:shade val="95000"/>
                <a:satMod val="105000"/>
              </a:schemeClr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352800" y="3657600"/>
            <a:ext cx="2438400" cy="6096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3600" y="914400"/>
            <a:ext cx="2936662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HCAL is being 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Access platform in 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Support platform in procurement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5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914400"/>
            <a:ext cx="8356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/>
              <a:t>BigBite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0319" y="4981258"/>
            <a:ext cx="854471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BigBite</a:t>
            </a:r>
            <a:r>
              <a:rPr lang="en-US" dirty="0"/>
              <a:t> detector frame modifications are defined to include GEMs and GRINCH. </a:t>
            </a:r>
          </a:p>
          <a:p>
            <a:pPr>
              <a:defRPr/>
            </a:pPr>
            <a:r>
              <a:rPr lang="en-US" dirty="0"/>
              <a:t>     </a:t>
            </a:r>
            <a:r>
              <a:rPr lang="en-US" dirty="0" smtClean="0"/>
              <a:t>Modifications have been completed.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New BB electronics frame is complete.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49538" y="627540"/>
            <a:ext cx="2651759" cy="19888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643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81"/>
            <a:ext cx="8229600" cy="4143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Polarized 3He Target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145" y="688975"/>
            <a:ext cx="7772400" cy="5667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38200"/>
            <a:ext cx="2601891" cy="210502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678091" y="1143000"/>
            <a:ext cx="446109" cy="228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3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3He Target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417638"/>
            <a:ext cx="7620000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 completed. Continue on drawings and procurements.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Oven material delivered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Be window telescoping  </a:t>
            </a:r>
            <a:r>
              <a:rPr lang="en-US" dirty="0" err="1" smtClean="0"/>
              <a:t>beampipe</a:t>
            </a:r>
            <a:r>
              <a:rPr lang="en-US" dirty="0" smtClean="0"/>
              <a:t> </a:t>
            </a:r>
            <a:r>
              <a:rPr lang="en-US" dirty="0" smtClean="0"/>
              <a:t>delivered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Be window flange delivered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Cell glue fixture delivered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Alignment cartridge delivered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Telescoping exit </a:t>
            </a:r>
            <a:r>
              <a:rPr lang="en-US" dirty="0" err="1" smtClean="0"/>
              <a:t>beampipe</a:t>
            </a:r>
            <a:r>
              <a:rPr lang="en-US" dirty="0" smtClean="0"/>
              <a:t> weldment delivered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Magnetic shielding assembly in storage delivered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Platform drawings 95% complete.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Target system drawings 75% complete.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3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1417638"/>
            <a:ext cx="754380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Electronics Huts </a:t>
            </a:r>
            <a:r>
              <a:rPr lang="en-US" dirty="0" smtClean="0"/>
              <a:t>– Main hut to be located on beam left side of Hall. Two GEM electronics huts to be relocated as needed with use of BB, SBS detectors and </a:t>
            </a:r>
            <a:r>
              <a:rPr lang="en-US" dirty="0" err="1" smtClean="0"/>
              <a:t>GEn</a:t>
            </a:r>
            <a:r>
              <a:rPr lang="en-US" dirty="0" smtClean="0"/>
              <a:t>-RP detectors. All materials in storage.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Power Supplies- </a:t>
            </a:r>
            <a:r>
              <a:rPr lang="en-US" dirty="0" smtClean="0"/>
              <a:t>SBS dipole power supply in-house. Corrector power supplies in-house.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LCW</a:t>
            </a:r>
            <a:r>
              <a:rPr lang="en-US" dirty="0" smtClean="0"/>
              <a:t>- Upgrades to LCW system starting September 2019.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4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/>
              <a:t>SUMMARY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234271"/>
            <a:ext cx="883920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Items remaining :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- Drawings &amp; modifications of </a:t>
            </a:r>
            <a:r>
              <a:rPr lang="en-US" sz="2400" b="1" dirty="0" err="1" smtClean="0"/>
              <a:t>Ecal</a:t>
            </a:r>
            <a:r>
              <a:rPr lang="en-US" sz="2400" b="1" dirty="0"/>
              <a:t>/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CDet</a:t>
            </a:r>
            <a:r>
              <a:rPr lang="en-US" sz="2400" b="1" dirty="0" smtClean="0"/>
              <a:t> support platform 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- </a:t>
            </a:r>
            <a:r>
              <a:rPr lang="en-US" sz="2400" b="1" dirty="0" err="1" smtClean="0"/>
              <a:t>ECal</a:t>
            </a:r>
            <a:r>
              <a:rPr lang="en-US" sz="2400" b="1" dirty="0" smtClean="0"/>
              <a:t> back frame and assembly </a:t>
            </a:r>
            <a:r>
              <a:rPr lang="en-US" sz="2400" b="1" dirty="0" smtClean="0"/>
              <a:t>drawings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- Complete </a:t>
            </a:r>
            <a:r>
              <a:rPr lang="en-US" sz="2400" b="1" dirty="0" err="1" smtClean="0"/>
              <a:t>CDet</a:t>
            </a:r>
            <a:r>
              <a:rPr lang="en-US" sz="2400" b="1" dirty="0" smtClean="0"/>
              <a:t> hardware and frame modifications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- Beamline assembly hardware procurement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- Review of SBS detector frame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- Procuring assembly parts &amp; hardware (beamline flanges, tie 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   rods, stand-offs, cylinder cart, floor plates</a:t>
            </a:r>
            <a:r>
              <a:rPr lang="en-US" sz="2400" b="1" dirty="0" smtClean="0"/>
              <a:t>)</a:t>
            </a:r>
          </a:p>
          <a:p>
            <a:r>
              <a:rPr lang="en-US" sz="2400" b="1" dirty="0" smtClean="0"/>
              <a:t>FY19-FY20 Schedule &amp; Manpower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- With present staff, need 12 calendar weeks to complete</a:t>
            </a:r>
            <a:endParaRPr lang="en-US" sz="2400" b="1" dirty="0"/>
          </a:p>
          <a:p>
            <a:endParaRPr lang="en-US" sz="2400" b="1" dirty="0" smtClean="0"/>
          </a:p>
          <a:p>
            <a:endParaRPr lang="en-US" sz="2400" b="1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3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2355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Minion Pro" charset="0"/>
              </a:rPr>
              <a:t>GEn </a:t>
            </a:r>
            <a:r>
              <a:rPr lang="en-US" altLang="en-US" dirty="0" err="1" smtClean="0">
                <a:latin typeface="Minion Pro" charset="0"/>
              </a:rPr>
              <a:t>polarimeter</a:t>
            </a:r>
            <a:r>
              <a:rPr lang="en-US" altLang="en-US" dirty="0" smtClean="0">
                <a:latin typeface="Minion Pro" charset="0"/>
              </a:rPr>
              <a:t> Layout</a:t>
            </a:r>
          </a:p>
        </p:txBody>
      </p:sp>
      <p:sp>
        <p:nvSpPr>
          <p:cNvPr id="18435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chemeClr val="bg1"/>
                </a:solidFill>
              </a:rPr>
              <a:t>February 2019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B87CBD-19A2-4D3D-A445-E3C3E0956869}" type="slidenum">
              <a:rPr lang="en-US" altLang="en-US" sz="10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000">
              <a:solidFill>
                <a:schemeClr val="bg1"/>
              </a:solidFill>
            </a:endParaRPr>
          </a:p>
        </p:txBody>
      </p:sp>
      <p:pic>
        <p:nvPicPr>
          <p:cNvPr id="1843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" y="1474828"/>
            <a:ext cx="7727950" cy="490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2"/>
          <p:cNvSpPr txBox="1">
            <a:spLocks noChangeArrowheads="1"/>
          </p:cNvSpPr>
          <p:nvPr/>
        </p:nvSpPr>
        <p:spPr bwMode="auto">
          <a:xfrm>
            <a:off x="4572000" y="3299619"/>
            <a:ext cx="630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BB</a:t>
            </a: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7510463" y="4105275"/>
            <a:ext cx="708025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0" name="TextBox 10"/>
          <p:cNvSpPr txBox="1">
            <a:spLocks noChangeArrowheads="1"/>
          </p:cNvSpPr>
          <p:nvPr/>
        </p:nvSpPr>
        <p:spPr bwMode="auto">
          <a:xfrm>
            <a:off x="7018338" y="5737225"/>
            <a:ext cx="846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HCAL</a:t>
            </a:r>
          </a:p>
        </p:txBody>
      </p:sp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3771900" y="4867275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SBS</a:t>
            </a:r>
          </a:p>
        </p:txBody>
      </p:sp>
      <p:sp>
        <p:nvSpPr>
          <p:cNvPr id="18442" name="TextBox 12"/>
          <p:cNvSpPr txBox="1">
            <a:spLocks noChangeArrowheads="1"/>
          </p:cNvSpPr>
          <p:nvPr/>
        </p:nvSpPr>
        <p:spPr bwMode="auto">
          <a:xfrm>
            <a:off x="1532572" y="5237163"/>
            <a:ext cx="720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BR</a:t>
            </a:r>
          </a:p>
        </p:txBody>
      </p:sp>
      <p:sp>
        <p:nvSpPr>
          <p:cNvPr id="18443" name="TextBox 13"/>
          <p:cNvSpPr txBox="1">
            <a:spLocks noChangeArrowheads="1"/>
          </p:cNvSpPr>
          <p:nvPr/>
        </p:nvSpPr>
        <p:spPr bwMode="auto">
          <a:xfrm>
            <a:off x="3563143" y="1768475"/>
            <a:ext cx="59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BL</a:t>
            </a:r>
          </a:p>
        </p:txBody>
      </p:sp>
      <p:sp>
        <p:nvSpPr>
          <p:cNvPr id="18444" name="TextBox 14"/>
          <p:cNvSpPr txBox="1">
            <a:spLocks noChangeArrowheads="1"/>
          </p:cNvSpPr>
          <p:nvPr/>
        </p:nvSpPr>
        <p:spPr bwMode="auto">
          <a:xfrm>
            <a:off x="3860800" y="5553075"/>
            <a:ext cx="165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Arial" panose="020B0604020202020204" pitchFamily="34" charset="0"/>
              </a:rPr>
              <a:t>Polarimeters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V="1">
            <a:off x="4785201" y="5099050"/>
            <a:ext cx="276225" cy="508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/>
          <p:nvPr/>
        </p:nvSpPr>
        <p:spPr>
          <a:xfrm>
            <a:off x="4732973" y="4105275"/>
            <a:ext cx="1016000" cy="107473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4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Kinematics of GEn-RP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209800"/>
            <a:ext cx="868838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15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775"/>
          </a:xfrm>
        </p:spPr>
        <p:txBody>
          <a:bodyPr/>
          <a:lstStyle/>
          <a:p>
            <a:pPr eaLnBrk="1" hangingPunct="1"/>
            <a:r>
              <a:rPr lang="en-US" altLang="en-US" sz="3200" b="1" dirty="0" smtClean="0"/>
              <a:t>Kinematics of SBS</a:t>
            </a:r>
          </a:p>
        </p:txBody>
      </p:sp>
      <p:sp>
        <p:nvSpPr>
          <p:cNvPr id="28675" name="TextBox 13"/>
          <p:cNvSpPr txBox="1">
            <a:spLocks noChangeArrowheads="1"/>
          </p:cNvSpPr>
          <p:nvPr/>
        </p:nvSpPr>
        <p:spPr bwMode="auto">
          <a:xfrm>
            <a:off x="274638" y="887413"/>
            <a:ext cx="86471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SBS Program is defined by three experiments, each with multiple configurations of equipment. Each configuration has been modeled and  the required layout of the Hall has been determined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867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595438"/>
            <a:ext cx="6819900" cy="227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9750"/>
            <a:ext cx="6613525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February 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AC8EC-A034-4CCA-8750-0D9069B927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" y="3719019"/>
            <a:ext cx="6669946" cy="2724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4032256"/>
            <a:ext cx="7044721" cy="21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GEp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1"/>
            <a:ext cx="8382000" cy="5472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HRS-L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HRS-R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2286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2209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Cable Carts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16002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HCAL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44958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SBS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3581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E-HUT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5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August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04" y="990600"/>
            <a:ext cx="8070396" cy="5388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43434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CDET</a:t>
            </a:r>
          </a:p>
          <a:p>
            <a:r>
              <a:rPr lang="en-US" dirty="0" smtClean="0"/>
              <a:t>HCAL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16764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3200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SBS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22860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HRS-R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15240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HRS-L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2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952500"/>
            <a:ext cx="86868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7037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Minion Pro" charset="0"/>
              </a:rPr>
              <a:t>GMn</a:t>
            </a:r>
            <a:r>
              <a:rPr lang="en-US" altLang="en-US" dirty="0" smtClean="0">
                <a:latin typeface="Minion Pro" charset="0"/>
              </a:rPr>
              <a:t> </a:t>
            </a:r>
          </a:p>
        </p:txBody>
      </p:sp>
      <p:sp>
        <p:nvSpPr>
          <p:cNvPr id="1843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chemeClr val="bg1"/>
                </a:solidFill>
              </a:rPr>
              <a:t>August 2019</a:t>
            </a:r>
          </a:p>
        </p:txBody>
      </p:sp>
      <p:sp>
        <p:nvSpPr>
          <p:cNvPr id="184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4DF835-F1EC-418A-B058-4214C1BF06DB}" type="slidenum">
              <a:rPr lang="en-US" altLang="en-US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 smtClean="0">
              <a:solidFill>
                <a:schemeClr val="bg1"/>
              </a:solidFill>
            </a:endParaRP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5913438" y="2897188"/>
            <a:ext cx="121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SBS and HCal</a:t>
            </a:r>
          </a:p>
        </p:txBody>
      </p:sp>
      <p:sp>
        <p:nvSpPr>
          <p:cNvPr id="18439" name="TextBox 2"/>
          <p:cNvSpPr txBox="1">
            <a:spLocks noChangeArrowheads="1"/>
          </p:cNvSpPr>
          <p:nvPr/>
        </p:nvSpPr>
        <p:spPr bwMode="auto">
          <a:xfrm>
            <a:off x="2468563" y="2984500"/>
            <a:ext cx="630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BB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620963" y="1920875"/>
            <a:ext cx="477837" cy="812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00200" y="3810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E-HUT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941388"/>
            <a:ext cx="7516812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419100" y="133351"/>
            <a:ext cx="8229600" cy="652224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>SBS status- </a:t>
            </a:r>
            <a:r>
              <a:rPr lang="en-US" altLang="en-US" sz="2200" b="1" dirty="0" smtClean="0"/>
              <a:t>main components complete</a:t>
            </a:r>
            <a:br>
              <a:rPr lang="en-US" altLang="en-US" sz="2200" b="1" dirty="0" smtClean="0"/>
            </a:br>
            <a:r>
              <a:rPr lang="en-US" altLang="en-US" sz="2200" b="1" dirty="0"/>
              <a:t> </a:t>
            </a:r>
            <a:r>
              <a:rPr lang="en-US" altLang="en-US" sz="2200" b="1" dirty="0" smtClean="0"/>
              <a:t>                           and in storage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7221538" y="5029200"/>
            <a:ext cx="1427162" cy="95410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Scattering Chamber &amp; Vacuum </a:t>
            </a:r>
            <a:r>
              <a:rPr lang="en-US" altLang="en-US" sz="1400" dirty="0" smtClean="0">
                <a:latin typeface="Arial" pitchFamily="34" charset="0"/>
              </a:rPr>
              <a:t>Snout-</a:t>
            </a:r>
            <a:r>
              <a:rPr lang="en-US" altLang="en-US" sz="1400" dirty="0" smtClean="0">
                <a:solidFill>
                  <a:srgbClr val="C00000"/>
                </a:solidFill>
                <a:latin typeface="Arial" pitchFamily="34" charset="0"/>
              </a:rPr>
              <a:t>in storage</a:t>
            </a:r>
            <a:endParaRPr lang="en-US" altLang="en-US" sz="1400" dirty="0">
              <a:latin typeface="Arial" pitchFamily="34" charset="0"/>
            </a:endParaRP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6011862" y="1479550"/>
            <a:ext cx="2751137" cy="30777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Front Field </a:t>
            </a:r>
            <a:r>
              <a:rPr lang="en-US" altLang="en-US" sz="1400" dirty="0" smtClean="0">
                <a:latin typeface="Arial" pitchFamily="34" charset="0"/>
              </a:rPr>
              <a:t>Clamp-</a:t>
            </a:r>
            <a:r>
              <a:rPr lang="en-US" altLang="en-US" sz="1400" dirty="0" smtClean="0">
                <a:solidFill>
                  <a:srgbClr val="C00000"/>
                </a:solidFill>
                <a:latin typeface="Arial" pitchFamily="34" charset="0"/>
              </a:rPr>
              <a:t>in storage</a:t>
            </a:r>
            <a:endParaRPr lang="en-US" altLang="en-US" sz="1400" dirty="0">
              <a:latin typeface="Arial" pitchFamily="34" charset="0"/>
            </a:endParaRPr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5946775" y="5399088"/>
            <a:ext cx="1036638" cy="73866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Corrector </a:t>
            </a:r>
            <a:r>
              <a:rPr lang="en-US" altLang="en-US" sz="1400" dirty="0" smtClean="0">
                <a:latin typeface="Arial" pitchFamily="34" charset="0"/>
              </a:rPr>
              <a:t>Magnets-</a:t>
            </a:r>
            <a:r>
              <a:rPr lang="en-US" altLang="en-US" sz="1400" dirty="0" smtClean="0">
                <a:solidFill>
                  <a:srgbClr val="C00000"/>
                </a:solidFill>
                <a:latin typeface="Arial" pitchFamily="34" charset="0"/>
              </a:rPr>
              <a:t>in storage</a:t>
            </a:r>
            <a:endParaRPr lang="en-US" altLang="en-US" sz="1400" dirty="0">
              <a:latin typeface="Arial" pitchFamily="34" charset="0"/>
            </a:endParaRPr>
          </a:p>
        </p:txBody>
      </p:sp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4660900" y="1031875"/>
            <a:ext cx="2560638" cy="30777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48D48 </a:t>
            </a:r>
            <a:r>
              <a:rPr lang="en-US" altLang="en-US" sz="1400" dirty="0" smtClean="0">
                <a:latin typeface="Arial" pitchFamily="34" charset="0"/>
              </a:rPr>
              <a:t>Magnet-</a:t>
            </a:r>
            <a:r>
              <a:rPr lang="en-US" altLang="en-US" sz="1400" dirty="0" smtClean="0">
                <a:solidFill>
                  <a:srgbClr val="C00000"/>
                </a:solidFill>
                <a:latin typeface="Arial" pitchFamily="34" charset="0"/>
              </a:rPr>
              <a:t>in storage</a:t>
            </a:r>
            <a:endParaRPr lang="en-US" altLang="en-US" sz="1400" dirty="0">
              <a:latin typeface="Arial" pitchFamily="34" charset="0"/>
            </a:endParaRP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1077913" y="5503863"/>
            <a:ext cx="2014537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Counterweight Support </a:t>
            </a:r>
            <a:r>
              <a:rPr lang="en-US" altLang="en-US" sz="1400" dirty="0" smtClean="0">
                <a:latin typeface="Arial" pitchFamily="34" charset="0"/>
              </a:rPr>
              <a:t>Structure-</a:t>
            </a:r>
            <a:r>
              <a:rPr lang="en-US" altLang="en-US" sz="1400" dirty="0" smtClean="0">
                <a:solidFill>
                  <a:srgbClr val="C00000"/>
                </a:solidFill>
                <a:latin typeface="Arial" pitchFamily="34" charset="0"/>
              </a:rPr>
              <a:t>in storage</a:t>
            </a:r>
            <a:endParaRPr lang="en-US" altLang="en-US" sz="1400" dirty="0">
              <a:latin typeface="Arial" pitchFamily="34" charset="0"/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163512" y="2822337"/>
            <a:ext cx="2017713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Exit Beam </a:t>
            </a:r>
            <a:r>
              <a:rPr lang="en-US" altLang="en-US" sz="1400" dirty="0" smtClean="0">
                <a:latin typeface="Arial" pitchFamily="34" charset="0"/>
              </a:rPr>
              <a:t>Pipe-</a:t>
            </a:r>
            <a:r>
              <a:rPr lang="en-US" altLang="en-US" sz="1400" dirty="0" smtClean="0">
                <a:solidFill>
                  <a:srgbClr val="C00000"/>
                </a:solidFill>
                <a:latin typeface="Arial" pitchFamily="34" charset="0"/>
              </a:rPr>
              <a:t>parts in storage</a:t>
            </a:r>
            <a:endParaRPr lang="en-US" altLang="en-US" sz="1400" dirty="0">
              <a:latin typeface="Arial" pitchFamily="34" charset="0"/>
            </a:endParaRP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2325291" y="1433710"/>
            <a:ext cx="2422458" cy="30777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Rear Field </a:t>
            </a:r>
            <a:r>
              <a:rPr lang="en-US" altLang="en-US" sz="1400" dirty="0" smtClean="0">
                <a:latin typeface="Arial" pitchFamily="34" charset="0"/>
              </a:rPr>
              <a:t>Clamp-</a:t>
            </a:r>
            <a:r>
              <a:rPr lang="en-US" altLang="en-US" sz="1400" dirty="0" smtClean="0">
                <a:solidFill>
                  <a:srgbClr val="C00000"/>
                </a:solidFill>
                <a:latin typeface="Arial" pitchFamily="34" charset="0"/>
              </a:rPr>
              <a:t>in storage</a:t>
            </a:r>
            <a:endParaRPr lang="en-US" altLang="en-US" sz="1400" dirty="0">
              <a:latin typeface="Arial" pitchFamily="34" charset="0"/>
            </a:endParaRPr>
          </a:p>
        </p:txBody>
      </p:sp>
      <p:cxnSp>
        <p:nvCxnSpPr>
          <p:cNvPr id="14" name="Straight Arrow Connector 13"/>
          <p:cNvCxnSpPr>
            <a:stCxn id="14344" idx="0"/>
          </p:cNvCxnSpPr>
          <p:nvPr/>
        </p:nvCxnSpPr>
        <p:spPr>
          <a:xfrm flipH="1" flipV="1">
            <a:off x="6253164" y="3778250"/>
            <a:ext cx="211930" cy="1620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4344" idx="0"/>
          </p:cNvCxnSpPr>
          <p:nvPr/>
        </p:nvCxnSpPr>
        <p:spPr>
          <a:xfrm flipH="1" flipV="1">
            <a:off x="4457700" y="3778250"/>
            <a:ext cx="2007394" cy="1620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062538" y="1339652"/>
            <a:ext cx="652462" cy="1214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343" idx="2"/>
          </p:cNvCxnSpPr>
          <p:nvPr/>
        </p:nvCxnSpPr>
        <p:spPr>
          <a:xfrm flipH="1">
            <a:off x="6465095" y="1787327"/>
            <a:ext cx="922336" cy="1035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342" idx="0"/>
          </p:cNvCxnSpPr>
          <p:nvPr/>
        </p:nvCxnSpPr>
        <p:spPr>
          <a:xfrm flipH="1" flipV="1">
            <a:off x="7513639" y="3778250"/>
            <a:ext cx="421480" cy="1250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342" idx="0"/>
          </p:cNvCxnSpPr>
          <p:nvPr/>
        </p:nvCxnSpPr>
        <p:spPr>
          <a:xfrm flipH="1" flipV="1">
            <a:off x="6911975" y="4102100"/>
            <a:ext cx="1023144" cy="927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4347" idx="3"/>
          </p:cNvCxnSpPr>
          <p:nvPr/>
        </p:nvCxnSpPr>
        <p:spPr>
          <a:xfrm>
            <a:off x="2181225" y="3083947"/>
            <a:ext cx="790575" cy="575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4348" idx="2"/>
          </p:cNvCxnSpPr>
          <p:nvPr/>
        </p:nvCxnSpPr>
        <p:spPr>
          <a:xfrm>
            <a:off x="3536520" y="1741487"/>
            <a:ext cx="1035480" cy="5437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464" name="Straight Arrow Connector 62463"/>
          <p:cNvCxnSpPr>
            <a:stCxn id="14346" idx="0"/>
          </p:cNvCxnSpPr>
          <p:nvPr/>
        </p:nvCxnSpPr>
        <p:spPr>
          <a:xfrm flipV="1">
            <a:off x="2085182" y="5264151"/>
            <a:ext cx="480218" cy="239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8" name="TextBox 15388"/>
          <p:cNvSpPr txBox="1">
            <a:spLocks noChangeArrowheads="1"/>
          </p:cNvSpPr>
          <p:nvPr/>
        </p:nvSpPr>
        <p:spPr bwMode="auto">
          <a:xfrm>
            <a:off x="163512" y="1651000"/>
            <a:ext cx="1114427" cy="95410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dirty="0" smtClean="0"/>
              <a:t>GEM frames-</a:t>
            </a:r>
            <a:r>
              <a:rPr lang="en-US" altLang="en-US" sz="1400" dirty="0" smtClean="0">
                <a:solidFill>
                  <a:srgbClr val="C00000"/>
                </a:solidFill>
              </a:rPr>
              <a:t>parts in storage</a:t>
            </a:r>
            <a:endParaRPr lang="en-US" altLang="en-US" sz="1400" dirty="0"/>
          </a:p>
        </p:txBody>
      </p:sp>
      <p:cxnSp>
        <p:nvCxnSpPr>
          <p:cNvPr id="15391" name="Straight Arrow Connector 15390"/>
          <p:cNvCxnSpPr/>
          <p:nvPr/>
        </p:nvCxnSpPr>
        <p:spPr>
          <a:xfrm>
            <a:off x="1277938" y="2208213"/>
            <a:ext cx="927100" cy="1539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60" name="TextBox 62464"/>
          <p:cNvSpPr txBox="1">
            <a:spLocks noChangeArrowheads="1"/>
          </p:cNvSpPr>
          <p:nvPr/>
        </p:nvSpPr>
        <p:spPr bwMode="auto">
          <a:xfrm>
            <a:off x="517922" y="572056"/>
            <a:ext cx="2047478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dirty="0"/>
              <a:t>Plastic </a:t>
            </a:r>
            <a:r>
              <a:rPr lang="en-US" altLang="en-US" sz="1400" dirty="0" smtClean="0"/>
              <a:t>Analyzers</a:t>
            </a:r>
            <a:r>
              <a:rPr lang="en-US" altLang="en-US" sz="1400" dirty="0" smtClean="0">
                <a:solidFill>
                  <a:srgbClr val="C00000"/>
                </a:solidFill>
              </a:rPr>
              <a:t>-in storage</a:t>
            </a:r>
            <a:endParaRPr lang="en-US" altLang="en-US" sz="1400" dirty="0"/>
          </a:p>
        </p:txBody>
      </p:sp>
      <p:cxnSp>
        <p:nvCxnSpPr>
          <p:cNvPr id="62467" name="Straight Arrow Connector 62466"/>
          <p:cNvCxnSpPr/>
          <p:nvPr/>
        </p:nvCxnSpPr>
        <p:spPr>
          <a:xfrm>
            <a:off x="1557338" y="1201738"/>
            <a:ext cx="1247775" cy="1238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762000"/>
          </a:xfrm>
        </p:spPr>
        <p:txBody>
          <a:bodyPr/>
          <a:lstStyle/>
          <a:p>
            <a:r>
              <a:rPr lang="en-US" altLang="en-US" sz="3200" b="1" dirty="0" smtClean="0"/>
              <a:t> Beamline Support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14400"/>
            <a:ext cx="882015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0400" y="5105400"/>
            <a:ext cx="5486400" cy="1077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Kinematics of experiments require 4 beamline configurations. Developed tower &amp; overhead support to accommodate all configurations.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Tower fabricated and in storage.</a:t>
            </a:r>
          </a:p>
        </p:txBody>
      </p:sp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457200" y="1073150"/>
            <a:ext cx="1341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itchFamily="34" charset="0"/>
              </a:rPr>
              <a:t>Main tower</a:t>
            </a:r>
          </a:p>
        </p:txBody>
      </p:sp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2862263" y="4413250"/>
            <a:ext cx="1758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itchFamily="34" charset="0"/>
              </a:rPr>
              <a:t>Existing beam line</a:t>
            </a:r>
          </a:p>
        </p:txBody>
      </p:sp>
      <p:sp>
        <p:nvSpPr>
          <p:cNvPr id="19463" name="TextBox 5"/>
          <p:cNvSpPr txBox="1">
            <a:spLocks noChangeArrowheads="1"/>
          </p:cNvSpPr>
          <p:nvPr/>
        </p:nvSpPr>
        <p:spPr bwMode="auto">
          <a:xfrm>
            <a:off x="7065963" y="3289300"/>
            <a:ext cx="1709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itchFamily="34" charset="0"/>
              </a:rPr>
              <a:t>SBS beam line</a:t>
            </a:r>
          </a:p>
        </p:txBody>
      </p:sp>
      <p:sp>
        <p:nvSpPr>
          <p:cNvPr id="19464" name="TextBox 6"/>
          <p:cNvSpPr txBox="1">
            <a:spLocks noChangeArrowheads="1"/>
          </p:cNvSpPr>
          <p:nvPr/>
        </p:nvSpPr>
        <p:spPr bwMode="auto">
          <a:xfrm>
            <a:off x="5694363" y="4017535"/>
            <a:ext cx="308133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itchFamily="34" charset="0"/>
              </a:rPr>
              <a:t>Radiation shielding &amp; </a:t>
            </a:r>
            <a:r>
              <a:rPr lang="en-US" altLang="en-US" sz="1400" b="1" dirty="0" smtClean="0">
                <a:latin typeface="Arial" pitchFamily="34" charset="0"/>
              </a:rPr>
              <a:t>supports in storage.</a:t>
            </a:r>
            <a:endParaRPr lang="en-US" altLang="en-US" sz="1400" b="1" dirty="0">
              <a:latin typeface="Arial" pitchFamily="34" charset="0"/>
            </a:endParaRPr>
          </a:p>
        </p:txBody>
      </p:sp>
      <p:sp>
        <p:nvSpPr>
          <p:cNvPr id="19467" name="TextBox 1"/>
          <p:cNvSpPr txBox="1">
            <a:spLocks noChangeArrowheads="1"/>
          </p:cNvSpPr>
          <p:nvPr/>
        </p:nvSpPr>
        <p:spPr bwMode="auto">
          <a:xfrm>
            <a:off x="6261100" y="359727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itchFamily="34" charset="0"/>
              </a:rPr>
              <a:t>Corrector</a:t>
            </a:r>
          </a:p>
        </p:txBody>
      </p:sp>
      <p:sp>
        <p:nvSpPr>
          <p:cNvPr id="19468" name="TextBox 3"/>
          <p:cNvSpPr txBox="1">
            <a:spLocks noChangeArrowheads="1"/>
          </p:cNvSpPr>
          <p:nvPr/>
        </p:nvSpPr>
        <p:spPr bwMode="auto">
          <a:xfrm>
            <a:off x="7712075" y="2603500"/>
            <a:ext cx="1352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inion Pro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inion Pro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nion Pro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inion Pro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inion Pro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itchFamily="34" charset="0"/>
              </a:rPr>
              <a:t>Corrector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4732" y="811638"/>
            <a:ext cx="344963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Vertical supports in fabrication.</a:t>
            </a:r>
          </a:p>
          <a:p>
            <a:r>
              <a:rPr lang="en-US" sz="1600" b="1" dirty="0" smtClean="0"/>
              <a:t>Tower extension in storage</a:t>
            </a:r>
            <a:endParaRPr lang="en-US" sz="1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6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637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 smtClean="0"/>
              <a:t> Beamline Shielding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581400"/>
            <a:ext cx="4426109" cy="248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440" y="762000"/>
            <a:ext cx="623316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en-US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Conical beam pipe, correctors and shielding pieces </a:t>
            </a:r>
            <a:r>
              <a:rPr lang="en-US" b="1" dirty="0" smtClean="0"/>
              <a:t>are in </a:t>
            </a:r>
            <a:r>
              <a:rPr lang="en-US" b="1" dirty="0"/>
              <a:t>storage. 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Assembly drawings complete</a:t>
            </a:r>
            <a:r>
              <a:rPr lang="en-US" b="1" dirty="0" smtClean="0"/>
              <a:t>.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Trial assembly </a:t>
            </a:r>
            <a:r>
              <a:rPr lang="en-US" b="1" dirty="0" smtClean="0"/>
              <a:t>completed, remaining assembly parts being purchased.</a:t>
            </a:r>
            <a:endParaRPr lang="en-US" b="1" dirty="0"/>
          </a:p>
          <a:p>
            <a:pPr>
              <a:defRPr/>
            </a:pPr>
            <a:endParaRPr lang="en-US" sz="2000" b="1" dirty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10535"/>
            <a:ext cx="3743325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0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09" y="779462"/>
            <a:ext cx="6761891" cy="5517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32" y="1397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ECAL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72732" y="1066800"/>
            <a:ext cx="2209800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Front frame has been delivered.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Design of back frame near completion- needs access doors and support feet.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Modifying existing platform- needs </a:t>
            </a:r>
            <a:r>
              <a:rPr lang="en-US" sz="2000" b="1" dirty="0" smtClean="0"/>
              <a:t>design of </a:t>
            </a:r>
            <a:r>
              <a:rPr lang="en-US" sz="2000" b="1" dirty="0" smtClean="0"/>
              <a:t>support </a:t>
            </a:r>
            <a:r>
              <a:rPr lang="en-US" sz="2000" b="1" dirty="0" smtClean="0"/>
              <a:t>feet and lifting frame</a:t>
            </a:r>
            <a:endParaRPr lang="en-US" sz="2000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2019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C8EC-A034-4CCA-8750-0D9069B927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25751</TotalTime>
  <Words>544</Words>
  <Application>Microsoft Macintosh PowerPoint</Application>
  <PresentationFormat>On-screen Show (4:3)</PresentationFormat>
  <Paragraphs>140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SBS Engineering Status</vt:lpstr>
      <vt:lpstr>Kinematics of SBS</vt:lpstr>
      <vt:lpstr>GEp</vt:lpstr>
      <vt:lpstr>GEn</vt:lpstr>
      <vt:lpstr>GMn </vt:lpstr>
      <vt:lpstr>SBS status- main components complete                             and in storage</vt:lpstr>
      <vt:lpstr> Beamline Support</vt:lpstr>
      <vt:lpstr> Beamline Shielding</vt:lpstr>
      <vt:lpstr>ECAL</vt:lpstr>
      <vt:lpstr>CDET</vt:lpstr>
      <vt:lpstr>HCAL &amp; CDET Support/ Access Platform</vt:lpstr>
      <vt:lpstr>BigBite</vt:lpstr>
      <vt:lpstr>Polarized 3He Target</vt:lpstr>
      <vt:lpstr>Polarized 3He Target</vt:lpstr>
      <vt:lpstr>Utilities</vt:lpstr>
      <vt:lpstr>SUMMARY </vt:lpstr>
      <vt:lpstr>GEn polarimeter Layout</vt:lpstr>
      <vt:lpstr>Kinematics of GEn-RP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SBS engineering, design &amp; procurement</dc:title>
  <dc:creator>wines</dc:creator>
  <cp:lastModifiedBy>Robin Wines</cp:lastModifiedBy>
  <cp:revision>83</cp:revision>
  <cp:lastPrinted>2019-08-02T17:07:16Z</cp:lastPrinted>
  <dcterms:created xsi:type="dcterms:W3CDTF">2016-07-20T17:18:03Z</dcterms:created>
  <dcterms:modified xsi:type="dcterms:W3CDTF">2019-08-05T01:21:13Z</dcterms:modified>
</cp:coreProperties>
</file>