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05" r:id="rId2"/>
    <p:sldMasterId id="2147483909" r:id="rId3"/>
  </p:sldMasterIdLst>
  <p:notesMasterIdLst>
    <p:notesMasterId r:id="rId32"/>
  </p:notesMasterIdLst>
  <p:sldIdLst>
    <p:sldId id="256" r:id="rId4"/>
    <p:sldId id="1239" r:id="rId5"/>
    <p:sldId id="1320" r:id="rId6"/>
    <p:sldId id="1196" r:id="rId7"/>
    <p:sldId id="1198" r:id="rId8"/>
    <p:sldId id="1195" r:id="rId9"/>
    <p:sldId id="1184" r:id="rId10"/>
    <p:sldId id="1169" r:id="rId11"/>
    <p:sldId id="1208" r:id="rId12"/>
    <p:sldId id="1215" r:id="rId13"/>
    <p:sldId id="1327" r:id="rId14"/>
    <p:sldId id="1326" r:id="rId15"/>
    <p:sldId id="1328" r:id="rId16"/>
    <p:sldId id="1216" r:id="rId17"/>
    <p:sldId id="1213" r:id="rId18"/>
    <p:sldId id="1199" r:id="rId19"/>
    <p:sldId id="1201" r:id="rId20"/>
    <p:sldId id="1200" r:id="rId21"/>
    <p:sldId id="1203" r:id="rId22"/>
    <p:sldId id="1211" r:id="rId23"/>
    <p:sldId id="1166" r:id="rId24"/>
    <p:sldId id="1202" r:id="rId25"/>
    <p:sldId id="1205" r:id="rId26"/>
    <p:sldId id="1175" r:id="rId27"/>
    <p:sldId id="1207" r:id="rId28"/>
    <p:sldId id="1209" r:id="rId29"/>
    <p:sldId id="1191" r:id="rId30"/>
    <p:sldId id="1192" r:id="rId31"/>
  </p:sldIdLst>
  <p:sldSz cx="9144000" cy="6858000" type="screen4x3"/>
  <p:notesSz cx="6858000" cy="9144000"/>
  <p:defaultTextStyle>
    <a:defPPr>
      <a:defRPr lang="en-US"/>
    </a:defPPr>
    <a:lvl1pPr marL="0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4A4FE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51" d="100"/>
          <a:sy n="51" d="100"/>
        </p:scale>
        <p:origin x="8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4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3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8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8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9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45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3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74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89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0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5987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4461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6150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6739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8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8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9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090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37771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9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6604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60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6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3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8702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04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393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64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6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86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6" r:id="rId5"/>
    <p:sldLayoutId id="2147483917" r:id="rId6"/>
    <p:sldLayoutId id="2147483918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7" r:id="rId13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4.pn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3.wmf"/><Relationship Id="rId5" Type="http://schemas.openxmlformats.org/officeDocument/2006/relationships/image" Target="../media/image66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65.png"/><Relationship Id="rId9" Type="http://schemas.openxmlformats.org/officeDocument/2006/relationships/image" Target="../media/image6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0.png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9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5.jp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jpeg"/><Relationship Id="rId7" Type="http://schemas.openxmlformats.org/officeDocument/2006/relationships/image" Target="../media/image8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jpeg"/><Relationship Id="rId5" Type="http://schemas.openxmlformats.org/officeDocument/2006/relationships/image" Target="../media/image80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6FEB1F-60E5-4FA4-8801-63223303D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Rolf 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36381-206E-40EC-B36C-ADA61C06C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654" y="505595"/>
            <a:ext cx="5717136" cy="617838"/>
          </a:xfrm>
        </p:spPr>
        <p:txBody>
          <a:bodyPr/>
          <a:lstStyle/>
          <a:p>
            <a:pPr algn="ctr"/>
            <a:r>
              <a:rPr lang="en-US" sz="3200" dirty="0"/>
              <a:t>Role of Halls A and C in </a:t>
            </a:r>
            <a:r>
              <a:rPr lang="en-US" sz="3200" dirty="0" err="1"/>
              <a:t>JLab</a:t>
            </a:r>
            <a:r>
              <a:rPr lang="en-US" sz="3200" dirty="0"/>
              <a:t> 12 GeV Program</a:t>
            </a:r>
          </a:p>
        </p:txBody>
      </p:sp>
      <p:pic>
        <p:nvPicPr>
          <p:cNvPr id="4" name="Picture 3" descr="JLEIC_image_revised-01.jpg">
            <a:extLst>
              <a:ext uri="{FF2B5EF4-FFF2-40B4-BE49-F238E27FC236}">
                <a16:creationId xmlns:a16="http://schemas.microsoft.com/office/drawing/2014/main" id="{E67179BE-3929-4570-A9E8-DC23F824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9178"/>
          <a:stretch/>
        </p:blipFill>
        <p:spPr>
          <a:xfrm>
            <a:off x="4692243" y="1406770"/>
            <a:ext cx="4293495" cy="45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r>
              <a:rPr lang="en-US" dirty="0"/>
              <a:t>Role of Halls A/C in JLAB Nuclear Program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838" y="803297"/>
            <a:ext cx="86104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Absolute Cross Section measurements and Ratios required for Nuclear Program</a:t>
            </a:r>
          </a:p>
          <a:p>
            <a:pPr marL="799992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 relying on good energy resolution and determination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 Also few-body systems (radii, form factor minima, etc.) </a:t>
            </a:r>
          </a:p>
          <a:p>
            <a:pPr marL="799992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Precision nuclear cross section ratios, over a wide range of nuclei,   towards x &gt; 1 and nuclear EMC effect resolution</a:t>
            </a:r>
          </a:p>
          <a:p>
            <a:pPr marL="799992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Low-scattering probability nuclear reactions making use of the Halls A/C versatility – like momentum distributions at large missing momentum,   color transparency for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e,e’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at highest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tagged proton measurements, possibility of tensor-polarized deuterium.</a:t>
            </a:r>
          </a:p>
          <a:p>
            <a:pPr marL="799992" lvl="1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experiments benefitting from parity-quality Jefferson Lab beam (see Fundamental Symmetries slide)</a:t>
            </a:r>
          </a:p>
        </p:txBody>
      </p:sp>
    </p:spTree>
    <p:extLst>
      <p:ext uri="{BB962C8B-B14F-4D97-AF65-F5344CB8AC3E}">
        <p14:creationId xmlns:p14="http://schemas.microsoft.com/office/powerpoint/2010/main" val="261173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07D14-56A1-437B-8164-B1A3F924E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F11119-A6E1-420F-9F9B-1B478B47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Proton Momenta in the nucleus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3CD8EA-EB8E-447C-A2DF-CE3F026AB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10" y="2888233"/>
            <a:ext cx="4141946" cy="286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6EE58-86F6-465D-AB2B-EFEEC1A245FA}"/>
              </a:ext>
            </a:extLst>
          </p:cNvPr>
          <p:cNvSpPr txBox="1"/>
          <p:nvPr/>
        </p:nvSpPr>
        <p:spPr>
          <a:xfrm>
            <a:off x="623038" y="1627141"/>
            <a:ext cx="3970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Projected measurements @ 12 GeV of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e,e’p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cross section mapping high proton momenta induced by short-range repulsive NN 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1E607-B5D8-464E-AA64-663237A75393}"/>
              </a:ext>
            </a:extLst>
          </p:cNvPr>
          <p:cNvSpPr txBox="1"/>
          <p:nvPr/>
        </p:nvSpPr>
        <p:spPr>
          <a:xfrm>
            <a:off x="5533372" y="1615191"/>
            <a:ext cx="320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ratio of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e,e’p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e,e’p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cross sections at high proton momenta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226F5D5-A98C-4C04-B988-78EC41774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110" y="5771791"/>
            <a:ext cx="347287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Lonardoni</a:t>
            </a:r>
            <a:r>
              <a:rPr lang="en-US" altLang="en-US" sz="1600" dirty="0"/>
              <a:t>, et al.,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arXiv.1705.04337 [</a:t>
            </a:r>
            <a:r>
              <a:rPr lang="en-US" altLang="en-US" sz="1600" dirty="0" err="1"/>
              <a:t>nucl</a:t>
            </a:r>
            <a:r>
              <a:rPr lang="en-US" altLang="en-US" sz="1600" dirty="0"/>
              <a:t>-theory] 2017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7703904-A6F9-442F-8B1E-F995452A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909" y="859779"/>
            <a:ext cx="3970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aseline="30000" dirty="0"/>
              <a:t>48</a:t>
            </a:r>
            <a:r>
              <a:rPr lang="en-US" altLang="en-US" sz="1800" dirty="0"/>
              <a:t>Ca </a:t>
            </a:r>
            <a:r>
              <a:rPr lang="en-US" altLang="en-US" sz="1800" dirty="0">
                <a:sym typeface="Wingdings" panose="05000000000000000000" pitchFamily="2" charset="2"/>
              </a:rPr>
              <a:t>  </a:t>
            </a:r>
            <a:r>
              <a:rPr lang="en-US" altLang="en-US" sz="1800" baseline="30000" dirty="0">
                <a:sym typeface="Wingdings" panose="05000000000000000000" pitchFamily="2" charset="2"/>
              </a:rPr>
              <a:t>40</a:t>
            </a:r>
            <a:r>
              <a:rPr lang="en-US" altLang="en-US" sz="1800" dirty="0">
                <a:sym typeface="Wingdings" panose="05000000000000000000" pitchFamily="2" charset="2"/>
              </a:rPr>
              <a:t>Ca   (adding 8 neutron to a f 7/2 subshell ) 40% more neutrons</a:t>
            </a:r>
            <a:endParaRPr lang="en-US" alt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9A6917-A06B-4568-A300-32D08C48B730}"/>
              </a:ext>
            </a:extLst>
          </p:cNvPr>
          <p:cNvGrpSpPr/>
          <p:nvPr/>
        </p:nvGrpSpPr>
        <p:grpSpPr>
          <a:xfrm>
            <a:off x="90072" y="2888233"/>
            <a:ext cx="4872838" cy="3238303"/>
            <a:chOff x="90072" y="2888233"/>
            <a:chExt cx="4872838" cy="32383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ECB5BD-7F7C-438E-BB9F-41298047EE75}"/>
                </a:ext>
              </a:extLst>
            </p:cNvPr>
            <p:cNvGrpSpPr/>
            <p:nvPr/>
          </p:nvGrpSpPr>
          <p:grpSpPr>
            <a:xfrm>
              <a:off x="90072" y="2888233"/>
              <a:ext cx="4872838" cy="3177540"/>
              <a:chOff x="90071" y="2729642"/>
              <a:chExt cx="4872838" cy="317754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36DFEE4-AC57-4BD5-B065-CCE491CF25AF}"/>
                  </a:ext>
                </a:extLst>
              </p:cNvPr>
              <p:cNvGrpSpPr/>
              <p:nvPr/>
            </p:nvGrpSpPr>
            <p:grpSpPr>
              <a:xfrm>
                <a:off x="602900" y="2729642"/>
                <a:ext cx="4360009" cy="3177540"/>
                <a:chOff x="769156" y="2729642"/>
                <a:chExt cx="4360009" cy="3177540"/>
              </a:xfrm>
            </p:grpSpPr>
            <p:pic>
              <p:nvPicPr>
                <p:cNvPr id="14" name="Picture 2">
                  <a:extLst>
                    <a:ext uri="{FF2B5EF4-FFF2-40B4-BE49-F238E27FC236}">
                      <a16:creationId xmlns:a16="http://schemas.microsoft.com/office/drawing/2014/main" id="{389E0BA5-66F1-49C1-A515-09A6EE0488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10737"/>
                <a:stretch/>
              </p:blipFill>
              <p:spPr bwMode="auto">
                <a:xfrm>
                  <a:off x="769156" y="2729642"/>
                  <a:ext cx="4360009" cy="3177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6FE7D3C-96CD-4F53-9A1A-14DEAF31811D}"/>
                    </a:ext>
                  </a:extLst>
                </p:cNvPr>
                <p:cNvSpPr txBox="1"/>
                <p:nvPr/>
              </p:nvSpPr>
              <p:spPr>
                <a:xfrm flipH="1">
                  <a:off x="4206370" y="4133350"/>
                  <a:ext cx="70853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(Hall C)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F78EC3-3490-40FF-8016-36F2ACA64BED}"/>
                  </a:ext>
                </a:extLst>
              </p:cNvPr>
              <p:cNvSpPr txBox="1"/>
              <p:nvPr/>
            </p:nvSpPr>
            <p:spPr>
              <a:xfrm rot="16200000">
                <a:off x="-690428" y="3586044"/>
                <a:ext cx="20842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D(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e,e’p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)n cross section		[fm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/MeV/sr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115E0C-CC63-4A01-BC7B-2765540FEAF5}"/>
                </a:ext>
              </a:extLst>
            </p:cNvPr>
            <p:cNvSpPr txBox="1"/>
            <p:nvPr/>
          </p:nvSpPr>
          <p:spPr>
            <a:xfrm>
              <a:off x="1463473" y="5818759"/>
              <a:ext cx="26388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Proton momentum	[MeV/c]</a:t>
              </a:r>
            </a:p>
          </p:txBody>
        </p:sp>
      </p:grpSp>
      <p:grpSp>
        <p:nvGrpSpPr>
          <p:cNvPr id="16" name="Group 29">
            <a:extLst>
              <a:ext uri="{FF2B5EF4-FFF2-40B4-BE49-F238E27FC236}">
                <a16:creationId xmlns:a16="http://schemas.microsoft.com/office/drawing/2014/main" id="{F27B1916-A642-4D1C-AD3D-10C841487A1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0702" y="887451"/>
            <a:ext cx="2781429" cy="784831"/>
            <a:chOff x="762000" y="3649806"/>
            <a:chExt cx="3302000" cy="931719"/>
          </a:xfrm>
        </p:grpSpPr>
        <p:sp>
          <p:nvSpPr>
            <p:cNvPr id="17" name="Oval 1059" descr="White marble">
              <a:extLst>
                <a:ext uri="{FF2B5EF4-FFF2-40B4-BE49-F238E27FC236}">
                  <a16:creationId xmlns:a16="http://schemas.microsoft.com/office/drawing/2014/main" id="{4FD35DF2-C70C-4489-A51F-35BB93E35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500" y="3657600"/>
              <a:ext cx="1714500" cy="923925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1060">
              <a:extLst>
                <a:ext uri="{FF2B5EF4-FFF2-40B4-BE49-F238E27FC236}">
                  <a16:creationId xmlns:a16="http://schemas.microsoft.com/office/drawing/2014/main" id="{15E39917-8C75-4B08-AFCE-9CB26DF8B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1500" y="3668538"/>
              <a:ext cx="698500" cy="759399"/>
              <a:chOff x="2304" y="2312"/>
              <a:chExt cx="528" cy="592"/>
            </a:xfrm>
          </p:grpSpPr>
          <p:sp>
            <p:nvSpPr>
              <p:cNvPr id="23" name="Oval 1061">
                <a:extLst>
                  <a:ext uri="{FF2B5EF4-FFF2-40B4-BE49-F238E27FC236}">
                    <a16:creationId xmlns:a16="http://schemas.microsoft.com/office/drawing/2014/main" id="{824E6BA9-C180-46F0-8395-9854683EC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2400"/>
                <a:ext cx="528" cy="50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Text Box 1062">
                <a:extLst>
                  <a:ext uri="{FF2B5EF4-FFF2-40B4-BE49-F238E27FC236}">
                    <a16:creationId xmlns:a16="http://schemas.microsoft.com/office/drawing/2014/main" id="{BA9A2105-89B1-488B-A012-E2BCBEA24E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2312"/>
                <a:ext cx="455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sp>
          <p:nvSpPr>
            <p:cNvPr id="19" name="Oval 1063">
              <a:extLst>
                <a:ext uri="{FF2B5EF4-FFF2-40B4-BE49-F238E27FC236}">
                  <a16:creationId xmlns:a16="http://schemas.microsoft.com/office/drawing/2014/main" id="{D0648637-19F8-47D9-A31A-15345C77B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3781425"/>
              <a:ext cx="698500" cy="64452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064">
              <a:extLst>
                <a:ext uri="{FF2B5EF4-FFF2-40B4-BE49-F238E27FC236}">
                  <a16:creationId xmlns:a16="http://schemas.microsoft.com/office/drawing/2014/main" id="{509D5DD1-7A88-4680-956D-CFB816E1C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6872" y="3649806"/>
              <a:ext cx="5461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1" name="Line 1065">
              <a:extLst>
                <a:ext uri="{FF2B5EF4-FFF2-40B4-BE49-F238E27FC236}">
                  <a16:creationId xmlns:a16="http://schemas.microsoft.com/office/drawing/2014/main" id="{050EC06F-FDE1-4523-9EDC-AA5CF0CC8D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845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66">
              <a:extLst>
                <a:ext uri="{FF2B5EF4-FFF2-40B4-BE49-F238E27FC236}">
                  <a16:creationId xmlns:a16="http://schemas.microsoft.com/office/drawing/2014/main" id="{C218ADDB-443D-41E9-986D-A8F7493D8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0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576D57-8710-4097-A5D6-6845D904ACA7}"/>
              </a:ext>
            </a:extLst>
          </p:cNvPr>
          <p:cNvCxnSpPr>
            <a:cxnSpLocks/>
          </p:cNvCxnSpPr>
          <p:nvPr/>
        </p:nvCxnSpPr>
        <p:spPr>
          <a:xfrm>
            <a:off x="7872497" y="3427284"/>
            <a:ext cx="128503" cy="323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2CB024-481C-4212-8843-B5AD0117B748}"/>
              </a:ext>
            </a:extLst>
          </p:cNvPr>
          <p:cNvSpPr txBox="1"/>
          <p:nvPr/>
        </p:nvSpPr>
        <p:spPr>
          <a:xfrm>
            <a:off x="6852713" y="3121224"/>
            <a:ext cx="212269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More correlated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pairs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2E079F-FE73-4185-BCB9-A5C3B1F64063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8022773" y="4548847"/>
            <a:ext cx="76630" cy="2420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148E0DF-8C36-4B4F-A87E-E23BE3F332EA}"/>
              </a:ext>
            </a:extLst>
          </p:cNvPr>
          <p:cNvSpPr txBox="1"/>
          <p:nvPr/>
        </p:nvSpPr>
        <p:spPr>
          <a:xfrm>
            <a:off x="7264959" y="4790923"/>
            <a:ext cx="166888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 change in # of correlated protons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1D9F73-FA44-4BC1-8027-A0CEB28A1FE8}"/>
              </a:ext>
            </a:extLst>
          </p:cNvPr>
          <p:cNvSpPr txBox="1"/>
          <p:nvPr/>
        </p:nvSpPr>
        <p:spPr>
          <a:xfrm>
            <a:off x="6410194" y="2485498"/>
            <a:ext cx="235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 A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data 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8D64B7-80B3-4BB6-A854-9DCB3721A43F}"/>
              </a:ext>
            </a:extLst>
          </p:cNvPr>
          <p:cNvSpPr txBox="1"/>
          <p:nvPr/>
        </p:nvSpPr>
        <p:spPr>
          <a:xfrm>
            <a:off x="1076250" y="6208404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 C some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high-P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data in</a:t>
            </a:r>
          </a:p>
        </p:txBody>
      </p:sp>
    </p:spTree>
    <p:extLst>
      <p:ext uri="{BB962C8B-B14F-4D97-AF65-F5344CB8AC3E}">
        <p14:creationId xmlns:p14="http://schemas.microsoft.com/office/powerpoint/2010/main" val="2996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kern="0" dirty="0">
                <a:latin typeface="Arial" panose="020B0604020202020204" pitchFamily="34" charset="0"/>
                <a:ea typeface="ＭＳ Ｐゴシック" charset="-128"/>
              </a:rPr>
              <a:t>Parton Dynamics and N-N Correlations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D13B8-5B1B-4027-874A-8F93FC76BBF2}"/>
              </a:ext>
            </a:extLst>
          </p:cNvPr>
          <p:cNvSpPr txBox="1"/>
          <p:nvPr/>
        </p:nvSpPr>
        <p:spPr>
          <a:xfrm>
            <a:off x="4910667" y="863103"/>
            <a:ext cx="418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N-N Correlations: pairing due to tensor force and strong repulsive core</a:t>
            </a:r>
          </a:p>
        </p:txBody>
      </p:sp>
      <p:pic>
        <p:nvPicPr>
          <p:cNvPr id="5" name="Picture 11" descr="HeBeNuclei.jpg">
            <a:extLst>
              <a:ext uri="{FF2B5EF4-FFF2-40B4-BE49-F238E27FC236}">
                <a16:creationId xmlns:a16="http://schemas.microsoft.com/office/drawing/2014/main" id="{7EF3DCA4-8F0F-4228-83C3-528C331669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51343"/>
          <a:stretch>
            <a:fillRect/>
          </a:stretch>
        </p:blipFill>
        <p:spPr bwMode="auto">
          <a:xfrm>
            <a:off x="848824" y="4833990"/>
            <a:ext cx="1353503" cy="135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974DC-CC8B-46A9-AE38-F669022092AF}"/>
              </a:ext>
            </a:extLst>
          </p:cNvPr>
          <p:cNvSpPr txBox="1"/>
          <p:nvPr/>
        </p:nvSpPr>
        <p:spPr>
          <a:xfrm>
            <a:off x="228049" y="825624"/>
            <a:ext cx="338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EMC effect: quark momentum in nucleus is altered</a:t>
            </a:r>
          </a:p>
        </p:txBody>
      </p:sp>
      <p:sp>
        <p:nvSpPr>
          <p:cNvPr id="7" name="Left-Right Arrow 48">
            <a:extLst>
              <a:ext uri="{FF2B5EF4-FFF2-40B4-BE49-F238E27FC236}">
                <a16:creationId xmlns:a16="http://schemas.microsoft.com/office/drawing/2014/main" id="{D2F774E6-596A-446B-A578-6445E13CFB50}"/>
              </a:ext>
            </a:extLst>
          </p:cNvPr>
          <p:cNvSpPr/>
          <p:nvPr/>
        </p:nvSpPr>
        <p:spPr>
          <a:xfrm>
            <a:off x="3614168" y="965595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26813-207D-4376-AFFC-039D7552EA57}"/>
              </a:ext>
            </a:extLst>
          </p:cNvPr>
          <p:cNvSpPr txBox="1"/>
          <p:nvPr/>
        </p:nvSpPr>
        <p:spPr>
          <a:xfrm>
            <a:off x="2449685" y="4673596"/>
            <a:ext cx="4451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12 GeV science quest: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isospin dependence: 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H, 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6,7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10,11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40,48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initial spin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dependence (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“tagged” deep-inelastic scattering off 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with both slow and fast protons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2C3D8F-7B7B-40AC-BBEA-7F5127662AE3}"/>
              </a:ext>
            </a:extLst>
          </p:cNvPr>
          <p:cNvGrpSpPr/>
          <p:nvPr/>
        </p:nvGrpSpPr>
        <p:grpSpPr>
          <a:xfrm>
            <a:off x="51920" y="1524000"/>
            <a:ext cx="8989920" cy="3368651"/>
            <a:chOff x="51920" y="1524000"/>
            <a:chExt cx="8989920" cy="3368651"/>
          </a:xfrm>
        </p:grpSpPr>
        <p:grpSp>
          <p:nvGrpSpPr>
            <p:cNvPr id="10" name="Group 17">
              <a:extLst>
                <a:ext uri="{FF2B5EF4-FFF2-40B4-BE49-F238E27FC236}">
                  <a16:creationId xmlns:a16="http://schemas.microsoft.com/office/drawing/2014/main" id="{F9387015-4FA4-416E-9681-ADA8DD42D0B2}"/>
                </a:ext>
              </a:extLst>
            </p:cNvPr>
            <p:cNvGrpSpPr/>
            <p:nvPr/>
          </p:nvGrpSpPr>
          <p:grpSpPr>
            <a:xfrm>
              <a:off x="51920" y="1524000"/>
              <a:ext cx="8989920" cy="3368651"/>
              <a:chOff x="51920" y="1600199"/>
              <a:chExt cx="8989920" cy="3368651"/>
            </a:xfrm>
          </p:grpSpPr>
          <p:pic>
            <p:nvPicPr>
              <p:cNvPr id="15" name="Picture 14" descr="Figure 3_1.jpg">
                <a:extLst>
                  <a:ext uri="{FF2B5EF4-FFF2-40B4-BE49-F238E27FC236}">
                    <a16:creationId xmlns:a16="http://schemas.microsoft.com/office/drawing/2014/main" id="{A56C3D3D-E607-49C2-8023-499F21321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79653"/>
              <a:stretch>
                <a:fillRect/>
              </a:stretch>
            </p:blipFill>
            <p:spPr>
              <a:xfrm>
                <a:off x="7289240" y="1600200"/>
                <a:ext cx="1752600" cy="3368650"/>
              </a:xfrm>
              <a:prstGeom prst="rect">
                <a:avLst/>
              </a:prstGeom>
            </p:spPr>
          </p:pic>
          <p:pic>
            <p:nvPicPr>
              <p:cNvPr id="16" name="Picture 15" descr="Figure 3_1.jpg">
                <a:extLst>
                  <a:ext uri="{FF2B5EF4-FFF2-40B4-BE49-F238E27FC236}">
                    <a16:creationId xmlns:a16="http://schemas.microsoft.com/office/drawing/2014/main" id="{2E635ACE-10AF-474A-ABFE-3CB839710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r="74310"/>
              <a:stretch>
                <a:fillRect/>
              </a:stretch>
            </p:blipFill>
            <p:spPr>
              <a:xfrm>
                <a:off x="51920" y="1600200"/>
                <a:ext cx="2212848" cy="3368650"/>
              </a:xfrm>
              <a:prstGeom prst="rect">
                <a:avLst/>
              </a:prstGeom>
            </p:spPr>
          </p:pic>
          <p:pic>
            <p:nvPicPr>
              <p:cNvPr id="17" name="Picture 16" descr="emc-srcEDITED_D4.jpeg">
                <a:extLst>
                  <a:ext uri="{FF2B5EF4-FFF2-40B4-BE49-F238E27FC236}">
                    <a16:creationId xmlns:a16="http://schemas.microsoft.com/office/drawing/2014/main" id="{3C30DF88-C6EF-41CD-836B-832AD5A6C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4654" r="6596"/>
              <a:stretch>
                <a:fillRect/>
              </a:stretch>
            </p:blipFill>
            <p:spPr>
              <a:xfrm>
                <a:off x="2281815" y="1600199"/>
                <a:ext cx="4917791" cy="3083905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778662A7-A1AD-462D-AE2F-A204690BD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71781" y="2679613"/>
              <a:ext cx="2393244" cy="307777"/>
            </a:xfrm>
            <a:prstGeom prst="rect">
              <a:avLst/>
            </a:prstGeom>
            <a:solidFill>
              <a:srgbClr val="FEFDF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EMC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Slopes 0.35 ≤ </a:t>
              </a:r>
              <a:r>
                <a:rPr lang="en-US" sz="14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x</a:t>
              </a:r>
              <a:r>
                <a:rPr lang="en-US" sz="1400" i="1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</a:t>
              </a:r>
              <a:r>
                <a:rPr lang="en-US" sz="14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≤ 0.7</a:t>
              </a: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814EAF7E-81E8-4DEC-8500-6677400EB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760" y="4282643"/>
              <a:ext cx="2602089" cy="307777"/>
            </a:xfrm>
            <a:prstGeom prst="rect">
              <a:avLst/>
            </a:prstGeom>
            <a:solidFill>
              <a:srgbClr val="FEFDF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N-N correlated pairs </a:t>
              </a:r>
              <a:r>
                <a:rPr lang="en-US" sz="14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x</a:t>
              </a:r>
              <a:r>
                <a:rPr lang="en-US" sz="1400" i="1" baseline="-25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B</a:t>
              </a:r>
              <a:r>
                <a:rPr lang="en-US" sz="14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≥ 1.4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3C0990-AAEB-441F-9E43-D83928424113}"/>
                </a:ext>
              </a:extLst>
            </p:cNvPr>
            <p:cNvSpPr txBox="1"/>
            <p:nvPr/>
          </p:nvSpPr>
          <p:spPr>
            <a:xfrm>
              <a:off x="3376668" y="3660792"/>
              <a:ext cx="206031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Luminosity, nuclei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0F9FCF-D0AC-4E11-B2CB-C66132DCC425}"/>
                </a:ext>
              </a:extLst>
            </p:cNvPr>
            <p:cNvSpPr txBox="1"/>
            <p:nvPr/>
          </p:nvSpPr>
          <p:spPr>
            <a:xfrm rot="16200000">
              <a:off x="6806952" y="2726349"/>
              <a:ext cx="73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(A/d)</a:t>
              </a:r>
            </a:p>
          </p:txBody>
        </p:sp>
      </p:grpSp>
      <p:pic>
        <p:nvPicPr>
          <p:cNvPr id="18" name="Picture 9" descr="1156675fig3.jpg">
            <a:extLst>
              <a:ext uri="{FF2B5EF4-FFF2-40B4-BE49-F238E27FC236}">
                <a16:creationId xmlns:a16="http://schemas.microsoft.com/office/drawing/2014/main" id="{2789DD24-4162-4493-8E93-AE634786D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78" y="4748466"/>
            <a:ext cx="1600200" cy="159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8297C1-AD5E-4B06-981F-669686CA4C88}"/>
              </a:ext>
            </a:extLst>
          </p:cNvPr>
          <p:cNvSpPr txBox="1"/>
          <p:nvPr/>
        </p:nvSpPr>
        <p:spPr>
          <a:xfrm>
            <a:off x="63863" y="5208183"/>
            <a:ext cx="7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 ~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Symbol" panose="05050102010706020507" pitchFamily="18" charset="2"/>
                <a:cs typeface="Arial" panose="020B0604020202020204" pitchFamily="34" charset="0"/>
              </a:rPr>
              <a:t>aa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95DD3-97EB-4ADB-B58B-B9981E4D5120}"/>
              </a:ext>
            </a:extLst>
          </p:cNvPr>
          <p:cNvSpPr txBox="1"/>
          <p:nvPr/>
        </p:nvSpPr>
        <p:spPr>
          <a:xfrm>
            <a:off x="4969215" y="4679686"/>
            <a:ext cx="265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 C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Be,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10,11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 data in</a:t>
            </a:r>
          </a:p>
        </p:txBody>
      </p:sp>
    </p:spTree>
    <p:extLst>
      <p:ext uri="{BB962C8B-B14F-4D97-AF65-F5344CB8AC3E}">
        <p14:creationId xmlns:p14="http://schemas.microsoft.com/office/powerpoint/2010/main" val="7621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215DBE-6C86-4C03-BB1C-EC668552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49856"/>
            <a:ext cx="8464378" cy="487490"/>
          </a:xfrm>
        </p:spPr>
        <p:txBody>
          <a:bodyPr/>
          <a:lstStyle/>
          <a:p>
            <a:r>
              <a:rPr lang="en-US" dirty="0"/>
              <a:t>X &gt; 1 and (Precision) Nuclear EMC Effect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25589E1D-EA8E-48FE-BF8B-AE6BD66C48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85292" y="842545"/>
            <a:ext cx="2083578" cy="2063752"/>
            <a:chOff x="223838" y="2084825"/>
            <a:chExt cx="3503252" cy="34702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05BDD0-2A3D-4969-9155-D93410422BE4}"/>
                </a:ext>
              </a:extLst>
            </p:cNvPr>
            <p:cNvSpPr/>
            <p:nvPr/>
          </p:nvSpPr>
          <p:spPr bwMode="auto">
            <a:xfrm>
              <a:off x="231774" y="2084825"/>
              <a:ext cx="3495316" cy="347027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0" descr="He3_He4_He6_He8_figure">
              <a:extLst>
                <a:ext uri="{FF2B5EF4-FFF2-40B4-BE49-F238E27FC236}">
                  <a16:creationId xmlns:a16="http://schemas.microsoft.com/office/drawing/2014/main" id="{42FA3EED-F60A-49CC-9B09-4C13589BA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4" t="9612" r="30908" b="8582"/>
            <a:stretch>
              <a:fillRect/>
            </a:stretch>
          </p:blipFill>
          <p:spPr bwMode="auto">
            <a:xfrm>
              <a:off x="231775" y="3813613"/>
              <a:ext cx="1882775" cy="174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" descr="Be9 90">
              <a:extLst>
                <a:ext uri="{FF2B5EF4-FFF2-40B4-BE49-F238E27FC236}">
                  <a16:creationId xmlns:a16="http://schemas.microsoft.com/office/drawing/2014/main" id="{28D61C07-5C05-48A5-AEF7-C731AA1A6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" t="3334" r="4945" b="3334"/>
            <a:stretch>
              <a:fillRect/>
            </a:stretch>
          </p:blipFill>
          <p:spPr bwMode="auto">
            <a:xfrm>
              <a:off x="223838" y="2084825"/>
              <a:ext cx="1700212" cy="174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4" descr="He3_He4_He6_He8_figure">
              <a:extLst>
                <a:ext uri="{FF2B5EF4-FFF2-40B4-BE49-F238E27FC236}">
                  <a16:creationId xmlns:a16="http://schemas.microsoft.com/office/drawing/2014/main" id="{87E7F8FF-21DE-43DC-AD59-E6AB64C17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0" t="9268" r="55556" b="8582"/>
            <a:stretch>
              <a:fillRect/>
            </a:stretch>
          </p:blipFill>
          <p:spPr bwMode="auto">
            <a:xfrm>
              <a:off x="1926865" y="3799325"/>
              <a:ext cx="1800225" cy="174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5" descr="He3_He4_He6_He8_figure">
              <a:extLst>
                <a:ext uri="{FF2B5EF4-FFF2-40B4-BE49-F238E27FC236}">
                  <a16:creationId xmlns:a16="http://schemas.microsoft.com/office/drawing/2014/main" id="{79CDF78B-76FD-444A-91D9-6BE80142B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" t="9268" r="78639" b="8582"/>
            <a:stretch>
              <a:fillRect/>
            </a:stretch>
          </p:blipFill>
          <p:spPr bwMode="auto">
            <a:xfrm>
              <a:off x="1884363" y="2084825"/>
              <a:ext cx="1836737" cy="173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A730EA-F9D0-40C4-806B-C05AF51DE98A}"/>
              </a:ext>
            </a:extLst>
          </p:cNvPr>
          <p:cNvGrpSpPr/>
          <p:nvPr/>
        </p:nvGrpSpPr>
        <p:grpSpPr>
          <a:xfrm>
            <a:off x="5202542" y="973170"/>
            <a:ext cx="1682750" cy="1804987"/>
            <a:chOff x="5293519" y="3207102"/>
            <a:chExt cx="1682750" cy="1804987"/>
          </a:xfrm>
        </p:grpSpPr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CAF518D6-5B99-46A9-B308-1060963A0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5445" y="3207102"/>
              <a:ext cx="1432244" cy="1801812"/>
            </a:xfrm>
            <a:prstGeom prst="rect">
              <a:avLst/>
            </a:prstGeom>
            <a:solidFill>
              <a:srgbClr val="FFC000">
                <a:alpha val="90195"/>
              </a:srgbClr>
            </a:solidFill>
            <a:ln w="476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B09E94AB-9D71-4B10-84DE-BD95AFD35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3519" y="3222977"/>
              <a:ext cx="990600" cy="178593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</a:t>
              </a:r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47C1B5F5-9350-4131-BEED-633BEA7FA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5669" y="3226152"/>
              <a:ext cx="990600" cy="178593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6,7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10,11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20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1D4FE2-D269-464F-8E50-1A1CAA224FD1}"/>
              </a:ext>
            </a:extLst>
          </p:cNvPr>
          <p:cNvSpPr txBox="1">
            <a:spLocks/>
          </p:cNvSpPr>
          <p:nvPr/>
        </p:nvSpPr>
        <p:spPr>
          <a:xfrm>
            <a:off x="1468874" y="5572475"/>
            <a:ext cx="3567386" cy="52766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Light nuclei: Reliable calculations of nuclear structure (e.g. clustering)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70529C-5461-4CD6-B3CC-7B809643A1D4}"/>
              </a:ext>
            </a:extLst>
          </p:cNvPr>
          <p:cNvSpPr txBox="1">
            <a:spLocks/>
          </p:cNvSpPr>
          <p:nvPr/>
        </p:nvSpPr>
        <p:spPr>
          <a:xfrm>
            <a:off x="6070566" y="5790448"/>
            <a:ext cx="2839263" cy="52766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Heavier nuclei: Cover range of N/Z at ~fixed values of A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3C6670-E9AD-4BCD-8D85-C5D4038B8D44}"/>
              </a:ext>
            </a:extLst>
          </p:cNvPr>
          <p:cNvSpPr txBox="1">
            <a:spLocks/>
          </p:cNvSpPr>
          <p:nvPr/>
        </p:nvSpPr>
        <p:spPr>
          <a:xfrm>
            <a:off x="390229" y="968979"/>
            <a:ext cx="4774735" cy="3672279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x&gt;1 uses wide range of nuclear targets to study impact of cluster structure, separate mass and isospin dependence on SRCs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Additional foil targets (dark blue) added to original proposal. No additional beam time required, no special target issues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targets measured for SRCs at high-rate kinematics. Select targets run at higher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study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dependence or extend kinematic reach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7AAABB-BA22-4859-AFCC-283A5B3F1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0657" y="2699321"/>
            <a:ext cx="2516679" cy="35952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0A5A98-E34D-4F87-962F-10275BD12414}"/>
              </a:ext>
            </a:extLst>
          </p:cNvPr>
          <p:cNvSpPr/>
          <p:nvPr/>
        </p:nvSpPr>
        <p:spPr>
          <a:xfrm>
            <a:off x="263172" y="4627956"/>
            <a:ext cx="3322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selected to match 12 GeV EMC experiment </a:t>
            </a:r>
          </a:p>
        </p:txBody>
      </p:sp>
    </p:spTree>
    <p:extLst>
      <p:ext uri="{BB962C8B-B14F-4D97-AF65-F5344CB8AC3E}">
        <p14:creationId xmlns:p14="http://schemas.microsoft.com/office/powerpoint/2010/main" val="252772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28031"/>
          </a:xfrm>
        </p:spPr>
        <p:txBody>
          <a:bodyPr>
            <a:noAutofit/>
          </a:bodyPr>
          <a:lstStyle/>
          <a:p>
            <a:r>
              <a:rPr lang="en-US" dirty="0"/>
              <a:t>Role of Halls A/C in JLAB fundamental symmetries Program: Parity Violation Experiments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C11800-5D38-42FF-958B-287480149CB6}"/>
              </a:ext>
            </a:extLst>
          </p:cNvPr>
          <p:cNvSpPr txBox="1">
            <a:spLocks/>
          </p:cNvSpPr>
          <p:nvPr/>
        </p:nvSpPr>
        <p:spPr>
          <a:xfrm>
            <a:off x="186264" y="841112"/>
            <a:ext cx="7772400" cy="5610225"/>
          </a:xfrm>
          <a:prstGeom prst="rect">
            <a:avLst/>
          </a:prstGeom>
        </p:spPr>
        <p:txBody>
          <a:bodyPr>
            <a:noAutofit/>
          </a:bodyPr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Strangeness Form Factors (complete)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HAPPEX (Hall A)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G0 (Hall 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2060"/>
                </a:solidFill>
              </a:rPr>
              <a:t>PREX neutron skin (present)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first PREX (</a:t>
            </a:r>
            <a:r>
              <a:rPr lang="en-US" sz="1800" baseline="30000" dirty="0">
                <a:solidFill>
                  <a:srgbClr val="002060"/>
                </a:solidFill>
              </a:rPr>
              <a:t>208</a:t>
            </a:r>
            <a:r>
              <a:rPr lang="en-US" sz="1800" dirty="0">
                <a:solidFill>
                  <a:srgbClr val="002060"/>
                </a:solidFill>
              </a:rPr>
              <a:t>Pb) experiment completed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PREX-II and CREX (</a:t>
            </a:r>
            <a:r>
              <a:rPr lang="en-US" sz="1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Ca) ongoing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>
                <a:solidFill>
                  <a:srgbClr val="002060"/>
                </a:solidFill>
              </a:rPr>
              <a:t>Qweak</a:t>
            </a:r>
            <a:r>
              <a:rPr lang="en-US" sz="2000" dirty="0">
                <a:solidFill>
                  <a:srgbClr val="002060"/>
                </a:solidFill>
              </a:rPr>
              <a:t> (complete)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proton weak charge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060"/>
                </a:solidFill>
              </a:rPr>
              <a:t>	  </a:t>
            </a:r>
            <a:r>
              <a:rPr lang="en-US" sz="1800" dirty="0" err="1">
                <a:solidFill>
                  <a:srgbClr val="002060"/>
                </a:solidFill>
              </a:rPr>
              <a:t>lepto</a:t>
            </a:r>
            <a:r>
              <a:rPr lang="en-US" sz="1800" dirty="0">
                <a:solidFill>
                  <a:srgbClr val="002060"/>
                </a:solidFill>
              </a:rPr>
              <a:t>-quark couplings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rgbClr val="002060"/>
                </a:solidFill>
              </a:rPr>
              <a:t>MOLLER (future)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	  electron weak charge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	  purely leptonic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 err="1">
                <a:solidFill>
                  <a:srgbClr val="002060"/>
                </a:solidFill>
              </a:rPr>
              <a:t>SoLID</a:t>
            </a:r>
            <a:r>
              <a:rPr lang="en-US" sz="2000" b="1" dirty="0">
                <a:solidFill>
                  <a:srgbClr val="002060"/>
                </a:solidFill>
              </a:rPr>
              <a:t> (future)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	  </a:t>
            </a:r>
            <a:r>
              <a:rPr lang="en-US" sz="1800" b="1" dirty="0" err="1">
                <a:solidFill>
                  <a:srgbClr val="002060"/>
                </a:solidFill>
              </a:rPr>
              <a:t>lepto</a:t>
            </a:r>
            <a:r>
              <a:rPr lang="en-US" sz="1800" b="1" dirty="0">
                <a:solidFill>
                  <a:srgbClr val="002060"/>
                </a:solidFill>
              </a:rPr>
              <a:t>-quark couplings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	  </a:t>
            </a:r>
            <a:r>
              <a:rPr lang="en-US" sz="1800" b="1" dirty="0" err="1">
                <a:solidFill>
                  <a:srgbClr val="002060"/>
                </a:solidFill>
              </a:rPr>
              <a:t>lepto</a:t>
            </a:r>
            <a:r>
              <a:rPr lang="en-US" sz="1800" b="1" dirty="0">
                <a:solidFill>
                  <a:srgbClr val="002060"/>
                </a:solidFill>
              </a:rPr>
              <a:t>-phobic Z’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2060"/>
                </a:solidFill>
              </a:rPr>
              <a:t>	  d/u, higher-twist</a:t>
            </a:r>
          </a:p>
        </p:txBody>
      </p:sp>
      <p:pic>
        <p:nvPicPr>
          <p:cNvPr id="7" name="Picture 6" descr="prex_D2.jpg">
            <a:extLst>
              <a:ext uri="{FF2B5EF4-FFF2-40B4-BE49-F238E27FC236}">
                <a16:creationId xmlns:a16="http://schemas.microsoft.com/office/drawing/2014/main" id="{C95A4101-F8CF-45B0-8539-3B45B2CD7A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0992" b="3817"/>
          <a:stretch>
            <a:fillRect/>
          </a:stretch>
        </p:blipFill>
        <p:spPr>
          <a:xfrm>
            <a:off x="5649758" y="1287744"/>
            <a:ext cx="3372889" cy="2217456"/>
          </a:xfrm>
          <a:prstGeom prst="rect">
            <a:avLst/>
          </a:prstGeom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ECE1BD1-1421-4CF0-A0AF-26503062D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" r="7224"/>
          <a:stretch/>
        </p:blipFill>
        <p:spPr bwMode="auto">
          <a:xfrm>
            <a:off x="5512736" y="3635794"/>
            <a:ext cx="3499418" cy="2653381"/>
          </a:xfrm>
          <a:prstGeom prst="rect">
            <a:avLst/>
          </a:prstGeom>
          <a:noFill/>
          <a:ln>
            <a:noFill/>
          </a:ln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DC9DA-715E-478E-ACCC-E52CCEDADEE2}"/>
              </a:ext>
            </a:extLst>
          </p:cNvPr>
          <p:cNvGrpSpPr/>
          <p:nvPr/>
        </p:nvGrpSpPr>
        <p:grpSpPr>
          <a:xfrm>
            <a:off x="2938782" y="3904286"/>
            <a:ext cx="2475926" cy="1512088"/>
            <a:chOff x="2114643" y="4423580"/>
            <a:chExt cx="2475926" cy="1512088"/>
          </a:xfrm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3B30870-D3D9-4FCA-8FFF-6E4403A61D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1"/>
            <a:stretch/>
          </p:blipFill>
          <p:spPr bwMode="auto">
            <a:xfrm>
              <a:off x="2333766" y="5116518"/>
              <a:ext cx="2256803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E061C2F-2134-464D-97C2-59D6F0A98A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22" t="13446" r="52215" b="-13446"/>
            <a:stretch/>
          </p:blipFill>
          <p:spPr bwMode="auto">
            <a:xfrm>
              <a:off x="2114643" y="4423580"/>
              <a:ext cx="247592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2D5053-69C7-46D7-B73E-256DCECF3EBA}"/>
              </a:ext>
            </a:extLst>
          </p:cNvPr>
          <p:cNvSpPr txBox="1"/>
          <p:nvPr/>
        </p:nvSpPr>
        <p:spPr>
          <a:xfrm>
            <a:off x="3930882" y="1245386"/>
            <a:ext cx="144007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Luminosity, polarization</a:t>
            </a:r>
          </a:p>
        </p:txBody>
      </p:sp>
    </p:spTree>
    <p:extLst>
      <p:ext uri="{BB962C8B-B14F-4D97-AF65-F5344CB8AC3E}">
        <p14:creationId xmlns:p14="http://schemas.microsoft.com/office/powerpoint/2010/main" val="454223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6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lvl="0" algn="ctr"/>
            <a:r>
              <a:rPr lang="en-US" kern="0" dirty="0">
                <a:latin typeface="Arial" panose="020B0604020202020204" pitchFamily="34" charset="0"/>
              </a:rPr>
              <a:t>Wide-Angle Compton Scattering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9E0E8-2C07-4D93-B60F-903026ABD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976746"/>
            <a:ext cx="2071620" cy="1737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94E642-3909-417C-BEF4-B44023107EB5}"/>
              </a:ext>
            </a:extLst>
          </p:cNvPr>
          <p:cNvSpPr txBox="1"/>
          <p:nvPr/>
        </p:nvSpPr>
        <p:spPr>
          <a:xfrm>
            <a:off x="2433127" y="882179"/>
            <a:ext cx="66173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Arguably the least understood of the fundamental reactions in the several-GeV regime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Wide-Angle Compton Scattering cross section behavior nonetheless was a foundation leading to the GPD formalism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Reaction mechanism intrinsically intertwined with basic of hard e-q scattering process (handbag diagram), yet also sensitivity to transverse structure like high-Q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form factors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C8245-A075-4FD4-BA81-278B0D8E2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3" y="2905615"/>
            <a:ext cx="2421968" cy="169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9B100-67E1-40D9-AA2C-CACCCA04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624" y="3077784"/>
            <a:ext cx="4798238" cy="331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D66E2F-274E-4755-86C9-AA926D9E9AAC}"/>
              </a:ext>
            </a:extLst>
          </p:cNvPr>
          <p:cNvSpPr txBox="1"/>
          <p:nvPr/>
        </p:nvSpPr>
        <p:spPr>
          <a:xfrm>
            <a:off x="270163" y="4574370"/>
            <a:ext cx="2909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Perhaps (6-GeV data) factorization valid for   s, -t, -u &gt; 2.5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12-GeV data for           –u &gt; 2.5 and –t up to    ~ 10, s up to ~ 20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7066" y="6120649"/>
            <a:ext cx="412164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polarized now with NPS and CPS</a:t>
            </a:r>
          </a:p>
        </p:txBody>
      </p:sp>
    </p:spTree>
    <p:extLst>
      <p:ext uri="{BB962C8B-B14F-4D97-AF65-F5344CB8AC3E}">
        <p14:creationId xmlns:p14="http://schemas.microsoft.com/office/powerpoint/2010/main" val="4000630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Measuring High-x Structure Functions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52400" y="838200"/>
            <a:ext cx="5173663" cy="2339975"/>
          </a:xfrm>
          <a:prstGeom prst="rect">
            <a:avLst/>
          </a:prstGeom>
        </p:spPr>
        <p:txBody>
          <a:bodyPr/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1800"/>
              <a:t>REQUIRES:</a:t>
            </a:r>
          </a:p>
          <a:p>
            <a:r>
              <a:rPr lang="en-US" sz="1800"/>
              <a:t>High beam polarization</a:t>
            </a:r>
          </a:p>
          <a:p>
            <a:r>
              <a:rPr lang="en-US" sz="1800"/>
              <a:t>High electron current</a:t>
            </a:r>
          </a:p>
          <a:p>
            <a:r>
              <a:rPr lang="en-US" sz="1800"/>
              <a:t>High target polarization</a:t>
            </a:r>
          </a:p>
          <a:p>
            <a:r>
              <a:rPr lang="en-US" sz="1800"/>
              <a:t>Large solid angle spectrometers</a:t>
            </a:r>
            <a:endParaRPr lang="en-US" sz="18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2675016"/>
            <a:ext cx="2495813" cy="30526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7150" y="5808663"/>
            <a:ext cx="43719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will access the regime (x &gt; 0.3), where valence quarks dominate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933450"/>
            <a:ext cx="100540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BONUS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3H/3He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PVDIS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648200" y="4074732"/>
          <a:ext cx="4061346" cy="1881014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952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9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 →1 predictions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/F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d/u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374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SU(6)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5/9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909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Diquark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 Model/Feynman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8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Quark Model/</a:t>
                      </a:r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Isgur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58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Arial" pitchFamily="34" charset="0"/>
                          <a:cs typeface="Arial" pitchFamily="34" charset="0"/>
                        </a:rPr>
                        <a:t>Perturbative</a:t>
                      </a:r>
                      <a:r>
                        <a:rPr lang="en-US" sz="1200" b="1" baseline="0" dirty="0">
                          <a:latin typeface="Arial" pitchFamily="34" charset="0"/>
                          <a:cs typeface="Arial" pitchFamily="34" charset="0"/>
                        </a:rPr>
                        <a:t> QCD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QCD Counting 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3/7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1BB7C13-F173-420C-8B27-BE788A5C1D75}"/>
              </a:ext>
            </a:extLst>
          </p:cNvPr>
          <p:cNvGrpSpPr/>
          <p:nvPr/>
        </p:nvGrpSpPr>
        <p:grpSpPr>
          <a:xfrm>
            <a:off x="4800600" y="933450"/>
            <a:ext cx="3643429" cy="2769807"/>
            <a:chOff x="4800600" y="933450"/>
            <a:chExt cx="3643429" cy="2769807"/>
          </a:xfrm>
        </p:grpSpPr>
        <p:pic>
          <p:nvPicPr>
            <p:cNvPr id="17" name="Picture 16" descr="Macintosh HD:Users:dgr:Documents:12GeV_whitepaper:fig.CJ_Marathon.eps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4" b="20664"/>
            <a:stretch/>
          </p:blipFill>
          <p:spPr bwMode="auto">
            <a:xfrm>
              <a:off x="4800600" y="933450"/>
              <a:ext cx="3643429" cy="276980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6D6F70-228F-4CB4-B9AC-10B0D3977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6874" y="933450"/>
              <a:ext cx="2701230" cy="2736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54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Measuring High-x Structure Functions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838200"/>
            <a:ext cx="5173663" cy="2339975"/>
          </a:xfrm>
          <a:prstGeom prst="rect">
            <a:avLst/>
          </a:prstGeom>
        </p:spPr>
        <p:txBody>
          <a:bodyPr/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1800"/>
              <a:t>REQUIRES:</a:t>
            </a:r>
          </a:p>
          <a:p>
            <a:r>
              <a:rPr lang="en-US" sz="1800"/>
              <a:t>High beam polarization</a:t>
            </a:r>
          </a:p>
          <a:p>
            <a:r>
              <a:rPr lang="en-US" sz="1800"/>
              <a:t>High electron current</a:t>
            </a:r>
          </a:p>
          <a:p>
            <a:r>
              <a:rPr lang="en-US" sz="1800"/>
              <a:t>High target polarization</a:t>
            </a:r>
          </a:p>
          <a:p>
            <a:r>
              <a:rPr lang="en-US" sz="1800"/>
              <a:t>Large solid angle spectrometers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2675017"/>
            <a:ext cx="2495813" cy="30526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7150" y="5808663"/>
            <a:ext cx="43719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will access the regime (x &gt; 0.3), where valence quarks dominate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3454737"/>
            <a:ext cx="3012040" cy="29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 descr="A1p_CLAS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5"/>
          <a:stretch>
            <a:fillRect/>
          </a:stretch>
        </p:blipFill>
        <p:spPr bwMode="auto">
          <a:xfrm>
            <a:off x="5912163" y="811479"/>
            <a:ext cx="2949459" cy="26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9125" y="1219200"/>
            <a:ext cx="129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Hall B: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(and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1525" y="4201894"/>
            <a:ext cx="1563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Hall C: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(from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44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59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Measuring High-x Structure Functions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838200"/>
            <a:ext cx="5173663" cy="2339975"/>
          </a:xfrm>
          <a:prstGeom prst="rect">
            <a:avLst/>
          </a:prstGeom>
        </p:spPr>
        <p:txBody>
          <a:bodyPr/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1800"/>
              <a:t>REQUIRES:</a:t>
            </a:r>
          </a:p>
          <a:p>
            <a:r>
              <a:rPr lang="en-US" sz="1800"/>
              <a:t>High beam polarization</a:t>
            </a:r>
          </a:p>
          <a:p>
            <a:r>
              <a:rPr lang="en-US" sz="1800"/>
              <a:t>High electron current</a:t>
            </a:r>
          </a:p>
          <a:p>
            <a:r>
              <a:rPr lang="en-US" sz="1800"/>
              <a:t>High target polarization</a:t>
            </a:r>
          </a:p>
          <a:p>
            <a:r>
              <a:rPr lang="en-US" sz="1800"/>
              <a:t>Large solid angle spectrometers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2675016"/>
            <a:ext cx="2495813" cy="30526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525" y="5808663"/>
            <a:ext cx="44577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GeV will access the regime (x &gt; 0.3),   where valence quarks dominate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1227" y="2162175"/>
            <a:ext cx="4830604" cy="40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0" y="923925"/>
            <a:ext cx="397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Combine Hall B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Hall C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extract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(constrained by knowledge of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 requires polarized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He performance!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9" name="Oval 8"/>
          <p:cNvSpPr/>
          <p:nvPr/>
        </p:nvSpPr>
        <p:spPr>
          <a:xfrm>
            <a:off x="8817531" y="4514850"/>
            <a:ext cx="212169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27056" y="2095500"/>
            <a:ext cx="212169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6809" y="36385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u/u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7284" y="5410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3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CD6A8D-CCC5-413F-9C77-557818F0CB64}"/>
              </a:ext>
            </a:extLst>
          </p:cNvPr>
          <p:cNvSpPr/>
          <p:nvPr/>
        </p:nvSpPr>
        <p:spPr>
          <a:xfrm>
            <a:off x="85725" y="5352014"/>
            <a:ext cx="5443359" cy="1059086"/>
          </a:xfrm>
          <a:prstGeom prst="rect">
            <a:avLst/>
          </a:prstGeom>
          <a:solidFill>
            <a:srgbClr val="A4A4FE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2130E-5BC3-4548-A1C8-AEABC59F11C5}"/>
              </a:ext>
            </a:extLst>
          </p:cNvPr>
          <p:cNvSpPr/>
          <p:nvPr/>
        </p:nvSpPr>
        <p:spPr>
          <a:xfrm>
            <a:off x="70338" y="2094274"/>
            <a:ext cx="5443359" cy="3198695"/>
          </a:xfrm>
          <a:prstGeom prst="rect">
            <a:avLst/>
          </a:prstGeom>
          <a:solidFill>
            <a:srgbClr val="92D05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3" y="17585"/>
            <a:ext cx="8462962" cy="712178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JLab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2060"/>
                </a:solidFill>
              </a:rPr>
              <a:t>21</a:t>
            </a:r>
            <a:r>
              <a:rPr lang="en-US" sz="2800" baseline="30000" dirty="0">
                <a:solidFill>
                  <a:srgbClr val="002060"/>
                </a:solidFill>
              </a:rPr>
              <a:t>st</a:t>
            </a:r>
            <a:r>
              <a:rPr lang="en-US" sz="2800" dirty="0">
                <a:solidFill>
                  <a:srgbClr val="002060"/>
                </a:solidFill>
              </a:rPr>
              <a:t> Century Science Questions</a:t>
            </a:r>
            <a:endParaRPr lang="en-US" sz="28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B1232-719C-4282-88EB-3BF8684A27E1}"/>
              </a:ext>
            </a:extLst>
          </p:cNvPr>
          <p:cNvSpPr txBox="1"/>
          <p:nvPr/>
        </p:nvSpPr>
        <p:spPr>
          <a:xfrm>
            <a:off x="160808" y="1017056"/>
            <a:ext cx="5352889" cy="1077218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is the role of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gluonic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excitations in the spectroscopy of light mesons? Can these excitations elucidate the origin of quark confinement?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9FD0F-BE73-4F8B-9DA3-23CD8BABAB2F}"/>
              </a:ext>
            </a:extLst>
          </p:cNvPr>
          <p:cNvSpPr txBox="1"/>
          <p:nvPr/>
        </p:nvSpPr>
        <p:spPr>
          <a:xfrm>
            <a:off x="160808" y="2255592"/>
            <a:ext cx="4916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 is the missing spin in the nucleon? Is there a significant contribution from valence quark orbital angular momentum?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0F1885-CAB1-443F-965F-3E61DAB371F5}"/>
              </a:ext>
            </a:extLst>
          </p:cNvPr>
          <p:cNvSpPr txBox="1"/>
          <p:nvPr/>
        </p:nvSpPr>
        <p:spPr>
          <a:xfrm>
            <a:off x="160808" y="3303056"/>
            <a:ext cx="5148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 we reveal a novel landscape of nucleon substructure through measurements of new multidimensional distribution functions?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514C79-5EC8-437E-B9FC-01130FA87699}"/>
              </a:ext>
            </a:extLst>
          </p:cNvPr>
          <p:cNvSpPr txBox="1"/>
          <p:nvPr/>
        </p:nvSpPr>
        <p:spPr>
          <a:xfrm>
            <a:off x="160808" y="4379904"/>
            <a:ext cx="535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is the relation between short-range N-N correlations, the partonic structure of nuclei, and the nature of the nuclear force?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F43A8F-4624-44E0-85D7-02FF9B14837B}"/>
              </a:ext>
            </a:extLst>
          </p:cNvPr>
          <p:cNvSpPr txBox="1"/>
          <p:nvPr/>
        </p:nvSpPr>
        <p:spPr>
          <a:xfrm>
            <a:off x="160808" y="5401400"/>
            <a:ext cx="524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 we discover evidence for physics beyond the standard model of particle physics?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B4724BA5-6B39-4E5B-A0C3-AE4E88AA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965" y="2761291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254139DD-3ABF-4E63-A00C-91DC391A6608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0279" y="427355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E3D49B0-53D1-400F-A2BD-991036E5B38D}"/>
              </a:ext>
            </a:extLst>
          </p:cNvPr>
          <p:cNvGrpSpPr/>
          <p:nvPr/>
        </p:nvGrpSpPr>
        <p:grpSpPr>
          <a:xfrm>
            <a:off x="7260229" y="980039"/>
            <a:ext cx="1687286" cy="1524000"/>
            <a:chOff x="7304314" y="838201"/>
            <a:chExt cx="1687286" cy="1524000"/>
          </a:xfrm>
        </p:grpSpPr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921FB499-3F93-412B-AE61-45D82E40B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9353" t="9973" r="61652" b="50015"/>
            <a:stretch>
              <a:fillRect/>
            </a:stretch>
          </p:blipFill>
          <p:spPr bwMode="auto">
            <a:xfrm>
              <a:off x="7304314" y="838201"/>
              <a:ext cx="1687286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39D17C-2375-4DA1-BE9D-01DB90FB96CC}"/>
                </a:ext>
              </a:extLst>
            </p:cNvPr>
            <p:cNvSpPr txBox="1"/>
            <p:nvPr/>
          </p:nvSpPr>
          <p:spPr>
            <a:xfrm>
              <a:off x="7554294" y="870099"/>
              <a:ext cx="136287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excited gluon field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9B521AF-3F94-4196-90A6-0F514C6FCB9B}"/>
              </a:ext>
            </a:extLst>
          </p:cNvPr>
          <p:cNvSpPr/>
          <p:nvPr/>
        </p:nvSpPr>
        <p:spPr>
          <a:xfrm>
            <a:off x="85725" y="980039"/>
            <a:ext cx="5443359" cy="10590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63FDC0F-B120-4D21-ACA5-0D9324CB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1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452927"/>
            <a:ext cx="8464378" cy="275104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Towards 3D Imaging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E5D2A7-B33D-411B-9933-AFF08553DBEE}"/>
              </a:ext>
            </a:extLst>
          </p:cNvPr>
          <p:cNvSpPr txBox="1">
            <a:spLocks/>
          </p:cNvSpPr>
          <p:nvPr/>
        </p:nvSpPr>
        <p:spPr>
          <a:xfrm>
            <a:off x="248047" y="926162"/>
            <a:ext cx="7954441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Motivation: in other sciences, imaging the physical systems</a:t>
            </a:r>
          </a:p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under study has been</a:t>
            </a:r>
          </a:p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key to gaining new </a:t>
            </a:r>
          </a:p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understanding.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091E0-6C86-4876-860A-2666723A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47" y="1341320"/>
            <a:ext cx="6336721" cy="52628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3F06D3-4672-4B67-B6C0-226DE6CECFD5}"/>
              </a:ext>
            </a:extLst>
          </p:cNvPr>
          <p:cNvSpPr/>
          <p:nvPr/>
        </p:nvSpPr>
        <p:spPr>
          <a:xfrm>
            <a:off x="2778448" y="3121123"/>
            <a:ext cx="1411794" cy="56420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FF1F3-3D00-4ECC-88CB-36CE903C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90" t="4405" r="17945" b="61781"/>
          <a:stretch/>
        </p:blipFill>
        <p:spPr>
          <a:xfrm>
            <a:off x="6119561" y="1966766"/>
            <a:ext cx="515565" cy="53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E5407-2A5D-400D-ABCC-C177199C8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92" b="56360"/>
          <a:stretch/>
        </p:blipFill>
        <p:spPr>
          <a:xfrm>
            <a:off x="3829989" y="1414050"/>
            <a:ext cx="2047522" cy="6473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E8F82C-AC0F-4F67-80AE-E0F8E906DEAC}"/>
              </a:ext>
            </a:extLst>
          </p:cNvPr>
          <p:cNvCxnSpPr/>
          <p:nvPr/>
        </p:nvCxnSpPr>
        <p:spPr>
          <a:xfrm flipH="1" flipV="1">
            <a:off x="6995051" y="3043301"/>
            <a:ext cx="330740" cy="882897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C5C97-6F41-48E9-BB74-5BE5982D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7" y="3216508"/>
            <a:ext cx="4195031" cy="185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23BB27-B590-48CB-91D8-DBAE5D61FA6F}"/>
              </a:ext>
            </a:extLst>
          </p:cNvPr>
          <p:cNvSpPr txBox="1"/>
          <p:nvPr/>
        </p:nvSpPr>
        <p:spPr>
          <a:xfrm>
            <a:off x="30237" y="5302761"/>
            <a:ext cx="2963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mapped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terms of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transverse position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transverse momentum</a:t>
            </a:r>
          </a:p>
        </p:txBody>
      </p:sp>
    </p:spTree>
    <p:extLst>
      <p:ext uri="{BB962C8B-B14F-4D97-AF65-F5344CB8AC3E}">
        <p14:creationId xmlns:p14="http://schemas.microsoft.com/office/powerpoint/2010/main" val="264471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E5FE6-7E65-449E-93C2-88D9FA0EE5E6}"/>
              </a:ext>
            </a:extLst>
          </p:cNvPr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Exploring the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3D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Nucleon Structure</a:t>
            </a:r>
            <a:endParaRPr kumimoji="0" lang="en-US" sz="40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3F2B5-0234-4597-AB2F-9128C4A7D897}"/>
              </a:ext>
            </a:extLst>
          </p:cNvPr>
          <p:cNvSpPr txBox="1"/>
          <p:nvPr/>
        </p:nvSpPr>
        <p:spPr>
          <a:xfrm>
            <a:off x="371790" y="957051"/>
            <a:ext cx="8058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decades of study of the partonic structure of the nucleon we finally have the experimental and theoretical tools to systematically move beyond a 1D momentum fraction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picture of the nucleon.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luminosity, large acceptance experiments with polarized beams and targets.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Theoretical description of the nucleon in terms of a 5D Wigner distribution that can be used to encode both 3D momentum and transverse spatial distributions.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Exclusive Scattering (DES)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sections give sensitivity to electron-quark scattering off quarks with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longitudinal momentum fraction (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</a:rPr>
              <a:t>Bjorken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) x at a transverse location b.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Semi-Inclusive Deep Inelastic Scattering (SIDIS)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cross sections depend on transverse momentum of hadron, P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this arises from both intrinsic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of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transverse momentum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created during the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hadron]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fragmentation process.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91219-F0F8-462E-8E63-322ED72875D0}"/>
              </a:ext>
            </a:extLst>
          </p:cNvPr>
          <p:cNvSpPr txBox="1"/>
          <p:nvPr/>
        </p:nvSpPr>
        <p:spPr>
          <a:xfrm rot="5400000">
            <a:off x="7332832" y="4741420"/>
            <a:ext cx="282160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33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latin typeface="Arial" panose="020B0604020202020204" pitchFamily="34" charset="0"/>
              </a:rPr>
              <a:t>DVCS – Spatial Imaging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2575" y="4200525"/>
            <a:ext cx="5021263" cy="20145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5591175" y="814388"/>
            <a:ext cx="3292475" cy="1173840"/>
            <a:chOff x="232" y="676"/>
            <a:chExt cx="2264" cy="1038"/>
          </a:xfrm>
        </p:grpSpPr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232" y="676"/>
              <a:ext cx="2264" cy="963"/>
              <a:chOff x="232" y="813"/>
              <a:chExt cx="2264" cy="963"/>
            </a:xfrm>
          </p:grpSpPr>
          <p:pic>
            <p:nvPicPr>
              <p:cNvPr id="11" name="Picture 29" descr="dvcs_b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4" t="5984" r="4051" b="59094"/>
              <a:stretch>
                <a:fillRect/>
              </a:stretch>
            </p:blipFill>
            <p:spPr bwMode="auto">
              <a:xfrm>
                <a:off x="240" y="857"/>
                <a:ext cx="2256" cy="9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 Box 30"/>
              <p:cNvSpPr txBox="1">
                <a:spLocks noChangeArrowheads="1"/>
              </p:cNvSpPr>
              <p:nvPr/>
            </p:nvSpPr>
            <p:spPr bwMode="auto">
              <a:xfrm>
                <a:off x="232" y="813"/>
                <a:ext cx="56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DVCS</a:t>
                </a:r>
              </a:p>
            </p:txBody>
          </p:sp>
          <p:sp>
            <p:nvSpPr>
              <p:cNvPr id="13" name="Text Box 31"/>
              <p:cNvSpPr txBox="1">
                <a:spLocks noChangeArrowheads="1"/>
              </p:cNvSpPr>
              <p:nvPr/>
            </p:nvSpPr>
            <p:spPr bwMode="auto">
              <a:xfrm>
                <a:off x="1585" y="1049"/>
                <a:ext cx="347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US" dirty="0">
                    <a:solidFill>
                      <a:srgbClr val="38D80C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rPr>
                  <a:t>BH</a:t>
                </a:r>
              </a:p>
            </p:txBody>
          </p:sp>
        </p:grpSp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398" y="1442"/>
              <a:ext cx="20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878" y="1442"/>
              <a:ext cx="20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288" y="962"/>
              <a:ext cx="19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0" name="Text Box 35"/>
            <p:cNvSpPr txBox="1">
              <a:spLocks noChangeArrowheads="1"/>
            </p:cNvSpPr>
            <p:nvPr/>
          </p:nvSpPr>
          <p:spPr bwMode="auto">
            <a:xfrm>
              <a:off x="672" y="914"/>
              <a:ext cx="19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tx1"/>
                  </a:solidFill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14" name="TextBox 1151"/>
          <p:cNvSpPr txBox="1">
            <a:spLocks noChangeArrowheads="1"/>
          </p:cNvSpPr>
          <p:nvPr/>
        </p:nvSpPr>
        <p:spPr bwMode="auto">
          <a:xfrm>
            <a:off x="-133350" y="955675"/>
            <a:ext cx="5853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Simplest process: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e + p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  <a:sym typeface="Wingdings" pitchFamily="2" charset="2"/>
              </a:rPr>
              <a:t> e’ + p +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  <a:ea typeface="Lucida Sans Unicode" pitchFamily="34" charset="0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  <a:sym typeface="Wingdings" pitchFamily="2" charset="2"/>
              </a:rPr>
              <a:t>  (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DVCS)</a:t>
            </a:r>
          </a:p>
        </p:txBody>
      </p:sp>
      <p:pic>
        <p:nvPicPr>
          <p:cNvPr id="15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8331" r="7567" b="1947"/>
          <a:stretch>
            <a:fillRect/>
          </a:stretch>
        </p:blipFill>
        <p:spPr bwMode="auto">
          <a:xfrm>
            <a:off x="4935538" y="3962400"/>
            <a:ext cx="41322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569200" y="5789613"/>
            <a:ext cx="1411288" cy="369887"/>
          </a:xfrm>
          <a:prstGeom prst="rect">
            <a:avLst/>
          </a:prstGeom>
          <a:solidFill>
            <a:srgbClr val="CAE8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Halls A &amp; C</a:t>
            </a:r>
          </a:p>
        </p:txBody>
      </p:sp>
      <p:sp>
        <p:nvSpPr>
          <p:cNvPr id="17" name="TextBox 1161"/>
          <p:cNvSpPr txBox="1">
            <a:spLocks noChangeArrowheads="1"/>
          </p:cNvSpPr>
          <p:nvPr/>
        </p:nvSpPr>
        <p:spPr bwMode="auto">
          <a:xfrm>
            <a:off x="4105275" y="2133600"/>
            <a:ext cx="502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Hall A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Jlab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 6 GeV data for CFF (over 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limited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 Q</a:t>
            </a:r>
            <a:r>
              <a:rPr lang="en-US" sz="1800" baseline="300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 range) agree with hard scattering</a:t>
            </a:r>
          </a:p>
        </p:txBody>
      </p:sp>
      <p:grpSp>
        <p:nvGrpSpPr>
          <p:cNvPr id="18" name="Group 6"/>
          <p:cNvGrpSpPr>
            <a:grpSpLocks/>
          </p:cNvGrpSpPr>
          <p:nvPr/>
        </p:nvGrpSpPr>
        <p:grpSpPr bwMode="auto">
          <a:xfrm>
            <a:off x="271563" y="1533525"/>
            <a:ext cx="3690837" cy="2332038"/>
            <a:chOff x="5178560" y="3840132"/>
            <a:chExt cx="3767711" cy="2504636"/>
          </a:xfrm>
        </p:grpSpPr>
        <p:pic>
          <p:nvPicPr>
            <p:cNvPr id="19" name="Picture 30" descr="c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9" t="7149" r="8084"/>
            <a:stretch>
              <a:fillRect/>
            </a:stretch>
          </p:blipFill>
          <p:spPr bwMode="auto">
            <a:xfrm>
              <a:off x="5534026" y="3840132"/>
              <a:ext cx="3412245" cy="250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5011812" y="4404251"/>
              <a:ext cx="647683" cy="3141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ea typeface="Lucida Sans Unicode" pitchFamily="34" charset="0"/>
                  <a:cs typeface="Arial" panose="020B0604020202020204" pitchFamily="34" charset="0"/>
                </a:rPr>
                <a:t>Im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ea typeface="Lucida Sans Unicode" pitchFamily="34" charset="0"/>
                  <a:cs typeface="Arial" panose="020B0604020202020204" pitchFamily="34" charset="0"/>
                </a:rPr>
                <a:t> C’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93663" y="4114800"/>
            <a:ext cx="4783137" cy="22098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8775" y="4133850"/>
            <a:ext cx="37560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E12-13-010 goals: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Lucida Sans Unicode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4494213"/>
            <a:ext cx="45624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Confirm scaling of the Compton Form Factor (CFF)</a:t>
            </a: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762000" y="5613400"/>
            <a:ext cx="3276600" cy="546100"/>
            <a:chOff x="914400" y="5181600"/>
            <a:chExt cx="3276600" cy="546100"/>
          </a:xfrm>
        </p:grpSpPr>
        <p:graphicFrame>
          <p:nvGraphicFramePr>
            <p:cNvPr id="25" name="Object 1"/>
            <p:cNvGraphicFramePr>
              <a:graphicFrameLocks noChangeAspect="1"/>
            </p:cNvGraphicFramePr>
            <p:nvPr/>
          </p:nvGraphicFramePr>
          <p:xfrm>
            <a:off x="914400" y="5181600"/>
            <a:ext cx="3276600" cy="382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7" name="Equation" r:id="rId6" imgW="2387600" imgH="279400" progId="Equation.3">
                    <p:embed/>
                  </p:oleObj>
                </mc:Choice>
                <mc:Fallback>
                  <p:oleObj name="Equation" r:id="rId6" imgW="2387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5181600"/>
                          <a:ext cx="3276600" cy="382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3"/>
            <p:cNvGraphicFramePr>
              <a:graphicFrameLocks noChangeAspect="1"/>
            </p:cNvGraphicFramePr>
            <p:nvPr/>
          </p:nvGraphicFramePr>
          <p:xfrm>
            <a:off x="2590800" y="5486400"/>
            <a:ext cx="4572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8" name="Equation" r:id="rId8" imgW="457200" imgH="241300" progId="Equation.3">
                    <p:embed/>
                  </p:oleObj>
                </mc:Choice>
                <mc:Fallback>
                  <p:oleObj name="Equation" r:id="rId8" imgW="457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800" y="5486400"/>
                          <a:ext cx="4572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4"/>
            <p:cNvGraphicFramePr>
              <a:graphicFrameLocks noChangeAspect="1"/>
            </p:cNvGraphicFramePr>
            <p:nvPr/>
          </p:nvGraphicFramePr>
          <p:xfrm>
            <a:off x="3594935" y="5482337"/>
            <a:ext cx="4572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9" name="Equation" r:id="rId10" imgW="457200" imgH="241300" progId="Equation.3">
                    <p:embed/>
                  </p:oleObj>
                </mc:Choice>
                <mc:Fallback>
                  <p:oleObj name="Equation" r:id="rId10" imgW="457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4935" y="5482337"/>
                          <a:ext cx="4572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TextBox 27"/>
          <p:cNvSpPr txBox="1"/>
          <p:nvPr/>
        </p:nvSpPr>
        <p:spPr>
          <a:xfrm>
            <a:off x="76200" y="4819650"/>
            <a:ext cx="48006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Extraction of the real part of CFFs through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Rosenbluth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-like separation of DVCS through cross section measurements at multiple beam energies</a:t>
            </a:r>
          </a:p>
        </p:txBody>
      </p:sp>
      <p:sp>
        <p:nvSpPr>
          <p:cNvPr id="29" name="TextBox 1161"/>
          <p:cNvSpPr txBox="1">
            <a:spLocks noChangeArrowheads="1"/>
          </p:cNvSpPr>
          <p:nvPr/>
        </p:nvSpPr>
        <p:spPr bwMode="auto">
          <a:xfrm>
            <a:off x="4114800" y="2819400"/>
            <a:ext cx="4856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spcBef>
                <a:spcPts val="75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Measurements in the 12 GeV Halls A and Hall C with NPS combined cover a large kinematic range</a:t>
            </a:r>
          </a:p>
        </p:txBody>
      </p:sp>
    </p:spTree>
    <p:extLst>
      <p:ext uri="{BB962C8B-B14F-4D97-AF65-F5344CB8AC3E}">
        <p14:creationId xmlns:p14="http://schemas.microsoft.com/office/powerpoint/2010/main" val="2642506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lvl="0" algn="ctr"/>
            <a:r>
              <a:rPr lang="en-US" sz="3200" kern="0" dirty="0">
                <a:latin typeface="Arial" panose="020B0604020202020204" pitchFamily="34" charset="0"/>
              </a:rPr>
              <a:t>Towards Spin/Flavor Separation</a:t>
            </a:r>
            <a:endParaRPr lang="en-US" sz="3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E97EFA-0936-4699-BB07-1CE4742B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65922"/>
            <a:ext cx="52292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0A9612-437E-4360-8603-D96BC46B6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86586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Need good understanding of reaction mechanism</a:t>
            </a:r>
            <a:endParaRPr lang="en-US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20000"/>
              </a:spcBef>
              <a:buClrTx/>
              <a:buSzTx/>
              <a:buFontTx/>
              <a:buChar char="–"/>
            </a:pP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QCD factorization for mesons</a:t>
            </a:r>
          </a:p>
          <a:p>
            <a:pPr lvl="1" eaLnBrk="1" hangingPunct="1">
              <a:spcBef>
                <a:spcPct val="20000"/>
              </a:spcBef>
              <a:buClrTx/>
              <a:buSzTx/>
              <a:buFontTx/>
              <a:buChar char="–"/>
            </a:pP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Can be verified experimentally through L/T separated cross sections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FE99402-A7FB-42D7-9270-1516637EBFA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3551922"/>
            <a:ext cx="7696200" cy="762000"/>
            <a:chOff x="609600" y="3657600"/>
            <a:chExt cx="7696200" cy="762000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C8DE51BB-3AC4-41AB-91F9-EBCBF3309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3657600"/>
              <a:ext cx="76962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SzTx/>
                <a:buFont typeface="Wingdings" panose="05000000000000000000" pitchFamily="2" charset="2"/>
                <a:buChar char="q"/>
              </a:pPr>
              <a:r>
                <a:rPr lang="en-US" altLang="en-US" sz="1800" dirty="0">
                  <a:solidFill>
                    <a:schemeClr val="tx1"/>
                  </a:solidFill>
                  <a:cs typeface="Arial" panose="020B0604020202020204" pitchFamily="34" charset="0"/>
                </a:rPr>
                <a:t>Nucleon structure described by 4 (helicity non-flip) GPDs:  </a:t>
              </a:r>
              <a:endParaRPr lang="en-US" altLang="en-US" sz="160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20000"/>
                </a:spcBef>
                <a:buClrTx/>
                <a:buSzTx/>
                <a:buFontTx/>
                <a:buChar char="–"/>
              </a:pPr>
              <a:r>
                <a:rPr lang="en-US" altLang="en-US" sz="1600" i="1" dirty="0">
                  <a:solidFill>
                    <a:schemeClr val="tx1"/>
                  </a:solidFill>
                  <a:cs typeface="Arial" panose="020B0604020202020204" pitchFamily="34" charset="0"/>
                </a:rPr>
                <a:t>H, E 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(unpolarized),    ,        (polarized)</a:t>
              </a:r>
            </a:p>
          </p:txBody>
        </p:sp>
        <p:graphicFrame>
          <p:nvGraphicFramePr>
            <p:cNvPr id="9" name="Object 1">
              <a:extLst>
                <a:ext uri="{FF2B5EF4-FFF2-40B4-BE49-F238E27FC236}">
                  <a16:creationId xmlns:a16="http://schemas.microsoft.com/office/drawing/2014/main" id="{F258408F-25B7-4CF2-919E-9A02016B1D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9245" y="3970337"/>
            <a:ext cx="259755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2" name="Equation" r:id="rId4" imgW="177569" imgH="202936" progId="Equation.3">
                    <p:embed/>
                  </p:oleObj>
                </mc:Choice>
                <mc:Fallback>
                  <p:oleObj name="Equation" r:id="rId4" imgW="177569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9245" y="3970337"/>
                          <a:ext cx="259755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>
              <a:extLst>
                <a:ext uri="{FF2B5EF4-FFF2-40B4-BE49-F238E27FC236}">
                  <a16:creationId xmlns:a16="http://schemas.microsoft.com/office/drawing/2014/main" id="{D6DE1844-FC20-4625-98C0-F8BB5D9827F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29000" y="3970337"/>
            <a:ext cx="222647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3" name="Equation" r:id="rId6" imgW="152268" imgH="203024" progId="Equation.3">
                    <p:embed/>
                  </p:oleObj>
                </mc:Choice>
                <mc:Fallback>
                  <p:oleObj name="Equation" r:id="rId6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3970337"/>
                          <a:ext cx="222647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2ED7B49C-913F-4D2D-9DF5-93433EB8803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4313922"/>
            <a:ext cx="8077200" cy="1066800"/>
            <a:chOff x="609600" y="3810000"/>
            <a:chExt cx="8077200" cy="1066800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0ABEE5C-7F29-463F-8BBB-227A2CBA0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3810000"/>
              <a:ext cx="80772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Tx/>
                <a:buSzTx/>
                <a:buFont typeface="Wingdings" panose="05000000000000000000" pitchFamily="2" charset="2"/>
                <a:buChar char="q"/>
                <a:defRPr/>
              </a:pPr>
              <a:r>
                <a:rPr lang="en-US" altLang="en-US" sz="1800" dirty="0">
                  <a:solidFill>
                    <a:schemeClr val="tx1"/>
                  </a:solidFill>
                  <a:cs typeface="Arial" panose="020B0604020202020204" pitchFamily="34" charset="0"/>
                </a:rPr>
                <a:t>Quantum numbers in DVMP probe individual GPD components selectively</a:t>
              </a:r>
            </a:p>
            <a:p>
              <a:pPr lvl="1" eaLnBrk="1" hangingPunct="1">
                <a:spcBef>
                  <a:spcPct val="20000"/>
                </a:spcBef>
                <a:buClrTx/>
                <a:buSzTx/>
                <a:buFontTx/>
                <a:buChar char="–"/>
                <a:defRPr/>
              </a:pP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Vector : </a:t>
              </a:r>
              <a:r>
                <a:rPr lang="el-GR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ρ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º/</a:t>
              </a:r>
              <a:r>
                <a:rPr lang="el-GR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ρ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+/</a:t>
              </a:r>
              <a:r>
                <a:rPr lang="en-US" altLang="en-US" sz="1600" i="1" dirty="0">
                  <a:solidFill>
                    <a:schemeClr val="tx1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* select </a:t>
              </a:r>
              <a:r>
                <a:rPr lang="en-US" altLang="en-US" sz="1600" i="1" dirty="0">
                  <a:solidFill>
                    <a:schemeClr val="tx1"/>
                  </a:solidFill>
                  <a:cs typeface="Arial" panose="020B0604020202020204" pitchFamily="34" charset="0"/>
                </a:rPr>
                <a:t>H, E</a:t>
              </a:r>
            </a:p>
            <a:p>
              <a:pPr lvl="1" eaLnBrk="1" hangingPunct="1">
                <a:spcBef>
                  <a:spcPct val="20000"/>
                </a:spcBef>
                <a:buClrTx/>
                <a:buSzTx/>
                <a:buFontTx/>
                <a:buChar char="–"/>
                <a:defRPr/>
              </a:pPr>
              <a:r>
                <a:rPr lang="en-US" altLang="en-US" sz="16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Pseudoscalar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: </a:t>
              </a:r>
              <a:r>
                <a:rPr lang="el-GR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π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el-GR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η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,</a:t>
              </a:r>
              <a:r>
                <a:rPr lang="en-US" altLang="en-US" sz="1600" i="1" dirty="0">
                  <a:solidFill>
                    <a:schemeClr val="tx1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 select the polarized GPDs</a:t>
              </a:r>
              <a:r>
                <a:rPr lang="en-US" altLang="en-US" sz="1600" b="1" dirty="0">
                  <a:solidFill>
                    <a:srgbClr val="2D2DB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,      </a:t>
              </a:r>
              <a:r>
                <a:rPr lang="en-US" altLang="en-US" sz="1600" dirty="0">
                  <a:solidFill>
                    <a:schemeClr val="tx1"/>
                  </a:solidFill>
                  <a:cs typeface="Arial" panose="020B0604020202020204" pitchFamily="34" charset="0"/>
                </a:rPr>
                <a:t>and</a:t>
              </a:r>
              <a:r>
                <a:rPr lang="en-US" altLang="en-US" sz="1600" b="1" dirty="0">
                  <a:solidFill>
                    <a:srgbClr val="2D2DB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13" name="Object 2">
              <a:extLst>
                <a:ext uri="{FF2B5EF4-FFF2-40B4-BE49-F238E27FC236}">
                  <a16:creationId xmlns:a16="http://schemas.microsoft.com/office/drawing/2014/main" id="{DCA26030-DF7F-4D1B-9458-9E82E5781B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1591649"/>
                </p:ext>
              </p:extLst>
            </p:nvPr>
          </p:nvGraphicFramePr>
          <p:xfrm>
            <a:off x="5634616" y="4426853"/>
            <a:ext cx="241300" cy="275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" name="Equation" r:id="rId8" imgW="177569" imgH="202936" progId="Equation.3">
                    <p:embed/>
                  </p:oleObj>
                </mc:Choice>
                <mc:Fallback>
                  <p:oleObj name="Equation" r:id="rId8" imgW="177569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4616" y="4426853"/>
                          <a:ext cx="241300" cy="275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20">
              <a:extLst>
                <a:ext uri="{FF2B5EF4-FFF2-40B4-BE49-F238E27FC236}">
                  <a16:creationId xmlns:a16="http://schemas.microsoft.com/office/drawing/2014/main" id="{44885E68-3D80-44E0-AE8B-B886EED124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885086"/>
                </p:ext>
              </p:extLst>
            </p:nvPr>
          </p:nvGraphicFramePr>
          <p:xfrm>
            <a:off x="6280224" y="4404089"/>
            <a:ext cx="222647" cy="29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5" name="Equation" r:id="rId9" imgW="152268" imgH="203024" progId="Equation.3">
                    <p:embed/>
                  </p:oleObj>
                </mc:Choice>
                <mc:Fallback>
                  <p:oleObj name="Equation" r:id="rId9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80224" y="4404089"/>
                          <a:ext cx="222647" cy="296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8">
            <a:extLst>
              <a:ext uri="{FF2B5EF4-FFF2-40B4-BE49-F238E27FC236}">
                <a16:creationId xmlns:a16="http://schemas.microsoft.com/office/drawing/2014/main" id="{54BD2BCC-9C57-4391-AC54-198D91616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65922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D22F26C-AE14-421C-BBE9-81B5BA5A1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265922"/>
            <a:ext cx="76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pointlike?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AECBA47A-A875-4610-84BD-14C00CD7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62" y="837019"/>
            <a:ext cx="2654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1478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Reactions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6B655FC-90C0-409A-85F0-ABBF8A7D2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98292"/>
              </p:ext>
            </p:extLst>
          </p:nvPr>
        </p:nvGraphicFramePr>
        <p:xfrm>
          <a:off x="2722581" y="875500"/>
          <a:ext cx="2553604" cy="385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Equation" r:id="rId10" imgW="926698" imgH="203112" progId="Equation.3">
                  <p:embed/>
                </p:oleObj>
              </mc:Choice>
              <mc:Fallback>
                <p:oleObj name="Equation" r:id="rId10" imgW="92669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81" y="875500"/>
                        <a:ext cx="2553604" cy="385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">
            <a:extLst>
              <a:ext uri="{FF2B5EF4-FFF2-40B4-BE49-F238E27FC236}">
                <a16:creationId xmlns:a16="http://schemas.microsoft.com/office/drawing/2014/main" id="{43D9C26B-4CCE-469F-A7BB-73D4A1B1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69" y="774838"/>
            <a:ext cx="3190911" cy="76944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Lucida Sans Unicode" panose="020B0602030504020204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Lucida Sans Unicode" panose="020B0602030504020204" pitchFamily="34" charset="0"/>
              </a:rPr>
              <a:t>Deep Virtual Meson Production (DVMP)</a:t>
            </a:r>
          </a:p>
        </p:txBody>
      </p:sp>
    </p:spTree>
    <p:extLst>
      <p:ext uri="{BB962C8B-B14F-4D97-AF65-F5344CB8AC3E}">
        <p14:creationId xmlns:p14="http://schemas.microsoft.com/office/powerpoint/2010/main" val="315159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1A57EB4-9C74-40A5-90A4-4163FB82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9563" y="148427"/>
            <a:ext cx="84629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Factorization Tests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K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Electroproduction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15" descr="pac34_k12_xsec_x25_project.jpg">
            <a:extLst>
              <a:ext uri="{FF2B5EF4-FFF2-40B4-BE49-F238E27FC236}">
                <a16:creationId xmlns:a16="http://schemas.microsoft.com/office/drawing/2014/main" id="{A990C03D-2D4B-4739-8CEE-8FCFC55819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8218" r="8218"/>
          <a:stretch>
            <a:fillRect/>
          </a:stretch>
        </p:blipFill>
        <p:spPr bwMode="auto">
          <a:xfrm>
            <a:off x="6168003" y="3429000"/>
            <a:ext cx="2975997" cy="297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id="{75EA6B4B-C3D9-4E62-B90F-3F975A8E806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371600"/>
            <a:ext cx="3048000" cy="1981200"/>
            <a:chOff x="0" y="762000"/>
            <a:chExt cx="2514599" cy="1299063"/>
          </a:xfrm>
        </p:grpSpPr>
        <p:pic>
          <p:nvPicPr>
            <p:cNvPr id="7" name="Picture 6" descr="mesons">
              <a:extLst>
                <a:ext uri="{FF2B5EF4-FFF2-40B4-BE49-F238E27FC236}">
                  <a16:creationId xmlns:a16="http://schemas.microsoft.com/office/drawing/2014/main" id="{42B65AC2-F8E1-4E93-B9C1-C76A8EB5D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0"/>
              <a:ext cx="2378927" cy="12990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A022A680-9971-4900-A2FB-16CEFB55B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366" y="1447800"/>
              <a:ext cx="1427356" cy="0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197176C-5061-4A35-BE05-1AD121A4F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410" y="1286107"/>
              <a:ext cx="1129990" cy="46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Hard Scattering</a:t>
              </a:r>
            </a:p>
          </p:txBody>
        </p:sp>
        <p:sp>
          <p:nvSpPr>
            <p:cNvPr id="10" name="Oval 18">
              <a:extLst>
                <a:ext uri="{FF2B5EF4-FFF2-40B4-BE49-F238E27FC236}">
                  <a16:creationId xmlns:a16="http://schemas.microsoft.com/office/drawing/2014/main" id="{1C40DB9C-B1D0-4484-A64A-DE226D1D8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59" y="1553308"/>
              <a:ext cx="773151" cy="211015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5A58BE84-CCBC-4A35-886A-038DED6EE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1567274"/>
              <a:ext cx="886522" cy="18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GPD</a:t>
              </a:r>
            </a:p>
          </p:txBody>
        </p:sp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FF87D0EF-ED26-4BA2-B4E1-0EB4C5F2FE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46036">
              <a:off x="1417777" y="846957"/>
              <a:ext cx="316523" cy="208156"/>
            </a:xfrm>
            <a:prstGeom prst="ellipse">
              <a:avLst/>
            </a:prstGeom>
            <a:solidFill>
              <a:srgbClr val="66FF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EF930032-7131-48C5-AB23-8D4EC594F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6837" y="763864"/>
              <a:ext cx="416312" cy="1582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id="{97C028EF-B810-431A-8E0A-C17270660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838" y="763864"/>
              <a:ext cx="633761" cy="307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π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 K, etc.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TextBox 32">
              <a:extLst>
                <a:ext uri="{FF2B5EF4-FFF2-40B4-BE49-F238E27FC236}">
                  <a16:creationId xmlns:a16="http://schemas.microsoft.com/office/drawing/2014/main" id="{D0347BFA-9827-4F3B-951B-0462BFCA7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5894" y="833511"/>
              <a:ext cx="237893" cy="19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φ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6" name="Text Box 6">
            <a:extLst>
              <a:ext uri="{FF2B5EF4-FFF2-40B4-BE49-F238E27FC236}">
                <a16:creationId xmlns:a16="http://schemas.microsoft.com/office/drawing/2014/main" id="{F09C36C8-BA33-45D9-B889-83BFE2FD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= G(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TT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[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+1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)/2]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1/2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cos(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976F94A2-87FD-41C0-93C7-D5102496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29200"/>
            <a:ext cx="586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Experimental validation of factorization essential for reliable interpretation of results from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GPD program at 12 GeV for meson electro-production</a:t>
            </a:r>
          </a:p>
        </p:txBody>
      </p:sp>
      <p:pic>
        <p:nvPicPr>
          <p:cNvPr id="18" name="Picture 21" descr="showplot_p12">
            <a:extLst>
              <a:ext uri="{FF2B5EF4-FFF2-40B4-BE49-F238E27FC236}">
                <a16:creationId xmlns:a16="http://schemas.microsoft.com/office/drawing/2014/main" id="{6172638B-333B-4701-AD56-9E9F44C9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772" r="8772"/>
          <a:stretch>
            <a:fillRect/>
          </a:stretch>
        </p:blipFill>
        <p:spPr bwMode="auto">
          <a:xfrm>
            <a:off x="3899966" y="1309166"/>
            <a:ext cx="2958034" cy="29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7D0F6004-54B1-43DD-8F3E-1E452269D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824" y="3509397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e,e’K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</a:t>
            </a:r>
            <a:endParaRPr kumimoji="0" lang="en-US" sz="16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0" name="Straight Arrow Connector 9">
            <a:extLst>
              <a:ext uri="{FF2B5EF4-FFF2-40B4-BE49-F238E27FC236}">
                <a16:creationId xmlns:a16="http://schemas.microsoft.com/office/drawing/2014/main" id="{7A376D97-B8C3-4EDB-8845-C7AD73DBF8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97858" y="4423797"/>
            <a:ext cx="222142" cy="15239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" name="Text Box 8">
            <a:extLst>
              <a:ext uri="{FF2B5EF4-FFF2-40B4-BE49-F238E27FC236}">
                <a16:creationId xmlns:a16="http://schemas.microsoft.com/office/drawing/2014/main" id="{38832F8F-3C51-45A0-8145-39905638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1922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AD732C58-7F7D-449B-8B0E-2714BFAE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728597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-4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2D827826-00C0-4098-83A8-5570114C8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3042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-8</a:t>
            </a:r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65E0C8E7-D047-4561-B4D3-5DE40EFBBE2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44905" y="5030420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15">
            <a:extLst>
              <a:ext uri="{FF2B5EF4-FFF2-40B4-BE49-F238E27FC236}">
                <a16:creationId xmlns:a16="http://schemas.microsoft.com/office/drawing/2014/main" id="{7B3CF1CC-C2AE-438E-8322-238F61A6E45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455491" y="4881769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Rectangle 16">
            <a:extLst>
              <a:ext uri="{FF2B5EF4-FFF2-40B4-BE49-F238E27FC236}">
                <a16:creationId xmlns:a16="http://schemas.microsoft.com/office/drawing/2014/main" id="{DA40BB1A-333E-46BE-AF78-FCD1EE604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044" y="2832315"/>
            <a:ext cx="790414" cy="25830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313F68BD-BAA2-42AC-9786-A706CFA6A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391" y="2822377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Fit: 1/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2400" b="1" i="0" u="none" strike="noStrike" kern="1200" cap="none" spc="0" normalizeH="0" baseline="24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endParaRPr kumimoji="0" lang="en-US" sz="2400" b="1" i="0" u="none" strike="noStrike" kern="1200" cap="none" spc="0" normalizeH="0" baseline="2400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85D0DAE1-F574-4A88-92DF-57521D508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719" y="5490597"/>
            <a:ext cx="856281" cy="2583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=0.25</a:t>
            </a:r>
            <a:endParaRPr kumimoji="0" lang="en-US" sz="14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6E925655-47C0-4681-B76F-74A847AB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824" y="1295400"/>
            <a:ext cx="1207576" cy="35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e,e’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)n</a:t>
            </a:r>
            <a:endParaRPr kumimoji="0" lang="en-US" sz="1600" b="1" i="0" u="none" strike="noStrike" kern="1200" cap="none" spc="0" normalizeH="0" baseline="24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79AF2E9-8335-4F8E-82BF-58161DE7F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719" y="3502223"/>
            <a:ext cx="85628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= 0.40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25F58F-837E-4C2E-AF45-DAC6C47C16A4}"/>
              </a:ext>
            </a:extLst>
          </p:cNvPr>
          <p:cNvSpPr/>
          <p:nvPr/>
        </p:nvSpPr>
        <p:spPr bwMode="auto">
          <a:xfrm>
            <a:off x="4572000" y="3352800"/>
            <a:ext cx="457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7ADC804D-A54D-411D-A101-52FED03C2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137" y="2133600"/>
            <a:ext cx="5928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-4</a:t>
            </a: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78B327E0-8392-408B-9B98-19E4696470F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095228" y="2286772"/>
            <a:ext cx="79681" cy="2305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" name="Straight Arrow Connector 9">
            <a:extLst>
              <a:ext uri="{FF2B5EF4-FFF2-40B4-BE49-F238E27FC236}">
                <a16:creationId xmlns:a16="http://schemas.microsoft.com/office/drawing/2014/main" id="{964A48A7-51B0-4483-806E-DA3BF532E1F9}"/>
              </a:ext>
            </a:extLst>
          </p:cNvPr>
          <p:cNvCxnSpPr>
            <a:cxnSpLocks noChangeShapeType="1"/>
            <a:stCxn id="35" idx="0"/>
          </p:cNvCxnSpPr>
          <p:nvPr/>
        </p:nvCxnSpPr>
        <p:spPr bwMode="auto">
          <a:xfrm flipV="1">
            <a:off x="4835471" y="2362200"/>
            <a:ext cx="346129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 Box 8">
            <a:extLst>
              <a:ext uri="{FF2B5EF4-FFF2-40B4-BE49-F238E27FC236}">
                <a16:creationId xmlns:a16="http://schemas.microsoft.com/office/drawing/2014/main" id="{4208975E-1F51-4E94-B030-1BDA89C8B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14600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C2462F8B-669F-4740-80C1-A1109D65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1223"/>
            <a:ext cx="5269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-8</a:t>
            </a:r>
          </a:p>
        </p:txBody>
      </p:sp>
      <p:cxnSp>
        <p:nvCxnSpPr>
          <p:cNvPr id="37" name="Straight Arrow Connector 14">
            <a:extLst>
              <a:ext uri="{FF2B5EF4-FFF2-40B4-BE49-F238E27FC236}">
                <a16:creationId xmlns:a16="http://schemas.microsoft.com/office/drawing/2014/main" id="{90243EE2-94E6-4847-8B89-DA7ACD1D4F1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63705" y="3121223"/>
            <a:ext cx="329339" cy="12915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" name="Rectangle 7">
            <a:extLst>
              <a:ext uri="{FF2B5EF4-FFF2-40B4-BE49-F238E27FC236}">
                <a16:creationId xmlns:a16="http://schemas.microsoft.com/office/drawing/2014/main" id="{280D8CF1-4179-4D1A-80F0-902834F9F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505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One of the most stringent tests of factorization is the Q</a:t>
            </a:r>
            <a:r>
              <a:rPr kumimoji="0" lang="en-US" sz="1800" b="0" i="0" u="none" strike="noStrike" kern="1200" cap="none" spc="0" normalizeH="0" baseline="24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dependence of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K electro-production cross section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σ</a:t>
            </a:r>
            <a:r>
              <a:rPr kumimoji="0" lang="en-US" sz="1800" b="0" i="0" u="none" strike="noStrike" kern="1200" cap="none" spc="0" normalizeH="0" baseline="-16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scales to leading order as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-6</a:t>
            </a: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748AB77D-F4D0-4211-9395-0B35A12BB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9436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together provide quasi model-independent study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3EEBE1-BE25-4316-8ADB-8BBA0C451B04}"/>
              </a:ext>
            </a:extLst>
          </p:cNvPr>
          <p:cNvSpPr txBox="1"/>
          <p:nvPr/>
        </p:nvSpPr>
        <p:spPr>
          <a:xfrm>
            <a:off x="7043709" y="1659897"/>
            <a:ext cx="1935145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up to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up to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2853232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latin typeface="Arial" panose="020B0604020202020204" pitchFamily="34" charset="0"/>
              </a:rPr>
              <a:t>Together Stronger: </a:t>
            </a:r>
            <a:r>
              <a:rPr lang="en-US" altLang="en-US" dirty="0"/>
              <a:t>3D Momentum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09600"/>
            <a:ext cx="5682966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CLAS12 in Hall B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survey, medium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SHMS, HMS, NPS in Hall C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L-T studies, precise 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ratios</a:t>
            </a:r>
          </a:p>
          <a:p>
            <a:pPr>
              <a:buClr>
                <a:srgbClr val="C00000"/>
              </a:buClr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SBS in Hall A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x, High Q</a:t>
            </a:r>
            <a:r>
              <a:rPr lang="en-US" sz="2400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2-3D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 in Hall A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acceptance – 4D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4863007" y="866775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4838542" y="3690933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005306" y="2293730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DB8E7-70BC-49F0-A62C-E658BFEE86D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17632" y="4915158"/>
            <a:ext cx="1937431" cy="1423867"/>
          </a:xfrm>
          <a:prstGeom prst="rect">
            <a:avLst/>
          </a:prstGeom>
          <a:effectLst>
            <a:outerShdw blurRad="292100" dist="127000" dir="2760000" algn="ctr" rotWithShape="0">
              <a:srgbClr val="000000">
                <a:alpha val="84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17877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9281"/>
            <a:ext cx="9143999" cy="478565"/>
          </a:xfrm>
        </p:spPr>
        <p:txBody>
          <a:bodyPr>
            <a:noAutofit/>
          </a:bodyPr>
          <a:lstStyle/>
          <a:p>
            <a:r>
              <a:rPr lang="en-US" sz="2000" dirty="0"/>
              <a:t>Hall C SIDIS Program – basic (</a:t>
            </a:r>
            <a:r>
              <a:rPr lang="en-US" sz="2000" dirty="0" err="1"/>
              <a:t>e,e’</a:t>
            </a:r>
            <a:r>
              <a:rPr lang="en-US" sz="2000" dirty="0" err="1">
                <a:latin typeface="Symbol" panose="05050102010706020507" pitchFamily="18" charset="2"/>
              </a:rPr>
              <a:t>P</a:t>
            </a:r>
            <a:r>
              <a:rPr lang="en-US" sz="2000" dirty="0"/>
              <a:t>) and (</a:t>
            </a:r>
            <a:r>
              <a:rPr lang="en-US" sz="2000" dirty="0" err="1"/>
              <a:t>E,e’K</a:t>
            </a:r>
            <a:r>
              <a:rPr lang="en-US" sz="2000" dirty="0"/>
              <a:t>) cross sections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30736" y="5105400"/>
            <a:ext cx="8545796" cy="83099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Goal: Measure the </a:t>
            </a:r>
            <a:r>
              <a:rPr lang="en-US" altLang="en-US" sz="1600" dirty="0">
                <a:solidFill>
                  <a:srgbClr val="FF0000"/>
                </a:solidFill>
              </a:rPr>
              <a:t>basic SIDIS cross sections </a:t>
            </a:r>
            <a:r>
              <a:rPr lang="en-US" altLang="en-US" sz="1600" dirty="0"/>
              <a:t>of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-</a:t>
            </a:r>
            <a:r>
              <a:rPr lang="en-US" altLang="en-US" sz="1600" b="1" dirty="0">
                <a:solidFill>
                  <a:srgbClr val="FF0000"/>
                </a:solidFill>
              </a:rPr>
              <a:t>, </a:t>
            </a:r>
            <a:r>
              <a:rPr lang="en-US" alt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0</a:t>
            </a:r>
            <a:r>
              <a:rPr lang="en-US" altLang="en-US" sz="1600" b="1" dirty="0">
                <a:solidFill>
                  <a:srgbClr val="FF0000"/>
                </a:solidFill>
              </a:rPr>
              <a:t> (and K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altLang="en-US" sz="1600" b="1" dirty="0">
                <a:solidFill>
                  <a:srgbClr val="FF0000"/>
                </a:solidFill>
              </a:rPr>
              <a:t>) </a:t>
            </a:r>
            <a:r>
              <a:rPr lang="en-US" altLang="en-US" sz="1600" dirty="0"/>
              <a:t>production off the proton (and deuteron), including a map of the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dependence (P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~ </a:t>
            </a:r>
            <a:r>
              <a:rPr lang="en-US" altLang="en-US" sz="1600" dirty="0">
                <a:latin typeface="Symbol" panose="05050102010706020507" pitchFamily="18" charset="2"/>
              </a:rPr>
              <a:t>L</a:t>
            </a:r>
            <a:r>
              <a:rPr lang="en-US" altLang="en-US" sz="1600" dirty="0"/>
              <a:t> &lt; 0.5 GeV), to validate</a:t>
            </a:r>
            <a:r>
              <a:rPr lang="en-US" altLang="en-US" sz="1600" baseline="30000" dirty="0"/>
              <a:t>(</a:t>
            </a:r>
            <a:r>
              <a:rPr lang="en-US" altLang="en-US" sz="1600" dirty="0"/>
              <a:t>*</a:t>
            </a:r>
            <a:r>
              <a:rPr lang="en-US" altLang="en-US" sz="1600" baseline="30000" dirty="0"/>
              <a:t>)</a:t>
            </a:r>
            <a:r>
              <a:rPr lang="en-US" altLang="en-US" sz="1600" dirty="0"/>
              <a:t> a flavor decomposition and the </a:t>
            </a:r>
            <a:r>
              <a:rPr lang="en-US" altLang="en-US" sz="1600" dirty="0" err="1"/>
              <a:t>k</a:t>
            </a:r>
            <a:r>
              <a:rPr lang="en-US" altLang="en-US" sz="1600" baseline="-25000" dirty="0" err="1"/>
              <a:t>T</a:t>
            </a:r>
            <a:r>
              <a:rPr lang="en-US" altLang="en-US" sz="1600" dirty="0"/>
              <a:t> dependence of (</a:t>
            </a:r>
            <a:r>
              <a:rPr lang="en-US" altLang="en-US" sz="1600" dirty="0" err="1"/>
              <a:t>unpolarized</a:t>
            </a:r>
            <a:r>
              <a:rPr lang="en-US" altLang="en-US" sz="1600" dirty="0"/>
              <a:t>) up and down quarks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15003" y="805920"/>
            <a:ext cx="6117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Why need for (</a:t>
            </a:r>
            <a:r>
              <a:rPr lang="en-US" altLang="en-US" sz="2800" dirty="0" err="1"/>
              <a:t>e,e’</a:t>
            </a:r>
            <a:r>
              <a:rPr lang="en-US" altLang="en-US" sz="2800" dirty="0" err="1">
                <a:latin typeface="Symbol" panose="05050102010706020507" pitchFamily="18" charset="2"/>
              </a:rPr>
              <a:t>p</a:t>
            </a:r>
            <a:r>
              <a:rPr lang="en-US" altLang="en-US" sz="2800" dirty="0"/>
              <a:t>) cross sections?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0735" y="1331012"/>
            <a:ext cx="869107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PAC37 Report: “the </a:t>
            </a:r>
            <a:r>
              <a:rPr lang="en-US" altLang="en-US" sz="1600" b="1" dirty="0">
                <a:solidFill>
                  <a:srgbClr val="3333CC"/>
                </a:solidFill>
              </a:rPr>
              <a:t>cross sections </a:t>
            </a:r>
            <a:r>
              <a:rPr lang="en-US" altLang="en-US" sz="1600" dirty="0"/>
              <a:t>are </a:t>
            </a:r>
            <a:r>
              <a:rPr lang="en-US" altLang="en-US" sz="1600" b="1" dirty="0">
                <a:solidFill>
                  <a:srgbClr val="3333CC"/>
                </a:solidFill>
              </a:rPr>
              <a:t>such basic tests of the understanding of SIDIS </a:t>
            </a:r>
            <a:r>
              <a:rPr lang="en-US" altLang="en-US" sz="1600" dirty="0"/>
              <a:t>at 11 GeV kinematics that they will play a </a:t>
            </a:r>
            <a:r>
              <a:rPr lang="en-US" altLang="en-US" sz="1600" b="1" dirty="0">
                <a:solidFill>
                  <a:srgbClr val="3333CC"/>
                </a:solidFill>
              </a:rPr>
              <a:t>critical role </a:t>
            </a:r>
            <a:r>
              <a:rPr lang="en-US" altLang="en-US" sz="1600" dirty="0"/>
              <a:t>in establishing the entire SIDIS program of studying the </a:t>
            </a:r>
            <a:r>
              <a:rPr lang="en-US" altLang="en-US" sz="1600" dirty="0" err="1"/>
              <a:t>partonic</a:t>
            </a:r>
            <a:r>
              <a:rPr lang="en-US" altLang="en-US" sz="1600" dirty="0"/>
              <a:t> structure of the nucleon. In particular they complement the CLAS12 measurements in areas where the precision of spectrometer experiments is essential, being able to separate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and 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-dependence for small P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.”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3187596" y="5967096"/>
            <a:ext cx="5632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 i="1" baseline="30000" dirty="0">
                <a:solidFill>
                  <a:srgbClr val="CC0099"/>
                </a:solidFill>
              </a:rPr>
              <a:t>(</a:t>
            </a:r>
            <a:r>
              <a:rPr lang="en-US" altLang="en-US" sz="1200" i="1" dirty="0">
                <a:solidFill>
                  <a:srgbClr val="CC0099"/>
                </a:solidFill>
              </a:rPr>
              <a:t>*</a:t>
            </a:r>
            <a:r>
              <a:rPr lang="en-US" altLang="en-US" sz="1200" i="1" baseline="30000" dirty="0">
                <a:solidFill>
                  <a:srgbClr val="CC0099"/>
                </a:solidFill>
              </a:rPr>
              <a:t>)</a:t>
            </a:r>
            <a:r>
              <a:rPr lang="en-US" altLang="en-US" sz="1200" i="1" dirty="0">
                <a:solidFill>
                  <a:srgbClr val="CC0099"/>
                </a:solidFill>
              </a:rPr>
              <a:t> Can only be done using spectrometer setup capable of %-type measurements  (an essential ingredient of the global SIDIS program!)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2802264"/>
            <a:ext cx="5562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Basic precision cross section measurements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Crucial information to validate theoretical understanding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Convolution framework requires validation for most</a:t>
            </a:r>
          </a:p>
          <a:p>
            <a:pPr lvl="1"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    future SIDIS experiments and their interpretation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Can constrain Q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dependence &amp; TMD evolution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Questions on target-mass corrections and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(1-z) re-summations require precision large-z data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57200" y="3359160"/>
            <a:ext cx="2743200" cy="685800"/>
            <a:chOff x="533400" y="4648200"/>
            <a:chExt cx="2743200" cy="685800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13" name="Group 10"/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15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2800">
                      <a:latin typeface="Symbol" pitchFamily="18" charset="2"/>
                    </a:rPr>
                    <a:t>s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 dirty="0">
                  <a:latin typeface="+mn-lt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531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4D6A7C-F542-46F4-9E4D-1BA6A78C1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9F9D2E0B-A7B2-44F1-ACD4-C12F5B282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483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defTabSz="457200" eaLnBrk="1" hangingPunct="1"/>
            <a:r>
              <a:rPr lang="en-US" sz="3200" b="1" dirty="0">
                <a:solidFill>
                  <a:prstClr val="black"/>
                </a:solidFill>
                <a:latin typeface="Calibri"/>
              </a:rPr>
              <a:t>LONGITUDINAL CROSS SECTION: R = </a:t>
            </a:r>
            <a:r>
              <a:rPr lang="en-US" sz="32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>
                <a:solidFill>
                  <a:prstClr val="black"/>
                </a:solidFill>
                <a:latin typeface="Calibri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32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IN SIDIS</a:t>
            </a:r>
          </a:p>
        </p:txBody>
      </p:sp>
      <p:pic>
        <p:nvPicPr>
          <p:cNvPr id="7" name="Picture 2" descr="r_cornell">
            <a:extLst>
              <a:ext uri="{FF2B5EF4-FFF2-40B4-BE49-F238E27FC236}">
                <a16:creationId xmlns:a16="http://schemas.microsoft.com/office/drawing/2014/main" id="{B8547B35-8511-4D0B-BA8A-932082BD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6" y="2027325"/>
            <a:ext cx="45339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9043DF3-1F04-4171-9F0E-DBAFA5CC5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27" y="2248602"/>
            <a:ext cx="561372" cy="33855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R</a:t>
            </a:r>
            <a:r>
              <a:rPr kumimoji="0" lang="en-US" sz="1600" b="0" i="0" u="none" strike="noStrike" kern="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DIS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A28FEE10-0271-41D5-9AC6-8697D1A4D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2838" y="2587156"/>
            <a:ext cx="0" cy="406882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3C4D2B97-2097-4E0B-B95A-EF37630E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688" y="4339076"/>
            <a:ext cx="1885453" cy="33855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R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DIS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 (Q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 = 2 GeV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</a:rPr>
              <a:t>)</a:t>
            </a:r>
            <a:endParaRPr kumimoji="0" lang="en-US" sz="1600" b="0" i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A686389F-3AE4-46D1-BBEC-A86F9724C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8412" y="4677630"/>
            <a:ext cx="0" cy="359468"/>
          </a:xfrm>
          <a:prstGeom prst="line">
            <a:avLst/>
          </a:prstGeom>
          <a:noFill/>
          <a:ln w="9525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B15AA4-FC7B-438E-AA0C-ADB6999D6385}"/>
              </a:ext>
            </a:extLst>
          </p:cNvPr>
          <p:cNvSpPr/>
          <p:nvPr/>
        </p:nvSpPr>
        <p:spPr>
          <a:xfrm>
            <a:off x="268861" y="900204"/>
            <a:ext cx="8642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in the naïve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 related to the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parton’s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transverse momentum:</a:t>
            </a:r>
          </a:p>
          <a:p>
            <a:pPr defTabSz="457200"/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R = 4(M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&lt;k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&gt;)/(Q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+ 2&lt;k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&gt;).</a:t>
            </a:r>
          </a:p>
          <a:p>
            <a:pPr defTabSz="457200">
              <a:buFontTx/>
              <a:buChar char="•"/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alt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0 at Q</a:t>
            </a:r>
            <a:r>
              <a:rPr lang="en-US" alt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 </a:t>
            </a:r>
            <a:r>
              <a:rPr lang="en-GB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GB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consequence of scattering from free spin-½ constituents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7D267E9-0293-4F06-BEC4-4BC455566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624" y="1949773"/>
            <a:ext cx="4209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457200" eaLnBrk="1" hangingPunct="1"/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70’s existing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457200" eaLnBrk="1" hangingPunct="1"/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12-GeV projected (H and D,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9D6AD-8D9F-47E8-B6D6-01BAFC33DE99}"/>
              </a:ext>
            </a:extLst>
          </p:cNvPr>
          <p:cNvSpPr/>
          <p:nvPr/>
        </p:nvSpPr>
        <p:spPr>
          <a:xfrm>
            <a:off x="4690624" y="2568454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non-existing</a:t>
            </a: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(will!) vary with z, and with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E12-06-104 will scan versus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too)</a:t>
            </a:r>
          </a:p>
          <a:p>
            <a:pPr defTabSz="457200"/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 on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needed for any 				TMD-related asymmetry</a:t>
            </a:r>
          </a:p>
          <a:p>
            <a:pPr defTabSz="457200">
              <a:buFontTx/>
              <a:buChar char="•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buFontTx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 if one can relate 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 flavor-	dependent average transverse 	momentum in a naïve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(W.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progress), 	R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not easily be integrated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 a global TMD analysis as it is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sensitive to gluon and HT effects.</a:t>
            </a:r>
          </a:p>
        </p:txBody>
      </p:sp>
    </p:spTree>
    <p:extLst>
      <p:ext uri="{BB962C8B-B14F-4D97-AF65-F5344CB8AC3E}">
        <p14:creationId xmlns:p14="http://schemas.microsoft.com/office/powerpoint/2010/main" val="89705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pPr algn="ctr"/>
            <a:r>
              <a:rPr lang="en-US" altLang="en-US" dirty="0"/>
              <a:t>12 GeV (GPD/TMD) Scientific Capabilities</a:t>
            </a:r>
            <a:endParaRPr lang="en-US" dirty="0"/>
          </a:p>
        </p:txBody>
      </p:sp>
      <p:pic>
        <p:nvPicPr>
          <p:cNvPr id="23" name="Picture 22" descr="100_2410.JPG">
            <a:extLst>
              <a:ext uri="{FF2B5EF4-FFF2-40B4-BE49-F238E27FC236}">
                <a16:creationId xmlns:a16="http://schemas.microsoft.com/office/drawing/2014/main" id="{257EDBA6-B738-411C-B51A-1F4F78EB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</a:rPr>
              <a:t>GPDs and TMDs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673733" y="784412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precision determination of </a:t>
            </a:r>
            <a:r>
              <a:rPr lang="en-US" altLang="en-US" sz="1600" b="1" dirty="0">
                <a:solidFill>
                  <a:srgbClr val="C00000"/>
                </a:solidFill>
              </a:rPr>
              <a:t>valence quark </a:t>
            </a:r>
            <a:r>
              <a:rPr lang="en-US" altLang="en-US" sz="1600" b="1" dirty="0">
                <a:solidFill>
                  <a:srgbClr val="002060"/>
                </a:solidFill>
              </a:rPr>
              <a:t>properties in nucleons/nuclei 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32204" y="3925393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</a:rPr>
              <a:t>– nucleon form factors, </a:t>
            </a:r>
            <a:r>
              <a:rPr lang="en-US" altLang="en-US" sz="1600" b="1" dirty="0">
                <a:solidFill>
                  <a:srgbClr val="C00000"/>
                </a:solidFill>
              </a:rPr>
              <a:t>future new experiments (e.g., SBS, </a:t>
            </a:r>
            <a:r>
              <a:rPr lang="en-US" altLang="en-US" sz="1600" b="1" dirty="0"/>
              <a:t>MOLLER</a:t>
            </a:r>
            <a:r>
              <a:rPr lang="en-US" altLang="en-US" sz="1600" b="1" dirty="0">
                <a:solidFill>
                  <a:srgbClr val="C00000"/>
                </a:solidFill>
              </a:rPr>
              <a:t> and </a:t>
            </a:r>
            <a:r>
              <a:rPr lang="en-US" altLang="en-US" sz="1600" b="1" dirty="0" err="1">
                <a:solidFill>
                  <a:srgbClr val="C00000"/>
                </a:solidFill>
              </a:rPr>
              <a:t>SoLID</a:t>
            </a:r>
            <a:r>
              <a:rPr lang="en-US" altLang="en-US" sz="16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27" name="Picture 16" descr="halla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1" y="4548021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Picture 3" descr="C:\Users\ent\Downloads\DSC_00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3" y="1367468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tent Placeholder 3" descr="SHMS-HMS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16407" y="2346598"/>
            <a:ext cx="2119745" cy="15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Picture 1" descr="View_GEp5.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3786" b="21339"/>
          <a:stretch>
            <a:fillRect/>
          </a:stretch>
        </p:blipFill>
        <p:spPr bwMode="auto">
          <a:xfrm>
            <a:off x="3345846" y="4483141"/>
            <a:ext cx="2179311" cy="18813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SoLID_08_03_2_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462" y="4069162"/>
            <a:ext cx="3093690" cy="2313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3" name="Group 32"/>
          <p:cNvGrpSpPr/>
          <p:nvPr/>
        </p:nvGrpSpPr>
        <p:grpSpPr>
          <a:xfrm>
            <a:off x="4775200" y="1357758"/>
            <a:ext cx="4359473" cy="365542"/>
            <a:chOff x="339687" y="763826"/>
            <a:chExt cx="4359473" cy="365542"/>
          </a:xfrm>
        </p:grpSpPr>
        <p:sp>
          <p:nvSpPr>
            <p:cNvPr id="34" name="Rounded Rectangle 33"/>
            <p:cNvSpPr/>
            <p:nvPr/>
          </p:nvSpPr>
          <p:spPr>
            <a:xfrm>
              <a:off x="421091" y="763826"/>
              <a:ext cx="3947709" cy="36554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9687" y="790814"/>
              <a:ext cx="43594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SIDIS/DES cross-section factorization tests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4321" y="3517606"/>
            <a:ext cx="3924073" cy="351872"/>
            <a:chOff x="1306699" y="5919805"/>
            <a:chExt cx="6638758" cy="611763"/>
          </a:xfrm>
        </p:grpSpPr>
        <p:sp>
          <p:nvSpPr>
            <p:cNvPr id="37" name="Rounded Rectangle 36"/>
            <p:cNvSpPr/>
            <p:nvPr/>
          </p:nvSpPr>
          <p:spPr>
            <a:xfrm>
              <a:off x="1306699" y="5919805"/>
              <a:ext cx="6638758" cy="61176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64729" y="5954739"/>
              <a:ext cx="648072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TMDs and GPDs comprehensive study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19526" y="6002855"/>
            <a:ext cx="4923572" cy="350649"/>
            <a:chOff x="2109744" y="6185256"/>
            <a:chExt cx="4923572" cy="350649"/>
          </a:xfrm>
        </p:grpSpPr>
        <p:sp>
          <p:nvSpPr>
            <p:cNvPr id="40" name="Rounded Rectangle 39"/>
            <p:cNvSpPr/>
            <p:nvPr/>
          </p:nvSpPr>
          <p:spPr>
            <a:xfrm>
              <a:off x="2184406" y="6185256"/>
              <a:ext cx="4632001" cy="3385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09744" y="6197351"/>
              <a:ext cx="4923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itchFamily="34" charset="0"/>
                  <a:cs typeface="Arial" pitchFamily="34" charset="0"/>
                </a:rPr>
                <a:t>Ultimate TMD statistical precision in valence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3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AEAE2-3767-4D18-A854-7BF88338F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EBB9B9-9F28-42AE-B9BE-8CDC825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cap="none" dirty="0">
                <a:latin typeface="Arial" pitchFamily="34" charset="0"/>
              </a:rPr>
              <a:t>Detector Requirements: Complementarity</a:t>
            </a:r>
            <a:endParaRPr lang="en-US" dirty="0"/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96B64836-1FD1-44AC-A824-3176B36B5912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979488"/>
            <a:ext cx="8769350" cy="1625600"/>
            <a:chOff x="268851" y="1139125"/>
            <a:chExt cx="8768033" cy="1626300"/>
          </a:xfrm>
        </p:grpSpPr>
        <p:pic>
          <p:nvPicPr>
            <p:cNvPr id="39" name="Picture 6" descr="hallacombo">
              <a:extLst>
                <a:ext uri="{FF2B5EF4-FFF2-40B4-BE49-F238E27FC236}">
                  <a16:creationId xmlns:a16="http://schemas.microsoft.com/office/drawing/2014/main" id="{4F2BC48B-8ACB-43F5-B9C1-4D408DE1E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281" y="1154624"/>
              <a:ext cx="2179603" cy="159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Content Placeholder 3" descr="SHMS-HMS.JPG">
              <a:extLst>
                <a:ext uri="{FF2B5EF4-FFF2-40B4-BE49-F238E27FC236}">
                  <a16:creationId xmlns:a16="http://schemas.microsoft.com/office/drawing/2014/main" id="{37FF3EF1-21CE-4F9D-A078-ACA1754F0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344" y="1150938"/>
              <a:ext cx="2166937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5C15868A-F9AD-4BDB-96E7-A1F46A753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51" y="1139125"/>
              <a:ext cx="3313255" cy="1614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2E4E2585-2F27-47E5-B0D7-485EF04B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6" t="10916" r="12640" b="15477"/>
            <a:stretch>
              <a:fillRect/>
            </a:stretch>
          </p:blipFill>
          <p:spPr bwMode="auto">
            <a:xfrm>
              <a:off x="2444750" y="1143000"/>
              <a:ext cx="205105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" name="Group 11">
            <a:extLst>
              <a:ext uri="{FF2B5EF4-FFF2-40B4-BE49-F238E27FC236}">
                <a16:creationId xmlns:a16="http://schemas.microsoft.com/office/drawing/2014/main" id="{E14398C4-D2B6-4B2A-A0B6-A76E250CB064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2625725"/>
          <a:ext cx="8896350" cy="3781426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energy reach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custom installations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polarized 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hermeticity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~8.5-9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beamline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photons/s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target flexibility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 momentum/angle 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excellent momentum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 multiplicity reconstruction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luminosity up to 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particle 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E3FF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F8B40CD3-FF93-4960-B23E-A637F71845B9}"/>
              </a:ext>
            </a:extLst>
          </p:cNvPr>
          <p:cNvGrpSpPr/>
          <p:nvPr/>
        </p:nvGrpSpPr>
        <p:grpSpPr>
          <a:xfrm>
            <a:off x="6857713" y="3023848"/>
            <a:ext cx="2152943" cy="2580643"/>
            <a:chOff x="7063904" y="3751895"/>
            <a:chExt cx="1973735" cy="23439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42D991A-E214-475C-87C0-D52F8700C99C}"/>
                </a:ext>
              </a:extLst>
            </p:cNvPr>
            <p:cNvSpPr/>
            <p:nvPr/>
          </p:nvSpPr>
          <p:spPr>
            <a:xfrm>
              <a:off x="7175875" y="3793745"/>
              <a:ext cx="1861764" cy="1160781"/>
            </a:xfrm>
            <a:prstGeom prst="rect">
              <a:avLst/>
            </a:prstGeom>
            <a:solidFill>
              <a:srgbClr val="C3C8D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45CE684-273A-4B7D-A3CF-30F4CCE2A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5313" t="17673" r="10429" b="24149"/>
            <a:stretch>
              <a:fillRect/>
            </a:stretch>
          </p:blipFill>
          <p:spPr bwMode="auto">
            <a:xfrm>
              <a:off x="7063904" y="3807885"/>
              <a:ext cx="1780831" cy="1160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4222E2B-AE86-4094-910E-0C3AD104B114}"/>
                </a:ext>
              </a:extLst>
            </p:cNvPr>
            <p:cNvSpPr/>
            <p:nvPr/>
          </p:nvSpPr>
          <p:spPr>
            <a:xfrm>
              <a:off x="7291452" y="3751895"/>
              <a:ext cx="604415" cy="33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SBS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F6B4594-47B1-4B69-8502-EC6A1309B6CC}"/>
                </a:ext>
              </a:extLst>
            </p:cNvPr>
            <p:cNvSpPr/>
            <p:nvPr/>
          </p:nvSpPr>
          <p:spPr>
            <a:xfrm>
              <a:off x="7726912" y="5760385"/>
              <a:ext cx="815929" cy="33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SOLID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1F9F35-93EE-4600-8933-266A85E9474C}"/>
              </a:ext>
            </a:extLst>
          </p:cNvPr>
          <p:cNvGrpSpPr/>
          <p:nvPr/>
        </p:nvGrpSpPr>
        <p:grpSpPr>
          <a:xfrm>
            <a:off x="7011777" y="4301089"/>
            <a:ext cx="2025861" cy="1313686"/>
            <a:chOff x="7011777" y="4301089"/>
            <a:chExt cx="2025861" cy="1313686"/>
          </a:xfrm>
        </p:grpSpPr>
        <p:pic>
          <p:nvPicPr>
            <p:cNvPr id="50" name="Picture 1">
              <a:extLst>
                <a:ext uri="{FF2B5EF4-FFF2-40B4-BE49-F238E27FC236}">
                  <a16:creationId xmlns:a16="http://schemas.microsoft.com/office/drawing/2014/main" id="{1E2AA7CE-5062-43C8-A731-E75477AEF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11777" y="4301089"/>
              <a:ext cx="2025861" cy="1313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9CE6480-BAA2-4F25-9EFB-D59C2B667F6B}"/>
                </a:ext>
              </a:extLst>
            </p:cNvPr>
            <p:cNvSpPr/>
            <p:nvPr/>
          </p:nvSpPr>
          <p:spPr>
            <a:xfrm>
              <a:off x="7172249" y="4347923"/>
              <a:ext cx="890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SOLID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76867D-E387-44B3-B31C-2D8CEA093FB0}"/>
              </a:ext>
            </a:extLst>
          </p:cNvPr>
          <p:cNvGrpSpPr/>
          <p:nvPr/>
        </p:nvGrpSpPr>
        <p:grpSpPr>
          <a:xfrm>
            <a:off x="7004511" y="5616820"/>
            <a:ext cx="2030799" cy="1191864"/>
            <a:chOff x="7099259" y="5664090"/>
            <a:chExt cx="1911392" cy="1132265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900756B9-E448-400C-9F64-098FE8026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058" y="5664090"/>
              <a:ext cx="1907593" cy="1132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4B90302-73B9-4ED5-B61E-7F24E588C421}"/>
                </a:ext>
              </a:extLst>
            </p:cNvPr>
            <p:cNvSpPr/>
            <p:nvPr/>
          </p:nvSpPr>
          <p:spPr>
            <a:xfrm>
              <a:off x="7099259" y="6407151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</a:pPr>
              <a:r>
                <a:rPr lang="en-US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MOLLER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2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da-DK" altLang="en-US" dirty="0"/>
              <a:t>Hall C at 12 GeV: HMS + SHMS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+ NPS + CPS + LAD</a:t>
            </a:r>
            <a:endParaRPr lang="en-US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81000" y="838200"/>
            <a:ext cx="8305800" cy="4648200"/>
          </a:xfrm>
          <a:prstGeom prst="rect">
            <a:avLst/>
          </a:prstGeom>
        </p:spPr>
        <p:txBody>
          <a:bodyPr/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25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Charged particle detection with momentum up to beam energy                         	</a:t>
            </a:r>
            <a:r>
              <a:rPr lang="en-US" altLang="en-US" dirty="0">
                <a:solidFill>
                  <a:srgbClr val="0000CC"/>
                </a:solidFill>
              </a:rPr>
              <a:t>z = E</a:t>
            </a:r>
            <a:r>
              <a:rPr lang="en-US" altLang="en-US" baseline="-25000" dirty="0">
                <a:solidFill>
                  <a:srgbClr val="0000CC"/>
                </a:solidFill>
              </a:rPr>
              <a:t>h</a:t>
            </a:r>
            <a:r>
              <a:rPr lang="en-US" altLang="en-US" dirty="0">
                <a:solidFill>
                  <a:srgbClr val="0000CC"/>
                </a:solidFill>
              </a:rPr>
              <a:t>/</a:t>
            </a:r>
            <a:r>
              <a:rPr lang="en-US" altLang="en-US" dirty="0">
                <a:solidFill>
                  <a:srgbClr val="0000CC"/>
                </a:solidFill>
                <a:latin typeface="Symbol" panose="05050102010706020507" pitchFamily="18" charset="2"/>
              </a:rPr>
              <a:t>n</a:t>
            </a:r>
            <a:r>
              <a:rPr lang="en-US" altLang="en-US" dirty="0">
                <a:solidFill>
                  <a:srgbClr val="0000CC"/>
                </a:solidFill>
              </a:rPr>
              <a:t> = 1</a:t>
            </a:r>
          </a:p>
          <a:p>
            <a:r>
              <a:rPr lang="en-US" altLang="en-US" dirty="0"/>
              <a:t>Small angle capability essential to measure charged particle along momentum transfer     						</a:t>
            </a:r>
            <a:r>
              <a:rPr lang="en-US" altLang="en-US" dirty="0" err="1">
                <a:solidFill>
                  <a:srgbClr val="0000CC"/>
                </a:solidFill>
                <a:latin typeface="Symbol" panose="05050102010706020507" pitchFamily="18" charset="2"/>
              </a:rPr>
              <a:t>q</a:t>
            </a:r>
            <a:r>
              <a:rPr lang="en-US" altLang="en-US" baseline="-25000" dirty="0" err="1">
                <a:solidFill>
                  <a:srgbClr val="0000CC"/>
                </a:solidFill>
              </a:rPr>
              <a:t>h</a:t>
            </a:r>
            <a:r>
              <a:rPr lang="en-US" altLang="en-US" dirty="0">
                <a:solidFill>
                  <a:srgbClr val="0000CC"/>
                </a:solidFill>
              </a:rPr>
              <a:t> // </a:t>
            </a:r>
            <a:r>
              <a:rPr lang="en-US" altLang="en-US" b="1" dirty="0">
                <a:solidFill>
                  <a:srgbClr val="0000CC"/>
                </a:solidFill>
              </a:rPr>
              <a:t>q</a:t>
            </a:r>
            <a:r>
              <a:rPr lang="en-US" altLang="en-US" dirty="0">
                <a:solidFill>
                  <a:srgbClr val="0000CC"/>
                </a:solidFill>
              </a:rPr>
              <a:t> ± few </a:t>
            </a:r>
            <a:r>
              <a:rPr lang="en-US" altLang="en-US" baseline="30000" dirty="0">
                <a:solidFill>
                  <a:srgbClr val="0000CC"/>
                </a:solidFill>
              </a:rPr>
              <a:t>o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Precision L/T separations</a:t>
            </a:r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dirty="0"/>
              <a:t>High Luminosity			</a:t>
            </a:r>
            <a:r>
              <a:rPr lang="en-US" altLang="en-US" dirty="0">
                <a:solidFill>
                  <a:srgbClr val="0000FF"/>
                </a:solidFill>
              </a:rPr>
              <a:t>L = 10</a:t>
            </a:r>
            <a:r>
              <a:rPr lang="en-US" altLang="en-US" baseline="30000" dirty="0">
                <a:solidFill>
                  <a:srgbClr val="0000FF"/>
                </a:solidFill>
              </a:rPr>
              <a:t>38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" y="4846797"/>
            <a:ext cx="8839200" cy="193899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Exclusive and Semi-Inclusive Reactions (z &gt; 0.3) at high Q</a:t>
            </a:r>
            <a:r>
              <a:rPr lang="en-US" alt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pPr>
              <a:buFont typeface="Wingdings" pitchFamily="2" charset="2"/>
              <a:buChar char="à"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 of Polarized and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Functions over large range of x and Q</a:t>
            </a:r>
            <a:r>
              <a:rPr lang="en-US" alt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Small Cross Sections</a:t>
            </a:r>
          </a:p>
          <a:p>
            <a:pPr>
              <a:buFont typeface="Wingdings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Photon Beams and Photon/Neutral-Pion Detection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338263" y="3505200"/>
            <a:ext cx="70811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s = G(</a:t>
            </a:r>
            <a:r>
              <a:rPr lang="en-US" altLang="en-US" sz="24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altLang="en-US" sz="2400" baseline="-25000" dirty="0" err="1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altLang="en-US" sz="2400" dirty="0" err="1">
                <a:solidFill>
                  <a:srgbClr val="0000CC"/>
                </a:solidFill>
                <a:latin typeface="Symbol" pitchFamily="18" charset="2"/>
              </a:rPr>
              <a:t>es</a:t>
            </a:r>
            <a:r>
              <a:rPr lang="en-US" alt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 + e 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cos(2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)</a:t>
            </a:r>
            <a:r>
              <a:rPr lang="en-US" altLang="en-US" sz="24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alt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TT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[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(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e+1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)/2]</a:t>
            </a:r>
            <a:r>
              <a:rPr lang="en-US" altLang="en-US" sz="2400" baseline="30000" dirty="0">
                <a:solidFill>
                  <a:srgbClr val="0000CC"/>
                </a:solidFill>
                <a:latin typeface="Times" pitchFamily="18" charset="0"/>
              </a:rPr>
              <a:t>1/2</a:t>
            </a:r>
            <a:r>
              <a:rPr lang="en-US" altLang="en-US" sz="2400" dirty="0">
                <a:solidFill>
                  <a:srgbClr val="0000CC"/>
                </a:solidFill>
                <a:latin typeface="Times" pitchFamily="18" charset="0"/>
              </a:rPr>
              <a:t>cos(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f)</a:t>
            </a:r>
            <a:r>
              <a:rPr lang="en-US" altLang="en-US" sz="24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alt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LT</a:t>
            </a:r>
            <a:r>
              <a:rPr lang="en-US" alt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6146" y="4431893"/>
            <a:ext cx="281359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2006 slide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 changes</a:t>
            </a:r>
          </a:p>
        </p:txBody>
      </p:sp>
    </p:spTree>
    <p:extLst>
      <p:ext uri="{BB962C8B-B14F-4D97-AF65-F5344CB8AC3E}">
        <p14:creationId xmlns:p14="http://schemas.microsoft.com/office/powerpoint/2010/main" val="111736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/>
          <a:lstStyle/>
          <a:p>
            <a:r>
              <a:rPr lang="en-US" dirty="0"/>
              <a:t>Role of Halls A/C in JLAB 3D Imaging Program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048" y="5863433"/>
            <a:ext cx="775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My analogy is always that Halls A/C should provide the structure of the house, and Hall B the floors/roof, you need both to make your house habitable.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7AFFDE-DDD6-4CBF-BA31-031C65ABED71}"/>
              </a:ext>
            </a:extLst>
          </p:cNvPr>
          <p:cNvSpPr txBox="1"/>
          <p:nvPr/>
        </p:nvSpPr>
        <p:spPr>
          <a:xfrm>
            <a:off x="162838" y="803297"/>
            <a:ext cx="869060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1D: Form Factors! – Nucleon, Pion (and Kaon?)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1D: Real Compton Scattering – one of the processes leading to the birth of the 3D formalism, and perhaps still the least understood elementary process.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1D: Structure Functions – Largest x (where “large-x kinematic focusing” enhances need for luminosity and less so of acceptance) – F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p,d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Precision Cross Sections required for 3D imaging!</a:t>
            </a:r>
          </a:p>
          <a:p>
            <a:pPr marL="79999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Separation of longitudinal and transverse cross sections towards understanding of reaction mechanism of DVCS, and charged and neutral light meson (pion, kaon) electro-production – both SIDIS and DES</a:t>
            </a:r>
          </a:p>
          <a:p>
            <a:pPr marL="79999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Precision cross section ratios, like 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marL="79999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Precision helicity-dependent cross section ratios (aka spin asymmetries) making use of the Halls A/C versatility – like high-intensity photon beams, longitudinal and transverse polarized target compatibility, e.g., WACS, TCS, photoproduction</a:t>
            </a:r>
          </a:p>
          <a:p>
            <a:pPr marL="79999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3D Imaging at large x (where again the “large-x kinematic focusing makes systems such as SBS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well superior).</a:t>
            </a:r>
          </a:p>
        </p:txBody>
      </p:sp>
    </p:spTree>
    <p:extLst>
      <p:ext uri="{BB962C8B-B14F-4D97-AF65-F5344CB8AC3E}">
        <p14:creationId xmlns:p14="http://schemas.microsoft.com/office/powerpoint/2010/main" val="194016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/>
          </a:bodyPr>
          <a:lstStyle/>
          <a:p>
            <a:pPr lvl="0" algn="ctr"/>
            <a:r>
              <a:rPr lang="en-US" kern="0" dirty="0">
                <a:latin typeface="Arial" panose="020B0604020202020204" pitchFamily="34" charset="0"/>
              </a:rPr>
              <a:t>Extending Q</a:t>
            </a:r>
            <a:r>
              <a:rPr lang="en-US" kern="0" baseline="30000" dirty="0">
                <a:latin typeface="Arial" panose="020B0604020202020204" pitchFamily="34" charset="0"/>
              </a:rPr>
              <a:t>2</a:t>
            </a:r>
            <a:r>
              <a:rPr lang="en-US" kern="0" dirty="0">
                <a:latin typeface="Arial" panose="020B0604020202020204" pitchFamily="34" charset="0"/>
              </a:rPr>
              <a:t> Range </a:t>
            </a:r>
            <a:r>
              <a:rPr lang="en-US" kern="0" dirty="0" err="1">
                <a:latin typeface="Arial" panose="020B0604020202020204" pitchFamily="34" charset="0"/>
              </a:rPr>
              <a:t>oF</a:t>
            </a:r>
            <a:r>
              <a:rPr lang="en-US" kern="0" dirty="0">
                <a:latin typeface="Arial" panose="020B0604020202020204" pitchFamily="34" charset="0"/>
              </a:rPr>
              <a:t> NUCLEON Form Factors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429747-16A8-48EF-AED1-53BCF6C5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24" y="1482724"/>
            <a:ext cx="7307885" cy="453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57E52-C543-4EFF-A6B1-CACE1CBBF595}"/>
              </a:ext>
            </a:extLst>
          </p:cNvPr>
          <p:cNvSpPr txBox="1"/>
          <p:nvPr/>
        </p:nvSpPr>
        <p:spPr>
          <a:xfrm>
            <a:off x="205484" y="724794"/>
            <a:ext cx="879142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Physics Reach extended by Super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BigBite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Spectrometer (SBS)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Hall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Use high luminosity + open geometry + GEM detectors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Pushes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 high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(&gt;10 GeV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Allows for flavor decomposition to distance scales deep inside the nucleon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99032-D116-409D-B248-19DC53EE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75" y="3840140"/>
            <a:ext cx="1848210" cy="4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3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7DECFFE-9D27-4D36-8A39-D0FA73C46E5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148428"/>
            <a:ext cx="9144000" cy="4267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Pion Form Factor and PION Structure Function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5" descr="fig1-pg19">
            <a:extLst>
              <a:ext uri="{FF2B5EF4-FFF2-40B4-BE49-F238E27FC236}">
                <a16:creationId xmlns:a16="http://schemas.microsoft.com/office/drawing/2014/main" id="{11B78C68-7E41-4634-92BC-95E5B218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09" t="6774" r="8772" b="2274"/>
          <a:stretch>
            <a:fillRect/>
          </a:stretch>
        </p:blipFill>
        <p:spPr bwMode="auto">
          <a:xfrm>
            <a:off x="220184" y="865860"/>
            <a:ext cx="3047990" cy="24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762355-0D75-45F4-8BF4-1C0820283D1E}"/>
              </a:ext>
            </a:extLst>
          </p:cNvPr>
          <p:cNvGrpSpPr/>
          <p:nvPr/>
        </p:nvGrpSpPr>
        <p:grpSpPr>
          <a:xfrm>
            <a:off x="95492" y="3441419"/>
            <a:ext cx="3672376" cy="2373899"/>
            <a:chOff x="220184" y="3742758"/>
            <a:chExt cx="3672376" cy="2373899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11C0AC4-528A-42A9-9FAA-69A1A654B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784" y="5074753"/>
              <a:ext cx="628650" cy="22860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805219-5A68-4892-A664-48AA51C9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84" y="3742758"/>
              <a:ext cx="3627407" cy="2373899"/>
            </a:xfrm>
            <a:prstGeom prst="rect">
              <a:avLst/>
            </a:prstGeom>
          </p:spPr>
        </p:pic>
        <p:sp>
          <p:nvSpPr>
            <p:cNvPr id="9" name="Rectangle 42">
              <a:extLst>
                <a:ext uri="{FF2B5EF4-FFF2-40B4-BE49-F238E27FC236}">
                  <a16:creationId xmlns:a16="http://schemas.microsoft.com/office/drawing/2014/main" id="{384A8EA6-557A-41EE-9495-5DB214550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144" y="4703489"/>
              <a:ext cx="132159" cy="69056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alt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C196C5-71BD-4819-B89E-A605BA0A7318}"/>
                </a:ext>
              </a:extLst>
            </p:cNvPr>
            <p:cNvSpPr/>
            <p:nvPr/>
          </p:nvSpPr>
          <p:spPr bwMode="auto">
            <a:xfrm>
              <a:off x="3361592" y="4173271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4A2F5A-A3EE-4107-A5AE-9DC9D0AA411C}"/>
                </a:ext>
              </a:extLst>
            </p:cNvPr>
            <p:cNvSpPr/>
            <p:nvPr/>
          </p:nvSpPr>
          <p:spPr bwMode="auto">
            <a:xfrm>
              <a:off x="2951336" y="4488741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780F37-5EE6-40F8-B745-0E7A468FFCCE}"/>
                </a:ext>
              </a:extLst>
            </p:cNvPr>
            <p:cNvSpPr/>
            <p:nvPr/>
          </p:nvSpPr>
          <p:spPr bwMode="auto">
            <a:xfrm>
              <a:off x="2930927" y="5198368"/>
              <a:ext cx="175805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4518FC-7752-4B99-BBA0-58210E565710}"/>
                </a:ext>
              </a:extLst>
            </p:cNvPr>
            <p:cNvSpPr/>
            <p:nvPr/>
          </p:nvSpPr>
          <p:spPr bwMode="auto">
            <a:xfrm>
              <a:off x="2942373" y="4031410"/>
              <a:ext cx="114299" cy="14186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Lucida Sans Unicode" charset="0"/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AE94E9F6-2BA9-478E-9910-1F5FA5AAD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062" y="3981557"/>
              <a:ext cx="747227" cy="18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monopole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104D39-CD7E-4FEB-AEC1-ECFC4FF0E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876" y="5223315"/>
              <a:ext cx="1748145" cy="23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Hard QCD obtained with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 </a:t>
              </a:r>
              <a:r>
                <a:rPr kumimoji="0" lang="el-GR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φ</a:t>
              </a:r>
              <a:r>
                <a:rPr kumimoji="0" lang="el-GR" altLang="en-US" sz="900" b="0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π</a:t>
              </a:r>
              <a:r>
                <a:rPr kumimoji="0" lang="en-US" altLang="en-US" sz="900" b="0" i="0" u="none" strike="noStrike" kern="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asy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(x)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BA6958A1-4874-4E2B-ADFE-672DFCDA0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065" y="4492006"/>
              <a:ext cx="1477495" cy="35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1pPr>
              <a:lvl2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2pPr>
              <a:lvl3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3pPr>
              <a:lvl4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4pPr>
              <a:lvl5pPr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bg1"/>
                  </a:solidFill>
                  <a:latin typeface="Arial" panose="020B0604020202020204" pitchFamily="34" charset="0"/>
                  <a:ea typeface="Lucida Sans Unicode" panose="020B0602030504020204" pitchFamily="34" charset="0"/>
                  <a:cs typeface="Lucida Sans Unicode" panose="020B0602030504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D2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Hard QCD obtained with</a:t>
              </a:r>
              <a:r>
                <a:rPr kumimoji="0" lang="en-US" alt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D2"/>
                  </a:solidFill>
                  <a:effectLst/>
                  <a:uLnTx/>
                  <a:uFillTx/>
                  <a:latin typeface="Calibri" panose="020F0502020204030204" pitchFamily="34" charset="0"/>
                  <a:cs typeface="Lucida Sans Unicode" panose="020B0602030504020204" pitchFamily="34" charset="0"/>
                </a:rPr>
                <a:t> the PDA appropriate to the scale of the experiment</a:t>
              </a:r>
              <a:endParaRPr kumimoji="0" lang="en-US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D2"/>
                </a:solidFill>
                <a:effectLst/>
                <a:uLnTx/>
                <a:uFillTx/>
                <a:latin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77586F8-0CDF-4C85-806C-80625C2446FD}"/>
              </a:ext>
            </a:extLst>
          </p:cNvPr>
          <p:cNvSpPr txBox="1"/>
          <p:nvPr/>
        </p:nvSpPr>
        <p:spPr>
          <a:xfrm>
            <a:off x="6239888" y="5793491"/>
            <a:ext cx="282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SF – (1-x)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(1-x)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dependence at large x?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9227C-679F-4C55-A016-007D87577A49}"/>
              </a:ext>
            </a:extLst>
          </p:cNvPr>
          <p:cNvSpPr txBox="1"/>
          <p:nvPr/>
        </p:nvSpPr>
        <p:spPr>
          <a:xfrm>
            <a:off x="216152" y="5810823"/>
            <a:ext cx="385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 FF – first quantitative access to hard scattering scaling regime?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6E4323-DDCE-48A5-A19F-066CA887D74A}"/>
              </a:ext>
            </a:extLst>
          </p:cNvPr>
          <p:cNvGrpSpPr/>
          <p:nvPr/>
        </p:nvGrpSpPr>
        <p:grpSpPr>
          <a:xfrm>
            <a:off x="3831628" y="824296"/>
            <a:ext cx="4709016" cy="2734453"/>
            <a:chOff x="3166602" y="2289141"/>
            <a:chExt cx="6387252" cy="4096094"/>
          </a:xfrm>
        </p:grpSpPr>
        <p:pic>
          <p:nvPicPr>
            <p:cNvPr id="20" name="Picture 2" descr="http://inspirehep.net/record/1209281/files/F2.png">
              <a:extLst>
                <a:ext uri="{FF2B5EF4-FFF2-40B4-BE49-F238E27FC236}">
                  <a16:creationId xmlns:a16="http://schemas.microsoft.com/office/drawing/2014/main" id="{F055F385-4C79-4B4A-9C17-6796810265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4010"/>
            <a:stretch/>
          </p:blipFill>
          <p:spPr bwMode="auto">
            <a:xfrm>
              <a:off x="3166602" y="2289141"/>
              <a:ext cx="5977399" cy="4096094"/>
            </a:xfrm>
            <a:prstGeom prst="rect">
              <a:avLst/>
            </a:prstGeom>
            <a:noFill/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9431B8-39BD-41FC-A8FB-11254E5D6CBD}"/>
                </a:ext>
              </a:extLst>
            </p:cNvPr>
            <p:cNvSpPr/>
            <p:nvPr/>
          </p:nvSpPr>
          <p:spPr bwMode="auto">
            <a:xfrm>
              <a:off x="7769225" y="2514599"/>
              <a:ext cx="1784629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Conformal QCD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3827CAF-D15C-4079-86C5-62ABD41735D0}"/>
                </a:ext>
              </a:extLst>
            </p:cNvPr>
            <p:cNvCxnSpPr>
              <a:cxnSpLocks/>
              <a:stCxn id="21" idx="1"/>
            </p:cNvCxnSpPr>
            <p:nvPr/>
          </p:nvCxnSpPr>
          <p:spPr bwMode="auto">
            <a:xfrm flipH="1" flipV="1">
              <a:off x="7130773" y="2708924"/>
              <a:ext cx="638452" cy="72375"/>
            </a:xfrm>
            <a:prstGeom prst="straightConnector1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D35924C-ABA6-4ACD-8435-4F8E1C68B06F}"/>
                </a:ext>
              </a:extLst>
            </p:cNvPr>
            <p:cNvSpPr/>
            <p:nvPr/>
          </p:nvSpPr>
          <p:spPr bwMode="auto">
            <a:xfrm>
              <a:off x="6554746" y="3823264"/>
              <a:ext cx="914399" cy="3809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204D09-DFC5-49C5-9148-8810DC56BBB7}"/>
                </a:ext>
              </a:extLst>
            </p:cNvPr>
            <p:cNvSpPr/>
            <p:nvPr/>
          </p:nvSpPr>
          <p:spPr bwMode="auto">
            <a:xfrm>
              <a:off x="4120985" y="2773673"/>
              <a:ext cx="914399" cy="3809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9F0088B-6D4E-491C-B067-984971587A9E}"/>
                </a:ext>
              </a:extLst>
            </p:cNvPr>
            <p:cNvCxnSpPr/>
            <p:nvPr/>
          </p:nvCxnSpPr>
          <p:spPr bwMode="auto">
            <a:xfrm flipH="1" flipV="1">
              <a:off x="6553200" y="3295650"/>
              <a:ext cx="228600" cy="571500"/>
            </a:xfrm>
            <a:prstGeom prst="straightConnector1">
              <a:avLst/>
            </a:prstGeom>
            <a:noFill/>
            <a:ln w="190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8BAD9B-E412-4A1B-89F1-45818B32A3EC}"/>
                </a:ext>
              </a:extLst>
            </p:cNvPr>
            <p:cNvCxnSpPr/>
            <p:nvPr/>
          </p:nvCxnSpPr>
          <p:spPr bwMode="auto">
            <a:xfrm>
              <a:off x="4981853" y="3048000"/>
              <a:ext cx="1143000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68FD8F-CFEB-4854-B792-8AB4E2EDEF84}"/>
                </a:ext>
              </a:extLst>
            </p:cNvPr>
            <p:cNvSpPr/>
            <p:nvPr/>
          </p:nvSpPr>
          <p:spPr bwMode="auto">
            <a:xfrm>
              <a:off x="4774251" y="4630174"/>
              <a:ext cx="3651334" cy="8534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DeflateInflat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Real-world PDAs are squat and fat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3ED52FA-C56E-46BD-81B7-62A1AD9C4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261" y="3371339"/>
            <a:ext cx="2212830" cy="2495934"/>
          </a:xfrm>
          <a:prstGeom prst="rect">
            <a:avLst/>
          </a:prstGeom>
        </p:spPr>
      </p:pic>
      <p:cxnSp>
        <p:nvCxnSpPr>
          <p:cNvPr id="29" name="Elbow Connector 7">
            <a:extLst>
              <a:ext uri="{FF2B5EF4-FFF2-40B4-BE49-F238E27FC236}">
                <a16:creationId xmlns:a16="http://schemas.microsoft.com/office/drawing/2014/main" id="{0DF8116A-CD97-41ED-9394-B7FD694036A2}"/>
              </a:ext>
            </a:extLst>
          </p:cNvPr>
          <p:cNvCxnSpPr>
            <a:cxnSpLocks/>
          </p:cNvCxnSpPr>
          <p:nvPr/>
        </p:nvCxnSpPr>
        <p:spPr bwMode="auto">
          <a:xfrm>
            <a:off x="1059873" y="2501936"/>
            <a:ext cx="3900051" cy="8731"/>
          </a:xfrm>
          <a:prstGeom prst="bentConnector3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418A333-6A23-485E-BAF2-6958280C6633}"/>
              </a:ext>
            </a:extLst>
          </p:cNvPr>
          <p:cNvSpPr txBox="1"/>
          <p:nvPr/>
        </p:nvSpPr>
        <p:spPr>
          <a:xfrm>
            <a:off x="3901885" y="3537967"/>
            <a:ext cx="2189129" cy="253915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if so: two longstanding puzzles could be solved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of pion form factor in hard scaling regime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pion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behavior  at large x</a:t>
            </a:r>
          </a:p>
          <a:p>
            <a:pPr marL="342900" indent="-342900" defTabSz="914400">
              <a:buFontTx/>
              <a:buAutoNum type="arabicPeriod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implications for nucleon and N* form factor interpretation    (not shown here).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15884" y="6133988"/>
            <a:ext cx="1452642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kaon</a:t>
            </a:r>
          </a:p>
        </p:txBody>
      </p:sp>
    </p:spTree>
    <p:extLst>
      <p:ext uri="{BB962C8B-B14F-4D97-AF65-F5344CB8AC3E}">
        <p14:creationId xmlns:p14="http://schemas.microsoft.com/office/powerpoint/2010/main" val="141134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24A40A-C1F4-4746-8E1E-17433B332611}"/>
              </a:ext>
            </a:extLst>
          </p:cNvPr>
          <p:cNvSpPr txBox="1">
            <a:spLocks/>
          </p:cNvSpPr>
          <p:nvPr/>
        </p:nvSpPr>
        <p:spPr>
          <a:xfrm>
            <a:off x="308919" y="116714"/>
            <a:ext cx="8464378" cy="487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3D Imaging With </a:t>
            </a:r>
            <a:r>
              <a:rPr lang="en-US" dirty="0" err="1"/>
              <a:t>JLab</a:t>
            </a:r>
            <a:r>
              <a:rPr lang="en-US" dirty="0"/>
              <a:t> @ 12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36C68-75B0-47DD-94E4-AF77D768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6877621" y="1039008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58C588-E29E-49B7-BE68-553308728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6877621" y="4568229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SHMS-HMS.JPG">
            <a:extLst>
              <a:ext uri="{FF2B5EF4-FFF2-40B4-BE49-F238E27FC236}">
                <a16:creationId xmlns:a16="http://schemas.microsoft.com/office/drawing/2014/main" id="{452F81BE-B565-4A50-BD6C-78E71A51A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63511" y="2804907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60DDF-A82D-4705-822E-9DAFBE2FB2D1}"/>
              </a:ext>
            </a:extLst>
          </p:cNvPr>
          <p:cNvSpPr txBox="1"/>
          <p:nvPr/>
        </p:nvSpPr>
        <p:spPr>
          <a:xfrm>
            <a:off x="152400" y="889792"/>
            <a:ext cx="65194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defTabSz="457200"/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Generalized  Parton Distributions (GPDs) and Transverse Momentum Distributions (TMDs)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CEBAF Large Acceptance Spectrometer (CLAS12) in Hall B: general survey experiments, large acceptance and medium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SHMS, High Momentum Spectrometer (HMS) and Neutral-Particle Spectrometer (NPS) in Hall C: precision cross sections for L-T studies and ratios, small acceptance and high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576262" indent="-342900" defTabSz="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Spectrometer (SBS) in Hall A : dedicated large-x TMD study,				</a:t>
            </a:r>
          </a:p>
          <a:p>
            <a:pPr marL="233362" defTabSz="45720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  medium acceptance and high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Future: Solenoidal Large Intensity Device (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 in Hall A: large acceptance and high luminosity</a:t>
            </a:r>
          </a:p>
        </p:txBody>
      </p:sp>
    </p:spTree>
    <p:extLst>
      <p:ext uri="{BB962C8B-B14F-4D97-AF65-F5344CB8AC3E}">
        <p14:creationId xmlns:p14="http://schemas.microsoft.com/office/powerpoint/2010/main" val="208436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728031"/>
          </a:xfrm>
        </p:spPr>
        <p:txBody>
          <a:bodyPr>
            <a:normAutofit fontScale="90000"/>
          </a:bodyPr>
          <a:lstStyle/>
          <a:p>
            <a:r>
              <a:rPr lang="en-US" sz="2700" cap="none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TMD Program in Hall A with </a:t>
            </a:r>
            <a:r>
              <a:rPr lang="en-US" sz="2700" cap="none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SoLID</a:t>
            </a:r>
            <a:r>
              <a:rPr lang="en-US" sz="2700" cap="none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&amp; SBS </a:t>
            </a:r>
            <a:r>
              <a:rPr lang="en-US" cap="none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				</a:t>
            </a:r>
            <a:r>
              <a:rPr lang="en-US" sz="1300" cap="none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(match large acceptance devices at high luminosity to anticipated polarized 3He target performance)</a:t>
            </a:r>
            <a:endParaRPr lang="en-US" sz="1300" dirty="0"/>
          </a:p>
        </p:txBody>
      </p:sp>
      <p:pic>
        <p:nvPicPr>
          <p:cNvPr id="4" name="Picture 3" descr="Tensor_Charge_SoLID_La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54" y="1033441"/>
            <a:ext cx="4814131" cy="3107449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rcRect l="3893" t="3278" r="8972" b="3824"/>
          <a:stretch>
            <a:fillRect/>
          </a:stretch>
        </p:blipFill>
        <p:spPr bwMode="auto">
          <a:xfrm>
            <a:off x="107950" y="882650"/>
            <a:ext cx="4133205" cy="253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6" descr="SOLID_vs_SB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743325"/>
            <a:ext cx="3423514" cy="249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802755" y="5347990"/>
            <a:ext cx="2200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SoLID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SBS: Complementary Kinematics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414962" y="817563"/>
            <a:ext cx="2118507" cy="39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58" tIns="45428" rIns="90858" bIns="4542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Tensor Charges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088755" y="4286010"/>
            <a:ext cx="494094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projection extraction by 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Prokudin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using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statistical errors and based on: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a set of data with a limited range of x values 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the assumption of a negligible contribution from sea quarks 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assumption on Q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evolution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model dependent assumptions on the shape of underlying TMD distributions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766392-D648-4E9B-ABE7-91F8B52F29B3}"/>
              </a:ext>
            </a:extLst>
          </p:cNvPr>
          <p:cNvCxnSpPr/>
          <p:nvPr/>
        </p:nvCxnSpPr>
        <p:spPr>
          <a:xfrm>
            <a:off x="1587640" y="4069582"/>
            <a:ext cx="10550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42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26838</TotalTime>
  <Words>2531</Words>
  <Application>Microsoft Office PowerPoint</Application>
  <PresentationFormat>On-screen Show (4:3)</PresentationFormat>
  <Paragraphs>398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.AppleSystemUIFont</vt:lpstr>
      <vt:lpstr>.PingFangSC-Regular</vt:lpstr>
      <vt:lpstr>Arial</vt:lpstr>
      <vt:lpstr>Arial </vt:lpstr>
      <vt:lpstr>Calibri</vt:lpstr>
      <vt:lpstr>Calibri Light</vt:lpstr>
      <vt:lpstr>Minion Pro</vt:lpstr>
      <vt:lpstr>PingFangSC-Regular</vt:lpstr>
      <vt:lpstr>Symbol</vt:lpstr>
      <vt:lpstr>Times</vt:lpstr>
      <vt:lpstr>Times New Roman</vt:lpstr>
      <vt:lpstr>Wingdings</vt:lpstr>
      <vt:lpstr>Office Theme</vt:lpstr>
      <vt:lpstr>3_Office Theme</vt:lpstr>
      <vt:lpstr>9_JeffersonLabTemplate</vt:lpstr>
      <vt:lpstr>Equation</vt:lpstr>
      <vt:lpstr>Role of Halls A and C in JLab 12 GeV Program</vt:lpstr>
      <vt:lpstr>JLab: 21st Century Science Questions</vt:lpstr>
      <vt:lpstr>Detector Requirements: Complementarity</vt:lpstr>
      <vt:lpstr>Hall C at 12 GeV: HMS + SHMS + NPS + CPS + LAD</vt:lpstr>
      <vt:lpstr>Role of Halls A/C in JLAB 3D Imaging Program </vt:lpstr>
      <vt:lpstr>Extending Q2 Range oF NUCLEON Form Factors</vt:lpstr>
      <vt:lpstr>Pion Form Factor and PION Structure Function</vt:lpstr>
      <vt:lpstr>PowerPoint Presentation</vt:lpstr>
      <vt:lpstr>TMD Program in Hall A with SoLID &amp; SBS     (match large acceptance devices at high luminosity to anticipated polarized 3He target performance)</vt:lpstr>
      <vt:lpstr>Role of Halls A/C in JLAB Nuclear Program </vt:lpstr>
      <vt:lpstr>Proton Momenta in the nucleus</vt:lpstr>
      <vt:lpstr>Parton Dynamics and N-N Correlations</vt:lpstr>
      <vt:lpstr>X &gt; 1 and (Precision) Nuclear EMC Effect</vt:lpstr>
      <vt:lpstr>Role of Halls A/C in JLAB fundamental symmetries Program: Parity Violation Experiments</vt:lpstr>
      <vt:lpstr>PowerPoint Presentation</vt:lpstr>
      <vt:lpstr>Wide-Angle Compton Scattering</vt:lpstr>
      <vt:lpstr>Measuring High-x Structure Functions</vt:lpstr>
      <vt:lpstr>Measuring High-x Structure Functions</vt:lpstr>
      <vt:lpstr>Measuring High-x Structure Functions</vt:lpstr>
      <vt:lpstr>Towards 3D Imaging </vt:lpstr>
      <vt:lpstr>PowerPoint Presentation</vt:lpstr>
      <vt:lpstr>DVCS – Spatial Imaging</vt:lpstr>
      <vt:lpstr>Towards Spin/Flavor Separation</vt:lpstr>
      <vt:lpstr>Factorization Tests in p+ and K+ Electroproduction</vt:lpstr>
      <vt:lpstr>Together Stronger: 3D Momentum Imaging</vt:lpstr>
      <vt:lpstr>Hall C SIDIS Program – basic (e,e’P) and (E,e’K) cross sections </vt:lpstr>
      <vt:lpstr>PowerPoint Presentation</vt:lpstr>
      <vt:lpstr>12 GeV (GPD/TMD) Scientific Capabilities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Rolf Ent</cp:lastModifiedBy>
  <cp:revision>159</cp:revision>
  <dcterms:created xsi:type="dcterms:W3CDTF">2017-11-20T21:19:42Z</dcterms:created>
  <dcterms:modified xsi:type="dcterms:W3CDTF">2019-08-05T00:35:34Z</dcterms:modified>
</cp:coreProperties>
</file>