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439" r:id="rId4"/>
    <p:sldId id="444" r:id="rId5"/>
    <p:sldId id="402" r:id="rId6"/>
    <p:sldId id="386" r:id="rId7"/>
    <p:sldId id="390" r:id="rId8"/>
    <p:sldId id="407" r:id="rId9"/>
    <p:sldId id="391" r:id="rId10"/>
    <p:sldId id="392" r:id="rId11"/>
    <p:sldId id="393" r:id="rId12"/>
    <p:sldId id="440" r:id="rId13"/>
    <p:sldId id="394" r:id="rId14"/>
    <p:sldId id="411" r:id="rId15"/>
    <p:sldId id="412" r:id="rId16"/>
    <p:sldId id="410" r:id="rId17"/>
    <p:sldId id="445" r:id="rId18"/>
    <p:sldId id="418" r:id="rId19"/>
    <p:sldId id="398" r:id="rId20"/>
    <p:sldId id="419" r:id="rId21"/>
    <p:sldId id="420" r:id="rId22"/>
    <p:sldId id="421" r:id="rId23"/>
    <p:sldId id="422" r:id="rId24"/>
    <p:sldId id="3726" r:id="rId25"/>
    <p:sldId id="432" r:id="rId26"/>
    <p:sldId id="430" r:id="rId27"/>
    <p:sldId id="441" r:id="rId28"/>
    <p:sldId id="431" r:id="rId29"/>
    <p:sldId id="429" r:id="rId30"/>
    <p:sldId id="442" r:id="rId31"/>
    <p:sldId id="438" r:id="rId32"/>
    <p:sldId id="447" r:id="rId33"/>
    <p:sldId id="3728" r:id="rId34"/>
    <p:sldId id="3729" r:id="rId35"/>
    <p:sldId id="3676" r:id="rId36"/>
    <p:sldId id="3720" r:id="rId37"/>
    <p:sldId id="3730" r:id="rId38"/>
    <p:sldId id="373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p" initials="e" lastIdx="1" clrIdx="0">
    <p:extLst>
      <p:ext uri="{19B8F6BF-5375-455C-9EA6-DF929625EA0E}">
        <p15:presenceInfo xmlns:p15="http://schemas.microsoft.com/office/powerpoint/2012/main" userId="e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DEC7BC"/>
    <a:srgbClr val="C4798B"/>
    <a:srgbClr val="FF5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98"/>
    <p:restoredTop sz="96785" autoAdjust="0"/>
  </p:normalViewPr>
  <p:slideViewPr>
    <p:cSldViewPr snapToGrid="0" snapToObjects="1">
      <p:cViewPr varScale="1">
        <p:scale>
          <a:sx n="82" d="100"/>
          <a:sy n="82" d="100"/>
        </p:scale>
        <p:origin x="51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28DDD-8074-2C49-9082-F15957E13036}" type="datetimeFigureOut">
              <a:rPr lang="en-US" smtClean="0"/>
              <a:t>7/29/19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AB30-B21D-F542-ACE9-930229C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6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87E6-454C-0643-AF83-AAEEC30AC7A5}" type="datetimeFigureOut">
              <a:rPr lang="en-US" smtClean="0"/>
              <a:t>7/29/19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3E767-70B8-C541-88F3-824A23EF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13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E767-70B8-C541-88F3-824A23EFD4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4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DC687-22A8-4637-A373-AE88B27F111F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347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E767-70B8-C541-88F3-824A23EFD4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E767-70B8-C541-88F3-824A23EFD4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E767-70B8-C541-88F3-824A23EFD4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8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E767-70B8-C541-88F3-824A23EFD4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E767-70B8-C541-88F3-824A23EFD41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4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E767-70B8-C541-88F3-824A23EFD41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96988" y="722313"/>
            <a:ext cx="4810125" cy="3608387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1413" indent="-22701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8613" indent="-22701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5813" indent="-22701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C2D03E5-5A3A-45EC-A22E-89A53014D72F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9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DC687-22A8-4637-A373-AE88B27F111F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755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B4CB-3203-034A-8626-8EA460F6D785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947F-12C6-614E-AC01-42043C6C3CC8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7CFA-217B-7D45-AD80-06C887A79539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6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95D3-6D93-1640-8F39-D80C03539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96266-1F1E-C247-AE6F-5F784E39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4A9C5-0CC6-9145-BB03-102950C9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AD30-FC14-624E-ADD4-024BC3245058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B6BF-D9C0-9746-96BE-EFE27C5B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C5D48-9434-374D-9694-BB9B7DBA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AFD4-B017-964F-A0DC-43914958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3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0165-C1AA-EE48-92A4-C140F7BD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29C5-747E-7C44-8C0C-6D934E5D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BB5E9-87FC-2F4A-A3A3-2291BFB7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A17-EB5D-EC41-A4C5-002A144AE365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B5D3-281E-974D-AF18-1636327E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1FA8C-23CB-6343-A7A1-B82EDE59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8C85-1914-034C-B4EE-CC6E7339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D5367-EF91-C146-A36B-94664DB19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B4759-A52A-FB4B-8463-B6E3D430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6BB-E155-9C41-921E-7BA04EA81F3C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3238-556B-E346-AF93-AF27A732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807F-4C22-B34F-9FB4-3A235140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AFD4-B017-964F-A0DC-43914958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7A82-F3C4-E843-AC84-E65B8C77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A0FB6-5FE9-294C-9A12-3B674D5C6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BAD67-AC44-1244-9B85-54218E05C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8C3D2-2F9F-A941-A811-07145857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0685-42E0-374E-9CAB-CC2A7CB1F5E4}" type="datetime1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CA632-E0DB-4849-B160-C656F4A5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8C3F2-2F20-F944-B5EE-498EE52E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478A-CFA0-1E48-AC42-7145AF35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F618A-CFAD-224E-A0D1-B87B31CB2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377D-2032-3145-8321-8E2111BB8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438B3-B31E-6041-9449-83A512266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B91BF-02EB-EC43-A4AD-201217A36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5E84C-4EB8-4145-8098-FA225D0C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7768-7204-AD43-BCD4-4958527C58A7}" type="datetime1">
              <a:rPr lang="en-US" smtClean="0"/>
              <a:t>7/29/19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0C482-0A39-9443-B00D-39330F8C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99EB3-A0DB-F642-9C12-62805243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858B-BABE-2844-97CB-57E4B472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686FB-FD68-8B4D-9A93-B41B87DD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3B-A04C-4243-8B76-654181BFC17A}" type="datetime1">
              <a:rPr lang="en-US" smtClean="0"/>
              <a:t>7/29/19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901C5-D7EC-ED48-9F8A-157D7ECD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01B69-8E3E-9840-BA4C-1D84F81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6C5A8-C1E0-964D-9D18-453811C6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AA74-4C12-1A48-8562-46B140970778}" type="datetime1">
              <a:rPr lang="en-US" smtClean="0"/>
              <a:t>7/29/19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F1289-A25C-A24D-96A2-CC17E1DE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88170-1F67-9F4E-B59A-0D373F66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24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B4D6-1F9C-1C48-B615-925D7D55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241D-14FD-7E4C-B860-A304F4EB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65E8B-6307-D145-AF94-16743B53C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E592B-A04C-C54A-9552-DB191813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C6AB-3756-6546-BC7F-0354A7701A22}" type="datetime1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70492-F00C-6145-85F2-1CA34632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231B7-2AE0-4449-9295-5D1719CE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8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0F6F-8890-6A4E-8E3B-7B4C110ED36A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7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0A20-3F50-4941-A8D1-2E9A5A75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2B6F6-D3F2-9B43-89E3-96C6C37C9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C7359-08C6-634D-A99F-019F30F2C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E2989-411E-0C4D-A9A9-70CD4859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E0C3-019A-DC4A-85F3-D3AAE294E920}" type="datetime1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577C4-3174-794A-97AC-EA2731AE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AE658-6EE6-1545-B838-628D0708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1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6D7F-0AD4-F246-986E-33EB3A88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7B83B-F5EE-D54A-9E3D-CB238546D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505C8-7DD5-BD47-94D0-474921D6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295-1352-5240-AC25-4E78F67B2182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30E1-7F16-F84D-AB6E-B7C2A4D8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ED60-76D8-6C47-8464-CCDC2395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4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3A61D-86CE-664F-8315-74353E4D9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BFD03-E8E4-3C4D-AF26-D18610795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385F4-1B34-0444-9344-61026AC1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E1CB-DE7C-8E4F-8210-697074C3C986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43FD3-93EC-6748-84AF-F49619E0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4C9BA-5F29-7C4D-A79B-B39E569B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722-1CBD-0441-9A35-9AD1489636CD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EA74-71F6-DB4B-9F80-311877A34CDA}" type="datetime1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A77-A54F-1C45-AFA9-C7DFFC5D1C45}" type="datetime1">
              <a:rPr lang="en-US" smtClean="0"/>
              <a:t>7/29/19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0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B60-7002-5544-9C13-9781F91DCFD8}" type="datetime1">
              <a:rPr lang="en-US" smtClean="0"/>
              <a:t>7/29/19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D88-031A-1F4C-A2AF-44BFDB4B5CD0}" type="datetime1">
              <a:rPr lang="en-US" smtClean="0"/>
              <a:t>7/29/19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9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198B-F976-4F4E-921E-C82DC1BC2B4D}" type="datetime1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5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AC9E-8DFD-B845-81FC-811DDB01F26F}" type="datetime1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Patsyuk, 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89910"/>
            <a:ext cx="2133600" cy="263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CBA92-5C39-8040-937B-9370158E26AB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9910"/>
            <a:ext cx="2895600" cy="263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Maria Patsyuk, 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448" y="6589910"/>
            <a:ext cx="2133600" cy="269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55BD-2C8F-E849-A586-DD48EF8A7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09F2F-9BB7-2240-878D-9D84DFA0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4CB9-B64B-4747-98AB-28D86861B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34FE8-5ACB-B643-92CE-CFB1EDAB6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1163-E619-3E45-8DAC-7F71AC4EBFA8}" type="datetime1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683D4-6254-D146-8DE3-F8B8F07CA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DD1C-AEAB-7447-A5F3-2243BE6C9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4.png"/><Relationship Id="rId4" Type="http://schemas.openxmlformats.org/officeDocument/2006/relationships/image" Target="../media/image4.wmf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1" Type="http://schemas.openxmlformats.org/officeDocument/2006/relationships/image" Target="../media/image45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0.xml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934064" y="-94061"/>
            <a:ext cx="90445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Studying SRC with real photons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176" y="1252585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PR12-19-003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60882" y="2200951"/>
            <a:ext cx="6451055" cy="4002177"/>
            <a:chOff x="2461637" y="1605042"/>
            <a:chExt cx="6109157" cy="4002177"/>
          </a:xfrm>
        </p:grpSpPr>
        <p:grpSp>
          <p:nvGrpSpPr>
            <p:cNvPr id="4" name="Group 3"/>
            <p:cNvGrpSpPr/>
            <p:nvPr/>
          </p:nvGrpSpPr>
          <p:grpSpPr>
            <a:xfrm>
              <a:off x="2461637" y="1605042"/>
              <a:ext cx="6109157" cy="4002177"/>
              <a:chOff x="1431042" y="1961264"/>
              <a:chExt cx="6401478" cy="40021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31042" y="1961264"/>
                <a:ext cx="6401478" cy="400217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349892">
                <a:off x="4149147" y="2734981"/>
                <a:ext cx="3573548" cy="3115401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3378325" y="5228739"/>
              <a:ext cx="1564670" cy="378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5756" y="3361124"/>
            <a:ext cx="4403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Theory Support: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S. Brodsky, L. Frankfurt, A.B.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Larionov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G.A. Miller, M.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Sargsian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M.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Strikman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65050" y="6398342"/>
            <a:ext cx="5225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JLab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PAC 47,  Jul 29 – Aug 1, 2019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75" y="965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8872" y="5824648"/>
            <a:ext cx="1662701" cy="378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56" y="1752825"/>
            <a:ext cx="4267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Spokespersons: </a:t>
            </a:r>
          </a:p>
          <a:p>
            <a:r>
              <a:rPr lang="en-US" sz="2000" u="sng" dirty="0"/>
              <a:t>O. Hen (MIT</a:t>
            </a:r>
            <a:r>
              <a:rPr lang="en-US" sz="2000" dirty="0"/>
              <a:t>), M. </a:t>
            </a:r>
            <a:r>
              <a:rPr lang="en-US" sz="2000" dirty="0" err="1"/>
              <a:t>Patsyuk</a:t>
            </a:r>
            <a:r>
              <a:rPr lang="en-US" sz="2000" dirty="0"/>
              <a:t> (JINR), </a:t>
            </a:r>
          </a:p>
          <a:p>
            <a:r>
              <a:rPr lang="en-US" sz="2000" dirty="0"/>
              <a:t>E. Piasetzky (TAU), A. Schmidt (GWU), </a:t>
            </a:r>
          </a:p>
          <a:p>
            <a:r>
              <a:rPr lang="en-US" sz="2000" dirty="0"/>
              <a:t>A. </a:t>
            </a:r>
            <a:r>
              <a:rPr lang="en-US" sz="2000" dirty="0" err="1"/>
              <a:t>Somov</a:t>
            </a:r>
            <a:r>
              <a:rPr lang="en-US" sz="2000" dirty="0"/>
              <a:t> (JLab), L.B. Weinstein (ODU). </a:t>
            </a:r>
          </a:p>
        </p:txBody>
      </p:sp>
    </p:spTree>
    <p:extLst>
      <p:ext uri="{BB962C8B-B14F-4D97-AF65-F5344CB8AC3E}">
        <p14:creationId xmlns:p14="http://schemas.microsoft.com/office/powerpoint/2010/main" val="93523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63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150" y="1145406"/>
            <a:ext cx="6362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NN interaction cannot be calculated from the   ab- initio interactions between quarks and gluons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773" y="2281187"/>
            <a:ext cx="739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Nuclear interactions are described using effective models.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773" y="3018761"/>
            <a:ext cx="780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Parameters from elastic phase shifts (below pion production).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78772" y="4831881"/>
            <a:ext cx="7806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well do we know the nuclear interaction at high relative momentum,  short distances, high nuclear density ?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5149" y="4013735"/>
            <a:ext cx="2702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Relativity   (           ) 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1790"/>
              </p:ext>
            </p:extLst>
          </p:nvPr>
        </p:nvGraphicFramePr>
        <p:xfrm>
          <a:off x="2421822" y="4094120"/>
          <a:ext cx="764139" cy="3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1822" y="4094120"/>
                        <a:ext cx="764139" cy="36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457193" y="238846"/>
            <a:ext cx="4456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ab-initio calculations</a:t>
            </a:r>
            <a:endParaRPr lang="en-US" alt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6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200A8701-5119-CB4E-B30E-28B063EAD466}"/>
              </a:ext>
            </a:extLst>
          </p:cNvPr>
          <p:cNvSpPr txBox="1">
            <a:spLocks/>
          </p:cNvSpPr>
          <p:nvPr/>
        </p:nvSpPr>
        <p:spPr>
          <a:xfrm>
            <a:off x="-2296" y="297461"/>
            <a:ext cx="9146296" cy="79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Font typeface="Arial"/>
              <a:buNone/>
            </a:pPr>
            <a:r>
              <a:rPr lang="en-US" sz="4000" dirty="0">
                <a:solidFill>
                  <a:srgbClr val="C0504D"/>
                </a:solidFill>
              </a:rPr>
              <a:t>SRCs Dominated by np pairs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E2731-ADF5-2C46-8873-237D8D24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887" y="1097111"/>
            <a:ext cx="6339929" cy="4553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65348-78AF-BA47-A195-E3E24ADB7E4D}"/>
              </a:ext>
            </a:extLst>
          </p:cNvPr>
          <p:cNvSpPr txBox="1"/>
          <p:nvPr/>
        </p:nvSpPr>
        <p:spPr>
          <a:xfrm>
            <a:off x="-2295" y="6188619"/>
            <a:ext cx="914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Duer</a:t>
            </a:r>
            <a:r>
              <a:rPr lang="en-US" dirty="0"/>
              <a:t>, PRL (2019); </a:t>
            </a:r>
            <a:r>
              <a:rPr lang="en-US" dirty="0" err="1"/>
              <a:t>Duer</a:t>
            </a:r>
            <a:r>
              <a:rPr lang="en-US" dirty="0"/>
              <a:t>, Nature (2018); Hen, Science (2014); </a:t>
            </a:r>
            <a:r>
              <a:rPr lang="en-US" dirty="0" err="1"/>
              <a:t>Korover</a:t>
            </a:r>
            <a:r>
              <a:rPr lang="en-US" dirty="0"/>
              <a:t>, PRL (2014); </a:t>
            </a:r>
            <a:r>
              <a:rPr lang="en-US" dirty="0" err="1"/>
              <a:t>Subedi</a:t>
            </a:r>
            <a:r>
              <a:rPr lang="en-US" dirty="0"/>
              <a:t>, Science (2008); </a:t>
            </a:r>
            <a:r>
              <a:rPr lang="en-US" dirty="0" err="1"/>
              <a:t>Shneor</a:t>
            </a:r>
            <a:r>
              <a:rPr lang="en-US" dirty="0"/>
              <a:t>, PRL (2007); Piasetzky, PRL (2006); Tang, PRL (2003);     </a:t>
            </a:r>
            <a:r>
              <a:rPr lang="en-US" u="sng" dirty="0"/>
              <a:t>Review:</a:t>
            </a:r>
            <a:r>
              <a:rPr lang="en-US" dirty="0"/>
              <a:t> Hen RMP (2017);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1486F-1369-D543-BC16-354A50BD1518}"/>
              </a:ext>
            </a:extLst>
          </p:cNvPr>
          <p:cNvSpPr txBox="1"/>
          <p:nvPr/>
        </p:nvSpPr>
        <p:spPr>
          <a:xfrm>
            <a:off x="7505666" y="2857573"/>
            <a:ext cx="9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326542-0C14-5B44-935D-70CA388FE523}"/>
              </a:ext>
            </a:extLst>
          </p:cNvPr>
          <p:cNvCxnSpPr>
            <a:cxnSpLocks/>
          </p:cNvCxnSpPr>
          <p:nvPr/>
        </p:nvCxnSpPr>
        <p:spPr>
          <a:xfrm flipH="1">
            <a:off x="2195282" y="3180739"/>
            <a:ext cx="5111754" cy="18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3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2"/>
          <p:cNvSpPr txBox="1">
            <a:spLocks/>
          </p:cNvSpPr>
          <p:nvPr/>
        </p:nvSpPr>
        <p:spPr bwMode="auto">
          <a:xfrm>
            <a:off x="7021513" y="65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EB109-4716-407D-96C6-0CD8938738B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16" y="6120774"/>
            <a:ext cx="5435804" cy="584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3" y="610018"/>
            <a:ext cx="7709223" cy="5396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512" y="1252423"/>
            <a:ext cx="863175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4400" y="2578938"/>
            <a:ext cx="91395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0102" y="3657600"/>
            <a:ext cx="1471353" cy="1230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71757" y="3457545"/>
            <a:ext cx="9065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6110" y="5379095"/>
            <a:ext cx="21712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[GeV/c]</a:t>
            </a:r>
          </a:p>
        </p:txBody>
      </p:sp>
    </p:spTree>
    <p:extLst>
      <p:ext uri="{BB962C8B-B14F-4D97-AF65-F5344CB8AC3E}">
        <p14:creationId xmlns:p14="http://schemas.microsoft.com/office/powerpoint/2010/main" val="33995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2"/>
          <p:cNvSpPr txBox="1">
            <a:spLocks/>
          </p:cNvSpPr>
          <p:nvPr/>
        </p:nvSpPr>
        <p:spPr bwMode="auto">
          <a:xfrm>
            <a:off x="7021513" y="65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EB109-4716-407D-96C6-0CD8938738B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5757"/>
          <a:stretch/>
        </p:blipFill>
        <p:spPr>
          <a:xfrm>
            <a:off x="3875879" y="348456"/>
            <a:ext cx="5247932" cy="5625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03299E-96D8-6744-9BE9-D121E11C88D4}"/>
              </a:ext>
            </a:extLst>
          </p:cNvPr>
          <p:cNvSpPr txBox="1"/>
          <p:nvPr/>
        </p:nvSpPr>
        <p:spPr>
          <a:xfrm>
            <a:off x="5535380" y="696913"/>
            <a:ext cx="21777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 – 500 MeV/c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3299E-96D8-6744-9BE9-D121E11C88D4}"/>
              </a:ext>
            </a:extLst>
          </p:cNvPr>
          <p:cNvSpPr txBox="1"/>
          <p:nvPr/>
        </p:nvSpPr>
        <p:spPr>
          <a:xfrm>
            <a:off x="5714436" y="1896000"/>
            <a:ext cx="19286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– 600 MeV/c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3299E-96D8-6744-9BE9-D121E11C88D4}"/>
              </a:ext>
            </a:extLst>
          </p:cNvPr>
          <p:cNvSpPr txBox="1"/>
          <p:nvPr/>
        </p:nvSpPr>
        <p:spPr>
          <a:xfrm>
            <a:off x="5804161" y="3069998"/>
            <a:ext cx="18389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600 – 700 MeV/c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3299E-96D8-6744-9BE9-D121E11C88D4}"/>
              </a:ext>
            </a:extLst>
          </p:cNvPr>
          <p:cNvSpPr txBox="1"/>
          <p:nvPr/>
        </p:nvSpPr>
        <p:spPr>
          <a:xfrm>
            <a:off x="5767837" y="4267995"/>
            <a:ext cx="185865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700 – 1000 MeV/c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84E448-AB6E-5F45-86E0-8DD7E141E230}"/>
              </a:ext>
            </a:extLst>
          </p:cNvPr>
          <p:cNvSpPr txBox="1"/>
          <p:nvPr/>
        </p:nvSpPr>
        <p:spPr>
          <a:xfrm>
            <a:off x="5081602" y="5580448"/>
            <a:ext cx="31840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[GeV]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16" y="6120774"/>
            <a:ext cx="5467544" cy="5882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r="3627"/>
          <a:stretch/>
        </p:blipFill>
        <p:spPr>
          <a:xfrm>
            <a:off x="134348" y="348456"/>
            <a:ext cx="3903717" cy="56120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84E448-AB6E-5F45-86E0-8DD7E141E230}"/>
              </a:ext>
            </a:extLst>
          </p:cNvPr>
          <p:cNvSpPr txBox="1"/>
          <p:nvPr/>
        </p:nvSpPr>
        <p:spPr>
          <a:xfrm>
            <a:off x="1502533" y="5555608"/>
            <a:ext cx="17996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[GeV/c]</a:t>
            </a:r>
          </a:p>
        </p:txBody>
      </p:sp>
    </p:spTree>
    <p:extLst>
      <p:ext uri="{BB962C8B-B14F-4D97-AF65-F5344CB8AC3E}">
        <p14:creationId xmlns:p14="http://schemas.microsoft.com/office/powerpoint/2010/main" val="295038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67477" y="6281284"/>
            <a:ext cx="32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proposal submission results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8" y="6259567"/>
            <a:ext cx="4890407" cy="526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151"/>
            <a:ext cx="4195940" cy="5594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r="3627"/>
          <a:stretch/>
        </p:blipFill>
        <p:spPr>
          <a:xfrm>
            <a:off x="534114" y="263688"/>
            <a:ext cx="3903717" cy="5612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84E448-AB6E-5F45-86E0-8DD7E141E230}"/>
              </a:ext>
            </a:extLst>
          </p:cNvPr>
          <p:cNvSpPr txBox="1"/>
          <p:nvPr/>
        </p:nvSpPr>
        <p:spPr>
          <a:xfrm>
            <a:off x="1902299" y="5470840"/>
            <a:ext cx="17996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[GeV/c]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7FE72-1EAD-004D-AE94-59682CDB8718}"/>
              </a:ext>
            </a:extLst>
          </p:cNvPr>
          <p:cNvSpPr txBox="1"/>
          <p:nvPr/>
        </p:nvSpPr>
        <p:spPr>
          <a:xfrm>
            <a:off x="5399981" y="4546998"/>
            <a:ext cx="154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Light-Cone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84E448-AB6E-5F45-86E0-8DD7E141E230}"/>
              </a:ext>
            </a:extLst>
          </p:cNvPr>
          <p:cNvSpPr txBox="1"/>
          <p:nvPr/>
        </p:nvSpPr>
        <p:spPr>
          <a:xfrm>
            <a:off x="6041773" y="5454205"/>
            <a:ext cx="17996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[GeV/c]</a:t>
            </a:r>
          </a:p>
        </p:txBody>
      </p:sp>
    </p:spTree>
    <p:extLst>
      <p:ext uri="{BB962C8B-B14F-4D97-AF65-F5344CB8AC3E}">
        <p14:creationId xmlns:p14="http://schemas.microsoft.com/office/powerpoint/2010/main" val="212968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9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2B356-B009-6149-9E45-5B991D04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BB73A-582F-4420-9A14-CB10A2B2E5E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DCFE9A25-7F42-C642-B4E4-8DAB1CB09201}"/>
              </a:ext>
            </a:extLst>
          </p:cNvPr>
          <p:cNvSpPr txBox="1">
            <a:spLocks/>
          </p:cNvSpPr>
          <p:nvPr/>
        </p:nvSpPr>
        <p:spPr>
          <a:xfrm>
            <a:off x="-1055178" y="57515"/>
            <a:ext cx="9143999" cy="159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Quantitative Revolution in SRC studies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4FDFFC5-2FCA-FB4D-ADBB-76EA45E951F5}"/>
              </a:ext>
            </a:extLst>
          </p:cNvPr>
          <p:cNvSpPr/>
          <p:nvPr/>
        </p:nvSpPr>
        <p:spPr>
          <a:xfrm>
            <a:off x="71921" y="1319834"/>
            <a:ext cx="2691829" cy="1684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Reaction Theory</a:t>
            </a:r>
          </a:p>
          <a:p>
            <a:pPr algn="ctr"/>
            <a:r>
              <a:rPr lang="en-US" sz="2400" dirty="0"/>
              <a:t>[</a:t>
            </a:r>
            <a:r>
              <a:rPr lang="en-US" sz="2400" dirty="0" err="1"/>
              <a:t>Glauber</a:t>
            </a:r>
            <a:r>
              <a:rPr lang="en-US" sz="2400" dirty="0"/>
              <a:t>]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202AA46-4EF4-D743-95CA-B67AE1EF6951}"/>
              </a:ext>
            </a:extLst>
          </p:cNvPr>
          <p:cNvSpPr/>
          <p:nvPr/>
        </p:nvSpPr>
        <p:spPr>
          <a:xfrm>
            <a:off x="3215807" y="1326079"/>
            <a:ext cx="2691829" cy="1684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Ab-Initio Many-Body Theory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E39D6A1-FFF6-9B4A-8090-D1D067B76E9F}"/>
              </a:ext>
            </a:extLst>
          </p:cNvPr>
          <p:cNvSpPr/>
          <p:nvPr/>
        </p:nvSpPr>
        <p:spPr>
          <a:xfrm>
            <a:off x="6359704" y="1319834"/>
            <a:ext cx="2691829" cy="1684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Generalized Contact Formalism</a:t>
            </a:r>
          </a:p>
          <a:p>
            <a:pPr algn="ctr"/>
            <a:r>
              <a:rPr lang="en-US" sz="2400" dirty="0"/>
              <a:t>[GCF]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DF25AF5-8373-204F-BEBD-9DB96B03B255}"/>
              </a:ext>
            </a:extLst>
          </p:cNvPr>
          <p:cNvSpPr/>
          <p:nvPr/>
        </p:nvSpPr>
        <p:spPr>
          <a:xfrm>
            <a:off x="2332230" y="3464300"/>
            <a:ext cx="4479530" cy="11599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Precision SRC studies </a:t>
            </a:r>
          </a:p>
          <a:p>
            <a:pPr algn="ctr"/>
            <a:r>
              <a:rPr lang="en-US" sz="2800" dirty="0"/>
              <a:t>Using Exclusive Reactions!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9334AA-0B66-494A-83B7-388E9540F53A}"/>
              </a:ext>
            </a:extLst>
          </p:cNvPr>
          <p:cNvSpPr txBox="1"/>
          <p:nvPr/>
        </p:nvSpPr>
        <p:spPr>
          <a:xfrm>
            <a:off x="2734075" y="175306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495D70-48A9-B44F-BFB2-D933D820B848}"/>
              </a:ext>
            </a:extLst>
          </p:cNvPr>
          <p:cNvSpPr txBox="1"/>
          <p:nvPr/>
        </p:nvSpPr>
        <p:spPr>
          <a:xfrm>
            <a:off x="5907636" y="175306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C5A8B-A299-4E4F-87CE-757CA9FF9FE1}"/>
              </a:ext>
            </a:extLst>
          </p:cNvPr>
          <p:cNvSpPr txBox="1"/>
          <p:nvPr/>
        </p:nvSpPr>
        <p:spPr>
          <a:xfrm>
            <a:off x="1652592" y="362877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0337" y="5333068"/>
            <a:ext cx="2114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Warning!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4075" y="5427515"/>
            <a:ext cx="6491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We need to test our assumptions, especially factorization</a:t>
            </a:r>
          </a:p>
        </p:txBody>
      </p:sp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8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2"/>
          <p:cNvSpPr txBox="1">
            <a:spLocks/>
          </p:cNvSpPr>
          <p:nvPr/>
        </p:nvSpPr>
        <p:spPr bwMode="auto">
          <a:xfrm>
            <a:off x="7021513" y="65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EB109-4716-407D-96C6-0CD8938738B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Rectangle 31"/>
          <p:cNvSpPr>
            <a:spLocks noChangeArrowheads="1"/>
          </p:cNvSpPr>
          <p:nvPr/>
        </p:nvSpPr>
        <p:spPr bwMode="auto">
          <a:xfrm>
            <a:off x="2651804" y="46188"/>
            <a:ext cx="2371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Factorization ?</a:t>
            </a:r>
          </a:p>
        </p:txBody>
      </p:sp>
      <p:pic>
        <p:nvPicPr>
          <p:cNvPr id="12295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0941" y="5352315"/>
          <a:ext cx="6881752" cy="71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5" imgW="2209680" imgH="228600" progId="Equation.DSMT4">
                  <p:embed/>
                </p:oleObj>
              </mc:Choice>
              <mc:Fallback>
                <p:oleObj name="Equation" r:id="rId5" imgW="220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941" y="5352315"/>
                        <a:ext cx="6881752" cy="71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45841" y="6156354"/>
          <a:ext cx="43910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7" imgW="1714320" imgH="342720" progId="Equation.DSMT4">
                  <p:embed/>
                </p:oleObj>
              </mc:Choice>
              <mc:Fallback>
                <p:oleObj name="Equation" r:id="rId7" imgW="1714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5841" y="6156354"/>
                        <a:ext cx="4391025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4239490" y="4289363"/>
            <a:ext cx="233990" cy="357324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-Up Arrow 3"/>
          <p:cNvSpPr/>
          <p:nvPr/>
        </p:nvSpPr>
        <p:spPr>
          <a:xfrm rot="5400000">
            <a:off x="4375318" y="6179160"/>
            <a:ext cx="316202" cy="438228"/>
          </a:xfrm>
          <a:prstGeom prst="bentUpArrow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30622" y="6151096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GCF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4AE0B2-4589-B241-A51D-3FBE5EDE992D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" t="-1862" r="-1243" b="-1974"/>
          <a:stretch/>
        </p:blipFill>
        <p:spPr bwMode="auto">
          <a:xfrm>
            <a:off x="7795" y="589345"/>
            <a:ext cx="7714729" cy="48883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4341" y="881428"/>
            <a:ext cx="7151397" cy="1844994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2342" y="2743199"/>
            <a:ext cx="6533803" cy="1069051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6458" y="3812251"/>
            <a:ext cx="6849687" cy="1619579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9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067488" y="1781852"/>
            <a:ext cx="5088686" cy="3398278"/>
            <a:chOff x="30576" y="1785622"/>
            <a:chExt cx="5088686" cy="3398278"/>
          </a:xfrm>
        </p:grpSpPr>
        <p:sp>
          <p:nvSpPr>
            <p:cNvPr id="20" name="TextBox 19"/>
            <p:cNvSpPr txBox="1"/>
            <p:nvPr/>
          </p:nvSpPr>
          <p:spPr>
            <a:xfrm>
              <a:off x="30576" y="2564363"/>
              <a:ext cx="1187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Incident Photon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01961" y="4783790"/>
              <a:ext cx="203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(Recoil Nucleon)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62655" y="1785622"/>
              <a:ext cx="2142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Outgoing Meson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52134" y="2471246"/>
              <a:ext cx="1567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Outgoing Baryon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49892">
              <a:off x="253674" y="1992610"/>
              <a:ext cx="3573548" cy="3115401"/>
            </a:xfrm>
            <a:prstGeom prst="rect">
              <a:avLst/>
            </a:prstGeom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-277586" y="-55469"/>
            <a:ext cx="5396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Why real photons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9476" y="1211923"/>
                <a:ext cx="5629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𝑁</m:t>
                      </m:r>
                      <m:r>
                        <a:rPr lang="is-I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𝑟𝑒𝑐𝑜𝑖𝑙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6" y="1211923"/>
                <a:ext cx="562923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-571500" y="4945925"/>
            <a:ext cx="9046369" cy="211468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645D5-7B53-004D-8A25-40B312722A99}"/>
              </a:ext>
            </a:extLst>
          </p:cNvPr>
          <p:cNvSpPr txBox="1"/>
          <p:nvPr/>
        </p:nvSpPr>
        <p:spPr>
          <a:xfrm>
            <a:off x="209476" y="5655172"/>
            <a:ext cx="8443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 test the reaction cross-section factorization!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150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7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2"/>
          <p:cNvSpPr txBox="1">
            <a:spLocks/>
          </p:cNvSpPr>
          <p:nvPr/>
        </p:nvSpPr>
        <p:spPr bwMode="auto">
          <a:xfrm>
            <a:off x="7021513" y="65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EB109-4716-407D-96C6-0CD8938738B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Rectangle 31"/>
          <p:cNvSpPr>
            <a:spLocks noChangeArrowheads="1"/>
          </p:cNvSpPr>
          <p:nvPr/>
        </p:nvSpPr>
        <p:spPr bwMode="auto">
          <a:xfrm>
            <a:off x="200577" y="117623"/>
            <a:ext cx="6050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scale separation assumption </a:t>
            </a:r>
          </a:p>
        </p:txBody>
      </p:sp>
      <p:pic>
        <p:nvPicPr>
          <p:cNvPr id="1229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ACFAC8-EB70-BA43-A54C-86EADDB7B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48" y="3776153"/>
            <a:ext cx="5957319" cy="299443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61988" y="3776153"/>
            <a:ext cx="5957319" cy="126845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F74601-5951-8B47-8531-BE1F24C48B1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" t="-1862" r="-1243" b="-1974"/>
          <a:stretch/>
        </p:blipFill>
        <p:spPr bwMode="auto">
          <a:xfrm>
            <a:off x="1301848" y="655817"/>
            <a:ext cx="6050054" cy="29878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1792098" y="676365"/>
            <a:ext cx="5670059" cy="1336269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6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5688E0-419D-F34E-9B0C-2327D3AA6C90}"/>
              </a:ext>
            </a:extLst>
          </p:cNvPr>
          <p:cNvCxnSpPr>
            <a:cxnSpLocks/>
          </p:cNvCxnSpPr>
          <p:nvPr/>
        </p:nvCxnSpPr>
        <p:spPr>
          <a:xfrm>
            <a:off x="18046" y="3786554"/>
            <a:ext cx="9125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58DEB8-CAD1-F94A-91E1-3EC3A922A6E0}"/>
              </a:ext>
            </a:extLst>
          </p:cNvPr>
          <p:cNvGrpSpPr/>
          <p:nvPr/>
        </p:nvGrpSpPr>
        <p:grpSpPr>
          <a:xfrm rot="21424080">
            <a:off x="1003943" y="4406177"/>
            <a:ext cx="1888587" cy="1415698"/>
            <a:chOff x="5166782" y="4221742"/>
            <a:chExt cx="3374067" cy="250468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3443349-1209-3D4E-8223-2FCFBF9D07EE}"/>
                </a:ext>
              </a:extLst>
            </p:cNvPr>
            <p:cNvCxnSpPr>
              <a:cxnSpLocks/>
            </p:cNvCxnSpPr>
            <p:nvPr/>
          </p:nvCxnSpPr>
          <p:spPr>
            <a:xfrm>
              <a:off x="7313228" y="6011100"/>
              <a:ext cx="1227621" cy="5533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9773B68-5270-D548-B1A4-F023CD0D4591}"/>
                </a:ext>
              </a:extLst>
            </p:cNvPr>
            <p:cNvGrpSpPr/>
            <p:nvPr/>
          </p:nvGrpSpPr>
          <p:grpSpPr>
            <a:xfrm rot="20124448">
              <a:off x="5166782" y="4221742"/>
              <a:ext cx="2237252" cy="2504682"/>
              <a:chOff x="1344298" y="4173930"/>
              <a:chExt cx="2237252" cy="2504682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21CD917-7721-E84B-BC57-5ADC5846D5E0}"/>
                  </a:ext>
                </a:extLst>
              </p:cNvPr>
              <p:cNvCxnSpPr/>
              <p:nvPr/>
            </p:nvCxnSpPr>
            <p:spPr>
              <a:xfrm flipH="1" flipV="1">
                <a:off x="1344298" y="4173930"/>
                <a:ext cx="871122" cy="1017252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FA416C2-07FB-2F44-9C6C-6906E713302B}"/>
                  </a:ext>
                </a:extLst>
              </p:cNvPr>
              <p:cNvSpPr/>
              <p:nvPr/>
            </p:nvSpPr>
            <p:spPr>
              <a:xfrm>
                <a:off x="2255670" y="5352732"/>
                <a:ext cx="1325880" cy="132588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5C4DEAA-FFA5-4F4A-88C4-7231BC1093A7}"/>
                  </a:ext>
                </a:extLst>
              </p:cNvPr>
              <p:cNvSpPr/>
              <p:nvPr/>
            </p:nvSpPr>
            <p:spPr>
              <a:xfrm>
                <a:off x="1825102" y="4806798"/>
                <a:ext cx="1325880" cy="1325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865BFB-1008-7045-A751-023F3FC626B0}"/>
              </a:ext>
            </a:extLst>
          </p:cNvPr>
          <p:cNvGrpSpPr/>
          <p:nvPr/>
        </p:nvGrpSpPr>
        <p:grpSpPr>
          <a:xfrm rot="21424080">
            <a:off x="1452648" y="1685868"/>
            <a:ext cx="1888587" cy="1415698"/>
            <a:chOff x="5166782" y="4221742"/>
            <a:chExt cx="3374067" cy="250468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DB7B82-09C3-A142-B1CD-DA2FD65D0029}"/>
                </a:ext>
              </a:extLst>
            </p:cNvPr>
            <p:cNvCxnSpPr>
              <a:cxnSpLocks/>
            </p:cNvCxnSpPr>
            <p:nvPr/>
          </p:nvCxnSpPr>
          <p:spPr>
            <a:xfrm>
              <a:off x="7313228" y="6011100"/>
              <a:ext cx="1227621" cy="5533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6563DD2-EB93-F444-AF92-4AB4B3C17484}"/>
                </a:ext>
              </a:extLst>
            </p:cNvPr>
            <p:cNvGrpSpPr/>
            <p:nvPr/>
          </p:nvGrpSpPr>
          <p:grpSpPr>
            <a:xfrm rot="20124448">
              <a:off x="5166782" y="4221742"/>
              <a:ext cx="2237252" cy="2504682"/>
              <a:chOff x="1344298" y="4173930"/>
              <a:chExt cx="2237252" cy="2504682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4554501-541B-4A45-B568-91C8D484D901}"/>
                  </a:ext>
                </a:extLst>
              </p:cNvPr>
              <p:cNvCxnSpPr/>
              <p:nvPr/>
            </p:nvCxnSpPr>
            <p:spPr>
              <a:xfrm flipH="1" flipV="1">
                <a:off x="1344298" y="4173930"/>
                <a:ext cx="871122" cy="1017252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EF117B8-9F22-F94A-BFE2-768E096539B7}"/>
                  </a:ext>
                </a:extLst>
              </p:cNvPr>
              <p:cNvSpPr/>
              <p:nvPr/>
            </p:nvSpPr>
            <p:spPr>
              <a:xfrm>
                <a:off x="2255670" y="5352732"/>
                <a:ext cx="1325880" cy="132588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2C93697-1F84-2142-8526-E5AD11F4292E}"/>
                  </a:ext>
                </a:extLst>
              </p:cNvPr>
              <p:cNvSpPr/>
              <p:nvPr/>
            </p:nvSpPr>
            <p:spPr>
              <a:xfrm>
                <a:off x="1825102" y="4806798"/>
                <a:ext cx="1325880" cy="1325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C33D1B55-7DC1-E64C-B878-B8E95A78542C}"/>
              </a:ext>
            </a:extLst>
          </p:cNvPr>
          <p:cNvSpPr/>
          <p:nvPr/>
        </p:nvSpPr>
        <p:spPr>
          <a:xfrm>
            <a:off x="362316" y="2355806"/>
            <a:ext cx="1516635" cy="175862"/>
          </a:xfrm>
          <a:custGeom>
            <a:avLst/>
            <a:gdLst>
              <a:gd name="connsiteX0" fmla="*/ 0 w 1828800"/>
              <a:gd name="connsiteY0" fmla="*/ 386891 h 435747"/>
              <a:gd name="connsiteX1" fmla="*/ 234461 w 1828800"/>
              <a:gd name="connsiteY1" fmla="*/ 30 h 435747"/>
              <a:gd name="connsiteX2" fmla="*/ 422030 w 1828800"/>
              <a:gd name="connsiteY2" fmla="*/ 363445 h 435747"/>
              <a:gd name="connsiteX3" fmla="*/ 621323 w 1828800"/>
              <a:gd name="connsiteY3" fmla="*/ 30 h 435747"/>
              <a:gd name="connsiteX4" fmla="*/ 808892 w 1828800"/>
              <a:gd name="connsiteY4" fmla="*/ 375168 h 435747"/>
              <a:gd name="connsiteX5" fmla="*/ 984738 w 1828800"/>
              <a:gd name="connsiteY5" fmla="*/ 58645 h 435747"/>
              <a:gd name="connsiteX6" fmla="*/ 1137138 w 1828800"/>
              <a:gd name="connsiteY6" fmla="*/ 386891 h 435747"/>
              <a:gd name="connsiteX7" fmla="*/ 1301261 w 1828800"/>
              <a:gd name="connsiteY7" fmla="*/ 35199 h 435747"/>
              <a:gd name="connsiteX8" fmla="*/ 1500553 w 1828800"/>
              <a:gd name="connsiteY8" fmla="*/ 433784 h 435747"/>
              <a:gd name="connsiteX9" fmla="*/ 1570892 w 1828800"/>
              <a:gd name="connsiteY9" fmla="*/ 187599 h 435747"/>
              <a:gd name="connsiteX10" fmla="*/ 1828800 w 1828800"/>
              <a:gd name="connsiteY10" fmla="*/ 175876 h 43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00" h="435747">
                <a:moveTo>
                  <a:pt x="0" y="386891"/>
                </a:moveTo>
                <a:cubicBezTo>
                  <a:pt x="82061" y="195414"/>
                  <a:pt x="164123" y="3938"/>
                  <a:pt x="234461" y="30"/>
                </a:cubicBezTo>
                <a:cubicBezTo>
                  <a:pt x="304799" y="-3878"/>
                  <a:pt x="357553" y="363445"/>
                  <a:pt x="422030" y="363445"/>
                </a:cubicBezTo>
                <a:cubicBezTo>
                  <a:pt x="486507" y="363445"/>
                  <a:pt x="556846" y="-1924"/>
                  <a:pt x="621323" y="30"/>
                </a:cubicBezTo>
                <a:cubicBezTo>
                  <a:pt x="685800" y="1984"/>
                  <a:pt x="748323" y="365399"/>
                  <a:pt x="808892" y="375168"/>
                </a:cubicBezTo>
                <a:cubicBezTo>
                  <a:pt x="869461" y="384937"/>
                  <a:pt x="930030" y="56691"/>
                  <a:pt x="984738" y="58645"/>
                </a:cubicBezTo>
                <a:cubicBezTo>
                  <a:pt x="1039446" y="60599"/>
                  <a:pt x="1084384" y="390799"/>
                  <a:pt x="1137138" y="386891"/>
                </a:cubicBezTo>
                <a:cubicBezTo>
                  <a:pt x="1189892" y="382983"/>
                  <a:pt x="1240692" y="27384"/>
                  <a:pt x="1301261" y="35199"/>
                </a:cubicBezTo>
                <a:cubicBezTo>
                  <a:pt x="1361830" y="43014"/>
                  <a:pt x="1455615" y="408384"/>
                  <a:pt x="1500553" y="433784"/>
                </a:cubicBezTo>
                <a:cubicBezTo>
                  <a:pt x="1545491" y="459184"/>
                  <a:pt x="1516184" y="230584"/>
                  <a:pt x="1570892" y="187599"/>
                </a:cubicBezTo>
                <a:cubicBezTo>
                  <a:pt x="1625600" y="144614"/>
                  <a:pt x="1727200" y="160245"/>
                  <a:pt x="1828800" y="17587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24C4096-B342-5444-9DD6-FF9D13591F91}"/>
              </a:ext>
            </a:extLst>
          </p:cNvPr>
          <p:cNvSpPr/>
          <p:nvPr/>
        </p:nvSpPr>
        <p:spPr>
          <a:xfrm>
            <a:off x="459067" y="5533378"/>
            <a:ext cx="1516635" cy="175862"/>
          </a:xfrm>
          <a:custGeom>
            <a:avLst/>
            <a:gdLst>
              <a:gd name="connsiteX0" fmla="*/ 0 w 1828800"/>
              <a:gd name="connsiteY0" fmla="*/ 386891 h 435747"/>
              <a:gd name="connsiteX1" fmla="*/ 234461 w 1828800"/>
              <a:gd name="connsiteY1" fmla="*/ 30 h 435747"/>
              <a:gd name="connsiteX2" fmla="*/ 422030 w 1828800"/>
              <a:gd name="connsiteY2" fmla="*/ 363445 h 435747"/>
              <a:gd name="connsiteX3" fmla="*/ 621323 w 1828800"/>
              <a:gd name="connsiteY3" fmla="*/ 30 h 435747"/>
              <a:gd name="connsiteX4" fmla="*/ 808892 w 1828800"/>
              <a:gd name="connsiteY4" fmla="*/ 375168 h 435747"/>
              <a:gd name="connsiteX5" fmla="*/ 984738 w 1828800"/>
              <a:gd name="connsiteY5" fmla="*/ 58645 h 435747"/>
              <a:gd name="connsiteX6" fmla="*/ 1137138 w 1828800"/>
              <a:gd name="connsiteY6" fmla="*/ 386891 h 435747"/>
              <a:gd name="connsiteX7" fmla="*/ 1301261 w 1828800"/>
              <a:gd name="connsiteY7" fmla="*/ 35199 h 435747"/>
              <a:gd name="connsiteX8" fmla="*/ 1500553 w 1828800"/>
              <a:gd name="connsiteY8" fmla="*/ 433784 h 435747"/>
              <a:gd name="connsiteX9" fmla="*/ 1570892 w 1828800"/>
              <a:gd name="connsiteY9" fmla="*/ 187599 h 435747"/>
              <a:gd name="connsiteX10" fmla="*/ 1828800 w 1828800"/>
              <a:gd name="connsiteY10" fmla="*/ 175876 h 43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00" h="435747">
                <a:moveTo>
                  <a:pt x="0" y="386891"/>
                </a:moveTo>
                <a:cubicBezTo>
                  <a:pt x="82061" y="195414"/>
                  <a:pt x="164123" y="3938"/>
                  <a:pt x="234461" y="30"/>
                </a:cubicBezTo>
                <a:cubicBezTo>
                  <a:pt x="304799" y="-3878"/>
                  <a:pt x="357553" y="363445"/>
                  <a:pt x="422030" y="363445"/>
                </a:cubicBezTo>
                <a:cubicBezTo>
                  <a:pt x="486507" y="363445"/>
                  <a:pt x="556846" y="-1924"/>
                  <a:pt x="621323" y="30"/>
                </a:cubicBezTo>
                <a:cubicBezTo>
                  <a:pt x="685800" y="1984"/>
                  <a:pt x="748323" y="365399"/>
                  <a:pt x="808892" y="375168"/>
                </a:cubicBezTo>
                <a:cubicBezTo>
                  <a:pt x="869461" y="384937"/>
                  <a:pt x="930030" y="56691"/>
                  <a:pt x="984738" y="58645"/>
                </a:cubicBezTo>
                <a:cubicBezTo>
                  <a:pt x="1039446" y="60599"/>
                  <a:pt x="1084384" y="390799"/>
                  <a:pt x="1137138" y="386891"/>
                </a:cubicBezTo>
                <a:cubicBezTo>
                  <a:pt x="1189892" y="382983"/>
                  <a:pt x="1240692" y="27384"/>
                  <a:pt x="1301261" y="35199"/>
                </a:cubicBezTo>
                <a:cubicBezTo>
                  <a:pt x="1361830" y="43014"/>
                  <a:pt x="1455615" y="408384"/>
                  <a:pt x="1500553" y="433784"/>
                </a:cubicBezTo>
                <a:cubicBezTo>
                  <a:pt x="1545491" y="459184"/>
                  <a:pt x="1516184" y="230584"/>
                  <a:pt x="1570892" y="187599"/>
                </a:cubicBezTo>
                <a:cubicBezTo>
                  <a:pt x="1625600" y="144614"/>
                  <a:pt x="1727200" y="160245"/>
                  <a:pt x="1828800" y="17587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2F3EF-47BA-3642-9E2C-6D2A768DB61C}"/>
              </a:ext>
            </a:extLst>
          </p:cNvPr>
          <p:cNvSpPr txBox="1"/>
          <p:nvPr/>
        </p:nvSpPr>
        <p:spPr>
          <a:xfrm>
            <a:off x="25055" y="131468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e,e’NN</a:t>
            </a:r>
            <a:r>
              <a:rPr lang="en-US" sz="2400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2AF881-AAD0-8942-B5F4-FD4C9C558217}"/>
              </a:ext>
            </a:extLst>
          </p:cNvPr>
          <p:cNvSpPr txBox="1"/>
          <p:nvPr/>
        </p:nvSpPr>
        <p:spPr>
          <a:xfrm>
            <a:off x="77954" y="405004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(𝛾,NNπ)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A29C6D9-1FB4-3945-A299-E99E19D04FDA}"/>
              </a:ext>
            </a:extLst>
          </p:cNvPr>
          <p:cNvCxnSpPr>
            <a:cxnSpLocks/>
          </p:cNvCxnSpPr>
          <p:nvPr/>
        </p:nvCxnSpPr>
        <p:spPr>
          <a:xfrm rot="21424080">
            <a:off x="6425939" y="2612268"/>
            <a:ext cx="687144" cy="312785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1FC2D1A6-7DE7-314B-BFAB-21E117B87B26}"/>
              </a:ext>
            </a:extLst>
          </p:cNvPr>
          <p:cNvSpPr/>
          <p:nvPr/>
        </p:nvSpPr>
        <p:spPr>
          <a:xfrm rot="19948528">
            <a:off x="5836437" y="2154768"/>
            <a:ext cx="742143" cy="7494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662940" h="662940"/>
            <a:bevelB w="662940" h="66294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E553C94-C9EA-F846-9795-AE8A0030D0BA}"/>
              </a:ext>
            </a:extLst>
          </p:cNvPr>
          <p:cNvCxnSpPr>
            <a:cxnSpLocks/>
          </p:cNvCxnSpPr>
          <p:nvPr/>
        </p:nvCxnSpPr>
        <p:spPr>
          <a:xfrm flipV="1">
            <a:off x="5883166" y="2122748"/>
            <a:ext cx="2571483" cy="14100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C11E9BCA-1E67-2D4D-A90F-C22F19F40C89}"/>
              </a:ext>
            </a:extLst>
          </p:cNvPr>
          <p:cNvSpPr/>
          <p:nvPr/>
        </p:nvSpPr>
        <p:spPr>
          <a:xfrm rot="19948528">
            <a:off x="5480111" y="1992497"/>
            <a:ext cx="742143" cy="7494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662940" h="662940"/>
            <a:bevelB w="662940" h="66294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C7C686F-2233-5445-B8B3-21065BB8223D}"/>
              </a:ext>
            </a:extLst>
          </p:cNvPr>
          <p:cNvGrpSpPr/>
          <p:nvPr/>
        </p:nvGrpSpPr>
        <p:grpSpPr>
          <a:xfrm rot="21424080">
            <a:off x="5487281" y="4362666"/>
            <a:ext cx="2951802" cy="1474762"/>
            <a:chOff x="5166782" y="4221742"/>
            <a:chExt cx="5273561" cy="2609179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54017E4-0C66-7449-B63C-F7418D17A8F2}"/>
                </a:ext>
              </a:extLst>
            </p:cNvPr>
            <p:cNvCxnSpPr>
              <a:cxnSpLocks/>
            </p:cNvCxnSpPr>
            <p:nvPr/>
          </p:nvCxnSpPr>
          <p:spPr>
            <a:xfrm rot="175920">
              <a:off x="7292041" y="6090354"/>
              <a:ext cx="3148302" cy="740567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E208913-E376-4843-BCDA-0706E03B6BD7}"/>
                </a:ext>
              </a:extLst>
            </p:cNvPr>
            <p:cNvGrpSpPr/>
            <p:nvPr/>
          </p:nvGrpSpPr>
          <p:grpSpPr>
            <a:xfrm rot="20124448">
              <a:off x="5166782" y="4221742"/>
              <a:ext cx="2237252" cy="2504682"/>
              <a:chOff x="1344298" y="4173930"/>
              <a:chExt cx="2237252" cy="250468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55ECBFD-D2E2-514E-9759-51F49EFA76F4}"/>
                  </a:ext>
                </a:extLst>
              </p:cNvPr>
              <p:cNvCxnSpPr/>
              <p:nvPr/>
            </p:nvCxnSpPr>
            <p:spPr>
              <a:xfrm flipH="1" flipV="1">
                <a:off x="1344298" y="4173930"/>
                <a:ext cx="871122" cy="1017252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463D438-CDEA-AF43-A389-7D1BF0DF4ED4}"/>
                  </a:ext>
                </a:extLst>
              </p:cNvPr>
              <p:cNvSpPr/>
              <p:nvPr/>
            </p:nvSpPr>
            <p:spPr>
              <a:xfrm>
                <a:off x="2255670" y="5352732"/>
                <a:ext cx="1325880" cy="132588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1D26352-673A-2743-8AC9-15FE21D8310E}"/>
                  </a:ext>
                </a:extLst>
              </p:cNvPr>
              <p:cNvSpPr/>
              <p:nvPr/>
            </p:nvSpPr>
            <p:spPr>
              <a:xfrm>
                <a:off x="1825102" y="4806798"/>
                <a:ext cx="1325880" cy="1325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" name="Right Arrow 60">
            <a:extLst>
              <a:ext uri="{FF2B5EF4-FFF2-40B4-BE49-F238E27FC236}">
                <a16:creationId xmlns:a16="http://schemas.microsoft.com/office/drawing/2014/main" id="{613AA67D-D05E-2646-8FEC-E1EA807CCA91}"/>
              </a:ext>
            </a:extLst>
          </p:cNvPr>
          <p:cNvSpPr/>
          <p:nvPr/>
        </p:nvSpPr>
        <p:spPr>
          <a:xfrm>
            <a:off x="3927220" y="1728079"/>
            <a:ext cx="734518" cy="1431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81E74A9C-0A22-8141-896F-937BAB07A5E3}"/>
              </a:ext>
            </a:extLst>
          </p:cNvPr>
          <p:cNvSpPr/>
          <p:nvPr/>
        </p:nvSpPr>
        <p:spPr>
          <a:xfrm>
            <a:off x="3843832" y="4388611"/>
            <a:ext cx="734518" cy="1431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6809743" y="4397913"/>
            <a:ext cx="1266307" cy="689854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 txBox="1">
            <a:spLocks/>
          </p:cNvSpPr>
          <p:nvPr/>
        </p:nvSpPr>
        <p:spPr>
          <a:xfrm>
            <a:off x="-112699" y="-158784"/>
            <a:ext cx="5314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Electrons vs. Photons</a:t>
            </a:r>
          </a:p>
        </p:txBody>
      </p:sp>
      <p:pic>
        <p:nvPicPr>
          <p:cNvPr id="5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5631" y="5910326"/>
                <a:ext cx="1434944" cy="81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mr-IN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mr-IN" sz="28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31" y="5910326"/>
                <a:ext cx="1434944" cy="8180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5849" y="3159394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B</a:t>
            </a:r>
            <a:r>
              <a:rPr lang="en-US" sz="2800" dirty="0"/>
              <a:t>&gt;1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11E9BCA-1E67-2D4D-A90F-C22F19F40C89}"/>
              </a:ext>
            </a:extLst>
          </p:cNvPr>
          <p:cNvSpPr/>
          <p:nvPr/>
        </p:nvSpPr>
        <p:spPr>
          <a:xfrm rot="19948528">
            <a:off x="6800705" y="4850934"/>
            <a:ext cx="326209" cy="36125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662940" h="662940"/>
            <a:bevelB w="662940" h="66294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8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4230" y="-6102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6672" y="819972"/>
          <a:ext cx="408289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96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/>
                        <a:t>Exclusive</a:t>
                      </a:r>
                      <a:r>
                        <a:rPr lang="en-US" sz="2000" baseline="0" dirty="0"/>
                        <a:t> Proton Reactions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/>
                        <a:t>Exclusive</a:t>
                      </a:r>
                      <a:r>
                        <a:rPr lang="en-US" sz="2000" baseline="0" dirty="0"/>
                        <a:t> Neutron Reactions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ym typeface="Wingdings"/>
                        </a:rPr>
                        <a:t>γ</a:t>
                      </a:r>
                      <a:r>
                        <a:rPr lang="en-US" sz="2000" dirty="0">
                          <a:sym typeface="Wingdings"/>
                        </a:rPr>
                        <a:t> + p  π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r>
                        <a:rPr lang="en-US" sz="2000" dirty="0">
                          <a:sym typeface="Wingdings"/>
                        </a:rPr>
                        <a:t> + 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</a:t>
                      </a:r>
                      <a:r>
                        <a:rPr lang="en-US" sz="2000" dirty="0"/>
                        <a:t>π</a:t>
                      </a:r>
                      <a:r>
                        <a:rPr lang="en-US" sz="2000" baseline="30000" dirty="0"/>
                        <a:t>-</a:t>
                      </a:r>
                      <a:r>
                        <a:rPr lang="en-US" sz="2000" dirty="0"/>
                        <a:t> + 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</a:t>
                      </a:r>
                      <a:r>
                        <a:rPr lang="en-US" sz="2000" dirty="0"/>
                        <a:t>π</a:t>
                      </a:r>
                      <a:r>
                        <a:rPr lang="en-US" sz="2000" baseline="30000" dirty="0"/>
                        <a:t>-</a:t>
                      </a:r>
                      <a:r>
                        <a:rPr lang="en-US" sz="2000" dirty="0"/>
                        <a:t> + </a:t>
                      </a:r>
                      <a:r>
                        <a:rPr lang="en-US" sz="2000" dirty="0" err="1"/>
                        <a:t>Δ</a:t>
                      </a:r>
                      <a:r>
                        <a:rPr lang="en-US" sz="2000" baseline="30000" dirty="0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</a:t>
                      </a:r>
                      <a:r>
                        <a:rPr lang="en-US" sz="2000" dirty="0"/>
                        <a:t>π</a:t>
                      </a:r>
                      <a:r>
                        <a:rPr lang="en-US" sz="2000" baseline="30000" dirty="0"/>
                        <a:t>-</a:t>
                      </a:r>
                      <a:r>
                        <a:rPr lang="en-US" sz="2000" dirty="0"/>
                        <a:t> + </a:t>
                      </a:r>
                      <a:r>
                        <a:rPr lang="en-US" sz="2000" dirty="0" err="1"/>
                        <a:t>Δ</a:t>
                      </a:r>
                      <a:r>
                        <a:rPr lang="en-US" sz="2000" baseline="30000" dirty="0"/>
                        <a:t>++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ρ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r>
                        <a:rPr lang="en-US" sz="2000" baseline="0" dirty="0">
                          <a:sym typeface="Wingdings"/>
                        </a:rPr>
                        <a:t> + 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</a:t>
                      </a:r>
                      <a:r>
                        <a:rPr lang="en-US" sz="2000" dirty="0" err="1"/>
                        <a:t>ρ</a:t>
                      </a:r>
                      <a:r>
                        <a:rPr lang="en-US" sz="2000" baseline="30000" dirty="0"/>
                        <a:t>-</a:t>
                      </a:r>
                      <a:r>
                        <a:rPr lang="en-US" sz="2000" dirty="0"/>
                        <a:t> + 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K</a:t>
                      </a:r>
                      <a:r>
                        <a:rPr lang="en-US" sz="2000" baseline="30000" dirty="0">
                          <a:sym typeface="Wingdings"/>
                        </a:rPr>
                        <a:t>+</a:t>
                      </a:r>
                      <a:r>
                        <a:rPr lang="en-US" sz="2000" baseline="0" dirty="0">
                          <a:sym typeface="Wingdings"/>
                        </a:rPr>
                        <a:t> + Λ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K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r>
                        <a:rPr lang="en-US" sz="2000" baseline="0" dirty="0">
                          <a:sym typeface="Wingdings"/>
                        </a:rPr>
                        <a:t> + </a:t>
                      </a:r>
                      <a:r>
                        <a:rPr lang="en-US" sz="2000" dirty="0"/>
                        <a:t>Λ</a:t>
                      </a:r>
                      <a:r>
                        <a:rPr lang="en-US" sz="2000" baseline="30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K</a:t>
                      </a:r>
                      <a:r>
                        <a:rPr lang="en-US" sz="2000" baseline="30000" dirty="0">
                          <a:sym typeface="Wingdings"/>
                        </a:rPr>
                        <a:t>+</a:t>
                      </a:r>
                      <a:r>
                        <a:rPr lang="en-US" sz="2000" baseline="0" dirty="0">
                          <a:sym typeface="Wingdings"/>
                        </a:rPr>
                        <a:t> + Σ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K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r>
                        <a:rPr lang="en-US" sz="2000" dirty="0">
                          <a:sym typeface="Wingdings"/>
                        </a:rPr>
                        <a:t> + </a:t>
                      </a:r>
                      <a:r>
                        <a:rPr lang="en-US" sz="2000" dirty="0"/>
                        <a:t>Σ</a:t>
                      </a:r>
                      <a:r>
                        <a:rPr lang="en-US" sz="2000" baseline="30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</a:t>
                      </a:r>
                      <a:r>
                        <a:rPr lang="en-US" sz="2000" baseline="0" dirty="0" err="1">
                          <a:sym typeface="Wingdings"/>
                        </a:rPr>
                        <a:t>ω</a:t>
                      </a:r>
                      <a:r>
                        <a:rPr lang="en-US" sz="2000" baseline="0" dirty="0">
                          <a:sym typeface="Wingdings"/>
                        </a:rPr>
                        <a:t> + 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</a:t>
                      </a:r>
                      <a:r>
                        <a:rPr lang="en-US" sz="2000" baseline="0" dirty="0" err="1">
                          <a:sym typeface="Wingdings"/>
                        </a:rPr>
                        <a:t>φ</a:t>
                      </a:r>
                      <a:r>
                        <a:rPr lang="en-US" sz="2000" baseline="0" dirty="0">
                          <a:sym typeface="Wingdings"/>
                        </a:rPr>
                        <a:t> + 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s-IS" sz="2000" dirty="0"/>
                        <a:t>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s-IS" sz="2000" dirty="0"/>
                        <a:t>…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61110" y="4743086"/>
            <a:ext cx="4419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Targets:</a:t>
            </a:r>
            <a:r>
              <a:rPr lang="en-US" sz="2000" b="1" dirty="0"/>
              <a:t>  H, D, </a:t>
            </a:r>
            <a:r>
              <a:rPr lang="en-US" sz="2000" b="1" baseline="30000" dirty="0"/>
              <a:t>4</a:t>
            </a:r>
            <a:r>
              <a:rPr lang="en-US" sz="2000" b="1" dirty="0"/>
              <a:t>He, </a:t>
            </a:r>
            <a:r>
              <a:rPr lang="en-US" sz="2000" b="1" baseline="30000" dirty="0"/>
              <a:t>12</a:t>
            </a:r>
            <a:r>
              <a:rPr lang="en-US" sz="2000" b="1" dirty="0"/>
              <a:t>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31652" y="4568597"/>
            <a:ext cx="5337523" cy="2457690"/>
            <a:chOff x="3378325" y="2813891"/>
            <a:chExt cx="5054642" cy="27517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7740" y="2813891"/>
              <a:ext cx="4155227" cy="272213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378325" y="5228739"/>
              <a:ext cx="1564670" cy="336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-2191911" y="-207447"/>
            <a:ext cx="91259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The proposed measurement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17" y="739761"/>
            <a:ext cx="4480506" cy="2100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1" y="5188988"/>
            <a:ext cx="4827239" cy="154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402" y="2885786"/>
            <a:ext cx="2656198" cy="16563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32418" y="3075057"/>
            <a:ext cx="441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beam :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2x10</a:t>
            </a:r>
            <a:r>
              <a:rPr lang="en-US" sz="2000" b="1" baseline="30000" dirty="0"/>
              <a:t>7</a:t>
            </a:r>
            <a:r>
              <a:rPr lang="en-US" sz="2000" b="1" dirty="0"/>
              <a:t> </a:t>
            </a:r>
            <a:r>
              <a:rPr lang="el-GR" sz="2000" b="1" dirty="0"/>
              <a:t>γ</a:t>
            </a:r>
            <a:r>
              <a:rPr lang="en-US" sz="2000" b="1" dirty="0"/>
              <a:t>/s</a:t>
            </a:r>
            <a:r>
              <a:rPr lang="en-US" sz="2000" b="1" baseline="30000" dirty="0"/>
              <a:t>-1</a:t>
            </a:r>
          </a:p>
        </p:txBody>
      </p:sp>
      <p:pic>
        <p:nvPicPr>
          <p:cNvPr id="17" name="Picture 1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5738" y="-8164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025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7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683" y="-158784"/>
            <a:ext cx="5314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Electrons vs. Photons: FSI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5688E0-419D-F34E-9B0C-2327D3AA6C90}"/>
              </a:ext>
            </a:extLst>
          </p:cNvPr>
          <p:cNvCxnSpPr>
            <a:cxnSpLocks/>
          </p:cNvCxnSpPr>
          <p:nvPr/>
        </p:nvCxnSpPr>
        <p:spPr>
          <a:xfrm>
            <a:off x="18046" y="3786554"/>
            <a:ext cx="41342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C2F3EF-47BA-3642-9E2C-6D2A768DB61C}"/>
              </a:ext>
            </a:extLst>
          </p:cNvPr>
          <p:cNvSpPr txBox="1"/>
          <p:nvPr/>
        </p:nvSpPr>
        <p:spPr>
          <a:xfrm>
            <a:off x="25055" y="131468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e,e’NN</a:t>
            </a:r>
            <a:r>
              <a:rPr lang="en-US" sz="2400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2AF881-AAD0-8942-B5F4-FD4C9C558217}"/>
              </a:ext>
            </a:extLst>
          </p:cNvPr>
          <p:cNvSpPr txBox="1"/>
          <p:nvPr/>
        </p:nvSpPr>
        <p:spPr>
          <a:xfrm>
            <a:off x="48696" y="3950311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(𝛾,NNπ)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D977B2-2F36-324E-947C-C3D09DA70AA3}"/>
              </a:ext>
            </a:extLst>
          </p:cNvPr>
          <p:cNvGrpSpPr/>
          <p:nvPr/>
        </p:nvGrpSpPr>
        <p:grpSpPr>
          <a:xfrm rot="21424080">
            <a:off x="354392" y="1549063"/>
            <a:ext cx="2905779" cy="1443210"/>
            <a:chOff x="5601680" y="4011124"/>
            <a:chExt cx="5191339" cy="2553362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A29C6D9-1FB4-3945-A299-E99E19D04FDA}"/>
                </a:ext>
              </a:extLst>
            </p:cNvPr>
            <p:cNvCxnSpPr>
              <a:cxnSpLocks/>
            </p:cNvCxnSpPr>
            <p:nvPr/>
          </p:nvCxnSpPr>
          <p:spPr>
            <a:xfrm>
              <a:off x="7313228" y="6011100"/>
              <a:ext cx="1227621" cy="5533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470A21-8283-3040-9867-6996725DE7F2}"/>
                </a:ext>
              </a:extLst>
            </p:cNvPr>
            <p:cNvGrpSpPr/>
            <p:nvPr/>
          </p:nvGrpSpPr>
          <p:grpSpPr>
            <a:xfrm rot="20124448">
              <a:off x="5601680" y="4011124"/>
              <a:ext cx="5191339" cy="1871814"/>
              <a:chOff x="1825102" y="4806798"/>
              <a:chExt cx="5191339" cy="187181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FC2D1A6-7DE7-314B-BFAB-21E117B87B26}"/>
                  </a:ext>
                </a:extLst>
              </p:cNvPr>
              <p:cNvSpPr/>
              <p:nvPr/>
            </p:nvSpPr>
            <p:spPr>
              <a:xfrm>
                <a:off x="2255670" y="5352732"/>
                <a:ext cx="1325880" cy="132588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E553C94-C9EA-F846-9795-AE8A0030D0BA}"/>
                  </a:ext>
                </a:extLst>
              </p:cNvPr>
              <p:cNvCxnSpPr>
                <a:cxnSpLocks/>
              </p:cNvCxnSpPr>
              <p:nvPr/>
            </p:nvCxnSpPr>
            <p:spPr>
              <a:xfrm rot="1651472" flipV="1">
                <a:off x="2422340" y="6149460"/>
                <a:ext cx="4594101" cy="249464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1E9BCA-1E67-2D4D-A90F-C22F19F40C89}"/>
                  </a:ext>
                </a:extLst>
              </p:cNvPr>
              <p:cNvSpPr/>
              <p:nvPr/>
            </p:nvSpPr>
            <p:spPr>
              <a:xfrm>
                <a:off x="1825102" y="4806798"/>
                <a:ext cx="1325880" cy="1325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7AB72C-346B-4043-9BB5-33A8626AC3FF}"/>
              </a:ext>
            </a:extLst>
          </p:cNvPr>
          <p:cNvCxnSpPr>
            <a:cxnSpLocks/>
          </p:cNvCxnSpPr>
          <p:nvPr/>
        </p:nvCxnSpPr>
        <p:spPr>
          <a:xfrm flipV="1">
            <a:off x="1797985" y="5245895"/>
            <a:ext cx="1762218" cy="437969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5ECBFD-D2E2-514E-9759-51F49EFA76F4}"/>
              </a:ext>
            </a:extLst>
          </p:cNvPr>
          <p:cNvCxnSpPr/>
          <p:nvPr/>
        </p:nvCxnSpPr>
        <p:spPr>
          <a:xfrm rot="19948528" flipH="1" flipV="1">
            <a:off x="393175" y="5076591"/>
            <a:ext cx="487599" cy="57497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463D438-CDEA-AF43-A389-7D1BF0DF4ED4}"/>
              </a:ext>
            </a:extLst>
          </p:cNvPr>
          <p:cNvSpPr/>
          <p:nvPr/>
        </p:nvSpPr>
        <p:spPr>
          <a:xfrm rot="19948528">
            <a:off x="1179373" y="5363027"/>
            <a:ext cx="742143" cy="7494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662940" h="662940"/>
            <a:bevelB w="662940" h="66294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1D26352-673A-2743-8AC9-15FE21D8310E}"/>
              </a:ext>
            </a:extLst>
          </p:cNvPr>
          <p:cNvSpPr/>
          <p:nvPr/>
        </p:nvSpPr>
        <p:spPr>
          <a:xfrm rot="19948528">
            <a:off x="823047" y="5200755"/>
            <a:ext cx="742143" cy="749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662940" h="662940"/>
            <a:bevelB w="662940" h="66294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A0E991-DB7D-634D-9EDF-0758D1C9FE40}"/>
              </a:ext>
            </a:extLst>
          </p:cNvPr>
          <p:cNvSpPr txBox="1"/>
          <p:nvPr/>
        </p:nvSpPr>
        <p:spPr>
          <a:xfrm>
            <a:off x="2116703" y="1664853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Lead-N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8D83AE-8EE4-C84E-BCB3-12FC065A044F}"/>
              </a:ext>
            </a:extLst>
          </p:cNvPr>
          <p:cNvSpPr txBox="1"/>
          <p:nvPr/>
        </p:nvSpPr>
        <p:spPr>
          <a:xfrm>
            <a:off x="1500646" y="3030557"/>
            <a:ext cx="122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Recoil-N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DAA6C2-7A88-7140-9167-BD456C137B98}"/>
              </a:ext>
            </a:extLst>
          </p:cNvPr>
          <p:cNvSpPr txBox="1"/>
          <p:nvPr/>
        </p:nvSpPr>
        <p:spPr>
          <a:xfrm>
            <a:off x="33664" y="4668711"/>
            <a:ext cx="122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Recoil-N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76AB25-E704-874B-8AA9-DA9275DC5F00}"/>
              </a:ext>
            </a:extLst>
          </p:cNvPr>
          <p:cNvSpPr txBox="1"/>
          <p:nvPr/>
        </p:nvSpPr>
        <p:spPr>
          <a:xfrm>
            <a:off x="2489076" y="4668711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Lead-N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70E030-2040-0F44-AE8B-1BCE732E82CD}"/>
              </a:ext>
            </a:extLst>
          </p:cNvPr>
          <p:cNvSpPr txBox="1"/>
          <p:nvPr/>
        </p:nvSpPr>
        <p:spPr>
          <a:xfrm>
            <a:off x="2544346" y="6325800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Lead-π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BE63BF6-06EE-6244-A9B2-B39AF899DB48}"/>
              </a:ext>
            </a:extLst>
          </p:cNvPr>
          <p:cNvCxnSpPr>
            <a:cxnSpLocks/>
          </p:cNvCxnSpPr>
          <p:nvPr/>
        </p:nvCxnSpPr>
        <p:spPr>
          <a:xfrm>
            <a:off x="4152273" y="1149790"/>
            <a:ext cx="0" cy="5543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E45647C3-0F73-4040-BEC2-72F9E204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057" y="1213789"/>
            <a:ext cx="4347369" cy="5342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FSI: </a:t>
            </a:r>
          </a:p>
          <a:p>
            <a:pPr marL="0" indent="0">
              <a:buNone/>
            </a:pPr>
            <a:r>
              <a:rPr lang="en-US" sz="2800" dirty="0"/>
              <a:t>Similar to elastic </a:t>
            </a:r>
            <a:r>
              <a:rPr lang="en-US" sz="2800" i="1" dirty="0"/>
              <a:t>NN</a:t>
            </a:r>
            <a:r>
              <a:rPr lang="en-US" sz="2800" dirty="0"/>
              <a:t> scattering off a mean-field nucleon.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recoil nucleon goes backwards in the lab.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Can not be produced by elastic FSI.</a:t>
            </a:r>
          </a:p>
        </p:txBody>
      </p:sp>
      <p:pic>
        <p:nvPicPr>
          <p:cNvPr id="2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urved Connector 28"/>
          <p:cNvCxnSpPr/>
          <p:nvPr/>
        </p:nvCxnSpPr>
        <p:spPr>
          <a:xfrm>
            <a:off x="1856748" y="5843812"/>
            <a:ext cx="1492784" cy="485575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11E9BCA-1E67-2D4D-A90F-C22F19F40C89}"/>
              </a:ext>
            </a:extLst>
          </p:cNvPr>
          <p:cNvSpPr/>
          <p:nvPr/>
        </p:nvSpPr>
        <p:spPr>
          <a:xfrm rot="19948528">
            <a:off x="1873106" y="5712798"/>
            <a:ext cx="326209" cy="36125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662940" h="662940"/>
            <a:bevelB w="662940" h="66294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589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7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5688E0-419D-F34E-9B0C-2327D3AA6C90}"/>
              </a:ext>
            </a:extLst>
          </p:cNvPr>
          <p:cNvCxnSpPr>
            <a:cxnSpLocks/>
          </p:cNvCxnSpPr>
          <p:nvPr/>
        </p:nvCxnSpPr>
        <p:spPr>
          <a:xfrm>
            <a:off x="18046" y="3786554"/>
            <a:ext cx="41342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C2F3EF-47BA-3642-9E2C-6D2A768DB61C}"/>
              </a:ext>
            </a:extLst>
          </p:cNvPr>
          <p:cNvSpPr txBox="1"/>
          <p:nvPr/>
        </p:nvSpPr>
        <p:spPr>
          <a:xfrm>
            <a:off x="48696" y="842639"/>
            <a:ext cx="253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Electrons: (</a:t>
            </a:r>
            <a:r>
              <a:rPr lang="en-US" sz="2400" dirty="0" err="1">
                <a:solidFill>
                  <a:srgbClr val="FFFF00"/>
                </a:solidFill>
              </a:rPr>
              <a:t>e,e’NN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2AF881-AAD0-8942-B5F4-FD4C9C558217}"/>
              </a:ext>
            </a:extLst>
          </p:cNvPr>
          <p:cNvSpPr txBox="1"/>
          <p:nvPr/>
        </p:nvSpPr>
        <p:spPr>
          <a:xfrm>
            <a:off x="48696" y="3950311"/>
            <a:ext cx="2403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Photons: (𝛾,NNπ)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BE63BF6-06EE-6244-A9B2-B39AF899DB48}"/>
              </a:ext>
            </a:extLst>
          </p:cNvPr>
          <p:cNvCxnSpPr>
            <a:cxnSpLocks/>
          </p:cNvCxnSpPr>
          <p:nvPr/>
        </p:nvCxnSpPr>
        <p:spPr>
          <a:xfrm>
            <a:off x="4152273" y="1149790"/>
            <a:ext cx="0" cy="5543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E45647C3-0F73-4040-BEC2-72F9E204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057" y="1213789"/>
            <a:ext cx="4347369" cy="5342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MEC: </a:t>
            </a:r>
          </a:p>
          <a:p>
            <a:pPr marL="0" indent="0">
              <a:buNone/>
            </a:pPr>
            <a:r>
              <a:rPr lang="en-US" sz="2800" dirty="0"/>
              <a:t>Sensitive to different processes.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(</a:t>
            </a:r>
            <a:r>
              <a:rPr lang="en-US" sz="2800" b="1" dirty="0"/>
              <a:t>𝛾,NNπ) </a:t>
            </a:r>
            <a:r>
              <a:rPr lang="en-US" sz="2800" dirty="0"/>
              <a:t>requires much higher meson </a:t>
            </a:r>
            <a:r>
              <a:rPr lang="en-US" sz="2800" dirty="0" err="1"/>
              <a:t>virtuality</a:t>
            </a:r>
            <a:r>
              <a:rPr lang="en-US" sz="2800" dirty="0"/>
              <a:t> than  (</a:t>
            </a:r>
            <a:r>
              <a:rPr lang="en-US" sz="2800" dirty="0" err="1"/>
              <a:t>e,e’NN</a:t>
            </a:r>
            <a:r>
              <a:rPr lang="en-US" sz="2800" dirty="0"/>
              <a:t>) which is  suppressed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8" y="1379205"/>
            <a:ext cx="3779403" cy="21779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6" y="4397773"/>
            <a:ext cx="4012690" cy="2312369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-4633" y="-172095"/>
            <a:ext cx="5314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Electrons vs. Photons: MEC</a:t>
            </a:r>
          </a:p>
        </p:txBody>
      </p:sp>
      <p:pic>
        <p:nvPicPr>
          <p:cNvPr id="32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7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5688E0-419D-F34E-9B0C-2327D3AA6C90}"/>
              </a:ext>
            </a:extLst>
          </p:cNvPr>
          <p:cNvCxnSpPr>
            <a:cxnSpLocks/>
          </p:cNvCxnSpPr>
          <p:nvPr/>
        </p:nvCxnSpPr>
        <p:spPr>
          <a:xfrm>
            <a:off x="18046" y="3786554"/>
            <a:ext cx="41342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C2F3EF-47BA-3642-9E2C-6D2A768DB61C}"/>
              </a:ext>
            </a:extLst>
          </p:cNvPr>
          <p:cNvSpPr txBox="1"/>
          <p:nvPr/>
        </p:nvSpPr>
        <p:spPr>
          <a:xfrm>
            <a:off x="25055" y="131468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e,e’NN</a:t>
            </a:r>
            <a:r>
              <a:rPr lang="en-US" sz="2400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2AF881-AAD0-8942-B5F4-FD4C9C558217}"/>
              </a:ext>
            </a:extLst>
          </p:cNvPr>
          <p:cNvSpPr txBox="1"/>
          <p:nvPr/>
        </p:nvSpPr>
        <p:spPr>
          <a:xfrm>
            <a:off x="48696" y="3950311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(𝛾,NNπ)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D977B2-2F36-324E-947C-C3D09DA70AA3}"/>
              </a:ext>
            </a:extLst>
          </p:cNvPr>
          <p:cNvGrpSpPr/>
          <p:nvPr/>
        </p:nvGrpSpPr>
        <p:grpSpPr>
          <a:xfrm rot="21424080">
            <a:off x="354392" y="1549063"/>
            <a:ext cx="2905779" cy="1443210"/>
            <a:chOff x="5601680" y="4011124"/>
            <a:chExt cx="5191339" cy="2553362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A29C6D9-1FB4-3945-A299-E99E19D04FDA}"/>
                </a:ext>
              </a:extLst>
            </p:cNvPr>
            <p:cNvCxnSpPr>
              <a:cxnSpLocks/>
            </p:cNvCxnSpPr>
            <p:nvPr/>
          </p:nvCxnSpPr>
          <p:spPr>
            <a:xfrm>
              <a:off x="7313228" y="6011100"/>
              <a:ext cx="1227621" cy="5533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470A21-8283-3040-9867-6996725DE7F2}"/>
                </a:ext>
              </a:extLst>
            </p:cNvPr>
            <p:cNvGrpSpPr/>
            <p:nvPr/>
          </p:nvGrpSpPr>
          <p:grpSpPr>
            <a:xfrm rot="20124448">
              <a:off x="5601680" y="4011124"/>
              <a:ext cx="5191339" cy="1871814"/>
              <a:chOff x="1825102" y="4806798"/>
              <a:chExt cx="5191339" cy="187181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FC2D1A6-7DE7-314B-BFAB-21E117B87B26}"/>
                  </a:ext>
                </a:extLst>
              </p:cNvPr>
              <p:cNvSpPr/>
              <p:nvPr/>
            </p:nvSpPr>
            <p:spPr>
              <a:xfrm>
                <a:off x="2255670" y="5352732"/>
                <a:ext cx="1325880" cy="132588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E553C94-C9EA-F846-9795-AE8A0030D0BA}"/>
                  </a:ext>
                </a:extLst>
              </p:cNvPr>
              <p:cNvCxnSpPr>
                <a:cxnSpLocks/>
              </p:cNvCxnSpPr>
              <p:nvPr/>
            </p:nvCxnSpPr>
            <p:spPr>
              <a:xfrm rot="1651472" flipV="1">
                <a:off x="2422340" y="6149460"/>
                <a:ext cx="4594101" cy="249464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1E9BCA-1E67-2D4D-A90F-C22F19F40C89}"/>
                  </a:ext>
                </a:extLst>
              </p:cNvPr>
              <p:cNvSpPr/>
              <p:nvPr/>
            </p:nvSpPr>
            <p:spPr>
              <a:xfrm>
                <a:off x="1825102" y="4806798"/>
                <a:ext cx="1325880" cy="1325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62940" h="662940"/>
                <a:bevelB w="662940" h="66294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7AB72C-346B-4043-9BB5-33A8626AC3FF}"/>
              </a:ext>
            </a:extLst>
          </p:cNvPr>
          <p:cNvCxnSpPr>
            <a:cxnSpLocks/>
          </p:cNvCxnSpPr>
          <p:nvPr/>
        </p:nvCxnSpPr>
        <p:spPr>
          <a:xfrm flipV="1">
            <a:off x="1797985" y="5245895"/>
            <a:ext cx="1762218" cy="437969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5ECBFD-D2E2-514E-9759-51F49EFA76F4}"/>
              </a:ext>
            </a:extLst>
          </p:cNvPr>
          <p:cNvCxnSpPr/>
          <p:nvPr/>
        </p:nvCxnSpPr>
        <p:spPr>
          <a:xfrm rot="19948528" flipH="1" flipV="1">
            <a:off x="457199" y="5067474"/>
            <a:ext cx="487599" cy="57497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463D438-CDEA-AF43-A389-7D1BF0DF4ED4}"/>
              </a:ext>
            </a:extLst>
          </p:cNvPr>
          <p:cNvSpPr/>
          <p:nvPr/>
        </p:nvSpPr>
        <p:spPr>
          <a:xfrm rot="19948528">
            <a:off x="1243397" y="5353910"/>
            <a:ext cx="742143" cy="7494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662940" h="662940"/>
            <a:bevelB w="662940" h="66294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1D26352-673A-2743-8AC9-15FE21D8310E}"/>
              </a:ext>
            </a:extLst>
          </p:cNvPr>
          <p:cNvSpPr/>
          <p:nvPr/>
        </p:nvSpPr>
        <p:spPr>
          <a:xfrm rot="19948528">
            <a:off x="887071" y="5191638"/>
            <a:ext cx="742143" cy="749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662940" h="662940"/>
            <a:bevelB w="662940" h="66294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A0E991-DB7D-634D-9EDF-0758D1C9FE40}"/>
              </a:ext>
            </a:extLst>
          </p:cNvPr>
          <p:cNvSpPr txBox="1"/>
          <p:nvPr/>
        </p:nvSpPr>
        <p:spPr>
          <a:xfrm>
            <a:off x="2116703" y="1664853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Lead-N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8D83AE-8EE4-C84E-BCB3-12FC065A044F}"/>
              </a:ext>
            </a:extLst>
          </p:cNvPr>
          <p:cNvSpPr txBox="1"/>
          <p:nvPr/>
        </p:nvSpPr>
        <p:spPr>
          <a:xfrm>
            <a:off x="1500646" y="3030557"/>
            <a:ext cx="122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Recoil-N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DAA6C2-7A88-7140-9167-BD456C137B98}"/>
              </a:ext>
            </a:extLst>
          </p:cNvPr>
          <p:cNvSpPr txBox="1"/>
          <p:nvPr/>
        </p:nvSpPr>
        <p:spPr>
          <a:xfrm>
            <a:off x="33664" y="4668711"/>
            <a:ext cx="122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Recoil-N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76AB25-E704-874B-8AA9-DA9275DC5F00}"/>
              </a:ext>
            </a:extLst>
          </p:cNvPr>
          <p:cNvSpPr txBox="1"/>
          <p:nvPr/>
        </p:nvSpPr>
        <p:spPr>
          <a:xfrm>
            <a:off x="2489076" y="4668711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Lead-N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70E030-2040-0F44-AE8B-1BCE732E82CD}"/>
              </a:ext>
            </a:extLst>
          </p:cNvPr>
          <p:cNvSpPr txBox="1"/>
          <p:nvPr/>
        </p:nvSpPr>
        <p:spPr>
          <a:xfrm>
            <a:off x="2454249" y="6388482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Lead-π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BE63BF6-06EE-6244-A9B2-B39AF899DB48}"/>
              </a:ext>
            </a:extLst>
          </p:cNvPr>
          <p:cNvCxnSpPr>
            <a:cxnSpLocks/>
          </p:cNvCxnSpPr>
          <p:nvPr/>
        </p:nvCxnSpPr>
        <p:spPr>
          <a:xfrm>
            <a:off x="4152273" y="1149790"/>
            <a:ext cx="0" cy="5543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E45647C3-0F73-4040-BEC2-72F9E204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057" y="1213789"/>
            <a:ext cx="4347369" cy="5573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Relativistic Effects: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effective ‘boost’ is very different for forward </a:t>
            </a:r>
            <a:r>
              <a:rPr lang="el-GR" sz="2800" dirty="0"/>
              <a:t>α</a:t>
            </a:r>
            <a:r>
              <a:rPr lang="en-US" sz="2800" dirty="0"/>
              <a:t>&gt;1 (e) and backward </a:t>
            </a:r>
            <a:r>
              <a:rPr lang="el-GR" sz="2800" dirty="0"/>
              <a:t>α</a:t>
            </a:r>
            <a:r>
              <a:rPr lang="en-US" sz="2800" dirty="0"/>
              <a:t>&lt;1 (𝛾)recoil nucleons.</a:t>
            </a:r>
          </a:p>
        </p:txBody>
      </p:sp>
      <p:cxnSp>
        <p:nvCxnSpPr>
          <p:cNvPr id="27" name="Curved Connector 26"/>
          <p:cNvCxnSpPr/>
          <p:nvPr/>
        </p:nvCxnSpPr>
        <p:spPr>
          <a:xfrm>
            <a:off x="2006056" y="5869489"/>
            <a:ext cx="1346075" cy="518993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112700" y="-158784"/>
            <a:ext cx="68293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Electrons vs. Photons: relativity</a:t>
            </a:r>
          </a:p>
        </p:txBody>
      </p:sp>
      <p:pic>
        <p:nvPicPr>
          <p:cNvPr id="33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11E9BCA-1E67-2D4D-A90F-C22F19F40C89}"/>
              </a:ext>
            </a:extLst>
          </p:cNvPr>
          <p:cNvSpPr/>
          <p:nvPr/>
        </p:nvSpPr>
        <p:spPr>
          <a:xfrm rot="19948528">
            <a:off x="1873106" y="5712798"/>
            <a:ext cx="326209" cy="36125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662940" h="662940"/>
            <a:bevelB w="662940" h="66294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71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367181" y="0"/>
            <a:ext cx="2978919" cy="1415698"/>
            <a:chOff x="362316" y="1702051"/>
            <a:chExt cx="2978919" cy="141569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4865BFB-1008-7045-A751-023F3FC626B0}"/>
                </a:ext>
              </a:extLst>
            </p:cNvPr>
            <p:cNvGrpSpPr/>
            <p:nvPr/>
          </p:nvGrpSpPr>
          <p:grpSpPr>
            <a:xfrm rot="21424080">
              <a:off x="1452648" y="1702051"/>
              <a:ext cx="1888587" cy="1415698"/>
              <a:chOff x="5166782" y="4221742"/>
              <a:chExt cx="3374067" cy="2504682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9DB7B82-09C3-A142-B1CD-DA2FD65D00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3228" y="6011100"/>
                <a:ext cx="1227621" cy="553386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6563DD2-EB93-F444-AF92-4AB4B3C17484}"/>
                  </a:ext>
                </a:extLst>
              </p:cNvPr>
              <p:cNvGrpSpPr/>
              <p:nvPr/>
            </p:nvGrpSpPr>
            <p:grpSpPr>
              <a:xfrm rot="20124448">
                <a:off x="5166782" y="4221742"/>
                <a:ext cx="2237252" cy="2504682"/>
                <a:chOff x="1344298" y="4173930"/>
                <a:chExt cx="2237252" cy="2504682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44554501-541B-4A45-B568-91C8D484D901}"/>
                    </a:ext>
                  </a:extLst>
                </p:cNvPr>
                <p:cNvCxnSpPr/>
                <p:nvPr/>
              </p:nvCxnSpPr>
              <p:spPr>
                <a:xfrm flipH="1" flipV="1">
                  <a:off x="1344298" y="4173930"/>
                  <a:ext cx="871122" cy="1017252"/>
                </a:xfrm>
                <a:prstGeom prst="straightConnector1">
                  <a:avLst/>
                </a:prstGeom>
                <a:ln w="76200" cmpd="sng">
                  <a:solidFill>
                    <a:srgbClr val="FF0000"/>
                  </a:solidFill>
                  <a:headEnd type="none"/>
                  <a:tailEnd type="triangle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EF117B8-9F22-F94A-BFE2-768E096539B7}"/>
                    </a:ext>
                  </a:extLst>
                </p:cNvPr>
                <p:cNvSpPr/>
                <p:nvPr/>
              </p:nvSpPr>
              <p:spPr>
                <a:xfrm>
                  <a:off x="2255670" y="5352732"/>
                  <a:ext cx="1325880" cy="132588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92C93697-1F84-2142-8526-E5AD11F4292E}"/>
                    </a:ext>
                  </a:extLst>
                </p:cNvPr>
                <p:cNvSpPr/>
                <p:nvPr/>
              </p:nvSpPr>
              <p:spPr>
                <a:xfrm>
                  <a:off x="1825102" y="4806798"/>
                  <a:ext cx="1325880" cy="132588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3D1B55-7DC1-E64C-B878-B8E95A78542C}"/>
                </a:ext>
              </a:extLst>
            </p:cNvPr>
            <p:cNvSpPr/>
            <p:nvPr/>
          </p:nvSpPr>
          <p:spPr>
            <a:xfrm>
              <a:off x="362316" y="2355806"/>
              <a:ext cx="1516635" cy="175862"/>
            </a:xfrm>
            <a:custGeom>
              <a:avLst/>
              <a:gdLst>
                <a:gd name="connsiteX0" fmla="*/ 0 w 1828800"/>
                <a:gd name="connsiteY0" fmla="*/ 386891 h 435747"/>
                <a:gd name="connsiteX1" fmla="*/ 234461 w 1828800"/>
                <a:gd name="connsiteY1" fmla="*/ 30 h 435747"/>
                <a:gd name="connsiteX2" fmla="*/ 422030 w 1828800"/>
                <a:gd name="connsiteY2" fmla="*/ 363445 h 435747"/>
                <a:gd name="connsiteX3" fmla="*/ 621323 w 1828800"/>
                <a:gd name="connsiteY3" fmla="*/ 30 h 435747"/>
                <a:gd name="connsiteX4" fmla="*/ 808892 w 1828800"/>
                <a:gd name="connsiteY4" fmla="*/ 375168 h 435747"/>
                <a:gd name="connsiteX5" fmla="*/ 984738 w 1828800"/>
                <a:gd name="connsiteY5" fmla="*/ 58645 h 435747"/>
                <a:gd name="connsiteX6" fmla="*/ 1137138 w 1828800"/>
                <a:gd name="connsiteY6" fmla="*/ 386891 h 435747"/>
                <a:gd name="connsiteX7" fmla="*/ 1301261 w 1828800"/>
                <a:gd name="connsiteY7" fmla="*/ 35199 h 435747"/>
                <a:gd name="connsiteX8" fmla="*/ 1500553 w 1828800"/>
                <a:gd name="connsiteY8" fmla="*/ 433784 h 435747"/>
                <a:gd name="connsiteX9" fmla="*/ 1570892 w 1828800"/>
                <a:gd name="connsiteY9" fmla="*/ 187599 h 435747"/>
                <a:gd name="connsiteX10" fmla="*/ 1828800 w 1828800"/>
                <a:gd name="connsiteY10" fmla="*/ 175876 h 4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00" h="435747">
                  <a:moveTo>
                    <a:pt x="0" y="386891"/>
                  </a:moveTo>
                  <a:cubicBezTo>
                    <a:pt x="82061" y="195414"/>
                    <a:pt x="164123" y="3938"/>
                    <a:pt x="234461" y="30"/>
                  </a:cubicBezTo>
                  <a:cubicBezTo>
                    <a:pt x="304799" y="-3878"/>
                    <a:pt x="357553" y="363445"/>
                    <a:pt x="422030" y="363445"/>
                  </a:cubicBezTo>
                  <a:cubicBezTo>
                    <a:pt x="486507" y="363445"/>
                    <a:pt x="556846" y="-1924"/>
                    <a:pt x="621323" y="30"/>
                  </a:cubicBezTo>
                  <a:cubicBezTo>
                    <a:pt x="685800" y="1984"/>
                    <a:pt x="748323" y="365399"/>
                    <a:pt x="808892" y="375168"/>
                  </a:cubicBezTo>
                  <a:cubicBezTo>
                    <a:pt x="869461" y="384937"/>
                    <a:pt x="930030" y="56691"/>
                    <a:pt x="984738" y="58645"/>
                  </a:cubicBezTo>
                  <a:cubicBezTo>
                    <a:pt x="1039446" y="60599"/>
                    <a:pt x="1084384" y="390799"/>
                    <a:pt x="1137138" y="386891"/>
                  </a:cubicBezTo>
                  <a:cubicBezTo>
                    <a:pt x="1189892" y="382983"/>
                    <a:pt x="1240692" y="27384"/>
                    <a:pt x="1301261" y="35199"/>
                  </a:cubicBezTo>
                  <a:cubicBezTo>
                    <a:pt x="1361830" y="43014"/>
                    <a:pt x="1455615" y="408384"/>
                    <a:pt x="1500553" y="433784"/>
                  </a:cubicBezTo>
                  <a:cubicBezTo>
                    <a:pt x="1545491" y="459184"/>
                    <a:pt x="1516184" y="230584"/>
                    <a:pt x="1570892" y="187599"/>
                  </a:cubicBezTo>
                  <a:cubicBezTo>
                    <a:pt x="1625600" y="144614"/>
                    <a:pt x="1727200" y="160245"/>
                    <a:pt x="1828800" y="175876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9941" y="1345500"/>
            <a:ext cx="2433463" cy="1415698"/>
            <a:chOff x="459067" y="4406177"/>
            <a:chExt cx="2433463" cy="141569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F58DEB8-CAD1-F94A-91E1-3EC3A922A6E0}"/>
                </a:ext>
              </a:extLst>
            </p:cNvPr>
            <p:cNvGrpSpPr/>
            <p:nvPr/>
          </p:nvGrpSpPr>
          <p:grpSpPr>
            <a:xfrm rot="21424080">
              <a:off x="1003943" y="4406177"/>
              <a:ext cx="1888587" cy="1415698"/>
              <a:chOff x="5166782" y="4221742"/>
              <a:chExt cx="3374067" cy="250468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3443349-1209-3D4E-8223-2FCFBF9D0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3228" y="6011100"/>
                <a:ext cx="1227621" cy="553386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9773B68-5270-D548-B1A4-F023CD0D4591}"/>
                  </a:ext>
                </a:extLst>
              </p:cNvPr>
              <p:cNvGrpSpPr/>
              <p:nvPr/>
            </p:nvGrpSpPr>
            <p:grpSpPr>
              <a:xfrm rot="20124448">
                <a:off x="5166782" y="4221742"/>
                <a:ext cx="2237252" cy="2504682"/>
                <a:chOff x="1344298" y="4173930"/>
                <a:chExt cx="2237252" cy="2504682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921CD917-7721-E84B-BC57-5ADC5846D5E0}"/>
                    </a:ext>
                  </a:extLst>
                </p:cNvPr>
                <p:cNvCxnSpPr/>
                <p:nvPr/>
              </p:nvCxnSpPr>
              <p:spPr>
                <a:xfrm flipH="1" flipV="1">
                  <a:off x="1344298" y="4173930"/>
                  <a:ext cx="871122" cy="1017252"/>
                </a:xfrm>
                <a:prstGeom prst="straightConnector1">
                  <a:avLst/>
                </a:prstGeom>
                <a:ln w="76200" cmpd="sng">
                  <a:solidFill>
                    <a:srgbClr val="FF0000"/>
                  </a:solidFill>
                  <a:headEnd type="none"/>
                  <a:tailEnd type="triangle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FA416C2-07FB-2F44-9C6C-6906E713302B}"/>
                    </a:ext>
                  </a:extLst>
                </p:cNvPr>
                <p:cNvSpPr/>
                <p:nvPr/>
              </p:nvSpPr>
              <p:spPr>
                <a:xfrm>
                  <a:off x="2255670" y="5352732"/>
                  <a:ext cx="1325880" cy="132588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5C4DEAA-FFA5-4F4A-88C4-7231BC1093A7}"/>
                    </a:ext>
                  </a:extLst>
                </p:cNvPr>
                <p:cNvSpPr/>
                <p:nvPr/>
              </p:nvSpPr>
              <p:spPr>
                <a:xfrm>
                  <a:off x="1825102" y="4806798"/>
                  <a:ext cx="1325880" cy="132588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24C4096-B342-5444-9DD6-FF9D13591F91}"/>
                </a:ext>
              </a:extLst>
            </p:cNvPr>
            <p:cNvSpPr/>
            <p:nvPr/>
          </p:nvSpPr>
          <p:spPr>
            <a:xfrm>
              <a:off x="459067" y="5533378"/>
              <a:ext cx="1516635" cy="175862"/>
            </a:xfrm>
            <a:custGeom>
              <a:avLst/>
              <a:gdLst>
                <a:gd name="connsiteX0" fmla="*/ 0 w 1828800"/>
                <a:gd name="connsiteY0" fmla="*/ 386891 h 435747"/>
                <a:gd name="connsiteX1" fmla="*/ 234461 w 1828800"/>
                <a:gd name="connsiteY1" fmla="*/ 30 h 435747"/>
                <a:gd name="connsiteX2" fmla="*/ 422030 w 1828800"/>
                <a:gd name="connsiteY2" fmla="*/ 363445 h 435747"/>
                <a:gd name="connsiteX3" fmla="*/ 621323 w 1828800"/>
                <a:gd name="connsiteY3" fmla="*/ 30 h 435747"/>
                <a:gd name="connsiteX4" fmla="*/ 808892 w 1828800"/>
                <a:gd name="connsiteY4" fmla="*/ 375168 h 435747"/>
                <a:gd name="connsiteX5" fmla="*/ 984738 w 1828800"/>
                <a:gd name="connsiteY5" fmla="*/ 58645 h 435747"/>
                <a:gd name="connsiteX6" fmla="*/ 1137138 w 1828800"/>
                <a:gd name="connsiteY6" fmla="*/ 386891 h 435747"/>
                <a:gd name="connsiteX7" fmla="*/ 1301261 w 1828800"/>
                <a:gd name="connsiteY7" fmla="*/ 35199 h 435747"/>
                <a:gd name="connsiteX8" fmla="*/ 1500553 w 1828800"/>
                <a:gd name="connsiteY8" fmla="*/ 433784 h 435747"/>
                <a:gd name="connsiteX9" fmla="*/ 1570892 w 1828800"/>
                <a:gd name="connsiteY9" fmla="*/ 187599 h 435747"/>
                <a:gd name="connsiteX10" fmla="*/ 1828800 w 1828800"/>
                <a:gd name="connsiteY10" fmla="*/ 175876 h 4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00" h="435747">
                  <a:moveTo>
                    <a:pt x="0" y="386891"/>
                  </a:moveTo>
                  <a:cubicBezTo>
                    <a:pt x="82061" y="195414"/>
                    <a:pt x="164123" y="3938"/>
                    <a:pt x="234461" y="30"/>
                  </a:cubicBezTo>
                  <a:cubicBezTo>
                    <a:pt x="304799" y="-3878"/>
                    <a:pt x="357553" y="363445"/>
                    <a:pt x="422030" y="363445"/>
                  </a:cubicBezTo>
                  <a:cubicBezTo>
                    <a:pt x="486507" y="363445"/>
                    <a:pt x="556846" y="-1924"/>
                    <a:pt x="621323" y="30"/>
                  </a:cubicBezTo>
                  <a:cubicBezTo>
                    <a:pt x="685800" y="1984"/>
                    <a:pt x="748323" y="365399"/>
                    <a:pt x="808892" y="375168"/>
                  </a:cubicBezTo>
                  <a:cubicBezTo>
                    <a:pt x="869461" y="384937"/>
                    <a:pt x="930030" y="56691"/>
                    <a:pt x="984738" y="58645"/>
                  </a:cubicBezTo>
                  <a:cubicBezTo>
                    <a:pt x="1039446" y="60599"/>
                    <a:pt x="1084384" y="390799"/>
                    <a:pt x="1137138" y="386891"/>
                  </a:cubicBezTo>
                  <a:cubicBezTo>
                    <a:pt x="1189892" y="382983"/>
                    <a:pt x="1240692" y="27384"/>
                    <a:pt x="1301261" y="35199"/>
                  </a:cubicBezTo>
                  <a:cubicBezTo>
                    <a:pt x="1361830" y="43014"/>
                    <a:pt x="1455615" y="408384"/>
                    <a:pt x="1500553" y="433784"/>
                  </a:cubicBezTo>
                  <a:cubicBezTo>
                    <a:pt x="1545491" y="459184"/>
                    <a:pt x="1516184" y="230584"/>
                    <a:pt x="1570892" y="187599"/>
                  </a:cubicBezTo>
                  <a:cubicBezTo>
                    <a:pt x="1625600" y="144614"/>
                    <a:pt x="1727200" y="160245"/>
                    <a:pt x="1828800" y="175876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C2F3EF-47BA-3642-9E2C-6D2A768DB61C}"/>
              </a:ext>
            </a:extLst>
          </p:cNvPr>
          <p:cNvSpPr txBox="1"/>
          <p:nvPr/>
        </p:nvSpPr>
        <p:spPr>
          <a:xfrm>
            <a:off x="4462749" y="100197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e,e’NN</a:t>
            </a:r>
            <a:r>
              <a:rPr lang="en-US" sz="2400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2AF881-AAD0-8942-B5F4-FD4C9C558217}"/>
              </a:ext>
            </a:extLst>
          </p:cNvPr>
          <p:cNvSpPr txBox="1"/>
          <p:nvPr/>
        </p:nvSpPr>
        <p:spPr>
          <a:xfrm>
            <a:off x="5104110" y="1896947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(𝛾,NNπ)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00708" y="100192"/>
            <a:ext cx="3802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Interim summary</a:t>
            </a:r>
          </a:p>
        </p:txBody>
      </p:sp>
      <p:pic>
        <p:nvPicPr>
          <p:cNvPr id="5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170063" y="5036997"/>
            <a:ext cx="88165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SRC studies </a:t>
            </a:r>
            <a:r>
              <a:rPr lang="en-US" sz="3200" dirty="0"/>
              <a:t>(</a:t>
            </a:r>
            <a:r>
              <a:rPr lang="en-US" sz="3200" b="1" dirty="0"/>
              <a:t>𝛾,NNπ)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 not superior to (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e,e’NN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 but different enough to allow testing the reaction cross-section factorization.</a:t>
            </a:r>
          </a:p>
        </p:txBody>
      </p:sp>
    </p:spTree>
    <p:extLst>
      <p:ext uri="{BB962C8B-B14F-4D97-AF65-F5344CB8AC3E}">
        <p14:creationId xmlns:p14="http://schemas.microsoft.com/office/powerpoint/2010/main" val="2787985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37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187778" y="-260277"/>
            <a:ext cx="75890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What else real photons are good for ?</a:t>
            </a:r>
          </a:p>
        </p:txBody>
      </p:sp>
      <p:pic>
        <p:nvPicPr>
          <p:cNvPr id="2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99736" y="5317829"/>
            <a:ext cx="7200172" cy="156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+mn-lt"/>
              </a:rPr>
              <a:t>Probing bound nucleon structure</a:t>
            </a:r>
          </a:p>
          <a:p>
            <a:pPr algn="l"/>
            <a:endParaRPr lang="en-US" sz="1800" b="1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8350" y="1584167"/>
            <a:ext cx="5088686" cy="3398278"/>
            <a:chOff x="30576" y="1785622"/>
            <a:chExt cx="5088686" cy="3398278"/>
          </a:xfrm>
        </p:grpSpPr>
        <p:sp>
          <p:nvSpPr>
            <p:cNvPr id="18" name="TextBox 17"/>
            <p:cNvSpPr txBox="1"/>
            <p:nvPr/>
          </p:nvSpPr>
          <p:spPr>
            <a:xfrm>
              <a:off x="30576" y="2564363"/>
              <a:ext cx="1187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Incident Photon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01961" y="4783790"/>
              <a:ext cx="203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(Recoil Nucleon)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2655" y="1785622"/>
              <a:ext cx="2142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Outgoing Meson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52134" y="2471246"/>
              <a:ext cx="1567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Outgoing Baryon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49892">
              <a:off x="253674" y="1992610"/>
              <a:ext cx="3573548" cy="3115401"/>
            </a:xfrm>
            <a:prstGeom prst="rect">
              <a:avLst/>
            </a:prstGeom>
          </p:spPr>
        </p:pic>
      </p:grpSp>
      <p:sp>
        <p:nvSpPr>
          <p:cNvPr id="31" name="Title 1"/>
          <p:cNvSpPr txBox="1">
            <a:spLocks/>
          </p:cNvSpPr>
          <p:nvPr/>
        </p:nvSpPr>
        <p:spPr>
          <a:xfrm>
            <a:off x="-164605" y="5718445"/>
            <a:ext cx="50047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308713" y="4429458"/>
            <a:ext cx="405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  the “bread and butter”  to the “high risk high gain”:</a:t>
            </a:r>
          </a:p>
        </p:txBody>
      </p:sp>
    </p:spTree>
    <p:extLst>
      <p:ext uri="{BB962C8B-B14F-4D97-AF65-F5344CB8AC3E}">
        <p14:creationId xmlns:p14="http://schemas.microsoft.com/office/powerpoint/2010/main" val="2170898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2"/>
          <p:cNvSpPr>
            <a:spLocks noChangeArrowheads="1"/>
          </p:cNvSpPr>
          <p:nvPr/>
        </p:nvSpPr>
        <p:spPr bwMode="auto">
          <a:xfrm>
            <a:off x="5783" y="439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3156" y="884364"/>
            <a:ext cx="1148375" cy="1065466"/>
          </a:xfrm>
          <a:prstGeom prst="ellipse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635000" h="393700"/>
            <a:bevelB w="342900" h="4127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/>
              <a:t>n</a:t>
            </a:r>
          </a:p>
        </p:txBody>
      </p:sp>
      <p:sp>
        <p:nvSpPr>
          <p:cNvPr id="6150" name="TextBox 26"/>
          <p:cNvSpPr txBox="1">
            <a:spLocks noChangeArrowheads="1"/>
          </p:cNvSpPr>
          <p:nvPr/>
        </p:nvSpPr>
        <p:spPr bwMode="auto">
          <a:xfrm>
            <a:off x="820738" y="2562225"/>
            <a:ext cx="1573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dirty="0"/>
              <a:t>Free Neutron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dirty="0"/>
              <a:t>τ ≈ 15 min</a:t>
            </a:r>
          </a:p>
        </p:txBody>
      </p:sp>
      <p:sp>
        <p:nvSpPr>
          <p:cNvPr id="6151" name="TextBox 27"/>
          <p:cNvSpPr txBox="1">
            <a:spLocks noChangeArrowheads="1"/>
          </p:cNvSpPr>
          <p:nvPr/>
        </p:nvSpPr>
        <p:spPr bwMode="auto">
          <a:xfrm>
            <a:off x="4135438" y="2793773"/>
            <a:ext cx="179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dirty="0"/>
              <a:t>Bound Neutron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dirty="0"/>
              <a:t>τ = ∞</a:t>
            </a:r>
          </a:p>
        </p:txBody>
      </p:sp>
      <p:pic>
        <p:nvPicPr>
          <p:cNvPr id="61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35" y="351631"/>
            <a:ext cx="27924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175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368" y="5193974"/>
            <a:ext cx="8670698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b="1" dirty="0"/>
              <a:t>Is the </a:t>
            </a:r>
            <a:r>
              <a:rPr lang="en-US" altLang="en-US" b="1" dirty="0" err="1"/>
              <a:t>partonic</a:t>
            </a:r>
            <a:r>
              <a:rPr lang="en-US" altLang="en-US" b="1" dirty="0"/>
              <a:t>-structure of bound nucleons same as that of free nucleons ?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368" y="3447282"/>
            <a:ext cx="823799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b="1" dirty="0"/>
              <a:t>Are the BR of scattering off a bound nucleons same as these of free nucleons ?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6326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2"/>
          <p:cNvSpPr>
            <a:spLocks noChangeArrowheads="1"/>
          </p:cNvSpPr>
          <p:nvPr/>
        </p:nvSpPr>
        <p:spPr bwMode="auto">
          <a:xfrm>
            <a:off x="52205" y="-80775"/>
            <a:ext cx="9144000" cy="6514531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0659" name="Picture 9" descr="graph-layou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43" y="443475"/>
            <a:ext cx="4181117" cy="29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7656560" y="3073884"/>
            <a:ext cx="10807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 rot="16200000">
            <a:off x="4391244" y="841744"/>
            <a:ext cx="1043876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EMC        </a:t>
            </a:r>
            <a:endParaRPr lang="en-US" altLang="en-US" sz="1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066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6433756"/>
            <a:ext cx="9196205" cy="42424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6988" y="6458228"/>
            <a:ext cx="9168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PRL  106, 052301 (2011); PRC 85 047301 (2012);</a:t>
            </a:r>
            <a:r>
              <a:rPr lang="da-DK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RMP 89, 04500 (2017); Nature 566 354 (2019) </a:t>
            </a:r>
            <a:endParaRPr lang="en-US" altLang="en-US" sz="1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4264"/>
          <a:stretch/>
        </p:blipFill>
        <p:spPr>
          <a:xfrm>
            <a:off x="117617" y="443475"/>
            <a:ext cx="3960000" cy="2904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3" r="6341"/>
          <a:stretch/>
        </p:blipFill>
        <p:spPr>
          <a:xfrm>
            <a:off x="2646201" y="3529006"/>
            <a:ext cx="4104000" cy="290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6425" y="1346875"/>
            <a:ext cx="46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665355" y="4720249"/>
            <a:ext cx="864524" cy="498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87376" y="1711184"/>
            <a:ext cx="1213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EMC ratios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9101" y="3715957"/>
            <a:ext cx="19302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Universal function</a:t>
            </a:r>
          </a:p>
        </p:txBody>
      </p:sp>
    </p:spTree>
    <p:extLst>
      <p:ext uri="{BB962C8B-B14F-4D97-AF65-F5344CB8AC3E}">
        <p14:creationId xmlns:p14="http://schemas.microsoft.com/office/powerpoint/2010/main" val="8036183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69" y="1013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Picture 1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5738" y="-8164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55417"/>
              </p:ext>
            </p:extLst>
          </p:nvPr>
        </p:nvGraphicFramePr>
        <p:xfrm>
          <a:off x="473075" y="2174859"/>
          <a:ext cx="81518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Équation" r:id="rId5" imgW="3682800" imgH="253800" progId="Equation.3">
                  <p:embed/>
                </p:oleObj>
              </mc:Choice>
              <mc:Fallback>
                <p:oleObj name="Équation" r:id="rId5" imgW="36828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075" y="2174859"/>
                        <a:ext cx="8151812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306886" y="4080673"/>
            <a:ext cx="3367909" cy="817563"/>
            <a:chOff x="306" y="3312"/>
            <a:chExt cx="1970" cy="515"/>
          </a:xfrm>
        </p:grpSpPr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306" y="3312"/>
              <a:ext cx="1970" cy="5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351" y="3333"/>
              <a:ext cx="18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</a:rPr>
                <a:t>A nucleon in a SRC pair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106226" y="507422"/>
            <a:ext cx="2284023" cy="817563"/>
            <a:chOff x="2264" y="3312"/>
            <a:chExt cx="1336" cy="515"/>
          </a:xfrm>
        </p:grpSpPr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2264" y="3312"/>
              <a:ext cx="1336" cy="5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2435" y="3333"/>
              <a:ext cx="11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</a:rPr>
                <a:t>A free proton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3075" y="5786438"/>
          <a:ext cx="799465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Équation" r:id="rId7" imgW="4572000" imgH="279360" progId="Equation.3">
                  <p:embed/>
                </p:oleObj>
              </mc:Choice>
              <mc:Fallback>
                <p:oleObj name="Équation" r:id="rId7" imgW="4572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786438"/>
                        <a:ext cx="799465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22892" y="3401748"/>
            <a:ext cx="2182065" cy="18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2892" y="692324"/>
            <a:ext cx="1025924" cy="101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3045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065" y="2609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Picture 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-8164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93428" y="5848455"/>
            <a:ext cx="648472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Compare the BRs for free, QE,  and tagged proton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using hard scattering (large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t</a:t>
            </a:r>
            <a:r>
              <a:rPr lang="en-US" sz="2400" b="1" dirty="0">
                <a:solidFill>
                  <a:schemeClr val="bg1"/>
                </a:solidFill>
              </a:rPr>
              <a:t> ): </a:t>
            </a:r>
            <a:endParaRPr lang="he-IL" sz="2400" b="1" dirty="0">
              <a:solidFill>
                <a:schemeClr val="bg1"/>
              </a:solidFill>
            </a:endParaRPr>
          </a:p>
          <a:p>
            <a:endParaRPr lang="he-IL" sz="24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60131" y="3169999"/>
            <a:ext cx="3309816" cy="2618942"/>
            <a:chOff x="8829613" y="4188965"/>
            <a:chExt cx="3309816" cy="2618942"/>
          </a:xfrm>
        </p:grpSpPr>
        <p:sp>
          <p:nvSpPr>
            <p:cNvPr id="18" name="TextBox 17"/>
            <p:cNvSpPr txBox="1"/>
            <p:nvPr/>
          </p:nvSpPr>
          <p:spPr>
            <a:xfrm>
              <a:off x="8829613" y="4188965"/>
              <a:ext cx="1903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err="1"/>
                <a:t>c.m</a:t>
              </a:r>
              <a:r>
                <a:rPr lang="en-US" sz="2800" u="sng" dirty="0"/>
                <a:t>. Frame: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909381" y="5554331"/>
              <a:ext cx="133125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1407909" y="5172373"/>
              <a:ext cx="731520" cy="73152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  <a:bevelB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521950" y="5031111"/>
                  <a:ext cx="5629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</m:oMath>
                  </a14:m>
                  <a:r>
                    <a:rPr lang="en-US" sz="2800" dirty="0"/>
                    <a:t>*</a:t>
                  </a: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1950" y="5031111"/>
                  <a:ext cx="56297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588" r="-22826" b="-341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>
            <a:xfrm flipH="1">
              <a:off x="10395482" y="5554331"/>
              <a:ext cx="1378187" cy="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0455628" y="5550926"/>
              <a:ext cx="11079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Nucleon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9296313" y="5664437"/>
              <a:ext cx="970520" cy="114347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0347634" y="4357212"/>
              <a:ext cx="953281" cy="1135201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0498163" y="5113906"/>
                  <a:ext cx="6842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8163" y="5113906"/>
                  <a:ext cx="684225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5" y="1265051"/>
            <a:ext cx="54864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225" y="340292"/>
            <a:ext cx="658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 new method to look for EMC-like physics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1003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669" y="1013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29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097831" y="-54940"/>
            <a:ext cx="72001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Probing Color Transparency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218" y="1770"/>
            <a:ext cx="1923830" cy="1658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798" y="1347525"/>
            <a:ext cx="37262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</a:rPr>
              <a:t>GlueX</a:t>
            </a:r>
            <a:r>
              <a:rPr lang="en-US" sz="2400" b="1" u="sng" dirty="0">
                <a:solidFill>
                  <a:srgbClr val="C00000"/>
                </a:solidFill>
              </a:rPr>
              <a:t> advantages:</a:t>
            </a:r>
          </a:p>
          <a:p>
            <a:endParaRPr lang="en-US" sz="2400" b="1" u="sng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Higher photon energy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(enhanced freezing).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2. Extends t-range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(3.5 to &gt;10 !).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3. Extended </a:t>
            </a:r>
            <a:r>
              <a:rPr lang="el-GR" sz="2400" b="1" dirty="0">
                <a:solidFill>
                  <a:srgbClr val="C00000"/>
                </a:solidFill>
              </a:rPr>
              <a:t>θ</a:t>
            </a:r>
            <a:r>
              <a:rPr lang="en-US" sz="2400" b="1" baseline="-25000" dirty="0">
                <a:solidFill>
                  <a:srgbClr val="C00000"/>
                </a:solidFill>
              </a:rPr>
              <a:t>C.M</a:t>
            </a:r>
            <a:r>
              <a:rPr lang="en-US" sz="2400" b="1" dirty="0">
                <a:solidFill>
                  <a:srgbClr val="C00000"/>
                </a:solidFill>
              </a:rPr>
              <a:t> coverage.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4. Many reaction channels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(Mesons and Baryons)</a:t>
            </a:r>
          </a:p>
          <a:p>
            <a:pPr marL="457200" indent="-457200">
              <a:buFont typeface="+mj-lt"/>
              <a:buAutoNum type="arabicPeriod"/>
            </a:pPr>
            <a:endParaRPr lang="en-US" sz="10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0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5DDEC-B18C-734F-AA0F-1ECD0301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815" y="2671338"/>
            <a:ext cx="5755403" cy="39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0428" y="942402"/>
            <a:ext cx="6362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NN interaction cannot be calculated from the   ab- initio interactions between quarks and gluon.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428" y="1878372"/>
            <a:ext cx="794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Nuclear interactions are described using effective models with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428" y="2266272"/>
            <a:ext cx="780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parameters from elastic phase shifts (below pion production).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61272" y="4342757"/>
            <a:ext cx="82086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we use point-like nucleons with effective interactions for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short–distance structure of atomic nuclei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dense astrophysical systems such as neutron stars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428" y="2885004"/>
            <a:ext cx="256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Relativity (           ) 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47809"/>
              </p:ext>
            </p:extLst>
          </p:nvPr>
        </p:nvGraphicFramePr>
        <p:xfrm>
          <a:off x="1780067" y="2969371"/>
          <a:ext cx="764139" cy="3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0067" y="2969371"/>
                        <a:ext cx="764139" cy="36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457193" y="238846"/>
            <a:ext cx="4456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ab-initio calculations</a:t>
            </a:r>
            <a:endParaRPr lang="en-US" alt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50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065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8" y="1076498"/>
            <a:ext cx="8537864" cy="5522955"/>
          </a:xfrm>
        </p:spPr>
        <p:txBody>
          <a:bodyPr>
            <a:normAutofit/>
          </a:bodyPr>
          <a:lstStyle/>
          <a:p>
            <a:r>
              <a:rPr lang="en-US" sz="2800" dirty="0"/>
              <a:t>We propose a new photonuclear program for Hall-D.</a:t>
            </a:r>
          </a:p>
          <a:p>
            <a:endParaRPr lang="en-US" sz="1400" dirty="0"/>
          </a:p>
          <a:p>
            <a:r>
              <a:rPr lang="en-US" sz="2800" dirty="0"/>
              <a:t>No changes to the </a:t>
            </a:r>
            <a:r>
              <a:rPr lang="en-US" sz="2800" dirty="0" err="1"/>
              <a:t>GlueX</a:t>
            </a:r>
            <a:r>
              <a:rPr lang="en-US" sz="2800" dirty="0"/>
              <a:t> spectrometer and/or Hall-D beam line.</a:t>
            </a:r>
          </a:p>
          <a:p>
            <a:endParaRPr lang="en-US" sz="1200" dirty="0"/>
          </a:p>
          <a:p>
            <a:endParaRPr lang="en-US" sz="1600" dirty="0"/>
          </a:p>
          <a:p>
            <a:endParaRPr lang="en-US" sz="1200" dirty="0"/>
          </a:p>
          <a:p>
            <a:r>
              <a:rPr lang="en-US" dirty="0"/>
              <a:t>Physics focus: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SRC – Testing reaction mechanism</a:t>
            </a:r>
          </a:p>
          <a:p>
            <a:pPr marL="1200150" lvl="2" indent="-342900"/>
            <a:r>
              <a:rPr lang="en-US" dirty="0"/>
              <a:t>Use (</a:t>
            </a:r>
            <a:r>
              <a:rPr lang="en-US" b="1" dirty="0"/>
              <a:t>𝛾,NNπ) </a:t>
            </a:r>
            <a:r>
              <a:rPr lang="en-US" dirty="0"/>
              <a:t>to verify exciting (</a:t>
            </a:r>
            <a:r>
              <a:rPr lang="en-US" dirty="0" err="1"/>
              <a:t>e,e’NN</a:t>
            </a:r>
            <a:r>
              <a:rPr lang="en-US" dirty="0"/>
              <a:t>) results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Probing bound nucleon structure 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Color Transparency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5665" y="71884"/>
            <a:ext cx="3649436" cy="79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6129" y="2196826"/>
            <a:ext cx="4537807" cy="2796159"/>
            <a:chOff x="30576" y="1785622"/>
            <a:chExt cx="5088686" cy="3398278"/>
          </a:xfrm>
        </p:grpSpPr>
        <p:sp>
          <p:nvSpPr>
            <p:cNvPr id="8" name="TextBox 7"/>
            <p:cNvSpPr txBox="1"/>
            <p:nvPr/>
          </p:nvSpPr>
          <p:spPr>
            <a:xfrm>
              <a:off x="30576" y="2564363"/>
              <a:ext cx="1187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Incident Photon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01961" y="4783790"/>
              <a:ext cx="203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(Recoil Nucleon)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2655" y="1785622"/>
              <a:ext cx="2142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Outgoing Meson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2134" y="2471246"/>
              <a:ext cx="1567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Outgoing Baryon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49892">
              <a:off x="253674" y="1992610"/>
              <a:ext cx="3573548" cy="3115401"/>
            </a:xfrm>
            <a:prstGeom prst="rect">
              <a:avLst/>
            </a:prstGeom>
          </p:spPr>
        </p:pic>
      </p:grpSp>
      <p:pic>
        <p:nvPicPr>
          <p:cNvPr id="14" name="Picture 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-8164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808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PAC also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42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" y="1288506"/>
            <a:ext cx="9144000" cy="314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6" y="6120774"/>
            <a:ext cx="5435804" cy="5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5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2B356-B009-6149-9E45-5B991D04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BB73A-582F-4420-9A14-CB10A2B2E5E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DCFE9A25-7F42-C642-B4E4-8DAB1CB09201}"/>
              </a:ext>
            </a:extLst>
          </p:cNvPr>
          <p:cNvSpPr txBox="1">
            <a:spLocks/>
          </p:cNvSpPr>
          <p:nvPr/>
        </p:nvSpPr>
        <p:spPr>
          <a:xfrm>
            <a:off x="0" y="44058"/>
            <a:ext cx="9143999" cy="1599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SRCs from Quantum Monte-Carlo: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Scale &amp; Scheme Independence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Momentum–Position Equivalence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07638-71EF-7442-B467-F7236C49ED5F}"/>
              </a:ext>
            </a:extLst>
          </p:cNvPr>
          <p:cNvSpPr txBox="1"/>
          <p:nvPr/>
        </p:nvSpPr>
        <p:spPr>
          <a:xfrm>
            <a:off x="-61644" y="6549247"/>
            <a:ext cx="393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Cruz Torres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Lonardoni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(2019)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915C7-C0EE-3046-BA55-A8848282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5" y="1738247"/>
            <a:ext cx="5221071" cy="4716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10DCB4-97C3-C04F-AAD5-71B202C9AEED}"/>
              </a:ext>
            </a:extLst>
          </p:cNvPr>
          <p:cNvSpPr txBox="1"/>
          <p:nvPr/>
        </p:nvSpPr>
        <p:spPr>
          <a:xfrm>
            <a:off x="5517222" y="1880565"/>
            <a:ext cx="3447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Generalized Contact Formalism (GCF) allows extracting SRC properties from ab-initio many-body calculations using various NN interactions</a:t>
            </a:r>
          </a:p>
        </p:txBody>
      </p:sp>
    </p:spTree>
    <p:extLst>
      <p:ext uri="{BB962C8B-B14F-4D97-AF65-F5344CB8AC3E}">
        <p14:creationId xmlns:p14="http://schemas.microsoft.com/office/powerpoint/2010/main" val="616609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DF2A98BC-E438-4445-A6A7-9DEA66BB7DFE}"/>
              </a:ext>
            </a:extLst>
          </p:cNvPr>
          <p:cNvSpPr txBox="1">
            <a:spLocks/>
          </p:cNvSpPr>
          <p:nvPr/>
        </p:nvSpPr>
        <p:spPr>
          <a:xfrm>
            <a:off x="0" y="244346"/>
            <a:ext cx="9143999" cy="793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GCF: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Relating Ab-Initio Theory &amp; Exclusive Data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ECE97-58C5-F241-B48E-1B2EA2068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874" y="3835845"/>
            <a:ext cx="3263900" cy="2472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78971E-0DFA-F149-A1F4-ADBC1FFFC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381" y="1159052"/>
            <a:ext cx="3278268" cy="2447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6EC5DE-DCCC-6F49-B3A5-5A9411761D14}"/>
              </a:ext>
            </a:extLst>
          </p:cNvPr>
          <p:cNvSpPr txBox="1"/>
          <p:nvPr/>
        </p:nvSpPr>
        <p:spPr>
          <a:xfrm>
            <a:off x="7114989" y="1159052"/>
            <a:ext cx="717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37414-A4B4-8047-910E-A8143F16BB93}"/>
              </a:ext>
            </a:extLst>
          </p:cNvPr>
          <p:cNvSpPr txBox="1"/>
          <p:nvPr/>
        </p:nvSpPr>
        <p:spPr>
          <a:xfrm>
            <a:off x="7103114" y="3835846"/>
            <a:ext cx="73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A7BC5-7190-1643-9F8F-EA494821C90C}"/>
              </a:ext>
            </a:extLst>
          </p:cNvPr>
          <p:cNvSpPr txBox="1"/>
          <p:nvPr/>
        </p:nvSpPr>
        <p:spPr>
          <a:xfrm>
            <a:off x="0" y="6487603"/>
            <a:ext cx="816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Weiss, Phys. Lett. B (2019); Cruz Torres, Phys. Lett B (2018); Weiss Phys. Lett B (2018).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5D5D41-7D1B-9B46-8216-2DA92A0492AF}"/>
              </a:ext>
            </a:extLst>
          </p:cNvPr>
          <p:cNvGrpSpPr/>
          <p:nvPr/>
        </p:nvGrpSpPr>
        <p:grpSpPr>
          <a:xfrm>
            <a:off x="541008" y="1159052"/>
            <a:ext cx="4044229" cy="5314219"/>
            <a:chOff x="445709" y="979450"/>
            <a:chExt cx="4158378" cy="56125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AEB57B-AC45-A94D-BE84-45C205C7E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84"/>
            <a:stretch/>
          </p:blipFill>
          <p:spPr>
            <a:xfrm>
              <a:off x="445709" y="979450"/>
              <a:ext cx="4072715" cy="3195586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E8EC9FC-FEB5-BE4D-9008-D246D81F7AE7}"/>
                </a:ext>
              </a:extLst>
            </p:cNvPr>
            <p:cNvGrpSpPr/>
            <p:nvPr/>
          </p:nvGrpSpPr>
          <p:grpSpPr>
            <a:xfrm>
              <a:off x="523349" y="3756900"/>
              <a:ext cx="4072715" cy="2812578"/>
              <a:chOff x="-9652" y="1969506"/>
              <a:chExt cx="4899866" cy="346683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74D393E-034E-5F45-A750-6B80DCAC60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5947"/>
              <a:stretch/>
            </p:blipFill>
            <p:spPr>
              <a:xfrm>
                <a:off x="-9652" y="1969506"/>
                <a:ext cx="4899866" cy="3466838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B3E9479-0A0A-C84C-AF29-3A27B3509D15}"/>
                  </a:ext>
                </a:extLst>
              </p:cNvPr>
              <p:cNvSpPr/>
              <p:nvPr/>
            </p:nvSpPr>
            <p:spPr>
              <a:xfrm>
                <a:off x="0" y="5208998"/>
                <a:ext cx="1931542" cy="227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A900022-7333-D940-A5A8-998361B2A789}"/>
                </a:ext>
              </a:extLst>
            </p:cNvPr>
            <p:cNvSpPr/>
            <p:nvPr/>
          </p:nvSpPr>
          <p:spPr>
            <a:xfrm>
              <a:off x="807868" y="3606290"/>
              <a:ext cx="168676" cy="229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49B16B-F515-7F49-BCE7-B1506FED8584}"/>
                </a:ext>
              </a:extLst>
            </p:cNvPr>
            <p:cNvSpPr/>
            <p:nvPr/>
          </p:nvSpPr>
          <p:spPr>
            <a:xfrm>
              <a:off x="1003177" y="1090272"/>
              <a:ext cx="3515247" cy="5109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DA33EB-077D-6940-85CF-A7EB2596649C}"/>
                </a:ext>
              </a:extLst>
            </p:cNvPr>
            <p:cNvSpPr/>
            <p:nvPr/>
          </p:nvSpPr>
          <p:spPr>
            <a:xfrm>
              <a:off x="4435411" y="6362479"/>
              <a:ext cx="168676" cy="229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701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27D7-1725-3241-BE77-0514697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77" y="2381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Example of expected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0BAA-06E2-8744-A70C-BC4F07F79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C5CA7-FE08-0044-BA9A-419A31F6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20E23-231E-E64C-9D6A-0CB4E0F3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349376"/>
            <a:ext cx="87122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02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722" y="-1206831"/>
            <a:ext cx="6972900" cy="90237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68451"/>
            <a:ext cx="42644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Hall C preliminary results</a:t>
            </a:r>
          </a:p>
          <a:p>
            <a:r>
              <a:rPr lang="en-US" dirty="0"/>
              <a:t>H. </a:t>
            </a:r>
            <a:r>
              <a:rPr lang="en-US" dirty="0" err="1"/>
              <a:t>Szumila</a:t>
            </a:r>
            <a:r>
              <a:rPr lang="en-US" dirty="0"/>
              <a:t>-Vance, APS April meeting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0618" y="228534"/>
            <a:ext cx="273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Baryons: (</a:t>
            </a:r>
            <a:r>
              <a:rPr lang="en-US" sz="2800" b="1" dirty="0" err="1"/>
              <a:t>e,e’p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9131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37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047" y="77721"/>
            <a:ext cx="72001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504D"/>
                </a:solidFill>
                <a:latin typeface="+mn-lt"/>
              </a:rPr>
              <a:t>Probing Color Transparency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218" y="1770"/>
            <a:ext cx="1923830" cy="1658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8" y="974404"/>
            <a:ext cx="5537626" cy="5861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94222" y="2047690"/>
            <a:ext cx="34082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</a:rPr>
              <a:t>GlueX</a:t>
            </a:r>
            <a:r>
              <a:rPr lang="en-US" sz="2400" b="1" u="sng" dirty="0">
                <a:solidFill>
                  <a:srgbClr val="C00000"/>
                </a:solidFill>
              </a:rPr>
              <a:t> advantages:</a:t>
            </a:r>
            <a:endParaRPr lang="en-US" sz="24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Extends |</a:t>
            </a:r>
            <a:r>
              <a:rPr lang="en-US" sz="2400" b="1" dirty="0" err="1">
                <a:solidFill>
                  <a:srgbClr val="C00000"/>
                </a:solidFill>
              </a:rPr>
              <a:t>t</a:t>
            </a:r>
            <a:r>
              <a:rPr lang="en-US" sz="2400" b="1" baseline="-25000" dirty="0" err="1">
                <a:solidFill>
                  <a:srgbClr val="C00000"/>
                </a:solidFill>
              </a:rPr>
              <a:t>max</a:t>
            </a:r>
            <a:r>
              <a:rPr lang="en-US" sz="2400" b="1" dirty="0">
                <a:solidFill>
                  <a:srgbClr val="C00000"/>
                </a:solidFill>
              </a:rPr>
              <a:t>| from 3.5 to &gt;10 !</a:t>
            </a:r>
          </a:p>
          <a:p>
            <a:pPr marL="457200" indent="-457200">
              <a:buFont typeface="+mj-lt"/>
              <a:buAutoNum type="arabicPeriod"/>
            </a:pPr>
            <a:endParaRPr lang="en-US" sz="10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Higher photon energy (enhanced freezing)</a:t>
            </a:r>
          </a:p>
          <a:p>
            <a:pPr marL="457200" indent="-457200">
              <a:buFont typeface="+mj-lt"/>
              <a:buAutoNum type="arabicPeriod"/>
            </a:pPr>
            <a:endParaRPr lang="en-US" sz="10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Study of many baryon-meson final states</a:t>
            </a:r>
          </a:p>
          <a:p>
            <a:pPr marL="457200" indent="-457200">
              <a:buFont typeface="+mj-lt"/>
              <a:buAutoNum type="arabicPeriod"/>
            </a:pPr>
            <a:endParaRPr lang="en-US" sz="10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Wide </a:t>
            </a:r>
            <a:r>
              <a:rPr lang="en-US" sz="2400" b="1" dirty="0" err="1">
                <a:solidFill>
                  <a:srgbClr val="C00000"/>
                </a:solidFill>
              </a:rPr>
              <a:t>c.m</a:t>
            </a:r>
            <a:r>
              <a:rPr lang="en-US" sz="2400" b="1" dirty="0">
                <a:solidFill>
                  <a:srgbClr val="C00000"/>
                </a:solidFill>
              </a:rPr>
              <a:t>. angle coverage.</a:t>
            </a:r>
          </a:p>
        </p:txBody>
      </p:sp>
    </p:spTree>
    <p:extLst>
      <p:ext uri="{BB962C8B-B14F-4D97-AF65-F5344CB8AC3E}">
        <p14:creationId xmlns:p14="http://schemas.microsoft.com/office/powerpoint/2010/main" val="57306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7"/>
          <p:cNvSpPr txBox="1">
            <a:spLocks/>
          </p:cNvSpPr>
          <p:nvPr/>
        </p:nvSpPr>
        <p:spPr>
          <a:xfrm>
            <a:off x="0" y="700996"/>
            <a:ext cx="9144000" cy="2675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Nucleon pairs that are close together in the nucleus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Momentum space: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c.m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momentum,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compared to the Fermi momentum (k</a:t>
            </a:r>
            <a:r>
              <a:rPr kumimoji="0" lang="en-US" sz="3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96B9F3-0498-EC4A-AE1D-5C2C8A1670C0}"/>
              </a:ext>
            </a:extLst>
          </p:cNvPr>
          <p:cNvGrpSpPr/>
          <p:nvPr/>
        </p:nvGrpSpPr>
        <p:grpSpPr>
          <a:xfrm>
            <a:off x="5130977" y="3272324"/>
            <a:ext cx="3374067" cy="2504682"/>
            <a:chOff x="484391" y="3970373"/>
            <a:chExt cx="3374067" cy="25046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61EB3AB-5EB5-8A43-B567-FE74FBA84EC2}"/>
                </a:ext>
              </a:extLst>
            </p:cNvPr>
            <p:cNvCxnSpPr>
              <a:cxnSpLocks/>
            </p:cNvCxnSpPr>
            <p:nvPr/>
          </p:nvCxnSpPr>
          <p:spPr>
            <a:xfrm rot="21424080" flipH="1">
              <a:off x="2169316" y="4415565"/>
              <a:ext cx="247891" cy="508118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triangle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442DF05-24DD-4E40-AFF6-1045C6B0330B}"/>
                </a:ext>
              </a:extLst>
            </p:cNvPr>
            <p:cNvGrpSpPr/>
            <p:nvPr/>
          </p:nvGrpSpPr>
          <p:grpSpPr>
            <a:xfrm rot="21424080">
              <a:off x="484391" y="3970373"/>
              <a:ext cx="3374067" cy="2504682"/>
              <a:chOff x="5166782" y="4221742"/>
              <a:chExt cx="3374067" cy="2504682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6E20239-53E4-9641-A694-08386FBCBC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3228" y="6011100"/>
                <a:ext cx="1227621" cy="553386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B9FD68B-0CE6-AA4E-80FB-A206E0B4A34D}"/>
                  </a:ext>
                </a:extLst>
              </p:cNvPr>
              <p:cNvGrpSpPr/>
              <p:nvPr/>
            </p:nvGrpSpPr>
            <p:grpSpPr>
              <a:xfrm rot="20124448">
                <a:off x="5166782" y="4221742"/>
                <a:ext cx="2237252" cy="2504682"/>
                <a:chOff x="1344298" y="4173930"/>
                <a:chExt cx="2237252" cy="2504682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2175F3B-8A81-C94F-A1D2-3E927A8B3353}"/>
                    </a:ext>
                  </a:extLst>
                </p:cNvPr>
                <p:cNvCxnSpPr/>
                <p:nvPr/>
              </p:nvCxnSpPr>
              <p:spPr>
                <a:xfrm flipH="1" flipV="1">
                  <a:off x="1344298" y="4173930"/>
                  <a:ext cx="871122" cy="1017252"/>
                </a:xfrm>
                <a:prstGeom prst="straightConnector1">
                  <a:avLst/>
                </a:prstGeom>
                <a:ln w="76200" cmpd="sng">
                  <a:solidFill>
                    <a:srgbClr val="FF0000"/>
                  </a:solidFill>
                  <a:headEnd type="none"/>
                  <a:tailEnd type="triangle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E87782F-6F7F-2647-A9F8-D45D47831958}"/>
                    </a:ext>
                  </a:extLst>
                </p:cNvPr>
                <p:cNvSpPr/>
                <p:nvPr/>
              </p:nvSpPr>
              <p:spPr>
                <a:xfrm>
                  <a:off x="2255670" y="5352732"/>
                  <a:ext cx="1325880" cy="1325880"/>
                </a:xfrm>
                <a:prstGeom prst="ellipse">
                  <a:avLst/>
                </a:prstGeom>
                <a:solidFill>
                  <a:srgbClr val="0645FF"/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38DB919-9EF7-1246-93E5-057AB782F438}"/>
                    </a:ext>
                  </a:extLst>
                </p:cNvPr>
                <p:cNvSpPr/>
                <p:nvPr/>
              </p:nvSpPr>
              <p:spPr>
                <a:xfrm>
                  <a:off x="1825102" y="4806798"/>
                  <a:ext cx="1325880" cy="1325880"/>
                </a:xfrm>
                <a:prstGeom prst="ellipse">
                  <a:avLst/>
                </a:prstGeom>
                <a:solidFill>
                  <a:srgbClr val="FF6600"/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14" name="Picture 2" descr="galaxy-wallpapers-11.jpg">
            <a:extLst>
              <a:ext uri="{FF2B5EF4-FFF2-40B4-BE49-F238E27FC236}">
                <a16:creationId xmlns:a16="http://schemas.microsoft.com/office/drawing/2014/main" id="{F12B9A9E-9B8D-E141-863D-992B38755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63" y="3129254"/>
            <a:ext cx="3447683" cy="33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8EE6D6-6ACD-9147-B872-F028B4289BD3}"/>
              </a:ext>
            </a:extLst>
          </p:cNvPr>
          <p:cNvSpPr txBox="1"/>
          <p:nvPr/>
        </p:nvSpPr>
        <p:spPr>
          <a:xfrm>
            <a:off x="0" y="5770933"/>
            <a:ext cx="1390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r-space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8F0C7-D81F-AB40-B138-4CD74A598105}"/>
              </a:ext>
            </a:extLst>
          </p:cNvPr>
          <p:cNvSpPr txBox="1"/>
          <p:nvPr/>
        </p:nvSpPr>
        <p:spPr>
          <a:xfrm>
            <a:off x="4224502" y="5158699"/>
            <a:ext cx="1430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k-space</a:t>
            </a: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60" y="5770933"/>
            <a:ext cx="2361082" cy="5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54" y="6340329"/>
            <a:ext cx="2318481" cy="4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05" y="3570153"/>
            <a:ext cx="285586" cy="4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69" y="4797509"/>
            <a:ext cx="376447" cy="41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How to study SRC? - Break up the pair!"/>
          <p:cNvSpPr txBox="1">
            <a:spLocks noChangeArrowheads="1"/>
          </p:cNvSpPr>
          <p:nvPr/>
        </p:nvSpPr>
        <p:spPr bwMode="auto">
          <a:xfrm>
            <a:off x="245078" y="19351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</a:rPr>
              <a:t>What are SRC ? </a:t>
            </a:r>
          </a:p>
        </p:txBody>
      </p:sp>
    </p:spTree>
    <p:extLst>
      <p:ext uri="{BB962C8B-B14F-4D97-AF65-F5344CB8AC3E}">
        <p14:creationId xmlns:p14="http://schemas.microsoft.com/office/powerpoint/2010/main" val="409688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2"/>
          <p:cNvSpPr txBox="1">
            <a:spLocks/>
          </p:cNvSpPr>
          <p:nvPr/>
        </p:nvSpPr>
        <p:spPr bwMode="auto">
          <a:xfrm>
            <a:off x="7021513" y="65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EB109-4716-407D-96C6-0CD8938738B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allA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1964" r="13126"/>
          <a:stretch>
            <a:fillRect/>
          </a:stretch>
        </p:blipFill>
        <p:spPr bwMode="auto">
          <a:xfrm>
            <a:off x="1066800" y="511175"/>
            <a:ext cx="56721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How to study SRC? - Break up the pair!"/>
          <p:cNvSpPr txBox="1">
            <a:spLocks noChangeArrowheads="1"/>
          </p:cNvSpPr>
          <p:nvPr/>
        </p:nvSpPr>
        <p:spPr bwMode="auto">
          <a:xfrm>
            <a:off x="280988" y="131763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</a:rPr>
              <a:t>How do we study SRC? </a:t>
            </a:r>
          </a:p>
        </p:txBody>
      </p:sp>
      <p:sp>
        <p:nvSpPr>
          <p:cNvPr id="12294" name="Rectangle 31"/>
          <p:cNvSpPr>
            <a:spLocks noChangeArrowheads="1"/>
          </p:cNvSpPr>
          <p:nvPr/>
        </p:nvSpPr>
        <p:spPr bwMode="auto">
          <a:xfrm>
            <a:off x="355361" y="5971269"/>
            <a:ext cx="7641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Exclusive Hard scattering in selected  kinematics</a:t>
            </a:r>
          </a:p>
        </p:txBody>
      </p:sp>
      <p:pic>
        <p:nvPicPr>
          <p:cNvPr id="12295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1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64" y="-19232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2"/>
          <p:cNvSpPr txBox="1">
            <a:spLocks/>
          </p:cNvSpPr>
          <p:nvPr/>
        </p:nvSpPr>
        <p:spPr bwMode="auto">
          <a:xfrm>
            <a:off x="7021513" y="65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EB109-4716-407D-96C6-0CD8938738B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Rectangle 31"/>
          <p:cNvSpPr>
            <a:spLocks noChangeArrowheads="1"/>
          </p:cNvSpPr>
          <p:nvPr/>
        </p:nvSpPr>
        <p:spPr bwMode="auto">
          <a:xfrm>
            <a:off x="118219" y="64670"/>
            <a:ext cx="52906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 Hard electron scattering in </a:t>
            </a:r>
            <a:r>
              <a:rPr lang="en-US" alt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 kinematics</a:t>
            </a:r>
          </a:p>
        </p:txBody>
      </p:sp>
      <p:pic>
        <p:nvPicPr>
          <p:cNvPr id="1229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100" y="1731519"/>
            <a:ext cx="3090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anti-parallel kinematics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100" y="2303314"/>
            <a:ext cx="235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</a:t>
            </a:r>
            <a:r>
              <a:rPr lang="en-US" sz="2400" baseline="-25000" dirty="0" err="1"/>
              <a:t>miss</a:t>
            </a:r>
            <a:r>
              <a:rPr lang="en-US" sz="2400" dirty="0"/>
              <a:t> &gt; 300 MeV/c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9927" y="1094214"/>
            <a:ext cx="214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&gt;1.7 (GeV/c)</a:t>
            </a:r>
            <a:r>
              <a:rPr lang="en-US" sz="2400" baseline="30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2075" y="1731519"/>
            <a:ext cx="135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B</a:t>
            </a:r>
            <a:r>
              <a:rPr lang="en-US" sz="2400" dirty="0"/>
              <a:t>&gt;1.2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50" y="1100850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</a:t>
            </a:r>
            <a:r>
              <a:rPr lang="en-US" sz="2400" baseline="-25000" dirty="0" err="1"/>
              <a:t>in</a:t>
            </a:r>
            <a:r>
              <a:rPr lang="en-US" sz="2400" dirty="0"/>
              <a:t> &gt;5 GeV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160086" y="995282"/>
            <a:ext cx="3638184" cy="803588"/>
            <a:chOff x="362316" y="1474843"/>
            <a:chExt cx="7982278" cy="168455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4865BFB-1008-7045-A751-023F3FC626B0}"/>
                </a:ext>
              </a:extLst>
            </p:cNvPr>
            <p:cNvGrpSpPr/>
            <p:nvPr/>
          </p:nvGrpSpPr>
          <p:grpSpPr>
            <a:xfrm rot="21424080">
              <a:off x="1452648" y="1685868"/>
              <a:ext cx="1888587" cy="1415698"/>
              <a:chOff x="5166782" y="4221742"/>
              <a:chExt cx="3374067" cy="2504682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9DB7B82-09C3-A142-B1CD-DA2FD65D00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3228" y="6011100"/>
                <a:ext cx="1227621" cy="553386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6563DD2-EB93-F444-AF92-4AB4B3C17484}"/>
                  </a:ext>
                </a:extLst>
              </p:cNvPr>
              <p:cNvGrpSpPr/>
              <p:nvPr/>
            </p:nvGrpSpPr>
            <p:grpSpPr>
              <a:xfrm rot="20124448">
                <a:off x="5166782" y="4221742"/>
                <a:ext cx="2237252" cy="2504682"/>
                <a:chOff x="1344298" y="4173930"/>
                <a:chExt cx="2237252" cy="2504682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4554501-541B-4A45-B568-91C8D484D901}"/>
                    </a:ext>
                  </a:extLst>
                </p:cNvPr>
                <p:cNvCxnSpPr/>
                <p:nvPr/>
              </p:nvCxnSpPr>
              <p:spPr>
                <a:xfrm flipH="1" flipV="1">
                  <a:off x="1344298" y="4173930"/>
                  <a:ext cx="871122" cy="1017252"/>
                </a:xfrm>
                <a:prstGeom prst="straightConnector1">
                  <a:avLst/>
                </a:prstGeom>
                <a:ln w="76200" cmpd="sng">
                  <a:solidFill>
                    <a:srgbClr val="FF0000"/>
                  </a:solidFill>
                  <a:headEnd type="none"/>
                  <a:tailEnd type="triangle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EF117B8-9F22-F94A-BFE2-768E096539B7}"/>
                    </a:ext>
                  </a:extLst>
                </p:cNvPr>
                <p:cNvSpPr/>
                <p:nvPr/>
              </p:nvSpPr>
              <p:spPr>
                <a:xfrm>
                  <a:off x="2255670" y="5352732"/>
                  <a:ext cx="1325880" cy="132588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2C93697-1F84-2142-8526-E5AD11F4292E}"/>
                    </a:ext>
                  </a:extLst>
                </p:cNvPr>
                <p:cNvSpPr/>
                <p:nvPr/>
              </p:nvSpPr>
              <p:spPr>
                <a:xfrm>
                  <a:off x="1825102" y="4806798"/>
                  <a:ext cx="1325880" cy="132588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33D1B55-7DC1-E64C-B878-B8E95A78542C}"/>
                </a:ext>
              </a:extLst>
            </p:cNvPr>
            <p:cNvSpPr/>
            <p:nvPr/>
          </p:nvSpPr>
          <p:spPr>
            <a:xfrm>
              <a:off x="362316" y="2355806"/>
              <a:ext cx="1516635" cy="175862"/>
            </a:xfrm>
            <a:custGeom>
              <a:avLst/>
              <a:gdLst>
                <a:gd name="connsiteX0" fmla="*/ 0 w 1828800"/>
                <a:gd name="connsiteY0" fmla="*/ 386891 h 435747"/>
                <a:gd name="connsiteX1" fmla="*/ 234461 w 1828800"/>
                <a:gd name="connsiteY1" fmla="*/ 30 h 435747"/>
                <a:gd name="connsiteX2" fmla="*/ 422030 w 1828800"/>
                <a:gd name="connsiteY2" fmla="*/ 363445 h 435747"/>
                <a:gd name="connsiteX3" fmla="*/ 621323 w 1828800"/>
                <a:gd name="connsiteY3" fmla="*/ 30 h 435747"/>
                <a:gd name="connsiteX4" fmla="*/ 808892 w 1828800"/>
                <a:gd name="connsiteY4" fmla="*/ 375168 h 435747"/>
                <a:gd name="connsiteX5" fmla="*/ 984738 w 1828800"/>
                <a:gd name="connsiteY5" fmla="*/ 58645 h 435747"/>
                <a:gd name="connsiteX6" fmla="*/ 1137138 w 1828800"/>
                <a:gd name="connsiteY6" fmla="*/ 386891 h 435747"/>
                <a:gd name="connsiteX7" fmla="*/ 1301261 w 1828800"/>
                <a:gd name="connsiteY7" fmla="*/ 35199 h 435747"/>
                <a:gd name="connsiteX8" fmla="*/ 1500553 w 1828800"/>
                <a:gd name="connsiteY8" fmla="*/ 433784 h 435747"/>
                <a:gd name="connsiteX9" fmla="*/ 1570892 w 1828800"/>
                <a:gd name="connsiteY9" fmla="*/ 187599 h 435747"/>
                <a:gd name="connsiteX10" fmla="*/ 1828800 w 1828800"/>
                <a:gd name="connsiteY10" fmla="*/ 175876 h 4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00" h="435747">
                  <a:moveTo>
                    <a:pt x="0" y="386891"/>
                  </a:moveTo>
                  <a:cubicBezTo>
                    <a:pt x="82061" y="195414"/>
                    <a:pt x="164123" y="3938"/>
                    <a:pt x="234461" y="30"/>
                  </a:cubicBezTo>
                  <a:cubicBezTo>
                    <a:pt x="304799" y="-3878"/>
                    <a:pt x="357553" y="363445"/>
                    <a:pt x="422030" y="363445"/>
                  </a:cubicBezTo>
                  <a:cubicBezTo>
                    <a:pt x="486507" y="363445"/>
                    <a:pt x="556846" y="-1924"/>
                    <a:pt x="621323" y="30"/>
                  </a:cubicBezTo>
                  <a:cubicBezTo>
                    <a:pt x="685800" y="1984"/>
                    <a:pt x="748323" y="365399"/>
                    <a:pt x="808892" y="375168"/>
                  </a:cubicBezTo>
                  <a:cubicBezTo>
                    <a:pt x="869461" y="384937"/>
                    <a:pt x="930030" y="56691"/>
                    <a:pt x="984738" y="58645"/>
                  </a:cubicBezTo>
                  <a:cubicBezTo>
                    <a:pt x="1039446" y="60599"/>
                    <a:pt x="1084384" y="390799"/>
                    <a:pt x="1137138" y="386891"/>
                  </a:cubicBezTo>
                  <a:cubicBezTo>
                    <a:pt x="1189892" y="382983"/>
                    <a:pt x="1240692" y="27384"/>
                    <a:pt x="1301261" y="35199"/>
                  </a:cubicBezTo>
                  <a:cubicBezTo>
                    <a:pt x="1361830" y="43014"/>
                    <a:pt x="1455615" y="408384"/>
                    <a:pt x="1500553" y="433784"/>
                  </a:cubicBezTo>
                  <a:cubicBezTo>
                    <a:pt x="1545491" y="459184"/>
                    <a:pt x="1516184" y="230584"/>
                    <a:pt x="1570892" y="187599"/>
                  </a:cubicBezTo>
                  <a:cubicBezTo>
                    <a:pt x="1625600" y="144614"/>
                    <a:pt x="1727200" y="160245"/>
                    <a:pt x="1828800" y="175876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2D977B2-2F36-324E-947C-C3D09DA70AA3}"/>
                </a:ext>
              </a:extLst>
            </p:cNvPr>
            <p:cNvGrpSpPr/>
            <p:nvPr/>
          </p:nvGrpSpPr>
          <p:grpSpPr>
            <a:xfrm rot="21424080">
              <a:off x="5438815" y="1474843"/>
              <a:ext cx="2905779" cy="1443210"/>
              <a:chOff x="5601680" y="4011124"/>
              <a:chExt cx="5191339" cy="2553362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A29C6D9-1FB4-3945-A299-E99E19D04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3228" y="6011100"/>
                <a:ext cx="1227621" cy="553386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6470A21-8283-3040-9867-6996725DE7F2}"/>
                  </a:ext>
                </a:extLst>
              </p:cNvPr>
              <p:cNvGrpSpPr/>
              <p:nvPr/>
            </p:nvGrpSpPr>
            <p:grpSpPr>
              <a:xfrm rot="20124448">
                <a:off x="5601680" y="4011124"/>
                <a:ext cx="5191339" cy="1871814"/>
                <a:chOff x="1825102" y="4806798"/>
                <a:chExt cx="5191339" cy="1871814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FC2D1A6-7DE7-314B-BFAB-21E117B87B26}"/>
                    </a:ext>
                  </a:extLst>
                </p:cNvPr>
                <p:cNvSpPr/>
                <p:nvPr/>
              </p:nvSpPr>
              <p:spPr>
                <a:xfrm>
                  <a:off x="2255670" y="5352732"/>
                  <a:ext cx="1325880" cy="132588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7E553C94-C9EA-F846-9795-AE8A0030D0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51472" flipV="1">
                  <a:off x="2422340" y="6149460"/>
                  <a:ext cx="4594101" cy="249464"/>
                </a:xfrm>
                <a:prstGeom prst="straightConnector1">
                  <a:avLst/>
                </a:prstGeom>
                <a:ln w="76200" cmpd="sng">
                  <a:solidFill>
                    <a:srgbClr val="FF0000"/>
                  </a:solidFill>
                  <a:headEnd type="none"/>
                  <a:tailEnd type="triangle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11E9BCA-1E67-2D4D-A90F-C22F19F40C89}"/>
                    </a:ext>
                  </a:extLst>
                </p:cNvPr>
                <p:cNvSpPr/>
                <p:nvPr/>
              </p:nvSpPr>
              <p:spPr>
                <a:xfrm>
                  <a:off x="1825102" y="4806798"/>
                  <a:ext cx="1325880" cy="132588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662940" h="662940"/>
                  <a:bevelB w="662940" h="66294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613AA67D-D05E-2646-8FEC-E1EA807CCA91}"/>
                </a:ext>
              </a:extLst>
            </p:cNvPr>
            <p:cNvSpPr/>
            <p:nvPr/>
          </p:nvSpPr>
          <p:spPr>
            <a:xfrm>
              <a:off x="3927220" y="1728079"/>
              <a:ext cx="734518" cy="143131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02752" y="2924546"/>
            <a:ext cx="7400533" cy="3859800"/>
            <a:chOff x="1342037" y="2875109"/>
            <a:chExt cx="7400533" cy="3859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2037" y="2875109"/>
              <a:ext cx="7400533" cy="3859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61178" y="6226607"/>
              <a:ext cx="11632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SRC-FSI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C2F3EF-47BA-3642-9E2C-6D2A768DB61C}"/>
              </a:ext>
            </a:extLst>
          </p:cNvPr>
          <p:cNvSpPr txBox="1"/>
          <p:nvPr/>
        </p:nvSpPr>
        <p:spPr>
          <a:xfrm>
            <a:off x="7805738" y="189674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e,e’NN</a:t>
            </a:r>
            <a:r>
              <a:rPr lang="en-US" dirty="0"/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1429230" y="4633472"/>
            <a:ext cx="4993583" cy="224950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24401" y="4864602"/>
            <a:ext cx="2757828" cy="200551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80273" y="2859672"/>
            <a:ext cx="4717997" cy="2104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18408" y="2966560"/>
            <a:ext cx="1592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Suppressed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89825" y="3270276"/>
            <a:ext cx="18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be neglected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0989" y="3969242"/>
            <a:ext cx="2869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Dominant contribution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7735" y="4288065"/>
            <a:ext cx="239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Factorized cross section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5337" y="6426129"/>
            <a:ext cx="239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Can be calculated</a:t>
            </a:r>
          </a:p>
        </p:txBody>
      </p:sp>
    </p:spTree>
    <p:extLst>
      <p:ext uri="{BB962C8B-B14F-4D97-AF65-F5344CB8AC3E}">
        <p14:creationId xmlns:p14="http://schemas.microsoft.com/office/powerpoint/2010/main" val="35080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7" grpId="0" animBg="1"/>
      <p:bldP spid="19" grpId="0"/>
      <p:bldP spid="20" grpId="0"/>
      <p:bldP spid="9" grpId="0"/>
      <p:bldP spid="1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" y="-23617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FF68D0-AA77-6D4B-A35F-F257D972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11" y="-365736"/>
            <a:ext cx="2847593" cy="2698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4FA33-D86D-F640-87E2-771EDBB896CA}"/>
              </a:ext>
            </a:extLst>
          </p:cNvPr>
          <p:cNvSpPr txBox="1"/>
          <p:nvPr/>
        </p:nvSpPr>
        <p:spPr>
          <a:xfrm>
            <a:off x="5265884" y="1740257"/>
            <a:ext cx="384848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566, 354 (2019),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560, 617 (2018),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PRL 122, 172502 (2019),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PRL 121, 09201 (2018),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Lett. B, In-Print (2019),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1902.06358.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Lett. B 791, 242 (2019),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Lett. B 793, 360 (2019),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Lett. B 780, 211 (2018),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Lett. B 785, 304 (2018),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1812.08051,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err="1">
                <a:latin typeface="Calibri" panose="020F0502020204030204"/>
              </a:rPr>
              <a:t>arXiv</a:t>
            </a:r>
            <a:r>
              <a:rPr lang="en-US" sz="2200" dirty="0">
                <a:latin typeface="Calibri" panose="020F0502020204030204"/>
              </a:rPr>
              <a:t>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1907.03658.</a:t>
            </a:r>
          </a:p>
        </p:txBody>
      </p:sp>
      <p:sp>
        <p:nvSpPr>
          <p:cNvPr id="6" name="How to study SRC? - Break up the pair!"/>
          <p:cNvSpPr txBox="1">
            <a:spLocks noChangeArrowheads="1"/>
          </p:cNvSpPr>
          <p:nvPr/>
        </p:nvSpPr>
        <p:spPr bwMode="auto">
          <a:xfrm>
            <a:off x="280988" y="131763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</a:rPr>
              <a:t>Why do we study SRC? </a:t>
            </a:r>
          </a:p>
        </p:txBody>
      </p:sp>
      <p:pic>
        <p:nvPicPr>
          <p:cNvPr id="8" name="Picture 7" descr="../../../../../../../Desktop/Screen%20Shot%202017-09-19%20at%">
            <a:extLst>
              <a:ext uri="{FF2B5EF4-FFF2-40B4-BE49-F238E27FC236}">
                <a16:creationId xmlns:a16="http://schemas.microsoft.com/office/drawing/2014/main" id="{61ED7C70-38EA-6D48-ACDA-3EFEF141A8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11" y="737816"/>
            <a:ext cx="3065169" cy="1963424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FE50E3-E267-DF47-88AB-444A6669C2E8}"/>
              </a:ext>
            </a:extLst>
          </p:cNvPr>
          <p:cNvSpPr txBox="1"/>
          <p:nvPr/>
        </p:nvSpPr>
        <p:spPr>
          <a:xfrm>
            <a:off x="1775695" y="854174"/>
            <a:ext cx="13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2018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5C67CA-5885-F84F-8FC1-290513D938E9}"/>
              </a:ext>
            </a:extLst>
          </p:cNvPr>
          <p:cNvGrpSpPr/>
          <p:nvPr/>
        </p:nvGrpSpPr>
        <p:grpSpPr>
          <a:xfrm>
            <a:off x="229574" y="4832047"/>
            <a:ext cx="3054191" cy="2015036"/>
            <a:chOff x="5042437" y="2393143"/>
            <a:chExt cx="3375549" cy="21773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C5FAC9-7E65-7D40-B188-E081D7B67A13}"/>
                </a:ext>
              </a:extLst>
            </p:cNvPr>
            <p:cNvSpPr/>
            <p:nvPr/>
          </p:nvSpPr>
          <p:spPr>
            <a:xfrm>
              <a:off x="5042437" y="2393143"/>
              <a:ext cx="3375549" cy="1069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B6676A-0A84-7147-A876-EE463680E095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319" r="6453" b="4563"/>
            <a:stretch/>
          </p:blipFill>
          <p:spPr bwMode="auto">
            <a:xfrm>
              <a:off x="5042437" y="2462593"/>
              <a:ext cx="3375549" cy="21079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844BAD-F59E-AD43-A0EF-F55EE19FB9FD}"/>
                </a:ext>
              </a:extLst>
            </p:cNvPr>
            <p:cNvSpPr txBox="1"/>
            <p:nvPr/>
          </p:nvSpPr>
          <p:spPr>
            <a:xfrm>
              <a:off x="5505202" y="3699128"/>
              <a:ext cx="1746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Being submitted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9FA2179-05F5-B947-9B58-109F1FB6AB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13"/>
          <a:stretch/>
        </p:blipFill>
        <p:spPr>
          <a:xfrm>
            <a:off x="182367" y="2800317"/>
            <a:ext cx="3054191" cy="19634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FE50E3-E267-DF47-88AB-444A6669C2E8}"/>
              </a:ext>
            </a:extLst>
          </p:cNvPr>
          <p:cNvSpPr txBox="1"/>
          <p:nvPr/>
        </p:nvSpPr>
        <p:spPr>
          <a:xfrm>
            <a:off x="382663" y="2883808"/>
            <a:ext cx="13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E249FC-3FEA-9541-81AC-8D9382FA27D6}"/>
              </a:ext>
            </a:extLst>
          </p:cNvPr>
          <p:cNvSpPr txBox="1"/>
          <p:nvPr/>
        </p:nvSpPr>
        <p:spPr>
          <a:xfrm>
            <a:off x="3467874" y="976845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689B52-5A33-2B43-B408-BC85A708D564}"/>
              </a:ext>
            </a:extLst>
          </p:cNvPr>
          <p:cNvSpPr txBox="1"/>
          <p:nvPr/>
        </p:nvSpPr>
        <p:spPr>
          <a:xfrm>
            <a:off x="3448913" y="6212653"/>
            <a:ext cx="1862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 Interaction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79173A-89F7-E645-BC59-17EF4A69601B}"/>
              </a:ext>
            </a:extLst>
          </p:cNvPr>
          <p:cNvSpPr txBox="1"/>
          <p:nvPr/>
        </p:nvSpPr>
        <p:spPr>
          <a:xfrm>
            <a:off x="3372853" y="3087501"/>
            <a:ext cx="1969092" cy="5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Nucleon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Sub-Structure</a:t>
            </a:r>
          </a:p>
        </p:txBody>
      </p:sp>
      <p:sp>
        <p:nvSpPr>
          <p:cNvPr id="3" name="TextBox 2"/>
          <p:cNvSpPr txBox="1"/>
          <p:nvPr/>
        </p:nvSpPr>
        <p:spPr>
          <a:xfrm rot="20559519">
            <a:off x="7615492" y="109979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2018-19</a:t>
            </a:r>
          </a:p>
        </p:txBody>
      </p:sp>
    </p:spTree>
    <p:extLst>
      <p:ext uri="{BB962C8B-B14F-4D97-AF65-F5344CB8AC3E}">
        <p14:creationId xmlns:p14="http://schemas.microsoft.com/office/powerpoint/2010/main" val="57537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8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2"/>
          <p:cNvSpPr txBox="1">
            <a:spLocks/>
          </p:cNvSpPr>
          <p:nvPr/>
        </p:nvSpPr>
        <p:spPr bwMode="auto">
          <a:xfrm>
            <a:off x="7021513" y="65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EB109-4716-407D-96C6-0CD8938738B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Rectangle 31"/>
          <p:cNvSpPr>
            <a:spLocks noChangeArrowheads="1"/>
          </p:cNvSpPr>
          <p:nvPr/>
        </p:nvSpPr>
        <p:spPr bwMode="auto">
          <a:xfrm>
            <a:off x="144707" y="46188"/>
            <a:ext cx="7385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 Hard scattering in selected  kinematics</a:t>
            </a:r>
          </a:p>
        </p:txBody>
      </p:sp>
      <p:pic>
        <p:nvPicPr>
          <p:cNvPr id="12295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037508"/>
              </p:ext>
            </p:extLst>
          </p:nvPr>
        </p:nvGraphicFramePr>
        <p:xfrm>
          <a:off x="250941" y="5352315"/>
          <a:ext cx="6881752" cy="71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5" imgW="2209680" imgH="228600" progId="Equation.DSMT4">
                  <p:embed/>
                </p:oleObj>
              </mc:Choice>
              <mc:Fallback>
                <p:oleObj name="Equation" r:id="rId5" imgW="220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941" y="5352315"/>
                        <a:ext cx="6881752" cy="71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89220"/>
              </p:ext>
            </p:extLst>
          </p:nvPr>
        </p:nvGraphicFramePr>
        <p:xfrm>
          <a:off x="4745841" y="6156354"/>
          <a:ext cx="43910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7" imgW="1714320" imgH="342720" progId="Equation.DSMT4">
                  <p:embed/>
                </p:oleObj>
              </mc:Choice>
              <mc:Fallback>
                <p:oleObj name="Equation" r:id="rId7" imgW="1714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5841" y="6156354"/>
                        <a:ext cx="4391025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4239490" y="4289363"/>
            <a:ext cx="233990" cy="357324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-Up Arrow 3"/>
          <p:cNvSpPr/>
          <p:nvPr/>
        </p:nvSpPr>
        <p:spPr>
          <a:xfrm rot="5400000">
            <a:off x="4375318" y="6179160"/>
            <a:ext cx="316202" cy="438228"/>
          </a:xfrm>
          <a:prstGeom prst="bentUpArrow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30622" y="6151096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GCF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990BEE-8AD8-9946-BAAE-E1295E279CCA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" t="-1862" r="-1243" b="-1974"/>
          <a:stretch/>
        </p:blipFill>
        <p:spPr bwMode="auto">
          <a:xfrm>
            <a:off x="110394" y="563378"/>
            <a:ext cx="7612209" cy="47157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474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5BD-2C8F-E849-A586-DD48EF8A7D8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72061"/>
              </p:ext>
            </p:extLst>
          </p:nvPr>
        </p:nvGraphicFramePr>
        <p:xfrm>
          <a:off x="132932" y="180130"/>
          <a:ext cx="8543926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3" imgW="2743200" imgH="342720" progId="Equation.DSMT4">
                  <p:embed/>
                </p:oleObj>
              </mc:Choice>
              <mc:Fallback>
                <p:oleObj name="Equation" r:id="rId3" imgW="2743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932" y="180130"/>
                        <a:ext cx="8543926" cy="1069975"/>
                      </a:xfrm>
                      <a:prstGeom prst="rect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132932" y="1250432"/>
            <a:ext cx="345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Off  shell </a:t>
            </a:r>
            <a:r>
              <a:rPr lang="en-US" dirty="0" err="1">
                <a:solidFill>
                  <a:srgbClr val="0070C0"/>
                </a:solidFill>
              </a:rPr>
              <a:t>eN</a:t>
            </a:r>
            <a:r>
              <a:rPr lang="en-US" dirty="0">
                <a:solidFill>
                  <a:srgbClr val="0070C0"/>
                </a:solidFill>
              </a:rPr>
              <a:t> cross section</a:t>
            </a:r>
          </a:p>
          <a:p>
            <a:r>
              <a:rPr lang="en-US" dirty="0">
                <a:solidFill>
                  <a:srgbClr val="0070C0"/>
                </a:solidFill>
              </a:rPr>
              <a:t>De Forest, NP (1983)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8168" y="288758"/>
            <a:ext cx="731520" cy="66571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7905" y="1913689"/>
            <a:ext cx="343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</a:t>
            </a:r>
          </a:p>
          <a:p>
            <a:pPr algn="ctr"/>
            <a:r>
              <a:rPr lang="en-US" dirty="0"/>
              <a:t>Cohen, PRL (2018)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30" y="2576946"/>
            <a:ext cx="4133203" cy="24475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2087" y="288758"/>
            <a:ext cx="1483895" cy="668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8780" y="1913984"/>
            <a:ext cx="3792354" cy="3110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2932" y="1252789"/>
            <a:ext cx="3187784" cy="59676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077" y="1837022"/>
            <a:ext cx="2293438" cy="17561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8777" y="3460975"/>
            <a:ext cx="278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Glauber</a:t>
            </a:r>
            <a:r>
              <a:rPr lang="en-US" dirty="0"/>
              <a:t> calc. tested by data </a:t>
            </a:r>
          </a:p>
          <a:p>
            <a:pPr algn="ctr"/>
            <a:r>
              <a:rPr lang="en-US" dirty="0"/>
              <a:t>M. </a:t>
            </a:r>
            <a:r>
              <a:rPr lang="en-US" dirty="0" err="1"/>
              <a:t>Duer</a:t>
            </a:r>
            <a:r>
              <a:rPr lang="en-US" dirty="0"/>
              <a:t>, PLB In-Press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45338" y="288758"/>
            <a:ext cx="731520" cy="72474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60146" y="1800675"/>
            <a:ext cx="2681901" cy="23066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825" y="5138343"/>
            <a:ext cx="2888738" cy="17312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-1" y="5140542"/>
            <a:ext cx="2472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ab-initio QMC </a:t>
            </a:r>
          </a:p>
          <a:p>
            <a:r>
              <a:rPr lang="en-US" dirty="0"/>
              <a:t>R. Cruz-Torres et al. </a:t>
            </a:r>
          </a:p>
          <a:p>
            <a:r>
              <a:rPr lang="en-US" dirty="0"/>
              <a:t>arXiv:1907.10003</a:t>
            </a:r>
          </a:p>
          <a:p>
            <a:r>
              <a:rPr lang="en-US" dirty="0"/>
              <a:t>+ Weiss PLB (2019)</a:t>
            </a:r>
          </a:p>
          <a:p>
            <a:r>
              <a:rPr lang="en-US" dirty="0"/>
              <a:t>+ Weiss PLB (2018)</a:t>
            </a:r>
          </a:p>
          <a:p>
            <a:r>
              <a:rPr lang="en-US" dirty="0"/>
              <a:t>+ Cruz-Torres PLB (2018)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58843" y="265546"/>
            <a:ext cx="731520" cy="6889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3590" y="5093334"/>
            <a:ext cx="5145154" cy="17646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63022" y="4308504"/>
            <a:ext cx="3391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Probe of NN interaction at previously unreachable short distances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5451866" y="180130"/>
            <a:ext cx="2402349" cy="885446"/>
          </a:xfrm>
          <a:prstGeom prst="wedgeEllipseCallout">
            <a:avLst>
              <a:gd name="adj1" fmla="val -43761"/>
              <a:gd name="adj2" fmla="val 416990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2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25237</TotalTime>
  <Words>1426</Words>
  <Application>Microsoft Macintosh PowerPoint</Application>
  <PresentationFormat>On-screen Show (4:3)</PresentationFormat>
  <Paragraphs>301</Paragraphs>
  <Slides>37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2_Office Theme</vt:lpstr>
      <vt:lpstr>Equation</vt:lpstr>
      <vt:lpstr>Équation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Example of expected accuracy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</dc:title>
  <dc:subject/>
  <dc:creator>Maria</dc:creator>
  <cp:keywords/>
  <dc:description/>
  <cp:lastModifiedBy>Or Hen</cp:lastModifiedBy>
  <cp:revision>400</cp:revision>
  <cp:lastPrinted>2017-04-17T16:06:59Z</cp:lastPrinted>
  <dcterms:created xsi:type="dcterms:W3CDTF">2016-11-30T17:46:29Z</dcterms:created>
  <dcterms:modified xsi:type="dcterms:W3CDTF">2019-07-29T13:08:51Z</dcterms:modified>
  <cp:category/>
</cp:coreProperties>
</file>