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7" r:id="rId2"/>
    <p:sldMasterId id="2147483701" r:id="rId3"/>
    <p:sldMasterId id="2147483707" r:id="rId4"/>
  </p:sldMasterIdLst>
  <p:notesMasterIdLst>
    <p:notesMasterId r:id="rId22"/>
  </p:notesMasterIdLst>
  <p:sldIdLst>
    <p:sldId id="304" r:id="rId5"/>
    <p:sldId id="307" r:id="rId6"/>
    <p:sldId id="308" r:id="rId7"/>
    <p:sldId id="294" r:id="rId8"/>
    <p:sldId id="282" r:id="rId9"/>
    <p:sldId id="283" r:id="rId10"/>
    <p:sldId id="309" r:id="rId11"/>
    <p:sldId id="310" r:id="rId12"/>
    <p:sldId id="284" r:id="rId13"/>
    <p:sldId id="281" r:id="rId14"/>
    <p:sldId id="288" r:id="rId15"/>
    <p:sldId id="301" r:id="rId16"/>
    <p:sldId id="300" r:id="rId17"/>
    <p:sldId id="285" r:id="rId18"/>
    <p:sldId id="287" r:id="rId19"/>
    <p:sldId id="289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BE0"/>
    <a:srgbClr val="7BB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 sz="10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4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 sz="10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90" y="1720796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16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56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6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90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2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6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56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18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44" y="659732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44" y="5588014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75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519460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519462"/>
            <a:ext cx="2133600" cy="190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092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092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919" y="240541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26808" y="6467336"/>
            <a:ext cx="536158" cy="303364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2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5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4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90" y="1720796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16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56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6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90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4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2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5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56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18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44" y="659732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44" y="5588014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6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5EB0-8B6F-D24C-BF93-4192F4CAB39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20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2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2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4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4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71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" y="1394379"/>
            <a:ext cx="8199457" cy="4803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 txBox="1">
            <a:spLocks noGrp="1"/>
          </p:cNvSpPr>
          <p:nvPr>
            <p:ph type="ctrTitle"/>
          </p:nvPr>
        </p:nvSpPr>
        <p:spPr>
          <a:xfrm>
            <a:off x="304393" y="505595"/>
            <a:ext cx="7937298" cy="4801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PAC47 Charge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2271" y="1394380"/>
            <a:ext cx="2590108" cy="866205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endParaRPr lang="en-US" sz="1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Robert McKeown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PAC47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July 29, 2019</a:t>
            </a:r>
            <a:endParaRPr lang="en-US" sz="1800" dirty="0">
              <a:solidFill>
                <a:srgbClr val="5E5E5E"/>
              </a:solidFill>
              <a:latin typeface="Arial" charset="0"/>
              <a:cs typeface="+mn-cs"/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911" y="877803"/>
            <a:ext cx="80521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newly approved Stage II  proposals, PAC should consider if any of these should be included in the “High Impact” category to receive priority for scheduling in the early (first 3-5 years) running. (Since we are in the 2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 year – do we continue this process?)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155244"/>
            <a:ext cx="8464378" cy="538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Draft report text must be complete before closeout on Thursday. We will review all the draft text Thursday morning before the closeout.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Susan Brown will assemble the draft text into a report for a final round of edits by email during 2 weeks following the PAC meeting.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User Chair on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060651"/>
            <a:ext cx="8464378" cy="5381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Monitor communications between PAC and spokespersons – identify issues.</a:t>
            </a:r>
          </a:p>
          <a:p>
            <a:r>
              <a:rPr lang="en-US" sz="2800" dirty="0" smtClean="0"/>
              <a:t>Monitor PAC meeting proceedings for conflicts of interest.</a:t>
            </a:r>
          </a:p>
          <a:p>
            <a:r>
              <a:rPr lang="en-US" sz="2800" dirty="0" smtClean="0"/>
              <a:t>Monitor PAC meeting proceedings to identify issues of fairness and ethical behavior.</a:t>
            </a:r>
          </a:p>
          <a:p>
            <a:r>
              <a:rPr lang="en-US" sz="2800" dirty="0" smtClean="0"/>
              <a:t>Participate in all scientific discussions to provide additional expertise (except where there is a conflict of interest)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 with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Communication with PAC members should be limited to: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Submission of proposal before the deadline</a:t>
            </a:r>
          </a:p>
          <a:p>
            <a:endParaRPr lang="en-US" sz="2800" dirty="0" smtClean="0"/>
          </a:p>
          <a:p>
            <a:r>
              <a:rPr lang="en-US" sz="2800" dirty="0" smtClean="0"/>
              <a:t>Presentation/discussion at PAC meeting, must be in-person (not remote connection)</a:t>
            </a:r>
          </a:p>
          <a:p>
            <a:endParaRPr lang="en-US" sz="2800" dirty="0" smtClean="0"/>
          </a:p>
          <a:p>
            <a:r>
              <a:rPr lang="en-US" sz="2800" dirty="0" smtClean="0"/>
              <a:t>Responses from spokespersons and/or contact person to inquiries from PAC for further information or clarification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Note: TAC and Theory reports are not public documents – please do not distribute beyond your collaboration.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Proposals for PAC47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5" y="5571102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002, 003, 004, would be Stage II if approved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001, 005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" y="1773958"/>
            <a:ext cx="9080578" cy="23345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Running Additions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77" y="4830812"/>
            <a:ext cx="792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run in parallel with previously approved or conditionally approved  proposals. So they are considered already approved (or conditional)  and are presented by collaborations – the PAC will provide a written comment for each of these  in the report.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7" y="1530553"/>
            <a:ext cx="8631381" cy="11136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409" y="2572890"/>
            <a:ext cx="8621489" cy="5983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Intent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433" y="4722126"/>
            <a:ext cx="832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Letters of intent will be given the same “rights” to their scientific ideas as are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afforded to deferred experiments: LOI has established a claim to a physics measurement that lasts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two successive PAC meetings.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7134" y="2582130"/>
            <a:ext cx="515639" cy="276999"/>
          </a:xfrm>
          <a:prstGeom prst="rect">
            <a:avLst/>
          </a:prstGeom>
          <a:solidFill>
            <a:srgbClr val="B6DB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5" y="1076417"/>
            <a:ext cx="8740525" cy="29046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39" y="1191321"/>
            <a:ext cx="8462962" cy="1884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5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81476"/>
              </p:ext>
            </p:extLst>
          </p:nvPr>
        </p:nvGraphicFramePr>
        <p:xfrm>
          <a:off x="99059" y="1180832"/>
          <a:ext cx="8945734" cy="4750675"/>
        </p:xfrm>
        <a:graphic>
          <a:graphicData uri="http://schemas.openxmlformats.org/drawingml/2006/table">
            <a:tbl>
              <a:tblPr/>
              <a:tblGrid>
                <a:gridCol w="4252888">
                  <a:extLst>
                    <a:ext uri="{9D8B030D-6E8A-4147-A177-3AD203B41FA5}">
                      <a16:colId xmlns:a16="http://schemas.microsoft.com/office/drawing/2014/main" val="3428112501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830321254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1017281356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1401238562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147170714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313923"/>
                    </a:ext>
                  </a:extLst>
                </a:gridCol>
                <a:gridCol w="782141">
                  <a:extLst>
                    <a:ext uri="{9D8B030D-6E8A-4147-A177-3AD203B41FA5}">
                      <a16:colId xmlns:a16="http://schemas.microsoft.com/office/drawing/2014/main" val="3013657886"/>
                    </a:ext>
                  </a:extLst>
                </a:gridCol>
              </a:tblGrid>
              <a:tr h="412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83763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Hadron spectra as probes of QCD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22787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transverse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72450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longitudinal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6799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3D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528095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8898"/>
                  </a:ext>
                </a:extLst>
              </a:tr>
              <a:tr h="867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25316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59793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Completed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95523"/>
                  </a:ext>
                </a:extLst>
              </a:tr>
              <a:tr h="433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Remaining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Experiments – PAC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067" y="6098004"/>
            <a:ext cx="265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Decade of Experiments!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9295" y="977123"/>
          <a:ext cx="8873264" cy="4817517"/>
        </p:xfrm>
        <a:graphic>
          <a:graphicData uri="http://schemas.openxmlformats.org/drawingml/2006/table">
            <a:tbl>
              <a:tblPr/>
              <a:tblGrid>
                <a:gridCol w="4698638">
                  <a:extLst>
                    <a:ext uri="{9D8B030D-6E8A-4147-A177-3AD203B41FA5}">
                      <a16:colId xmlns:a16="http://schemas.microsoft.com/office/drawing/2014/main" val="2881383327"/>
                    </a:ext>
                  </a:extLst>
                </a:gridCol>
                <a:gridCol w="698682">
                  <a:extLst>
                    <a:ext uri="{9D8B030D-6E8A-4147-A177-3AD203B41FA5}">
                      <a16:colId xmlns:a16="http://schemas.microsoft.com/office/drawing/2014/main" val="1975528030"/>
                    </a:ext>
                  </a:extLst>
                </a:gridCol>
                <a:gridCol w="663748">
                  <a:extLst>
                    <a:ext uri="{9D8B030D-6E8A-4147-A177-3AD203B41FA5}">
                      <a16:colId xmlns:a16="http://schemas.microsoft.com/office/drawing/2014/main" val="4021855354"/>
                    </a:ext>
                  </a:extLst>
                </a:gridCol>
                <a:gridCol w="663748">
                  <a:extLst>
                    <a:ext uri="{9D8B030D-6E8A-4147-A177-3AD203B41FA5}">
                      <a16:colId xmlns:a16="http://schemas.microsoft.com/office/drawing/2014/main" val="3979208202"/>
                    </a:ext>
                  </a:extLst>
                </a:gridCol>
                <a:gridCol w="768551">
                  <a:extLst>
                    <a:ext uri="{9D8B030D-6E8A-4147-A177-3AD203B41FA5}">
                      <a16:colId xmlns:a16="http://schemas.microsoft.com/office/drawing/2014/main" val="1064732732"/>
                    </a:ext>
                  </a:extLst>
                </a:gridCol>
                <a:gridCol w="646281">
                  <a:extLst>
                    <a:ext uri="{9D8B030D-6E8A-4147-A177-3AD203B41FA5}">
                      <a16:colId xmlns:a16="http://schemas.microsoft.com/office/drawing/2014/main" val="2015425206"/>
                    </a:ext>
                  </a:extLst>
                </a:gridCol>
                <a:gridCol w="733616">
                  <a:extLst>
                    <a:ext uri="{9D8B030D-6E8A-4147-A177-3AD203B41FA5}">
                      <a16:colId xmlns:a16="http://schemas.microsoft.com/office/drawing/2014/main" val="397127944"/>
                    </a:ext>
                  </a:extLst>
                </a:gridCol>
              </a:tblGrid>
              <a:tr h="432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98768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Hadron spectra as probes of QCD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44516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transverse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370.5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44911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longitudinal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13814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3D structure of the hadrons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94950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15152"/>
                  </a:ext>
                </a:extLst>
              </a:tr>
              <a:tr h="437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12187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4704.5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67566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- Without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917.5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4184.5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92755"/>
                  </a:ext>
                </a:extLst>
              </a:tr>
              <a:tr h="423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(includes MIE)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3626.5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35164"/>
                  </a:ext>
                </a:extLst>
              </a:tr>
              <a:tr h="356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(without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SoLID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917.5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3106.5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798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Completed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176.5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118.0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623.5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5472"/>
                  </a:ext>
                </a:extLst>
              </a:tr>
              <a:tr h="346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Remaining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7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0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PAC47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00005"/>
            <a:ext cx="8458199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50" dirty="0" smtClean="0"/>
          </a:p>
          <a:p>
            <a:pPr lvl="0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b="1" u="sng" dirty="0" smtClean="0">
                <a:latin typeface="Arial" pitchFamily="34" charset="0"/>
                <a:cs typeface="Arial" pitchFamily="34" charset="0"/>
              </a:rPr>
              <a:t>Charge</a:t>
            </a:r>
            <a:r>
              <a:rPr lang="en-US" sz="175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new proposals, previously conditionally approved proposals, and letters of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intent</a:t>
            </a:r>
            <a:r>
              <a:rPr lang="en-US" sz="175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experiments that will utilize the 12 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upgrade of CEBAF and provide advice on their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scientific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merit, technical feasibility and resource requirements.</a:t>
            </a:r>
          </a:p>
          <a:p>
            <a:r>
              <a:rPr lang="en-US" sz="175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proposals with high-quality physics that, represent high quality physics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the range of scientific importance represented by the previously approved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  12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proposals and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recommend for 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approval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Also provide a recommendation on scientific rating and beam time allocation for proposals newly recommended for approval.</a:t>
            </a:r>
          </a:p>
          <a:p>
            <a:pPr lvl="0"/>
            <a:endParaRPr lang="en-US" sz="175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other proposals with physics that have the potential for falling into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this category pending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clarification of scientific and/or technical issues and recommend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conditional approval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Provide comments on technical and scientific issues that should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be addressed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by the proponents prior to review at a future PAC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304800"/>
            <a:ext cx="2263248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 new </a:t>
            </a:r>
            <a:r>
              <a:rPr lang="en-US" dirty="0" smtClean="0">
                <a:solidFill>
                  <a:srgbClr val="C00000"/>
                </a:solidFill>
              </a:rPr>
              <a:t>proposals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en-US" dirty="0">
                <a:solidFill>
                  <a:srgbClr val="C00000"/>
                </a:solidFill>
              </a:rPr>
              <a:t>run group </a:t>
            </a:r>
            <a:r>
              <a:rPr lang="en-US" dirty="0" smtClean="0">
                <a:solidFill>
                  <a:srgbClr val="C00000"/>
                </a:solidFill>
              </a:rPr>
              <a:t>additions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7 letters of </a:t>
            </a:r>
            <a:r>
              <a:rPr lang="en-US" dirty="0" smtClean="0">
                <a:solidFill>
                  <a:srgbClr val="C00000"/>
                </a:solidFill>
              </a:rPr>
              <a:t>intent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896" y="1272448"/>
            <a:ext cx="5794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types: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	Approval pending technical review, </a:t>
            </a: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no need to return to PAC</a:t>
            </a:r>
          </a:p>
          <a:p>
            <a:pPr>
              <a:tabLst>
                <a:tab pos="804863" algn="l"/>
              </a:tabLst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C2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Approval pending further review by</a:t>
            </a:r>
          </a:p>
          <a:p>
            <a:pPr>
              <a:tabLst>
                <a:tab pos="8048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future PAC</a:t>
            </a:r>
          </a:p>
          <a:p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Proposals with Parallel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sz="2800" dirty="0" smtClean="0"/>
              <a:t>Parallel </a:t>
            </a:r>
            <a:r>
              <a:rPr lang="en-US" sz="2800" dirty="0"/>
              <a:t>running </a:t>
            </a:r>
            <a:r>
              <a:rPr lang="en-US" sz="2800" dirty="0" smtClean="0"/>
              <a:t>procedure</a:t>
            </a:r>
          </a:p>
          <a:p>
            <a:pPr marL="463550" indent="-463550"/>
            <a:endParaRPr lang="en-US" sz="2800" dirty="0" smtClean="0"/>
          </a:p>
          <a:p>
            <a:pPr marL="519112" lvl="1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– </a:t>
            </a:r>
            <a:r>
              <a:rPr lang="en-US" sz="2800" dirty="0" smtClean="0"/>
              <a:t>	Intent </a:t>
            </a:r>
            <a:r>
              <a:rPr lang="en-US" sz="2800" dirty="0"/>
              <a:t>is to encourage </a:t>
            </a:r>
            <a:r>
              <a:rPr lang="en-US" sz="2800" dirty="0" smtClean="0"/>
              <a:t>new proposals </a:t>
            </a:r>
            <a:r>
              <a:rPr lang="en-US" sz="2800" dirty="0"/>
              <a:t>of “run </a:t>
            </a:r>
            <a:r>
              <a:rPr lang="en-US" sz="2800" dirty="0" smtClean="0"/>
              <a:t>	groups”</a:t>
            </a:r>
          </a:p>
          <a:p>
            <a:pPr marL="519112" lvl="1" indent="0">
              <a:buNone/>
            </a:pPr>
            <a:endParaRPr lang="en-US" sz="2800" dirty="0" smtClean="0"/>
          </a:p>
          <a:p>
            <a:pPr marL="519112" lvl="1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– </a:t>
            </a:r>
            <a:r>
              <a:rPr lang="en-US" sz="2800" dirty="0" smtClean="0"/>
              <a:t>	Summary only of additions to existing run 	group (PAC to comment)</a:t>
            </a:r>
          </a:p>
          <a:p>
            <a:pPr marL="1146175" indent="-627063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2978"/>
            <a:ext cx="8229600" cy="4835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Policy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Finalized after discussion with UGBOD in September 2016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Rationale</a:t>
            </a:r>
          </a:p>
          <a:p>
            <a:r>
              <a:rPr lang="en-US" dirty="0" smtClean="0"/>
              <a:t>Use normal yearly PAC for ~4 years to address all presently approved proposals that have not been scheduled, plus new proposals in the next few years. Estimate ~5-10 proposals per meeting</a:t>
            </a:r>
          </a:p>
          <a:p>
            <a:r>
              <a:rPr lang="en-US" dirty="0" smtClean="0"/>
              <a:t>Will start in 2019 to reach steady state </a:t>
            </a:r>
            <a:r>
              <a:rPr lang="en-US" dirty="0"/>
              <a:t>in 2024 - proposals that have been approved for 4 years or more but are not scheduled will be considered in Jeopardy.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80" y="1292770"/>
            <a:ext cx="8969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any new information that would affect the scientific importance or impact of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 since it was originally proposed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If the Experiment has already received a portion of its allocated beam time, the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spokespersons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provide an analysis of existing data to demonstrate that the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are impactful, and that the additional time will provide substantial further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Should the remaining beam time allocation and experiment grade be reconsidered?</a:t>
            </a:r>
          </a:p>
        </p:txBody>
      </p:sp>
    </p:spTree>
    <p:extLst>
      <p:ext uri="{BB962C8B-B14F-4D97-AF65-F5344CB8AC3E}">
        <p14:creationId xmlns:p14="http://schemas.microsoft.com/office/powerpoint/2010/main" val="38367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Policy on Equipment 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100066"/>
            <a:ext cx="8677426" cy="50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ategories </a:t>
            </a:r>
            <a:r>
              <a:rPr lang="en-US" sz="2800" dirty="0"/>
              <a:t>for resource availability:</a:t>
            </a:r>
          </a:p>
          <a:p>
            <a:pPr marL="682625" indent="-682625">
              <a:buNone/>
            </a:pPr>
            <a:r>
              <a:rPr lang="en-US" sz="2800" dirty="0">
                <a:solidFill>
                  <a:srgbClr val="002060"/>
                </a:solidFill>
              </a:rPr>
              <a:t>–</a:t>
            </a:r>
            <a:r>
              <a:rPr lang="en-US" sz="2800" dirty="0" smtClean="0"/>
              <a:t> 	Stage </a:t>
            </a:r>
            <a:r>
              <a:rPr lang="en-US" sz="2800" dirty="0"/>
              <a:t>I: resources need to </a:t>
            </a:r>
            <a:r>
              <a:rPr lang="en-US" sz="2800" dirty="0" smtClean="0"/>
              <a:t>be identified/obtained</a:t>
            </a:r>
            <a:endParaRPr lang="en-US" sz="2800" dirty="0"/>
          </a:p>
          <a:p>
            <a:pPr marL="682625" indent="-682625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– 	</a:t>
            </a:r>
            <a:r>
              <a:rPr lang="en-US" sz="2800" dirty="0" smtClean="0"/>
              <a:t>Stage </a:t>
            </a:r>
            <a:r>
              <a:rPr lang="en-US" sz="2800" dirty="0"/>
              <a:t>II: resources are essentially </a:t>
            </a:r>
            <a:r>
              <a:rPr lang="en-US" sz="2800" dirty="0" smtClean="0"/>
              <a:t>available</a:t>
            </a:r>
          </a:p>
          <a:p>
            <a:pPr marL="682625" indent="-682625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will be considered a Laboratory issue </a:t>
            </a:r>
          </a:p>
          <a:p>
            <a:pPr marL="0" indent="0">
              <a:buNone/>
            </a:pPr>
            <a:r>
              <a:rPr lang="en-US" sz="2800" dirty="0" smtClean="0"/>
              <a:t>(not for PAC).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2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3.xml><?xml version="1.0" encoding="utf-8"?>
<a:theme xmlns:a="http://schemas.openxmlformats.org/drawingml/2006/main" name="5_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4.xml><?xml version="1.0" encoding="utf-8"?>
<a:theme xmlns:a="http://schemas.openxmlformats.org/drawingml/2006/main" name="2_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13311</TotalTime>
  <Words>870</Words>
  <Application>Microsoft Office PowerPoint</Application>
  <PresentationFormat>On-screen Show (4:3)</PresentationFormat>
  <Paragraphs>268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.AppleSystemUIFont</vt:lpstr>
      <vt:lpstr>.PingFangSC-Regular</vt:lpstr>
      <vt:lpstr>Arial</vt:lpstr>
      <vt:lpstr>Arial Narrow</vt:lpstr>
      <vt:lpstr>Calibri</vt:lpstr>
      <vt:lpstr>Minion Pro</vt:lpstr>
      <vt:lpstr>PingFangSC-Regular</vt:lpstr>
      <vt:lpstr>Times</vt:lpstr>
      <vt:lpstr>3_JeffersonLabTemplate</vt:lpstr>
      <vt:lpstr>Office Theme</vt:lpstr>
      <vt:lpstr>5_JeffersonLabTemplate</vt:lpstr>
      <vt:lpstr>2_JeffersonLabTemplate</vt:lpstr>
      <vt:lpstr>PAC47 Charge</vt:lpstr>
      <vt:lpstr>Approved experiments</vt:lpstr>
      <vt:lpstr>Approved Experiments – PAC Days</vt:lpstr>
      <vt:lpstr>PAC47</vt:lpstr>
      <vt:lpstr>Conditional Approval</vt:lpstr>
      <vt:lpstr>Proposals with Parallel Running</vt:lpstr>
      <vt:lpstr>Jeopardy</vt:lpstr>
      <vt:lpstr>Jeopardy considerations</vt:lpstr>
      <vt:lpstr>Policy on Equipment Availability</vt:lpstr>
      <vt:lpstr>High Impact</vt:lpstr>
      <vt:lpstr>PAC Report</vt:lpstr>
      <vt:lpstr>Role of User Chair on PAC</vt:lpstr>
      <vt:lpstr>Communication  with PAC</vt:lpstr>
      <vt:lpstr>New Proposals for PAC47</vt:lpstr>
      <vt:lpstr>Parallel Running Additions</vt:lpstr>
      <vt:lpstr>Letters of Intent</vt:lpstr>
      <vt:lpstr>Jeopardy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Susan Brown</cp:lastModifiedBy>
  <cp:revision>71</cp:revision>
  <dcterms:created xsi:type="dcterms:W3CDTF">2013-08-22T19:51:08Z</dcterms:created>
  <dcterms:modified xsi:type="dcterms:W3CDTF">2019-07-29T13:50:56Z</dcterms:modified>
</cp:coreProperties>
</file>