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</p:sldMasterIdLst>
  <p:notesMasterIdLst>
    <p:notesMasterId r:id="rId51"/>
  </p:notesMasterIdLst>
  <p:handoutMasterIdLst>
    <p:handoutMasterId r:id="rId52"/>
  </p:handoutMasterIdLst>
  <p:sldIdLst>
    <p:sldId id="359" r:id="rId25"/>
    <p:sldId id="381" r:id="rId26"/>
    <p:sldId id="361" r:id="rId27"/>
    <p:sldId id="362" r:id="rId28"/>
    <p:sldId id="383" r:id="rId29"/>
    <p:sldId id="379" r:id="rId30"/>
    <p:sldId id="363" r:id="rId31"/>
    <p:sldId id="378" r:id="rId32"/>
    <p:sldId id="365" r:id="rId33"/>
    <p:sldId id="364" r:id="rId34"/>
    <p:sldId id="376" r:id="rId35"/>
    <p:sldId id="374" r:id="rId36"/>
    <p:sldId id="369" r:id="rId37"/>
    <p:sldId id="371" r:id="rId38"/>
    <p:sldId id="382" r:id="rId39"/>
    <p:sldId id="388" r:id="rId40"/>
    <p:sldId id="389" r:id="rId41"/>
    <p:sldId id="384" r:id="rId42"/>
    <p:sldId id="390" r:id="rId43"/>
    <p:sldId id="354" r:id="rId44"/>
    <p:sldId id="380" r:id="rId45"/>
    <p:sldId id="386" r:id="rId46"/>
    <p:sldId id="373" r:id="rId47"/>
    <p:sldId id="375" r:id="rId48"/>
    <p:sldId id="368" r:id="rId49"/>
    <p:sldId id="385" r:id="rId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1pPr>
    <a:lvl2pPr marL="298506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2pPr>
    <a:lvl3pPr marL="597012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3pPr>
    <a:lvl4pPr marL="895518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4pPr>
    <a:lvl5pPr marL="1194024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5pPr>
    <a:lvl6pPr marL="1492529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6pPr>
    <a:lvl7pPr marL="1791035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7pPr>
    <a:lvl8pPr marL="2089541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8pPr>
    <a:lvl9pPr marL="2388047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CFFC9"/>
    <a:srgbClr val="EFFFD6"/>
    <a:srgbClr val="AE392C"/>
    <a:srgbClr val="ED503F"/>
    <a:srgbClr val="FFA737"/>
    <a:srgbClr val="5EFFF6"/>
    <a:srgbClr val="C6FFB7"/>
    <a:srgbClr val="AFFAE5"/>
    <a:srgbClr val="57AFFA"/>
    <a:srgbClr val="63C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21" autoAdjust="0"/>
    <p:restoredTop sz="93497" autoAdjust="0"/>
  </p:normalViewPr>
  <p:slideViewPr>
    <p:cSldViewPr>
      <p:cViewPr varScale="1">
        <p:scale>
          <a:sx n="89" d="100"/>
          <a:sy n="89" d="100"/>
        </p:scale>
        <p:origin x="-2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8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0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6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065EA-67D7-2B47-BD66-592B64CF8BDB}" type="datetimeFigureOut">
              <a:rPr lang="en-US" smtClean="0"/>
              <a:pPr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F2E39-B3B9-4241-88B9-F9A226FA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40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614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298506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597012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89551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194024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1492529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91035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89541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88047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The experiment will continue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the main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stream of </a:t>
            </a:r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JLab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physics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with hadron form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factors. 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briefly on equipment status: Magnet and beam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7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hadron calorimeter.</a:t>
            </a:r>
            <a:r>
              <a:rPr lang="en-US" baseline="0" dirty="0" smtClean="0"/>
              <a:t> Novel feature is sub ns time resolution.</a:t>
            </a:r>
          </a:p>
        </p:txBody>
      </p:sp>
    </p:spTree>
    <p:extLst>
      <p:ext uri="{BB962C8B-B14F-4D97-AF65-F5344CB8AC3E}">
        <p14:creationId xmlns:p14="http://schemas.microsoft.com/office/powerpoint/2010/main" val="3433234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</a:t>
            </a:r>
            <a:r>
              <a:rPr lang="en-US" baseline="0" dirty="0" smtClean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9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</a:t>
            </a:r>
            <a:r>
              <a:rPr lang="en-US" baseline="0" dirty="0" smtClean="0"/>
              <a:t> </a:t>
            </a:r>
            <a:r>
              <a:rPr lang="en-US" dirty="0" smtClean="0"/>
              <a:t>largest sets of the GEM chambers.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15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Rear chambers are 60 cm x 200 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5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 us look one more time at the projected physics results and</a:t>
            </a:r>
            <a:r>
              <a:rPr lang="en-US" baseline="0" dirty="0" smtClean="0"/>
              <a:t> </a:t>
            </a:r>
            <a:r>
              <a:rPr lang="en-US" dirty="0" smtClean="0"/>
              <a:t>the discriminative power of the high Q</a:t>
            </a:r>
            <a:r>
              <a:rPr lang="en-US" baseline="30000" dirty="0" smtClean="0"/>
              <a:t>2</a:t>
            </a:r>
            <a:r>
              <a:rPr lang="en-US" dirty="0" smtClean="0"/>
              <a:t> data points for</a:t>
            </a:r>
            <a:r>
              <a:rPr lang="en-US" baseline="0" dirty="0" smtClean="0"/>
              <a:t> the theory predictions.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10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1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1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3B0E73F-C3C8-194B-B0EC-EE5142C20358}" type="slidenum">
              <a:rPr lang="en-US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pPr/>
              <a:t>18</a:t>
            </a:fld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Connections</a:t>
            </a:r>
            <a:r>
              <a:rPr lang="en-US" baseline="0" dirty="0" smtClean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 via the GPDs phenomenology. TPE contributions are small. The x=1 point data are from FFs.</a:t>
            </a:r>
            <a:endParaRPr lang="en-US" dirty="0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19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Flavor</a:t>
            </a:r>
            <a:r>
              <a:rPr lang="en-US" baseline="0" dirty="0" smtClean="0"/>
              <a:t> composition is important way to study FFs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The experiment will continue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the main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stream of </a:t>
            </a:r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JLab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physics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with hadron form 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factors. Selected by PAC41 as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a high impact experiment.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your time </a:t>
            </a:r>
            <a:r>
              <a:rPr lang="en-US" smtClean="0"/>
              <a:t>and attention.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3B0E73F-C3C8-194B-B0EC-EE5142C20358}" type="slidenum">
              <a:rPr lang="en-US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pPr/>
              <a:t>3</a:t>
            </a:fld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Classical formula of the hadron current</a:t>
            </a:r>
            <a:r>
              <a:rPr lang="en-US" baseline="0" dirty="0" smtClean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 and FFs</a:t>
            </a:r>
            <a:endParaRPr lang="en-US" dirty="0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These</a:t>
            </a:r>
            <a:r>
              <a:rPr lang="en-US" baseline="0" dirty="0" smtClean="0"/>
              <a:t> data represent the final set before the 12-GeV era </a:t>
            </a:r>
          </a:p>
          <a:p>
            <a:pPr eaLnBrk="1" hangingPunct="1"/>
            <a:r>
              <a:rPr lang="en-US" baseline="0" dirty="0" smtClean="0"/>
              <a:t>plus new information from the 2016 Hall A </a:t>
            </a:r>
            <a:r>
              <a:rPr lang="en-US" baseline="0" dirty="0" err="1" smtClean="0"/>
              <a:t>GMp</a:t>
            </a:r>
            <a:r>
              <a:rPr lang="en-US" baseline="0" dirty="0" smtClean="0"/>
              <a:t> experiment.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latest experiment</a:t>
            </a:r>
            <a:r>
              <a:rPr lang="en-US" baseline="0" dirty="0" smtClean="0"/>
              <a:t> data on </a:t>
            </a:r>
            <a:r>
              <a:rPr lang="en-US" baseline="0" dirty="0" err="1" smtClean="0"/>
              <a:t>GEp</a:t>
            </a:r>
            <a:r>
              <a:rPr lang="en-US" baseline="0" dirty="0" smtClean="0"/>
              <a:t>-III were in PRL 2010 and</a:t>
            </a:r>
          </a:p>
          <a:p>
            <a:pPr eaLnBrk="1" hangingPunct="1"/>
            <a:r>
              <a:rPr lang="en-US" baseline="0" dirty="0" smtClean="0"/>
              <a:t>the final results were published in PRC 2017.</a:t>
            </a:r>
            <a:endParaRPr lang="en-US" dirty="0" smtClean="0"/>
          </a:p>
          <a:p>
            <a:pPr eaLnBrk="1" hangingPunct="1"/>
            <a:r>
              <a:rPr lang="en-US" dirty="0" smtClean="0"/>
              <a:t>Our goal is an</a:t>
            </a:r>
            <a:r>
              <a:rPr lang="en-US" baseline="0" dirty="0" smtClean="0"/>
              <a:t> accurate measurement up to 12.5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736FD-77A6-6646-9133-E42263E4E1A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800" dirty="0" smtClean="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dirty="0" smtClean="0">
                <a:latin typeface="Arial" charset="0"/>
                <a:ea typeface="ＭＳ Ｐゴシック" charset="0"/>
                <a:cs typeface="ＭＳ Ｐゴシック" charset="0"/>
              </a:rPr>
              <a:t> increases</a:t>
            </a:r>
            <a:r>
              <a:rPr lang="en-US" sz="8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from 8.5 to 12.5 GeV</a:t>
            </a:r>
            <a:r>
              <a:rPr lang="en-US" sz="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but higher beam energy 11 vs. 6 </a:t>
            </a:r>
            <a:r>
              <a:rPr lang="en-US" sz="800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8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=&gt; a factor of 7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800" baseline="0" dirty="0" smtClean="0">
                <a:latin typeface="Arial" charset="0"/>
                <a:ea typeface="ＭＳ Ｐゴシック" charset="0"/>
                <a:cs typeface="ＭＳ Ｐゴシック" charset="0"/>
              </a:rPr>
              <a:t>of the FOM loss, but the SBS larger solid angle helps.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5C72BF51-5A05-C542-9C82-BF6AC056EA50}" type="slidenum">
              <a:rPr lang="en-US"/>
              <a:pPr/>
              <a:t>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key element is a </a:t>
            </a:r>
            <a:r>
              <a:rPr lang="en-US" dirty="0" smtClean="0"/>
              <a:t>Focal Plane </a:t>
            </a:r>
            <a:r>
              <a:rPr lang="en-US" dirty="0" err="1" smtClean="0"/>
              <a:t>Polarimeter</a:t>
            </a:r>
            <a:r>
              <a:rPr lang="en-US" dirty="0" smtClean="0"/>
              <a:t> </a:t>
            </a:r>
            <a:r>
              <a:rPr lang="en-US" dirty="0"/>
              <a:t>and the analyzing power of secondary  </a:t>
            </a:r>
            <a:r>
              <a:rPr lang="en-US" dirty="0" smtClean="0"/>
              <a:t>scattering</a:t>
            </a:r>
            <a:r>
              <a:rPr lang="en-US" baseline="0" dirty="0" smtClean="0"/>
              <a:t>. Needs a w</a:t>
            </a:r>
            <a:r>
              <a:rPr lang="en-US" dirty="0" smtClean="0"/>
              <a:t>ell </a:t>
            </a:r>
            <a:r>
              <a:rPr lang="en-US" dirty="0"/>
              <a:t>understood </a:t>
            </a:r>
            <a:r>
              <a:rPr lang="en-US" dirty="0" smtClean="0"/>
              <a:t>A</a:t>
            </a:r>
            <a:r>
              <a:rPr lang="en-US" baseline="-25000" dirty="0" smtClean="0"/>
              <a:t>Y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layout as 12 years ago,</a:t>
            </a:r>
            <a:r>
              <a:rPr lang="en-US" baseline="0" dirty="0" smtClean="0"/>
              <a:t> no competitors.</a:t>
            </a:r>
          </a:p>
          <a:p>
            <a:r>
              <a:rPr lang="en-US" dirty="0" smtClean="0"/>
              <a:t>45 days approved in January 2010</a:t>
            </a:r>
            <a:r>
              <a:rPr lang="en-US" baseline="0" dirty="0" smtClean="0"/>
              <a:t> by PAC35.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0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updated the data points. As PAC35 recommended, we limited the Q</a:t>
            </a:r>
            <a:r>
              <a:rPr lang="en-US" baseline="30000" dirty="0" smtClean="0"/>
              <a:t>2</a:t>
            </a:r>
            <a:r>
              <a:rPr lang="en-US" baseline="0" dirty="0" smtClean="0"/>
              <a:t> range by 12.5 GeV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 total beam time is 45 days. About 20M events per data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B2DFB5-43DA-524B-8B5D-2E992AF0C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3AB8E3-EF82-1441-8652-C6A1B36021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7C69BA-9FCE-B54F-8BFF-5F8ED586D5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8C06B0-F723-8D4F-A1E8-65924DE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F4E199-7984-934A-801F-C979AD4454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53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387885-AF6D-A74C-BE48-8A8C3868B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4B787B-B935-B945-B16B-E88835D2F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761048-3E0A-D142-89A7-20A91052CD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676C43-1BF9-FF4D-8648-56EE2FE93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F7A4CB-5949-194D-8988-CE4341BE45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C3A22-1891-FA46-BC67-E64C53135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01C422-01B8-8545-B9D3-AD73534ED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419696"/>
            <a:ext cx="183951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419696"/>
            <a:ext cx="5411391" cy="5947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1761F-3BDB-FF4A-923B-721C7CA7C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089" y="419696"/>
            <a:ext cx="2047131" cy="58846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6" y="419696"/>
            <a:ext cx="6034236" cy="58846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1AA43E-E258-5F47-918D-7404DB669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C380E5-32F1-6F48-80CB-AFC3A1B9D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A34219-2104-7A4C-A53E-6524C78CA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8472D-45C5-944C-BF8A-BE524C452F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47F377-A11B-204E-BDC6-4FDC87748E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A39E5-B2B8-EC47-A5E3-BCA91B3AA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70F872-C59C-F14D-B181-816CB100E7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16D3D1-E36D-534F-BBDB-2658C977D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79DC16-B3DA-AA44-87A3-E8CAB5C75C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CA0A73-E2AD-8249-B54C-BAAA0E34D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8C8881-1756-324F-B48E-12C6130E7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455415"/>
            <a:ext cx="1915418" cy="582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455415"/>
            <a:ext cx="5639098" cy="5822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B48CF3-6DF5-9C40-BCC6-6268BDBA1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1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716DEF-C223-374F-86C1-684FF1F6F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8B2F64-789E-E145-ACC9-7C59D873FE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65F026-47BF-BE41-BBBC-6DC1CDEF2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7EF17D-DC09-E94D-B0E2-7798EA3BC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C335B-1F8E-CF4C-9CFC-BA994F042F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C682D6-BC11-D046-93D2-135AAB694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32D2B2-B471-AE48-ABF5-800342986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4B768-E6EC-3B4F-A60D-B916024AF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B55375-1C97-1A43-A67C-725E80534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24178D-82C2-2A4E-A116-4FE9DFDF3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1F7729-0F16-6342-85B7-5D7A1D8B6B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43886F-CD1B-7E4C-B96C-D0611A05E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786F9-BF05-284C-AE7B-4FE59199B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788C64-C0AE-474C-AC52-9A912504D3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984BD4-8847-124E-BBB8-0E3B3C1D6E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D18887-8DA0-8A43-8401-A93C5E89E9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79EC96-B8C6-5C4A-88DD-F50363C59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51D503-CA2C-E44D-8B7A-3A72A99D6B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06D7EF-3A80-154C-9C2D-C77048C774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374822-57DC-E54C-AD2D-FF4DA28CA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D4B382-0870-BD48-A00F-9D4B4429E5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E3FE1-8793-CC47-8647-21A0AA056F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389FC-EE10-3141-BBAA-EE8986446A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FF96D5-B93A-3F41-9916-FC4B21B5A2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611958-9E9D-A04D-AF5D-90E3B90ED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4F176F-09A1-BA4A-85BF-77775C35C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AB368E-EAF1-2749-A997-3655F2385C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97C03F-6AC5-0E48-9152-6824C97784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A621B4-ACF0-9246-B34E-0170124E1D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1AD743-68C1-8747-A11F-F85271D6C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C93CB0-99A2-4448-BB57-FF34C43D0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1D8923-AB2B-0247-99D0-C78E026BB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1"/>
            <a:ext cx="1839516" cy="31968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151931"/>
            <a:ext cx="5411391" cy="31968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F35813-ECFD-5E41-B20C-2D07EF027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A317CD-6DDA-1D4E-A220-92D36D7CC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F1A39A-1D98-DE43-A3AC-6EA925DF39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D04A4-7461-7B47-9252-FBAF37E592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EF141A-D281-0440-9D46-30EBFF8DB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F0AFC3-BEAE-1949-9C70-1A4CA01A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56CC13-2E04-A247-8247-8D05498AC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FB41E7C-249F-CD47-B6E9-19396351D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6C1D70-B3FE-3146-A93C-C9B6C4DC76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B2EC8A-5A69-0E4F-A5CB-A39D34440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0FECCA-446F-3F44-9AE6-40AD04CCD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8D874-B986-1242-B0D0-8E65CAE78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CB30A1-1073-4447-BD54-9224F0882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20E3D3-4905-384C-AC65-482B042CD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484250-B09B-8144-BD3D-F10687F408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B12689-3F2E-C748-8506-21E2DE53A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1D235A-6116-F64D-88B1-96CACB852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FBA207-0ED2-FB49-BB3F-AC7D04844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C6BF0E-7F0B-C941-BB90-99DB6EB51F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602045-BC78-314A-81D2-A3439246C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DB12A5-0197-964D-B5C7-FF0C9B3AB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9DEA1D-A43E-B04E-9260-319C207092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9912D7-B216-3E47-A729-4E48741C4B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DB342E-B9AE-3544-8CD1-3BF5A3497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AE1BD6-9CDE-F347-9EA4-F9F1053DF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E10555-D726-1D4D-BF10-561DB78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01C81A-7047-0248-9BC6-A380A62EBC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CBEF89-6DB7-9B4A-9275-AF1419FE1B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4B6B16-4028-3E47-916F-1D1CBDD391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79B720-625B-1F4C-80FB-C8F1E73DB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49BC62-4940-A046-AE47-0197B097FF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9BF2DA-6174-7945-990F-3D0D974F7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CF10B0-EB1C-AE4F-969D-C5D361FAF6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178594"/>
            <a:ext cx="2073920" cy="616148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178594"/>
            <a:ext cx="6114604" cy="61614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122EC7-4F0E-8E42-828D-8E370A8AB9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E69D3B-D7FF-F34E-9372-AD1972A13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C8C5E6-E6F1-844B-905B-8FF51000A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1087EE-9B21-9B41-8332-C117A328EE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702130-2AF0-5442-B1E4-F6AD88313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E55553-11EE-3940-AA58-DC50BA799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75671-2F0E-0441-BDAD-4C52105D3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FFCA6F-5A8E-FD43-ACC9-C415022F19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2EAA67-F64C-1140-8A9C-EA90556FAD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CB82E1-B383-8F45-AA36-48CFA9255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1D7443-7549-764D-9FF8-FB92973E7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047363-1509-5C43-A03B-EDA621530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B369F5-7887-1443-9362-0DCF5D360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97D9F-CF9E-A448-8D55-D4CB0894C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A36177-752D-654F-8A7C-05970219D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CB11BD-BFBB-3141-AC70-A74A89C97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573EC2-75B8-FF4D-B1CA-4562F2099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A8F750-6C80-BE49-9CF5-DEE9B7C9E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4A3387-2C97-074C-9EC6-CD3CEE7D5E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7A1166-FBFB-7944-884E-213F3DAAD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8FDFC-62FC-F644-875B-1EB75F7E7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B2E873-82C9-6844-8574-244A1339B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EE0883-904A-2646-9BB1-76BF978BB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6424C5-0BA8-904E-81B7-17F869D778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9CEF82-14CC-5A42-8D5F-FADA59FB1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F6361D-7DD2-C44D-8B44-2F3DE673B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A7CE4A-9CBB-A940-80D6-7EEC83E6A2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BAC6A4-120C-624B-A4AC-5BE3721E3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37F728-2952-B44B-A1AF-8D7708D1B8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6A0C5B-F697-D84D-B50F-ECA439D452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FDCA41-2422-8A45-A884-7412E89420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C9C931-8030-5448-87AC-C8632CBA5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7454AF-3905-E74E-A962-D235F4C84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1FE0B9-E50E-364A-9DD5-57F36B4866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AE5CD6-0479-A540-A2D3-0CC7FF00E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178594"/>
            <a:ext cx="1915418" cy="60989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639098" cy="60989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A719C5-A081-9D4A-8BD1-FB4AAEFAA0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0D3AB-0D62-3E45-9923-28FD7FD1C1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9A2BF-64EC-7F41-A689-D5115D7B29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F0ADC9-7148-9743-B193-9D9309EBE8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BE0CE1-7757-674A-8433-50A0886DB4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935F1-FF85-974A-86A4-DAC40B2601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6D4788-2E98-B644-BD27-8A1216669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4A7746-01C8-3A46-9FA5-D01D02E003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4B2AF0-5F20-B54B-88B4-E85075C718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0B0545-8A93-E34D-916E-CBEEC1D8AC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D1B7B1-CE9D-904B-AB4B-0B7D5BAB8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B3FF8A-6588-484B-B65F-A35908670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1A8E54-9EFE-CF44-9319-8BFD903ABB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136F8-6B79-2F43-9B36-DAC9F90148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419696"/>
            <a:ext cx="2057176" cy="57060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419696"/>
            <a:ext cx="6064374" cy="5706071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2B60B3-0A13-F743-A4CA-F51CF84D8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0E27EC-C3C3-9D4F-8B2A-B05DF1955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F5032E-1D72-D04B-A0E2-CE085EE00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83B2FB-167D-C148-81E8-6A181A9406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244DE4-359A-6D4E-A709-F45BBD9460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7030A5-99FB-264E-A9C9-44BE1E6FAE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E2DD33-31A7-6446-A066-FBED5FD98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DCF491-EA53-A842-8F5D-11680B80F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0AF580-9844-2C4C-B36D-2D3113940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9C5A52-1599-A14E-A063-2192B74333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70A69E-C70B-C34C-8600-010C7B767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AC6C60-CA14-6E4A-A7CD-F33D241AB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20B58-6F97-764C-BDE0-F659A391DF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681404-4AC4-DE4F-B6CE-1B0FD6BC24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C91635-3B36-794C-B951-7AA4B791F7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EFF183-CC57-2D4F-8583-A5A3F63F4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743913-1A45-AC43-A736-DE9D0678F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3CD3EB-A4BD-964C-8346-A60DE24D26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F2F56F-F384-A94B-9A5A-0DADD816E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0BA375-6C1E-4C46-BCB8-AEE899D5E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257E7B-FAA9-BF4F-9107-32001170EE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66E7B3-4786-EE44-A04E-B24F69DDA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B39674-C074-1A43-8659-B8936F5F0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24FAD9-315A-B84B-B100-D0AEBECA7A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496229-61E2-CA4D-85DD-558E823502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93F634E-758F-4B48-B3CD-DC36CCB07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1E5BAC-2E1C-BD4A-A9DF-6A5E2EAF2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CFBE25-2852-D546-944A-885D63A6D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1D1FAA-A060-CD4D-980A-0C7CF8D53D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FC533F-35F1-F440-B087-BDAE755FC2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BD1EE5-2EA7-EA40-ACDA-CB40B8562E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01C56C-0A16-FA4C-81F2-265F2F0AE1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9EF4B3-40EF-0F4C-A85C-A0BABEB511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8C35F-7A27-D347-84D8-356648722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ECC45E-6B18-5F44-8A26-B046F37A30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3C76D9-A26D-834F-BCDA-813B25B21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419696"/>
            <a:ext cx="2073920" cy="58846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419696"/>
            <a:ext cx="6114604" cy="58846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C38043-84EC-564D-964F-E157A2212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41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 dirty="0">
                <a:sym typeface="Times" pitchFamily="-112" charset="0"/>
              </a:rPr>
              <a:t>Second level</a:t>
            </a:r>
          </a:p>
          <a:p>
            <a:pPr lvl="2"/>
            <a:r>
              <a:rPr lang="en-US" dirty="0">
                <a:sym typeface="Times" pitchFamily="-112" charset="0"/>
              </a:rPr>
              <a:t>Third level</a:t>
            </a:r>
          </a:p>
          <a:p>
            <a:pPr lvl="3"/>
            <a:r>
              <a:rPr lang="en-US" dirty="0">
                <a:sym typeface="Times" pitchFamily="-112" charset="0"/>
              </a:rPr>
              <a:t>Fourth level</a:t>
            </a:r>
          </a:p>
          <a:p>
            <a:pPr lvl="4"/>
            <a:r>
              <a:rPr lang="en-US" dirty="0">
                <a:sym typeface="Times" pitchFamily="-112" charset="0"/>
              </a:rPr>
              <a:t>Fifth level</a:t>
            </a:r>
          </a:p>
        </p:txBody>
      </p:sp>
      <p:sp>
        <p:nvSpPr>
          <p:cNvPr id="51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0394BF4-FE4E-214D-9373-4C2646A25F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532146"/>
            <a:ext cx="784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/>
              <a:t>GEp</a:t>
            </a:r>
            <a:r>
              <a:rPr lang="en-US" sz="1600" dirty="0" smtClean="0"/>
              <a:t>/SBS     </a:t>
            </a:r>
            <a:r>
              <a:rPr lang="en-US" sz="1600" dirty="0" err="1" smtClean="0"/>
              <a:t>B.Wojtsekhowski</a:t>
            </a:r>
            <a:r>
              <a:rPr lang="en-US" sz="1600" dirty="0" smtClean="0"/>
              <a:t>                                  PAC47</a:t>
            </a:r>
            <a:r>
              <a:rPr lang="en-US" sz="1600" baseline="0" dirty="0" smtClean="0"/>
              <a:t> July 30, 2019 </a:t>
            </a:r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914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85405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144273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3448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24701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2320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21712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2021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18724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7" y="1812728"/>
            <a:ext cx="8188523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5363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0FE7A996-DBFB-5944-88DE-D38DF035A1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248755" indent="-248755" algn="l" rtl="0" fontAlgn="base">
        <a:lnSpc>
          <a:spcPct val="90000"/>
        </a:lnSpc>
        <a:spcBef>
          <a:spcPts val="1175"/>
        </a:spcBef>
        <a:spcAft>
          <a:spcPct val="0"/>
        </a:spcAft>
        <a:buClr>
          <a:srgbClr val="000000"/>
        </a:buClr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42288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67163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92039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16914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467654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1766160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064666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363172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55414"/>
            <a:ext cx="7358063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C1189E5-04A6-D74A-B635-FB650A75F0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3545086" cy="4018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C7CBA34D-8E90-B342-A3A7-72E15BA891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FC8A0A3-021C-7249-9CFE-B2B54A5CF3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3554017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151929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C239585-5AB9-B64E-A357-469D70E53B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CCACC6A-9A2A-1349-A93A-F2215F0E68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EDAB85D-563E-A94E-9C85-680E8A2DA3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48446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6753A16-2C51-8D41-AA43-33410B2568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D0A92725-A022-1844-803D-471EDD2B0A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E5FD670E-AA19-B74D-99E1-70BF6FA656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E60ECF5-2E50-4240-A097-E6A954C556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66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A4E5FE61-19D9-1B49-B04E-D5455762BB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7E2D02DA-18D6-2547-B6D7-DB3F72F0FE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9FF4F7F8-E68F-8C4D-A676-A4F55C337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12728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71AA3DA-61E8-1545-BFDA-8F6D250EF5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5.pn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0" y="3352800"/>
            <a:ext cx="6248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E.Cisbani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M.Jones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N.Liyanage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L.Pentchev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A.Puckett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u="sng" dirty="0" err="1" smtClean="0">
                <a:solidFill>
                  <a:srgbClr val="0000FF"/>
                </a:solidFill>
              </a:rPr>
              <a:t>B.Wojtsekhowski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228600"/>
            <a:ext cx="9144000" cy="2209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latin typeface="+mj-lt"/>
              </a:rPr>
              <a:t>Large Acceptance Proton Form Factor Ratio </a:t>
            </a:r>
            <a:r>
              <a:rPr lang="en-US" sz="3200" dirty="0" smtClean="0">
                <a:latin typeface="+mj-lt"/>
              </a:rPr>
              <a:t>Measurements up to 14.5 GeV</a:t>
            </a:r>
            <a:r>
              <a:rPr lang="en-US" sz="3200" baseline="50000" dirty="0" smtClean="0">
                <a:latin typeface="+mj-lt"/>
              </a:rPr>
              <a:t>2</a:t>
            </a:r>
            <a:r>
              <a:rPr lang="en-US" sz="3200" dirty="0" smtClean="0">
                <a:latin typeface="+mj-lt"/>
              </a:rPr>
              <a:t> using </a:t>
            </a:r>
            <a:r>
              <a:rPr lang="en-US" sz="3200" dirty="0">
                <a:latin typeface="+mj-lt"/>
              </a:rPr>
              <a:t>Recoil Polarization </a:t>
            </a:r>
            <a:r>
              <a:rPr lang="en-US" sz="3200" dirty="0" smtClean="0">
                <a:latin typeface="+mj-lt"/>
              </a:rPr>
              <a:t>Method</a:t>
            </a:r>
          </a:p>
          <a:p>
            <a:pPr eaLnBrk="1" hangingPunct="1"/>
            <a:r>
              <a:rPr lang="en-US" sz="3200" dirty="0" smtClean="0">
                <a:solidFill>
                  <a:srgbClr val="ED503F"/>
                </a:solidFill>
                <a:latin typeface="+mj-lt"/>
              </a:rPr>
              <a:t>Update on E12-07-109</a:t>
            </a:r>
            <a:endParaRPr lang="en-US" sz="3200" dirty="0">
              <a:solidFill>
                <a:srgbClr val="ED503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8466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p-SB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0"/>
          <a:stretch/>
        </p:blipFill>
        <p:spPr>
          <a:xfrm rot="16200000">
            <a:off x="1713009" y="-514109"/>
            <a:ext cx="5641786" cy="8458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Proton arm in the model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Proton arm calorimeter in the model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234238" cy="46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38800"/>
            <a:ext cx="3581400" cy="5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4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Electron arm calorimeter in the model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895600" cy="45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cal_with_SM_locat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t="58408" r="19879" b="23166"/>
          <a:stretch/>
        </p:blipFill>
        <p:spPr>
          <a:xfrm rot="16200000">
            <a:off x="2003421" y="1196980"/>
            <a:ext cx="5409024" cy="3624665"/>
          </a:xfrm>
          <a:prstGeom prst="rect">
            <a:avLst/>
          </a:prstGeom>
        </p:spPr>
      </p:pic>
      <p:pic>
        <p:nvPicPr>
          <p:cNvPr id="10" name="Picture 9" descr="31.03_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8646" r="36379" b="18333"/>
          <a:stretch/>
        </p:blipFill>
        <p:spPr>
          <a:xfrm>
            <a:off x="34758" y="920014"/>
            <a:ext cx="2895600" cy="494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410200"/>
            <a:ext cx="5715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1737 lead-</a:t>
            </a:r>
            <a:r>
              <a:rPr lang="en-US" sz="2000" smtClean="0"/>
              <a:t>glass modules</a:t>
            </a:r>
            <a:endParaRPr lang="en-US" sz="2000" dirty="0"/>
          </a:p>
          <a:p>
            <a:r>
              <a:rPr lang="en-US" sz="2000" dirty="0" smtClean="0"/>
              <a:t>Elevated temperature of the glass (</a:t>
            </a:r>
            <a:r>
              <a:rPr lang="en-US" sz="2000" dirty="0"/>
              <a:t>225-185 C) </a:t>
            </a:r>
            <a:endParaRPr lang="en-US" sz="2000" dirty="0" smtClean="0"/>
          </a:p>
          <a:p>
            <a:r>
              <a:rPr lang="en-US" sz="2000" dirty="0"/>
              <a:t>p</a:t>
            </a:r>
            <a:r>
              <a:rPr lang="en-US" sz="2000" dirty="0" smtClean="0"/>
              <a:t>rovides </a:t>
            </a:r>
            <a:r>
              <a:rPr lang="en-US" sz="2000" dirty="0" smtClean="0">
                <a:solidFill>
                  <a:srgbClr val="FF0000"/>
                </a:solidFill>
              </a:rPr>
              <a:t>continuous </a:t>
            </a:r>
            <a:r>
              <a:rPr lang="en-US" sz="2000" dirty="0" smtClean="0"/>
              <a:t>annealing of radiation damage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92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990600"/>
          </a:xfrm>
        </p:spPr>
        <p:txBody>
          <a:bodyPr/>
          <a:lstStyle/>
          <a:p>
            <a:r>
              <a:rPr lang="en-US" sz="3200" dirty="0" smtClean="0"/>
              <a:t>SBS trackers/</a:t>
            </a:r>
            <a:r>
              <a:rPr lang="en-US" sz="3200" dirty="0" err="1" smtClean="0"/>
              <a:t>polarimeters</a:t>
            </a:r>
            <a:r>
              <a:rPr lang="en-US" sz="3200" dirty="0" smtClean="0"/>
              <a:t>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Front tracker: INFN/</a:t>
            </a:r>
            <a:r>
              <a:rPr lang="en-US" sz="2400" dirty="0" err="1" smtClean="0"/>
              <a:t>UVa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Evaristo_slid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10493"/>
          <a:stretch/>
        </p:blipFill>
        <p:spPr>
          <a:xfrm rot="16200000">
            <a:off x="2466480" y="-561480"/>
            <a:ext cx="4973042" cy="80772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257800" y="4495800"/>
            <a:ext cx="3657600" cy="3048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495800"/>
            <a:ext cx="3581400" cy="2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16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990600"/>
          </a:xfrm>
        </p:spPr>
        <p:txBody>
          <a:bodyPr/>
          <a:lstStyle/>
          <a:p>
            <a:r>
              <a:rPr lang="en-US" sz="3200" dirty="0" smtClean="0"/>
              <a:t>SBS trackers/</a:t>
            </a:r>
            <a:r>
              <a:rPr lang="en-US" sz="3200" dirty="0" err="1" smtClean="0"/>
              <a:t>polarimeters</a:t>
            </a:r>
            <a:r>
              <a:rPr lang="en-US" sz="3200" dirty="0" smtClean="0"/>
              <a:t>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Rear tracker: </a:t>
            </a:r>
            <a:r>
              <a:rPr lang="en-US" sz="2400" dirty="0" err="1" smtClean="0"/>
              <a:t>UVa</a:t>
            </a:r>
            <a:r>
              <a:rPr lang="en-US" sz="2400" dirty="0" smtClean="0"/>
              <a:t>/INFN  </a:t>
            </a:r>
            <a:endParaRPr lang="en-US" sz="2400" dirty="0"/>
          </a:p>
        </p:txBody>
      </p:sp>
      <p:pic>
        <p:nvPicPr>
          <p:cNvPr id="7" name="Picture 6" descr="Nilanga_slide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884459" cy="60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21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41"/>
          <a:stretch/>
        </p:blipFill>
        <p:spPr>
          <a:xfrm>
            <a:off x="457200" y="990600"/>
            <a:ext cx="7419086" cy="52578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0"/>
            <a:ext cx="8382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pitchFamily="-11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5pPr>
            <a:lvl6pPr marL="2985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6pPr>
            <a:lvl7pPr marL="5970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7pPr>
            <a:lvl8pPr marL="89551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8pPr>
            <a:lvl9pPr marL="1194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3200" dirty="0" smtClean="0"/>
              <a:t>The proton </a:t>
            </a:r>
            <a:r>
              <a:rPr lang="en-US" sz="3200" dirty="0" err="1" smtClean="0"/>
              <a:t>GEp</a:t>
            </a:r>
            <a:r>
              <a:rPr lang="en-US" sz="3200" dirty="0" smtClean="0"/>
              <a:t>/</a:t>
            </a:r>
            <a:r>
              <a:rPr lang="en-US" sz="3200" dirty="0" err="1" smtClean="0"/>
              <a:t>GMp</a:t>
            </a:r>
            <a:r>
              <a:rPr lang="en-US" sz="3200" dirty="0" smtClean="0"/>
              <a:t> form factor ratio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 bwMode="auto">
          <a:xfrm>
            <a:off x="2743200" y="3429000"/>
            <a:ext cx="2971800" cy="685800"/>
          </a:xfrm>
          <a:prstGeom prst="ellipse">
            <a:avLst/>
          </a:prstGeom>
          <a:noFill/>
          <a:ln w="25400" cap="flat" cmpd="sng" algn="ctr">
            <a:solidFill>
              <a:srgbClr val="AE392C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153400" y="2667000"/>
            <a:ext cx="0" cy="228600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3451629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09 -0.00555 L -0.45861 0.19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9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382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pitchFamily="-11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5pPr>
            <a:lvl6pPr marL="2985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6pPr>
            <a:lvl7pPr marL="5970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7pPr>
            <a:lvl8pPr marL="89551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8pPr>
            <a:lvl9pPr marL="1194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3200" dirty="0" smtClean="0"/>
              <a:t>The nucleon structure in terms of GPDs</a:t>
            </a:r>
            <a:endParaRPr lang="en-US" sz="3200" dirty="0"/>
          </a:p>
        </p:txBody>
      </p:sp>
      <p:pic>
        <p:nvPicPr>
          <p:cNvPr id="7" name="Picture 6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524000"/>
            <a:ext cx="4671580" cy="3747990"/>
          </a:xfrm>
          <a:prstGeom prst="rect">
            <a:avLst/>
          </a:prstGeom>
          <a:noFill/>
        </p:spPr>
      </p:pic>
      <p:pic>
        <p:nvPicPr>
          <p:cNvPr id="9" name="Picture 8" descr="GPD-connec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5000"/>
            <a:ext cx="3276600" cy="2364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3282454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382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pitchFamily="-11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5pPr>
            <a:lvl6pPr marL="2985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6pPr>
            <a:lvl7pPr marL="5970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7pPr>
            <a:lvl8pPr marL="89551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8pPr>
            <a:lvl9pPr marL="1194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3200" dirty="0" smtClean="0"/>
              <a:t>The nucleon structure in terms of GPDs</a:t>
            </a:r>
            <a:endParaRPr lang="en-US" sz="3200" dirty="0"/>
          </a:p>
        </p:txBody>
      </p:sp>
      <p:pic>
        <p:nvPicPr>
          <p:cNvPr id="5" name="Picture 4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5576284" cy="3832225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5035" y="1600200"/>
            <a:ext cx="2470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latin typeface="Chalkboard" pitchFamily="-112" charset="0"/>
              </a:rPr>
              <a:t>Muller, Ji, Radyushkin</a:t>
            </a:r>
            <a:endParaRPr lang="en-US" sz="2600" kern="1200">
              <a:latin typeface="Chalkboard" pitchFamily="-11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47435" y="23622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latin typeface="Chalkboard" pitchFamily="-112" charset="0"/>
              </a:rPr>
              <a:t>M.Burkardt</a:t>
            </a:r>
            <a:endParaRPr lang="en-US" sz="2600" kern="1200">
              <a:latin typeface="Chalkboard" pitchFamily="-112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942635" y="2819400"/>
            <a:ext cx="2971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solidFill>
                  <a:srgbClr val="FF0000"/>
                </a:solidFill>
                <a:latin typeface="Chalkboard" pitchFamily="-112" charset="0"/>
              </a:rPr>
              <a:t>  </a:t>
            </a:r>
            <a:r>
              <a:rPr lang="en-US" sz="1800" kern="1200">
                <a:latin typeface="Chalkboard" pitchFamily="-112" charset="0"/>
              </a:rPr>
              <a:t>P.Kroll: u/d segregation</a:t>
            </a:r>
            <a:endParaRPr lang="en-US" sz="2600" kern="1200">
              <a:solidFill>
                <a:srgbClr val="FF0000"/>
              </a:solidFill>
              <a:latin typeface="Chalkboard" pitchFamily="-112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71235" y="39624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Chalkboard" pitchFamily="-112" charset="0"/>
              </a:rPr>
              <a:t>  </a:t>
            </a:r>
            <a:r>
              <a:rPr lang="en-US" sz="1800" kern="1200" dirty="0" err="1">
                <a:solidFill>
                  <a:schemeClr val="tx1"/>
                </a:solidFill>
                <a:latin typeface="Chalkboard" pitchFamily="-112" charset="0"/>
              </a:rPr>
              <a:t>G.Miller</a:t>
            </a:r>
            <a:endParaRPr lang="en-US" sz="2600" kern="1200" dirty="0">
              <a:solidFill>
                <a:schemeClr val="tx1"/>
              </a:solidFill>
              <a:latin typeface="Chalkboard" pitchFamily="-11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4724400"/>
            <a:ext cx="2725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kern="1200" dirty="0" smtClean="0">
                <a:solidFill>
                  <a:srgbClr val="FF0000"/>
                </a:solidFill>
              </a:rPr>
              <a:t>Transverse center of the </a:t>
            </a:r>
          </a:p>
          <a:p>
            <a:r>
              <a:rPr lang="en-US" sz="2000" i="1" kern="1200" dirty="0" smtClean="0">
                <a:solidFill>
                  <a:srgbClr val="FF0000"/>
                </a:solidFill>
              </a:rPr>
              <a:t>quarks longitudinal </a:t>
            </a:r>
          </a:p>
          <a:p>
            <a:r>
              <a:rPr lang="en-US" sz="2000" i="1" kern="1200" dirty="0" smtClean="0">
                <a:solidFill>
                  <a:srgbClr val="FF0000"/>
                </a:solidFill>
              </a:rPr>
              <a:t>momentum fractions </a:t>
            </a:r>
            <a:endParaRPr lang="en-US" sz="2000" i="1" kern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3745723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2209799"/>
            <a:ext cx="1600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5257800" y="1828800"/>
            <a:ext cx="3886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257800" y="1828800"/>
            <a:ext cx="381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8458200" y="4038600"/>
            <a:ext cx="381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" y="3581400"/>
            <a:ext cx="5562600" cy="2209801"/>
            <a:chOff x="1066800" y="2151063"/>
            <a:chExt cx="7175500" cy="3144837"/>
          </a:xfrm>
        </p:grpSpPr>
        <p:pic>
          <p:nvPicPr>
            <p:cNvPr id="30" name="Picture 59" descr="gpdw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2151063"/>
              <a:ext cx="7175500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60"/>
            <p:cNvSpPr txBox="1">
              <a:spLocks noChangeArrowheads="1"/>
            </p:cNvSpPr>
            <p:nvPr/>
          </p:nvSpPr>
          <p:spPr bwMode="auto">
            <a:xfrm>
              <a:off x="2041525" y="4921250"/>
              <a:ext cx="18415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endParaRPr lang="en-US" sz="1600">
                <a:latin typeface="Comic Sans MS" pitchFamily="-112" charset="0"/>
              </a:endParaRPr>
            </a:p>
          </p:txBody>
        </p:sp>
        <p:sp>
          <p:nvSpPr>
            <p:cNvPr id="39" name="TextBox 8"/>
            <p:cNvSpPr txBox="1">
              <a:spLocks noChangeArrowheads="1"/>
            </p:cNvSpPr>
            <p:nvPr/>
          </p:nvSpPr>
          <p:spPr bwMode="auto">
            <a:xfrm>
              <a:off x="4633913" y="4767263"/>
              <a:ext cx="7699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&lt; 0.1</a:t>
              </a:r>
            </a:p>
          </p:txBody>
        </p:sp>
        <p:sp>
          <p:nvSpPr>
            <p:cNvPr id="40" name="TextBox 9"/>
            <p:cNvSpPr txBox="1">
              <a:spLocks noChangeArrowheads="1"/>
            </p:cNvSpPr>
            <p:nvPr/>
          </p:nvSpPr>
          <p:spPr bwMode="auto">
            <a:xfrm>
              <a:off x="5776913" y="4767263"/>
              <a:ext cx="8461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~ 0.3</a:t>
              </a:r>
            </a:p>
          </p:txBody>
        </p:sp>
        <p:sp>
          <p:nvSpPr>
            <p:cNvPr id="41" name="TextBox 10"/>
            <p:cNvSpPr txBox="1">
              <a:spLocks noChangeArrowheads="1"/>
            </p:cNvSpPr>
            <p:nvPr/>
          </p:nvSpPr>
          <p:spPr bwMode="auto">
            <a:xfrm>
              <a:off x="6919913" y="4767263"/>
              <a:ext cx="8461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~ 0.8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81600" y="9906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two-photon contributions at high Q</a:t>
            </a:r>
            <a:r>
              <a:rPr lang="en-US" sz="1600" baseline="30000" dirty="0" smtClean="0"/>
              <a:t>2</a:t>
            </a:r>
          </a:p>
        </p:txBody>
      </p:sp>
      <p:sp>
        <p:nvSpPr>
          <p:cNvPr id="2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8315"/>
            <a:ext cx="9144000" cy="762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latin typeface="+mj-lt"/>
              </a:rPr>
              <a:t>Mapping transverse distribution(s) </a:t>
            </a:r>
            <a:endParaRPr lang="en-US" sz="3200" dirty="0">
              <a:latin typeface="+mj-lt"/>
            </a:endParaRPr>
          </a:p>
        </p:txBody>
      </p:sp>
      <p:pic>
        <p:nvPicPr>
          <p:cNvPr id="26" name="Picture 25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6503561" cy="1359765"/>
          </a:xfrm>
          <a:prstGeom prst="rect">
            <a:avLst/>
          </a:prstGeom>
        </p:spPr>
      </p:pic>
      <p:pic>
        <p:nvPicPr>
          <p:cNvPr id="20" name="Picture 19" descr="udrho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895600"/>
            <a:ext cx="2700337" cy="1828800"/>
          </a:xfrm>
          <a:prstGeom prst="rect">
            <a:avLst/>
          </a:prstGeom>
        </p:spPr>
      </p:pic>
      <p:pic>
        <p:nvPicPr>
          <p:cNvPr id="21" name="Picture 20" descr="udrhoP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800600"/>
            <a:ext cx="27003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9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q2f2f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691345" cy="5410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10806" y="3581400"/>
            <a:ext cx="337564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Flavor separated contributions:</a:t>
            </a:r>
          </a:p>
          <a:p>
            <a:r>
              <a:rPr lang="en-US" sz="2000" dirty="0" smtClean="0"/>
              <a:t>The log scaling for the proton</a:t>
            </a:r>
          </a:p>
          <a:p>
            <a:r>
              <a:rPr lang="en-US" sz="2000" dirty="0" smtClean="0"/>
              <a:t>Form Factor ratio at few GeV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s likely “accidental”.</a:t>
            </a:r>
          </a:p>
          <a:p>
            <a:endParaRPr lang="en-US" sz="2000" dirty="0" smtClean="0"/>
          </a:p>
          <a:p>
            <a:r>
              <a:rPr lang="en-US" sz="2000" dirty="0" smtClean="0"/>
              <a:t>The lines for individual flavor</a:t>
            </a:r>
          </a:p>
          <a:p>
            <a:r>
              <a:rPr lang="en-US" sz="2000" dirty="0" smtClean="0"/>
              <a:t>are straight!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19200"/>
            <a:ext cx="1828800" cy="3141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066800"/>
            <a:ext cx="3833298" cy="609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3581400" y="2438400"/>
            <a:ext cx="1524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131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514600"/>
            <a:ext cx="3492500" cy="61905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914400" y="1981200"/>
            <a:ext cx="1600200" cy="1447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6FF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8382000" cy="685800"/>
          </a:xfrm>
          <a:ln/>
        </p:spPr>
        <p:txBody>
          <a:bodyPr/>
          <a:lstStyle/>
          <a:p>
            <a:r>
              <a:rPr lang="en-US" sz="3200" dirty="0" smtClean="0">
                <a:latin typeface="Century"/>
              </a:rPr>
              <a:t>Q</a:t>
            </a:r>
            <a:r>
              <a:rPr lang="en-US" sz="3200" baseline="30000" dirty="0" smtClean="0">
                <a:latin typeface="Century"/>
              </a:rPr>
              <a:t>2</a:t>
            </a:r>
            <a:r>
              <a:rPr lang="en-US" sz="3200" dirty="0" smtClean="0">
                <a:latin typeface="Century"/>
              </a:rPr>
              <a:t> dependence of F2/F1 </a:t>
            </a:r>
            <a:endParaRPr lang="en-US" sz="3200" dirty="0">
              <a:latin typeface="Centur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742029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0" y="3352800"/>
            <a:ext cx="6248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E.Cisbani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M.Jones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N.Liyanage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L.Pentchev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A.Puckett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u="sng" dirty="0" err="1" smtClean="0">
                <a:solidFill>
                  <a:srgbClr val="0000FF"/>
                </a:solidFill>
              </a:rPr>
              <a:t>B.Wojtsekhowski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228600"/>
            <a:ext cx="9144000" cy="2209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latin typeface="+mj-lt"/>
              </a:rPr>
              <a:t>Large Acceptance Proton Form Factor Ratio </a:t>
            </a:r>
            <a:r>
              <a:rPr lang="en-US" sz="3200" dirty="0" smtClean="0">
                <a:latin typeface="+mj-lt"/>
              </a:rPr>
              <a:t>Measurements up to  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12  </a:t>
            </a:r>
            <a:r>
              <a:rPr lang="en-US" sz="3200" dirty="0" smtClean="0">
                <a:latin typeface="+mj-lt"/>
              </a:rPr>
              <a:t>GeV</a:t>
            </a:r>
            <a:r>
              <a:rPr lang="en-US" sz="3200" baseline="50000" dirty="0" smtClean="0">
                <a:latin typeface="+mj-lt"/>
              </a:rPr>
              <a:t>2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u</a:t>
            </a:r>
            <a:r>
              <a:rPr lang="en-US" sz="3200" dirty="0" smtClean="0">
                <a:latin typeface="+mj-lt"/>
              </a:rPr>
              <a:t>sing </a:t>
            </a:r>
            <a:r>
              <a:rPr lang="en-US" sz="3200" dirty="0">
                <a:latin typeface="+mj-lt"/>
              </a:rPr>
              <a:t>Recoil Polarization </a:t>
            </a:r>
            <a:r>
              <a:rPr lang="en-US" sz="3200" dirty="0" smtClean="0">
                <a:latin typeface="+mj-lt"/>
              </a:rPr>
              <a:t>Method</a:t>
            </a:r>
          </a:p>
          <a:p>
            <a:pPr eaLnBrk="1" hangingPunct="1"/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Update on E12-07-109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91463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5336" y="457200"/>
            <a:ext cx="17804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Summary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752600"/>
            <a:ext cx="84582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charset="2"/>
              <a:buChar char="§"/>
            </a:pPr>
            <a:r>
              <a:rPr lang="en-US" sz="2800" dirty="0" smtClean="0"/>
              <a:t> </a:t>
            </a:r>
            <a:r>
              <a:rPr lang="en-US" sz="2800" dirty="0"/>
              <a:t>After 12 years of development </a:t>
            </a:r>
            <a:r>
              <a:rPr lang="en-US" sz="2800" dirty="0" smtClean="0"/>
              <a:t>the </a:t>
            </a:r>
            <a:r>
              <a:rPr lang="en-US" sz="2800" dirty="0" err="1" smtClean="0"/>
              <a:t>GEp</a:t>
            </a:r>
            <a:r>
              <a:rPr lang="en-US" sz="2800" dirty="0" smtClean="0"/>
              <a:t>/SBS experiment is on track to be ready for installation in 2022.</a:t>
            </a:r>
          </a:p>
          <a:p>
            <a:pPr algn="l"/>
            <a:endParaRPr lang="en-US" sz="2800" dirty="0" smtClean="0"/>
          </a:p>
          <a:p>
            <a:pPr algn="l">
              <a:buFont typeface="Wingdings" charset="2"/>
              <a:buChar char="§"/>
            </a:pPr>
            <a:r>
              <a:rPr lang="en-US" sz="2800" dirty="0" smtClean="0"/>
              <a:t> Nucleon elastic form factors are important constraints on QCD-based models in the high-t region.</a:t>
            </a:r>
          </a:p>
          <a:p>
            <a:pPr algn="l">
              <a:buFont typeface="Wingdings" charset="2"/>
              <a:buChar char="§"/>
            </a:pPr>
            <a:endParaRPr lang="en-US" sz="2800" dirty="0"/>
          </a:p>
          <a:p>
            <a:pPr algn="l">
              <a:buFont typeface="Wingdings" charset="2"/>
              <a:buChar char="§"/>
            </a:pPr>
            <a:r>
              <a:rPr lang="en-US" sz="2800" dirty="0" smtClean="0"/>
              <a:t> </a:t>
            </a:r>
            <a:r>
              <a:rPr lang="en-US" sz="2800" dirty="0"/>
              <a:t>F</a:t>
            </a:r>
            <a:r>
              <a:rPr lang="en-US" sz="2800" dirty="0" smtClean="0"/>
              <a:t>lavor composition of the nucleon form factors will be used for testing the DSE and lattice QCD predictions.</a:t>
            </a:r>
          </a:p>
        </p:txBody>
      </p:sp>
    </p:spTree>
  </p:cSld>
  <p:clrMapOvr>
    <a:masterClrMapping/>
  </p:clrMapOvr>
  <p:transition xmlns:p14="http://schemas.microsoft.com/office/powerpoint/2010/main" advTm="9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67000"/>
            <a:ext cx="7358063" cy="741164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2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simulation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GEANT-GE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r="9346"/>
          <a:stretch/>
        </p:blipFill>
        <p:spPr>
          <a:xfrm rot="16200000">
            <a:off x="2348555" y="-672154"/>
            <a:ext cx="4343400" cy="8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20995" y="1869582"/>
            <a:ext cx="138048" cy="45558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5614" y="1991092"/>
            <a:ext cx="510780" cy="248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96435" y="2008732"/>
            <a:ext cx="1459179" cy="213664"/>
          </a:xfrm>
          <a:prstGeom prst="rect">
            <a:avLst/>
          </a:prstGeom>
          <a:solidFill>
            <a:srgbClr val="57AFFA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33027" y="2249776"/>
            <a:ext cx="175109" cy="753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33027" y="1903628"/>
            <a:ext cx="175109" cy="753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66394" y="2002763"/>
            <a:ext cx="175109" cy="75395"/>
          </a:xfrm>
          <a:prstGeom prst="rect">
            <a:avLst/>
          </a:prstGeom>
          <a:solidFill>
            <a:srgbClr val="000000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66394" y="2147001"/>
            <a:ext cx="175109" cy="75395"/>
          </a:xfrm>
          <a:prstGeom prst="rect">
            <a:avLst/>
          </a:prstGeom>
          <a:solidFill>
            <a:srgbClr val="000000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147775" y="2427228"/>
            <a:ext cx="3262689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59043" y="1757513"/>
            <a:ext cx="3262689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779849" y="1231825"/>
            <a:ext cx="298832" cy="423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79849" y="1231825"/>
            <a:ext cx="805724" cy="11705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92872" y="762876"/>
            <a:ext cx="357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Heat conductor, 0.25 mm Cu foil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6473273" y="1916373"/>
            <a:ext cx="209631" cy="4571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288084" y="1884512"/>
            <a:ext cx="185189" cy="109441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94351" y="1231825"/>
            <a:ext cx="108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Air pipe</a:t>
            </a:r>
            <a:endParaRPr lang="en-US" sz="2000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6473273" y="1431880"/>
            <a:ext cx="821078" cy="437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33600" y="1828800"/>
            <a:ext cx="3248660" cy="533400"/>
          </a:xfrm>
          <a:prstGeom prst="rect">
            <a:avLst/>
          </a:prstGeom>
          <a:solidFill>
            <a:srgbClr val="63C4FB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741164"/>
          </a:xfrm>
        </p:spPr>
        <p:txBody>
          <a:bodyPr/>
          <a:lstStyle/>
          <a:p>
            <a:r>
              <a:rPr lang="en-US" sz="3200" dirty="0" smtClean="0"/>
              <a:t>Electron arm: Calorimeter’s temperature, 3x3 group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14400" y="25146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Heat tape,     225 C                                185 C                   55 C   </a:t>
            </a:r>
            <a:endParaRPr lang="en-US" sz="2000" dirty="0"/>
          </a:p>
        </p:txBody>
      </p:sp>
      <p:pic>
        <p:nvPicPr>
          <p:cNvPr id="29" name="Picture 28" descr="SM_General_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15554" r="19459" b="14845"/>
          <a:stretch/>
        </p:blipFill>
        <p:spPr>
          <a:xfrm rot="16200000">
            <a:off x="2445189" y="1593412"/>
            <a:ext cx="4035926" cy="61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542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Proton arm: Calorimeter counter structure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Cornejo_HCAL_slid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3618" r="12639" b="1609"/>
          <a:stretch/>
        </p:blipFill>
        <p:spPr>
          <a:xfrm rot="16200000">
            <a:off x="2167919" y="-415319"/>
            <a:ext cx="4960563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7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CAL-o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9" y="-561109"/>
            <a:ext cx="5888182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Proton arm: Calorimeter commissioning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57150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HCAL has 288 counters (in 12 x 24 array)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49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 smtClean="0"/>
              <a:t>Proton arm: GEM chambers commissioning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creen Shot 2019-07-20 at 1.0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934200" cy="51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70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5257800" y="1828800"/>
            <a:ext cx="3886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"/>
              </a:rPr>
              <a:t>Scientific case</a:t>
            </a:r>
            <a:endParaRPr lang="en-US" sz="2000" b="1" dirty="0">
              <a:latin typeface="Century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228600"/>
            <a:ext cx="9144000" cy="762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latin typeface="+mj-lt"/>
              </a:rPr>
              <a:t>Electron-nucleon elastic scattering</a:t>
            </a:r>
            <a:endParaRPr lang="en-US" sz="3200" dirty="0">
              <a:latin typeface="+mj-lt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143000" y="1143000"/>
            <a:ext cx="693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kern="1200" dirty="0" smtClean="0">
                <a:latin typeface="Century"/>
              </a:rPr>
              <a:t>Nucleon current, one</a:t>
            </a:r>
            <a:r>
              <a:rPr lang="en-US" sz="2000" kern="1200" baseline="-10000" dirty="0" smtClean="0">
                <a:latin typeface="Century"/>
              </a:rPr>
              <a:t>-</a:t>
            </a:r>
            <a:r>
              <a:rPr lang="en-US" sz="2000" kern="1200" dirty="0" smtClean="0">
                <a:latin typeface="Century"/>
              </a:rPr>
              <a:t>photon </a:t>
            </a:r>
            <a:r>
              <a:rPr lang="en-US" sz="2000" kern="1200" dirty="0">
                <a:latin typeface="Century"/>
              </a:rPr>
              <a:t>approximation, </a:t>
            </a:r>
            <a:r>
              <a:rPr lang="en-US" sz="2000" kern="1200" dirty="0" err="1">
                <a:solidFill>
                  <a:srgbClr val="1310FF"/>
                </a:solidFill>
                <a:latin typeface="Symbol" pitchFamily="-112" charset="2"/>
              </a:rPr>
              <a:t></a:t>
            </a:r>
            <a:r>
              <a:rPr lang="en-US" sz="2000" kern="1200" baseline="-25000" dirty="0" err="1">
                <a:solidFill>
                  <a:srgbClr val="1310FF"/>
                </a:solidFill>
                <a:latin typeface="Chalkboard" pitchFamily="-112" charset="0"/>
              </a:rPr>
              <a:t>em</a:t>
            </a:r>
            <a:r>
              <a:rPr lang="en-US" sz="2000" kern="1200" dirty="0">
                <a:solidFill>
                  <a:srgbClr val="1310FF"/>
                </a:solidFill>
                <a:latin typeface="Chalkboard" pitchFamily="-112" charset="0"/>
              </a:rPr>
              <a:t> = 1/137</a:t>
            </a:r>
            <a:r>
              <a:rPr lang="en-US" sz="2000" kern="1200" dirty="0" smtClean="0">
                <a:latin typeface="Chalkboard" pitchFamily="-112" charset="0"/>
              </a:rPr>
              <a:t>, </a:t>
            </a:r>
            <a:endParaRPr lang="en-US" sz="2000" kern="1200" dirty="0">
              <a:latin typeface="Chalkboard" pitchFamily="-112" charset="0"/>
            </a:endParaRP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828800"/>
            <a:ext cx="7242175" cy="384740"/>
          </a:xfrm>
          <a:prstGeom prst="rect">
            <a:avLst/>
          </a:prstGeom>
        </p:spPr>
      </p:pic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507902"/>
              </p:ext>
            </p:extLst>
          </p:nvPr>
        </p:nvGraphicFramePr>
        <p:xfrm>
          <a:off x="457200" y="2667000"/>
          <a:ext cx="8150087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Equation" r:id="rId5" imgW="3873500" imgH="723900" progId="Equation.3">
                  <p:embed/>
                </p:oleObj>
              </mc:Choice>
              <mc:Fallback>
                <p:oleObj name="Equation" r:id="rId5" imgW="3873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67000"/>
                        <a:ext cx="8150087" cy="1524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47792"/>
              </p:ext>
            </p:extLst>
          </p:nvPr>
        </p:nvGraphicFramePr>
        <p:xfrm>
          <a:off x="1524000" y="4724400"/>
          <a:ext cx="563033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Equation" r:id="rId7" imgW="2705100" imgH="419100" progId="Equation.3">
                  <p:embed/>
                </p:oleObj>
              </mc:Choice>
              <mc:Fallback>
                <p:oleObj name="Equation" r:id="rId7" imgW="2705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0" y="4724400"/>
                        <a:ext cx="563033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734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382000" cy="685800"/>
          </a:xfrm>
          <a:ln/>
        </p:spPr>
        <p:txBody>
          <a:bodyPr/>
          <a:lstStyle/>
          <a:p>
            <a:r>
              <a:rPr lang="en-US" sz="3200" dirty="0" smtClean="0"/>
              <a:t>The nucleon electromagnetic form factors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153400" y="685800"/>
            <a:ext cx="0" cy="2514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41"/>
          <a:stretch/>
        </p:blipFill>
        <p:spPr>
          <a:xfrm>
            <a:off x="228600" y="3733800"/>
            <a:ext cx="4032112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03039" y="3148363"/>
            <a:ext cx="2917324" cy="39357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814468" y="2286000"/>
            <a:ext cx="2272132" cy="12450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495800" y="3733800"/>
            <a:ext cx="2971800" cy="1905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4" name="Picture 13" descr="gmngmp_Mod.pdf"/>
          <p:cNvPicPr>
            <a:picLocks noChangeAspect="1"/>
          </p:cNvPicPr>
          <p:nvPr/>
        </p:nvPicPr>
        <p:blipFill rotWithShape="1">
          <a:blip r:embed="rId5"/>
          <a:srcRect t="5181" r="16173" b="2695"/>
          <a:stretch/>
        </p:blipFill>
        <p:spPr>
          <a:xfrm>
            <a:off x="4343400" y="609600"/>
            <a:ext cx="3793311" cy="2940522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2" idx="1"/>
          </p:cNvCxnSpPr>
          <p:nvPr/>
        </p:nvCxnSpPr>
        <p:spPr bwMode="auto">
          <a:xfrm flipH="1">
            <a:off x="2895600" y="3476655"/>
            <a:ext cx="1295400" cy="16287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28600" y="3657600"/>
            <a:ext cx="4114800" cy="2895600"/>
          </a:xfrm>
          <a:prstGeom prst="rect">
            <a:avLst/>
          </a:prstGeom>
          <a:solidFill>
            <a:srgbClr val="FFFF00">
              <a:alpha val="14000"/>
            </a:srgbClr>
          </a:solidFill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826" y="685800"/>
            <a:ext cx="9284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GMn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7521" y="3733800"/>
            <a:ext cx="8258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GEn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GMp_kinem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10841" r="23133" b="55731"/>
          <a:stretch/>
        </p:blipFill>
        <p:spPr>
          <a:xfrm>
            <a:off x="0" y="548605"/>
            <a:ext cx="4343400" cy="313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9784" y="3733800"/>
            <a:ext cx="819342" cy="507831"/>
          </a:xfrm>
          <a:prstGeom prst="rect">
            <a:avLst/>
          </a:prstGeom>
          <a:solidFill>
            <a:srgbClr val="FCFFC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GEp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685800"/>
            <a:ext cx="9157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3276600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SBS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4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4572000" y="1219200"/>
            <a:ext cx="3048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382000" cy="685800"/>
          </a:xfrm>
          <a:ln/>
        </p:spPr>
        <p:txBody>
          <a:bodyPr/>
          <a:lstStyle/>
          <a:p>
            <a:r>
              <a:rPr lang="en-US" sz="3200" dirty="0" smtClean="0"/>
              <a:t>The proton </a:t>
            </a:r>
            <a:r>
              <a:rPr lang="en-US" sz="3200" dirty="0" err="1" smtClean="0"/>
              <a:t>GEp</a:t>
            </a:r>
            <a:r>
              <a:rPr lang="en-US" sz="3200" dirty="0" smtClean="0"/>
              <a:t> form factor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41"/>
          <a:stretch/>
        </p:blipFill>
        <p:spPr>
          <a:xfrm>
            <a:off x="304800" y="990600"/>
            <a:ext cx="752660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76200" y="0"/>
            <a:ext cx="9144000" cy="6858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ea typeface="ＭＳ Ｐゴシック" charset="0"/>
                <a:cs typeface="Times (Body)"/>
              </a:rPr>
              <a:t>Challenges  in  this  experiment 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687685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</a:rPr>
              <a:t>Need large </a:t>
            </a:r>
            <a:r>
              <a:rPr lang="en-US" sz="2400" dirty="0" smtClean="0">
                <a:latin typeface="+mn-lt"/>
              </a:rPr>
              <a:t>statistics, </a:t>
            </a:r>
            <a:r>
              <a:rPr lang="en-US" sz="2400" dirty="0">
                <a:latin typeface="+mn-lt"/>
              </a:rPr>
              <a:t>max luminosity and solid angle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           Max </a:t>
            </a:r>
            <a:r>
              <a:rPr lang="en-US" sz="2400" dirty="0" smtClean="0">
                <a:latin typeface="+mn-lt"/>
              </a:rPr>
              <a:t>luminosity -&gt;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large background</a:t>
            </a: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  Large solid </a:t>
            </a:r>
            <a:r>
              <a:rPr lang="en-US" sz="2400" dirty="0" smtClean="0">
                <a:latin typeface="+mn-lt"/>
              </a:rPr>
              <a:t>angle -&gt; </a:t>
            </a:r>
            <a:r>
              <a:rPr lang="en-US" sz="2400" dirty="0">
                <a:latin typeface="+mn-lt"/>
              </a:rPr>
              <a:t>small </a:t>
            </a:r>
            <a:r>
              <a:rPr lang="en-US" sz="2400" dirty="0" smtClean="0">
                <a:latin typeface="+mn-lt"/>
              </a:rPr>
              <a:t>bend -&gt;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huge background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A solution </a:t>
            </a:r>
            <a:r>
              <a:rPr lang="en-US" sz="2400" dirty="0">
                <a:latin typeface="+mn-lt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a modern tracking detector</a:t>
            </a:r>
            <a:r>
              <a:rPr lang="en-US" sz="2400" dirty="0">
                <a:latin typeface="+mn-lt"/>
              </a:rPr>
              <a:t> based on</a:t>
            </a:r>
          </a:p>
          <a:p>
            <a:r>
              <a:rPr lang="en-US" sz="2400" dirty="0">
                <a:latin typeface="+mn-lt"/>
              </a:rPr>
              <a:t>	     </a:t>
            </a:r>
            <a:r>
              <a:rPr lang="en-US" sz="2400" dirty="0">
                <a:solidFill>
                  <a:srgbClr val="1310FF"/>
                </a:solidFill>
                <a:latin typeface="+mn-lt"/>
              </a:rPr>
              <a:t>Gas Electron Multiplier</a:t>
            </a:r>
            <a:r>
              <a:rPr lang="en-US" sz="2400" dirty="0">
                <a:latin typeface="+mn-lt"/>
              </a:rPr>
              <a:t> (</a:t>
            </a:r>
            <a:r>
              <a:rPr lang="en-US" sz="2400" dirty="0" smtClean="0">
                <a:latin typeface="+mn-lt"/>
              </a:rPr>
              <a:t>Fabio </a:t>
            </a:r>
            <a:r>
              <a:rPr lang="en-US" sz="2400" dirty="0" err="1" smtClean="0">
                <a:latin typeface="+mn-lt"/>
              </a:rPr>
              <a:t>Sauli</a:t>
            </a:r>
            <a:r>
              <a:rPr lang="en-US" sz="2400" dirty="0">
                <a:latin typeface="+mn-lt"/>
              </a:rPr>
              <a:t>, 1997) </a:t>
            </a:r>
          </a:p>
        </p:txBody>
      </p:sp>
      <p:pic>
        <p:nvPicPr>
          <p:cNvPr id="33799" name="Picture 9" descr="latex-im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4114800" cy="20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08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/>
              <a:t>Method: Focal Plane </a:t>
            </a:r>
            <a:r>
              <a:rPr lang="en-US" sz="3200" dirty="0" err="1"/>
              <a:t>Polarimeter</a:t>
            </a:r>
            <a:r>
              <a:rPr lang="en-US" sz="3200" dirty="0"/>
              <a:t> </a:t>
            </a:r>
          </a:p>
        </p:txBody>
      </p:sp>
      <p:sp>
        <p:nvSpPr>
          <p:cNvPr id="31751" name="Line 12"/>
          <p:cNvSpPr>
            <a:spLocks noChangeShapeType="1"/>
          </p:cNvSpPr>
          <p:nvPr/>
        </p:nvSpPr>
        <p:spPr bwMode="auto">
          <a:xfrm>
            <a:off x="6248400" y="3581400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13" descr="FPP-PR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54063"/>
            <a:ext cx="44196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 Box 18"/>
          <p:cNvSpPr txBox="1">
            <a:spLocks noChangeArrowheads="1"/>
          </p:cNvSpPr>
          <p:nvPr/>
        </p:nvSpPr>
        <p:spPr bwMode="auto">
          <a:xfrm>
            <a:off x="5316059" y="4724400"/>
            <a:ext cx="196152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 p will be ~ 7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FF0000"/>
                </a:solidFill>
              </a:rPr>
              <a:t>GeV</a:t>
            </a:r>
            <a:r>
              <a:rPr lang="en-US" sz="1700" dirty="0">
                <a:solidFill>
                  <a:srgbClr val="FF0000"/>
                </a:solidFill>
              </a:rPr>
              <a:t>/c</a:t>
            </a:r>
            <a:endParaRPr lang="en-US" sz="2400" dirty="0"/>
          </a:p>
        </p:txBody>
      </p:sp>
      <p:sp>
        <p:nvSpPr>
          <p:cNvPr id="31754" name="Line 21"/>
          <p:cNvSpPr>
            <a:spLocks noChangeShapeType="1"/>
          </p:cNvSpPr>
          <p:nvPr/>
        </p:nvSpPr>
        <p:spPr bwMode="auto">
          <a:xfrm>
            <a:off x="457200" y="2376488"/>
            <a:ext cx="685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Line 22"/>
          <p:cNvSpPr>
            <a:spLocks noChangeShapeType="1"/>
          </p:cNvSpPr>
          <p:nvPr/>
        </p:nvSpPr>
        <p:spPr bwMode="auto">
          <a:xfrm>
            <a:off x="2971800" y="2819400"/>
            <a:ext cx="838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Text Box 23"/>
          <p:cNvSpPr txBox="1">
            <a:spLocks noChangeArrowheads="1"/>
          </p:cNvSpPr>
          <p:nvPr/>
        </p:nvSpPr>
        <p:spPr bwMode="auto">
          <a:xfrm>
            <a:off x="152400" y="2667000"/>
            <a:ext cx="103738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in</a:t>
            </a:r>
            <a:endParaRPr lang="en-US" sz="2000" dirty="0"/>
          </a:p>
        </p:txBody>
      </p:sp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3200400" y="3276600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out</a:t>
            </a:r>
            <a:endParaRPr lang="en-US" sz="2000" dirty="0"/>
          </a:p>
        </p:txBody>
      </p:sp>
      <p:pic>
        <p:nvPicPr>
          <p:cNvPr id="14" name="Picture 13" descr="GEP-Nov2014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333" r="21868" b="26424"/>
          <a:stretch/>
        </p:blipFill>
        <p:spPr>
          <a:xfrm>
            <a:off x="4883479" y="1524000"/>
            <a:ext cx="4262102" cy="3200400"/>
          </a:xfrm>
          <a:prstGeom prst="rect">
            <a:avLst/>
          </a:prstGeom>
        </p:spPr>
      </p:pic>
      <p:sp>
        <p:nvSpPr>
          <p:cNvPr id="31758" name="Text Box 28"/>
          <p:cNvSpPr txBox="1">
            <a:spLocks noChangeArrowheads="1"/>
          </p:cNvSpPr>
          <p:nvPr/>
        </p:nvSpPr>
        <p:spPr bwMode="auto">
          <a:xfrm>
            <a:off x="5715000" y="838200"/>
            <a:ext cx="29556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A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 analyzing </a:t>
            </a:r>
            <a:r>
              <a:rPr lang="en-US" sz="2000" dirty="0"/>
              <a:t>power vs. </a:t>
            </a:r>
          </a:p>
          <a:p>
            <a:r>
              <a:rPr lang="en-US" sz="2000" dirty="0"/>
              <a:t> inverse proton </a:t>
            </a:r>
            <a:r>
              <a:rPr lang="en-US" sz="2000" dirty="0" smtClean="0"/>
              <a:t>momentum</a:t>
            </a:r>
            <a:endParaRPr lang="en-US" sz="2000" dirty="0"/>
          </a:p>
        </p:txBody>
      </p:sp>
      <p:pic>
        <p:nvPicPr>
          <p:cNvPr id="31759" name="Picture 33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86200"/>
            <a:ext cx="499125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6096000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ringe field correction</a:t>
            </a:r>
            <a:endParaRPr lang="en-US" sz="16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486400"/>
            <a:ext cx="6248400" cy="6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0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12" descr="GEP-layout-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"/>
          <a:stretch>
            <a:fillRect/>
          </a:stretch>
        </p:blipFill>
        <p:spPr bwMode="auto">
          <a:xfrm>
            <a:off x="228600" y="1787525"/>
            <a:ext cx="48768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04590" y="914400"/>
            <a:ext cx="4038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Beam: 75 </a:t>
            </a:r>
            <a:r>
              <a:rPr lang="en-US" dirty="0">
                <a:latin typeface="Symbol" charset="0"/>
              </a:rPr>
              <a:t></a:t>
            </a:r>
            <a:r>
              <a:rPr lang="en-US" dirty="0"/>
              <a:t>A, 85% polarization</a:t>
            </a:r>
          </a:p>
          <a:p>
            <a:pPr algn="l"/>
            <a:r>
              <a:rPr lang="en-US" dirty="0"/>
              <a:t>Target: </a:t>
            </a:r>
            <a:r>
              <a:rPr lang="en-US" dirty="0" smtClean="0"/>
              <a:t>30 </a:t>
            </a:r>
            <a:r>
              <a:rPr lang="en-US" dirty="0"/>
              <a:t>cm liquid H</a:t>
            </a:r>
            <a:r>
              <a:rPr lang="en-US" baseline="-25000" dirty="0"/>
              <a:t>2</a:t>
            </a:r>
            <a:endParaRPr lang="en-US" dirty="0"/>
          </a:p>
          <a:p>
            <a:pPr algn="l"/>
            <a:r>
              <a:rPr lang="en-US" dirty="0"/>
              <a:t>Electron arm at </a:t>
            </a:r>
            <a:r>
              <a:rPr lang="en-US" dirty="0" smtClean="0"/>
              <a:t>29</a:t>
            </a:r>
            <a:r>
              <a:rPr lang="en-US" sz="2100" baseline="46000" dirty="0" smtClean="0"/>
              <a:t>o</a:t>
            </a:r>
            <a:r>
              <a:rPr lang="en-US" dirty="0"/>
              <a:t>, covers Q</a:t>
            </a:r>
            <a:r>
              <a:rPr lang="en-US" baseline="30000" dirty="0"/>
              <a:t>2</a:t>
            </a:r>
            <a:r>
              <a:rPr lang="en-US" dirty="0"/>
              <a:t> range from 12.5 to 16 GeV</a:t>
            </a:r>
            <a:r>
              <a:rPr lang="en-US" baseline="30000" dirty="0"/>
              <a:t>2</a:t>
            </a:r>
            <a:endParaRPr lang="en-US" dirty="0"/>
          </a:p>
          <a:p>
            <a:pPr algn="l"/>
            <a:r>
              <a:rPr lang="en-US" dirty="0"/>
              <a:t>Proton arm  at angle </a:t>
            </a:r>
            <a:r>
              <a:rPr lang="en-US" dirty="0" smtClean="0"/>
              <a:t>17</a:t>
            </a:r>
            <a:r>
              <a:rPr lang="en-US" sz="2100" baseline="46000" dirty="0" smtClean="0"/>
              <a:t>o</a:t>
            </a:r>
            <a:r>
              <a:rPr lang="en-US" dirty="0" smtClean="0"/>
              <a:t>, </a:t>
            </a:r>
          </a:p>
          <a:p>
            <a:pPr algn="l"/>
            <a:r>
              <a:rPr lang="en-US" dirty="0">
                <a:latin typeface="Symbol" charset="0"/>
              </a:rPr>
              <a:t>	</a:t>
            </a:r>
            <a:r>
              <a:rPr lang="en-US" dirty="0" smtClean="0">
                <a:latin typeface="Symbol" charset="0"/>
              </a:rPr>
              <a:t>	</a:t>
            </a:r>
            <a:r>
              <a:rPr lang="en-US" dirty="0" smtClean="0"/>
              <a:t> </a:t>
            </a:r>
            <a:r>
              <a:rPr lang="en-US" dirty="0"/>
              <a:t>= 35 </a:t>
            </a:r>
            <a:r>
              <a:rPr lang="en-US" dirty="0" err="1"/>
              <a:t>msr</a:t>
            </a:r>
            <a:r>
              <a:rPr lang="en-US" dirty="0"/>
              <a:t> ,</a:t>
            </a:r>
          </a:p>
          <a:p>
            <a:pPr algn="l"/>
            <a:r>
              <a:rPr lang="en-US" dirty="0"/>
              <a:t>Spin precession angle is ~ 90</a:t>
            </a:r>
            <a:r>
              <a:rPr lang="en-US" sz="2100" baseline="46000" dirty="0"/>
              <a:t>o</a:t>
            </a:r>
            <a:endParaRPr lang="en-US" dirty="0"/>
          </a:p>
          <a:p>
            <a:pPr algn="l"/>
            <a:r>
              <a:rPr lang="en-US" dirty="0"/>
              <a:t>                          (it is optimum)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1310FF"/>
                </a:solidFill>
              </a:rPr>
              <a:t>Event rate is </a:t>
            </a:r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times higher</a:t>
            </a:r>
            <a:endParaRPr lang="en-US" dirty="0">
              <a:solidFill>
                <a:srgbClr val="1310FF"/>
              </a:solidFill>
            </a:endParaRPr>
          </a:p>
          <a:p>
            <a:pPr algn="l"/>
            <a:r>
              <a:rPr lang="en-US" dirty="0">
                <a:solidFill>
                  <a:srgbClr val="1310FF"/>
                </a:solidFill>
              </a:rPr>
              <a:t>than with standard spectrometer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From 58 days of production time</a:t>
            </a:r>
          </a:p>
          <a:p>
            <a:pPr algn="l"/>
            <a:r>
              <a:rPr lang="en-US" dirty="0"/>
              <a:t>resulting </a:t>
            </a:r>
            <a:r>
              <a:rPr lang="en-US" dirty="0" smtClean="0"/>
              <a:t>accuracy is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ea typeface="ＭＳ Ｐゴシック" charset="0"/>
                <a:cs typeface="ＭＳ Ｐゴシック" charset="0"/>
              </a:rPr>
              <a:t>Experiment: Layout and Parameters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381000" y="61722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Times" pitchFamily="-112" charset="0"/>
              </a:defRPr>
            </a:lvl1pPr>
            <a:lvl2pPr marL="37931725" indent="-37474525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2pPr>
            <a:lvl3pPr marL="597012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3pPr>
            <a:lvl4pPr marL="895518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4pPr>
            <a:lvl5pPr marL="1194024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5pPr>
            <a:lvl6pPr marL="4572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6pPr>
            <a:lvl7pPr marL="9144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7pPr>
            <a:lvl8pPr marL="13716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8pPr>
            <a:lvl9pPr marL="18288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1400" dirty="0" smtClean="0"/>
              <a:t>PAC32 August 7, 2007</a:t>
            </a:r>
            <a:endParaRPr lang="en-US" sz="14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572000" y="6172200"/>
            <a:ext cx="4191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Times" pitchFamily="-112" charset="0"/>
              </a:defRPr>
            </a:lvl1pPr>
            <a:lvl2pPr marL="37931725" indent="-37474525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2pPr>
            <a:lvl3pPr marL="597012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3pPr>
            <a:lvl4pPr marL="895518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4pPr>
            <a:lvl5pPr marL="1194024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5pPr>
            <a:lvl6pPr marL="4572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6pPr>
            <a:lvl7pPr marL="9144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7pPr>
            <a:lvl8pPr marL="13716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8pPr>
            <a:lvl9pPr marL="18288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1400" smtClean="0"/>
              <a:t>GEP-15     Bogdan Wojtsekhowski, JLab</a:t>
            </a:r>
            <a:endParaRPr lang="en-US" sz="140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2971800" y="6172200"/>
            <a:ext cx="990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Times" pitchFamily="-112" charset="0"/>
              </a:defRPr>
            </a:lvl1pPr>
            <a:lvl2pPr marL="37931725" indent="-37474525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2pPr>
            <a:lvl3pPr marL="597012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3pPr>
            <a:lvl4pPr marL="895518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4pPr>
            <a:lvl5pPr marL="1194024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5pPr>
            <a:lvl6pPr marL="4572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6pPr>
            <a:lvl7pPr marL="9144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7pPr>
            <a:lvl8pPr marL="13716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8pPr>
            <a:lvl9pPr marL="1828800" algn="l" defTabSz="29850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1400" dirty="0" smtClean="0">
                <a:latin typeface="Trebuchet MS" charset="0"/>
                <a:ea typeface="ヒラギノ角ゴ Pro W3" charset="0"/>
                <a:cs typeface="ヒラギノ角ゴ Pro W3" charset="0"/>
              </a:rPr>
              <a:t>Slide </a:t>
            </a:r>
            <a:r>
              <a:rPr lang="en-US" sz="1400" dirty="0">
                <a:latin typeface="Trebuchet MS" charset="0"/>
                <a:ea typeface="ヒラギノ角ゴ Pro W3" charset="0"/>
                <a:cs typeface="ヒラギノ角ゴ Pro W3" charset="0"/>
              </a:rPr>
              <a:t>5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15000" y="4572000"/>
            <a:ext cx="533400" cy="3810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15000" y="4572000"/>
            <a:ext cx="609600" cy="3810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765552" y="42672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45</a:t>
            </a:r>
            <a:endParaRPr lang="en-US" sz="24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62600"/>
            <a:ext cx="2573635" cy="3110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3200" y="1981200"/>
            <a:ext cx="685800" cy="3048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05200" y="1676400"/>
            <a:ext cx="685800" cy="3048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11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741164"/>
          </a:xfrm>
        </p:spPr>
        <p:txBody>
          <a:bodyPr/>
          <a:lstStyle/>
          <a:p>
            <a:r>
              <a:rPr lang="en-US" sz="3200" dirty="0" err="1" smtClean="0"/>
              <a:t>GEp</a:t>
            </a:r>
            <a:r>
              <a:rPr lang="en-US" sz="3200" dirty="0" smtClean="0"/>
              <a:t>/SBS Q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acceptance, </a:t>
            </a:r>
            <a:br>
              <a:rPr lang="en-US" sz="3200" dirty="0" smtClean="0"/>
            </a:br>
            <a:r>
              <a:rPr lang="en-US" sz="3200" dirty="0" smtClean="0"/>
              <a:t>projected accuracy, and beam time request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GEP5_Q2_accept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073" y="473327"/>
            <a:ext cx="3689854" cy="5029200"/>
          </a:xfrm>
          <a:prstGeom prst="rect">
            <a:avLst/>
          </a:prstGeom>
        </p:spPr>
      </p:pic>
      <p:pic>
        <p:nvPicPr>
          <p:cNvPr id="3" name="Picture 2" descr="Screen Shot 2019-06-16 at 8.01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00600"/>
            <a:ext cx="7864998" cy="137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05600" y="4876800"/>
            <a:ext cx="533400" cy="1143000"/>
          </a:xfrm>
          <a:prstGeom prst="rect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3263" y="6019800"/>
            <a:ext cx="156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Total 45 days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43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 hierarch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hierarchical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hierarch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wo columns 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wo columns N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wo columns 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Subtitle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dar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dark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37627</TotalTime>
  <Pages>0</Pages>
  <Words>891</Words>
  <Characters>0</Characters>
  <Application>Microsoft Macintosh PowerPoint</Application>
  <PresentationFormat>On-screen Show (4:3)</PresentationFormat>
  <Lines>0</Lines>
  <Paragraphs>153</Paragraphs>
  <Slides>26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Title &amp; Bullets hierarchical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Two columns NT</vt:lpstr>
      <vt:lpstr>Title &amp; Bullets - Right</vt:lpstr>
      <vt:lpstr>Title, Bullets &amp; Photo</vt:lpstr>
      <vt:lpstr>Bullets</vt:lpstr>
      <vt:lpstr>Title - Center</vt:lpstr>
      <vt:lpstr>Title &amp; Subtitle bullets</vt:lpstr>
      <vt:lpstr>Title &amp; Bullets</vt:lpstr>
      <vt:lpstr>Title &amp; Bullets dark</vt:lpstr>
      <vt:lpstr>Title &amp; Bullets - 2 Column</vt:lpstr>
      <vt:lpstr>Bullets</vt:lpstr>
      <vt:lpstr>Blank</vt:lpstr>
      <vt:lpstr>Title - Top</vt:lpstr>
      <vt:lpstr>Title - Center</vt:lpstr>
      <vt:lpstr>Title &amp; Bullets - Left</vt:lpstr>
      <vt:lpstr>Title &amp; Bullets - Right</vt:lpstr>
      <vt:lpstr>Equation</vt:lpstr>
      <vt:lpstr>PowerPoint Presentation</vt:lpstr>
      <vt:lpstr>PowerPoint Presentation</vt:lpstr>
      <vt:lpstr>PowerPoint Presentation</vt:lpstr>
      <vt:lpstr>The nucleon electromagnetic form factors</vt:lpstr>
      <vt:lpstr>The proton GEp form factor</vt:lpstr>
      <vt:lpstr>Challenges  in  this  experiment </vt:lpstr>
      <vt:lpstr>Method: Focal Plane Polarimeter </vt:lpstr>
      <vt:lpstr>Experiment: Layout and Parameters</vt:lpstr>
      <vt:lpstr>GEp/SBS Q2 acceptance,  projected accuracy, and beam time request</vt:lpstr>
      <vt:lpstr>Proton arm in the model</vt:lpstr>
      <vt:lpstr>Proton arm calorimeter in the model</vt:lpstr>
      <vt:lpstr>Electron arm calorimeter in the model</vt:lpstr>
      <vt:lpstr>SBS trackers/polarimeters: Front tracker: INFN/UVa  </vt:lpstr>
      <vt:lpstr>SBS trackers/polarimeters: Rear tracker: UVa/INFN  </vt:lpstr>
      <vt:lpstr>PowerPoint Presentation</vt:lpstr>
      <vt:lpstr>PowerPoint Presentation</vt:lpstr>
      <vt:lpstr>PowerPoint Presentation</vt:lpstr>
      <vt:lpstr>PowerPoint Presentation</vt:lpstr>
      <vt:lpstr>Q2 dependence of F2/F1 </vt:lpstr>
      <vt:lpstr>PowerPoint Presentation</vt:lpstr>
      <vt:lpstr>Backup slides</vt:lpstr>
      <vt:lpstr>MC simulation </vt:lpstr>
      <vt:lpstr>Electron arm: Calorimeter’s temperature, 3x3 group</vt:lpstr>
      <vt:lpstr>Proton arm: Calorimeter counter structure  </vt:lpstr>
      <vt:lpstr>Proton arm: Calorimeter commissioning  </vt:lpstr>
      <vt:lpstr>Proton arm: GEM chambers commissioning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 New Vector Boson Aʹ Decaying to e+e-</dc:title>
  <dc:subject/>
  <dc:creator/>
  <cp:keywords/>
  <dc:description/>
  <cp:lastModifiedBy>Bogdan Wojtsekhowski</cp:lastModifiedBy>
  <cp:revision>687</cp:revision>
  <cp:lastPrinted>2019-07-26T16:45:18Z</cp:lastPrinted>
  <dcterms:created xsi:type="dcterms:W3CDTF">2013-02-02T23:53:00Z</dcterms:created>
  <dcterms:modified xsi:type="dcterms:W3CDTF">2019-07-30T00:40:51Z</dcterms:modified>
</cp:coreProperties>
</file>