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56" r:id="rId2"/>
    <p:sldId id="283" r:id="rId3"/>
    <p:sldId id="271" r:id="rId4"/>
    <p:sldId id="279" r:id="rId5"/>
    <p:sldId id="289" r:id="rId6"/>
    <p:sldId id="284" r:id="rId7"/>
    <p:sldId id="288" r:id="rId8"/>
    <p:sldId id="285" r:id="rId9"/>
    <p:sldId id="286" r:id="rId10"/>
    <p:sldId id="290" r:id="rId11"/>
    <p:sldId id="287" r:id="rId12"/>
    <p:sldId id="291" r:id="rId13"/>
    <p:sldId id="265"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25" autoAdjust="0"/>
    <p:restoredTop sz="96408" autoAdjust="0"/>
  </p:normalViewPr>
  <p:slideViewPr>
    <p:cSldViewPr snapToGrid="0" snapToObjects="1">
      <p:cViewPr varScale="1">
        <p:scale>
          <a:sx n="73" d="100"/>
          <a:sy n="73" d="100"/>
        </p:scale>
        <p:origin x="1236" y="54"/>
      </p:cViewPr>
      <p:guideLst>
        <p:guide orient="horz" pos="2160"/>
        <p:guide pos="2880"/>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6/13/2019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fld id="{BDC57488-3539-8349-95E7-E0E3D7B2EDB0}" type="datetime2">
              <a:rPr lang="en-US" smtClean="0"/>
              <a:pPr/>
              <a:t>Thursday, June 13, 2019</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fld id="{BDC57488-3539-8349-95E7-E0E3D7B2EDB0}" type="datetime2">
              <a:rPr lang="en-US" smtClean="0"/>
              <a:pPr/>
              <a:t>Thursday, June 13, 2019</a:t>
            </a:fld>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smtClean="0"/>
              <a:t>Click icon to add picture</a:t>
            </a:r>
            <a:endParaRPr lang="en-US"/>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Thursday, June 13, 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smtClean="0"/>
              <a:t>Talk Title Here</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ESR2 PDR: Controls</a:t>
            </a:r>
            <a:endParaRPr lang="en-US" dirty="0"/>
          </a:p>
        </p:txBody>
      </p:sp>
      <p:sp>
        <p:nvSpPr>
          <p:cNvPr id="3" name="Subtitle 2"/>
          <p:cNvSpPr>
            <a:spLocks noGrp="1"/>
          </p:cNvSpPr>
          <p:nvPr>
            <p:ph type="subTitle" idx="1"/>
          </p:nvPr>
        </p:nvSpPr>
        <p:spPr/>
        <p:txBody>
          <a:bodyPr/>
          <a:lstStyle/>
          <a:p>
            <a:r>
              <a:rPr lang="en-US" dirty="0" smtClean="0"/>
              <a:t>Considerations for the ESR2 Refrigerator Electrical and Controls Design.</a:t>
            </a:r>
            <a:endParaRPr lang="en-US" dirty="0"/>
          </a:p>
        </p:txBody>
      </p:sp>
      <p:sp>
        <p:nvSpPr>
          <p:cNvPr id="5" name="Text Placeholder 4"/>
          <p:cNvSpPr>
            <a:spLocks noGrp="1"/>
          </p:cNvSpPr>
          <p:nvPr>
            <p:ph type="body" sz="quarter" idx="14"/>
          </p:nvPr>
        </p:nvSpPr>
        <p:spPr/>
        <p:txBody>
          <a:bodyPr/>
          <a:lstStyle/>
          <a:p>
            <a:r>
              <a:rPr lang="en-US" dirty="0" smtClean="0"/>
              <a:t>R Norton</a:t>
            </a:r>
            <a:endParaRPr lang="en-US" dirty="0"/>
          </a:p>
        </p:txBody>
      </p:sp>
      <p:sp>
        <p:nvSpPr>
          <p:cNvPr id="6" name="Date Placeholder 5"/>
          <p:cNvSpPr>
            <a:spLocks noGrp="1"/>
          </p:cNvSpPr>
          <p:nvPr>
            <p:ph type="dt" sz="half" idx="15"/>
          </p:nvPr>
        </p:nvSpPr>
        <p:spPr/>
        <p:txBody>
          <a:bodyPr/>
          <a:lstStyle/>
          <a:p>
            <a:r>
              <a:rPr lang="en-US" dirty="0" smtClean="0"/>
              <a:t>Wednesday, Jun 19, 2019</a:t>
            </a:r>
            <a:endParaRPr lang="en-US" dirty="0"/>
          </a:p>
        </p:txBody>
      </p:sp>
    </p:spTree>
    <p:extLst>
      <p:ext uri="{BB962C8B-B14F-4D97-AF65-F5344CB8AC3E}">
        <p14:creationId xmlns:p14="http://schemas.microsoft.com/office/powerpoint/2010/main" val="1392747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CTF Control room Cabinets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3294" y="966788"/>
            <a:ext cx="7175500" cy="5381625"/>
          </a:xfrm>
        </p:spPr>
      </p:pic>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10</a:t>
            </a:fld>
            <a:endParaRPr lang="en-US" dirty="0"/>
          </a:p>
        </p:txBody>
      </p:sp>
    </p:spTree>
    <p:extLst>
      <p:ext uri="{BB962C8B-B14F-4D97-AF65-F5344CB8AC3E}">
        <p14:creationId xmlns:p14="http://schemas.microsoft.com/office/powerpoint/2010/main" val="1848438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Room Layout</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 y="1586819"/>
            <a:ext cx="9052560" cy="3888314"/>
          </a:xfrm>
        </p:spPr>
      </p:pic>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spTree>
    <p:extLst>
      <p:ext uri="{BB962C8B-B14F-4D97-AF65-F5344CB8AC3E}">
        <p14:creationId xmlns:p14="http://schemas.microsoft.com/office/powerpoint/2010/main" val="2083615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Forward</a:t>
            </a:r>
            <a:endParaRPr lang="en-US" dirty="0"/>
          </a:p>
        </p:txBody>
      </p:sp>
      <p:sp>
        <p:nvSpPr>
          <p:cNvPr id="3" name="Content Placeholder 2"/>
          <p:cNvSpPr>
            <a:spLocks noGrp="1"/>
          </p:cNvSpPr>
          <p:nvPr>
            <p:ph idx="1"/>
          </p:nvPr>
        </p:nvSpPr>
        <p:spPr/>
        <p:txBody>
          <a:bodyPr/>
          <a:lstStyle/>
          <a:p>
            <a:r>
              <a:rPr lang="en-US" dirty="0" smtClean="0"/>
              <a:t>Begin control system drawings</a:t>
            </a:r>
          </a:p>
          <a:p>
            <a:pPr lvl="1"/>
            <a:r>
              <a:rPr lang="en-US" dirty="0" smtClean="0"/>
              <a:t>Drawings needed for Compressor controls, gauge panels, local control enclosures.</a:t>
            </a:r>
          </a:p>
          <a:p>
            <a:r>
              <a:rPr lang="en-US" dirty="0" smtClean="0"/>
              <a:t>Begin PLC Programming</a:t>
            </a:r>
          </a:p>
          <a:p>
            <a:pPr lvl="1"/>
            <a:r>
              <a:rPr lang="en-US" dirty="0" smtClean="0"/>
              <a:t>Copying existing systems as a base.</a:t>
            </a:r>
          </a:p>
          <a:p>
            <a:r>
              <a:rPr lang="en-US" dirty="0" smtClean="0"/>
              <a:t>Define procurement requirements for electrical equipment</a:t>
            </a:r>
          </a:p>
          <a:p>
            <a:pPr lvl="1"/>
            <a:r>
              <a:rPr lang="en-US" dirty="0" smtClean="0"/>
              <a:t>MCCs and Motor Starters</a:t>
            </a:r>
          </a:p>
          <a:p>
            <a:pPr lvl="1"/>
            <a:r>
              <a:rPr lang="en-US" dirty="0" smtClean="0"/>
              <a:t>Electrical portion of gear such as purifiers, air compressors, etc…</a:t>
            </a:r>
          </a:p>
          <a:p>
            <a:endParaRPr lang="en-US" dirty="0" smtClean="0"/>
          </a:p>
          <a:p>
            <a:endParaRPr lang="en-US" dirty="0" smtClean="0"/>
          </a:p>
          <a:p>
            <a:pPr marL="0" indent="0">
              <a:buNone/>
            </a:pP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spTree>
    <p:extLst>
      <p:ext uri="{BB962C8B-B14F-4D97-AF65-F5344CB8AC3E}">
        <p14:creationId xmlns:p14="http://schemas.microsoft.com/office/powerpoint/2010/main" val="2306608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4" name="Text Placeholder 3"/>
          <p:cNvSpPr>
            <a:spLocks noGrp="1"/>
          </p:cNvSpPr>
          <p:nvPr>
            <p:ph type="body" sz="quarter" idx="14"/>
          </p:nvPr>
        </p:nvSpPr>
        <p:spPr/>
        <p:txBody>
          <a:bodyPr/>
          <a:lstStyle/>
          <a:p>
            <a:endParaRPr lang="en-US"/>
          </a:p>
        </p:txBody>
      </p:sp>
      <p:sp>
        <p:nvSpPr>
          <p:cNvPr id="5" name="Date Placeholder 4"/>
          <p:cNvSpPr>
            <a:spLocks noGrp="1"/>
          </p:cNvSpPr>
          <p:nvPr>
            <p:ph type="dt" sz="half" idx="15"/>
          </p:nvPr>
        </p:nvSpPr>
        <p:spPr/>
        <p:txBody>
          <a:bodyPr/>
          <a:lstStyle/>
          <a:p>
            <a:r>
              <a:rPr lang="en-US" dirty="0" smtClean="0"/>
              <a:t>Wednesday, January 16, 2019</a:t>
            </a:r>
            <a:endParaRPr lang="en-US" dirty="0"/>
          </a:p>
        </p:txBody>
      </p:sp>
      <p:sp>
        <p:nvSpPr>
          <p:cNvPr id="6" name="Text Placeholder 5"/>
          <p:cNvSpPr>
            <a:spLocks noGrp="1"/>
          </p:cNvSpPr>
          <p:nvPr>
            <p:ph type="body" sz="quarter" idx="16"/>
          </p:nvPr>
        </p:nvSpPr>
        <p:spPr/>
        <p:txBody>
          <a:bodyPr/>
          <a:lstStyle/>
          <a:p>
            <a:endParaRPr lang="en-US"/>
          </a:p>
        </p:txBody>
      </p:sp>
      <p:sp>
        <p:nvSpPr>
          <p:cNvPr id="7" name="Text Placeholder 6"/>
          <p:cNvSpPr>
            <a:spLocks noGrp="1"/>
          </p:cNvSpPr>
          <p:nvPr>
            <p:ph type="body" sz="quarter" idx="17"/>
          </p:nvPr>
        </p:nvSpPr>
        <p:spPr/>
        <p:txBody>
          <a:bodyPr/>
          <a:lstStyle/>
          <a:p>
            <a:r>
              <a:rPr lang="en-US" dirty="0" smtClean="0"/>
              <a:t>Power</a:t>
            </a:r>
          </a:p>
          <a:p>
            <a:r>
              <a:rPr lang="en-US" dirty="0" smtClean="0"/>
              <a:t>Fabrication/Procurement</a:t>
            </a:r>
          </a:p>
          <a:p>
            <a:r>
              <a:rPr lang="en-US" dirty="0" smtClean="0"/>
              <a:t>Controls</a:t>
            </a:r>
          </a:p>
          <a:p>
            <a:r>
              <a:rPr lang="en-US" dirty="0" smtClean="0"/>
              <a:t>Control Room</a:t>
            </a:r>
            <a:endParaRPr lang="en-US" dirty="0"/>
          </a:p>
        </p:txBody>
      </p:sp>
    </p:spTree>
    <p:extLst>
      <p:ext uri="{BB962C8B-B14F-4D97-AF65-F5344CB8AC3E}">
        <p14:creationId xmlns:p14="http://schemas.microsoft.com/office/powerpoint/2010/main" val="354149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a:t>
            </a:r>
            <a:endParaRPr lang="en-US" dirty="0"/>
          </a:p>
        </p:txBody>
      </p:sp>
      <p:sp>
        <p:nvSpPr>
          <p:cNvPr id="3" name="Content Placeholder 2"/>
          <p:cNvSpPr>
            <a:spLocks noGrp="1"/>
          </p:cNvSpPr>
          <p:nvPr>
            <p:ph idx="1"/>
          </p:nvPr>
        </p:nvSpPr>
        <p:spPr/>
        <p:txBody>
          <a:bodyPr/>
          <a:lstStyle/>
          <a:p>
            <a:r>
              <a:rPr lang="en-US" sz="3600" dirty="0" smtClean="0"/>
              <a:t>Electrical power for equipment</a:t>
            </a:r>
          </a:p>
          <a:p>
            <a:endParaRPr lang="en-US" sz="3600" dirty="0"/>
          </a:p>
          <a:p>
            <a:r>
              <a:rPr lang="en-US" sz="3600" dirty="0" smtClean="0"/>
              <a:t>Fabrication or purchase of equipment</a:t>
            </a:r>
          </a:p>
          <a:p>
            <a:pPr marL="0" indent="0">
              <a:buNone/>
            </a:pPr>
            <a:endParaRPr lang="en-US" sz="3600" dirty="0" smtClean="0"/>
          </a:p>
          <a:p>
            <a:r>
              <a:rPr lang="en-US" sz="3600" dirty="0" smtClean="0"/>
              <a:t>Controls for the cryogenic plant.</a:t>
            </a:r>
          </a:p>
          <a:p>
            <a:endParaRPr lang="en-US" sz="3600" dirty="0" smtClean="0"/>
          </a:p>
          <a:p>
            <a:r>
              <a:rPr lang="en-US" sz="3600" dirty="0" smtClean="0"/>
              <a:t>User Interface and Control Room.</a:t>
            </a:r>
          </a:p>
          <a:p>
            <a:pPr marL="0" indent="0">
              <a:buNone/>
            </a:pP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37434398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Electrical Power</a:t>
            </a:r>
            <a:endParaRPr lang="en-US" dirty="0"/>
          </a:p>
        </p:txBody>
      </p:sp>
      <p:sp>
        <p:nvSpPr>
          <p:cNvPr id="3" name="Content Placeholder 2"/>
          <p:cNvSpPr>
            <a:spLocks noGrp="1"/>
          </p:cNvSpPr>
          <p:nvPr>
            <p:ph idx="1"/>
          </p:nvPr>
        </p:nvSpPr>
        <p:spPr>
          <a:xfrm>
            <a:off x="308919" y="822960"/>
            <a:ext cx="8464378" cy="5524789"/>
          </a:xfrm>
        </p:spPr>
        <p:txBody>
          <a:bodyPr>
            <a:normAutofit fontScale="85000" lnSpcReduction="20000"/>
          </a:bodyPr>
          <a:lstStyle/>
          <a:p>
            <a:r>
              <a:rPr lang="en-US" sz="3200" dirty="0" smtClean="0"/>
              <a:t>Electrical power requirements for equipment</a:t>
            </a:r>
          </a:p>
          <a:p>
            <a:pPr lvl="1"/>
            <a:r>
              <a:rPr lang="en-US" sz="3200" dirty="0" smtClean="0"/>
              <a:t>Main Compressors</a:t>
            </a:r>
          </a:p>
          <a:p>
            <a:pPr lvl="2"/>
            <a:r>
              <a:rPr lang="en-US" sz="3000" dirty="0" smtClean="0"/>
              <a:t>2x 4160V Starters, 2x 480V Starters</a:t>
            </a:r>
          </a:p>
          <a:p>
            <a:pPr lvl="1"/>
            <a:r>
              <a:rPr lang="en-US" sz="3200" dirty="0" smtClean="0"/>
              <a:t>Recovery Compressors</a:t>
            </a:r>
          </a:p>
          <a:p>
            <a:pPr lvl="2"/>
            <a:r>
              <a:rPr lang="en-US" sz="3000" dirty="0" smtClean="0"/>
              <a:t>2x 480V Starters (part of compressor)</a:t>
            </a:r>
          </a:p>
          <a:p>
            <a:pPr lvl="1"/>
            <a:r>
              <a:rPr lang="en-US" sz="3200" dirty="0" smtClean="0"/>
              <a:t>Air Compressors</a:t>
            </a:r>
          </a:p>
          <a:p>
            <a:pPr lvl="2"/>
            <a:r>
              <a:rPr lang="en-US" sz="3000" dirty="0" smtClean="0"/>
              <a:t>480V Air Compressors, </a:t>
            </a:r>
          </a:p>
          <a:p>
            <a:pPr lvl="1"/>
            <a:r>
              <a:rPr lang="en-US" sz="3400" dirty="0" smtClean="0"/>
              <a:t>Purifiers</a:t>
            </a:r>
          </a:p>
          <a:p>
            <a:pPr lvl="2"/>
            <a:r>
              <a:rPr lang="en-US" sz="3000" dirty="0" smtClean="0"/>
              <a:t>208VAC Power</a:t>
            </a:r>
          </a:p>
          <a:p>
            <a:pPr lvl="1"/>
            <a:r>
              <a:rPr lang="en-US" sz="3200" dirty="0" smtClean="0"/>
              <a:t>CBX Vacuum</a:t>
            </a:r>
          </a:p>
          <a:p>
            <a:pPr lvl="2"/>
            <a:r>
              <a:rPr lang="en-US" sz="3000" dirty="0" smtClean="0"/>
              <a:t>120VAC for Diffusion Pump, 480V for Rotary</a:t>
            </a:r>
          </a:p>
          <a:p>
            <a:pPr lvl="1"/>
            <a:r>
              <a:rPr lang="en-US" sz="3200" dirty="0" smtClean="0"/>
              <a:t>CBX Heaters (A/R)</a:t>
            </a:r>
          </a:p>
          <a:p>
            <a:pPr lvl="2"/>
            <a:r>
              <a:rPr lang="en-US" sz="3000" dirty="0" smtClean="0"/>
              <a:t>Likely 208VAC, breakers/control box.</a:t>
            </a:r>
          </a:p>
          <a:p>
            <a:pPr lvl="1"/>
            <a:r>
              <a:rPr lang="en-US" sz="3200" dirty="0" smtClean="0"/>
              <a:t>Dewar Heaters</a:t>
            </a:r>
            <a:endParaRPr lang="en-US" sz="3000" dirty="0"/>
          </a:p>
          <a:p>
            <a:pPr lvl="2"/>
            <a:r>
              <a:rPr lang="en-US" sz="3000" dirty="0" smtClean="0"/>
              <a:t>208VAC</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spTree>
    <p:extLst>
      <p:ext uri="{BB962C8B-B14F-4D97-AF65-F5344CB8AC3E}">
        <p14:creationId xmlns:p14="http://schemas.microsoft.com/office/powerpoint/2010/main" val="37164900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Fabrication/Procurement Requirements</a:t>
            </a:r>
            <a:endParaRPr lang="en-US" dirty="0"/>
          </a:p>
        </p:txBody>
      </p:sp>
      <p:sp>
        <p:nvSpPr>
          <p:cNvPr id="3" name="Content Placeholder 2"/>
          <p:cNvSpPr>
            <a:spLocks noGrp="1"/>
          </p:cNvSpPr>
          <p:nvPr>
            <p:ph idx="1"/>
          </p:nvPr>
        </p:nvSpPr>
        <p:spPr>
          <a:xfrm>
            <a:off x="308919" y="966055"/>
            <a:ext cx="8464378" cy="5173488"/>
          </a:xfrm>
        </p:spPr>
        <p:txBody>
          <a:bodyPr/>
          <a:lstStyle/>
          <a:p>
            <a:r>
              <a:rPr lang="en-US" dirty="0" smtClean="0"/>
              <a:t>Procure:</a:t>
            </a:r>
          </a:p>
          <a:p>
            <a:pPr lvl="1"/>
            <a:r>
              <a:rPr lang="en-US" dirty="0" smtClean="0"/>
              <a:t>4160V MCC (2x starters)</a:t>
            </a:r>
          </a:p>
          <a:p>
            <a:pPr lvl="1"/>
            <a:r>
              <a:rPr lang="en-US" dirty="0" smtClean="0"/>
              <a:t>2x 480V Main Compressor starters </a:t>
            </a:r>
            <a:endParaRPr lang="en-US" dirty="0"/>
          </a:p>
          <a:p>
            <a:pPr lvl="1"/>
            <a:r>
              <a:rPr lang="en-US" dirty="0" smtClean="0"/>
              <a:t>Purifier Controls (integral with Purifiers)</a:t>
            </a:r>
          </a:p>
          <a:p>
            <a:r>
              <a:rPr lang="en-US" dirty="0" smtClean="0"/>
              <a:t>Fabricate (or procure as required)</a:t>
            </a:r>
          </a:p>
          <a:p>
            <a:pPr lvl="1"/>
            <a:r>
              <a:rPr lang="en-US" dirty="0" smtClean="0"/>
              <a:t> Main Compressor Controls 4x (similar to CHL1 C6)</a:t>
            </a:r>
          </a:p>
          <a:p>
            <a:pPr lvl="1"/>
            <a:r>
              <a:rPr lang="en-US" dirty="0" smtClean="0"/>
              <a:t> Recovery Compressor Controls (identical to CTF recoveries)</a:t>
            </a:r>
          </a:p>
          <a:p>
            <a:pPr lvl="1"/>
            <a:r>
              <a:rPr lang="en-US" dirty="0" smtClean="0"/>
              <a:t> Heater Control Enclosures (as for other cold boxes)</a:t>
            </a:r>
          </a:p>
          <a:p>
            <a:pPr lvl="1"/>
            <a:r>
              <a:rPr lang="en-US" dirty="0" smtClean="0"/>
              <a:t> Vacuum Control Enclosure (identical to other DP systems)</a:t>
            </a:r>
          </a:p>
          <a:p>
            <a:pPr lvl="1"/>
            <a:r>
              <a:rPr lang="en-US" dirty="0" smtClean="0"/>
              <a:t> Control Enclosure for Warm Gas Management (similar to LCLS)</a:t>
            </a:r>
          </a:p>
          <a:p>
            <a:pPr lvl="1"/>
            <a:r>
              <a:rPr lang="en-US" dirty="0"/>
              <a:t> </a:t>
            </a:r>
            <a:r>
              <a:rPr lang="en-US" dirty="0" smtClean="0"/>
              <a:t>Control Enclosure for Cold Box system (similar to LCLS)</a:t>
            </a:r>
          </a:p>
          <a:p>
            <a:pPr lvl="1"/>
            <a:r>
              <a:rPr lang="en-US" dirty="0"/>
              <a:t> </a:t>
            </a:r>
            <a:r>
              <a:rPr lang="en-US" dirty="0" smtClean="0"/>
              <a:t>Racks for Controls Equipment in Control Room (Similar to CTF)</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dirty="0"/>
          </a:p>
        </p:txBody>
      </p:sp>
    </p:spTree>
    <p:extLst>
      <p:ext uri="{BB962C8B-B14F-4D97-AF65-F5344CB8AC3E}">
        <p14:creationId xmlns:p14="http://schemas.microsoft.com/office/powerpoint/2010/main" val="32652099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ControlLogix</a:t>
            </a:r>
            <a:r>
              <a:rPr lang="en-US" dirty="0" smtClean="0"/>
              <a:t> PLC</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3294" y="966788"/>
            <a:ext cx="7175500" cy="5381625"/>
          </a:xfrm>
        </p:spPr>
      </p:pic>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dirty="0"/>
          </a:p>
        </p:txBody>
      </p:sp>
    </p:spTree>
    <p:extLst>
      <p:ext uri="{BB962C8B-B14F-4D97-AF65-F5344CB8AC3E}">
        <p14:creationId xmlns:p14="http://schemas.microsoft.com/office/powerpoint/2010/main" val="631744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Controls Considerations </a:t>
            </a:r>
            <a:endParaRPr lang="en-US" dirty="0"/>
          </a:p>
        </p:txBody>
      </p:sp>
      <p:sp>
        <p:nvSpPr>
          <p:cNvPr id="3" name="Content Placeholder 2"/>
          <p:cNvSpPr>
            <a:spLocks noGrp="1"/>
          </p:cNvSpPr>
          <p:nvPr>
            <p:ph idx="1"/>
          </p:nvPr>
        </p:nvSpPr>
        <p:spPr>
          <a:xfrm>
            <a:off x="308919" y="966055"/>
            <a:ext cx="8464378" cy="5173488"/>
          </a:xfrm>
        </p:spPr>
        <p:txBody>
          <a:bodyPr>
            <a:normAutofit/>
          </a:bodyPr>
          <a:lstStyle/>
          <a:p>
            <a:r>
              <a:rPr lang="en-US" dirty="0" smtClean="0"/>
              <a:t>Central </a:t>
            </a:r>
            <a:r>
              <a:rPr lang="en-US" dirty="0" err="1" smtClean="0"/>
              <a:t>ControlLogix</a:t>
            </a:r>
            <a:r>
              <a:rPr lang="en-US" dirty="0" smtClean="0"/>
              <a:t> PLC</a:t>
            </a:r>
          </a:p>
          <a:p>
            <a:pPr lvl="1"/>
            <a:r>
              <a:rPr lang="en-US" dirty="0" smtClean="0"/>
              <a:t>Housed in Control room racks, including power supplies.</a:t>
            </a:r>
          </a:p>
          <a:p>
            <a:pPr lvl="1"/>
            <a:r>
              <a:rPr lang="en-US" dirty="0" smtClean="0"/>
              <a:t> 2 sub-enclosures, one in Compressor room and one in CBX room.</a:t>
            </a:r>
          </a:p>
          <a:p>
            <a:pPr lvl="1"/>
            <a:r>
              <a:rPr lang="en-US" dirty="0" smtClean="0"/>
              <a:t>Digital Inputs: ~11</a:t>
            </a:r>
          </a:p>
          <a:p>
            <a:pPr lvl="1"/>
            <a:r>
              <a:rPr lang="en-US" dirty="0" smtClean="0"/>
              <a:t>Digital Outputs: ~8</a:t>
            </a:r>
          </a:p>
          <a:p>
            <a:pPr lvl="1"/>
            <a:r>
              <a:rPr lang="en-US" dirty="0" smtClean="0"/>
              <a:t>Temperatures: ~72</a:t>
            </a:r>
          </a:p>
          <a:p>
            <a:pPr lvl="1"/>
            <a:r>
              <a:rPr lang="en-US" dirty="0" smtClean="0"/>
              <a:t>Analog Inputs: ~81</a:t>
            </a:r>
          </a:p>
          <a:p>
            <a:pPr lvl="1"/>
            <a:r>
              <a:rPr lang="en-US" dirty="0" smtClean="0"/>
              <a:t>Analog Outputs: ~85</a:t>
            </a:r>
          </a:p>
          <a:p>
            <a:pPr lvl="1"/>
            <a:endParaRPr lang="en-US" dirty="0" smtClean="0"/>
          </a:p>
          <a:p>
            <a:r>
              <a:rPr lang="en-US" dirty="0" smtClean="0"/>
              <a:t>Recovery Compressors, Compressors, and Purifier have independent PLCs that communicate with the central system.</a:t>
            </a:r>
          </a:p>
          <a:p>
            <a:pPr lvl="1"/>
            <a:r>
              <a:rPr lang="en-US" dirty="0" smtClean="0"/>
              <a:t>A-B Micro800 PLCs for compressors/recovery compressors</a:t>
            </a:r>
          </a:p>
          <a:p>
            <a:pPr lvl="1"/>
            <a:r>
              <a:rPr lang="en-US" dirty="0" err="1" smtClean="0"/>
              <a:t>ControlLogix</a:t>
            </a:r>
            <a:r>
              <a:rPr lang="en-US" dirty="0" smtClean="0"/>
              <a:t> PLC for purifier (if same as CTF)</a:t>
            </a:r>
          </a:p>
          <a:p>
            <a:pPr lvl="1"/>
            <a:r>
              <a:rPr lang="en-US" dirty="0" smtClean="0"/>
              <a:t>Identical or very similar to existing installations.</a:t>
            </a:r>
            <a:endParaRPr lang="en-US" dirty="0" smtClean="0"/>
          </a:p>
          <a:p>
            <a:pPr lvl="1"/>
            <a:endParaRPr lang="en-US" dirty="0"/>
          </a:p>
          <a:p>
            <a:endParaRPr lang="en-US" dirty="0" smtClean="0"/>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spTree>
    <p:extLst>
      <p:ext uri="{BB962C8B-B14F-4D97-AF65-F5344CB8AC3E}">
        <p14:creationId xmlns:p14="http://schemas.microsoft.com/office/powerpoint/2010/main" val="12294900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Recovery Compressor Controls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34350" y="1528507"/>
            <a:ext cx="5644377" cy="4233283"/>
          </a:xfrm>
        </p:spPr>
      </p:pic>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702" y="1855536"/>
            <a:ext cx="4772297" cy="3579223"/>
          </a:xfrm>
          <a:prstGeom prst="rect">
            <a:avLst/>
          </a:prstGeom>
        </p:spPr>
      </p:pic>
    </p:spTree>
    <p:extLst>
      <p:ext uri="{BB962C8B-B14F-4D97-AF65-F5344CB8AC3E}">
        <p14:creationId xmlns:p14="http://schemas.microsoft.com/office/powerpoint/2010/main" val="2349874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Programming</a:t>
            </a:r>
            <a:endParaRPr lang="en-US" dirty="0"/>
          </a:p>
        </p:txBody>
      </p:sp>
      <p:sp>
        <p:nvSpPr>
          <p:cNvPr id="3" name="Content Placeholder 2"/>
          <p:cNvSpPr>
            <a:spLocks noGrp="1"/>
          </p:cNvSpPr>
          <p:nvPr>
            <p:ph idx="1"/>
          </p:nvPr>
        </p:nvSpPr>
        <p:spPr>
          <a:xfrm>
            <a:off x="308919" y="966055"/>
            <a:ext cx="8464378" cy="5173488"/>
          </a:xfrm>
        </p:spPr>
        <p:txBody>
          <a:bodyPr>
            <a:normAutofit/>
          </a:bodyPr>
          <a:lstStyle/>
          <a:p>
            <a:r>
              <a:rPr lang="en-US" dirty="0" smtClean="0"/>
              <a:t>Compressor, Recovery Compressor, and </a:t>
            </a:r>
            <a:r>
              <a:rPr lang="en-US" dirty="0" err="1" smtClean="0"/>
              <a:t>Purifer</a:t>
            </a:r>
            <a:r>
              <a:rPr lang="en-US" dirty="0" smtClean="0"/>
              <a:t> systems are nearly identical to existing software.</a:t>
            </a:r>
          </a:p>
          <a:p>
            <a:r>
              <a:rPr lang="en-US" dirty="0" smtClean="0"/>
              <a:t>Warm Gas Management and associated systems are simple enough to use standard PID loops to automate</a:t>
            </a:r>
          </a:p>
          <a:p>
            <a:endParaRPr lang="en-US" dirty="0"/>
          </a:p>
          <a:p>
            <a:r>
              <a:rPr lang="en-US" dirty="0" smtClean="0"/>
              <a:t>The Cold Box will require work to establish how turbines are protected, what sequences are required, which valves require specialized automation beyond the turbine inlets, and what the general cold box shutdowns are.</a:t>
            </a:r>
            <a:endParaRPr lang="en-US" dirty="0" smtClean="0"/>
          </a:p>
          <a:p>
            <a:pPr lvl="1"/>
            <a:endParaRPr lang="en-US" dirty="0"/>
          </a:p>
          <a:p>
            <a:endParaRPr lang="en-US" dirty="0" smtClean="0"/>
          </a:p>
        </p:txBody>
      </p:sp>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spTree>
    <p:extLst>
      <p:ext uri="{BB962C8B-B14F-4D97-AF65-F5344CB8AC3E}">
        <p14:creationId xmlns:p14="http://schemas.microsoft.com/office/powerpoint/2010/main" val="17782601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Room</a:t>
            </a:r>
            <a:endParaRPr lang="en-US" dirty="0"/>
          </a:p>
        </p:txBody>
      </p:sp>
      <p:sp>
        <p:nvSpPr>
          <p:cNvPr id="3" name="Content Placeholder 2"/>
          <p:cNvSpPr>
            <a:spLocks noGrp="1"/>
          </p:cNvSpPr>
          <p:nvPr>
            <p:ph idx="1"/>
          </p:nvPr>
        </p:nvSpPr>
        <p:spPr>
          <a:xfrm>
            <a:off x="308919" y="966055"/>
            <a:ext cx="8464378" cy="5173488"/>
          </a:xfrm>
        </p:spPr>
        <p:txBody>
          <a:bodyPr>
            <a:normAutofit/>
          </a:bodyPr>
          <a:lstStyle/>
          <a:p>
            <a:r>
              <a:rPr lang="en-US" dirty="0" smtClean="0"/>
              <a:t>The Control Room is 10’ by 21’, in the southeast corner of the cold box room</a:t>
            </a:r>
          </a:p>
          <a:p>
            <a:r>
              <a:rPr lang="en-US" dirty="0" smtClean="0"/>
              <a:t>The central control racks will be located here</a:t>
            </a:r>
          </a:p>
          <a:p>
            <a:pPr lvl="1"/>
            <a:r>
              <a:rPr lang="en-US" dirty="0" smtClean="0"/>
              <a:t>Most I/O will go to sub-located panels to minimize cable runs.</a:t>
            </a:r>
          </a:p>
          <a:p>
            <a:r>
              <a:rPr lang="en-US" dirty="0" smtClean="0"/>
              <a:t>2 Computer stations provide a place for an operator to make modifications to the system from EPICS.</a:t>
            </a:r>
          </a:p>
          <a:p>
            <a:r>
              <a:rPr lang="en-US" dirty="0" smtClean="0"/>
              <a:t>A </a:t>
            </a:r>
            <a:r>
              <a:rPr lang="en-US" dirty="0" err="1" smtClean="0"/>
              <a:t>touchpanel</a:t>
            </a:r>
            <a:r>
              <a:rPr lang="en-US" dirty="0"/>
              <a:t> </a:t>
            </a:r>
            <a:r>
              <a:rPr lang="en-US" dirty="0" smtClean="0"/>
              <a:t>should be included in the design to provide control in the event of a problem with the network connections.</a:t>
            </a:r>
          </a:p>
          <a:p>
            <a:r>
              <a:rPr lang="en-US" dirty="0" smtClean="0"/>
              <a:t>The roof of the control room will be capable of some light storage and accessible from the cold box room stairs.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spTree>
    <p:extLst>
      <p:ext uri="{BB962C8B-B14F-4D97-AF65-F5344CB8AC3E}">
        <p14:creationId xmlns:p14="http://schemas.microsoft.com/office/powerpoint/2010/main" val="2210996481"/>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rd Format PowerPoint 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PowerPointMain[1].potx [Read-Only]" id="{AD3D6914-E28B-461C-A8DF-06782879E11F}" vid="{FAB83F85-D4E6-4067-A152-BB29D24DF6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Standard Format PowerPoint Template</Template>
  <TotalTime>14481</TotalTime>
  <Words>579</Words>
  <Application>Microsoft Office PowerPoint</Application>
  <PresentationFormat>On-screen Show (4:3)</PresentationFormat>
  <Paragraphs>100</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.PingFangSC-Regular</vt:lpstr>
      <vt:lpstr>Arial</vt:lpstr>
      <vt:lpstr>Calibri</vt:lpstr>
      <vt:lpstr>PingFangSC-Regular</vt:lpstr>
      <vt:lpstr>Standard Format PowerPoint Template</vt:lpstr>
      <vt:lpstr>ESR2 PDR: Controls</vt:lpstr>
      <vt:lpstr>Requirements</vt:lpstr>
      <vt:lpstr>Requirements: Electrical Power</vt:lpstr>
      <vt:lpstr>Fabrication/Procurement Requirements</vt:lpstr>
      <vt:lpstr>ControlLogix PLC</vt:lpstr>
      <vt:lpstr>Controls Considerations </vt:lpstr>
      <vt:lpstr>Recovery Compressor Controls</vt:lpstr>
      <vt:lpstr>Programming</vt:lpstr>
      <vt:lpstr>Control Room</vt:lpstr>
      <vt:lpstr>Example: CTF Control room Cabinets</vt:lpstr>
      <vt:lpstr>Control Room Layout</vt:lpstr>
      <vt:lpstr>Moving Forward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SC1R Installation</dc:title>
  <dc:creator>Robert Norton</dc:creator>
  <cp:lastModifiedBy>Robert Norton</cp:lastModifiedBy>
  <cp:revision>54</cp:revision>
  <dcterms:created xsi:type="dcterms:W3CDTF">2019-01-10T20:30:15Z</dcterms:created>
  <dcterms:modified xsi:type="dcterms:W3CDTF">2019-06-18T17:57:35Z</dcterms:modified>
</cp:coreProperties>
</file>