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72" r:id="rId3"/>
    <p:sldId id="257" r:id="rId4"/>
    <p:sldId id="271" r:id="rId5"/>
    <p:sldId id="267" r:id="rId6"/>
    <p:sldId id="259" r:id="rId7"/>
    <p:sldId id="260" r:id="rId8"/>
    <p:sldId id="261" r:id="rId9"/>
    <p:sldId id="273" r:id="rId10"/>
    <p:sldId id="262" r:id="rId11"/>
    <p:sldId id="274" r:id="rId12"/>
    <p:sldId id="275" r:id="rId13"/>
    <p:sldId id="276" r:id="rId14"/>
    <p:sldId id="270" r:id="rId15"/>
    <p:sldId id="269" r:id="rId16"/>
    <p:sldId id="268" r:id="rId1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6408" autoAdjust="0"/>
  </p:normalViewPr>
  <p:slideViewPr>
    <p:cSldViewPr snapToGrid="0" snapToObjects="1">
      <p:cViewPr varScale="1">
        <p:scale>
          <a:sx n="148" d="100"/>
          <a:sy n="148" d="100"/>
        </p:scale>
        <p:origin x="282" y="120"/>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8F3527-BB28-884B-A511-C22C3DCF5453}" type="datetimeFigureOut">
              <a:rPr lang="en-US" smtClean="0"/>
              <a:t>7/2/2019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Tuesday, July 02, 2019</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Tuesday, July 02, 2019</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Tuesday, July 02, 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jlab.org/indico/event/33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ESR2 Cryoplant Utilities</a:t>
            </a:r>
            <a:endParaRPr lang="en-US" dirty="0"/>
          </a:p>
        </p:txBody>
      </p:sp>
      <p:sp>
        <p:nvSpPr>
          <p:cNvPr id="3" name="Subtitle 2"/>
          <p:cNvSpPr>
            <a:spLocks noGrp="1"/>
          </p:cNvSpPr>
          <p:nvPr>
            <p:ph type="subTitle" idx="1"/>
          </p:nvPr>
        </p:nvSpPr>
        <p:spPr>
          <a:xfrm>
            <a:off x="332387" y="1720793"/>
            <a:ext cx="2823768" cy="852802"/>
          </a:xfrm>
        </p:spPr>
        <p:txBody>
          <a:bodyPr/>
          <a:lstStyle/>
          <a:p>
            <a:r>
              <a:rPr lang="en-US" dirty="0" smtClean="0"/>
              <a:t>ESR2 Preliminary   Design Review</a:t>
            </a:r>
            <a:endParaRPr lang="en-US" dirty="0"/>
          </a:p>
        </p:txBody>
      </p:sp>
      <p:sp>
        <p:nvSpPr>
          <p:cNvPr id="5" name="Text Placeholder 4"/>
          <p:cNvSpPr>
            <a:spLocks noGrp="1"/>
          </p:cNvSpPr>
          <p:nvPr>
            <p:ph type="body" sz="quarter" idx="14"/>
          </p:nvPr>
        </p:nvSpPr>
        <p:spPr/>
        <p:txBody>
          <a:bodyPr/>
          <a:lstStyle/>
          <a:p>
            <a:r>
              <a:rPr lang="en-US" dirty="0" smtClean="0"/>
              <a:t>Corey Butler</a:t>
            </a:r>
            <a:endParaRPr lang="en-US" dirty="0"/>
          </a:p>
        </p:txBody>
      </p:sp>
      <p:sp>
        <p:nvSpPr>
          <p:cNvPr id="6" name="Date Placeholder 5"/>
          <p:cNvSpPr>
            <a:spLocks noGrp="1"/>
          </p:cNvSpPr>
          <p:nvPr>
            <p:ph type="dt" sz="half" idx="15"/>
          </p:nvPr>
        </p:nvSpPr>
        <p:spPr/>
        <p:txBody>
          <a:bodyPr/>
          <a:lstStyle/>
          <a:p>
            <a:r>
              <a:rPr lang="en-US" dirty="0" smtClean="0"/>
              <a:t>Wednesday</a:t>
            </a:r>
            <a:r>
              <a:rPr lang="en-US" smtClean="0"/>
              <a:t>, June 19, 2019</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445" y="1806677"/>
            <a:ext cx="6221873" cy="3431897"/>
          </a:xfrm>
          <a:prstGeom prst="rect">
            <a:avLst/>
          </a:prstGeom>
        </p:spPr>
      </p:pic>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8919" y="136481"/>
            <a:ext cx="8464378" cy="487490"/>
          </a:xfrm>
        </p:spPr>
        <p:txBody>
          <a:bodyPr/>
          <a:lstStyle/>
          <a:p>
            <a:r>
              <a:rPr lang="en-US" dirty="0" smtClean="0"/>
              <a:t>What we know about the Instrument Air System</a:t>
            </a:r>
            <a:endParaRPr lang="en-US" dirty="0"/>
          </a:p>
        </p:txBody>
      </p:sp>
      <p:sp>
        <p:nvSpPr>
          <p:cNvPr id="4" name="Footer Placeholder 3"/>
          <p:cNvSpPr>
            <a:spLocks noGrp="1"/>
          </p:cNvSpPr>
          <p:nvPr>
            <p:ph type="ftr" sz="quarter" idx="11"/>
          </p:nvPr>
        </p:nvSpPr>
        <p:spPr/>
        <p:txBody>
          <a:bodyPr/>
          <a:lstStyle/>
          <a:p>
            <a:r>
              <a:rPr lang="en-US" b="1" dirty="0" smtClean="0"/>
              <a:t>Instrument Air equipment specifics</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sp>
        <p:nvSpPr>
          <p:cNvPr id="12" name="Content Placeholder 2"/>
          <p:cNvSpPr>
            <a:spLocks noGrp="1"/>
          </p:cNvSpPr>
          <p:nvPr>
            <p:ph idx="1"/>
          </p:nvPr>
        </p:nvSpPr>
        <p:spPr>
          <a:xfrm>
            <a:off x="204148" y="799816"/>
            <a:ext cx="8673920" cy="2097930"/>
          </a:xfrm>
        </p:spPr>
        <p:txBody>
          <a:bodyPr>
            <a:normAutofit fontScale="25000" lnSpcReduction="20000"/>
          </a:bodyPr>
          <a:lstStyle/>
          <a:p>
            <a:pPr>
              <a:lnSpc>
                <a:spcPct val="110000"/>
              </a:lnSpc>
            </a:pPr>
            <a:r>
              <a:rPr lang="en-US" sz="5600" dirty="0" smtClean="0"/>
              <a:t>We don’t have any of the equipment needed to support this system.</a:t>
            </a:r>
          </a:p>
          <a:p>
            <a:pPr>
              <a:lnSpc>
                <a:spcPct val="110000"/>
              </a:lnSpc>
            </a:pPr>
            <a:r>
              <a:rPr lang="en-US" sz="5600" dirty="0" smtClean="0"/>
              <a:t>Majority of the equipment will be vendor supplied.</a:t>
            </a:r>
          </a:p>
          <a:p>
            <a:pPr>
              <a:lnSpc>
                <a:spcPct val="110000"/>
              </a:lnSpc>
            </a:pPr>
            <a:r>
              <a:rPr lang="en-US" sz="5600" dirty="0" smtClean="0"/>
              <a:t>There will be MANY control valves which will require Instrument Air throughout the various plant systems.</a:t>
            </a:r>
          </a:p>
          <a:p>
            <a:pPr>
              <a:lnSpc>
                <a:spcPct val="110000"/>
              </a:lnSpc>
            </a:pPr>
            <a:r>
              <a:rPr lang="en-US" sz="5600" dirty="0" smtClean="0"/>
              <a:t>Piping will be fabricated by JLab technicians from build to print drawings.</a:t>
            </a:r>
          </a:p>
          <a:p>
            <a:pPr>
              <a:lnSpc>
                <a:spcPct val="110000"/>
              </a:lnSpc>
            </a:pPr>
            <a:r>
              <a:rPr lang="en-US" sz="5600" dirty="0" smtClean="0"/>
              <a:t>We have a good conceptual design which illustrates where we envision the Instrument Air equipment should be located and how the piping should be routed.  This 3D layout is based off the existing CHL2 Instrument Air system which has a comparable demand.  Pictures from the conceptual layout are provided on the following slides.</a:t>
            </a:r>
          </a:p>
          <a:p>
            <a:pPr marL="0" indent="0">
              <a:buNone/>
            </a:pPr>
            <a:endParaRPr lang="en-US" sz="1800" dirty="0" smtClean="0"/>
          </a:p>
          <a:p>
            <a:pPr marL="0" indent="0">
              <a:buNone/>
            </a:pPr>
            <a:endParaRPr lang="en-US" sz="1800" dirty="0" smtClean="0"/>
          </a:p>
          <a:p>
            <a:pPr marL="0" indent="0">
              <a:buNone/>
            </a:pPr>
            <a:r>
              <a:rPr lang="en-US" sz="1800" dirty="0" smtClean="0"/>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431" y="2816014"/>
            <a:ext cx="2946374" cy="3413201"/>
          </a:xfrm>
          <a:prstGeom prst="rect">
            <a:avLst/>
          </a:prstGeom>
        </p:spPr>
      </p:pic>
      <p:sp>
        <p:nvSpPr>
          <p:cNvPr id="13" name="Content Placeholder 2"/>
          <p:cNvSpPr txBox="1">
            <a:spLocks/>
          </p:cNvSpPr>
          <p:nvPr/>
        </p:nvSpPr>
        <p:spPr>
          <a:xfrm>
            <a:off x="204149" y="3712976"/>
            <a:ext cx="5005356" cy="1939130"/>
          </a:xfrm>
          <a:prstGeom prst="rect">
            <a:avLst/>
          </a:prstGeom>
          <a:ln w="1270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smtClean="0"/>
              <a:t>What big equipment do we THINK we need to procure?</a:t>
            </a:r>
          </a:p>
          <a:p>
            <a:r>
              <a:rPr lang="en-US" sz="1300" dirty="0"/>
              <a:t>Two Air Compressors </a:t>
            </a:r>
            <a:r>
              <a:rPr lang="en-US" sz="1300" dirty="0" err="1"/>
              <a:t>Kaeser</a:t>
            </a:r>
            <a:r>
              <a:rPr lang="en-US" sz="1300" dirty="0"/>
              <a:t> ASD 30 </a:t>
            </a:r>
            <a:r>
              <a:rPr lang="en-US" sz="1300" dirty="0" smtClean="0"/>
              <a:t>Series</a:t>
            </a:r>
            <a:endParaRPr lang="en-US" sz="1300" dirty="0"/>
          </a:p>
          <a:p>
            <a:r>
              <a:rPr lang="en-US" sz="1300" dirty="0"/>
              <a:t>One 2,200 Gal Air Storage </a:t>
            </a:r>
            <a:r>
              <a:rPr lang="en-US" sz="1300" dirty="0" smtClean="0"/>
              <a:t>Tank</a:t>
            </a:r>
            <a:endParaRPr lang="en-US" sz="1300" dirty="0"/>
          </a:p>
          <a:p>
            <a:r>
              <a:rPr lang="en-US" sz="1300" dirty="0"/>
              <a:t>One Heatless Desiccant Dryer S</a:t>
            </a:r>
            <a:r>
              <a:rPr lang="en-US" sz="1300" dirty="0" smtClean="0"/>
              <a:t>kid </a:t>
            </a:r>
            <a:r>
              <a:rPr lang="en-US" sz="1300" dirty="0" err="1"/>
              <a:t>Kaeser</a:t>
            </a:r>
            <a:r>
              <a:rPr lang="en-US" sz="1300" dirty="0"/>
              <a:t> KAD </a:t>
            </a:r>
            <a:r>
              <a:rPr lang="en-US" sz="1300" dirty="0" smtClean="0"/>
              <a:t>165</a:t>
            </a:r>
            <a:endParaRPr lang="en-US" sz="1300" dirty="0"/>
          </a:p>
          <a:p>
            <a:r>
              <a:rPr lang="en-US" sz="1300" dirty="0"/>
              <a:t>Two Oil Mist Eliminators </a:t>
            </a:r>
            <a:r>
              <a:rPr lang="en-US" sz="1300" dirty="0" err="1"/>
              <a:t>Kaeser</a:t>
            </a:r>
            <a:r>
              <a:rPr lang="en-US" sz="1300" dirty="0"/>
              <a:t> </a:t>
            </a:r>
            <a:r>
              <a:rPr lang="en-US" sz="1300" dirty="0" smtClean="0"/>
              <a:t>OME 500</a:t>
            </a:r>
            <a:endParaRPr lang="en-US" sz="1300" dirty="0"/>
          </a:p>
          <a:p>
            <a:r>
              <a:rPr lang="en-US" sz="1300" dirty="0"/>
              <a:t>One Oil/Water Separator </a:t>
            </a:r>
            <a:r>
              <a:rPr lang="en-US" sz="1300" dirty="0" err="1"/>
              <a:t>Kaeser</a:t>
            </a:r>
            <a:r>
              <a:rPr lang="en-US" sz="1300" dirty="0"/>
              <a:t> KCF </a:t>
            </a:r>
            <a:r>
              <a:rPr lang="en-US" sz="1300" dirty="0" smtClean="0"/>
              <a:t>50</a:t>
            </a:r>
            <a:endParaRPr lang="en-US" sz="1300" dirty="0"/>
          </a:p>
          <a:p>
            <a:endParaRPr lang="en-US" dirty="0"/>
          </a:p>
        </p:txBody>
      </p:sp>
    </p:spTree>
    <p:extLst>
      <p:ext uri="{BB962C8B-B14F-4D97-AF65-F5344CB8AC3E}">
        <p14:creationId xmlns:p14="http://schemas.microsoft.com/office/powerpoint/2010/main" val="233127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10" name="Picture 9"/>
          <p:cNvPicPr>
            <a:picLocks noChangeAspect="1"/>
          </p:cNvPicPr>
          <p:nvPr/>
        </p:nvPicPr>
        <p:blipFill>
          <a:blip r:embed="rId2"/>
          <a:stretch>
            <a:fillRect/>
          </a:stretch>
        </p:blipFill>
        <p:spPr>
          <a:xfrm>
            <a:off x="137160" y="830687"/>
            <a:ext cx="8830492" cy="5563674"/>
          </a:xfrm>
          <a:prstGeom prst="rect">
            <a:avLst/>
          </a:prstGeom>
        </p:spPr>
      </p:pic>
      <p:sp>
        <p:nvSpPr>
          <p:cNvPr id="12" name="Title 6"/>
          <p:cNvSpPr>
            <a:spLocks noGrp="1"/>
          </p:cNvSpPr>
          <p:nvPr>
            <p:ph type="title"/>
          </p:nvPr>
        </p:nvSpPr>
        <p:spPr>
          <a:xfrm>
            <a:off x="137160" y="99211"/>
            <a:ext cx="8742823" cy="487490"/>
          </a:xfrm>
        </p:spPr>
        <p:txBody>
          <a:bodyPr>
            <a:noAutofit/>
          </a:bodyPr>
          <a:lstStyle/>
          <a:p>
            <a:r>
              <a:rPr lang="en-US" sz="2200" dirty="0" smtClean="0"/>
              <a:t>Pictures of conceptual Instrument Air equipment from 3D model</a:t>
            </a:r>
            <a:endParaRPr lang="en-US" sz="2200" dirty="0"/>
          </a:p>
        </p:txBody>
      </p:sp>
    </p:spTree>
    <p:extLst>
      <p:ext uri="{BB962C8B-B14F-4D97-AF65-F5344CB8AC3E}">
        <p14:creationId xmlns:p14="http://schemas.microsoft.com/office/powerpoint/2010/main" val="3959672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10" name="Picture 9"/>
          <p:cNvPicPr>
            <a:picLocks noChangeAspect="1"/>
          </p:cNvPicPr>
          <p:nvPr/>
        </p:nvPicPr>
        <p:blipFill>
          <a:blip r:embed="rId2"/>
          <a:stretch>
            <a:fillRect/>
          </a:stretch>
        </p:blipFill>
        <p:spPr>
          <a:xfrm>
            <a:off x="117566" y="850006"/>
            <a:ext cx="8928463" cy="5617330"/>
          </a:xfrm>
          <a:prstGeom prst="rect">
            <a:avLst/>
          </a:prstGeom>
        </p:spPr>
      </p:pic>
      <p:sp>
        <p:nvSpPr>
          <p:cNvPr id="14" name="Title 6"/>
          <p:cNvSpPr>
            <a:spLocks noGrp="1"/>
          </p:cNvSpPr>
          <p:nvPr>
            <p:ph type="title"/>
          </p:nvPr>
        </p:nvSpPr>
        <p:spPr>
          <a:xfrm>
            <a:off x="137160" y="99211"/>
            <a:ext cx="8742823" cy="487490"/>
          </a:xfrm>
        </p:spPr>
        <p:txBody>
          <a:bodyPr>
            <a:noAutofit/>
          </a:bodyPr>
          <a:lstStyle/>
          <a:p>
            <a:r>
              <a:rPr lang="en-US" sz="2200" dirty="0" smtClean="0"/>
              <a:t>Pictures of conceptual Instrument Air equipment from 3D model</a:t>
            </a:r>
            <a:endParaRPr lang="en-US" sz="2200" dirty="0"/>
          </a:p>
        </p:txBody>
      </p:sp>
    </p:spTree>
    <p:extLst>
      <p:ext uri="{BB962C8B-B14F-4D97-AF65-F5344CB8AC3E}">
        <p14:creationId xmlns:p14="http://schemas.microsoft.com/office/powerpoint/2010/main" val="448734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6" name="Picture 5"/>
          <p:cNvPicPr>
            <a:picLocks noChangeAspect="1"/>
          </p:cNvPicPr>
          <p:nvPr/>
        </p:nvPicPr>
        <p:blipFill>
          <a:blip r:embed="rId2"/>
          <a:stretch>
            <a:fillRect/>
          </a:stretch>
        </p:blipFill>
        <p:spPr>
          <a:xfrm>
            <a:off x="228600" y="1152659"/>
            <a:ext cx="8791303" cy="5215484"/>
          </a:xfrm>
          <a:prstGeom prst="rect">
            <a:avLst/>
          </a:prstGeom>
        </p:spPr>
      </p:pic>
      <p:sp>
        <p:nvSpPr>
          <p:cNvPr id="9" name="Title 6"/>
          <p:cNvSpPr>
            <a:spLocks noGrp="1"/>
          </p:cNvSpPr>
          <p:nvPr>
            <p:ph type="title"/>
          </p:nvPr>
        </p:nvSpPr>
        <p:spPr>
          <a:xfrm>
            <a:off x="137160" y="99211"/>
            <a:ext cx="8742823" cy="487490"/>
          </a:xfrm>
        </p:spPr>
        <p:txBody>
          <a:bodyPr>
            <a:noAutofit/>
          </a:bodyPr>
          <a:lstStyle/>
          <a:p>
            <a:r>
              <a:rPr lang="en-US" sz="2200" dirty="0" smtClean="0"/>
              <a:t>Pictures of conceptual Instrument Air equipment from 3D model</a:t>
            </a:r>
            <a:endParaRPr lang="en-US" sz="2200" dirty="0"/>
          </a:p>
        </p:txBody>
      </p:sp>
    </p:spTree>
    <p:extLst>
      <p:ext uri="{BB962C8B-B14F-4D97-AF65-F5344CB8AC3E}">
        <p14:creationId xmlns:p14="http://schemas.microsoft.com/office/powerpoint/2010/main" val="1863762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308919" y="906835"/>
            <a:ext cx="8464378" cy="5381694"/>
          </a:xfrm>
        </p:spPr>
        <p:txBody>
          <a:bodyPr>
            <a:normAutofit/>
          </a:bodyPr>
          <a:lstStyle/>
          <a:p>
            <a:r>
              <a:rPr lang="en-US" dirty="0" smtClean="0"/>
              <a:t>In this presentation I have shown that CRYO has a good conceptual idea of how the Cooling Water and Instrument Air systems can be installed at ESR2.  Note that the piping and equipment shown are conceptual and are subject to change.</a:t>
            </a:r>
          </a:p>
          <a:p>
            <a:r>
              <a:rPr lang="en-US" dirty="0" smtClean="0"/>
              <a:t>All P&amp;Is for the ESR2 Cooling Water and Instrument Air Systems have been made available for the PDR review committee at the link below.                                      </a:t>
            </a:r>
            <a:r>
              <a:rPr lang="en-US" dirty="0" smtClean="0">
                <a:hlinkClick r:id="rId2"/>
              </a:rPr>
              <a:t>https</a:t>
            </a:r>
            <a:r>
              <a:rPr lang="en-US" dirty="0">
                <a:hlinkClick r:id="rId2"/>
              </a:rPr>
              <a:t>://www.jlab.org/indico/event/331</a:t>
            </a:r>
            <a:r>
              <a:rPr lang="en-US" dirty="0" smtClean="0">
                <a:hlinkClick r:id="rId2"/>
              </a:rPr>
              <a:t>/</a:t>
            </a:r>
            <a:endParaRPr lang="en-US" dirty="0" smtClean="0"/>
          </a:p>
          <a:p>
            <a:r>
              <a:rPr lang="en-US" dirty="0" smtClean="0"/>
              <a:t>All necessary long lead time equipment has been identified.  Some equipment will be fabricated by JLab but the majority will be vendor supplied.  Line sizes for system piping may not be shown on associated P&amp;Is as the engineering analysis has not been completed.  This information will be completed by FDR.   </a:t>
            </a:r>
            <a:endParaRPr lang="en-US" dirty="0"/>
          </a:p>
        </p:txBody>
      </p:sp>
      <p:sp>
        <p:nvSpPr>
          <p:cNvPr id="4" name="Footer Placeholder 3"/>
          <p:cNvSpPr>
            <a:spLocks noGrp="1"/>
          </p:cNvSpPr>
          <p:nvPr>
            <p:ph type="ftr" sz="quarter" idx="11"/>
          </p:nvPr>
        </p:nvSpPr>
        <p:spPr>
          <a:xfrm>
            <a:off x="553619" y="6459378"/>
            <a:ext cx="1661547" cy="311322"/>
          </a:xfrm>
        </p:spPr>
        <p:txBody>
          <a:bodyPr/>
          <a:lstStyle/>
          <a:p>
            <a:r>
              <a:rPr lang="en-US" b="1" dirty="0" smtClean="0"/>
              <a:t>State of the Union</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Tree>
    <p:extLst>
      <p:ext uri="{BB962C8B-B14F-4D97-AF65-F5344CB8AC3E}">
        <p14:creationId xmlns:p14="http://schemas.microsoft.com/office/powerpoint/2010/main" val="4244007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the road</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sp>
        <p:nvSpPr>
          <p:cNvPr id="6" name="Title 1"/>
          <p:cNvSpPr txBox="1">
            <a:spLocks/>
          </p:cNvSpPr>
          <p:nvPr/>
        </p:nvSpPr>
        <p:spPr>
          <a:xfrm>
            <a:off x="1860997" y="4252306"/>
            <a:ext cx="5067837" cy="11890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algn="ctr"/>
            <a:r>
              <a:rPr lang="en-US" sz="5400" dirty="0" smtClean="0"/>
              <a:t>THANK YOU</a:t>
            </a:r>
            <a:endParaRPr lang="en-US" sz="5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198" y="1714632"/>
            <a:ext cx="3189701" cy="2024668"/>
          </a:xfrm>
          <a:prstGeom prst="rect">
            <a:avLst/>
          </a:prstGeom>
        </p:spPr>
      </p:pic>
    </p:spTree>
    <p:extLst>
      <p:ext uri="{BB962C8B-B14F-4D97-AF65-F5344CB8AC3E}">
        <p14:creationId xmlns:p14="http://schemas.microsoft.com/office/powerpoint/2010/main" val="126943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Text Placeholder 3"/>
          <p:cNvSpPr>
            <a:spLocks noGrp="1"/>
          </p:cNvSpPr>
          <p:nvPr>
            <p:ph type="body" sz="quarter" idx="14"/>
          </p:nvPr>
        </p:nvSpPr>
        <p:spPr/>
        <p:txBody>
          <a:bodyPr/>
          <a:lstStyle/>
          <a:p>
            <a:r>
              <a:rPr lang="en-US" dirty="0" smtClean="0"/>
              <a:t>757-269-7104</a:t>
            </a:r>
            <a:endParaRPr lang="en-US" dirty="0"/>
          </a:p>
        </p:txBody>
      </p:sp>
      <p:sp>
        <p:nvSpPr>
          <p:cNvPr id="5" name="Date Placeholder 4"/>
          <p:cNvSpPr>
            <a:spLocks noGrp="1"/>
          </p:cNvSpPr>
          <p:nvPr>
            <p:ph type="dt" sz="half" idx="15"/>
          </p:nvPr>
        </p:nvSpPr>
        <p:spPr/>
        <p:txBody>
          <a:bodyPr/>
          <a:lstStyle/>
          <a:p>
            <a:r>
              <a:rPr lang="en-US" dirty="0" smtClean="0"/>
              <a:t>Wednesday, June 19, 2019</a:t>
            </a:r>
          </a:p>
        </p:txBody>
      </p:sp>
      <p:sp>
        <p:nvSpPr>
          <p:cNvPr id="6" name="Text Placeholder 5"/>
          <p:cNvSpPr>
            <a:spLocks noGrp="1"/>
          </p:cNvSpPr>
          <p:nvPr>
            <p:ph type="body" sz="quarter" idx="16"/>
          </p:nvPr>
        </p:nvSpPr>
        <p:spPr/>
        <p:txBody>
          <a:bodyPr/>
          <a:lstStyle/>
          <a:p>
            <a:r>
              <a:rPr lang="en-US" dirty="0" smtClean="0"/>
              <a:t>Corey Butler</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16" y="1532585"/>
            <a:ext cx="8579517" cy="4059949"/>
          </a:xfrm>
          <a:prstGeom prst="rect">
            <a:avLst/>
          </a:prstGeom>
        </p:spPr>
      </p:pic>
    </p:spTree>
    <p:extLst>
      <p:ext uri="{BB962C8B-B14F-4D97-AF65-F5344CB8AC3E}">
        <p14:creationId xmlns:p14="http://schemas.microsoft.com/office/powerpoint/2010/main" val="2247100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118190"/>
            <a:ext cx="8418155" cy="487490"/>
          </a:xfrm>
        </p:spPr>
        <p:txBody>
          <a:bodyPr/>
          <a:lstStyle/>
          <a:p>
            <a:r>
              <a:rPr lang="en-US" dirty="0"/>
              <a:t>ESR2 Primary Utility Commodities</a:t>
            </a:r>
          </a:p>
        </p:txBody>
      </p:sp>
      <p:sp>
        <p:nvSpPr>
          <p:cNvPr id="4" name="Footer Placeholder 3"/>
          <p:cNvSpPr>
            <a:spLocks noGrp="1"/>
          </p:cNvSpPr>
          <p:nvPr>
            <p:ph type="ftr" sz="quarter" idx="11"/>
          </p:nvPr>
        </p:nvSpPr>
        <p:spPr>
          <a:xfrm>
            <a:off x="308920" y="6467336"/>
            <a:ext cx="1872577" cy="311322"/>
          </a:xfrm>
        </p:spPr>
        <p:txBody>
          <a:bodyPr/>
          <a:lstStyle/>
          <a:p>
            <a:r>
              <a:rPr lang="en-US" b="1" dirty="0" smtClean="0"/>
              <a:t>Primary Commodities</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
        <p:nvSpPr>
          <p:cNvPr id="6" name="Content Placeholder 2"/>
          <p:cNvSpPr>
            <a:spLocks noGrp="1"/>
          </p:cNvSpPr>
          <p:nvPr>
            <p:ph idx="1"/>
          </p:nvPr>
        </p:nvSpPr>
        <p:spPr>
          <a:xfrm>
            <a:off x="308919" y="812696"/>
            <a:ext cx="8464378" cy="797163"/>
          </a:xfrm>
        </p:spPr>
        <p:txBody>
          <a:bodyPr>
            <a:normAutofit lnSpcReduction="10000"/>
          </a:bodyPr>
          <a:lstStyle/>
          <a:p>
            <a:r>
              <a:rPr lang="en-US" dirty="0" smtClean="0"/>
              <a:t>The two primary utility commodities for ESR2 I will discuss are:</a:t>
            </a:r>
          </a:p>
          <a:p>
            <a:pPr marL="0" indent="0">
              <a:buNone/>
            </a:pPr>
            <a:r>
              <a:rPr lang="en-US" dirty="0" smtClean="0"/>
              <a:t>   </a:t>
            </a:r>
            <a:r>
              <a:rPr lang="en-US" b="1" dirty="0" smtClean="0"/>
              <a:t>WATER</a:t>
            </a:r>
            <a:r>
              <a:rPr lang="en-US" dirty="0" smtClean="0"/>
              <a:t> and </a:t>
            </a:r>
            <a:r>
              <a:rPr lang="en-US" b="1" dirty="0" smtClean="0"/>
              <a:t>AIR</a:t>
            </a:r>
          </a:p>
        </p:txBody>
      </p:sp>
      <p:pic>
        <p:nvPicPr>
          <p:cNvPr id="3" name="Picture 2"/>
          <p:cNvPicPr>
            <a:picLocks noChangeAspect="1"/>
          </p:cNvPicPr>
          <p:nvPr/>
        </p:nvPicPr>
        <p:blipFill>
          <a:blip r:embed="rId2"/>
          <a:stretch>
            <a:fillRect/>
          </a:stretch>
        </p:blipFill>
        <p:spPr>
          <a:xfrm>
            <a:off x="5778014" y="1924824"/>
            <a:ext cx="3189158" cy="3819153"/>
          </a:xfrm>
          <a:prstGeom prst="rect">
            <a:avLst/>
          </a:prstGeom>
        </p:spPr>
      </p:pic>
      <p:pic>
        <p:nvPicPr>
          <p:cNvPr id="8" name="Picture 7"/>
          <p:cNvPicPr>
            <a:picLocks noChangeAspect="1"/>
          </p:cNvPicPr>
          <p:nvPr/>
        </p:nvPicPr>
        <p:blipFill>
          <a:blip r:embed="rId3"/>
          <a:stretch>
            <a:fillRect/>
          </a:stretch>
        </p:blipFill>
        <p:spPr>
          <a:xfrm>
            <a:off x="212952" y="1924823"/>
            <a:ext cx="5411616" cy="3819153"/>
          </a:xfrm>
          <a:prstGeom prst="rect">
            <a:avLst/>
          </a:prstGeom>
        </p:spPr>
      </p:pic>
    </p:spTree>
    <p:extLst>
      <p:ext uri="{BB962C8B-B14F-4D97-AF65-F5344CB8AC3E}">
        <p14:creationId xmlns:p14="http://schemas.microsoft.com/office/powerpoint/2010/main" val="2820010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127754"/>
            <a:ext cx="8464378" cy="487490"/>
          </a:xfrm>
        </p:spPr>
        <p:txBody>
          <a:bodyPr/>
          <a:lstStyle/>
          <a:p>
            <a:r>
              <a:rPr lang="en-US" dirty="0" smtClean="0"/>
              <a:t>ESR2 Primary Utility Commodities</a:t>
            </a:r>
            <a:endParaRPr lang="en-US" dirty="0"/>
          </a:p>
        </p:txBody>
      </p:sp>
      <p:sp>
        <p:nvSpPr>
          <p:cNvPr id="4" name="Footer Placeholder 3"/>
          <p:cNvSpPr>
            <a:spLocks noGrp="1"/>
          </p:cNvSpPr>
          <p:nvPr>
            <p:ph type="ftr" sz="quarter" idx="11"/>
          </p:nvPr>
        </p:nvSpPr>
        <p:spPr>
          <a:xfrm>
            <a:off x="308920" y="6467336"/>
            <a:ext cx="3052466" cy="311322"/>
          </a:xfrm>
        </p:spPr>
        <p:txBody>
          <a:bodyPr/>
          <a:lstStyle/>
          <a:p>
            <a:r>
              <a:rPr lang="en-US" b="1" dirty="0" smtClean="0"/>
              <a:t>Primary Commodities</a:t>
            </a:r>
            <a:endParaRPr lang="en-US" b="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
        <p:nvSpPr>
          <p:cNvPr id="6" name="Content Placeholder 2"/>
          <p:cNvSpPr txBox="1">
            <a:spLocks/>
          </p:cNvSpPr>
          <p:nvPr/>
        </p:nvSpPr>
        <p:spPr>
          <a:xfrm>
            <a:off x="257403" y="1078560"/>
            <a:ext cx="8146061" cy="52320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smtClean="0"/>
              <a:t>What ESR2 equipment requires cooling water?</a:t>
            </a:r>
          </a:p>
          <a:p>
            <a:pPr marL="0" indent="0">
              <a:buNone/>
            </a:pPr>
            <a:r>
              <a:rPr lang="en-US" sz="1600" dirty="0" smtClean="0"/>
              <a:t>   1. Two </a:t>
            </a:r>
            <a:r>
              <a:rPr lang="en-US" sz="1600" dirty="0" err="1" smtClean="0"/>
              <a:t>Sullair</a:t>
            </a:r>
            <a:r>
              <a:rPr lang="en-US" sz="1600" dirty="0" smtClean="0"/>
              <a:t> 1</a:t>
            </a:r>
            <a:r>
              <a:rPr lang="en-US" sz="1600" baseline="30000" dirty="0" smtClean="0"/>
              <a:t>st</a:t>
            </a:r>
            <a:r>
              <a:rPr lang="en-US" sz="1600" dirty="0" smtClean="0"/>
              <a:t> Stage </a:t>
            </a:r>
            <a:r>
              <a:rPr lang="en-US" sz="1600" dirty="0" err="1" smtClean="0"/>
              <a:t>Comprs</a:t>
            </a:r>
            <a:r>
              <a:rPr lang="en-US" sz="1600" dirty="0" smtClean="0"/>
              <a:t> – </a:t>
            </a:r>
            <a:r>
              <a:rPr lang="en-US" sz="1600" dirty="0" err="1" smtClean="0"/>
              <a:t>Approx</a:t>
            </a:r>
            <a:r>
              <a:rPr lang="en-US" sz="1600" dirty="0" smtClean="0"/>
              <a:t> 56 GPM </a:t>
            </a:r>
            <a:r>
              <a:rPr lang="en-US" sz="1600" dirty="0" err="1" smtClean="0"/>
              <a:t>ea</a:t>
            </a:r>
            <a:r>
              <a:rPr lang="en-US" sz="1600" dirty="0" smtClean="0"/>
              <a:t> </a:t>
            </a:r>
          </a:p>
          <a:p>
            <a:pPr marL="0" indent="0">
              <a:buNone/>
            </a:pPr>
            <a:r>
              <a:rPr lang="en-US" sz="1600" dirty="0" smtClean="0"/>
              <a:t>   2. Two </a:t>
            </a:r>
            <a:r>
              <a:rPr lang="en-US" sz="1600" dirty="0" err="1" smtClean="0"/>
              <a:t>Sullair</a:t>
            </a:r>
            <a:r>
              <a:rPr lang="en-US" sz="1600" dirty="0" smtClean="0"/>
              <a:t> 2</a:t>
            </a:r>
            <a:r>
              <a:rPr lang="en-US" sz="1600" baseline="30000" dirty="0" smtClean="0"/>
              <a:t>nd</a:t>
            </a:r>
            <a:r>
              <a:rPr lang="en-US" sz="1600" dirty="0" smtClean="0"/>
              <a:t> Stage </a:t>
            </a:r>
            <a:r>
              <a:rPr lang="en-US" sz="1600" dirty="0" err="1" smtClean="0"/>
              <a:t>Comprs</a:t>
            </a:r>
            <a:r>
              <a:rPr lang="en-US" sz="1600" dirty="0" smtClean="0"/>
              <a:t> – </a:t>
            </a:r>
            <a:r>
              <a:rPr lang="en-US" sz="1600" dirty="0" err="1" smtClean="0"/>
              <a:t>Approx</a:t>
            </a:r>
            <a:r>
              <a:rPr lang="en-US" sz="1600" dirty="0" smtClean="0"/>
              <a:t> 175 GPM </a:t>
            </a:r>
            <a:r>
              <a:rPr lang="en-US" sz="1600" dirty="0" err="1" smtClean="0"/>
              <a:t>ea</a:t>
            </a:r>
            <a:endParaRPr lang="en-US" sz="1600" dirty="0" smtClean="0"/>
          </a:p>
          <a:p>
            <a:pPr marL="0" indent="0">
              <a:buNone/>
            </a:pPr>
            <a:r>
              <a:rPr lang="en-US" sz="1600" dirty="0" smtClean="0"/>
              <a:t>   3. Two Recovery </a:t>
            </a:r>
            <a:r>
              <a:rPr lang="en-US" sz="1600" dirty="0" err="1" smtClean="0"/>
              <a:t>Comprs</a:t>
            </a:r>
            <a:r>
              <a:rPr lang="en-US" sz="1600" dirty="0" smtClean="0"/>
              <a:t> – </a:t>
            </a:r>
            <a:r>
              <a:rPr lang="en-US" sz="1600" dirty="0" err="1" smtClean="0"/>
              <a:t>Approx</a:t>
            </a:r>
            <a:r>
              <a:rPr lang="en-US" sz="1600" dirty="0" smtClean="0"/>
              <a:t> 30 GPM </a:t>
            </a:r>
            <a:r>
              <a:rPr lang="en-US" sz="1600" dirty="0" err="1" smtClean="0"/>
              <a:t>ea</a:t>
            </a:r>
            <a:endParaRPr lang="en-US" sz="1600" dirty="0" smtClean="0"/>
          </a:p>
          <a:p>
            <a:pPr marL="0" indent="0">
              <a:buNone/>
            </a:pPr>
            <a:r>
              <a:rPr lang="en-US" sz="1600" dirty="0" smtClean="0"/>
              <a:t>   4. Diffusion pump on Main Cold Box – </a:t>
            </a:r>
            <a:r>
              <a:rPr lang="en-US" sz="1600" dirty="0" err="1" smtClean="0"/>
              <a:t>Approx</a:t>
            </a:r>
            <a:r>
              <a:rPr lang="en-US" sz="1600" dirty="0" smtClean="0"/>
              <a:t> .25 GPM</a:t>
            </a:r>
          </a:p>
          <a:p>
            <a:pPr marL="0" indent="0">
              <a:buNone/>
            </a:pPr>
            <a:r>
              <a:rPr lang="en-US" sz="1600" dirty="0"/>
              <a:t> </a:t>
            </a:r>
            <a:r>
              <a:rPr lang="en-US" sz="1600" dirty="0" smtClean="0"/>
              <a:t>  5. Four turbines in the Main Cold Box System</a:t>
            </a:r>
          </a:p>
          <a:p>
            <a:pPr marL="0" indent="0">
              <a:buNone/>
            </a:pPr>
            <a:r>
              <a:rPr lang="en-US" sz="1600" dirty="0"/>
              <a:t> </a:t>
            </a:r>
            <a:r>
              <a:rPr lang="en-US" sz="1600" dirty="0" smtClean="0"/>
              <a:t>      T1 – </a:t>
            </a:r>
            <a:r>
              <a:rPr lang="en-US" sz="1600" dirty="0" err="1" smtClean="0"/>
              <a:t>Approx</a:t>
            </a:r>
            <a:r>
              <a:rPr lang="en-US" sz="1600" dirty="0" smtClean="0"/>
              <a:t> 4 GPM</a:t>
            </a:r>
          </a:p>
          <a:p>
            <a:pPr marL="0" indent="0">
              <a:buNone/>
            </a:pPr>
            <a:r>
              <a:rPr lang="en-US" sz="1600" dirty="0"/>
              <a:t> </a:t>
            </a:r>
            <a:r>
              <a:rPr lang="en-US" sz="1600" dirty="0" smtClean="0"/>
              <a:t>      T2 – </a:t>
            </a:r>
            <a:r>
              <a:rPr lang="en-US" sz="1600" dirty="0" err="1" smtClean="0"/>
              <a:t>Approx</a:t>
            </a:r>
            <a:r>
              <a:rPr lang="en-US" sz="1600" dirty="0" smtClean="0"/>
              <a:t> 3.2 GPM</a:t>
            </a:r>
          </a:p>
          <a:p>
            <a:pPr marL="0" indent="0">
              <a:buNone/>
            </a:pPr>
            <a:r>
              <a:rPr lang="en-US" sz="1600" dirty="0"/>
              <a:t> </a:t>
            </a:r>
            <a:r>
              <a:rPr lang="en-US" sz="1600" dirty="0" smtClean="0"/>
              <a:t>      T3 – </a:t>
            </a:r>
            <a:r>
              <a:rPr lang="en-US" sz="1600" dirty="0" err="1" smtClean="0"/>
              <a:t>Approx</a:t>
            </a:r>
            <a:r>
              <a:rPr lang="en-US" sz="1600" dirty="0" smtClean="0"/>
              <a:t> .5 GPM</a:t>
            </a:r>
          </a:p>
          <a:p>
            <a:pPr marL="0" indent="0">
              <a:buNone/>
            </a:pPr>
            <a:r>
              <a:rPr lang="en-US" sz="1600" dirty="0"/>
              <a:t> </a:t>
            </a:r>
            <a:r>
              <a:rPr lang="en-US" sz="1600" dirty="0" smtClean="0"/>
              <a:t>      T4 – </a:t>
            </a:r>
            <a:r>
              <a:rPr lang="en-US" sz="1600" dirty="0" err="1" smtClean="0"/>
              <a:t>Approx</a:t>
            </a:r>
            <a:r>
              <a:rPr lang="en-US" sz="1600" dirty="0" smtClean="0"/>
              <a:t> .7 GPM</a:t>
            </a:r>
          </a:p>
          <a:p>
            <a:r>
              <a:rPr lang="en-US" sz="1600" dirty="0" smtClean="0"/>
              <a:t>CRYO desires that the maximum </a:t>
            </a:r>
            <a:r>
              <a:rPr lang="en-US" sz="1600" dirty="0" smtClean="0"/>
              <a:t>flow </a:t>
            </a:r>
            <a:r>
              <a:rPr lang="en-US" sz="1600" dirty="0" smtClean="0"/>
              <a:t>rate not exceed 10 </a:t>
            </a:r>
            <a:r>
              <a:rPr lang="en-US" sz="1600" dirty="0" err="1" smtClean="0"/>
              <a:t>ft</a:t>
            </a:r>
            <a:r>
              <a:rPr lang="en-US" sz="1600" dirty="0" smtClean="0"/>
              <a:t>/sec.  This </a:t>
            </a:r>
            <a:r>
              <a:rPr lang="en-US" sz="1600" dirty="0" smtClean="0"/>
              <a:t>will minimize erosion of the water piping and provide adequate cooling flow.</a:t>
            </a:r>
          </a:p>
          <a:p>
            <a:r>
              <a:rPr lang="en-US" sz="1600" dirty="0" smtClean="0"/>
              <a:t>Flow values were derived as follows:</a:t>
            </a:r>
          </a:p>
          <a:p>
            <a:pPr marL="0" indent="0">
              <a:buNone/>
            </a:pPr>
            <a:r>
              <a:rPr lang="en-US" sz="1600" dirty="0" smtClean="0"/>
              <a:t>    </a:t>
            </a:r>
            <a:r>
              <a:rPr lang="en-US" sz="1600" b="1" dirty="0" smtClean="0"/>
              <a:t>Main Stage Compressors: </a:t>
            </a:r>
            <a:r>
              <a:rPr lang="en-US" sz="1600" dirty="0" smtClean="0"/>
              <a:t>Using INPUT power and considering a 10K Delta T</a:t>
            </a:r>
          </a:p>
          <a:p>
            <a:pPr marL="0" indent="0">
              <a:buNone/>
            </a:pPr>
            <a:r>
              <a:rPr lang="en-US" sz="1600" dirty="0"/>
              <a:t> </a:t>
            </a:r>
            <a:r>
              <a:rPr lang="en-US" sz="1600" dirty="0" smtClean="0"/>
              <a:t>   </a:t>
            </a:r>
            <a:r>
              <a:rPr lang="en-US" sz="1600" b="1" dirty="0" smtClean="0"/>
              <a:t>Turbines:</a:t>
            </a:r>
            <a:r>
              <a:rPr lang="en-US" sz="1600" dirty="0" smtClean="0"/>
              <a:t> Developed from break cooler numbers supplied by vendor </a:t>
            </a:r>
          </a:p>
          <a:p>
            <a:r>
              <a:rPr lang="en-US" sz="1600" dirty="0" smtClean="0"/>
              <a:t>It is imperative that the equipment listed above be adequately cooled such to protect it and lengthen it’s service.  This equipment will generate heat which must be continually displaced by cooling water.</a:t>
            </a:r>
          </a:p>
          <a:p>
            <a:pPr marL="0" indent="0">
              <a:buNone/>
            </a:pPr>
            <a:endParaRPr 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378" y="1165538"/>
            <a:ext cx="2739257" cy="2883428"/>
          </a:xfrm>
          <a:prstGeom prst="rect">
            <a:avLst/>
          </a:prstGeom>
        </p:spPr>
      </p:pic>
    </p:spTree>
    <p:extLst>
      <p:ext uri="{BB962C8B-B14F-4D97-AF65-F5344CB8AC3E}">
        <p14:creationId xmlns:p14="http://schemas.microsoft.com/office/powerpoint/2010/main" val="1069336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0" y="122974"/>
            <a:ext cx="8974183" cy="487490"/>
          </a:xfrm>
        </p:spPr>
        <p:txBody>
          <a:bodyPr>
            <a:normAutofit/>
          </a:bodyPr>
          <a:lstStyle/>
          <a:p>
            <a:r>
              <a:rPr lang="en-US" sz="1800" dirty="0" smtClean="0"/>
              <a:t>What has facilities management provided for the ESR2 Cooling Water System?</a:t>
            </a:r>
            <a:endParaRPr lang="en-US" sz="1800" dirty="0"/>
          </a:p>
        </p:txBody>
      </p:sp>
      <p:sp>
        <p:nvSpPr>
          <p:cNvPr id="3" name="Content Placeholder 2"/>
          <p:cNvSpPr>
            <a:spLocks noGrp="1"/>
          </p:cNvSpPr>
          <p:nvPr>
            <p:ph idx="1"/>
          </p:nvPr>
        </p:nvSpPr>
        <p:spPr>
          <a:xfrm>
            <a:off x="0" y="783175"/>
            <a:ext cx="9072153" cy="893363"/>
          </a:xfrm>
        </p:spPr>
        <p:txBody>
          <a:bodyPr>
            <a:noAutofit/>
          </a:bodyPr>
          <a:lstStyle/>
          <a:p>
            <a:r>
              <a:rPr lang="en-US" sz="1800" dirty="0" smtClean="0"/>
              <a:t>Facilities management has provided Supply and Return Cooling Water Piping with isolation valves that loops inside of bldg at the southeast corner.  ESR2 Cooling Water will be supported by the North Access Cooling Tower.</a:t>
            </a:r>
            <a:endParaRPr lang="en-US" sz="18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6" name="Picture 5"/>
          <p:cNvPicPr>
            <a:picLocks noChangeAspect="1"/>
          </p:cNvPicPr>
          <p:nvPr/>
        </p:nvPicPr>
        <p:blipFill>
          <a:blip r:embed="rId2"/>
          <a:stretch>
            <a:fillRect/>
          </a:stretch>
        </p:blipFill>
        <p:spPr>
          <a:xfrm>
            <a:off x="188122" y="1982448"/>
            <a:ext cx="6044102" cy="3762611"/>
          </a:xfrm>
          <a:prstGeom prst="rect">
            <a:avLst/>
          </a:prstGeom>
        </p:spPr>
      </p:pic>
      <p:pic>
        <p:nvPicPr>
          <p:cNvPr id="8" name="Picture 7"/>
          <p:cNvPicPr>
            <a:picLocks noChangeAspect="1"/>
          </p:cNvPicPr>
          <p:nvPr/>
        </p:nvPicPr>
        <p:blipFill>
          <a:blip r:embed="rId3"/>
          <a:stretch>
            <a:fillRect/>
          </a:stretch>
        </p:blipFill>
        <p:spPr>
          <a:xfrm>
            <a:off x="5722771" y="1835331"/>
            <a:ext cx="3265669" cy="2087440"/>
          </a:xfrm>
          <a:prstGeom prst="rect">
            <a:avLst/>
          </a:prstGeom>
        </p:spPr>
      </p:pic>
      <p:sp>
        <p:nvSpPr>
          <p:cNvPr id="9" name="Content Placeholder 2"/>
          <p:cNvSpPr txBox="1">
            <a:spLocks/>
          </p:cNvSpPr>
          <p:nvPr/>
        </p:nvSpPr>
        <p:spPr>
          <a:xfrm>
            <a:off x="13062" y="5851382"/>
            <a:ext cx="9059092" cy="760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Facilities management has indicated that they will provide labels for the SUPPLY and RETURN piping such that the headers can clearly be identified.</a:t>
            </a:r>
            <a:endParaRPr lang="en-US" sz="1800" dirty="0"/>
          </a:p>
        </p:txBody>
      </p:sp>
    </p:spTree>
    <p:extLst>
      <p:ext uri="{BB962C8B-B14F-4D97-AF65-F5344CB8AC3E}">
        <p14:creationId xmlns:p14="http://schemas.microsoft.com/office/powerpoint/2010/main" val="342221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143948"/>
            <a:ext cx="8464378" cy="487490"/>
          </a:xfrm>
        </p:spPr>
        <p:txBody>
          <a:bodyPr>
            <a:normAutofit fontScale="90000"/>
          </a:bodyPr>
          <a:lstStyle/>
          <a:p>
            <a:r>
              <a:rPr lang="en-US" dirty="0" smtClean="0"/>
              <a:t>What does CRYO need to do to complete the water system?</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
        <p:nvSpPr>
          <p:cNvPr id="7" name="Content Placeholder 2"/>
          <p:cNvSpPr>
            <a:spLocks noGrp="1"/>
          </p:cNvSpPr>
          <p:nvPr>
            <p:ph idx="1"/>
          </p:nvPr>
        </p:nvSpPr>
        <p:spPr>
          <a:xfrm>
            <a:off x="308919" y="800327"/>
            <a:ext cx="8464378" cy="1093377"/>
          </a:xfrm>
        </p:spPr>
        <p:txBody>
          <a:bodyPr>
            <a:normAutofit fontScale="85000" lnSpcReduction="20000"/>
          </a:bodyPr>
          <a:lstStyle/>
          <a:p>
            <a:pPr>
              <a:lnSpc>
                <a:spcPct val="110000"/>
              </a:lnSpc>
            </a:pPr>
            <a:r>
              <a:rPr lang="en-US" sz="1400" dirty="0" smtClean="0"/>
              <a:t>Based on a P &amp; I generated by CRYO, the piping will interface with existing valves provided by facilities management and be routed </a:t>
            </a:r>
            <a:r>
              <a:rPr lang="en-US" sz="1400" b="1" dirty="0" smtClean="0"/>
              <a:t>“to” </a:t>
            </a:r>
            <a:r>
              <a:rPr lang="en-US" sz="1400" dirty="0" smtClean="0"/>
              <a:t>and </a:t>
            </a:r>
            <a:r>
              <a:rPr lang="en-US" sz="1400" b="1" dirty="0" smtClean="0"/>
              <a:t>“from” </a:t>
            </a:r>
            <a:r>
              <a:rPr lang="en-US" sz="1400" dirty="0" smtClean="0"/>
              <a:t>the necessary equipment in the ESR2 compressor and cold box rooms.</a:t>
            </a:r>
          </a:p>
          <a:p>
            <a:pPr>
              <a:lnSpc>
                <a:spcPct val="110000"/>
              </a:lnSpc>
            </a:pPr>
            <a:r>
              <a:rPr lang="en-US" sz="1400" dirty="0" smtClean="0"/>
              <a:t>CRYO has developed a conceptual 3D model which illustrates how the piping can be routed to the equipment that requires cooling water.  Based on gage pressures observed in field piping by Damon Rath and I, the </a:t>
            </a:r>
            <a:r>
              <a:rPr lang="en-US" sz="1400" b="1" dirty="0" smtClean="0">
                <a:solidFill>
                  <a:srgbClr val="00B0F0"/>
                </a:solidFill>
              </a:rPr>
              <a:t>CWS</a:t>
            </a:r>
            <a:r>
              <a:rPr lang="en-US" sz="1400" dirty="0" smtClean="0"/>
              <a:t> piping is shown </a:t>
            </a:r>
            <a:r>
              <a:rPr lang="en-US" sz="1400" b="1" dirty="0" smtClean="0">
                <a:solidFill>
                  <a:srgbClr val="00B0F0"/>
                </a:solidFill>
              </a:rPr>
              <a:t>BLUE</a:t>
            </a:r>
            <a:r>
              <a:rPr lang="en-US" sz="1400" dirty="0" smtClean="0"/>
              <a:t> and the </a:t>
            </a:r>
            <a:r>
              <a:rPr lang="en-US" sz="1400" b="1" dirty="0" smtClean="0">
                <a:solidFill>
                  <a:srgbClr val="FF0000"/>
                </a:solidFill>
              </a:rPr>
              <a:t>CWR</a:t>
            </a:r>
            <a:r>
              <a:rPr lang="en-US" sz="1400" dirty="0" smtClean="0"/>
              <a:t> piping is shown </a:t>
            </a:r>
            <a:r>
              <a:rPr lang="en-US" sz="1400" b="1" dirty="0" smtClean="0">
                <a:solidFill>
                  <a:srgbClr val="FF0000"/>
                </a:solidFill>
              </a:rPr>
              <a:t>RED</a:t>
            </a:r>
            <a:r>
              <a:rPr lang="en-US" sz="1400" dirty="0" smtClean="0"/>
              <a:t>. </a:t>
            </a:r>
          </a:p>
        </p:txBody>
      </p:sp>
      <p:pic>
        <p:nvPicPr>
          <p:cNvPr id="4" name="Picture 3"/>
          <p:cNvPicPr>
            <a:picLocks noChangeAspect="1"/>
          </p:cNvPicPr>
          <p:nvPr/>
        </p:nvPicPr>
        <p:blipFill>
          <a:blip r:embed="rId2"/>
          <a:stretch>
            <a:fillRect/>
          </a:stretch>
        </p:blipFill>
        <p:spPr>
          <a:xfrm>
            <a:off x="782947" y="1898817"/>
            <a:ext cx="7423878" cy="4568519"/>
          </a:xfrm>
          <a:prstGeom prst="rect">
            <a:avLst/>
          </a:prstGeom>
        </p:spPr>
      </p:pic>
    </p:spTree>
    <p:extLst>
      <p:ext uri="{BB962C8B-B14F-4D97-AF65-F5344CB8AC3E}">
        <p14:creationId xmlns:p14="http://schemas.microsoft.com/office/powerpoint/2010/main" val="3435247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8919" y="144287"/>
            <a:ext cx="8464378" cy="487490"/>
          </a:xfrm>
        </p:spPr>
        <p:txBody>
          <a:bodyPr>
            <a:normAutofit fontScale="90000"/>
          </a:bodyPr>
          <a:lstStyle/>
          <a:p>
            <a:r>
              <a:rPr lang="en-US" dirty="0" smtClean="0"/>
              <a:t>Pictures of conceptual CWS &amp; CWR piping from 3D model</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9" name="Picture 8"/>
          <p:cNvPicPr>
            <a:picLocks noChangeAspect="1"/>
          </p:cNvPicPr>
          <p:nvPr/>
        </p:nvPicPr>
        <p:blipFill>
          <a:blip r:embed="rId2"/>
          <a:stretch>
            <a:fillRect/>
          </a:stretch>
        </p:blipFill>
        <p:spPr>
          <a:xfrm>
            <a:off x="308919" y="967762"/>
            <a:ext cx="8464377" cy="5499574"/>
          </a:xfrm>
          <a:prstGeom prst="rect">
            <a:avLst/>
          </a:prstGeom>
        </p:spPr>
      </p:pic>
      <p:pic>
        <p:nvPicPr>
          <p:cNvPr id="10" name="Picture 9"/>
          <p:cNvPicPr>
            <a:picLocks noChangeAspect="1"/>
          </p:cNvPicPr>
          <p:nvPr/>
        </p:nvPicPr>
        <p:blipFill>
          <a:blip r:embed="rId3"/>
          <a:stretch>
            <a:fillRect/>
          </a:stretch>
        </p:blipFill>
        <p:spPr>
          <a:xfrm>
            <a:off x="7389262" y="843566"/>
            <a:ext cx="1642717" cy="3258355"/>
          </a:xfrm>
          <a:prstGeom prst="rect">
            <a:avLst/>
          </a:prstGeom>
        </p:spPr>
      </p:pic>
      <p:cxnSp>
        <p:nvCxnSpPr>
          <p:cNvPr id="12" name="Straight Arrow Connector 11"/>
          <p:cNvCxnSpPr/>
          <p:nvPr/>
        </p:nvCxnSpPr>
        <p:spPr>
          <a:xfrm flipH="1">
            <a:off x="4861775" y="2421228"/>
            <a:ext cx="186743" cy="4121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501166" y="3908738"/>
            <a:ext cx="309093" cy="43788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62965" y="2079437"/>
            <a:ext cx="638316" cy="369332"/>
          </a:xfrm>
          <a:prstGeom prst="rect">
            <a:avLst/>
          </a:prstGeom>
          <a:noFill/>
        </p:spPr>
        <p:txBody>
          <a:bodyPr wrap="none" rtlCol="0">
            <a:spAutoFit/>
          </a:bodyPr>
          <a:lstStyle/>
          <a:p>
            <a:r>
              <a:rPr lang="en-US" dirty="0" smtClean="0">
                <a:solidFill>
                  <a:srgbClr val="FF0000"/>
                </a:solidFill>
              </a:rPr>
              <a:t>CWR</a:t>
            </a:r>
            <a:endParaRPr lang="en-US" dirty="0">
              <a:solidFill>
                <a:srgbClr val="FF0000"/>
              </a:solidFill>
            </a:endParaRPr>
          </a:p>
        </p:txBody>
      </p:sp>
      <p:sp>
        <p:nvSpPr>
          <p:cNvPr id="18" name="TextBox 17"/>
          <p:cNvSpPr txBox="1"/>
          <p:nvPr/>
        </p:nvSpPr>
        <p:spPr>
          <a:xfrm>
            <a:off x="4031087" y="4313636"/>
            <a:ext cx="638316" cy="369332"/>
          </a:xfrm>
          <a:prstGeom prst="rect">
            <a:avLst/>
          </a:prstGeom>
          <a:noFill/>
        </p:spPr>
        <p:txBody>
          <a:bodyPr wrap="none" rtlCol="0">
            <a:spAutoFit/>
          </a:bodyPr>
          <a:lstStyle/>
          <a:p>
            <a:r>
              <a:rPr lang="en-US" dirty="0" smtClean="0">
                <a:solidFill>
                  <a:srgbClr val="0070C0"/>
                </a:solidFill>
              </a:rPr>
              <a:t>CWR</a:t>
            </a:r>
            <a:endParaRPr lang="en-US" dirty="0">
              <a:solidFill>
                <a:srgbClr val="0070C0"/>
              </a:solidFill>
            </a:endParaRPr>
          </a:p>
        </p:txBody>
      </p:sp>
    </p:spTree>
    <p:extLst>
      <p:ext uri="{BB962C8B-B14F-4D97-AF65-F5344CB8AC3E}">
        <p14:creationId xmlns:p14="http://schemas.microsoft.com/office/powerpoint/2010/main" val="1167885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9" name="Title 6"/>
          <p:cNvSpPr>
            <a:spLocks noGrp="1"/>
          </p:cNvSpPr>
          <p:nvPr>
            <p:ph type="title"/>
          </p:nvPr>
        </p:nvSpPr>
        <p:spPr>
          <a:xfrm>
            <a:off x="308919" y="144287"/>
            <a:ext cx="8464378" cy="487490"/>
          </a:xfrm>
        </p:spPr>
        <p:txBody>
          <a:bodyPr>
            <a:normAutofit fontScale="90000"/>
          </a:bodyPr>
          <a:lstStyle/>
          <a:p>
            <a:r>
              <a:rPr lang="en-US" dirty="0" smtClean="0"/>
              <a:t>Pictures of conceptual CWS &amp; CWR piping from 3D model</a:t>
            </a:r>
            <a:endParaRPr lang="en-US" dirty="0"/>
          </a:p>
        </p:txBody>
      </p:sp>
      <p:pic>
        <p:nvPicPr>
          <p:cNvPr id="7" name="Picture 6"/>
          <p:cNvPicPr>
            <a:picLocks noChangeAspect="1"/>
          </p:cNvPicPr>
          <p:nvPr/>
        </p:nvPicPr>
        <p:blipFill>
          <a:blip r:embed="rId2"/>
          <a:stretch>
            <a:fillRect/>
          </a:stretch>
        </p:blipFill>
        <p:spPr>
          <a:xfrm>
            <a:off x="792051" y="811029"/>
            <a:ext cx="7482626" cy="5656307"/>
          </a:xfrm>
          <a:prstGeom prst="rect">
            <a:avLst/>
          </a:prstGeom>
        </p:spPr>
      </p:pic>
    </p:spTree>
    <p:extLst>
      <p:ext uri="{BB962C8B-B14F-4D97-AF65-F5344CB8AC3E}">
        <p14:creationId xmlns:p14="http://schemas.microsoft.com/office/powerpoint/2010/main" val="656594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9" name="Picture 8"/>
          <p:cNvPicPr>
            <a:picLocks noChangeAspect="1"/>
          </p:cNvPicPr>
          <p:nvPr/>
        </p:nvPicPr>
        <p:blipFill>
          <a:blip r:embed="rId2"/>
          <a:stretch>
            <a:fillRect/>
          </a:stretch>
        </p:blipFill>
        <p:spPr>
          <a:xfrm>
            <a:off x="946597" y="875763"/>
            <a:ext cx="7030227" cy="5422005"/>
          </a:xfrm>
          <a:prstGeom prst="rect">
            <a:avLst/>
          </a:prstGeom>
        </p:spPr>
      </p:pic>
      <p:sp>
        <p:nvSpPr>
          <p:cNvPr id="12" name="Title 6"/>
          <p:cNvSpPr>
            <a:spLocks noGrp="1"/>
          </p:cNvSpPr>
          <p:nvPr>
            <p:ph type="title"/>
          </p:nvPr>
        </p:nvSpPr>
        <p:spPr>
          <a:xfrm>
            <a:off x="308919" y="144287"/>
            <a:ext cx="8464378" cy="487490"/>
          </a:xfrm>
        </p:spPr>
        <p:txBody>
          <a:bodyPr>
            <a:normAutofit fontScale="90000"/>
          </a:bodyPr>
          <a:lstStyle/>
          <a:p>
            <a:r>
              <a:rPr lang="en-US" dirty="0" smtClean="0"/>
              <a:t>Pictures of conceptual CWS &amp; CWR piping from 3D model</a:t>
            </a:r>
            <a:endParaRPr lang="en-US" dirty="0"/>
          </a:p>
        </p:txBody>
      </p:sp>
    </p:spTree>
    <p:extLst>
      <p:ext uri="{BB962C8B-B14F-4D97-AF65-F5344CB8AC3E}">
        <p14:creationId xmlns:p14="http://schemas.microsoft.com/office/powerpoint/2010/main" val="1611489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124629"/>
            <a:ext cx="8464378" cy="487490"/>
          </a:xfrm>
        </p:spPr>
        <p:txBody>
          <a:bodyPr/>
          <a:lstStyle/>
          <a:p>
            <a:r>
              <a:rPr lang="en-US" dirty="0" smtClean="0"/>
              <a:t>Secondary Turbine Cooling Water Skid</a:t>
            </a:r>
            <a:endParaRPr lang="en-US" dirty="0"/>
          </a:p>
        </p:txBody>
      </p:sp>
      <p:sp>
        <p:nvSpPr>
          <p:cNvPr id="3" name="Content Placeholder 2"/>
          <p:cNvSpPr>
            <a:spLocks noGrp="1"/>
          </p:cNvSpPr>
          <p:nvPr>
            <p:ph idx="1"/>
          </p:nvPr>
        </p:nvSpPr>
        <p:spPr>
          <a:xfrm>
            <a:off x="308919" y="836140"/>
            <a:ext cx="8464378" cy="1765392"/>
          </a:xfrm>
        </p:spPr>
        <p:txBody>
          <a:bodyPr>
            <a:normAutofit lnSpcReduction="10000"/>
          </a:bodyPr>
          <a:lstStyle/>
          <a:p>
            <a:r>
              <a:rPr lang="en-US" sz="1200" dirty="0" smtClean="0"/>
              <a:t>A Secondary Turbine Cooling Water Skid is required to filter water that will be dedicated to the diffusion pump and four turbines located in the cold box room.  This will be a closed loop water circuit that can be feed from the main cooling water system if necessary.</a:t>
            </a:r>
          </a:p>
          <a:p>
            <a:r>
              <a:rPr lang="en-US" sz="1200" dirty="0" smtClean="0"/>
              <a:t>This skid will be very similar as to what our JLab fabricators built for the SC1R 2K cold box using JLab drawings.  CRYO will design this skid and generate a build to print drawing package.  CRYO has designed and fabricated these type skids for CHL1 and CHL2.</a:t>
            </a:r>
          </a:p>
          <a:p>
            <a:r>
              <a:rPr lang="en-US" sz="1200" dirty="0" smtClean="0"/>
              <a:t>Line sizes are not currently shown on the associated P&amp;I for this equipment but they will be added once the engineering analysis is completed. </a:t>
            </a:r>
            <a:r>
              <a:rPr lang="en-US" sz="1200" dirty="0"/>
              <a:t>Even though this skid is not shown in this presentation it will look similar to the picture shown below for the SC1R 2K cold box. </a:t>
            </a:r>
            <a:endParaRPr lang="en-US" sz="1200" dirty="0" smtClean="0"/>
          </a:p>
          <a:p>
            <a:endParaRPr lang="en-US" sz="1200"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6" name="Picture 5"/>
          <p:cNvPicPr>
            <a:picLocks noChangeAspect="1"/>
          </p:cNvPicPr>
          <p:nvPr/>
        </p:nvPicPr>
        <p:blipFill>
          <a:blip r:embed="rId2"/>
          <a:stretch>
            <a:fillRect/>
          </a:stretch>
        </p:blipFill>
        <p:spPr>
          <a:xfrm>
            <a:off x="1792911" y="2517819"/>
            <a:ext cx="5438575" cy="3801615"/>
          </a:xfrm>
          <a:prstGeom prst="rect">
            <a:avLst/>
          </a:prstGeom>
        </p:spPr>
      </p:pic>
    </p:spTree>
    <p:extLst>
      <p:ext uri="{BB962C8B-B14F-4D97-AF65-F5344CB8AC3E}">
        <p14:creationId xmlns:p14="http://schemas.microsoft.com/office/powerpoint/2010/main" val="426580782"/>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1861</TotalTime>
  <Words>953</Words>
  <Application>Microsoft Office PowerPoint</Application>
  <PresentationFormat>On-screen Show (4:3)</PresentationFormat>
  <Paragraphs>84</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.PingFangSC-Regular</vt:lpstr>
      <vt:lpstr>Arial</vt:lpstr>
      <vt:lpstr>Calibri</vt:lpstr>
      <vt:lpstr>PingFangSC-Regular</vt:lpstr>
      <vt:lpstr>Office Theme</vt:lpstr>
      <vt:lpstr>ESR2 Cryoplant Utilities</vt:lpstr>
      <vt:lpstr>ESR2 Primary Utility Commodities</vt:lpstr>
      <vt:lpstr>ESR2 Primary Utility Commodities</vt:lpstr>
      <vt:lpstr>What has facilities management provided for the ESR2 Cooling Water System?</vt:lpstr>
      <vt:lpstr>What does CRYO need to do to complete the water system?</vt:lpstr>
      <vt:lpstr>Pictures of conceptual CWS &amp; CWR piping from 3D model</vt:lpstr>
      <vt:lpstr>Pictures of conceptual CWS &amp; CWR piping from 3D model</vt:lpstr>
      <vt:lpstr>Pictures of conceptual CWS &amp; CWR piping from 3D model</vt:lpstr>
      <vt:lpstr>Secondary Turbine Cooling Water Skid</vt:lpstr>
      <vt:lpstr>What we know about the Instrument Air System</vt:lpstr>
      <vt:lpstr>Pictures of conceptual Instrument Air equipment from 3D model</vt:lpstr>
      <vt:lpstr>Pictures of conceptual Instrument Air equipment from 3D model</vt:lpstr>
      <vt:lpstr>Pictures of conceptual Instrument Air equipment from 3D model</vt:lpstr>
      <vt:lpstr>Conclusions:</vt:lpstr>
      <vt:lpstr>End of the road</vt:lpstr>
      <vt:lpstr>PowerPoint Presentation</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R. Butler</dc:creator>
  <cp:lastModifiedBy>Corey R. Butler</cp:lastModifiedBy>
  <cp:revision>115</cp:revision>
  <cp:lastPrinted>2019-06-19T20:03:07Z</cp:lastPrinted>
  <dcterms:created xsi:type="dcterms:W3CDTF">2019-06-17T13:48:05Z</dcterms:created>
  <dcterms:modified xsi:type="dcterms:W3CDTF">2019-07-02T20:04:55Z</dcterms:modified>
</cp:coreProperties>
</file>