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81" r:id="rId4"/>
    <p:sldId id="286" r:id="rId5"/>
    <p:sldId id="257" r:id="rId6"/>
    <p:sldId id="282" r:id="rId7"/>
    <p:sldId id="275" r:id="rId8"/>
    <p:sldId id="276" r:id="rId9"/>
    <p:sldId id="278" r:id="rId10"/>
    <p:sldId id="277" r:id="rId11"/>
    <p:sldId id="279" r:id="rId12"/>
    <p:sldId id="280" r:id="rId13"/>
    <p:sldId id="265" r:id="rId14"/>
    <p:sldId id="270" r:id="rId15"/>
    <p:sldId id="267" r:id="rId16"/>
    <p:sldId id="268" r:id="rId17"/>
    <p:sldId id="271" r:id="rId18"/>
    <p:sldId id="272" r:id="rId19"/>
    <p:sldId id="266" r:id="rId20"/>
    <p:sldId id="273" r:id="rId21"/>
    <p:sldId id="274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59"/>
    <a:srgbClr val="25235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6837" autoAdjust="0"/>
  </p:normalViewPr>
  <p:slideViewPr>
    <p:cSldViewPr snapToGrid="0" snapToObjects="1">
      <p:cViewPr varScale="1">
        <p:scale>
          <a:sx n="77" d="100"/>
          <a:sy n="77" d="100"/>
        </p:scale>
        <p:origin x="1368" y="5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18,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18,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June 18,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ESR2 Preliminary Design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Cryogenic Piping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Joe Matalevich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Wednesday June19,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79" t="3718" r="54811" b="3860"/>
          <a:stretch/>
        </p:blipFill>
        <p:spPr>
          <a:xfrm>
            <a:off x="4301035" y="1936384"/>
            <a:ext cx="4534369" cy="34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Outside Routing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93" y="3345180"/>
            <a:ext cx="4132679" cy="3099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" y="743099"/>
            <a:ext cx="89077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Long section of transferline will travel over to ESR close to the ground to simplify installation. (considered elevating this section).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Some bends/jogs will be necessary to avoid existing infrastructure.  Nothing overly complicated is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Entry on the west wall results in a </a:t>
            </a:r>
            <a:r>
              <a:rPr lang="en-US" dirty="0"/>
              <a:t>l</a:t>
            </a:r>
            <a:r>
              <a:rPr lang="en-US" sz="1800" dirty="0" smtClean="0"/>
              <a:t>onger run outside, but simplifies the section of transferline within the existing ESR building.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Exact entry location determined by tradeoffs from options inside ESR.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417" t="16438" r="11984" b="9459"/>
          <a:stretch/>
        </p:blipFill>
        <p:spPr>
          <a:xfrm>
            <a:off x="256714" y="3360894"/>
            <a:ext cx="4506251" cy="30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99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90226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830869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Valve Box and Hall Can Interface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7085" y="762000"/>
            <a:ext cx="51411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Inside Routing: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Entry through west wall enables relatively short sections for both the hall can and valve box bayonets.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Shortest most direct route interferes with existing piping (ESR Refrigeration Recovery Heat Exchanger). </a:t>
            </a:r>
            <a:r>
              <a:rPr lang="en-US" dirty="0" smtClean="0"/>
              <a:t>Potential</a:t>
            </a:r>
            <a:r>
              <a:rPr lang="en-US" sz="1800" dirty="0" smtClean="0"/>
              <a:t> it can be </a:t>
            </a:r>
            <a:r>
              <a:rPr lang="en-US" dirty="0"/>
              <a:t>m</a:t>
            </a:r>
            <a:r>
              <a:rPr lang="en-US" sz="1800" dirty="0" smtClean="0"/>
              <a:t>oved or removed</a:t>
            </a:r>
            <a:r>
              <a:rPr lang="en-US" dirty="0" smtClean="0"/>
              <a:t>. (under evaluation).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b="5612"/>
          <a:stretch/>
        </p:blipFill>
        <p:spPr>
          <a:xfrm rot="5400000">
            <a:off x="55387" y="3873580"/>
            <a:ext cx="3053925" cy="2035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554" y="1150620"/>
            <a:ext cx="1359245" cy="19472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74" y="1383485"/>
            <a:ext cx="2001406" cy="127911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391437" y="1287598"/>
            <a:ext cx="2211880" cy="147088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811711" y="1014524"/>
            <a:ext cx="943438" cy="2017033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715" t="24885" b="10503"/>
          <a:stretch/>
        </p:blipFill>
        <p:spPr>
          <a:xfrm>
            <a:off x="2794518" y="3364591"/>
            <a:ext cx="6107851" cy="30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90226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830869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Next Steps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4407" y="451000"/>
            <a:ext cx="79248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/>
              <a:t>Detailed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u="sng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Process calculations finalized</a:t>
            </a:r>
          </a:p>
          <a:p>
            <a:pPr marL="1771650" lvl="3" indent="-400050">
              <a:buFont typeface="+mj-lt"/>
              <a:buAutoNum type="romanLcPeriod"/>
            </a:pPr>
            <a:r>
              <a:rPr lang="en-US" sz="1600" dirty="0" smtClean="0"/>
              <a:t>Operational pressure drop</a:t>
            </a:r>
          </a:p>
          <a:p>
            <a:pPr marL="1771650" lvl="3" indent="-400050">
              <a:buFont typeface="+mj-lt"/>
              <a:buAutoNum type="romanLcPeriod"/>
            </a:pPr>
            <a:r>
              <a:rPr lang="en-US" sz="1600" dirty="0" smtClean="0"/>
              <a:t>Operational heat load</a:t>
            </a:r>
          </a:p>
          <a:p>
            <a:pPr marL="1771650" lvl="3" indent="-400050">
              <a:buFont typeface="+mj-lt"/>
              <a:buAutoNum type="romanLcPeriod"/>
            </a:pPr>
            <a:r>
              <a:rPr lang="en-US" sz="1600" dirty="0" smtClean="0"/>
              <a:t>Pressure relief scenarios</a:t>
            </a:r>
          </a:p>
          <a:p>
            <a:pPr marL="1771650" lvl="3" indent="-400050">
              <a:buFont typeface="+mj-lt"/>
              <a:buAutoNum type="romanLcPeriod"/>
            </a:pPr>
            <a:endParaRPr lang="en-US" sz="8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Piping flexibility analysis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Transferline support structure analysis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/>
              <a:t>Transferline internal G10 </a:t>
            </a:r>
            <a:r>
              <a:rPr lang="en-US" dirty="0" smtClean="0"/>
              <a:t>spider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Design </a:t>
            </a:r>
            <a:r>
              <a:rPr lang="en-US" sz="2400" u="sng" dirty="0" smtClean="0"/>
              <a:t>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u="sng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Additional detail (of existing infrastructure) into CAD model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Define interface to dewar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Detailed piping design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Define support structures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dirty="0" smtClean="0"/>
              <a:t>Incorporate flexibility analysis and anchoring scheme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endParaRPr lang="en-US" sz="1000" dirty="0" smtClean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 smtClean="0"/>
              <a:t>U-tube designs</a:t>
            </a:r>
            <a:endParaRPr lang="en-US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3845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Tuesday, June 18, 2019</a:t>
            </a:fld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08919" y="5933966"/>
            <a:ext cx="3917888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smtClean="0"/>
              <a:t>ESR2 Preliminary Design Review – Cryogenic Piping Design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45" t="16569" r="7320" b="3066"/>
          <a:stretch/>
        </p:blipFill>
        <p:spPr>
          <a:xfrm>
            <a:off x="1342572" y="1634957"/>
            <a:ext cx="6367763" cy="41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45997" y="1524000"/>
            <a:ext cx="6722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Additional Slides</a:t>
            </a:r>
            <a:endParaRPr lang="en-US" sz="4400" b="1" u="sng" dirty="0"/>
          </a:p>
        </p:txBody>
      </p:sp>
    </p:spTree>
    <p:extLst>
      <p:ext uri="{BB962C8B-B14F-4D97-AF65-F5344CB8AC3E}">
        <p14:creationId xmlns:p14="http://schemas.microsoft.com/office/powerpoint/2010/main" val="683182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69797" y="838200"/>
            <a:ext cx="67226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Routing Configurations Considered</a:t>
            </a:r>
            <a:endParaRPr lang="en-US" sz="4400" b="1" u="sng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4007" y="2735871"/>
            <a:ext cx="2488385" cy="303059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West Wall</a:t>
            </a:r>
          </a:p>
          <a:p>
            <a:pPr marL="457200" indent="-457200">
              <a:buFont typeface="+mj-lt"/>
              <a:buAutoNum type="alphaUcPeriod"/>
            </a:pPr>
            <a:endParaRPr lang="en-US" dirty="0" smtClean="0"/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North Wall at Valve Box Level</a:t>
            </a:r>
          </a:p>
          <a:p>
            <a:pPr marL="457200" indent="-457200">
              <a:buFont typeface="+mj-lt"/>
              <a:buAutoNum type="alphaUcPeriod"/>
            </a:pPr>
            <a:endParaRPr lang="en-US" dirty="0" smtClean="0"/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North Wall near ground level</a:t>
            </a:r>
          </a:p>
          <a:p>
            <a:pPr marL="457200" indent="-457200">
              <a:buFont typeface="+mj-lt"/>
              <a:buAutoNum type="alphaUcPeriod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8863" t="15815" r="899" b="5110"/>
          <a:stretch/>
        </p:blipFill>
        <p:spPr>
          <a:xfrm>
            <a:off x="2886945" y="2769745"/>
            <a:ext cx="5830335" cy="34807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0084" y="333272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</a:rPr>
              <a:t>)</a:t>
            </a:r>
            <a:endParaRPr lang="en-US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662125" y="3564207"/>
            <a:ext cx="1104900" cy="6869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  <a:alpha val="59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214575" y="56441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</a:rPr>
              <a:t>)</a:t>
            </a:r>
            <a:endParaRPr lang="en-US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3023" y="47873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</a:rPr>
              <a:t>)</a:t>
            </a:r>
            <a:endParaRPr lang="en-US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6512987" y="4737353"/>
            <a:ext cx="88687" cy="951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  <a:alpha val="59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7745131" y="3942931"/>
            <a:ext cx="793857" cy="951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  <a:alpha val="59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8603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Transferline Routing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5286" y="792471"/>
            <a:ext cx="8839200" cy="4793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Option B – Enter ESR North Wall at Valve Box Level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0965" y="1397432"/>
            <a:ext cx="457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Outside Routing: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High and in proximity of new dewar to facilitate connection to neck 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Slight jog required to tuck in behind existing dewar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Existing pipes and structure in the area but should be 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8398" t="39494" r="9801" b="16088"/>
          <a:stretch/>
        </p:blipFill>
        <p:spPr>
          <a:xfrm>
            <a:off x="990600" y="3448729"/>
            <a:ext cx="3410430" cy="2885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4435" y="2020863"/>
            <a:ext cx="4929844" cy="36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5286" y="792471"/>
            <a:ext cx="8839200" cy="51295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Option B – Enter ESR North Wall at Valve Box Level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8430" y="1364531"/>
            <a:ext cx="5467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Inside Routing: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L-shaped section. Could support either sub-option for connection to hall cans.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Short u-tube connections to valve box located directly across from valve box bayonets.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Several concerns/issues with fabrication and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2688" t="24463" r="25088" b="22343"/>
          <a:stretch/>
        </p:blipFill>
        <p:spPr>
          <a:xfrm>
            <a:off x="5887925" y="1305425"/>
            <a:ext cx="2905686" cy="2905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0" y="4114800"/>
            <a:ext cx="4389121" cy="213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12747"/>
            <a:ext cx="4393346" cy="21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Transferline Routing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5286" y="792471"/>
            <a:ext cx="8839200" cy="5504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Option B – Enter ESR North Wall at Valve Box Level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32550" y="1153815"/>
            <a:ext cx="85300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Inside Routing Concerns / Issues:</a:t>
            </a:r>
          </a:p>
          <a:p>
            <a:endParaRPr lang="en-US" sz="8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transferline would need to be broken into multiple sections to be able to get it into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sz="1800" dirty="0" smtClean="0"/>
              <a:t>emporarily (or permanently) relocating the cable tray</a:t>
            </a:r>
            <a:r>
              <a:rPr lang="en-US" dirty="0"/>
              <a:t> </a:t>
            </a:r>
            <a:r>
              <a:rPr lang="en-US" dirty="0" smtClean="0"/>
              <a:t>would be a non-trivial effort , time-consuming, with a risk for lengthy interruption of operations.</a:t>
            </a:r>
            <a:endParaRPr lang="en-US" sz="1800" dirty="0" smtClean="0"/>
          </a:p>
          <a:p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expansion can pressure tubing </a:t>
            </a:r>
            <a:r>
              <a:rPr lang="en-US" dirty="0" smtClean="0"/>
              <a:t>would need</a:t>
            </a:r>
            <a:r>
              <a:rPr lang="en-US" sz="1800" dirty="0" smtClean="0"/>
              <a:t> to be modified or 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/>
          <a:stretch/>
        </p:blipFill>
        <p:spPr>
          <a:xfrm>
            <a:off x="475488" y="3435846"/>
            <a:ext cx="5574181" cy="3008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3742" y="3811512"/>
            <a:ext cx="3005324" cy="22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8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Transferline Routing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286" y="792471"/>
            <a:ext cx="8839200" cy="4793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Option </a:t>
            </a:r>
            <a:r>
              <a:rPr lang="en-US" sz="2000" dirty="0"/>
              <a:t>C</a:t>
            </a:r>
            <a:r>
              <a:rPr lang="en-US" sz="2000" dirty="0" smtClean="0"/>
              <a:t> – Enter ESR North Wall at Ground Level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1486" y="1433139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Outside Routing: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Transfer line stays low to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Jog (45) required to tuck in behind existing dewar.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Fairly clear; some existing pipes and structure in the area but routing is feasible.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635" t="39492" r="11535" b="26054"/>
          <a:stretch/>
        </p:blipFill>
        <p:spPr>
          <a:xfrm>
            <a:off x="363070" y="2950669"/>
            <a:ext cx="4295375" cy="3221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6050"/>
          <a:stretch/>
        </p:blipFill>
        <p:spPr>
          <a:xfrm rot="10800000">
            <a:off x="4658445" y="2950669"/>
            <a:ext cx="3886200" cy="32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2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41378" y="1261925"/>
            <a:ext cx="6084567" cy="5381694"/>
          </a:xfrm>
        </p:spPr>
        <p:txBody>
          <a:bodyPr/>
          <a:lstStyle/>
          <a:p>
            <a:r>
              <a:rPr lang="en-US" dirty="0" smtClean="0"/>
              <a:t>Agenda</a:t>
            </a:r>
          </a:p>
          <a:p>
            <a:endParaRPr lang="en-US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P&amp;I Review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Cryogenic Transferline Interfaces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Transferline General Routing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Next Steps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2386" y="125260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ESR2 PDR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Transferline Routing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5286" y="792471"/>
            <a:ext cx="8839200" cy="4793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Option </a:t>
            </a:r>
            <a:r>
              <a:rPr lang="en-US" sz="2000" dirty="0"/>
              <a:t>C</a:t>
            </a:r>
            <a:r>
              <a:rPr lang="en-US" sz="2000" dirty="0" smtClean="0"/>
              <a:t> – Enter ESR North Wall at Ground Level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1264090"/>
            <a:ext cx="5638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Inside Routing:</a:t>
            </a:r>
          </a:p>
          <a:p>
            <a:endParaRPr lang="en-US" sz="10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Small L-shaped section for the valve box and hall can connections. Larger section traverses the floor (mainly </a:t>
            </a:r>
            <a:r>
              <a:rPr lang="en-US" dirty="0" smtClean="0"/>
              <a:t>u</a:t>
            </a:r>
            <a:r>
              <a:rPr lang="en-US" sz="1800" dirty="0" smtClean="0"/>
              <a:t>nobstructed) and connects to a vertical section.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Would make sense to build an elevated platform over the floor section.  Would help with access to some components.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Interference with existing infrastructure is minimal.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Fairly large sections would need to be brought inside. Would require multiple sections and field joints.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7"/>
          <a:stretch/>
        </p:blipFill>
        <p:spPr>
          <a:xfrm rot="5400000">
            <a:off x="4957024" y="2657784"/>
            <a:ext cx="4838199" cy="2780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6729" t="30069" r="29377" b="17236"/>
          <a:stretch/>
        </p:blipFill>
        <p:spPr>
          <a:xfrm>
            <a:off x="3284296" y="4756652"/>
            <a:ext cx="2421180" cy="176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7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Hall Expansion Can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65" y="1330944"/>
            <a:ext cx="3249240" cy="2076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07" y="3991512"/>
            <a:ext cx="3135198" cy="2289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386" y="868680"/>
            <a:ext cx="3916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Considered design variants for connection to hall expansion cans.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One set of bayonets which connect to a flexible u-tube which can reach all 3 cans.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3 sets of bayonets. Each of which has its own set of short/rigid u-tubes.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Option 1 is current intended design approach. Simpler overall for fabrication and is preferred for u-tube operations.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2688" t="24463" r="25088" b="22343"/>
          <a:stretch/>
        </p:blipFill>
        <p:spPr>
          <a:xfrm>
            <a:off x="2607665" y="4583975"/>
            <a:ext cx="1790700" cy="1790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3051" t="23533" r="48257" b="42018"/>
          <a:stretch/>
        </p:blipFill>
        <p:spPr>
          <a:xfrm>
            <a:off x="787697" y="4583975"/>
            <a:ext cx="1591367" cy="1776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2965" y="971375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Option 1 </a:t>
            </a:r>
            <a:r>
              <a:rPr lang="en-US" b="1" u="sng" dirty="0" smtClean="0">
                <a:sym typeface="Wingdings" panose="05000000000000000000" pitchFamily="2" charset="2"/>
              </a:rPr>
              <a:t></a:t>
            </a:r>
            <a:r>
              <a:rPr lang="en-US" b="1" u="sng" dirty="0" smtClean="0"/>
              <a:t> One set of bayonets</a:t>
            </a:r>
            <a:endParaRPr lang="en-US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4720364" y="3624205"/>
            <a:ext cx="378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Option 2 </a:t>
            </a:r>
            <a:r>
              <a:rPr lang="en-US" b="1" u="sng" dirty="0" smtClean="0">
                <a:sym typeface="Wingdings" panose="05000000000000000000" pitchFamily="2" charset="2"/>
              </a:rPr>
              <a:t></a:t>
            </a:r>
            <a:r>
              <a:rPr lang="en-US" b="1" u="sng" dirty="0" smtClean="0"/>
              <a:t> Three sets of bayonets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37124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Height of Outside Section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386" y="1127225"/>
            <a:ext cx="7135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Will evaluate best overall option for height of transferline in long section that runs between buildings.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Currently have it low to the ground for ease of installation.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136" t="16792" r="12311" b="4464"/>
          <a:stretch/>
        </p:blipFill>
        <p:spPr>
          <a:xfrm>
            <a:off x="308919" y="2973706"/>
            <a:ext cx="4012810" cy="2965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869" t="17352" r="12155" b="8790"/>
          <a:stretch/>
        </p:blipFill>
        <p:spPr>
          <a:xfrm>
            <a:off x="4586284" y="2973706"/>
            <a:ext cx="4306256" cy="2965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5878" y="2552082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Low to ground </a:t>
            </a:r>
            <a:r>
              <a:rPr lang="en-US" b="1" u="sng" dirty="0" smtClean="0">
                <a:sym typeface="Wingdings" panose="05000000000000000000" pitchFamily="2" charset="2"/>
              </a:rPr>
              <a:t></a:t>
            </a:r>
            <a:r>
              <a:rPr lang="en-US" b="1" u="sng" dirty="0" smtClean="0"/>
              <a:t> Easiest install</a:t>
            </a:r>
            <a:endParaRPr lang="en-US" b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977844" y="2527519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Elevated </a:t>
            </a:r>
            <a:r>
              <a:rPr lang="en-US" b="1" u="sng" dirty="0" smtClean="0">
                <a:sym typeface="Wingdings" panose="05000000000000000000" pitchFamily="2" charset="2"/>
              </a:rPr>
              <a:t> Shorter length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07383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Additional Photos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" y="1085131"/>
            <a:ext cx="6971385" cy="52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0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Additional Photos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014" y="1767430"/>
            <a:ext cx="4900766" cy="3675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1822579"/>
            <a:ext cx="4714537" cy="35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25260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P&amp;I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87" y="1164479"/>
            <a:ext cx="7467600" cy="48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9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25260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P&amp;I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1837" b="59716"/>
          <a:stretch/>
        </p:blipFill>
        <p:spPr>
          <a:xfrm>
            <a:off x="888186" y="1164479"/>
            <a:ext cx="6719621" cy="46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25260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Interface Points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87" y="1164479"/>
            <a:ext cx="7467600" cy="48814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57408" y="2223211"/>
            <a:ext cx="1361626" cy="2622383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814073" y="4327344"/>
            <a:ext cx="1361626" cy="685800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252082" y="4327344"/>
            <a:ext cx="1361626" cy="685800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888187" y="958822"/>
            <a:ext cx="2547409" cy="151371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87379" y="832019"/>
            <a:ext cx="1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Cold Box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ESR2)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8693" y="4845594"/>
            <a:ext cx="114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He Dewar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(outside)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77603" y="4797435"/>
            <a:ext cx="215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Hall Expansion Cans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2339" y="1682012"/>
            <a:ext cx="141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Valve Box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66" t="20377" r="20850" b="17394"/>
          <a:stretch/>
        </p:blipFill>
        <p:spPr>
          <a:xfrm>
            <a:off x="1487973" y="844543"/>
            <a:ext cx="5895786" cy="5053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25260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Interface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70106" y="5327873"/>
            <a:ext cx="1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Cold Box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ESR2)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9198" y="2172890"/>
            <a:ext cx="215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Hall Expansion Cans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6381" y="2881062"/>
            <a:ext cx="114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He Dewar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(outside)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6044" y="1464718"/>
            <a:ext cx="141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Valve Box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(in ESR)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7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Cold Box Interface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6906" t="15114" r="12284" b="14358"/>
          <a:stretch/>
        </p:blipFill>
        <p:spPr>
          <a:xfrm>
            <a:off x="1124484" y="1038225"/>
            <a:ext cx="7591425" cy="533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91184" y="1038225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TS1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896009" y="1390650"/>
            <a:ext cx="638175" cy="361950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05821" y="671810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TR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9045" y="671808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PR1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75114" y="671809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PS1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286784" y="1028700"/>
            <a:ext cx="109537" cy="628650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10694" y="671807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LN2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984616" y="1028700"/>
            <a:ext cx="278606" cy="723900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550163" y="1038225"/>
            <a:ext cx="669127" cy="1190625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26783" y="1038225"/>
            <a:ext cx="86320" cy="595312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29186" y="4734203"/>
            <a:ext cx="465325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467881" y="4674568"/>
            <a:ext cx="113617" cy="1192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622935" y="4748629"/>
            <a:ext cx="927228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8 K HP supply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918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Cold Box Interface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1" y="850293"/>
            <a:ext cx="3097609" cy="1368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931" y="2340924"/>
            <a:ext cx="31738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Transferline consists of two straight sections within the ESR 2 building.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Transferline is supported beneath the second level decking.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Section that runs north-south has a series of bayonets to facilitate u-tube connections to the coldbox.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Section that runs east-west exits the building on the west side.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0931" y="850293"/>
            <a:ext cx="3097610" cy="1435707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9398" t="17808" r="17324" b="3425"/>
          <a:stretch/>
        </p:blipFill>
        <p:spPr>
          <a:xfrm>
            <a:off x="3947530" y="860471"/>
            <a:ext cx="4799772" cy="361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8037" t="26336" b="6319"/>
          <a:stretch/>
        </p:blipFill>
        <p:spPr>
          <a:xfrm>
            <a:off x="4399383" y="4528052"/>
            <a:ext cx="3896065" cy="19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0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9" y="6482023"/>
            <a:ext cx="3917888" cy="311322"/>
          </a:xfrm>
        </p:spPr>
        <p:txBody>
          <a:bodyPr/>
          <a:lstStyle/>
          <a:p>
            <a:r>
              <a:rPr lang="en-US" sz="1050" dirty="0"/>
              <a:t>ESR2 Preliminary Design Review – Cryogenic Piping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2386" y="110574"/>
            <a:ext cx="7937298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Cryogenic Piping Design – He Dewar Interface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87" y="1050593"/>
            <a:ext cx="1398405" cy="2252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873" y="3105759"/>
            <a:ext cx="36499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He dewar u-tube connections to transferline are made outside the buildings.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Proximity of transferline routing to dewar location simplifies u-tube design.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Mechanism to assist in u-tube operations to be incorporated into dewar structure.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287780" y="1193232"/>
            <a:ext cx="2004060" cy="1635724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386" t="16781" r="19295" b="3425"/>
          <a:stretch/>
        </p:blipFill>
        <p:spPr>
          <a:xfrm>
            <a:off x="4226807" y="1517354"/>
            <a:ext cx="4605843" cy="41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1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(1)</Template>
  <TotalTime>2944</TotalTime>
  <Words>1129</Words>
  <Application>Microsoft Office PowerPoint</Application>
  <PresentationFormat>On-screen Show (4:3)</PresentationFormat>
  <Paragraphs>210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.PingFangSC-Regular</vt:lpstr>
      <vt:lpstr>Arial</vt:lpstr>
      <vt:lpstr>Calibri</vt:lpstr>
      <vt:lpstr>PingFangSC-Regular</vt:lpstr>
      <vt:lpstr>Wingdings</vt:lpstr>
      <vt:lpstr>Office Theme</vt:lpstr>
      <vt:lpstr>ESR2 Preliminary Design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 B – Enter ESR North Wall at Valve Box Level </vt:lpstr>
      <vt:lpstr>Option B – Enter ESR North Wall at Valve Box Level </vt:lpstr>
      <vt:lpstr>Option B – Enter ESR North Wall at Valve Box Level </vt:lpstr>
      <vt:lpstr>Option C – Enter ESR North Wall at Ground Level </vt:lpstr>
      <vt:lpstr>Option C – Enter ESR North Wall at Ground Level 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josephm</dc:creator>
  <cp:lastModifiedBy>Crystal Brinkman</cp:lastModifiedBy>
  <cp:revision>40</cp:revision>
  <dcterms:created xsi:type="dcterms:W3CDTF">2019-06-12T20:50:17Z</dcterms:created>
  <dcterms:modified xsi:type="dcterms:W3CDTF">2019-06-18T19:01:39Z</dcterms:modified>
</cp:coreProperties>
</file>