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258" r:id="rId4"/>
    <p:sldId id="266" r:id="rId5"/>
    <p:sldId id="271" r:id="rId6"/>
    <p:sldId id="267" r:id="rId7"/>
    <p:sldId id="259" r:id="rId8"/>
    <p:sldId id="260" r:id="rId9"/>
    <p:sldId id="261" r:id="rId10"/>
    <p:sldId id="272" r:id="rId11"/>
    <p:sldId id="262" r:id="rId12"/>
    <p:sldId id="263" r:id="rId13"/>
    <p:sldId id="264" r:id="rId14"/>
    <p:sldId id="270" r:id="rId15"/>
    <p:sldId id="269" r:id="rId16"/>
    <p:sldId id="26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0" autoAdjust="0"/>
    <p:restoredTop sz="96408" autoAdjust="0"/>
  </p:normalViewPr>
  <p:slideViewPr>
    <p:cSldViewPr snapToGrid="0" snapToObjects="1">
      <p:cViewPr varScale="1">
        <p:scale>
          <a:sx n="148" d="100"/>
          <a:sy n="148" d="100"/>
        </p:scale>
        <p:origin x="318" y="10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June 18,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June 18,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June 18,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hyperlink" Target="https://www.jlab.org/indico/event/33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Process Flow Diagrams &amp; Nomenclature</a:t>
            </a:r>
            <a:endParaRPr lang="en-US" dirty="0"/>
          </a:p>
        </p:txBody>
      </p:sp>
      <p:sp>
        <p:nvSpPr>
          <p:cNvPr id="3" name="Subtitle 2"/>
          <p:cNvSpPr>
            <a:spLocks noGrp="1"/>
          </p:cNvSpPr>
          <p:nvPr>
            <p:ph type="subTitle" idx="1"/>
          </p:nvPr>
        </p:nvSpPr>
        <p:spPr>
          <a:xfrm>
            <a:off x="332387" y="1720793"/>
            <a:ext cx="2823768" cy="852802"/>
          </a:xfrm>
        </p:spPr>
        <p:txBody>
          <a:bodyPr/>
          <a:lstStyle/>
          <a:p>
            <a:r>
              <a:rPr lang="en-US" dirty="0" smtClean="0"/>
              <a:t>ESR2 Preliminary   Design Review</a:t>
            </a:r>
            <a:endParaRPr lang="en-US" dirty="0"/>
          </a:p>
        </p:txBody>
      </p:sp>
      <p:sp>
        <p:nvSpPr>
          <p:cNvPr id="5" name="Text Placeholder 4"/>
          <p:cNvSpPr>
            <a:spLocks noGrp="1"/>
          </p:cNvSpPr>
          <p:nvPr>
            <p:ph type="body" sz="quarter" idx="14"/>
          </p:nvPr>
        </p:nvSpPr>
        <p:spPr/>
        <p:txBody>
          <a:bodyPr/>
          <a:lstStyle/>
          <a:p>
            <a:r>
              <a:rPr lang="en-US" dirty="0" smtClean="0"/>
              <a:t>Corey Butler</a:t>
            </a:r>
            <a:endParaRPr lang="en-US" dirty="0"/>
          </a:p>
        </p:txBody>
      </p:sp>
      <p:sp>
        <p:nvSpPr>
          <p:cNvPr id="6" name="Date Placeholder 5"/>
          <p:cNvSpPr>
            <a:spLocks noGrp="1"/>
          </p:cNvSpPr>
          <p:nvPr>
            <p:ph type="dt" sz="half" idx="15"/>
          </p:nvPr>
        </p:nvSpPr>
        <p:spPr/>
        <p:txBody>
          <a:bodyPr/>
          <a:lstStyle/>
          <a:p>
            <a:r>
              <a:rPr lang="en-US" dirty="0" smtClean="0"/>
              <a:t>Wednesday</a:t>
            </a:r>
            <a:r>
              <a:rPr lang="en-US" smtClean="0"/>
              <a:t>, June 19, 2019</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445" y="1806677"/>
            <a:ext cx="6221873" cy="3431897"/>
          </a:xfrm>
          <a:prstGeom prst="rect">
            <a:avLst/>
          </a:prstGeom>
        </p:spPr>
      </p:pic>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11750"/>
            <a:ext cx="8464378" cy="487490"/>
          </a:xfrm>
        </p:spPr>
        <p:txBody>
          <a:bodyPr/>
          <a:lstStyle/>
          <a:p>
            <a:r>
              <a:rPr lang="en-US" dirty="0" smtClean="0"/>
              <a:t>SSC Main Cold Box TP (RTD) tag numbering</a:t>
            </a:r>
            <a:endParaRPr lang="en-US" dirty="0"/>
          </a:p>
        </p:txBody>
      </p:sp>
      <p:sp>
        <p:nvSpPr>
          <p:cNvPr id="3" name="Content Placeholder 2"/>
          <p:cNvSpPr>
            <a:spLocks noGrp="1"/>
          </p:cNvSpPr>
          <p:nvPr>
            <p:ph idx="1"/>
          </p:nvPr>
        </p:nvSpPr>
        <p:spPr>
          <a:xfrm>
            <a:off x="308919" y="895221"/>
            <a:ext cx="8464378" cy="5512017"/>
          </a:xfrm>
        </p:spPr>
        <p:txBody>
          <a:bodyPr/>
          <a:lstStyle/>
          <a:p>
            <a:r>
              <a:rPr lang="en-US" dirty="0" smtClean="0"/>
              <a:t>We noticed that the SSC Cold Box Temperature RTDs were abnormally numbered with regard as to how the other components in the cold box system were numbered.</a:t>
            </a:r>
          </a:p>
          <a:p>
            <a:r>
              <a:rPr lang="en-US" dirty="0"/>
              <a:t>In attempt to make the RTD numbering more consistent with all the other tag numbering we added “600” in front of the existing SSC tag number.  There were 24 instances where we identified this issue.</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4" name="Footer Placeholder 3"/>
          <p:cNvSpPr>
            <a:spLocks noGrp="1"/>
          </p:cNvSpPr>
          <p:nvPr>
            <p:ph type="ftr" sz="quarter" idx="11"/>
          </p:nvPr>
        </p:nvSpPr>
        <p:spPr>
          <a:xfrm>
            <a:off x="308920" y="6467336"/>
            <a:ext cx="3471029" cy="311322"/>
          </a:xfrm>
        </p:spPr>
        <p:txBody>
          <a:bodyPr/>
          <a:lstStyle/>
          <a:p>
            <a:r>
              <a:rPr lang="en-US" b="1" dirty="0" smtClean="0"/>
              <a:t>SSC Main Cold Box TP (RTD) odd numbering</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6" name="Picture 5"/>
          <p:cNvPicPr>
            <a:picLocks noChangeAspect="1"/>
          </p:cNvPicPr>
          <p:nvPr/>
        </p:nvPicPr>
        <p:blipFill>
          <a:blip r:embed="rId2"/>
          <a:stretch>
            <a:fillRect/>
          </a:stretch>
        </p:blipFill>
        <p:spPr>
          <a:xfrm>
            <a:off x="524279" y="3331028"/>
            <a:ext cx="8033657" cy="2790825"/>
          </a:xfrm>
          <a:prstGeom prst="rect">
            <a:avLst/>
          </a:prstGeom>
        </p:spPr>
      </p:pic>
    </p:spTree>
    <p:extLst>
      <p:ext uri="{BB962C8B-B14F-4D97-AF65-F5344CB8AC3E}">
        <p14:creationId xmlns:p14="http://schemas.microsoft.com/office/powerpoint/2010/main" val="243416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36481"/>
            <a:ext cx="8464378" cy="487490"/>
          </a:xfrm>
        </p:spPr>
        <p:txBody>
          <a:bodyPr/>
          <a:lstStyle/>
          <a:p>
            <a:r>
              <a:rPr lang="en-US" dirty="0" smtClean="0"/>
              <a:t>Tag </a:t>
            </a:r>
            <a:r>
              <a:rPr lang="en-US" dirty="0"/>
              <a:t>n</a:t>
            </a:r>
            <a:r>
              <a:rPr lang="en-US" dirty="0" smtClean="0"/>
              <a:t>umber designations for SSC components</a:t>
            </a:r>
            <a:endParaRPr lang="en-US" dirty="0"/>
          </a:p>
        </p:txBody>
      </p:sp>
      <p:sp>
        <p:nvSpPr>
          <p:cNvPr id="4" name="Footer Placeholder 3"/>
          <p:cNvSpPr>
            <a:spLocks noGrp="1"/>
          </p:cNvSpPr>
          <p:nvPr>
            <p:ph type="ftr" sz="quarter" idx="11"/>
          </p:nvPr>
        </p:nvSpPr>
        <p:spPr/>
        <p:txBody>
          <a:bodyPr/>
          <a:lstStyle/>
          <a:p>
            <a:r>
              <a:rPr lang="en-US" b="1" dirty="0" smtClean="0"/>
              <a:t>Establishing Tag numbers for ESR2 components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12" name="Content Placeholder 2"/>
          <p:cNvSpPr>
            <a:spLocks noGrp="1"/>
          </p:cNvSpPr>
          <p:nvPr>
            <p:ph idx="1"/>
          </p:nvPr>
        </p:nvSpPr>
        <p:spPr>
          <a:xfrm>
            <a:off x="257579" y="775602"/>
            <a:ext cx="8757634" cy="3508167"/>
          </a:xfrm>
        </p:spPr>
        <p:txBody>
          <a:bodyPr>
            <a:normAutofit fontScale="85000" lnSpcReduction="20000"/>
          </a:bodyPr>
          <a:lstStyle/>
          <a:p>
            <a:pPr>
              <a:lnSpc>
                <a:spcPct val="110000"/>
              </a:lnSpc>
            </a:pPr>
            <a:r>
              <a:rPr lang="en-US" sz="1800" dirty="0" smtClean="0"/>
              <a:t>CRYO will maintain a document so that new JLab tag numbers can be cross referenced to the original SSC tag number.</a:t>
            </a:r>
          </a:p>
          <a:p>
            <a:pPr>
              <a:lnSpc>
                <a:spcPct val="110000"/>
              </a:lnSpc>
            </a:pPr>
            <a:r>
              <a:rPr lang="en-US" sz="1800" dirty="0" smtClean="0"/>
              <a:t>New tags will be made and attached to the SSC components.</a:t>
            </a:r>
          </a:p>
          <a:p>
            <a:pPr>
              <a:lnSpc>
                <a:spcPct val="110000"/>
              </a:lnSpc>
            </a:pPr>
            <a:r>
              <a:rPr lang="en-US" sz="1800" dirty="0" smtClean="0"/>
              <a:t>As stated earlier in the slides, CRYO will assume responsibility for three SSC P&amp;Is.</a:t>
            </a:r>
          </a:p>
          <a:p>
            <a:endParaRPr lang="en-US" sz="1800" dirty="0" smtClean="0"/>
          </a:p>
          <a:p>
            <a:pPr marL="0" indent="0">
              <a:buNone/>
            </a:pPr>
            <a:endParaRPr lang="en-US" sz="1800" dirty="0" smtClean="0"/>
          </a:p>
          <a:p>
            <a:endParaRPr lang="en-US" sz="1800" dirty="0" smtClean="0"/>
          </a:p>
          <a:p>
            <a:pPr marL="0" indent="0">
              <a:buNone/>
            </a:pPr>
            <a:endParaRPr lang="en-US" sz="1800" dirty="0" smtClean="0"/>
          </a:p>
          <a:p>
            <a:pPr marL="0" indent="0">
              <a:buNone/>
            </a:pPr>
            <a:endParaRPr lang="en-US" sz="1800" dirty="0" smtClean="0"/>
          </a:p>
          <a:p>
            <a:pPr marL="0" indent="0">
              <a:buNone/>
            </a:pPr>
            <a:r>
              <a:rPr lang="en-US" sz="1800" dirty="0" smtClean="0"/>
              <a:t>      </a:t>
            </a:r>
            <a:r>
              <a:rPr lang="en-US" sz="1800" b="1" dirty="0" smtClean="0"/>
              <a:t>This is being done for two reasons: </a:t>
            </a:r>
          </a:p>
          <a:p>
            <a:pPr marL="342900" indent="-342900">
              <a:buAutoNum type="arabicPeriod"/>
            </a:pPr>
            <a:r>
              <a:rPr lang="en-US" sz="1800" dirty="0" smtClean="0"/>
              <a:t>Reduce design effort redrawing these documents.</a:t>
            </a:r>
          </a:p>
          <a:p>
            <a:pPr marL="342900" indent="-342900">
              <a:buAutoNum type="arabicPeriod"/>
            </a:pPr>
            <a:r>
              <a:rPr lang="en-US" sz="1800" dirty="0" smtClean="0"/>
              <a:t>Accurate account of components provided with the equipment.</a:t>
            </a:r>
          </a:p>
        </p:txBody>
      </p:sp>
      <p:pic>
        <p:nvPicPr>
          <p:cNvPr id="2" name="Picture 1"/>
          <p:cNvPicPr>
            <a:picLocks noChangeAspect="1"/>
          </p:cNvPicPr>
          <p:nvPr/>
        </p:nvPicPr>
        <p:blipFill>
          <a:blip r:embed="rId2"/>
          <a:stretch>
            <a:fillRect/>
          </a:stretch>
        </p:blipFill>
        <p:spPr>
          <a:xfrm>
            <a:off x="308920" y="1954093"/>
            <a:ext cx="8075226" cy="1238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121" y="3429000"/>
            <a:ext cx="2105025" cy="2171700"/>
          </a:xfrm>
          <a:prstGeom prst="rect">
            <a:avLst/>
          </a:prstGeom>
        </p:spPr>
      </p:pic>
      <p:sp>
        <p:nvSpPr>
          <p:cNvPr id="14" name="Content Placeholder 7"/>
          <p:cNvSpPr txBox="1">
            <a:spLocks/>
          </p:cNvSpPr>
          <p:nvPr/>
        </p:nvSpPr>
        <p:spPr>
          <a:xfrm>
            <a:off x="308920" y="4514850"/>
            <a:ext cx="5666877" cy="881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smtClean="0"/>
              <a:t>Each of the three SSC P&amp;Is listed in the table above  have been revised to include a note which reads.</a:t>
            </a:r>
            <a:endParaRPr lang="en-US" sz="1500" dirty="0"/>
          </a:p>
        </p:txBody>
      </p:sp>
      <p:pic>
        <p:nvPicPr>
          <p:cNvPr id="7" name="Picture 6"/>
          <p:cNvPicPr>
            <a:picLocks noChangeAspect="1"/>
          </p:cNvPicPr>
          <p:nvPr/>
        </p:nvPicPr>
        <p:blipFill>
          <a:blip r:embed="rId4"/>
          <a:stretch>
            <a:fillRect/>
          </a:stretch>
        </p:blipFill>
        <p:spPr>
          <a:xfrm>
            <a:off x="117986" y="5282430"/>
            <a:ext cx="5986599" cy="952500"/>
          </a:xfrm>
          <a:prstGeom prst="rect">
            <a:avLst/>
          </a:prstGeom>
          <a:ln w="28575">
            <a:solidFill>
              <a:srgbClr val="FF0000"/>
            </a:solidFill>
          </a:ln>
          <a:effectLst>
            <a:outerShdw blurRad="50800" dist="50800" dir="5400000" algn="ctr" rotWithShape="0">
              <a:schemeClr val="bg1"/>
            </a:outerShdw>
          </a:effectLst>
        </p:spPr>
      </p:pic>
    </p:spTree>
    <p:extLst>
      <p:ext uri="{BB962C8B-B14F-4D97-AF65-F5344CB8AC3E}">
        <p14:creationId xmlns:p14="http://schemas.microsoft.com/office/powerpoint/2010/main" val="233127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37508"/>
            <a:ext cx="8464378" cy="487490"/>
          </a:xfrm>
        </p:spPr>
        <p:txBody>
          <a:bodyPr/>
          <a:lstStyle/>
          <a:p>
            <a:r>
              <a:rPr lang="en-US" dirty="0" smtClean="0"/>
              <a:t>Sample of SSC P&amp;I JLab will maintain</a:t>
            </a:r>
            <a:endParaRPr lang="en-US" dirty="0"/>
          </a:p>
        </p:txBody>
      </p:sp>
      <p:sp>
        <p:nvSpPr>
          <p:cNvPr id="4" name="Footer Placeholder 3"/>
          <p:cNvSpPr>
            <a:spLocks noGrp="1"/>
          </p:cNvSpPr>
          <p:nvPr>
            <p:ph type="ftr" sz="quarter" idx="11"/>
          </p:nvPr>
        </p:nvSpPr>
        <p:spPr/>
        <p:txBody>
          <a:bodyPr/>
          <a:lstStyle/>
          <a:p>
            <a:r>
              <a:rPr lang="en-US" b="1" dirty="0" err="1" smtClean="0"/>
              <a:t>Sullair</a:t>
            </a:r>
            <a:r>
              <a:rPr lang="en-US" b="1" dirty="0" smtClean="0"/>
              <a:t> 1</a:t>
            </a:r>
            <a:r>
              <a:rPr lang="en-US" b="1" baseline="30000" dirty="0" smtClean="0"/>
              <a:t>st</a:t>
            </a:r>
            <a:r>
              <a:rPr lang="en-US" b="1" dirty="0" smtClean="0"/>
              <a:t> Stage Compressor P&amp;I</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109349080"/>
              </p:ext>
            </p:extLst>
          </p:nvPr>
        </p:nvGraphicFramePr>
        <p:xfrm>
          <a:off x="50575" y="798490"/>
          <a:ext cx="9041910" cy="5668846"/>
        </p:xfrm>
        <a:graphic>
          <a:graphicData uri="http://schemas.openxmlformats.org/presentationml/2006/ole">
            <mc:AlternateContent xmlns:mc="http://schemas.openxmlformats.org/markup-compatibility/2006">
              <mc:Choice xmlns:v="urn:schemas-microsoft-com:vml" Requires="v">
                <p:oleObj spid="_x0000_s2091" name="Acrobat Document" r:id="rId3" imgW="23317200" imgH="15087600" progId="Acrobat.Document.11">
                  <p:embed/>
                </p:oleObj>
              </mc:Choice>
              <mc:Fallback>
                <p:oleObj name="Acrobat Document" r:id="rId3" imgW="23317200" imgH="15087600" progId="Acrobat.Document.11">
                  <p:embed/>
                  <p:pic>
                    <p:nvPicPr>
                      <p:cNvPr id="0" name=""/>
                      <p:cNvPicPr/>
                      <p:nvPr/>
                    </p:nvPicPr>
                    <p:blipFill>
                      <a:blip r:embed="rId4"/>
                      <a:stretch>
                        <a:fillRect/>
                      </a:stretch>
                    </p:blipFill>
                    <p:spPr>
                      <a:xfrm>
                        <a:off x="50575" y="798490"/>
                        <a:ext cx="9041910" cy="5668846"/>
                      </a:xfrm>
                      <a:prstGeom prst="rect">
                        <a:avLst/>
                      </a:prstGeom>
                    </p:spPr>
                  </p:pic>
                </p:oleObj>
              </mc:Fallback>
            </mc:AlternateContent>
          </a:graphicData>
        </a:graphic>
      </p:graphicFrame>
    </p:spTree>
    <p:extLst>
      <p:ext uri="{BB962C8B-B14F-4D97-AF65-F5344CB8AC3E}">
        <p14:creationId xmlns:p14="http://schemas.microsoft.com/office/powerpoint/2010/main" val="1164745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8919" y="148612"/>
            <a:ext cx="8464378" cy="487490"/>
          </a:xfrm>
        </p:spPr>
        <p:txBody>
          <a:bodyPr/>
          <a:lstStyle/>
          <a:p>
            <a:r>
              <a:rPr lang="en-US" dirty="0" smtClean="0"/>
              <a:t>Tag number designations for new ESR2 components</a:t>
            </a:r>
            <a:endParaRPr lang="en-US" dirty="0"/>
          </a:p>
        </p:txBody>
      </p:sp>
      <p:sp>
        <p:nvSpPr>
          <p:cNvPr id="10" name="Content Placeholder 9"/>
          <p:cNvSpPr>
            <a:spLocks noGrp="1"/>
          </p:cNvSpPr>
          <p:nvPr>
            <p:ph idx="1"/>
          </p:nvPr>
        </p:nvSpPr>
        <p:spPr>
          <a:xfrm>
            <a:off x="308918" y="809334"/>
            <a:ext cx="7940000" cy="626661"/>
          </a:xfrm>
        </p:spPr>
        <p:txBody>
          <a:bodyPr>
            <a:normAutofit/>
          </a:bodyPr>
          <a:lstStyle/>
          <a:p>
            <a:r>
              <a:rPr lang="en-US" sz="1800" dirty="0" smtClean="0"/>
              <a:t>Tag numbers for ESR2 components that JLab will provide in the cryogenic plant design shall begin with digits “62” thru “64”.</a:t>
            </a:r>
            <a:endParaRPr lang="en-US" sz="1800" dirty="0"/>
          </a:p>
        </p:txBody>
      </p:sp>
      <p:sp>
        <p:nvSpPr>
          <p:cNvPr id="4" name="Footer Placeholder 3"/>
          <p:cNvSpPr>
            <a:spLocks noGrp="1"/>
          </p:cNvSpPr>
          <p:nvPr>
            <p:ph type="ftr" sz="quarter" idx="11"/>
          </p:nvPr>
        </p:nvSpPr>
        <p:spPr>
          <a:xfrm>
            <a:off x="157506" y="6459378"/>
            <a:ext cx="4069301" cy="311322"/>
          </a:xfrm>
        </p:spPr>
        <p:txBody>
          <a:bodyPr/>
          <a:lstStyle/>
          <a:p>
            <a:r>
              <a:rPr lang="en-US" b="1" dirty="0" smtClean="0"/>
              <a:t>Identifications for new ESR2 component tag numbers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2" name="Picture 1"/>
          <p:cNvPicPr>
            <a:picLocks noChangeAspect="1"/>
          </p:cNvPicPr>
          <p:nvPr/>
        </p:nvPicPr>
        <p:blipFill>
          <a:blip r:embed="rId2"/>
          <a:stretch>
            <a:fillRect/>
          </a:stretch>
        </p:blipFill>
        <p:spPr>
          <a:xfrm>
            <a:off x="2179067" y="1469482"/>
            <a:ext cx="4095482" cy="3775554"/>
          </a:xfrm>
          <a:prstGeom prst="rect">
            <a:avLst/>
          </a:prstGeom>
        </p:spPr>
      </p:pic>
      <p:sp>
        <p:nvSpPr>
          <p:cNvPr id="14" name="Content Placeholder 9"/>
          <p:cNvSpPr>
            <a:spLocks noGrp="1"/>
          </p:cNvSpPr>
          <p:nvPr>
            <p:ph idx="1"/>
          </p:nvPr>
        </p:nvSpPr>
        <p:spPr>
          <a:xfrm>
            <a:off x="403364" y="5443582"/>
            <a:ext cx="7940000" cy="626661"/>
          </a:xfrm>
        </p:spPr>
        <p:txBody>
          <a:bodyPr>
            <a:normAutofit/>
          </a:bodyPr>
          <a:lstStyle/>
          <a:p>
            <a:r>
              <a:rPr lang="en-US" sz="1800" dirty="0" smtClean="0"/>
              <a:t>These tag numbers have been propagated throughout the new ESR2 P&amp;Is.</a:t>
            </a:r>
            <a:endParaRPr lang="en-US" sz="1800" dirty="0"/>
          </a:p>
        </p:txBody>
      </p:sp>
    </p:spTree>
    <p:extLst>
      <p:ext uri="{BB962C8B-B14F-4D97-AF65-F5344CB8AC3E}">
        <p14:creationId xmlns:p14="http://schemas.microsoft.com/office/powerpoint/2010/main" val="1565839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08919" y="906835"/>
            <a:ext cx="8464378" cy="5381694"/>
          </a:xfrm>
        </p:spPr>
        <p:txBody>
          <a:bodyPr>
            <a:normAutofit/>
          </a:bodyPr>
          <a:lstStyle/>
          <a:p>
            <a:r>
              <a:rPr lang="en-US" dirty="0" smtClean="0"/>
              <a:t>In this presentation I have shown that CRYO has identified all the necessary P&amp;Is required for the fabrication and operation of  the ESR2 cryoplant.</a:t>
            </a:r>
          </a:p>
          <a:p>
            <a:r>
              <a:rPr lang="en-US" dirty="0" smtClean="0"/>
              <a:t>All P&amp;Is for the ESR2 cryoplant have been made available for the PDR review committee at the link below. </a:t>
            </a:r>
            <a:r>
              <a:rPr lang="en-US" dirty="0" smtClean="0">
                <a:hlinkClick r:id="rId2"/>
              </a:rPr>
              <a:t>https</a:t>
            </a:r>
            <a:r>
              <a:rPr lang="en-US" dirty="0">
                <a:hlinkClick r:id="rId2"/>
              </a:rPr>
              <a:t>://www.jlab.org/indico/event/331</a:t>
            </a:r>
            <a:r>
              <a:rPr lang="en-US" dirty="0" smtClean="0">
                <a:hlinkClick r:id="rId2"/>
              </a:rPr>
              <a:t>/</a:t>
            </a:r>
            <a:endParaRPr lang="en-US" dirty="0" smtClean="0"/>
          </a:p>
          <a:p>
            <a:r>
              <a:rPr lang="en-US" dirty="0"/>
              <a:t>There is clear delineation from ESR2 and ESR1 drawings and components.  This has been demonstrated with the identification of unique tag numbering for future instrumentation and piping components</a:t>
            </a:r>
            <a:r>
              <a:rPr lang="en-US" dirty="0" smtClean="0"/>
              <a:t>.</a:t>
            </a:r>
          </a:p>
          <a:p>
            <a:r>
              <a:rPr lang="en-US" dirty="0" smtClean="0"/>
              <a:t>All necessary long lead time equipment has been identified.  Some equipment will be fabricated by JLab but the majority will be vendor supplied.  Items such as </a:t>
            </a:r>
            <a:r>
              <a:rPr lang="en-US" dirty="0" err="1" smtClean="0"/>
              <a:t>venturis</a:t>
            </a:r>
            <a:r>
              <a:rPr lang="en-US" dirty="0" smtClean="0"/>
              <a:t> or control valves have not been confirmed at this time as the piping analysis for various systems are not complete.  </a:t>
            </a:r>
            <a:r>
              <a:rPr lang="en-US" dirty="0" err="1" smtClean="0"/>
              <a:t>Venturis</a:t>
            </a:r>
            <a:r>
              <a:rPr lang="en-US" dirty="0" smtClean="0"/>
              <a:t>, control valves and all other necessary components will be confirmed by FDR. </a:t>
            </a:r>
            <a:endParaRPr lang="en-US" dirty="0"/>
          </a:p>
        </p:txBody>
      </p:sp>
      <p:sp>
        <p:nvSpPr>
          <p:cNvPr id="4" name="Footer Placeholder 3"/>
          <p:cNvSpPr>
            <a:spLocks noGrp="1"/>
          </p:cNvSpPr>
          <p:nvPr>
            <p:ph type="ftr" sz="quarter" idx="11"/>
          </p:nvPr>
        </p:nvSpPr>
        <p:spPr>
          <a:xfrm>
            <a:off x="553619" y="6459378"/>
            <a:ext cx="1661547" cy="311322"/>
          </a:xfrm>
        </p:spPr>
        <p:txBody>
          <a:bodyPr/>
          <a:lstStyle/>
          <a:p>
            <a:r>
              <a:rPr lang="en-US" b="1" dirty="0" smtClean="0"/>
              <a:t>State of the Union</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424400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road</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Title 1"/>
          <p:cNvSpPr txBox="1">
            <a:spLocks/>
          </p:cNvSpPr>
          <p:nvPr/>
        </p:nvSpPr>
        <p:spPr>
          <a:xfrm>
            <a:off x="1860997" y="4252306"/>
            <a:ext cx="5067837" cy="1189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5400" dirty="0" smtClean="0"/>
              <a:t>THANK YOU</a:t>
            </a:r>
            <a:endParaRPr lang="en-US" sz="5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198" y="1714632"/>
            <a:ext cx="3189701" cy="2024668"/>
          </a:xfrm>
          <a:prstGeom prst="rect">
            <a:avLst/>
          </a:prstGeom>
        </p:spPr>
      </p:pic>
    </p:spTree>
    <p:extLst>
      <p:ext uri="{BB962C8B-B14F-4D97-AF65-F5344CB8AC3E}">
        <p14:creationId xmlns:p14="http://schemas.microsoft.com/office/powerpoint/2010/main" val="126943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Placeholder 3"/>
          <p:cNvSpPr>
            <a:spLocks noGrp="1"/>
          </p:cNvSpPr>
          <p:nvPr>
            <p:ph type="body" sz="quarter" idx="14"/>
          </p:nvPr>
        </p:nvSpPr>
        <p:spPr/>
        <p:txBody>
          <a:bodyPr/>
          <a:lstStyle/>
          <a:p>
            <a:r>
              <a:rPr lang="en-US" dirty="0" smtClean="0"/>
              <a:t>757-269-7104</a:t>
            </a:r>
            <a:endParaRPr lang="en-US" dirty="0"/>
          </a:p>
        </p:txBody>
      </p:sp>
      <p:sp>
        <p:nvSpPr>
          <p:cNvPr id="5" name="Date Placeholder 4"/>
          <p:cNvSpPr>
            <a:spLocks noGrp="1"/>
          </p:cNvSpPr>
          <p:nvPr>
            <p:ph type="dt" sz="half" idx="15"/>
          </p:nvPr>
        </p:nvSpPr>
        <p:spPr/>
        <p:txBody>
          <a:bodyPr/>
          <a:lstStyle/>
          <a:p>
            <a:r>
              <a:rPr lang="en-US" dirty="0" smtClean="0"/>
              <a:t>Wednesday, June 19, 2019</a:t>
            </a:r>
          </a:p>
        </p:txBody>
      </p:sp>
      <p:sp>
        <p:nvSpPr>
          <p:cNvPr id="6" name="Text Placeholder 5"/>
          <p:cNvSpPr>
            <a:spLocks noGrp="1"/>
          </p:cNvSpPr>
          <p:nvPr>
            <p:ph type="body" sz="quarter" idx="16"/>
          </p:nvPr>
        </p:nvSpPr>
        <p:spPr/>
        <p:txBody>
          <a:bodyPr/>
          <a:lstStyle/>
          <a:p>
            <a:r>
              <a:rPr lang="en-US" dirty="0" smtClean="0"/>
              <a:t>Corey Butler</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16" y="1532585"/>
            <a:ext cx="8579517" cy="4059949"/>
          </a:xfrm>
          <a:prstGeom prst="rect">
            <a:avLst/>
          </a:prstGeom>
        </p:spPr>
      </p:pic>
    </p:spTree>
    <p:extLst>
      <p:ext uri="{BB962C8B-B14F-4D97-AF65-F5344CB8AC3E}">
        <p14:creationId xmlns:p14="http://schemas.microsoft.com/office/powerpoint/2010/main" val="224710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ESR2 Cryoplant System Numbering</a:t>
            </a:r>
            <a:endParaRPr lang="en-US" dirty="0"/>
          </a:p>
        </p:txBody>
      </p:sp>
      <p:sp>
        <p:nvSpPr>
          <p:cNvPr id="3" name="Content Placeholder 2"/>
          <p:cNvSpPr>
            <a:spLocks noGrp="1"/>
          </p:cNvSpPr>
          <p:nvPr>
            <p:ph idx="1"/>
          </p:nvPr>
        </p:nvSpPr>
        <p:spPr>
          <a:xfrm>
            <a:off x="308919" y="857771"/>
            <a:ext cx="8464378" cy="5422713"/>
          </a:xfrm>
        </p:spPr>
        <p:txBody>
          <a:bodyPr>
            <a:normAutofit lnSpcReduction="10000"/>
          </a:bodyPr>
          <a:lstStyle/>
          <a:p>
            <a:r>
              <a:rPr lang="en-US" dirty="0" smtClean="0"/>
              <a:t>ESR2 will be the 6</a:t>
            </a:r>
            <a:r>
              <a:rPr lang="en-US" baseline="30000" dirty="0" smtClean="0"/>
              <a:t>th</a:t>
            </a:r>
            <a:r>
              <a:rPr lang="en-US" dirty="0" smtClean="0"/>
              <a:t> cryoplant located on the Jefferson Lab site complex.</a:t>
            </a:r>
          </a:p>
          <a:p>
            <a:r>
              <a:rPr lang="en-US" dirty="0"/>
              <a:t>A good numbering system is imperative as it is the foundation for the success of </a:t>
            </a:r>
            <a:r>
              <a:rPr lang="en-US" dirty="0" smtClean="0"/>
              <a:t>this </a:t>
            </a:r>
            <a:r>
              <a:rPr lang="en-US" dirty="0"/>
              <a:t>project</a:t>
            </a:r>
            <a:r>
              <a:rPr lang="en-US" dirty="0" smtClean="0"/>
              <a:t>.  I will attempt to show CRYO has a plan to insure integrity for the various systems required to operate the ESR2 cryoplant.</a:t>
            </a:r>
          </a:p>
          <a:p>
            <a:r>
              <a:rPr lang="en-US" dirty="0" smtClean="0"/>
              <a:t>Identification of the systems required for the ESR2 cryoplant to function have been established.  An illustration of this is provided on the next slide.</a:t>
            </a:r>
          </a:p>
          <a:p>
            <a:r>
              <a:rPr lang="en-US" dirty="0" smtClean="0"/>
              <a:t>System numbering conforms to the conventional format of what has been used in other Jefferson Lab </a:t>
            </a:r>
            <a:r>
              <a:rPr lang="en-US" dirty="0" err="1" smtClean="0"/>
              <a:t>cryoplants</a:t>
            </a:r>
            <a:r>
              <a:rPr lang="en-US" dirty="0" smtClean="0"/>
              <a:t>.  We are not reinventing the wheel, only designating unique numbers for each system specific to ESR2.</a:t>
            </a:r>
          </a:p>
          <a:p>
            <a:r>
              <a:rPr lang="en-US" dirty="0" smtClean="0"/>
              <a:t>Systems will be categorized by specific numbering groups such that they can be clearly recognized by JLab operators and technicians.  Drawings (P&amp;Is, arrangement, assembly and detail) will be developed and grouped accordingly.</a:t>
            </a:r>
          </a:p>
        </p:txBody>
      </p:sp>
      <p:sp>
        <p:nvSpPr>
          <p:cNvPr id="4" name="Footer Placeholder 3"/>
          <p:cNvSpPr>
            <a:spLocks noGrp="1"/>
          </p:cNvSpPr>
          <p:nvPr>
            <p:ph type="ftr" sz="quarter" idx="11"/>
          </p:nvPr>
        </p:nvSpPr>
        <p:spPr>
          <a:xfrm>
            <a:off x="308920" y="6467336"/>
            <a:ext cx="3052466" cy="311322"/>
          </a:xfrm>
        </p:spPr>
        <p:txBody>
          <a:bodyPr/>
          <a:lstStyle/>
          <a:p>
            <a:r>
              <a:rPr lang="en-US" b="1" dirty="0" smtClean="0"/>
              <a:t>Importance of good system numbering</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919" y="144379"/>
            <a:ext cx="8464378" cy="583650"/>
          </a:xfrm>
        </p:spPr>
        <p:txBody>
          <a:bodyPr/>
          <a:lstStyle/>
          <a:p>
            <a:r>
              <a:rPr lang="en-US" dirty="0" smtClean="0"/>
              <a:t>ESR2 cryoplant system numbering</a:t>
            </a:r>
            <a:endParaRPr lang="en-US" dirty="0"/>
          </a:p>
        </p:txBody>
      </p:sp>
      <p:sp>
        <p:nvSpPr>
          <p:cNvPr id="4" name="Footer Placeholder 3"/>
          <p:cNvSpPr>
            <a:spLocks noGrp="1"/>
          </p:cNvSpPr>
          <p:nvPr>
            <p:ph type="ftr" sz="quarter" idx="11"/>
          </p:nvPr>
        </p:nvSpPr>
        <p:spPr>
          <a:xfrm>
            <a:off x="308920" y="6467336"/>
            <a:ext cx="4018381" cy="311322"/>
          </a:xfrm>
        </p:spPr>
        <p:txBody>
          <a:bodyPr/>
          <a:lstStyle/>
          <a:p>
            <a:r>
              <a:rPr lang="en-US" b="1" dirty="0" smtClean="0"/>
              <a:t>System delineation &amp; drawing number designations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595312" y="842211"/>
            <a:ext cx="7953375" cy="5396664"/>
          </a:xfrm>
          <a:prstGeom prst="rect">
            <a:avLst/>
          </a:prstGeom>
        </p:spPr>
      </p:pic>
    </p:spTree>
    <p:extLst>
      <p:ext uri="{BB962C8B-B14F-4D97-AF65-F5344CB8AC3E}">
        <p14:creationId xmlns:p14="http://schemas.microsoft.com/office/powerpoint/2010/main" val="4772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69705"/>
            <a:ext cx="8464378" cy="487490"/>
          </a:xfrm>
        </p:spPr>
        <p:txBody>
          <a:bodyPr/>
          <a:lstStyle/>
          <a:p>
            <a:r>
              <a:rPr lang="en-US" dirty="0" smtClean="0"/>
              <a:t>ESR2 System P&amp;I List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8" name="Picture 7"/>
          <p:cNvPicPr>
            <a:picLocks noChangeAspect="1"/>
          </p:cNvPicPr>
          <p:nvPr/>
        </p:nvPicPr>
        <p:blipFill>
          <a:blip r:embed="rId2"/>
          <a:stretch>
            <a:fillRect/>
          </a:stretch>
        </p:blipFill>
        <p:spPr>
          <a:xfrm>
            <a:off x="218941" y="792051"/>
            <a:ext cx="8699966" cy="5675285"/>
          </a:xfrm>
          <a:prstGeom prst="rect">
            <a:avLst/>
          </a:prstGeom>
        </p:spPr>
      </p:pic>
    </p:spTree>
    <p:extLst>
      <p:ext uri="{BB962C8B-B14F-4D97-AF65-F5344CB8AC3E}">
        <p14:creationId xmlns:p14="http://schemas.microsoft.com/office/powerpoint/2010/main" val="157604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10633"/>
            <a:ext cx="8464378" cy="487490"/>
          </a:xfrm>
        </p:spPr>
        <p:txBody>
          <a:bodyPr/>
          <a:lstStyle/>
          <a:p>
            <a:r>
              <a:rPr lang="en-US" dirty="0" smtClean="0"/>
              <a:t>Explanation for color coding in ESR2 Systems P&amp;I list</a:t>
            </a:r>
            <a:endParaRPr lang="en-US" dirty="0"/>
          </a:p>
        </p:txBody>
      </p:sp>
      <p:sp>
        <p:nvSpPr>
          <p:cNvPr id="3" name="Content Placeholder 2"/>
          <p:cNvSpPr>
            <a:spLocks noGrp="1"/>
          </p:cNvSpPr>
          <p:nvPr>
            <p:ph idx="1"/>
          </p:nvPr>
        </p:nvSpPr>
        <p:spPr>
          <a:xfrm>
            <a:off x="308919" y="790365"/>
            <a:ext cx="8464378" cy="5669013"/>
          </a:xfrm>
        </p:spPr>
        <p:txBody>
          <a:bodyPr>
            <a:normAutofit lnSpcReduction="10000"/>
          </a:bodyPr>
          <a:lstStyle/>
          <a:p>
            <a:r>
              <a:rPr lang="en-US" sz="1900" dirty="0" smtClean="0"/>
              <a:t>Color coding has been implemented to the ESR2 P&amp;I list with intent to provide a prompt understanding of drawing status.</a:t>
            </a:r>
          </a:p>
          <a:p>
            <a:r>
              <a:rPr lang="en-US" sz="1900" dirty="0" smtClean="0"/>
              <a:t>Here is a chart indicating what each color means when it is highlighted a specific color.</a:t>
            </a:r>
          </a:p>
          <a:p>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smtClean="0"/>
          </a:p>
          <a:p>
            <a:r>
              <a:rPr lang="en-US" sz="1900" dirty="0" smtClean="0"/>
              <a:t>Drawings designated </a:t>
            </a:r>
            <a:r>
              <a:rPr lang="en-US" sz="1900" b="1" dirty="0" smtClean="0"/>
              <a:t>“DRAWING IN CHECKING” </a:t>
            </a:r>
            <a:r>
              <a:rPr lang="en-US" sz="1900" dirty="0" smtClean="0"/>
              <a:t>have a percentage assigned to them which provides an integrity percentage pertaining to what is depicted on the document.  These documents are currently being reviewed by CRYO engineers.</a:t>
            </a:r>
          </a:p>
          <a:p>
            <a:r>
              <a:rPr lang="en-US" sz="1900" dirty="0" smtClean="0"/>
              <a:t>The more confident the engineers and designers are about the integrity of what is shown on a document, the higher the percentage will be.  A value of 100% means the document is complete lacking none of the required system information or components. </a:t>
            </a:r>
          </a:p>
          <a:p>
            <a:endParaRPr lang="en-US" dirty="0"/>
          </a:p>
        </p:txBody>
      </p:sp>
      <p:sp>
        <p:nvSpPr>
          <p:cNvPr id="4" name="Footer Placeholder 3"/>
          <p:cNvSpPr>
            <a:spLocks noGrp="1"/>
          </p:cNvSpPr>
          <p:nvPr>
            <p:ph type="ftr" sz="quarter" idx="11"/>
          </p:nvPr>
        </p:nvSpPr>
        <p:spPr>
          <a:xfrm>
            <a:off x="173865" y="6467336"/>
            <a:ext cx="4052943" cy="311322"/>
          </a:xfrm>
        </p:spPr>
        <p:txBody>
          <a:bodyPr/>
          <a:lstStyle/>
          <a:p>
            <a:r>
              <a:rPr lang="en-US" b="1" dirty="0" smtClean="0"/>
              <a:t>Explanation for ESR2 Systems P&amp;I list color coding</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Picture 6"/>
          <p:cNvPicPr>
            <a:picLocks noChangeAspect="1"/>
          </p:cNvPicPr>
          <p:nvPr/>
        </p:nvPicPr>
        <p:blipFill>
          <a:blip r:embed="rId2"/>
          <a:stretch>
            <a:fillRect/>
          </a:stretch>
        </p:blipFill>
        <p:spPr>
          <a:xfrm>
            <a:off x="2285689" y="2034192"/>
            <a:ext cx="4276725" cy="2009775"/>
          </a:xfrm>
          <a:prstGeom prst="rect">
            <a:avLst/>
          </a:prstGeom>
        </p:spPr>
      </p:pic>
    </p:spTree>
    <p:extLst>
      <p:ext uri="{BB962C8B-B14F-4D97-AF65-F5344CB8AC3E}">
        <p14:creationId xmlns:p14="http://schemas.microsoft.com/office/powerpoint/2010/main" val="334512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43948"/>
            <a:ext cx="8464378" cy="487490"/>
          </a:xfrm>
        </p:spPr>
        <p:txBody>
          <a:bodyPr/>
          <a:lstStyle/>
          <a:p>
            <a:r>
              <a:rPr lang="en-US" dirty="0" smtClean="0"/>
              <a:t>ESR2 System P&amp;I Status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Content Placeholder 2"/>
          <p:cNvSpPr>
            <a:spLocks noGrp="1"/>
          </p:cNvSpPr>
          <p:nvPr>
            <p:ph idx="1"/>
          </p:nvPr>
        </p:nvSpPr>
        <p:spPr>
          <a:xfrm>
            <a:off x="308919" y="857771"/>
            <a:ext cx="8464378" cy="5609565"/>
          </a:xfrm>
        </p:spPr>
        <p:txBody>
          <a:bodyPr>
            <a:normAutofit lnSpcReduction="10000"/>
          </a:bodyPr>
          <a:lstStyle/>
          <a:p>
            <a:r>
              <a:rPr lang="en-US" sz="1800" dirty="0" smtClean="0"/>
              <a:t>ALL P&amp;Is for systems and equipment we plan to use in the ESR2 cryoplant have been created.</a:t>
            </a:r>
          </a:p>
          <a:p>
            <a:r>
              <a:rPr lang="en-US" sz="1800" dirty="0" smtClean="0"/>
              <a:t>JLab is taking ownership of a few SSC P&amp;Is so that we insure components provided with SSC equipment is accounted for.  This also reduces the amount of new P&amp;Is that JLab needs to produce.  An illustration of this is shown later in this presentation. </a:t>
            </a:r>
          </a:p>
          <a:p>
            <a:r>
              <a:rPr lang="en-US" sz="1800" dirty="0" smtClean="0"/>
              <a:t>Currently the following breakdown of P&amp;Is is:</a:t>
            </a:r>
          </a:p>
          <a:p>
            <a:pPr>
              <a:lnSpc>
                <a:spcPct val="50000"/>
              </a:lnSpc>
              <a:buFont typeface="Wingdings" panose="05000000000000000000" pitchFamily="2" charset="2"/>
              <a:buChar char="Ø"/>
            </a:pPr>
            <a:r>
              <a:rPr lang="en-US" sz="1800" dirty="0" smtClean="0"/>
              <a:t>New dwgs – </a:t>
            </a:r>
            <a:r>
              <a:rPr lang="en-US" sz="1800" dirty="0" err="1" smtClean="0"/>
              <a:t>Qty</a:t>
            </a:r>
            <a:r>
              <a:rPr lang="en-US" sz="1800" dirty="0" smtClean="0"/>
              <a:t> 15</a:t>
            </a:r>
          </a:p>
          <a:p>
            <a:pPr>
              <a:lnSpc>
                <a:spcPct val="50000"/>
              </a:lnSpc>
              <a:buFont typeface="Wingdings" panose="05000000000000000000" pitchFamily="2" charset="2"/>
              <a:buChar char="Ø"/>
            </a:pPr>
            <a:r>
              <a:rPr lang="en-US" sz="1800" dirty="0" smtClean="0"/>
              <a:t>Vendor dwgs absorbed into JLab – </a:t>
            </a:r>
            <a:r>
              <a:rPr lang="en-US" sz="1800" dirty="0" err="1" smtClean="0"/>
              <a:t>Qty</a:t>
            </a:r>
            <a:r>
              <a:rPr lang="en-US" sz="1800" dirty="0" smtClean="0"/>
              <a:t> 3</a:t>
            </a:r>
          </a:p>
          <a:p>
            <a:pPr>
              <a:lnSpc>
                <a:spcPct val="50000"/>
              </a:lnSpc>
              <a:buFont typeface="Wingdings" panose="05000000000000000000" pitchFamily="2" charset="2"/>
              <a:buChar char="Ø"/>
            </a:pPr>
            <a:r>
              <a:rPr lang="en-US" sz="1800" dirty="0" smtClean="0"/>
              <a:t>Existing ESR1 dwgs requiring dwg revisions for ESR2 interface – </a:t>
            </a:r>
            <a:r>
              <a:rPr lang="en-US" sz="1800" dirty="0" err="1" smtClean="0"/>
              <a:t>Qty</a:t>
            </a:r>
            <a:r>
              <a:rPr lang="en-US" sz="1800" dirty="0" smtClean="0"/>
              <a:t> 11</a:t>
            </a:r>
          </a:p>
          <a:p>
            <a:pPr>
              <a:lnSpc>
                <a:spcPct val="50000"/>
              </a:lnSpc>
              <a:buFont typeface="Wingdings" panose="05000000000000000000" pitchFamily="2" charset="2"/>
              <a:buChar char="Ø"/>
            </a:pPr>
            <a:r>
              <a:rPr lang="en-US" sz="1800" dirty="0" smtClean="0"/>
              <a:t>At present there is a total of 29 P&amp;Is.</a:t>
            </a:r>
          </a:p>
          <a:p>
            <a:r>
              <a:rPr lang="en-US" sz="1800" dirty="0" smtClean="0"/>
              <a:t>CRYO engineers plan to leave the existing ESR1 P&amp;Is that will require a dwg revision to accommodate for ESR2 interface in an Open Rev state at this time.  These P&amp;Is are planned to be released once the </a:t>
            </a:r>
            <a:r>
              <a:rPr lang="en-US" sz="1800" dirty="0" err="1" smtClean="0"/>
              <a:t>intefaces</a:t>
            </a:r>
            <a:r>
              <a:rPr lang="en-US" sz="1800" dirty="0" smtClean="0"/>
              <a:t> have been installed in the field piping.</a:t>
            </a:r>
          </a:p>
          <a:p>
            <a:r>
              <a:rPr lang="en-US" sz="1800" dirty="0" smtClean="0"/>
              <a:t>Many, if not all of the released ESR2 P&amp;Is will require future revisions as the flow analysis, stress analysis and pressure calculations are not completed.  These P&amp;Is provide a basic layout of what we envision is necessary to operate the ESR2 at this time.  Engineers working on these tasks for the various systems.  There will likely be some feedback from the PDR which will be incorporated into the various </a:t>
            </a:r>
            <a:r>
              <a:rPr lang="en-US" sz="1800" dirty="0" err="1" smtClean="0"/>
              <a:t>sytems</a:t>
            </a:r>
            <a:r>
              <a:rPr lang="en-US" sz="1800" dirty="0" smtClean="0"/>
              <a:t> design. </a:t>
            </a:r>
          </a:p>
        </p:txBody>
      </p:sp>
    </p:spTree>
    <p:extLst>
      <p:ext uri="{BB962C8B-B14F-4D97-AF65-F5344CB8AC3E}">
        <p14:creationId xmlns:p14="http://schemas.microsoft.com/office/powerpoint/2010/main" val="3435247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8919" y="144287"/>
            <a:ext cx="8464378" cy="487490"/>
          </a:xfrm>
        </p:spPr>
        <p:txBody>
          <a:bodyPr/>
          <a:lstStyle/>
          <a:p>
            <a:r>
              <a:rPr lang="en-US" dirty="0" smtClean="0"/>
              <a:t>ESR2 equipment – What’s old and being recycled?</a:t>
            </a:r>
            <a:endParaRPr lang="en-US" dirty="0"/>
          </a:p>
        </p:txBody>
      </p:sp>
      <p:sp>
        <p:nvSpPr>
          <p:cNvPr id="8" name="Content Placeholder 7"/>
          <p:cNvSpPr>
            <a:spLocks noGrp="1"/>
          </p:cNvSpPr>
          <p:nvPr>
            <p:ph idx="1"/>
          </p:nvPr>
        </p:nvSpPr>
        <p:spPr>
          <a:xfrm>
            <a:off x="96253" y="833710"/>
            <a:ext cx="8795083" cy="1404164"/>
          </a:xfrm>
        </p:spPr>
        <p:txBody>
          <a:bodyPr>
            <a:normAutofit fontScale="92500" lnSpcReduction="20000"/>
          </a:bodyPr>
          <a:lstStyle/>
          <a:p>
            <a:pPr marL="0" indent="0">
              <a:buNone/>
            </a:pPr>
            <a:r>
              <a:rPr lang="en-US" sz="1800" dirty="0" smtClean="0"/>
              <a:t>Some of the equipment for ES2 is old equipment previously purposed for the SSC project.  Those components are:</a:t>
            </a:r>
          </a:p>
          <a:p>
            <a:r>
              <a:rPr lang="en-US" sz="1800" dirty="0" smtClean="0"/>
              <a:t>The Main Cold Box</a:t>
            </a:r>
          </a:p>
          <a:p>
            <a:r>
              <a:rPr lang="en-US" sz="1800" dirty="0" smtClean="0"/>
              <a:t>4 </a:t>
            </a:r>
            <a:r>
              <a:rPr lang="en-US" sz="1800" dirty="0" err="1" smtClean="0"/>
              <a:t>Sullair</a:t>
            </a:r>
            <a:r>
              <a:rPr lang="en-US" sz="1800" dirty="0" smtClean="0"/>
              <a:t> Main He Compressors (two 1</a:t>
            </a:r>
            <a:r>
              <a:rPr lang="en-US" sz="1800" baseline="30000" dirty="0" smtClean="0"/>
              <a:t>st</a:t>
            </a:r>
            <a:r>
              <a:rPr lang="en-US" sz="1800" dirty="0" smtClean="0"/>
              <a:t> Stage &amp; two Second Stage machines)</a:t>
            </a:r>
          </a:p>
          <a:p>
            <a:r>
              <a:rPr lang="en-US" sz="1800" dirty="0" smtClean="0"/>
              <a:t>A Regeneration Skid </a:t>
            </a:r>
            <a:endParaRPr lang="en-US" sz="1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38147" y="3014149"/>
            <a:ext cx="4139113" cy="27672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30170" y="3005132"/>
            <a:ext cx="4139112" cy="2785294"/>
          </a:xfrm>
          <a:prstGeom prst="rect">
            <a:avLst/>
          </a:prstGeom>
        </p:spPr>
      </p:pic>
      <p:pic>
        <p:nvPicPr>
          <p:cNvPr id="6" name="Picture 5"/>
          <p:cNvPicPr>
            <a:picLocks noChangeAspect="1"/>
          </p:cNvPicPr>
          <p:nvPr/>
        </p:nvPicPr>
        <p:blipFill>
          <a:blip r:embed="rId4"/>
          <a:stretch>
            <a:fillRect/>
          </a:stretch>
        </p:blipFill>
        <p:spPr>
          <a:xfrm>
            <a:off x="164311" y="2328224"/>
            <a:ext cx="2891706" cy="4139112"/>
          </a:xfrm>
          <a:prstGeom prst="rect">
            <a:avLst/>
          </a:prstGeom>
        </p:spPr>
      </p:pic>
    </p:spTree>
    <p:extLst>
      <p:ext uri="{BB962C8B-B14F-4D97-AF65-F5344CB8AC3E}">
        <p14:creationId xmlns:p14="http://schemas.microsoft.com/office/powerpoint/2010/main" val="116788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31068"/>
            <a:ext cx="8464378" cy="487490"/>
          </a:xfrm>
        </p:spPr>
        <p:txBody>
          <a:bodyPr/>
          <a:lstStyle/>
          <a:p>
            <a:r>
              <a:rPr lang="en-US" dirty="0"/>
              <a:t>ESR2 equipment – What’s </a:t>
            </a:r>
            <a:r>
              <a:rPr lang="en-US" dirty="0" smtClean="0"/>
              <a:t>new?</a:t>
            </a:r>
            <a:endParaRPr lang="en-US" dirty="0"/>
          </a:p>
        </p:txBody>
      </p:sp>
      <p:sp>
        <p:nvSpPr>
          <p:cNvPr id="4" name="Footer Placeholder 3"/>
          <p:cNvSpPr>
            <a:spLocks noGrp="1"/>
          </p:cNvSpPr>
          <p:nvPr>
            <p:ph type="ftr" sz="quarter" idx="11"/>
          </p:nvPr>
        </p:nvSpPr>
        <p:spPr>
          <a:xfrm>
            <a:off x="167425" y="6467336"/>
            <a:ext cx="1880489" cy="311322"/>
          </a:xfrm>
        </p:spPr>
        <p:txBody>
          <a:bodyPr/>
          <a:lstStyle/>
          <a:p>
            <a:r>
              <a:rPr lang="en-US" dirty="0" smtClean="0"/>
              <a:t>Essential Procurements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12" name="Content Placeholder 7"/>
          <p:cNvSpPr>
            <a:spLocks noGrp="1"/>
          </p:cNvSpPr>
          <p:nvPr>
            <p:ph idx="1"/>
          </p:nvPr>
        </p:nvSpPr>
        <p:spPr>
          <a:xfrm>
            <a:off x="167425" y="833710"/>
            <a:ext cx="6387921" cy="5633625"/>
          </a:xfrm>
        </p:spPr>
        <p:txBody>
          <a:bodyPr>
            <a:normAutofit/>
          </a:bodyPr>
          <a:lstStyle/>
          <a:p>
            <a:pPr marL="0" indent="0">
              <a:buNone/>
            </a:pPr>
            <a:r>
              <a:rPr lang="en-US" sz="1200" dirty="0" smtClean="0"/>
              <a:t>Here is a list of the major new procurements required for ESR2:</a:t>
            </a:r>
          </a:p>
          <a:p>
            <a:r>
              <a:rPr lang="en-US" sz="1200" dirty="0" smtClean="0"/>
              <a:t>Three main oil </a:t>
            </a:r>
            <a:r>
              <a:rPr lang="en-US" sz="1200" dirty="0" err="1" smtClean="0"/>
              <a:t>coalescers</a:t>
            </a:r>
            <a:r>
              <a:rPr lang="en-US" sz="1200" dirty="0" smtClean="0"/>
              <a:t> (Oil Removal System) – Vendor Supplied       </a:t>
            </a:r>
          </a:p>
          <a:p>
            <a:r>
              <a:rPr lang="en-US" sz="1200" dirty="0" smtClean="0"/>
              <a:t>Two carbon </a:t>
            </a:r>
            <a:r>
              <a:rPr lang="en-US" sz="1200" dirty="0" err="1" smtClean="0"/>
              <a:t>adsorber</a:t>
            </a:r>
            <a:r>
              <a:rPr lang="en-US" sz="1200" dirty="0" smtClean="0"/>
              <a:t> beds (Oil Removal System) – Vendor Supplied</a:t>
            </a:r>
          </a:p>
          <a:p>
            <a:r>
              <a:rPr lang="en-US" sz="1200" dirty="0" smtClean="0"/>
              <a:t>Gas Management Skid (Compressor System) – JLab Build to Print</a:t>
            </a:r>
          </a:p>
          <a:p>
            <a:r>
              <a:rPr lang="en-US" sz="1200" dirty="0" smtClean="0"/>
              <a:t>Two final filters (Oil Removal System) – Vendor Supplied</a:t>
            </a:r>
          </a:p>
          <a:p>
            <a:r>
              <a:rPr lang="en-US" sz="1200" dirty="0" smtClean="0"/>
              <a:t>Two Recovery Compressors (Recovery System) – JLab Build to Print</a:t>
            </a:r>
          </a:p>
          <a:p>
            <a:r>
              <a:rPr lang="en-US" sz="1200" dirty="0" smtClean="0"/>
              <a:t>He Purifier Skid containing two Purifiers (Recovery System) – Vendor Supplied</a:t>
            </a:r>
          </a:p>
          <a:p>
            <a:r>
              <a:rPr lang="en-US" sz="1200" dirty="0" smtClean="0"/>
              <a:t>One 30,000 Gal He Gas Storage Tank (Storage System) – Vendor Supplied</a:t>
            </a:r>
          </a:p>
          <a:p>
            <a:r>
              <a:rPr lang="en-US" sz="1200" dirty="0" smtClean="0"/>
              <a:t>One 20,000 Gal LN2 Dewar (Storage System) – Vendor Supplied</a:t>
            </a:r>
          </a:p>
          <a:p>
            <a:r>
              <a:rPr lang="en-US" sz="1200" dirty="0" smtClean="0"/>
              <a:t>One 10,000 L LHe Dewar (Storage System) – Vendor Supplied</a:t>
            </a:r>
          </a:p>
          <a:p>
            <a:r>
              <a:rPr lang="en-US" sz="1200" dirty="0" smtClean="0"/>
              <a:t>Air Storage Tank (Air System) – Vendor Supplied</a:t>
            </a:r>
          </a:p>
          <a:p>
            <a:r>
              <a:rPr lang="en-US" sz="1200" dirty="0" smtClean="0"/>
              <a:t>Two Air Compressors </a:t>
            </a:r>
            <a:r>
              <a:rPr lang="en-US" sz="1200" dirty="0" err="1" smtClean="0"/>
              <a:t>Kaeser</a:t>
            </a:r>
            <a:r>
              <a:rPr lang="en-US" sz="1200" dirty="0" smtClean="0"/>
              <a:t> ASD 30 Series (Air System) – Vendor Supplied</a:t>
            </a:r>
          </a:p>
          <a:p>
            <a:r>
              <a:rPr lang="en-US" sz="1200" dirty="0" smtClean="0"/>
              <a:t>One 2,200 Gal Air Storage Tank (Air System) – Vendor Supplied</a:t>
            </a:r>
          </a:p>
          <a:p>
            <a:r>
              <a:rPr lang="en-US" sz="1200" dirty="0" smtClean="0"/>
              <a:t>One Heatless Desiccant Dryer skid </a:t>
            </a:r>
            <a:r>
              <a:rPr lang="en-US" sz="1200" dirty="0" err="1" smtClean="0"/>
              <a:t>Kaeser</a:t>
            </a:r>
            <a:r>
              <a:rPr lang="en-US" sz="1200" dirty="0" smtClean="0"/>
              <a:t> KAD 165 (Air System) – Vendor Supplied</a:t>
            </a:r>
          </a:p>
          <a:p>
            <a:r>
              <a:rPr lang="en-US" sz="1200" dirty="0" smtClean="0"/>
              <a:t>Two Oil Mist Eliminators </a:t>
            </a:r>
            <a:r>
              <a:rPr lang="en-US" sz="1200" dirty="0" err="1" smtClean="0"/>
              <a:t>Kaeser</a:t>
            </a:r>
            <a:r>
              <a:rPr lang="en-US" sz="1200" dirty="0" smtClean="0"/>
              <a:t> OME-500 (Air System) – Vendor Supplied</a:t>
            </a:r>
          </a:p>
          <a:p>
            <a:r>
              <a:rPr lang="en-US" sz="1200" dirty="0" smtClean="0"/>
              <a:t>One Oil/Water Separator </a:t>
            </a:r>
            <a:r>
              <a:rPr lang="en-US" sz="1200" dirty="0" err="1" smtClean="0"/>
              <a:t>Kaeser</a:t>
            </a:r>
            <a:r>
              <a:rPr lang="en-US" sz="1200" dirty="0" smtClean="0"/>
              <a:t> KCF 50 (Air System) – Vendor Supplied</a:t>
            </a:r>
          </a:p>
          <a:p>
            <a:r>
              <a:rPr lang="en-US" sz="1200" dirty="0" smtClean="0"/>
              <a:t>Secondary Turbine Cooling Water Skid (Water System) – Vendor Supplied</a:t>
            </a:r>
          </a:p>
          <a:p>
            <a:pPr>
              <a:buFont typeface="Wingdings" panose="05000000000000000000" pitchFamily="2" charset="2"/>
              <a:buChar char="Ø"/>
            </a:pPr>
            <a:r>
              <a:rPr lang="en-US" sz="1200" dirty="0" smtClean="0"/>
              <a:t>CRYO plans to have all procurement specifications for Vendor Supplied equipment completed and ready for bidding by Feb 1</a:t>
            </a:r>
            <a:r>
              <a:rPr lang="en-US" sz="1200" baseline="30000" dirty="0" smtClean="0"/>
              <a:t>st</a:t>
            </a:r>
            <a:r>
              <a:rPr lang="en-US" sz="1200" dirty="0" smtClean="0"/>
              <a:t>, 2020.</a:t>
            </a:r>
          </a:p>
          <a:p>
            <a:endParaRPr lang="en-US" sz="1600" dirty="0" smtClean="0"/>
          </a:p>
          <a:p>
            <a:pPr marL="0" indent="0">
              <a:buNone/>
            </a:pPr>
            <a:endParaRPr lang="en-US" sz="1600" dirty="0" smtClean="0"/>
          </a:p>
          <a:p>
            <a:endParaRPr lang="en-US" sz="1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433" y="833709"/>
            <a:ext cx="2459864" cy="34192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346" y="4050741"/>
            <a:ext cx="2171700" cy="2105025"/>
          </a:xfrm>
          <a:prstGeom prst="rect">
            <a:avLst/>
          </a:prstGeom>
        </p:spPr>
      </p:pic>
    </p:spTree>
    <p:extLst>
      <p:ext uri="{BB962C8B-B14F-4D97-AF65-F5344CB8AC3E}">
        <p14:creationId xmlns:p14="http://schemas.microsoft.com/office/powerpoint/2010/main" val="656594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19420"/>
            <a:ext cx="8464378" cy="487490"/>
          </a:xfrm>
        </p:spPr>
        <p:txBody>
          <a:bodyPr/>
          <a:lstStyle/>
          <a:p>
            <a:r>
              <a:rPr lang="en-US" dirty="0" smtClean="0"/>
              <a:t>Tag number </a:t>
            </a:r>
            <a:r>
              <a:rPr lang="en-US" dirty="0"/>
              <a:t>d</a:t>
            </a:r>
            <a:r>
              <a:rPr lang="en-US" dirty="0" smtClean="0"/>
              <a:t>esignations for SSC components</a:t>
            </a:r>
            <a:endParaRPr lang="en-US" dirty="0"/>
          </a:p>
        </p:txBody>
      </p:sp>
      <p:sp>
        <p:nvSpPr>
          <p:cNvPr id="4" name="Footer Placeholder 3"/>
          <p:cNvSpPr>
            <a:spLocks noGrp="1"/>
          </p:cNvSpPr>
          <p:nvPr>
            <p:ph type="ftr" sz="quarter" idx="11"/>
          </p:nvPr>
        </p:nvSpPr>
        <p:spPr>
          <a:xfrm>
            <a:off x="308920" y="6546678"/>
            <a:ext cx="3754366" cy="224022"/>
          </a:xfrm>
        </p:spPr>
        <p:txBody>
          <a:bodyPr/>
          <a:lstStyle/>
          <a:p>
            <a:r>
              <a:rPr lang="en-US" b="1" dirty="0" smtClean="0"/>
              <a:t>Establishing Tag Numbers for ESR2 components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2" name="Content Placeholder 1"/>
          <p:cNvSpPr>
            <a:spLocks noGrp="1"/>
          </p:cNvSpPr>
          <p:nvPr>
            <p:ph idx="1"/>
          </p:nvPr>
        </p:nvSpPr>
        <p:spPr>
          <a:xfrm>
            <a:off x="308917" y="789670"/>
            <a:ext cx="8319927" cy="4522866"/>
          </a:xfrm>
        </p:spPr>
        <p:txBody>
          <a:bodyPr>
            <a:normAutofit lnSpcReduction="10000"/>
          </a:bodyPr>
          <a:lstStyle/>
          <a:p>
            <a:r>
              <a:rPr lang="en-US" sz="1200" dirty="0" smtClean="0"/>
              <a:t>There will be hundreds of components in the various cryoplant systems requiring identification.  This information is critical such that the correct items are installed within the piping systems at the locations specified per the P&amp;Is.  Tag numbers will be important for plant engineers and technicians such that ESR2 will be able to be operated efficiently.</a:t>
            </a:r>
          </a:p>
          <a:p>
            <a:r>
              <a:rPr lang="en-US" sz="1200" dirty="0" smtClean="0"/>
              <a:t>Forethought has been applied in this area because we needed to account for ESR1 component tag numbers that are currently in use.  This is very important as ESR1 and ESR2 will eventually be cross-connected.  ESR2 tag numbers cannot conflict with any existing ESR1 tag numbers.</a:t>
            </a:r>
          </a:p>
          <a:p>
            <a:r>
              <a:rPr lang="en-US" sz="1200" dirty="0" smtClean="0"/>
              <a:t>CRYO has developed a plan to insure unique tag numbering for ESR2 components.</a:t>
            </a:r>
          </a:p>
          <a:p>
            <a:r>
              <a:rPr lang="en-US" sz="1200" dirty="0" smtClean="0"/>
              <a:t>For all equipment we will recycle from the SSC project, the original tag number provided with the equipment will be used but a “6” will be placed in front of the tag number.  An example of this is displayed below.</a:t>
            </a:r>
          </a:p>
          <a:p>
            <a:endParaRPr lang="en-US" sz="1200" dirty="0"/>
          </a:p>
          <a:p>
            <a:endParaRPr lang="en-US" sz="1200" dirty="0" smtClean="0"/>
          </a:p>
          <a:p>
            <a:endParaRPr lang="en-US" sz="1200" dirty="0"/>
          </a:p>
          <a:p>
            <a:endParaRPr lang="en-US" sz="1200" dirty="0" smtClean="0"/>
          </a:p>
          <a:p>
            <a:endParaRPr lang="en-US" sz="1200" dirty="0"/>
          </a:p>
          <a:p>
            <a:r>
              <a:rPr lang="en-US" sz="1200" dirty="0" smtClean="0"/>
              <a:t>Further distinction in the tag number will be required for the various control valves as there are multiple types that could share the same tag number.  This issue will exist in all SSC equipment we plan to reuse.  Examples of this are PV61002, EV61002 or HV61002 which in the JLab system would all be categorized as PV61002.</a:t>
            </a:r>
          </a:p>
          <a:p>
            <a:pPr marL="0" indent="0">
              <a:buNone/>
            </a:pPr>
            <a:r>
              <a:rPr lang="en-US" sz="1200" dirty="0"/>
              <a:t> </a:t>
            </a:r>
            <a:r>
              <a:rPr lang="en-US" sz="1200" dirty="0" smtClean="0"/>
              <a:t>    To address this issue we plan to label the control valves as follows:</a:t>
            </a:r>
          </a:p>
          <a:p>
            <a:pPr marL="0" indent="0">
              <a:buNone/>
            </a:pPr>
            <a:r>
              <a:rPr lang="en-US" sz="1200" dirty="0" smtClean="0"/>
              <a:t> </a:t>
            </a:r>
            <a:endParaRPr lang="en-US" sz="1200" dirty="0"/>
          </a:p>
        </p:txBody>
      </p:sp>
      <p:pic>
        <p:nvPicPr>
          <p:cNvPr id="13" name="Picture 12"/>
          <p:cNvPicPr/>
          <p:nvPr/>
        </p:nvPicPr>
        <p:blipFill>
          <a:blip r:embed="rId2"/>
          <a:stretch>
            <a:fillRect/>
          </a:stretch>
        </p:blipFill>
        <p:spPr>
          <a:xfrm>
            <a:off x="619595" y="2618835"/>
            <a:ext cx="6219088" cy="1197610"/>
          </a:xfrm>
          <a:prstGeom prst="rect">
            <a:avLst/>
          </a:prstGeom>
        </p:spPr>
      </p:pic>
      <p:pic>
        <p:nvPicPr>
          <p:cNvPr id="6" name="Picture 5"/>
          <p:cNvPicPr>
            <a:picLocks noChangeAspect="1"/>
          </p:cNvPicPr>
          <p:nvPr/>
        </p:nvPicPr>
        <p:blipFill>
          <a:blip r:embed="rId3"/>
          <a:stretch>
            <a:fillRect/>
          </a:stretch>
        </p:blipFill>
        <p:spPr>
          <a:xfrm>
            <a:off x="602702" y="4778062"/>
            <a:ext cx="6014176" cy="1689274"/>
          </a:xfrm>
          <a:prstGeom prst="rect">
            <a:avLst/>
          </a:prstGeom>
        </p:spPr>
      </p:pic>
      <p:pic>
        <p:nvPicPr>
          <p:cNvPr id="7" name="Picture 6"/>
          <p:cNvPicPr>
            <a:picLocks noChangeAspect="1"/>
          </p:cNvPicPr>
          <p:nvPr/>
        </p:nvPicPr>
        <p:blipFill>
          <a:blip r:embed="rId4"/>
          <a:stretch>
            <a:fillRect/>
          </a:stretch>
        </p:blipFill>
        <p:spPr>
          <a:xfrm>
            <a:off x="6661954" y="4649273"/>
            <a:ext cx="2429726" cy="1818063"/>
          </a:xfrm>
          <a:prstGeom prst="rect">
            <a:avLst/>
          </a:prstGeom>
        </p:spPr>
      </p:pic>
    </p:spTree>
    <p:extLst>
      <p:ext uri="{BB962C8B-B14F-4D97-AF65-F5344CB8AC3E}">
        <p14:creationId xmlns:p14="http://schemas.microsoft.com/office/powerpoint/2010/main" val="161148907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1596</TotalTime>
  <Words>1557</Words>
  <Application>Microsoft Office PowerPoint</Application>
  <PresentationFormat>On-screen Show (4:3)</PresentationFormat>
  <Paragraphs>132</Paragraphs>
  <Slides>16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.PingFangSC-Regular</vt:lpstr>
      <vt:lpstr>Arial</vt:lpstr>
      <vt:lpstr>Calibri</vt:lpstr>
      <vt:lpstr>PingFangSC-Regular</vt:lpstr>
      <vt:lpstr>Wingdings</vt:lpstr>
      <vt:lpstr>Office Theme</vt:lpstr>
      <vt:lpstr>Acrobat Document</vt:lpstr>
      <vt:lpstr>Process Flow Diagrams &amp; Nomenclature</vt:lpstr>
      <vt:lpstr>ESR2 Cryoplant System Numbering</vt:lpstr>
      <vt:lpstr>ESR2 cryoplant system numbering</vt:lpstr>
      <vt:lpstr>ESR2 System P&amp;I List</vt:lpstr>
      <vt:lpstr>Explanation for color coding in ESR2 Systems P&amp;I list</vt:lpstr>
      <vt:lpstr>ESR2 System P&amp;I Status</vt:lpstr>
      <vt:lpstr>ESR2 equipment – What’s old and being recycled?</vt:lpstr>
      <vt:lpstr>ESR2 equipment – What’s new?</vt:lpstr>
      <vt:lpstr>Tag number designations for SSC components</vt:lpstr>
      <vt:lpstr>SSC Main Cold Box TP (RTD) tag numbering</vt:lpstr>
      <vt:lpstr>Tag number designations for SSC components</vt:lpstr>
      <vt:lpstr>Sample of SSC P&amp;I JLab will maintain</vt:lpstr>
      <vt:lpstr>Tag number designations for new ESR2 components</vt:lpstr>
      <vt:lpstr>Conclusions:</vt:lpstr>
      <vt:lpstr>End of the road</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R. Butler</dc:creator>
  <cp:lastModifiedBy>Corey R. Butler</cp:lastModifiedBy>
  <cp:revision>76</cp:revision>
  <dcterms:created xsi:type="dcterms:W3CDTF">2019-06-17T13:48:05Z</dcterms:created>
  <dcterms:modified xsi:type="dcterms:W3CDTF">2019-06-18T22:06:57Z</dcterms:modified>
</cp:coreProperties>
</file>