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66" r:id="rId4"/>
    <p:sldId id="267" r:id="rId5"/>
    <p:sldId id="269" r:id="rId6"/>
    <p:sldId id="268" r:id="rId7"/>
    <p:sldId id="270" r:id="rId8"/>
    <p:sldId id="271" r:id="rId9"/>
    <p:sldId id="272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5" autoAdjust="0"/>
    <p:restoredTop sz="96408" autoAdjust="0"/>
  </p:normalViewPr>
  <p:slideViewPr>
    <p:cSldViewPr snapToGrid="0" snapToObjects="1">
      <p:cViewPr varScale="1">
        <p:scale>
          <a:sx n="102" d="100"/>
          <a:sy n="102" d="100"/>
        </p:scale>
        <p:origin x="-2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Friday, June 14, 2019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Friday, June 14, 2019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June 14,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ESR2 4 kW Cold Box Modifications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Topics to be covered: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Cold Box details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Required Modifications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Process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Physical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r="4573"/>
          <a:stretch>
            <a:fillRect/>
          </a:stretch>
        </p:blipFill>
        <p:spPr>
          <a:xfrm rot="16200000">
            <a:off x="4506687" y="1725953"/>
            <a:ext cx="4630964" cy="382163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Chris Perry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Friday, June 14,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Friday, June 14, 2019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Topics </a:t>
            </a:r>
            <a:r>
              <a:rPr lang="en-US" dirty="0"/>
              <a:t>covered: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Cold Box details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Required Modifications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Process 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Physical Locations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Cold Box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4.0 kW 4.5 K Cold Box</a:t>
            </a:r>
          </a:p>
          <a:p>
            <a:r>
              <a:rPr lang="en-US" dirty="0" smtClean="0"/>
              <a:t>Tested Capacity (At SSC)</a:t>
            </a:r>
          </a:p>
          <a:p>
            <a:pPr lvl="1"/>
            <a:r>
              <a:rPr lang="en-US" dirty="0" smtClean="0"/>
              <a:t>4.5 K Refrigeration: 2.0 kW</a:t>
            </a:r>
          </a:p>
          <a:p>
            <a:pPr lvl="1"/>
            <a:r>
              <a:rPr lang="en-US" dirty="0" smtClean="0"/>
              <a:t>4.5 K Liquefaction: 20 g/s</a:t>
            </a:r>
            <a:endParaRPr lang="en-US" dirty="0"/>
          </a:p>
          <a:p>
            <a:pPr>
              <a:lnSpc>
                <a:spcPct val="150000"/>
              </a:lnSpc>
              <a:defRPr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Compressor System (</a:t>
            </a:r>
            <a:r>
              <a:rPr lang="en-GB" dirty="0" err="1">
                <a:latin typeface="Arial" panose="020B0604020202020204" pitchFamily="34" charset="0"/>
                <a:ea typeface="Times New Roman" panose="02020603050405020304" pitchFamily="18" charset="0"/>
              </a:rPr>
              <a:t>Sullair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  <a:p>
            <a:pPr lvl="1">
              <a:lnSpc>
                <a:spcPct val="150000"/>
              </a:lnSpc>
              <a:defRPr/>
            </a:pPr>
            <a:r>
              <a:rPr lang="en-GB" sz="19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Two </a:t>
            </a:r>
            <a:r>
              <a:rPr lang="en-GB" sz="1900" dirty="0">
                <a:latin typeface="Arial" panose="020B0604020202020204" pitchFamily="34" charset="0"/>
                <a:ea typeface="Times New Roman" panose="02020603050405020304" pitchFamily="18" charset="0"/>
              </a:rPr>
              <a:t>186 kW (250 </a:t>
            </a:r>
            <a:r>
              <a:rPr lang="en-GB" sz="1900" dirty="0" err="1">
                <a:latin typeface="Arial" panose="020B0604020202020204" pitchFamily="34" charset="0"/>
                <a:ea typeface="Times New Roman" panose="02020603050405020304" pitchFamily="18" charset="0"/>
              </a:rPr>
              <a:t>hp</a:t>
            </a:r>
            <a:r>
              <a:rPr lang="en-GB" sz="1900" dirty="0">
                <a:latin typeface="Arial" panose="020B0604020202020204" pitchFamily="34" charset="0"/>
                <a:ea typeface="Times New Roman" panose="02020603050405020304" pitchFamily="18" charset="0"/>
              </a:rPr>
              <a:t>) 1</a:t>
            </a:r>
            <a:r>
              <a:rPr lang="en-GB" sz="19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st</a:t>
            </a:r>
            <a:r>
              <a:rPr lang="en-GB" sz="1900" dirty="0">
                <a:latin typeface="Arial" panose="020B0604020202020204" pitchFamily="34" charset="0"/>
                <a:ea typeface="Times New Roman" panose="02020603050405020304" pitchFamily="18" charset="0"/>
              </a:rPr>
              <a:t> stage </a:t>
            </a:r>
          </a:p>
          <a:p>
            <a:pPr lvl="1">
              <a:lnSpc>
                <a:spcPct val="150000"/>
              </a:lnSpc>
              <a:defRPr/>
            </a:pPr>
            <a:r>
              <a:rPr lang="en-GB" sz="19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Two </a:t>
            </a:r>
            <a:r>
              <a:rPr lang="en-GB" sz="1900" dirty="0">
                <a:latin typeface="Arial" panose="020B0604020202020204" pitchFamily="34" charset="0"/>
                <a:ea typeface="Times New Roman" panose="02020603050405020304" pitchFamily="18" charset="0"/>
              </a:rPr>
              <a:t>522 kW (700 </a:t>
            </a:r>
            <a:r>
              <a:rPr lang="en-GB" sz="1900" dirty="0" err="1">
                <a:latin typeface="Arial" panose="020B0604020202020204" pitchFamily="34" charset="0"/>
                <a:ea typeface="Times New Roman" panose="02020603050405020304" pitchFamily="18" charset="0"/>
              </a:rPr>
              <a:t>hp</a:t>
            </a:r>
            <a:r>
              <a:rPr lang="en-GB" sz="1900" dirty="0">
                <a:latin typeface="Arial" panose="020B0604020202020204" pitchFamily="34" charset="0"/>
                <a:ea typeface="Times New Roman" panose="02020603050405020304" pitchFamily="18" charset="0"/>
              </a:rPr>
              <a:t>) 2</a:t>
            </a:r>
            <a:r>
              <a:rPr lang="en-GB" sz="19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nd</a:t>
            </a:r>
            <a:r>
              <a:rPr lang="en-GB" sz="1900" dirty="0">
                <a:latin typeface="Arial" panose="020B0604020202020204" pitchFamily="34" charset="0"/>
                <a:ea typeface="Times New Roman" panose="02020603050405020304" pitchFamily="18" charset="0"/>
              </a:rPr>
              <a:t> stage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Four turbo-expanders 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Eleven heat </a:t>
            </a:r>
            <a:r>
              <a:rPr lang="en-GB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exchangers grouped 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into six brazed aluminium cores </a:t>
            </a:r>
          </a:p>
          <a:p>
            <a:pPr>
              <a:lnSpc>
                <a:spcPct val="150000"/>
              </a:lnSpc>
              <a:defRPr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Two 80 K beds, One 20 K bed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Cold Box 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Connections:</a:t>
            </a:r>
          </a:p>
          <a:p>
            <a:r>
              <a:rPr lang="en-US" dirty="0" smtClean="0"/>
              <a:t>Three 4.5 K, 3 </a:t>
            </a:r>
            <a:r>
              <a:rPr lang="en-US" dirty="0" err="1" smtClean="0"/>
              <a:t>Atm</a:t>
            </a:r>
            <a:r>
              <a:rPr lang="en-US" dirty="0" smtClean="0"/>
              <a:t> Primary Supply connections (PS1, PS2, PS3)</a:t>
            </a:r>
          </a:p>
          <a:p>
            <a:r>
              <a:rPr lang="en-US" dirty="0" smtClean="0"/>
              <a:t>Three 4.5 K LP Primary Return connections (PR1, PR2, PR3)</a:t>
            </a:r>
          </a:p>
          <a:p>
            <a:r>
              <a:rPr lang="en-US" dirty="0" smtClean="0"/>
              <a:t>Two Return Injections to LP header </a:t>
            </a:r>
          </a:p>
          <a:p>
            <a:pPr lvl="1"/>
            <a:r>
              <a:rPr lang="en-US" dirty="0" smtClean="0"/>
              <a:t>RI1 (300 K – 4.5 K)</a:t>
            </a:r>
          </a:p>
          <a:p>
            <a:pPr lvl="1"/>
            <a:r>
              <a:rPr lang="en-US" dirty="0" smtClean="0"/>
              <a:t>RI2 (15 K – 4.5 K)</a:t>
            </a:r>
          </a:p>
          <a:p>
            <a:r>
              <a:rPr lang="en-US" dirty="0" smtClean="0"/>
              <a:t>One 20 K Supply from MP header (configurable for 80 K from HP)</a:t>
            </a:r>
          </a:p>
          <a:p>
            <a:r>
              <a:rPr lang="en-US" dirty="0" smtClean="0"/>
              <a:t>One 20 K Return to the MP header</a:t>
            </a:r>
          </a:p>
          <a:p>
            <a:r>
              <a:rPr lang="en-US" dirty="0" smtClean="0"/>
              <a:t>All hard pipe connections, will need to convert some, if not all, to bayonets.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3004457"/>
            <a:ext cx="8464378" cy="334329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New loads (beyond current ESR loads)</a:t>
            </a:r>
          </a:p>
          <a:p>
            <a:r>
              <a:rPr lang="en-US" dirty="0" smtClean="0"/>
              <a:t>Moeller: 5 kW, 15 K </a:t>
            </a:r>
          </a:p>
          <a:p>
            <a:r>
              <a:rPr lang="en-US" dirty="0" smtClean="0"/>
              <a:t>Potential LSAT 4.5 K supply</a:t>
            </a:r>
          </a:p>
          <a:p>
            <a:r>
              <a:rPr lang="en-US" dirty="0" smtClean="0"/>
              <a:t>Other future high power 15 K (or colder) targets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98" y="1324948"/>
            <a:ext cx="8281801" cy="17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46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Box Modifications – Process Locations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396" y="798364"/>
            <a:ext cx="4353306" cy="566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973" y="2535492"/>
            <a:ext cx="198742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 K MP supply, Outlet of T2 (existing)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95975" y="3153748"/>
            <a:ext cx="198742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 K HP supply </a:t>
            </a:r>
          </a:p>
          <a:p>
            <a:r>
              <a:rPr lang="en-US" sz="1200" dirty="0" smtClean="0"/>
              <a:t>(Modification required)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95975" y="3695123"/>
            <a:ext cx="198742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 K HP supply, Inlet of T3</a:t>
            </a:r>
          </a:p>
          <a:p>
            <a:r>
              <a:rPr lang="en-US" sz="1200" dirty="0" smtClean="0"/>
              <a:t>(Modification required)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95974" y="4789036"/>
            <a:ext cx="198742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 K HP supply, inlet of T4</a:t>
            </a:r>
          </a:p>
          <a:p>
            <a:r>
              <a:rPr lang="en-US" sz="1200" dirty="0" smtClean="0"/>
              <a:t>(Modification required)</a:t>
            </a:r>
            <a:endParaRPr lang="en-US" sz="1200" dirty="0"/>
          </a:p>
        </p:txBody>
      </p:sp>
      <p:cxnSp>
        <p:nvCxnSpPr>
          <p:cNvPr id="13" name="Straight Connector 12"/>
          <p:cNvCxnSpPr>
            <a:endCxn id="8" idx="3"/>
          </p:cNvCxnSpPr>
          <p:nvPr/>
        </p:nvCxnSpPr>
        <p:spPr>
          <a:xfrm flipH="1">
            <a:off x="2383396" y="3384580"/>
            <a:ext cx="1619437" cy="1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2383394" y="2845837"/>
            <a:ext cx="826337" cy="429208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383396" y="3806890"/>
            <a:ext cx="826335" cy="11906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383394" y="4544008"/>
            <a:ext cx="838635" cy="335902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220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Box Modifications – Physical Locations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0" y="966788"/>
            <a:ext cx="7837548" cy="5381625"/>
          </a:xfrm>
        </p:spPr>
      </p:pic>
      <p:cxnSp>
        <p:nvCxnSpPr>
          <p:cNvPr id="14" name="Straight Connector 13"/>
          <p:cNvCxnSpPr/>
          <p:nvPr/>
        </p:nvCxnSpPr>
        <p:spPr>
          <a:xfrm flipH="1" flipV="1">
            <a:off x="3219061" y="1436914"/>
            <a:ext cx="261257" cy="261257"/>
          </a:xfrm>
          <a:prstGeom prst="line">
            <a:avLst/>
          </a:prstGeom>
          <a:ln w="539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135085" y="1352938"/>
            <a:ext cx="167951" cy="16795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391469" y="1950098"/>
            <a:ext cx="0" cy="63448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284168" y="1754154"/>
            <a:ext cx="195944" cy="1959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762965" y="4525347"/>
            <a:ext cx="648790" cy="18661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411755" y="4432041"/>
            <a:ext cx="186612" cy="18661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614196" y="1091328"/>
            <a:ext cx="129695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 K HP supply</a:t>
            </a:r>
          </a:p>
          <a:p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962261" y="1175657"/>
            <a:ext cx="115233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 K HP supply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962261" y="4711959"/>
            <a:ext cx="106369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 K HP supply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643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 K HP Target Supply </a:t>
            </a:r>
            <a:r>
              <a:rPr lang="en-US" dirty="0"/>
              <a:t>M</a:t>
            </a:r>
            <a:r>
              <a:rPr lang="en-US" dirty="0" smtClean="0"/>
              <a:t>odification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17796" y="1567317"/>
            <a:ext cx="5498840" cy="4124130"/>
          </a:xfrm>
        </p:spPr>
      </p:pic>
      <p:sp>
        <p:nvSpPr>
          <p:cNvPr id="12" name="Oval 11"/>
          <p:cNvSpPr/>
          <p:nvPr/>
        </p:nvSpPr>
        <p:spPr>
          <a:xfrm>
            <a:off x="6419461" y="3581495"/>
            <a:ext cx="326572" cy="4572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91878" y="2004621"/>
            <a:ext cx="175415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Remove insulation from regen piping</a:t>
            </a:r>
            <a:endParaRPr lang="en-US" sz="1200" dirty="0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6419461" y="2466286"/>
            <a:ext cx="466531" cy="104989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018245" y="2466286"/>
            <a:ext cx="233265" cy="157240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36502" y="5578246"/>
            <a:ext cx="13342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Cut out hole in shell to accommodate VJ</a:t>
            </a:r>
            <a:endParaRPr lang="en-US" sz="1200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6251510" y="4038695"/>
            <a:ext cx="331237" cy="153955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07431" y="4485304"/>
            <a:ext cx="1049381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Add flex if needed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595119" y="1883323"/>
            <a:ext cx="1049381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Add Bayonet</a:t>
            </a:r>
            <a:endParaRPr lang="en-US" sz="1200" dirty="0"/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7305870" y="3320238"/>
            <a:ext cx="578498" cy="117565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05870" y="1435454"/>
            <a:ext cx="335902" cy="44786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4604" y="1063690"/>
            <a:ext cx="43014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Repurpose this 300 K helium connection that feeds into the HP header at the 15 K level, so that </a:t>
            </a:r>
            <a:r>
              <a:rPr lang="en-US" dirty="0"/>
              <a:t>i</a:t>
            </a:r>
            <a:r>
              <a:rPr lang="en-US" dirty="0" smtClean="0"/>
              <a:t>t becomes the new 15 K HP supply.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existing PV16525 will be used in place as the pressure regulator/isolation for this connection.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Minimal work needs to be done on the inside of the VJ.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Connection is close to the main vessel vacuum jacket flange, allowing easier access to work on inside of vacuum shell.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27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K and 8 K HP 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244420" cy="5381694"/>
          </a:xfrm>
        </p:spPr>
        <p:txBody>
          <a:bodyPr/>
          <a:lstStyle/>
          <a:p>
            <a:r>
              <a:rPr lang="en-US" dirty="0" smtClean="0"/>
              <a:t>All 3 connections to the turbine pods from the main vessel will need to be built</a:t>
            </a:r>
          </a:p>
          <a:p>
            <a:endParaRPr lang="en-US" dirty="0" smtClean="0"/>
          </a:p>
          <a:p>
            <a:r>
              <a:rPr lang="en-US" dirty="0" smtClean="0"/>
              <a:t>T3 and T4 tie-ins will include the piping, control valve, and bayonet for target supply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5300" y="987116"/>
            <a:ext cx="2502923" cy="246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35" y="3930560"/>
            <a:ext cx="2011753" cy="232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6994112" y="1586203"/>
            <a:ext cx="0" cy="6158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94112" y="1586203"/>
            <a:ext cx="13474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41567" y="1063690"/>
            <a:ext cx="0" cy="5225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856761" y="3844212"/>
            <a:ext cx="0" cy="82109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56761" y="3844212"/>
            <a:ext cx="138217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238931" y="3349690"/>
            <a:ext cx="0" cy="49452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41567" y="3209731"/>
            <a:ext cx="0" cy="13995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154955" y="3349690"/>
            <a:ext cx="18661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154955" y="3209731"/>
            <a:ext cx="0" cy="13995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428652" y="923731"/>
            <a:ext cx="0" cy="13995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242040" y="1063690"/>
            <a:ext cx="18661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242040" y="923731"/>
            <a:ext cx="0" cy="13995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417837" y="3694922"/>
            <a:ext cx="0" cy="23563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417837" y="3694922"/>
            <a:ext cx="250002" cy="23563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67839" y="3694922"/>
            <a:ext cx="0" cy="23563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7417837" y="3694922"/>
            <a:ext cx="250002" cy="23563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542838" y="3596951"/>
            <a:ext cx="0" cy="21579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hord 38"/>
          <p:cNvSpPr/>
          <p:nvPr/>
        </p:nvSpPr>
        <p:spPr>
          <a:xfrm rot="6241337">
            <a:off x="7384852" y="3371002"/>
            <a:ext cx="312004" cy="371382"/>
          </a:xfrm>
          <a:prstGeom prst="chord">
            <a:avLst>
              <a:gd name="adj1" fmla="val 3651885"/>
              <a:gd name="adj2" fmla="val 1620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7508809" y="1468384"/>
            <a:ext cx="0" cy="23563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7508809" y="1468384"/>
            <a:ext cx="250002" cy="23563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758811" y="1468384"/>
            <a:ext cx="0" cy="23563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7508809" y="1468384"/>
            <a:ext cx="250002" cy="23563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7633810" y="1370413"/>
            <a:ext cx="0" cy="21579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hord 48"/>
          <p:cNvSpPr/>
          <p:nvPr/>
        </p:nvSpPr>
        <p:spPr>
          <a:xfrm rot="6241337">
            <a:off x="7475824" y="1144464"/>
            <a:ext cx="312004" cy="371382"/>
          </a:xfrm>
          <a:prstGeom prst="chord">
            <a:avLst>
              <a:gd name="adj1" fmla="val 3651885"/>
              <a:gd name="adj2" fmla="val 162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762965" y="993710"/>
            <a:ext cx="139523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T3 inlet connection</a:t>
            </a:r>
          </a:p>
          <a:p>
            <a:r>
              <a:rPr lang="en-US" sz="1200" dirty="0" smtClean="0"/>
              <a:t>(looking into main vessel)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4762965" y="3556693"/>
            <a:ext cx="139523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T4 inlet connection</a:t>
            </a:r>
          </a:p>
          <a:p>
            <a:r>
              <a:rPr lang="en-US" sz="1200" dirty="0" smtClean="0"/>
              <a:t>(looking into main vessel)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738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ESR2 Cold Box Connections As Installed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smtClean="0"/>
              <a:t>Three 4.5K Primary Supply Connections</a:t>
            </a:r>
          </a:p>
          <a:p>
            <a:pPr lvl="1"/>
            <a:r>
              <a:rPr lang="en-US" sz="1800" dirty="0" smtClean="0"/>
              <a:t>PS1: Original Dewar supply, to be left as a spare connection.</a:t>
            </a:r>
          </a:p>
          <a:p>
            <a:pPr lvl="1"/>
            <a:r>
              <a:rPr lang="en-US" sz="1800" dirty="0" smtClean="0"/>
              <a:t>PS2: Primary supply to dewar and load.</a:t>
            </a:r>
          </a:p>
          <a:p>
            <a:pPr lvl="1"/>
            <a:r>
              <a:rPr lang="en-US" sz="1800" dirty="0" smtClean="0"/>
              <a:t>PS3: Spare connection that could be used for LSAT</a:t>
            </a:r>
          </a:p>
          <a:p>
            <a:r>
              <a:rPr lang="en-US" sz="1800" dirty="0" smtClean="0"/>
              <a:t>Three 4.5K Primary Return Connections</a:t>
            </a:r>
          </a:p>
          <a:p>
            <a:pPr lvl="1"/>
            <a:r>
              <a:rPr lang="en-US" sz="1800" dirty="0" smtClean="0"/>
              <a:t>PR1: Primary 4.5K return from Dewar and load</a:t>
            </a:r>
          </a:p>
          <a:p>
            <a:pPr lvl="1"/>
            <a:r>
              <a:rPr lang="en-US" sz="1800" dirty="0" smtClean="0"/>
              <a:t>PR2: Spare, possible to use for LSAT 4.5K return</a:t>
            </a:r>
          </a:p>
          <a:p>
            <a:pPr lvl="1"/>
            <a:r>
              <a:rPr lang="en-US" sz="1800" dirty="0" smtClean="0"/>
              <a:t>PR3: Spare</a:t>
            </a:r>
          </a:p>
          <a:p>
            <a:r>
              <a:rPr lang="en-US" sz="1800" dirty="0" smtClean="0"/>
              <a:t>15K HP Supply: Current Hall 15K targets</a:t>
            </a:r>
          </a:p>
          <a:p>
            <a:r>
              <a:rPr lang="en-US" sz="1800" dirty="0" smtClean="0"/>
              <a:t>12K HP Supply (T3 inlet): Primary Moeller supply</a:t>
            </a:r>
          </a:p>
          <a:p>
            <a:r>
              <a:rPr lang="en-US" sz="1800" dirty="0" smtClean="0"/>
              <a:t>8K HP Supply (T4 inlet): Backup Moeller supply, allow flexibility for future experiments</a:t>
            </a:r>
          </a:p>
          <a:p>
            <a:r>
              <a:rPr lang="en-US" sz="1800" dirty="0" smtClean="0"/>
              <a:t>15K MP Supply (T2 outlet): To be used for future low pressure drop 15K targets</a:t>
            </a:r>
          </a:p>
          <a:p>
            <a:r>
              <a:rPr lang="en-US" sz="1800" dirty="0" smtClean="0"/>
              <a:t>MP Target Return: Returns target flow to the MP header at 20K</a:t>
            </a:r>
          </a:p>
          <a:p>
            <a:r>
              <a:rPr lang="en-US" sz="1800" dirty="0" smtClean="0"/>
              <a:t>RI1: return injection from 4.5K to 300K</a:t>
            </a:r>
          </a:p>
          <a:p>
            <a:r>
              <a:rPr lang="en-US" sz="1800" dirty="0" smtClean="0"/>
              <a:t>RI2: return injection from 4.5K to 15K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5825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7030A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9997</TotalTime>
  <Words>655</Words>
  <Application>Microsoft Office PowerPoint</Application>
  <PresentationFormat>On-screen Show (4:3)</PresentationFormat>
  <Paragraphs>105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JLabPowerPointMain</vt:lpstr>
      <vt:lpstr>ESR2 4 kW Cold Box Modifications</vt:lpstr>
      <vt:lpstr>Existing Cold Box Configuration</vt:lpstr>
      <vt:lpstr>Existing Cold Box Configuration</vt:lpstr>
      <vt:lpstr>Load requirements</vt:lpstr>
      <vt:lpstr>Cold Box Modifications – Process Locations</vt:lpstr>
      <vt:lpstr>Cold Box Modifications – Physical Locations</vt:lpstr>
      <vt:lpstr>15 K HP Target Supply Modification</vt:lpstr>
      <vt:lpstr>12 K and 8 K HP Modifications</vt:lpstr>
      <vt:lpstr>ESR2 Cold Box Connections As Installed</vt:lpstr>
      <vt:lpstr>Questions?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ESR2 4.5KW Cold Box Modifications</dc:title>
  <dc:creator>Christopher Perry</dc:creator>
  <cp:lastModifiedBy>Christopher Perry</cp:lastModifiedBy>
  <cp:revision>30</cp:revision>
  <dcterms:created xsi:type="dcterms:W3CDTF">2019-06-05T14:32:08Z</dcterms:created>
  <dcterms:modified xsi:type="dcterms:W3CDTF">2019-06-14T19:52:31Z</dcterms:modified>
</cp:coreProperties>
</file>