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66" r:id="rId3"/>
    <p:sldId id="272" r:id="rId4"/>
    <p:sldId id="267" r:id="rId5"/>
    <p:sldId id="273" r:id="rId6"/>
    <p:sldId id="274" r:id="rId7"/>
    <p:sldId id="271" r:id="rId8"/>
    <p:sldId id="268" r:id="rId9"/>
    <p:sldId id="270" r:id="rId10"/>
    <p:sldId id="269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25" autoAdjust="0"/>
    <p:restoredTop sz="96408" autoAdjust="0"/>
  </p:normalViewPr>
  <p:slideViewPr>
    <p:cSldViewPr snapToGrid="0" snapToObjects="1">
      <p:cViewPr>
        <p:scale>
          <a:sx n="108" d="100"/>
          <a:sy n="108" d="100"/>
        </p:scale>
        <p:origin x="-8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CF12E21-3676-4E84-8BF4-A3B6F54E08B4}"/>
    <pc:docChg chg="modSld">
      <pc:chgData name="" userId="" providerId="" clId="Web-{BCF12E21-3676-4E84-8BF4-A3B6F54E08B4}" dt="2019-06-17T13:19:12.937" v="366" actId="20577"/>
      <pc:docMkLst>
        <pc:docMk/>
      </pc:docMkLst>
      <pc:sldChg chg="modSp">
        <pc:chgData name="" userId="" providerId="" clId="Web-{BCF12E21-3676-4E84-8BF4-A3B6F54E08B4}" dt="2019-06-17T13:11:38.965" v="188" actId="20577"/>
        <pc:sldMkLst>
          <pc:docMk/>
          <pc:sldMk cId="1294287092" sldId="266"/>
        </pc:sldMkLst>
        <pc:spChg chg="mod">
          <ac:chgData name="" userId="" providerId="" clId="Web-{BCF12E21-3676-4E84-8BF4-A3B6F54E08B4}" dt="2019-06-17T13:09:50.339" v="124" actId="20577"/>
          <ac:spMkLst>
            <pc:docMk/>
            <pc:sldMk cId="1294287092" sldId="266"/>
            <ac:spMk id="3" creationId="{00000000-0000-0000-0000-000000000000}"/>
          </ac:spMkLst>
        </pc:spChg>
        <pc:spChg chg="mod">
          <ac:chgData name="" userId="" providerId="" clId="Web-{BCF12E21-3676-4E84-8BF4-A3B6F54E08B4}" dt="2019-06-17T13:11:38.965" v="188" actId="20577"/>
          <ac:spMkLst>
            <pc:docMk/>
            <pc:sldMk cId="1294287092" sldId="266"/>
            <ac:spMk id="7" creationId="{00000000-0000-0000-0000-000000000000}"/>
          </ac:spMkLst>
        </pc:spChg>
      </pc:sldChg>
      <pc:sldChg chg="addSp delSp modSp">
        <pc:chgData name="" userId="" providerId="" clId="Web-{BCF12E21-3676-4E84-8BF4-A3B6F54E08B4}" dt="2019-06-17T13:16:31.373" v="285" actId="20577"/>
        <pc:sldMkLst>
          <pc:docMk/>
          <pc:sldMk cId="1763016056" sldId="267"/>
        </pc:sldMkLst>
        <pc:spChg chg="add">
          <ac:chgData name="" userId="" providerId="" clId="Web-{BCF12E21-3676-4E84-8BF4-A3B6F54E08B4}" dt="2019-06-17T13:11:59.715" v="190"/>
          <ac:spMkLst>
            <pc:docMk/>
            <pc:sldMk cId="1763016056" sldId="267"/>
            <ac:spMk id="3" creationId="{54BB168D-0AC1-4FC2-8067-03B09B61B1B7}"/>
          </ac:spMkLst>
        </pc:spChg>
        <pc:spChg chg="add mod">
          <ac:chgData name="" userId="" providerId="" clId="Web-{BCF12E21-3676-4E84-8BF4-A3B6F54E08B4}" dt="2019-06-17T13:16:31.373" v="285" actId="20577"/>
          <ac:spMkLst>
            <pc:docMk/>
            <pc:sldMk cId="1763016056" sldId="267"/>
            <ac:spMk id="8" creationId="{47FF8475-E881-4700-A9D1-24C110BC9372}"/>
          </ac:spMkLst>
        </pc:spChg>
        <pc:spChg chg="add del">
          <ac:chgData name="" userId="" providerId="" clId="Web-{BCF12E21-3676-4E84-8BF4-A3B6F54E08B4}" dt="2019-06-17T13:14:55.216" v="197"/>
          <ac:spMkLst>
            <pc:docMk/>
            <pc:sldMk cId="1763016056" sldId="267"/>
            <ac:spMk id="10" creationId="{85878001-2766-4129-B274-48A55383C955}"/>
          </ac:spMkLst>
        </pc:spChg>
        <pc:picChg chg="mod">
          <ac:chgData name="" userId="" providerId="" clId="Web-{BCF12E21-3676-4E84-8BF4-A3B6F54E08B4}" dt="2019-06-17T13:14:08.325" v="196" actId="1076"/>
          <ac:picMkLst>
            <pc:docMk/>
            <pc:sldMk cId="1763016056" sldId="267"/>
            <ac:picMk id="9218" creationId="{00000000-0000-0000-0000-000000000000}"/>
          </ac:picMkLst>
        </pc:picChg>
      </pc:sldChg>
      <pc:sldChg chg="addSp modSp">
        <pc:chgData name="" userId="" providerId="" clId="Web-{BCF12E21-3676-4E84-8BF4-A3B6F54E08B4}" dt="2019-06-17T13:19:10.655" v="364" actId="20577"/>
        <pc:sldMkLst>
          <pc:docMk/>
          <pc:sldMk cId="3258159512" sldId="271"/>
        </pc:sldMkLst>
        <pc:spChg chg="add mod">
          <ac:chgData name="" userId="" providerId="" clId="Web-{BCF12E21-3676-4E84-8BF4-A3B6F54E08B4}" dt="2019-06-17T13:19:10.655" v="364" actId="20577"/>
          <ac:spMkLst>
            <pc:docMk/>
            <pc:sldMk cId="3258159512" sldId="271"/>
            <ac:spMk id="3" creationId="{5A17B4F9-2C19-4CE8-A764-B4B05BD4061F}"/>
          </ac:spMkLst>
        </pc:spChg>
        <pc:picChg chg="mod">
          <ac:chgData name="" userId="" providerId="" clId="Web-{BCF12E21-3676-4E84-8BF4-A3B6F54E08B4}" dt="2019-06-17T13:17:13.123" v="289" actId="1076"/>
          <ac:picMkLst>
            <pc:docMk/>
            <pc:sldMk cId="3258159512" sldId="271"/>
            <ac:picMk id="1331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June 17, 2019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June 17, 2019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June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ESR2 Equipment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Topics to be covered</a:t>
            </a:r>
            <a:r>
              <a:rPr lang="en-US" dirty="0" smtClean="0"/>
              <a:t>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Equipment List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LHe</a:t>
            </a:r>
            <a:r>
              <a:rPr lang="en-US" dirty="0"/>
              <a:t>, LN2 Dewar 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GHe</a:t>
            </a:r>
            <a:r>
              <a:rPr lang="en-US" dirty="0"/>
              <a:t> Tank 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Building Layout and Walkways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Chris Perry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June 17, 2019</a:t>
            </a:fld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r="992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Compressor Room Layout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3" y="966788"/>
            <a:ext cx="8164662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7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June 17, 2019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Topics covered: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Equipment List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LHe</a:t>
            </a:r>
            <a:r>
              <a:rPr lang="en-US" dirty="0" smtClean="0"/>
              <a:t>, LN2 Dewar 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GHe</a:t>
            </a:r>
            <a:r>
              <a:rPr lang="en-US" dirty="0" smtClean="0"/>
              <a:t> Tank Location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Building </a:t>
            </a:r>
            <a:r>
              <a:rPr lang="en-US" dirty="0" smtClean="0"/>
              <a:t>Layout and Walkways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ESR2 Equipment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 err="1">
                <a:latin typeface="Arial"/>
                <a:cs typeface="Arial"/>
              </a:rPr>
              <a:t>LHe</a:t>
            </a:r>
            <a:r>
              <a:rPr lang="en-US" dirty="0">
                <a:latin typeface="Arial"/>
                <a:cs typeface="Arial"/>
              </a:rPr>
              <a:t> dewar,  </a:t>
            </a:r>
            <a:r>
              <a:rPr lang="en-US" dirty="0" smtClean="0">
                <a:latin typeface="Arial"/>
                <a:cs typeface="Arial"/>
              </a:rPr>
              <a:t>(Wessington 10kL Dewar)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LN2 dewar, </a:t>
            </a:r>
            <a:r>
              <a:rPr lang="en-US" dirty="0" smtClean="0">
                <a:latin typeface="Arial"/>
                <a:cs typeface="Arial"/>
              </a:rPr>
              <a:t>(20,000 Gal, </a:t>
            </a:r>
            <a:r>
              <a:rPr lang="en-US" dirty="0" smtClean="0">
                <a:latin typeface="Arial"/>
                <a:cs typeface="Arial"/>
              </a:rPr>
              <a:t>h</a:t>
            </a:r>
            <a:r>
              <a:rPr lang="en-US" dirty="0" smtClean="0">
                <a:latin typeface="Arial"/>
                <a:cs typeface="Arial"/>
              </a:rPr>
              <a:t>orizontal)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Helium gas tank, </a:t>
            </a:r>
            <a:r>
              <a:rPr lang="en-US" dirty="0" smtClean="0">
                <a:latin typeface="Arial"/>
                <a:cs typeface="Arial"/>
              </a:rPr>
              <a:t>(30,000 Gal)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Oil Removal System, </a:t>
            </a:r>
            <a:r>
              <a:rPr lang="en-US" dirty="0" smtClean="0">
                <a:latin typeface="Arial"/>
                <a:cs typeface="Arial"/>
              </a:rPr>
              <a:t>(NASA JSC design, ~700 g/s)</a:t>
            </a:r>
            <a:endParaRPr lang="en-US" dirty="0"/>
          </a:p>
          <a:p>
            <a:pPr lvl="1"/>
            <a:r>
              <a:rPr lang="en-US" dirty="0"/>
              <a:t>3 oil </a:t>
            </a:r>
            <a:r>
              <a:rPr lang="en-US" dirty="0" err="1"/>
              <a:t>coalecers</a:t>
            </a:r>
            <a:endParaRPr lang="en-US" dirty="0"/>
          </a:p>
          <a:p>
            <a:pPr lvl="1"/>
            <a:r>
              <a:rPr lang="en-US" dirty="0"/>
              <a:t>2 carbon filters</a:t>
            </a:r>
          </a:p>
          <a:p>
            <a:pPr lvl="1"/>
            <a:r>
              <a:rPr lang="en-US" dirty="0"/>
              <a:t>2 final filters</a:t>
            </a:r>
          </a:p>
          <a:p>
            <a:r>
              <a:rPr lang="en-US" dirty="0">
                <a:latin typeface="Arial"/>
                <a:cs typeface="Arial"/>
              </a:rPr>
              <a:t>Recovery system, </a:t>
            </a:r>
            <a:r>
              <a:rPr lang="en-US" dirty="0" err="1" smtClean="0">
                <a:latin typeface="Arial"/>
                <a:cs typeface="Arial"/>
              </a:rPr>
              <a:t>Jlab</a:t>
            </a:r>
            <a:r>
              <a:rPr lang="en-US" dirty="0" smtClean="0">
                <a:latin typeface="Arial"/>
                <a:cs typeface="Arial"/>
              </a:rPr>
              <a:t> compressors, Ability purifiers</a:t>
            </a:r>
            <a:endParaRPr lang="en-US" dirty="0"/>
          </a:p>
          <a:p>
            <a:pPr lvl="1"/>
            <a:r>
              <a:rPr lang="en-US" dirty="0"/>
              <a:t>2 recovery compressor skids</a:t>
            </a:r>
          </a:p>
          <a:p>
            <a:pPr lvl="1"/>
            <a:r>
              <a:rPr lang="en-US" dirty="0"/>
              <a:t>2 purifiers</a:t>
            </a:r>
          </a:p>
          <a:p>
            <a:r>
              <a:rPr lang="en-US" dirty="0">
                <a:latin typeface="Arial"/>
                <a:cs typeface="Arial"/>
              </a:rPr>
              <a:t>Instrument Air system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(135 </a:t>
            </a:r>
            <a:r>
              <a:rPr lang="en-US" dirty="0" err="1">
                <a:latin typeface="Arial"/>
                <a:cs typeface="Arial"/>
              </a:rPr>
              <a:t>scfm</a:t>
            </a:r>
            <a:r>
              <a:rPr lang="en-US" dirty="0">
                <a:latin typeface="Arial"/>
                <a:cs typeface="Arial"/>
              </a:rPr>
              <a:t>?)</a:t>
            </a:r>
            <a:endParaRPr lang="en-US" dirty="0"/>
          </a:p>
          <a:p>
            <a:pPr lvl="1"/>
            <a:r>
              <a:rPr lang="en-US" dirty="0"/>
              <a:t>2 air compressors</a:t>
            </a:r>
          </a:p>
          <a:p>
            <a:pPr lvl="1"/>
            <a:r>
              <a:rPr lang="en-US" dirty="0"/>
              <a:t>1 dryer</a:t>
            </a:r>
          </a:p>
          <a:p>
            <a:pPr lvl="1"/>
            <a:r>
              <a:rPr lang="en-US" dirty="0"/>
              <a:t>1 air tank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Cold Box Regen Skid, </a:t>
            </a:r>
            <a:r>
              <a:rPr lang="en-US" dirty="0" smtClean="0">
                <a:latin typeface="Arial"/>
                <a:cs typeface="Arial"/>
              </a:rPr>
              <a:t>(existing)</a:t>
            </a:r>
            <a:endParaRPr lang="en-US" dirty="0"/>
          </a:p>
          <a:p>
            <a:r>
              <a:rPr lang="en-US" dirty="0" smtClean="0">
                <a:latin typeface="Arial"/>
                <a:cs typeface="Arial"/>
              </a:rPr>
              <a:t>New Vaporizer </a:t>
            </a:r>
          </a:p>
          <a:p>
            <a:r>
              <a:rPr lang="en-US" dirty="0" smtClean="0"/>
              <a:t>Gas </a:t>
            </a:r>
            <a:r>
              <a:rPr lang="en-US" dirty="0"/>
              <a:t>Management Skid</a:t>
            </a:r>
          </a:p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(New design)</a:t>
            </a:r>
          </a:p>
          <a:p>
            <a:r>
              <a:rPr lang="en-US" dirty="0" smtClean="0">
                <a:latin typeface="Arial"/>
                <a:cs typeface="Arial"/>
              </a:rPr>
              <a:t>Turbine cooling water filter skid (TBD)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Dewar and Warm Helium Tank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LHe</a:t>
            </a:r>
            <a:r>
              <a:rPr lang="en-US" dirty="0" smtClean="0"/>
              <a:t> Dewar located as close to the load as possible to maintain as much </a:t>
            </a:r>
            <a:r>
              <a:rPr lang="en-US" dirty="0" err="1" smtClean="0"/>
              <a:t>subcooling</a:t>
            </a:r>
            <a:r>
              <a:rPr lang="en-US" dirty="0" smtClean="0"/>
              <a:t> as possible to the Halls and to facilitate u-tube connections with valve box and possibly with old </a:t>
            </a:r>
            <a:r>
              <a:rPr lang="en-US" dirty="0" err="1" smtClean="0"/>
              <a:t>Lhe</a:t>
            </a:r>
            <a:r>
              <a:rPr lang="en-US" dirty="0" smtClean="0"/>
              <a:t> Dewar.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eed to talk to Facilities about proximity to Hall A truck ramp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GHe</a:t>
            </a:r>
            <a:r>
              <a:rPr lang="en-US" dirty="0" smtClean="0"/>
              <a:t> tank has limited options for location</a:t>
            </a:r>
            <a:endParaRPr lang="en-US" dirty="0"/>
          </a:p>
          <a:p>
            <a:pPr lvl="1"/>
            <a:r>
              <a:rPr lang="en-US" dirty="0" err="1" smtClean="0"/>
              <a:t>GHe</a:t>
            </a:r>
            <a:r>
              <a:rPr lang="en-US" dirty="0" smtClean="0"/>
              <a:t> tank cannot be located overtop of truck ramp.</a:t>
            </a:r>
          </a:p>
          <a:p>
            <a:pPr lvl="1"/>
            <a:r>
              <a:rPr lang="en-US" dirty="0" smtClean="0"/>
              <a:t>Existing walkway, electrical equipment, drainage ditch, and water pipe “corral”  further limit possible locations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Dewar and Warm Helium Tank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53" y="933171"/>
            <a:ext cx="717550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80727" y="3163078"/>
            <a:ext cx="839755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Ghe</a:t>
            </a:r>
            <a:r>
              <a:rPr lang="en-US" sz="1200" dirty="0"/>
              <a:t> Tank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1045" y="3153748"/>
            <a:ext cx="923729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Lhe</a:t>
            </a:r>
            <a:r>
              <a:rPr lang="en-US" sz="1200" dirty="0"/>
              <a:t> Dewar</a:t>
            </a:r>
          </a:p>
        </p:txBody>
      </p:sp>
      <p:cxnSp>
        <p:nvCxnSpPr>
          <p:cNvPr id="9" name="Straight Connector 8"/>
          <p:cNvCxnSpPr>
            <a:endCxn id="7" idx="3"/>
          </p:cNvCxnSpPr>
          <p:nvPr/>
        </p:nvCxnSpPr>
        <p:spPr>
          <a:xfrm flipH="1">
            <a:off x="6484774" y="3163078"/>
            <a:ext cx="391887" cy="12917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6" idx="1"/>
          </p:cNvCxnSpPr>
          <p:nvPr/>
        </p:nvCxnSpPr>
        <p:spPr>
          <a:xfrm flipV="1">
            <a:off x="1940767" y="3301578"/>
            <a:ext cx="139960" cy="20673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513715">
            <a:off x="1771601" y="2368510"/>
            <a:ext cx="6544913" cy="835763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591824">
            <a:off x="2302954" y="1679331"/>
            <a:ext cx="19989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Hall A Truck Ramp (Cant put gas tank over top)</a:t>
            </a:r>
            <a:endParaRPr lang="en-US" sz="1200" dirty="0" smtClean="0"/>
          </a:p>
        </p:txBody>
      </p:sp>
      <p:sp>
        <p:nvSpPr>
          <p:cNvPr id="13" name="Freeform 12"/>
          <p:cNvSpPr/>
          <p:nvPr/>
        </p:nvSpPr>
        <p:spPr>
          <a:xfrm>
            <a:off x="1318846" y="3109420"/>
            <a:ext cx="3288476" cy="2297849"/>
          </a:xfrm>
          <a:custGeom>
            <a:avLst/>
            <a:gdLst>
              <a:gd name="connsiteX0" fmla="*/ 3138854 w 3288476"/>
              <a:gd name="connsiteY0" fmla="*/ 3057 h 2297849"/>
              <a:gd name="connsiteX1" fmla="*/ 3138854 w 3288476"/>
              <a:gd name="connsiteY1" fmla="*/ 3057 h 2297849"/>
              <a:gd name="connsiteX2" fmla="*/ 2857500 w 3288476"/>
              <a:gd name="connsiteY2" fmla="*/ 11849 h 2297849"/>
              <a:gd name="connsiteX3" fmla="*/ 2804746 w 3288476"/>
              <a:gd name="connsiteY3" fmla="*/ 3057 h 2297849"/>
              <a:gd name="connsiteX4" fmla="*/ 2690446 w 3288476"/>
              <a:gd name="connsiteY4" fmla="*/ 11849 h 2297849"/>
              <a:gd name="connsiteX5" fmla="*/ 2628900 w 3288476"/>
              <a:gd name="connsiteY5" fmla="*/ 38226 h 2297849"/>
              <a:gd name="connsiteX6" fmla="*/ 2576146 w 3288476"/>
              <a:gd name="connsiteY6" fmla="*/ 55811 h 2297849"/>
              <a:gd name="connsiteX7" fmla="*/ 2549769 w 3288476"/>
              <a:gd name="connsiteY7" fmla="*/ 64603 h 2297849"/>
              <a:gd name="connsiteX8" fmla="*/ 2479431 w 3288476"/>
              <a:gd name="connsiteY8" fmla="*/ 82188 h 2297849"/>
              <a:gd name="connsiteX9" fmla="*/ 2250831 w 3288476"/>
              <a:gd name="connsiteY9" fmla="*/ 64603 h 2297849"/>
              <a:gd name="connsiteX10" fmla="*/ 2198077 w 3288476"/>
              <a:gd name="connsiteY10" fmla="*/ 47018 h 2297849"/>
              <a:gd name="connsiteX11" fmla="*/ 2162908 w 3288476"/>
              <a:gd name="connsiteY11" fmla="*/ 38226 h 2297849"/>
              <a:gd name="connsiteX12" fmla="*/ 2136531 w 3288476"/>
              <a:gd name="connsiteY12" fmla="*/ 29434 h 2297849"/>
              <a:gd name="connsiteX13" fmla="*/ 2031023 w 3288476"/>
              <a:gd name="connsiteY13" fmla="*/ 20642 h 2297849"/>
              <a:gd name="connsiteX14" fmla="*/ 1925516 w 3288476"/>
              <a:gd name="connsiteY14" fmla="*/ 47018 h 2297849"/>
              <a:gd name="connsiteX15" fmla="*/ 1907931 w 3288476"/>
              <a:gd name="connsiteY15" fmla="*/ 73395 h 2297849"/>
              <a:gd name="connsiteX16" fmla="*/ 1899139 w 3288476"/>
              <a:gd name="connsiteY16" fmla="*/ 99772 h 2297849"/>
              <a:gd name="connsiteX17" fmla="*/ 1872762 w 3288476"/>
              <a:gd name="connsiteY17" fmla="*/ 117357 h 2297849"/>
              <a:gd name="connsiteX18" fmla="*/ 1837592 w 3288476"/>
              <a:gd name="connsiteY18" fmla="*/ 134942 h 2297849"/>
              <a:gd name="connsiteX19" fmla="*/ 1714500 w 3288476"/>
              <a:gd name="connsiteY19" fmla="*/ 152526 h 2297849"/>
              <a:gd name="connsiteX20" fmla="*/ 1644162 w 3288476"/>
              <a:gd name="connsiteY20" fmla="*/ 214072 h 2297849"/>
              <a:gd name="connsiteX21" fmla="*/ 1635369 w 3288476"/>
              <a:gd name="connsiteY21" fmla="*/ 337165 h 2297849"/>
              <a:gd name="connsiteX22" fmla="*/ 1600200 w 3288476"/>
              <a:gd name="connsiteY22" fmla="*/ 354749 h 2297849"/>
              <a:gd name="connsiteX23" fmla="*/ 1573823 w 3288476"/>
              <a:gd name="connsiteY23" fmla="*/ 407503 h 2297849"/>
              <a:gd name="connsiteX24" fmla="*/ 1556239 w 3288476"/>
              <a:gd name="connsiteY24" fmla="*/ 433880 h 2297849"/>
              <a:gd name="connsiteX25" fmla="*/ 1556239 w 3288476"/>
              <a:gd name="connsiteY25" fmla="*/ 820742 h 2297849"/>
              <a:gd name="connsiteX26" fmla="*/ 1573823 w 3288476"/>
              <a:gd name="connsiteY26" fmla="*/ 891080 h 2297849"/>
              <a:gd name="connsiteX27" fmla="*/ 1591408 w 3288476"/>
              <a:gd name="connsiteY27" fmla="*/ 917457 h 2297849"/>
              <a:gd name="connsiteX28" fmla="*/ 1608992 w 3288476"/>
              <a:gd name="connsiteY28" fmla="*/ 979003 h 2297849"/>
              <a:gd name="connsiteX29" fmla="*/ 1617785 w 3288476"/>
              <a:gd name="connsiteY29" fmla="*/ 1005380 h 2297849"/>
              <a:gd name="connsiteX30" fmla="*/ 1635369 w 3288476"/>
              <a:gd name="connsiteY30" fmla="*/ 1066926 h 2297849"/>
              <a:gd name="connsiteX31" fmla="*/ 1608992 w 3288476"/>
              <a:gd name="connsiteY31" fmla="*/ 1286734 h 2297849"/>
              <a:gd name="connsiteX32" fmla="*/ 1591408 w 3288476"/>
              <a:gd name="connsiteY32" fmla="*/ 1339488 h 2297849"/>
              <a:gd name="connsiteX33" fmla="*/ 1600200 w 3288476"/>
              <a:gd name="connsiteY33" fmla="*/ 1462580 h 2297849"/>
              <a:gd name="connsiteX34" fmla="*/ 1635369 w 3288476"/>
              <a:gd name="connsiteY34" fmla="*/ 1541711 h 2297849"/>
              <a:gd name="connsiteX35" fmla="*/ 1644162 w 3288476"/>
              <a:gd name="connsiteY35" fmla="*/ 1568088 h 2297849"/>
              <a:gd name="connsiteX36" fmla="*/ 1644162 w 3288476"/>
              <a:gd name="connsiteY36" fmla="*/ 1761518 h 2297849"/>
              <a:gd name="connsiteX37" fmla="*/ 1626577 w 3288476"/>
              <a:gd name="connsiteY37" fmla="*/ 1814272 h 2297849"/>
              <a:gd name="connsiteX38" fmla="*/ 1608992 w 3288476"/>
              <a:gd name="connsiteY38" fmla="*/ 1840649 h 2297849"/>
              <a:gd name="connsiteX39" fmla="*/ 1582616 w 3288476"/>
              <a:gd name="connsiteY39" fmla="*/ 1893403 h 2297849"/>
              <a:gd name="connsiteX40" fmla="*/ 1512277 w 3288476"/>
              <a:gd name="connsiteY40" fmla="*/ 1919780 h 2297849"/>
              <a:gd name="connsiteX41" fmla="*/ 1485900 w 3288476"/>
              <a:gd name="connsiteY41" fmla="*/ 1928572 h 2297849"/>
              <a:gd name="connsiteX42" fmla="*/ 1433146 w 3288476"/>
              <a:gd name="connsiteY42" fmla="*/ 1937365 h 2297849"/>
              <a:gd name="connsiteX43" fmla="*/ 1345223 w 3288476"/>
              <a:gd name="connsiteY43" fmla="*/ 1954949 h 2297849"/>
              <a:gd name="connsiteX44" fmla="*/ 1248508 w 3288476"/>
              <a:gd name="connsiteY44" fmla="*/ 1981326 h 2297849"/>
              <a:gd name="connsiteX45" fmla="*/ 1204546 w 3288476"/>
              <a:gd name="connsiteY45" fmla="*/ 1972534 h 2297849"/>
              <a:gd name="connsiteX46" fmla="*/ 1072662 w 3288476"/>
              <a:gd name="connsiteY46" fmla="*/ 1946157 h 2297849"/>
              <a:gd name="connsiteX47" fmla="*/ 1046285 w 3288476"/>
              <a:gd name="connsiteY47" fmla="*/ 1937365 h 2297849"/>
              <a:gd name="connsiteX48" fmla="*/ 1011116 w 3288476"/>
              <a:gd name="connsiteY48" fmla="*/ 1928572 h 2297849"/>
              <a:gd name="connsiteX49" fmla="*/ 791308 w 3288476"/>
              <a:gd name="connsiteY49" fmla="*/ 1937365 h 2297849"/>
              <a:gd name="connsiteX50" fmla="*/ 738554 w 3288476"/>
              <a:gd name="connsiteY50" fmla="*/ 1954949 h 2297849"/>
              <a:gd name="connsiteX51" fmla="*/ 712177 w 3288476"/>
              <a:gd name="connsiteY51" fmla="*/ 1972534 h 2297849"/>
              <a:gd name="connsiteX52" fmla="*/ 694592 w 3288476"/>
              <a:gd name="connsiteY52" fmla="*/ 1998911 h 2297849"/>
              <a:gd name="connsiteX53" fmla="*/ 580292 w 3288476"/>
              <a:gd name="connsiteY53" fmla="*/ 2025288 h 2297849"/>
              <a:gd name="connsiteX54" fmla="*/ 448408 w 3288476"/>
              <a:gd name="connsiteY54" fmla="*/ 2007703 h 2297849"/>
              <a:gd name="connsiteX55" fmla="*/ 413239 w 3288476"/>
              <a:gd name="connsiteY55" fmla="*/ 1990118 h 2297849"/>
              <a:gd name="connsiteX56" fmla="*/ 351692 w 3288476"/>
              <a:gd name="connsiteY56" fmla="*/ 1972534 h 2297849"/>
              <a:gd name="connsiteX57" fmla="*/ 202223 w 3288476"/>
              <a:gd name="connsiteY57" fmla="*/ 1954949 h 2297849"/>
              <a:gd name="connsiteX58" fmla="*/ 149469 w 3288476"/>
              <a:gd name="connsiteY58" fmla="*/ 1946157 h 2297849"/>
              <a:gd name="connsiteX59" fmla="*/ 123092 w 3288476"/>
              <a:gd name="connsiteY59" fmla="*/ 1937365 h 2297849"/>
              <a:gd name="connsiteX60" fmla="*/ 61546 w 3288476"/>
              <a:gd name="connsiteY60" fmla="*/ 1946157 h 2297849"/>
              <a:gd name="connsiteX61" fmla="*/ 52754 w 3288476"/>
              <a:gd name="connsiteY61" fmla="*/ 1972534 h 2297849"/>
              <a:gd name="connsiteX62" fmla="*/ 26377 w 3288476"/>
              <a:gd name="connsiteY62" fmla="*/ 1990118 h 2297849"/>
              <a:gd name="connsiteX63" fmla="*/ 0 w 3288476"/>
              <a:gd name="connsiteY63" fmla="*/ 2086834 h 2297849"/>
              <a:gd name="connsiteX64" fmla="*/ 17585 w 3288476"/>
              <a:gd name="connsiteY64" fmla="*/ 2174757 h 2297849"/>
              <a:gd name="connsiteX65" fmla="*/ 26377 w 3288476"/>
              <a:gd name="connsiteY65" fmla="*/ 2201134 h 2297849"/>
              <a:gd name="connsiteX66" fmla="*/ 61546 w 3288476"/>
              <a:gd name="connsiteY66" fmla="*/ 2253888 h 2297849"/>
              <a:gd name="connsiteX67" fmla="*/ 87923 w 3288476"/>
              <a:gd name="connsiteY67" fmla="*/ 2262680 h 2297849"/>
              <a:gd name="connsiteX68" fmla="*/ 114300 w 3288476"/>
              <a:gd name="connsiteY68" fmla="*/ 2280265 h 2297849"/>
              <a:gd name="connsiteX69" fmla="*/ 167054 w 3288476"/>
              <a:gd name="connsiteY69" fmla="*/ 2297849 h 2297849"/>
              <a:gd name="connsiteX70" fmla="*/ 439616 w 3288476"/>
              <a:gd name="connsiteY70" fmla="*/ 2289057 h 2297849"/>
              <a:gd name="connsiteX71" fmla="*/ 474785 w 3288476"/>
              <a:gd name="connsiteY71" fmla="*/ 2280265 h 2297849"/>
              <a:gd name="connsiteX72" fmla="*/ 553916 w 3288476"/>
              <a:gd name="connsiteY72" fmla="*/ 2253888 h 2297849"/>
              <a:gd name="connsiteX73" fmla="*/ 580292 w 3288476"/>
              <a:gd name="connsiteY73" fmla="*/ 2245095 h 2297849"/>
              <a:gd name="connsiteX74" fmla="*/ 633046 w 3288476"/>
              <a:gd name="connsiteY74" fmla="*/ 2209926 h 2297849"/>
              <a:gd name="connsiteX75" fmla="*/ 685800 w 3288476"/>
              <a:gd name="connsiteY75" fmla="*/ 2192342 h 2297849"/>
              <a:gd name="connsiteX76" fmla="*/ 712177 w 3288476"/>
              <a:gd name="connsiteY76" fmla="*/ 2183549 h 2297849"/>
              <a:gd name="connsiteX77" fmla="*/ 738554 w 3288476"/>
              <a:gd name="connsiteY77" fmla="*/ 2174757 h 2297849"/>
              <a:gd name="connsiteX78" fmla="*/ 817685 w 3288476"/>
              <a:gd name="connsiteY78" fmla="*/ 2183549 h 2297849"/>
              <a:gd name="connsiteX79" fmla="*/ 844062 w 3288476"/>
              <a:gd name="connsiteY79" fmla="*/ 2192342 h 2297849"/>
              <a:gd name="connsiteX80" fmla="*/ 879231 w 3288476"/>
              <a:gd name="connsiteY80" fmla="*/ 2201134 h 2297849"/>
              <a:gd name="connsiteX81" fmla="*/ 931985 w 3288476"/>
              <a:gd name="connsiteY81" fmla="*/ 2218718 h 2297849"/>
              <a:gd name="connsiteX82" fmla="*/ 967154 w 3288476"/>
              <a:gd name="connsiteY82" fmla="*/ 2227511 h 2297849"/>
              <a:gd name="connsiteX83" fmla="*/ 1002323 w 3288476"/>
              <a:gd name="connsiteY83" fmla="*/ 2245095 h 2297849"/>
              <a:gd name="connsiteX84" fmla="*/ 1037492 w 3288476"/>
              <a:gd name="connsiteY84" fmla="*/ 2253888 h 2297849"/>
              <a:gd name="connsiteX85" fmla="*/ 1072662 w 3288476"/>
              <a:gd name="connsiteY85" fmla="*/ 2271472 h 2297849"/>
              <a:gd name="connsiteX86" fmla="*/ 1099039 w 3288476"/>
              <a:gd name="connsiteY86" fmla="*/ 2280265 h 2297849"/>
              <a:gd name="connsiteX87" fmla="*/ 1248508 w 3288476"/>
              <a:gd name="connsiteY87" fmla="*/ 2262680 h 2297849"/>
              <a:gd name="connsiteX88" fmla="*/ 1327639 w 3288476"/>
              <a:gd name="connsiteY88" fmla="*/ 2236303 h 2297849"/>
              <a:gd name="connsiteX89" fmla="*/ 1354016 w 3288476"/>
              <a:gd name="connsiteY89" fmla="*/ 2227511 h 2297849"/>
              <a:gd name="connsiteX90" fmla="*/ 1433146 w 3288476"/>
              <a:gd name="connsiteY90" fmla="*/ 2201134 h 2297849"/>
              <a:gd name="connsiteX91" fmla="*/ 1459523 w 3288476"/>
              <a:gd name="connsiteY91" fmla="*/ 2192342 h 2297849"/>
              <a:gd name="connsiteX92" fmla="*/ 1556239 w 3288476"/>
              <a:gd name="connsiteY92" fmla="*/ 2139588 h 2297849"/>
              <a:gd name="connsiteX93" fmla="*/ 1608992 w 3288476"/>
              <a:gd name="connsiteY93" fmla="*/ 2130795 h 2297849"/>
              <a:gd name="connsiteX94" fmla="*/ 1635369 w 3288476"/>
              <a:gd name="connsiteY94" fmla="*/ 2104418 h 2297849"/>
              <a:gd name="connsiteX95" fmla="*/ 1714500 w 3288476"/>
              <a:gd name="connsiteY95" fmla="*/ 2034080 h 2297849"/>
              <a:gd name="connsiteX96" fmla="*/ 1732085 w 3288476"/>
              <a:gd name="connsiteY96" fmla="*/ 2007703 h 2297849"/>
              <a:gd name="connsiteX97" fmla="*/ 1784839 w 3288476"/>
              <a:gd name="connsiteY97" fmla="*/ 1972534 h 2297849"/>
              <a:gd name="connsiteX98" fmla="*/ 1802423 w 3288476"/>
              <a:gd name="connsiteY98" fmla="*/ 1946157 h 2297849"/>
              <a:gd name="connsiteX99" fmla="*/ 1828800 w 3288476"/>
              <a:gd name="connsiteY99" fmla="*/ 1928572 h 2297849"/>
              <a:gd name="connsiteX100" fmla="*/ 1837592 w 3288476"/>
              <a:gd name="connsiteY100" fmla="*/ 1902195 h 2297849"/>
              <a:gd name="connsiteX101" fmla="*/ 1855177 w 3288476"/>
              <a:gd name="connsiteY101" fmla="*/ 1875818 h 2297849"/>
              <a:gd name="connsiteX102" fmla="*/ 1872762 w 3288476"/>
              <a:gd name="connsiteY102" fmla="*/ 1823065 h 2297849"/>
              <a:gd name="connsiteX103" fmla="*/ 1907931 w 3288476"/>
              <a:gd name="connsiteY103" fmla="*/ 1770311 h 2297849"/>
              <a:gd name="connsiteX104" fmla="*/ 1916723 w 3288476"/>
              <a:gd name="connsiteY104" fmla="*/ 1743934 h 2297849"/>
              <a:gd name="connsiteX105" fmla="*/ 1934308 w 3288476"/>
              <a:gd name="connsiteY105" fmla="*/ 1717557 h 2297849"/>
              <a:gd name="connsiteX106" fmla="*/ 1925516 w 3288476"/>
              <a:gd name="connsiteY106" fmla="*/ 1612049 h 2297849"/>
              <a:gd name="connsiteX107" fmla="*/ 1916723 w 3288476"/>
              <a:gd name="connsiteY107" fmla="*/ 1585672 h 2297849"/>
              <a:gd name="connsiteX108" fmla="*/ 1890346 w 3288476"/>
              <a:gd name="connsiteY108" fmla="*/ 1559295 h 2297849"/>
              <a:gd name="connsiteX109" fmla="*/ 1855177 w 3288476"/>
              <a:gd name="connsiteY109" fmla="*/ 1506542 h 2297849"/>
              <a:gd name="connsiteX110" fmla="*/ 1837592 w 3288476"/>
              <a:gd name="connsiteY110" fmla="*/ 1453788 h 2297849"/>
              <a:gd name="connsiteX111" fmla="*/ 1820008 w 3288476"/>
              <a:gd name="connsiteY111" fmla="*/ 1401034 h 2297849"/>
              <a:gd name="connsiteX112" fmla="*/ 1811216 w 3288476"/>
              <a:gd name="connsiteY112" fmla="*/ 1374657 h 2297849"/>
              <a:gd name="connsiteX113" fmla="*/ 1820008 w 3288476"/>
              <a:gd name="connsiteY113" fmla="*/ 1216395 h 2297849"/>
              <a:gd name="connsiteX114" fmla="*/ 1820008 w 3288476"/>
              <a:gd name="connsiteY114" fmla="*/ 1066926 h 2297849"/>
              <a:gd name="connsiteX115" fmla="*/ 1784839 w 3288476"/>
              <a:gd name="connsiteY115" fmla="*/ 979003 h 2297849"/>
              <a:gd name="connsiteX116" fmla="*/ 1767254 w 3288476"/>
              <a:gd name="connsiteY116" fmla="*/ 952626 h 2297849"/>
              <a:gd name="connsiteX117" fmla="*/ 1758462 w 3288476"/>
              <a:gd name="connsiteY117" fmla="*/ 926249 h 2297849"/>
              <a:gd name="connsiteX118" fmla="*/ 1758462 w 3288476"/>
              <a:gd name="connsiteY118" fmla="*/ 724026 h 2297849"/>
              <a:gd name="connsiteX119" fmla="*/ 1767254 w 3288476"/>
              <a:gd name="connsiteY119" fmla="*/ 697649 h 2297849"/>
              <a:gd name="connsiteX120" fmla="*/ 1776046 w 3288476"/>
              <a:gd name="connsiteY120" fmla="*/ 495426 h 2297849"/>
              <a:gd name="connsiteX121" fmla="*/ 1793631 w 3288476"/>
              <a:gd name="connsiteY121" fmla="*/ 469049 h 2297849"/>
              <a:gd name="connsiteX122" fmla="*/ 1802423 w 3288476"/>
              <a:gd name="connsiteY122" fmla="*/ 442672 h 2297849"/>
              <a:gd name="connsiteX123" fmla="*/ 1828800 w 3288476"/>
              <a:gd name="connsiteY123" fmla="*/ 425088 h 2297849"/>
              <a:gd name="connsiteX124" fmla="*/ 1837592 w 3288476"/>
              <a:gd name="connsiteY124" fmla="*/ 389918 h 2297849"/>
              <a:gd name="connsiteX125" fmla="*/ 1907931 w 3288476"/>
              <a:gd name="connsiteY125" fmla="*/ 310788 h 2297849"/>
              <a:gd name="connsiteX126" fmla="*/ 1969477 w 3288476"/>
              <a:gd name="connsiteY126" fmla="*/ 301995 h 2297849"/>
              <a:gd name="connsiteX127" fmla="*/ 1995854 w 3288476"/>
              <a:gd name="connsiteY127" fmla="*/ 284411 h 2297849"/>
              <a:gd name="connsiteX128" fmla="*/ 2031023 w 3288476"/>
              <a:gd name="connsiteY128" fmla="*/ 275618 h 2297849"/>
              <a:gd name="connsiteX129" fmla="*/ 2066192 w 3288476"/>
              <a:gd name="connsiteY129" fmla="*/ 258034 h 2297849"/>
              <a:gd name="connsiteX130" fmla="*/ 2171700 w 3288476"/>
              <a:gd name="connsiteY130" fmla="*/ 275618 h 2297849"/>
              <a:gd name="connsiteX131" fmla="*/ 2215662 w 3288476"/>
              <a:gd name="connsiteY131" fmla="*/ 284411 h 2297849"/>
              <a:gd name="connsiteX132" fmla="*/ 2277208 w 3288476"/>
              <a:gd name="connsiteY132" fmla="*/ 293203 h 2297849"/>
              <a:gd name="connsiteX133" fmla="*/ 2303585 w 3288476"/>
              <a:gd name="connsiteY133" fmla="*/ 301995 h 2297849"/>
              <a:gd name="connsiteX134" fmla="*/ 2584939 w 3288476"/>
              <a:gd name="connsiteY134" fmla="*/ 301995 h 2297849"/>
              <a:gd name="connsiteX135" fmla="*/ 2690446 w 3288476"/>
              <a:gd name="connsiteY135" fmla="*/ 275618 h 2297849"/>
              <a:gd name="connsiteX136" fmla="*/ 2769577 w 3288476"/>
              <a:gd name="connsiteY136" fmla="*/ 231657 h 2297849"/>
              <a:gd name="connsiteX137" fmla="*/ 2795954 w 3288476"/>
              <a:gd name="connsiteY137" fmla="*/ 214072 h 2297849"/>
              <a:gd name="connsiteX138" fmla="*/ 2848708 w 3288476"/>
              <a:gd name="connsiteY138" fmla="*/ 196488 h 2297849"/>
              <a:gd name="connsiteX139" fmla="*/ 3050931 w 3288476"/>
              <a:gd name="connsiteY139" fmla="*/ 170111 h 2297849"/>
              <a:gd name="connsiteX140" fmla="*/ 3077308 w 3288476"/>
              <a:gd name="connsiteY140" fmla="*/ 161318 h 2297849"/>
              <a:gd name="connsiteX141" fmla="*/ 3112477 w 3288476"/>
              <a:gd name="connsiteY141" fmla="*/ 152526 h 2297849"/>
              <a:gd name="connsiteX142" fmla="*/ 3165231 w 3288476"/>
              <a:gd name="connsiteY142" fmla="*/ 134942 h 2297849"/>
              <a:gd name="connsiteX143" fmla="*/ 3191608 w 3288476"/>
              <a:gd name="connsiteY143" fmla="*/ 117357 h 2297849"/>
              <a:gd name="connsiteX144" fmla="*/ 3217985 w 3288476"/>
              <a:gd name="connsiteY144" fmla="*/ 82188 h 2297849"/>
              <a:gd name="connsiteX145" fmla="*/ 3270739 w 3288476"/>
              <a:gd name="connsiteY145" fmla="*/ 73395 h 2297849"/>
              <a:gd name="connsiteX146" fmla="*/ 3288323 w 3288476"/>
              <a:gd name="connsiteY146" fmla="*/ 47018 h 2297849"/>
              <a:gd name="connsiteX147" fmla="*/ 3261946 w 3288476"/>
              <a:gd name="connsiteY147" fmla="*/ 20642 h 2297849"/>
              <a:gd name="connsiteX148" fmla="*/ 3077308 w 3288476"/>
              <a:gd name="connsiteY148" fmla="*/ 3057 h 2297849"/>
              <a:gd name="connsiteX149" fmla="*/ 2945423 w 3288476"/>
              <a:gd name="connsiteY149" fmla="*/ 20642 h 2297849"/>
              <a:gd name="connsiteX150" fmla="*/ 3059723 w 3288476"/>
              <a:gd name="connsiteY150" fmla="*/ 3057 h 2297849"/>
              <a:gd name="connsiteX151" fmla="*/ 3050931 w 3288476"/>
              <a:gd name="connsiteY151" fmla="*/ 20642 h 2297849"/>
              <a:gd name="connsiteX152" fmla="*/ 3050931 w 3288476"/>
              <a:gd name="connsiteY152" fmla="*/ 20642 h 229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288476" h="2297849">
                <a:moveTo>
                  <a:pt x="3138854" y="3057"/>
                </a:moveTo>
                <a:lnTo>
                  <a:pt x="3138854" y="3057"/>
                </a:lnTo>
                <a:cubicBezTo>
                  <a:pt x="3045069" y="5988"/>
                  <a:pt x="2951330" y="11849"/>
                  <a:pt x="2857500" y="11849"/>
                </a:cubicBezTo>
                <a:cubicBezTo>
                  <a:pt x="2839673" y="11849"/>
                  <a:pt x="2822573" y="3057"/>
                  <a:pt x="2804746" y="3057"/>
                </a:cubicBezTo>
                <a:cubicBezTo>
                  <a:pt x="2766533" y="3057"/>
                  <a:pt x="2728546" y="8918"/>
                  <a:pt x="2690446" y="11849"/>
                </a:cubicBezTo>
                <a:cubicBezTo>
                  <a:pt x="2605526" y="40158"/>
                  <a:pt x="2737566" y="-5240"/>
                  <a:pt x="2628900" y="38226"/>
                </a:cubicBezTo>
                <a:cubicBezTo>
                  <a:pt x="2611690" y="45110"/>
                  <a:pt x="2593731" y="49949"/>
                  <a:pt x="2576146" y="55811"/>
                </a:cubicBezTo>
                <a:cubicBezTo>
                  <a:pt x="2567354" y="58742"/>
                  <a:pt x="2558857" y="62785"/>
                  <a:pt x="2549769" y="64603"/>
                </a:cubicBezTo>
                <a:cubicBezTo>
                  <a:pt x="2496720" y="75213"/>
                  <a:pt x="2519985" y="68669"/>
                  <a:pt x="2479431" y="82188"/>
                </a:cubicBezTo>
                <a:cubicBezTo>
                  <a:pt x="2455911" y="80804"/>
                  <a:pt x="2298504" y="74138"/>
                  <a:pt x="2250831" y="64603"/>
                </a:cubicBezTo>
                <a:cubicBezTo>
                  <a:pt x="2232655" y="60968"/>
                  <a:pt x="2216059" y="51513"/>
                  <a:pt x="2198077" y="47018"/>
                </a:cubicBezTo>
                <a:cubicBezTo>
                  <a:pt x="2186354" y="44087"/>
                  <a:pt x="2174527" y="41546"/>
                  <a:pt x="2162908" y="38226"/>
                </a:cubicBezTo>
                <a:cubicBezTo>
                  <a:pt x="2153997" y="35680"/>
                  <a:pt x="2145718" y="30659"/>
                  <a:pt x="2136531" y="29434"/>
                </a:cubicBezTo>
                <a:cubicBezTo>
                  <a:pt x="2101549" y="24770"/>
                  <a:pt x="2066192" y="23573"/>
                  <a:pt x="2031023" y="20642"/>
                </a:cubicBezTo>
                <a:cubicBezTo>
                  <a:pt x="1987030" y="25530"/>
                  <a:pt x="1955802" y="16732"/>
                  <a:pt x="1925516" y="47018"/>
                </a:cubicBezTo>
                <a:cubicBezTo>
                  <a:pt x="1918044" y="54490"/>
                  <a:pt x="1913793" y="64603"/>
                  <a:pt x="1907931" y="73395"/>
                </a:cubicBezTo>
                <a:cubicBezTo>
                  <a:pt x="1905000" y="82187"/>
                  <a:pt x="1904929" y="92535"/>
                  <a:pt x="1899139" y="99772"/>
                </a:cubicBezTo>
                <a:cubicBezTo>
                  <a:pt x="1892538" y="108024"/>
                  <a:pt x="1881937" y="112114"/>
                  <a:pt x="1872762" y="117357"/>
                </a:cubicBezTo>
                <a:cubicBezTo>
                  <a:pt x="1861382" y="123860"/>
                  <a:pt x="1849865" y="130340"/>
                  <a:pt x="1837592" y="134942"/>
                </a:cubicBezTo>
                <a:cubicBezTo>
                  <a:pt x="1802824" y="147980"/>
                  <a:pt x="1743820" y="149594"/>
                  <a:pt x="1714500" y="152526"/>
                </a:cubicBezTo>
                <a:cubicBezTo>
                  <a:pt x="1652954" y="193556"/>
                  <a:pt x="1673469" y="170110"/>
                  <a:pt x="1644162" y="214072"/>
                </a:cubicBezTo>
                <a:cubicBezTo>
                  <a:pt x="1641231" y="255103"/>
                  <a:pt x="1647639" y="297902"/>
                  <a:pt x="1635369" y="337165"/>
                </a:cubicBezTo>
                <a:cubicBezTo>
                  <a:pt x="1631460" y="349675"/>
                  <a:pt x="1610269" y="346358"/>
                  <a:pt x="1600200" y="354749"/>
                </a:cubicBezTo>
                <a:cubicBezTo>
                  <a:pt x="1578606" y="372744"/>
                  <a:pt x="1584966" y="385216"/>
                  <a:pt x="1573823" y="407503"/>
                </a:cubicBezTo>
                <a:cubicBezTo>
                  <a:pt x="1569097" y="416954"/>
                  <a:pt x="1562100" y="425088"/>
                  <a:pt x="1556239" y="433880"/>
                </a:cubicBezTo>
                <a:cubicBezTo>
                  <a:pt x="1543063" y="618323"/>
                  <a:pt x="1542043" y="572313"/>
                  <a:pt x="1556239" y="820742"/>
                </a:cubicBezTo>
                <a:cubicBezTo>
                  <a:pt x="1556886" y="832068"/>
                  <a:pt x="1566484" y="876402"/>
                  <a:pt x="1573823" y="891080"/>
                </a:cubicBezTo>
                <a:cubicBezTo>
                  <a:pt x="1578549" y="900532"/>
                  <a:pt x="1585546" y="908665"/>
                  <a:pt x="1591408" y="917457"/>
                </a:cubicBezTo>
                <a:cubicBezTo>
                  <a:pt x="1612495" y="980720"/>
                  <a:pt x="1586904" y="901696"/>
                  <a:pt x="1608992" y="979003"/>
                </a:cubicBezTo>
                <a:cubicBezTo>
                  <a:pt x="1611538" y="987914"/>
                  <a:pt x="1615239" y="996469"/>
                  <a:pt x="1617785" y="1005380"/>
                </a:cubicBezTo>
                <a:cubicBezTo>
                  <a:pt x="1639873" y="1082687"/>
                  <a:pt x="1614282" y="1003663"/>
                  <a:pt x="1635369" y="1066926"/>
                </a:cubicBezTo>
                <a:cubicBezTo>
                  <a:pt x="1631031" y="1131992"/>
                  <a:pt x="1630848" y="1221165"/>
                  <a:pt x="1608992" y="1286734"/>
                </a:cubicBezTo>
                <a:lnTo>
                  <a:pt x="1591408" y="1339488"/>
                </a:lnTo>
                <a:cubicBezTo>
                  <a:pt x="1594339" y="1380519"/>
                  <a:pt x="1594098" y="1421900"/>
                  <a:pt x="1600200" y="1462580"/>
                </a:cubicBezTo>
                <a:cubicBezTo>
                  <a:pt x="1609921" y="1527384"/>
                  <a:pt x="1613892" y="1498756"/>
                  <a:pt x="1635369" y="1541711"/>
                </a:cubicBezTo>
                <a:cubicBezTo>
                  <a:pt x="1639514" y="1550001"/>
                  <a:pt x="1641231" y="1559296"/>
                  <a:pt x="1644162" y="1568088"/>
                </a:cubicBezTo>
                <a:cubicBezTo>
                  <a:pt x="1655047" y="1655173"/>
                  <a:pt x="1659875" y="1656763"/>
                  <a:pt x="1644162" y="1761518"/>
                </a:cubicBezTo>
                <a:cubicBezTo>
                  <a:pt x="1641412" y="1779849"/>
                  <a:pt x="1636859" y="1798849"/>
                  <a:pt x="1626577" y="1814272"/>
                </a:cubicBezTo>
                <a:lnTo>
                  <a:pt x="1608992" y="1840649"/>
                </a:lnTo>
                <a:cubicBezTo>
                  <a:pt x="1602991" y="1858652"/>
                  <a:pt x="1598348" y="1880293"/>
                  <a:pt x="1582616" y="1893403"/>
                </a:cubicBezTo>
                <a:cubicBezTo>
                  <a:pt x="1561237" y="1911219"/>
                  <a:pt x="1537483" y="1912579"/>
                  <a:pt x="1512277" y="1919780"/>
                </a:cubicBezTo>
                <a:cubicBezTo>
                  <a:pt x="1503366" y="1922326"/>
                  <a:pt x="1494947" y="1926561"/>
                  <a:pt x="1485900" y="1928572"/>
                </a:cubicBezTo>
                <a:cubicBezTo>
                  <a:pt x="1468497" y="1932439"/>
                  <a:pt x="1450668" y="1934080"/>
                  <a:pt x="1433146" y="1937365"/>
                </a:cubicBezTo>
                <a:cubicBezTo>
                  <a:pt x="1403770" y="1942873"/>
                  <a:pt x="1374531" y="1949088"/>
                  <a:pt x="1345223" y="1954949"/>
                </a:cubicBezTo>
                <a:cubicBezTo>
                  <a:pt x="1309911" y="1969074"/>
                  <a:pt x="1288364" y="1981326"/>
                  <a:pt x="1248508" y="1981326"/>
                </a:cubicBezTo>
                <a:cubicBezTo>
                  <a:pt x="1233564" y="1981326"/>
                  <a:pt x="1219249" y="1975207"/>
                  <a:pt x="1204546" y="1972534"/>
                </a:cubicBezTo>
                <a:cubicBezTo>
                  <a:pt x="1133437" y="1959606"/>
                  <a:pt x="1156618" y="1967146"/>
                  <a:pt x="1072662" y="1946157"/>
                </a:cubicBezTo>
                <a:cubicBezTo>
                  <a:pt x="1063671" y="1943909"/>
                  <a:pt x="1055196" y="1939911"/>
                  <a:pt x="1046285" y="1937365"/>
                </a:cubicBezTo>
                <a:cubicBezTo>
                  <a:pt x="1034666" y="1934045"/>
                  <a:pt x="1022839" y="1931503"/>
                  <a:pt x="1011116" y="1928572"/>
                </a:cubicBezTo>
                <a:cubicBezTo>
                  <a:pt x="937847" y="1931503"/>
                  <a:pt x="864295" y="1930302"/>
                  <a:pt x="791308" y="1937365"/>
                </a:cubicBezTo>
                <a:cubicBezTo>
                  <a:pt x="772858" y="1939150"/>
                  <a:pt x="738554" y="1954949"/>
                  <a:pt x="738554" y="1954949"/>
                </a:cubicBezTo>
                <a:cubicBezTo>
                  <a:pt x="729762" y="1960811"/>
                  <a:pt x="719649" y="1965062"/>
                  <a:pt x="712177" y="1972534"/>
                </a:cubicBezTo>
                <a:cubicBezTo>
                  <a:pt x="704705" y="1980006"/>
                  <a:pt x="704044" y="1994185"/>
                  <a:pt x="694592" y="1998911"/>
                </a:cubicBezTo>
                <a:cubicBezTo>
                  <a:pt x="680458" y="2005978"/>
                  <a:pt x="604233" y="2020499"/>
                  <a:pt x="580292" y="2025288"/>
                </a:cubicBezTo>
                <a:cubicBezTo>
                  <a:pt x="559547" y="2023213"/>
                  <a:pt x="479623" y="2018108"/>
                  <a:pt x="448408" y="2007703"/>
                </a:cubicBezTo>
                <a:cubicBezTo>
                  <a:pt x="435974" y="2003558"/>
                  <a:pt x="425286" y="1995281"/>
                  <a:pt x="413239" y="1990118"/>
                </a:cubicBezTo>
                <a:cubicBezTo>
                  <a:pt x="399935" y="1984416"/>
                  <a:pt x="363860" y="1974562"/>
                  <a:pt x="351692" y="1972534"/>
                </a:cubicBezTo>
                <a:cubicBezTo>
                  <a:pt x="314978" y="1966415"/>
                  <a:pt x="237493" y="1959652"/>
                  <a:pt x="202223" y="1954949"/>
                </a:cubicBezTo>
                <a:cubicBezTo>
                  <a:pt x="184552" y="1952593"/>
                  <a:pt x="166872" y="1950024"/>
                  <a:pt x="149469" y="1946157"/>
                </a:cubicBezTo>
                <a:cubicBezTo>
                  <a:pt x="140422" y="1944147"/>
                  <a:pt x="131884" y="1940296"/>
                  <a:pt x="123092" y="1937365"/>
                </a:cubicBezTo>
                <a:cubicBezTo>
                  <a:pt x="102577" y="1940296"/>
                  <a:pt x="80082" y="1936889"/>
                  <a:pt x="61546" y="1946157"/>
                </a:cubicBezTo>
                <a:cubicBezTo>
                  <a:pt x="53257" y="1950302"/>
                  <a:pt x="58544" y="1965297"/>
                  <a:pt x="52754" y="1972534"/>
                </a:cubicBezTo>
                <a:cubicBezTo>
                  <a:pt x="46153" y="1980785"/>
                  <a:pt x="35169" y="1984257"/>
                  <a:pt x="26377" y="1990118"/>
                </a:cubicBezTo>
                <a:cubicBezTo>
                  <a:pt x="4066" y="2057049"/>
                  <a:pt x="12427" y="2024696"/>
                  <a:pt x="0" y="2086834"/>
                </a:cubicBezTo>
                <a:cubicBezTo>
                  <a:pt x="6911" y="2128300"/>
                  <a:pt x="7090" y="2138024"/>
                  <a:pt x="17585" y="2174757"/>
                </a:cubicBezTo>
                <a:cubicBezTo>
                  <a:pt x="20131" y="2183668"/>
                  <a:pt x="21876" y="2193032"/>
                  <a:pt x="26377" y="2201134"/>
                </a:cubicBezTo>
                <a:cubicBezTo>
                  <a:pt x="36640" y="2219609"/>
                  <a:pt x="41496" y="2247205"/>
                  <a:pt x="61546" y="2253888"/>
                </a:cubicBezTo>
                <a:lnTo>
                  <a:pt x="87923" y="2262680"/>
                </a:lnTo>
                <a:cubicBezTo>
                  <a:pt x="96715" y="2268542"/>
                  <a:pt x="104644" y="2275973"/>
                  <a:pt x="114300" y="2280265"/>
                </a:cubicBezTo>
                <a:cubicBezTo>
                  <a:pt x="131238" y="2287793"/>
                  <a:pt x="167054" y="2297849"/>
                  <a:pt x="167054" y="2297849"/>
                </a:cubicBezTo>
                <a:cubicBezTo>
                  <a:pt x="257908" y="2294918"/>
                  <a:pt x="348863" y="2294243"/>
                  <a:pt x="439616" y="2289057"/>
                </a:cubicBezTo>
                <a:cubicBezTo>
                  <a:pt x="451680" y="2288368"/>
                  <a:pt x="463211" y="2283737"/>
                  <a:pt x="474785" y="2280265"/>
                </a:cubicBezTo>
                <a:cubicBezTo>
                  <a:pt x="501416" y="2272276"/>
                  <a:pt x="527539" y="2262681"/>
                  <a:pt x="553916" y="2253888"/>
                </a:cubicBezTo>
                <a:cubicBezTo>
                  <a:pt x="562708" y="2250957"/>
                  <a:pt x="572581" y="2250236"/>
                  <a:pt x="580292" y="2245095"/>
                </a:cubicBezTo>
                <a:cubicBezTo>
                  <a:pt x="597877" y="2233372"/>
                  <a:pt x="612996" y="2216609"/>
                  <a:pt x="633046" y="2209926"/>
                </a:cubicBezTo>
                <a:lnTo>
                  <a:pt x="685800" y="2192342"/>
                </a:lnTo>
                <a:lnTo>
                  <a:pt x="712177" y="2183549"/>
                </a:lnTo>
                <a:lnTo>
                  <a:pt x="738554" y="2174757"/>
                </a:lnTo>
                <a:cubicBezTo>
                  <a:pt x="764931" y="2177688"/>
                  <a:pt x="791507" y="2179186"/>
                  <a:pt x="817685" y="2183549"/>
                </a:cubicBezTo>
                <a:cubicBezTo>
                  <a:pt x="826827" y="2185073"/>
                  <a:pt x="835151" y="2189796"/>
                  <a:pt x="844062" y="2192342"/>
                </a:cubicBezTo>
                <a:cubicBezTo>
                  <a:pt x="855681" y="2195662"/>
                  <a:pt x="867657" y="2197662"/>
                  <a:pt x="879231" y="2201134"/>
                </a:cubicBezTo>
                <a:cubicBezTo>
                  <a:pt x="896985" y="2206460"/>
                  <a:pt x="914003" y="2214222"/>
                  <a:pt x="931985" y="2218718"/>
                </a:cubicBezTo>
                <a:cubicBezTo>
                  <a:pt x="943708" y="2221649"/>
                  <a:pt x="955840" y="2223268"/>
                  <a:pt x="967154" y="2227511"/>
                </a:cubicBezTo>
                <a:cubicBezTo>
                  <a:pt x="979426" y="2232113"/>
                  <a:pt x="990051" y="2240493"/>
                  <a:pt x="1002323" y="2245095"/>
                </a:cubicBezTo>
                <a:cubicBezTo>
                  <a:pt x="1013637" y="2249338"/>
                  <a:pt x="1026178" y="2249645"/>
                  <a:pt x="1037492" y="2253888"/>
                </a:cubicBezTo>
                <a:cubicBezTo>
                  <a:pt x="1049764" y="2258490"/>
                  <a:pt x="1060615" y="2266309"/>
                  <a:pt x="1072662" y="2271472"/>
                </a:cubicBezTo>
                <a:cubicBezTo>
                  <a:pt x="1081181" y="2275123"/>
                  <a:pt x="1090247" y="2277334"/>
                  <a:pt x="1099039" y="2280265"/>
                </a:cubicBezTo>
                <a:cubicBezTo>
                  <a:pt x="1126008" y="2277813"/>
                  <a:pt x="1212010" y="2272413"/>
                  <a:pt x="1248508" y="2262680"/>
                </a:cubicBezTo>
                <a:cubicBezTo>
                  <a:pt x="1275373" y="2255516"/>
                  <a:pt x="1301262" y="2245095"/>
                  <a:pt x="1327639" y="2236303"/>
                </a:cubicBezTo>
                <a:lnTo>
                  <a:pt x="1354016" y="2227511"/>
                </a:lnTo>
                <a:lnTo>
                  <a:pt x="1433146" y="2201134"/>
                </a:lnTo>
                <a:lnTo>
                  <a:pt x="1459523" y="2192342"/>
                </a:lnTo>
                <a:cubicBezTo>
                  <a:pt x="1486269" y="2174511"/>
                  <a:pt x="1529639" y="2144022"/>
                  <a:pt x="1556239" y="2139588"/>
                </a:cubicBezTo>
                <a:lnTo>
                  <a:pt x="1608992" y="2130795"/>
                </a:lnTo>
                <a:cubicBezTo>
                  <a:pt x="1617784" y="2122003"/>
                  <a:pt x="1625817" y="2112378"/>
                  <a:pt x="1635369" y="2104418"/>
                </a:cubicBezTo>
                <a:cubicBezTo>
                  <a:pt x="1675014" y="2071381"/>
                  <a:pt x="1671746" y="2098210"/>
                  <a:pt x="1714500" y="2034080"/>
                </a:cubicBezTo>
                <a:cubicBezTo>
                  <a:pt x="1720362" y="2025288"/>
                  <a:pt x="1724132" y="2014661"/>
                  <a:pt x="1732085" y="2007703"/>
                </a:cubicBezTo>
                <a:cubicBezTo>
                  <a:pt x="1747990" y="1993786"/>
                  <a:pt x="1784839" y="1972534"/>
                  <a:pt x="1784839" y="1972534"/>
                </a:cubicBezTo>
                <a:cubicBezTo>
                  <a:pt x="1790700" y="1963742"/>
                  <a:pt x="1794951" y="1953629"/>
                  <a:pt x="1802423" y="1946157"/>
                </a:cubicBezTo>
                <a:cubicBezTo>
                  <a:pt x="1809895" y="1938685"/>
                  <a:pt x="1822199" y="1936824"/>
                  <a:pt x="1828800" y="1928572"/>
                </a:cubicBezTo>
                <a:cubicBezTo>
                  <a:pt x="1834590" y="1921335"/>
                  <a:pt x="1833447" y="1910484"/>
                  <a:pt x="1837592" y="1902195"/>
                </a:cubicBezTo>
                <a:cubicBezTo>
                  <a:pt x="1842318" y="1892743"/>
                  <a:pt x="1849315" y="1884610"/>
                  <a:pt x="1855177" y="1875818"/>
                </a:cubicBezTo>
                <a:cubicBezTo>
                  <a:pt x="1861039" y="1858234"/>
                  <a:pt x="1862480" y="1838488"/>
                  <a:pt x="1872762" y="1823065"/>
                </a:cubicBezTo>
                <a:lnTo>
                  <a:pt x="1907931" y="1770311"/>
                </a:lnTo>
                <a:cubicBezTo>
                  <a:pt x="1910862" y="1761519"/>
                  <a:pt x="1912578" y="1752223"/>
                  <a:pt x="1916723" y="1743934"/>
                </a:cubicBezTo>
                <a:cubicBezTo>
                  <a:pt x="1921449" y="1734482"/>
                  <a:pt x="1933605" y="1728101"/>
                  <a:pt x="1934308" y="1717557"/>
                </a:cubicBezTo>
                <a:cubicBezTo>
                  <a:pt x="1936656" y="1682344"/>
                  <a:pt x="1930180" y="1647031"/>
                  <a:pt x="1925516" y="1612049"/>
                </a:cubicBezTo>
                <a:cubicBezTo>
                  <a:pt x="1924291" y="1602862"/>
                  <a:pt x="1921864" y="1593383"/>
                  <a:pt x="1916723" y="1585672"/>
                </a:cubicBezTo>
                <a:cubicBezTo>
                  <a:pt x="1909826" y="1575326"/>
                  <a:pt x="1899138" y="1568087"/>
                  <a:pt x="1890346" y="1559295"/>
                </a:cubicBezTo>
                <a:cubicBezTo>
                  <a:pt x="1861261" y="1472036"/>
                  <a:pt x="1910058" y="1605327"/>
                  <a:pt x="1855177" y="1506542"/>
                </a:cubicBezTo>
                <a:cubicBezTo>
                  <a:pt x="1846175" y="1490339"/>
                  <a:pt x="1843454" y="1471373"/>
                  <a:pt x="1837592" y="1453788"/>
                </a:cubicBezTo>
                <a:lnTo>
                  <a:pt x="1820008" y="1401034"/>
                </a:lnTo>
                <a:lnTo>
                  <a:pt x="1811216" y="1374657"/>
                </a:lnTo>
                <a:cubicBezTo>
                  <a:pt x="1814147" y="1321903"/>
                  <a:pt x="1815225" y="1269013"/>
                  <a:pt x="1820008" y="1216395"/>
                </a:cubicBezTo>
                <a:cubicBezTo>
                  <a:pt x="1829592" y="1110966"/>
                  <a:pt x="1856529" y="1298225"/>
                  <a:pt x="1820008" y="1066926"/>
                </a:cubicBezTo>
                <a:cubicBezTo>
                  <a:pt x="1816078" y="1042038"/>
                  <a:pt x="1798126" y="1002255"/>
                  <a:pt x="1784839" y="979003"/>
                </a:cubicBezTo>
                <a:cubicBezTo>
                  <a:pt x="1779596" y="969828"/>
                  <a:pt x="1773116" y="961418"/>
                  <a:pt x="1767254" y="952626"/>
                </a:cubicBezTo>
                <a:cubicBezTo>
                  <a:pt x="1764323" y="943834"/>
                  <a:pt x="1760280" y="935337"/>
                  <a:pt x="1758462" y="926249"/>
                </a:cubicBezTo>
                <a:cubicBezTo>
                  <a:pt x="1742889" y="848386"/>
                  <a:pt x="1748682" y="816931"/>
                  <a:pt x="1758462" y="724026"/>
                </a:cubicBezTo>
                <a:cubicBezTo>
                  <a:pt x="1759432" y="714809"/>
                  <a:pt x="1764323" y="706441"/>
                  <a:pt x="1767254" y="697649"/>
                </a:cubicBezTo>
                <a:cubicBezTo>
                  <a:pt x="1770185" y="630241"/>
                  <a:pt x="1768312" y="562453"/>
                  <a:pt x="1776046" y="495426"/>
                </a:cubicBezTo>
                <a:cubicBezTo>
                  <a:pt x="1777257" y="484929"/>
                  <a:pt x="1788905" y="478501"/>
                  <a:pt x="1793631" y="469049"/>
                </a:cubicBezTo>
                <a:cubicBezTo>
                  <a:pt x="1797776" y="460760"/>
                  <a:pt x="1796633" y="449909"/>
                  <a:pt x="1802423" y="442672"/>
                </a:cubicBezTo>
                <a:cubicBezTo>
                  <a:pt x="1809024" y="434421"/>
                  <a:pt x="1820008" y="430949"/>
                  <a:pt x="1828800" y="425088"/>
                </a:cubicBezTo>
                <a:cubicBezTo>
                  <a:pt x="1831731" y="413365"/>
                  <a:pt x="1832188" y="400726"/>
                  <a:pt x="1837592" y="389918"/>
                </a:cubicBezTo>
                <a:cubicBezTo>
                  <a:pt x="1849926" y="365250"/>
                  <a:pt x="1877325" y="321918"/>
                  <a:pt x="1907931" y="310788"/>
                </a:cubicBezTo>
                <a:cubicBezTo>
                  <a:pt x="1927407" y="303706"/>
                  <a:pt x="1948962" y="304926"/>
                  <a:pt x="1969477" y="301995"/>
                </a:cubicBezTo>
                <a:cubicBezTo>
                  <a:pt x="1978269" y="296134"/>
                  <a:pt x="1986141" y="288574"/>
                  <a:pt x="1995854" y="284411"/>
                </a:cubicBezTo>
                <a:cubicBezTo>
                  <a:pt x="2006961" y="279651"/>
                  <a:pt x="2019709" y="279861"/>
                  <a:pt x="2031023" y="275618"/>
                </a:cubicBezTo>
                <a:cubicBezTo>
                  <a:pt x="2043295" y="271016"/>
                  <a:pt x="2054469" y="263895"/>
                  <a:pt x="2066192" y="258034"/>
                </a:cubicBezTo>
                <a:cubicBezTo>
                  <a:pt x="2101361" y="263895"/>
                  <a:pt x="2136738" y="268625"/>
                  <a:pt x="2171700" y="275618"/>
                </a:cubicBezTo>
                <a:cubicBezTo>
                  <a:pt x="2186354" y="278549"/>
                  <a:pt x="2200921" y="281954"/>
                  <a:pt x="2215662" y="284411"/>
                </a:cubicBezTo>
                <a:cubicBezTo>
                  <a:pt x="2236104" y="287818"/>
                  <a:pt x="2256693" y="290272"/>
                  <a:pt x="2277208" y="293203"/>
                </a:cubicBezTo>
                <a:cubicBezTo>
                  <a:pt x="2286000" y="296134"/>
                  <a:pt x="2294381" y="300912"/>
                  <a:pt x="2303585" y="301995"/>
                </a:cubicBezTo>
                <a:cubicBezTo>
                  <a:pt x="2432473" y="317159"/>
                  <a:pt x="2445851" y="309723"/>
                  <a:pt x="2584939" y="301995"/>
                </a:cubicBezTo>
                <a:cubicBezTo>
                  <a:pt x="2611310" y="297600"/>
                  <a:pt x="2667223" y="291100"/>
                  <a:pt x="2690446" y="275618"/>
                </a:cubicBezTo>
                <a:cubicBezTo>
                  <a:pt x="2750911" y="235308"/>
                  <a:pt x="2723150" y="247132"/>
                  <a:pt x="2769577" y="231657"/>
                </a:cubicBezTo>
                <a:cubicBezTo>
                  <a:pt x="2778369" y="225795"/>
                  <a:pt x="2786298" y="218364"/>
                  <a:pt x="2795954" y="214072"/>
                </a:cubicBezTo>
                <a:cubicBezTo>
                  <a:pt x="2812892" y="206544"/>
                  <a:pt x="2830424" y="199535"/>
                  <a:pt x="2848708" y="196488"/>
                </a:cubicBezTo>
                <a:cubicBezTo>
                  <a:pt x="2986147" y="173581"/>
                  <a:pt x="2918708" y="182131"/>
                  <a:pt x="3050931" y="170111"/>
                </a:cubicBezTo>
                <a:cubicBezTo>
                  <a:pt x="3059723" y="167180"/>
                  <a:pt x="3068397" y="163864"/>
                  <a:pt x="3077308" y="161318"/>
                </a:cubicBezTo>
                <a:cubicBezTo>
                  <a:pt x="3088927" y="157998"/>
                  <a:pt x="3100903" y="155998"/>
                  <a:pt x="3112477" y="152526"/>
                </a:cubicBezTo>
                <a:cubicBezTo>
                  <a:pt x="3130231" y="147200"/>
                  <a:pt x="3165231" y="134942"/>
                  <a:pt x="3165231" y="134942"/>
                </a:cubicBezTo>
                <a:cubicBezTo>
                  <a:pt x="3174023" y="129080"/>
                  <a:pt x="3184136" y="124829"/>
                  <a:pt x="3191608" y="117357"/>
                </a:cubicBezTo>
                <a:cubicBezTo>
                  <a:pt x="3201970" y="106995"/>
                  <a:pt x="3205175" y="89305"/>
                  <a:pt x="3217985" y="82188"/>
                </a:cubicBezTo>
                <a:cubicBezTo>
                  <a:pt x="3233569" y="73530"/>
                  <a:pt x="3253154" y="76326"/>
                  <a:pt x="3270739" y="73395"/>
                </a:cubicBezTo>
                <a:cubicBezTo>
                  <a:pt x="3276600" y="64603"/>
                  <a:pt x="3290060" y="57441"/>
                  <a:pt x="3288323" y="47018"/>
                </a:cubicBezTo>
                <a:cubicBezTo>
                  <a:pt x="3286279" y="34753"/>
                  <a:pt x="3272815" y="26680"/>
                  <a:pt x="3261946" y="20642"/>
                </a:cubicBezTo>
                <a:cubicBezTo>
                  <a:pt x="3205268" y="-10845"/>
                  <a:pt x="3138121" y="3057"/>
                  <a:pt x="3077308" y="3057"/>
                </a:cubicBezTo>
                <a:lnTo>
                  <a:pt x="2945423" y="20642"/>
                </a:lnTo>
                <a:lnTo>
                  <a:pt x="3059723" y="3057"/>
                </a:lnTo>
                <a:lnTo>
                  <a:pt x="3050931" y="20642"/>
                </a:lnTo>
                <a:lnTo>
                  <a:pt x="3050931" y="20642"/>
                </a:lnTo>
              </a:path>
            </a:pathLst>
          </a:custGeom>
          <a:noFill/>
          <a:ln w="254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34408" y="2786391"/>
            <a:ext cx="118696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Drainage Ditch</a:t>
            </a:r>
            <a:endParaRPr lang="en-US" sz="1200" dirty="0" smtClean="0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596054" y="3063390"/>
            <a:ext cx="80639" cy="2288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18846" y="5627077"/>
            <a:ext cx="2444262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Existing cooling water piping</a:t>
            </a:r>
            <a:endParaRPr lang="en-US" sz="1200" dirty="0" smtClean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556238" y="4739054"/>
            <a:ext cx="158262" cy="8880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01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LN2 Dewar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Current ESR LN2 supplied from CHL via CHL-ESR TL</a:t>
            </a:r>
          </a:p>
          <a:p>
            <a:r>
              <a:rPr lang="en-US" dirty="0" smtClean="0"/>
              <a:t>LN2 supply has added benefit of providing an 80K shield to the 4K CHL support flow to ESR</a:t>
            </a:r>
          </a:p>
          <a:p>
            <a:r>
              <a:rPr lang="en-US" dirty="0" smtClean="0"/>
              <a:t>ESR2 will still require CHL support flow at times and will require thermal shielding of the 4K flow</a:t>
            </a:r>
          </a:p>
          <a:p>
            <a:r>
              <a:rPr lang="en-US" dirty="0" smtClean="0"/>
              <a:t>New LN2 dewar will require:</a:t>
            </a:r>
          </a:p>
          <a:p>
            <a:pPr lvl="1"/>
            <a:r>
              <a:rPr lang="en-US" dirty="0" smtClean="0"/>
              <a:t>Space</a:t>
            </a:r>
          </a:p>
          <a:p>
            <a:pPr lvl="1"/>
            <a:r>
              <a:rPr lang="en-US" dirty="0" smtClean="0"/>
              <a:t>Fill station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ruck access</a:t>
            </a:r>
          </a:p>
          <a:p>
            <a:r>
              <a:rPr lang="en-US" dirty="0" smtClean="0"/>
              <a:t>Benefits of location at CHL:</a:t>
            </a:r>
          </a:p>
          <a:p>
            <a:pPr lvl="1"/>
            <a:r>
              <a:rPr lang="en-US" dirty="0" smtClean="0"/>
              <a:t>More room available</a:t>
            </a:r>
          </a:p>
          <a:p>
            <a:pPr lvl="1"/>
            <a:r>
              <a:rPr lang="en-US" dirty="0" smtClean="0"/>
              <a:t>Fill station and truck access exist</a:t>
            </a:r>
          </a:p>
          <a:p>
            <a:pPr lvl="1"/>
            <a:r>
              <a:rPr lang="en-US" dirty="0" smtClean="0"/>
              <a:t>Maintains simplicity of shielding CHL 4K support flow</a:t>
            </a:r>
          </a:p>
          <a:p>
            <a:pPr lvl="1"/>
            <a:r>
              <a:rPr lang="en-US" dirty="0" smtClean="0"/>
              <a:t>Dewar can be configured to support CHL (or rather: New CHL LN2 dewar can be configured to support ESR only) </a:t>
            </a:r>
          </a:p>
          <a:p>
            <a:r>
              <a:rPr lang="en-US" dirty="0" smtClean="0"/>
              <a:t>Analysis has shown that the existing LN2 TL from CHL can support the increased LN2 flow with a small pressure drop.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LN2 Dewar Location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9" y="966788"/>
            <a:ext cx="817593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57480" y="6025247"/>
            <a:ext cx="153865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Tie-in of new dewar can be accomplished with 3-legged u-tube</a:t>
            </a:r>
            <a:endParaRPr lang="en-US" sz="1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178169" y="5776546"/>
            <a:ext cx="220686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Manual valve allows dewar 3 to be exclusive to ESR</a:t>
            </a:r>
            <a:endParaRPr lang="en-US" sz="1200" dirty="0" smtClean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771900" y="5503985"/>
            <a:ext cx="454907" cy="521262"/>
          </a:xfrm>
          <a:prstGeom prst="line">
            <a:avLst/>
          </a:prstGeom>
          <a:ln w="381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85038" y="5222631"/>
            <a:ext cx="841769" cy="685800"/>
          </a:xfrm>
          <a:prstGeom prst="line">
            <a:avLst/>
          </a:prstGeom>
          <a:ln w="38100">
            <a:solidFill>
              <a:srgbClr val="FFFF00">
                <a:alpha val="5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LN2 Dewar Location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06" y="989200"/>
            <a:ext cx="6462511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2512793">
            <a:off x="3670371" y="4817433"/>
            <a:ext cx="750802" cy="18661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62965" y="5221486"/>
            <a:ext cx="131561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New LN2 Dewar </a:t>
            </a:r>
            <a:r>
              <a:rPr lang="en-US" sz="1200" strike="sngStrike" dirty="0"/>
              <a:t>for ESR </a:t>
            </a:r>
            <a:r>
              <a:rPr lang="en-US" sz="1200" dirty="0"/>
              <a:t> </a:t>
            </a:r>
            <a:r>
              <a:rPr lang="en-US" sz="1200" dirty="0" smtClean="0"/>
              <a:t>“</a:t>
            </a:r>
            <a:r>
              <a:rPr lang="en-US" sz="1200" i="1" dirty="0" smtClean="0"/>
              <a:t>for CHL” </a:t>
            </a:r>
            <a:r>
              <a:rPr lang="en-US" sz="1200" dirty="0" smtClean="0"/>
              <a:t>located </a:t>
            </a:r>
            <a:r>
              <a:rPr lang="en-US" sz="1200" dirty="0"/>
              <a:t>at CHL</a:t>
            </a:r>
          </a:p>
        </p:txBody>
      </p:sp>
      <p:cxnSp>
        <p:nvCxnSpPr>
          <p:cNvPr id="9" name="Straight Connector 8"/>
          <p:cNvCxnSpPr>
            <a:endCxn id="6" idx="3"/>
          </p:cNvCxnSpPr>
          <p:nvPr/>
        </p:nvCxnSpPr>
        <p:spPr>
          <a:xfrm flipH="1" flipV="1">
            <a:off x="4325275" y="5161346"/>
            <a:ext cx="437690" cy="16643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08031" y="5910608"/>
            <a:ext cx="205493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Existing CHL LN2 Fill station</a:t>
            </a:r>
            <a:endParaRPr lang="en-US" sz="1200" dirty="0" smtClean="0"/>
          </a:p>
        </p:txBody>
      </p:sp>
      <p:cxnSp>
        <p:nvCxnSpPr>
          <p:cNvPr id="11" name="Straight Connector 10"/>
          <p:cNvCxnSpPr>
            <a:endCxn id="8" idx="1"/>
          </p:cNvCxnSpPr>
          <p:nvPr/>
        </p:nvCxnSpPr>
        <p:spPr>
          <a:xfrm>
            <a:off x="2479431" y="6049108"/>
            <a:ext cx="228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1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 2 Building </a:t>
            </a:r>
            <a:r>
              <a:rPr lang="en-US" dirty="0" smtClean="0"/>
              <a:t>layout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0" y="966788"/>
            <a:ext cx="7790148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27371" y="3107094"/>
            <a:ext cx="690466" cy="50385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92686" y="3135086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Regen Skid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1714" y="1735494"/>
            <a:ext cx="839755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Purifiers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984" y="1735494"/>
            <a:ext cx="811763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Vaporizer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6232849" y="2012493"/>
            <a:ext cx="233265" cy="35748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319865" y="2012493"/>
            <a:ext cx="0" cy="17874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762965" y="2948473"/>
            <a:ext cx="704774" cy="1268964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62965" y="3359020"/>
            <a:ext cx="70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Control Room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226808" y="2584938"/>
            <a:ext cx="301230" cy="1899139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10242"/>
          <p:cNvSpPr/>
          <p:nvPr/>
        </p:nvSpPr>
        <p:spPr>
          <a:xfrm>
            <a:off x="2892668" y="3181904"/>
            <a:ext cx="1334139" cy="251926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244" name="Rectangle 10243"/>
          <p:cNvSpPr/>
          <p:nvPr/>
        </p:nvSpPr>
        <p:spPr>
          <a:xfrm>
            <a:off x="2892669" y="3433830"/>
            <a:ext cx="290146" cy="2421847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245" name="Rectangle 10244"/>
          <p:cNvSpPr/>
          <p:nvPr/>
        </p:nvSpPr>
        <p:spPr>
          <a:xfrm>
            <a:off x="3631223" y="3433830"/>
            <a:ext cx="237392" cy="2799916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246" name="Rectangle 10245"/>
          <p:cNvSpPr/>
          <p:nvPr/>
        </p:nvSpPr>
        <p:spPr>
          <a:xfrm>
            <a:off x="3182815" y="4217437"/>
            <a:ext cx="448408" cy="363355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247" name="Rectangle 10246"/>
          <p:cNvSpPr/>
          <p:nvPr/>
        </p:nvSpPr>
        <p:spPr>
          <a:xfrm>
            <a:off x="3868615" y="4123592"/>
            <a:ext cx="358193" cy="360485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248" name="Rectangle 10247"/>
          <p:cNvSpPr/>
          <p:nvPr/>
        </p:nvSpPr>
        <p:spPr>
          <a:xfrm>
            <a:off x="3182815" y="5591908"/>
            <a:ext cx="448408" cy="263769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249" name="Rectangle 10248"/>
          <p:cNvSpPr/>
          <p:nvPr/>
        </p:nvSpPr>
        <p:spPr>
          <a:xfrm>
            <a:off x="3868615" y="5591908"/>
            <a:ext cx="3857132" cy="263769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250" name="Rectangle 10249"/>
          <p:cNvSpPr/>
          <p:nvPr/>
        </p:nvSpPr>
        <p:spPr>
          <a:xfrm>
            <a:off x="4762965" y="5855677"/>
            <a:ext cx="248650" cy="378069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251" name="Rectangle 10250"/>
          <p:cNvSpPr/>
          <p:nvPr/>
        </p:nvSpPr>
        <p:spPr>
          <a:xfrm>
            <a:off x="5348503" y="4217437"/>
            <a:ext cx="352769" cy="1374471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252" name="Rectangle 10251"/>
          <p:cNvSpPr/>
          <p:nvPr/>
        </p:nvSpPr>
        <p:spPr>
          <a:xfrm>
            <a:off x="7417837" y="2584938"/>
            <a:ext cx="307910" cy="3006970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0254" name="Straight Arrow Connector 10253"/>
          <p:cNvCxnSpPr>
            <a:endCxn id="10252" idx="0"/>
          </p:cNvCxnSpPr>
          <p:nvPr/>
        </p:nvCxnSpPr>
        <p:spPr>
          <a:xfrm flipV="1">
            <a:off x="7571792" y="2584938"/>
            <a:ext cx="0" cy="448408"/>
          </a:xfrm>
          <a:prstGeom prst="straightConnector1">
            <a:avLst/>
          </a:prstGeom>
          <a:ln w="38100">
            <a:solidFill>
              <a:srgbClr val="002060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6" name="Straight Arrow Connector 10255"/>
          <p:cNvCxnSpPr>
            <a:endCxn id="31" idx="0"/>
          </p:cNvCxnSpPr>
          <p:nvPr/>
        </p:nvCxnSpPr>
        <p:spPr>
          <a:xfrm flipV="1">
            <a:off x="4377423" y="2584938"/>
            <a:ext cx="0" cy="522156"/>
          </a:xfrm>
          <a:prstGeom prst="straightConnector1">
            <a:avLst/>
          </a:prstGeom>
          <a:ln w="38100">
            <a:solidFill>
              <a:srgbClr val="002060">
                <a:alpha val="49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8" name="Straight Arrow Connector 10257"/>
          <p:cNvCxnSpPr>
            <a:endCxn id="10250" idx="2"/>
          </p:cNvCxnSpPr>
          <p:nvPr/>
        </p:nvCxnSpPr>
        <p:spPr>
          <a:xfrm>
            <a:off x="4887290" y="5723792"/>
            <a:ext cx="0" cy="509954"/>
          </a:xfrm>
          <a:prstGeom prst="straightConnector1">
            <a:avLst/>
          </a:prstGeom>
          <a:ln w="38100">
            <a:solidFill>
              <a:srgbClr val="002060">
                <a:alpha val="49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60" name="Straight Arrow Connector 10259"/>
          <p:cNvCxnSpPr>
            <a:endCxn id="10245" idx="2"/>
          </p:cNvCxnSpPr>
          <p:nvPr/>
        </p:nvCxnSpPr>
        <p:spPr>
          <a:xfrm>
            <a:off x="3749919" y="5723792"/>
            <a:ext cx="0" cy="509954"/>
          </a:xfrm>
          <a:prstGeom prst="straightConnector1">
            <a:avLst/>
          </a:prstGeom>
          <a:ln w="38100">
            <a:solidFill>
              <a:srgbClr val="002060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3" name="TextBox 10262"/>
          <p:cNvSpPr txBox="1"/>
          <p:nvPr/>
        </p:nvSpPr>
        <p:spPr>
          <a:xfrm>
            <a:off x="747346" y="3903785"/>
            <a:ext cx="844062" cy="276999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Walkways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4980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243" grpId="0" animBg="1"/>
      <p:bldP spid="10244" grpId="0" animBg="1"/>
      <p:bldP spid="10245" grpId="0" animBg="1"/>
      <p:bldP spid="10246" grpId="0" animBg="1"/>
      <p:bldP spid="10247" grpId="0" animBg="1"/>
      <p:bldP spid="10248" grpId="0" animBg="1"/>
      <p:bldP spid="10249" grpId="0" animBg="1"/>
      <p:bldP spid="10250" grpId="0" animBg="1"/>
      <p:bldP spid="10251" grpId="0" animBg="1"/>
      <p:bldP spid="10252" grpId="0" animBg="1"/>
      <p:bldP spid="102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ESR2 Building Layout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966788"/>
            <a:ext cx="8134637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70376" y="3359020"/>
            <a:ext cx="1334277" cy="150222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95535" y="3517641"/>
            <a:ext cx="1427583" cy="143691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>
            <a:alpha val="48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00206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rgbClr val="FFFF00"/>
        </a:solidFill>
      </a:spPr>
      <a:bodyPr wrap="square" rtlCol="0">
        <a:spAutoFit/>
      </a:bodyPr>
      <a:lstStyle>
        <a:defPPr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14660</TotalTime>
  <Words>414</Words>
  <Application>Microsoft Office PowerPoint</Application>
  <PresentationFormat>On-screen Show (4:3)</PresentationFormat>
  <Paragraphs>94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JLabPowerPointMain</vt:lpstr>
      <vt:lpstr>ESR2 Equipment Layout</vt:lpstr>
      <vt:lpstr>ESR2 Equipment List</vt:lpstr>
      <vt:lpstr>Dewar and Warm Helium Tank</vt:lpstr>
      <vt:lpstr>Dewar and Warm Helium Tank</vt:lpstr>
      <vt:lpstr>LN2 Dewar Location</vt:lpstr>
      <vt:lpstr>LN2 Dewar Location</vt:lpstr>
      <vt:lpstr>LN2 Dewar Location</vt:lpstr>
      <vt:lpstr>ESR 2 Building layout </vt:lpstr>
      <vt:lpstr>ESR2 Building Layout</vt:lpstr>
      <vt:lpstr>Compressor Room Layout</vt:lpstr>
      <vt:lpstr>Questions?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ESR2 4.5KW Cold Box Modifications</dc:title>
  <dc:creator>Christopher Perry</dc:creator>
  <cp:lastModifiedBy>Christopher Perry</cp:lastModifiedBy>
  <cp:revision>121</cp:revision>
  <dcterms:created xsi:type="dcterms:W3CDTF">2019-06-05T14:32:08Z</dcterms:created>
  <dcterms:modified xsi:type="dcterms:W3CDTF">2019-06-18T12:40:19Z</dcterms:modified>
</cp:coreProperties>
</file>