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7" r:id="rId6"/>
    <p:sldId id="275" r:id="rId7"/>
    <p:sldId id="278" r:id="rId8"/>
    <p:sldId id="260" r:id="rId9"/>
    <p:sldId id="261" r:id="rId10"/>
    <p:sldId id="262" r:id="rId11"/>
    <p:sldId id="273" r:id="rId12"/>
    <p:sldId id="263" r:id="rId13"/>
    <p:sldId id="272" r:id="rId14"/>
    <p:sldId id="266" r:id="rId15"/>
    <p:sldId id="264" r:id="rId16"/>
    <p:sldId id="268" r:id="rId17"/>
    <p:sldId id="269" r:id="rId18"/>
    <p:sldId id="276" r:id="rId19"/>
    <p:sldId id="270" r:id="rId20"/>
    <p:sldId id="265" r:id="rId21"/>
    <p:sldId id="277" r:id="rId22"/>
    <p:sldId id="274" r:id="rId23"/>
  </p:sldIdLst>
  <p:sldSz cx="9144000" cy="6858000" type="screen4x3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6408" autoAdjust="0"/>
  </p:normalViewPr>
  <p:slideViewPr>
    <p:cSldViewPr snapToGrid="0" snapToObjects="1">
      <p:cViewPr varScale="1">
        <p:scale>
          <a:sx n="114" d="100"/>
          <a:sy n="114" d="100"/>
        </p:scale>
        <p:origin x="6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%20Files\LCLS-II\Shipping%20Frame\TTC\SNS%20Shock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Maximum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 Shocks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839779218774139E-2"/>
          <c:y val="7.2909011373578303E-2"/>
          <c:w val="0.89467403890690134"/>
          <c:h val="0.6597685914260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Sheet1!$D$14</c:f>
              <c:strCache>
                <c:ptCount val="1"/>
                <c:pt idx="0">
                  <c:v>Trailer Bed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Sheet1!$E$13:$G$13</c:f>
              <c:strCache>
                <c:ptCount val="3"/>
                <c:pt idx="0">
                  <c:v>Vertical</c:v>
                </c:pt>
                <c:pt idx="1">
                  <c:v>Beam-Axis</c:v>
                </c:pt>
                <c:pt idx="2">
                  <c:v>Lateral</c:v>
                </c:pt>
              </c:strCache>
            </c:strRef>
          </c:cat>
          <c:val>
            <c:numRef>
              <c:f>Sheet1!$E$14:$G$14</c:f>
              <c:numCache>
                <c:formatCode>General</c:formatCode>
                <c:ptCount val="3"/>
                <c:pt idx="0">
                  <c:v>2.25</c:v>
                </c:pt>
                <c:pt idx="1">
                  <c:v>0.87</c:v>
                </c:pt>
                <c:pt idx="2">
                  <c:v>1.46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71-4FBB-83B7-4D7E5AA44ABB}"/>
            </c:ext>
          </c:extLst>
        </c:ser>
        <c:ser>
          <c:idx val="1"/>
          <c:order val="1"/>
          <c:tx>
            <c:strRef>
              <c:f>Sheet1!$D$15</c:f>
              <c:strCache>
                <c:ptCount val="1"/>
                <c:pt idx="0">
                  <c:v>CM External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Sheet1!$E$13:$G$13</c:f>
              <c:strCache>
                <c:ptCount val="3"/>
                <c:pt idx="0">
                  <c:v>Vertical</c:v>
                </c:pt>
                <c:pt idx="1">
                  <c:v>Beam-Axis</c:v>
                </c:pt>
                <c:pt idx="2">
                  <c:v>Lateral</c:v>
                </c:pt>
              </c:strCache>
            </c:strRef>
          </c:cat>
          <c:val>
            <c:numRef>
              <c:f>Sheet1!$E$15:$G$15</c:f>
              <c:numCache>
                <c:formatCode>General</c:formatCode>
                <c:ptCount val="3"/>
                <c:pt idx="0">
                  <c:v>0.71</c:v>
                </c:pt>
                <c:pt idx="1">
                  <c:v>0.79</c:v>
                </c:pt>
                <c:pt idx="2">
                  <c:v>0.52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71-4FBB-83B7-4D7E5AA44ABB}"/>
            </c:ext>
          </c:extLst>
        </c:ser>
        <c:ser>
          <c:idx val="2"/>
          <c:order val="2"/>
          <c:tx>
            <c:strRef>
              <c:f>Sheet1!$D$16</c:f>
              <c:strCache>
                <c:ptCount val="1"/>
                <c:pt idx="0">
                  <c:v>Return End Can</c:v>
                </c:pt>
              </c:strCache>
            </c:strRef>
          </c:tx>
          <c:spPr>
            <a:solidFill>
              <a:srgbClr val="1302E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Sheet1!$E$13:$G$13</c:f>
              <c:strCache>
                <c:ptCount val="3"/>
                <c:pt idx="0">
                  <c:v>Vertical</c:v>
                </c:pt>
                <c:pt idx="1">
                  <c:v>Beam-Axis</c:v>
                </c:pt>
                <c:pt idx="2">
                  <c:v>Lateral</c:v>
                </c:pt>
              </c:strCache>
            </c:strRef>
          </c:cat>
          <c:val>
            <c:numRef>
              <c:f>Sheet1!$E$16:$G$16</c:f>
              <c:numCache>
                <c:formatCode>General</c:formatCode>
                <c:ptCount val="3"/>
                <c:pt idx="0">
                  <c:v>1.49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71-4FBB-83B7-4D7E5AA44ABB}"/>
            </c:ext>
          </c:extLst>
        </c:ser>
        <c:ser>
          <c:idx val="3"/>
          <c:order val="3"/>
          <c:tx>
            <c:strRef>
              <c:f>Sheet1!$D$17</c:f>
              <c:strCache>
                <c:ptCount val="1"/>
                <c:pt idx="0">
                  <c:v>Supply End Can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Sheet1!$E$13:$G$13</c:f>
              <c:strCache>
                <c:ptCount val="3"/>
                <c:pt idx="0">
                  <c:v>Vertical</c:v>
                </c:pt>
                <c:pt idx="1">
                  <c:v>Beam-Axis</c:v>
                </c:pt>
                <c:pt idx="2">
                  <c:v>Lateral</c:v>
                </c:pt>
              </c:strCache>
            </c:strRef>
          </c:cat>
          <c:val>
            <c:numRef>
              <c:f>Sheet1!$E$17:$G$17</c:f>
              <c:numCache>
                <c:formatCode>General</c:formatCode>
                <c:ptCount val="3"/>
                <c:pt idx="0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71-4FBB-83B7-4D7E5AA44ABB}"/>
            </c:ext>
          </c:extLst>
        </c:ser>
        <c:ser>
          <c:idx val="4"/>
          <c:order val="4"/>
          <c:tx>
            <c:strRef>
              <c:f>Sheet1!$D$18</c:f>
              <c:strCache>
                <c:ptCount val="1"/>
                <c:pt idx="0">
                  <c:v>Beamline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Sheet1!$E$13:$G$13</c:f>
              <c:strCache>
                <c:ptCount val="3"/>
                <c:pt idx="0">
                  <c:v>Vertical</c:v>
                </c:pt>
                <c:pt idx="1">
                  <c:v>Beam-Axis</c:v>
                </c:pt>
                <c:pt idx="2">
                  <c:v>Lateral</c:v>
                </c:pt>
              </c:strCache>
            </c:strRef>
          </c:cat>
          <c:val>
            <c:numRef>
              <c:f>Sheet1!$E$18:$G$18</c:f>
              <c:numCache>
                <c:formatCode>General</c:formatCode>
                <c:ptCount val="3"/>
                <c:pt idx="0">
                  <c:v>0.72</c:v>
                </c:pt>
                <c:pt idx="1">
                  <c:v>0.79</c:v>
                </c:pt>
                <c:pt idx="2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71-4FBB-83B7-4D7E5AA44A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7183872"/>
        <c:axId val="37185408"/>
      </c:barChart>
      <c:catAx>
        <c:axId val="37183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7185408"/>
        <c:crosses val="autoZero"/>
        <c:auto val="1"/>
        <c:lblAlgn val="ctr"/>
        <c:lblOffset val="100"/>
        <c:noMultiLvlLbl val="0"/>
      </c:catAx>
      <c:valAx>
        <c:axId val="3718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Shocks (g)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83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52525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79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37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5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5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43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3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61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76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Return End Can is the low end can.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49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7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2800" b="1" cap="none" baseline="0">
                <a:latin typeface="Arial" charset="0"/>
              </a:defRPr>
            </a:lvl1pPr>
          </a:lstStyle>
          <a:p>
            <a:r>
              <a:rPr lang="en-US" dirty="0" smtClean="0"/>
              <a:t>PROTON POWER UPGRADE (PPU)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Friday, May 31, 2019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2707" y="6422484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7" y="2989447"/>
            <a:ext cx="3225064" cy="329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7838" y="6307136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smtClean="0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99991" y="1725953"/>
            <a:ext cx="4236099" cy="3821639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 smtClean="0"/>
              <a:t>Contact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Agenda Topics Covered: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4303921" y="6478146"/>
            <a:ext cx="536158" cy="3033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/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38" y="6434800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919" y="6430343"/>
            <a:ext cx="3407959" cy="34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20" y="3439833"/>
            <a:ext cx="404847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9" y="983116"/>
            <a:ext cx="4048478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9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918" y="6445663"/>
            <a:ext cx="3405505" cy="346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May 31,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PROTON POWER UPGRADE 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85" y="505595"/>
            <a:ext cx="8622771" cy="617838"/>
          </a:xfrm>
        </p:spPr>
        <p:txBody>
          <a:bodyPr/>
          <a:lstStyle/>
          <a:p>
            <a:r>
              <a:rPr lang="en-US" sz="4000" dirty="0"/>
              <a:t>SNS PPU CRYOMODULE </a:t>
            </a:r>
            <a:r>
              <a:rPr lang="en-US" sz="4000" dirty="0" smtClean="0"/>
              <a:t>FDR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386" y="1720792"/>
            <a:ext cx="7268039" cy="3246671"/>
          </a:xfrm>
        </p:spPr>
        <p:txBody>
          <a:bodyPr/>
          <a:lstStyle/>
          <a:p>
            <a:r>
              <a:rPr lang="en-US" dirty="0" err="1" smtClean="0"/>
              <a:t>Cryomodule</a:t>
            </a:r>
            <a:r>
              <a:rPr lang="en-US" dirty="0" smtClean="0"/>
              <a:t> </a:t>
            </a:r>
            <a:r>
              <a:rPr lang="en-US" dirty="0" smtClean="0"/>
              <a:t>Transportation Preliminary Design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Naeem Huque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>
          <a:xfrm>
            <a:off x="333243" y="5611326"/>
            <a:ext cx="2668373" cy="365125"/>
          </a:xfrm>
        </p:spPr>
        <p:txBody>
          <a:bodyPr/>
          <a:lstStyle/>
          <a:p>
            <a:r>
              <a:rPr lang="en-US" sz="1600" b="1" dirty="0" smtClean="0"/>
              <a:t>Monday, June 10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, 2019</a:t>
            </a:r>
            <a:endParaRPr lang="en-US" sz="1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22024" r="12728" b="15962"/>
          <a:stretch/>
        </p:blipFill>
        <p:spPr>
          <a:xfrm>
            <a:off x="1481177" y="2431012"/>
            <a:ext cx="6823994" cy="33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SNS Shipping Frame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919" y="4154467"/>
            <a:ext cx="1957410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8075" y="812901"/>
            <a:ext cx="2451625" cy="2067101"/>
          </a:xfrm>
          <a:prstGeom prst="rect">
            <a:avLst/>
          </a:prstGeom>
        </p:spPr>
      </p:pic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-1" y="1029342"/>
            <a:ext cx="6578075" cy="193553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original shipping frame is still in use at ORNL</a:t>
            </a:r>
          </a:p>
          <a:p>
            <a:r>
              <a:rPr lang="en-US" sz="1800" dirty="0" smtClean="0"/>
              <a:t>The frame has been refitted for transporting other components (red plates)</a:t>
            </a:r>
          </a:p>
          <a:p>
            <a:r>
              <a:rPr lang="en-US" sz="1800" dirty="0" smtClean="0"/>
              <a:t>Any modifications to the shipping frame will allow the system to be returned to use for other purposes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350" y="2964874"/>
            <a:ext cx="6610350" cy="333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to Existing Shipping Frame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793" y="829983"/>
            <a:ext cx="5263207" cy="544699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Required changes:</a:t>
            </a:r>
          </a:p>
          <a:p>
            <a:pPr lvl="1"/>
            <a:r>
              <a:rPr lang="en-US" sz="1800" dirty="0" smtClean="0"/>
              <a:t> Isolator Springs will be replaced (bottom image)</a:t>
            </a:r>
          </a:p>
          <a:p>
            <a:pPr lvl="1"/>
            <a:r>
              <a:rPr lang="en-US" sz="1800" dirty="0" smtClean="0"/>
              <a:t>1” rubber on saddles will be replaced</a:t>
            </a:r>
          </a:p>
          <a:p>
            <a:pPr lvl="1"/>
            <a:r>
              <a:rPr lang="en-US" sz="1800" dirty="0" smtClean="0"/>
              <a:t>All steel surfaces will be stripped and repainted</a:t>
            </a:r>
          </a:p>
          <a:p>
            <a:pPr lvl="1"/>
            <a:r>
              <a:rPr lang="en-US" sz="1800" dirty="0"/>
              <a:t>A permanent housing for instrumentation and batteries will be installed on the frame</a:t>
            </a:r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9760" y="829983"/>
            <a:ext cx="2449865" cy="20656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8817" y="2946577"/>
            <a:ext cx="2571749" cy="1696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553" y="4693980"/>
            <a:ext cx="2962275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277" y="3345621"/>
            <a:ext cx="514350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to Shipping Frame CM Support (Option 1)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793" y="829983"/>
            <a:ext cx="6910423" cy="208878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Return Can on PPU CMs is ~10” lower than that in SNS, relative to the vacuum vessel</a:t>
            </a:r>
          </a:p>
          <a:p>
            <a:r>
              <a:rPr lang="en-US" sz="1800" dirty="0" smtClean="0"/>
              <a:t>A structural steel spacer (bottom image) between the saddle cross member (top right image) and the Inner Frame would raise the CM enough to account for the can</a:t>
            </a:r>
          </a:p>
          <a:p>
            <a:r>
              <a:rPr lang="en-US" sz="1800" dirty="0" smtClean="0"/>
              <a:t>The shape of the can support (bottom right image) would need modification to support the flat-bottomed Supply can</a:t>
            </a:r>
          </a:p>
          <a:p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216" y="829982"/>
            <a:ext cx="2096863" cy="3317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216" y="4241550"/>
            <a:ext cx="2096863" cy="1383173"/>
          </a:xfrm>
          <a:prstGeom prst="rect">
            <a:avLst/>
          </a:prstGeom>
        </p:spPr>
      </p:pic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70793" y="3816110"/>
            <a:ext cx="2943069" cy="2474961"/>
          </a:xfrm>
        </p:spPr>
        <p:txBody>
          <a:bodyPr>
            <a:normAutofit/>
          </a:bodyPr>
          <a:lstStyle/>
          <a:p>
            <a:r>
              <a:rPr lang="en-US" sz="1600" u="sng" dirty="0" smtClean="0"/>
              <a:t>Pros</a:t>
            </a:r>
          </a:p>
          <a:p>
            <a:pPr lvl="1"/>
            <a:r>
              <a:rPr lang="en-US" sz="1400" dirty="0" smtClean="0"/>
              <a:t>Inexpensive</a:t>
            </a:r>
          </a:p>
          <a:p>
            <a:pPr lvl="1"/>
            <a:r>
              <a:rPr lang="en-US" sz="1400" dirty="0" smtClean="0"/>
              <a:t>Minimal engineering and design required</a:t>
            </a:r>
          </a:p>
          <a:p>
            <a:pPr lvl="1"/>
            <a:r>
              <a:rPr lang="en-US" sz="1400" dirty="0" smtClean="0"/>
              <a:t>Simple to revert to old system for other CMs</a:t>
            </a:r>
          </a:p>
          <a:p>
            <a:r>
              <a:rPr lang="en-US" sz="1600" u="sng" dirty="0" smtClean="0"/>
              <a:t>Cons</a:t>
            </a:r>
          </a:p>
          <a:p>
            <a:pPr lvl="1"/>
            <a:r>
              <a:rPr lang="en-US" sz="1400" dirty="0" smtClean="0"/>
              <a:t>Raised center of gravity may require changing the springs</a:t>
            </a:r>
          </a:p>
          <a:p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4" t="21548" r="39360" b="16423"/>
          <a:stretch/>
        </p:blipFill>
        <p:spPr>
          <a:xfrm>
            <a:off x="2909338" y="2801600"/>
            <a:ext cx="4176402" cy="38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4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Modifications to Shipping Frame CM Support (Option 2)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793" y="829983"/>
            <a:ext cx="6125181" cy="544699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Return Can support cross-member (top right image) may be lowered 5” (bottom image)</a:t>
            </a:r>
          </a:p>
          <a:p>
            <a:r>
              <a:rPr lang="en-US" sz="1800" dirty="0" smtClean="0"/>
              <a:t>The member connection (red box) would be changed from a weld to a bolt connection allowing the system to revert for SNS cryomodules</a:t>
            </a:r>
          </a:p>
          <a:p>
            <a:r>
              <a:rPr lang="en-US" sz="1800" dirty="0" smtClean="0"/>
              <a:t>The main frame cross member will have to be modified</a:t>
            </a:r>
          </a:p>
          <a:p>
            <a:r>
              <a:rPr lang="en-US" sz="1800" dirty="0"/>
              <a:t>The shape of the can support (bottom right image) would need modification to support the flat-bottomed Supply can</a:t>
            </a:r>
          </a:p>
          <a:p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0569" y="3548529"/>
            <a:ext cx="2218409" cy="1659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698483" y="955456"/>
            <a:ext cx="2126020" cy="2365646"/>
          </a:xfrm>
          <a:prstGeom prst="rect">
            <a:avLst/>
          </a:prstGeom>
        </p:spPr>
      </p:pic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70793" y="3797699"/>
            <a:ext cx="3357677" cy="2474961"/>
          </a:xfrm>
        </p:spPr>
        <p:txBody>
          <a:bodyPr>
            <a:normAutofit lnSpcReduction="10000"/>
          </a:bodyPr>
          <a:lstStyle/>
          <a:p>
            <a:r>
              <a:rPr lang="en-US" sz="1600" u="sng" dirty="0" smtClean="0"/>
              <a:t>Pros</a:t>
            </a:r>
          </a:p>
          <a:p>
            <a:pPr lvl="1"/>
            <a:r>
              <a:rPr lang="en-US" sz="1400" dirty="0" smtClean="0"/>
              <a:t>Shipping configuration almost identical to original SNS shipments</a:t>
            </a:r>
          </a:p>
          <a:p>
            <a:r>
              <a:rPr lang="en-US" sz="1600" u="sng" dirty="0" smtClean="0"/>
              <a:t>Cons</a:t>
            </a:r>
          </a:p>
          <a:p>
            <a:pPr lvl="1"/>
            <a:r>
              <a:rPr lang="en-US" sz="1400" dirty="0" smtClean="0"/>
              <a:t>More expensive than Option 1</a:t>
            </a:r>
          </a:p>
          <a:p>
            <a:pPr lvl="1"/>
            <a:r>
              <a:rPr lang="en-US" sz="1400" dirty="0" smtClean="0"/>
              <a:t>More engineering and design required</a:t>
            </a:r>
          </a:p>
          <a:p>
            <a:pPr lvl="1"/>
            <a:r>
              <a:rPr lang="en-US" sz="1400" dirty="0" smtClean="0"/>
              <a:t>Reverting to use for SNS cryomodules more labor intensive than with Option 1</a:t>
            </a:r>
          </a:p>
          <a:p>
            <a:endParaRPr lang="en-US" sz="1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10" y="3793384"/>
            <a:ext cx="4056388" cy="24379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24707" y="5208422"/>
            <a:ext cx="589448" cy="51224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30314" y="5539299"/>
            <a:ext cx="1178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Area to be modified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1"/>
          </p:cNvCxnSpPr>
          <p:nvPr/>
        </p:nvCxnSpPr>
        <p:spPr>
          <a:xfrm flipH="1" flipV="1">
            <a:off x="6582170" y="5720669"/>
            <a:ext cx="748144" cy="14179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649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Improvements to Shipping System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793" y="829983"/>
            <a:ext cx="5618805" cy="544699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Trailer choices - considerations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The tractor and trailer require Air-Ride suspension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Conestoga sliding roof will be used instead of tarp</a:t>
            </a:r>
          </a:p>
          <a:p>
            <a:pPr lvl="1"/>
            <a:r>
              <a:rPr lang="en-US" sz="1600" dirty="0" smtClean="0"/>
              <a:t>The LCLS-II flatbed trailer may be available</a:t>
            </a:r>
          </a:p>
          <a:p>
            <a:pPr lvl="2"/>
            <a:r>
              <a:rPr lang="en-US" sz="1400" dirty="0" smtClean="0"/>
              <a:t>Less cost, same trailer for each trip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Plan to solicit input from industry</a:t>
            </a:r>
          </a:p>
          <a:p>
            <a:r>
              <a:rPr lang="en-US" sz="1800" dirty="0" smtClean="0"/>
              <a:t> DoT rated straps will be used for strapping down the CM and the shipping frame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598" y="933450"/>
            <a:ext cx="3289301" cy="24669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0400" y="3848100"/>
            <a:ext cx="3238500" cy="2428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43" y="3135706"/>
            <a:ext cx="4711904" cy="314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Shipping System Design Verification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8918" y="939512"/>
            <a:ext cx="8625532" cy="5013613"/>
          </a:xfrm>
        </p:spPr>
        <p:txBody>
          <a:bodyPr/>
          <a:lstStyle/>
          <a:p>
            <a:r>
              <a:rPr lang="en-US" dirty="0" smtClean="0"/>
              <a:t>A simulated cryomodule will be used to test the shipping system</a:t>
            </a:r>
          </a:p>
          <a:p>
            <a:pPr lvl="1"/>
            <a:r>
              <a:rPr lang="en-US" sz="1600" dirty="0" smtClean="0"/>
              <a:t>A large pipe with a diameter equal to that of the vacuum vessel will be filled with concrete to weight 10,100 </a:t>
            </a:r>
            <a:r>
              <a:rPr lang="en-US" sz="1600" dirty="0" err="1" smtClean="0"/>
              <a:t>lbs</a:t>
            </a:r>
            <a:r>
              <a:rPr lang="en-US" sz="1600" dirty="0" smtClean="0"/>
              <a:t> and have a comparable center of gravity</a:t>
            </a:r>
          </a:p>
          <a:p>
            <a:pPr lvl="1"/>
            <a:r>
              <a:rPr lang="en-US" sz="1600" dirty="0" smtClean="0"/>
              <a:t>Appendages will be attached to the pipe to represent End and Supply Cans and other components</a:t>
            </a:r>
          </a:p>
          <a:p>
            <a:r>
              <a:rPr lang="en-US" dirty="0" smtClean="0"/>
              <a:t>Spring deflections will be measured to ensure that the load is uniform. Remedies if not uniform:</a:t>
            </a:r>
          </a:p>
          <a:p>
            <a:pPr lvl="1"/>
            <a:r>
              <a:rPr lang="en-US" sz="1600" dirty="0" smtClean="0"/>
              <a:t>Change springs</a:t>
            </a:r>
          </a:p>
          <a:p>
            <a:pPr lvl="1"/>
            <a:r>
              <a:rPr lang="en-US" sz="1600" dirty="0" smtClean="0"/>
              <a:t>Reposition springs</a:t>
            </a:r>
          </a:p>
          <a:p>
            <a:pPr lvl="1"/>
            <a:r>
              <a:rPr lang="en-US" sz="1600" dirty="0" smtClean="0"/>
              <a:t>Stiffen inner frame</a:t>
            </a:r>
          </a:p>
          <a:p>
            <a:r>
              <a:rPr lang="en-US" sz="1800" dirty="0" smtClean="0"/>
              <a:t>The simulated cryomodule will be shipped to ORNL from JLab (~500 miles) using the shipping frame and the final trailer configuration</a:t>
            </a:r>
          </a:p>
          <a:p>
            <a:pPr lvl="1"/>
            <a:r>
              <a:rPr lang="en-US" sz="1600" dirty="0" smtClean="0"/>
              <a:t>Instrumentation will record shock attenuation of the </a:t>
            </a:r>
            <a:r>
              <a:rPr lang="en-US" sz="1600" dirty="0"/>
              <a:t>s</a:t>
            </a:r>
            <a:r>
              <a:rPr lang="en-US" sz="1600" dirty="0" smtClean="0"/>
              <a:t>prings, and the natural frequency of the shipping frame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39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Cryomodule Shipping Test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8919" y="834737"/>
            <a:ext cx="8625532" cy="5632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first PPU CM produced at JLab will be used for the full scale shipping test</a:t>
            </a:r>
            <a:endParaRPr lang="en-US" sz="1600" dirty="0"/>
          </a:p>
          <a:p>
            <a:r>
              <a:rPr lang="en-US" dirty="0" smtClean="0"/>
              <a:t>Extra instrumentation and measurement will be applied for the first shipment:</a:t>
            </a:r>
          </a:p>
          <a:p>
            <a:pPr lvl="1"/>
            <a:r>
              <a:rPr lang="en-US" sz="1600" dirty="0" smtClean="0"/>
              <a:t>Fiducial points will be installed on the cavity string and gate valves and measured through the access ports</a:t>
            </a:r>
          </a:p>
          <a:p>
            <a:pPr lvl="1"/>
            <a:r>
              <a:rPr lang="en-US" sz="1600" dirty="0" smtClean="0"/>
              <a:t>Vibration sensors will be installed on the FPCs to determine whether excessive force or motion is being imparted on the ceramic</a:t>
            </a:r>
          </a:p>
          <a:p>
            <a:pPr lvl="1"/>
            <a:r>
              <a:rPr lang="en-US" sz="1600" dirty="0" smtClean="0"/>
              <a:t>Vibration and shock sensors will be installed on the shipping frame and the vacuum vessel</a:t>
            </a:r>
          </a:p>
          <a:p>
            <a:pPr lvl="1"/>
            <a:r>
              <a:rPr lang="en-US" sz="1600" dirty="0"/>
              <a:t>Insulating vacuum space will be pressurized to 1 psig with dry N2</a:t>
            </a:r>
          </a:p>
          <a:p>
            <a:r>
              <a:rPr lang="en-US" dirty="0" smtClean="0"/>
              <a:t>The following will constitute a successful test:</a:t>
            </a:r>
          </a:p>
          <a:p>
            <a:pPr lvl="1"/>
            <a:r>
              <a:rPr lang="en-US" sz="1600" dirty="0"/>
              <a:t>Movement of the cavity string and the gate valves relative to the vacuum vessel and space </a:t>
            </a:r>
            <a:r>
              <a:rPr lang="en-US" sz="1600" dirty="0" smtClean="0"/>
              <a:t>frame are acceptable</a:t>
            </a:r>
            <a:endParaRPr lang="en-US" sz="1600" dirty="0"/>
          </a:p>
          <a:p>
            <a:pPr lvl="1"/>
            <a:r>
              <a:rPr lang="en-US" sz="1600" dirty="0"/>
              <a:t>No degradation of the insulating </a:t>
            </a:r>
            <a:r>
              <a:rPr lang="en-US" sz="1600" dirty="0" smtClean="0"/>
              <a:t>vacuum space pressure (1 psig) </a:t>
            </a:r>
            <a:r>
              <a:rPr lang="en-US" sz="1600" dirty="0"/>
              <a:t>and beamline vacuum</a:t>
            </a:r>
          </a:p>
          <a:p>
            <a:pPr lvl="1"/>
            <a:r>
              <a:rPr lang="en-US" sz="1600" dirty="0"/>
              <a:t>No leaks in the cryogenic lines</a:t>
            </a:r>
          </a:p>
          <a:p>
            <a:pPr lvl="1"/>
            <a:r>
              <a:rPr lang="en-US" sz="1600" dirty="0"/>
              <a:t>The CM was not subjected to shocks beyond the design </a:t>
            </a:r>
            <a:r>
              <a:rPr lang="en-US" sz="1600" dirty="0" smtClean="0"/>
              <a:t>loads</a:t>
            </a:r>
          </a:p>
          <a:p>
            <a:pPr lvl="1"/>
            <a:r>
              <a:rPr lang="en-US" sz="1600" dirty="0" smtClean="0"/>
              <a:t>Instrumented components inside the cryomodule did not suffer from excited vibrations from the road</a:t>
            </a:r>
          </a:p>
          <a:p>
            <a:pPr lvl="1"/>
            <a:r>
              <a:rPr lang="en-US" sz="1600" dirty="0" smtClean="0"/>
              <a:t>CM passes all electrical and RF checks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85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8919" y="834737"/>
            <a:ext cx="6190122" cy="5356513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Shocks on the shipping frame and vacuum vessel will be measured and logged using a </a:t>
            </a:r>
            <a:r>
              <a:rPr lang="en-US" sz="1800" dirty="0" err="1" smtClean="0"/>
              <a:t>Lansmont</a:t>
            </a:r>
            <a:r>
              <a:rPr lang="en-US" sz="1800" dirty="0" smtClean="0"/>
              <a:t> SAVER9X</a:t>
            </a:r>
          </a:p>
          <a:p>
            <a:pPr lvl="1"/>
            <a:r>
              <a:rPr lang="en-US" sz="1600" dirty="0" smtClean="0"/>
              <a:t>Main unit is on the outer shipping frame</a:t>
            </a:r>
          </a:p>
          <a:p>
            <a:pPr lvl="1"/>
            <a:r>
              <a:rPr lang="en-US" sz="1600" dirty="0" smtClean="0"/>
              <a:t>Two PCB </a:t>
            </a:r>
            <a:r>
              <a:rPr lang="en-US" sz="1600" dirty="0" err="1" smtClean="0"/>
              <a:t>triaxial</a:t>
            </a:r>
            <a:r>
              <a:rPr lang="en-US" sz="1600" dirty="0" smtClean="0"/>
              <a:t> accelerometers are attached to the inner frame and vacuum vessel, and logged by the main unit</a:t>
            </a:r>
          </a:p>
          <a:p>
            <a:pPr lvl="1"/>
            <a:r>
              <a:rPr lang="en-US" sz="1600" dirty="0" smtClean="0"/>
              <a:t>The embedded GPS system will show the locations of any high shock loads</a:t>
            </a:r>
          </a:p>
          <a:p>
            <a:r>
              <a:rPr lang="en-US" sz="1800" dirty="0" smtClean="0"/>
              <a:t>Vibration and displacement of the cryomodule internal components are measured using </a:t>
            </a:r>
            <a:r>
              <a:rPr lang="en-US" sz="1800" dirty="0" err="1" smtClean="0"/>
              <a:t>Mide</a:t>
            </a:r>
            <a:r>
              <a:rPr lang="en-US" sz="1800" dirty="0" smtClean="0"/>
              <a:t> Slam Stick X (top image)</a:t>
            </a:r>
          </a:p>
          <a:p>
            <a:pPr lvl="1"/>
            <a:r>
              <a:rPr lang="en-US" sz="1600" dirty="0" smtClean="0"/>
              <a:t>The SSX has been successfully used on LCLS-II shipments</a:t>
            </a:r>
          </a:p>
          <a:p>
            <a:r>
              <a:rPr lang="en-US" sz="1800" dirty="0" smtClean="0"/>
              <a:t>Vacuum gauges (bottom image) on the beamline will be transmitted live using a Digi-Connect transmitter</a:t>
            </a:r>
          </a:p>
          <a:p>
            <a:r>
              <a:rPr lang="en-US" sz="1800" dirty="0" smtClean="0"/>
              <a:t>A GPS tracker will transmit the location of the trailer at all times</a:t>
            </a:r>
          </a:p>
          <a:p>
            <a:r>
              <a:rPr lang="en-US" sz="1800" dirty="0" smtClean="0"/>
              <a:t>An external set of batteries installed on the trailer bed will power SSX units and data transmitters; the former will use USB feedthroughs passing through modified access port covers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8" t="5629"/>
          <a:stretch/>
        </p:blipFill>
        <p:spPr>
          <a:xfrm rot="5400000">
            <a:off x="6470783" y="3269474"/>
            <a:ext cx="2621378" cy="2553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15978" r="19752" b="9752"/>
          <a:stretch/>
        </p:blipFill>
        <p:spPr>
          <a:xfrm>
            <a:off x="6504942" y="834737"/>
            <a:ext cx="2555931" cy="229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499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Comments/Recommendations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8464379" cy="52270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PDR Recommendation #10:</a:t>
            </a:r>
          </a:p>
          <a:p>
            <a:pPr lvl="1"/>
            <a:r>
              <a:rPr lang="en-US" dirty="0"/>
              <a:t> </a:t>
            </a:r>
            <a:r>
              <a:rPr lang="en-US" i="1" dirty="0"/>
              <a:t>Clarify the scope for Jefferson Lab regarding shipping preparation and shipping-related design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Outcome  -   CLOSED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 detailed shipping proposal was presented to SNS on March 27 and agreed to</a:t>
            </a:r>
          </a:p>
          <a:p>
            <a:pPr lvl="1"/>
            <a:r>
              <a:rPr lang="en-US" dirty="0" smtClean="0"/>
              <a:t>This is the plan that was presented today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PDR Comment #6</a:t>
            </a:r>
          </a:p>
          <a:p>
            <a:pPr lvl="1"/>
            <a:r>
              <a:rPr lang="en-US" dirty="0"/>
              <a:t>Consider local shipping tests on individual components and assemblies prior to shipping the first </a:t>
            </a:r>
            <a:r>
              <a:rPr lang="en-US" dirty="0" err="1"/>
              <a:t>cryomodule</a:t>
            </a:r>
            <a:r>
              <a:rPr lang="en-US" dirty="0"/>
              <a:t> to SNS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Outcome  -   CLOSED</a:t>
            </a:r>
          </a:p>
          <a:p>
            <a:pPr lvl="1"/>
            <a:r>
              <a:rPr lang="en-US" dirty="0" smtClean="0"/>
              <a:t>SNS plans on conducting shipping tests on the FPC assemblies and results factored into </a:t>
            </a:r>
            <a:r>
              <a:rPr lang="en-US" smtClean="0"/>
              <a:t>the plan</a:t>
            </a:r>
            <a:endParaRPr lang="en-US" dirty="0" smtClean="0"/>
          </a:p>
          <a:p>
            <a:pPr lvl="1"/>
            <a:r>
              <a:rPr lang="en-US" dirty="0" smtClean="0"/>
              <a:t>We will do a local shipping test of the shipping fixture prior the first CM shipping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76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Future Work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8919" y="834737"/>
            <a:ext cx="8625532" cy="5356513"/>
          </a:xfrm>
        </p:spPr>
        <p:txBody>
          <a:bodyPr>
            <a:normAutofit/>
          </a:bodyPr>
          <a:lstStyle/>
          <a:p>
            <a:r>
              <a:rPr lang="en-US" dirty="0"/>
              <a:t>The Shipping Frame designed for the original SNS project may be modified to transport SNS-PPU CMs from JLab to </a:t>
            </a:r>
            <a:r>
              <a:rPr lang="en-US" dirty="0" smtClean="0"/>
              <a:t>ORNL</a:t>
            </a:r>
          </a:p>
          <a:p>
            <a:r>
              <a:rPr lang="en-US" dirty="0" smtClean="0"/>
              <a:t>Due </a:t>
            </a:r>
            <a:r>
              <a:rPr lang="en-US" dirty="0"/>
              <a:t>to design changes in the PPU CMs, it is recommended that several road tests </a:t>
            </a:r>
            <a:r>
              <a:rPr lang="en-US" dirty="0" smtClean="0"/>
              <a:t>be </a:t>
            </a:r>
            <a:r>
              <a:rPr lang="en-US" dirty="0"/>
              <a:t>carried out with both a simulated CM and an actual CM to verify the shipping frame </a:t>
            </a:r>
            <a:r>
              <a:rPr lang="en-US" dirty="0" smtClean="0"/>
              <a:t>design</a:t>
            </a:r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 smtClean="0"/>
              <a:t> Determine the best option for shipping frame modification</a:t>
            </a:r>
          </a:p>
          <a:p>
            <a:pPr lvl="1"/>
            <a:r>
              <a:rPr lang="en-US" dirty="0" smtClean="0"/>
              <a:t> Modify shipping frame</a:t>
            </a:r>
          </a:p>
          <a:p>
            <a:pPr lvl="1"/>
            <a:r>
              <a:rPr lang="en-US" dirty="0" smtClean="0"/>
              <a:t> Design and fabricate dummy cryomodule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Test shipping system using dummy cryomodule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Adjust shipping system accordingly if required in preparation for production cryomodule shipments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53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SNS Cryomodule Shipping System</a:t>
            </a:r>
          </a:p>
          <a:p>
            <a:r>
              <a:rPr lang="en-US" dirty="0"/>
              <a:t>Lessons from </a:t>
            </a:r>
            <a:r>
              <a:rPr lang="en-US" dirty="0" smtClean="0"/>
              <a:t>LCLS-II and SNS</a:t>
            </a:r>
          </a:p>
          <a:p>
            <a:r>
              <a:rPr lang="en-US" dirty="0" smtClean="0"/>
              <a:t>SNS Shipping Tests</a:t>
            </a:r>
          </a:p>
          <a:p>
            <a:r>
              <a:rPr lang="en-US" dirty="0" smtClean="0"/>
              <a:t>Changes for SNS-PPU Cryomodule Shipping</a:t>
            </a:r>
          </a:p>
          <a:p>
            <a:r>
              <a:rPr lang="en-US" dirty="0" smtClean="0"/>
              <a:t>Design Verification for updated PPU Shipping System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Dummy Cryomodule testing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Production Cryomodule road test</a:t>
            </a:r>
          </a:p>
          <a:p>
            <a:r>
              <a:rPr lang="en-US" dirty="0" smtClean="0"/>
              <a:t>Instrumentation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Huque@jlab.org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Naeem Huque</a:t>
            </a:r>
            <a:endParaRPr lang="en-US" dirty="0"/>
          </a:p>
        </p:txBody>
      </p:sp>
      <p:pic>
        <p:nvPicPr>
          <p:cNvPr id="8" name="Picture 4" descr="D:\SNS\Shipping fixture\Prototype test\MVC-006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0193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49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8919" y="834737"/>
            <a:ext cx="8625532" cy="535651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22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Original MB and HB shipping configurations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305" y="3344616"/>
            <a:ext cx="7644136" cy="285801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43" y="1099442"/>
            <a:ext cx="5573365" cy="222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61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Twenty four SNS Cryomodules were </a:t>
            </a:r>
            <a:r>
              <a:rPr lang="en-US" dirty="0" smtClean="0"/>
              <a:t>shipped ~500 </a:t>
            </a:r>
            <a:r>
              <a:rPr lang="en-US" dirty="0"/>
              <a:t>miles from JLab to ORNL</a:t>
            </a:r>
          </a:p>
          <a:p>
            <a:r>
              <a:rPr lang="en-US" dirty="0"/>
              <a:t>The same shipping system will be used to transport SNS-PPU cryomodules</a:t>
            </a:r>
          </a:p>
          <a:p>
            <a:r>
              <a:rPr lang="en-US" dirty="0"/>
              <a:t>Small changes to the system will be implemented to take CM design changes into account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699" y="3176018"/>
            <a:ext cx="4228975" cy="31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28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Shipping System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8918" y="966055"/>
            <a:ext cx="4729807" cy="5381694"/>
          </a:xfrm>
        </p:spPr>
        <p:txBody>
          <a:bodyPr>
            <a:normAutofit/>
          </a:bodyPr>
          <a:lstStyle/>
          <a:p>
            <a:r>
              <a:rPr lang="en-US" sz="1900" dirty="0"/>
              <a:t>Shipping Fixture consisted of two frames, separated by 12 helical isolator springs (</a:t>
            </a:r>
            <a:r>
              <a:rPr lang="en-US" sz="1900" dirty="0" err="1"/>
              <a:t>Aeroflex</a:t>
            </a:r>
            <a:r>
              <a:rPr lang="en-US" sz="1900" dirty="0"/>
              <a:t> CB1500-15-C2)</a:t>
            </a:r>
          </a:p>
          <a:p>
            <a:r>
              <a:rPr lang="en-US" sz="1900" dirty="0"/>
              <a:t>1 inch thick rubber between CM and cradles on the inner frame</a:t>
            </a:r>
          </a:p>
          <a:p>
            <a:r>
              <a:rPr lang="en-US" sz="1900" dirty="0" smtClean="0"/>
              <a:t>Cryomodules </a:t>
            </a:r>
            <a:r>
              <a:rPr lang="en-US" sz="1900" dirty="0"/>
              <a:t>held on to the frame by ratchetting straps</a:t>
            </a:r>
          </a:p>
          <a:p>
            <a:r>
              <a:rPr lang="en-US" sz="1900" dirty="0"/>
              <a:t>Shipping assembly was fitted on a </a:t>
            </a:r>
            <a:r>
              <a:rPr lang="en-US" sz="1900" dirty="0" smtClean="0"/>
              <a:t>trailer with </a:t>
            </a:r>
            <a:r>
              <a:rPr lang="en-US" sz="1900" dirty="0"/>
              <a:t>air-ride suspension</a:t>
            </a:r>
          </a:p>
          <a:p>
            <a:r>
              <a:rPr lang="en-US" sz="1900" dirty="0"/>
              <a:t>SNS CMs were designed to withstand:</a:t>
            </a:r>
          </a:p>
          <a:p>
            <a:pPr lvl="1"/>
            <a:r>
              <a:rPr lang="en-US" sz="1700" dirty="0"/>
              <a:t>Vertical: +/- 4.0g</a:t>
            </a:r>
          </a:p>
          <a:p>
            <a:pPr lvl="1"/>
            <a:r>
              <a:rPr lang="en-US" sz="1700" dirty="0"/>
              <a:t>Beam-Axis: +/- 5.0g</a:t>
            </a:r>
          </a:p>
          <a:p>
            <a:pPr lvl="1"/>
            <a:r>
              <a:rPr lang="en-US" sz="1700" dirty="0"/>
              <a:t>Transverse +/- 1.5g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5873" y="966054"/>
            <a:ext cx="3257424" cy="24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8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Shipping Frame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080" y="813754"/>
            <a:ext cx="7939732" cy="170094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Shipping Frame springs attenuates shocks to the CM</a:t>
            </a:r>
          </a:p>
          <a:p>
            <a:r>
              <a:rPr lang="en-US" sz="1800" dirty="0" smtClean="0"/>
              <a:t>Shocks responses are shown in the table below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Input shocks are taken from those recorded on LCLS-II shipments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Shocks with a maximum duration of 20ms are considered</a:t>
            </a:r>
          </a:p>
          <a:p>
            <a:pPr lvl="1"/>
            <a:r>
              <a:rPr lang="en-US" sz="1600" dirty="0" smtClean="0"/>
              <a:t>Predicted shocks are below the spec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283253"/>
              </p:ext>
            </p:extLst>
          </p:nvPr>
        </p:nvGraphicFramePr>
        <p:xfrm>
          <a:off x="1716969" y="2347329"/>
          <a:ext cx="5019675" cy="1237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3225">
                  <a:extLst>
                    <a:ext uri="{9D8B030D-6E8A-4147-A177-3AD203B41FA5}">
                      <a16:colId xmlns:a16="http://schemas.microsoft.com/office/drawing/2014/main" val="1937622647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2117270854"/>
                    </a:ext>
                  </a:extLst>
                </a:gridCol>
                <a:gridCol w="1673225">
                  <a:extLst>
                    <a:ext uri="{9D8B030D-6E8A-4147-A177-3AD203B41FA5}">
                      <a16:colId xmlns:a16="http://schemas.microsoft.com/office/drawing/2014/main" val="1931196855"/>
                    </a:ext>
                  </a:extLst>
                </a:gridCol>
              </a:tblGrid>
              <a:tr h="247491">
                <a:tc gridSpan="3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Shock Attenuation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311520"/>
                  </a:ext>
                </a:extLst>
              </a:tr>
              <a:tr h="2474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Direction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Input Shock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Predicted Response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276223"/>
                  </a:ext>
                </a:extLst>
              </a:tr>
              <a:tr h="2474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Lateral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1.0g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0.42g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599509"/>
                  </a:ext>
                </a:extLst>
              </a:tr>
              <a:tr h="2474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Vertical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2.5g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0.85g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415362"/>
                  </a:ext>
                </a:extLst>
              </a:tr>
              <a:tr h="24749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Beamline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1.0g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0.25g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652811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0080" y="3696594"/>
            <a:ext cx="7939732" cy="1700944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The resonant frequency of the system should be higher than 2.0 Hz (natural frequency of the Air-Ride suspension)</a:t>
            </a:r>
          </a:p>
          <a:p>
            <a:pPr lvl="1"/>
            <a:r>
              <a:rPr lang="en-US" sz="1400" dirty="0" smtClean="0"/>
              <a:t>Frequencies are above 2.0 Hz</a:t>
            </a:r>
          </a:p>
          <a:p>
            <a:pPr lvl="1"/>
            <a:r>
              <a:rPr lang="en-US" sz="1400" dirty="0" smtClean="0"/>
              <a:t>Other frequencies to avoid needs to be defined by modal analysis or component testing</a:t>
            </a:r>
          </a:p>
          <a:p>
            <a:pPr lvl="1"/>
            <a:r>
              <a:rPr lang="en-US" sz="1400" dirty="0" smtClean="0"/>
              <a:t>Resonant frequencies for components in SNS cryomodules were all above 25 Hz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384423"/>
              </p:ext>
            </p:extLst>
          </p:nvPr>
        </p:nvGraphicFramePr>
        <p:xfrm>
          <a:off x="2619246" y="5276848"/>
          <a:ext cx="3581400" cy="1089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15363">
                  <a:extLst>
                    <a:ext uri="{9D8B030D-6E8A-4147-A177-3AD203B41FA5}">
                      <a16:colId xmlns:a16="http://schemas.microsoft.com/office/drawing/2014/main" val="2372353466"/>
                    </a:ext>
                  </a:extLst>
                </a:gridCol>
                <a:gridCol w="1166037">
                  <a:extLst>
                    <a:ext uri="{9D8B030D-6E8A-4147-A177-3AD203B41FA5}">
                      <a16:colId xmlns:a16="http://schemas.microsoft.com/office/drawing/2014/main" val="606486757"/>
                    </a:ext>
                  </a:extLst>
                </a:gridCol>
              </a:tblGrid>
              <a:tr h="253468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Spring Resonant Frequencies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516707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Lateral (X)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8.0 Hz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0882551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Vertical (Y)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6.5 Hz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035080"/>
                  </a:ext>
                </a:extLst>
              </a:tr>
              <a:tr h="2788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Beamline (Z)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4.0 Hz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100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04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LCLS-II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8311207" cy="51945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Conduct </a:t>
            </a:r>
            <a:r>
              <a:rPr lang="en-US" dirty="0"/>
              <a:t>shipping road tests prior to starting production shipments</a:t>
            </a:r>
          </a:p>
          <a:p>
            <a:r>
              <a:rPr lang="en-US" dirty="0"/>
              <a:t>Include shock and vibration spectra separately when creating a shipping specification</a:t>
            </a:r>
          </a:p>
          <a:p>
            <a:r>
              <a:rPr lang="en-US" dirty="0"/>
              <a:t>Consider sub-component testing of sensitive items (e.g. couplers, tuners, bellows)</a:t>
            </a:r>
          </a:p>
          <a:p>
            <a:r>
              <a:rPr lang="en-US" dirty="0"/>
              <a:t>Ensure assembly used as testing bed is identical (in sensitive regions at least) to production units</a:t>
            </a:r>
          </a:p>
          <a:p>
            <a:r>
              <a:rPr lang="en-US" dirty="0"/>
              <a:t>Involve industry at an early stage of shipping scheme development</a:t>
            </a:r>
          </a:p>
          <a:p>
            <a:r>
              <a:rPr lang="en-US" dirty="0"/>
              <a:t>In addition to paid consultants, some specialized transportation companies may provide advice as part of bidding process</a:t>
            </a:r>
          </a:p>
          <a:p>
            <a:r>
              <a:rPr lang="en-US" dirty="0"/>
              <a:t>Only employ companies that work with special loads</a:t>
            </a:r>
          </a:p>
          <a:p>
            <a:r>
              <a:rPr lang="en-US" dirty="0"/>
              <a:t>Variables such as route, speed, road conditions and weather cannot be controlled; a shipping system should be able to handle deviations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43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from 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8464379" cy="5196792"/>
          </a:xfrm>
        </p:spPr>
        <p:txBody>
          <a:bodyPr/>
          <a:lstStyle/>
          <a:p>
            <a:r>
              <a:rPr lang="en-US" dirty="0" smtClean="0"/>
              <a:t>Use a commercial sliding curtain roof on the trailer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Custom design used in SNS failed during shipment</a:t>
            </a:r>
          </a:p>
          <a:p>
            <a:r>
              <a:rPr lang="en-US" dirty="0" smtClean="0"/>
              <a:t>Actively monitor beamline vacuum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One of the SNS cryomodules had a beamline leak during shipment, and no data was available about timing</a:t>
            </a:r>
          </a:p>
          <a:p>
            <a:r>
              <a:rPr lang="en-US" dirty="0" smtClean="0"/>
              <a:t>Consider using the same drivers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same team of drivers was used for all SNS shipments which proved efficient</a:t>
            </a:r>
          </a:p>
          <a:p>
            <a:r>
              <a:rPr lang="en-US" dirty="0" smtClean="0"/>
              <a:t>Have beamline vacuum and trailer location tracked live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Shipping issues during SNS could not be traced back to certain times/events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32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Shipping Tests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8918" y="868841"/>
            <a:ext cx="4691707" cy="5395248"/>
          </a:xfrm>
        </p:spPr>
        <p:txBody>
          <a:bodyPr>
            <a:normAutofit/>
          </a:bodyPr>
          <a:lstStyle/>
          <a:p>
            <a:r>
              <a:rPr lang="en-US" sz="1600" dirty="0"/>
              <a:t>A preliminary test was carried out at JLab using a Quarter-Cryomodule (2000)</a:t>
            </a:r>
          </a:p>
          <a:p>
            <a:r>
              <a:rPr lang="en-US" sz="1600" dirty="0"/>
              <a:t>The QCM was fixed to a rigid frame, with 1 inch of rubber padding on the </a:t>
            </a:r>
            <a:r>
              <a:rPr lang="en-US" sz="1600" dirty="0" smtClean="0"/>
              <a:t>cradles (no additional springs were used)</a:t>
            </a:r>
            <a:endParaRPr lang="en-US" sz="1600" dirty="0"/>
          </a:p>
          <a:p>
            <a:r>
              <a:rPr lang="en-US" sz="1600" dirty="0"/>
              <a:t>Sensors to measure vibration and shocks</a:t>
            </a:r>
          </a:p>
          <a:p>
            <a:r>
              <a:rPr lang="en-US" sz="1600" dirty="0"/>
              <a:t>QCM was cold tested after the road test</a:t>
            </a:r>
          </a:p>
          <a:p>
            <a:r>
              <a:rPr lang="en-US" sz="1600" dirty="0"/>
              <a:t>After the test, vacuums and cavity passbands were unchanged</a:t>
            </a:r>
          </a:p>
          <a:p>
            <a:r>
              <a:rPr lang="en-US" sz="1600" dirty="0"/>
              <a:t>One beamline flange moved 0.3mm (vs. +/- 0.5mm spec)</a:t>
            </a:r>
          </a:p>
          <a:p>
            <a:r>
              <a:rPr lang="en-US" sz="1600" dirty="0"/>
              <a:t>All shocks were below the SNS design loads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769075"/>
              </p:ext>
            </p:extLst>
          </p:nvPr>
        </p:nvGraphicFramePr>
        <p:xfrm>
          <a:off x="455717" y="4716142"/>
          <a:ext cx="4398108" cy="1676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66036">
                  <a:extLst>
                    <a:ext uri="{9D8B030D-6E8A-4147-A177-3AD203B41FA5}">
                      <a16:colId xmlns:a16="http://schemas.microsoft.com/office/drawing/2014/main" val="2479251487"/>
                    </a:ext>
                  </a:extLst>
                </a:gridCol>
                <a:gridCol w="1466036">
                  <a:extLst>
                    <a:ext uri="{9D8B030D-6E8A-4147-A177-3AD203B41FA5}">
                      <a16:colId xmlns:a16="http://schemas.microsoft.com/office/drawing/2014/main" val="4144536789"/>
                    </a:ext>
                  </a:extLst>
                </a:gridCol>
                <a:gridCol w="1466036">
                  <a:extLst>
                    <a:ext uri="{9D8B030D-6E8A-4147-A177-3AD203B41FA5}">
                      <a16:colId xmlns:a16="http://schemas.microsoft.com/office/drawing/2014/main" val="2739995000"/>
                    </a:ext>
                  </a:extLst>
                </a:gridCol>
              </a:tblGrid>
              <a:tr h="32440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Maximum Shocks (g)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329323"/>
                  </a:ext>
                </a:extLst>
              </a:tr>
              <a:tr h="324406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Vacuum Vessel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Beamline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246886"/>
                  </a:ext>
                </a:extLst>
              </a:tr>
              <a:tr h="32440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Vertical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2.8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664171"/>
                  </a:ext>
                </a:extLst>
              </a:tr>
              <a:tr h="32440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Beam-Axis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1.9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1.3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7219699"/>
                  </a:ext>
                </a:extLst>
              </a:tr>
              <a:tr h="32440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Transverse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1.6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1.4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889363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" t="3717" r="4462" b="2239"/>
          <a:stretch/>
        </p:blipFill>
        <p:spPr>
          <a:xfrm>
            <a:off x="4966358" y="1124941"/>
            <a:ext cx="4011882" cy="3120352"/>
          </a:xfrm>
          <a:prstGeom prst="rect">
            <a:avLst/>
          </a:prstGeom>
        </p:spPr>
      </p:pic>
      <p:pic>
        <p:nvPicPr>
          <p:cNvPr id="13" name="Picture 2" descr="A:\MVC-013S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66358" y="4357529"/>
            <a:ext cx="4011883" cy="20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59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SNS Shipping Tests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8918" y="966055"/>
            <a:ext cx="5310832" cy="3072545"/>
          </a:xfrm>
        </p:spPr>
        <p:txBody>
          <a:bodyPr>
            <a:normAutofit/>
          </a:bodyPr>
          <a:lstStyle/>
          <a:p>
            <a:r>
              <a:rPr lang="en-US" sz="1800" dirty="0"/>
              <a:t>The test was repeated with the prototype </a:t>
            </a:r>
            <a:r>
              <a:rPr lang="en-US" sz="1800" dirty="0" smtClean="0"/>
              <a:t>Medium-Beta </a:t>
            </a:r>
            <a:r>
              <a:rPr lang="en-US" sz="1800" dirty="0"/>
              <a:t>cryomodule (2002)</a:t>
            </a:r>
          </a:p>
          <a:p>
            <a:r>
              <a:rPr lang="en-US" sz="1800" dirty="0"/>
              <a:t>The CM was loaded on to the shipping fixture, and the assembly installed on a trailer fitted with Air-Ride suspension</a:t>
            </a:r>
          </a:p>
          <a:p>
            <a:r>
              <a:rPr lang="en-US" sz="1800" dirty="0"/>
              <a:t>The load was driven 400 miles around Virginia</a:t>
            </a:r>
          </a:p>
          <a:p>
            <a:r>
              <a:rPr lang="en-US" sz="1800" dirty="0" smtClean="0"/>
              <a:t>Maximum </a:t>
            </a:r>
            <a:r>
              <a:rPr lang="en-US" sz="1800" dirty="0"/>
              <a:t>shocks all within design limits</a:t>
            </a:r>
          </a:p>
          <a:p>
            <a:r>
              <a:rPr lang="en-US" sz="1800" dirty="0"/>
              <a:t>Shipping Fixture deemed successful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05634"/>
              </p:ext>
            </p:extLst>
          </p:nvPr>
        </p:nvGraphicFramePr>
        <p:xfrm>
          <a:off x="1074008" y="4028976"/>
          <a:ext cx="6934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Picture 4" descr="D:\SNS\Shipping fixture\Prototype test\MVC-006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9750" y="1228334"/>
            <a:ext cx="3384484" cy="25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48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1455</TotalTime>
  <Words>1757</Words>
  <Application>Microsoft Office PowerPoint</Application>
  <PresentationFormat>On-screen Show (4:3)</PresentationFormat>
  <Paragraphs>238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.PingFangSC-Regular</vt:lpstr>
      <vt:lpstr>Arial</vt:lpstr>
      <vt:lpstr>Calibri</vt:lpstr>
      <vt:lpstr>PingFangSC-Regular</vt:lpstr>
      <vt:lpstr>Times New Roman</vt:lpstr>
      <vt:lpstr>Office Theme</vt:lpstr>
      <vt:lpstr>SNS PPU CRYOMODULE FDR</vt:lpstr>
      <vt:lpstr>Overview</vt:lpstr>
      <vt:lpstr>Introduction</vt:lpstr>
      <vt:lpstr>SNS Shipping System</vt:lpstr>
      <vt:lpstr>Shipping Frame Design</vt:lpstr>
      <vt:lpstr>Lessons from LCLS-II</vt:lpstr>
      <vt:lpstr>Lessons from SNS</vt:lpstr>
      <vt:lpstr>SNS Shipping Tests</vt:lpstr>
      <vt:lpstr>SNS Shipping Tests</vt:lpstr>
      <vt:lpstr>Current SNS Shipping Frame</vt:lpstr>
      <vt:lpstr>Modifications to Existing Shipping Frame</vt:lpstr>
      <vt:lpstr>Modifications to Shipping Frame CM Support (Option 1)</vt:lpstr>
      <vt:lpstr>Modifications to Shipping Frame CM Support (Option 2)</vt:lpstr>
      <vt:lpstr>Other Improvements to Shipping System</vt:lpstr>
      <vt:lpstr>Shipping System Design Verification</vt:lpstr>
      <vt:lpstr>Production Cryomodule Shipping Test</vt:lpstr>
      <vt:lpstr>Instrumentation</vt:lpstr>
      <vt:lpstr>PDR Comments/Recommendations</vt:lpstr>
      <vt:lpstr>Summary and Future Work</vt:lpstr>
      <vt:lpstr>Questions?</vt:lpstr>
      <vt:lpstr>Back up</vt:lpstr>
      <vt:lpstr>Original MB and HB shipping configurations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Wiseman</dc:creator>
  <cp:lastModifiedBy>Mark Wiseman</cp:lastModifiedBy>
  <cp:revision>64</cp:revision>
  <cp:lastPrinted>2019-02-01T19:06:16Z</cp:lastPrinted>
  <dcterms:created xsi:type="dcterms:W3CDTF">2018-02-23T14:29:02Z</dcterms:created>
  <dcterms:modified xsi:type="dcterms:W3CDTF">2019-05-31T12:32:06Z</dcterms:modified>
</cp:coreProperties>
</file>