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66" r:id="rId4"/>
    <p:sldId id="354" r:id="rId5"/>
    <p:sldId id="336" r:id="rId6"/>
    <p:sldId id="267" r:id="rId7"/>
    <p:sldId id="283" r:id="rId8"/>
    <p:sldId id="284" r:id="rId9"/>
    <p:sldId id="326" r:id="rId10"/>
    <p:sldId id="320" r:id="rId11"/>
    <p:sldId id="319" r:id="rId12"/>
    <p:sldId id="348" r:id="rId13"/>
    <p:sldId id="349" r:id="rId14"/>
    <p:sldId id="315" r:id="rId15"/>
    <p:sldId id="322" r:id="rId16"/>
    <p:sldId id="321" r:id="rId17"/>
    <p:sldId id="280" r:id="rId18"/>
    <p:sldId id="337" r:id="rId19"/>
    <p:sldId id="338" r:id="rId20"/>
    <p:sldId id="339" r:id="rId21"/>
    <p:sldId id="340" r:id="rId22"/>
    <p:sldId id="341" r:id="rId23"/>
    <p:sldId id="342" r:id="rId24"/>
    <p:sldId id="347" r:id="rId25"/>
    <p:sldId id="270" r:id="rId26"/>
    <p:sldId id="345" r:id="rId27"/>
    <p:sldId id="279" r:id="rId28"/>
    <p:sldId id="335" r:id="rId29"/>
    <p:sldId id="323" r:id="rId30"/>
    <p:sldId id="350" r:id="rId31"/>
    <p:sldId id="273" r:id="rId32"/>
    <p:sldId id="333" r:id="rId33"/>
    <p:sldId id="317" r:id="rId34"/>
    <p:sldId id="316" r:id="rId35"/>
    <p:sldId id="318" r:id="rId36"/>
    <p:sldId id="278" r:id="rId37"/>
    <p:sldId id="353" r:id="rId38"/>
    <p:sldId id="274" r:id="rId39"/>
    <p:sldId id="275" r:id="rId40"/>
    <p:sldId id="277" r:id="rId41"/>
    <p:sldId id="352" r:id="rId42"/>
    <p:sldId id="324" r:id="rId43"/>
    <p:sldId id="265" r:id="rId44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6408" autoAdjust="0"/>
  </p:normalViewPr>
  <p:slideViewPr>
    <p:cSldViewPr snapToGrid="0" snapToObjects="1">
      <p:cViewPr>
        <p:scale>
          <a:sx n="130" d="100"/>
          <a:sy n="130" d="100"/>
        </p:scale>
        <p:origin x="-10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D5751-5A46-4C45-A432-79F44C1EF65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4A3057-87B5-4C0A-89DC-0B4441933601}">
      <dgm:prSet phldrT="[Text]" custT="1"/>
      <dgm:spPr/>
      <dgm:t>
        <a:bodyPr/>
        <a:lstStyle/>
        <a:p>
          <a:r>
            <a:rPr lang="en-US" sz="1200" b="1" i="0" baseline="0" dirty="0" smtClean="0">
              <a:solidFill>
                <a:srgbClr val="FFFFCC"/>
              </a:solidFill>
              <a:latin typeface="Arial Narrow" pitchFamily="34" charset="0"/>
            </a:rPr>
            <a:t>Production</a:t>
          </a:r>
          <a:endParaRPr lang="en-US" sz="1200" b="1" i="0" baseline="0" dirty="0">
            <a:solidFill>
              <a:srgbClr val="FFFFCC"/>
            </a:solidFill>
            <a:latin typeface="Arial Narrow" pitchFamily="34" charset="0"/>
          </a:endParaRPr>
        </a:p>
      </dgm:t>
    </dgm:pt>
    <dgm:pt modelId="{174F6B41-C014-4B9E-9382-C9E1DC1C6B6D}" type="parTrans" cxnId="{94EC9E07-1C95-4B3F-A684-F2212087EAE6}">
      <dgm:prSet/>
      <dgm:spPr/>
      <dgm:t>
        <a:bodyPr/>
        <a:lstStyle/>
        <a:p>
          <a:endParaRPr lang="en-US"/>
        </a:p>
      </dgm:t>
    </dgm:pt>
    <dgm:pt modelId="{0CF3B86B-E4A0-4C53-92B3-1D8EF73B1FAA}" type="sibTrans" cxnId="{94EC9E07-1C95-4B3F-A684-F2212087EAE6}">
      <dgm:prSet/>
      <dgm:spPr/>
      <dgm:t>
        <a:bodyPr/>
        <a:lstStyle/>
        <a:p>
          <a:endParaRPr lang="en-US"/>
        </a:p>
      </dgm:t>
    </dgm:pt>
    <dgm:pt modelId="{1B786457-8BDB-44ED-83E5-B82DA57AA2C2}">
      <dgm:prSet phldrT="[Text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Daily Production Coordination meetings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11CE03BD-B1BD-487B-AF1C-88DE30DE6AAD}" type="parTrans" cxnId="{DC14C945-3B32-42B5-86F3-E4ACCAFD82AC}">
      <dgm:prSet/>
      <dgm:spPr/>
      <dgm:t>
        <a:bodyPr/>
        <a:lstStyle/>
        <a:p>
          <a:endParaRPr lang="en-US"/>
        </a:p>
      </dgm:t>
    </dgm:pt>
    <dgm:pt modelId="{4F6B7164-BC4B-49DF-B3B6-C1B73633388B}" type="sibTrans" cxnId="{DC14C945-3B32-42B5-86F3-E4ACCAFD82AC}">
      <dgm:prSet/>
      <dgm:spPr/>
      <dgm:t>
        <a:bodyPr/>
        <a:lstStyle/>
        <a:p>
          <a:endParaRPr lang="en-US"/>
        </a:p>
      </dgm:t>
    </dgm:pt>
    <dgm:pt modelId="{D40DA479-3B48-44DB-A728-CAE7F9FA88C9}">
      <dgm:prSet phldrT="[Text]"/>
      <dgm:spPr/>
      <dgm:t>
        <a:bodyPr/>
        <a:lstStyle/>
        <a:p>
          <a:r>
            <a:rPr lang="en-US" b="1" dirty="0" smtClean="0">
              <a:solidFill>
                <a:srgbClr val="FFFFCC"/>
              </a:solidFill>
              <a:latin typeface="Arial Narrow" pitchFamily="34" charset="0"/>
            </a:rPr>
            <a:t>Document Control </a:t>
          </a:r>
          <a:endParaRPr lang="en-US" b="1" dirty="0">
            <a:solidFill>
              <a:srgbClr val="FFFFCC"/>
            </a:solidFill>
            <a:latin typeface="Arial Narrow" pitchFamily="34" charset="0"/>
          </a:endParaRPr>
        </a:p>
      </dgm:t>
    </dgm:pt>
    <dgm:pt modelId="{A597AB86-076D-41F1-902A-6AF8CAB8A6CE}" type="parTrans" cxnId="{BA06307D-FEDF-4D9C-B774-5004453F8A68}">
      <dgm:prSet/>
      <dgm:spPr/>
      <dgm:t>
        <a:bodyPr/>
        <a:lstStyle/>
        <a:p>
          <a:endParaRPr lang="en-US"/>
        </a:p>
      </dgm:t>
    </dgm:pt>
    <dgm:pt modelId="{2117755D-3D43-4E55-B3EE-6610AF360CBE}" type="sibTrans" cxnId="{BA06307D-FEDF-4D9C-B774-5004453F8A68}">
      <dgm:prSet/>
      <dgm:spPr/>
      <dgm:t>
        <a:bodyPr/>
        <a:lstStyle/>
        <a:p>
          <a:endParaRPr lang="en-US"/>
        </a:p>
      </dgm:t>
    </dgm:pt>
    <dgm:pt modelId="{DB02F3FE-5125-4C46-8484-F8A950364774}">
      <dgm:prSet phldrT="[Text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Use of </a:t>
          </a:r>
          <a:r>
            <a:rPr lang="en-US" b="1" i="1" dirty="0" smtClean="0">
              <a:latin typeface="Arial Narrow" pitchFamily="34" charset="0"/>
              <a:cs typeface="Arial" pitchFamily="34" charset="0"/>
            </a:rPr>
            <a:t>Pansophy</a:t>
          </a:r>
          <a:r>
            <a:rPr lang="en-US" dirty="0" smtClean="0">
              <a:latin typeface="Arial" pitchFamily="34" charset="0"/>
              <a:cs typeface="Arial" pitchFamily="34" charset="0"/>
            </a:rPr>
            <a:t>, a Data Management Tool  for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F9710BAD-B1DB-4E6D-8517-74124861F9A6}" type="parTrans" cxnId="{BC1BA47E-05BB-439E-B39B-254D78E4EDC4}">
      <dgm:prSet/>
      <dgm:spPr/>
      <dgm:t>
        <a:bodyPr/>
        <a:lstStyle/>
        <a:p>
          <a:endParaRPr lang="en-US"/>
        </a:p>
      </dgm:t>
    </dgm:pt>
    <dgm:pt modelId="{20CBEAFE-EBF1-44BE-9D79-E663AB5EA455}" type="sibTrans" cxnId="{BC1BA47E-05BB-439E-B39B-254D78E4EDC4}">
      <dgm:prSet/>
      <dgm:spPr/>
      <dgm:t>
        <a:bodyPr/>
        <a:lstStyle/>
        <a:p>
          <a:endParaRPr lang="en-US"/>
        </a:p>
      </dgm:t>
    </dgm:pt>
    <dgm:pt modelId="{E169EF23-8703-402F-B50E-099AAE51E4DC}">
      <dgm:prSet phldrT="[Text]"/>
      <dgm:spPr/>
      <dgm:t>
        <a:bodyPr/>
        <a:lstStyle/>
        <a:p>
          <a:r>
            <a:rPr lang="en-US" b="1" dirty="0" smtClean="0">
              <a:solidFill>
                <a:srgbClr val="FFFFCC"/>
              </a:solidFill>
              <a:latin typeface="Arial Narrow" pitchFamily="34" charset="0"/>
            </a:rPr>
            <a:t>Quality Metrics </a:t>
          </a:r>
          <a:endParaRPr lang="en-US" b="1" dirty="0">
            <a:solidFill>
              <a:srgbClr val="FFFFCC"/>
            </a:solidFill>
            <a:latin typeface="Arial Narrow" pitchFamily="34" charset="0"/>
          </a:endParaRPr>
        </a:p>
      </dgm:t>
    </dgm:pt>
    <dgm:pt modelId="{FADB2054-5451-489E-9796-0F6D86F73110}" type="parTrans" cxnId="{B1D253E2-6440-4084-A6E6-EEAA769DDBF4}">
      <dgm:prSet/>
      <dgm:spPr/>
      <dgm:t>
        <a:bodyPr/>
        <a:lstStyle/>
        <a:p>
          <a:endParaRPr lang="en-US"/>
        </a:p>
      </dgm:t>
    </dgm:pt>
    <dgm:pt modelId="{93F5AAA2-8E2B-4CC6-A5BD-808A4A07D1CD}" type="sibTrans" cxnId="{B1D253E2-6440-4084-A6E6-EEAA769DDBF4}">
      <dgm:prSet/>
      <dgm:spPr/>
      <dgm:t>
        <a:bodyPr/>
        <a:lstStyle/>
        <a:p>
          <a:endParaRPr lang="en-US"/>
        </a:p>
      </dgm:t>
    </dgm:pt>
    <dgm:pt modelId="{F3E9013A-F6DF-48F6-9149-8795F6F63252}">
      <dgm:prSet phldrT="[Text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Periodic SRF Quality Board review of Key Metrics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9331EB03-59EC-44D0-B153-9B3E3FFB48B3}" type="parTrans" cxnId="{E1F16B8E-2FF4-4262-9D07-388C28F29E07}">
      <dgm:prSet/>
      <dgm:spPr/>
      <dgm:t>
        <a:bodyPr/>
        <a:lstStyle/>
        <a:p>
          <a:endParaRPr lang="en-US"/>
        </a:p>
      </dgm:t>
    </dgm:pt>
    <dgm:pt modelId="{6E90B8A3-80F7-4E63-8847-32FEC6661EED}" type="sibTrans" cxnId="{E1F16B8E-2FF4-4262-9D07-388C28F29E07}">
      <dgm:prSet/>
      <dgm:spPr/>
      <dgm:t>
        <a:bodyPr/>
        <a:lstStyle/>
        <a:p>
          <a:endParaRPr lang="en-US"/>
        </a:p>
      </dgm:t>
    </dgm:pt>
    <dgm:pt modelId="{BF5B5811-DBB0-4B4A-A3D5-190432480794}">
      <dgm:prSet phldrT="[Text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Data management of Prototype &amp; Production builds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84B07ED8-FD22-42ED-8617-E5FFAC4ABC10}" type="parTrans" cxnId="{C7FC8739-8825-4F81-8365-629266F9D06A}">
      <dgm:prSet/>
      <dgm:spPr/>
      <dgm:t>
        <a:bodyPr/>
        <a:lstStyle/>
        <a:p>
          <a:endParaRPr lang="en-US"/>
        </a:p>
      </dgm:t>
    </dgm:pt>
    <dgm:pt modelId="{18DCFC4E-621F-4854-BF1E-039151407737}" type="sibTrans" cxnId="{C7FC8739-8825-4F81-8365-629266F9D06A}">
      <dgm:prSet/>
      <dgm:spPr/>
      <dgm:t>
        <a:bodyPr/>
        <a:lstStyle/>
        <a:p>
          <a:endParaRPr lang="en-US"/>
        </a:p>
      </dgm:t>
    </dgm:pt>
    <dgm:pt modelId="{80907A3F-CE53-4FF0-91BB-56E51E212CF1}">
      <dgm:prSet phldrT="[Text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Inventory Management - PRIMES 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F5757647-B19A-4081-AA5E-73FC2FD93185}" type="parTrans" cxnId="{0EC59341-F7FC-421E-801D-7D3C2EADB2C6}">
      <dgm:prSet/>
      <dgm:spPr/>
      <dgm:t>
        <a:bodyPr/>
        <a:lstStyle/>
        <a:p>
          <a:endParaRPr lang="en-US"/>
        </a:p>
      </dgm:t>
    </dgm:pt>
    <dgm:pt modelId="{A48B9BB1-8BB1-4783-B9C3-BB732939754B}" type="sibTrans" cxnId="{0EC59341-F7FC-421E-801D-7D3C2EADB2C6}">
      <dgm:prSet/>
      <dgm:spPr/>
      <dgm:t>
        <a:bodyPr/>
        <a:lstStyle/>
        <a:p>
          <a:endParaRPr lang="en-US"/>
        </a:p>
      </dgm:t>
    </dgm:pt>
    <dgm:pt modelId="{19A66134-4A6B-4E3C-81BF-3199E08D3C72}">
      <dgm:prSet phldrT="[Text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Continuous Improvement activities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DEA8CE5B-8356-470F-8B1B-7C801BA2A808}" type="parTrans" cxnId="{53FDFD72-1563-434E-B9D0-8EA54E308FC5}">
      <dgm:prSet/>
      <dgm:spPr/>
      <dgm:t>
        <a:bodyPr/>
        <a:lstStyle/>
        <a:p>
          <a:endParaRPr lang="en-US"/>
        </a:p>
      </dgm:t>
    </dgm:pt>
    <dgm:pt modelId="{BA8E3B80-591F-4D47-8D13-98DF181E7B82}" type="sibTrans" cxnId="{53FDFD72-1563-434E-B9D0-8EA54E308FC5}">
      <dgm:prSet/>
      <dgm:spPr/>
      <dgm:t>
        <a:bodyPr/>
        <a:lstStyle/>
        <a:p>
          <a:endParaRPr lang="en-US"/>
        </a:p>
      </dgm:t>
    </dgm:pt>
    <dgm:pt modelId="{4048909C-00E1-4546-897E-9A1B15B2DB30}">
      <dgm:prSet phldrT="[Text]"/>
      <dgm:spPr/>
      <dgm:t>
        <a:bodyPr/>
        <a:lstStyle/>
        <a:p>
          <a:r>
            <a:rPr lang="en-US" b="1" dirty="0" smtClean="0">
              <a:solidFill>
                <a:srgbClr val="FFFFCC"/>
              </a:solidFill>
              <a:latin typeface="Arial Narrow" pitchFamily="34" charset="0"/>
            </a:rPr>
            <a:t>Strategic Planning</a:t>
          </a:r>
          <a:r>
            <a:rPr lang="en-US" b="1" dirty="0" smtClean="0">
              <a:solidFill>
                <a:schemeClr val="tx1"/>
              </a:solidFill>
              <a:latin typeface="Arial Narrow" pitchFamily="34" charset="0"/>
            </a:rPr>
            <a:t> </a:t>
          </a:r>
          <a:endParaRPr lang="en-US" b="1" dirty="0">
            <a:solidFill>
              <a:schemeClr val="tx1"/>
            </a:solidFill>
            <a:latin typeface="Arial Narrow" pitchFamily="34" charset="0"/>
          </a:endParaRPr>
        </a:p>
      </dgm:t>
    </dgm:pt>
    <dgm:pt modelId="{F10B25EC-9D19-4D08-AA4A-E7263B686876}" type="parTrans" cxnId="{0B35A30E-9705-4D79-83D7-80B3ED7058EA}">
      <dgm:prSet/>
      <dgm:spPr/>
      <dgm:t>
        <a:bodyPr/>
        <a:lstStyle/>
        <a:p>
          <a:endParaRPr lang="en-US"/>
        </a:p>
      </dgm:t>
    </dgm:pt>
    <dgm:pt modelId="{FD00B3AD-8B3E-4F8A-99A8-7BDA22F0157F}" type="sibTrans" cxnId="{0B35A30E-9705-4D79-83D7-80B3ED7058EA}">
      <dgm:prSet/>
      <dgm:spPr/>
      <dgm:t>
        <a:bodyPr/>
        <a:lstStyle/>
        <a:p>
          <a:endParaRPr lang="en-US"/>
        </a:p>
      </dgm:t>
    </dgm:pt>
    <dgm:pt modelId="{992C709F-FBE3-43E1-A7FC-A56E14E541B8}">
      <dgm:prSet/>
      <dgm:spPr/>
      <dgm:t>
        <a:bodyPr/>
        <a:lstStyle/>
        <a:p>
          <a:r>
            <a:rPr lang="en-US" b="0" i="0" dirty="0" smtClean="0">
              <a:latin typeface="Arial" panose="020B0604020202020204" pitchFamily="34" charset="0"/>
              <a:cs typeface="Arial" panose="020B0604020202020204" pitchFamily="34" charset="0"/>
            </a:rPr>
            <a:t>SRF R&amp;D/Operations Plans are in support of the </a:t>
          </a:r>
          <a:r>
            <a:rPr lang="en-US" b="1" i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Laboratory Agenda</a:t>
          </a:r>
          <a:r>
            <a:rPr lang="en-US" b="0" i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0" i="0" dirty="0" smtClean="0">
              <a:latin typeface="Arial" panose="020B0604020202020204" pitchFamily="34" charset="0"/>
              <a:cs typeface="Arial" panose="020B0604020202020204" pitchFamily="34" charset="0"/>
            </a:rPr>
            <a:t>from which our Budget, Resource &amp; Capacity Planning are derived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F5033A90-70C2-4DD1-A389-0770CBCDCA8F}" type="parTrans" cxnId="{C2336761-487A-4ABA-B661-2EBC0A57CB35}">
      <dgm:prSet/>
      <dgm:spPr/>
      <dgm:t>
        <a:bodyPr/>
        <a:lstStyle/>
        <a:p>
          <a:endParaRPr lang="en-US"/>
        </a:p>
      </dgm:t>
    </dgm:pt>
    <dgm:pt modelId="{435870F3-0ACB-4F03-A6E2-994A02527A2C}" type="sibTrans" cxnId="{C2336761-487A-4ABA-B661-2EBC0A57CB35}">
      <dgm:prSet/>
      <dgm:spPr/>
      <dgm:t>
        <a:bodyPr/>
        <a:lstStyle/>
        <a:p>
          <a:endParaRPr lang="en-US"/>
        </a:p>
      </dgm:t>
    </dgm:pt>
    <dgm:pt modelId="{5DBC3AAB-1B53-4184-BC13-C58D2FB55995}">
      <dgm:prSet phldrT="[Text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Examples include D3,  NCR Non Conformance &amp; Corrective Action Report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FD5722EC-D8BB-4B3F-BF7B-CAEB0AF16822}" type="parTrans" cxnId="{5F848AFB-A691-416C-8B01-C9AE017FA106}">
      <dgm:prSet/>
      <dgm:spPr/>
      <dgm:t>
        <a:bodyPr/>
        <a:lstStyle/>
        <a:p>
          <a:endParaRPr lang="en-US"/>
        </a:p>
      </dgm:t>
    </dgm:pt>
    <dgm:pt modelId="{BA0A6FC7-ECFD-48AA-8FFA-CC273FCD5B1C}" type="sibTrans" cxnId="{5F848AFB-A691-416C-8B01-C9AE017FA106}">
      <dgm:prSet/>
      <dgm:spPr/>
      <dgm:t>
        <a:bodyPr/>
        <a:lstStyle/>
        <a:p>
          <a:endParaRPr lang="en-US"/>
        </a:p>
      </dgm:t>
    </dgm:pt>
    <dgm:pt modelId="{4CDB2F8D-969A-4899-88A2-151BF8100AF2}">
      <dgm:prSet phldrT="[Text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Weekly Scheduling meetings to review weeks outlook 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70DF7A15-B761-4142-86CD-C8F50C364411}" type="parTrans" cxnId="{C7B5D314-AF40-46EC-98A3-24BC640A7DF5}">
      <dgm:prSet/>
      <dgm:spPr/>
      <dgm:t>
        <a:bodyPr/>
        <a:lstStyle/>
        <a:p>
          <a:endParaRPr lang="en-US"/>
        </a:p>
      </dgm:t>
    </dgm:pt>
    <dgm:pt modelId="{254A4F3C-FA2A-4431-9F83-94EB97392AAE}" type="sibTrans" cxnId="{C7B5D314-AF40-46EC-98A3-24BC640A7DF5}">
      <dgm:prSet/>
      <dgm:spPr/>
      <dgm:t>
        <a:bodyPr/>
        <a:lstStyle/>
        <a:p>
          <a:endParaRPr lang="en-US"/>
        </a:p>
      </dgm:t>
    </dgm:pt>
    <dgm:pt modelId="{49DCA3D0-BF59-44D2-A15D-741DD37A68CF}" type="pres">
      <dgm:prSet presAssocID="{2BAD5751-5A46-4C45-A432-79F44C1EF65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7838DB-4DC9-439A-AE3A-6657DC749721}" type="pres">
      <dgm:prSet presAssocID="{CC4A3057-87B5-4C0A-89DC-0B4441933601}" presName="composite" presStyleCnt="0"/>
      <dgm:spPr/>
    </dgm:pt>
    <dgm:pt modelId="{EBCDE2A5-23BC-49D3-8060-DB5C0C7EACE4}" type="pres">
      <dgm:prSet presAssocID="{CC4A3057-87B5-4C0A-89DC-0B444193360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9BB68C-FE82-4DD0-B89C-91731FBB1F26}" type="pres">
      <dgm:prSet presAssocID="{CC4A3057-87B5-4C0A-89DC-0B4441933601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A3EF96-572C-4FCC-8B50-A7B7F20699EA}" type="pres">
      <dgm:prSet presAssocID="{0CF3B86B-E4A0-4C53-92B3-1D8EF73B1FAA}" presName="sp" presStyleCnt="0"/>
      <dgm:spPr/>
    </dgm:pt>
    <dgm:pt modelId="{1D282705-1656-4072-A6A4-204E4A7FF766}" type="pres">
      <dgm:prSet presAssocID="{D40DA479-3B48-44DB-A728-CAE7F9FA88C9}" presName="composite" presStyleCnt="0"/>
      <dgm:spPr/>
    </dgm:pt>
    <dgm:pt modelId="{3A5F4C82-F976-497D-B71A-21BEEB29112B}" type="pres">
      <dgm:prSet presAssocID="{D40DA479-3B48-44DB-A728-CAE7F9FA88C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F00A3-AE42-4E86-ABF6-90E241E4A661}" type="pres">
      <dgm:prSet presAssocID="{D40DA479-3B48-44DB-A728-CAE7F9FA88C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55CF3-0E7B-4924-B038-BC27908AEE66}" type="pres">
      <dgm:prSet presAssocID="{2117755D-3D43-4E55-B3EE-6610AF360CBE}" presName="sp" presStyleCnt="0"/>
      <dgm:spPr/>
    </dgm:pt>
    <dgm:pt modelId="{2E7EE1FB-F2BD-4459-B025-91A0F4BF69CC}" type="pres">
      <dgm:prSet presAssocID="{E169EF23-8703-402F-B50E-099AAE51E4DC}" presName="composite" presStyleCnt="0"/>
      <dgm:spPr/>
    </dgm:pt>
    <dgm:pt modelId="{374B364B-D7B2-41BA-8ADC-2DA02A8FE117}" type="pres">
      <dgm:prSet presAssocID="{E169EF23-8703-402F-B50E-099AAE51E4D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6AB85-F09C-422F-A101-7054AA1AA84D}" type="pres">
      <dgm:prSet presAssocID="{E169EF23-8703-402F-B50E-099AAE51E4D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02D97-59FA-4CA3-9FD9-AAE7A38E3B8C}" type="pres">
      <dgm:prSet presAssocID="{93F5AAA2-8E2B-4CC6-A5BD-808A4A07D1CD}" presName="sp" presStyleCnt="0"/>
      <dgm:spPr/>
    </dgm:pt>
    <dgm:pt modelId="{486C41AE-DFCF-4700-8C3F-B042903ECED9}" type="pres">
      <dgm:prSet presAssocID="{4048909C-00E1-4546-897E-9A1B15B2DB30}" presName="composite" presStyleCnt="0"/>
      <dgm:spPr/>
    </dgm:pt>
    <dgm:pt modelId="{C55EE09A-A8F9-4C14-ABCB-4D6796E5076B}" type="pres">
      <dgm:prSet presAssocID="{4048909C-00E1-4546-897E-9A1B15B2DB3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B60C6-8006-4962-BD4A-FD8A053A4BE6}" type="pres">
      <dgm:prSet presAssocID="{4048909C-00E1-4546-897E-9A1B15B2DB3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137544-AE82-4B7D-A91B-447AD647FEA7}" type="presOf" srcId="{1B786457-8BDB-44ED-83E5-B82DA57AA2C2}" destId="{029BB68C-FE82-4DD0-B89C-91731FBB1F26}" srcOrd="0" destOrd="0" presId="urn:microsoft.com/office/officeart/2005/8/layout/chevron2"/>
    <dgm:cxn modelId="{BA06307D-FEDF-4D9C-B774-5004453F8A68}" srcId="{2BAD5751-5A46-4C45-A432-79F44C1EF65C}" destId="{D40DA479-3B48-44DB-A728-CAE7F9FA88C9}" srcOrd="1" destOrd="0" parTransId="{A597AB86-076D-41F1-902A-6AF8CAB8A6CE}" sibTransId="{2117755D-3D43-4E55-B3EE-6610AF360CBE}"/>
    <dgm:cxn modelId="{0B35A30E-9705-4D79-83D7-80B3ED7058EA}" srcId="{2BAD5751-5A46-4C45-A432-79F44C1EF65C}" destId="{4048909C-00E1-4546-897E-9A1B15B2DB30}" srcOrd="3" destOrd="0" parTransId="{F10B25EC-9D19-4D08-AA4A-E7263B686876}" sibTransId="{FD00B3AD-8B3E-4F8A-99A8-7BDA22F0157F}"/>
    <dgm:cxn modelId="{EA4083D5-0F93-4A69-99AE-555383A46DA1}" type="presOf" srcId="{19A66134-4A6B-4E3C-81BF-3199E08D3C72}" destId="{6626AB85-F09C-422F-A101-7054AA1AA84D}" srcOrd="0" destOrd="1" presId="urn:microsoft.com/office/officeart/2005/8/layout/chevron2"/>
    <dgm:cxn modelId="{DC14C945-3B32-42B5-86F3-E4ACCAFD82AC}" srcId="{CC4A3057-87B5-4C0A-89DC-0B4441933601}" destId="{1B786457-8BDB-44ED-83E5-B82DA57AA2C2}" srcOrd="0" destOrd="0" parTransId="{11CE03BD-B1BD-487B-AF1C-88DE30DE6AAD}" sibTransId="{4F6B7164-BC4B-49DF-B3B6-C1B73633388B}"/>
    <dgm:cxn modelId="{C7B5D314-AF40-46EC-98A3-24BC640A7DF5}" srcId="{CC4A3057-87B5-4C0A-89DC-0B4441933601}" destId="{4CDB2F8D-969A-4899-88A2-151BF8100AF2}" srcOrd="1" destOrd="0" parTransId="{70DF7A15-B761-4142-86CD-C8F50C364411}" sibTransId="{254A4F3C-FA2A-4431-9F83-94EB97392AAE}"/>
    <dgm:cxn modelId="{5F848AFB-A691-416C-8B01-C9AE017FA106}" srcId="{19A66134-4A6B-4E3C-81BF-3199E08D3C72}" destId="{5DBC3AAB-1B53-4184-BC13-C58D2FB55995}" srcOrd="0" destOrd="0" parTransId="{FD5722EC-D8BB-4B3F-BF7B-CAEB0AF16822}" sibTransId="{BA0A6FC7-ECFD-48AA-8FFA-CC273FCD5B1C}"/>
    <dgm:cxn modelId="{48114DDE-7716-412E-86B8-7E5CCF0A0428}" type="presOf" srcId="{E169EF23-8703-402F-B50E-099AAE51E4DC}" destId="{374B364B-D7B2-41BA-8ADC-2DA02A8FE117}" srcOrd="0" destOrd="0" presId="urn:microsoft.com/office/officeart/2005/8/layout/chevron2"/>
    <dgm:cxn modelId="{AE52D769-DBC6-40B7-9F8C-611B74CF9D60}" type="presOf" srcId="{CC4A3057-87B5-4C0A-89DC-0B4441933601}" destId="{EBCDE2A5-23BC-49D3-8060-DB5C0C7EACE4}" srcOrd="0" destOrd="0" presId="urn:microsoft.com/office/officeart/2005/8/layout/chevron2"/>
    <dgm:cxn modelId="{53FDFD72-1563-434E-B9D0-8EA54E308FC5}" srcId="{E169EF23-8703-402F-B50E-099AAE51E4DC}" destId="{19A66134-4A6B-4E3C-81BF-3199E08D3C72}" srcOrd="1" destOrd="0" parTransId="{DEA8CE5B-8356-470F-8B1B-7C801BA2A808}" sibTransId="{BA8E3B80-591F-4D47-8D13-98DF181E7B82}"/>
    <dgm:cxn modelId="{0D4DC28F-CC07-4B89-8B68-75D28E8F356A}" type="presOf" srcId="{D40DA479-3B48-44DB-A728-CAE7F9FA88C9}" destId="{3A5F4C82-F976-497D-B71A-21BEEB29112B}" srcOrd="0" destOrd="0" presId="urn:microsoft.com/office/officeart/2005/8/layout/chevron2"/>
    <dgm:cxn modelId="{C2336761-487A-4ABA-B661-2EBC0A57CB35}" srcId="{4048909C-00E1-4546-897E-9A1B15B2DB30}" destId="{992C709F-FBE3-43E1-A7FC-A56E14E541B8}" srcOrd="0" destOrd="0" parTransId="{F5033A90-70C2-4DD1-A389-0770CBCDCA8F}" sibTransId="{435870F3-0ACB-4F03-A6E2-994A02527A2C}"/>
    <dgm:cxn modelId="{F848270C-8E7D-4195-B5B0-2E0E966CFB33}" type="presOf" srcId="{BF5B5811-DBB0-4B4A-A3D5-190432480794}" destId="{B5FF00A3-AE42-4E86-ABF6-90E241E4A661}" srcOrd="0" destOrd="1" presId="urn:microsoft.com/office/officeart/2005/8/layout/chevron2"/>
    <dgm:cxn modelId="{872DA48C-F9FC-4CAF-A380-C2D7F2CBFC54}" type="presOf" srcId="{4CDB2F8D-969A-4899-88A2-151BF8100AF2}" destId="{029BB68C-FE82-4DD0-B89C-91731FBB1F26}" srcOrd="0" destOrd="1" presId="urn:microsoft.com/office/officeart/2005/8/layout/chevron2"/>
    <dgm:cxn modelId="{6FFFDBF4-0A15-40B2-804A-DC15870B049D}" type="presOf" srcId="{2BAD5751-5A46-4C45-A432-79F44C1EF65C}" destId="{49DCA3D0-BF59-44D2-A15D-741DD37A68CF}" srcOrd="0" destOrd="0" presId="urn:microsoft.com/office/officeart/2005/8/layout/chevron2"/>
    <dgm:cxn modelId="{7771C86B-7700-4467-8A76-8006B9B1B32B}" type="presOf" srcId="{80907A3F-CE53-4FF0-91BB-56E51E212CF1}" destId="{B5FF00A3-AE42-4E86-ABF6-90E241E4A661}" srcOrd="0" destOrd="2" presId="urn:microsoft.com/office/officeart/2005/8/layout/chevron2"/>
    <dgm:cxn modelId="{94EC9E07-1C95-4B3F-A684-F2212087EAE6}" srcId="{2BAD5751-5A46-4C45-A432-79F44C1EF65C}" destId="{CC4A3057-87B5-4C0A-89DC-0B4441933601}" srcOrd="0" destOrd="0" parTransId="{174F6B41-C014-4B9E-9382-C9E1DC1C6B6D}" sibTransId="{0CF3B86B-E4A0-4C53-92B3-1D8EF73B1FAA}"/>
    <dgm:cxn modelId="{A11B0B1A-F46C-4589-A8D5-BA3AE1095950}" type="presOf" srcId="{4048909C-00E1-4546-897E-9A1B15B2DB30}" destId="{C55EE09A-A8F9-4C14-ABCB-4D6796E5076B}" srcOrd="0" destOrd="0" presId="urn:microsoft.com/office/officeart/2005/8/layout/chevron2"/>
    <dgm:cxn modelId="{0EC59341-F7FC-421E-801D-7D3C2EADB2C6}" srcId="{DB02F3FE-5125-4C46-8484-F8A950364774}" destId="{80907A3F-CE53-4FF0-91BB-56E51E212CF1}" srcOrd="1" destOrd="0" parTransId="{F5757647-B19A-4081-AA5E-73FC2FD93185}" sibTransId="{A48B9BB1-8BB1-4783-B9C3-BB732939754B}"/>
    <dgm:cxn modelId="{ED7460DA-A805-4A19-85A8-F0C3D7D4CE6E}" type="presOf" srcId="{DB02F3FE-5125-4C46-8484-F8A950364774}" destId="{B5FF00A3-AE42-4E86-ABF6-90E241E4A661}" srcOrd="0" destOrd="0" presId="urn:microsoft.com/office/officeart/2005/8/layout/chevron2"/>
    <dgm:cxn modelId="{E2DB8679-881C-4FC0-A07F-BEE6DDF2EF99}" type="presOf" srcId="{F3E9013A-F6DF-48F6-9149-8795F6F63252}" destId="{6626AB85-F09C-422F-A101-7054AA1AA84D}" srcOrd="0" destOrd="0" presId="urn:microsoft.com/office/officeart/2005/8/layout/chevron2"/>
    <dgm:cxn modelId="{C7FC8739-8825-4F81-8365-629266F9D06A}" srcId="{DB02F3FE-5125-4C46-8484-F8A950364774}" destId="{BF5B5811-DBB0-4B4A-A3D5-190432480794}" srcOrd="0" destOrd="0" parTransId="{84B07ED8-FD22-42ED-8617-E5FFAC4ABC10}" sibTransId="{18DCFC4E-621F-4854-BF1E-039151407737}"/>
    <dgm:cxn modelId="{E1F16B8E-2FF4-4262-9D07-388C28F29E07}" srcId="{E169EF23-8703-402F-B50E-099AAE51E4DC}" destId="{F3E9013A-F6DF-48F6-9149-8795F6F63252}" srcOrd="0" destOrd="0" parTransId="{9331EB03-59EC-44D0-B153-9B3E3FFB48B3}" sibTransId="{6E90B8A3-80F7-4E63-8847-32FEC6661EED}"/>
    <dgm:cxn modelId="{BC1BA47E-05BB-439E-B39B-254D78E4EDC4}" srcId="{D40DA479-3B48-44DB-A728-CAE7F9FA88C9}" destId="{DB02F3FE-5125-4C46-8484-F8A950364774}" srcOrd="0" destOrd="0" parTransId="{F9710BAD-B1DB-4E6D-8517-74124861F9A6}" sibTransId="{20CBEAFE-EBF1-44BE-9D79-E663AB5EA455}"/>
    <dgm:cxn modelId="{1D8A102E-BCF5-469E-9C9B-1BC5BBE8692F}" type="presOf" srcId="{992C709F-FBE3-43E1-A7FC-A56E14E541B8}" destId="{EF2B60C6-8006-4962-BD4A-FD8A053A4BE6}" srcOrd="0" destOrd="0" presId="urn:microsoft.com/office/officeart/2005/8/layout/chevron2"/>
    <dgm:cxn modelId="{E2A4E911-0ADB-429D-BB11-234118CB15ED}" type="presOf" srcId="{5DBC3AAB-1B53-4184-BC13-C58D2FB55995}" destId="{6626AB85-F09C-422F-A101-7054AA1AA84D}" srcOrd="0" destOrd="2" presId="urn:microsoft.com/office/officeart/2005/8/layout/chevron2"/>
    <dgm:cxn modelId="{B1D253E2-6440-4084-A6E6-EEAA769DDBF4}" srcId="{2BAD5751-5A46-4C45-A432-79F44C1EF65C}" destId="{E169EF23-8703-402F-B50E-099AAE51E4DC}" srcOrd="2" destOrd="0" parTransId="{FADB2054-5451-489E-9796-0F6D86F73110}" sibTransId="{93F5AAA2-8E2B-4CC6-A5BD-808A4A07D1CD}"/>
    <dgm:cxn modelId="{33A90158-9E4C-4C24-9012-2675AC7EA194}" type="presParOf" srcId="{49DCA3D0-BF59-44D2-A15D-741DD37A68CF}" destId="{3B7838DB-4DC9-439A-AE3A-6657DC749721}" srcOrd="0" destOrd="0" presId="urn:microsoft.com/office/officeart/2005/8/layout/chevron2"/>
    <dgm:cxn modelId="{B705AFCC-E620-42CC-A922-4662F0C1170C}" type="presParOf" srcId="{3B7838DB-4DC9-439A-AE3A-6657DC749721}" destId="{EBCDE2A5-23BC-49D3-8060-DB5C0C7EACE4}" srcOrd="0" destOrd="0" presId="urn:microsoft.com/office/officeart/2005/8/layout/chevron2"/>
    <dgm:cxn modelId="{3A95B916-9602-41C4-AAE0-ADFA6CFE3586}" type="presParOf" srcId="{3B7838DB-4DC9-439A-AE3A-6657DC749721}" destId="{029BB68C-FE82-4DD0-B89C-91731FBB1F26}" srcOrd="1" destOrd="0" presId="urn:microsoft.com/office/officeart/2005/8/layout/chevron2"/>
    <dgm:cxn modelId="{040B538B-21FA-4F88-82CA-0DADF060B4F5}" type="presParOf" srcId="{49DCA3D0-BF59-44D2-A15D-741DD37A68CF}" destId="{78A3EF96-572C-4FCC-8B50-A7B7F20699EA}" srcOrd="1" destOrd="0" presId="urn:microsoft.com/office/officeart/2005/8/layout/chevron2"/>
    <dgm:cxn modelId="{62167D0D-ABD4-4BA0-87C1-9D87B0F2A20D}" type="presParOf" srcId="{49DCA3D0-BF59-44D2-A15D-741DD37A68CF}" destId="{1D282705-1656-4072-A6A4-204E4A7FF766}" srcOrd="2" destOrd="0" presId="urn:microsoft.com/office/officeart/2005/8/layout/chevron2"/>
    <dgm:cxn modelId="{5F307598-A5F7-43D8-8DE5-7018B9FF6A51}" type="presParOf" srcId="{1D282705-1656-4072-A6A4-204E4A7FF766}" destId="{3A5F4C82-F976-497D-B71A-21BEEB29112B}" srcOrd="0" destOrd="0" presId="urn:microsoft.com/office/officeart/2005/8/layout/chevron2"/>
    <dgm:cxn modelId="{4B2FE0B3-F684-428F-8A15-1235385A6AC3}" type="presParOf" srcId="{1D282705-1656-4072-A6A4-204E4A7FF766}" destId="{B5FF00A3-AE42-4E86-ABF6-90E241E4A661}" srcOrd="1" destOrd="0" presId="urn:microsoft.com/office/officeart/2005/8/layout/chevron2"/>
    <dgm:cxn modelId="{876E276E-5B41-4F36-803A-FE6F3DEF7005}" type="presParOf" srcId="{49DCA3D0-BF59-44D2-A15D-741DD37A68CF}" destId="{31955CF3-0E7B-4924-B038-BC27908AEE66}" srcOrd="3" destOrd="0" presId="urn:microsoft.com/office/officeart/2005/8/layout/chevron2"/>
    <dgm:cxn modelId="{08EB9DDA-088D-449B-B250-4E1A90A4DA4C}" type="presParOf" srcId="{49DCA3D0-BF59-44D2-A15D-741DD37A68CF}" destId="{2E7EE1FB-F2BD-4459-B025-91A0F4BF69CC}" srcOrd="4" destOrd="0" presId="urn:microsoft.com/office/officeart/2005/8/layout/chevron2"/>
    <dgm:cxn modelId="{366CC2DA-1AEB-469C-8E0A-0B27054734F7}" type="presParOf" srcId="{2E7EE1FB-F2BD-4459-B025-91A0F4BF69CC}" destId="{374B364B-D7B2-41BA-8ADC-2DA02A8FE117}" srcOrd="0" destOrd="0" presId="urn:microsoft.com/office/officeart/2005/8/layout/chevron2"/>
    <dgm:cxn modelId="{1441D934-C742-4E41-BCB5-385E6319C6B7}" type="presParOf" srcId="{2E7EE1FB-F2BD-4459-B025-91A0F4BF69CC}" destId="{6626AB85-F09C-422F-A101-7054AA1AA84D}" srcOrd="1" destOrd="0" presId="urn:microsoft.com/office/officeart/2005/8/layout/chevron2"/>
    <dgm:cxn modelId="{841219CD-675B-4548-A7AA-081B4069D44F}" type="presParOf" srcId="{49DCA3D0-BF59-44D2-A15D-741DD37A68CF}" destId="{C7E02D97-59FA-4CA3-9FD9-AAE7A38E3B8C}" srcOrd="5" destOrd="0" presId="urn:microsoft.com/office/officeart/2005/8/layout/chevron2"/>
    <dgm:cxn modelId="{9857DB07-FCD4-4914-855B-73711C0CA91B}" type="presParOf" srcId="{49DCA3D0-BF59-44D2-A15D-741DD37A68CF}" destId="{486C41AE-DFCF-4700-8C3F-B042903ECED9}" srcOrd="6" destOrd="0" presId="urn:microsoft.com/office/officeart/2005/8/layout/chevron2"/>
    <dgm:cxn modelId="{0AB499FD-D70D-47EC-912F-E0E44E22B427}" type="presParOf" srcId="{486C41AE-DFCF-4700-8C3F-B042903ECED9}" destId="{C55EE09A-A8F9-4C14-ABCB-4D6796E5076B}" srcOrd="0" destOrd="0" presId="urn:microsoft.com/office/officeart/2005/8/layout/chevron2"/>
    <dgm:cxn modelId="{2B51002A-5735-43C8-A866-8C49215DDBA1}" type="presParOf" srcId="{486C41AE-DFCF-4700-8C3F-B042903ECED9}" destId="{EF2B60C6-8006-4962-BD4A-FD8A053A4BE6}" srcOrd="1" destOrd="0" presId="urn:microsoft.com/office/officeart/2005/8/layout/chevron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DE2A5-23BC-49D3-8060-DB5C0C7EACE4}">
      <dsp:nvSpPr>
        <dsp:cNvPr id="0" name=""/>
        <dsp:cNvSpPr/>
      </dsp:nvSpPr>
      <dsp:spPr>
        <a:xfrm rot="5400000">
          <a:off x="-176584" y="177397"/>
          <a:ext cx="1177230" cy="8240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kern="1200" baseline="0" dirty="0" smtClean="0">
              <a:solidFill>
                <a:srgbClr val="FFFFCC"/>
              </a:solidFill>
              <a:latin typeface="Arial Narrow" pitchFamily="34" charset="0"/>
            </a:rPr>
            <a:t>Production</a:t>
          </a:r>
          <a:endParaRPr lang="en-US" sz="1200" b="1" i="0" kern="1200" baseline="0" dirty="0">
            <a:solidFill>
              <a:srgbClr val="FFFFCC"/>
            </a:solidFill>
            <a:latin typeface="Arial Narrow" pitchFamily="34" charset="0"/>
          </a:endParaRPr>
        </a:p>
      </dsp:txBody>
      <dsp:txXfrm rot="-5400000">
        <a:off x="1" y="412844"/>
        <a:ext cx="824061" cy="353169"/>
      </dsp:txXfrm>
    </dsp:sp>
    <dsp:sp modelId="{029BB68C-FE82-4DD0-B89C-91731FBB1F26}">
      <dsp:nvSpPr>
        <dsp:cNvPr id="0" name=""/>
        <dsp:cNvSpPr/>
      </dsp:nvSpPr>
      <dsp:spPr>
        <a:xfrm rot="5400000">
          <a:off x="4372830" y="-3547956"/>
          <a:ext cx="765199" cy="7862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Arial" pitchFamily="34" charset="0"/>
              <a:cs typeface="Arial" pitchFamily="34" charset="0"/>
            </a:rPr>
            <a:t>Daily Production Coordination meetings</a:t>
          </a:r>
          <a:endParaRPr lang="en-US" sz="15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Arial" pitchFamily="34" charset="0"/>
              <a:cs typeface="Arial" pitchFamily="34" charset="0"/>
            </a:rPr>
            <a:t>Weekly Scheduling meetings to review weeks outlook  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 rot="-5400000">
        <a:off x="824061" y="38167"/>
        <a:ext cx="7825384" cy="690491"/>
      </dsp:txXfrm>
    </dsp:sp>
    <dsp:sp modelId="{3A5F4C82-F976-497D-B71A-21BEEB29112B}">
      <dsp:nvSpPr>
        <dsp:cNvPr id="0" name=""/>
        <dsp:cNvSpPr/>
      </dsp:nvSpPr>
      <dsp:spPr>
        <a:xfrm rot="5400000">
          <a:off x="-176584" y="1206845"/>
          <a:ext cx="1177230" cy="8240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FFFFCC"/>
              </a:solidFill>
              <a:latin typeface="Arial Narrow" pitchFamily="34" charset="0"/>
            </a:rPr>
            <a:t>Document Control </a:t>
          </a:r>
          <a:endParaRPr lang="en-US" sz="1200" b="1" kern="1200" dirty="0">
            <a:solidFill>
              <a:srgbClr val="FFFFCC"/>
            </a:solidFill>
            <a:latin typeface="Arial Narrow" pitchFamily="34" charset="0"/>
          </a:endParaRPr>
        </a:p>
      </dsp:txBody>
      <dsp:txXfrm rot="-5400000">
        <a:off x="1" y="1442292"/>
        <a:ext cx="824061" cy="353169"/>
      </dsp:txXfrm>
    </dsp:sp>
    <dsp:sp modelId="{B5FF00A3-AE42-4E86-ABF6-90E241E4A661}">
      <dsp:nvSpPr>
        <dsp:cNvPr id="0" name=""/>
        <dsp:cNvSpPr/>
      </dsp:nvSpPr>
      <dsp:spPr>
        <a:xfrm rot="5400000">
          <a:off x="4372830" y="-2518508"/>
          <a:ext cx="765199" cy="7862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Arial" pitchFamily="34" charset="0"/>
              <a:cs typeface="Arial" pitchFamily="34" charset="0"/>
            </a:rPr>
            <a:t>Use of </a:t>
          </a:r>
          <a:r>
            <a:rPr lang="en-US" sz="1500" b="1" i="1" kern="1200" dirty="0" smtClean="0">
              <a:latin typeface="Arial Narrow" pitchFamily="34" charset="0"/>
              <a:cs typeface="Arial" pitchFamily="34" charset="0"/>
            </a:rPr>
            <a:t>Pansophy</a:t>
          </a:r>
          <a:r>
            <a:rPr lang="en-US" sz="1500" kern="1200" dirty="0" smtClean="0">
              <a:latin typeface="Arial" pitchFamily="34" charset="0"/>
              <a:cs typeface="Arial" pitchFamily="34" charset="0"/>
            </a:rPr>
            <a:t>, a Data Management Tool  for</a:t>
          </a:r>
          <a:endParaRPr lang="en-US" sz="1500" kern="1200" dirty="0">
            <a:latin typeface="Arial" pitchFamily="34" charset="0"/>
            <a:cs typeface="Arial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Arial" pitchFamily="34" charset="0"/>
              <a:cs typeface="Arial" pitchFamily="34" charset="0"/>
            </a:rPr>
            <a:t>Data management of Prototype &amp; Production builds</a:t>
          </a:r>
          <a:endParaRPr lang="en-US" sz="1500" kern="1200" dirty="0">
            <a:latin typeface="Arial" pitchFamily="34" charset="0"/>
            <a:cs typeface="Arial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Arial" pitchFamily="34" charset="0"/>
              <a:cs typeface="Arial" pitchFamily="34" charset="0"/>
            </a:rPr>
            <a:t>Inventory Management - PRIMES  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 rot="-5400000">
        <a:off x="824061" y="1067615"/>
        <a:ext cx="7825384" cy="690491"/>
      </dsp:txXfrm>
    </dsp:sp>
    <dsp:sp modelId="{374B364B-D7B2-41BA-8ADC-2DA02A8FE117}">
      <dsp:nvSpPr>
        <dsp:cNvPr id="0" name=""/>
        <dsp:cNvSpPr/>
      </dsp:nvSpPr>
      <dsp:spPr>
        <a:xfrm rot="5400000">
          <a:off x="-176584" y="2236293"/>
          <a:ext cx="1177230" cy="8240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FFFFCC"/>
              </a:solidFill>
              <a:latin typeface="Arial Narrow" pitchFamily="34" charset="0"/>
            </a:rPr>
            <a:t>Quality Metrics </a:t>
          </a:r>
          <a:endParaRPr lang="en-US" sz="1200" b="1" kern="1200" dirty="0">
            <a:solidFill>
              <a:srgbClr val="FFFFCC"/>
            </a:solidFill>
            <a:latin typeface="Arial Narrow" pitchFamily="34" charset="0"/>
          </a:endParaRPr>
        </a:p>
      </dsp:txBody>
      <dsp:txXfrm rot="-5400000">
        <a:off x="1" y="2471740"/>
        <a:ext cx="824061" cy="353169"/>
      </dsp:txXfrm>
    </dsp:sp>
    <dsp:sp modelId="{6626AB85-F09C-422F-A101-7054AA1AA84D}">
      <dsp:nvSpPr>
        <dsp:cNvPr id="0" name=""/>
        <dsp:cNvSpPr/>
      </dsp:nvSpPr>
      <dsp:spPr>
        <a:xfrm rot="5400000">
          <a:off x="4372830" y="-1489060"/>
          <a:ext cx="765199" cy="7862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Arial" pitchFamily="34" charset="0"/>
              <a:cs typeface="Arial" pitchFamily="34" charset="0"/>
            </a:rPr>
            <a:t>Periodic SRF Quality Board review of Key Metrics</a:t>
          </a:r>
          <a:endParaRPr lang="en-US" sz="15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Arial" pitchFamily="34" charset="0"/>
              <a:cs typeface="Arial" pitchFamily="34" charset="0"/>
            </a:rPr>
            <a:t>Continuous Improvement activities </a:t>
          </a:r>
          <a:endParaRPr lang="en-US" sz="1500" kern="1200" dirty="0">
            <a:latin typeface="Arial" pitchFamily="34" charset="0"/>
            <a:cs typeface="Arial" pitchFamily="34" charset="0"/>
          </a:endParaRP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Arial" pitchFamily="34" charset="0"/>
              <a:cs typeface="Arial" pitchFamily="34" charset="0"/>
            </a:rPr>
            <a:t>Examples include D3,  NCR Non Conformance &amp; Corrective Action Report 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 rot="-5400000">
        <a:off x="824061" y="2097063"/>
        <a:ext cx="7825384" cy="690491"/>
      </dsp:txXfrm>
    </dsp:sp>
    <dsp:sp modelId="{C55EE09A-A8F9-4C14-ABCB-4D6796E5076B}">
      <dsp:nvSpPr>
        <dsp:cNvPr id="0" name=""/>
        <dsp:cNvSpPr/>
      </dsp:nvSpPr>
      <dsp:spPr>
        <a:xfrm rot="5400000">
          <a:off x="-176584" y="3265740"/>
          <a:ext cx="1177230" cy="8240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FFFFCC"/>
              </a:solidFill>
              <a:latin typeface="Arial Narrow" pitchFamily="34" charset="0"/>
            </a:rPr>
            <a:t>Strategic Planning</a:t>
          </a:r>
          <a:r>
            <a:rPr lang="en-US" sz="1200" b="1" kern="1200" dirty="0" smtClean="0">
              <a:solidFill>
                <a:schemeClr val="tx1"/>
              </a:solidFill>
              <a:latin typeface="Arial Narrow" pitchFamily="34" charset="0"/>
            </a:rPr>
            <a:t> </a:t>
          </a:r>
          <a:endParaRPr lang="en-US" sz="1200" b="1" kern="1200" dirty="0">
            <a:solidFill>
              <a:schemeClr val="tx1"/>
            </a:solidFill>
            <a:latin typeface="Arial Narrow" pitchFamily="34" charset="0"/>
          </a:endParaRPr>
        </a:p>
      </dsp:txBody>
      <dsp:txXfrm rot="-5400000">
        <a:off x="1" y="3501187"/>
        <a:ext cx="824061" cy="353169"/>
      </dsp:txXfrm>
    </dsp:sp>
    <dsp:sp modelId="{EF2B60C6-8006-4962-BD4A-FD8A053A4BE6}">
      <dsp:nvSpPr>
        <dsp:cNvPr id="0" name=""/>
        <dsp:cNvSpPr/>
      </dsp:nvSpPr>
      <dsp:spPr>
        <a:xfrm rot="5400000">
          <a:off x="4372830" y="-459613"/>
          <a:ext cx="765199" cy="7862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SRF R&amp;D/Operations Plans are in support of the </a:t>
          </a:r>
          <a:r>
            <a:rPr lang="en-US" sz="1500" b="1" i="0" kern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Laboratory Agenda</a:t>
          </a:r>
          <a:r>
            <a:rPr lang="en-US" sz="1500" b="0" i="0" kern="12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5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from which our Budget, Resource &amp; Capacity Planning are derived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 rot="-5400000">
        <a:off x="824061" y="3126510"/>
        <a:ext cx="7825384" cy="690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2525"/>
            <a:ext cx="4149725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37221"/>
            <a:ext cx="5557520" cy="3630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7" y="2989447"/>
            <a:ext cx="3225064" cy="3292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800" b="1" cap="none" baseline="0">
                <a:latin typeface="Arial" charset="0"/>
              </a:defRPr>
            </a:lvl1pPr>
          </a:lstStyle>
          <a:p>
            <a:r>
              <a:rPr lang="en-US" dirty="0" smtClean="0"/>
              <a:t>PROTON POWER UPGRADE (PPU)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10, 2019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02707" y="6422484"/>
            <a:ext cx="3407959" cy="347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7" y="2989447"/>
            <a:ext cx="3225064" cy="3292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838" y="6307136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99991" y="1725953"/>
            <a:ext cx="4236099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4303921" y="647814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38" y="6434800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919" y="6430343"/>
            <a:ext cx="3407959" cy="347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18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18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19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19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19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3"/>
            <a:ext cx="404847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9" y="983116"/>
            <a:ext cx="4048478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19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18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June 10,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PROTON POWER UPGRADE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jlabdoc.jlab.org/docushare/dsweb/View/Collection-1672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85" y="505595"/>
            <a:ext cx="8622771" cy="617838"/>
          </a:xfrm>
        </p:spPr>
        <p:txBody>
          <a:bodyPr/>
          <a:lstStyle/>
          <a:p>
            <a:r>
              <a:rPr lang="en-US" sz="4000" dirty="0"/>
              <a:t>SNS PPU CRYOMODULE </a:t>
            </a:r>
            <a:r>
              <a:rPr lang="en-US" sz="4000" dirty="0" smtClean="0"/>
              <a:t>FDR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Cost &amp; Schedule: Design, Procurement, </a:t>
            </a:r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Tony Reilly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333243" y="5611326"/>
            <a:ext cx="2668373" cy="365125"/>
          </a:xfrm>
        </p:spPr>
        <p:txBody>
          <a:bodyPr/>
          <a:lstStyle/>
          <a:p>
            <a:fld id="{BDC57488-3539-8349-95E7-E0E3D7B2EDB0}" type="datetime2">
              <a:rPr lang="en-US" sz="1600" b="1" smtClean="0"/>
              <a:pPr/>
              <a:t>Monday, June 10, 2019</a:t>
            </a:fld>
            <a:endParaRPr lang="en-US" sz="1600" b="1" dirty="0"/>
          </a:p>
        </p:txBody>
      </p:sp>
      <p:pic>
        <p:nvPicPr>
          <p:cNvPr id="8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26" y="2904204"/>
            <a:ext cx="5450089" cy="3072247"/>
          </a:xfr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Facilities at JLab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35" y="1123018"/>
            <a:ext cx="6966020" cy="52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519576" y="5542373"/>
            <a:ext cx="1160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Ship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44665" y="2512194"/>
            <a:ext cx="0" cy="1315555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863671" y="3827749"/>
            <a:ext cx="2180994" cy="34926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76371" y="3856324"/>
            <a:ext cx="0" cy="13970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63671" y="3948399"/>
            <a:ext cx="2586038" cy="34925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54471" y="3926174"/>
            <a:ext cx="7938" cy="117475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20771" y="5097750"/>
            <a:ext cx="2941638" cy="41274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20771" y="4002374"/>
            <a:ext cx="0" cy="114935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19171" y="4002374"/>
            <a:ext cx="0" cy="127635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419171" y="4008724"/>
            <a:ext cx="114300" cy="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06956" y="5259674"/>
            <a:ext cx="2805865" cy="1905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8317" y="2188713"/>
            <a:ext cx="1630018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Located in Annex –</a:t>
            </a:r>
          </a:p>
          <a:p>
            <a:r>
              <a:rPr lang="en-US" sz="1400" dirty="0" smtClean="0"/>
              <a:t>Receiving</a:t>
            </a:r>
          </a:p>
          <a:p>
            <a:r>
              <a:rPr lang="en-US" sz="1400" dirty="0" smtClean="0"/>
              <a:t>Inspection</a:t>
            </a:r>
          </a:p>
          <a:p>
            <a:r>
              <a:rPr lang="en-US" sz="1400" dirty="0" smtClean="0"/>
              <a:t>Inventory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0587" y="4271217"/>
            <a:ext cx="1630018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Offsite considered for additional storage</a:t>
            </a:r>
            <a:endParaRPr lang="en-US" sz="1400" dirty="0"/>
          </a:p>
        </p:txBody>
      </p:sp>
      <p:cxnSp>
        <p:nvCxnSpPr>
          <p:cNvPr id="20" name="Straight Arrow Connector 19"/>
          <p:cNvCxnSpPr>
            <a:stCxn id="18" idx="0"/>
          </p:cNvCxnSpPr>
          <p:nvPr/>
        </p:nvCxnSpPr>
        <p:spPr>
          <a:xfrm flipH="1" flipV="1">
            <a:off x="230587" y="1979875"/>
            <a:ext cx="752739" cy="208838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382988" y="5009881"/>
            <a:ext cx="662608" cy="268843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44665" y="2512194"/>
            <a:ext cx="1568918" cy="1905802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55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PPU Cryomodule Assembly Flow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57200" y="1243584"/>
            <a:ext cx="3886200" cy="506552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Inventory, Inspection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Cavity Qualification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String Assembly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Cold Mass Assembly  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Space Frame/Shields</a:t>
            </a:r>
          </a:p>
          <a:p>
            <a:endParaRPr lang="en-US" dirty="0" smtClean="0"/>
          </a:p>
        </p:txBody>
      </p:sp>
      <p:sp>
        <p:nvSpPr>
          <p:cNvPr id="6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4648200" y="1252729"/>
            <a:ext cx="3886200" cy="5065522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Final Assembly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Cryogenic Check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Prep for Shipment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Pack and Ship</a:t>
            </a:r>
          </a:p>
          <a:p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2104446" y="1645920"/>
            <a:ext cx="95416" cy="48920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2119023" y="2641159"/>
            <a:ext cx="95416" cy="48920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140226" y="3595314"/>
            <a:ext cx="95416" cy="48920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49503" y="4597180"/>
            <a:ext cx="95416" cy="48920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000136" y="1756533"/>
            <a:ext cx="95416" cy="48920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997934" y="2744397"/>
            <a:ext cx="95416" cy="48920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993959" y="3787043"/>
            <a:ext cx="95416" cy="48920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6200000">
            <a:off x="3201064" y="4942400"/>
            <a:ext cx="71560" cy="2002402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0800000">
            <a:off x="4335375" y="1470570"/>
            <a:ext cx="95417" cy="4469198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2176007" y="5486400"/>
            <a:ext cx="95416" cy="421420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6200000">
            <a:off x="4497516" y="1359970"/>
            <a:ext cx="95417" cy="228865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65" y="4975574"/>
            <a:ext cx="3348648" cy="111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491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Lab – CM Production Area Layout (FY2022)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5" y="1214323"/>
            <a:ext cx="8583062" cy="457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792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Test Lab – Overall Layout (FY2022)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7" y="1192378"/>
            <a:ext cx="8140789" cy="48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951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3" y="1101269"/>
            <a:ext cx="8198946" cy="507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Production Floor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7889" y="3532239"/>
            <a:ext cx="1592827" cy="33855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String Assembly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113140">
            <a:off x="5787510" y="4281949"/>
            <a:ext cx="1860756" cy="30777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CEBAF CM Assembly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113140">
            <a:off x="5467962" y="4640827"/>
            <a:ext cx="1860756" cy="30777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SNS PPU CM Assembly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113140">
            <a:off x="5134790" y="4986338"/>
            <a:ext cx="2101213" cy="30777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LCLS II HE CM Assembly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113140">
            <a:off x="702819" y="3903302"/>
            <a:ext cx="1725895" cy="30777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CM Final Assembly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113140">
            <a:off x="2579855" y="2040453"/>
            <a:ext cx="2091450" cy="30777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Cavity Vertical Test (VTA)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113140">
            <a:off x="645090" y="1469059"/>
            <a:ext cx="1428398" cy="52322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CM Test Facility 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(CMTF)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248342">
            <a:off x="6684940" y="2218028"/>
            <a:ext cx="1090860" cy="30777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Cavity Prep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63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Cavity String Assembly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199" y="1007610"/>
            <a:ext cx="7809271" cy="217066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Cavities </a:t>
            </a:r>
            <a:r>
              <a:rPr lang="en-US" dirty="0"/>
              <a:t>will be isolated, left under vacuum and installed on the clean room storage rack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“Lollipop” supports for each cavity </a:t>
            </a:r>
            <a:r>
              <a:rPr lang="en-US" dirty="0" smtClean="0">
                <a:solidFill>
                  <a:srgbClr val="0000FF"/>
                </a:solidFill>
              </a:rPr>
              <a:t>subassembly</a:t>
            </a:r>
            <a:endParaRPr lang="en-US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Lollipops mounted to mobile rail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Use mobile rail system </a:t>
            </a:r>
            <a:r>
              <a:rPr lang="en-US" dirty="0" smtClean="0">
                <a:solidFill>
                  <a:srgbClr val="0000FF"/>
                </a:solidFill>
              </a:rPr>
              <a:t>to “roll-out” string to CM assembly </a:t>
            </a:r>
            <a:endParaRPr lang="en-US" dirty="0">
              <a:solidFill>
                <a:srgbClr val="0000FF"/>
              </a:solidFill>
            </a:endParaRP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44592"/>
            <a:ext cx="1845653" cy="254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59" y="3351935"/>
            <a:ext cx="3428237" cy="192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M:\SNS_PPU\CM_Design\Pictures\More Pictures\Installed_Supply_Val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003238"/>
            <a:ext cx="2340078" cy="17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99" y="33548"/>
            <a:ext cx="4007311" cy="6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809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Assembly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199" y="1001092"/>
            <a:ext cx="8273333" cy="2239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Use mobile clean room rail system to transport from clean room onto cryomodule assembly rail system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Use CM assembly rail system for cold  mass  assembly, space frame and thermal shields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3120830"/>
            <a:ext cx="2490746" cy="213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M:\SNS_PPU\CM_Design\Pictures\2K Mu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61" y="2765073"/>
            <a:ext cx="2495332" cy="18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M:\SNS_PPU\CM_Design\Pictures\2K MLI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97" y="4227055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408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Plans – Quality Assurance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sz="2400" b="1" dirty="0">
                <a:solidFill>
                  <a:srgbClr val="A4001D"/>
                </a:solidFill>
              </a:rPr>
              <a:t>Key Points</a:t>
            </a:r>
          </a:p>
          <a:p>
            <a:r>
              <a:rPr lang="en-US" dirty="0" smtClean="0"/>
              <a:t>SRF has a quality management system (QMS)</a:t>
            </a:r>
          </a:p>
          <a:p>
            <a:pPr lvl="1"/>
            <a:r>
              <a:rPr lang="en-US" dirty="0"/>
              <a:t>Quality </a:t>
            </a:r>
            <a:r>
              <a:rPr lang="en-US" dirty="0" smtClean="0"/>
              <a:t>Policy is contained in the SRF </a:t>
            </a:r>
            <a:r>
              <a:rPr lang="en-US" dirty="0"/>
              <a:t>Quality Manual QA-M-001</a:t>
            </a:r>
            <a:endParaRPr lang="en-US" dirty="0" smtClean="0"/>
          </a:p>
          <a:p>
            <a:pPr lvl="1"/>
            <a:r>
              <a:rPr lang="en-US" dirty="0" smtClean="0"/>
              <a:t>Process </a:t>
            </a:r>
            <a:r>
              <a:rPr lang="en-US" dirty="0"/>
              <a:t>elements are based on </a:t>
            </a:r>
            <a:r>
              <a:rPr lang="en-US" b="1" dirty="0"/>
              <a:t>ISO </a:t>
            </a:r>
            <a:r>
              <a:rPr lang="en-US" b="1" dirty="0" smtClean="0"/>
              <a:t>9001:2008</a:t>
            </a:r>
          </a:p>
          <a:p>
            <a:pPr lvl="1"/>
            <a:r>
              <a:rPr lang="en-US" dirty="0" smtClean="0"/>
              <a:t>Supplements </a:t>
            </a:r>
            <a:r>
              <a:rPr lang="en-US" dirty="0"/>
              <a:t>lab-wide </a:t>
            </a:r>
            <a:r>
              <a:rPr lang="en-US" b="1" dirty="0" err="1" smtClean="0"/>
              <a:t>JLab</a:t>
            </a:r>
            <a:r>
              <a:rPr lang="en-US" b="1" dirty="0" smtClean="0"/>
              <a:t> </a:t>
            </a:r>
            <a:r>
              <a:rPr lang="en-US" b="1" dirty="0"/>
              <a:t>Quality Assurance </a:t>
            </a:r>
            <a:r>
              <a:rPr lang="en-US" b="1" dirty="0" smtClean="0"/>
              <a:t>Plan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SRF Operations is assessing ISO 9001:2015 FY19/20</a:t>
            </a:r>
          </a:p>
          <a:p>
            <a:r>
              <a:rPr lang="en-US" dirty="0">
                <a:solidFill>
                  <a:srgbClr val="0000FF"/>
                </a:solidFill>
              </a:rPr>
              <a:t>Document Control </a:t>
            </a:r>
            <a:r>
              <a:rPr lang="en-US" dirty="0" smtClean="0">
                <a:solidFill>
                  <a:srgbClr val="0000FF"/>
                </a:solidFill>
              </a:rPr>
              <a:t>(QA-P-001) includes project work control documents such as Travelers</a:t>
            </a:r>
          </a:p>
          <a:p>
            <a:r>
              <a:rPr lang="en-US" dirty="0">
                <a:solidFill>
                  <a:srgbClr val="0000FF"/>
                </a:solidFill>
              </a:rPr>
              <a:t>Control of Non-conforming Product (MAI-P-004</a:t>
            </a:r>
            <a:r>
              <a:rPr lang="en-US" dirty="0" smtClean="0">
                <a:solidFill>
                  <a:srgbClr val="0000FF"/>
                </a:solidFill>
              </a:rPr>
              <a:t>) describes the NCR processes and control of non-conforming material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Quality Board reviews performance metrics for travelers and NCR monthly</a:t>
            </a:r>
          </a:p>
          <a:p>
            <a:pPr lvl="1"/>
            <a:r>
              <a:rPr lang="en-US" dirty="0" smtClean="0"/>
              <a:t>Reports are issued weekly to project managers, managers and work center leads</a:t>
            </a:r>
          </a:p>
          <a:p>
            <a:r>
              <a:rPr lang="en-US" dirty="0" smtClean="0"/>
              <a:t>Pansophy, </a:t>
            </a:r>
            <a:r>
              <a:rPr lang="en-US" dirty="0" err="1" smtClean="0"/>
              <a:t>Docushare</a:t>
            </a:r>
            <a:r>
              <a:rPr lang="en-US" dirty="0" smtClean="0"/>
              <a:t> and </a:t>
            </a:r>
            <a:r>
              <a:rPr lang="en-US" dirty="0" err="1" smtClean="0"/>
              <a:t>PRIMeS</a:t>
            </a:r>
            <a:r>
              <a:rPr lang="en-US" dirty="0" smtClean="0"/>
              <a:t> are primary tools used in QA </a:t>
            </a:r>
          </a:p>
          <a:p>
            <a:r>
              <a:rPr lang="en-US" dirty="0" smtClean="0"/>
              <a:t>A comprehensive suite of reports, dashboards and drill downs are available for up-to-date status of work control documents, work status and performance test data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685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Quality Manual (SRF </a:t>
            </a:r>
            <a:r>
              <a:rPr lang="en-US" dirty="0" smtClean="0"/>
              <a:t>QA-M-001)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SRF Quality Manual and related procedures are in </a:t>
            </a:r>
            <a:r>
              <a:rPr lang="en-US" dirty="0" err="1"/>
              <a:t>Docushare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sz="1600" u="sng" dirty="0">
                <a:hlinkClick r:id="rId2"/>
              </a:rPr>
              <a:t>https://jlabdoc.jlab.org/docushare/dsweb/View/Collection-16729</a:t>
            </a:r>
            <a:endParaRPr lang="en-US" sz="1600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lvl="0"/>
            <a:r>
              <a:rPr lang="en-US" b="1" dirty="0"/>
              <a:t>QA-M-001 	SRF Quality Manual </a:t>
            </a:r>
          </a:p>
          <a:p>
            <a:pPr lvl="0"/>
            <a:r>
              <a:rPr lang="en-US" b="1" dirty="0">
                <a:solidFill>
                  <a:srgbClr val="0000FF"/>
                </a:solidFill>
              </a:rPr>
              <a:t>QA-P-001 	Document Control</a:t>
            </a:r>
          </a:p>
          <a:p>
            <a:pPr lvl="0"/>
            <a:r>
              <a:rPr lang="en-US" b="1" dirty="0">
                <a:solidFill>
                  <a:srgbClr val="0000FF"/>
                </a:solidFill>
              </a:rPr>
              <a:t>QA-P-002 	Records Retention</a:t>
            </a:r>
          </a:p>
          <a:p>
            <a:pPr lvl="0"/>
            <a:r>
              <a:rPr lang="en-US" dirty="0"/>
              <a:t>MR-P-002 	Management Review Process</a:t>
            </a:r>
          </a:p>
          <a:p>
            <a:pPr lvl="0"/>
            <a:r>
              <a:rPr lang="en-US" b="1" dirty="0">
                <a:solidFill>
                  <a:srgbClr val="0000FF"/>
                </a:solidFill>
              </a:rPr>
              <a:t>PR-P-005	Inventory Control</a:t>
            </a:r>
          </a:p>
          <a:p>
            <a:pPr lvl="0"/>
            <a:r>
              <a:rPr lang="en-US" dirty="0"/>
              <a:t>PR-P-006	Equipment Change Control</a:t>
            </a:r>
          </a:p>
          <a:p>
            <a:pPr lvl="0"/>
            <a:r>
              <a:rPr lang="en-US" b="1" dirty="0">
                <a:solidFill>
                  <a:srgbClr val="0000FF"/>
                </a:solidFill>
              </a:rPr>
              <a:t>MAI-P-004 	Control of Non-Conforming Product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97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Document Control Process (QA-P-001)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8306" y="1245592"/>
            <a:ext cx="5348789" cy="4728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2400" b="1" i="1" u="sng" smtClean="0"/>
              <a:t>An example </a:t>
            </a:r>
            <a:r>
              <a:rPr lang="en-US" sz="2400" smtClean="0"/>
              <a:t>of one of the formal processes for the creation, review, approval and filing of process documents.</a:t>
            </a:r>
          </a:p>
          <a:p>
            <a:pPr marL="457200" indent="-4572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2400" smtClean="0"/>
              <a:t>Centrally stored files for common access to the latest approved document versions. </a:t>
            </a:r>
          </a:p>
          <a:p>
            <a:pPr marL="457200" indent="-4572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2400" smtClean="0"/>
              <a:t>Revision control is maintained for history and records.</a:t>
            </a:r>
            <a:endParaRPr lang="en-US" sz="24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2503" r="13545" b="-1"/>
          <a:stretch/>
        </p:blipFill>
        <p:spPr bwMode="auto">
          <a:xfrm>
            <a:off x="5623295" y="857250"/>
            <a:ext cx="3434980" cy="550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481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Procurement Plans</a:t>
            </a:r>
          </a:p>
          <a:p>
            <a:r>
              <a:rPr lang="en-US" dirty="0" smtClean="0"/>
              <a:t>Production Plans</a:t>
            </a:r>
          </a:p>
          <a:p>
            <a:r>
              <a:rPr lang="en-US" dirty="0" smtClean="0"/>
              <a:t>Quality Assurance</a:t>
            </a:r>
          </a:p>
          <a:p>
            <a:r>
              <a:rPr lang="en-US" dirty="0" smtClean="0"/>
              <a:t>Staff / Staffing</a:t>
            </a:r>
          </a:p>
          <a:p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Design, Procurement and Assembly</a:t>
            </a:r>
          </a:p>
          <a:p>
            <a:r>
              <a:rPr lang="en-US" dirty="0" smtClean="0"/>
              <a:t>Schedule Overview</a:t>
            </a:r>
          </a:p>
          <a:p>
            <a:pPr lvl="1"/>
            <a:r>
              <a:rPr lang="en-US" dirty="0" smtClean="0"/>
              <a:t>Design, Procurement and Assembly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77" y="4551846"/>
            <a:ext cx="5043949" cy="156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6168" y="966055"/>
            <a:ext cx="19959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Contributors: </a:t>
            </a:r>
          </a:p>
          <a:p>
            <a:r>
              <a:rPr lang="en-US" dirty="0" smtClean="0"/>
              <a:t>Katherine Wilson</a:t>
            </a:r>
          </a:p>
          <a:p>
            <a:r>
              <a:rPr lang="en-US" dirty="0" smtClean="0"/>
              <a:t>Ed Daly</a:t>
            </a:r>
          </a:p>
          <a:p>
            <a:r>
              <a:rPr lang="en-US" dirty="0" smtClean="0"/>
              <a:t>Phil Kessler</a:t>
            </a:r>
          </a:p>
          <a:p>
            <a:r>
              <a:rPr lang="en-US" dirty="0" smtClean="0"/>
              <a:t>Eden Evans</a:t>
            </a:r>
          </a:p>
          <a:p>
            <a:r>
              <a:rPr lang="en-US" dirty="0" smtClean="0"/>
              <a:t>Kelly Krug</a:t>
            </a:r>
          </a:p>
          <a:p>
            <a:r>
              <a:rPr lang="en-US" dirty="0" smtClean="0"/>
              <a:t>Jim Henry </a:t>
            </a:r>
          </a:p>
          <a:p>
            <a:r>
              <a:rPr lang="en-US" dirty="0" smtClean="0"/>
              <a:t>Mark Wiseman</a:t>
            </a:r>
          </a:p>
          <a:p>
            <a:r>
              <a:rPr lang="en-US" dirty="0" smtClean="0"/>
              <a:t>Kurt Macha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Pansophy Traveler – An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397" y="906482"/>
            <a:ext cx="5895978" cy="2436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396" y="3417606"/>
            <a:ext cx="3934162" cy="29901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81725" y="906482"/>
            <a:ext cx="28670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Traveler Cover Page:</a:t>
            </a:r>
          </a:p>
          <a:p>
            <a:endParaRPr lang="en-US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Descriptions &amp; approvals.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Links to associated procedures.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Revision history.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2266" y="3483312"/>
            <a:ext cx="506173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DATA INPUT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Process instructions &amp; steps to guide work flow.</a:t>
            </a:r>
          </a:p>
          <a:p>
            <a:pPr marL="228600" indent="-22860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Input –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entry and comments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made by user at prescribed process points.</a:t>
            </a:r>
          </a:p>
          <a:p>
            <a:pPr marL="228600" indent="-22860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‘Hooks’ to inventory system –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 serial number push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I.D.s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for individual components and assemblies.</a:t>
            </a:r>
          </a:p>
          <a:p>
            <a:pPr marL="342900" indent="-34290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199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Pansophy Traveler – An Example (cont.)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92765" y="884806"/>
            <a:ext cx="6587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Status Board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provides snapshot of work-in-process.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Data Query and Filter Functions for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REPORTs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on selected parameters.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Export function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 MS Excel for other data analyses.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825" y="884806"/>
            <a:ext cx="2172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DATA OUTPUT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8812" y="1795968"/>
            <a:ext cx="6178131" cy="3441234"/>
            <a:chOff x="168812" y="1795968"/>
            <a:chExt cx="6178131" cy="344123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12" y="1808136"/>
              <a:ext cx="6178131" cy="34290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882730" y="1795968"/>
              <a:ext cx="1464213" cy="369332"/>
            </a:xfrm>
            <a:prstGeom prst="rect">
              <a:avLst/>
            </a:prstGeom>
            <a:pattFill prst="lt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Status Board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71977" y="3756485"/>
            <a:ext cx="3838084" cy="2629833"/>
            <a:chOff x="1800225" y="3785272"/>
            <a:chExt cx="3838084" cy="2629833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00225" y="3797879"/>
              <a:ext cx="3838084" cy="26172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495801" y="3785272"/>
              <a:ext cx="1142508" cy="276999"/>
            </a:xfrm>
            <a:prstGeom prst="rect">
              <a:avLst/>
            </a:prstGeom>
            <a:pattFill prst="lt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Traveler Report</a:t>
              </a:r>
              <a:endParaRPr lang="en-US" sz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60401" y="2280227"/>
            <a:ext cx="3367782" cy="4134880"/>
            <a:chOff x="5908273" y="2381265"/>
            <a:chExt cx="3119909" cy="4033841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08273" y="2381265"/>
              <a:ext cx="3119909" cy="40338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420100" y="2385886"/>
              <a:ext cx="608082" cy="276999"/>
            </a:xfrm>
            <a:prstGeom prst="rect">
              <a:avLst/>
            </a:prstGeom>
            <a:pattFill prst="lt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Query</a:t>
              </a:r>
              <a:endParaRPr lang="en-US" sz="1200" dirty="0"/>
            </a:p>
          </p:txBody>
        </p:sp>
      </p:grpSp>
      <p:sp>
        <p:nvSpPr>
          <p:cNvPr id="23" name="Up-Down Arrow 22"/>
          <p:cNvSpPr/>
          <p:nvPr/>
        </p:nvSpPr>
        <p:spPr>
          <a:xfrm rot="2481485">
            <a:off x="4665623" y="2108498"/>
            <a:ext cx="327038" cy="636870"/>
          </a:xfrm>
          <a:prstGeom prst="up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Up-Down Arrow 23"/>
          <p:cNvSpPr/>
          <p:nvPr/>
        </p:nvSpPr>
        <p:spPr>
          <a:xfrm rot="2481485">
            <a:off x="8331867" y="2597529"/>
            <a:ext cx="327038" cy="636870"/>
          </a:xfrm>
          <a:prstGeom prst="up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Up-Down Arrow 24"/>
          <p:cNvSpPr/>
          <p:nvPr/>
        </p:nvSpPr>
        <p:spPr>
          <a:xfrm rot="2481485">
            <a:off x="4221252" y="3923612"/>
            <a:ext cx="327038" cy="636870"/>
          </a:xfrm>
          <a:prstGeom prst="up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47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Arial" charset="0"/>
              </a:rPr>
              <a:t>SRF Performance Monitoring Process &amp; Tools</a:t>
            </a:r>
            <a:endParaRPr lang="en-US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" y="914400"/>
            <a:ext cx="9144000" cy="762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57200" indent="-457200">
              <a:spcBef>
                <a:spcPct val="20000"/>
              </a:spcBef>
              <a:defRPr/>
            </a:pPr>
            <a:r>
              <a:rPr lang="en-US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SRF Mission : </a:t>
            </a:r>
            <a:r>
              <a:rPr lang="en-US" sz="1600" b="1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To provide top-class innovative solutions to SRF acceleration system needs of Jefferson Lab, </a:t>
            </a:r>
            <a:r>
              <a:rPr lang="en-US" sz="1600" b="1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the DOE </a:t>
            </a:r>
            <a:r>
              <a:rPr lang="en-US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complex, and other partner applications.</a:t>
            </a:r>
          </a:p>
        </p:txBody>
      </p: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2080646986"/>
              </p:ext>
            </p:extLst>
          </p:nvPr>
        </p:nvGraphicFramePr>
        <p:xfrm>
          <a:off x="262467" y="1828800"/>
          <a:ext cx="86868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6447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Traveler/NCR Reports &amp; Dashboards/Drilldowns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7" y="825910"/>
            <a:ext cx="3657600" cy="283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11" y="832266"/>
            <a:ext cx="3657600" cy="28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375" y="3769903"/>
            <a:ext cx="3657600" cy="288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039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CM Production Area </a:t>
            </a:r>
            <a:r>
              <a:rPr lang="en-US" sz="2800" dirty="0" smtClean="0"/>
              <a:t>(Current Status</a:t>
            </a:r>
            <a:r>
              <a:rPr lang="en-US" sz="28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8919" y="969431"/>
            <a:ext cx="8229599" cy="116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lvl="0" indent="-288925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90000"/>
              <a:buFont typeface="Century Gothic" panose="020B0502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13 LCLS-II CMs currently onsite or in storage; C100-06R in progress</a:t>
            </a:r>
          </a:p>
          <a:p>
            <a:pPr marL="288925" lvl="0" indent="-288925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90000"/>
              <a:buFont typeface="Century Gothic" panose="020B0502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SNS PPU will occupy one of the assembly lines</a:t>
            </a:r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332" r="27997" b="28112"/>
          <a:stretch/>
        </p:blipFill>
        <p:spPr bwMode="auto">
          <a:xfrm>
            <a:off x="308919" y="2103055"/>
            <a:ext cx="8419719" cy="40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19941" y="4367174"/>
            <a:ext cx="2119542" cy="26588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25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Staffing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Key Points</a:t>
            </a:r>
          </a:p>
          <a:p>
            <a:r>
              <a:rPr lang="en-US" sz="2000" dirty="0" smtClean="0"/>
              <a:t>Accelerator Division provides line management to Lab Director, production leadership, project integration across all cryomodule projects and quality assurance at the Division level </a:t>
            </a:r>
          </a:p>
          <a:p>
            <a:r>
              <a:rPr lang="en-US" sz="2000" dirty="0" smtClean="0"/>
              <a:t>Project organization chart demonstrates commitment at the Directorate level with Senior Technical Lead reporting to Lab Director</a:t>
            </a:r>
          </a:p>
          <a:p>
            <a:r>
              <a:rPr lang="en-US" sz="2000" dirty="0" smtClean="0"/>
              <a:t>SRF Operations organization will be staffed to provide the production leadership and resources to successfully complete the SNS PPU Project</a:t>
            </a:r>
          </a:p>
          <a:p>
            <a:pPr lvl="1"/>
            <a:r>
              <a:rPr lang="en-US" dirty="0" smtClean="0"/>
              <a:t>Core staff augmented with term employees</a:t>
            </a:r>
          </a:p>
          <a:p>
            <a:r>
              <a:rPr lang="en-US" sz="2000" dirty="0" smtClean="0"/>
              <a:t>Engineering Division is a key partner and resource contributor</a:t>
            </a:r>
          </a:p>
          <a:p>
            <a:pPr lvl="1"/>
            <a:r>
              <a:rPr lang="en-US" dirty="0" smtClean="0"/>
              <a:t>Design leads, SOTR, </a:t>
            </a:r>
            <a:r>
              <a:rPr lang="en-US" dirty="0" err="1" smtClean="0"/>
              <a:t>Survey&amp;Alignment</a:t>
            </a:r>
            <a:r>
              <a:rPr lang="en-US" dirty="0" smtClean="0"/>
              <a:t> and assembly techs</a:t>
            </a:r>
          </a:p>
          <a:p>
            <a:r>
              <a:rPr lang="en-US" sz="2000" dirty="0" smtClean="0"/>
              <a:t>EHS&amp;Q provides a QA lead and SME as needed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5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@ </a:t>
            </a:r>
            <a:r>
              <a:rPr lang="en-US" dirty="0" err="1"/>
              <a:t>JLab</a:t>
            </a:r>
            <a:r>
              <a:rPr lang="en-US" dirty="0"/>
              <a:t> – SRF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860" y="905256"/>
            <a:ext cx="3979145" cy="535838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102" y="1253050"/>
            <a:ext cx="1979636" cy="506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2430847" y="1253050"/>
            <a:ext cx="2797969" cy="5381625"/>
          </a:xfrm>
        </p:spPr>
        <p:txBody>
          <a:bodyPr>
            <a:noAutofit/>
          </a:bodyPr>
          <a:lstStyle/>
          <a:p>
            <a:r>
              <a:rPr lang="en-US" sz="1800" dirty="0"/>
              <a:t>Accelerator Division provides:</a:t>
            </a:r>
          </a:p>
          <a:p>
            <a:pPr lvl="1"/>
            <a:r>
              <a:rPr lang="en-US" sz="1600" dirty="0"/>
              <a:t>Production leadership</a:t>
            </a:r>
          </a:p>
          <a:p>
            <a:pPr lvl="1"/>
            <a:r>
              <a:rPr lang="en-US" sz="1600" dirty="0"/>
              <a:t>Total Staff – 63</a:t>
            </a:r>
          </a:p>
          <a:p>
            <a:r>
              <a:rPr lang="en-US" sz="1800" dirty="0" smtClean="0"/>
              <a:t>Engineering </a:t>
            </a:r>
            <a:r>
              <a:rPr lang="en-US" sz="1800" dirty="0"/>
              <a:t>Division provides:</a:t>
            </a:r>
          </a:p>
          <a:p>
            <a:pPr lvl="1"/>
            <a:r>
              <a:rPr lang="en-US" sz="1600" dirty="0"/>
              <a:t> Design Lead Engineer</a:t>
            </a:r>
          </a:p>
          <a:p>
            <a:pPr lvl="1"/>
            <a:r>
              <a:rPr lang="en-US" sz="1600" dirty="0"/>
              <a:t> Matrixed Engineers</a:t>
            </a:r>
          </a:p>
          <a:p>
            <a:pPr lvl="1"/>
            <a:r>
              <a:rPr lang="en-US" sz="1600" dirty="0"/>
              <a:t> Designers</a:t>
            </a:r>
          </a:p>
          <a:p>
            <a:pPr lvl="1"/>
            <a:r>
              <a:rPr lang="en-US" sz="1600" dirty="0"/>
              <a:t> Survey &amp; Alignment</a:t>
            </a:r>
          </a:p>
          <a:p>
            <a:r>
              <a:rPr lang="en-US" sz="1800" dirty="0" smtClean="0"/>
              <a:t>ESH&amp;QA </a:t>
            </a:r>
            <a:r>
              <a:rPr lang="en-US" sz="1800" dirty="0"/>
              <a:t>Division provides:</a:t>
            </a:r>
          </a:p>
          <a:p>
            <a:pPr lvl="1"/>
            <a:r>
              <a:rPr lang="en-US" sz="1600" dirty="0"/>
              <a:t>ESH &amp; QA Lead</a:t>
            </a:r>
          </a:p>
          <a:p>
            <a:pPr lvl="1"/>
            <a:r>
              <a:rPr lang="en-US" sz="1600" dirty="0"/>
              <a:t>SMEs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816" y="5025390"/>
            <a:ext cx="2565550" cy="11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2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69"/>
          <a:stretch/>
        </p:blipFill>
        <p:spPr>
          <a:xfrm>
            <a:off x="451820" y="939225"/>
            <a:ext cx="8184873" cy="47454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JLAB SNS PPU PROJECT ORGANIZATION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32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9" y="966840"/>
            <a:ext cx="7370148" cy="535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Operations Assembly Experience in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003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Cost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Key </a:t>
            </a:r>
            <a:r>
              <a:rPr lang="en-US" sz="2800" b="1" dirty="0" smtClean="0">
                <a:solidFill>
                  <a:srgbClr val="C00000"/>
                </a:solidFill>
              </a:rPr>
              <a:t>Points</a:t>
            </a:r>
          </a:p>
          <a:p>
            <a:r>
              <a:rPr lang="en-US" sz="2800" dirty="0" smtClean="0"/>
              <a:t>Project Management Office (PMO) has developed and implemented a Work Breakdown Structure (WBS)</a:t>
            </a:r>
          </a:p>
          <a:p>
            <a:r>
              <a:rPr lang="en-US" sz="2800" dirty="0" smtClean="0"/>
              <a:t>Cost Account Managers have been assigned</a:t>
            </a:r>
          </a:p>
          <a:p>
            <a:pPr lvl="1"/>
            <a:r>
              <a:rPr lang="en-US" sz="2600" dirty="0" smtClean="0"/>
              <a:t>Design, Procurement, Project Management, Cryomodule Assembly</a:t>
            </a:r>
          </a:p>
          <a:p>
            <a:r>
              <a:rPr lang="en-US" sz="2800" dirty="0" smtClean="0"/>
              <a:t>Cost are estimated for project management, design, procurement and assembly</a:t>
            </a:r>
          </a:p>
          <a:p>
            <a:r>
              <a:rPr lang="en-US" sz="2800" dirty="0" smtClean="0"/>
              <a:t>Total cost (fully burdened) is about $21.185M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2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14400"/>
            <a:ext cx="8464378" cy="5260257"/>
          </a:xfrm>
        </p:spPr>
        <p:txBody>
          <a:bodyPr>
            <a:normAutofit fontScale="92500" lnSpcReduction="10000"/>
          </a:bodyPr>
          <a:lstStyle/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US" sz="2300" b="1" dirty="0">
                <a:solidFill>
                  <a:srgbClr val="A4001D"/>
                </a:solidFill>
              </a:rPr>
              <a:t>Key Points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General JLab scope is to complete the design package, procure all major components (except cavities and couplers) and assemble (7) high-beta </a:t>
            </a:r>
            <a:r>
              <a:rPr lang="en-US" sz="2000" dirty="0" err="1" smtClean="0">
                <a:solidFill>
                  <a:prstClr val="black"/>
                </a:solidFill>
                <a:latin typeface="Minion Pro"/>
              </a:rPr>
              <a:t>cryomodules</a:t>
            </a: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 to support the Spallation Neutron Source (SNS) Proton Power Upgrade Project (PPU)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Project Management Office has implemented a work breakdown structure (WBS) and cost have been estimated for each section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Design is in progress due to be completed </a:t>
            </a: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June </a:t>
            </a: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2019, except tooling (Feb 2020)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The preliminary procurement strategy has been defined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Preliminary production plans have been developed</a:t>
            </a:r>
            <a:endParaRPr lang="en-US" sz="2000" dirty="0">
              <a:solidFill>
                <a:prstClr val="black"/>
              </a:solidFill>
              <a:latin typeface="Minion Pro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Quality plans are being derived starting with a draft set of work control documents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A P6 schedule has been developed by the PMO and reviewed with stakeholders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Minion Pro"/>
              </a:rPr>
              <a:t>Preliminary SRF Operations technician staffing needs have been identified by work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51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Cost – </a:t>
            </a:r>
            <a:r>
              <a:rPr lang="en-US" sz="2800" dirty="0" smtClean="0"/>
              <a:t>Jefferson </a:t>
            </a:r>
            <a:r>
              <a:rPr lang="en-US" sz="2800" dirty="0"/>
              <a:t>Lab 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0390" y="960120"/>
            <a:ext cx="3115666" cy="535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Rolled up at L4</a:t>
            </a:r>
          </a:p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Control accounts are defined at L5</a:t>
            </a:r>
          </a:p>
          <a:p>
            <a:pPr marL="687388" marR="0" lvl="1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24 in total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Currently funded for:</a:t>
            </a:r>
          </a:p>
          <a:p>
            <a:pPr marL="687388" marR="0" lvl="1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Project Management</a:t>
            </a:r>
          </a:p>
          <a:p>
            <a:pPr marL="687388" marR="0" lvl="1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CM design effort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056" y="960120"/>
            <a:ext cx="5172455" cy="54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06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Summary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324876"/>
              </p:ext>
            </p:extLst>
          </p:nvPr>
        </p:nvGraphicFramePr>
        <p:xfrm>
          <a:off x="308919" y="1328124"/>
          <a:ext cx="846296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9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209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209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WBS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WBS 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BAC (Loaded)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1.02.03.01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$3,788,557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1.02.03.03 thru 18.02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$1,535,789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1.02.03.03 thru 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Procurements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$10,697,421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1.02.03.14 thru 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Fabrication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$5,132,746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94" y="3751313"/>
            <a:ext cx="45720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546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Management Cost (Loaded)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09" y="1232693"/>
            <a:ext cx="82248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503" y="3810372"/>
            <a:ext cx="5521210" cy="17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42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Labor Cost (Loaded)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1" y="833478"/>
            <a:ext cx="8133736" cy="517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059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M&amp;S Procurement Cost (Loaded)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708"/>
            <a:ext cx="8465574" cy="490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307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 (Assembly) Labor Cost (Loaded)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" b="7070"/>
          <a:stretch/>
        </p:blipFill>
        <p:spPr bwMode="auto">
          <a:xfrm>
            <a:off x="308919" y="1085973"/>
            <a:ext cx="8394766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7" y="4455055"/>
            <a:ext cx="5024924" cy="1562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709" y="4248988"/>
            <a:ext cx="1090755" cy="1299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063" y="4887654"/>
            <a:ext cx="863812" cy="11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Schedule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Key Points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dirty="0" smtClean="0"/>
              <a:t>PMO developed a comprehensive schedule in P6 which includes all project phases</a:t>
            </a:r>
          </a:p>
          <a:p>
            <a:r>
              <a:rPr lang="en-US" sz="2800" dirty="0" smtClean="0"/>
              <a:t>Schedule has been reviewed with stakeholders and made available through “CAM Notebook”</a:t>
            </a:r>
          </a:p>
          <a:p>
            <a:r>
              <a:rPr lang="en-US" sz="2800" dirty="0" smtClean="0"/>
              <a:t>Preliminary work center staffing needs have been extracted from P6 </a:t>
            </a:r>
            <a:r>
              <a:rPr lang="en-US" sz="2800" dirty="0" smtClean="0"/>
              <a:t>schedule</a:t>
            </a: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7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PPU Schedule Overview from 10JUN2019 P6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537749"/>
              </p:ext>
            </p:extLst>
          </p:nvPr>
        </p:nvGraphicFramePr>
        <p:xfrm>
          <a:off x="468173" y="1079162"/>
          <a:ext cx="8105241" cy="4781907"/>
        </p:xfrm>
        <a:graphic>
          <a:graphicData uri="http://schemas.openxmlformats.org/drawingml/2006/table">
            <a:tbl>
              <a:tblPr/>
              <a:tblGrid>
                <a:gridCol w="3602892"/>
                <a:gridCol w="1137357"/>
                <a:gridCol w="1624330"/>
                <a:gridCol w="1740662"/>
              </a:tblGrid>
              <a:tr h="38456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63636"/>
                          </a:solidFill>
                          <a:effectLst/>
                          <a:latin typeface="Calibri"/>
                        </a:rPr>
                        <a:t>Task Name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63636"/>
                          </a:solidFill>
                          <a:effectLst/>
                          <a:latin typeface="Calibri"/>
                        </a:rPr>
                        <a:t>Duration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  <a:latin typeface="Calibri"/>
                        </a:rPr>
                        <a:t>Start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  <a:latin typeface="Calibri"/>
                        </a:rPr>
                        <a:t>Finish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 PPU Overview from 10JUN2019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922 days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 7/23/19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 2/1/23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Procurement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407 days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 7/23/19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 2/10/21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Cavity Qualification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383 days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 7/28/20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 1/13/22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Cavity String Assembly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 days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 1/27/21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 2/25/22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Cold Mass Assembly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314 days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 3/24/21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 6/6/22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Space Frame Assembly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346 days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 5/26/21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 9/21/22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Final Assembly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329 days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 8/13/21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 11/16/22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Cold Shock Test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 days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 10/18/21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Fri 12/9/22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Shipping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Preparation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312 days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Tue 11/9/21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 1/18/23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Cryomodule Shipping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 days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 12/9/21</a:t>
                      </a:r>
                      <a:endParaRPr lang="en-US" sz="2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 2/1/23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204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-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r="51995"/>
          <a:stretch/>
        </p:blipFill>
        <p:spPr>
          <a:xfrm>
            <a:off x="222004" y="884938"/>
            <a:ext cx="8551291" cy="47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6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- Procurement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r="51994"/>
          <a:stretch/>
        </p:blipFill>
        <p:spPr>
          <a:xfrm>
            <a:off x="308919" y="916497"/>
            <a:ext cx="8381374" cy="41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Safety - 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26" y="932738"/>
            <a:ext cx="407990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762965" y="1110641"/>
            <a:ext cx="3722898" cy="268297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8463" marR="0" lvl="0" indent="-34290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Work Observations are routinely conducted, </a:t>
            </a:r>
          </a:p>
          <a:p>
            <a:pPr marL="398463" marR="0" lvl="0" indent="-34290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ESH professionals, Division Safety Officer, and Accelerator Division staff and management involved</a:t>
            </a:r>
          </a:p>
          <a:p>
            <a:pPr marL="398463" marR="0" lvl="0" indent="-34290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safe for all observations</a:t>
            </a:r>
          </a:p>
          <a:p>
            <a:pPr marL="800100" marR="0" lvl="1" indent="-34290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7338" marR="0" lvl="0" indent="-287338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74700" y="4441370"/>
            <a:ext cx="8198597" cy="195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ISM – Integrated Safety Management applies for all work.</a:t>
            </a:r>
          </a:p>
          <a:p>
            <a:pPr marL="687388" marR="0" lvl="1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Areas include Inventory, Receiving/Inspection, VTA, Assembly and Testing</a:t>
            </a:r>
          </a:p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Example - Shoulder injury experienced by a technician while loosening a bolt on an LCLS-II cavity flange.</a:t>
            </a:r>
          </a:p>
          <a:p>
            <a:pPr marL="687388" marR="0" lvl="1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Immediate actions to modify work procedures, larger wrench</a:t>
            </a:r>
          </a:p>
          <a:p>
            <a:pPr marL="687388" marR="0" lvl="1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Follow up in depth investigation by Division Safety Officer</a:t>
            </a:r>
          </a:p>
          <a:p>
            <a:pPr marL="687388" marR="0" lvl="1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All corrective actions have been completed </a:t>
            </a:r>
          </a:p>
          <a:p>
            <a:pPr marL="687388" marR="0" lvl="1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687388" marR="0" lvl="1" indent="-28892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88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- Milestones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866775"/>
            <a:ext cx="8321675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00544"/>
            <a:ext cx="2275027" cy="186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65" y="2500544"/>
            <a:ext cx="2783135" cy="186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890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Peaks at 20 FTE during FY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98608" y="822176"/>
            <a:ext cx="7538520" cy="5486400"/>
            <a:chOff x="2644588" y="778118"/>
            <a:chExt cx="7538520" cy="5486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4588" y="778118"/>
              <a:ext cx="7538520" cy="5486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42661" y="4903893"/>
              <a:ext cx="1206393" cy="341632"/>
            </a:xfrm>
            <a:prstGeom prst="rect">
              <a:avLst/>
            </a:prstGeom>
            <a:solidFill>
              <a:srgbClr val="8FBB5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cs typeface="Arial" charset="0"/>
                </a:rPr>
                <a:t>Design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03059" y="4485190"/>
              <a:ext cx="2220684" cy="341632"/>
            </a:xfrm>
            <a:prstGeom prst="rect">
              <a:avLst/>
            </a:prstGeom>
            <a:solidFill>
              <a:srgbClr val="8FBB5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cs typeface="Arial" charset="0"/>
                </a:rPr>
                <a:t>Procurement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71032" y="3631213"/>
              <a:ext cx="2773934" cy="341632"/>
            </a:xfrm>
            <a:prstGeom prst="rect">
              <a:avLst/>
            </a:prstGeom>
            <a:solidFill>
              <a:srgbClr val="8FBB5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cs typeface="Arial" charset="0"/>
                </a:rPr>
                <a:t>CM Assembly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85657" y="4052554"/>
              <a:ext cx="644363" cy="313932"/>
            </a:xfrm>
            <a:prstGeom prst="rect">
              <a:avLst/>
            </a:prstGeom>
            <a:solidFill>
              <a:srgbClr val="8FBB5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cs typeface="Arial" charset="0"/>
                </a:rPr>
                <a:t>Cavity </a:t>
              </a:r>
              <a:r>
                <a:rPr kumimoji="0" lang="en-US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cs typeface="Arial" charset="0"/>
                </a:rPr>
                <a:t>Qual</a:t>
              </a: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cs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42661" y="1648752"/>
              <a:ext cx="2835226" cy="1089529"/>
            </a:xfrm>
            <a:prstGeom prst="rect">
              <a:avLst/>
            </a:prstGeom>
            <a:solidFill>
              <a:srgbClr val="8FBB55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cs typeface="Arial" charset="0"/>
                </a:rPr>
                <a:t>For comparison, LCLS-II (21 CMs, 4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cs typeface="Arial" charset="0"/>
                </a:rPr>
                <a:t>yrs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cs typeface="Arial" charset="0"/>
                </a:rPr>
                <a:t>) averages 45 FTEs during full production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55594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JLab Procurement Procedures </a:t>
            </a:r>
            <a:r>
              <a:rPr lang="en-US" dirty="0" smtClean="0"/>
              <a:t>will be </a:t>
            </a:r>
            <a:r>
              <a:rPr lang="en-US" dirty="0"/>
              <a:t>used for all </a:t>
            </a:r>
            <a:r>
              <a:rPr lang="en-US" dirty="0" smtClean="0"/>
              <a:t>procurements</a:t>
            </a:r>
          </a:p>
          <a:p>
            <a:r>
              <a:rPr lang="en-US" dirty="0" smtClean="0"/>
              <a:t>SOTR </a:t>
            </a:r>
            <a:r>
              <a:rPr lang="en-US" dirty="0"/>
              <a:t>(subcontracting officer’s technical representative) system will be implemented for each procurement</a:t>
            </a:r>
          </a:p>
          <a:p>
            <a:r>
              <a:rPr lang="en-US" dirty="0" smtClean="0"/>
              <a:t>The </a:t>
            </a:r>
            <a:r>
              <a:rPr lang="en-US" dirty="0"/>
              <a:t>procurement process will look to obtain domestic </a:t>
            </a:r>
            <a:r>
              <a:rPr lang="en-US" dirty="0" smtClean="0"/>
              <a:t>vendors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Minion Pro"/>
              </a:rPr>
              <a:t>Production rate and schedule are reasonable based on past CM production experience</a:t>
            </a:r>
          </a:p>
          <a:p>
            <a:r>
              <a:rPr lang="en-US" dirty="0" smtClean="0"/>
              <a:t>Preliminary </a:t>
            </a:r>
            <a:r>
              <a:rPr lang="en-US" dirty="0"/>
              <a:t>staffing levels are understood and have been integrated with best available information for other </a:t>
            </a:r>
            <a:r>
              <a:rPr lang="en-US" dirty="0" smtClean="0"/>
              <a:t>projects</a:t>
            </a:r>
          </a:p>
          <a:p>
            <a:r>
              <a:rPr lang="en-US" dirty="0" smtClean="0"/>
              <a:t>The SRF Quality Management System will be used for the SNS PPU project (WCD, Metrics, QB, Reports and Dashboards)</a:t>
            </a:r>
          </a:p>
          <a:p>
            <a:r>
              <a:rPr lang="en-US" dirty="0" smtClean="0"/>
              <a:t>Preliminary quality assurance plans and work control documents are being developed </a:t>
            </a:r>
          </a:p>
          <a:p>
            <a:r>
              <a:rPr lang="en-US" dirty="0" smtClean="0"/>
              <a:t>A WBS has been implemented, CAMs have been assigned and cost for each phase have been estimated and loaded into the WBS</a:t>
            </a:r>
          </a:p>
          <a:p>
            <a:r>
              <a:rPr lang="en-US" dirty="0" smtClean="0"/>
              <a:t>A comprehensive schedule has been developed in P6 and has been reviewed and published on the CAM Notebook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56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600" dirty="0" smtClean="0"/>
              <a:t>Thank You!</a:t>
            </a:r>
          </a:p>
          <a:p>
            <a:pPr marL="0" indent="0" algn="ctr">
              <a:buNone/>
            </a:pPr>
            <a:r>
              <a:rPr lang="en-US" sz="3600" dirty="0" smtClean="0"/>
              <a:t>Questions?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Safety, Quality then Schedule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6" b="4399"/>
          <a:stretch/>
        </p:blipFill>
        <p:spPr bwMode="auto">
          <a:xfrm>
            <a:off x="4614512" y="4595002"/>
            <a:ext cx="2084778" cy="125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40" y="2824425"/>
            <a:ext cx="1624256" cy="125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12" y="3453765"/>
            <a:ext cx="1419053" cy="109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68" y="3061226"/>
            <a:ext cx="1540418" cy="121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3469" y="1111912"/>
            <a:ext cx="40710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400"/>
              </a:spcAft>
              <a:buFont typeface="+mj-lt"/>
              <a:buAutoNum type="arabicPeriod"/>
            </a:pPr>
            <a:r>
              <a:rPr lang="en-US" sz="6000" b="1" dirty="0" smtClean="0">
                <a:solidFill>
                  <a:srgbClr val="0000FF"/>
                </a:solidFill>
                <a:latin typeface="Berlin Sans FB Demi" panose="020E0802020502020306" pitchFamily="34" charset="0"/>
              </a:rPr>
              <a:t>Safety</a:t>
            </a:r>
          </a:p>
          <a:p>
            <a:pPr marL="342900" indent="-342900">
              <a:spcAft>
                <a:spcPts val="5400"/>
              </a:spcAft>
              <a:buFont typeface="+mj-lt"/>
              <a:buAutoNum type="arabicPeriod"/>
            </a:pPr>
            <a:r>
              <a:rPr lang="en-US" sz="6000" b="1" dirty="0" smtClean="0">
                <a:solidFill>
                  <a:srgbClr val="0000FF"/>
                </a:solidFill>
                <a:latin typeface="Berlin Sans FB Demi" panose="020E0802020502020306" pitchFamily="34" charset="0"/>
              </a:rPr>
              <a:t>Quality</a:t>
            </a:r>
          </a:p>
          <a:p>
            <a:pPr marL="342900" indent="-342900">
              <a:spcAft>
                <a:spcPts val="5400"/>
              </a:spcAft>
              <a:buFont typeface="+mj-lt"/>
              <a:buAutoNum type="arabicPeriod"/>
            </a:pPr>
            <a:r>
              <a:rPr lang="en-US" sz="6000" b="1" dirty="0" smtClean="0">
                <a:solidFill>
                  <a:srgbClr val="0000FF"/>
                </a:solidFill>
                <a:latin typeface="Berlin Sans FB Demi" panose="020E0802020502020306" pitchFamily="34" charset="0"/>
              </a:rPr>
              <a:t>Schedule</a:t>
            </a:r>
            <a:endParaRPr lang="en-US" sz="6000" b="1" dirty="0">
              <a:solidFill>
                <a:srgbClr val="0000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658" y="994315"/>
            <a:ext cx="1565711" cy="166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53021" y="3061224"/>
            <a:ext cx="1678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SRF </a:t>
            </a:r>
            <a:r>
              <a:rPr lang="en-US" sz="1200" b="1" dirty="0"/>
              <a:t>Quality 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Work Controls and Authorization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Travelers </a:t>
            </a:r>
            <a:r>
              <a:rPr lang="en-US" sz="1200" b="1" dirty="0"/>
              <a:t>and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Quality Reports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9792" y="4751974"/>
            <a:ext cx="1697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Twice Daily </a:t>
            </a:r>
            <a:r>
              <a:rPr lang="en-US" sz="1200" b="1" dirty="0"/>
              <a:t>work planning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Weekly Planning </a:t>
            </a:r>
            <a:r>
              <a:rPr lang="en-US" sz="1200" b="1" dirty="0" smtClean="0"/>
              <a:t>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Gantts for in-house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P6 from PMO for large scale</a:t>
            </a:r>
            <a:endParaRPr lang="en-US" sz="1200" b="1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815" y="5222279"/>
            <a:ext cx="1800977" cy="1170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515661" y="851902"/>
            <a:ext cx="318211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All </a:t>
            </a:r>
            <a:r>
              <a:rPr lang="en-US" sz="1200" b="1" dirty="0"/>
              <a:t>work centers have an Operational Safety Procedure (OSP</a:t>
            </a:r>
            <a:r>
              <a:rPr lang="en-US" sz="12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Equipment within work centers exceeding the risk category prescribed by the ES&amp;H manual also has an associated </a:t>
            </a:r>
            <a:r>
              <a:rPr lang="en-US" sz="1200" b="1" dirty="0" smtClean="0"/>
              <a:t>OSP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Cavity vertical and cryomodule test have additional work control documents associated with radiological control (Rad Worker Permits)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3466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Procurement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US" sz="2800" b="1" dirty="0">
                <a:solidFill>
                  <a:srgbClr val="A4001D"/>
                </a:solidFill>
              </a:rPr>
              <a:t>Key Points</a:t>
            </a:r>
          </a:p>
          <a:p>
            <a:r>
              <a:rPr lang="en-US" sz="2400" dirty="0"/>
              <a:t>Estimated M&amp;S cost and schedules are based on original SNS experience and more recent MB/HB CM purchases by SNS</a:t>
            </a:r>
          </a:p>
          <a:p>
            <a:r>
              <a:rPr lang="en-US" sz="2400" dirty="0"/>
              <a:t>SOTR (subcontracting officer’s technical representative) system will be implemented for each procurement</a:t>
            </a:r>
          </a:p>
          <a:p>
            <a:r>
              <a:rPr lang="en-US" sz="2400" dirty="0"/>
              <a:t>Lessons learned on previous projects guide the strategy used for procurements on PPU</a:t>
            </a:r>
          </a:p>
          <a:p>
            <a:r>
              <a:rPr lang="en-US" sz="2400" dirty="0"/>
              <a:t>The procurement process will look to obtain domestic vendors</a:t>
            </a:r>
          </a:p>
          <a:p>
            <a:r>
              <a:rPr lang="en-US" sz="2400" dirty="0"/>
              <a:t>Procurement Plans are required for actions above $1million</a:t>
            </a:r>
          </a:p>
          <a:p>
            <a:r>
              <a:rPr lang="en-US" sz="2400" dirty="0"/>
              <a:t>JLab Procurement Procedures shall be used for all procurements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6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Procurement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Material:</a:t>
            </a:r>
          </a:p>
          <a:p>
            <a:pPr lvl="1"/>
            <a:r>
              <a:rPr lang="en-US" dirty="0" smtClean="0"/>
              <a:t>Estimated cost and schedule in P6 based on original SNS experience and more recent MB/HB CM purchases by SNS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JLab procurement will be reaching out to new/additional vendors for PPU to improve quality and keep costs competitive</a:t>
            </a:r>
          </a:p>
          <a:p>
            <a:r>
              <a:rPr lang="en-US" dirty="0" smtClean="0"/>
              <a:t>Labor:</a:t>
            </a:r>
          </a:p>
          <a:p>
            <a:pPr lvl="1"/>
            <a:r>
              <a:rPr lang="en-US" dirty="0"/>
              <a:t>JLab uses SOTR (subcontracting officer’s technical representative) system in which </a:t>
            </a:r>
            <a:r>
              <a:rPr lang="en-US" dirty="0">
                <a:solidFill>
                  <a:srgbClr val="0000FF"/>
                </a:solidFill>
              </a:rPr>
              <a:t>a technical expert works with a subcontracting officer for each procurement  to ensure any issues (technical/business) are managed efficiently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The Procurement department (Major Supply Group) is currently assigning subcontracting officers to each PPU procurement to advance planning</a:t>
            </a:r>
            <a:r>
              <a:rPr lang="en-US" dirty="0"/>
              <a:t> where possible and to better meet the needs of technical personnel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65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Procurement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Lessons learned on previous projects guide the strategy used for procurements on PPU</a:t>
            </a:r>
          </a:p>
          <a:p>
            <a:pPr lvl="1"/>
            <a:r>
              <a:rPr lang="en-US" sz="2200" dirty="0">
                <a:solidFill>
                  <a:srgbClr val="0000FF"/>
                </a:solidFill>
              </a:rPr>
              <a:t>Best value procurement methods will be used to ensure we get the best possible outcome on the requirements.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Options </a:t>
            </a:r>
            <a:r>
              <a:rPr lang="en-US" sz="2200" dirty="0">
                <a:solidFill>
                  <a:srgbClr val="0000FF"/>
                </a:solidFill>
              </a:rPr>
              <a:t>in subcontracts will be used to reduce duplication of effort  at a later date for spare parts if needed while minimizing cost and unused parts</a:t>
            </a:r>
          </a:p>
          <a:p>
            <a:r>
              <a:rPr lang="en-US" dirty="0"/>
              <a:t>The procurement process will look to obtain domestic vendors (preferably small/large businesses),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Potential to avoid customs </a:t>
            </a:r>
            <a:r>
              <a:rPr lang="en-US" dirty="0">
                <a:solidFill>
                  <a:srgbClr val="0000FF"/>
                </a:solidFill>
              </a:rPr>
              <a:t>fees, exchange rate </a:t>
            </a:r>
            <a:r>
              <a:rPr lang="en-US" dirty="0" smtClean="0">
                <a:solidFill>
                  <a:srgbClr val="0000FF"/>
                </a:solidFill>
              </a:rPr>
              <a:t>adjustments and </a:t>
            </a:r>
            <a:r>
              <a:rPr lang="en-US" dirty="0">
                <a:solidFill>
                  <a:srgbClr val="0000FF"/>
                </a:solidFill>
              </a:rPr>
              <a:t>international shipping issues</a:t>
            </a:r>
          </a:p>
          <a:p>
            <a:r>
              <a:rPr lang="en-US" dirty="0"/>
              <a:t>Procurement Plans are required for actions above $1million</a:t>
            </a:r>
          </a:p>
          <a:p>
            <a:r>
              <a:rPr lang="en-US" dirty="0"/>
              <a:t>JLab Procurement Procedures shall be used for all procurements</a:t>
            </a:r>
          </a:p>
          <a:p>
            <a:r>
              <a:rPr lang="en-US" dirty="0">
                <a:solidFill>
                  <a:srgbClr val="0000FF"/>
                </a:solidFill>
              </a:rPr>
              <a:t>Mitch Laney is the primary procurement contact at 757-269-5338 and email at: laney@jlab.org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33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Production Plans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defTabSz="4572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3200" b="1" dirty="0">
                <a:solidFill>
                  <a:srgbClr val="A4001D"/>
                </a:solidFill>
              </a:rPr>
              <a:t>Key Points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Minion Pro"/>
              </a:rPr>
              <a:t>Production </a:t>
            </a:r>
            <a:r>
              <a:rPr lang="en-US" sz="2400" dirty="0">
                <a:solidFill>
                  <a:srgbClr val="0000FF"/>
                </a:solidFill>
                <a:latin typeface="Minion Pro"/>
              </a:rPr>
              <a:t>rate and schedule are reasonable based on past CM production experience</a:t>
            </a: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Minion Pro"/>
              </a:rPr>
              <a:t>Start cavity qualification in </a:t>
            </a:r>
            <a:r>
              <a:rPr lang="en-US" dirty="0" smtClean="0">
                <a:solidFill>
                  <a:srgbClr val="0000FF"/>
                </a:solidFill>
                <a:latin typeface="Minion Pro"/>
              </a:rPr>
              <a:t>August </a:t>
            </a:r>
            <a:r>
              <a:rPr lang="en-US" dirty="0" smtClean="0">
                <a:solidFill>
                  <a:srgbClr val="0000FF"/>
                </a:solidFill>
                <a:latin typeface="Minion Pro"/>
              </a:rPr>
              <a:t>2020 (July 28), </a:t>
            </a:r>
            <a:r>
              <a:rPr lang="en-US" dirty="0" smtClean="0">
                <a:solidFill>
                  <a:srgbClr val="0000FF"/>
                </a:solidFill>
                <a:latin typeface="Minion Pro"/>
              </a:rPr>
              <a:t>qualify (2) cavities per month (nominal)</a:t>
            </a:r>
            <a:endParaRPr lang="en-US" dirty="0">
              <a:solidFill>
                <a:srgbClr val="0000FF"/>
              </a:solidFill>
              <a:latin typeface="Minion Pro"/>
            </a:endParaRPr>
          </a:p>
          <a:p>
            <a:pPr marL="800100" lvl="1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Minion Pro"/>
              </a:rPr>
              <a:t>Complete the assembly and ship a cryomodule ~ every 2 months starting Jan 2022 thru Feb 2023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String assembly done in ISO 4 clean room on mobile rail system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Cryomodule assembly will occupy one assembly bay in the CM assembly area on assembly rails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Cryogenic testing will occur in the cryomodule test facility (CMTF)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Preliminary </a:t>
            </a:r>
            <a:r>
              <a:rPr lang="en-US" sz="2400" dirty="0">
                <a:solidFill>
                  <a:prstClr val="black"/>
                </a:solidFill>
                <a:latin typeface="Minion Pro"/>
              </a:rPr>
              <a:t>staffing levels are understood and have been integrated with best available information for other </a:t>
            </a:r>
            <a:r>
              <a:rPr lang="en-US" sz="2400" dirty="0" smtClean="0">
                <a:solidFill>
                  <a:prstClr val="black"/>
                </a:solidFill>
                <a:latin typeface="Minion Pro"/>
              </a:rPr>
              <a:t>projects</a:t>
            </a:r>
            <a:endParaRPr lang="en-US" sz="2800" b="1" dirty="0">
              <a:solidFill>
                <a:srgbClr val="A400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4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1053</TotalTime>
  <Words>2088</Words>
  <Application>Microsoft Office PowerPoint</Application>
  <PresentationFormat>On-screen Show (4:3)</PresentationFormat>
  <Paragraphs>381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SNS PPU CRYOMODULE FDR</vt:lpstr>
      <vt:lpstr>Outline</vt:lpstr>
      <vt:lpstr>Introduction</vt:lpstr>
      <vt:lpstr>Safety - Requirements</vt:lpstr>
      <vt:lpstr>Safety, Quality then Schedule</vt:lpstr>
      <vt:lpstr>Procurement Plans</vt:lpstr>
      <vt:lpstr>Procurement Plan</vt:lpstr>
      <vt:lpstr>Procurement Plan</vt:lpstr>
      <vt:lpstr>Production Plans</vt:lpstr>
      <vt:lpstr>SRF Facilities at JLab</vt:lpstr>
      <vt:lpstr>SNS PPU Cryomodule Assembly Flow </vt:lpstr>
      <vt:lpstr>Test Lab – CM Production Area Layout (FY2022)</vt:lpstr>
      <vt:lpstr>Test Lab – Overall Layout (FY2022)</vt:lpstr>
      <vt:lpstr>SRF Production Floor Plan</vt:lpstr>
      <vt:lpstr>SNS Cavity String Assembly</vt:lpstr>
      <vt:lpstr>Cryomodule Assembly Plans</vt:lpstr>
      <vt:lpstr>Production Plans – Quality Assurance</vt:lpstr>
      <vt:lpstr>SRF Quality Manual (SRF QA-M-001)</vt:lpstr>
      <vt:lpstr>SRF Document Control Process (QA-P-001)</vt:lpstr>
      <vt:lpstr>Pansophy Traveler – An Example</vt:lpstr>
      <vt:lpstr>Pansophy Traveler – An Example (cont.)</vt:lpstr>
      <vt:lpstr>SRF Performance Monitoring Process &amp; Tools</vt:lpstr>
      <vt:lpstr>Traveler/NCR Reports &amp; Dashboards/Drilldowns</vt:lpstr>
      <vt:lpstr>CM Production Area (Current Status)</vt:lpstr>
      <vt:lpstr>Staffing</vt:lpstr>
      <vt:lpstr>Organization @ JLab – SRF Operations</vt:lpstr>
      <vt:lpstr>JLAB SNS PPU PROJECT ORGANIZATION CHART</vt:lpstr>
      <vt:lpstr>SRF Operations Assembly Experience in Years</vt:lpstr>
      <vt:lpstr>Cost</vt:lpstr>
      <vt:lpstr>Cost – Jefferson Lab Scope</vt:lpstr>
      <vt:lpstr>Cost Summary</vt:lpstr>
      <vt:lpstr>Project Management Cost (Loaded)</vt:lpstr>
      <vt:lpstr>Design Labor Cost (Loaded)</vt:lpstr>
      <vt:lpstr>Major M&amp;S Procurement Cost (Loaded)</vt:lpstr>
      <vt:lpstr>Fabrication (Assembly) Labor Cost (Loaded)</vt:lpstr>
      <vt:lpstr>Schedule</vt:lpstr>
      <vt:lpstr>SNS PPU Schedule Overview from 10JUN2019 P6</vt:lpstr>
      <vt:lpstr>Schedule - Design</vt:lpstr>
      <vt:lpstr>Schedule - Procurement</vt:lpstr>
      <vt:lpstr>Schedule - Milestones</vt:lpstr>
      <vt:lpstr>Labor Profile – Peaks at 20 FTE during FY 22</vt:lpstr>
      <vt:lpstr>Summary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Wiseman</dc:creator>
  <cp:lastModifiedBy>Anthony Reilly</cp:lastModifiedBy>
  <cp:revision>80</cp:revision>
  <cp:lastPrinted>2019-02-01T19:06:16Z</cp:lastPrinted>
  <dcterms:created xsi:type="dcterms:W3CDTF">2018-02-23T14:29:02Z</dcterms:created>
  <dcterms:modified xsi:type="dcterms:W3CDTF">2019-06-10T17:51:49Z</dcterms:modified>
</cp:coreProperties>
</file>