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7" r:id="rId4"/>
    <p:sldId id="259" r:id="rId5"/>
    <p:sldId id="258" r:id="rId6"/>
    <p:sldId id="267" r:id="rId7"/>
    <p:sldId id="260" r:id="rId8"/>
    <p:sldId id="274" r:id="rId9"/>
    <p:sldId id="266" r:id="rId10"/>
    <p:sldId id="268" r:id="rId11"/>
    <p:sldId id="269" r:id="rId12"/>
    <p:sldId id="273" r:id="rId13"/>
    <p:sldId id="270" r:id="rId14"/>
    <p:sldId id="275" r:id="rId15"/>
    <p:sldId id="261" r:id="rId16"/>
    <p:sldId id="265" r:id="rId17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6408" autoAdjust="0"/>
  </p:normalViewPr>
  <p:slideViewPr>
    <p:cSldViewPr snapToGrid="0" snapToObjects="1">
      <p:cViewPr varScale="1">
        <p:scale>
          <a:sx n="98" d="100"/>
          <a:sy n="98" d="100"/>
        </p:scale>
        <p:origin x="-10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3248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1"/>
            <a:ext cx="3004820" cy="463248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0650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43333"/>
            <a:ext cx="5547360" cy="3635455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3247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3"/>
            <a:ext cx="3004820" cy="463247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2800" b="1" cap="none" baseline="0">
                <a:latin typeface="Arial" charset="0"/>
              </a:defRPr>
            </a:lvl1pPr>
          </a:lstStyle>
          <a:p>
            <a:r>
              <a:rPr lang="en-US" dirty="0" smtClean="0"/>
              <a:t>PROTON POWER UPGRADE (PPU)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June 10, 2019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02707" y="6422484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8" y="6307136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99991" y="1725953"/>
            <a:ext cx="4236099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4303921" y="6478146"/>
            <a:ext cx="536158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8" y="6434800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919" y="6430343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20" y="3439833"/>
            <a:ext cx="404847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9" y="983116"/>
            <a:ext cx="4048478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June 10,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85" y="505595"/>
            <a:ext cx="8622771" cy="617838"/>
          </a:xfrm>
        </p:spPr>
        <p:txBody>
          <a:bodyPr/>
          <a:lstStyle/>
          <a:p>
            <a:r>
              <a:rPr lang="en-US" sz="4000" dirty="0"/>
              <a:t>SNS PPU CRYOMODULE F</a:t>
            </a:r>
            <a:r>
              <a:rPr lang="en-US" sz="4000" dirty="0" smtClean="0"/>
              <a:t>DR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Kurt Macha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333243" y="5611326"/>
            <a:ext cx="3252639" cy="365125"/>
          </a:xfrm>
        </p:spPr>
        <p:txBody>
          <a:bodyPr/>
          <a:lstStyle/>
          <a:p>
            <a:r>
              <a:rPr lang="en-US" sz="1600" b="1" smtClean="0"/>
              <a:t>June 10, 2019</a:t>
            </a:r>
            <a:endParaRPr lang="en-US" sz="1600" b="1" dirty="0"/>
          </a:p>
        </p:txBody>
      </p:sp>
      <p:pic>
        <p:nvPicPr>
          <p:cNvPr id="7" name="Picture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70" y="2101548"/>
            <a:ext cx="5555152" cy="312531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Cryomodule</a:t>
            </a:r>
            <a:r>
              <a:rPr lang="en-US" dirty="0" smtClean="0">
                <a:solidFill>
                  <a:schemeClr val="tx1"/>
                </a:solidFill>
              </a:rPr>
              <a:t> Assembly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talk will be mostly tooling focused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Other talks cover more in depth assembly processes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3" y="4388709"/>
            <a:ext cx="1529228" cy="19482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station #3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49" y="899054"/>
            <a:ext cx="4296255" cy="53816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31733" y="5554133"/>
            <a:ext cx="1058334" cy="26246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24051" y="5565005"/>
            <a:ext cx="1777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Simple jig used to</a:t>
            </a:r>
          </a:p>
          <a:p>
            <a:r>
              <a:rPr lang="en-US" sz="1400" dirty="0"/>
              <a:t>l</a:t>
            </a:r>
            <a:r>
              <a:rPr lang="en-US" sz="1400" dirty="0" smtClean="0"/>
              <a:t>ocate cart in relation 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o the shell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762" y="993301"/>
            <a:ext cx="40330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end can rail cart rails are set perpendicular to the vacuum vessel for in and out adjustment.  (Use Jig)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point adjustment for setting of height and plumb.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fixture allows fine swivel adjustment.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have a draft assembly procedure.  Tooling was designed around this plan. </a:t>
            </a:r>
          </a:p>
        </p:txBody>
      </p:sp>
      <p:cxnSp>
        <p:nvCxnSpPr>
          <p:cNvPr id="15" name="Straight Arrow Connector 14"/>
          <p:cNvCxnSpPr>
            <a:stCxn id="20" idx="1"/>
          </p:cNvCxnSpPr>
          <p:nvPr/>
        </p:nvCxnSpPr>
        <p:spPr>
          <a:xfrm flipH="1">
            <a:off x="1659467" y="5177598"/>
            <a:ext cx="872068" cy="7875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0" idx="1"/>
          </p:cNvCxnSpPr>
          <p:nvPr/>
        </p:nvCxnSpPr>
        <p:spPr>
          <a:xfrm flipH="1">
            <a:off x="905934" y="5177598"/>
            <a:ext cx="1625601" cy="32893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31535" y="5023709"/>
            <a:ext cx="1449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Rotatable flanges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4301" y="4388709"/>
            <a:ext cx="1330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Mounting block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>
            <a:off x="999067" y="4542598"/>
            <a:ext cx="1285234" cy="25785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98889" y="4483227"/>
            <a:ext cx="1109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rail cart</a:t>
            </a:r>
          </a:p>
          <a:p>
            <a:r>
              <a:rPr lang="en-US" sz="1400" dirty="0" smtClean="0"/>
              <a:t>design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034869" y="4902200"/>
            <a:ext cx="0" cy="63420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25656" y="240539"/>
            <a:ext cx="23321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  #7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2" y="890588"/>
            <a:ext cx="4431456" cy="53816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station #3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06603" y="5563456"/>
            <a:ext cx="1052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Existing rail </a:t>
            </a:r>
          </a:p>
          <a:p>
            <a:r>
              <a:rPr lang="en-US" sz="1400" dirty="0" smtClean="0"/>
              <a:t>cart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66130" y="5291667"/>
            <a:ext cx="1014602" cy="44026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67306" y="4429629"/>
            <a:ext cx="1511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Same adjustment </a:t>
            </a:r>
          </a:p>
          <a:p>
            <a:r>
              <a:rPr lang="en-US" sz="1400" dirty="0" smtClean="0"/>
              <a:t>Fixture design  used for both End Cans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59263" y="4527494"/>
            <a:ext cx="1299632" cy="26463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8480" y="966788"/>
            <a:ext cx="3564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Same assembly process used for both end 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25656" y="240539"/>
            <a:ext cx="23321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  #7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station #3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10" y="2616869"/>
            <a:ext cx="2789729" cy="369482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14" y="830074"/>
            <a:ext cx="2945358" cy="2824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0613" y="5465824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</a:t>
            </a:r>
          </a:p>
          <a:p>
            <a:r>
              <a:rPr lang="en-US" dirty="0" smtClean="0"/>
              <a:t>End Can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04323" y="1256118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Supply</a:t>
            </a:r>
          </a:p>
          <a:p>
            <a:r>
              <a:rPr lang="en-US" dirty="0" smtClean="0"/>
              <a:t>End Can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7745" y="1138389"/>
            <a:ext cx="37015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Install 2k</a:t>
            </a:r>
            <a:r>
              <a:rPr lang="en-US" sz="2400" dirty="0"/>
              <a:t>, </a:t>
            </a:r>
            <a:r>
              <a:rPr lang="en-US" sz="2400" dirty="0" smtClean="0"/>
              <a:t>4k, coupler </a:t>
            </a:r>
            <a:r>
              <a:rPr lang="en-US" sz="2400" dirty="0"/>
              <a:t>and shield piping.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Leak test 2k, 4k, coupler and shield piping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Install </a:t>
            </a:r>
            <a:r>
              <a:rPr lang="en-US" sz="2400" dirty="0"/>
              <a:t>end cap </a:t>
            </a:r>
            <a:r>
              <a:rPr lang="en-US" sz="2400" dirty="0" smtClean="0"/>
              <a:t>thermal shield, </a:t>
            </a:r>
            <a:r>
              <a:rPr lang="en-US" sz="2400" dirty="0"/>
              <a:t>Mu shielding and </a:t>
            </a:r>
            <a:r>
              <a:rPr lang="en-US" sz="2400" dirty="0" smtClean="0"/>
              <a:t>MLI.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Install the VV end </a:t>
            </a:r>
            <a:r>
              <a:rPr lang="en-US" sz="2400" dirty="0" smtClean="0"/>
              <a:t>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Close up the top hat areas</a:t>
            </a:r>
          </a:p>
        </p:txBody>
      </p:sp>
    </p:spTree>
    <p:extLst>
      <p:ext uri="{BB962C8B-B14F-4D97-AF65-F5344CB8AC3E}">
        <p14:creationId xmlns:p14="http://schemas.microsoft.com/office/powerpoint/2010/main" val="2775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station #3     Warm to cold beamline assembly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8919" y="909685"/>
            <a:ext cx="2230000" cy="2035573"/>
          </a:xfrm>
        </p:spPr>
        <p:txBody>
          <a:bodyPr>
            <a:normAutofit/>
          </a:bodyPr>
          <a:lstStyle/>
          <a:p>
            <a:r>
              <a:rPr lang="en-US" dirty="0" smtClean="0"/>
              <a:t>Install the final beam line sections using portable clean room work spaces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4"/>
          </p:nvPr>
        </p:nvSpPr>
        <p:spPr>
          <a:xfrm>
            <a:off x="5280682" y="847726"/>
            <a:ext cx="3597021" cy="21678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Extra precautions to ensure  reduced particulate. </a:t>
            </a:r>
          </a:p>
          <a:p>
            <a:pPr lvl="1"/>
            <a:r>
              <a:rPr lang="en-US" dirty="0" smtClean="0"/>
              <a:t>Slow pump and slow backfills will be done using improved equipment and procedures</a:t>
            </a:r>
            <a:endParaRPr lang="en-US" dirty="0"/>
          </a:p>
        </p:txBody>
      </p:sp>
      <p:pic>
        <p:nvPicPr>
          <p:cNvPr id="1028" name="Picture 4" descr="https://attachments.office.net/owa/macha@jlab.org/service.svc/s/GetAttachmentThumbnail?id=AAMkADIwMGRiNGQ0LTg0OTgtNGM3Yy1iNTI1LTFhNjdlMjkyMDZlMwBGAAAAAACIOowq%2FjWRSK2SV7WbyQsNBwCUWIdbaEQPS6E91ATzlma7AAAAAAEMAACUWIdbaEQPS6E91ATzlma7AABSnLJ8AAABEgAQAAVhqD%2FkhD1BrD499%2BXN8cw%3D&amp;thumbnailType=2&amp;owa=outlook.office365.com&amp;scriptVer=2019012803.07&amp;X-OWA-CANARY=cPat2NMjdEK0hJtCuHoYBJCzhqWbi9YYD4vavQWjRrX5_D0Q0Y5tuDrj0OqozcYjLD6gisjItMY.&amp;token=eyJhbGciOiJSUzI1NiIsImtpZCI6IjA2MDBGOUY2NzQ2MjA3MzdFNzM0MDRFMjg3QzQ1QTgxOENCN0NFQjgiLCJ4NXQiOiJCZ0Q1OW5SaUJ6Zm5OQVRpaDhSYWdZeTN6cmciLCJ0eXAiOiJKV1QifQ.eyJ2ZXIiOiJFeGNoYW5nZS5DYWxsYmFjay5WMSIsImFwcGN0eHNlbmRlciI6Ik93YURvd25sb2FkQGI0ZDdlZTFmLTRmYjMtNGYwNi05MDM3LTJiNWI1MjIwNDJhYiIsImFwcGN0eCI6IntcIm1zZXhjaHByb3RcIjpcIm93YVwiLFwicHJpbWFyeXNpZFwiOlwiUy0xLTUtMjEtMjk1ODkwNjA3MC0zNjkwNDg3ODMzLTI3MzMzNDQ2MzEtNTQ2MjQwOFwiLFwicHVpZFwiOlwiMTE1MzgzNjI5NjkxNjYyNDI4MFwiLFwib2lkXCI6XCI4N2NlMDkyZC04Y2Q1LTQ1ZWYtOGRiNS0xOWJiZjRhYmY2N2NcIixcInNjb3BlXCI6XCJPd2FEb3dubG9hZFwifSIsIm5iZiI6MTU0OTM5Mjg4NCwiZXhwIjoxNTQ5MzkzNDg0LCJpc3MiOiIwMDAwMDAwMi0wMDAwLTBmZjEtY2UwMC0wMDAwMDAwMDAwMDBAYjRkN2VlMWYtNGZiMy00ZjA2LTkwMzctMmI1YjUyMjA0MmFiIiwiYXVkIjoiMDAwMDAwMDItMDAwMC0wZmYxLWNlMDAtMDAwMDAwMDAwMDAwL2F0dGFjaG1lbnRzLm9mZmljZS5uZXRAYjRkN2VlMWYtNGZiMy00ZjA2LTkwMzctMmI1YjUyMjA0MmFiIn0.ZGP5XWwhQ43i6W7j2sun7SKKXU-3DIMx8c54V10-Bhy2al3YTEDuy68NQN0ItzL3I1UsgoI-S-D8P3hLmnzuCLqOuzgzbXOenQE4cTsYLXbNje90bzZd2NrCJsvQ9r0s_UCM9h6ZNduSwG8ZP3zo2yzHkJpg62L6474RznRSGkAy9JsunYJJE-rRm_-3_yJaVaBgl3_Lkfle8Re_Ndz0LS4d3hIKw4Jc6gmmdCZshPeEj1x4r1xggioWobtPULe6LyXN7Sr53ljc8V2gbeov5yYcDqv4njOuW6kxURB_GIHL2plya4bef73ejEQe8be9sxrcOzq2wgYGJdq6mC_ckw&amp;animation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" r="21508"/>
          <a:stretch/>
        </p:blipFill>
        <p:spPr bwMode="auto">
          <a:xfrm>
            <a:off x="5010150" y="3148013"/>
            <a:ext cx="3528824" cy="313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3129839"/>
            <a:ext cx="4185260" cy="313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06" y="855243"/>
            <a:ext cx="1408537" cy="2144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07" y="855244"/>
            <a:ext cx="1030050" cy="21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Station #3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79" y="2401362"/>
            <a:ext cx="6374918" cy="1908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6" y="4446522"/>
            <a:ext cx="6333759" cy="1890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0373" y="846306"/>
            <a:ext cx="7879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Close all vacuum shell 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plate reliefs, blank flanges, burst disk, instrumentation ports, pump gate valve  and vacuum  monitoring manifold.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Pump and leak test vacuum </a:t>
            </a:r>
            <a:r>
              <a:rPr lang="en-US" dirty="0" smtClean="0"/>
              <a:t>shell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Testing of internal piping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52553" y="4182894"/>
            <a:ext cx="89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Burst disk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344383" y="3556179"/>
            <a:ext cx="321012" cy="62671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527898" y="3556179"/>
            <a:ext cx="392349" cy="62671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79537" y="4182894"/>
            <a:ext cx="1546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Parallel plate relief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13234" y="4581728"/>
            <a:ext cx="411805" cy="57627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15695" y="2247473"/>
            <a:ext cx="1074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Access port</a:t>
            </a:r>
          </a:p>
          <a:p>
            <a:r>
              <a:rPr lang="en-US" sz="1400" dirty="0" smtClean="0"/>
              <a:t>blank flange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527898" y="6019751"/>
            <a:ext cx="1316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Pump out valve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07495" y="4251704"/>
            <a:ext cx="1411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Instrumentation</a:t>
            </a:r>
          </a:p>
          <a:p>
            <a:r>
              <a:rPr lang="en-US" sz="1400" dirty="0" smtClean="0"/>
              <a:t>port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158246" y="5891580"/>
            <a:ext cx="470171" cy="22923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48655" y="2770693"/>
            <a:ext cx="483361" cy="57627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09546" y="4562086"/>
            <a:ext cx="1339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Gauge manifold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109546" y="4869863"/>
            <a:ext cx="283785" cy="18366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8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station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79" y="870626"/>
            <a:ext cx="5340485" cy="4005364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9" y="2457854"/>
            <a:ext cx="4148137" cy="3111102"/>
          </a:xfrm>
        </p:spPr>
      </p:pic>
      <p:sp>
        <p:nvSpPr>
          <p:cNvPr id="4" name="TextBox 3"/>
          <p:cNvSpPr txBox="1"/>
          <p:nvPr/>
        </p:nvSpPr>
        <p:spPr>
          <a:xfrm>
            <a:off x="308919" y="870626"/>
            <a:ext cx="2733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Cryomodule</a:t>
            </a:r>
            <a:r>
              <a:rPr lang="en-US" dirty="0" smtClean="0"/>
              <a:t> test cave will be used for thermal shock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Instrumentation checkout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2196" y="5106224"/>
            <a:ext cx="3744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Existing U-tube pipes will need modification to accommodate the new end can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8918" y="5656553"/>
            <a:ext cx="402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Cryomodule</a:t>
            </a:r>
            <a:r>
              <a:rPr lang="en-US" sz="1600" dirty="0" smtClean="0"/>
              <a:t> rolling carts need modification due to new end can designs.  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75655" y="4723498"/>
            <a:ext cx="386609" cy="9380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4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macha@jlab.org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Kurt Macha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8637" y="1381329"/>
            <a:ext cx="4185269" cy="486488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Many of the same assembly processes to the first SNS build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Work station 3 resulting in the most difference due to end can design.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 assembly processes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 tooling for end can assembly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Extra care will be taken to support the temporary Ion pump weight during assembly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Work station 4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Cryomodule</a:t>
            </a:r>
            <a:r>
              <a:rPr lang="en-US" dirty="0" smtClean="0">
                <a:solidFill>
                  <a:schemeClr val="tx1"/>
                </a:solidFill>
              </a:rPr>
              <a:t> rolling cart will require modifications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U-tube modifications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48" y="1381329"/>
            <a:ext cx="4416359" cy="478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Four major </a:t>
            </a:r>
            <a:r>
              <a:rPr lang="en-US" dirty="0" smtClean="0"/>
              <a:t>workstations</a:t>
            </a:r>
            <a:endParaRPr lang="en-US" dirty="0"/>
          </a:p>
          <a:p>
            <a:pPr lvl="1"/>
            <a:r>
              <a:rPr lang="en-US" dirty="0" smtClean="0"/>
              <a:t>Work station #1 Clean </a:t>
            </a:r>
            <a:r>
              <a:rPr lang="en-US" dirty="0"/>
              <a:t>Room Assembly (earlier talk by K. Wilson)</a:t>
            </a:r>
          </a:p>
          <a:p>
            <a:pPr lvl="1"/>
            <a:r>
              <a:rPr lang="en-US" dirty="0" smtClean="0"/>
              <a:t>Work station #2</a:t>
            </a:r>
          </a:p>
          <a:p>
            <a:pPr lvl="2"/>
            <a:r>
              <a:rPr lang="en-US" dirty="0" smtClean="0"/>
              <a:t>Cold </a:t>
            </a:r>
            <a:r>
              <a:rPr lang="en-US" dirty="0"/>
              <a:t>Mass Assembly</a:t>
            </a:r>
          </a:p>
          <a:p>
            <a:pPr lvl="2"/>
            <a:r>
              <a:rPr lang="en-US" dirty="0"/>
              <a:t>Thermal Shield/Space Frame </a:t>
            </a:r>
            <a:r>
              <a:rPr lang="en-US" dirty="0" smtClean="0"/>
              <a:t>Assembly</a:t>
            </a:r>
          </a:p>
          <a:p>
            <a:pPr lvl="2"/>
            <a:r>
              <a:rPr lang="en-US" dirty="0" smtClean="0"/>
              <a:t>Alignment</a:t>
            </a:r>
          </a:p>
          <a:p>
            <a:pPr lvl="2"/>
            <a:r>
              <a:rPr lang="en-US" dirty="0" smtClean="0"/>
              <a:t>Insertion of cold mass into the vacuum tank</a:t>
            </a:r>
            <a:endParaRPr lang="en-US" dirty="0"/>
          </a:p>
          <a:p>
            <a:pPr lvl="1"/>
            <a:r>
              <a:rPr lang="en-US" dirty="0" smtClean="0"/>
              <a:t>Work Station #3 </a:t>
            </a:r>
            <a:r>
              <a:rPr lang="en-US" dirty="0" err="1" smtClean="0"/>
              <a:t>Cryomodule</a:t>
            </a:r>
            <a:r>
              <a:rPr lang="en-US" dirty="0" smtClean="0"/>
              <a:t> </a:t>
            </a:r>
            <a:r>
              <a:rPr lang="en-US" dirty="0"/>
              <a:t>Final </a:t>
            </a:r>
            <a:r>
              <a:rPr lang="en-US" dirty="0" smtClean="0"/>
              <a:t>assembly</a:t>
            </a:r>
          </a:p>
          <a:p>
            <a:pPr lvl="2"/>
            <a:r>
              <a:rPr lang="en-US" dirty="0" smtClean="0"/>
              <a:t>End can assembly </a:t>
            </a:r>
          </a:p>
          <a:p>
            <a:pPr lvl="2"/>
            <a:r>
              <a:rPr lang="en-US" dirty="0" smtClean="0"/>
              <a:t>Top hat assembly</a:t>
            </a:r>
          </a:p>
          <a:p>
            <a:pPr lvl="1"/>
            <a:r>
              <a:rPr lang="en-US" dirty="0" smtClean="0"/>
              <a:t>Work station #4</a:t>
            </a:r>
          </a:p>
          <a:p>
            <a:pPr lvl="2"/>
            <a:r>
              <a:rPr lang="en-US" dirty="0" smtClean="0"/>
              <a:t>Test cave thermal cycle and checkout</a:t>
            </a:r>
            <a:endParaRPr lang="en-US" dirty="0"/>
          </a:p>
          <a:p>
            <a:r>
              <a:rPr lang="en-US" dirty="0" smtClean="0"/>
              <a:t>Tooling is at PDR status, will progress over the next few months toward final design.</a:t>
            </a:r>
            <a:r>
              <a:rPr lang="en-US" dirty="0"/>
              <a:t> </a:t>
            </a:r>
            <a:r>
              <a:rPr lang="en-US" dirty="0" smtClean="0"/>
              <a:t> Will </a:t>
            </a:r>
            <a:r>
              <a:rPr lang="en-US" dirty="0"/>
              <a:t>show </a:t>
            </a:r>
            <a:r>
              <a:rPr lang="en-US" dirty="0" smtClean="0"/>
              <a:t>current status </a:t>
            </a:r>
            <a:r>
              <a:rPr lang="en-US" dirty="0"/>
              <a:t>of tooling. </a:t>
            </a:r>
          </a:p>
          <a:p>
            <a:r>
              <a:rPr lang="en-US" dirty="0" smtClean="0"/>
              <a:t>Majority of the </a:t>
            </a:r>
            <a:r>
              <a:rPr lang="en-US" dirty="0"/>
              <a:t>assembly plan is based on the original SNS CM </a:t>
            </a:r>
            <a:r>
              <a:rPr lang="en-US" dirty="0" smtClean="0"/>
              <a:t>build</a:t>
            </a:r>
            <a:endParaRPr lang="en-US" dirty="0"/>
          </a:p>
          <a:p>
            <a:pPr lvl="1"/>
            <a:r>
              <a:rPr lang="en-US" dirty="0" smtClean="0"/>
              <a:t>The end can assembly will be different due to the new CM design. 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and Comments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9563" y="966788"/>
          <a:ext cx="8462964" cy="1623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9945">
                  <a:extLst>
                    <a:ext uri="{9D8B030D-6E8A-4147-A177-3AD203B41FA5}">
                      <a16:colId xmlns:a16="http://schemas.microsoft.com/office/drawing/2014/main" xmlns="" val="367661126"/>
                    </a:ext>
                  </a:extLst>
                </a:gridCol>
                <a:gridCol w="3108141">
                  <a:extLst>
                    <a:ext uri="{9D8B030D-6E8A-4147-A177-3AD203B41FA5}">
                      <a16:colId xmlns:a16="http://schemas.microsoft.com/office/drawing/2014/main" xmlns="" val="45710376"/>
                    </a:ext>
                  </a:extLst>
                </a:gridCol>
                <a:gridCol w="964734">
                  <a:extLst>
                    <a:ext uri="{9D8B030D-6E8A-4147-A177-3AD203B41FA5}">
                      <a16:colId xmlns:a16="http://schemas.microsoft.com/office/drawing/2014/main" xmlns="" val="845338798"/>
                    </a:ext>
                  </a:extLst>
                </a:gridCol>
                <a:gridCol w="4020144">
                  <a:extLst>
                    <a:ext uri="{9D8B030D-6E8A-4147-A177-3AD203B41FA5}">
                      <a16:colId xmlns:a16="http://schemas.microsoft.com/office/drawing/2014/main" xmlns="" val="2618394985"/>
                    </a:ext>
                  </a:extLst>
                </a:gridCol>
              </a:tblGrid>
              <a:tr h="811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conceptual designs for cleanroom and assembly tooling.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has been done and will be presented at the FDR.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[Clean Room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Cryomodule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Assembly talk]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4102075"/>
                  </a:ext>
                </a:extLst>
              </a:tr>
              <a:tr h="811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 CAD demonstration of cleanroom-to-spaceframe tooling interfaces.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has been done and will be presented at the FDR.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Cryomodule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assembly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talk]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9236974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Cryomodule</a:t>
            </a:r>
            <a:r>
              <a:rPr lang="en-US" dirty="0" smtClean="0"/>
              <a:t> assembly floor layout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" b="1881"/>
          <a:stretch>
            <a:fillRect/>
          </a:stretch>
        </p:blipFill>
        <p:spPr>
          <a:xfrm>
            <a:off x="702733" y="1293849"/>
            <a:ext cx="6739467" cy="3868210"/>
          </a:xfrm>
        </p:spPr>
      </p:pic>
      <p:sp>
        <p:nvSpPr>
          <p:cNvPr id="3" name="TextBox 2"/>
          <p:cNvSpPr txBox="1"/>
          <p:nvPr/>
        </p:nvSpPr>
        <p:spPr>
          <a:xfrm>
            <a:off x="6265298" y="5319769"/>
            <a:ext cx="1686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Station #2</a:t>
            </a:r>
          </a:p>
          <a:p>
            <a:r>
              <a:rPr lang="en-US" dirty="0" smtClean="0"/>
              <a:t>Vacuum vessel</a:t>
            </a:r>
          </a:p>
          <a:p>
            <a:r>
              <a:rPr lang="en-US" dirty="0" smtClean="0"/>
              <a:t>assembly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156201" y="3656000"/>
            <a:ext cx="1286932" cy="16637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99712" y="5311302"/>
            <a:ext cx="215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Station #3</a:t>
            </a:r>
          </a:p>
          <a:p>
            <a:r>
              <a:rPr lang="en-US" dirty="0" smtClean="0"/>
              <a:t>End Can assembly </a:t>
            </a:r>
          </a:p>
          <a:p>
            <a:r>
              <a:rPr lang="en-US" dirty="0" smtClean="0"/>
              <a:t>to the vacuum vessel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115735" y="4504269"/>
            <a:ext cx="143932" cy="8070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75267" y="2736337"/>
            <a:ext cx="948268" cy="25749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8919" y="5311302"/>
            <a:ext cx="2132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station #4</a:t>
            </a:r>
          </a:p>
          <a:p>
            <a:r>
              <a:rPr lang="en-US" dirty="0" smtClean="0"/>
              <a:t>Thermal cycle </a:t>
            </a:r>
          </a:p>
          <a:p>
            <a:r>
              <a:rPr lang="en-US" dirty="0" smtClean="0"/>
              <a:t>testing and checkout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76108" y="977530"/>
            <a:ext cx="1667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station #1</a:t>
            </a:r>
          </a:p>
          <a:p>
            <a:r>
              <a:rPr lang="en-US" dirty="0" smtClean="0"/>
              <a:t>Clean room</a:t>
            </a:r>
          </a:p>
          <a:p>
            <a:r>
              <a:rPr lang="en-US" dirty="0" smtClean="0"/>
              <a:t>Assembly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874934" y="1540933"/>
            <a:ext cx="684814" cy="508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8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string transfer from the clean room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8919" y="968082"/>
            <a:ext cx="53460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cavity string assembly will be transferred from the clean room to a fixed high bay rail for further assembly.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ion pump will be used to maintain vacuum and monitor pressure through out the assembly process.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ion pump weight will be supported to the end lollipop carriage.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0" y="3940869"/>
            <a:ext cx="8754888" cy="2245923"/>
          </a:xfrm>
        </p:spPr>
      </p:pic>
      <p:sp>
        <p:nvSpPr>
          <p:cNvPr id="8" name="TextBox 7"/>
          <p:cNvSpPr txBox="1"/>
          <p:nvPr/>
        </p:nvSpPr>
        <p:spPr>
          <a:xfrm>
            <a:off x="4226807" y="3394855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 pump support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57" y="841623"/>
            <a:ext cx="2383074" cy="294488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963054" y="2599024"/>
            <a:ext cx="1505910" cy="7958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37951" y="5696620"/>
            <a:ext cx="2177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Cavity string as transferred </a:t>
            </a:r>
          </a:p>
          <a:p>
            <a:r>
              <a:rPr lang="en-US" sz="1400" dirty="0"/>
              <a:t>f</a:t>
            </a:r>
            <a:r>
              <a:rPr lang="en-US" sz="1400" dirty="0" smtClean="0"/>
              <a:t>rom clean room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716009" y="199284"/>
            <a:ext cx="23321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  #7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station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5105" y="4572001"/>
            <a:ext cx="82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Cold mass assembly will be assembled using the same tooling as the original SNS 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ion pump support from the lollipop will be transferred to the spaceframe for insertion into the vacuum vessel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Alignment using the one arm fixtures (Same process as original build)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1" y="1354416"/>
            <a:ext cx="8773297" cy="2448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2241" y="904832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Ion pump support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07395" y="1212609"/>
            <a:ext cx="262648" cy="51891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53767" y="3853511"/>
            <a:ext cx="1636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Space frame tooling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101174" y="3219855"/>
            <a:ext cx="752593" cy="72567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6371" y="3853511"/>
            <a:ext cx="26410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Lollipops as used for</a:t>
            </a:r>
          </a:p>
          <a:p>
            <a:r>
              <a:rPr lang="en-US" sz="1400" dirty="0" smtClean="0"/>
              <a:t>first SNS build, ready for </a:t>
            </a:r>
          </a:p>
          <a:p>
            <a:r>
              <a:rPr lang="en-US" sz="1400" dirty="0"/>
              <a:t>r</a:t>
            </a:r>
            <a:r>
              <a:rPr lang="en-US" sz="1400" dirty="0" smtClean="0"/>
              <a:t>emoval at this stage of assembly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935600" y="3013781"/>
            <a:ext cx="920771" cy="93174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35600" y="278311"/>
            <a:ext cx="365958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Recommendation  #7 and Comment #11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99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30" y="835387"/>
            <a:ext cx="8835081" cy="13556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station #2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30" y="2560823"/>
            <a:ext cx="2499622" cy="3258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8" y="2594836"/>
            <a:ext cx="2349230" cy="32247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6954" y="4344780"/>
            <a:ext cx="3297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original vacuum tank support will be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minor interference causing a modification for mounting (Left)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Repositioning the support with a new mounting bracket will easily resolve the interference (Right)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903265" y="2103161"/>
            <a:ext cx="331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Tooling removed as CM is rolled into vessel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579722" y="1896895"/>
            <a:ext cx="323543" cy="34620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7" r="15523"/>
          <a:stretch/>
        </p:blipFill>
        <p:spPr>
          <a:xfrm>
            <a:off x="2417432" y="2448063"/>
            <a:ext cx="2456125" cy="17591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88482" y="228159"/>
            <a:ext cx="16190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Comment #11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24" y="865999"/>
            <a:ext cx="3521894" cy="4075652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station #2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>
          <a:xfrm>
            <a:off x="467476" y="1017463"/>
            <a:ext cx="4930314" cy="2078167"/>
          </a:xfrm>
        </p:spPr>
        <p:txBody>
          <a:bodyPr>
            <a:noAutofit/>
          </a:bodyPr>
          <a:lstStyle/>
          <a:p>
            <a:r>
              <a:rPr lang="en-US" sz="2400" dirty="0" smtClean="0"/>
              <a:t>Align the spaceframe in the center of the vacuum vessel</a:t>
            </a:r>
          </a:p>
          <a:p>
            <a:pPr lvl="1"/>
            <a:r>
              <a:rPr lang="en-US" sz="2400" dirty="0" smtClean="0"/>
              <a:t>Investigating differential screws for fine adjustment </a:t>
            </a:r>
            <a:r>
              <a:rPr lang="en-US" sz="1800" dirty="0" smtClean="0"/>
              <a:t>(Talked about in earlier talk)</a:t>
            </a:r>
          </a:p>
          <a:p>
            <a:r>
              <a:rPr lang="en-US" sz="2400" dirty="0" smtClean="0"/>
              <a:t>Install and secure all lockdowns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476" y="4238835"/>
            <a:ext cx="45607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rane the vacuum vessel assembly to the next work center, install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saddles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set the assembly on concrete blocks for proper work height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08882" y="5131385"/>
            <a:ext cx="1842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 BL Flange</a:t>
            </a:r>
          </a:p>
          <a:p>
            <a:r>
              <a:rPr lang="en-US" dirty="0" smtClean="0"/>
              <a:t>To Vacuum Vessel</a:t>
            </a:r>
          </a:p>
          <a:p>
            <a:r>
              <a:rPr lang="en-US" dirty="0" smtClean="0"/>
              <a:t>Flange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4227351" flipH="1">
            <a:off x="6589889" y="4190665"/>
            <a:ext cx="1846508" cy="10589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0" y="2819726"/>
            <a:ext cx="8462962" cy="28345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Station #3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335" y="1167318"/>
            <a:ext cx="8318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cryomodule</a:t>
            </a:r>
            <a:r>
              <a:rPr lang="en-US" dirty="0" smtClean="0"/>
              <a:t> shell sub-assembly will be staged on blocks for appropriate work height.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end cans will be mounted on tooling that is installed on rail carts for easy maneuverability.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1802" y="5007952"/>
            <a:ext cx="196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Clear access for top hat assembly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374006" y="4758267"/>
            <a:ext cx="407796" cy="44026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01733" y="4758267"/>
            <a:ext cx="375834" cy="44026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25656" y="240539"/>
            <a:ext cx="23321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  #7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3503</TotalTime>
  <Words>925</Words>
  <Application>Microsoft Office PowerPoint</Application>
  <PresentationFormat>On-screen Show (4:3)</PresentationFormat>
  <Paragraphs>163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SNS PPU CRYOMODULE FDR</vt:lpstr>
      <vt:lpstr>Outline</vt:lpstr>
      <vt:lpstr>Recommendations and Comments</vt:lpstr>
      <vt:lpstr>Cryomodule assembly floor layout </vt:lpstr>
      <vt:lpstr>Cavity string transfer from the clean room</vt:lpstr>
      <vt:lpstr>Work station #2</vt:lpstr>
      <vt:lpstr>Work station #2</vt:lpstr>
      <vt:lpstr>Work station #2</vt:lpstr>
      <vt:lpstr>Work Station #3</vt:lpstr>
      <vt:lpstr>Work station #3</vt:lpstr>
      <vt:lpstr>Work station #3</vt:lpstr>
      <vt:lpstr>Work station #3</vt:lpstr>
      <vt:lpstr>Work station #3     Warm to cold beamline assembly</vt:lpstr>
      <vt:lpstr>Work Station #3</vt:lpstr>
      <vt:lpstr>Work station #4</vt:lpstr>
      <vt:lpstr>Summary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Wiseman</dc:creator>
  <cp:lastModifiedBy>Kurt Macha</cp:lastModifiedBy>
  <cp:revision>119</cp:revision>
  <cp:lastPrinted>2019-06-05T16:46:10Z</cp:lastPrinted>
  <dcterms:created xsi:type="dcterms:W3CDTF">2018-02-23T14:29:02Z</dcterms:created>
  <dcterms:modified xsi:type="dcterms:W3CDTF">2019-06-07T13:11:40Z</dcterms:modified>
</cp:coreProperties>
</file>