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7" r:id="rId4"/>
    <p:sldId id="269" r:id="rId5"/>
    <p:sldId id="270" r:id="rId6"/>
    <p:sldId id="272" r:id="rId7"/>
    <p:sldId id="273" r:id="rId8"/>
    <p:sldId id="276" r:id="rId9"/>
    <p:sldId id="274" r:id="rId10"/>
    <p:sldId id="275" r:id="rId11"/>
    <p:sldId id="278" r:id="rId12"/>
    <p:sldId id="279" r:id="rId13"/>
    <p:sldId id="280" r:id="rId14"/>
    <p:sldId id="282" r:id="rId15"/>
    <p:sldId id="277" r:id="rId16"/>
    <p:sldId id="268" r:id="rId17"/>
    <p:sldId id="281" r:id="rId18"/>
    <p:sldId id="283" r:id="rId19"/>
    <p:sldId id="265" r:id="rId20"/>
    <p:sldId id="284" r:id="rId21"/>
    <p:sldId id="266" r:id="rId22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6408" autoAdjust="0"/>
  </p:normalViewPr>
  <p:slideViewPr>
    <p:cSldViewPr snapToGrid="0" snapToObjects="1">
      <p:cViewPr varScale="1">
        <p:scale>
          <a:sx n="87" d="100"/>
          <a:sy n="87" d="100"/>
        </p:scale>
        <p:origin x="1224" y="9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4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2800" b="1" cap="none" baseline="0">
                <a:latin typeface="Arial" charset="0"/>
              </a:defRPr>
            </a:lvl1pPr>
          </a:lstStyle>
          <a:p>
            <a:r>
              <a:rPr lang="en-US" dirty="0" smtClean="0"/>
              <a:t>PROTON POWER UPGRADE (PPU)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June 10, 2019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2707" y="6422484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8" y="6307136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99991" y="1725953"/>
            <a:ext cx="423609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4303921" y="6478146"/>
            <a:ext cx="536158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8" y="6434800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919" y="6430343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3439833"/>
            <a:ext cx="404847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9" y="983116"/>
            <a:ext cx="404847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June 10,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5" y="505595"/>
            <a:ext cx="8622771" cy="617838"/>
          </a:xfrm>
        </p:spPr>
        <p:txBody>
          <a:bodyPr/>
          <a:lstStyle/>
          <a:p>
            <a:r>
              <a:rPr lang="en-US" sz="4000" dirty="0"/>
              <a:t>SNS PPU </a:t>
            </a:r>
            <a:r>
              <a:rPr lang="en-US" sz="4000"/>
              <a:t>CRYOMODULE </a:t>
            </a:r>
            <a:r>
              <a:rPr lang="en-US" sz="4000" dirty="0"/>
              <a:t>F</a:t>
            </a:r>
            <a:r>
              <a:rPr lang="en-US" sz="4000" smtClean="0"/>
              <a:t>DR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SNS PPU Cryomodule Instrumentation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Peter Owen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333243" y="5611326"/>
            <a:ext cx="3252639" cy="365125"/>
          </a:xfrm>
        </p:spPr>
        <p:txBody>
          <a:bodyPr/>
          <a:lstStyle/>
          <a:p>
            <a:r>
              <a:rPr lang="en-US" sz="1600" b="1" smtClean="0"/>
              <a:t>June 10, 2019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47" y="2145502"/>
            <a:ext cx="4967798" cy="38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Instrumentation Feedthrough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37514" y="4436980"/>
            <a:ext cx="4607188" cy="1768860"/>
            <a:chOff x="4392763" y="607449"/>
            <a:chExt cx="4607188" cy="1768860"/>
          </a:xfrm>
        </p:grpSpPr>
        <p:grpSp>
          <p:nvGrpSpPr>
            <p:cNvPr id="30" name="Group 29"/>
            <p:cNvGrpSpPr/>
            <p:nvPr/>
          </p:nvGrpSpPr>
          <p:grpSpPr>
            <a:xfrm>
              <a:off x="4392763" y="607449"/>
              <a:ext cx="4607188" cy="1768860"/>
              <a:chOff x="4479524" y="951735"/>
              <a:chExt cx="4607188" cy="176886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79524" y="1490882"/>
                <a:ext cx="4590027" cy="1229713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61158" y="997042"/>
                <a:ext cx="15255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Liquid He Level</a:t>
                </a:r>
              </a:p>
              <a:p>
                <a:pPr algn="ctr"/>
                <a:r>
                  <a:rPr lang="en-US" sz="1600" dirty="0" smtClean="0"/>
                  <a:t>J8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58463" y="951735"/>
                <a:ext cx="22207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Vacuum Pressure Gages</a:t>
                </a:r>
              </a:p>
              <a:p>
                <a:pPr algn="ctr"/>
                <a:r>
                  <a:rPr lang="en-US" sz="1600" dirty="0" smtClean="0"/>
                  <a:t>Port #5</a:t>
                </a: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6400784" y="1117259"/>
              <a:ext cx="54407" cy="359839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8463212" y="1026002"/>
              <a:ext cx="310085" cy="33244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8887" y="977561"/>
            <a:ext cx="1928627" cy="3929919"/>
            <a:chOff x="1414366" y="2178113"/>
            <a:chExt cx="1928627" cy="392991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414366" y="3029416"/>
              <a:ext cx="1928627" cy="3078616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1457446" y="2178113"/>
              <a:ext cx="1275912" cy="1640531"/>
              <a:chOff x="1295214" y="2165493"/>
              <a:chExt cx="1275912" cy="164053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295214" y="2165493"/>
                <a:ext cx="12759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(1) 6 pin feedthrough on CF</a:t>
                </a:r>
              </a:p>
            </p:txBody>
          </p:sp>
          <p:cxnSp>
            <p:nvCxnSpPr>
              <p:cNvPr id="45" name="Straight Arrow Connector 44"/>
              <p:cNvCxnSpPr>
                <a:stCxn id="44" idx="2"/>
              </p:cNvCxnSpPr>
              <p:nvPr/>
            </p:nvCxnSpPr>
            <p:spPr>
              <a:xfrm>
                <a:off x="1933170" y="2996490"/>
                <a:ext cx="67455" cy="809534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4162832" y="2421898"/>
            <a:ext cx="1312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(2) 10 pin feedthroughs on CF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1562" r="4854" b="17489"/>
          <a:stretch/>
        </p:blipFill>
        <p:spPr>
          <a:xfrm>
            <a:off x="5611388" y="1578316"/>
            <a:ext cx="3161909" cy="2443842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5456345" y="2884976"/>
            <a:ext cx="106637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Vacuum Vessel Pressure Sensors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2363741"/>
          </a:xfrm>
        </p:spPr>
        <p:txBody>
          <a:bodyPr/>
          <a:lstStyle/>
          <a:p>
            <a:r>
              <a:rPr lang="en-US" dirty="0" smtClean="0"/>
              <a:t>Cold Cathode Gauge (2)</a:t>
            </a:r>
          </a:p>
          <a:p>
            <a:r>
              <a:rPr lang="en-US" dirty="0" err="1" smtClean="0"/>
              <a:t>Convectron</a:t>
            </a:r>
            <a:r>
              <a:rPr lang="en-US" dirty="0" smtClean="0"/>
              <a:t> Gauge (1)</a:t>
            </a:r>
          </a:p>
          <a:p>
            <a:r>
              <a:rPr lang="en-US" dirty="0"/>
              <a:t>I</a:t>
            </a:r>
            <a:r>
              <a:rPr lang="en-US" dirty="0" smtClean="0"/>
              <a:t>solation and pump out valve</a:t>
            </a:r>
          </a:p>
          <a:p>
            <a:r>
              <a:rPr lang="en-US" dirty="0" smtClean="0"/>
              <a:t>Mounted to NW 40 flange on vacuum vessel</a:t>
            </a:r>
          </a:p>
          <a:p>
            <a:r>
              <a:rPr lang="en-US" dirty="0" smtClean="0"/>
              <a:t>All JLAB supplied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205" y="3502833"/>
            <a:ext cx="3001307" cy="2594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2986" y="3736329"/>
            <a:ext cx="184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Ref. P&amp;ID </a:t>
            </a:r>
          </a:p>
          <a:p>
            <a:r>
              <a:rPr lang="en-US" sz="1600" dirty="0" smtClean="0"/>
              <a:t>R8U-8200-P001r0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19" y="3567822"/>
            <a:ext cx="3646388" cy="2206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6389" y="3201195"/>
            <a:ext cx="1546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Port 5 (NW 40)</a:t>
            </a:r>
            <a:endParaRPr lang="en-US" sz="1600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2679901" y="3370472"/>
            <a:ext cx="536488" cy="8787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224" y="845366"/>
            <a:ext cx="2480576" cy="22873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26588" y="3180789"/>
            <a:ext cx="2438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Pressure manifold at SNS</a:t>
            </a:r>
          </a:p>
        </p:txBody>
      </p:sp>
    </p:spTree>
    <p:extLst>
      <p:ext uri="{BB962C8B-B14F-4D97-AF65-F5344CB8AC3E}">
        <p14:creationId xmlns:p14="http://schemas.microsoft.com/office/powerpoint/2010/main" val="6442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-315" r="3692" b="17489"/>
          <a:stretch/>
        </p:blipFill>
        <p:spPr>
          <a:xfrm>
            <a:off x="957600" y="2016000"/>
            <a:ext cx="3614399" cy="2500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Transducers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20978"/>
            <a:ext cx="8464378" cy="10956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Three on end cans (supplied and installed at SNS)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High and low pressure for primary circuit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Surge tank pressure</a:t>
            </a:r>
          </a:p>
          <a:p>
            <a:r>
              <a:rPr lang="en-US" dirty="0" smtClean="0"/>
              <a:t>30/30 dial gauge and mounts for transducers (Supplied and installed by 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31489" y="4583196"/>
            <a:ext cx="35394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Typical sub </a:t>
            </a:r>
            <a:r>
              <a:rPr lang="en-US" sz="1600" dirty="0"/>
              <a:t>a</a:t>
            </a:r>
            <a:r>
              <a:rPr lang="en-US" sz="1600" dirty="0" smtClean="0"/>
              <a:t>tmospheric </a:t>
            </a:r>
            <a:r>
              <a:rPr lang="en-US" sz="1600" dirty="0"/>
              <a:t>p</a:t>
            </a:r>
            <a:r>
              <a:rPr lang="en-US" sz="1600" dirty="0" smtClean="0"/>
              <a:t>ressure </a:t>
            </a:r>
            <a:r>
              <a:rPr lang="en-US" sz="1600" dirty="0"/>
              <a:t>t</a:t>
            </a:r>
            <a:r>
              <a:rPr lang="en-US" sz="1600" dirty="0" smtClean="0"/>
              <a:t>ransducer </a:t>
            </a:r>
            <a:r>
              <a:rPr lang="en-US" sz="1600" dirty="0"/>
              <a:t>m</a:t>
            </a:r>
            <a:r>
              <a:rPr lang="en-US" sz="1600" dirty="0" smtClean="0"/>
              <a:t>anifold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 smtClean="0"/>
              <a:t>Isolation valve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 smtClean="0"/>
              <a:t>30/30 dial gauge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 smtClean="0"/>
              <a:t>Low and high pressure transducer with VCR connectors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 smtClean="0"/>
              <a:t>Pump out port with VCR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690768" y="5314587"/>
            <a:ext cx="1965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Surge tank Honeywell transducer with VCR adaptor  </a:t>
            </a:r>
          </a:p>
        </p:txBody>
      </p:sp>
      <p:sp>
        <p:nvSpPr>
          <p:cNvPr id="11" name="TextBox 10"/>
          <p:cNvSpPr txBox="1"/>
          <p:nvPr/>
        </p:nvSpPr>
        <p:spPr>
          <a:xfrm rot="416481">
            <a:off x="1717695" y="3682786"/>
            <a:ext cx="251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</a:t>
            </a:r>
            <a:r>
              <a:rPr lang="en-US" dirty="0"/>
              <a:t> </a:t>
            </a:r>
            <a:r>
              <a:rPr lang="en-US" dirty="0" smtClean="0"/>
              <a:t>b       c         </a:t>
            </a:r>
            <a:r>
              <a:rPr lang="en-US" dirty="0" err="1" smtClean="0"/>
              <a:t>c</a:t>
            </a:r>
            <a:r>
              <a:rPr lang="en-US" dirty="0" smtClean="0"/>
              <a:t>     a    d</a:t>
            </a:r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007" y="1964153"/>
            <a:ext cx="1743322" cy="33621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FPC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6" y="808786"/>
            <a:ext cx="8429385" cy="1324299"/>
          </a:xfrm>
        </p:spPr>
        <p:txBody>
          <a:bodyPr>
            <a:normAutofit/>
          </a:bodyPr>
          <a:lstStyle/>
          <a:p>
            <a:r>
              <a:rPr lang="en-US" dirty="0" smtClean="0"/>
              <a:t>All supplied by SNS</a:t>
            </a:r>
          </a:p>
          <a:p>
            <a:r>
              <a:rPr lang="en-US" dirty="0" smtClean="0"/>
              <a:t>Additional instrumentation installed at SNS on air side components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42462" y="2250376"/>
            <a:ext cx="4018976" cy="3951683"/>
            <a:chOff x="5216504" y="2133085"/>
            <a:chExt cx="4018976" cy="3951683"/>
          </a:xfrm>
        </p:grpSpPr>
        <p:grpSp>
          <p:nvGrpSpPr>
            <p:cNvPr id="35" name="Group 34"/>
            <p:cNvGrpSpPr/>
            <p:nvPr/>
          </p:nvGrpSpPr>
          <p:grpSpPr>
            <a:xfrm>
              <a:off x="5248343" y="2133085"/>
              <a:ext cx="3987137" cy="3893082"/>
              <a:chOff x="5248343" y="2133085"/>
              <a:chExt cx="3987137" cy="389308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48343" y="2133085"/>
                <a:ext cx="2692025" cy="389308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920923" y="5195170"/>
                <a:ext cx="11447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Cold Cathode</a:t>
                </a:r>
              </a:p>
              <a:p>
                <a:r>
                  <a:rPr lang="en-US" sz="1600" dirty="0" smtClean="0"/>
                  <a:t> Gauge (x2)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01928" y="3624066"/>
                <a:ext cx="11335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Electron Probe </a:t>
                </a:r>
              </a:p>
            </p:txBody>
          </p:sp>
          <p:cxnSp>
            <p:nvCxnSpPr>
              <p:cNvPr id="26" name="Straight Arrow Connector 25"/>
              <p:cNvCxnSpPr>
                <a:stCxn id="8" idx="1"/>
              </p:cNvCxnSpPr>
              <p:nvPr/>
            </p:nvCxnSpPr>
            <p:spPr>
              <a:xfrm flipH="1" flipV="1">
                <a:off x="7427854" y="5317155"/>
                <a:ext cx="493069" cy="293514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1" idx="1"/>
              </p:cNvCxnSpPr>
              <p:nvPr/>
            </p:nvCxnSpPr>
            <p:spPr>
              <a:xfrm flipH="1">
                <a:off x="6895697" y="3916454"/>
                <a:ext cx="1206231" cy="110831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5216504" y="5499993"/>
              <a:ext cx="2000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Thermocouple</a:t>
              </a:r>
            </a:p>
            <a:p>
              <a:r>
                <a:rPr lang="en-US" sz="1600" dirty="0"/>
                <a:t>o</a:t>
              </a:r>
              <a:r>
                <a:rPr lang="en-US" sz="1600" dirty="0" smtClean="0"/>
                <a:t>n exit cooling tube 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5573251" y="4848071"/>
              <a:ext cx="392759" cy="6846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8602" y="2180510"/>
            <a:ext cx="3942469" cy="4196646"/>
            <a:chOff x="538602" y="2180510"/>
            <a:chExt cx="3942469" cy="41966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737" y="2223640"/>
              <a:ext cx="3822088" cy="407238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44612" y="2233569"/>
              <a:ext cx="133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Heater assembly (x2)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7345" y="2180510"/>
              <a:ext cx="14282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Thermocouple (x2) and thermal </a:t>
              </a:r>
            </a:p>
            <a:p>
              <a:r>
                <a:rPr lang="en-US" sz="1600" dirty="0" smtClean="0"/>
                <a:t>switch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8602" y="5792381"/>
              <a:ext cx="1315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Window for Arc Detector 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088747" y="3224049"/>
              <a:ext cx="200122" cy="62028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038019" y="2787683"/>
              <a:ext cx="1546907" cy="6368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0"/>
            </p:cNvCxnSpPr>
            <p:nvPr/>
          </p:nvCxnSpPr>
          <p:spPr>
            <a:xfrm flipV="1">
              <a:off x="1196488" y="5648095"/>
              <a:ext cx="537206" cy="1442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3073609" y="2800055"/>
              <a:ext cx="549617" cy="307628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78" y="2133085"/>
            <a:ext cx="7479993" cy="3571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FPC Instrumentation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6" y="808786"/>
            <a:ext cx="8429385" cy="54626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Support for FPC instrumentation connectors</a:t>
            </a:r>
          </a:p>
          <a:p>
            <a:r>
              <a:rPr lang="en-US" dirty="0" smtClean="0"/>
              <a:t>Plate and connectors - </a:t>
            </a:r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Sensors and wire - SNS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CRM-900-1000-000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for PPU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relative to the HB spare module</a:t>
            </a:r>
          </a:p>
          <a:p>
            <a:r>
              <a:rPr lang="en-US" dirty="0" smtClean="0"/>
              <a:t>Will </a:t>
            </a:r>
            <a:r>
              <a:rPr lang="en-US" dirty="0"/>
              <a:t>use all </a:t>
            </a:r>
            <a:r>
              <a:rPr lang="en-US" dirty="0" smtClean="0"/>
              <a:t>Cernox </a:t>
            </a:r>
            <a:r>
              <a:rPr lang="en-US" dirty="0"/>
              <a:t>temperature </a:t>
            </a:r>
            <a:r>
              <a:rPr lang="en-US" dirty="0" smtClean="0"/>
              <a:t>sensors, radiation durability </a:t>
            </a:r>
            <a:r>
              <a:rPr lang="en-US" dirty="0"/>
              <a:t>(</a:t>
            </a:r>
            <a:r>
              <a:rPr lang="en-US" dirty="0" smtClean="0"/>
              <a:t>CX-1050-CU-HT-1.4L)</a:t>
            </a:r>
          </a:p>
          <a:p>
            <a:r>
              <a:rPr lang="en-US" dirty="0" smtClean="0"/>
              <a:t>Added </a:t>
            </a:r>
            <a:r>
              <a:rPr lang="en-US" dirty="0"/>
              <a:t>threaded mounts for the temperature sensors on the helium </a:t>
            </a:r>
            <a:r>
              <a:rPr lang="en-US" dirty="0" smtClean="0"/>
              <a:t>vessel, mechanical </a:t>
            </a:r>
            <a:r>
              <a:rPr lang="en-US" dirty="0"/>
              <a:t>mounts for the end </a:t>
            </a:r>
            <a:r>
              <a:rPr lang="en-US" dirty="0" smtClean="0"/>
              <a:t>can</a:t>
            </a:r>
            <a:endParaRPr lang="en-US" dirty="0"/>
          </a:p>
          <a:p>
            <a:r>
              <a:rPr lang="en-US" dirty="0" smtClean="0"/>
              <a:t>Eliminated </a:t>
            </a:r>
            <a:r>
              <a:rPr lang="en-US" dirty="0"/>
              <a:t>the HOM connections on the four instrumentation </a:t>
            </a:r>
            <a:r>
              <a:rPr lang="en-US" dirty="0" smtClean="0"/>
              <a:t>ports</a:t>
            </a:r>
          </a:p>
          <a:p>
            <a:r>
              <a:rPr lang="en-US" dirty="0" smtClean="0"/>
              <a:t>Changed </a:t>
            </a:r>
            <a:r>
              <a:rPr lang="en-US" dirty="0"/>
              <a:t>one port to a mini-CF connection for the surge tank temperature sensors on </a:t>
            </a:r>
            <a:r>
              <a:rPr lang="en-US" dirty="0" smtClean="0"/>
              <a:t>Port 1</a:t>
            </a:r>
          </a:p>
          <a:p>
            <a:pPr lvl="1"/>
            <a:r>
              <a:rPr lang="en-US" dirty="0" smtClean="0"/>
              <a:t>Ports 2-4 </a:t>
            </a:r>
            <a:r>
              <a:rPr lang="en-US" dirty="0"/>
              <a:t>will have </a:t>
            </a:r>
            <a:r>
              <a:rPr lang="en-US" dirty="0" smtClean="0"/>
              <a:t>a </a:t>
            </a:r>
            <a:r>
              <a:rPr lang="en-US" dirty="0"/>
              <a:t>blank </a:t>
            </a:r>
            <a:r>
              <a:rPr lang="en-US" dirty="0" smtClean="0"/>
              <a:t>flange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6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since PDR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Researched current vendors and part numbers</a:t>
            </a:r>
          </a:p>
          <a:p>
            <a:r>
              <a:rPr lang="en-US" dirty="0" smtClean="0"/>
              <a:t>Updated drawings with current schematics and part numbers</a:t>
            </a:r>
          </a:p>
          <a:p>
            <a:pPr lvl="1"/>
            <a:r>
              <a:rPr lang="en-US" dirty="0" smtClean="0"/>
              <a:t>CM Wiring Diagram</a:t>
            </a:r>
          </a:p>
          <a:p>
            <a:pPr lvl="2"/>
            <a:r>
              <a:rPr lang="en-US" dirty="0" smtClean="0"/>
              <a:t>104212000-M8U-8200-A001</a:t>
            </a:r>
          </a:p>
          <a:p>
            <a:pPr lvl="1"/>
            <a:r>
              <a:rPr lang="en-US" dirty="0"/>
              <a:t>End Can Wiring Diagram</a:t>
            </a:r>
          </a:p>
          <a:p>
            <a:pPr lvl="2"/>
            <a:r>
              <a:rPr lang="en-US" dirty="0" smtClean="0"/>
              <a:t>104212000-M8U-8200-A002</a:t>
            </a:r>
          </a:p>
          <a:p>
            <a:pPr lvl="1"/>
            <a:r>
              <a:rPr lang="en-US" dirty="0"/>
              <a:t>SNS High Beta Cryomodule </a:t>
            </a:r>
            <a:r>
              <a:rPr lang="en-US" dirty="0" smtClean="0"/>
              <a:t>Instrumentation &amp; Control Interface Table </a:t>
            </a:r>
            <a:r>
              <a:rPr lang="en-US" dirty="0"/>
              <a:t>updated</a:t>
            </a:r>
          </a:p>
          <a:p>
            <a:pPr lvl="2"/>
            <a:r>
              <a:rPr lang="en-US" dirty="0" smtClean="0"/>
              <a:t>104210200-M8U-8200-A007</a:t>
            </a:r>
          </a:p>
          <a:p>
            <a:r>
              <a:rPr lang="en-US" dirty="0" smtClean="0"/>
              <a:t>Instrumentation drawings are either signed off, or final checking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since PDR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35707" y="1583502"/>
            <a:ext cx="4359376" cy="3161298"/>
            <a:chOff x="1383202" y="952131"/>
            <a:chExt cx="6223367" cy="46675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3202" y="952131"/>
              <a:ext cx="6223367" cy="4667526"/>
            </a:xfrm>
            <a:prstGeom prst="rect">
              <a:avLst/>
            </a:prstGeom>
          </p:spPr>
        </p:pic>
        <p:pic>
          <p:nvPicPr>
            <p:cNvPr id="7" name="Picture 6" descr="Category:Green check marks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963" y="2056249"/>
              <a:ext cx="417818" cy="428531"/>
            </a:xfrm>
            <a:prstGeom prst="rect">
              <a:avLst/>
            </a:prstGeom>
          </p:spPr>
        </p:pic>
        <p:pic>
          <p:nvPicPr>
            <p:cNvPr id="11" name="Picture 10" descr="Category:Green check marks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872" y="1411410"/>
              <a:ext cx="417818" cy="428531"/>
            </a:xfrm>
            <a:prstGeom prst="rect">
              <a:avLst/>
            </a:prstGeom>
          </p:spPr>
        </p:pic>
        <p:pic>
          <p:nvPicPr>
            <p:cNvPr id="12" name="Picture 11" descr="Category:Green check marks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644" y="1737726"/>
              <a:ext cx="417818" cy="4285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57200" y="1034143"/>
            <a:ext cx="799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PDR Review in February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SOW and Procurement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SOW for Field </a:t>
            </a:r>
            <a:r>
              <a:rPr lang="en-US" dirty="0"/>
              <a:t>Probe Cable (</a:t>
            </a:r>
            <a:r>
              <a:rPr lang="en-US" dirty="0" smtClean="0"/>
              <a:t>CRM9000000-1028)</a:t>
            </a:r>
          </a:p>
          <a:p>
            <a:pPr lvl="1"/>
            <a:r>
              <a:rPr lang="en-US" dirty="0" smtClean="0"/>
              <a:t>Same as previous SOW, remove mention of HOM cables</a:t>
            </a:r>
          </a:p>
          <a:p>
            <a:pPr lvl="1"/>
            <a:r>
              <a:rPr lang="en-US" dirty="0" smtClean="0"/>
              <a:t>Test FP cable with </a:t>
            </a:r>
            <a:r>
              <a:rPr lang="en-US" dirty="0" err="1" smtClean="0"/>
              <a:t>cryocycling</a:t>
            </a:r>
            <a:endParaRPr lang="en-US" dirty="0" smtClean="0"/>
          </a:p>
          <a:p>
            <a:r>
              <a:rPr lang="en-US" dirty="0" smtClean="0"/>
              <a:t>Begin writing requisitions for instrumentation when funds are available</a:t>
            </a:r>
          </a:p>
          <a:p>
            <a:pPr lvl="1"/>
            <a:r>
              <a:rPr lang="en-US" dirty="0" smtClean="0"/>
              <a:t>Many items sole-source </a:t>
            </a:r>
            <a:r>
              <a:rPr lang="en-US" dirty="0" err="1" smtClean="0"/>
              <a:t>eg</a:t>
            </a:r>
            <a:r>
              <a:rPr lang="en-US" dirty="0" smtClean="0"/>
              <a:t>. Cernox - Lakeshore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05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powen@jlab.org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Peter Owen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55369" y="1550358"/>
            <a:ext cx="4098242" cy="3861333"/>
          </a:xfrm>
        </p:spPr>
        <p:txBody>
          <a:bodyPr/>
          <a:lstStyle/>
          <a:p>
            <a:r>
              <a:rPr lang="en-US" dirty="0"/>
              <a:t>Instrumentation Overview</a:t>
            </a:r>
          </a:p>
          <a:p>
            <a:r>
              <a:rPr lang="en-US" dirty="0"/>
              <a:t>Changes for PPU</a:t>
            </a:r>
          </a:p>
          <a:p>
            <a:r>
              <a:rPr lang="en-US" dirty="0"/>
              <a:t>Updates since </a:t>
            </a:r>
            <a:r>
              <a:rPr lang="en-US" dirty="0" smtClean="0"/>
              <a:t>PDR</a:t>
            </a:r>
            <a:endParaRPr lang="en-US" strike="sngStrike" dirty="0"/>
          </a:p>
          <a:p>
            <a:r>
              <a:rPr lang="en-US" dirty="0"/>
              <a:t>SOW &amp; Procurement </a:t>
            </a:r>
            <a:r>
              <a:rPr lang="en-US" dirty="0" smtClean="0"/>
              <a:t>Plan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308" y="3674110"/>
            <a:ext cx="5316468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Instrumentation Overview</a:t>
            </a:r>
          </a:p>
          <a:p>
            <a:r>
              <a:rPr lang="en-US" dirty="0" smtClean="0"/>
              <a:t>Changes for PPU</a:t>
            </a:r>
          </a:p>
          <a:p>
            <a:r>
              <a:rPr lang="en-US" dirty="0" smtClean="0"/>
              <a:t>Updates since PDR</a:t>
            </a:r>
          </a:p>
          <a:p>
            <a:pPr lvl="1"/>
            <a:r>
              <a:rPr lang="en-US" dirty="0" smtClean="0"/>
              <a:t>Response to Recommendations &amp; Comments Items	</a:t>
            </a:r>
          </a:p>
          <a:p>
            <a:r>
              <a:rPr lang="en-US" dirty="0" smtClean="0"/>
              <a:t>SOW &amp; Procurement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4289" y="2967335"/>
            <a:ext cx="48354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Backup Slides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778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CERNOX Temperature Sensors –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69495"/>
              </p:ext>
            </p:extLst>
          </p:nvPr>
        </p:nvGraphicFramePr>
        <p:xfrm>
          <a:off x="1491103" y="1718640"/>
          <a:ext cx="610001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005">
                  <a:extLst>
                    <a:ext uri="{9D8B030D-6E8A-4147-A177-3AD203B41FA5}">
                      <a16:colId xmlns:a16="http://schemas.microsoft.com/office/drawing/2014/main" val="2014770681"/>
                    </a:ext>
                  </a:extLst>
                </a:gridCol>
                <a:gridCol w="3050005">
                  <a:extLst>
                    <a:ext uri="{9D8B030D-6E8A-4147-A177-3AD203B41FA5}">
                      <a16:colId xmlns:a16="http://schemas.microsoft.com/office/drawing/2014/main" val="4242319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 CERNOX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80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Cavity (6 per)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33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Surge</a:t>
                      </a:r>
                      <a:r>
                        <a:rPr lang="en-US" sz="2800" baseline="0" dirty="0" smtClean="0"/>
                        <a:t> Tank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98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Supply End Can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541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Return End Can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070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38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096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8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8919" y="906835"/>
            <a:ext cx="8464378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Cernox temperature sensors</a:t>
            </a:r>
          </a:p>
          <a:p>
            <a:r>
              <a:rPr lang="en-US" dirty="0" smtClean="0"/>
              <a:t>Field Probe cable</a:t>
            </a:r>
          </a:p>
          <a:p>
            <a:r>
              <a:rPr lang="en-US" dirty="0" smtClean="0"/>
              <a:t>Heaters</a:t>
            </a:r>
          </a:p>
          <a:p>
            <a:r>
              <a:rPr lang="en-US" dirty="0" smtClean="0"/>
              <a:t>Liquid level probes</a:t>
            </a:r>
          </a:p>
          <a:p>
            <a:r>
              <a:rPr lang="en-US" dirty="0"/>
              <a:t>Instrumentation port </a:t>
            </a:r>
            <a:r>
              <a:rPr lang="en-US" dirty="0" smtClean="0"/>
              <a:t>flanges</a:t>
            </a:r>
          </a:p>
          <a:p>
            <a:r>
              <a:rPr lang="en-US" dirty="0" smtClean="0"/>
              <a:t>Vacuum vessel pressure sensors</a:t>
            </a:r>
          </a:p>
          <a:p>
            <a:r>
              <a:rPr lang="en-US" dirty="0"/>
              <a:t>Helium circuit pressure transducers</a:t>
            </a:r>
            <a:r>
              <a:rPr lang="en-US" dirty="0" smtClean="0"/>
              <a:t>*</a:t>
            </a:r>
          </a:p>
          <a:p>
            <a:r>
              <a:rPr lang="en-US" dirty="0" smtClean="0"/>
              <a:t>FPC instrumentation*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*Final parts provided by SNS</a:t>
            </a:r>
          </a:p>
        </p:txBody>
      </p:sp>
    </p:spTree>
    <p:extLst>
      <p:ext uri="{BB962C8B-B14F-4D97-AF65-F5344CB8AC3E}">
        <p14:creationId xmlns:p14="http://schemas.microsoft.com/office/powerpoint/2010/main" val="30519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Cernox </a:t>
            </a:r>
            <a:r>
              <a:rPr lang="en-US" dirty="0"/>
              <a:t>Temperature </a:t>
            </a:r>
            <a:r>
              <a:rPr lang="en-US" dirty="0" smtClean="0"/>
              <a:t>Sensors - Cavity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840789"/>
            <a:ext cx="5577447" cy="19620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Cernox Temperature Sensors (38 per CM) 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CX-1050-CU-HT-1.4L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All mounted external to helium circuits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Cavity, helium vessel &amp; FPC (6 per, 24 total)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Helium Vessel (low and high), FPC Flange, Beam Pipe, FPC 1/3 from end (x2)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ensors through J2 feedthroughs on instrumentation ports (slide 9)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7576" y="3159760"/>
            <a:ext cx="2799452" cy="2532259"/>
            <a:chOff x="357576" y="3159760"/>
            <a:chExt cx="2799452" cy="25322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098" y="3159760"/>
              <a:ext cx="2757930" cy="19823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7576" y="5353465"/>
              <a:ext cx="12355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Beam Pipe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975360" y="3828193"/>
              <a:ext cx="312640" cy="1525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116740" y="2605755"/>
            <a:ext cx="2656557" cy="3762108"/>
            <a:chOff x="5976396" y="2885573"/>
            <a:chExt cx="2656557" cy="37621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2943" y="3298575"/>
              <a:ext cx="2280010" cy="307491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8747" y="2885573"/>
              <a:ext cx="126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FPC flange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76396" y="6309127"/>
              <a:ext cx="1390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FPC body (x2)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553200" y="4497256"/>
              <a:ext cx="805342" cy="18762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325461" y="3159760"/>
              <a:ext cx="345440" cy="8244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581601" y="2733231"/>
            <a:ext cx="3485890" cy="3614913"/>
            <a:chOff x="2581601" y="2733231"/>
            <a:chExt cx="3485890" cy="361491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9875" y="3123946"/>
              <a:ext cx="2387616" cy="3224198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2581601" y="2733231"/>
              <a:ext cx="2633546" cy="3466131"/>
              <a:chOff x="2581601" y="2733231"/>
              <a:chExt cx="2633546" cy="34661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55432" y="2733231"/>
                <a:ext cx="16597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He Vessel High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81601" y="5368365"/>
                <a:ext cx="7642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He Vessel Low</a:t>
                </a:r>
              </a:p>
            </p:txBody>
          </p:sp>
          <p:cxnSp>
            <p:nvCxnSpPr>
              <p:cNvPr id="15" name="Straight Arrow Connector 14"/>
              <p:cNvCxnSpPr>
                <a:stCxn id="12" idx="3"/>
              </p:cNvCxnSpPr>
              <p:nvPr/>
            </p:nvCxnSpPr>
            <p:spPr>
              <a:xfrm>
                <a:off x="3345856" y="5783864"/>
                <a:ext cx="1149030" cy="944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1" idx="2"/>
              </p:cNvCxnSpPr>
              <p:nvPr/>
            </p:nvCxnSpPr>
            <p:spPr>
              <a:xfrm>
                <a:off x="4385290" y="3071785"/>
                <a:ext cx="627606" cy="7689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540" y="1002216"/>
            <a:ext cx="3137088" cy="14281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17" y="3011898"/>
            <a:ext cx="2567141" cy="3215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Cernox </a:t>
            </a:r>
            <a:r>
              <a:rPr lang="en-US" dirty="0"/>
              <a:t>Temperature </a:t>
            </a:r>
            <a:r>
              <a:rPr lang="en-US" dirty="0" smtClean="0"/>
              <a:t>Sensors – End Cans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05" y="852288"/>
            <a:ext cx="6124299" cy="21202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Cernox Temperature Sensors (38 per CM)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Surge Tank  (2 total)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urge </a:t>
            </a:r>
            <a:r>
              <a:rPr lang="en-US" dirty="0">
                <a:solidFill>
                  <a:srgbClr val="00B050"/>
                </a:solidFill>
              </a:rPr>
              <a:t>tank sensors </a:t>
            </a:r>
            <a:r>
              <a:rPr lang="en-US" dirty="0" smtClean="0">
                <a:solidFill>
                  <a:srgbClr val="00B050"/>
                </a:solidFill>
              </a:rPr>
              <a:t>through J23 </a:t>
            </a:r>
            <a:r>
              <a:rPr lang="en-US" dirty="0">
                <a:solidFill>
                  <a:srgbClr val="00B050"/>
                </a:solidFill>
              </a:rPr>
              <a:t>feedthroughs on </a:t>
            </a:r>
            <a:r>
              <a:rPr lang="en-US" dirty="0" smtClean="0">
                <a:solidFill>
                  <a:srgbClr val="00B050"/>
                </a:solidFill>
              </a:rPr>
              <a:t>instrumentation port #1 </a:t>
            </a:r>
            <a:r>
              <a:rPr lang="en-US" dirty="0">
                <a:solidFill>
                  <a:srgbClr val="00B050"/>
                </a:solidFill>
              </a:rPr>
              <a:t>(slide </a:t>
            </a:r>
            <a:r>
              <a:rPr lang="en-US" dirty="0" smtClean="0">
                <a:solidFill>
                  <a:srgbClr val="00B050"/>
                </a:solidFill>
              </a:rPr>
              <a:t>9)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End Cans (12 total)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Supply End Can (shield inlet) x 2  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Return End Can (HX HP inlet &amp; outlet, HX LP inlet &amp; outlet, shield </a:t>
            </a:r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utlet) x2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10 Pin CF feedthroughs on end can top plates</a:t>
            </a:r>
          </a:p>
          <a:p>
            <a:pPr lvl="1"/>
            <a:endParaRPr lang="en-US" dirty="0" smtClean="0"/>
          </a:p>
        </p:txBody>
      </p:sp>
      <p:grpSp>
        <p:nvGrpSpPr>
          <p:cNvPr id="50" name="Group 49"/>
          <p:cNvGrpSpPr/>
          <p:nvPr/>
        </p:nvGrpSpPr>
        <p:grpSpPr>
          <a:xfrm>
            <a:off x="3896549" y="3140521"/>
            <a:ext cx="5176043" cy="2693704"/>
            <a:chOff x="3835974" y="3007297"/>
            <a:chExt cx="5299817" cy="2693704"/>
          </a:xfrm>
        </p:grpSpPr>
        <p:grpSp>
          <p:nvGrpSpPr>
            <p:cNvPr id="29" name="Group 28"/>
            <p:cNvGrpSpPr/>
            <p:nvPr/>
          </p:nvGrpSpPr>
          <p:grpSpPr>
            <a:xfrm>
              <a:off x="3835974" y="3007297"/>
              <a:ext cx="4983748" cy="2693704"/>
              <a:chOff x="4271234" y="2978366"/>
              <a:chExt cx="4983748" cy="269370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490727" y="3995205"/>
                <a:ext cx="764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Shield </a:t>
                </a:r>
              </a:p>
              <a:p>
                <a:r>
                  <a:rPr lang="en-US" sz="1600" dirty="0" smtClean="0"/>
                  <a:t>exit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334912" y="5087295"/>
                <a:ext cx="764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HX LP inlet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34904" y="2978366"/>
                <a:ext cx="764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HX LP outlet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98189" y="4488034"/>
                <a:ext cx="8287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HX HP outlet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271234" y="3762513"/>
                <a:ext cx="764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HX HP inlet</a:t>
                </a:r>
              </a:p>
            </p:txBody>
          </p:sp>
          <p:cxnSp>
            <p:nvCxnSpPr>
              <p:cNvPr id="15" name="Straight Arrow Connector 14"/>
              <p:cNvCxnSpPr>
                <a:stCxn id="10" idx="1"/>
              </p:cNvCxnSpPr>
              <p:nvPr/>
            </p:nvCxnSpPr>
            <p:spPr>
              <a:xfrm flipH="1">
                <a:off x="6782670" y="4287593"/>
                <a:ext cx="1708058" cy="1940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5044131" y="3463653"/>
                <a:ext cx="1319418" cy="8239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1" idx="1"/>
              </p:cNvCxnSpPr>
              <p:nvPr/>
            </p:nvCxnSpPr>
            <p:spPr>
              <a:xfrm flipH="1" flipV="1">
                <a:off x="7447259" y="5094256"/>
                <a:ext cx="887654" cy="28542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3" idx="3"/>
              </p:cNvCxnSpPr>
              <p:nvPr/>
            </p:nvCxnSpPr>
            <p:spPr>
              <a:xfrm>
                <a:off x="5126985" y="4780422"/>
                <a:ext cx="1509334" cy="16043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4" idx="3"/>
              </p:cNvCxnSpPr>
              <p:nvPr/>
            </p:nvCxnSpPr>
            <p:spPr>
              <a:xfrm>
                <a:off x="5035489" y="4054901"/>
                <a:ext cx="1114268" cy="23269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7792013" y="3224859"/>
              <a:ext cx="1343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(2) 10 pin feedthroughs on CF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 flipV="1">
              <a:off x="6146800" y="3007297"/>
              <a:ext cx="1725724" cy="4281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349332" y="290082"/>
            <a:ext cx="2588042" cy="2605669"/>
            <a:chOff x="6376148" y="240539"/>
            <a:chExt cx="2588042" cy="260566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6148" y="240539"/>
              <a:ext cx="2387113" cy="2267115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7809258" y="1065672"/>
              <a:ext cx="1154932" cy="1780536"/>
              <a:chOff x="7744844" y="1414623"/>
              <a:chExt cx="1154932" cy="178053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744844" y="2856605"/>
                <a:ext cx="11549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Surge tank</a:t>
                </a:r>
              </a:p>
            </p:txBody>
          </p:sp>
          <p:cxnSp>
            <p:nvCxnSpPr>
              <p:cNvPr id="33" name="Straight Arrow Connector 32"/>
              <p:cNvCxnSpPr>
                <a:stCxn id="32" idx="0"/>
              </p:cNvCxnSpPr>
              <p:nvPr/>
            </p:nvCxnSpPr>
            <p:spPr>
              <a:xfrm flipH="1" flipV="1">
                <a:off x="7953084" y="1414623"/>
                <a:ext cx="369226" cy="14419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132802" y="3011898"/>
            <a:ext cx="3851805" cy="3333238"/>
            <a:chOff x="132802" y="3011898"/>
            <a:chExt cx="3851805" cy="3333238"/>
          </a:xfrm>
        </p:grpSpPr>
        <p:grpSp>
          <p:nvGrpSpPr>
            <p:cNvPr id="18" name="Group 17"/>
            <p:cNvGrpSpPr/>
            <p:nvPr/>
          </p:nvGrpSpPr>
          <p:grpSpPr>
            <a:xfrm>
              <a:off x="132802" y="3011898"/>
              <a:ext cx="3093491" cy="3078616"/>
              <a:chOff x="249502" y="3029416"/>
              <a:chExt cx="3093491" cy="307861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4366" y="3029416"/>
                <a:ext cx="1928627" cy="3078616"/>
              </a:xfrm>
              <a:prstGeom prst="rect">
                <a:avLst/>
              </a:prstGeom>
            </p:spPr>
          </p:pic>
          <p:grpSp>
            <p:nvGrpSpPr>
              <p:cNvPr id="57" name="Group 56"/>
              <p:cNvGrpSpPr/>
              <p:nvPr/>
            </p:nvGrpSpPr>
            <p:grpSpPr>
              <a:xfrm>
                <a:off x="249502" y="3901025"/>
                <a:ext cx="2598883" cy="1962583"/>
                <a:chOff x="87270" y="3888405"/>
                <a:chExt cx="2598883" cy="1962583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256702" y="5068921"/>
                  <a:ext cx="2429451" cy="782067"/>
                  <a:chOff x="256702" y="5068921"/>
                  <a:chExt cx="2429451" cy="782067"/>
                </a:xfrm>
              </p:grpSpPr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56702" y="5068921"/>
                    <a:ext cx="76425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/>
                      <a:t>Shield </a:t>
                    </a:r>
                  </a:p>
                  <a:p>
                    <a:r>
                      <a:rPr lang="en-US" sz="1600" dirty="0" smtClean="0"/>
                      <a:t>supply</a:t>
                    </a:r>
                  </a:p>
                </p:txBody>
              </p:sp>
              <p:cxnSp>
                <p:nvCxnSpPr>
                  <p:cNvPr id="8" name="Straight Arrow Connector 7"/>
                  <p:cNvCxnSpPr>
                    <a:stCxn id="7" idx="3"/>
                  </p:cNvCxnSpPr>
                  <p:nvPr/>
                </p:nvCxnSpPr>
                <p:spPr>
                  <a:xfrm>
                    <a:off x="1020957" y="5361309"/>
                    <a:ext cx="1665196" cy="489679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87270" y="3888405"/>
                  <a:ext cx="127591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(1) </a:t>
                  </a:r>
                  <a:r>
                    <a:rPr lang="en-US" sz="1600" dirty="0" smtClean="0">
                      <a:solidFill>
                        <a:srgbClr val="FF0000"/>
                      </a:solidFill>
                    </a:rPr>
                    <a:t>6 pin </a:t>
                  </a:r>
                  <a:r>
                    <a:rPr lang="en-US" sz="1600" dirty="0" smtClean="0"/>
                    <a:t>feedthrough on CF</a:t>
                  </a:r>
                </a:p>
              </p:txBody>
            </p:sp>
            <p:cxnSp>
              <p:nvCxnSpPr>
                <p:cNvPr id="55" name="Straight Arrow Connector 54"/>
                <p:cNvCxnSpPr>
                  <a:stCxn id="54" idx="3"/>
                </p:cNvCxnSpPr>
                <p:nvPr/>
              </p:nvCxnSpPr>
              <p:spPr>
                <a:xfrm flipV="1">
                  <a:off x="1363182" y="3942230"/>
                  <a:ext cx="1000072" cy="36167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4718" y="5256411"/>
              <a:ext cx="1069889" cy="1088725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04822"/>
            <a:ext cx="8662361" cy="39651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SNS provides the field probe with the cavities</a:t>
            </a:r>
          </a:p>
          <a:p>
            <a:r>
              <a:rPr lang="en-US" sz="2000" dirty="0" smtClean="0"/>
              <a:t>Will use original SNS design for cable</a:t>
            </a:r>
          </a:p>
          <a:p>
            <a:pPr lvl="1"/>
            <a:r>
              <a:rPr lang="en-US" sz="1800" dirty="0" smtClean="0">
                <a:solidFill>
                  <a:srgbClr val="00B0F0"/>
                </a:solidFill>
              </a:rPr>
              <a:t>72 inches long, CRM9007000-1059</a:t>
            </a:r>
          </a:p>
          <a:p>
            <a:pPr lvl="1"/>
            <a:r>
              <a:rPr lang="en-US" sz="1800" dirty="0" smtClean="0">
                <a:solidFill>
                  <a:srgbClr val="00B0F0"/>
                </a:solidFill>
              </a:rPr>
              <a:t>SOW CRM9007000-1059 exists but need to remove reference to HOM cables </a:t>
            </a:r>
          </a:p>
          <a:p>
            <a:pPr lvl="1"/>
            <a:r>
              <a:rPr lang="en-US" sz="1800" dirty="0" smtClean="0">
                <a:solidFill>
                  <a:srgbClr val="00B0F0"/>
                </a:solidFill>
              </a:rPr>
              <a:t>Type N connector at warm end on instrumentation port (J6)</a:t>
            </a:r>
          </a:p>
          <a:p>
            <a:r>
              <a:rPr lang="en-US" sz="2000" dirty="0" smtClean="0"/>
              <a:t>Gore </a:t>
            </a:r>
            <a:r>
              <a:rPr lang="en-US" sz="2000" dirty="0" err="1" smtClean="0"/>
              <a:t>Phaseflex</a:t>
            </a:r>
            <a:r>
              <a:rPr lang="en-US" sz="2000" dirty="0" smtClean="0"/>
              <a:t> cable</a:t>
            </a:r>
          </a:p>
          <a:p>
            <a:pPr lvl="1"/>
            <a:r>
              <a:rPr lang="en-US" dirty="0"/>
              <a:t>0XN01R010720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2000" dirty="0" smtClean="0"/>
              <a:t>FP cable </a:t>
            </a:r>
            <a:r>
              <a:rPr lang="en-US" sz="2000" dirty="0"/>
              <a:t>through </a:t>
            </a:r>
            <a:r>
              <a:rPr lang="en-US" sz="2000" dirty="0" smtClean="0"/>
              <a:t>J6 </a:t>
            </a:r>
            <a:r>
              <a:rPr lang="en-US" sz="2000" dirty="0"/>
              <a:t>feedthroughs </a:t>
            </a:r>
            <a:r>
              <a:rPr lang="en-US" sz="2000" dirty="0" smtClean="0"/>
              <a:t>on instrumentation ports </a:t>
            </a:r>
            <a:r>
              <a:rPr lang="en-US" sz="2000" dirty="0"/>
              <a:t>(slide </a:t>
            </a:r>
            <a:r>
              <a:rPr lang="en-US" sz="2000" dirty="0" smtClean="0"/>
              <a:t>9)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9632"/>
          <a:stretch/>
        </p:blipFill>
        <p:spPr bwMode="auto">
          <a:xfrm>
            <a:off x="1074489" y="4754421"/>
            <a:ext cx="1710601" cy="1538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Probe Cable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965" y="4408009"/>
            <a:ext cx="3700449" cy="1872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4852" y="5005605"/>
            <a:ext cx="1216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 Cable heat sink </a:t>
            </a:r>
          </a:p>
          <a:p>
            <a:r>
              <a:rPr lang="en-US" dirty="0" smtClean="0"/>
              <a:t>on thermal shield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100 watt heater in each helium vessel</a:t>
            </a:r>
          </a:p>
          <a:p>
            <a:pPr lvl="1"/>
            <a:r>
              <a:rPr lang="en-US" dirty="0" err="1" smtClean="0">
                <a:solidFill>
                  <a:srgbClr val="00B0F0"/>
                </a:solidFill>
              </a:rPr>
              <a:t>Kapton</a:t>
            </a:r>
            <a:r>
              <a:rPr lang="en-US" dirty="0" smtClean="0">
                <a:solidFill>
                  <a:srgbClr val="00B0F0"/>
                </a:solidFill>
              </a:rPr>
              <a:t> foil type heater mounted on G10 plate</a:t>
            </a:r>
          </a:p>
          <a:p>
            <a:r>
              <a:rPr lang="en-US" dirty="0" smtClean="0"/>
              <a:t>Two heaters through each 8 pin cryogenic feedthrough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Between cavities 1&amp;2, and 3&amp;4</a:t>
            </a:r>
          </a:p>
          <a:p>
            <a:r>
              <a:rPr lang="en-US" dirty="0" smtClean="0"/>
              <a:t>Through J1 feedthrough on instrumentation ports (slide 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571"/>
          <a:stretch/>
        </p:blipFill>
        <p:spPr>
          <a:xfrm>
            <a:off x="2685415" y="3373784"/>
            <a:ext cx="4985385" cy="2806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2209" y="5710263"/>
            <a:ext cx="168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 1 Heater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8919" y="4426772"/>
            <a:ext cx="2117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8 pin feedthrough for two heaters between cavities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2426198" y="4145283"/>
            <a:ext cx="1150122" cy="7431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421120" y="5350102"/>
            <a:ext cx="396240" cy="3601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Level 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13346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liquid level probes in helium vessel #1</a:t>
            </a:r>
          </a:p>
          <a:p>
            <a:r>
              <a:rPr lang="en-US" dirty="0" smtClean="0"/>
              <a:t>Single 8 pin cryogenic feedthrough on helium vessel exit</a:t>
            </a:r>
          </a:p>
          <a:p>
            <a:r>
              <a:rPr lang="en-US" dirty="0" smtClean="0"/>
              <a:t>Single 10 pin feedthrough on top of vacuum vessel near return end flange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7" b="14652"/>
          <a:stretch/>
        </p:blipFill>
        <p:spPr>
          <a:xfrm>
            <a:off x="1732042" y="2215734"/>
            <a:ext cx="5126088" cy="3734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0337" y="3621087"/>
            <a:ext cx="170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pin feedthrough in return header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429760" y="4821416"/>
            <a:ext cx="441538" cy="11434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94786" y="6117312"/>
            <a:ext cx="19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Liquid Level Probes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10533" y="2075050"/>
            <a:ext cx="1450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 CF port for 10 pin feedthrough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659562" y="3416541"/>
            <a:ext cx="1450972" cy="3101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36425" y="2255104"/>
            <a:ext cx="633913" cy="456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Flange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58" y="1149411"/>
            <a:ext cx="4170605" cy="1177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One instrumentation port per cavity/helium vessel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392763" y="863654"/>
            <a:ext cx="4590027" cy="1512655"/>
            <a:chOff x="4479524" y="1207940"/>
            <a:chExt cx="4590027" cy="15126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9524" y="1490882"/>
              <a:ext cx="4590027" cy="122971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981870" y="1218247"/>
              <a:ext cx="8070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Port #1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56060" y="1209820"/>
              <a:ext cx="8070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Port #2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80685" y="1207940"/>
              <a:ext cx="8070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Port #3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54875" y="1213825"/>
              <a:ext cx="8070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Port #4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5188718" y="1483941"/>
              <a:ext cx="54407" cy="359839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 flipH="1">
            <a:off x="6192994" y="1128544"/>
            <a:ext cx="54407" cy="35983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226269" y="1127307"/>
            <a:ext cx="54407" cy="35983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286747" y="1117260"/>
            <a:ext cx="54407" cy="35983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36801" y="2643650"/>
            <a:ext cx="7298742" cy="3408172"/>
            <a:chOff x="736801" y="2643650"/>
            <a:chExt cx="7298742" cy="34081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3" r="13695"/>
            <a:stretch/>
          </p:blipFill>
          <p:spPr>
            <a:xfrm>
              <a:off x="3292383" y="2643650"/>
              <a:ext cx="2497450" cy="340817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736801" y="2818554"/>
              <a:ext cx="7298742" cy="2703816"/>
              <a:chOff x="-445251" y="2722169"/>
              <a:chExt cx="7298742" cy="270381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620954" y="5087431"/>
                <a:ext cx="18733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Field Probe (Type N)</a:t>
                </a:r>
                <a:endParaRPr lang="en-US" sz="16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445251" y="2722169"/>
                <a:ext cx="247687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Port 1 only, Surge tank CERNOX diodes, 6 pin feedthrough on mini CF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Ports 2-4 blank flange</a:t>
                </a:r>
                <a:endParaRPr lang="en-US" sz="16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50774" y="3420960"/>
                <a:ext cx="190271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Cavity/helium vessel &amp; FPC CERNOX</a:t>
                </a:r>
              </a:p>
              <a:p>
                <a:r>
                  <a:rPr lang="en-US" sz="1600" dirty="0" smtClean="0"/>
                  <a:t>diodes</a:t>
                </a:r>
              </a:p>
              <a:p>
                <a:r>
                  <a:rPr lang="en-US" sz="1600" dirty="0" smtClean="0"/>
                  <a:t>19 pin feedthrough</a:t>
                </a:r>
              </a:p>
              <a:p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317741" y="4298278"/>
                <a:ext cx="2226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Heater, Tuner motor and limit switches</a:t>
                </a:r>
              </a:p>
              <a:p>
                <a:r>
                  <a:rPr lang="en-US" sz="1600" dirty="0" smtClean="0"/>
                  <a:t>19 Pin feedthrough</a:t>
                </a:r>
                <a:endParaRPr lang="en-US" sz="1600" dirty="0"/>
              </a:p>
            </p:txBody>
          </p:sp>
          <p:cxnSp>
            <p:nvCxnSpPr>
              <p:cNvPr id="13" name="Straight Arrow Connector 12"/>
              <p:cNvCxnSpPr>
                <a:stCxn id="8" idx="3"/>
              </p:cNvCxnSpPr>
              <p:nvPr/>
            </p:nvCxnSpPr>
            <p:spPr>
              <a:xfrm>
                <a:off x="2031622" y="3260778"/>
                <a:ext cx="1179089" cy="681707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0" idx="1"/>
              </p:cNvCxnSpPr>
              <p:nvPr/>
            </p:nvCxnSpPr>
            <p:spPr>
              <a:xfrm flipH="1">
                <a:off x="3771283" y="4082680"/>
                <a:ext cx="1179491" cy="242785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6" idx="1"/>
              </p:cNvCxnSpPr>
              <p:nvPr/>
            </p:nvCxnSpPr>
            <p:spPr>
              <a:xfrm flipH="1" flipV="1">
                <a:off x="3489008" y="4668498"/>
                <a:ext cx="1131946" cy="588210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1" idx="3"/>
              </p:cNvCxnSpPr>
              <p:nvPr/>
            </p:nvCxnSpPr>
            <p:spPr>
              <a:xfrm flipV="1">
                <a:off x="1908855" y="4441377"/>
                <a:ext cx="1006148" cy="272400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5389980" y="4372296"/>
              <a:ext cx="50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J2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96541" y="4252573"/>
              <a:ext cx="50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J1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35166" y="3496761"/>
              <a:ext cx="50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J23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79702" y="4692705"/>
              <a:ext cx="50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J6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3165</TotalTime>
  <Words>942</Words>
  <Application>Microsoft Office PowerPoint</Application>
  <PresentationFormat>On-screen Show (4:3)</PresentationFormat>
  <Paragraphs>218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.PingFangSC-Regular</vt:lpstr>
      <vt:lpstr>Arial</vt:lpstr>
      <vt:lpstr>Calibri</vt:lpstr>
      <vt:lpstr>PingFangSC-Regular</vt:lpstr>
      <vt:lpstr>Office Theme</vt:lpstr>
      <vt:lpstr>SNS PPU CRYOMODULE FDR</vt:lpstr>
      <vt:lpstr>Outline</vt:lpstr>
      <vt:lpstr>Instrumentation Overview</vt:lpstr>
      <vt:lpstr>Cernox Temperature Sensors - Cavity </vt:lpstr>
      <vt:lpstr>Cernox Temperature Sensors – End Cans </vt:lpstr>
      <vt:lpstr>Field Probe Cable</vt:lpstr>
      <vt:lpstr>Heaters</vt:lpstr>
      <vt:lpstr>Liquid Level Probes</vt:lpstr>
      <vt:lpstr>Instrumentation Flange</vt:lpstr>
      <vt:lpstr>Instrumentation Feedthrough</vt:lpstr>
      <vt:lpstr>Vacuum Vessel Pressure Sensors </vt:lpstr>
      <vt:lpstr>Pressure Transducers</vt:lpstr>
      <vt:lpstr>FPC Instrumentation</vt:lpstr>
      <vt:lpstr>FPC Instrumentation Panel</vt:lpstr>
      <vt:lpstr>Changes for PPU</vt:lpstr>
      <vt:lpstr>Updates since PDR</vt:lpstr>
      <vt:lpstr>Updates since PDR</vt:lpstr>
      <vt:lpstr>SOW and Procurement Plan</vt:lpstr>
      <vt:lpstr>PowerPoint Presentation</vt:lpstr>
      <vt:lpstr>PowerPoint Presentation</vt:lpstr>
      <vt:lpstr>CERNOX Temperature Sensors – Overview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Wiseman</dc:creator>
  <cp:lastModifiedBy>Peter Owen</cp:lastModifiedBy>
  <cp:revision>66</cp:revision>
  <cp:lastPrinted>2019-02-01T19:06:16Z</cp:lastPrinted>
  <dcterms:created xsi:type="dcterms:W3CDTF">2018-02-23T14:29:02Z</dcterms:created>
  <dcterms:modified xsi:type="dcterms:W3CDTF">2019-06-07T19:40:33Z</dcterms:modified>
</cp:coreProperties>
</file>