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0" r:id="rId4"/>
    <p:sldId id="258" r:id="rId5"/>
    <p:sldId id="266" r:id="rId6"/>
    <p:sldId id="269" r:id="rId7"/>
    <p:sldId id="267" r:id="rId8"/>
    <p:sldId id="270" r:id="rId9"/>
    <p:sldId id="268" r:id="rId10"/>
    <p:sldId id="281" r:id="rId11"/>
    <p:sldId id="271" r:id="rId12"/>
    <p:sldId id="277" r:id="rId13"/>
    <p:sldId id="272" r:id="rId14"/>
    <p:sldId id="273" r:id="rId15"/>
    <p:sldId id="274" r:id="rId16"/>
    <p:sldId id="276" r:id="rId17"/>
    <p:sldId id="275" r:id="rId18"/>
    <p:sldId id="278" r:id="rId19"/>
    <p:sldId id="279" r:id="rId20"/>
    <p:sldId id="265" r:id="rId21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6408" autoAdjust="0"/>
  </p:normalViewPr>
  <p:slideViewPr>
    <p:cSldViewPr snapToGrid="0" snapToObjects="1">
      <p:cViewPr varScale="1">
        <p:scale>
          <a:sx n="127" d="100"/>
          <a:sy n="127" d="100"/>
        </p:scale>
        <p:origin x="174" y="11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 smtClean="0"/>
              <a:t>PROTON POWER UPGRADE (PPU)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June 10, 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2707" y="6422484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8" y="6307136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99991" y="1725953"/>
            <a:ext cx="423609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303921" y="6478146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8" y="6434800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19" y="6430343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3439833"/>
            <a:ext cx="404847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9" y="983116"/>
            <a:ext cx="404847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June 10,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622771" cy="617838"/>
          </a:xfrm>
        </p:spPr>
        <p:txBody>
          <a:bodyPr/>
          <a:lstStyle/>
          <a:p>
            <a:r>
              <a:rPr lang="en-US" sz="4000" dirty="0"/>
              <a:t>SNS PPU CRYOMODULE F</a:t>
            </a:r>
            <a:r>
              <a:rPr lang="en-US" sz="4000" dirty="0" smtClean="0"/>
              <a:t>DR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CRYOMODULE FINAL ASSEMBLY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Jim Henry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333243" y="5611326"/>
            <a:ext cx="3252639" cy="365125"/>
          </a:xfrm>
        </p:spPr>
        <p:txBody>
          <a:bodyPr/>
          <a:lstStyle/>
          <a:p>
            <a:r>
              <a:rPr lang="en-US" sz="1600" b="1" smtClean="0"/>
              <a:t>June 10, 2019</a:t>
            </a:r>
            <a:endParaRPr lang="en-US" sz="1600" b="1" dirty="0"/>
          </a:p>
        </p:txBody>
      </p:sp>
      <p:pic>
        <p:nvPicPr>
          <p:cNvPr id="7" name="Picture Placeholder 6"/>
          <p:cNvPicPr preferRelativeResize="0"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05" y="1789687"/>
            <a:ext cx="5422664" cy="3821639"/>
          </a:xfrm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END – INITIAL CONFIGURATION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56" y="869497"/>
            <a:ext cx="3801944" cy="5381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6" y="869497"/>
            <a:ext cx="2781300" cy="3790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85" y="2484753"/>
            <a:ext cx="2780062" cy="355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END FINAL ASSEMBLY STEP 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1" y="966788"/>
            <a:ext cx="3578538" cy="5381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86345" y="1881188"/>
            <a:ext cx="327766" cy="170970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30662" y="1293476"/>
            <a:ext cx="225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BEAMLINE FLANGE</a:t>
            </a:r>
          </a:p>
          <a:p>
            <a:r>
              <a:rPr lang="en-US" dirty="0" smtClean="0"/>
              <a:t>THERMAL INTERCEPT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05084" y="2520660"/>
            <a:ext cx="491207" cy="88051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71" y="2029315"/>
            <a:ext cx="217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2K </a:t>
            </a:r>
            <a:endParaRPr lang="en-US" dirty="0" smtClean="0"/>
          </a:p>
          <a:p>
            <a:r>
              <a:rPr lang="en-US" dirty="0" smtClean="0"/>
              <a:t>RETURN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308179" y="2781300"/>
            <a:ext cx="1382760" cy="87630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13091" y="2472205"/>
            <a:ext cx="245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SURGE TANK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724025" y="4435832"/>
            <a:ext cx="262138" cy="99977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344" y="5250937"/>
            <a:ext cx="183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 He FROM H/X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33" idx="3"/>
          </p:cNvCxnSpPr>
          <p:nvPr/>
        </p:nvCxnSpPr>
        <p:spPr>
          <a:xfrm flipV="1">
            <a:off x="1955599" y="4498534"/>
            <a:ext cx="158512" cy="124479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71104" y="5559244"/>
            <a:ext cx="1484495" cy="368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 He TO H/X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8" idx="3"/>
          </p:cNvCxnSpPr>
          <p:nvPr/>
        </p:nvCxnSpPr>
        <p:spPr>
          <a:xfrm flipV="1">
            <a:off x="2280746" y="4638675"/>
            <a:ext cx="0" cy="149088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5529" y="5943345"/>
            <a:ext cx="1685217" cy="37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SHIELD RETURN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66" y="920591"/>
            <a:ext cx="3753802" cy="54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END FINAL ASSEMBLY STEP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" y="1321968"/>
            <a:ext cx="4474845" cy="48920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78" y="1527405"/>
            <a:ext cx="4305300" cy="41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END FINAL ASSEMBLY STEP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8" y="775901"/>
            <a:ext cx="3750469" cy="5643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49190" y="2025283"/>
            <a:ext cx="219154" cy="1572399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8924" y="1541633"/>
            <a:ext cx="182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SHIELD EXTENSION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965" y="860673"/>
            <a:ext cx="3740467" cy="54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END FINAL ASSEMBLY STEP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3" y="889487"/>
            <a:ext cx="3748564" cy="5400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>
          <a:xfrm>
            <a:off x="1513620" y="1685216"/>
            <a:ext cx="420978" cy="179857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825" y="1500550"/>
            <a:ext cx="127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MLI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48" y="806786"/>
            <a:ext cx="3527108" cy="53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END FINAL ASSEMBLY STEP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7" y="1100910"/>
            <a:ext cx="3760470" cy="52006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92774" y="1733913"/>
            <a:ext cx="90684" cy="170453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933" y="1087582"/>
            <a:ext cx="213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MAGNETIC SHIELD EXTENSION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08" y="889602"/>
            <a:ext cx="3640455" cy="538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END FINAL ASSEMBLY STEP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83" y="1433126"/>
            <a:ext cx="4900613" cy="43291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3" y="1085850"/>
            <a:ext cx="2847578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END FINAL ASSEMBLY STEP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" b="346"/>
          <a:stretch/>
        </p:blipFill>
        <p:spPr>
          <a:xfrm>
            <a:off x="396878" y="1005840"/>
            <a:ext cx="3618090" cy="53035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21" y="867341"/>
            <a:ext cx="3793807" cy="54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49" y="2684965"/>
            <a:ext cx="5937409" cy="36466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186"/>
            <a:ext cx="5737860" cy="3194685"/>
          </a:xfrm>
        </p:spPr>
      </p:pic>
      <p:sp>
        <p:nvSpPr>
          <p:cNvPr id="7" name="TextBox 6"/>
          <p:cNvSpPr txBox="1"/>
          <p:nvPr/>
        </p:nvSpPr>
        <p:spPr>
          <a:xfrm>
            <a:off x="2665223" y="991241"/>
            <a:ext cx="209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INSTRUMENTATION PORTS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27079" y="1575227"/>
            <a:ext cx="161365" cy="81930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33687" y="1314406"/>
            <a:ext cx="107421" cy="791019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9398" y="1692884"/>
            <a:ext cx="228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INSULATING</a:t>
            </a:r>
          </a:p>
          <a:p>
            <a:r>
              <a:rPr lang="en-US" dirty="0" smtClean="0"/>
              <a:t>VACUUM GAGES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30327" y="2163329"/>
            <a:ext cx="558977" cy="33398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07761" y="3167593"/>
            <a:ext cx="171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INSULATING </a:t>
            </a:r>
          </a:p>
          <a:p>
            <a:r>
              <a:rPr lang="en-US" dirty="0" smtClean="0"/>
              <a:t>VACUUM VALVE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 flipV="1">
            <a:off x="2996773" y="3207879"/>
            <a:ext cx="510988" cy="28288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02414" y="5408281"/>
            <a:ext cx="1997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PLATE</a:t>
            </a:r>
          </a:p>
          <a:p>
            <a:r>
              <a:rPr lang="en-US" dirty="0" smtClean="0"/>
              <a:t>VACUUM RELIEF</a:t>
            </a:r>
          </a:p>
          <a:p>
            <a:r>
              <a:rPr lang="en-US" dirty="0" smtClean="0"/>
              <a:t>(X2)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494886" y="5155987"/>
            <a:ext cx="407528" cy="41493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29004" y="4866574"/>
            <a:ext cx="221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COUPLER OUTER</a:t>
            </a:r>
          </a:p>
          <a:p>
            <a:r>
              <a:rPr lang="en-US" dirty="0" smtClean="0"/>
              <a:t>CONDUCTOR </a:t>
            </a:r>
          </a:p>
          <a:p>
            <a:r>
              <a:rPr lang="en-US" dirty="0" smtClean="0"/>
              <a:t>COOLING RETURN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370064" y="4748733"/>
            <a:ext cx="558940" cy="26125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26052" y="2504995"/>
            <a:ext cx="163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ASME BURST</a:t>
            </a:r>
          </a:p>
          <a:p>
            <a:r>
              <a:rPr lang="en-US" dirty="0" smtClean="0"/>
              <a:t>DISC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614877" y="2981405"/>
            <a:ext cx="622407" cy="92208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Shield Extensions, Magnetic Shield Extensions, MLI, and Warm / Cold </a:t>
            </a:r>
            <a:r>
              <a:rPr lang="en-US" dirty="0" err="1" smtClean="0"/>
              <a:t>Beampipe</a:t>
            </a:r>
            <a:r>
              <a:rPr lang="en-US" dirty="0" smtClean="0"/>
              <a:t> drawings are in final checking.</a:t>
            </a:r>
            <a:endParaRPr lang="en-US" dirty="0" smtClean="0"/>
          </a:p>
          <a:p>
            <a:r>
              <a:rPr lang="en-US" dirty="0" smtClean="0"/>
              <a:t>Piping detail drawings must be created.</a:t>
            </a:r>
            <a:endParaRPr lang="en-US" dirty="0" smtClean="0"/>
          </a:p>
          <a:p>
            <a:r>
              <a:rPr lang="en-US" dirty="0" smtClean="0"/>
              <a:t>Top assembly drawings must be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discussion will address the final </a:t>
            </a:r>
            <a:r>
              <a:rPr lang="en-US" dirty="0" err="1" smtClean="0"/>
              <a:t>cryomodule</a:t>
            </a:r>
            <a:r>
              <a:rPr lang="en-US" dirty="0" smtClean="0"/>
              <a:t> assembly.</a:t>
            </a:r>
            <a:endParaRPr lang="en-US" dirty="0"/>
          </a:p>
          <a:p>
            <a:r>
              <a:rPr lang="en-US" dirty="0" smtClean="0"/>
              <a:t>The Spaceframe / Thermal Shield Assembly has been installed, aligned, and locked down.</a:t>
            </a:r>
            <a:endParaRPr lang="en-US" dirty="0"/>
          </a:p>
          <a:p>
            <a:r>
              <a:rPr lang="en-US" dirty="0" smtClean="0"/>
              <a:t>The End Cans have been final aligned and installed.</a:t>
            </a:r>
            <a:endParaRPr lang="en-US" dirty="0"/>
          </a:p>
          <a:p>
            <a:r>
              <a:rPr lang="en-US" dirty="0" smtClean="0"/>
              <a:t>Design requirements are the same as stated for similar components.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Jim Henry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CRYOMODULE FINAL ASSEMBLY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20" y="2242560"/>
            <a:ext cx="5850731" cy="3064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0889" y="5262794"/>
            <a:ext cx="346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END – INITIAL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80" y="1836744"/>
            <a:ext cx="4162425" cy="39719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" y="1072585"/>
            <a:ext cx="5265420" cy="4526280"/>
          </a:xfrm>
        </p:spPr>
      </p:pic>
    </p:spTree>
    <p:extLst>
      <p:ext uri="{BB962C8B-B14F-4D97-AF65-F5344CB8AC3E}">
        <p14:creationId xmlns:p14="http://schemas.microsoft.com/office/powerpoint/2010/main" val="224981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END FINAL ASSEMBLY STEP 1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5" y="956445"/>
            <a:ext cx="5107305" cy="552735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57600" y="1821243"/>
            <a:ext cx="1614927" cy="1403253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86140" y="1638673"/>
            <a:ext cx="212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BEAMLINE THERMAL INTERCEPT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>
            <a:off x="4337732" y="1162162"/>
            <a:ext cx="680132" cy="32316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7864" y="838996"/>
            <a:ext cx="212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FLANGE / COUPLER JT VALVE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21" idx="3"/>
          </p:cNvCxnSpPr>
          <p:nvPr/>
        </p:nvCxnSpPr>
        <p:spPr>
          <a:xfrm>
            <a:off x="1987496" y="987765"/>
            <a:ext cx="493915" cy="37108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125" y="803099"/>
            <a:ext cx="190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JT VALVE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60109" y="1753230"/>
            <a:ext cx="827453" cy="120156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47281" y="1516407"/>
            <a:ext cx="223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PRIMARY </a:t>
            </a:r>
            <a:r>
              <a:rPr lang="en-US" dirty="0" err="1" smtClean="0"/>
              <a:t>LHe</a:t>
            </a:r>
            <a:r>
              <a:rPr lang="en-US" dirty="0" smtClean="0"/>
              <a:t> SUPPLY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8" idx="3"/>
          </p:cNvCxnSpPr>
          <p:nvPr/>
        </p:nvCxnSpPr>
        <p:spPr>
          <a:xfrm flipV="1">
            <a:off x="1010951" y="4316299"/>
            <a:ext cx="1426481" cy="36424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4357381"/>
            <a:ext cx="101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SHIELD</a:t>
            </a:r>
          </a:p>
          <a:p>
            <a:r>
              <a:rPr lang="en-US" dirty="0" smtClean="0"/>
              <a:t>SUPPLY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846415" y="4599345"/>
            <a:ext cx="1862060" cy="64546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454" y="5044794"/>
            <a:ext cx="178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 He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smtClean="0"/>
              <a:t>H/X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846415" y="4721629"/>
            <a:ext cx="2041147" cy="116529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454" y="5686040"/>
            <a:ext cx="147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 He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H/X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93" y="2804755"/>
            <a:ext cx="3540443" cy="378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END FINAL ASSEMBLY STEP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" y="905736"/>
            <a:ext cx="5618798" cy="545687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03" y="2731279"/>
            <a:ext cx="4140518" cy="37247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1140" y="967299"/>
            <a:ext cx="177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shield</a:t>
            </a:r>
          </a:p>
          <a:p>
            <a:r>
              <a:rPr lang="en-US" dirty="0" smtClean="0"/>
              <a:t>extension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07365" y="1413164"/>
            <a:ext cx="1209124" cy="1760786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6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END FINAL ASSEMBLY STEP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543"/>
            <a:ext cx="5694045" cy="536067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08" y="2895332"/>
            <a:ext cx="3680460" cy="3246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313" y="1544989"/>
            <a:ext cx="192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MLI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83234" y="1749772"/>
            <a:ext cx="1563788" cy="1408366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END FINAL ASSEMBLY STEP 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" y="906870"/>
            <a:ext cx="5104818" cy="5381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07365" y="1367849"/>
            <a:ext cx="1065541" cy="1768316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5259" y="906184"/>
            <a:ext cx="193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MAGNETIC SHIELD EXTENSION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23" y="2924568"/>
            <a:ext cx="4230529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END FINAL ASSEMBLY STEP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39" y="2560988"/>
            <a:ext cx="3832860" cy="34975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5202" y="1193047"/>
            <a:ext cx="303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/ COLD BEAMPIPE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9" y="1820790"/>
            <a:ext cx="5105400" cy="2509838"/>
          </a:xfrm>
        </p:spPr>
      </p:pic>
      <p:cxnSp>
        <p:nvCxnSpPr>
          <p:cNvPr id="10" name="Straight Arrow Connector 9"/>
          <p:cNvCxnSpPr>
            <a:stCxn id="13" idx="1"/>
          </p:cNvCxnSpPr>
          <p:nvPr/>
        </p:nvCxnSpPr>
        <p:spPr>
          <a:xfrm flipH="1">
            <a:off x="2176423" y="1377713"/>
            <a:ext cx="1908779" cy="118327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89726" y="1377713"/>
            <a:ext cx="525843" cy="216653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3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END FINAL ASSEMBLY STEP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" y="1055697"/>
            <a:ext cx="4777740" cy="47829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86" y="2132785"/>
            <a:ext cx="4423410" cy="4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1020</TotalTime>
  <Words>304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.PingFangSC-Regular</vt:lpstr>
      <vt:lpstr>Arial</vt:lpstr>
      <vt:lpstr>Calibri</vt:lpstr>
      <vt:lpstr>PingFangSC-Regular</vt:lpstr>
      <vt:lpstr>Office Theme</vt:lpstr>
      <vt:lpstr>SNS PPU CRYOMODULE FDR</vt:lpstr>
      <vt:lpstr>OUTLINE</vt:lpstr>
      <vt:lpstr>SUPPLY END – INITIAL CONFIGURATION</vt:lpstr>
      <vt:lpstr>SUPPLY END FINAL ASSEMBLY STEP 1</vt:lpstr>
      <vt:lpstr>SUPPLY END FINAL ASSEMBLY STEP 2</vt:lpstr>
      <vt:lpstr>SUPPLY END FINAL ASSEMBLY STEP 3</vt:lpstr>
      <vt:lpstr>SUPPLY END FINAL ASSEMBLY STEP 4</vt:lpstr>
      <vt:lpstr>SUPPLY END FINAL ASSEMBLY STEP 5</vt:lpstr>
      <vt:lpstr>SUPPLY END FINAL ASSEMBLY STEP 5</vt:lpstr>
      <vt:lpstr>RETURN END – INITIAL CONFIGURATION</vt:lpstr>
      <vt:lpstr>RETURN END FINAL ASSEMBLY STEP 1</vt:lpstr>
      <vt:lpstr>RETURN END FINAL ASSEMBLY STEP 1</vt:lpstr>
      <vt:lpstr>RETURN END FINAL ASSEMBLY STEP 2</vt:lpstr>
      <vt:lpstr>RETURN END FINAL ASSEMBLY STEP 3</vt:lpstr>
      <vt:lpstr>RETURN END FINAL ASSEMBLY STEP 4</vt:lpstr>
      <vt:lpstr>RETURN END FINAL ASSEMBLY STEP 5</vt:lpstr>
      <vt:lpstr>RETURN END FINAL ASSEMBLY STEP 5</vt:lpstr>
      <vt:lpstr>EXTERIOR ASSEMBLY</vt:lpstr>
      <vt:lpstr>SUMMARY</vt:lpstr>
      <vt:lpstr>Questions?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Wiseman</dc:creator>
  <cp:lastModifiedBy>James Henry</cp:lastModifiedBy>
  <cp:revision>45</cp:revision>
  <cp:lastPrinted>2019-02-01T19:06:16Z</cp:lastPrinted>
  <dcterms:created xsi:type="dcterms:W3CDTF">2018-02-23T14:29:02Z</dcterms:created>
  <dcterms:modified xsi:type="dcterms:W3CDTF">2019-06-07T17:20:15Z</dcterms:modified>
</cp:coreProperties>
</file>