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6" r:id="rId2"/>
    <p:sldId id="257" r:id="rId3"/>
    <p:sldId id="266" r:id="rId4"/>
    <p:sldId id="267" r:id="rId5"/>
    <p:sldId id="292" r:id="rId6"/>
    <p:sldId id="293" r:id="rId7"/>
    <p:sldId id="268" r:id="rId8"/>
    <p:sldId id="269" r:id="rId9"/>
    <p:sldId id="270" r:id="rId10"/>
    <p:sldId id="279" r:id="rId11"/>
    <p:sldId id="280" r:id="rId12"/>
    <p:sldId id="290" r:id="rId13"/>
    <p:sldId id="281" r:id="rId14"/>
    <p:sldId id="282" r:id="rId15"/>
    <p:sldId id="283" r:id="rId16"/>
    <p:sldId id="291" r:id="rId17"/>
    <p:sldId id="286" r:id="rId18"/>
    <p:sldId id="287" r:id="rId19"/>
    <p:sldId id="288" r:id="rId20"/>
    <p:sldId id="285" r:id="rId21"/>
    <p:sldId id="284" r:id="rId22"/>
    <p:sldId id="289" r:id="rId23"/>
    <p:sldId id="271" r:id="rId24"/>
    <p:sldId id="272" r:id="rId25"/>
    <p:sldId id="265" r:id="rId26"/>
    <p:sldId id="294" r:id="rId27"/>
    <p:sldId id="274" r:id="rId28"/>
    <p:sldId id="275" r:id="rId29"/>
    <p:sldId id="276" r:id="rId30"/>
    <p:sldId id="277" r:id="rId31"/>
    <p:sldId id="278" r:id="rId32"/>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Cheng" initials="GC" lastIdx="1" clrIdx="0">
    <p:extLst>
      <p:ext uri="{19B8F6BF-5375-455C-9EA6-DF929625EA0E}">
        <p15:presenceInfo xmlns:p15="http://schemas.microsoft.com/office/powerpoint/2012/main" userId="Gary Che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6408" autoAdjust="0"/>
  </p:normalViewPr>
  <p:slideViewPr>
    <p:cSldViewPr snapToGrid="0" snapToObjects="1">
      <p:cViewPr varScale="1">
        <p:scale>
          <a:sx n="113" d="100"/>
          <a:sy n="113" d="100"/>
        </p:scale>
        <p:origin x="828" y="114"/>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2611"/>
          </a:xfrm>
          <a:prstGeom prst="rect">
            <a:avLst/>
          </a:prstGeom>
        </p:spPr>
        <p:txBody>
          <a:bodyPr vert="horz" lIns="92382" tIns="46191" rIns="92382" bIns="46191" rtlCol="0"/>
          <a:lstStyle>
            <a:lvl1pPr algn="r">
              <a:defRPr sz="1200"/>
            </a:lvl1pPr>
          </a:lstStyle>
          <a:p>
            <a:fld id="{AF8F3527-BB28-884B-A511-C22C3DCF5453}" type="datetimeFigureOut">
              <a:rPr lang="en-US" smtClean="0"/>
              <a:t>6/7/2019</a:t>
            </a:fld>
            <a:endParaRPr lang="en-US"/>
          </a:p>
        </p:txBody>
      </p:sp>
      <p:sp>
        <p:nvSpPr>
          <p:cNvPr id="4" name="Slide Image Placeholder 3"/>
          <p:cNvSpPr>
            <a:spLocks noGrp="1" noRot="1" noChangeAspect="1"/>
          </p:cNvSpPr>
          <p:nvPr>
            <p:ph type="sldImg" idx="2"/>
          </p:nvPr>
        </p:nvSpPr>
        <p:spPr>
          <a:xfrm>
            <a:off x="1398588" y="1152525"/>
            <a:ext cx="4149725" cy="3111500"/>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26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2610"/>
          </a:xfrm>
          <a:prstGeom prst="rect">
            <a:avLst/>
          </a:prstGeom>
        </p:spPr>
        <p:txBody>
          <a:bodyPr vert="horz" lIns="92382" tIns="46191" rIns="92382" bIns="46191"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1127" y="2989447"/>
            <a:ext cx="3225064" cy="3292125"/>
          </a:xfrm>
          <a:prstGeom prst="rect">
            <a:avLst/>
          </a:prstGeom>
        </p:spPr>
      </p:pic>
      <p:pic>
        <p:nvPicPr>
          <p:cNvPr id="4" name="Picture 3"/>
          <p:cNvPicPr>
            <a:picLocks noChangeAspect="1"/>
          </p:cNvPicPr>
          <p:nvPr userDrawn="1"/>
        </p:nvPicPr>
        <p:blipFill>
          <a:blip r:embed="rId4"/>
          <a:stretch>
            <a:fillRect/>
          </a:stretch>
        </p:blipFill>
        <p:spPr>
          <a:xfrm>
            <a:off x="0" y="0"/>
            <a:ext cx="9144000" cy="12827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800" b="1" cap="none" baseline="0">
                <a:latin typeface="Arial" charset="0"/>
              </a:defRPr>
            </a:lvl1pPr>
          </a:lstStyle>
          <a:p>
            <a:r>
              <a:rPr lang="en-US" dirty="0" smtClean="0"/>
              <a:t>PROTON POWER UPGRADE (PPU) PROJECT</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r>
              <a:rPr lang="en-US" smtClean="0"/>
              <a:t>June 10, 2019</a:t>
            </a:r>
            <a:endParaRPr lang="en-US" dirty="0"/>
          </a:p>
        </p:txBody>
      </p:sp>
      <p:pic>
        <p:nvPicPr>
          <p:cNvPr id="7" name="Picture 6"/>
          <p:cNvPicPr>
            <a:picLocks noChangeAspect="1"/>
          </p:cNvPicPr>
          <p:nvPr userDrawn="1"/>
        </p:nvPicPr>
        <p:blipFill>
          <a:blip r:embed="rId8"/>
          <a:stretch>
            <a:fillRect/>
          </a:stretch>
        </p:blipFill>
        <p:spPr>
          <a:xfrm>
            <a:off x="2802707" y="6422484"/>
            <a:ext cx="3407959" cy="34750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1127" y="2989447"/>
            <a:ext cx="3225064" cy="3292125"/>
          </a:xfrm>
          <a:prstGeom prst="rect">
            <a:avLst/>
          </a:prstGeom>
        </p:spPr>
      </p:pic>
      <p:pic>
        <p:nvPicPr>
          <p:cNvPr id="4" name="Picture 3"/>
          <p:cNvPicPr>
            <a:picLocks noChangeAspect="1"/>
          </p:cNvPicPr>
          <p:nvPr userDrawn="1"/>
        </p:nvPicPr>
        <p:blipFill>
          <a:blip r:embed="rId4"/>
          <a:stretch>
            <a:fillRect/>
          </a:stretch>
        </p:blipFill>
        <p:spPr>
          <a:xfrm>
            <a:off x="0" y="0"/>
            <a:ext cx="9144000" cy="12827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97838" y="6307136"/>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99991" y="1725953"/>
            <a:ext cx="4236099"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5"/>
          <p:cNvSpPr txBox="1">
            <a:spLocks/>
          </p:cNvSpPr>
          <p:nvPr userDrawn="1"/>
        </p:nvSpPr>
        <p:spPr>
          <a:xfrm>
            <a:off x="4303921" y="647814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a:t>
            </a:fld>
            <a:endParaRPr lang="en-US" dirty="0"/>
          </a:p>
        </p:txBody>
      </p:sp>
      <p:pic>
        <p:nvPicPr>
          <p:cNvPr id="17" name="Picture 16"/>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8638" y="6434800"/>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a:stretch>
            <a:fillRect/>
          </a:stretch>
        </p:blipFill>
        <p:spPr>
          <a:xfrm>
            <a:off x="308919" y="6430343"/>
            <a:ext cx="3407959" cy="34750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pic>
        <p:nvPicPr>
          <p:cNvPr id="12" name="Pictur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pic>
        <p:nvPicPr>
          <p:cNvPr id="12" name="Pictur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0" y="3439833"/>
            <a:ext cx="404847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9" y="983116"/>
            <a:ext cx="4048478"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pic>
        <p:nvPicPr>
          <p:cNvPr id="13" name="Picture 1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pic>
        <p:nvPicPr>
          <p:cNvPr id="13" name="Picture 1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June 10, 2019</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385" y="505595"/>
            <a:ext cx="8622771" cy="617838"/>
          </a:xfrm>
        </p:spPr>
        <p:txBody>
          <a:bodyPr/>
          <a:lstStyle/>
          <a:p>
            <a:r>
              <a:rPr lang="en-US" sz="4000" dirty="0"/>
              <a:t>SNS PPU </a:t>
            </a:r>
            <a:r>
              <a:rPr lang="en-US" sz="4000"/>
              <a:t>CRYOMODULE </a:t>
            </a:r>
            <a:r>
              <a:rPr lang="en-US" sz="4000" dirty="0"/>
              <a:t>F</a:t>
            </a:r>
            <a:r>
              <a:rPr lang="en-US" sz="4000" smtClean="0"/>
              <a:t>DR</a:t>
            </a:r>
            <a:endParaRPr lang="en-US" sz="4000" dirty="0"/>
          </a:p>
        </p:txBody>
      </p:sp>
      <p:sp>
        <p:nvSpPr>
          <p:cNvPr id="3" name="Subtitle 2"/>
          <p:cNvSpPr>
            <a:spLocks noGrp="1"/>
          </p:cNvSpPr>
          <p:nvPr>
            <p:ph type="subTitle" idx="1"/>
          </p:nvPr>
        </p:nvSpPr>
        <p:spPr/>
        <p:txBody>
          <a:bodyPr/>
          <a:lstStyle/>
          <a:p>
            <a:r>
              <a:rPr lang="en-US" dirty="0" smtClean="0"/>
              <a:t>Supply and Return End Cans</a:t>
            </a:r>
            <a:endParaRPr lang="en-US" dirty="0"/>
          </a:p>
        </p:txBody>
      </p:sp>
      <p:sp>
        <p:nvSpPr>
          <p:cNvPr id="5" name="Text Placeholder 4"/>
          <p:cNvSpPr>
            <a:spLocks noGrp="1"/>
          </p:cNvSpPr>
          <p:nvPr>
            <p:ph type="body" sz="quarter" idx="14"/>
          </p:nvPr>
        </p:nvSpPr>
        <p:spPr/>
        <p:txBody>
          <a:bodyPr/>
          <a:lstStyle/>
          <a:p>
            <a:r>
              <a:rPr lang="en-US" dirty="0" smtClean="0"/>
              <a:t>Gary Cheng</a:t>
            </a:r>
            <a:endParaRPr lang="en-US" dirty="0"/>
          </a:p>
        </p:txBody>
      </p:sp>
      <p:sp>
        <p:nvSpPr>
          <p:cNvPr id="6" name="Date Placeholder 5"/>
          <p:cNvSpPr>
            <a:spLocks noGrp="1"/>
          </p:cNvSpPr>
          <p:nvPr>
            <p:ph type="dt" sz="half" idx="15"/>
          </p:nvPr>
        </p:nvSpPr>
        <p:spPr>
          <a:xfrm>
            <a:off x="333243" y="5611326"/>
            <a:ext cx="3252639" cy="365125"/>
          </a:xfrm>
        </p:spPr>
        <p:txBody>
          <a:bodyPr/>
          <a:lstStyle/>
          <a:p>
            <a:r>
              <a:rPr lang="en-US" sz="1600" b="1" smtClean="0"/>
              <a:t>June 10, 2019</a:t>
            </a:r>
            <a:endParaRPr lang="en-US" sz="1600" b="1" dirty="0"/>
          </a:p>
        </p:txBody>
      </p:sp>
      <p:pic>
        <p:nvPicPr>
          <p:cNvPr id="9" name="Picture 8"/>
          <p:cNvPicPr>
            <a:picLocks noChangeAspect="1"/>
          </p:cNvPicPr>
          <p:nvPr/>
        </p:nvPicPr>
        <p:blipFill>
          <a:blip r:embed="rId2"/>
          <a:stretch>
            <a:fillRect/>
          </a:stretch>
        </p:blipFill>
        <p:spPr>
          <a:xfrm>
            <a:off x="6091482" y="1584353"/>
            <a:ext cx="2905405" cy="4546625"/>
          </a:xfrm>
          <a:prstGeom prst="rect">
            <a:avLst/>
          </a:prstGeom>
        </p:spPr>
      </p:pic>
      <p:pic>
        <p:nvPicPr>
          <p:cNvPr id="4" name="Picture 3"/>
          <p:cNvPicPr>
            <a:picLocks noChangeAspect="1"/>
          </p:cNvPicPr>
          <p:nvPr/>
        </p:nvPicPr>
        <p:blipFill>
          <a:blip r:embed="rId3"/>
          <a:stretch>
            <a:fillRect/>
          </a:stretch>
        </p:blipFill>
        <p:spPr>
          <a:xfrm>
            <a:off x="2358304" y="2562431"/>
            <a:ext cx="3785643" cy="3119500"/>
          </a:xfrm>
          <a:prstGeom prst="rect">
            <a:avLst/>
          </a:prstGeom>
        </p:spPr>
      </p:pic>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Shipping Loads for Design</a:t>
            </a:r>
            <a:endParaRPr lang="en-US" dirty="0"/>
          </a:p>
        </p:txBody>
      </p:sp>
      <p:sp>
        <p:nvSpPr>
          <p:cNvPr id="3" name="Content Placeholder 2"/>
          <p:cNvSpPr>
            <a:spLocks noGrp="1"/>
          </p:cNvSpPr>
          <p:nvPr>
            <p:ph idx="1"/>
          </p:nvPr>
        </p:nvSpPr>
        <p:spPr/>
        <p:txBody>
          <a:bodyPr/>
          <a:lstStyle/>
          <a:p>
            <a:pPr marL="0" indent="0">
              <a:spcBef>
                <a:spcPts val="600"/>
              </a:spcBef>
              <a:spcAft>
                <a:spcPts val="600"/>
              </a:spcAft>
              <a:buNone/>
            </a:pPr>
            <a:r>
              <a:rPr lang="en-US" b="1" dirty="0" smtClean="0"/>
              <a:t>Shipping Loads:</a:t>
            </a:r>
          </a:p>
          <a:p>
            <a:pPr lvl="1">
              <a:spcBef>
                <a:spcPts val="600"/>
              </a:spcBef>
              <a:spcAft>
                <a:spcPts val="600"/>
              </a:spcAft>
            </a:pPr>
            <a:r>
              <a:rPr lang="en-US" dirty="0" smtClean="0"/>
              <a:t>Vertical</a:t>
            </a:r>
            <a:r>
              <a:rPr lang="en-US" dirty="0"/>
              <a:t>: 4 g</a:t>
            </a:r>
          </a:p>
          <a:p>
            <a:pPr lvl="1">
              <a:spcBef>
                <a:spcPts val="600"/>
              </a:spcBef>
              <a:spcAft>
                <a:spcPts val="600"/>
              </a:spcAft>
            </a:pPr>
            <a:r>
              <a:rPr lang="en-US" dirty="0"/>
              <a:t>Longitudinal(beam axis): 5g</a:t>
            </a:r>
          </a:p>
          <a:p>
            <a:pPr lvl="1">
              <a:spcBef>
                <a:spcPts val="600"/>
              </a:spcBef>
              <a:spcAft>
                <a:spcPts val="600"/>
              </a:spcAft>
            </a:pPr>
            <a:r>
              <a:rPr lang="en-US" dirty="0"/>
              <a:t>Transverse: 1.5 g</a:t>
            </a:r>
          </a:p>
          <a:p>
            <a:pPr lvl="1">
              <a:spcBef>
                <a:spcPts val="600"/>
              </a:spcBef>
              <a:spcAft>
                <a:spcPts val="600"/>
              </a:spcAft>
            </a:pPr>
            <a:r>
              <a:rPr lang="en-US" dirty="0"/>
              <a:t>Accelerations to be applied independently</a:t>
            </a:r>
            <a:r>
              <a:rPr lang="en-US" dirty="0" smtClean="0"/>
              <a:t>.</a:t>
            </a:r>
          </a:p>
          <a:p>
            <a:pPr lvl="1">
              <a:spcBef>
                <a:spcPts val="600"/>
              </a:spcBef>
              <a:spcAft>
                <a:spcPts val="600"/>
              </a:spcAft>
            </a:pPr>
            <a:endParaRPr lang="en-US" dirty="0"/>
          </a:p>
          <a:p>
            <a:pPr marL="0" lvl="1" indent="0">
              <a:spcBef>
                <a:spcPts val="600"/>
              </a:spcBef>
              <a:spcAft>
                <a:spcPts val="600"/>
              </a:spcAft>
              <a:buNone/>
            </a:pPr>
            <a:r>
              <a:rPr lang="en-US" dirty="0" smtClean="0"/>
              <a:t>Note: </a:t>
            </a:r>
          </a:p>
          <a:p>
            <a:pPr marL="342900" lvl="1" indent="-342900">
              <a:spcBef>
                <a:spcPts val="600"/>
              </a:spcBef>
              <a:spcAft>
                <a:spcPts val="600"/>
              </a:spcAft>
              <a:buFont typeface="Arial" panose="020B0604020202020204" pitchFamily="34" charset="0"/>
              <a:buChar char="•"/>
            </a:pPr>
            <a:r>
              <a:rPr lang="en-US" dirty="0" smtClean="0"/>
              <a:t>There is no plan to do ASME BPVC design on the SEC and REC vacuum shell. The design was performed by ORNL and a couple of ASME shops have done their own BPVC analyses. New vendor to build SNS PPU end cans will carry out their own BPVC analysis. </a:t>
            </a:r>
          </a:p>
          <a:p>
            <a:pPr marL="342900" lvl="1" indent="-342900">
              <a:spcBef>
                <a:spcPts val="600"/>
              </a:spcBef>
              <a:spcAft>
                <a:spcPts val="600"/>
              </a:spcAft>
              <a:buFont typeface="Arial" panose="020B0604020202020204" pitchFamily="34" charset="0"/>
              <a:buChar char="•"/>
            </a:pPr>
            <a:r>
              <a:rPr lang="en-US" dirty="0" smtClean="0"/>
              <a:t>The added alignment bellows were analyzed per EJMA rules and found to be safe. Bellows vendor has the freedom to alter some design parameters in their design. </a:t>
            </a:r>
          </a:p>
          <a:p>
            <a:pPr marL="342900" lvl="1" indent="-342900">
              <a:spcBef>
                <a:spcPts val="600"/>
              </a:spcBef>
              <a:spcAft>
                <a:spcPts val="600"/>
              </a:spcAft>
              <a:buFont typeface="Arial" panose="020B0604020202020204" pitchFamily="34" charset="0"/>
              <a:buChar char="•"/>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2683089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Analysis Model</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288340" y="1221616"/>
            <a:ext cx="8550506" cy="2451814"/>
          </a:xfrm>
          <a:prstGeom prst="rect">
            <a:avLst/>
          </a:prstGeom>
        </p:spPr>
      </p:pic>
      <p:sp>
        <p:nvSpPr>
          <p:cNvPr id="10" name="TextBox 9"/>
          <p:cNvSpPr txBox="1"/>
          <p:nvPr/>
        </p:nvSpPr>
        <p:spPr>
          <a:xfrm>
            <a:off x="208545" y="821506"/>
            <a:ext cx="5988569" cy="400110"/>
          </a:xfrm>
          <a:prstGeom prst="rect">
            <a:avLst/>
          </a:prstGeom>
          <a:noFill/>
        </p:spPr>
        <p:txBody>
          <a:bodyPr wrap="square" rtlCol="0">
            <a:spAutoFit/>
          </a:bodyPr>
          <a:lstStyle/>
          <a:p>
            <a:r>
              <a:rPr lang="en-US" sz="2000" dirty="0" smtClean="0"/>
              <a:t>Piping flexibility and shipping loads analysis model</a:t>
            </a:r>
            <a:endParaRPr lang="en-US" sz="2000" dirty="0"/>
          </a:p>
        </p:txBody>
      </p:sp>
      <p:sp>
        <p:nvSpPr>
          <p:cNvPr id="11" name="TextBox 10"/>
          <p:cNvSpPr txBox="1"/>
          <p:nvPr/>
        </p:nvSpPr>
        <p:spPr>
          <a:xfrm>
            <a:off x="308919" y="3870053"/>
            <a:ext cx="7900625" cy="1200329"/>
          </a:xfrm>
          <a:prstGeom prst="rect">
            <a:avLst/>
          </a:prstGeom>
          <a:noFill/>
        </p:spPr>
        <p:txBody>
          <a:bodyPr wrap="square" rtlCol="0">
            <a:spAutoFit/>
          </a:bodyPr>
          <a:lstStyle/>
          <a:p>
            <a:r>
              <a:rPr lang="en-US" dirty="0" smtClean="0">
                <a:solidFill>
                  <a:srgbClr val="0000FF"/>
                </a:solidFill>
              </a:rPr>
              <a:t>To simplify the model:</a:t>
            </a:r>
          </a:p>
          <a:p>
            <a:pPr marL="342900" indent="-342900">
              <a:buAutoNum type="arabicPeriod"/>
            </a:pPr>
            <a:r>
              <a:rPr lang="en-US" dirty="0" smtClean="0">
                <a:solidFill>
                  <a:srgbClr val="0000FF"/>
                </a:solidFill>
              </a:rPr>
              <a:t>End can vacuum shell sides and bottom omitted. </a:t>
            </a:r>
          </a:p>
          <a:p>
            <a:pPr marL="342900" indent="-342900">
              <a:buAutoNum type="arabicPeriod"/>
            </a:pPr>
            <a:r>
              <a:rPr lang="en-US" dirty="0" smtClean="0">
                <a:solidFill>
                  <a:srgbClr val="0000FF"/>
                </a:solidFill>
              </a:rPr>
              <a:t>Shield circuit inside the vacuum vessel omitted. </a:t>
            </a:r>
          </a:p>
          <a:p>
            <a:pPr marL="342900" indent="-342900">
              <a:buAutoNum type="arabicPeriod"/>
            </a:pPr>
            <a:r>
              <a:rPr lang="en-US" dirty="0" smtClean="0">
                <a:solidFill>
                  <a:srgbClr val="0000FF"/>
                </a:solidFill>
              </a:rPr>
              <a:t>The majority of 1/4“ lines inside the vacuum vessel not included.</a:t>
            </a:r>
            <a:endParaRPr lang="en-US" dirty="0">
              <a:solidFill>
                <a:srgbClr val="0000FF"/>
              </a:solidFill>
            </a:endParaRPr>
          </a:p>
        </p:txBody>
      </p:sp>
      <p:sp>
        <p:nvSpPr>
          <p:cNvPr id="3" name="TextBox 2"/>
          <p:cNvSpPr txBox="1"/>
          <p:nvPr/>
        </p:nvSpPr>
        <p:spPr>
          <a:xfrm>
            <a:off x="2803161" y="1738859"/>
            <a:ext cx="2773179" cy="369332"/>
          </a:xfrm>
          <a:prstGeom prst="rect">
            <a:avLst/>
          </a:prstGeom>
          <a:noFill/>
        </p:spPr>
        <p:txBody>
          <a:bodyPr wrap="square" rtlCol="0">
            <a:spAutoFit/>
          </a:bodyPr>
          <a:lstStyle/>
          <a:p>
            <a:r>
              <a:rPr lang="en-US" dirty="0" smtClean="0">
                <a:solidFill>
                  <a:srgbClr val="FF0000"/>
                </a:solidFill>
              </a:rPr>
              <a:t>Pipes fix to the 3</a:t>
            </a:r>
            <a:r>
              <a:rPr lang="en-US" baseline="30000" dirty="0" smtClean="0">
                <a:solidFill>
                  <a:srgbClr val="FF0000"/>
                </a:solidFill>
              </a:rPr>
              <a:t>rd</a:t>
            </a:r>
            <a:r>
              <a:rPr lang="en-US" dirty="0" smtClean="0">
                <a:solidFill>
                  <a:srgbClr val="FF0000"/>
                </a:solidFill>
              </a:rPr>
              <a:t> bracket</a:t>
            </a:r>
            <a:endParaRPr lang="en-US" dirty="0">
              <a:solidFill>
                <a:srgbClr val="FF0000"/>
              </a:solidFill>
            </a:endParaRPr>
          </a:p>
        </p:txBody>
      </p:sp>
      <p:cxnSp>
        <p:nvCxnSpPr>
          <p:cNvPr id="13" name="Straight Arrow Connector 12"/>
          <p:cNvCxnSpPr/>
          <p:nvPr/>
        </p:nvCxnSpPr>
        <p:spPr>
          <a:xfrm flipH="1">
            <a:off x="3387777" y="2038662"/>
            <a:ext cx="59961" cy="674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18544" y="3026257"/>
            <a:ext cx="4946753" cy="646331"/>
          </a:xfrm>
          <a:prstGeom prst="rect">
            <a:avLst/>
          </a:prstGeom>
          <a:noFill/>
        </p:spPr>
        <p:txBody>
          <a:bodyPr wrap="square" rtlCol="0">
            <a:spAutoFit/>
          </a:bodyPr>
          <a:lstStyle/>
          <a:p>
            <a:r>
              <a:rPr lang="en-US" dirty="0" smtClean="0">
                <a:solidFill>
                  <a:srgbClr val="FF0000"/>
                </a:solidFill>
              </a:rPr>
              <a:t>Pipes can slide w.r.t. the rest 7 brackets</a:t>
            </a:r>
          </a:p>
          <a:p>
            <a:r>
              <a:rPr lang="en-US" dirty="0" smtClean="0">
                <a:solidFill>
                  <a:srgbClr val="FF0000"/>
                </a:solidFill>
              </a:rPr>
              <a:t>All 8 brackets are mounted to the helium vessels</a:t>
            </a:r>
            <a:endParaRPr lang="en-US" dirty="0">
              <a:solidFill>
                <a:srgbClr val="FF0000"/>
              </a:solidFill>
            </a:endParaRPr>
          </a:p>
        </p:txBody>
      </p:sp>
    </p:spTree>
    <p:extLst>
      <p:ext uri="{BB962C8B-B14F-4D97-AF65-F5344CB8AC3E}">
        <p14:creationId xmlns:p14="http://schemas.microsoft.com/office/powerpoint/2010/main" val="3725527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 Analysis </a:t>
            </a:r>
            <a:r>
              <a:rPr lang="en-US" dirty="0" smtClean="0"/>
              <a:t>Model Details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5" name="Picture 4"/>
          <p:cNvPicPr>
            <a:picLocks noChangeAspect="1"/>
          </p:cNvPicPr>
          <p:nvPr/>
        </p:nvPicPr>
        <p:blipFill>
          <a:blip r:embed="rId2"/>
          <a:stretch>
            <a:fillRect/>
          </a:stretch>
        </p:blipFill>
        <p:spPr>
          <a:xfrm>
            <a:off x="383869" y="2175416"/>
            <a:ext cx="4717142" cy="3348460"/>
          </a:xfrm>
          <a:prstGeom prst="rect">
            <a:avLst/>
          </a:prstGeom>
        </p:spPr>
      </p:pic>
      <p:pic>
        <p:nvPicPr>
          <p:cNvPr id="6" name="Picture 5"/>
          <p:cNvPicPr>
            <a:picLocks noChangeAspect="1"/>
          </p:cNvPicPr>
          <p:nvPr/>
        </p:nvPicPr>
        <p:blipFill>
          <a:blip r:embed="rId3"/>
          <a:stretch>
            <a:fillRect/>
          </a:stretch>
        </p:blipFill>
        <p:spPr>
          <a:xfrm>
            <a:off x="5226676" y="1318389"/>
            <a:ext cx="3546621" cy="4686997"/>
          </a:xfrm>
          <a:prstGeom prst="rect">
            <a:avLst/>
          </a:prstGeom>
        </p:spPr>
      </p:pic>
      <p:sp>
        <p:nvSpPr>
          <p:cNvPr id="7" name="TextBox 6"/>
          <p:cNvSpPr txBox="1"/>
          <p:nvPr/>
        </p:nvSpPr>
        <p:spPr>
          <a:xfrm>
            <a:off x="576935" y="1605711"/>
            <a:ext cx="4186030" cy="369332"/>
          </a:xfrm>
          <a:prstGeom prst="rect">
            <a:avLst/>
          </a:prstGeom>
          <a:noFill/>
        </p:spPr>
        <p:txBody>
          <a:bodyPr wrap="square" rtlCol="0">
            <a:spAutoFit/>
          </a:bodyPr>
          <a:lstStyle/>
          <a:p>
            <a:r>
              <a:rPr lang="en-US" dirty="0" smtClean="0"/>
              <a:t>Supply End Can w/o vacuum shell</a:t>
            </a:r>
            <a:endParaRPr lang="en-US" dirty="0"/>
          </a:p>
        </p:txBody>
      </p:sp>
      <p:sp>
        <p:nvSpPr>
          <p:cNvPr id="8" name="TextBox 7"/>
          <p:cNvSpPr txBox="1"/>
          <p:nvPr/>
        </p:nvSpPr>
        <p:spPr>
          <a:xfrm>
            <a:off x="5226676" y="961217"/>
            <a:ext cx="3339123" cy="369332"/>
          </a:xfrm>
          <a:prstGeom prst="rect">
            <a:avLst/>
          </a:prstGeom>
          <a:noFill/>
        </p:spPr>
        <p:txBody>
          <a:bodyPr wrap="square" rtlCol="0">
            <a:spAutoFit/>
          </a:bodyPr>
          <a:lstStyle/>
          <a:p>
            <a:r>
              <a:rPr lang="en-US" dirty="0" smtClean="0"/>
              <a:t>Return End Can w/o vacuum shell</a:t>
            </a:r>
            <a:endParaRPr lang="en-US" dirty="0"/>
          </a:p>
        </p:txBody>
      </p:sp>
    </p:spTree>
    <p:extLst>
      <p:ext uri="{BB962C8B-B14F-4D97-AF65-F5344CB8AC3E}">
        <p14:creationId xmlns:p14="http://schemas.microsoft.com/office/powerpoint/2010/main" val="315287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Flexibility and Shipping Analyses</a:t>
            </a:r>
            <a:endParaRPr lang="en-US" dirty="0"/>
          </a:p>
        </p:txBody>
      </p:sp>
      <p:sp>
        <p:nvSpPr>
          <p:cNvPr id="3" name="Content Placeholder 2"/>
          <p:cNvSpPr>
            <a:spLocks noGrp="1"/>
          </p:cNvSpPr>
          <p:nvPr>
            <p:ph idx="1"/>
          </p:nvPr>
        </p:nvSpPr>
        <p:spPr/>
        <p:txBody>
          <a:bodyPr/>
          <a:lstStyle/>
          <a:p>
            <a:r>
              <a:rPr lang="en-US" sz="2000" dirty="0" smtClean="0"/>
              <a:t>Observing ASME B31.3 rules, SNS PPU piping flexibility analysis considers thermal contraction, i.e. the displacement load, and pressure, i.e. the sustained load, respectively. Gravity is always included.</a:t>
            </a:r>
          </a:p>
          <a:p>
            <a:pPr lvl="1"/>
            <a:r>
              <a:rPr lang="en-US" sz="1800" dirty="0" smtClean="0"/>
              <a:t>Design pressures take from table shown on an earlier slide</a:t>
            </a:r>
          </a:p>
          <a:p>
            <a:pPr lvl="1"/>
            <a:r>
              <a:rPr lang="en-US" sz="1800" dirty="0" smtClean="0"/>
              <a:t>A thermal model is run to determine the temperature profile used to generate thermal contractions. </a:t>
            </a:r>
          </a:p>
          <a:p>
            <a:pPr marL="457200" lvl="1" indent="0">
              <a:buNone/>
            </a:pPr>
            <a:endParaRPr lang="en-US" sz="1200" dirty="0" smtClean="0"/>
          </a:p>
          <a:p>
            <a:r>
              <a:rPr lang="en-US" sz="2000" dirty="0" smtClean="0"/>
              <a:t>Shipping analyses include the following cases:</a:t>
            </a:r>
          </a:p>
          <a:p>
            <a:pPr lvl="1"/>
            <a:r>
              <a:rPr lang="en-US" sz="1800" dirty="0" smtClean="0"/>
              <a:t>Vertical upward 4g, V +4g</a:t>
            </a:r>
          </a:p>
          <a:p>
            <a:pPr lvl="1"/>
            <a:r>
              <a:rPr lang="en-US" sz="1800" dirty="0" smtClean="0"/>
              <a:t>Vertical downward 4g, V -4g</a:t>
            </a:r>
          </a:p>
          <a:p>
            <a:pPr lvl="1"/>
            <a:r>
              <a:rPr lang="en-US" sz="1800" dirty="0" smtClean="0"/>
              <a:t>Longitudinal upstream direction 5g, L +5g</a:t>
            </a:r>
          </a:p>
          <a:p>
            <a:pPr lvl="1"/>
            <a:r>
              <a:rPr lang="en-US" sz="1800" dirty="0" smtClean="0"/>
              <a:t>Longitudinal downstream direction 5g, L -5g</a:t>
            </a:r>
          </a:p>
          <a:p>
            <a:pPr lvl="1"/>
            <a:r>
              <a:rPr lang="en-US" sz="1800" dirty="0" smtClean="0"/>
              <a:t>Transverse front/aisle direction 1.5g, T +1.5g</a:t>
            </a:r>
          </a:p>
          <a:p>
            <a:pPr lvl="1"/>
            <a:r>
              <a:rPr lang="en-US" sz="1800" dirty="0"/>
              <a:t>Transverse </a:t>
            </a:r>
            <a:r>
              <a:rPr lang="en-US" sz="1800" dirty="0" smtClean="0"/>
              <a:t>back/wall </a:t>
            </a:r>
            <a:r>
              <a:rPr lang="en-US" sz="1800" dirty="0"/>
              <a:t>direction 1.5g, T </a:t>
            </a:r>
            <a:r>
              <a:rPr lang="en-US" sz="1800" dirty="0" smtClean="0"/>
              <a:t>-1.5g</a:t>
            </a:r>
            <a:endParaRPr lang="en-US" sz="1800" dirty="0"/>
          </a:p>
          <a:p>
            <a:pPr marL="457200" lvl="1" indent="0">
              <a:buNone/>
            </a:pPr>
            <a:endParaRPr lang="en-US" sz="1800" dirty="0" smtClean="0"/>
          </a:p>
          <a:p>
            <a:pPr lvl="1"/>
            <a:endParaRPr lang="en-US" sz="18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13</a:t>
            </a:fld>
            <a:endParaRPr lang="en-US" dirty="0"/>
          </a:p>
        </p:txBody>
      </p:sp>
    </p:spTree>
    <p:extLst>
      <p:ext uri="{BB962C8B-B14F-4D97-AF65-F5344CB8AC3E}">
        <p14:creationId xmlns:p14="http://schemas.microsoft.com/office/powerpoint/2010/main" val="2320536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End Can Temperatures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5" name="Picture 4"/>
          <p:cNvPicPr>
            <a:picLocks noChangeAspect="1"/>
          </p:cNvPicPr>
          <p:nvPr/>
        </p:nvPicPr>
        <p:blipFill>
          <a:blip r:embed="rId2"/>
          <a:stretch>
            <a:fillRect/>
          </a:stretch>
        </p:blipFill>
        <p:spPr>
          <a:xfrm>
            <a:off x="259577" y="1251478"/>
            <a:ext cx="4377112" cy="3901984"/>
          </a:xfrm>
          <a:prstGeom prst="rect">
            <a:avLst/>
          </a:prstGeom>
        </p:spPr>
      </p:pic>
      <p:pic>
        <p:nvPicPr>
          <p:cNvPr id="7" name="Picture 6"/>
          <p:cNvPicPr>
            <a:picLocks noChangeAspect="1"/>
          </p:cNvPicPr>
          <p:nvPr/>
        </p:nvPicPr>
        <p:blipFill>
          <a:blip r:embed="rId3"/>
          <a:stretch>
            <a:fillRect/>
          </a:stretch>
        </p:blipFill>
        <p:spPr>
          <a:xfrm>
            <a:off x="4658034" y="1251477"/>
            <a:ext cx="4201153" cy="4881864"/>
          </a:xfrm>
          <a:prstGeom prst="rect">
            <a:avLst/>
          </a:prstGeom>
        </p:spPr>
      </p:pic>
      <p:sp>
        <p:nvSpPr>
          <p:cNvPr id="8" name="TextBox 7"/>
          <p:cNvSpPr txBox="1"/>
          <p:nvPr/>
        </p:nvSpPr>
        <p:spPr>
          <a:xfrm>
            <a:off x="308919" y="899410"/>
            <a:ext cx="2636648" cy="369332"/>
          </a:xfrm>
          <a:prstGeom prst="rect">
            <a:avLst/>
          </a:prstGeom>
          <a:noFill/>
        </p:spPr>
        <p:txBody>
          <a:bodyPr wrap="square" rtlCol="0">
            <a:spAutoFit/>
          </a:bodyPr>
          <a:lstStyle/>
          <a:p>
            <a:r>
              <a:rPr lang="en-US" dirty="0" smtClean="0"/>
              <a:t>SEC temperature profile</a:t>
            </a:r>
            <a:endParaRPr lang="en-US" dirty="0"/>
          </a:p>
        </p:txBody>
      </p:sp>
      <p:sp>
        <p:nvSpPr>
          <p:cNvPr id="9" name="TextBox 8"/>
          <p:cNvSpPr txBox="1"/>
          <p:nvPr/>
        </p:nvSpPr>
        <p:spPr>
          <a:xfrm>
            <a:off x="4750968" y="901909"/>
            <a:ext cx="2636648" cy="369332"/>
          </a:xfrm>
          <a:prstGeom prst="rect">
            <a:avLst/>
          </a:prstGeom>
          <a:noFill/>
        </p:spPr>
        <p:txBody>
          <a:bodyPr wrap="square" rtlCol="0">
            <a:spAutoFit/>
          </a:bodyPr>
          <a:lstStyle/>
          <a:p>
            <a:r>
              <a:rPr lang="en-US" dirty="0" smtClean="0"/>
              <a:t>REC temperature profile</a:t>
            </a:r>
            <a:endParaRPr lang="en-US" dirty="0"/>
          </a:p>
        </p:txBody>
      </p:sp>
      <p:sp>
        <p:nvSpPr>
          <p:cNvPr id="10" name="TextBox 9"/>
          <p:cNvSpPr txBox="1"/>
          <p:nvPr/>
        </p:nvSpPr>
        <p:spPr>
          <a:xfrm>
            <a:off x="259576" y="5320864"/>
            <a:ext cx="4267453" cy="646331"/>
          </a:xfrm>
          <a:prstGeom prst="rect">
            <a:avLst/>
          </a:prstGeom>
          <a:noFill/>
        </p:spPr>
        <p:txBody>
          <a:bodyPr wrap="square" rtlCol="0">
            <a:spAutoFit/>
          </a:bodyPr>
          <a:lstStyle/>
          <a:p>
            <a:r>
              <a:rPr lang="en-US" dirty="0" smtClean="0"/>
              <a:t>Note that the cryogenic pipes’ temperatures are preset  to nominal values.</a:t>
            </a:r>
            <a:endParaRPr lang="en-US" dirty="0"/>
          </a:p>
        </p:txBody>
      </p:sp>
    </p:spTree>
    <p:extLst>
      <p:ext uri="{BB962C8B-B14F-4D97-AF65-F5344CB8AC3E}">
        <p14:creationId xmlns:p14="http://schemas.microsoft.com/office/powerpoint/2010/main" val="2361988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Supply End Can Thermal Contraction</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6" name="SEC thermal contr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3748" y="936599"/>
            <a:ext cx="7493462" cy="5055485"/>
          </a:xfrm>
          <a:prstGeom prst="rect">
            <a:avLst/>
          </a:prstGeom>
        </p:spPr>
      </p:pic>
      <p:sp>
        <p:nvSpPr>
          <p:cNvPr id="3" name="TextBox 2"/>
          <p:cNvSpPr txBox="1"/>
          <p:nvPr/>
        </p:nvSpPr>
        <p:spPr>
          <a:xfrm>
            <a:off x="1514006" y="5696259"/>
            <a:ext cx="5838668" cy="369332"/>
          </a:xfrm>
          <a:prstGeom prst="rect">
            <a:avLst/>
          </a:prstGeom>
          <a:noFill/>
        </p:spPr>
        <p:txBody>
          <a:bodyPr wrap="square" rtlCol="0">
            <a:spAutoFit/>
          </a:bodyPr>
          <a:lstStyle/>
          <a:p>
            <a:pPr algn="ctr"/>
            <a:r>
              <a:rPr lang="en-US" dirty="0" smtClean="0">
                <a:solidFill>
                  <a:srgbClr val="FF0000"/>
                </a:solidFill>
              </a:rPr>
              <a:t>Note: deformations in movies are exaggerated.</a:t>
            </a:r>
            <a:endParaRPr lang="en-US" dirty="0">
              <a:solidFill>
                <a:srgbClr val="FF0000"/>
              </a:solidFill>
            </a:endParaRPr>
          </a:p>
        </p:txBody>
      </p:sp>
    </p:spTree>
    <p:extLst>
      <p:ext uri="{BB962C8B-B14F-4D97-AF65-F5344CB8AC3E}">
        <p14:creationId xmlns:p14="http://schemas.microsoft.com/office/powerpoint/2010/main" val="2321296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 </a:t>
            </a:r>
            <a:r>
              <a:rPr lang="en-US" dirty="0" smtClean="0"/>
              <a:t>Return End </a:t>
            </a:r>
            <a:r>
              <a:rPr lang="en-US" dirty="0"/>
              <a:t>Can Thermal Contraction</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5" name="REC thermal contr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1089" y="921608"/>
            <a:ext cx="7366049" cy="4969526"/>
          </a:xfrm>
          <a:prstGeom prst="rect">
            <a:avLst/>
          </a:prstGeom>
        </p:spPr>
      </p:pic>
      <p:sp>
        <p:nvSpPr>
          <p:cNvPr id="6" name="TextBox 5"/>
          <p:cNvSpPr txBox="1"/>
          <p:nvPr/>
        </p:nvSpPr>
        <p:spPr>
          <a:xfrm>
            <a:off x="1514006" y="5523874"/>
            <a:ext cx="5838668" cy="369332"/>
          </a:xfrm>
          <a:prstGeom prst="rect">
            <a:avLst/>
          </a:prstGeom>
          <a:noFill/>
        </p:spPr>
        <p:txBody>
          <a:bodyPr wrap="square" rtlCol="0">
            <a:spAutoFit/>
          </a:bodyPr>
          <a:lstStyle/>
          <a:p>
            <a:pPr algn="ctr"/>
            <a:r>
              <a:rPr lang="en-US" dirty="0" smtClean="0">
                <a:solidFill>
                  <a:srgbClr val="FF0000"/>
                </a:solidFill>
              </a:rPr>
              <a:t>Note: deformations in movies are exaggerated.</a:t>
            </a:r>
            <a:endParaRPr lang="en-US" dirty="0">
              <a:solidFill>
                <a:srgbClr val="FF0000"/>
              </a:solidFill>
            </a:endParaRPr>
          </a:p>
        </p:txBody>
      </p:sp>
    </p:spTree>
    <p:extLst>
      <p:ext uri="{BB962C8B-B14F-4D97-AF65-F5344CB8AC3E}">
        <p14:creationId xmlns:p14="http://schemas.microsoft.com/office/powerpoint/2010/main" val="3705588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Thermal Stress</a:t>
            </a:r>
            <a:endParaRPr lang="en-US" dirty="0"/>
          </a:p>
        </p:txBody>
      </p:sp>
      <p:sp>
        <p:nvSpPr>
          <p:cNvPr id="3" name="Content Placeholder 2"/>
          <p:cNvSpPr>
            <a:spLocks noGrp="1"/>
          </p:cNvSpPr>
          <p:nvPr>
            <p:ph idx="1"/>
          </p:nvPr>
        </p:nvSpPr>
        <p:spPr>
          <a:xfrm>
            <a:off x="308919" y="868494"/>
            <a:ext cx="8775120" cy="2106929"/>
          </a:xfrm>
        </p:spPr>
        <p:txBody>
          <a:bodyPr>
            <a:normAutofit/>
          </a:bodyPr>
          <a:lstStyle/>
          <a:p>
            <a:r>
              <a:rPr lang="en-US" sz="2000" dirty="0" smtClean="0"/>
              <a:t>Thermal stress on stainless steel pipes is of the primary interest. </a:t>
            </a:r>
          </a:p>
          <a:p>
            <a:pPr lvl="1"/>
            <a:r>
              <a:rPr lang="en-US" sz="1800" dirty="0" smtClean="0"/>
              <a:t>Allowable displacement stress for 316L stainless steel is </a:t>
            </a:r>
            <a:r>
              <a:rPr lang="en-US" sz="1800" dirty="0" smtClean="0">
                <a:solidFill>
                  <a:srgbClr val="00B050"/>
                </a:solidFill>
              </a:rPr>
              <a:t>S</a:t>
            </a:r>
            <a:r>
              <a:rPr lang="en-US" sz="1800" baseline="-25000" dirty="0" smtClean="0">
                <a:solidFill>
                  <a:srgbClr val="00B050"/>
                </a:solidFill>
              </a:rPr>
              <a:t>a</a:t>
            </a:r>
            <a:r>
              <a:rPr lang="en-US" sz="1800" dirty="0" smtClean="0">
                <a:solidFill>
                  <a:srgbClr val="00B050"/>
                </a:solidFill>
              </a:rPr>
              <a:t> = 25,050 psi</a:t>
            </a:r>
            <a:r>
              <a:rPr lang="en-US" sz="1800" dirty="0" smtClean="0"/>
              <a:t>. </a:t>
            </a:r>
          </a:p>
          <a:p>
            <a:r>
              <a:rPr lang="en-US" sz="2000" dirty="0" smtClean="0"/>
              <a:t>Copper thermal shield is found to develop localized high stresses, which are dismissed since local yielding of copper shield will not affect its function. </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5" name="Picture 4"/>
          <p:cNvPicPr>
            <a:picLocks noChangeAspect="1"/>
          </p:cNvPicPr>
          <p:nvPr/>
        </p:nvPicPr>
        <p:blipFill>
          <a:blip r:embed="rId2"/>
          <a:stretch>
            <a:fillRect/>
          </a:stretch>
        </p:blipFill>
        <p:spPr>
          <a:xfrm>
            <a:off x="3595995" y="2234088"/>
            <a:ext cx="5177302" cy="3971707"/>
          </a:xfrm>
          <a:prstGeom prst="rect">
            <a:avLst/>
          </a:prstGeom>
        </p:spPr>
      </p:pic>
      <p:sp>
        <p:nvSpPr>
          <p:cNvPr id="7" name="TextBox 6"/>
          <p:cNvSpPr txBox="1"/>
          <p:nvPr/>
        </p:nvSpPr>
        <p:spPr>
          <a:xfrm>
            <a:off x="308919" y="2750695"/>
            <a:ext cx="3213770"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a:t>Other parts are generally under benign thermal stress. </a:t>
            </a:r>
          </a:p>
          <a:p>
            <a:endParaRPr lang="en-US" dirty="0"/>
          </a:p>
        </p:txBody>
      </p:sp>
    </p:spTree>
    <p:extLst>
      <p:ext uri="{BB962C8B-B14F-4D97-AF65-F5344CB8AC3E}">
        <p14:creationId xmlns:p14="http://schemas.microsoft.com/office/powerpoint/2010/main" val="2738655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 Thermal Stress</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5" name="Picture 4"/>
          <p:cNvPicPr>
            <a:picLocks noChangeAspect="1"/>
          </p:cNvPicPr>
          <p:nvPr/>
        </p:nvPicPr>
        <p:blipFill>
          <a:blip r:embed="rId2"/>
          <a:stretch>
            <a:fillRect/>
          </a:stretch>
        </p:blipFill>
        <p:spPr>
          <a:xfrm>
            <a:off x="308919" y="846468"/>
            <a:ext cx="4148488" cy="5224548"/>
          </a:xfrm>
          <a:prstGeom prst="rect">
            <a:avLst/>
          </a:prstGeom>
        </p:spPr>
      </p:pic>
      <p:pic>
        <p:nvPicPr>
          <p:cNvPr id="6" name="Picture 5"/>
          <p:cNvPicPr>
            <a:picLocks noChangeAspect="1"/>
          </p:cNvPicPr>
          <p:nvPr/>
        </p:nvPicPr>
        <p:blipFill>
          <a:blip r:embed="rId3"/>
          <a:stretch>
            <a:fillRect/>
          </a:stretch>
        </p:blipFill>
        <p:spPr>
          <a:xfrm>
            <a:off x="4494885" y="846467"/>
            <a:ext cx="4349311" cy="3945193"/>
          </a:xfrm>
          <a:prstGeom prst="rect">
            <a:avLst/>
          </a:prstGeom>
        </p:spPr>
      </p:pic>
      <p:sp>
        <p:nvSpPr>
          <p:cNvPr id="7" name="TextBox 6"/>
          <p:cNvSpPr txBox="1"/>
          <p:nvPr/>
        </p:nvSpPr>
        <p:spPr>
          <a:xfrm>
            <a:off x="4494885" y="4791660"/>
            <a:ext cx="4401777"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Localized high stress appears at “Bonded” joints that are not real. </a:t>
            </a:r>
          </a:p>
          <a:p>
            <a:pPr marL="285750" indent="-285750">
              <a:buFont typeface="Arial" panose="020B0604020202020204" pitchFamily="34" charset="0"/>
              <a:buChar char="•"/>
            </a:pPr>
            <a:r>
              <a:rPr lang="en-US" dirty="0" smtClean="0"/>
              <a:t>Above the check valve, use of a standard 2” tee plus 2” to 1” reducer, as compared to a 2” to 1” reducing tee, mitigated the stress. </a:t>
            </a:r>
            <a:endParaRPr lang="en-US" dirty="0"/>
          </a:p>
        </p:txBody>
      </p:sp>
      <p:sp>
        <p:nvSpPr>
          <p:cNvPr id="3" name="Oval 2"/>
          <p:cNvSpPr/>
          <p:nvPr/>
        </p:nvSpPr>
        <p:spPr>
          <a:xfrm>
            <a:off x="509666" y="1948721"/>
            <a:ext cx="329783" cy="974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6314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Pressure Stress</a:t>
            </a:r>
            <a:endParaRPr lang="en-US" dirty="0"/>
          </a:p>
        </p:txBody>
      </p:sp>
      <p:sp>
        <p:nvSpPr>
          <p:cNvPr id="3" name="Content Placeholder 2"/>
          <p:cNvSpPr>
            <a:spLocks noGrp="1"/>
          </p:cNvSpPr>
          <p:nvPr>
            <p:ph idx="1"/>
          </p:nvPr>
        </p:nvSpPr>
        <p:spPr>
          <a:xfrm>
            <a:off x="308919" y="966055"/>
            <a:ext cx="8464378" cy="2001997"/>
          </a:xfrm>
        </p:spPr>
        <p:txBody>
          <a:bodyPr>
            <a:normAutofit/>
          </a:bodyPr>
          <a:lstStyle/>
          <a:p>
            <a:r>
              <a:rPr lang="en-US" sz="2000" dirty="0" smtClean="0"/>
              <a:t>For convenience, the analysis model applies onto each pipe the corresponding design pressure – this is very conservative since to have all pipes reaching design pressure at the same time is rare. </a:t>
            </a:r>
          </a:p>
          <a:p>
            <a:r>
              <a:rPr lang="en-US" sz="2000" dirty="0" smtClean="0"/>
              <a:t>In the end cans and on the stainless steel parts, high stress appears at a few sharp corners, where finite element analysis typically shows singularity and thus the reported high stress is false. </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19</a:t>
            </a:fld>
            <a:endParaRPr lang="en-US" dirty="0"/>
          </a:p>
        </p:txBody>
      </p:sp>
      <p:pic>
        <p:nvPicPr>
          <p:cNvPr id="5" name="Picture 4"/>
          <p:cNvPicPr>
            <a:picLocks noChangeAspect="1"/>
          </p:cNvPicPr>
          <p:nvPr/>
        </p:nvPicPr>
        <p:blipFill>
          <a:blip r:embed="rId2"/>
          <a:stretch>
            <a:fillRect/>
          </a:stretch>
        </p:blipFill>
        <p:spPr>
          <a:xfrm>
            <a:off x="5081667" y="2854834"/>
            <a:ext cx="3290340" cy="3397909"/>
          </a:xfrm>
          <a:prstGeom prst="rect">
            <a:avLst/>
          </a:prstGeom>
        </p:spPr>
      </p:pic>
      <p:sp>
        <p:nvSpPr>
          <p:cNvPr id="6" name="TextBox 5"/>
          <p:cNvSpPr txBox="1"/>
          <p:nvPr/>
        </p:nvSpPr>
        <p:spPr>
          <a:xfrm>
            <a:off x="308919" y="3044753"/>
            <a:ext cx="4690301" cy="209288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000" dirty="0" smtClean="0">
                <a:latin typeface="Arial" charset="0"/>
                <a:cs typeface="Arial" panose="020B0604020202020204" pitchFamily="34" charset="0"/>
              </a:rPr>
              <a:t>Wall thickness of cryogenic pipes were checked before, all safe.</a:t>
            </a:r>
          </a:p>
          <a:p>
            <a:pPr marL="285750" indent="-285750">
              <a:spcBef>
                <a:spcPts val="600"/>
              </a:spcBef>
              <a:spcAft>
                <a:spcPts val="600"/>
              </a:spcAft>
              <a:buFont typeface="Arial" panose="020B0604020202020204" pitchFamily="34" charset="0"/>
              <a:buChar char="•"/>
            </a:pPr>
            <a:r>
              <a:rPr lang="en-US" sz="2000" dirty="0" smtClean="0">
                <a:latin typeface="Arial" charset="0"/>
                <a:cs typeface="Arial" panose="020B0604020202020204" pitchFamily="34" charset="0"/>
              </a:rPr>
              <a:t>The </a:t>
            </a:r>
            <a:r>
              <a:rPr lang="en-US" sz="2000" dirty="0">
                <a:latin typeface="Arial" charset="0"/>
                <a:cs typeface="Arial" panose="020B0604020202020204" pitchFamily="34" charset="0"/>
              </a:rPr>
              <a:t>supply end can stainless steel parts have lower than 7,000 psi stress</a:t>
            </a:r>
            <a:r>
              <a:rPr lang="en-US" sz="2000" dirty="0" smtClean="0">
                <a:latin typeface="Arial" charset="0"/>
                <a:cs typeface="Arial" panose="020B0604020202020204" pitchFamily="34" charset="0"/>
              </a:rPr>
              <a:t>. The allowable is </a:t>
            </a:r>
            <a:r>
              <a:rPr lang="en-US" sz="2000" dirty="0" smtClean="0">
                <a:solidFill>
                  <a:srgbClr val="00B050"/>
                </a:solidFill>
                <a:latin typeface="Arial" charset="0"/>
                <a:cs typeface="Arial" panose="020B0604020202020204" pitchFamily="34" charset="0"/>
              </a:rPr>
              <a:t>S</a:t>
            </a:r>
            <a:r>
              <a:rPr lang="en-US" sz="2000" baseline="-25000" dirty="0" smtClean="0">
                <a:solidFill>
                  <a:srgbClr val="00B050"/>
                </a:solidFill>
                <a:latin typeface="Arial" charset="0"/>
                <a:cs typeface="Arial" panose="020B0604020202020204" pitchFamily="34" charset="0"/>
              </a:rPr>
              <a:t>L</a:t>
            </a:r>
            <a:r>
              <a:rPr lang="en-US" sz="2000" dirty="0" smtClean="0">
                <a:solidFill>
                  <a:srgbClr val="00B050"/>
                </a:solidFill>
                <a:latin typeface="Arial" charset="0"/>
                <a:cs typeface="Arial" panose="020B0604020202020204" pitchFamily="34" charset="0"/>
              </a:rPr>
              <a:t> = 16,700 psi</a:t>
            </a:r>
            <a:r>
              <a:rPr lang="en-US" sz="2000" dirty="0" smtClean="0">
                <a:latin typeface="Arial" charset="0"/>
                <a:cs typeface="Arial" panose="020B0604020202020204" pitchFamily="34" charset="0"/>
              </a:rPr>
              <a:t>.</a:t>
            </a:r>
            <a:endParaRPr lang="en-US" sz="2000" dirty="0">
              <a:latin typeface="Arial" charset="0"/>
              <a:cs typeface="Arial" panose="020B0604020202020204" pitchFamily="34" charset="0"/>
            </a:endParaRPr>
          </a:p>
        </p:txBody>
      </p:sp>
    </p:spTree>
    <p:extLst>
      <p:ext uri="{BB962C8B-B14F-4D97-AF65-F5344CB8AC3E}">
        <p14:creationId xmlns:p14="http://schemas.microsoft.com/office/powerpoint/2010/main" val="18095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Technical Requirements     		</a:t>
            </a:r>
            <a:endParaRPr lang="en-US" i="1" dirty="0" smtClean="0">
              <a:solidFill>
                <a:srgbClr val="FF0000"/>
              </a:solidFill>
            </a:endParaRPr>
          </a:p>
          <a:p>
            <a:r>
              <a:rPr lang="en-US" dirty="0" smtClean="0"/>
              <a:t>Design Overview			</a:t>
            </a:r>
            <a:endParaRPr lang="en-US" i="1" dirty="0" smtClean="0">
              <a:solidFill>
                <a:srgbClr val="FF0000"/>
              </a:solidFill>
            </a:endParaRPr>
          </a:p>
          <a:p>
            <a:r>
              <a:rPr lang="en-US" dirty="0" smtClean="0"/>
              <a:t>Interface with Other Designs    	</a:t>
            </a:r>
            <a:endParaRPr lang="en-US" i="1" dirty="0" smtClean="0">
              <a:solidFill>
                <a:srgbClr val="FF0000"/>
              </a:solidFill>
            </a:endParaRPr>
          </a:p>
          <a:p>
            <a:r>
              <a:rPr lang="en-US" dirty="0" smtClean="0"/>
              <a:t>Updates since PDR</a:t>
            </a:r>
          </a:p>
          <a:p>
            <a:pPr lvl="1"/>
            <a:r>
              <a:rPr lang="en-US" dirty="0" smtClean="0"/>
              <a:t>Response to Recommendations &amp; Comments Items	</a:t>
            </a:r>
          </a:p>
          <a:p>
            <a:r>
              <a:rPr lang="en-US" dirty="0" smtClean="0"/>
              <a:t>Engineering</a:t>
            </a:r>
          </a:p>
          <a:p>
            <a:r>
              <a:rPr lang="en-US" dirty="0" smtClean="0"/>
              <a:t>SOW &amp; Procurement Plan</a:t>
            </a:r>
          </a:p>
          <a:p>
            <a:r>
              <a:rPr lang="en-US" dirty="0" smtClean="0"/>
              <a:t>Plans to Finish</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69336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 </a:t>
            </a:r>
            <a:r>
              <a:rPr lang="en-US" dirty="0" smtClean="0"/>
              <a:t>Shipping Stress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20</a:t>
            </a:fld>
            <a:endParaRPr lang="en-US" dirty="0"/>
          </a:p>
        </p:txBody>
      </p:sp>
      <p:sp>
        <p:nvSpPr>
          <p:cNvPr id="6" name="TextBox 5"/>
          <p:cNvSpPr txBox="1"/>
          <p:nvPr/>
        </p:nvSpPr>
        <p:spPr>
          <a:xfrm>
            <a:off x="2600793" y="792984"/>
            <a:ext cx="4736892" cy="400110"/>
          </a:xfrm>
          <a:prstGeom prst="rect">
            <a:avLst/>
          </a:prstGeom>
          <a:noFill/>
        </p:spPr>
        <p:txBody>
          <a:bodyPr wrap="square" rtlCol="0">
            <a:spAutoFit/>
          </a:bodyPr>
          <a:lstStyle/>
          <a:p>
            <a:r>
              <a:rPr lang="en-US" sz="2000" dirty="0" smtClean="0"/>
              <a:t>Stresses induced by shipping loads</a:t>
            </a:r>
            <a:endParaRPr lang="en-US" sz="2000" dirty="0"/>
          </a:p>
        </p:txBody>
      </p:sp>
      <p:sp>
        <p:nvSpPr>
          <p:cNvPr id="7" name="TextBox 6"/>
          <p:cNvSpPr txBox="1"/>
          <p:nvPr/>
        </p:nvSpPr>
        <p:spPr>
          <a:xfrm>
            <a:off x="374755" y="3312830"/>
            <a:ext cx="5036693"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Copper’s yield stress is around 10,000 psi. With current conservative shipping loads design specifications, thermal shield may develop local yielding (stresses in red).</a:t>
            </a:r>
          </a:p>
          <a:p>
            <a:pPr marL="285750" indent="-285750">
              <a:buFont typeface="Arial" panose="020B0604020202020204" pitchFamily="34" charset="0"/>
              <a:buChar char="•"/>
            </a:pPr>
            <a:r>
              <a:rPr lang="en-US" dirty="0" smtClean="0"/>
              <a:t>On stainless steel parts, there are a couple of high stress zones that are close to the 0.035” fillet weld that had failure during transportation in the past. They will be checked during the weld analysis. </a:t>
            </a:r>
          </a:p>
        </p:txBody>
      </p:sp>
      <p:pic>
        <p:nvPicPr>
          <p:cNvPr id="8" name="Picture 7"/>
          <p:cNvPicPr>
            <a:picLocks noChangeAspect="1"/>
          </p:cNvPicPr>
          <p:nvPr/>
        </p:nvPicPr>
        <p:blipFill>
          <a:blip r:embed="rId2"/>
          <a:stretch>
            <a:fillRect/>
          </a:stretch>
        </p:blipFill>
        <p:spPr>
          <a:xfrm>
            <a:off x="692703" y="1218780"/>
            <a:ext cx="7598243" cy="1869195"/>
          </a:xfrm>
          <a:prstGeom prst="rect">
            <a:avLst/>
          </a:prstGeom>
        </p:spPr>
      </p:pic>
      <p:pic>
        <p:nvPicPr>
          <p:cNvPr id="9" name="Picture 8"/>
          <p:cNvPicPr>
            <a:picLocks noChangeAspect="1"/>
          </p:cNvPicPr>
          <p:nvPr/>
        </p:nvPicPr>
        <p:blipFill>
          <a:blip r:embed="rId3"/>
          <a:stretch>
            <a:fillRect/>
          </a:stretch>
        </p:blipFill>
        <p:spPr>
          <a:xfrm>
            <a:off x="5386444" y="3245459"/>
            <a:ext cx="2918109" cy="3146397"/>
          </a:xfrm>
          <a:prstGeom prst="rect">
            <a:avLst/>
          </a:prstGeom>
        </p:spPr>
      </p:pic>
    </p:spTree>
    <p:extLst>
      <p:ext uri="{BB962C8B-B14F-4D97-AF65-F5344CB8AC3E}">
        <p14:creationId xmlns:p14="http://schemas.microsoft.com/office/powerpoint/2010/main" val="1041917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Weld Strength Revisit</a:t>
            </a:r>
            <a:endParaRPr lang="en-US" dirty="0"/>
          </a:p>
        </p:txBody>
      </p:sp>
      <p:sp>
        <p:nvSpPr>
          <p:cNvPr id="3" name="Content Placeholder 2"/>
          <p:cNvSpPr>
            <a:spLocks noGrp="1"/>
          </p:cNvSpPr>
          <p:nvPr>
            <p:ph idx="1"/>
          </p:nvPr>
        </p:nvSpPr>
        <p:spPr/>
        <p:txBody>
          <a:bodyPr/>
          <a:lstStyle/>
          <a:p>
            <a:r>
              <a:rPr lang="en-US" dirty="0" smtClean="0"/>
              <a:t>During the PDR, it was reported that the initial weld calculations, based on assumed loads, show that SEC welds are fine, however, the REC welds could not pass the failure criteria. </a:t>
            </a:r>
          </a:p>
          <a:p>
            <a:r>
              <a:rPr lang="en-US" dirty="0" smtClean="0"/>
              <a:t>With the FEA model of the end cans completed, forces, torques and bending moments can be conveniently retrieved from the model and used for weld strength analysis. </a:t>
            </a:r>
          </a:p>
          <a:p>
            <a:r>
              <a:rPr lang="en-US" dirty="0" smtClean="0"/>
              <a:t>Welds that are near the high stress zones are specifically selected for detailed weld analysis. </a:t>
            </a:r>
          </a:p>
          <a:p>
            <a:r>
              <a:rPr lang="en-US" dirty="0" smtClean="0"/>
              <a:t>3 critical welds on the SEC and 5 on the REC are checked. No issues found. </a:t>
            </a:r>
          </a:p>
          <a:p>
            <a:r>
              <a:rPr lang="en-US" dirty="0" smtClean="0"/>
              <a:t>An example is given in the subsequent slide on the 0.035” </a:t>
            </a:r>
            <a:r>
              <a:rPr lang="en-US" dirty="0"/>
              <a:t>fillet weld between </a:t>
            </a:r>
            <a:r>
              <a:rPr lang="en-US" dirty="0" smtClean="0"/>
              <a:t>the 2K </a:t>
            </a:r>
            <a:r>
              <a:rPr lang="en-US" dirty="0"/>
              <a:t>return bayonet flange and inner </a:t>
            </a:r>
            <a:r>
              <a:rPr lang="en-US" dirty="0" smtClean="0"/>
              <a:t>tube.</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1485060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Weld Analysis Example</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241463" y="980472"/>
            <a:ext cx="2912061" cy="2429790"/>
          </a:xfrm>
          <a:prstGeom prst="rect">
            <a:avLst/>
          </a:prstGeom>
        </p:spPr>
      </p:pic>
      <p:pic>
        <p:nvPicPr>
          <p:cNvPr id="6" name="Picture 5"/>
          <p:cNvPicPr>
            <a:picLocks noChangeAspect="1"/>
          </p:cNvPicPr>
          <p:nvPr/>
        </p:nvPicPr>
        <p:blipFill>
          <a:blip r:embed="rId3"/>
          <a:stretch>
            <a:fillRect/>
          </a:stretch>
        </p:blipFill>
        <p:spPr>
          <a:xfrm>
            <a:off x="1918740" y="3151931"/>
            <a:ext cx="6996962" cy="2965600"/>
          </a:xfrm>
          <a:prstGeom prst="rect">
            <a:avLst/>
          </a:prstGeom>
        </p:spPr>
      </p:pic>
      <p:sp>
        <p:nvSpPr>
          <p:cNvPr id="7" name="TextBox 6"/>
          <p:cNvSpPr txBox="1"/>
          <p:nvPr/>
        </p:nvSpPr>
        <p:spPr>
          <a:xfrm>
            <a:off x="4226807" y="1103990"/>
            <a:ext cx="4688895" cy="1938992"/>
          </a:xfrm>
          <a:prstGeom prst="rect">
            <a:avLst/>
          </a:prstGeom>
          <a:noFill/>
        </p:spPr>
        <p:txBody>
          <a:bodyPr wrap="square" rtlCol="0">
            <a:spAutoFit/>
          </a:bodyPr>
          <a:lstStyle/>
          <a:p>
            <a:r>
              <a:rPr lang="en-US" sz="2000" dirty="0" smtClean="0"/>
              <a:t>2K return bayonet 0.035” fillet weld that FEA model shows it locates near a high stress zone</a:t>
            </a:r>
          </a:p>
          <a:p>
            <a:endParaRPr lang="en-US" sz="2000" dirty="0"/>
          </a:p>
          <a:p>
            <a:r>
              <a:rPr lang="en-US" sz="2000" dirty="0" smtClean="0"/>
              <a:t>Weld calculations show it is safe. Numbers in gray shades are taken from FEA model</a:t>
            </a:r>
            <a:endParaRPr lang="en-US" sz="2000" dirty="0"/>
          </a:p>
        </p:txBody>
      </p:sp>
      <p:sp>
        <p:nvSpPr>
          <p:cNvPr id="8" name="Left Arrow 7"/>
          <p:cNvSpPr/>
          <p:nvPr/>
        </p:nvSpPr>
        <p:spPr>
          <a:xfrm>
            <a:off x="3372789" y="1251678"/>
            <a:ext cx="749508" cy="1199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715593" y="3064986"/>
            <a:ext cx="119922" cy="839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506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SOW and Procurement Plan</a:t>
            </a:r>
            <a:endParaRPr lang="en-US" dirty="0"/>
          </a:p>
        </p:txBody>
      </p:sp>
      <p:sp>
        <p:nvSpPr>
          <p:cNvPr id="3" name="Content Placeholder 2"/>
          <p:cNvSpPr>
            <a:spLocks noGrp="1"/>
          </p:cNvSpPr>
          <p:nvPr>
            <p:ph idx="1"/>
          </p:nvPr>
        </p:nvSpPr>
        <p:spPr/>
        <p:txBody>
          <a:bodyPr/>
          <a:lstStyle/>
          <a:p>
            <a:r>
              <a:rPr lang="en-US" dirty="0" smtClean="0"/>
              <a:t>Return end can heat exchanger SOW is signed off. A procurement request (PR) has been submitted earlier. Bidding in progress.</a:t>
            </a:r>
          </a:p>
          <a:p>
            <a:r>
              <a:rPr lang="en-US" dirty="0" smtClean="0"/>
              <a:t>A united SOW for the SEC and REC will be written based on ORNL SOWs for the SEC and REC as well as JLAB original SOWs for end cans. </a:t>
            </a:r>
          </a:p>
          <a:p>
            <a:r>
              <a:rPr lang="en-US" dirty="0" smtClean="0"/>
              <a:t>Plan to select one vendor based on best value evaluation. </a:t>
            </a:r>
          </a:p>
          <a:p>
            <a:r>
              <a:rPr lang="en-US" dirty="0" smtClean="0"/>
              <a:t>Will acquire ASME certified parallel plate reliefs from ORNL.</a:t>
            </a:r>
          </a:p>
          <a:p>
            <a:r>
              <a:rPr lang="en-US" dirty="0" smtClean="0"/>
              <a:t>CERNOX diodes and RXSO ASME stamped pressure reliefs will be purchased by JLAB and supply to the vendor. </a:t>
            </a:r>
          </a:p>
          <a:p>
            <a:r>
              <a:rPr lang="en-US" dirty="0" smtClean="0"/>
              <a:t>End can drawing packages, including the instrumentation wiring diagram, relevant </a:t>
            </a:r>
            <a:r>
              <a:rPr lang="en-US" dirty="0" err="1" smtClean="0"/>
              <a:t>JLab</a:t>
            </a:r>
            <a:r>
              <a:rPr lang="en-US" dirty="0" smtClean="0"/>
              <a:t> &amp; ORNL specifications cited and the SOW will be ready to support SNS PPU End Can procurement schedule. </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1035378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to Finish</a:t>
            </a:r>
            <a:endParaRPr lang="en-US" dirty="0"/>
          </a:p>
        </p:txBody>
      </p:sp>
      <p:sp>
        <p:nvSpPr>
          <p:cNvPr id="3" name="Content Placeholder 2"/>
          <p:cNvSpPr>
            <a:spLocks noGrp="1"/>
          </p:cNvSpPr>
          <p:nvPr>
            <p:ph idx="1"/>
          </p:nvPr>
        </p:nvSpPr>
        <p:spPr/>
        <p:txBody>
          <a:bodyPr>
            <a:normAutofit/>
          </a:bodyPr>
          <a:lstStyle/>
          <a:p>
            <a:pPr>
              <a:spcBef>
                <a:spcPts val="600"/>
              </a:spcBef>
              <a:spcAft>
                <a:spcPts val="600"/>
              </a:spcAft>
            </a:pPr>
            <a:r>
              <a:rPr lang="en-US" dirty="0" smtClean="0"/>
              <a:t>SEC and REC drawing status:</a:t>
            </a:r>
          </a:p>
          <a:p>
            <a:pPr lvl="1">
              <a:spcBef>
                <a:spcPts val="600"/>
              </a:spcBef>
              <a:spcAft>
                <a:spcPts val="600"/>
              </a:spcAft>
            </a:pPr>
            <a:r>
              <a:rPr lang="en-US" dirty="0"/>
              <a:t>SEC: 18 new drawings created; 20 new drawings started; reuse drawings to be counted; none of the new drawings has gone through either Engineer or Designer check.</a:t>
            </a:r>
            <a:endParaRPr lang="en-US" dirty="0" smtClean="0"/>
          </a:p>
          <a:p>
            <a:pPr lvl="1">
              <a:spcBef>
                <a:spcPts val="600"/>
              </a:spcBef>
              <a:spcAft>
                <a:spcPts val="600"/>
              </a:spcAft>
            </a:pPr>
            <a:r>
              <a:rPr lang="en-US" dirty="0"/>
              <a:t>REC: 9 </a:t>
            </a:r>
            <a:r>
              <a:rPr lang="en-US" dirty="0" smtClean="0"/>
              <a:t>legacy drawings to reuse. 43 new drawings passed Engineer check. 17 drafted drawings haven't </a:t>
            </a:r>
            <a:r>
              <a:rPr lang="en-US" dirty="0"/>
              <a:t>been checked yet</a:t>
            </a:r>
            <a:r>
              <a:rPr lang="en-US" dirty="0" smtClean="0"/>
              <a:t>. 15 new drawings to make, most </a:t>
            </a:r>
            <a:r>
              <a:rPr lang="en-US" dirty="0"/>
              <a:t>of them are upper level assemblies within the return end can &amp; the overall assembly for the return end </a:t>
            </a:r>
            <a:r>
              <a:rPr lang="en-US" dirty="0" smtClean="0"/>
              <a:t>can. A total of 80 ~ 90 drawings for REC.</a:t>
            </a:r>
            <a:endParaRPr lang="en-US" dirty="0"/>
          </a:p>
          <a:p>
            <a:pPr>
              <a:spcBef>
                <a:spcPts val="600"/>
              </a:spcBef>
              <a:spcAft>
                <a:spcPts val="600"/>
              </a:spcAft>
            </a:pPr>
            <a:r>
              <a:rPr lang="en-US" dirty="0" smtClean="0"/>
              <a:t>Engineering analysis needs a final report. </a:t>
            </a:r>
          </a:p>
          <a:p>
            <a:pPr>
              <a:spcBef>
                <a:spcPts val="600"/>
              </a:spcBef>
              <a:spcAft>
                <a:spcPts val="600"/>
              </a:spcAft>
            </a:pPr>
            <a:r>
              <a:rPr lang="en-US" dirty="0" smtClean="0"/>
              <a:t>Finalize the SOW.</a:t>
            </a:r>
          </a:p>
          <a:p>
            <a:pPr>
              <a:spcBef>
                <a:spcPts val="600"/>
              </a:spcBef>
              <a:spcAft>
                <a:spcPts val="600"/>
              </a:spcAft>
            </a:pPr>
            <a:r>
              <a:rPr lang="en-US" dirty="0" smtClean="0"/>
              <a:t>Finalize and approve all drawings. </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2433169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a:xfrm>
            <a:off x="318637" y="1726357"/>
            <a:ext cx="8608005" cy="3861333"/>
          </a:xfrm>
        </p:spPr>
        <p:txBody>
          <a:bodyPr/>
          <a:lstStyle/>
          <a:p>
            <a:pPr marL="0" indent="0" algn="ctr">
              <a:buNone/>
            </a:pPr>
            <a:endParaRPr lang="en-US" dirty="0" smtClean="0"/>
          </a:p>
          <a:p>
            <a:pPr marL="0" indent="0" algn="ctr">
              <a:buNone/>
            </a:pPr>
            <a:endParaRPr lang="en-US" dirty="0"/>
          </a:p>
          <a:p>
            <a:pPr marL="0" indent="0" algn="ctr">
              <a:buNone/>
            </a:pPr>
            <a:r>
              <a:rPr lang="en-US" dirty="0" smtClean="0"/>
              <a:t>Questions &amp; comments?</a:t>
            </a:r>
          </a:p>
          <a:p>
            <a:endParaRPr lang="en-US" dirty="0"/>
          </a:p>
          <a:p>
            <a:pPr marL="0" indent="0" algn="ctr">
              <a:buNone/>
            </a:pPr>
            <a:r>
              <a:rPr lang="en-US" dirty="0" smtClean="0"/>
              <a:t>Thank you!</a:t>
            </a:r>
            <a:endParaRPr lang="en-US" dirty="0"/>
          </a:p>
        </p:txBody>
      </p:sp>
    </p:spTree>
    <p:extLst>
      <p:ext uri="{BB962C8B-B14F-4D97-AF65-F5344CB8AC3E}">
        <p14:creationId xmlns:p14="http://schemas.microsoft.com/office/powerpoint/2010/main" val="354149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2046168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Back up slides – List of SEC Changes</a:t>
            </a:r>
            <a:endParaRPr lang="en-US" dirty="0"/>
          </a:p>
        </p:txBody>
      </p:sp>
      <p:sp>
        <p:nvSpPr>
          <p:cNvPr id="9" name="Content Placeholder 8"/>
          <p:cNvSpPr>
            <a:spLocks noGrp="1"/>
          </p:cNvSpPr>
          <p:nvPr>
            <p:ph idx="1"/>
          </p:nvPr>
        </p:nvSpPr>
        <p:spPr>
          <a:xfrm>
            <a:off x="308918" y="966055"/>
            <a:ext cx="8464379" cy="5381694"/>
          </a:xfrm>
        </p:spPr>
        <p:txBody>
          <a:bodyPr/>
          <a:lstStyle/>
          <a:p>
            <a:pPr marL="344488" indent="-344488">
              <a:spcBef>
                <a:spcPts val="600"/>
              </a:spcBef>
              <a:spcAft>
                <a:spcPts val="600"/>
              </a:spcAft>
              <a:buFont typeface="+mj-lt"/>
              <a:buAutoNum type="arabicPeriod"/>
            </a:pPr>
            <a:r>
              <a:rPr lang="en-US" sz="2000" dirty="0"/>
              <a:t>A bellows is added to the bridging 6” OD tube</a:t>
            </a:r>
            <a:r>
              <a:rPr lang="en-US" sz="2000" dirty="0" smtClean="0"/>
              <a:t>. A pair of flanges is added too.</a:t>
            </a:r>
            <a:endParaRPr lang="en-US" sz="2000" dirty="0"/>
          </a:p>
          <a:p>
            <a:pPr marL="342900" lvl="1" indent="-342900">
              <a:spcBef>
                <a:spcPts val="600"/>
              </a:spcBef>
              <a:spcAft>
                <a:spcPts val="600"/>
              </a:spcAft>
              <a:buFont typeface="+mj-lt"/>
              <a:buAutoNum type="arabicPeriod" startAt="2"/>
            </a:pPr>
            <a:r>
              <a:rPr lang="en-US" dirty="0" smtClean="0"/>
              <a:t>The </a:t>
            </a:r>
            <a:r>
              <a:rPr lang="en-US" dirty="0"/>
              <a:t>support mount/block inserts into a socket engraved on the vacuum vessel’s SEC mounting </a:t>
            </a:r>
            <a:r>
              <a:rPr lang="en-US" dirty="0" smtClean="0"/>
              <a:t>pad.</a:t>
            </a:r>
          </a:p>
          <a:p>
            <a:pPr marL="342900" lvl="1" indent="-342900">
              <a:spcBef>
                <a:spcPts val="600"/>
              </a:spcBef>
              <a:spcAft>
                <a:spcPts val="600"/>
              </a:spcAft>
              <a:buFont typeface="+mj-lt"/>
              <a:buAutoNum type="arabicPeriod" startAt="2"/>
            </a:pPr>
            <a:r>
              <a:rPr lang="en-US" dirty="0" smtClean="0"/>
              <a:t>Pipes </a:t>
            </a:r>
            <a:r>
              <a:rPr lang="en-US" dirty="0"/>
              <a:t>connecting to the female bayonets are of 3/4” NPS, no more necking down to 1/2“ NPS, no 3/4” to 1/2” reducer. </a:t>
            </a:r>
            <a:endParaRPr lang="en-US" dirty="0" smtClean="0"/>
          </a:p>
          <a:p>
            <a:pPr marL="342900" lvl="1" indent="-342900">
              <a:spcBef>
                <a:spcPts val="600"/>
              </a:spcBef>
              <a:spcAft>
                <a:spcPts val="600"/>
              </a:spcAft>
              <a:buFont typeface="+mj-lt"/>
              <a:buAutoNum type="arabicPeriod" startAt="2"/>
            </a:pPr>
            <a:r>
              <a:rPr lang="en-US" dirty="0" smtClean="0"/>
              <a:t>Added </a:t>
            </a:r>
            <a:r>
              <a:rPr lang="en-US" dirty="0"/>
              <a:t>“pig tail” loops to the pressure tap lines to mitigate the risk of having </a:t>
            </a:r>
            <a:r>
              <a:rPr lang="en-US" dirty="0" err="1"/>
              <a:t>thermoacoustic</a:t>
            </a:r>
            <a:r>
              <a:rPr lang="en-US" dirty="0"/>
              <a:t> oscillation (TAO</a:t>
            </a:r>
            <a:r>
              <a:rPr lang="en-US" dirty="0" smtClean="0"/>
              <a:t>).</a:t>
            </a:r>
          </a:p>
          <a:p>
            <a:pPr marL="342900" lvl="1" indent="-342900">
              <a:spcBef>
                <a:spcPts val="600"/>
              </a:spcBef>
              <a:spcAft>
                <a:spcPts val="600"/>
              </a:spcAft>
              <a:buFont typeface="+mj-lt"/>
              <a:buAutoNum type="arabicPeriod" startAt="2"/>
            </a:pPr>
            <a:r>
              <a:rPr lang="en-US" dirty="0" smtClean="0"/>
              <a:t>Weld </a:t>
            </a:r>
            <a:r>
              <a:rPr lang="en-US" dirty="0"/>
              <a:t>unions added to the pressure tap lines to facilitate </a:t>
            </a:r>
            <a:r>
              <a:rPr lang="en-US" dirty="0" smtClean="0"/>
              <a:t>welding.</a:t>
            </a:r>
          </a:p>
          <a:p>
            <a:pPr marL="342900" lvl="1" indent="-342900">
              <a:spcBef>
                <a:spcPts val="600"/>
              </a:spcBef>
              <a:spcAft>
                <a:spcPts val="600"/>
              </a:spcAft>
              <a:buFont typeface="+mj-lt"/>
              <a:buAutoNum type="arabicPeriod" startAt="2"/>
            </a:pPr>
            <a:r>
              <a:rPr lang="en-US" dirty="0" smtClean="0"/>
              <a:t>Lifting </a:t>
            </a:r>
            <a:r>
              <a:rPr lang="en-US" dirty="0"/>
              <a:t>lugs added. A tapped hole on the support link is added so a 3-point lift can be carried </a:t>
            </a:r>
            <a:r>
              <a:rPr lang="en-US" dirty="0" smtClean="0"/>
              <a:t>out.</a:t>
            </a:r>
          </a:p>
          <a:p>
            <a:pPr marL="342900" lvl="1" indent="-342900">
              <a:spcBef>
                <a:spcPts val="600"/>
              </a:spcBef>
              <a:spcAft>
                <a:spcPts val="600"/>
              </a:spcAft>
              <a:buFont typeface="+mj-lt"/>
              <a:buAutoNum type="arabicPeriod" startAt="2"/>
            </a:pPr>
            <a:r>
              <a:rPr lang="en-US" dirty="0" err="1" smtClean="0"/>
              <a:t>Cernox</a:t>
            </a:r>
            <a:r>
              <a:rPr lang="en-US" dirty="0" smtClean="0"/>
              <a:t> </a:t>
            </a:r>
            <a:r>
              <a:rPr lang="en-US" dirty="0"/>
              <a:t>diodes holder added</a:t>
            </a:r>
            <a:r>
              <a:rPr lang="en-US" dirty="0" smtClean="0"/>
              <a:t>.</a:t>
            </a:r>
          </a:p>
          <a:p>
            <a:pPr marL="342900" lvl="1" indent="-342900">
              <a:spcBef>
                <a:spcPts val="600"/>
              </a:spcBef>
              <a:spcAft>
                <a:spcPts val="600"/>
              </a:spcAft>
              <a:buFont typeface="+mj-lt"/>
              <a:buAutoNum type="arabicPeriod" startAt="2"/>
            </a:pPr>
            <a:r>
              <a:rPr lang="en-US" dirty="0" smtClean="0"/>
              <a:t>Tubular thermal </a:t>
            </a:r>
            <a:r>
              <a:rPr lang="en-US" dirty="0"/>
              <a:t>shield inside the bridging tube is coped to allow more clearance to the run pipe</a:t>
            </a:r>
            <a:r>
              <a:rPr lang="en-US" dirty="0" smtClean="0"/>
              <a:t>. This shield has clearance with the box-shape shield to avoid interaction during cool down. </a:t>
            </a:r>
            <a:endParaRPr lang="en-US" dirty="0"/>
          </a:p>
          <a:p>
            <a:pPr marL="342900" lvl="1" indent="-342900">
              <a:spcBef>
                <a:spcPts val="600"/>
              </a:spcBef>
              <a:spcAft>
                <a:spcPts val="600"/>
              </a:spcAft>
              <a:buFont typeface="+mj-lt"/>
              <a:buAutoNum type="arabicPeriod" startAt="2"/>
            </a:pPr>
            <a:endParaRPr lang="en-US" dirty="0"/>
          </a:p>
          <a:p>
            <a:pPr marL="285750" lvl="1" indent="-285750">
              <a:spcBef>
                <a:spcPts val="600"/>
              </a:spcBef>
              <a:spcAft>
                <a:spcPts val="600"/>
              </a:spcAft>
              <a:buFont typeface="Arial" panose="020B0604020202020204" pitchFamily="34" charset="0"/>
              <a:buChar char="•"/>
            </a:pPr>
            <a:endParaRPr lang="en-US" sz="1800" dirty="0"/>
          </a:p>
          <a:p>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7390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slides – List of SEC changes (Cont’d)</a:t>
            </a:r>
            <a:endParaRPr lang="en-US" dirty="0"/>
          </a:p>
        </p:txBody>
      </p:sp>
      <p:sp>
        <p:nvSpPr>
          <p:cNvPr id="3" name="Content Placeholder 2"/>
          <p:cNvSpPr>
            <a:spLocks noGrp="1"/>
          </p:cNvSpPr>
          <p:nvPr>
            <p:ph idx="1"/>
          </p:nvPr>
        </p:nvSpPr>
        <p:spPr>
          <a:xfrm>
            <a:off x="308918" y="966055"/>
            <a:ext cx="8464379" cy="5381694"/>
          </a:xfrm>
        </p:spPr>
        <p:txBody>
          <a:bodyPr/>
          <a:lstStyle/>
          <a:p>
            <a:pPr marL="457200" indent="-457200">
              <a:buFont typeface="+mj-lt"/>
              <a:buAutoNum type="arabicPeriod" startAt="9"/>
            </a:pPr>
            <a:r>
              <a:rPr lang="en-US" sz="2000" dirty="0"/>
              <a:t>The two thermal straps connecting the tubular and box thermal shields are re-shaped. They have dual functions, i.e. thermal and structural links.</a:t>
            </a:r>
          </a:p>
          <a:p>
            <a:pPr marL="457200" indent="-457200">
              <a:buFont typeface="+mj-lt"/>
              <a:buAutoNum type="arabicPeriod" startAt="9"/>
            </a:pPr>
            <a:r>
              <a:rPr lang="en-US" sz="2000" dirty="0"/>
              <a:t>The threaded tube G-10 standoffs in between the tubular thermal shield and vacuum jacket in the bridging tube are replaced with G-10 spiders for more robust structural support during shipping</a:t>
            </a:r>
            <a:r>
              <a:rPr lang="en-US" sz="2000" dirty="0" smtClean="0"/>
              <a:t>.</a:t>
            </a:r>
          </a:p>
          <a:p>
            <a:pPr marL="457200" indent="-457200">
              <a:buFont typeface="+mj-lt"/>
              <a:buAutoNum type="arabicPeriod" startAt="9"/>
            </a:pPr>
            <a:r>
              <a:rPr lang="en-US" sz="2000" dirty="0" smtClean="0"/>
              <a:t>Washers added to all G-10 standoffs to spread the pressure/stress.</a:t>
            </a:r>
          </a:p>
          <a:p>
            <a:pPr marL="457200" indent="-457200">
              <a:buFont typeface="+mj-lt"/>
              <a:buAutoNum type="arabicPeriod" startAt="9"/>
            </a:pPr>
            <a:r>
              <a:rPr lang="en-US" sz="2000" dirty="0" smtClean="0"/>
              <a:t>At the bottom of the thermal shield, use 4x G-10 standoffs. </a:t>
            </a:r>
          </a:p>
          <a:p>
            <a:pPr marL="457200" indent="-457200">
              <a:buFont typeface="+mj-lt"/>
              <a:buAutoNum type="arabicPeriod" startAt="9"/>
            </a:pPr>
            <a:r>
              <a:rPr lang="en-US" sz="2000" dirty="0"/>
              <a:t>Added 4 screws to the support link and block to resist weld shrinkage during final assembly.</a:t>
            </a:r>
          </a:p>
          <a:p>
            <a:pPr marL="0" indent="0">
              <a:buNone/>
            </a:pPr>
            <a:endParaRPr lang="en-US" sz="2000" dirty="0" smtClean="0"/>
          </a:p>
          <a:p>
            <a:pPr marL="0" indent="0">
              <a:buNone/>
            </a:pPr>
            <a:r>
              <a:rPr lang="en-US" sz="2000" dirty="0" smtClean="0"/>
              <a:t> </a:t>
            </a:r>
            <a:endParaRPr lang="en-US" sz="2000" dirty="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28</a:t>
            </a:fld>
            <a:endParaRPr lang="en-US" dirty="0"/>
          </a:p>
        </p:txBody>
      </p:sp>
    </p:spTree>
    <p:extLst>
      <p:ext uri="{BB962C8B-B14F-4D97-AF65-F5344CB8AC3E}">
        <p14:creationId xmlns:p14="http://schemas.microsoft.com/office/powerpoint/2010/main" val="738982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slides – List of </a:t>
            </a:r>
            <a:r>
              <a:rPr lang="en-US" dirty="0" smtClean="0"/>
              <a:t>REC </a:t>
            </a:r>
            <a:r>
              <a:rPr lang="en-US" dirty="0"/>
              <a:t>changes </a:t>
            </a:r>
          </a:p>
        </p:txBody>
      </p:sp>
      <p:sp>
        <p:nvSpPr>
          <p:cNvPr id="3" name="Content Placeholder 2"/>
          <p:cNvSpPr>
            <a:spLocks noGrp="1"/>
          </p:cNvSpPr>
          <p:nvPr>
            <p:ph idx="1"/>
          </p:nvPr>
        </p:nvSpPr>
        <p:spPr>
          <a:xfrm>
            <a:off x="308918" y="966055"/>
            <a:ext cx="8464379" cy="5381694"/>
          </a:xfrm>
        </p:spPr>
        <p:txBody>
          <a:bodyPr>
            <a:normAutofit lnSpcReduction="10000"/>
          </a:bodyPr>
          <a:lstStyle/>
          <a:p>
            <a:pPr marL="457200" indent="-457200">
              <a:buFont typeface="+mj-lt"/>
              <a:buAutoNum type="arabicPeriod"/>
            </a:pPr>
            <a:r>
              <a:rPr lang="en-US" sz="2000" dirty="0"/>
              <a:t>A bellows is added to the bridging 8” OD tube</a:t>
            </a:r>
            <a:r>
              <a:rPr lang="en-US" sz="2000" dirty="0" smtClean="0"/>
              <a:t>.</a:t>
            </a:r>
          </a:p>
          <a:p>
            <a:pPr marL="457200" indent="-457200">
              <a:buFont typeface="+mj-lt"/>
              <a:buAutoNum type="arabicPeriod"/>
            </a:pPr>
            <a:r>
              <a:rPr lang="en-US" sz="2000" dirty="0"/>
              <a:t>The support mount/block also inserts into a socket on the vacuum vessel REC mounting pad.</a:t>
            </a:r>
          </a:p>
          <a:p>
            <a:pPr marL="457200" indent="-457200">
              <a:buFont typeface="+mj-lt"/>
              <a:buAutoNum type="arabicPeriod"/>
            </a:pPr>
            <a:r>
              <a:rPr lang="en-US" sz="2000" dirty="0">
                <a:latin typeface="Arial" panose="020B0604020202020204" pitchFamily="34" charset="0"/>
              </a:rPr>
              <a:t>REC shell and thermal shield </a:t>
            </a:r>
            <a:r>
              <a:rPr lang="en-US" sz="2000" dirty="0" smtClean="0">
                <a:latin typeface="Arial" panose="020B0604020202020204" pitchFamily="34" charset="0"/>
              </a:rPr>
              <a:t>are made concentric </a:t>
            </a:r>
            <a:r>
              <a:rPr lang="en-US" sz="2000" dirty="0">
                <a:latin typeface="Arial" panose="020B0604020202020204" pitchFamily="34" charset="0"/>
              </a:rPr>
              <a:t>to each </a:t>
            </a:r>
            <a:r>
              <a:rPr lang="en-US" sz="2000" dirty="0" smtClean="0">
                <a:latin typeface="Arial" panose="020B0604020202020204" pitchFamily="34" charset="0"/>
              </a:rPr>
              <a:t>other to increase clearance. Shell geometry intact.</a:t>
            </a:r>
          </a:p>
          <a:p>
            <a:pPr marL="457200" indent="-457200">
              <a:buFont typeface="+mj-lt"/>
              <a:buAutoNum type="arabicPeriod"/>
            </a:pPr>
            <a:r>
              <a:rPr lang="en-US" sz="2000" dirty="0" smtClean="0">
                <a:latin typeface="Arial" panose="020B0604020202020204" pitchFamily="34" charset="0"/>
              </a:rPr>
              <a:t>HX moved upstream by 1/2".</a:t>
            </a:r>
          </a:p>
          <a:p>
            <a:pPr marL="457200" indent="-457200">
              <a:buFont typeface="+mj-lt"/>
              <a:buAutoNum type="arabicPeriod"/>
            </a:pPr>
            <a:r>
              <a:rPr lang="en-US" sz="2000" dirty="0"/>
              <a:t>Reroute plumbing due to the move of HX and for simplicity. </a:t>
            </a:r>
          </a:p>
          <a:p>
            <a:pPr marL="457200" indent="-457200">
              <a:buFont typeface="+mj-lt"/>
              <a:buAutoNum type="arabicPeriod"/>
            </a:pPr>
            <a:r>
              <a:rPr lang="en-US" sz="2000" dirty="0"/>
              <a:t>The top pieces of thermal shield are combined into one. </a:t>
            </a:r>
          </a:p>
          <a:p>
            <a:pPr marL="457200" indent="-457200">
              <a:buFont typeface="+mj-lt"/>
              <a:buAutoNum type="arabicPeriod"/>
            </a:pPr>
            <a:r>
              <a:rPr lang="en-US" sz="2000" dirty="0"/>
              <a:t>The female bayonets are switched to </a:t>
            </a:r>
            <a:r>
              <a:rPr lang="en-US" sz="2000" dirty="0" err="1"/>
              <a:t>JLab</a:t>
            </a:r>
            <a:r>
              <a:rPr lang="en-US" sz="2000" dirty="0"/>
              <a:t> traditional design. </a:t>
            </a:r>
          </a:p>
          <a:p>
            <a:pPr marL="457200" indent="-457200">
              <a:buFont typeface="+mj-lt"/>
              <a:buAutoNum type="arabicPeriod"/>
            </a:pPr>
            <a:r>
              <a:rPr lang="en-US" sz="2000" dirty="0"/>
              <a:t>Pipes connecting to the female bayonets are of 3/4” NPS, no more necking down to 1/2“ NPS, no 3/4” to 1/2” reducer. </a:t>
            </a:r>
          </a:p>
          <a:p>
            <a:pPr marL="457200" indent="-457200">
              <a:buFont typeface="+mj-lt"/>
              <a:buAutoNum type="arabicPeriod"/>
            </a:pPr>
            <a:r>
              <a:rPr lang="en-US" sz="2000" dirty="0"/>
              <a:t>Added “pig tail” loops to the pressure tap lines to mitigate the risk of having TAO.</a:t>
            </a:r>
          </a:p>
          <a:p>
            <a:pPr marL="457200" indent="-457200">
              <a:buFont typeface="+mj-lt"/>
              <a:buAutoNum type="arabicPeriod"/>
            </a:pPr>
            <a:r>
              <a:rPr lang="en-US" sz="2000" dirty="0"/>
              <a:t>Added a weld union to a pressure tap line to facilitate welding.</a:t>
            </a:r>
          </a:p>
          <a:p>
            <a:pPr marL="457200" indent="-457200">
              <a:buFont typeface="+mj-lt"/>
              <a:buAutoNum type="arabicPeriod"/>
            </a:pPr>
            <a:r>
              <a:rPr lang="en-US" sz="2000" dirty="0"/>
              <a:t>Five </a:t>
            </a:r>
            <a:r>
              <a:rPr lang="en-US" sz="2000" dirty="0" err="1"/>
              <a:t>Cernox</a:t>
            </a:r>
            <a:r>
              <a:rPr lang="en-US" sz="2000" dirty="0"/>
              <a:t> diodes holders are added</a:t>
            </a:r>
            <a:endParaRPr lang="en-US" sz="2000" dirty="0" smtClean="0"/>
          </a:p>
          <a:p>
            <a:pPr marL="457200" indent="-457200">
              <a:buFont typeface="+mj-lt"/>
              <a:buAutoNum type="arabicPeriod"/>
            </a:pPr>
            <a:endParaRPr lang="en-US" sz="20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29</a:t>
            </a:fld>
            <a:endParaRPr lang="en-US" dirty="0"/>
          </a:p>
        </p:txBody>
      </p:sp>
    </p:spTree>
    <p:extLst>
      <p:ext uri="{BB962C8B-B14F-4D97-AF65-F5344CB8AC3E}">
        <p14:creationId xmlns:p14="http://schemas.microsoft.com/office/powerpoint/2010/main" val="2820786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Requirements</a:t>
            </a:r>
            <a:endParaRPr lang="en-US" dirty="0"/>
          </a:p>
        </p:txBody>
      </p:sp>
      <p:sp>
        <p:nvSpPr>
          <p:cNvPr id="3" name="Content Placeholder 2"/>
          <p:cNvSpPr>
            <a:spLocks noGrp="1"/>
          </p:cNvSpPr>
          <p:nvPr>
            <p:ph idx="1"/>
          </p:nvPr>
        </p:nvSpPr>
        <p:spPr/>
        <p:txBody>
          <a:bodyPr/>
          <a:lstStyle/>
          <a:p>
            <a:pPr>
              <a:spcBef>
                <a:spcPts val="1200"/>
              </a:spcBef>
              <a:spcAft>
                <a:spcPts val="1200"/>
              </a:spcAft>
            </a:pPr>
            <a:r>
              <a:rPr lang="en-US" dirty="0" smtClean="0"/>
              <a:t>Design, fabrication and testing of the supply and return end cans must meet ASME BPVC and B31.3 rules. ASME U-stamp is required for both end cans.</a:t>
            </a:r>
          </a:p>
          <a:p>
            <a:pPr>
              <a:spcBef>
                <a:spcPts val="1200"/>
              </a:spcBef>
              <a:spcAft>
                <a:spcPts val="1200"/>
              </a:spcAft>
            </a:pPr>
            <a:r>
              <a:rPr lang="en-US" dirty="0" smtClean="0"/>
              <a:t>Design pressures and temperatures are detailed in the Engineering section of this report.</a:t>
            </a:r>
          </a:p>
          <a:p>
            <a:pPr>
              <a:spcBef>
                <a:spcPts val="1200"/>
              </a:spcBef>
              <a:spcAft>
                <a:spcPts val="1200"/>
              </a:spcAft>
            </a:pPr>
            <a:r>
              <a:rPr lang="en-US" dirty="0" smtClean="0"/>
              <a:t>End cans shall be designed to be able to maintain structural integrity during shipping, while connected to the rest of the </a:t>
            </a:r>
            <a:r>
              <a:rPr lang="en-US" dirty="0" err="1" smtClean="0"/>
              <a:t>cryomodule</a:t>
            </a:r>
            <a:r>
              <a:rPr lang="en-US" dirty="0" smtClean="0"/>
              <a:t>, from JLAB to ORNL. </a:t>
            </a:r>
          </a:p>
          <a:p>
            <a:pPr>
              <a:spcBef>
                <a:spcPts val="1200"/>
              </a:spcBef>
              <a:spcAft>
                <a:spcPts val="1200"/>
              </a:spcAft>
            </a:pPr>
            <a:r>
              <a:rPr lang="en-US" dirty="0" smtClean="0"/>
              <a:t>End cans, especially the return end can, should have features to facilitate alignment of the interface female bayonets with respect to the male bayonets on the insertion U-tubes. </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383581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slides – List of REC changes </a:t>
            </a:r>
            <a:r>
              <a:rPr lang="en-US" dirty="0" smtClean="0"/>
              <a:t>(Cont’d)</a:t>
            </a:r>
            <a:endParaRPr lang="en-US" dirty="0"/>
          </a:p>
        </p:txBody>
      </p:sp>
      <p:sp>
        <p:nvSpPr>
          <p:cNvPr id="3" name="Content Placeholder 2"/>
          <p:cNvSpPr>
            <a:spLocks noGrp="1"/>
          </p:cNvSpPr>
          <p:nvPr>
            <p:ph idx="1"/>
          </p:nvPr>
        </p:nvSpPr>
        <p:spPr>
          <a:xfrm>
            <a:off x="308918" y="966055"/>
            <a:ext cx="8464379" cy="5381694"/>
          </a:xfrm>
        </p:spPr>
        <p:txBody>
          <a:bodyPr>
            <a:normAutofit/>
          </a:bodyPr>
          <a:lstStyle/>
          <a:p>
            <a:pPr marL="457200" indent="-457200">
              <a:buFont typeface="+mj-lt"/>
              <a:buAutoNum type="arabicPeriod" startAt="12"/>
            </a:pPr>
            <a:r>
              <a:rPr lang="en-US" sz="2000" dirty="0"/>
              <a:t>Lifting lugs added. A tapped hole on the support link is added so a 3-point lift can be carried out</a:t>
            </a:r>
            <a:r>
              <a:rPr lang="en-US" sz="2000" dirty="0" smtClean="0"/>
              <a:t>.</a:t>
            </a:r>
          </a:p>
          <a:p>
            <a:pPr marL="457200" indent="-457200">
              <a:buFont typeface="+mj-lt"/>
              <a:buAutoNum type="arabicPeriod" startAt="12"/>
            </a:pPr>
            <a:r>
              <a:rPr lang="en-US" sz="2000" dirty="0"/>
              <a:t>Added a structural support to the HX to resist beam axis shipping load. </a:t>
            </a:r>
          </a:p>
          <a:p>
            <a:pPr marL="457200" indent="-457200">
              <a:buFont typeface="+mj-lt"/>
              <a:buAutoNum type="arabicPeriod" startAt="12"/>
            </a:pPr>
            <a:r>
              <a:rPr lang="en-US" sz="2000" dirty="0"/>
              <a:t>The vertical long bent rod for HX support is replaced with two straight rods and an offset connector. The other rod is relocated for more clearance</a:t>
            </a:r>
            <a:r>
              <a:rPr lang="en-US" sz="2000" dirty="0" smtClean="0"/>
              <a:t>.</a:t>
            </a:r>
          </a:p>
          <a:p>
            <a:pPr marL="457200" indent="-457200">
              <a:buFont typeface="+mj-lt"/>
              <a:buAutoNum type="arabicPeriod" startAt="12"/>
            </a:pPr>
            <a:r>
              <a:rPr lang="en-US" sz="2000" dirty="0"/>
              <a:t>Switch the Circle Seal K5120B-10MP-17 non-ASME PRV with a type RXSO 1 ¼ inlet, 1 ¼ outlet safety relief valve for the 17 PSID low pressure relief.   It can be ASME certified. It has a Teflon seat.  This PRV’s location is relocated 0.5” in X direction (in/out of paper</a:t>
            </a:r>
            <a:r>
              <a:rPr lang="en-US" sz="2000" dirty="0" smtClean="0"/>
              <a:t>).</a:t>
            </a:r>
          </a:p>
          <a:p>
            <a:pPr marL="457200" indent="-457200">
              <a:buFont typeface="+mj-lt"/>
              <a:buAutoNum type="arabicPeriod" startAt="12"/>
            </a:pPr>
            <a:r>
              <a:rPr lang="en-US" sz="2000" dirty="0"/>
              <a:t>Pressure transducer manifold adopts the typical CEBAF design to have a 30/30 gauge and VCR connections that will need adapters to the Honeywell pressure transducers that SNS PPU will use</a:t>
            </a:r>
            <a:r>
              <a:rPr lang="en-US" sz="2000" dirty="0" smtClean="0"/>
              <a:t>.</a:t>
            </a:r>
          </a:p>
          <a:p>
            <a:pPr marL="457200" indent="-457200">
              <a:buFont typeface="+mj-lt"/>
              <a:buAutoNum type="arabicPeriod" startAt="12"/>
            </a:pPr>
            <a:r>
              <a:rPr lang="en-US" sz="2000" dirty="0" smtClean="0"/>
              <a:t>Added </a:t>
            </a:r>
            <a:r>
              <a:rPr lang="en-US" sz="2000" dirty="0"/>
              <a:t>4 sets of G-10 standoffs to each of the two side thermal shields near the leading &amp; trailing edges to resist shipping load. </a:t>
            </a:r>
          </a:p>
          <a:p>
            <a:pPr marL="457200" indent="-457200">
              <a:buFont typeface="+mj-lt"/>
              <a:buAutoNum type="arabicPeriod" startAt="12"/>
            </a:pPr>
            <a:endParaRPr lang="en-US" sz="20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30</a:t>
            </a:fld>
            <a:endParaRPr lang="en-US" dirty="0"/>
          </a:p>
        </p:txBody>
      </p:sp>
    </p:spTree>
    <p:extLst>
      <p:ext uri="{BB962C8B-B14F-4D97-AF65-F5344CB8AC3E}">
        <p14:creationId xmlns:p14="http://schemas.microsoft.com/office/powerpoint/2010/main" val="2826908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slides – List of REC changes (Cont’d)</a:t>
            </a:r>
          </a:p>
        </p:txBody>
      </p:sp>
      <p:sp>
        <p:nvSpPr>
          <p:cNvPr id="3" name="Content Placeholder 2"/>
          <p:cNvSpPr>
            <a:spLocks noGrp="1"/>
          </p:cNvSpPr>
          <p:nvPr>
            <p:ph idx="1"/>
          </p:nvPr>
        </p:nvSpPr>
        <p:spPr>
          <a:xfrm>
            <a:off x="308918" y="966055"/>
            <a:ext cx="8464379" cy="5381694"/>
          </a:xfrm>
        </p:spPr>
        <p:txBody>
          <a:bodyPr/>
          <a:lstStyle/>
          <a:p>
            <a:pPr marL="457200" indent="-457200">
              <a:buFont typeface="+mj-lt"/>
              <a:buAutoNum type="arabicPeriod" startAt="18"/>
            </a:pPr>
            <a:r>
              <a:rPr lang="en-US" sz="2000" dirty="0"/>
              <a:t>Removed the aluminum weld protection shield. Resized tubular thermal shield to be larger to increase cryogenic pipe spacing. </a:t>
            </a:r>
          </a:p>
          <a:p>
            <a:pPr marL="457200" indent="-457200">
              <a:buFont typeface="+mj-lt"/>
              <a:buAutoNum type="arabicPeriod" startAt="18"/>
            </a:pPr>
            <a:r>
              <a:rPr lang="en-US" sz="2000" dirty="0"/>
              <a:t>Use spider supports between the bridging tube and its tubular thermal shield. Two of such supports </a:t>
            </a:r>
            <a:r>
              <a:rPr lang="en-US" sz="2000" dirty="0" smtClean="0"/>
              <a:t>have </a:t>
            </a:r>
            <a:r>
              <a:rPr lang="en-US" sz="2000" dirty="0"/>
              <a:t>0.25” </a:t>
            </a:r>
            <a:r>
              <a:rPr lang="en-US" sz="2000" dirty="0" smtClean="0"/>
              <a:t>radial headroom</a:t>
            </a:r>
            <a:r>
              <a:rPr lang="en-US" sz="2000" dirty="0"/>
              <a:t>. Consider adding springs for cushion shipping loads</a:t>
            </a:r>
            <a:r>
              <a:rPr lang="en-US" sz="2000" dirty="0" smtClean="0"/>
              <a:t>.</a:t>
            </a:r>
          </a:p>
          <a:p>
            <a:pPr marL="457200" indent="-457200">
              <a:buFont typeface="+mj-lt"/>
              <a:buAutoNum type="arabicPeriod" startAt="18"/>
            </a:pPr>
            <a:r>
              <a:rPr lang="en-US" sz="2000" dirty="0" smtClean="0"/>
              <a:t>Use 4x G-10 standoffs at the bottom of the box shape thermal shield.</a:t>
            </a:r>
          </a:p>
          <a:p>
            <a:pPr marL="457200" indent="-457200">
              <a:buFont typeface="+mj-lt"/>
              <a:buAutoNum type="arabicPeriod" startAt="18"/>
            </a:pPr>
            <a:r>
              <a:rPr lang="en-US" sz="2000" dirty="0" smtClean="0"/>
              <a:t>Added a copper heat intercept ring to the pressure relief stack pipe. </a:t>
            </a:r>
          </a:p>
          <a:p>
            <a:pPr marL="457200" indent="-457200">
              <a:buFont typeface="+mj-lt"/>
              <a:buAutoNum type="arabicPeriod" startAt="18"/>
            </a:pPr>
            <a:r>
              <a:rPr lang="en-US" sz="2000" dirty="0" smtClean="0"/>
              <a:t>Above the check valve, use a standard 2" tee plus 2" to 1" reducer to mitigate thermal and shipping stress. </a:t>
            </a:r>
          </a:p>
          <a:p>
            <a:pPr marL="457200" indent="-457200">
              <a:buFont typeface="+mj-lt"/>
              <a:buAutoNum type="arabicPeriod" startAt="18"/>
            </a:pPr>
            <a:r>
              <a:rPr lang="en-US" sz="2000" dirty="0" smtClean="0"/>
              <a:t>The long rods lifting the HX are straight now with a connector plate. </a:t>
            </a:r>
          </a:p>
          <a:p>
            <a:pPr marL="457200" indent="-457200">
              <a:buFont typeface="+mj-lt"/>
              <a:buAutoNum type="arabicPeriod" startAt="18"/>
            </a:pPr>
            <a:r>
              <a:rPr lang="en-US" sz="2000" dirty="0" smtClean="0"/>
              <a:t>Added 4 screws to the support link and block to resist weld shrinkage during final assembly.</a:t>
            </a:r>
            <a:endParaRPr lang="en-US" sz="2000" dirty="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31</a:t>
            </a:fld>
            <a:endParaRPr lang="en-US" dirty="0"/>
          </a:p>
        </p:txBody>
      </p:sp>
    </p:spTree>
    <p:extLst>
      <p:ext uri="{BB962C8B-B14F-4D97-AF65-F5344CB8AC3E}">
        <p14:creationId xmlns:p14="http://schemas.microsoft.com/office/powerpoint/2010/main" val="2939889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Overview</a:t>
            </a:r>
            <a:endParaRPr lang="en-US" dirty="0"/>
          </a:p>
        </p:txBody>
      </p:sp>
      <p:sp>
        <p:nvSpPr>
          <p:cNvPr id="3" name="Content Placeholder 2"/>
          <p:cNvSpPr>
            <a:spLocks noGrp="1"/>
          </p:cNvSpPr>
          <p:nvPr>
            <p:ph idx="1"/>
          </p:nvPr>
        </p:nvSpPr>
        <p:spPr/>
        <p:txBody>
          <a:bodyPr/>
          <a:lstStyle/>
          <a:p>
            <a:r>
              <a:rPr lang="en-US" dirty="0" smtClean="0"/>
              <a:t>The end can design is based on that of the </a:t>
            </a:r>
            <a:r>
              <a:rPr lang="en-US" dirty="0"/>
              <a:t>SNS HB Spare </a:t>
            </a:r>
            <a:r>
              <a:rPr lang="en-US" dirty="0" err="1" smtClean="0"/>
              <a:t>Cryomodule</a:t>
            </a:r>
            <a:r>
              <a:rPr lang="en-US" dirty="0" smtClean="0"/>
              <a:t>.</a:t>
            </a:r>
          </a:p>
          <a:p>
            <a:r>
              <a:rPr lang="en-US" dirty="0" smtClean="0"/>
              <a:t>Both end cans adopt </a:t>
            </a:r>
            <a:r>
              <a:rPr lang="en-US" dirty="0" err="1" smtClean="0"/>
              <a:t>obround</a:t>
            </a:r>
            <a:r>
              <a:rPr lang="en-US" dirty="0" smtClean="0"/>
              <a:t> cross section vacuum shell. The shape and dimensions of the shell are kept consistent with SNS HB Spare </a:t>
            </a:r>
            <a:r>
              <a:rPr lang="en-US" dirty="0" err="1" smtClean="0"/>
              <a:t>Cryomodule</a:t>
            </a:r>
            <a:r>
              <a:rPr lang="en-US" dirty="0" smtClean="0"/>
              <a:t> End Cans. </a:t>
            </a:r>
          </a:p>
          <a:p>
            <a:r>
              <a:rPr lang="en-US" dirty="0" smtClean="0"/>
              <a:t>On the bridging/interconnect tubes, bellows and companion flanges are added to permit alignment adjustments.</a:t>
            </a:r>
          </a:p>
          <a:p>
            <a:r>
              <a:rPr lang="en-US" dirty="0" smtClean="0"/>
              <a:t>In the return end can, the heat exchanger position and thermal shield geometry are slightly adjusted to increase the clearance between the 50K and 2K objects. </a:t>
            </a:r>
          </a:p>
          <a:p>
            <a:r>
              <a:rPr lang="en-US" dirty="0" smtClean="0"/>
              <a:t>Engineering work is conducted to verify that the cryogenic pipes and welds can withstand thermal and mechanical loads during cool down, pressurization and transportation.</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2249272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smtClean="0"/>
              <a:t>Overview – Supply End Can Pictorial View</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278939" y="1077836"/>
            <a:ext cx="6171265" cy="5120837"/>
          </a:xfrm>
          <a:prstGeom prst="rect">
            <a:avLst/>
          </a:prstGeom>
        </p:spPr>
      </p:pic>
      <p:sp>
        <p:nvSpPr>
          <p:cNvPr id="7" name="TextBox 6"/>
          <p:cNvSpPr txBox="1"/>
          <p:nvPr/>
        </p:nvSpPr>
        <p:spPr>
          <a:xfrm>
            <a:off x="5821603" y="4704597"/>
            <a:ext cx="2925153" cy="646331"/>
          </a:xfrm>
          <a:prstGeom prst="rect">
            <a:avLst/>
          </a:prstGeom>
          <a:noFill/>
        </p:spPr>
        <p:txBody>
          <a:bodyPr wrap="square" rtlCol="0">
            <a:spAutoFit/>
          </a:bodyPr>
          <a:lstStyle/>
          <a:p>
            <a:r>
              <a:rPr lang="en-US" dirty="0" smtClean="0">
                <a:solidFill>
                  <a:srgbClr val="0000FF"/>
                </a:solidFill>
              </a:rPr>
              <a:t>Bellows and </a:t>
            </a:r>
            <a:r>
              <a:rPr lang="en-US" dirty="0" err="1" smtClean="0">
                <a:solidFill>
                  <a:srgbClr val="0000FF"/>
                </a:solidFill>
              </a:rPr>
              <a:t>o-ring</a:t>
            </a:r>
            <a:r>
              <a:rPr lang="en-US" dirty="0" smtClean="0">
                <a:solidFill>
                  <a:srgbClr val="0000FF"/>
                </a:solidFill>
              </a:rPr>
              <a:t> sealed flanges for alignment</a:t>
            </a:r>
            <a:endParaRPr lang="en-US" dirty="0">
              <a:solidFill>
                <a:srgbClr val="0000FF"/>
              </a:solidFill>
            </a:endParaRPr>
          </a:p>
        </p:txBody>
      </p:sp>
      <p:cxnSp>
        <p:nvCxnSpPr>
          <p:cNvPr id="9" name="Straight Arrow Connector 8"/>
          <p:cNvCxnSpPr/>
          <p:nvPr/>
        </p:nvCxnSpPr>
        <p:spPr>
          <a:xfrm flipH="1">
            <a:off x="5280660" y="4924721"/>
            <a:ext cx="540944" cy="302599"/>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632960" y="4924721"/>
            <a:ext cx="1188643" cy="302599"/>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3679288" y="970216"/>
            <a:ext cx="5167790" cy="2481644"/>
          </a:xfrm>
          <a:prstGeom prst="rect">
            <a:avLst/>
          </a:prstGeom>
        </p:spPr>
      </p:pic>
      <p:sp>
        <p:nvSpPr>
          <p:cNvPr id="16" name="TextBox 15"/>
          <p:cNvSpPr txBox="1"/>
          <p:nvPr/>
        </p:nvSpPr>
        <p:spPr>
          <a:xfrm>
            <a:off x="4456710" y="2124690"/>
            <a:ext cx="2331797" cy="646331"/>
          </a:xfrm>
          <a:prstGeom prst="rect">
            <a:avLst/>
          </a:prstGeom>
          <a:noFill/>
        </p:spPr>
        <p:txBody>
          <a:bodyPr wrap="square" rtlCol="0">
            <a:spAutoFit/>
          </a:bodyPr>
          <a:lstStyle/>
          <a:p>
            <a:r>
              <a:rPr lang="en-US" dirty="0" err="1" smtClean="0">
                <a:solidFill>
                  <a:srgbClr val="0000FF"/>
                </a:solidFill>
              </a:rPr>
              <a:t>Obround</a:t>
            </a:r>
            <a:r>
              <a:rPr lang="en-US" dirty="0" smtClean="0">
                <a:solidFill>
                  <a:srgbClr val="0000FF"/>
                </a:solidFill>
              </a:rPr>
              <a:t> cross section vacuum shell</a:t>
            </a:r>
            <a:endParaRPr lang="en-US" dirty="0">
              <a:solidFill>
                <a:srgbClr val="0000FF"/>
              </a:solidFill>
            </a:endParaRPr>
          </a:p>
        </p:txBody>
      </p:sp>
    </p:spTree>
    <p:extLst>
      <p:ext uri="{BB962C8B-B14F-4D97-AF65-F5344CB8AC3E}">
        <p14:creationId xmlns:p14="http://schemas.microsoft.com/office/powerpoint/2010/main" val="1564908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Overview – </a:t>
            </a:r>
            <a:r>
              <a:rPr lang="en-US" dirty="0" smtClean="0"/>
              <a:t>Return </a:t>
            </a:r>
            <a:r>
              <a:rPr lang="en-US" dirty="0"/>
              <a:t>End Can Pictorial View</a:t>
            </a:r>
          </a:p>
        </p:txBody>
      </p:sp>
      <p:sp>
        <p:nvSpPr>
          <p:cNvPr id="4" name="Slide Number Placeholder 3"/>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3" name="Picture 2"/>
          <p:cNvPicPr>
            <a:picLocks noChangeAspect="1"/>
          </p:cNvPicPr>
          <p:nvPr/>
        </p:nvPicPr>
        <p:blipFill>
          <a:blip r:embed="rId2"/>
          <a:stretch>
            <a:fillRect/>
          </a:stretch>
        </p:blipFill>
        <p:spPr>
          <a:xfrm>
            <a:off x="5381469" y="810540"/>
            <a:ext cx="3451949" cy="5600411"/>
          </a:xfrm>
          <a:prstGeom prst="rect">
            <a:avLst/>
          </a:prstGeom>
        </p:spPr>
      </p:pic>
      <p:pic>
        <p:nvPicPr>
          <p:cNvPr id="6" name="Picture 5"/>
          <p:cNvPicPr>
            <a:picLocks noChangeAspect="1"/>
          </p:cNvPicPr>
          <p:nvPr/>
        </p:nvPicPr>
        <p:blipFill>
          <a:blip r:embed="rId3"/>
          <a:stretch>
            <a:fillRect/>
          </a:stretch>
        </p:blipFill>
        <p:spPr>
          <a:xfrm>
            <a:off x="2752349" y="1034064"/>
            <a:ext cx="3211591" cy="3371935"/>
          </a:xfrm>
          <a:prstGeom prst="rect">
            <a:avLst/>
          </a:prstGeom>
        </p:spPr>
      </p:pic>
      <p:sp>
        <p:nvSpPr>
          <p:cNvPr id="8" name="TextBox 7"/>
          <p:cNvSpPr txBox="1"/>
          <p:nvPr/>
        </p:nvSpPr>
        <p:spPr>
          <a:xfrm>
            <a:off x="869430" y="868608"/>
            <a:ext cx="2521368" cy="369332"/>
          </a:xfrm>
          <a:prstGeom prst="rect">
            <a:avLst/>
          </a:prstGeom>
          <a:noFill/>
        </p:spPr>
        <p:txBody>
          <a:bodyPr wrap="square" rtlCol="0">
            <a:spAutoFit/>
          </a:bodyPr>
          <a:lstStyle/>
          <a:p>
            <a:r>
              <a:rPr lang="en-US" dirty="0" smtClean="0">
                <a:solidFill>
                  <a:srgbClr val="0000FF"/>
                </a:solidFill>
              </a:rPr>
              <a:t>RXSO ASME relief valve</a:t>
            </a:r>
            <a:endParaRPr lang="en-US" dirty="0">
              <a:solidFill>
                <a:srgbClr val="0000FF"/>
              </a:solidFill>
            </a:endParaRPr>
          </a:p>
        </p:txBody>
      </p:sp>
      <p:cxnSp>
        <p:nvCxnSpPr>
          <p:cNvPr id="10" name="Straight Arrow Connector 9"/>
          <p:cNvCxnSpPr/>
          <p:nvPr/>
        </p:nvCxnSpPr>
        <p:spPr>
          <a:xfrm>
            <a:off x="2511991" y="1184223"/>
            <a:ext cx="1220560" cy="599607"/>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25608" y="1204699"/>
            <a:ext cx="2276664" cy="369332"/>
          </a:xfrm>
          <a:prstGeom prst="rect">
            <a:avLst/>
          </a:prstGeom>
          <a:noFill/>
        </p:spPr>
        <p:txBody>
          <a:bodyPr wrap="square" rtlCol="0">
            <a:spAutoFit/>
          </a:bodyPr>
          <a:lstStyle/>
          <a:p>
            <a:r>
              <a:rPr lang="en-US" dirty="0" smtClean="0">
                <a:solidFill>
                  <a:srgbClr val="0000FF"/>
                </a:solidFill>
              </a:rPr>
              <a:t>30/30 pressure gauge</a:t>
            </a:r>
            <a:endParaRPr lang="en-US" dirty="0">
              <a:solidFill>
                <a:srgbClr val="0000FF"/>
              </a:solidFill>
            </a:endParaRPr>
          </a:p>
        </p:txBody>
      </p:sp>
      <p:cxnSp>
        <p:nvCxnSpPr>
          <p:cNvPr id="13" name="Straight Arrow Connector 12"/>
          <p:cNvCxnSpPr/>
          <p:nvPr/>
        </p:nvCxnSpPr>
        <p:spPr>
          <a:xfrm flipH="1">
            <a:off x="4825608" y="1484026"/>
            <a:ext cx="287412" cy="1678274"/>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320487" y="3453348"/>
            <a:ext cx="2497664" cy="2792527"/>
          </a:xfrm>
          <a:prstGeom prst="rect">
            <a:avLst/>
          </a:prstGeom>
        </p:spPr>
      </p:pic>
      <p:sp>
        <p:nvSpPr>
          <p:cNvPr id="12" name="TextBox 11"/>
          <p:cNvSpPr txBox="1"/>
          <p:nvPr/>
        </p:nvSpPr>
        <p:spPr>
          <a:xfrm>
            <a:off x="453469" y="2269672"/>
            <a:ext cx="2521368" cy="646331"/>
          </a:xfrm>
          <a:prstGeom prst="rect">
            <a:avLst/>
          </a:prstGeom>
          <a:noFill/>
        </p:spPr>
        <p:txBody>
          <a:bodyPr wrap="square" rtlCol="0">
            <a:spAutoFit/>
          </a:bodyPr>
          <a:lstStyle/>
          <a:p>
            <a:r>
              <a:rPr lang="en-US" dirty="0" smtClean="0">
                <a:solidFill>
                  <a:srgbClr val="0000FF"/>
                </a:solidFill>
              </a:rPr>
              <a:t>Support block with jacking screws</a:t>
            </a:r>
            <a:endParaRPr lang="en-US" dirty="0">
              <a:solidFill>
                <a:srgbClr val="0000FF"/>
              </a:solidFill>
            </a:endParaRPr>
          </a:p>
        </p:txBody>
      </p:sp>
      <p:cxnSp>
        <p:nvCxnSpPr>
          <p:cNvPr id="14" name="Straight Arrow Connector 13"/>
          <p:cNvCxnSpPr/>
          <p:nvPr/>
        </p:nvCxnSpPr>
        <p:spPr>
          <a:xfrm>
            <a:off x="1191718" y="2855626"/>
            <a:ext cx="629587" cy="1116767"/>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686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 with Other Designs</a:t>
            </a:r>
            <a:endParaRPr lang="en-US" dirty="0"/>
          </a:p>
        </p:txBody>
      </p:sp>
      <p:sp>
        <p:nvSpPr>
          <p:cNvPr id="3" name="Content Placeholder 2"/>
          <p:cNvSpPr>
            <a:spLocks noGrp="1"/>
          </p:cNvSpPr>
          <p:nvPr>
            <p:ph idx="1"/>
          </p:nvPr>
        </p:nvSpPr>
        <p:spPr/>
        <p:txBody>
          <a:bodyPr>
            <a:normAutofit/>
          </a:bodyPr>
          <a:lstStyle/>
          <a:p>
            <a:r>
              <a:rPr lang="en-US" sz="2000" dirty="0" smtClean="0"/>
              <a:t>The end cans connect to the </a:t>
            </a:r>
            <a:r>
              <a:rPr lang="en-US" sz="2000" dirty="0" err="1" smtClean="0"/>
              <a:t>cryomodule’s</a:t>
            </a:r>
            <a:r>
              <a:rPr lang="en-US" sz="2000" dirty="0" smtClean="0"/>
              <a:t> main body in similar manner, i.e. one welded joint and one flange connection.</a:t>
            </a:r>
          </a:p>
          <a:p>
            <a:r>
              <a:rPr lang="en-US" sz="2000" dirty="0" smtClean="0"/>
              <a:t>Connection cryogenic pipes are hosted inside the bridging tubes. </a:t>
            </a:r>
          </a:p>
          <a:p>
            <a:r>
              <a:rPr lang="en-US" sz="2000" dirty="0" smtClean="0"/>
              <a:t>Supply end can has two connection cryogenic pipes and return end can has 5. Pipes will be marked to ease identification during assembly. </a:t>
            </a:r>
            <a:endParaRPr lang="en-US" sz="20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7" name="Picture 6"/>
          <p:cNvPicPr>
            <a:picLocks noChangeAspect="1"/>
          </p:cNvPicPr>
          <p:nvPr/>
        </p:nvPicPr>
        <p:blipFill>
          <a:blip r:embed="rId2"/>
          <a:stretch>
            <a:fillRect/>
          </a:stretch>
        </p:blipFill>
        <p:spPr>
          <a:xfrm>
            <a:off x="1185941" y="2812106"/>
            <a:ext cx="2704006" cy="3429696"/>
          </a:xfrm>
          <a:prstGeom prst="rect">
            <a:avLst/>
          </a:prstGeom>
        </p:spPr>
      </p:pic>
      <p:pic>
        <p:nvPicPr>
          <p:cNvPr id="8" name="Picture 7"/>
          <p:cNvPicPr>
            <a:picLocks noChangeAspect="1"/>
          </p:cNvPicPr>
          <p:nvPr/>
        </p:nvPicPr>
        <p:blipFill>
          <a:blip r:embed="rId3"/>
          <a:stretch>
            <a:fillRect/>
          </a:stretch>
        </p:blipFill>
        <p:spPr>
          <a:xfrm>
            <a:off x="4669117" y="2732513"/>
            <a:ext cx="3038207" cy="3588882"/>
          </a:xfrm>
          <a:prstGeom prst="rect">
            <a:avLst/>
          </a:prstGeom>
        </p:spPr>
      </p:pic>
    </p:spTree>
    <p:extLst>
      <p:ext uri="{BB962C8B-B14F-4D97-AF65-F5344CB8AC3E}">
        <p14:creationId xmlns:p14="http://schemas.microsoft.com/office/powerpoint/2010/main" val="77584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Updates Since PDR</a:t>
            </a:r>
            <a:endParaRPr lang="en-US" dirty="0"/>
          </a:p>
        </p:txBody>
      </p:sp>
      <p:sp>
        <p:nvSpPr>
          <p:cNvPr id="3" name="Content Placeholder 2"/>
          <p:cNvSpPr>
            <a:spLocks noGrp="1"/>
          </p:cNvSpPr>
          <p:nvPr>
            <p:ph idx="1"/>
          </p:nvPr>
        </p:nvSpPr>
        <p:spPr/>
        <p:txBody>
          <a:bodyPr/>
          <a:lstStyle/>
          <a:p>
            <a:r>
              <a:rPr lang="en-US" dirty="0" smtClean="0"/>
              <a:t>Cryogenic pipe flexibility and shipping load analyses are carried out. More details will be given in the Engineering section. </a:t>
            </a:r>
          </a:p>
          <a:p>
            <a:r>
              <a:rPr lang="en-US" dirty="0" smtClean="0"/>
              <a:t>According to the flexibility analysis, rigid connections between the bridging tube’s thermal shield and </a:t>
            </a:r>
            <a:r>
              <a:rPr lang="en-US" dirty="0" err="1" smtClean="0"/>
              <a:t>obround</a:t>
            </a:r>
            <a:r>
              <a:rPr lang="en-US" dirty="0" smtClean="0"/>
              <a:t> box’s thermal shield shall be avoided, especially for the REC. </a:t>
            </a:r>
          </a:p>
          <a:p>
            <a:pPr lvl="1"/>
            <a:r>
              <a:rPr lang="en-US" dirty="0" smtClean="0"/>
              <a:t>Make sure there is a clearance between the tubular and box shields</a:t>
            </a:r>
          </a:p>
          <a:p>
            <a:pPr lvl="1"/>
            <a:r>
              <a:rPr lang="en-US" dirty="0" smtClean="0"/>
              <a:t>Use braided copper </a:t>
            </a:r>
            <a:r>
              <a:rPr lang="en-US" dirty="0"/>
              <a:t>wire instead of solid copper </a:t>
            </a:r>
            <a:r>
              <a:rPr lang="en-US" dirty="0" smtClean="0"/>
              <a:t>straps.</a:t>
            </a:r>
            <a:endParaRPr lang="en-US" dirty="0"/>
          </a:p>
          <a:p>
            <a:r>
              <a:rPr lang="en-US" dirty="0" smtClean="0"/>
              <a:t>Planned changes in the end cans are now implemented. There are a few changes that were not introduced during the PDR. A list of end can changes are attached as back up slides.</a:t>
            </a:r>
          </a:p>
          <a:p>
            <a:r>
              <a:rPr lang="en-US" dirty="0" smtClean="0"/>
              <a:t>Drawing packages are prepared and being signed off.</a:t>
            </a:r>
          </a:p>
          <a:p>
            <a:pPr marL="0" indent="0">
              <a:buNone/>
            </a:pPr>
            <a:r>
              <a:rPr lang="en-US" dirty="0" smtClean="0"/>
              <a:t> </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1476378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 Pressure System Requirements</a:t>
            </a:r>
            <a:endParaRPr lang="en-US" dirty="0"/>
          </a:p>
        </p:txBody>
      </p:sp>
      <p:sp>
        <p:nvSpPr>
          <p:cNvPr id="3" name="Content Placeholder 2"/>
          <p:cNvSpPr>
            <a:spLocks noGrp="1"/>
          </p:cNvSpPr>
          <p:nvPr>
            <p:ph idx="1"/>
          </p:nvPr>
        </p:nvSpPr>
        <p:spPr/>
        <p:txBody>
          <a:bodyPr/>
          <a:lstStyle/>
          <a:p>
            <a:pPr marL="0" indent="0">
              <a:buNone/>
            </a:pPr>
            <a:r>
              <a:rPr lang="en-US" b="1" dirty="0" smtClean="0"/>
              <a:t>Pressure system design parameters</a:t>
            </a:r>
          </a:p>
          <a:p>
            <a:pPr marL="0" indent="0">
              <a:buNone/>
            </a:pP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734355" y="1417514"/>
            <a:ext cx="6820852" cy="4448796"/>
          </a:xfrm>
          <a:prstGeom prst="rect">
            <a:avLst/>
          </a:prstGeom>
        </p:spPr>
      </p:pic>
      <p:sp>
        <p:nvSpPr>
          <p:cNvPr id="6" name="TextBox 5"/>
          <p:cNvSpPr txBox="1"/>
          <p:nvPr/>
        </p:nvSpPr>
        <p:spPr>
          <a:xfrm>
            <a:off x="442210" y="5936106"/>
            <a:ext cx="6483246" cy="369332"/>
          </a:xfrm>
          <a:prstGeom prst="rect">
            <a:avLst/>
          </a:prstGeom>
          <a:noFill/>
        </p:spPr>
        <p:txBody>
          <a:bodyPr wrap="square" rtlCol="0">
            <a:spAutoFit/>
          </a:bodyPr>
          <a:lstStyle/>
          <a:p>
            <a:r>
              <a:rPr lang="en-US" dirty="0" smtClean="0">
                <a:solidFill>
                  <a:srgbClr val="C00000"/>
                </a:solidFill>
              </a:rPr>
              <a:t>Code compliance: ASME B31.3, normal fluid service</a:t>
            </a:r>
            <a:endParaRPr lang="en-US" dirty="0">
              <a:solidFill>
                <a:srgbClr val="C00000"/>
              </a:solidFill>
            </a:endParaRPr>
          </a:p>
        </p:txBody>
      </p:sp>
    </p:spTree>
    <p:extLst>
      <p:ext uri="{BB962C8B-B14F-4D97-AF65-F5344CB8AC3E}">
        <p14:creationId xmlns:p14="http://schemas.microsoft.com/office/powerpoint/2010/main" val="2825985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11279</TotalTime>
  <Words>2378</Words>
  <Application>Microsoft Office PowerPoint</Application>
  <PresentationFormat>On-screen Show (4:3)</PresentationFormat>
  <Paragraphs>209</Paragraphs>
  <Slides>31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.PingFangSC-Regular</vt:lpstr>
      <vt:lpstr>Arial</vt:lpstr>
      <vt:lpstr>Calibri</vt:lpstr>
      <vt:lpstr>PingFangSC-Regular</vt:lpstr>
      <vt:lpstr>Office Theme</vt:lpstr>
      <vt:lpstr>SNS PPU CRYOMODULE FDR</vt:lpstr>
      <vt:lpstr>Outline</vt:lpstr>
      <vt:lpstr>Technical Requirements</vt:lpstr>
      <vt:lpstr>Design Overview</vt:lpstr>
      <vt:lpstr>Design Overview – Supply End Can Pictorial View</vt:lpstr>
      <vt:lpstr>Design Overview – Return End Can Pictorial View</vt:lpstr>
      <vt:lpstr>Interface with Other Designs</vt:lpstr>
      <vt:lpstr>Updates Since PDR</vt:lpstr>
      <vt:lpstr>Engineering – Pressure System Requirements</vt:lpstr>
      <vt:lpstr>Engineering – Shipping Loads for Design</vt:lpstr>
      <vt:lpstr>Engineering – Analysis Model</vt:lpstr>
      <vt:lpstr>Engineering – Analysis Model Details</vt:lpstr>
      <vt:lpstr>Engineering – Flexibility and Shipping Analyses</vt:lpstr>
      <vt:lpstr>Engineering – End Can Temperatures</vt:lpstr>
      <vt:lpstr>Engineering – Supply End Can Thermal Contraction</vt:lpstr>
      <vt:lpstr>Engineering – Return End Can Thermal Contraction</vt:lpstr>
      <vt:lpstr>Engineering – Thermal Stress</vt:lpstr>
      <vt:lpstr>Engineering – Thermal Stress</vt:lpstr>
      <vt:lpstr>Engineering – Pressure Stress</vt:lpstr>
      <vt:lpstr>Engineering – Shipping Stress</vt:lpstr>
      <vt:lpstr>Engineering – Weld Strength Revisit</vt:lpstr>
      <vt:lpstr>Engineering – Weld Analysis Example</vt:lpstr>
      <vt:lpstr>SOW and Procurement Plan</vt:lpstr>
      <vt:lpstr>Plans to Finish</vt:lpstr>
      <vt:lpstr>PowerPoint Presentation</vt:lpstr>
      <vt:lpstr>Backups</vt:lpstr>
      <vt:lpstr>Back up slides – List of SEC Changes</vt:lpstr>
      <vt:lpstr>Back up slides – List of SEC changes (Cont’d)</vt:lpstr>
      <vt:lpstr>Back up slides – List of REC changes </vt:lpstr>
      <vt:lpstr>Back up slides – List of REC changes (Cont’d)</vt:lpstr>
      <vt:lpstr>Back up slides – List of REC changes (Cont’d)</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Wiseman</dc:creator>
  <cp:lastModifiedBy>Mark Wiseman</cp:lastModifiedBy>
  <cp:revision>155</cp:revision>
  <cp:lastPrinted>2019-02-01T19:06:16Z</cp:lastPrinted>
  <dcterms:created xsi:type="dcterms:W3CDTF">2018-02-23T14:29:02Z</dcterms:created>
  <dcterms:modified xsi:type="dcterms:W3CDTF">2019-06-07T19:31:22Z</dcterms:modified>
</cp:coreProperties>
</file>