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66" r:id="rId4"/>
    <p:sldId id="277" r:id="rId5"/>
    <p:sldId id="279" r:id="rId6"/>
    <p:sldId id="278" r:id="rId7"/>
    <p:sldId id="280" r:id="rId8"/>
    <p:sldId id="270" r:id="rId9"/>
    <p:sldId id="276" r:id="rId10"/>
    <p:sldId id="271" r:id="rId11"/>
    <p:sldId id="274" r:id="rId12"/>
    <p:sldId id="275" r:id="rId13"/>
    <p:sldId id="265" r:id="rId14"/>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6" autoAdjust="0"/>
    <p:restoredTop sz="96408" autoAdjust="0"/>
  </p:normalViewPr>
  <p:slideViewPr>
    <p:cSldViewPr snapToGrid="0" snapToObjects="1">
      <p:cViewPr varScale="1">
        <p:scale>
          <a:sx n="113" d="100"/>
          <a:sy n="113" d="100"/>
        </p:scale>
        <p:origin x="828" y="114"/>
      </p:cViewPr>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2611"/>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34969" y="0"/>
            <a:ext cx="3010323" cy="462611"/>
          </a:xfrm>
          <a:prstGeom prst="rect">
            <a:avLst/>
          </a:prstGeom>
        </p:spPr>
        <p:txBody>
          <a:bodyPr vert="horz" lIns="92382" tIns="46191" rIns="92382" bIns="46191" rtlCol="0"/>
          <a:lstStyle>
            <a:lvl1pPr algn="r">
              <a:defRPr sz="1200"/>
            </a:lvl1pPr>
          </a:lstStyle>
          <a:p>
            <a:fld id="{AF8F3527-BB28-884B-A511-C22C3DCF5453}" type="datetimeFigureOut">
              <a:rPr lang="en-US" smtClean="0"/>
              <a:t>6/7/2019</a:t>
            </a:fld>
            <a:endParaRPr lang="en-US"/>
          </a:p>
        </p:txBody>
      </p:sp>
      <p:sp>
        <p:nvSpPr>
          <p:cNvPr id="4" name="Slide Image Placeholder 3"/>
          <p:cNvSpPr>
            <a:spLocks noGrp="1" noRot="1" noChangeAspect="1"/>
          </p:cNvSpPr>
          <p:nvPr>
            <p:ph type="sldImg" idx="2"/>
          </p:nvPr>
        </p:nvSpPr>
        <p:spPr>
          <a:xfrm>
            <a:off x="1398588" y="1152525"/>
            <a:ext cx="4149725" cy="3111500"/>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4690" y="4437221"/>
            <a:ext cx="5557520" cy="3630454"/>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2610"/>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3" cy="462610"/>
          </a:xfrm>
          <a:prstGeom prst="rect">
            <a:avLst/>
          </a:prstGeom>
        </p:spPr>
        <p:txBody>
          <a:bodyPr vert="horz" lIns="92382" tIns="46191" rIns="92382" bIns="46191"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1127" y="2989447"/>
            <a:ext cx="3225064" cy="3292125"/>
          </a:xfrm>
          <a:prstGeom prst="rect">
            <a:avLst/>
          </a:prstGeom>
        </p:spPr>
      </p:pic>
      <p:pic>
        <p:nvPicPr>
          <p:cNvPr id="4" name="Picture 3"/>
          <p:cNvPicPr>
            <a:picLocks noChangeAspect="1"/>
          </p:cNvPicPr>
          <p:nvPr userDrawn="1"/>
        </p:nvPicPr>
        <p:blipFill>
          <a:blip r:embed="rId4"/>
          <a:stretch>
            <a:fillRect/>
          </a:stretch>
        </p:blipFill>
        <p:spPr>
          <a:xfrm>
            <a:off x="0" y="0"/>
            <a:ext cx="9144000" cy="1282700"/>
          </a:xfrm>
          <a:prstGeom prst="rect">
            <a:avLst/>
          </a:prstGeom>
        </p:spPr>
      </p:pic>
      <p:pic>
        <p:nvPicPr>
          <p:cNvPr id="23" name="Pictur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7937298" cy="617838"/>
          </a:xfrm>
        </p:spPr>
        <p:txBody>
          <a:bodyPr anchor="b">
            <a:noAutofit/>
          </a:bodyPr>
          <a:lstStyle>
            <a:lvl1pPr algn="l">
              <a:defRPr sz="2800" b="1" cap="none" baseline="0">
                <a:latin typeface="Arial" charset="0"/>
              </a:defRPr>
            </a:lvl1pPr>
          </a:lstStyle>
          <a:p>
            <a:r>
              <a:rPr lang="en-US" dirty="0" smtClean="0"/>
              <a:t>PROTON POWER UPGRADE (PPU) PROJECT</a:t>
            </a:r>
            <a:endParaRPr lang="en-US" dirty="0"/>
          </a:p>
        </p:txBody>
      </p:sp>
      <p:sp>
        <p:nvSpPr>
          <p:cNvPr id="3" name="Subtitle 2"/>
          <p:cNvSpPr>
            <a:spLocks noGrp="1"/>
          </p:cNvSpPr>
          <p:nvPr>
            <p:ph type="subTitle" idx="1" hasCustomPrompt="1"/>
          </p:nvPr>
        </p:nvSpPr>
        <p:spPr>
          <a:xfrm>
            <a:off x="332387" y="1720792"/>
            <a:ext cx="4051834" cy="324667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 Here</a:t>
            </a:r>
            <a:endParaRPr lang="en-US" dirty="0"/>
          </a:p>
        </p:txBody>
      </p:sp>
      <p:pic>
        <p:nvPicPr>
          <p:cNvPr id="27" name="Picture 2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smtClean="0"/>
              <a:t>Click icon to add picture</a:t>
            </a:r>
            <a:endParaRPr lang="en-US" dirty="0"/>
          </a:p>
        </p:txBody>
      </p:sp>
      <p:sp>
        <p:nvSpPr>
          <p:cNvPr id="15" name="Text Placeholder 14"/>
          <p:cNvSpPr>
            <a:spLocks noGrp="1"/>
          </p:cNvSpPr>
          <p:nvPr>
            <p:ph type="body" sz="quarter" idx="14" hasCustomPrompt="1"/>
          </p:nvPr>
        </p:nvSpPr>
        <p:spPr>
          <a:xfrm>
            <a:off x="332387" y="5126730"/>
            <a:ext cx="4051834" cy="420862"/>
          </a:xfrm>
        </p:spPr>
        <p:txBody>
          <a:bodyPr>
            <a:normAutofit/>
          </a:bodyPr>
          <a:lstStyle>
            <a:lvl1pPr marL="0" indent="0">
              <a:buFontTx/>
              <a:buNone/>
              <a:defRPr sz="2200" baseline="0">
                <a:solidFill>
                  <a:schemeClr val="accent6"/>
                </a:solidFill>
              </a:defRPr>
            </a:lvl1pPr>
          </a:lstStyle>
          <a:p>
            <a:pPr lvl="0"/>
            <a:r>
              <a:rPr lang="en-US" dirty="0" smtClean="0"/>
              <a:t>Author</a:t>
            </a:r>
            <a:endParaRPr lang="en-US" dirty="0"/>
          </a:p>
        </p:txBody>
      </p:sp>
      <p:sp>
        <p:nvSpPr>
          <p:cNvPr id="8" name="Date Placeholder 7"/>
          <p:cNvSpPr>
            <a:spLocks noGrp="1"/>
          </p:cNvSpPr>
          <p:nvPr>
            <p:ph type="dt" sz="half" idx="15"/>
          </p:nvPr>
        </p:nvSpPr>
        <p:spPr>
          <a:xfrm>
            <a:off x="333244" y="5611326"/>
            <a:ext cx="2057400" cy="365125"/>
          </a:xfrm>
        </p:spPr>
        <p:txBody>
          <a:bodyPr/>
          <a:lstStyle>
            <a:lvl1pPr>
              <a:defRPr>
                <a:solidFill>
                  <a:schemeClr val="tx1"/>
                </a:solidFill>
              </a:defRPr>
            </a:lvl1pPr>
          </a:lstStyle>
          <a:p>
            <a:r>
              <a:rPr lang="en-US" smtClean="0"/>
              <a:t>June 10, 2019</a:t>
            </a:r>
            <a:endParaRPr lang="en-US" dirty="0"/>
          </a:p>
        </p:txBody>
      </p:sp>
      <p:pic>
        <p:nvPicPr>
          <p:cNvPr id="7" name="Picture 6"/>
          <p:cNvPicPr>
            <a:picLocks noChangeAspect="1"/>
          </p:cNvPicPr>
          <p:nvPr userDrawn="1"/>
        </p:nvPicPr>
        <p:blipFill>
          <a:blip r:embed="rId8"/>
          <a:stretch>
            <a:fillRect/>
          </a:stretch>
        </p:blipFill>
        <p:spPr>
          <a:xfrm>
            <a:off x="2802707" y="6422484"/>
            <a:ext cx="3407959" cy="34750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1127" y="2989447"/>
            <a:ext cx="3225064" cy="3292125"/>
          </a:xfrm>
          <a:prstGeom prst="rect">
            <a:avLst/>
          </a:prstGeom>
        </p:spPr>
      </p:pic>
      <p:pic>
        <p:nvPicPr>
          <p:cNvPr id="4" name="Picture 3"/>
          <p:cNvPicPr>
            <a:picLocks noChangeAspect="1"/>
          </p:cNvPicPr>
          <p:nvPr userDrawn="1"/>
        </p:nvPicPr>
        <p:blipFill>
          <a:blip r:embed="rId4"/>
          <a:stretch>
            <a:fillRect/>
          </a:stretch>
        </p:blipFill>
        <p:spPr>
          <a:xfrm>
            <a:off x="0" y="0"/>
            <a:ext cx="9144000" cy="1282700"/>
          </a:xfrm>
          <a:prstGeom prst="rect">
            <a:avLst/>
          </a:prstGeom>
        </p:spPr>
      </p:pic>
      <p:pic>
        <p:nvPicPr>
          <p:cNvPr id="23" name="Pictur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97838" y="6307136"/>
            <a:ext cx="1720202" cy="557060"/>
          </a:xfrm>
          <a:prstGeom prst="rect">
            <a:avLst/>
          </a:prstGeom>
        </p:spPr>
      </p:pic>
      <p:sp>
        <p:nvSpPr>
          <p:cNvPr id="2" name="Title 1"/>
          <p:cNvSpPr>
            <a:spLocks noGrp="1"/>
          </p:cNvSpPr>
          <p:nvPr>
            <p:ph type="ctrTitle" hasCustomPrompt="1"/>
          </p:nvPr>
        </p:nvSpPr>
        <p:spPr>
          <a:xfrm>
            <a:off x="332386" y="505595"/>
            <a:ext cx="5774500" cy="617838"/>
          </a:xfrm>
        </p:spPr>
        <p:txBody>
          <a:bodyPr anchor="b">
            <a:noAutofit/>
          </a:bodyPr>
          <a:lstStyle>
            <a:lvl1pPr algn="l">
              <a:defRPr sz="3000" b="1" cap="none" baseline="0">
                <a:latin typeface="Arial" charset="0"/>
              </a:defRPr>
            </a:lvl1pPr>
          </a:lstStyle>
          <a:p>
            <a:r>
              <a:rPr lang="en-US" smtClean="0"/>
              <a:t>Questions?</a:t>
            </a:r>
            <a:endParaRPr lang="en-US" dirty="0"/>
          </a:p>
        </p:txBody>
      </p:sp>
      <p:pic>
        <p:nvPicPr>
          <p:cNvPr id="27" name="Picture 2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99991" y="1725953"/>
            <a:ext cx="4236099" cy="3821639"/>
          </a:xfrm>
          <a:solidFill>
            <a:schemeClr val="accent2"/>
          </a:solidFill>
        </p:spPr>
        <p:txBody>
          <a:bodyPr/>
          <a:lstStyle/>
          <a:p>
            <a:r>
              <a:rPr lang="en-US" smtClean="0"/>
              <a:t>Click icon to add picture</a:t>
            </a:r>
            <a:endParaRPr lang="en-US" dirty="0"/>
          </a:p>
        </p:txBody>
      </p:sp>
      <p:sp>
        <p:nvSpPr>
          <p:cNvPr id="15" name="Text Placeholder 14"/>
          <p:cNvSpPr>
            <a:spLocks noGrp="1"/>
          </p:cNvSpPr>
          <p:nvPr>
            <p:ph type="body" sz="quarter" idx="14" hasCustomPrompt="1"/>
          </p:nvPr>
        </p:nvSpPr>
        <p:spPr>
          <a:xfrm>
            <a:off x="6106886" y="849093"/>
            <a:ext cx="2898321" cy="277582"/>
          </a:xfrm>
        </p:spPr>
        <p:txBody>
          <a:bodyPr>
            <a:normAutofit/>
          </a:bodyPr>
          <a:lstStyle>
            <a:lvl1pPr marL="0" indent="0">
              <a:buFontTx/>
              <a:buNone/>
              <a:defRPr sz="1200" b="0" baseline="0">
                <a:solidFill>
                  <a:srgbClr val="C00000"/>
                </a:solidFill>
              </a:defRPr>
            </a:lvl1pPr>
          </a:lstStyle>
          <a:p>
            <a:pPr lvl="0"/>
            <a:r>
              <a:rPr lang="en-US" dirty="0" smtClean="0"/>
              <a:t>Contact</a:t>
            </a:r>
          </a:p>
        </p:txBody>
      </p:sp>
      <p:sp>
        <p:nvSpPr>
          <p:cNvPr id="14" name="Text Placeholder 14"/>
          <p:cNvSpPr>
            <a:spLocks noGrp="1"/>
          </p:cNvSpPr>
          <p:nvPr>
            <p:ph type="body" sz="quarter" idx="16" hasCustomPrompt="1"/>
          </p:nvPr>
        </p:nvSpPr>
        <p:spPr>
          <a:xfrm>
            <a:off x="6106886" y="156701"/>
            <a:ext cx="2898321" cy="632002"/>
          </a:xfrm>
        </p:spPr>
        <p:txBody>
          <a:bodyPr>
            <a:normAutofit/>
          </a:bodyPr>
          <a:lstStyle>
            <a:lvl1pPr marL="0" indent="0">
              <a:buFontTx/>
              <a:buNone/>
              <a:defRPr sz="1400" b="1" baseline="0">
                <a:solidFill>
                  <a:schemeClr val="accent6"/>
                </a:solidFill>
              </a:defRPr>
            </a:lvl1pPr>
          </a:lstStyle>
          <a:p>
            <a:pPr lvl="0"/>
            <a:r>
              <a:rPr lang="en-US" dirty="0" smtClean="0"/>
              <a:t>Author</a:t>
            </a:r>
          </a:p>
          <a:p>
            <a:pPr lvl="0"/>
            <a:r>
              <a:rPr lang="en-US" dirty="0" smtClean="0"/>
              <a:t>Title</a:t>
            </a:r>
            <a:endParaRPr lang="en-US" dirty="0"/>
          </a:p>
        </p:txBody>
      </p:sp>
      <p:sp>
        <p:nvSpPr>
          <p:cNvPr id="16" name="Text Placeholder 6"/>
          <p:cNvSpPr>
            <a:spLocks noGrp="1"/>
          </p:cNvSpPr>
          <p:nvPr>
            <p:ph type="body" sz="quarter" idx="17" hasCustomPrompt="1"/>
          </p:nvPr>
        </p:nvSpPr>
        <p:spPr>
          <a:xfrm>
            <a:off x="318638" y="1726357"/>
            <a:ext cx="4098242" cy="3861333"/>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smtClean="0"/>
              <a:t>Agenda Topics Covered: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Slide Number Placeholder 5"/>
          <p:cNvSpPr txBox="1">
            <a:spLocks/>
          </p:cNvSpPr>
          <p:nvPr userDrawn="1"/>
        </p:nvSpPr>
        <p:spPr>
          <a:xfrm>
            <a:off x="4303921" y="6478146"/>
            <a:ext cx="536158" cy="303364"/>
          </a:xfrm>
          <a:prstGeom prst="rect">
            <a:avLst/>
          </a:prstGeom>
        </p:spPr>
        <p:txBody>
          <a:bodyPr vert="horz" lIns="91440" tIns="45720" rIns="91440" bIns="45720" rtlCol="0" anchor="ctr"/>
          <a:lstStyle>
            <a:defPPr>
              <a:defRPr lang="en-US"/>
            </a:defPPr>
            <a:lvl1pPr marL="0" algn="ctr" defTabSz="914400" rtl="0" eaLnBrk="1" latinLnBrk="0" hangingPunct="1">
              <a:defRPr sz="1000" kern="1200"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1C93C-5050-FC42-8F10-D22D4F119D13}" type="slidenum">
              <a:rPr lang="en-US" smtClean="0"/>
              <a:pPr/>
              <a:t>‹#›</a:t>
            </a:fld>
            <a:endParaRPr lang="en-US" dirty="0"/>
          </a:p>
        </p:txBody>
      </p:sp>
      <p:pic>
        <p:nvPicPr>
          <p:cNvPr id="17" name="Picture 16"/>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8638" y="6434800"/>
            <a:ext cx="3405505" cy="34671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8919" y="966055"/>
            <a:ext cx="846437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3"/>
          <a:stretch>
            <a:fillRect/>
          </a:stretch>
        </p:blipFill>
        <p:spPr>
          <a:xfrm>
            <a:off x="308919" y="6430343"/>
            <a:ext cx="3407959" cy="3475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3"/>
          </p:nvPr>
        </p:nvSpPr>
        <p:spPr>
          <a:xfrm>
            <a:off x="4686300" y="966055"/>
            <a:ext cx="408699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8918" y="6445663"/>
            <a:ext cx="3405505" cy="346710"/>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23744" y="983116"/>
            <a:ext cx="4148781" cy="2381250"/>
          </a:xfrm>
          <a:solidFill>
            <a:schemeClr val="accent2"/>
          </a:solidFill>
        </p:spPr>
        <p:txBody>
          <a:bodyPr/>
          <a:lstStyle/>
          <a:p>
            <a:r>
              <a:rPr lang="en-US" smtClean="0"/>
              <a:t>Click icon to add picture</a:t>
            </a:r>
            <a:endParaRPr lang="en-US"/>
          </a:p>
        </p:txBody>
      </p:sp>
      <p:sp>
        <p:nvSpPr>
          <p:cNvPr id="12" name="Content Placeholder 2"/>
          <p:cNvSpPr>
            <a:spLocks noGrp="1"/>
          </p:cNvSpPr>
          <p:nvPr>
            <p:ph idx="14"/>
          </p:nvPr>
        </p:nvSpPr>
        <p:spPr>
          <a:xfrm>
            <a:off x="4623744" y="3439834"/>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8918" y="6445663"/>
            <a:ext cx="3405505" cy="346710"/>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8918" y="3439833"/>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smtClean="0"/>
              <a:t>Click icon to add picture</a:t>
            </a:r>
            <a:endParaRPr lang="en-US"/>
          </a:p>
        </p:txBody>
      </p:sp>
      <p:sp>
        <p:nvSpPr>
          <p:cNvPr id="12" name="Content Placeholder 2"/>
          <p:cNvSpPr>
            <a:spLocks noGrp="1"/>
          </p:cNvSpPr>
          <p:nvPr>
            <p:ph idx="14"/>
          </p:nvPr>
        </p:nvSpPr>
        <p:spPr>
          <a:xfrm>
            <a:off x="4623744" y="983116"/>
            <a:ext cx="4148781" cy="5364633"/>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8919" y="6445663"/>
            <a:ext cx="3405505" cy="346710"/>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86300" y="983116"/>
            <a:ext cx="4086225" cy="2381250"/>
          </a:xfrm>
          <a:solidFill>
            <a:schemeClr val="accent2"/>
          </a:solidFill>
        </p:spPr>
        <p:txBody>
          <a:bodyPr/>
          <a:lstStyle/>
          <a:p>
            <a:r>
              <a:rPr lang="en-US" smtClean="0"/>
              <a:t>Click icon to add picture</a:t>
            </a:r>
            <a:endParaRPr lang="en-US"/>
          </a:p>
        </p:txBody>
      </p:sp>
      <p:sp>
        <p:nvSpPr>
          <p:cNvPr id="11" name="Picture Placeholder 9"/>
          <p:cNvSpPr>
            <a:spLocks noGrp="1"/>
          </p:cNvSpPr>
          <p:nvPr>
            <p:ph type="pic" sz="quarter" idx="14"/>
          </p:nvPr>
        </p:nvSpPr>
        <p:spPr>
          <a:xfrm>
            <a:off x="4686300" y="3595166"/>
            <a:ext cx="4086225" cy="2381250"/>
          </a:xfrm>
          <a:solidFill>
            <a:schemeClr val="accent2"/>
          </a:solidFill>
        </p:spPr>
        <p:txBody>
          <a:bodyPr/>
          <a:lstStyle/>
          <a:p>
            <a:r>
              <a:rPr lang="en-US" smtClean="0"/>
              <a:t>Click icon to add picture</a:t>
            </a:r>
            <a:endParaRPr lang="en-US"/>
          </a:p>
        </p:txBody>
      </p:sp>
      <p:pic>
        <p:nvPicPr>
          <p:cNvPr id="12" name="Picture 1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8919" y="6445663"/>
            <a:ext cx="3405505" cy="346710"/>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624516"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086225" cy="2381250"/>
          </a:xfrm>
          <a:solidFill>
            <a:schemeClr val="accent2"/>
          </a:solidFill>
        </p:spPr>
        <p:txBody>
          <a:bodyPr/>
          <a:lstStyle/>
          <a:p>
            <a:r>
              <a:rPr lang="en-US" smtClean="0"/>
              <a:t>Click icon to add picture</a:t>
            </a:r>
            <a:endParaRPr lang="en-US" dirty="0"/>
          </a:p>
        </p:txBody>
      </p:sp>
      <p:sp>
        <p:nvSpPr>
          <p:cNvPr id="11" name="Picture Placeholder 9"/>
          <p:cNvSpPr>
            <a:spLocks noGrp="1"/>
          </p:cNvSpPr>
          <p:nvPr>
            <p:ph type="pic" sz="quarter" idx="14"/>
          </p:nvPr>
        </p:nvSpPr>
        <p:spPr>
          <a:xfrm>
            <a:off x="308918" y="3595166"/>
            <a:ext cx="4086225" cy="2381250"/>
          </a:xfrm>
          <a:solidFill>
            <a:schemeClr val="accent2"/>
          </a:solidFill>
        </p:spPr>
        <p:txBody>
          <a:bodyPr/>
          <a:lstStyle/>
          <a:p>
            <a:r>
              <a:rPr lang="en-US" smtClean="0"/>
              <a:t>Click icon to add picture</a:t>
            </a:r>
            <a:endParaRPr lang="en-US"/>
          </a:p>
        </p:txBody>
      </p:sp>
      <p:pic>
        <p:nvPicPr>
          <p:cNvPr id="12" name="Picture 1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8919" y="6445663"/>
            <a:ext cx="3405505" cy="346710"/>
          </a:xfrm>
          <a:prstGeom prst="rect">
            <a:avLst/>
          </a:prstGeom>
          <a:noFill/>
          <a:ln>
            <a:noFill/>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8920" y="3439833"/>
            <a:ext cx="4048478"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9" y="983116"/>
            <a:ext cx="4048478" cy="2381250"/>
          </a:xfrm>
          <a:solidFill>
            <a:schemeClr val="accent2"/>
          </a:solidFill>
        </p:spPr>
        <p:txBody>
          <a:bodyPr/>
          <a:lstStyle/>
          <a:p>
            <a:r>
              <a:rPr lang="en-US" smtClean="0"/>
              <a:t>Click icon to add picture</a:t>
            </a:r>
            <a:endParaRPr lang="en-US"/>
          </a:p>
        </p:txBody>
      </p:sp>
      <p:sp>
        <p:nvSpPr>
          <p:cNvPr id="12" name="Content Placeholder 2"/>
          <p:cNvSpPr>
            <a:spLocks noGrp="1"/>
          </p:cNvSpPr>
          <p:nvPr>
            <p:ph idx="14"/>
          </p:nvPr>
        </p:nvSpPr>
        <p:spPr>
          <a:xfrm>
            <a:off x="4623744" y="3439833"/>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9"/>
          <p:cNvSpPr>
            <a:spLocks noGrp="1"/>
          </p:cNvSpPr>
          <p:nvPr>
            <p:ph type="pic" sz="quarter" idx="15"/>
          </p:nvPr>
        </p:nvSpPr>
        <p:spPr>
          <a:xfrm>
            <a:off x="4623744" y="983116"/>
            <a:ext cx="4148781" cy="2381250"/>
          </a:xfrm>
          <a:solidFill>
            <a:schemeClr val="accent2"/>
          </a:solidFill>
        </p:spPr>
        <p:txBody>
          <a:bodyPr/>
          <a:lstStyle/>
          <a:p>
            <a:r>
              <a:rPr lang="en-US" smtClean="0"/>
              <a:t>Click icon to add picture</a:t>
            </a:r>
            <a:endParaRPr lang="en-US"/>
          </a:p>
        </p:txBody>
      </p:sp>
      <p:pic>
        <p:nvPicPr>
          <p:cNvPr id="13" name="Picture 12"/>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8919" y="6445663"/>
            <a:ext cx="3405505" cy="346710"/>
          </a:xfrm>
          <a:prstGeom prst="rect">
            <a:avLst/>
          </a:prstGeom>
          <a:noFill/>
          <a:ln>
            <a:noFill/>
          </a:ln>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8918" y="939512"/>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3966757"/>
            <a:ext cx="4148781" cy="2381250"/>
          </a:xfrm>
          <a:solidFill>
            <a:schemeClr val="accent2"/>
          </a:solidFill>
        </p:spPr>
        <p:txBody>
          <a:bodyPr/>
          <a:lstStyle/>
          <a:p>
            <a:r>
              <a:rPr lang="en-US" smtClean="0"/>
              <a:t>Click icon to add picture</a:t>
            </a:r>
            <a:endParaRPr lang="en-US"/>
          </a:p>
        </p:txBody>
      </p:sp>
      <p:sp>
        <p:nvSpPr>
          <p:cNvPr id="12" name="Content Placeholder 2"/>
          <p:cNvSpPr>
            <a:spLocks noGrp="1"/>
          </p:cNvSpPr>
          <p:nvPr>
            <p:ph idx="14"/>
          </p:nvPr>
        </p:nvSpPr>
        <p:spPr>
          <a:xfrm>
            <a:off x="4623744" y="939512"/>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9"/>
          <p:cNvSpPr>
            <a:spLocks noGrp="1"/>
          </p:cNvSpPr>
          <p:nvPr>
            <p:ph type="pic" sz="quarter" idx="15"/>
          </p:nvPr>
        </p:nvSpPr>
        <p:spPr>
          <a:xfrm>
            <a:off x="4623744" y="3966757"/>
            <a:ext cx="4148781" cy="2381250"/>
          </a:xfrm>
          <a:solidFill>
            <a:schemeClr val="accent2"/>
          </a:solidFill>
        </p:spPr>
        <p:txBody>
          <a:bodyPr/>
          <a:lstStyle/>
          <a:p>
            <a:r>
              <a:rPr lang="en-US" smtClean="0"/>
              <a:t>Click icon to add picture</a:t>
            </a:r>
            <a:endParaRPr lang="en-US"/>
          </a:p>
        </p:txBody>
      </p:sp>
      <p:pic>
        <p:nvPicPr>
          <p:cNvPr id="13" name="Picture 12"/>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8918" y="6445663"/>
            <a:ext cx="3405505" cy="34671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n-US" smtClean="0"/>
              <a:t>June 10, 2019</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2" r:id="rId4"/>
    <p:sldLayoutId id="2147483673" r:id="rId5"/>
    <p:sldLayoutId id="2147483671" r:id="rId6"/>
    <p:sldLayoutId id="2147483675" r:id="rId7"/>
    <p:sldLayoutId id="2147483674" r:id="rId8"/>
    <p:sldLayoutId id="2147483676" r:id="rId9"/>
    <p:sldLayoutId id="2147483678" r:id="rId10"/>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85" y="505595"/>
            <a:ext cx="8622771" cy="617838"/>
          </a:xfrm>
        </p:spPr>
        <p:txBody>
          <a:bodyPr/>
          <a:lstStyle/>
          <a:p>
            <a:r>
              <a:rPr lang="en-US" sz="4000" dirty="0"/>
              <a:t>SNS PPU </a:t>
            </a:r>
            <a:r>
              <a:rPr lang="en-US" sz="4000"/>
              <a:t>CRYOMODULE </a:t>
            </a:r>
            <a:r>
              <a:rPr lang="en-US" sz="4000" dirty="0"/>
              <a:t>F</a:t>
            </a:r>
            <a:r>
              <a:rPr lang="en-US" sz="4000" smtClean="0"/>
              <a:t>DR</a:t>
            </a:r>
            <a:endParaRPr lang="en-US" sz="4000" dirty="0"/>
          </a:p>
        </p:txBody>
      </p:sp>
      <p:sp>
        <p:nvSpPr>
          <p:cNvPr id="3" name="Subtitle 2"/>
          <p:cNvSpPr>
            <a:spLocks noGrp="1"/>
          </p:cNvSpPr>
          <p:nvPr>
            <p:ph type="subTitle" idx="1"/>
          </p:nvPr>
        </p:nvSpPr>
        <p:spPr/>
        <p:txBody>
          <a:bodyPr/>
          <a:lstStyle/>
          <a:p>
            <a:r>
              <a:rPr lang="en-US" dirty="0" smtClean="0"/>
              <a:t>Magnetic Shields</a:t>
            </a:r>
            <a:endParaRPr lang="en-US" dirty="0"/>
          </a:p>
        </p:txBody>
      </p:sp>
      <p:sp>
        <p:nvSpPr>
          <p:cNvPr id="5" name="Text Placeholder 4"/>
          <p:cNvSpPr>
            <a:spLocks noGrp="1"/>
          </p:cNvSpPr>
          <p:nvPr>
            <p:ph type="body" sz="quarter" idx="14"/>
          </p:nvPr>
        </p:nvSpPr>
        <p:spPr/>
        <p:txBody>
          <a:bodyPr/>
          <a:lstStyle/>
          <a:p>
            <a:r>
              <a:rPr lang="en-US" dirty="0" smtClean="0"/>
              <a:t>Gary Cheng</a:t>
            </a:r>
            <a:endParaRPr lang="en-US" dirty="0"/>
          </a:p>
        </p:txBody>
      </p:sp>
      <p:sp>
        <p:nvSpPr>
          <p:cNvPr id="6" name="Date Placeholder 5"/>
          <p:cNvSpPr>
            <a:spLocks noGrp="1"/>
          </p:cNvSpPr>
          <p:nvPr>
            <p:ph type="dt" sz="half" idx="15"/>
          </p:nvPr>
        </p:nvSpPr>
        <p:spPr>
          <a:xfrm>
            <a:off x="333243" y="5611326"/>
            <a:ext cx="3252639" cy="365125"/>
          </a:xfrm>
        </p:spPr>
        <p:txBody>
          <a:bodyPr/>
          <a:lstStyle/>
          <a:p>
            <a:r>
              <a:rPr lang="en-US" sz="1600" b="1" smtClean="0"/>
              <a:t>June 10, 2019</a:t>
            </a:r>
            <a:endParaRPr lang="en-US" sz="1600" b="1" dirty="0"/>
          </a:p>
        </p:txBody>
      </p:sp>
      <p:pic>
        <p:nvPicPr>
          <p:cNvPr id="7" name="Picture 6"/>
          <p:cNvPicPr>
            <a:picLocks noChangeAspect="1"/>
          </p:cNvPicPr>
          <p:nvPr/>
        </p:nvPicPr>
        <p:blipFill>
          <a:blip r:embed="rId2"/>
          <a:stretch>
            <a:fillRect/>
          </a:stretch>
        </p:blipFill>
        <p:spPr>
          <a:xfrm>
            <a:off x="3152385" y="1884124"/>
            <a:ext cx="5248951" cy="1664017"/>
          </a:xfrm>
          <a:prstGeom prst="rect">
            <a:avLst/>
          </a:prstGeom>
        </p:spPr>
      </p:pic>
      <p:pic>
        <p:nvPicPr>
          <p:cNvPr id="8" name="Picture 7"/>
          <p:cNvPicPr>
            <a:picLocks noChangeAspect="1"/>
          </p:cNvPicPr>
          <p:nvPr/>
        </p:nvPicPr>
        <p:blipFill>
          <a:blip r:embed="rId3"/>
          <a:stretch>
            <a:fillRect/>
          </a:stretch>
        </p:blipFill>
        <p:spPr>
          <a:xfrm>
            <a:off x="3213576" y="3611875"/>
            <a:ext cx="5563243" cy="1829709"/>
          </a:xfrm>
          <a:prstGeom prst="rect">
            <a:avLst/>
          </a:prstGeom>
        </p:spPr>
      </p:pic>
    </p:spTree>
    <p:extLst>
      <p:ext uri="{BB962C8B-B14F-4D97-AF65-F5344CB8AC3E}">
        <p14:creationId xmlns:p14="http://schemas.microsoft.com/office/powerpoint/2010/main" val="1392747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Engineering</a:t>
            </a:r>
            <a:endParaRPr lang="en-US" dirty="0"/>
          </a:p>
        </p:txBody>
      </p:sp>
      <p:sp>
        <p:nvSpPr>
          <p:cNvPr id="3" name="Content Placeholder 2"/>
          <p:cNvSpPr>
            <a:spLocks noGrp="1"/>
          </p:cNvSpPr>
          <p:nvPr>
            <p:ph idx="1"/>
          </p:nvPr>
        </p:nvSpPr>
        <p:spPr/>
        <p:txBody>
          <a:bodyPr/>
          <a:lstStyle/>
          <a:p>
            <a:r>
              <a:rPr lang="en-US" dirty="0" smtClean="0"/>
              <a:t>It is known that </a:t>
            </a:r>
            <a:r>
              <a:rPr lang="en-US" dirty="0" err="1" smtClean="0"/>
              <a:t>mumetal</a:t>
            </a:r>
            <a:r>
              <a:rPr lang="en-US" dirty="0" smtClean="0"/>
              <a:t>, once permanently deformed, will suffer degradation in its permeability. Therefore, the SNS PPU magnetic shield engineering design considered measures to reduce the risk of deforming the shield during assembly, such as opening up the door support, better aligning the shield openings for FPCs, etc. The easier it is to install, the less the risk of magnetic shields being compromised. </a:t>
            </a:r>
          </a:p>
          <a:p>
            <a:r>
              <a:rPr lang="en-US" dirty="0" smtClean="0"/>
              <a:t>Mechanical supports to the shield pieces are generally reviewed. It is emphasized on the assembly drawings that all joints between shield pieces shall be taped </a:t>
            </a:r>
            <a:r>
              <a:rPr lang="en-US" dirty="0"/>
              <a:t>for added </a:t>
            </a:r>
            <a:r>
              <a:rPr lang="en-US" dirty="0" smtClean="0"/>
              <a:t>strength even if there are fasteners.  </a:t>
            </a:r>
          </a:p>
          <a:p>
            <a:r>
              <a:rPr lang="en-US" dirty="0" smtClean="0"/>
              <a:t>No engineering calculations were carried out on the SNS PPU magnetic shields. </a:t>
            </a:r>
            <a:endParaRPr lang="en-US" dirty="0"/>
          </a:p>
        </p:txBody>
      </p:sp>
      <p:sp>
        <p:nvSpPr>
          <p:cNvPr id="4" name="Slide Number Placeholder 3"/>
          <p:cNvSpPr>
            <a:spLocks noGrp="1"/>
          </p:cNvSpPr>
          <p:nvPr>
            <p:ph type="sldNum" sz="quarter" idx="12"/>
          </p:nvPr>
        </p:nvSpPr>
        <p:spPr/>
        <p:txBody>
          <a:bodyPr/>
          <a:lstStyle/>
          <a:p>
            <a:fld id="{07E1C93C-5050-FC42-8F10-D22D4F119D13}" type="slidenum">
              <a:rPr lang="en-US" smtClean="0"/>
              <a:pPr/>
              <a:t>10</a:t>
            </a:fld>
            <a:endParaRPr lang="en-US" dirty="0"/>
          </a:p>
        </p:txBody>
      </p:sp>
    </p:spTree>
    <p:extLst>
      <p:ext uri="{BB962C8B-B14F-4D97-AF65-F5344CB8AC3E}">
        <p14:creationId xmlns:p14="http://schemas.microsoft.com/office/powerpoint/2010/main" val="2893092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SOW &amp; Procurement </a:t>
            </a:r>
            <a:r>
              <a:rPr lang="en-US" dirty="0" smtClean="0"/>
              <a:t>Plan</a:t>
            </a:r>
            <a:endParaRPr lang="en-US" dirty="0"/>
          </a:p>
        </p:txBody>
      </p:sp>
      <p:sp>
        <p:nvSpPr>
          <p:cNvPr id="3" name="Content Placeholder 2"/>
          <p:cNvSpPr>
            <a:spLocks noGrp="1"/>
          </p:cNvSpPr>
          <p:nvPr>
            <p:ph idx="1"/>
          </p:nvPr>
        </p:nvSpPr>
        <p:spPr/>
        <p:txBody>
          <a:bodyPr/>
          <a:lstStyle/>
          <a:p>
            <a:r>
              <a:rPr lang="en-US" dirty="0" smtClean="0"/>
              <a:t>One united Statement of Work (SOW) will be drafted for both the inner and outer magnetic shields, including the outer magnetic shield extensions.</a:t>
            </a:r>
          </a:p>
          <a:p>
            <a:r>
              <a:rPr lang="en-US" dirty="0" smtClean="0"/>
              <a:t>Procurement plan is to have one vendor to build both the inner and outer magnetic shields.</a:t>
            </a:r>
          </a:p>
        </p:txBody>
      </p:sp>
      <p:sp>
        <p:nvSpPr>
          <p:cNvPr id="4" name="Slide Number Placeholder 3"/>
          <p:cNvSpPr>
            <a:spLocks noGrp="1"/>
          </p:cNvSpPr>
          <p:nvPr>
            <p:ph type="sldNum" sz="quarter" idx="12"/>
          </p:nvPr>
        </p:nvSpPr>
        <p:spPr/>
        <p:txBody>
          <a:bodyPr/>
          <a:lstStyle/>
          <a:p>
            <a:fld id="{07E1C93C-5050-FC42-8F10-D22D4F119D13}" type="slidenum">
              <a:rPr lang="en-US" smtClean="0"/>
              <a:pPr/>
              <a:t>11</a:t>
            </a:fld>
            <a:endParaRPr lang="en-US" dirty="0"/>
          </a:p>
        </p:txBody>
      </p:sp>
    </p:spTree>
    <p:extLst>
      <p:ext uri="{BB962C8B-B14F-4D97-AF65-F5344CB8AC3E}">
        <p14:creationId xmlns:p14="http://schemas.microsoft.com/office/powerpoint/2010/main" val="2623267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Plans to </a:t>
            </a:r>
            <a:r>
              <a:rPr lang="en-US" dirty="0" smtClean="0"/>
              <a:t>Finish</a:t>
            </a:r>
            <a:endParaRPr lang="en-US" dirty="0"/>
          </a:p>
        </p:txBody>
      </p:sp>
      <p:sp>
        <p:nvSpPr>
          <p:cNvPr id="3" name="Content Placeholder 2"/>
          <p:cNvSpPr>
            <a:spLocks noGrp="1"/>
          </p:cNvSpPr>
          <p:nvPr>
            <p:ph idx="1"/>
          </p:nvPr>
        </p:nvSpPr>
        <p:spPr/>
        <p:txBody>
          <a:bodyPr>
            <a:normAutofit/>
          </a:bodyPr>
          <a:lstStyle/>
          <a:p>
            <a:r>
              <a:rPr lang="en-US" dirty="0" smtClean="0"/>
              <a:t>Drawing status:</a:t>
            </a:r>
          </a:p>
          <a:p>
            <a:pPr lvl="1"/>
            <a:r>
              <a:rPr lang="en-US" dirty="0"/>
              <a:t>Inner Mag Shield </a:t>
            </a:r>
            <a:r>
              <a:rPr lang="en-US" dirty="0" smtClean="0"/>
              <a:t>drawings: 8 </a:t>
            </a:r>
            <a:r>
              <a:rPr lang="en-US" dirty="0"/>
              <a:t>new drawings </a:t>
            </a:r>
            <a:r>
              <a:rPr lang="en-US" dirty="0" smtClean="0"/>
              <a:t>created; 16 </a:t>
            </a:r>
            <a:r>
              <a:rPr lang="en-US" dirty="0"/>
              <a:t>original drawings to </a:t>
            </a:r>
            <a:r>
              <a:rPr lang="en-US" dirty="0" smtClean="0"/>
              <a:t>reuse; all new drawings have </a:t>
            </a:r>
            <a:r>
              <a:rPr lang="en-US" dirty="0"/>
              <a:t>been through 1st Engineer </a:t>
            </a:r>
            <a:r>
              <a:rPr lang="en-US" dirty="0" smtClean="0"/>
              <a:t>check and are </a:t>
            </a:r>
            <a:r>
              <a:rPr lang="en-US" dirty="0"/>
              <a:t>in 1st Designer </a:t>
            </a:r>
            <a:r>
              <a:rPr lang="en-US" dirty="0" smtClean="0"/>
              <a:t>Check</a:t>
            </a:r>
            <a:endParaRPr lang="en-US" dirty="0"/>
          </a:p>
          <a:p>
            <a:pPr lvl="1"/>
            <a:r>
              <a:rPr lang="en-US" dirty="0"/>
              <a:t>Outer Mag Shield and </a:t>
            </a:r>
            <a:r>
              <a:rPr lang="en-US" dirty="0" smtClean="0"/>
              <a:t>Shield Extension drawings: 28 </a:t>
            </a:r>
            <a:r>
              <a:rPr lang="en-US" dirty="0"/>
              <a:t>new drawings </a:t>
            </a:r>
            <a:r>
              <a:rPr lang="en-US" dirty="0" smtClean="0"/>
              <a:t>created; 12 </a:t>
            </a:r>
            <a:r>
              <a:rPr lang="en-US" dirty="0"/>
              <a:t>original drawings to </a:t>
            </a:r>
            <a:r>
              <a:rPr lang="en-US" dirty="0" smtClean="0"/>
              <a:t>reuse; all </a:t>
            </a:r>
            <a:r>
              <a:rPr lang="en-US" dirty="0"/>
              <a:t>new drawings have been through 1st Engineer </a:t>
            </a:r>
            <a:r>
              <a:rPr lang="en-US" dirty="0" smtClean="0"/>
              <a:t>check and are </a:t>
            </a:r>
            <a:r>
              <a:rPr lang="en-US" dirty="0"/>
              <a:t>in 1st Designer Check</a:t>
            </a:r>
            <a:endParaRPr lang="en-US" dirty="0" smtClean="0"/>
          </a:p>
          <a:p>
            <a:r>
              <a:rPr lang="en-US" dirty="0" smtClean="0"/>
              <a:t>Need to finalize all magnetic shield drawings and sign them off.</a:t>
            </a:r>
          </a:p>
          <a:p>
            <a:r>
              <a:rPr lang="en-US" dirty="0" smtClean="0"/>
              <a:t>Finalize the SOW and get it signed off. </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07E1C93C-5050-FC42-8F10-D22D4F119D13}" type="slidenum">
              <a:rPr lang="en-US" smtClean="0"/>
              <a:pPr/>
              <a:t>12</a:t>
            </a:fld>
            <a:endParaRPr lang="en-US" dirty="0"/>
          </a:p>
        </p:txBody>
      </p:sp>
    </p:spTree>
    <p:extLst>
      <p:ext uri="{BB962C8B-B14F-4D97-AF65-F5344CB8AC3E}">
        <p14:creationId xmlns:p14="http://schemas.microsoft.com/office/powerpoint/2010/main" val="2435218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a:xfrm>
            <a:off x="318638" y="1726357"/>
            <a:ext cx="8467222" cy="3861333"/>
          </a:xfrm>
        </p:spPr>
        <p:txBody>
          <a:bodyPr/>
          <a:lstStyle/>
          <a:p>
            <a:r>
              <a:rPr lang="en-US" dirty="0" smtClean="0"/>
              <a:t>Questions &amp; comments?</a:t>
            </a:r>
          </a:p>
          <a:p>
            <a:endParaRPr lang="en-US" dirty="0"/>
          </a:p>
          <a:p>
            <a:endParaRPr lang="en-US" dirty="0" smtClean="0"/>
          </a:p>
          <a:p>
            <a:pPr marL="0" indent="0" algn="ctr">
              <a:buNone/>
            </a:pPr>
            <a:r>
              <a:rPr lang="en-US" sz="2800" dirty="0" smtClean="0"/>
              <a:t>Thank you!</a:t>
            </a:r>
            <a:endParaRPr lang="en-US" sz="2800" dirty="0"/>
          </a:p>
        </p:txBody>
      </p:sp>
    </p:spTree>
    <p:extLst>
      <p:ext uri="{BB962C8B-B14F-4D97-AF65-F5344CB8AC3E}">
        <p14:creationId xmlns:p14="http://schemas.microsoft.com/office/powerpoint/2010/main" val="354149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Technical Requirements     		</a:t>
            </a:r>
            <a:endParaRPr lang="en-US" i="1" dirty="0" smtClean="0">
              <a:solidFill>
                <a:srgbClr val="FF0000"/>
              </a:solidFill>
            </a:endParaRPr>
          </a:p>
          <a:p>
            <a:r>
              <a:rPr lang="en-US" dirty="0" smtClean="0"/>
              <a:t>Design Overview			</a:t>
            </a:r>
            <a:endParaRPr lang="en-US" i="1" dirty="0" smtClean="0">
              <a:solidFill>
                <a:srgbClr val="FF0000"/>
              </a:solidFill>
            </a:endParaRPr>
          </a:p>
          <a:p>
            <a:r>
              <a:rPr lang="en-US" dirty="0" smtClean="0"/>
              <a:t>Interface with Other Designs    	</a:t>
            </a:r>
            <a:endParaRPr lang="en-US" i="1" dirty="0" smtClean="0">
              <a:solidFill>
                <a:srgbClr val="FF0000"/>
              </a:solidFill>
            </a:endParaRPr>
          </a:p>
          <a:p>
            <a:r>
              <a:rPr lang="en-US" dirty="0" smtClean="0"/>
              <a:t>Updates since PDR</a:t>
            </a:r>
          </a:p>
          <a:p>
            <a:pPr lvl="1"/>
            <a:r>
              <a:rPr lang="en-US" dirty="0" smtClean="0"/>
              <a:t>Response to Recommendations &amp; Comments Items	</a:t>
            </a:r>
          </a:p>
          <a:p>
            <a:r>
              <a:rPr lang="en-US" dirty="0" smtClean="0"/>
              <a:t>Engineering</a:t>
            </a:r>
          </a:p>
          <a:p>
            <a:r>
              <a:rPr lang="en-US" dirty="0" smtClean="0"/>
              <a:t>SOW &amp; Procurement Plan</a:t>
            </a:r>
          </a:p>
          <a:p>
            <a:r>
              <a:rPr lang="en-US" dirty="0" smtClean="0"/>
              <a:t>Plans to Finish</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1069336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Requirements</a:t>
            </a:r>
          </a:p>
        </p:txBody>
      </p:sp>
      <p:sp>
        <p:nvSpPr>
          <p:cNvPr id="3" name="Content Placeholder 2"/>
          <p:cNvSpPr>
            <a:spLocks noGrp="1"/>
          </p:cNvSpPr>
          <p:nvPr>
            <p:ph idx="1"/>
          </p:nvPr>
        </p:nvSpPr>
        <p:spPr/>
        <p:txBody>
          <a:bodyPr>
            <a:normAutofit lnSpcReduction="10000"/>
          </a:bodyPr>
          <a:lstStyle/>
          <a:p>
            <a:pPr>
              <a:spcBef>
                <a:spcPts val="1200"/>
              </a:spcBef>
              <a:spcAft>
                <a:spcPts val="1200"/>
              </a:spcAft>
            </a:pPr>
            <a:r>
              <a:rPr lang="en-US" dirty="0" smtClean="0"/>
              <a:t>The purpose of magnetic shielding is to attenuate ambient magnetic field hence reduce the heat generated on the superconducting cavity surface. </a:t>
            </a:r>
          </a:p>
          <a:p>
            <a:pPr>
              <a:spcBef>
                <a:spcPts val="1200"/>
              </a:spcBef>
              <a:spcAft>
                <a:spcPts val="1200"/>
              </a:spcAft>
            </a:pPr>
            <a:r>
              <a:rPr lang="en-US" dirty="0" smtClean="0"/>
              <a:t>SNS PPU project does not have new requirements on magnetic shielding, or more broadly magnetic hygiene.</a:t>
            </a:r>
          </a:p>
          <a:p>
            <a:pPr>
              <a:spcBef>
                <a:spcPts val="1200"/>
              </a:spcBef>
              <a:spcAft>
                <a:spcPts val="1200"/>
              </a:spcAft>
            </a:pPr>
            <a:r>
              <a:rPr lang="en-US" dirty="0" smtClean="0"/>
              <a:t>According to a Dec. 2000 FDR report by T. Hiatt, the original SNS </a:t>
            </a:r>
            <a:r>
              <a:rPr lang="en-US" dirty="0" err="1" smtClean="0"/>
              <a:t>cryomodules</a:t>
            </a:r>
            <a:r>
              <a:rPr lang="en-US" dirty="0" smtClean="0"/>
              <a:t> magnetic shields are said to aim at reducing the 1G background field to &lt; 10 </a:t>
            </a:r>
            <a:r>
              <a:rPr lang="en-US" dirty="0" err="1" smtClean="0"/>
              <a:t>mG</a:t>
            </a:r>
            <a:r>
              <a:rPr lang="en-US" dirty="0" smtClean="0"/>
              <a:t>, i.e. shielding factor of 100.</a:t>
            </a:r>
          </a:p>
          <a:p>
            <a:pPr>
              <a:spcBef>
                <a:spcPts val="1200"/>
              </a:spcBef>
              <a:spcAft>
                <a:spcPts val="1200"/>
              </a:spcAft>
            </a:pPr>
            <a:r>
              <a:rPr lang="en-US" dirty="0" smtClean="0"/>
              <a:t>Studies by Sun An in 2003 show that the specified shielding factors cannot be met with the original SNS magnetic shield design. </a:t>
            </a:r>
          </a:p>
          <a:p>
            <a:pPr>
              <a:spcBef>
                <a:spcPts val="1200"/>
              </a:spcBef>
              <a:spcAft>
                <a:spcPts val="1200"/>
              </a:spcAft>
            </a:pPr>
            <a:r>
              <a:rPr lang="en-US" dirty="0" smtClean="0"/>
              <a:t>SNS operational experience does not suggest there is a need to improve the magnetic shielding factor. The original SNS cavity Q</a:t>
            </a:r>
            <a:r>
              <a:rPr lang="en-US" baseline="-25000" dirty="0" smtClean="0"/>
              <a:t>0</a:t>
            </a:r>
            <a:r>
              <a:rPr lang="en-US" dirty="0" smtClean="0"/>
              <a:t> specification is met and has not changed for SNS PPU.</a:t>
            </a:r>
          </a:p>
          <a:p>
            <a:pPr marL="0" indent="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dirty="0"/>
          </a:p>
        </p:txBody>
      </p:sp>
    </p:spTree>
    <p:extLst>
      <p:ext uri="{BB962C8B-B14F-4D97-AF65-F5344CB8AC3E}">
        <p14:creationId xmlns:p14="http://schemas.microsoft.com/office/powerpoint/2010/main" val="383581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Overview</a:t>
            </a:r>
          </a:p>
        </p:txBody>
      </p:sp>
      <p:sp>
        <p:nvSpPr>
          <p:cNvPr id="4" name="Slide Number Placeholder 3"/>
          <p:cNvSpPr>
            <a:spLocks noGrp="1"/>
          </p:cNvSpPr>
          <p:nvPr>
            <p:ph type="sldNum" sz="quarter" idx="12"/>
          </p:nvPr>
        </p:nvSpPr>
        <p:spPr/>
        <p:txBody>
          <a:bodyPr/>
          <a:lstStyle/>
          <a:p>
            <a:fld id="{07E1C93C-5050-FC42-8F10-D22D4F119D13}" type="slidenum">
              <a:rPr lang="en-US" smtClean="0"/>
              <a:pPr/>
              <a:t>4</a:t>
            </a:fld>
            <a:endParaRPr lang="en-US" dirty="0"/>
          </a:p>
        </p:txBody>
      </p:sp>
      <p:pic>
        <p:nvPicPr>
          <p:cNvPr id="5" name="Picture 4"/>
          <p:cNvPicPr>
            <a:picLocks noChangeAspect="1"/>
          </p:cNvPicPr>
          <p:nvPr/>
        </p:nvPicPr>
        <p:blipFill>
          <a:blip r:embed="rId2"/>
          <a:stretch>
            <a:fillRect/>
          </a:stretch>
        </p:blipFill>
        <p:spPr>
          <a:xfrm>
            <a:off x="561577" y="1634420"/>
            <a:ext cx="8045451" cy="3754544"/>
          </a:xfrm>
          <a:prstGeom prst="rect">
            <a:avLst/>
          </a:prstGeom>
        </p:spPr>
      </p:pic>
      <p:sp>
        <p:nvSpPr>
          <p:cNvPr id="6" name="TextBox 5"/>
          <p:cNvSpPr txBox="1"/>
          <p:nvPr/>
        </p:nvSpPr>
        <p:spPr>
          <a:xfrm>
            <a:off x="644577" y="2091899"/>
            <a:ext cx="2413416" cy="923330"/>
          </a:xfrm>
          <a:prstGeom prst="rect">
            <a:avLst/>
          </a:prstGeom>
          <a:noFill/>
        </p:spPr>
        <p:txBody>
          <a:bodyPr wrap="square" rtlCol="0">
            <a:spAutoFit/>
          </a:bodyPr>
          <a:lstStyle/>
          <a:p>
            <a:r>
              <a:rPr lang="en-US" dirty="0"/>
              <a:t>The shields are basically two layers of long cylinders with end caps.</a:t>
            </a:r>
          </a:p>
        </p:txBody>
      </p:sp>
      <p:sp>
        <p:nvSpPr>
          <p:cNvPr id="7" name="TextBox 6"/>
          <p:cNvSpPr txBox="1"/>
          <p:nvPr/>
        </p:nvSpPr>
        <p:spPr>
          <a:xfrm>
            <a:off x="2293494" y="5057426"/>
            <a:ext cx="2683239" cy="646331"/>
          </a:xfrm>
          <a:prstGeom prst="rect">
            <a:avLst/>
          </a:prstGeom>
          <a:noFill/>
        </p:spPr>
        <p:txBody>
          <a:bodyPr wrap="square" rtlCol="0">
            <a:spAutoFit/>
          </a:bodyPr>
          <a:lstStyle/>
          <a:p>
            <a:r>
              <a:rPr lang="en-US" dirty="0" smtClean="0"/>
              <a:t>Inner </a:t>
            </a:r>
            <a:r>
              <a:rPr lang="en-US" dirty="0"/>
              <a:t>magnetic shield has </a:t>
            </a:r>
            <a:r>
              <a:rPr lang="en-US" dirty="0" smtClean="0"/>
              <a:t>an OD </a:t>
            </a:r>
            <a:r>
              <a:rPr lang="en-US" dirty="0"/>
              <a:t>of 24.24"</a:t>
            </a:r>
          </a:p>
        </p:txBody>
      </p:sp>
      <p:sp>
        <p:nvSpPr>
          <p:cNvPr id="8" name="TextBox 7"/>
          <p:cNvSpPr txBox="1"/>
          <p:nvPr/>
        </p:nvSpPr>
        <p:spPr>
          <a:xfrm>
            <a:off x="5788701" y="1445568"/>
            <a:ext cx="2683239" cy="646331"/>
          </a:xfrm>
          <a:prstGeom prst="rect">
            <a:avLst/>
          </a:prstGeom>
          <a:noFill/>
        </p:spPr>
        <p:txBody>
          <a:bodyPr wrap="square" rtlCol="0">
            <a:spAutoFit/>
          </a:bodyPr>
          <a:lstStyle/>
          <a:p>
            <a:r>
              <a:rPr lang="en-US" dirty="0" smtClean="0"/>
              <a:t>Outer </a:t>
            </a:r>
            <a:r>
              <a:rPr lang="en-US" dirty="0"/>
              <a:t>magnetic shield has </a:t>
            </a:r>
            <a:r>
              <a:rPr lang="en-US" dirty="0" smtClean="0"/>
              <a:t>an OD </a:t>
            </a:r>
            <a:r>
              <a:rPr lang="en-US" dirty="0"/>
              <a:t>of </a:t>
            </a:r>
            <a:r>
              <a:rPr lang="en-US" dirty="0" smtClean="0"/>
              <a:t>36.83"</a:t>
            </a:r>
            <a:endParaRPr lang="en-US" dirty="0"/>
          </a:p>
        </p:txBody>
      </p:sp>
      <p:sp>
        <p:nvSpPr>
          <p:cNvPr id="9" name="TextBox 8"/>
          <p:cNvSpPr txBox="1"/>
          <p:nvPr/>
        </p:nvSpPr>
        <p:spPr>
          <a:xfrm>
            <a:off x="5388964" y="4527030"/>
            <a:ext cx="3320321" cy="923330"/>
          </a:xfrm>
          <a:prstGeom prst="rect">
            <a:avLst/>
          </a:prstGeom>
          <a:noFill/>
        </p:spPr>
        <p:txBody>
          <a:bodyPr wrap="square" rtlCol="0">
            <a:spAutoFit/>
          </a:bodyPr>
          <a:lstStyle/>
          <a:p>
            <a:r>
              <a:rPr lang="en-US" dirty="0" smtClean="0"/>
              <a:t>Outer </a:t>
            </a:r>
            <a:r>
              <a:rPr lang="en-US" dirty="0"/>
              <a:t>magnetic shield </a:t>
            </a:r>
            <a:r>
              <a:rPr lang="en-US" dirty="0" smtClean="0"/>
              <a:t>extensions </a:t>
            </a:r>
            <a:r>
              <a:rPr lang="en-US" dirty="0"/>
              <a:t>at both the upstream and downstream ends</a:t>
            </a:r>
          </a:p>
        </p:txBody>
      </p:sp>
      <p:cxnSp>
        <p:nvCxnSpPr>
          <p:cNvPr id="11" name="Straight Arrow Connector 10"/>
          <p:cNvCxnSpPr/>
          <p:nvPr/>
        </p:nvCxnSpPr>
        <p:spPr>
          <a:xfrm flipV="1">
            <a:off x="7049124" y="3200400"/>
            <a:ext cx="1210456" cy="132663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116767" y="4527030"/>
            <a:ext cx="5932357" cy="356016"/>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0"/>
          </p:cNvCxnSpPr>
          <p:nvPr/>
        </p:nvCxnSpPr>
        <p:spPr>
          <a:xfrm flipV="1">
            <a:off x="3635114" y="4216103"/>
            <a:ext cx="202368" cy="841323"/>
          </a:xfrm>
          <a:prstGeom prst="straightConnector1">
            <a:avLst/>
          </a:prstGeom>
          <a:ln w="158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288374" y="2001187"/>
            <a:ext cx="269823" cy="47219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1577" y="929390"/>
            <a:ext cx="7910363" cy="369332"/>
          </a:xfrm>
          <a:prstGeom prst="rect">
            <a:avLst/>
          </a:prstGeom>
          <a:noFill/>
        </p:spPr>
        <p:txBody>
          <a:bodyPr wrap="square" rtlCol="0">
            <a:spAutoFit/>
          </a:bodyPr>
          <a:lstStyle/>
          <a:p>
            <a:r>
              <a:rPr lang="en-US" b="1" dirty="0"/>
              <a:t>The SNS PPU magnetic shield design is based on the SNS HB Spare CM’s design. </a:t>
            </a:r>
          </a:p>
        </p:txBody>
      </p:sp>
    </p:spTree>
    <p:extLst>
      <p:ext uri="{BB962C8B-B14F-4D97-AF65-F5344CB8AC3E}">
        <p14:creationId xmlns:p14="http://schemas.microsoft.com/office/powerpoint/2010/main" val="232731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t>
            </a:r>
            <a:r>
              <a:rPr lang="en-US" dirty="0" smtClean="0"/>
              <a:t>Overview – Clam-Shell Design</a:t>
            </a:r>
            <a:endParaRPr lang="en-US" dirty="0"/>
          </a:p>
        </p:txBody>
      </p:sp>
      <p:sp>
        <p:nvSpPr>
          <p:cNvPr id="3" name="Content Placeholder 2"/>
          <p:cNvSpPr>
            <a:spLocks noGrp="1"/>
          </p:cNvSpPr>
          <p:nvPr>
            <p:ph idx="1"/>
          </p:nvPr>
        </p:nvSpPr>
        <p:spPr>
          <a:xfrm>
            <a:off x="411481" y="966055"/>
            <a:ext cx="8361816" cy="664625"/>
          </a:xfrm>
        </p:spPr>
        <p:txBody>
          <a:bodyPr>
            <a:normAutofit/>
          </a:bodyPr>
          <a:lstStyle/>
          <a:p>
            <a:pPr marL="0" indent="0">
              <a:buNone/>
            </a:pPr>
            <a:r>
              <a:rPr lang="en-US" sz="2000" dirty="0" smtClean="0"/>
              <a:t>To </a:t>
            </a:r>
            <a:r>
              <a:rPr lang="en-US" sz="2000" dirty="0"/>
              <a:t>ease installation, both </a:t>
            </a:r>
            <a:r>
              <a:rPr lang="en-US" sz="2000" dirty="0" smtClean="0"/>
              <a:t>the inner </a:t>
            </a:r>
            <a:r>
              <a:rPr lang="en-US" sz="2000" dirty="0"/>
              <a:t>and outer magnetic shields are split into two halves with overlaps, i.e. the clam-shell scheme. </a:t>
            </a:r>
          </a:p>
        </p:txBody>
      </p:sp>
      <p:sp>
        <p:nvSpPr>
          <p:cNvPr id="4" name="Slide Number Placeholder 3"/>
          <p:cNvSpPr>
            <a:spLocks noGrp="1"/>
          </p:cNvSpPr>
          <p:nvPr>
            <p:ph type="sldNum" sz="quarter" idx="12"/>
          </p:nvPr>
        </p:nvSpPr>
        <p:spPr/>
        <p:txBody>
          <a:bodyPr/>
          <a:lstStyle/>
          <a:p>
            <a:fld id="{07E1C93C-5050-FC42-8F10-D22D4F119D13}" type="slidenum">
              <a:rPr lang="en-US" smtClean="0"/>
              <a:pPr/>
              <a:t>5</a:t>
            </a:fld>
            <a:endParaRPr lang="en-US" dirty="0"/>
          </a:p>
        </p:txBody>
      </p:sp>
      <p:pic>
        <p:nvPicPr>
          <p:cNvPr id="5" name="Picture 4"/>
          <p:cNvPicPr>
            <a:picLocks noChangeAspect="1"/>
          </p:cNvPicPr>
          <p:nvPr/>
        </p:nvPicPr>
        <p:blipFill>
          <a:blip r:embed="rId2"/>
          <a:stretch>
            <a:fillRect/>
          </a:stretch>
        </p:blipFill>
        <p:spPr>
          <a:xfrm>
            <a:off x="621339" y="2598420"/>
            <a:ext cx="4454046" cy="3454024"/>
          </a:xfrm>
          <a:prstGeom prst="rect">
            <a:avLst/>
          </a:prstGeom>
        </p:spPr>
      </p:pic>
      <p:sp>
        <p:nvSpPr>
          <p:cNvPr id="7" name="TextBox 6"/>
          <p:cNvSpPr txBox="1"/>
          <p:nvPr/>
        </p:nvSpPr>
        <p:spPr>
          <a:xfrm>
            <a:off x="1417320" y="1872043"/>
            <a:ext cx="3322320" cy="369332"/>
          </a:xfrm>
          <a:prstGeom prst="rect">
            <a:avLst/>
          </a:prstGeom>
          <a:noFill/>
        </p:spPr>
        <p:txBody>
          <a:bodyPr wrap="square" rtlCol="0">
            <a:spAutoFit/>
          </a:bodyPr>
          <a:lstStyle/>
          <a:p>
            <a:r>
              <a:rPr lang="en-US" dirty="0" smtClean="0">
                <a:solidFill>
                  <a:srgbClr val="0000FF"/>
                </a:solidFill>
              </a:rPr>
              <a:t>Clam-shell design with overlaps</a:t>
            </a:r>
            <a:endParaRPr lang="en-US" dirty="0">
              <a:solidFill>
                <a:srgbClr val="0000FF"/>
              </a:solidFill>
            </a:endParaRPr>
          </a:p>
        </p:txBody>
      </p:sp>
      <p:cxnSp>
        <p:nvCxnSpPr>
          <p:cNvPr id="9" name="Straight Arrow Connector 8"/>
          <p:cNvCxnSpPr/>
          <p:nvPr/>
        </p:nvCxnSpPr>
        <p:spPr>
          <a:xfrm flipH="1">
            <a:off x="2560320" y="2241375"/>
            <a:ext cx="288042" cy="1353235"/>
          </a:xfrm>
          <a:prstGeom prst="straightConnector1">
            <a:avLst/>
          </a:prstGeom>
          <a:ln w="158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48362" y="2241375"/>
            <a:ext cx="595878" cy="1277035"/>
          </a:xfrm>
          <a:prstGeom prst="straightConnector1">
            <a:avLst/>
          </a:prstGeom>
          <a:ln w="158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87340" y="3594610"/>
            <a:ext cx="3124200" cy="923330"/>
          </a:xfrm>
          <a:prstGeom prst="rect">
            <a:avLst/>
          </a:prstGeom>
          <a:noFill/>
        </p:spPr>
        <p:txBody>
          <a:bodyPr wrap="square" rtlCol="0">
            <a:spAutoFit/>
          </a:bodyPr>
          <a:lstStyle/>
          <a:p>
            <a:r>
              <a:rPr lang="en-US" dirty="0" smtClean="0">
                <a:solidFill>
                  <a:srgbClr val="0000FF"/>
                </a:solidFill>
              </a:rPr>
              <a:t>Outer magnetic shield extension will be installed after welding of the end can pipes.</a:t>
            </a:r>
            <a:endParaRPr lang="en-US" dirty="0">
              <a:solidFill>
                <a:srgbClr val="0000FF"/>
              </a:solidFill>
            </a:endParaRPr>
          </a:p>
        </p:txBody>
      </p:sp>
      <p:cxnSp>
        <p:nvCxnSpPr>
          <p:cNvPr id="14" name="Straight Arrow Connector 13"/>
          <p:cNvCxnSpPr/>
          <p:nvPr/>
        </p:nvCxnSpPr>
        <p:spPr>
          <a:xfrm flipH="1">
            <a:off x="4899660" y="3794760"/>
            <a:ext cx="518160" cy="419100"/>
          </a:xfrm>
          <a:prstGeom prst="straightConnector1">
            <a:avLst/>
          </a:prstGeom>
          <a:ln w="158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03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 with Other </a:t>
            </a:r>
            <a:r>
              <a:rPr lang="en-US" dirty="0" smtClean="0"/>
              <a:t>Designs – Inner Magnetic Shield</a:t>
            </a:r>
            <a:endParaRPr lang="en-US" dirty="0"/>
          </a:p>
        </p:txBody>
      </p:sp>
      <p:sp>
        <p:nvSpPr>
          <p:cNvPr id="4" name="Slide Number Placeholder 3"/>
          <p:cNvSpPr>
            <a:spLocks noGrp="1"/>
          </p:cNvSpPr>
          <p:nvPr>
            <p:ph type="sldNum" sz="quarter" idx="12"/>
          </p:nvPr>
        </p:nvSpPr>
        <p:spPr/>
        <p:txBody>
          <a:bodyPr/>
          <a:lstStyle/>
          <a:p>
            <a:fld id="{07E1C93C-5050-FC42-8F10-D22D4F119D13}" type="slidenum">
              <a:rPr lang="en-US" smtClean="0"/>
              <a:pPr/>
              <a:t>6</a:t>
            </a:fld>
            <a:endParaRPr lang="en-US" dirty="0"/>
          </a:p>
        </p:txBody>
      </p:sp>
      <p:sp>
        <p:nvSpPr>
          <p:cNvPr id="6" name="Content Placeholder 2"/>
          <p:cNvSpPr>
            <a:spLocks noGrp="1"/>
          </p:cNvSpPr>
          <p:nvPr>
            <p:ph idx="1"/>
          </p:nvPr>
        </p:nvSpPr>
        <p:spPr>
          <a:xfrm>
            <a:off x="308919" y="966055"/>
            <a:ext cx="8464378" cy="1045625"/>
          </a:xfrm>
        </p:spPr>
        <p:txBody>
          <a:bodyPr/>
          <a:lstStyle/>
          <a:p>
            <a:r>
              <a:rPr lang="en-US" dirty="0" smtClean="0"/>
              <a:t>The inner magnetic shield lays on the helium vessels. It has openings for multiple penetrations, such as the beam line, headers, tuners, </a:t>
            </a:r>
            <a:r>
              <a:rPr lang="en-US" dirty="0" err="1" smtClean="0"/>
              <a:t>Nitronic</a:t>
            </a:r>
            <a:r>
              <a:rPr lang="en-US" dirty="0" smtClean="0"/>
              <a:t> rod bases, etc.</a:t>
            </a:r>
          </a:p>
        </p:txBody>
      </p:sp>
      <p:pic>
        <p:nvPicPr>
          <p:cNvPr id="7" name="Picture 6"/>
          <p:cNvPicPr>
            <a:picLocks noChangeAspect="1"/>
          </p:cNvPicPr>
          <p:nvPr/>
        </p:nvPicPr>
        <p:blipFill>
          <a:blip r:embed="rId2"/>
          <a:stretch>
            <a:fillRect/>
          </a:stretch>
        </p:blipFill>
        <p:spPr>
          <a:xfrm>
            <a:off x="2107232" y="2103120"/>
            <a:ext cx="4961891" cy="4076700"/>
          </a:xfrm>
          <a:prstGeom prst="rect">
            <a:avLst/>
          </a:prstGeom>
        </p:spPr>
      </p:pic>
      <p:sp>
        <p:nvSpPr>
          <p:cNvPr id="8" name="TextBox 7"/>
          <p:cNvSpPr txBox="1"/>
          <p:nvPr/>
        </p:nvSpPr>
        <p:spPr>
          <a:xfrm>
            <a:off x="4601980" y="2103120"/>
            <a:ext cx="1843790" cy="369332"/>
          </a:xfrm>
          <a:prstGeom prst="rect">
            <a:avLst/>
          </a:prstGeom>
          <a:noFill/>
        </p:spPr>
        <p:txBody>
          <a:bodyPr wrap="square" rtlCol="0">
            <a:spAutoFit/>
          </a:bodyPr>
          <a:lstStyle/>
          <a:p>
            <a:r>
              <a:rPr lang="en-US" dirty="0" err="1" smtClean="0">
                <a:solidFill>
                  <a:srgbClr val="0000FF"/>
                </a:solidFill>
              </a:rPr>
              <a:t>Nitronic</a:t>
            </a:r>
            <a:r>
              <a:rPr lang="en-US" dirty="0" smtClean="0">
                <a:solidFill>
                  <a:srgbClr val="0000FF"/>
                </a:solidFill>
              </a:rPr>
              <a:t> rod base</a:t>
            </a:r>
            <a:endParaRPr lang="en-US" dirty="0">
              <a:solidFill>
                <a:srgbClr val="0000FF"/>
              </a:solidFill>
            </a:endParaRPr>
          </a:p>
        </p:txBody>
      </p:sp>
      <p:sp>
        <p:nvSpPr>
          <p:cNvPr id="9" name="TextBox 8"/>
          <p:cNvSpPr txBox="1"/>
          <p:nvPr/>
        </p:nvSpPr>
        <p:spPr>
          <a:xfrm>
            <a:off x="6693107" y="2855626"/>
            <a:ext cx="1656413" cy="369332"/>
          </a:xfrm>
          <a:prstGeom prst="rect">
            <a:avLst/>
          </a:prstGeom>
          <a:noFill/>
        </p:spPr>
        <p:txBody>
          <a:bodyPr wrap="square" rtlCol="0">
            <a:spAutoFit/>
          </a:bodyPr>
          <a:lstStyle/>
          <a:p>
            <a:r>
              <a:rPr lang="en-US" dirty="0" smtClean="0">
                <a:solidFill>
                  <a:srgbClr val="0000FF"/>
                </a:solidFill>
              </a:rPr>
              <a:t>Helium header</a:t>
            </a:r>
            <a:endParaRPr lang="en-US" dirty="0">
              <a:solidFill>
                <a:srgbClr val="0000FF"/>
              </a:solidFill>
            </a:endParaRPr>
          </a:p>
        </p:txBody>
      </p:sp>
      <p:sp>
        <p:nvSpPr>
          <p:cNvPr id="10" name="TextBox 9"/>
          <p:cNvSpPr txBox="1"/>
          <p:nvPr/>
        </p:nvSpPr>
        <p:spPr>
          <a:xfrm>
            <a:off x="7069123" y="3814997"/>
            <a:ext cx="1512746" cy="369332"/>
          </a:xfrm>
          <a:prstGeom prst="rect">
            <a:avLst/>
          </a:prstGeom>
          <a:noFill/>
        </p:spPr>
        <p:txBody>
          <a:bodyPr wrap="square" rtlCol="0">
            <a:spAutoFit/>
          </a:bodyPr>
          <a:lstStyle/>
          <a:p>
            <a:r>
              <a:rPr lang="en-US" dirty="0" smtClean="0">
                <a:solidFill>
                  <a:srgbClr val="0000FF"/>
                </a:solidFill>
              </a:rPr>
              <a:t>Tuner motor</a:t>
            </a:r>
            <a:endParaRPr lang="en-US" dirty="0">
              <a:solidFill>
                <a:srgbClr val="0000FF"/>
              </a:solidFill>
            </a:endParaRPr>
          </a:p>
        </p:txBody>
      </p:sp>
      <p:sp>
        <p:nvSpPr>
          <p:cNvPr id="11" name="TextBox 10"/>
          <p:cNvSpPr txBox="1"/>
          <p:nvPr/>
        </p:nvSpPr>
        <p:spPr>
          <a:xfrm>
            <a:off x="7157803" y="5186597"/>
            <a:ext cx="1281659" cy="369332"/>
          </a:xfrm>
          <a:prstGeom prst="rect">
            <a:avLst/>
          </a:prstGeom>
          <a:noFill/>
        </p:spPr>
        <p:txBody>
          <a:bodyPr wrap="square" rtlCol="0">
            <a:spAutoFit/>
          </a:bodyPr>
          <a:lstStyle/>
          <a:p>
            <a:r>
              <a:rPr lang="en-US" dirty="0" smtClean="0">
                <a:solidFill>
                  <a:srgbClr val="0000FF"/>
                </a:solidFill>
              </a:rPr>
              <a:t>Beamline</a:t>
            </a:r>
            <a:endParaRPr lang="en-US" dirty="0">
              <a:solidFill>
                <a:srgbClr val="0000FF"/>
              </a:solidFill>
            </a:endParaRPr>
          </a:p>
        </p:txBody>
      </p:sp>
      <p:cxnSp>
        <p:nvCxnSpPr>
          <p:cNvPr id="13" name="Straight Arrow Connector 12"/>
          <p:cNvCxnSpPr>
            <a:stCxn id="8" idx="1"/>
          </p:cNvCxnSpPr>
          <p:nvPr/>
        </p:nvCxnSpPr>
        <p:spPr>
          <a:xfrm flipH="1">
            <a:off x="3335311" y="2287786"/>
            <a:ext cx="1266669" cy="253047"/>
          </a:xfrm>
          <a:prstGeom prst="straightConnector1">
            <a:avLst/>
          </a:prstGeom>
          <a:ln w="158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1"/>
          </p:cNvCxnSpPr>
          <p:nvPr/>
        </p:nvCxnSpPr>
        <p:spPr>
          <a:xfrm flipH="1">
            <a:off x="4534525" y="2287786"/>
            <a:ext cx="67455" cy="567840"/>
          </a:xfrm>
          <a:prstGeom prst="straightConnector1">
            <a:avLst/>
          </a:prstGeom>
          <a:ln w="158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370320" y="3154680"/>
            <a:ext cx="609600" cy="594360"/>
          </a:xfrm>
          <a:prstGeom prst="straightConnector1">
            <a:avLst/>
          </a:prstGeom>
          <a:ln w="158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865620" y="4114800"/>
            <a:ext cx="556260" cy="640080"/>
          </a:xfrm>
          <a:prstGeom prst="straightConnector1">
            <a:avLst/>
          </a:prstGeom>
          <a:ln w="158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1"/>
          </p:cNvCxnSpPr>
          <p:nvPr/>
        </p:nvCxnSpPr>
        <p:spPr>
          <a:xfrm flipH="1" flipV="1">
            <a:off x="6445770" y="4968240"/>
            <a:ext cx="712033" cy="403023"/>
          </a:xfrm>
          <a:prstGeom prst="straightConnector1">
            <a:avLst/>
          </a:prstGeom>
          <a:ln w="158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626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 with Other Designs – Outer Magnetic Shield</a:t>
            </a:r>
          </a:p>
        </p:txBody>
      </p:sp>
      <p:sp>
        <p:nvSpPr>
          <p:cNvPr id="4" name="Slide Number Placeholder 3"/>
          <p:cNvSpPr>
            <a:spLocks noGrp="1"/>
          </p:cNvSpPr>
          <p:nvPr>
            <p:ph type="sldNum" sz="quarter" idx="12"/>
          </p:nvPr>
        </p:nvSpPr>
        <p:spPr/>
        <p:txBody>
          <a:bodyPr/>
          <a:lstStyle/>
          <a:p>
            <a:fld id="{07E1C93C-5050-FC42-8F10-D22D4F119D13}" type="slidenum">
              <a:rPr lang="en-US" smtClean="0"/>
              <a:pPr/>
              <a:t>7</a:t>
            </a:fld>
            <a:endParaRPr lang="en-US" dirty="0"/>
          </a:p>
        </p:txBody>
      </p:sp>
      <p:sp>
        <p:nvSpPr>
          <p:cNvPr id="9" name="Content Placeholder 2"/>
          <p:cNvSpPr>
            <a:spLocks noGrp="1"/>
          </p:cNvSpPr>
          <p:nvPr>
            <p:ph idx="1"/>
          </p:nvPr>
        </p:nvSpPr>
        <p:spPr>
          <a:xfrm>
            <a:off x="308919" y="966055"/>
            <a:ext cx="8464378" cy="1220885"/>
          </a:xfrm>
        </p:spPr>
        <p:txBody>
          <a:bodyPr>
            <a:normAutofit/>
          </a:bodyPr>
          <a:lstStyle/>
          <a:p>
            <a:r>
              <a:rPr lang="en-US" sz="2000" dirty="0"/>
              <a:t>The outer magnetic shield lays on the spaceframe rings and tubes. There are screws anchoring the outer magnetic shields onto the spaceframe rings. The majority of shields are riveted together. Outer magnetic shield also has many openings for penetrations</a:t>
            </a:r>
            <a:r>
              <a:rPr lang="en-US" sz="2000" dirty="0" smtClean="0"/>
              <a:t>.</a:t>
            </a:r>
          </a:p>
        </p:txBody>
      </p:sp>
      <p:pic>
        <p:nvPicPr>
          <p:cNvPr id="10" name="Picture 9"/>
          <p:cNvPicPr>
            <a:picLocks noChangeAspect="1"/>
          </p:cNvPicPr>
          <p:nvPr/>
        </p:nvPicPr>
        <p:blipFill>
          <a:blip r:embed="rId2"/>
          <a:stretch>
            <a:fillRect/>
          </a:stretch>
        </p:blipFill>
        <p:spPr>
          <a:xfrm>
            <a:off x="492654" y="2491107"/>
            <a:ext cx="3986497" cy="340677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888" y="2316092"/>
            <a:ext cx="3820983" cy="3581788"/>
          </a:xfrm>
          <a:prstGeom prst="rect">
            <a:avLst/>
          </a:prstGeom>
        </p:spPr>
      </p:pic>
      <p:sp>
        <p:nvSpPr>
          <p:cNvPr id="12" name="TextBox 11"/>
          <p:cNvSpPr txBox="1"/>
          <p:nvPr/>
        </p:nvSpPr>
        <p:spPr>
          <a:xfrm>
            <a:off x="166857" y="5821005"/>
            <a:ext cx="4366841" cy="369332"/>
          </a:xfrm>
          <a:prstGeom prst="rect">
            <a:avLst/>
          </a:prstGeom>
          <a:noFill/>
        </p:spPr>
        <p:txBody>
          <a:bodyPr wrap="square" rtlCol="0">
            <a:spAutoFit/>
          </a:bodyPr>
          <a:lstStyle/>
          <a:p>
            <a:r>
              <a:rPr lang="en-US" dirty="0" smtClean="0">
                <a:solidFill>
                  <a:srgbClr val="0000FF"/>
                </a:solidFill>
              </a:rPr>
              <a:t>Screws anchoring shield to spaceframe rings</a:t>
            </a:r>
            <a:endParaRPr lang="en-US" dirty="0">
              <a:solidFill>
                <a:srgbClr val="0000FF"/>
              </a:solidFill>
            </a:endParaRPr>
          </a:p>
        </p:txBody>
      </p:sp>
      <p:sp>
        <p:nvSpPr>
          <p:cNvPr id="13" name="TextBox 12"/>
          <p:cNvSpPr txBox="1"/>
          <p:nvPr/>
        </p:nvSpPr>
        <p:spPr>
          <a:xfrm>
            <a:off x="420257" y="2240300"/>
            <a:ext cx="4212704" cy="369332"/>
          </a:xfrm>
          <a:prstGeom prst="rect">
            <a:avLst/>
          </a:prstGeom>
          <a:noFill/>
        </p:spPr>
        <p:txBody>
          <a:bodyPr wrap="square" rtlCol="0">
            <a:spAutoFit/>
          </a:bodyPr>
          <a:lstStyle/>
          <a:p>
            <a:pPr algn="ctr"/>
            <a:r>
              <a:rPr lang="en-US" dirty="0">
                <a:solidFill>
                  <a:srgbClr val="0000FF"/>
                </a:solidFill>
              </a:rPr>
              <a:t>H</a:t>
            </a:r>
            <a:r>
              <a:rPr lang="en-US" dirty="0" smtClean="0">
                <a:solidFill>
                  <a:srgbClr val="0000FF"/>
                </a:solidFill>
              </a:rPr>
              <a:t>oles for lockdown studs</a:t>
            </a:r>
            <a:endParaRPr lang="en-US" dirty="0">
              <a:solidFill>
                <a:srgbClr val="0000FF"/>
              </a:solidFill>
            </a:endParaRPr>
          </a:p>
        </p:txBody>
      </p:sp>
      <p:cxnSp>
        <p:nvCxnSpPr>
          <p:cNvPr id="15" name="Straight Arrow Connector 14"/>
          <p:cNvCxnSpPr/>
          <p:nvPr/>
        </p:nvCxnSpPr>
        <p:spPr>
          <a:xfrm flipH="1">
            <a:off x="1036320" y="2545080"/>
            <a:ext cx="1005840" cy="441960"/>
          </a:xfrm>
          <a:prstGeom prst="straightConnector1">
            <a:avLst/>
          </a:prstGeom>
          <a:ln w="158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042160" y="2545080"/>
            <a:ext cx="982980" cy="922020"/>
          </a:xfrm>
          <a:prstGeom prst="straightConnector1">
            <a:avLst/>
          </a:prstGeom>
          <a:ln w="158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63880" y="4351020"/>
            <a:ext cx="739140" cy="1546860"/>
          </a:xfrm>
          <a:prstGeom prst="straightConnector1">
            <a:avLst/>
          </a:prstGeom>
          <a:ln w="158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303020" y="4884420"/>
            <a:ext cx="1146683" cy="1013460"/>
          </a:xfrm>
          <a:prstGeom prst="straightConnector1">
            <a:avLst/>
          </a:prstGeom>
          <a:ln w="158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41108" y="5821004"/>
            <a:ext cx="4336192" cy="646331"/>
          </a:xfrm>
          <a:prstGeom prst="rect">
            <a:avLst/>
          </a:prstGeom>
          <a:noFill/>
        </p:spPr>
        <p:txBody>
          <a:bodyPr wrap="square" rtlCol="0">
            <a:spAutoFit/>
          </a:bodyPr>
          <a:lstStyle/>
          <a:p>
            <a:r>
              <a:rPr lang="en-US" dirty="0" smtClean="0">
                <a:solidFill>
                  <a:srgbClr val="0000FF"/>
                </a:solidFill>
              </a:rPr>
              <a:t>Screw anchoring magnetic shield extension to spaceframe tube</a:t>
            </a:r>
            <a:endParaRPr lang="en-US" dirty="0">
              <a:solidFill>
                <a:srgbClr val="0000FF"/>
              </a:solidFill>
            </a:endParaRPr>
          </a:p>
        </p:txBody>
      </p:sp>
      <p:cxnSp>
        <p:nvCxnSpPr>
          <p:cNvPr id="24" name="Straight Arrow Connector 23"/>
          <p:cNvCxnSpPr/>
          <p:nvPr/>
        </p:nvCxnSpPr>
        <p:spPr>
          <a:xfrm flipV="1">
            <a:off x="5768340" y="3886200"/>
            <a:ext cx="1432560" cy="2072640"/>
          </a:xfrm>
          <a:prstGeom prst="straightConnector1">
            <a:avLst/>
          </a:prstGeom>
          <a:ln w="158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62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42988" y="1635835"/>
            <a:ext cx="3863862" cy="4135378"/>
          </a:xfrm>
          <a:prstGeom prst="rect">
            <a:avLst/>
          </a:prstGeom>
        </p:spPr>
      </p:pic>
      <p:sp>
        <p:nvSpPr>
          <p:cNvPr id="2" name="Title 1"/>
          <p:cNvSpPr>
            <a:spLocks noGrp="1"/>
          </p:cNvSpPr>
          <p:nvPr>
            <p:ph type="title"/>
          </p:nvPr>
        </p:nvSpPr>
        <p:spPr/>
        <p:txBody>
          <a:bodyPr>
            <a:normAutofit/>
          </a:bodyPr>
          <a:lstStyle/>
          <a:p>
            <a:r>
              <a:rPr lang="en-US" dirty="0"/>
              <a:t>Updates since </a:t>
            </a:r>
            <a:r>
              <a:rPr lang="en-US" dirty="0" smtClean="0"/>
              <a:t>PDR – Outer Magnetic Shield Extensions</a:t>
            </a:r>
            <a:endParaRPr lang="en-US" dirty="0"/>
          </a:p>
        </p:txBody>
      </p:sp>
      <p:sp>
        <p:nvSpPr>
          <p:cNvPr id="3" name="Content Placeholder 2"/>
          <p:cNvSpPr>
            <a:spLocks noGrp="1"/>
          </p:cNvSpPr>
          <p:nvPr>
            <p:ph idx="1"/>
          </p:nvPr>
        </p:nvSpPr>
        <p:spPr/>
        <p:txBody>
          <a:bodyPr/>
          <a:lstStyle/>
          <a:p>
            <a:r>
              <a:rPr lang="en-US" dirty="0" smtClean="0"/>
              <a:t>The outer magnetic shield extensions are now finalized. Each extension consists of a cylinder, an angle-ring and an end disc. </a:t>
            </a:r>
            <a:endParaRPr lang="en-US" dirty="0"/>
          </a:p>
        </p:txBody>
      </p:sp>
      <p:sp>
        <p:nvSpPr>
          <p:cNvPr id="4" name="Slide Number Placeholder 3"/>
          <p:cNvSpPr>
            <a:spLocks noGrp="1"/>
          </p:cNvSpPr>
          <p:nvPr>
            <p:ph type="sldNum" sz="quarter" idx="12"/>
          </p:nvPr>
        </p:nvSpPr>
        <p:spPr/>
        <p:txBody>
          <a:bodyPr/>
          <a:lstStyle/>
          <a:p>
            <a:fld id="{07E1C93C-5050-FC42-8F10-D22D4F119D13}" type="slidenum">
              <a:rPr lang="en-US" smtClean="0"/>
              <a:pPr/>
              <a:t>8</a:t>
            </a:fld>
            <a:endParaRPr lang="en-US" dirty="0"/>
          </a:p>
        </p:txBody>
      </p:sp>
      <p:sp>
        <p:nvSpPr>
          <p:cNvPr id="7" name="TextBox 6"/>
          <p:cNvSpPr txBox="1"/>
          <p:nvPr/>
        </p:nvSpPr>
        <p:spPr>
          <a:xfrm>
            <a:off x="577121" y="5898630"/>
            <a:ext cx="3649686" cy="369332"/>
          </a:xfrm>
          <a:prstGeom prst="rect">
            <a:avLst/>
          </a:prstGeom>
          <a:noFill/>
        </p:spPr>
        <p:txBody>
          <a:bodyPr wrap="square" rtlCol="0">
            <a:spAutoFit/>
          </a:bodyPr>
          <a:lstStyle/>
          <a:p>
            <a:r>
              <a:rPr lang="en-US" dirty="0" smtClean="0"/>
              <a:t>Supply end mag shield extension</a:t>
            </a:r>
            <a:endParaRPr lang="en-US" dirty="0"/>
          </a:p>
        </p:txBody>
      </p:sp>
      <p:sp>
        <p:nvSpPr>
          <p:cNvPr id="8" name="TextBox 7"/>
          <p:cNvSpPr txBox="1"/>
          <p:nvPr/>
        </p:nvSpPr>
        <p:spPr>
          <a:xfrm>
            <a:off x="5123611" y="5898628"/>
            <a:ext cx="3270881" cy="369332"/>
          </a:xfrm>
          <a:prstGeom prst="rect">
            <a:avLst/>
          </a:prstGeom>
          <a:noFill/>
        </p:spPr>
        <p:txBody>
          <a:bodyPr wrap="square" rtlCol="0">
            <a:spAutoFit/>
          </a:bodyPr>
          <a:lstStyle/>
          <a:p>
            <a:r>
              <a:rPr lang="en-US" dirty="0" smtClean="0"/>
              <a:t>Return end mag shield extension</a:t>
            </a:r>
            <a:endParaRPr lang="en-US" dirty="0"/>
          </a:p>
        </p:txBody>
      </p:sp>
      <p:sp>
        <p:nvSpPr>
          <p:cNvPr id="9" name="TextBox 8"/>
          <p:cNvSpPr txBox="1"/>
          <p:nvPr/>
        </p:nvSpPr>
        <p:spPr>
          <a:xfrm>
            <a:off x="3147134" y="1718237"/>
            <a:ext cx="2578308" cy="369332"/>
          </a:xfrm>
          <a:prstGeom prst="rect">
            <a:avLst/>
          </a:prstGeom>
          <a:noFill/>
        </p:spPr>
        <p:txBody>
          <a:bodyPr wrap="square" rtlCol="0">
            <a:spAutoFit/>
          </a:bodyPr>
          <a:lstStyle/>
          <a:p>
            <a:r>
              <a:rPr lang="en-US" dirty="0" smtClean="0">
                <a:solidFill>
                  <a:srgbClr val="0000FF"/>
                </a:solidFill>
              </a:rPr>
              <a:t>Openings for JT valves</a:t>
            </a:r>
            <a:endParaRPr lang="en-US" dirty="0">
              <a:solidFill>
                <a:srgbClr val="0000FF"/>
              </a:solidFill>
            </a:endParaRPr>
          </a:p>
        </p:txBody>
      </p:sp>
      <p:cxnSp>
        <p:nvCxnSpPr>
          <p:cNvPr id="11" name="Straight Arrow Connector 10"/>
          <p:cNvCxnSpPr>
            <a:stCxn id="9" idx="1"/>
          </p:cNvCxnSpPr>
          <p:nvPr/>
        </p:nvCxnSpPr>
        <p:spPr>
          <a:xfrm flipH="1">
            <a:off x="1731364" y="1902903"/>
            <a:ext cx="1415770" cy="665037"/>
          </a:xfrm>
          <a:prstGeom prst="straightConnector1">
            <a:avLst/>
          </a:prstGeom>
          <a:ln w="158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1"/>
          </p:cNvCxnSpPr>
          <p:nvPr/>
        </p:nvCxnSpPr>
        <p:spPr>
          <a:xfrm flipH="1">
            <a:off x="3040380" y="1902903"/>
            <a:ext cx="106754" cy="1769937"/>
          </a:xfrm>
          <a:prstGeom prst="straightConnector1">
            <a:avLst/>
          </a:prstGeom>
          <a:ln w="15875">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stretch>
            <a:fillRect/>
          </a:stretch>
        </p:blipFill>
        <p:spPr>
          <a:xfrm>
            <a:off x="5018714" y="2169971"/>
            <a:ext cx="3375778" cy="3723664"/>
          </a:xfrm>
          <a:prstGeom prst="rect">
            <a:avLst/>
          </a:prstGeom>
        </p:spPr>
      </p:pic>
    </p:spTree>
    <p:extLst>
      <p:ext uri="{BB962C8B-B14F-4D97-AF65-F5344CB8AC3E}">
        <p14:creationId xmlns:p14="http://schemas.microsoft.com/office/powerpoint/2010/main" val="2158349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Updates since </a:t>
            </a:r>
            <a:r>
              <a:rPr lang="en-US" dirty="0" smtClean="0"/>
              <a:t>PDR – Response to PDR Comment</a:t>
            </a:r>
            <a:endParaRPr lang="en-US" dirty="0"/>
          </a:p>
        </p:txBody>
      </p:sp>
      <p:sp>
        <p:nvSpPr>
          <p:cNvPr id="3" name="Content Placeholder 2"/>
          <p:cNvSpPr>
            <a:spLocks noGrp="1"/>
          </p:cNvSpPr>
          <p:nvPr>
            <p:ph idx="1"/>
          </p:nvPr>
        </p:nvSpPr>
        <p:spPr/>
        <p:txBody>
          <a:bodyPr/>
          <a:lstStyle/>
          <a:p>
            <a:pPr marL="0" indent="0">
              <a:buNone/>
            </a:pPr>
            <a:r>
              <a:rPr lang="en-US" dirty="0"/>
              <a:t>PDR </a:t>
            </a:r>
            <a:r>
              <a:rPr lang="en-US" dirty="0" smtClean="0"/>
              <a:t>Comment #9 -  </a:t>
            </a:r>
            <a:r>
              <a:rPr lang="en-US" dirty="0"/>
              <a:t>“Determine the advantage, if any, of substituting Cryoperm-10 or similar material for mu-metal on the inner magnetic </a:t>
            </a:r>
            <a:r>
              <a:rPr lang="en-US" dirty="0" smtClean="0"/>
              <a:t>shield”</a:t>
            </a:r>
          </a:p>
          <a:p>
            <a:r>
              <a:rPr lang="en-US" dirty="0"/>
              <a:t>Consulted with SNS project staff regarding the need to improve the magnetic shielding. </a:t>
            </a:r>
            <a:r>
              <a:rPr lang="en-US" dirty="0" smtClean="0"/>
              <a:t>Their </a:t>
            </a:r>
            <a:r>
              <a:rPr lang="en-US" dirty="0"/>
              <a:t>response was that the existing design was adequate and they saw no need to improve on the design. </a:t>
            </a:r>
            <a:endParaRPr lang="en-US" dirty="0" smtClean="0"/>
          </a:p>
          <a:p>
            <a:pPr lvl="1"/>
            <a:r>
              <a:rPr lang="en-US" dirty="0" smtClean="0"/>
              <a:t>The </a:t>
            </a:r>
            <a:r>
              <a:rPr lang="en-US" dirty="0"/>
              <a:t>project decides not to add magnetic shields </a:t>
            </a:r>
            <a:r>
              <a:rPr lang="en-US" dirty="0" smtClean="0"/>
              <a:t>to shield </a:t>
            </a:r>
            <a:r>
              <a:rPr lang="en-US" dirty="0"/>
              <a:t>the big openings created by the FPCs. </a:t>
            </a:r>
            <a:endParaRPr lang="en-US" dirty="0" smtClean="0"/>
          </a:p>
          <a:p>
            <a:pPr lvl="1"/>
            <a:r>
              <a:rPr lang="en-US" dirty="0" err="1" smtClean="0"/>
              <a:t>JLab</a:t>
            </a:r>
            <a:r>
              <a:rPr lang="en-US" dirty="0" smtClean="0"/>
              <a:t> will not ask vendor to </a:t>
            </a:r>
            <a:r>
              <a:rPr lang="en-US" dirty="0"/>
              <a:t>bid alternative materials, such as </a:t>
            </a:r>
            <a:r>
              <a:rPr lang="en-US" dirty="0" err="1"/>
              <a:t>Cryoperm</a:t>
            </a:r>
            <a:r>
              <a:rPr lang="en-US" dirty="0"/>
              <a:t> 10 and </a:t>
            </a:r>
            <a:r>
              <a:rPr lang="en-US" dirty="0" err="1"/>
              <a:t>Amumetal</a:t>
            </a:r>
            <a:r>
              <a:rPr lang="en-US" dirty="0"/>
              <a:t> 4K, for the inner magnetic shield. </a:t>
            </a:r>
          </a:p>
          <a:p>
            <a:endParaRPr lang="en-US" dirty="0"/>
          </a:p>
          <a:p>
            <a:endParaRPr lang="en-US" dirty="0"/>
          </a:p>
        </p:txBody>
      </p:sp>
      <p:sp>
        <p:nvSpPr>
          <p:cNvPr id="4" name="Slide Number Placeholder 3"/>
          <p:cNvSpPr>
            <a:spLocks noGrp="1"/>
          </p:cNvSpPr>
          <p:nvPr>
            <p:ph type="sldNum" sz="quarter" idx="12"/>
          </p:nvPr>
        </p:nvSpPr>
        <p:spPr/>
        <p:txBody>
          <a:bodyPr/>
          <a:lstStyle/>
          <a:p>
            <a:fld id="{07E1C93C-5050-FC42-8F10-D22D4F119D13}" type="slidenum">
              <a:rPr lang="en-US" smtClean="0"/>
              <a:pPr/>
              <a:t>9</a:t>
            </a:fld>
            <a:endParaRPr lang="en-US" dirty="0"/>
          </a:p>
        </p:txBody>
      </p:sp>
    </p:spTree>
    <p:extLst>
      <p:ext uri="{BB962C8B-B14F-4D97-AF65-F5344CB8AC3E}">
        <p14:creationId xmlns:p14="http://schemas.microsoft.com/office/powerpoint/2010/main" val="774417050"/>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abStandardPPTTemplate" id="{A76DDB89-9485-FD4D-98A9-DF1C06249F3D}" vid="{808B238C-84FF-B441-8654-84F07F73F6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JLabPowerPointMain</Template>
  <TotalTime>8519</TotalTime>
  <Words>818</Words>
  <Application>Microsoft Office PowerPoint</Application>
  <PresentationFormat>On-screen Show (4:3)</PresentationFormat>
  <Paragraphs>78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.PingFangSC-Regular</vt:lpstr>
      <vt:lpstr>Arial</vt:lpstr>
      <vt:lpstr>Calibri</vt:lpstr>
      <vt:lpstr>PingFangSC-Regular</vt:lpstr>
      <vt:lpstr>Office Theme</vt:lpstr>
      <vt:lpstr>SNS PPU CRYOMODULE FDR</vt:lpstr>
      <vt:lpstr>Outline</vt:lpstr>
      <vt:lpstr>Technical Requirements</vt:lpstr>
      <vt:lpstr>Design Overview</vt:lpstr>
      <vt:lpstr>Design Overview – Clam-Shell Design</vt:lpstr>
      <vt:lpstr>Interface with Other Designs – Inner Magnetic Shield</vt:lpstr>
      <vt:lpstr>Interface with Other Designs – Outer Magnetic Shield</vt:lpstr>
      <vt:lpstr>Updates since PDR – Outer Magnetic Shield Extensions</vt:lpstr>
      <vt:lpstr>Updates since PDR – Response to PDR Comment</vt:lpstr>
      <vt:lpstr>Engineering</vt:lpstr>
      <vt:lpstr>SOW &amp; Procurement Plan</vt:lpstr>
      <vt:lpstr>Plans to Finish</vt:lpstr>
      <vt:lpstr>PowerPoint Presentation</vt:lpstr>
    </vt:vector>
  </TitlesOfParts>
  <Company>Jefferson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Wiseman</dc:creator>
  <cp:lastModifiedBy>Mark Wiseman</cp:lastModifiedBy>
  <cp:revision>86</cp:revision>
  <cp:lastPrinted>2019-02-01T19:06:16Z</cp:lastPrinted>
  <dcterms:created xsi:type="dcterms:W3CDTF">2018-02-23T14:29:02Z</dcterms:created>
  <dcterms:modified xsi:type="dcterms:W3CDTF">2019-06-07T19:08:11Z</dcterms:modified>
</cp:coreProperties>
</file>