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6" r:id="rId2"/>
    <p:sldId id="257" r:id="rId3"/>
    <p:sldId id="268" r:id="rId4"/>
    <p:sldId id="277" r:id="rId5"/>
    <p:sldId id="283" r:id="rId6"/>
    <p:sldId id="307" r:id="rId7"/>
    <p:sldId id="309" r:id="rId8"/>
    <p:sldId id="310" r:id="rId9"/>
    <p:sldId id="282" r:id="rId10"/>
    <p:sldId id="311" r:id="rId11"/>
    <p:sldId id="284" r:id="rId12"/>
    <p:sldId id="285" r:id="rId13"/>
    <p:sldId id="302" r:id="rId14"/>
    <p:sldId id="287" r:id="rId15"/>
    <p:sldId id="288" r:id="rId16"/>
    <p:sldId id="312" r:id="rId17"/>
    <p:sldId id="328" r:id="rId18"/>
    <p:sldId id="315" r:id="rId19"/>
    <p:sldId id="316" r:id="rId20"/>
    <p:sldId id="313" r:id="rId21"/>
    <p:sldId id="314" r:id="rId22"/>
    <p:sldId id="270" r:id="rId23"/>
    <p:sldId id="304" r:id="rId24"/>
    <p:sldId id="279" r:id="rId25"/>
    <p:sldId id="317" r:id="rId26"/>
    <p:sldId id="289" r:id="rId27"/>
    <p:sldId id="297" r:id="rId28"/>
    <p:sldId id="290" r:id="rId29"/>
    <p:sldId id="291" r:id="rId30"/>
    <p:sldId id="292" r:id="rId31"/>
    <p:sldId id="293" r:id="rId32"/>
    <p:sldId id="294" r:id="rId33"/>
    <p:sldId id="295" r:id="rId34"/>
    <p:sldId id="296" r:id="rId35"/>
    <p:sldId id="298" r:id="rId36"/>
    <p:sldId id="299" r:id="rId37"/>
    <p:sldId id="300" r:id="rId38"/>
    <p:sldId id="301" r:id="rId39"/>
    <p:sldId id="318" r:id="rId40"/>
    <p:sldId id="319" r:id="rId41"/>
    <p:sldId id="320" r:id="rId42"/>
    <p:sldId id="322" r:id="rId43"/>
    <p:sldId id="323" r:id="rId44"/>
    <p:sldId id="324" r:id="rId45"/>
    <p:sldId id="327" r:id="rId46"/>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96408" autoAdjust="0"/>
  </p:normalViewPr>
  <p:slideViewPr>
    <p:cSldViewPr snapToGrid="0" snapToObjects="1">
      <p:cViewPr varScale="1">
        <p:scale>
          <a:sx n="118" d="100"/>
          <a:sy n="118" d="100"/>
        </p:scale>
        <p:origin x="-1434" y="-96"/>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2028"/>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1"/>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2611"/>
          </a:xfrm>
          <a:prstGeom prst="rect">
            <a:avLst/>
          </a:prstGeom>
        </p:spPr>
        <p:txBody>
          <a:bodyPr vert="horz" lIns="92382" tIns="46191" rIns="92382" bIns="46191" rtlCol="0"/>
          <a:lstStyle>
            <a:lvl1pPr algn="r">
              <a:defRPr sz="1200"/>
            </a:lvl1pPr>
          </a:lstStyle>
          <a:p>
            <a:fld id="{AF8F3527-BB28-884B-A511-C22C3DCF5453}" type="datetimeFigureOut">
              <a:rPr lang="en-US" smtClean="0"/>
              <a:t>6/7/2019</a:t>
            </a:fld>
            <a:endParaRPr lang="en-US"/>
          </a:p>
        </p:txBody>
      </p:sp>
      <p:sp>
        <p:nvSpPr>
          <p:cNvPr id="4" name="Slide Image Placeholder 3"/>
          <p:cNvSpPr>
            <a:spLocks noGrp="1" noRot="1" noChangeAspect="1"/>
          </p:cNvSpPr>
          <p:nvPr>
            <p:ph type="sldImg" idx="2"/>
          </p:nvPr>
        </p:nvSpPr>
        <p:spPr>
          <a:xfrm>
            <a:off x="1398588" y="1152525"/>
            <a:ext cx="4149725" cy="3111500"/>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26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2610"/>
          </a:xfrm>
          <a:prstGeom prst="rect">
            <a:avLst/>
          </a:prstGeom>
        </p:spPr>
        <p:txBody>
          <a:bodyPr vert="horz" lIns="92382" tIns="46191" rIns="92382" bIns="46191"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1127" y="2989447"/>
            <a:ext cx="3225064" cy="3292125"/>
          </a:xfrm>
          <a:prstGeom prst="rect">
            <a:avLst/>
          </a:prstGeom>
        </p:spPr>
      </p:pic>
      <p:pic>
        <p:nvPicPr>
          <p:cNvPr id="4" name="Picture 3"/>
          <p:cNvPicPr>
            <a:picLocks noChangeAspect="1"/>
          </p:cNvPicPr>
          <p:nvPr userDrawn="1"/>
        </p:nvPicPr>
        <p:blipFill>
          <a:blip r:embed="rId4"/>
          <a:stretch>
            <a:fillRect/>
          </a:stretch>
        </p:blipFill>
        <p:spPr>
          <a:xfrm>
            <a:off x="0" y="0"/>
            <a:ext cx="9144000" cy="1282700"/>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800" b="1" cap="none" baseline="0">
                <a:latin typeface="Arial" charset="0"/>
              </a:defRPr>
            </a:lvl1pPr>
          </a:lstStyle>
          <a:p>
            <a:r>
              <a:rPr lang="en-US" dirty="0" smtClean="0"/>
              <a:t>PROTON POWER UPGRADE (PPU) PROJECT</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Friday, June 07, 2019</a:t>
            </a:fld>
            <a:endParaRPr lang="en-US" dirty="0"/>
          </a:p>
        </p:txBody>
      </p:sp>
      <p:pic>
        <p:nvPicPr>
          <p:cNvPr id="7" name="Picture 6"/>
          <p:cNvPicPr>
            <a:picLocks noChangeAspect="1"/>
          </p:cNvPicPr>
          <p:nvPr userDrawn="1"/>
        </p:nvPicPr>
        <p:blipFill>
          <a:blip r:embed="rId8"/>
          <a:stretch>
            <a:fillRect/>
          </a:stretch>
        </p:blipFill>
        <p:spPr>
          <a:xfrm>
            <a:off x="2802707" y="6422484"/>
            <a:ext cx="3407959" cy="34750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1127" y="2989447"/>
            <a:ext cx="3225064" cy="3292125"/>
          </a:xfrm>
          <a:prstGeom prst="rect">
            <a:avLst/>
          </a:prstGeom>
        </p:spPr>
      </p:pic>
      <p:pic>
        <p:nvPicPr>
          <p:cNvPr id="4" name="Picture 3"/>
          <p:cNvPicPr>
            <a:picLocks noChangeAspect="1"/>
          </p:cNvPicPr>
          <p:nvPr userDrawn="1"/>
        </p:nvPicPr>
        <p:blipFill>
          <a:blip r:embed="rId4"/>
          <a:stretch>
            <a:fillRect/>
          </a:stretch>
        </p:blipFill>
        <p:spPr>
          <a:xfrm>
            <a:off x="0" y="0"/>
            <a:ext cx="9144000" cy="1282700"/>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97838" y="6307136"/>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99991" y="1725953"/>
            <a:ext cx="4236099"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5"/>
          <p:cNvSpPr txBox="1">
            <a:spLocks/>
          </p:cNvSpPr>
          <p:nvPr userDrawn="1"/>
        </p:nvSpPr>
        <p:spPr>
          <a:xfrm>
            <a:off x="4303921" y="647814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a:t>
            </a:fld>
            <a:endParaRPr lang="en-US" dirty="0"/>
          </a:p>
        </p:txBody>
      </p:sp>
      <p:pic>
        <p:nvPicPr>
          <p:cNvPr id="17" name="Picture 16"/>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8638" y="6434800"/>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204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a:stretch>
            <a:fillRect/>
          </a:stretch>
        </p:blipFill>
        <p:spPr>
          <a:xfrm>
            <a:off x="308919" y="6430343"/>
            <a:ext cx="3407959" cy="347502"/>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pic>
        <p:nvPicPr>
          <p:cNvPr id="12" name="Picture 1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pic>
        <p:nvPicPr>
          <p:cNvPr id="12" name="Picture 1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0" y="3439833"/>
            <a:ext cx="404847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9" y="983116"/>
            <a:ext cx="4048478"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pic>
        <p:nvPicPr>
          <p:cNvPr id="13" name="Picture 12"/>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pic>
        <p:nvPicPr>
          <p:cNvPr id="13" name="Picture 12"/>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June 07, 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PROTON POWER UPGRADE PROJECT</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79"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2386" y="1720793"/>
            <a:ext cx="5620941" cy="601622"/>
          </a:xfrm>
        </p:spPr>
        <p:txBody>
          <a:bodyPr/>
          <a:lstStyle/>
          <a:p>
            <a:r>
              <a:rPr lang="en-US" dirty="0" smtClean="0"/>
              <a:t>SNS PPU </a:t>
            </a:r>
            <a:r>
              <a:rPr lang="en-US" dirty="0" err="1" smtClean="0"/>
              <a:t>Cryomodule</a:t>
            </a:r>
            <a:r>
              <a:rPr lang="en-US" dirty="0" smtClean="0"/>
              <a:t> Vacuum Vessel</a:t>
            </a:r>
            <a:endParaRPr lang="en-US" dirty="0"/>
          </a:p>
        </p:txBody>
      </p:sp>
      <p:sp>
        <p:nvSpPr>
          <p:cNvPr id="5" name="Text Placeholder 4"/>
          <p:cNvSpPr>
            <a:spLocks noGrp="1"/>
          </p:cNvSpPr>
          <p:nvPr>
            <p:ph type="body" sz="quarter" idx="14"/>
          </p:nvPr>
        </p:nvSpPr>
        <p:spPr/>
        <p:txBody>
          <a:bodyPr/>
          <a:lstStyle/>
          <a:p>
            <a:r>
              <a:rPr lang="en-US" dirty="0" smtClean="0"/>
              <a:t>Matt </a:t>
            </a:r>
            <a:r>
              <a:rPr lang="en-US" dirty="0" err="1" smtClean="0"/>
              <a:t>Marchlik</a:t>
            </a:r>
            <a:endParaRPr lang="en-US" dirty="0"/>
          </a:p>
        </p:txBody>
      </p:sp>
      <p:sp>
        <p:nvSpPr>
          <p:cNvPr id="6" name="Date Placeholder 5"/>
          <p:cNvSpPr>
            <a:spLocks noGrp="1"/>
          </p:cNvSpPr>
          <p:nvPr>
            <p:ph type="dt" sz="half" idx="15"/>
          </p:nvPr>
        </p:nvSpPr>
        <p:spPr>
          <a:xfrm>
            <a:off x="333243" y="5611326"/>
            <a:ext cx="2668373" cy="365125"/>
          </a:xfrm>
        </p:spPr>
        <p:txBody>
          <a:bodyPr/>
          <a:lstStyle/>
          <a:p>
            <a:r>
              <a:rPr lang="en-US" sz="1600" b="1" dirty="0" smtClean="0"/>
              <a:t>Monday, June 10</a:t>
            </a:r>
          </a:p>
          <a:p>
            <a:r>
              <a:rPr lang="en-US" sz="1600" b="1" dirty="0" smtClean="0"/>
              <a:t>2019</a:t>
            </a:r>
            <a:endParaRPr lang="en-US" sz="1600" b="1" dirty="0"/>
          </a:p>
        </p:txBody>
      </p:sp>
      <p:sp>
        <p:nvSpPr>
          <p:cNvPr id="7" name="Title 1"/>
          <p:cNvSpPr txBox="1">
            <a:spLocks/>
          </p:cNvSpPr>
          <p:nvPr/>
        </p:nvSpPr>
        <p:spPr>
          <a:xfrm>
            <a:off x="260615" y="505595"/>
            <a:ext cx="8622771" cy="6178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cap="none" baseline="0">
                <a:solidFill>
                  <a:schemeClr val="tx1"/>
                </a:solidFill>
                <a:latin typeface="Arial" charset="0"/>
                <a:ea typeface="+mj-ea"/>
                <a:cs typeface="Arial" panose="020B0604020202020204" pitchFamily="34" charset="0"/>
              </a:defRPr>
            </a:lvl1pPr>
          </a:lstStyle>
          <a:p>
            <a:pPr algn="ctr"/>
            <a:r>
              <a:rPr lang="en-US" sz="4000" dirty="0" smtClean="0"/>
              <a:t>SNS PPU CRYOMODULE FDR</a:t>
            </a:r>
            <a:endParaRPr lang="en-US" sz="4000" dirty="0"/>
          </a:p>
        </p:txBody>
      </p:sp>
      <p:sp>
        <p:nvSpPr>
          <p:cNvPr id="8" name="Subtitle 2"/>
          <p:cNvSpPr txBox="1">
            <a:spLocks/>
          </p:cNvSpPr>
          <p:nvPr/>
        </p:nvSpPr>
        <p:spPr>
          <a:xfrm>
            <a:off x="333244" y="1720793"/>
            <a:ext cx="5620941" cy="60162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200" kern="1200" baseline="0">
                <a:solidFill>
                  <a:schemeClr val="accent1"/>
                </a:solidFill>
                <a:latin typeface="Arial"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SNS PPU </a:t>
            </a:r>
            <a:r>
              <a:rPr lang="en-US" dirty="0" err="1" smtClean="0"/>
              <a:t>Cryomodule</a:t>
            </a:r>
            <a:r>
              <a:rPr lang="en-US" dirty="0" smtClean="0"/>
              <a:t> Vacuum Vessel</a:t>
            </a:r>
            <a:endParaRPr lang="en-US" dirty="0"/>
          </a:p>
        </p:txBody>
      </p:sp>
      <p:sp>
        <p:nvSpPr>
          <p:cNvPr id="9" name="Text Placeholder 4"/>
          <p:cNvSpPr txBox="1">
            <a:spLocks/>
          </p:cNvSpPr>
          <p:nvPr/>
        </p:nvSpPr>
        <p:spPr>
          <a:xfrm>
            <a:off x="333245" y="5126730"/>
            <a:ext cx="4051834" cy="4208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Matt </a:t>
            </a:r>
            <a:r>
              <a:rPr lang="en-US" dirty="0" err="1" smtClean="0"/>
              <a:t>Marchlik</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736" y="2078248"/>
            <a:ext cx="5174898" cy="432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5" y="785437"/>
            <a:ext cx="9079263" cy="452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Design - </a:t>
            </a:r>
            <a:r>
              <a:rPr lang="en-US" dirty="0"/>
              <a:t>Vacuum </a:t>
            </a:r>
            <a:r>
              <a:rPr lang="en-US" dirty="0" smtClean="0"/>
              <a:t>Vessel </a:t>
            </a:r>
            <a:r>
              <a:rPr lang="en-US" dirty="0"/>
              <a:t>A</a:t>
            </a:r>
            <a:r>
              <a:rPr lang="en-US" dirty="0" smtClean="0"/>
              <a:t>ssembly</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
        <p:nvSpPr>
          <p:cNvPr id="24" name="TextBox 23"/>
          <p:cNvSpPr txBox="1"/>
          <p:nvPr/>
        </p:nvSpPr>
        <p:spPr>
          <a:xfrm>
            <a:off x="4459467" y="4798577"/>
            <a:ext cx="1363554" cy="738664"/>
          </a:xfrm>
          <a:prstGeom prst="rect">
            <a:avLst/>
          </a:prstGeom>
          <a:noFill/>
          <a:ln>
            <a:noFill/>
          </a:ln>
        </p:spPr>
        <p:txBody>
          <a:bodyPr wrap="square" rtlCol="0">
            <a:spAutoFit/>
          </a:bodyPr>
          <a:lstStyle/>
          <a:p>
            <a:pPr algn="ctr"/>
            <a:r>
              <a:rPr lang="en-US" sz="1400" dirty="0" smtClean="0">
                <a:solidFill>
                  <a:srgbClr val="0070C0"/>
                </a:solidFill>
              </a:rPr>
              <a:t>Interface Panel </a:t>
            </a:r>
          </a:p>
          <a:p>
            <a:pPr algn="ctr"/>
            <a:r>
              <a:rPr lang="en-US" sz="1400" dirty="0" smtClean="0">
                <a:solidFill>
                  <a:srgbClr val="0070C0"/>
                </a:solidFill>
              </a:rPr>
              <a:t>Mounts</a:t>
            </a:r>
          </a:p>
          <a:p>
            <a:pPr algn="ctr"/>
            <a:r>
              <a:rPr lang="en-US" sz="1400" dirty="0" smtClean="0">
                <a:solidFill>
                  <a:srgbClr val="0070C0"/>
                </a:solidFill>
              </a:rPr>
              <a:t>X4</a:t>
            </a:r>
          </a:p>
        </p:txBody>
      </p:sp>
      <p:cxnSp>
        <p:nvCxnSpPr>
          <p:cNvPr id="25" name="Straight Arrow Connector 24"/>
          <p:cNvCxnSpPr/>
          <p:nvPr/>
        </p:nvCxnSpPr>
        <p:spPr>
          <a:xfrm flipV="1">
            <a:off x="5251731" y="4474897"/>
            <a:ext cx="329872" cy="32368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737" y="4798577"/>
            <a:ext cx="445061" cy="818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564" y="4411071"/>
            <a:ext cx="1632903" cy="17884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3914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19" y="1307305"/>
            <a:ext cx="1661645" cy="13630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Design – End Flange Weld</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8" name="TextBox 7"/>
          <p:cNvSpPr txBox="1"/>
          <p:nvPr/>
        </p:nvSpPr>
        <p:spPr>
          <a:xfrm>
            <a:off x="2210277" y="1307305"/>
            <a:ext cx="6868987" cy="1754326"/>
          </a:xfrm>
          <a:prstGeom prst="rect">
            <a:avLst/>
          </a:prstGeom>
          <a:noFill/>
        </p:spPr>
        <p:txBody>
          <a:bodyPr wrap="square" rtlCol="0">
            <a:spAutoFit/>
          </a:bodyPr>
          <a:lstStyle/>
          <a:p>
            <a:r>
              <a:rPr lang="en-US" dirty="0" smtClean="0"/>
              <a:t>The configuration matches sketch (4a</a:t>
            </a:r>
            <a:r>
              <a:rPr lang="en-US" dirty="0"/>
              <a:t>) </a:t>
            </a:r>
            <a:r>
              <a:rPr lang="en-US" dirty="0" smtClean="0"/>
              <a:t>of fig.2-4 </a:t>
            </a:r>
            <a:r>
              <a:rPr lang="en-US" dirty="0"/>
              <a:t>of ASME BPVC VIII-I</a:t>
            </a:r>
            <a:endParaRPr lang="en-US" dirty="0" smtClean="0"/>
          </a:p>
          <a:p>
            <a:pPr marL="285750" indent="-285750">
              <a:buFont typeface="Calibri" panose="020F0502020204030204" pitchFamily="34" charset="0"/>
              <a:buChar char="-"/>
            </a:pPr>
            <a:r>
              <a:rPr lang="en-US" dirty="0" smtClean="0"/>
              <a:t>Radially and longitudinally self-</a:t>
            </a:r>
            <a:r>
              <a:rPr lang="en-US" dirty="0" err="1" smtClean="0"/>
              <a:t>fixturing</a:t>
            </a:r>
            <a:r>
              <a:rPr lang="en-US" dirty="0" smtClean="0"/>
              <a:t> to assist in arriving at desired tolerances</a:t>
            </a:r>
          </a:p>
          <a:p>
            <a:pPr marL="285750" indent="-285750">
              <a:buFont typeface="Calibri" panose="020F0502020204030204" pitchFamily="34" charset="0"/>
              <a:buChar char="-"/>
            </a:pPr>
            <a:r>
              <a:rPr lang="en-US" dirty="0" smtClean="0"/>
              <a:t>Internal circumferential weld contraction should have less impact on flange flatness than other configuration</a:t>
            </a:r>
          </a:p>
          <a:p>
            <a:pPr marL="285750" indent="-285750">
              <a:buFont typeface="Calibri" panose="020F0502020204030204" pitchFamily="34" charset="0"/>
              <a:buChar char="-"/>
            </a:pPr>
            <a:r>
              <a:rPr lang="en-US" dirty="0" smtClean="0"/>
              <a:t>Unchanged since PDR</a:t>
            </a:r>
            <a:endParaRPr lang="en-US" dirty="0"/>
          </a:p>
        </p:txBody>
      </p:sp>
      <p:sp>
        <p:nvSpPr>
          <p:cNvPr id="11" name="TextBox 10"/>
          <p:cNvSpPr txBox="1"/>
          <p:nvPr/>
        </p:nvSpPr>
        <p:spPr>
          <a:xfrm>
            <a:off x="1009342" y="2670396"/>
            <a:ext cx="671639" cy="307777"/>
          </a:xfrm>
          <a:prstGeom prst="rect">
            <a:avLst/>
          </a:prstGeom>
          <a:noFill/>
          <a:ln>
            <a:noFill/>
          </a:ln>
        </p:spPr>
        <p:txBody>
          <a:bodyPr wrap="square" rtlCol="0">
            <a:spAutoFit/>
          </a:bodyPr>
          <a:lstStyle/>
          <a:p>
            <a:pPr algn="ctr"/>
            <a:r>
              <a:rPr lang="en-US" sz="1400" dirty="0" smtClean="0"/>
              <a:t>(4a)</a:t>
            </a:r>
            <a:endParaRPr lang="en-US" sz="1400" dirty="0"/>
          </a:p>
        </p:txBody>
      </p:sp>
      <p:sp>
        <p:nvSpPr>
          <p:cNvPr id="13" name="TextBox 12"/>
          <p:cNvSpPr txBox="1"/>
          <p:nvPr/>
        </p:nvSpPr>
        <p:spPr>
          <a:xfrm>
            <a:off x="2210277" y="4502645"/>
            <a:ext cx="5296693" cy="646331"/>
          </a:xfrm>
          <a:prstGeom prst="rect">
            <a:avLst/>
          </a:prstGeom>
          <a:noFill/>
        </p:spPr>
        <p:txBody>
          <a:bodyPr wrap="square" rtlCol="0">
            <a:spAutoFit/>
          </a:bodyPr>
          <a:lstStyle/>
          <a:p>
            <a:r>
              <a:rPr lang="en-US" dirty="0" smtClean="0"/>
              <a:t>Flange flatness, location and perpendicularity to shell axis is GD&amp;T controlled on the weldment drawing</a:t>
            </a:r>
            <a:endParaRPr lang="en-US"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81" y="3296456"/>
            <a:ext cx="1436883" cy="26425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37826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21" y="773996"/>
            <a:ext cx="4339685" cy="27616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1" y="3609049"/>
            <a:ext cx="4339685" cy="2762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Design – Vessel End Can Ports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12" name="TextBox 11"/>
          <p:cNvSpPr txBox="1"/>
          <p:nvPr/>
        </p:nvSpPr>
        <p:spPr>
          <a:xfrm>
            <a:off x="4549255" y="1726947"/>
            <a:ext cx="4224042" cy="923330"/>
          </a:xfrm>
          <a:prstGeom prst="rect">
            <a:avLst/>
          </a:prstGeom>
          <a:noFill/>
        </p:spPr>
        <p:txBody>
          <a:bodyPr wrap="square" rtlCol="0">
            <a:spAutoFit/>
          </a:bodyPr>
          <a:lstStyle/>
          <a:p>
            <a:r>
              <a:rPr lang="en-US" dirty="0" smtClean="0"/>
              <a:t>Originally, the return end can port of the vacuum vessel had a significantly smaller ID than that of the end can elbow</a:t>
            </a:r>
            <a:endParaRPr lang="en-US" dirty="0"/>
          </a:p>
        </p:txBody>
      </p:sp>
      <p:cxnSp>
        <p:nvCxnSpPr>
          <p:cNvPr id="7" name="Straight Arrow Connector 6"/>
          <p:cNvCxnSpPr/>
          <p:nvPr/>
        </p:nvCxnSpPr>
        <p:spPr>
          <a:xfrm>
            <a:off x="2400098" y="1023359"/>
            <a:ext cx="667340" cy="116525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51129" y="3965142"/>
            <a:ext cx="4492871" cy="1200329"/>
          </a:xfrm>
          <a:prstGeom prst="rect">
            <a:avLst/>
          </a:prstGeom>
          <a:noFill/>
        </p:spPr>
        <p:txBody>
          <a:bodyPr wrap="square" rtlCol="0">
            <a:spAutoFit/>
          </a:bodyPr>
          <a:lstStyle/>
          <a:p>
            <a:r>
              <a:rPr lang="en-US" dirty="0" smtClean="0"/>
              <a:t>The vacuum vessel port ID has been opened up to match that of the return end can elbow</a:t>
            </a:r>
          </a:p>
          <a:p>
            <a:pPr marL="285750" indent="-285750">
              <a:buFont typeface="Arial" panose="020B0604020202020204" pitchFamily="34" charset="0"/>
              <a:buChar char="•"/>
            </a:pPr>
            <a:r>
              <a:rPr lang="en-US" dirty="0"/>
              <a:t>M</a:t>
            </a:r>
            <a:r>
              <a:rPr lang="en-US" dirty="0" smtClean="0"/>
              <a:t>ore clearance between pipes and walls</a:t>
            </a:r>
          </a:p>
          <a:p>
            <a:pPr marL="285750" indent="-285750">
              <a:buFont typeface="Arial" panose="020B0604020202020204" pitchFamily="34" charset="0"/>
              <a:buChar char="•"/>
            </a:pPr>
            <a:r>
              <a:rPr lang="en-US" dirty="0" smtClean="0"/>
              <a:t>SEC has plenty of clearance</a:t>
            </a:r>
          </a:p>
        </p:txBody>
      </p:sp>
      <p:cxnSp>
        <p:nvCxnSpPr>
          <p:cNvPr id="20" name="Straight Arrow Connector 19"/>
          <p:cNvCxnSpPr/>
          <p:nvPr/>
        </p:nvCxnSpPr>
        <p:spPr>
          <a:xfrm>
            <a:off x="2337701" y="3719640"/>
            <a:ext cx="825473" cy="1414335"/>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163174" y="5156200"/>
            <a:ext cx="1018839" cy="738664"/>
          </a:xfrm>
          <a:prstGeom prst="rect">
            <a:avLst/>
          </a:prstGeom>
          <a:noFill/>
          <a:ln>
            <a:noFill/>
          </a:ln>
        </p:spPr>
        <p:txBody>
          <a:bodyPr wrap="square" rtlCol="0">
            <a:spAutoFit/>
          </a:bodyPr>
          <a:lstStyle/>
          <a:p>
            <a:r>
              <a:rPr lang="en-US" sz="1400" dirty="0" smtClean="0">
                <a:solidFill>
                  <a:srgbClr val="006600"/>
                </a:solidFill>
              </a:rPr>
              <a:t>Increased vessel port</a:t>
            </a:r>
          </a:p>
          <a:p>
            <a:r>
              <a:rPr lang="en-US" sz="1400" dirty="0" smtClean="0">
                <a:solidFill>
                  <a:srgbClr val="006600"/>
                </a:solidFill>
              </a:rPr>
              <a:t>7.80 in ID</a:t>
            </a:r>
            <a:endParaRPr lang="en-US" sz="1400" dirty="0">
              <a:solidFill>
                <a:srgbClr val="006600"/>
              </a:solidFill>
            </a:endParaRPr>
          </a:p>
        </p:txBody>
      </p:sp>
      <p:sp>
        <p:nvSpPr>
          <p:cNvPr id="16" name="TextBox 15"/>
          <p:cNvSpPr txBox="1"/>
          <p:nvPr/>
        </p:nvSpPr>
        <p:spPr>
          <a:xfrm>
            <a:off x="3163174" y="2154805"/>
            <a:ext cx="1182249" cy="738664"/>
          </a:xfrm>
          <a:prstGeom prst="rect">
            <a:avLst/>
          </a:prstGeom>
          <a:solidFill>
            <a:schemeClr val="bg1"/>
          </a:solidFill>
          <a:ln>
            <a:noFill/>
          </a:ln>
        </p:spPr>
        <p:txBody>
          <a:bodyPr wrap="square" rtlCol="0">
            <a:spAutoFit/>
          </a:bodyPr>
          <a:lstStyle/>
          <a:p>
            <a:r>
              <a:rPr lang="en-US" sz="1400" dirty="0" smtClean="0">
                <a:solidFill>
                  <a:srgbClr val="FF0000"/>
                </a:solidFill>
              </a:rPr>
              <a:t>Original vessel port</a:t>
            </a:r>
          </a:p>
          <a:p>
            <a:r>
              <a:rPr lang="en-US" sz="1400" dirty="0" smtClean="0">
                <a:solidFill>
                  <a:srgbClr val="FF0000"/>
                </a:solidFill>
              </a:rPr>
              <a:t>6.36 in ID</a:t>
            </a:r>
            <a:endParaRPr lang="en-US" sz="1400" dirty="0">
              <a:solidFill>
                <a:srgbClr val="FF0000"/>
              </a:solidFill>
            </a:endParaRPr>
          </a:p>
        </p:txBody>
      </p:sp>
    </p:spTree>
    <p:extLst>
      <p:ext uri="{BB962C8B-B14F-4D97-AF65-F5344CB8AC3E}">
        <p14:creationId xmlns:p14="http://schemas.microsoft.com/office/powerpoint/2010/main" val="696935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020" y="728029"/>
            <a:ext cx="4045961" cy="45935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Design – End Can Mounting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31" name="TextBox 30"/>
          <p:cNvSpPr txBox="1"/>
          <p:nvPr/>
        </p:nvSpPr>
        <p:spPr>
          <a:xfrm>
            <a:off x="186115" y="5256976"/>
            <a:ext cx="8876961"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Set screws have been added since PDR. After alignment, they are inserted to pocket face prior to welding in order to minimize weld contraction </a:t>
            </a:r>
          </a:p>
          <a:p>
            <a:pPr marL="285750" indent="-285750">
              <a:buFont typeface="Arial" panose="020B0604020202020204" pitchFamily="34" charset="0"/>
              <a:buChar char="•"/>
            </a:pPr>
            <a:r>
              <a:rPr lang="en-US" dirty="0" smtClean="0"/>
              <a:t>Mounting pads are considered weld pads, do not make up the pressure boundary. Welded by JLAB during assembly</a:t>
            </a:r>
          </a:p>
        </p:txBody>
      </p:sp>
      <p:sp>
        <p:nvSpPr>
          <p:cNvPr id="11" name="TextBox 10"/>
          <p:cNvSpPr txBox="1"/>
          <p:nvPr/>
        </p:nvSpPr>
        <p:spPr>
          <a:xfrm>
            <a:off x="5444388" y="2915312"/>
            <a:ext cx="1150593" cy="584775"/>
          </a:xfrm>
          <a:prstGeom prst="rect">
            <a:avLst/>
          </a:prstGeom>
          <a:noFill/>
          <a:ln>
            <a:noFill/>
          </a:ln>
        </p:spPr>
        <p:txBody>
          <a:bodyPr wrap="square" rtlCol="0">
            <a:spAutoFit/>
          </a:bodyPr>
          <a:lstStyle/>
          <a:p>
            <a:pPr algn="ctr"/>
            <a:r>
              <a:rPr lang="en-US" sz="1600" dirty="0" smtClean="0">
                <a:solidFill>
                  <a:srgbClr val="92D050"/>
                </a:solidFill>
              </a:rPr>
              <a:t>Mounting Pad</a:t>
            </a:r>
            <a:endParaRPr lang="en-US" sz="1600" dirty="0">
              <a:solidFill>
                <a:srgbClr val="92D050"/>
              </a:solidFill>
            </a:endParaRPr>
          </a:p>
        </p:txBody>
      </p:sp>
      <p:sp>
        <p:nvSpPr>
          <p:cNvPr id="16" name="TextBox 15"/>
          <p:cNvSpPr txBox="1"/>
          <p:nvPr/>
        </p:nvSpPr>
        <p:spPr>
          <a:xfrm>
            <a:off x="4302776" y="2517729"/>
            <a:ext cx="1048235" cy="584775"/>
          </a:xfrm>
          <a:prstGeom prst="rect">
            <a:avLst/>
          </a:prstGeom>
          <a:noFill/>
          <a:ln>
            <a:noFill/>
          </a:ln>
        </p:spPr>
        <p:txBody>
          <a:bodyPr wrap="square" rtlCol="0">
            <a:spAutoFit/>
          </a:bodyPr>
          <a:lstStyle/>
          <a:p>
            <a:pPr algn="ctr"/>
            <a:r>
              <a:rPr lang="en-US" sz="1600" dirty="0" smtClean="0">
                <a:solidFill>
                  <a:srgbClr val="FF0000"/>
                </a:solidFill>
              </a:rPr>
              <a:t>Support Mount</a:t>
            </a:r>
            <a:endParaRPr lang="en-US" sz="1600" dirty="0">
              <a:solidFill>
                <a:srgbClr val="FF0000"/>
              </a:solidFill>
            </a:endParaRPr>
          </a:p>
        </p:txBody>
      </p:sp>
      <p:sp>
        <p:nvSpPr>
          <p:cNvPr id="22" name="TextBox 21"/>
          <p:cNvSpPr txBox="1"/>
          <p:nvPr/>
        </p:nvSpPr>
        <p:spPr>
          <a:xfrm>
            <a:off x="2403830" y="2511818"/>
            <a:ext cx="1375149" cy="523220"/>
          </a:xfrm>
          <a:prstGeom prst="rect">
            <a:avLst/>
          </a:prstGeom>
          <a:noFill/>
          <a:ln>
            <a:noFill/>
          </a:ln>
        </p:spPr>
        <p:txBody>
          <a:bodyPr wrap="square" rtlCol="0">
            <a:spAutoFit/>
          </a:bodyPr>
          <a:lstStyle/>
          <a:p>
            <a:pPr algn="ctr"/>
            <a:r>
              <a:rPr lang="en-US" sz="1400" dirty="0" smtClean="0">
                <a:solidFill>
                  <a:srgbClr val="002060"/>
                </a:solidFill>
              </a:rPr>
              <a:t>End Can Support Arm</a:t>
            </a:r>
            <a:endParaRPr lang="en-US" sz="1400" dirty="0">
              <a:solidFill>
                <a:srgbClr val="002060"/>
              </a:solidFill>
            </a:endParaRPr>
          </a:p>
        </p:txBody>
      </p:sp>
      <p:sp>
        <p:nvSpPr>
          <p:cNvPr id="10" name="TextBox 9"/>
          <p:cNvSpPr txBox="1"/>
          <p:nvPr/>
        </p:nvSpPr>
        <p:spPr>
          <a:xfrm>
            <a:off x="6684021" y="1932685"/>
            <a:ext cx="1150593" cy="338554"/>
          </a:xfrm>
          <a:prstGeom prst="rect">
            <a:avLst/>
          </a:prstGeom>
          <a:noFill/>
          <a:ln>
            <a:noFill/>
          </a:ln>
        </p:spPr>
        <p:txBody>
          <a:bodyPr wrap="square" rtlCol="0">
            <a:spAutoFit/>
          </a:bodyPr>
          <a:lstStyle/>
          <a:p>
            <a:pPr algn="ctr"/>
            <a:r>
              <a:rPr lang="en-US" sz="1600" dirty="0" smtClean="0">
                <a:solidFill>
                  <a:srgbClr val="0070C0"/>
                </a:solidFill>
              </a:rPr>
              <a:t>Set Screws</a:t>
            </a:r>
            <a:endParaRPr lang="en-US" sz="1600" dirty="0">
              <a:solidFill>
                <a:srgbClr val="0070C0"/>
              </a:solidFill>
            </a:endParaRPr>
          </a:p>
        </p:txBody>
      </p:sp>
      <p:cxnSp>
        <p:nvCxnSpPr>
          <p:cNvPr id="12" name="Straight Arrow Connector 11"/>
          <p:cNvCxnSpPr>
            <a:stCxn id="10" idx="1"/>
          </p:cNvCxnSpPr>
          <p:nvPr/>
        </p:nvCxnSpPr>
        <p:spPr>
          <a:xfrm flipH="1" flipV="1">
            <a:off x="5146535" y="1513211"/>
            <a:ext cx="1537486" cy="58875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390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45" y="1499092"/>
            <a:ext cx="2470763" cy="41431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Design – End Flange Reinforcement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9" name="TextBox 8"/>
          <p:cNvSpPr txBox="1"/>
          <p:nvPr/>
        </p:nvSpPr>
        <p:spPr>
          <a:xfrm>
            <a:off x="2771857" y="1663190"/>
            <a:ext cx="6372143"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Unchanged since PDR</a:t>
            </a:r>
          </a:p>
          <a:p>
            <a:pPr marL="285750" indent="-285750">
              <a:buFont typeface="Arial" panose="020B0604020202020204" pitchFamily="34" charset="0"/>
              <a:buChar char="•"/>
            </a:pPr>
            <a:r>
              <a:rPr lang="en-US" dirty="0" smtClean="0"/>
              <a:t>The warm to cold beam line modification outlined by K. Wilson &amp; J. Henry requires the opening in the end flange to increase.</a:t>
            </a:r>
          </a:p>
          <a:p>
            <a:pPr marL="285750" indent="-285750">
              <a:buFont typeface="Arial" panose="020B0604020202020204" pitchFamily="34" charset="0"/>
              <a:buChar char="•"/>
            </a:pPr>
            <a:r>
              <a:rPr lang="en-US" dirty="0" smtClean="0"/>
              <a:t>The new opening of 6.1 in and reinforcement was shown to be acceptable per ASME BPVC VIII-I, UG-39</a:t>
            </a:r>
          </a:p>
        </p:txBody>
      </p:sp>
      <p:sp>
        <p:nvSpPr>
          <p:cNvPr id="28" name="TextBox 27"/>
          <p:cNvSpPr txBox="1"/>
          <p:nvPr/>
        </p:nvSpPr>
        <p:spPr>
          <a:xfrm rot="16200000">
            <a:off x="319482" y="2497319"/>
            <a:ext cx="1785699" cy="400110"/>
          </a:xfrm>
          <a:prstGeom prst="rect">
            <a:avLst/>
          </a:prstGeom>
          <a:noFill/>
        </p:spPr>
        <p:txBody>
          <a:bodyPr wrap="square" rtlCol="0">
            <a:spAutoFit/>
          </a:bodyPr>
          <a:lstStyle/>
          <a:p>
            <a:r>
              <a:rPr lang="en-US" sz="2000" dirty="0" smtClean="0"/>
              <a:t>Reinforcement</a:t>
            </a:r>
            <a:endParaRPr lang="en-US" sz="20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3346225"/>
            <a:ext cx="51911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556" y="3970071"/>
            <a:ext cx="49815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557" y="4484421"/>
            <a:ext cx="456247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956" y="4966008"/>
            <a:ext cx="46767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422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50" y="3399504"/>
            <a:ext cx="1617514" cy="2931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Design – Beamline to Vessel Flange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
        <p:nvSpPr>
          <p:cNvPr id="6" name="TextBox 5"/>
          <p:cNvSpPr txBox="1"/>
          <p:nvPr/>
        </p:nvSpPr>
        <p:spPr>
          <a:xfrm>
            <a:off x="2670373" y="1283814"/>
            <a:ext cx="647362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Unchanged since PDR</a:t>
            </a:r>
          </a:p>
          <a:p>
            <a:pPr marL="285750" indent="-285750">
              <a:buFont typeface="Arial" panose="020B0604020202020204" pitchFamily="34" charset="0"/>
              <a:buChar char="•"/>
            </a:pPr>
            <a:r>
              <a:rPr lang="en-US" sz="2000" dirty="0" smtClean="0"/>
              <a:t>There were 20 bolts making up the beamline to vacuum vessel end flange joint</a:t>
            </a:r>
          </a:p>
          <a:p>
            <a:pPr marL="285750" indent="-285750">
              <a:buFont typeface="Arial" panose="020B0604020202020204" pitchFamily="34" charset="0"/>
              <a:buChar char="•"/>
            </a:pPr>
            <a:r>
              <a:rPr lang="en-US" sz="2000" dirty="0" smtClean="0"/>
              <a:t>Verified bolt number with calculation per BPVC VIII-I</a:t>
            </a:r>
          </a:p>
          <a:p>
            <a:pPr marL="285750" indent="-285750">
              <a:buFont typeface="Arial" panose="020B0604020202020204" pitchFamily="34" charset="0"/>
              <a:buChar char="•"/>
            </a:pPr>
            <a:r>
              <a:rPr lang="en-US" sz="2000" dirty="0" smtClean="0"/>
              <a:t>The number of bolts has been reduced to 12</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50" y="868884"/>
            <a:ext cx="2467178" cy="24351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723" y="4013663"/>
            <a:ext cx="4921496" cy="39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723" y="5683240"/>
            <a:ext cx="5415111" cy="52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6550" y="2961805"/>
            <a:ext cx="1125245" cy="338554"/>
          </a:xfrm>
          <a:prstGeom prst="rect">
            <a:avLst/>
          </a:prstGeom>
          <a:noFill/>
        </p:spPr>
        <p:txBody>
          <a:bodyPr wrap="square" rtlCol="0">
            <a:spAutoFit/>
          </a:bodyPr>
          <a:lstStyle/>
          <a:p>
            <a:r>
              <a:rPr lang="en-US" sz="1600" dirty="0" smtClean="0"/>
              <a:t>20 bolts</a:t>
            </a:r>
            <a:endParaRPr lang="en-US" sz="1600" dirty="0"/>
          </a:p>
        </p:txBody>
      </p:sp>
      <p:sp>
        <p:nvSpPr>
          <p:cNvPr id="13" name="TextBox 12"/>
          <p:cNvSpPr txBox="1"/>
          <p:nvPr/>
        </p:nvSpPr>
        <p:spPr>
          <a:xfrm>
            <a:off x="1767432" y="4696099"/>
            <a:ext cx="846296" cy="338554"/>
          </a:xfrm>
          <a:prstGeom prst="rect">
            <a:avLst/>
          </a:prstGeom>
          <a:noFill/>
        </p:spPr>
        <p:txBody>
          <a:bodyPr wrap="square" rtlCol="0">
            <a:spAutoFit/>
          </a:bodyPr>
          <a:lstStyle/>
          <a:p>
            <a:r>
              <a:rPr lang="en-US" sz="1600" dirty="0" smtClean="0"/>
              <a:t>12 bolts</a:t>
            </a:r>
            <a:endParaRPr lang="en-US" sz="1600" dirty="0"/>
          </a:p>
        </p:txBody>
      </p:sp>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7886" y="4582542"/>
            <a:ext cx="5234015" cy="38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7886" y="5100428"/>
            <a:ext cx="5586574" cy="44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1913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785635"/>
            <a:ext cx="630555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Design – Beamline to Vessel Flange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15" name="TextBox 14"/>
          <p:cNvSpPr txBox="1"/>
          <p:nvPr/>
        </p:nvSpPr>
        <p:spPr>
          <a:xfrm>
            <a:off x="1726367" y="1609301"/>
            <a:ext cx="2500440" cy="646331"/>
          </a:xfrm>
          <a:prstGeom prst="rect">
            <a:avLst/>
          </a:prstGeom>
          <a:noFill/>
          <a:ln>
            <a:noFill/>
          </a:ln>
        </p:spPr>
        <p:txBody>
          <a:bodyPr wrap="square" rtlCol="0">
            <a:spAutoFit/>
          </a:bodyPr>
          <a:lstStyle/>
          <a:p>
            <a:pPr algn="ctr"/>
            <a:r>
              <a:rPr lang="en-US" dirty="0" smtClean="0">
                <a:solidFill>
                  <a:srgbClr val="FFFF00"/>
                </a:solidFill>
              </a:rPr>
              <a:t>Slots</a:t>
            </a:r>
          </a:p>
          <a:p>
            <a:pPr algn="ctr"/>
            <a:r>
              <a:rPr lang="en-US" dirty="0" smtClean="0">
                <a:solidFill>
                  <a:srgbClr val="FFFF00"/>
                </a:solidFill>
              </a:rPr>
              <a:t>+/- 5 degree rotation</a:t>
            </a:r>
          </a:p>
        </p:txBody>
      </p:sp>
      <p:cxnSp>
        <p:nvCxnSpPr>
          <p:cNvPr id="16" name="Straight Arrow Connector 15"/>
          <p:cNvCxnSpPr/>
          <p:nvPr/>
        </p:nvCxnSpPr>
        <p:spPr>
          <a:xfrm>
            <a:off x="3155719" y="2255632"/>
            <a:ext cx="380500" cy="67837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07519" y="1747800"/>
            <a:ext cx="2117256" cy="369332"/>
          </a:xfrm>
          <a:prstGeom prst="rect">
            <a:avLst/>
          </a:prstGeom>
          <a:noFill/>
          <a:ln>
            <a:noFill/>
          </a:ln>
        </p:spPr>
        <p:txBody>
          <a:bodyPr wrap="square" rtlCol="0">
            <a:spAutoFit/>
          </a:bodyPr>
          <a:lstStyle/>
          <a:p>
            <a:pPr algn="ctr"/>
            <a:r>
              <a:rPr lang="en-US" dirty="0" smtClean="0">
                <a:solidFill>
                  <a:srgbClr val="0070C0"/>
                </a:solidFill>
              </a:rPr>
              <a:t>Gate Valve</a:t>
            </a:r>
          </a:p>
        </p:txBody>
      </p:sp>
      <p:sp>
        <p:nvSpPr>
          <p:cNvPr id="26" name="TextBox 25"/>
          <p:cNvSpPr txBox="1"/>
          <p:nvPr/>
        </p:nvSpPr>
        <p:spPr>
          <a:xfrm>
            <a:off x="7325631" y="3147898"/>
            <a:ext cx="2117256" cy="369332"/>
          </a:xfrm>
          <a:prstGeom prst="rect">
            <a:avLst/>
          </a:prstGeom>
          <a:noFill/>
          <a:ln>
            <a:noFill/>
          </a:ln>
        </p:spPr>
        <p:txBody>
          <a:bodyPr wrap="square" rtlCol="0">
            <a:spAutoFit/>
          </a:bodyPr>
          <a:lstStyle/>
          <a:p>
            <a:pPr algn="ctr"/>
            <a:r>
              <a:rPr lang="en-US" dirty="0" smtClean="0">
                <a:solidFill>
                  <a:srgbClr val="0070C0"/>
                </a:solidFill>
              </a:rPr>
              <a:t>Rotatable CF</a:t>
            </a:r>
          </a:p>
        </p:txBody>
      </p:sp>
      <p:cxnSp>
        <p:nvCxnSpPr>
          <p:cNvPr id="27" name="Straight Arrow Connector 26"/>
          <p:cNvCxnSpPr/>
          <p:nvPr/>
        </p:nvCxnSpPr>
        <p:spPr>
          <a:xfrm flipH="1" flipV="1">
            <a:off x="7068395" y="2542867"/>
            <a:ext cx="869892" cy="60503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6323" y="4533617"/>
            <a:ext cx="8276974"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At the Clean Room Assembly level, the warm to cold bellows is connected to the gate valve</a:t>
            </a:r>
          </a:p>
          <a:p>
            <a:pPr marL="285750" indent="-285750">
              <a:buFont typeface="Arial" panose="020B0604020202020204" pitchFamily="34" charset="0"/>
              <a:buChar char="•"/>
            </a:pPr>
            <a:r>
              <a:rPr lang="en-US" sz="2000" dirty="0" smtClean="0"/>
              <a:t>Rotatable CF flange at the gate valve end is utilized to accomplish the desired bellows clocking</a:t>
            </a:r>
          </a:p>
          <a:p>
            <a:pPr marL="285750" indent="-285750">
              <a:buFont typeface="Arial" panose="020B0604020202020204" pitchFamily="34" charset="0"/>
              <a:buChar char="•"/>
            </a:pPr>
            <a:r>
              <a:rPr lang="en-US" sz="2000" dirty="0"/>
              <a:t>T</a:t>
            </a:r>
            <a:r>
              <a:rPr lang="en-US" sz="2000" dirty="0" smtClean="0"/>
              <a:t>he through holes in the end flange have been slotted to allow +/- 5 degree of misalignment to ensure studs pass through the flange</a:t>
            </a:r>
          </a:p>
        </p:txBody>
      </p:sp>
    </p:spTree>
    <p:extLst>
      <p:ext uri="{BB962C8B-B14F-4D97-AF65-F5344CB8AC3E}">
        <p14:creationId xmlns:p14="http://schemas.microsoft.com/office/powerpoint/2010/main" val="1241483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 – Warm to Cold Transitional Bellows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sp>
        <p:nvSpPr>
          <p:cNvPr id="3" name="TextBox 2"/>
          <p:cNvSpPr txBox="1"/>
          <p:nvPr/>
        </p:nvSpPr>
        <p:spPr>
          <a:xfrm>
            <a:off x="3968712" y="1826574"/>
            <a:ext cx="3276464"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Original </a:t>
            </a:r>
            <a:r>
              <a:rPr lang="en-US" sz="1600" dirty="0" smtClean="0"/>
              <a:t>SNS Bellows</a:t>
            </a:r>
          </a:p>
          <a:p>
            <a:pPr marL="285750" indent="-285750">
              <a:buFont typeface="Arial" panose="020B0604020202020204" pitchFamily="34" charset="0"/>
              <a:buChar char="•"/>
            </a:pPr>
            <a:r>
              <a:rPr lang="en-US" sz="1600" dirty="0"/>
              <a:t>CRM9005040-0008</a:t>
            </a:r>
          </a:p>
          <a:p>
            <a:pPr marL="285750" indent="-285750">
              <a:buFont typeface="Arial" panose="020B0604020202020204" pitchFamily="34" charset="0"/>
              <a:buChar char="•"/>
            </a:pPr>
            <a:r>
              <a:rPr lang="en-US" sz="1600" dirty="0" smtClean="0"/>
              <a:t>Successfully shipped in the past</a:t>
            </a:r>
          </a:p>
        </p:txBody>
      </p:sp>
      <p:sp>
        <p:nvSpPr>
          <p:cNvPr id="13" name="TextBox 12"/>
          <p:cNvSpPr txBox="1"/>
          <p:nvPr/>
        </p:nvSpPr>
        <p:spPr>
          <a:xfrm>
            <a:off x="3022870" y="4755407"/>
            <a:ext cx="5999750"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Current Bellows</a:t>
            </a:r>
          </a:p>
          <a:p>
            <a:pPr marL="285750" indent="-285750">
              <a:buFont typeface="Arial" panose="020B0604020202020204" pitchFamily="34" charset="0"/>
              <a:buChar char="•"/>
            </a:pPr>
            <a:r>
              <a:rPr lang="en-US" sz="1600" dirty="0" smtClean="0"/>
              <a:t>104210300-M8U-8200-A101</a:t>
            </a:r>
          </a:p>
          <a:p>
            <a:pPr marL="285750" indent="-285750">
              <a:buFont typeface="Arial" panose="020B0604020202020204" pitchFamily="34" charset="0"/>
              <a:buChar char="•"/>
            </a:pPr>
            <a:r>
              <a:rPr lang="en-US" sz="1600" dirty="0"/>
              <a:t>A</a:t>
            </a:r>
            <a:r>
              <a:rPr lang="en-US" sz="1600" dirty="0" smtClean="0"/>
              <a:t>nalysis performed for comparison and to verify that the shorter bellows response to shipping is acceptable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19" y="821414"/>
            <a:ext cx="3732621" cy="226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9" y="3204446"/>
            <a:ext cx="2778687" cy="310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977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492984" y="2276854"/>
            <a:ext cx="2328767" cy="707886"/>
          </a:xfrm>
          <a:prstGeom prst="rect">
            <a:avLst/>
          </a:prstGeom>
          <a:solidFill>
            <a:schemeClr val="bg1"/>
          </a:solidFill>
          <a:ln>
            <a:noFill/>
          </a:ln>
        </p:spPr>
        <p:txBody>
          <a:bodyPr wrap="square" rtlCol="0">
            <a:spAutoFit/>
          </a:bodyPr>
          <a:lstStyle/>
          <a:p>
            <a:r>
              <a:rPr lang="en-US" sz="2000" dirty="0" smtClean="0"/>
              <a:t>5 g longitudinal</a:t>
            </a:r>
          </a:p>
          <a:p>
            <a:r>
              <a:rPr lang="en-US" sz="2000" dirty="0" smtClean="0"/>
              <a:t>Max stress = </a:t>
            </a:r>
            <a:r>
              <a:rPr lang="en-US" sz="2000" dirty="0">
                <a:solidFill>
                  <a:srgbClr val="006600"/>
                </a:solidFill>
              </a:rPr>
              <a:t>8</a:t>
            </a:r>
            <a:r>
              <a:rPr lang="en-US" sz="2000" dirty="0" smtClean="0">
                <a:solidFill>
                  <a:srgbClr val="006600"/>
                </a:solidFill>
              </a:rPr>
              <a:t> </a:t>
            </a:r>
            <a:r>
              <a:rPr lang="en-US" sz="2000" dirty="0" err="1" smtClean="0">
                <a:solidFill>
                  <a:srgbClr val="006600"/>
                </a:solidFill>
              </a:rPr>
              <a:t>ksi</a:t>
            </a:r>
            <a:endParaRPr lang="en-US" sz="2000" dirty="0" smtClean="0">
              <a:solidFill>
                <a:srgbClr val="006600"/>
              </a:solidFill>
            </a:endParaRPr>
          </a:p>
        </p:txBody>
      </p:sp>
      <p:sp>
        <p:nvSpPr>
          <p:cNvPr id="2" name="Title 1"/>
          <p:cNvSpPr>
            <a:spLocks noGrp="1"/>
          </p:cNvSpPr>
          <p:nvPr>
            <p:ph type="title"/>
          </p:nvPr>
        </p:nvSpPr>
        <p:spPr/>
        <p:txBody>
          <a:bodyPr>
            <a:normAutofit/>
          </a:bodyPr>
          <a:lstStyle/>
          <a:p>
            <a:r>
              <a:rPr lang="en-US" dirty="0" smtClean="0"/>
              <a:t>Design – Warm to Cold Transitional Bellows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
        <p:nvSpPr>
          <p:cNvPr id="31" name="TextBox 30"/>
          <p:cNvSpPr txBox="1"/>
          <p:nvPr/>
        </p:nvSpPr>
        <p:spPr>
          <a:xfrm>
            <a:off x="410983" y="5584466"/>
            <a:ext cx="8603544" cy="646331"/>
          </a:xfrm>
          <a:prstGeom prst="rect">
            <a:avLst/>
          </a:prstGeom>
          <a:noFill/>
        </p:spPr>
        <p:txBody>
          <a:bodyPr wrap="square" rtlCol="0">
            <a:spAutoFit/>
          </a:bodyPr>
          <a:lstStyle/>
          <a:p>
            <a:r>
              <a:rPr lang="en-US" u="sng" dirty="0" smtClean="0"/>
              <a:t>PDR D&amp;MR </a:t>
            </a:r>
            <a:r>
              <a:rPr lang="en-US" u="sng" dirty="0"/>
              <a:t>Report </a:t>
            </a:r>
            <a:r>
              <a:rPr lang="en-US" u="sng" dirty="0" smtClean="0"/>
              <a:t>Recommendation 5</a:t>
            </a:r>
            <a:r>
              <a:rPr lang="en-US" dirty="0" smtClean="0"/>
              <a:t>: Verify </a:t>
            </a:r>
            <a:r>
              <a:rPr lang="en-US" dirty="0"/>
              <a:t>that the </a:t>
            </a:r>
            <a:r>
              <a:rPr lang="en-US" dirty="0" smtClean="0"/>
              <a:t>dynamic response of the warm to cold transitional joint intercept flange is not detrimental to the bellows during shipping</a:t>
            </a:r>
            <a:endParaRPr lang="en-US" dirty="0"/>
          </a:p>
        </p:txBody>
      </p:sp>
      <p:sp>
        <p:nvSpPr>
          <p:cNvPr id="12" name="TextBox 11"/>
          <p:cNvSpPr txBox="1"/>
          <p:nvPr/>
        </p:nvSpPr>
        <p:spPr>
          <a:xfrm>
            <a:off x="73696" y="775344"/>
            <a:ext cx="5927348" cy="1261884"/>
          </a:xfrm>
          <a:prstGeom prst="rect">
            <a:avLst/>
          </a:prstGeom>
          <a:solidFill>
            <a:schemeClr val="bg1"/>
          </a:solidFill>
          <a:ln>
            <a:noFill/>
          </a:ln>
        </p:spPr>
        <p:txBody>
          <a:bodyPr wrap="square" rtlCol="0">
            <a:spAutoFit/>
          </a:bodyPr>
          <a:lstStyle/>
          <a:p>
            <a:r>
              <a:rPr lang="en-US" sz="2800" dirty="0" smtClean="0"/>
              <a:t>Transportation Load Analysis</a:t>
            </a:r>
            <a:endParaRPr lang="en-US" sz="2000" dirty="0" smtClean="0"/>
          </a:p>
          <a:p>
            <a:pPr marL="457200" indent="-457200">
              <a:buFont typeface="Arial" panose="020B0604020202020204" pitchFamily="34" charset="0"/>
              <a:buChar char="•"/>
            </a:pPr>
            <a:r>
              <a:rPr lang="en-US" sz="2400" dirty="0" smtClean="0"/>
              <a:t>Conservatively eliminated thermal straps</a:t>
            </a:r>
          </a:p>
          <a:p>
            <a:pPr marL="457200" indent="-457200">
              <a:buFont typeface="Arial" panose="020B0604020202020204" pitchFamily="34" charset="0"/>
              <a:buChar char="•"/>
            </a:pPr>
            <a:r>
              <a:rPr lang="en-US" sz="2400" dirty="0" smtClean="0"/>
              <a:t>Assumed convolution geometry</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834" y="3107850"/>
            <a:ext cx="2737445" cy="23958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947134" y="2153744"/>
            <a:ext cx="2184847" cy="954107"/>
          </a:xfrm>
          <a:prstGeom prst="rect">
            <a:avLst/>
          </a:prstGeom>
          <a:solidFill>
            <a:schemeClr val="bg1"/>
          </a:solidFill>
          <a:ln>
            <a:noFill/>
          </a:ln>
        </p:spPr>
        <p:txBody>
          <a:bodyPr wrap="square" rtlCol="0">
            <a:spAutoFit/>
          </a:bodyPr>
          <a:lstStyle/>
          <a:p>
            <a:r>
              <a:rPr lang="en-US" sz="2000" dirty="0"/>
              <a:t>4 g vertical </a:t>
            </a:r>
            <a:r>
              <a:rPr lang="en-US" sz="2000" dirty="0" smtClean="0"/>
              <a:t>load</a:t>
            </a:r>
          </a:p>
          <a:p>
            <a:r>
              <a:rPr lang="en-US" sz="2000" dirty="0" smtClean="0"/>
              <a:t>Max stress = </a:t>
            </a:r>
            <a:r>
              <a:rPr lang="en-US" sz="2000" dirty="0" smtClean="0">
                <a:solidFill>
                  <a:srgbClr val="006600"/>
                </a:solidFill>
              </a:rPr>
              <a:t>5 </a:t>
            </a:r>
            <a:r>
              <a:rPr lang="en-US" sz="2000" dirty="0" err="1" smtClean="0">
                <a:solidFill>
                  <a:srgbClr val="006600"/>
                </a:solidFill>
              </a:rPr>
              <a:t>ksi</a:t>
            </a:r>
            <a:endParaRPr lang="en-US" sz="2000" dirty="0" smtClean="0">
              <a:solidFill>
                <a:srgbClr val="006600"/>
              </a:solidFill>
            </a:endParaRPr>
          </a:p>
          <a:p>
            <a:r>
              <a:rPr lang="en-US" sz="1600" i="1" dirty="0" smtClean="0">
                <a:solidFill>
                  <a:srgbClr val="006600"/>
                </a:solidFill>
              </a:rPr>
              <a:t>* Yield = 31 </a:t>
            </a:r>
            <a:r>
              <a:rPr lang="en-US" sz="1600" i="1" dirty="0" err="1" smtClean="0">
                <a:solidFill>
                  <a:srgbClr val="006600"/>
                </a:solidFill>
              </a:rPr>
              <a:t>ksi</a:t>
            </a:r>
            <a:endParaRPr lang="en-US" sz="1600" i="1" dirty="0" smtClean="0">
              <a:solidFill>
                <a:srgbClr val="0066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024" y="3107850"/>
            <a:ext cx="2613727" cy="2375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9453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1349"/>
            <a:ext cx="6335257" cy="340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Design – Warm to Cold Transitional Bellows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12" name="TextBox 11"/>
          <p:cNvSpPr txBox="1"/>
          <p:nvPr/>
        </p:nvSpPr>
        <p:spPr>
          <a:xfrm>
            <a:off x="150510" y="788907"/>
            <a:ext cx="5088240" cy="1354217"/>
          </a:xfrm>
          <a:prstGeom prst="rect">
            <a:avLst/>
          </a:prstGeom>
          <a:solidFill>
            <a:schemeClr val="bg1"/>
          </a:solidFill>
          <a:ln>
            <a:noFill/>
          </a:ln>
        </p:spPr>
        <p:txBody>
          <a:bodyPr wrap="square" rtlCol="0">
            <a:spAutoFit/>
          </a:bodyPr>
          <a:lstStyle/>
          <a:p>
            <a:r>
              <a:rPr lang="en-US" dirty="0" smtClean="0"/>
              <a:t>Modal Analysis</a:t>
            </a:r>
          </a:p>
          <a:p>
            <a:pPr marL="285750" indent="-285750">
              <a:buFont typeface="Arial" panose="020B0604020202020204" pitchFamily="34" charset="0"/>
              <a:buChar char="•"/>
            </a:pPr>
            <a:r>
              <a:rPr lang="en-US" sz="1600" dirty="0" smtClean="0"/>
              <a:t>The new bellows are shorter than the original</a:t>
            </a:r>
          </a:p>
          <a:p>
            <a:pPr marL="285750" indent="-285750">
              <a:buFont typeface="Arial" panose="020B0604020202020204" pitchFamily="34" charset="0"/>
              <a:buChar char="•"/>
            </a:pPr>
            <a:r>
              <a:rPr lang="en-US" sz="1600" dirty="0" smtClean="0"/>
              <a:t>Mode search range: 0 – 100 Hz</a:t>
            </a:r>
          </a:p>
          <a:p>
            <a:pPr marL="285750" indent="-285750">
              <a:buFont typeface="Arial" panose="020B0604020202020204" pitchFamily="34" charset="0"/>
              <a:buChar char="•"/>
            </a:pPr>
            <a:r>
              <a:rPr lang="en-US" sz="1600" dirty="0" smtClean="0"/>
              <a:t>Analyzed with no straps and with straps from .005” - .1”</a:t>
            </a:r>
          </a:p>
          <a:p>
            <a:pPr marL="285750" indent="-285750">
              <a:buFont typeface="Arial" panose="020B0604020202020204" pitchFamily="34" charset="0"/>
              <a:buChar char="•"/>
            </a:pPr>
            <a:r>
              <a:rPr lang="en-US" sz="1600" dirty="0" smtClean="0"/>
              <a:t>Compared old design at mode 5 for comparison</a:t>
            </a:r>
          </a:p>
        </p:txBody>
      </p:sp>
      <p:sp>
        <p:nvSpPr>
          <p:cNvPr id="11" name="TextBox 10"/>
          <p:cNvSpPr txBox="1"/>
          <p:nvPr/>
        </p:nvSpPr>
        <p:spPr>
          <a:xfrm>
            <a:off x="6221259" y="2143124"/>
            <a:ext cx="2922741" cy="3570208"/>
          </a:xfrm>
          <a:prstGeom prst="rect">
            <a:avLst/>
          </a:prstGeom>
          <a:solidFill>
            <a:schemeClr val="bg1"/>
          </a:solidFill>
          <a:ln>
            <a:noFill/>
          </a:ln>
        </p:spPr>
        <p:txBody>
          <a:bodyPr wrap="square" rtlCol="0">
            <a:spAutoFit/>
          </a:bodyPr>
          <a:lstStyle/>
          <a:p>
            <a:r>
              <a:rPr lang="en-US" dirty="0" smtClean="0"/>
              <a:t>Results</a:t>
            </a:r>
          </a:p>
          <a:p>
            <a:pPr marL="285750" indent="-285750">
              <a:buFont typeface="Arial" panose="020B0604020202020204" pitchFamily="34" charset="0"/>
              <a:buChar char="•"/>
            </a:pPr>
            <a:r>
              <a:rPr lang="en-US" sz="1600" dirty="0" smtClean="0"/>
              <a:t>Mode 5 (longitudinal oscillation of intercept): only mode found that was not inherent to strap geometry</a:t>
            </a:r>
          </a:p>
          <a:p>
            <a:pPr marL="285750" indent="-285750">
              <a:buFont typeface="Arial" panose="020B0604020202020204" pitchFamily="34" charset="0"/>
              <a:buChar char="•"/>
            </a:pPr>
            <a:r>
              <a:rPr lang="en-US" sz="1600" dirty="0" smtClean="0"/>
              <a:t>Original design contains longer bellows, frequency shifted down as expected</a:t>
            </a:r>
          </a:p>
          <a:p>
            <a:pPr marL="285750" indent="-285750">
              <a:buFont typeface="Arial" panose="020B0604020202020204" pitchFamily="34" charset="0"/>
              <a:buChar char="•"/>
            </a:pPr>
            <a:r>
              <a:rPr lang="en-US" sz="1600" dirty="0" smtClean="0"/>
              <a:t>Avoids air ride trailer frequency of 1.5 – 2 Hz.</a:t>
            </a:r>
          </a:p>
          <a:p>
            <a:pPr marL="285750" indent="-285750">
              <a:buFont typeface="Arial" panose="020B0604020202020204" pitchFamily="34" charset="0"/>
              <a:buChar char="•"/>
            </a:pPr>
            <a:r>
              <a:rPr lang="en-US" sz="1600" dirty="0" smtClean="0"/>
              <a:t>Avoids the shipping frame’s spring rate frequency of 4, 6 and 8 Hz.</a:t>
            </a:r>
          </a:p>
          <a:p>
            <a:pPr marL="285750" indent="-285750">
              <a:buFont typeface="Arial" panose="020B0604020202020204" pitchFamily="34" charset="0"/>
              <a:buChar char="•"/>
            </a:pPr>
            <a:r>
              <a:rPr lang="en-US" sz="1600" dirty="0" smtClean="0"/>
              <a:t>Avoids 60 Hz</a:t>
            </a:r>
          </a:p>
        </p:txBody>
      </p:sp>
      <p:sp>
        <p:nvSpPr>
          <p:cNvPr id="8" name="TextBox 7"/>
          <p:cNvSpPr txBox="1"/>
          <p:nvPr/>
        </p:nvSpPr>
        <p:spPr>
          <a:xfrm>
            <a:off x="410983" y="5713332"/>
            <a:ext cx="8603544" cy="646331"/>
          </a:xfrm>
          <a:prstGeom prst="rect">
            <a:avLst/>
          </a:prstGeom>
          <a:noFill/>
        </p:spPr>
        <p:txBody>
          <a:bodyPr wrap="square" rtlCol="0">
            <a:spAutoFit/>
          </a:bodyPr>
          <a:lstStyle/>
          <a:p>
            <a:r>
              <a:rPr lang="en-US" u="sng" dirty="0" smtClean="0"/>
              <a:t>PDR D&amp;MR </a:t>
            </a:r>
            <a:r>
              <a:rPr lang="en-US" u="sng" dirty="0"/>
              <a:t>Report </a:t>
            </a:r>
            <a:r>
              <a:rPr lang="en-US" u="sng" dirty="0" smtClean="0"/>
              <a:t>Recommendation 5</a:t>
            </a:r>
            <a:r>
              <a:rPr lang="en-US" dirty="0" smtClean="0"/>
              <a:t>: Verify </a:t>
            </a:r>
            <a:r>
              <a:rPr lang="en-US" dirty="0"/>
              <a:t>that the </a:t>
            </a:r>
            <a:r>
              <a:rPr lang="en-US" dirty="0" smtClean="0"/>
              <a:t>dynamic response of the warm to cold transitional joint intercept flange is not detrimental to the bellows during shipping</a:t>
            </a:r>
            <a:endParaRPr lang="en-US" dirty="0"/>
          </a:p>
        </p:txBody>
      </p:sp>
    </p:spTree>
    <p:extLst>
      <p:ext uri="{BB962C8B-B14F-4D97-AF65-F5344CB8AC3E}">
        <p14:creationId xmlns:p14="http://schemas.microsoft.com/office/powerpoint/2010/main" val="2681926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97104" y="966055"/>
            <a:ext cx="8949791" cy="5381694"/>
          </a:xfrm>
        </p:spPr>
        <p:txBody>
          <a:bodyPr>
            <a:normAutofit/>
          </a:bodyPr>
          <a:lstStyle/>
          <a:p>
            <a:r>
              <a:rPr lang="en-US" sz="2800" dirty="0" smtClean="0"/>
              <a:t>Requirements</a:t>
            </a:r>
          </a:p>
          <a:p>
            <a:r>
              <a:rPr lang="en-US" sz="2800" dirty="0" smtClean="0"/>
              <a:t>Design</a:t>
            </a:r>
          </a:p>
          <a:p>
            <a:r>
              <a:rPr lang="en-US" sz="2800" dirty="0" smtClean="0"/>
              <a:t>Procurement</a:t>
            </a:r>
          </a:p>
          <a:p>
            <a:r>
              <a:rPr lang="en-US" sz="2800" dirty="0"/>
              <a:t>Response to PDR Recommendations and Comments</a:t>
            </a:r>
          </a:p>
          <a:p>
            <a:r>
              <a:rPr lang="en-US" sz="2800" dirty="0" smtClean="0"/>
              <a:t>Remaining Tasks</a:t>
            </a:r>
          </a:p>
          <a:p>
            <a:r>
              <a:rPr lang="en-US" sz="2800" dirty="0" smtClean="0"/>
              <a:t>Summary</a:t>
            </a:r>
            <a:endParaRPr lang="en-US" sz="28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069336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34" y="1099256"/>
            <a:ext cx="2451398" cy="34041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Design – Relief Path</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31" name="TextBox 30"/>
          <p:cNvSpPr txBox="1"/>
          <p:nvPr/>
        </p:nvSpPr>
        <p:spPr>
          <a:xfrm>
            <a:off x="131887" y="5882561"/>
            <a:ext cx="8943975" cy="584775"/>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t>PDR </a:t>
            </a:r>
            <a:r>
              <a:rPr lang="en-US" sz="1600" u="sng" dirty="0" smtClean="0"/>
              <a:t>D&amp;MR </a:t>
            </a:r>
            <a:r>
              <a:rPr lang="en-US" sz="1600" u="sng" dirty="0"/>
              <a:t>Report </a:t>
            </a:r>
            <a:r>
              <a:rPr lang="en-US" sz="1600" u="sng" dirty="0" smtClean="0"/>
              <a:t>Comment 10</a:t>
            </a:r>
            <a:r>
              <a:rPr lang="en-US" sz="1600" dirty="0" smtClean="0"/>
              <a:t>: Verify that the relief valve flow paths between the outer magnetic shielding and the vacuum vessel are adequate</a:t>
            </a:r>
          </a:p>
        </p:txBody>
      </p:sp>
      <p:cxnSp>
        <p:nvCxnSpPr>
          <p:cNvPr id="4" name="Straight Connector 3"/>
          <p:cNvCxnSpPr/>
          <p:nvPr/>
        </p:nvCxnSpPr>
        <p:spPr>
          <a:xfrm>
            <a:off x="980027" y="1517483"/>
            <a:ext cx="18611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4107" y="4152733"/>
            <a:ext cx="18611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1164758" y="1492971"/>
            <a:ext cx="175705" cy="2689860"/>
          </a:xfrm>
          <a:custGeom>
            <a:avLst/>
            <a:gdLst>
              <a:gd name="connsiteX0" fmla="*/ 15685 w 175705"/>
              <a:gd name="connsiteY0" fmla="*/ 0 h 2689860"/>
              <a:gd name="connsiteX1" fmla="*/ 30925 w 175705"/>
              <a:gd name="connsiteY1" fmla="*/ 129540 h 2689860"/>
              <a:gd name="connsiteX2" fmla="*/ 38545 w 175705"/>
              <a:gd name="connsiteY2" fmla="*/ 167640 h 2689860"/>
              <a:gd name="connsiteX3" fmla="*/ 46165 w 175705"/>
              <a:gd name="connsiteY3" fmla="*/ 220980 h 2689860"/>
              <a:gd name="connsiteX4" fmla="*/ 61405 w 175705"/>
              <a:gd name="connsiteY4" fmla="*/ 266700 h 2689860"/>
              <a:gd name="connsiteX5" fmla="*/ 69025 w 175705"/>
              <a:gd name="connsiteY5" fmla="*/ 297180 h 2689860"/>
              <a:gd name="connsiteX6" fmla="*/ 84265 w 175705"/>
              <a:gd name="connsiteY6" fmla="*/ 373380 h 2689860"/>
              <a:gd name="connsiteX7" fmla="*/ 91885 w 175705"/>
              <a:gd name="connsiteY7" fmla="*/ 396240 h 2689860"/>
              <a:gd name="connsiteX8" fmla="*/ 99505 w 175705"/>
              <a:gd name="connsiteY8" fmla="*/ 441960 h 2689860"/>
              <a:gd name="connsiteX9" fmla="*/ 107125 w 175705"/>
              <a:gd name="connsiteY9" fmla="*/ 480060 h 2689860"/>
              <a:gd name="connsiteX10" fmla="*/ 114745 w 175705"/>
              <a:gd name="connsiteY10" fmla="*/ 533400 h 2689860"/>
              <a:gd name="connsiteX11" fmla="*/ 122365 w 175705"/>
              <a:gd name="connsiteY11" fmla="*/ 571500 h 2689860"/>
              <a:gd name="connsiteX12" fmla="*/ 129985 w 175705"/>
              <a:gd name="connsiteY12" fmla="*/ 594360 h 2689860"/>
              <a:gd name="connsiteX13" fmla="*/ 152845 w 175705"/>
              <a:gd name="connsiteY13" fmla="*/ 716280 h 2689860"/>
              <a:gd name="connsiteX14" fmla="*/ 160465 w 175705"/>
              <a:gd name="connsiteY14" fmla="*/ 830580 h 2689860"/>
              <a:gd name="connsiteX15" fmla="*/ 175705 w 175705"/>
              <a:gd name="connsiteY15" fmla="*/ 1211580 h 2689860"/>
              <a:gd name="connsiteX16" fmla="*/ 168085 w 175705"/>
              <a:gd name="connsiteY16" fmla="*/ 1615440 h 2689860"/>
              <a:gd name="connsiteX17" fmla="*/ 160465 w 175705"/>
              <a:gd name="connsiteY17" fmla="*/ 1645920 h 2689860"/>
              <a:gd name="connsiteX18" fmla="*/ 152845 w 175705"/>
              <a:gd name="connsiteY18" fmla="*/ 1691640 h 2689860"/>
              <a:gd name="connsiteX19" fmla="*/ 145225 w 175705"/>
              <a:gd name="connsiteY19" fmla="*/ 1805940 h 2689860"/>
              <a:gd name="connsiteX20" fmla="*/ 137605 w 175705"/>
              <a:gd name="connsiteY20" fmla="*/ 1851660 h 2689860"/>
              <a:gd name="connsiteX21" fmla="*/ 129985 w 175705"/>
              <a:gd name="connsiteY21" fmla="*/ 2011680 h 2689860"/>
              <a:gd name="connsiteX22" fmla="*/ 122365 w 175705"/>
              <a:gd name="connsiteY22" fmla="*/ 2049780 h 2689860"/>
              <a:gd name="connsiteX23" fmla="*/ 99505 w 175705"/>
              <a:gd name="connsiteY23" fmla="*/ 2118360 h 2689860"/>
              <a:gd name="connsiteX24" fmla="*/ 91885 w 175705"/>
              <a:gd name="connsiteY24" fmla="*/ 2141220 h 2689860"/>
              <a:gd name="connsiteX25" fmla="*/ 84265 w 175705"/>
              <a:gd name="connsiteY25" fmla="*/ 2164080 h 2689860"/>
              <a:gd name="connsiteX26" fmla="*/ 69025 w 175705"/>
              <a:gd name="connsiteY26" fmla="*/ 2308860 h 2689860"/>
              <a:gd name="connsiteX27" fmla="*/ 53785 w 175705"/>
              <a:gd name="connsiteY27" fmla="*/ 2354580 h 2689860"/>
              <a:gd name="connsiteX28" fmla="*/ 46165 w 175705"/>
              <a:gd name="connsiteY28" fmla="*/ 2377440 h 2689860"/>
              <a:gd name="connsiteX29" fmla="*/ 30925 w 175705"/>
              <a:gd name="connsiteY29" fmla="*/ 2506980 h 2689860"/>
              <a:gd name="connsiteX30" fmla="*/ 23305 w 175705"/>
              <a:gd name="connsiteY30" fmla="*/ 2529840 h 2689860"/>
              <a:gd name="connsiteX31" fmla="*/ 8065 w 175705"/>
              <a:gd name="connsiteY31" fmla="*/ 2636520 h 2689860"/>
              <a:gd name="connsiteX32" fmla="*/ 445 w 175705"/>
              <a:gd name="connsiteY32" fmla="*/ 2689860 h 268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705" h="2689860">
                <a:moveTo>
                  <a:pt x="15685" y="0"/>
                </a:moveTo>
                <a:cubicBezTo>
                  <a:pt x="20765" y="43180"/>
                  <a:pt x="25051" y="86461"/>
                  <a:pt x="30925" y="129540"/>
                </a:cubicBezTo>
                <a:cubicBezTo>
                  <a:pt x="32675" y="142373"/>
                  <a:pt x="36416" y="154865"/>
                  <a:pt x="38545" y="167640"/>
                </a:cubicBezTo>
                <a:cubicBezTo>
                  <a:pt x="41498" y="185356"/>
                  <a:pt x="42126" y="203479"/>
                  <a:pt x="46165" y="220980"/>
                </a:cubicBezTo>
                <a:cubicBezTo>
                  <a:pt x="49777" y="236633"/>
                  <a:pt x="57509" y="251115"/>
                  <a:pt x="61405" y="266700"/>
                </a:cubicBezTo>
                <a:cubicBezTo>
                  <a:pt x="63945" y="276860"/>
                  <a:pt x="66831" y="286940"/>
                  <a:pt x="69025" y="297180"/>
                </a:cubicBezTo>
                <a:cubicBezTo>
                  <a:pt x="74452" y="322508"/>
                  <a:pt x="76074" y="348806"/>
                  <a:pt x="84265" y="373380"/>
                </a:cubicBezTo>
                <a:cubicBezTo>
                  <a:pt x="86805" y="381000"/>
                  <a:pt x="90143" y="388399"/>
                  <a:pt x="91885" y="396240"/>
                </a:cubicBezTo>
                <a:cubicBezTo>
                  <a:pt x="95237" y="411322"/>
                  <a:pt x="96741" y="426759"/>
                  <a:pt x="99505" y="441960"/>
                </a:cubicBezTo>
                <a:cubicBezTo>
                  <a:pt x="101822" y="454703"/>
                  <a:pt x="104996" y="467285"/>
                  <a:pt x="107125" y="480060"/>
                </a:cubicBezTo>
                <a:cubicBezTo>
                  <a:pt x="110078" y="497776"/>
                  <a:pt x="111792" y="515684"/>
                  <a:pt x="114745" y="533400"/>
                </a:cubicBezTo>
                <a:cubicBezTo>
                  <a:pt x="116874" y="546175"/>
                  <a:pt x="119224" y="558935"/>
                  <a:pt x="122365" y="571500"/>
                </a:cubicBezTo>
                <a:cubicBezTo>
                  <a:pt x="124313" y="579292"/>
                  <a:pt x="128410" y="586484"/>
                  <a:pt x="129985" y="594360"/>
                </a:cubicBezTo>
                <a:cubicBezTo>
                  <a:pt x="163908" y="763977"/>
                  <a:pt x="131982" y="632828"/>
                  <a:pt x="152845" y="716280"/>
                </a:cubicBezTo>
                <a:cubicBezTo>
                  <a:pt x="155385" y="754380"/>
                  <a:pt x="158705" y="792436"/>
                  <a:pt x="160465" y="830580"/>
                </a:cubicBezTo>
                <a:cubicBezTo>
                  <a:pt x="166325" y="957546"/>
                  <a:pt x="175705" y="1211580"/>
                  <a:pt x="175705" y="1211580"/>
                </a:cubicBezTo>
                <a:cubicBezTo>
                  <a:pt x="173165" y="1346200"/>
                  <a:pt x="172806" y="1480879"/>
                  <a:pt x="168085" y="1615440"/>
                </a:cubicBezTo>
                <a:cubicBezTo>
                  <a:pt x="167718" y="1625906"/>
                  <a:pt x="162519" y="1635651"/>
                  <a:pt x="160465" y="1645920"/>
                </a:cubicBezTo>
                <a:cubicBezTo>
                  <a:pt x="157435" y="1661070"/>
                  <a:pt x="155385" y="1676400"/>
                  <a:pt x="152845" y="1691640"/>
                </a:cubicBezTo>
                <a:cubicBezTo>
                  <a:pt x="150305" y="1729740"/>
                  <a:pt x="148845" y="1767927"/>
                  <a:pt x="145225" y="1805940"/>
                </a:cubicBezTo>
                <a:cubicBezTo>
                  <a:pt x="143760" y="1821321"/>
                  <a:pt x="138746" y="1836252"/>
                  <a:pt x="137605" y="1851660"/>
                </a:cubicBezTo>
                <a:cubicBezTo>
                  <a:pt x="133660" y="1904915"/>
                  <a:pt x="134081" y="1958437"/>
                  <a:pt x="129985" y="2011680"/>
                </a:cubicBezTo>
                <a:cubicBezTo>
                  <a:pt x="128992" y="2024593"/>
                  <a:pt x="125773" y="2037285"/>
                  <a:pt x="122365" y="2049780"/>
                </a:cubicBezTo>
                <a:lnTo>
                  <a:pt x="99505" y="2118360"/>
                </a:lnTo>
                <a:lnTo>
                  <a:pt x="91885" y="2141220"/>
                </a:lnTo>
                <a:lnTo>
                  <a:pt x="84265" y="2164080"/>
                </a:lnTo>
                <a:cubicBezTo>
                  <a:pt x="80912" y="2211022"/>
                  <a:pt x="81751" y="2262197"/>
                  <a:pt x="69025" y="2308860"/>
                </a:cubicBezTo>
                <a:cubicBezTo>
                  <a:pt x="64798" y="2324358"/>
                  <a:pt x="58865" y="2339340"/>
                  <a:pt x="53785" y="2354580"/>
                </a:cubicBezTo>
                <a:lnTo>
                  <a:pt x="46165" y="2377440"/>
                </a:lnTo>
                <a:cubicBezTo>
                  <a:pt x="43142" y="2407668"/>
                  <a:pt x="37663" y="2473290"/>
                  <a:pt x="30925" y="2506980"/>
                </a:cubicBezTo>
                <a:cubicBezTo>
                  <a:pt x="29350" y="2514856"/>
                  <a:pt x="25047" y="2521999"/>
                  <a:pt x="23305" y="2529840"/>
                </a:cubicBezTo>
                <a:cubicBezTo>
                  <a:pt x="10811" y="2586063"/>
                  <a:pt x="19599" y="2573081"/>
                  <a:pt x="8065" y="2636520"/>
                </a:cubicBezTo>
                <a:cubicBezTo>
                  <a:pt x="-2768" y="2696101"/>
                  <a:pt x="445" y="2617091"/>
                  <a:pt x="445" y="2689860"/>
                </a:cubicBezTo>
              </a:path>
            </a:pathLst>
          </a:cu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958867" y="1492971"/>
            <a:ext cx="175705" cy="2689860"/>
          </a:xfrm>
          <a:custGeom>
            <a:avLst/>
            <a:gdLst>
              <a:gd name="connsiteX0" fmla="*/ 15685 w 175705"/>
              <a:gd name="connsiteY0" fmla="*/ 0 h 2689860"/>
              <a:gd name="connsiteX1" fmla="*/ 30925 w 175705"/>
              <a:gd name="connsiteY1" fmla="*/ 129540 h 2689860"/>
              <a:gd name="connsiteX2" fmla="*/ 38545 w 175705"/>
              <a:gd name="connsiteY2" fmla="*/ 167640 h 2689860"/>
              <a:gd name="connsiteX3" fmla="*/ 46165 w 175705"/>
              <a:gd name="connsiteY3" fmla="*/ 220980 h 2689860"/>
              <a:gd name="connsiteX4" fmla="*/ 61405 w 175705"/>
              <a:gd name="connsiteY4" fmla="*/ 266700 h 2689860"/>
              <a:gd name="connsiteX5" fmla="*/ 69025 w 175705"/>
              <a:gd name="connsiteY5" fmla="*/ 297180 h 2689860"/>
              <a:gd name="connsiteX6" fmla="*/ 84265 w 175705"/>
              <a:gd name="connsiteY6" fmla="*/ 373380 h 2689860"/>
              <a:gd name="connsiteX7" fmla="*/ 91885 w 175705"/>
              <a:gd name="connsiteY7" fmla="*/ 396240 h 2689860"/>
              <a:gd name="connsiteX8" fmla="*/ 99505 w 175705"/>
              <a:gd name="connsiteY8" fmla="*/ 441960 h 2689860"/>
              <a:gd name="connsiteX9" fmla="*/ 107125 w 175705"/>
              <a:gd name="connsiteY9" fmla="*/ 480060 h 2689860"/>
              <a:gd name="connsiteX10" fmla="*/ 114745 w 175705"/>
              <a:gd name="connsiteY10" fmla="*/ 533400 h 2689860"/>
              <a:gd name="connsiteX11" fmla="*/ 122365 w 175705"/>
              <a:gd name="connsiteY11" fmla="*/ 571500 h 2689860"/>
              <a:gd name="connsiteX12" fmla="*/ 129985 w 175705"/>
              <a:gd name="connsiteY12" fmla="*/ 594360 h 2689860"/>
              <a:gd name="connsiteX13" fmla="*/ 152845 w 175705"/>
              <a:gd name="connsiteY13" fmla="*/ 716280 h 2689860"/>
              <a:gd name="connsiteX14" fmla="*/ 160465 w 175705"/>
              <a:gd name="connsiteY14" fmla="*/ 830580 h 2689860"/>
              <a:gd name="connsiteX15" fmla="*/ 175705 w 175705"/>
              <a:gd name="connsiteY15" fmla="*/ 1211580 h 2689860"/>
              <a:gd name="connsiteX16" fmla="*/ 168085 w 175705"/>
              <a:gd name="connsiteY16" fmla="*/ 1615440 h 2689860"/>
              <a:gd name="connsiteX17" fmla="*/ 160465 w 175705"/>
              <a:gd name="connsiteY17" fmla="*/ 1645920 h 2689860"/>
              <a:gd name="connsiteX18" fmla="*/ 152845 w 175705"/>
              <a:gd name="connsiteY18" fmla="*/ 1691640 h 2689860"/>
              <a:gd name="connsiteX19" fmla="*/ 145225 w 175705"/>
              <a:gd name="connsiteY19" fmla="*/ 1805940 h 2689860"/>
              <a:gd name="connsiteX20" fmla="*/ 137605 w 175705"/>
              <a:gd name="connsiteY20" fmla="*/ 1851660 h 2689860"/>
              <a:gd name="connsiteX21" fmla="*/ 129985 w 175705"/>
              <a:gd name="connsiteY21" fmla="*/ 2011680 h 2689860"/>
              <a:gd name="connsiteX22" fmla="*/ 122365 w 175705"/>
              <a:gd name="connsiteY22" fmla="*/ 2049780 h 2689860"/>
              <a:gd name="connsiteX23" fmla="*/ 99505 w 175705"/>
              <a:gd name="connsiteY23" fmla="*/ 2118360 h 2689860"/>
              <a:gd name="connsiteX24" fmla="*/ 91885 w 175705"/>
              <a:gd name="connsiteY24" fmla="*/ 2141220 h 2689860"/>
              <a:gd name="connsiteX25" fmla="*/ 84265 w 175705"/>
              <a:gd name="connsiteY25" fmla="*/ 2164080 h 2689860"/>
              <a:gd name="connsiteX26" fmla="*/ 69025 w 175705"/>
              <a:gd name="connsiteY26" fmla="*/ 2308860 h 2689860"/>
              <a:gd name="connsiteX27" fmla="*/ 53785 w 175705"/>
              <a:gd name="connsiteY27" fmla="*/ 2354580 h 2689860"/>
              <a:gd name="connsiteX28" fmla="*/ 46165 w 175705"/>
              <a:gd name="connsiteY28" fmla="*/ 2377440 h 2689860"/>
              <a:gd name="connsiteX29" fmla="*/ 30925 w 175705"/>
              <a:gd name="connsiteY29" fmla="*/ 2506980 h 2689860"/>
              <a:gd name="connsiteX30" fmla="*/ 23305 w 175705"/>
              <a:gd name="connsiteY30" fmla="*/ 2529840 h 2689860"/>
              <a:gd name="connsiteX31" fmla="*/ 8065 w 175705"/>
              <a:gd name="connsiteY31" fmla="*/ 2636520 h 2689860"/>
              <a:gd name="connsiteX32" fmla="*/ 445 w 175705"/>
              <a:gd name="connsiteY32" fmla="*/ 2689860 h 268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705" h="2689860">
                <a:moveTo>
                  <a:pt x="15685" y="0"/>
                </a:moveTo>
                <a:cubicBezTo>
                  <a:pt x="20765" y="43180"/>
                  <a:pt x="25051" y="86461"/>
                  <a:pt x="30925" y="129540"/>
                </a:cubicBezTo>
                <a:cubicBezTo>
                  <a:pt x="32675" y="142373"/>
                  <a:pt x="36416" y="154865"/>
                  <a:pt x="38545" y="167640"/>
                </a:cubicBezTo>
                <a:cubicBezTo>
                  <a:pt x="41498" y="185356"/>
                  <a:pt x="42126" y="203479"/>
                  <a:pt x="46165" y="220980"/>
                </a:cubicBezTo>
                <a:cubicBezTo>
                  <a:pt x="49777" y="236633"/>
                  <a:pt x="57509" y="251115"/>
                  <a:pt x="61405" y="266700"/>
                </a:cubicBezTo>
                <a:cubicBezTo>
                  <a:pt x="63945" y="276860"/>
                  <a:pt x="66831" y="286940"/>
                  <a:pt x="69025" y="297180"/>
                </a:cubicBezTo>
                <a:cubicBezTo>
                  <a:pt x="74452" y="322508"/>
                  <a:pt x="76074" y="348806"/>
                  <a:pt x="84265" y="373380"/>
                </a:cubicBezTo>
                <a:cubicBezTo>
                  <a:pt x="86805" y="381000"/>
                  <a:pt x="90143" y="388399"/>
                  <a:pt x="91885" y="396240"/>
                </a:cubicBezTo>
                <a:cubicBezTo>
                  <a:pt x="95237" y="411322"/>
                  <a:pt x="96741" y="426759"/>
                  <a:pt x="99505" y="441960"/>
                </a:cubicBezTo>
                <a:cubicBezTo>
                  <a:pt x="101822" y="454703"/>
                  <a:pt x="104996" y="467285"/>
                  <a:pt x="107125" y="480060"/>
                </a:cubicBezTo>
                <a:cubicBezTo>
                  <a:pt x="110078" y="497776"/>
                  <a:pt x="111792" y="515684"/>
                  <a:pt x="114745" y="533400"/>
                </a:cubicBezTo>
                <a:cubicBezTo>
                  <a:pt x="116874" y="546175"/>
                  <a:pt x="119224" y="558935"/>
                  <a:pt x="122365" y="571500"/>
                </a:cubicBezTo>
                <a:cubicBezTo>
                  <a:pt x="124313" y="579292"/>
                  <a:pt x="128410" y="586484"/>
                  <a:pt x="129985" y="594360"/>
                </a:cubicBezTo>
                <a:cubicBezTo>
                  <a:pt x="163908" y="763977"/>
                  <a:pt x="131982" y="632828"/>
                  <a:pt x="152845" y="716280"/>
                </a:cubicBezTo>
                <a:cubicBezTo>
                  <a:pt x="155385" y="754380"/>
                  <a:pt x="158705" y="792436"/>
                  <a:pt x="160465" y="830580"/>
                </a:cubicBezTo>
                <a:cubicBezTo>
                  <a:pt x="166325" y="957546"/>
                  <a:pt x="175705" y="1211580"/>
                  <a:pt x="175705" y="1211580"/>
                </a:cubicBezTo>
                <a:cubicBezTo>
                  <a:pt x="173165" y="1346200"/>
                  <a:pt x="172806" y="1480879"/>
                  <a:pt x="168085" y="1615440"/>
                </a:cubicBezTo>
                <a:cubicBezTo>
                  <a:pt x="167718" y="1625906"/>
                  <a:pt x="162519" y="1635651"/>
                  <a:pt x="160465" y="1645920"/>
                </a:cubicBezTo>
                <a:cubicBezTo>
                  <a:pt x="157435" y="1661070"/>
                  <a:pt x="155385" y="1676400"/>
                  <a:pt x="152845" y="1691640"/>
                </a:cubicBezTo>
                <a:cubicBezTo>
                  <a:pt x="150305" y="1729740"/>
                  <a:pt x="148845" y="1767927"/>
                  <a:pt x="145225" y="1805940"/>
                </a:cubicBezTo>
                <a:cubicBezTo>
                  <a:pt x="143760" y="1821321"/>
                  <a:pt x="138746" y="1836252"/>
                  <a:pt x="137605" y="1851660"/>
                </a:cubicBezTo>
                <a:cubicBezTo>
                  <a:pt x="133660" y="1904915"/>
                  <a:pt x="134081" y="1958437"/>
                  <a:pt x="129985" y="2011680"/>
                </a:cubicBezTo>
                <a:cubicBezTo>
                  <a:pt x="128992" y="2024593"/>
                  <a:pt x="125773" y="2037285"/>
                  <a:pt x="122365" y="2049780"/>
                </a:cubicBezTo>
                <a:lnTo>
                  <a:pt x="99505" y="2118360"/>
                </a:lnTo>
                <a:lnTo>
                  <a:pt x="91885" y="2141220"/>
                </a:lnTo>
                <a:lnTo>
                  <a:pt x="84265" y="2164080"/>
                </a:lnTo>
                <a:cubicBezTo>
                  <a:pt x="80912" y="2211022"/>
                  <a:pt x="81751" y="2262197"/>
                  <a:pt x="69025" y="2308860"/>
                </a:cubicBezTo>
                <a:cubicBezTo>
                  <a:pt x="64798" y="2324358"/>
                  <a:pt x="58865" y="2339340"/>
                  <a:pt x="53785" y="2354580"/>
                </a:cubicBezTo>
                <a:lnTo>
                  <a:pt x="46165" y="2377440"/>
                </a:lnTo>
                <a:cubicBezTo>
                  <a:pt x="43142" y="2407668"/>
                  <a:pt x="37663" y="2473290"/>
                  <a:pt x="30925" y="2506980"/>
                </a:cubicBezTo>
                <a:cubicBezTo>
                  <a:pt x="29350" y="2514856"/>
                  <a:pt x="25047" y="2521999"/>
                  <a:pt x="23305" y="2529840"/>
                </a:cubicBezTo>
                <a:cubicBezTo>
                  <a:pt x="10811" y="2586063"/>
                  <a:pt x="19599" y="2573081"/>
                  <a:pt x="8065" y="2636520"/>
                </a:cubicBezTo>
                <a:cubicBezTo>
                  <a:pt x="-2768" y="2696101"/>
                  <a:pt x="445" y="2617091"/>
                  <a:pt x="445" y="2689860"/>
                </a:cubicBez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292025" y="2067356"/>
            <a:ext cx="794342" cy="369332"/>
          </a:xfrm>
          <a:prstGeom prst="rect">
            <a:avLst/>
          </a:prstGeom>
          <a:noFill/>
          <a:ln>
            <a:noFill/>
          </a:ln>
        </p:spPr>
        <p:txBody>
          <a:bodyPr wrap="square" rtlCol="0">
            <a:spAutoFit/>
          </a:bodyPr>
          <a:lstStyle/>
          <a:p>
            <a:r>
              <a:rPr lang="en-US" b="1" dirty="0" smtClean="0">
                <a:solidFill>
                  <a:srgbClr val="FFFF00"/>
                </a:solidFill>
              </a:rPr>
              <a:t>23 in</a:t>
            </a:r>
            <a:r>
              <a:rPr lang="en-US" b="1" baseline="30000" dirty="0" smtClean="0">
                <a:solidFill>
                  <a:srgbClr val="FFFF00"/>
                </a:solidFill>
              </a:rPr>
              <a:t>2</a:t>
            </a:r>
            <a:endParaRPr lang="en-US" b="1" baseline="30000" dirty="0">
              <a:solidFill>
                <a:srgbClr val="FFFF00"/>
              </a:solidFill>
            </a:endParaRPr>
          </a:p>
        </p:txBody>
      </p:sp>
      <p:cxnSp>
        <p:nvCxnSpPr>
          <p:cNvPr id="11" name="Straight Arrow Connector 10"/>
          <p:cNvCxnSpPr/>
          <p:nvPr/>
        </p:nvCxnSpPr>
        <p:spPr>
          <a:xfrm flipH="1" flipV="1">
            <a:off x="1076143" y="1517483"/>
            <a:ext cx="455472" cy="54987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3210251" y="1185102"/>
                <a:ext cx="1451239" cy="338554"/>
              </a:xfrm>
              <a:prstGeom prst="rect">
                <a:avLst/>
              </a:prstGeom>
              <a:noFill/>
              <a:ln>
                <a:noFill/>
              </a:ln>
            </p:spPr>
            <p:txBody>
              <a:bodyPr wrap="square" rtlCol="0">
                <a:spAutoFit/>
              </a:bodyPr>
              <a:lstStyle/>
              <a:p>
                <a:r>
                  <a:rPr lang="en-US" sz="1600" b="1" dirty="0" smtClean="0">
                    <a:solidFill>
                      <a:srgbClr val="0070C0"/>
                    </a:solidFill>
                  </a:rPr>
                  <a:t>A = </a:t>
                </a:r>
                <a14:m>
                  <m:oMath xmlns:m="http://schemas.openxmlformats.org/officeDocument/2006/math">
                    <m:r>
                      <a:rPr lang="en-US" sz="1600" b="1" i="1" smtClean="0">
                        <a:solidFill>
                          <a:srgbClr val="0070C0"/>
                        </a:solidFill>
                        <a:latin typeface="Cambria Math"/>
                        <a:ea typeface="Cambria Math"/>
                      </a:rPr>
                      <m:t>𝝅</m:t>
                    </m:r>
                    <m:r>
                      <a:rPr lang="en-US" sz="1600" b="1" i="1" smtClean="0">
                        <a:solidFill>
                          <a:srgbClr val="0070C0"/>
                        </a:solidFill>
                        <a:latin typeface="Cambria Math"/>
                        <a:ea typeface="Cambria Math"/>
                      </a:rPr>
                      <m:t>∗</m:t>
                    </m:r>
                    <m:r>
                      <a:rPr lang="en-US" sz="1600" b="1" i="1" smtClean="0">
                        <a:solidFill>
                          <a:srgbClr val="0070C0"/>
                        </a:solidFill>
                        <a:latin typeface="Cambria Math"/>
                        <a:ea typeface="Cambria Math"/>
                      </a:rPr>
                      <m:t>𝑫</m:t>
                    </m:r>
                    <m:r>
                      <a:rPr lang="en-US" sz="1600" b="1" i="1" smtClean="0">
                        <a:solidFill>
                          <a:srgbClr val="0070C0"/>
                        </a:solidFill>
                        <a:latin typeface="Cambria Math"/>
                        <a:ea typeface="Cambria Math"/>
                      </a:rPr>
                      <m:t>∗</m:t>
                    </m:r>
                    <m:r>
                      <a:rPr lang="en-US" sz="1600" b="1" i="1" smtClean="0">
                        <a:solidFill>
                          <a:srgbClr val="0070C0"/>
                        </a:solidFill>
                        <a:latin typeface="Cambria Math"/>
                        <a:ea typeface="Cambria Math"/>
                      </a:rPr>
                      <m:t>𝒉</m:t>
                    </m:r>
                  </m:oMath>
                </a14:m>
                <a:endParaRPr lang="en-US" sz="1600" b="1" baseline="30000" dirty="0">
                  <a:solidFill>
                    <a:srgbClr val="0070C0"/>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210251" y="1185102"/>
                <a:ext cx="1451239" cy="338554"/>
              </a:xfrm>
              <a:prstGeom prst="rect">
                <a:avLst/>
              </a:prstGeom>
              <a:blipFill rotWithShape="1">
                <a:blip r:embed="rId3"/>
                <a:stretch>
                  <a:fillRect l="-2521" t="-5357" b="-21429"/>
                </a:stretch>
              </a:blipFill>
              <a:ln>
                <a:noFill/>
              </a:ln>
            </p:spPr>
            <p:txBody>
              <a:bodyPr/>
              <a:lstStyle/>
              <a:p>
                <a:r>
                  <a:rPr lang="en-US">
                    <a:noFill/>
                  </a:rPr>
                  <a:t> </a:t>
                </a:r>
              </a:p>
            </p:txBody>
          </p:sp>
        </mc:Fallback>
      </mc:AlternateContent>
      <p:cxnSp>
        <p:nvCxnSpPr>
          <p:cNvPr id="29" name="Straight Arrow Connector 28"/>
          <p:cNvCxnSpPr/>
          <p:nvPr/>
        </p:nvCxnSpPr>
        <p:spPr>
          <a:xfrm flipH="1">
            <a:off x="2234958" y="1391830"/>
            <a:ext cx="1034224" cy="336029"/>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436" y="829518"/>
            <a:ext cx="3751934" cy="36453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5733348" y="2221369"/>
            <a:ext cx="2172082" cy="923330"/>
          </a:xfrm>
          <a:prstGeom prst="rect">
            <a:avLst/>
          </a:prstGeom>
          <a:noFill/>
          <a:ln>
            <a:noFill/>
          </a:ln>
        </p:spPr>
        <p:txBody>
          <a:bodyPr wrap="square" rtlCol="0">
            <a:spAutoFit/>
          </a:bodyPr>
          <a:lstStyle/>
          <a:p>
            <a:pPr algn="ctr"/>
            <a:r>
              <a:rPr lang="en-US" b="1" dirty="0" smtClean="0">
                <a:solidFill>
                  <a:srgbClr val="0070C0"/>
                </a:solidFill>
              </a:rPr>
              <a:t>Burst Disk </a:t>
            </a:r>
          </a:p>
          <a:p>
            <a:pPr algn="ctr"/>
            <a:r>
              <a:rPr lang="en-US" b="1" dirty="0" smtClean="0">
                <a:solidFill>
                  <a:srgbClr val="0070C0"/>
                </a:solidFill>
              </a:rPr>
              <a:t>Opening </a:t>
            </a:r>
          </a:p>
          <a:p>
            <a:pPr algn="ctr"/>
            <a:r>
              <a:rPr lang="en-US" b="1" dirty="0" smtClean="0">
                <a:solidFill>
                  <a:srgbClr val="0070C0"/>
                </a:solidFill>
              </a:rPr>
              <a:t>7 in</a:t>
            </a:r>
            <a:r>
              <a:rPr lang="en-US" b="1" baseline="30000" dirty="0" smtClean="0">
                <a:solidFill>
                  <a:srgbClr val="0070C0"/>
                </a:solidFill>
              </a:rPr>
              <a:t>2</a:t>
            </a:r>
            <a:endParaRPr lang="en-US" b="1" baseline="30000" dirty="0">
              <a:solidFill>
                <a:srgbClr val="0070C0"/>
              </a:solidFill>
            </a:endParaRPr>
          </a:p>
        </p:txBody>
      </p:sp>
      <p:cxnSp>
        <p:nvCxnSpPr>
          <p:cNvPr id="43" name="Straight Arrow Connector 42"/>
          <p:cNvCxnSpPr/>
          <p:nvPr/>
        </p:nvCxnSpPr>
        <p:spPr>
          <a:xfrm>
            <a:off x="7307107" y="2725312"/>
            <a:ext cx="355477" cy="12052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7662584" y="2284704"/>
            <a:ext cx="93836" cy="90654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57" y="4699913"/>
            <a:ext cx="9143043"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parallel plate relief flanges had a small hole, 3” ID, through the center. This is has been increased to the original 6” ID flange. Reduces chance of obstruction from MLI or other debris</a:t>
            </a:r>
          </a:p>
          <a:p>
            <a:pPr marL="285750" indent="-285750">
              <a:buFont typeface="Arial" panose="020B0604020202020204" pitchFamily="34" charset="0"/>
              <a:buChar char="•"/>
            </a:pPr>
            <a:r>
              <a:rPr lang="en-US" sz="1600" dirty="0" smtClean="0"/>
              <a:t>The parallel plate will need to open ~.37” to equal 7in</a:t>
            </a:r>
            <a:r>
              <a:rPr lang="en-US" sz="1600" baseline="30000" dirty="0" smtClean="0"/>
              <a:t>2 </a:t>
            </a:r>
            <a:r>
              <a:rPr lang="en-US" sz="1600" dirty="0" smtClean="0"/>
              <a:t>area of burst disk</a:t>
            </a:r>
          </a:p>
          <a:p>
            <a:pPr marL="285750" indent="-285750">
              <a:buFont typeface="Arial" panose="020B0604020202020204" pitchFamily="34" charset="0"/>
              <a:buChar char="•"/>
            </a:pPr>
            <a:r>
              <a:rPr lang="en-US" sz="1600" dirty="0" smtClean="0"/>
              <a:t>The flow area between the outer mag shield and </a:t>
            </a:r>
            <a:r>
              <a:rPr lang="en-US" sz="1600" dirty="0" err="1" smtClean="0"/>
              <a:t>vac</a:t>
            </a:r>
            <a:r>
              <a:rPr lang="en-US" sz="1600" dirty="0" smtClean="0"/>
              <a:t> vessel is much larger at 23 in</a:t>
            </a:r>
            <a:r>
              <a:rPr lang="en-US" sz="1600" baseline="30000" dirty="0" smtClean="0"/>
              <a:t>2</a:t>
            </a:r>
          </a:p>
        </p:txBody>
      </p:sp>
      <p:cxnSp>
        <p:nvCxnSpPr>
          <p:cNvPr id="22" name="Straight Arrow Connector 21"/>
          <p:cNvCxnSpPr/>
          <p:nvPr/>
        </p:nvCxnSpPr>
        <p:spPr>
          <a:xfrm>
            <a:off x="3006572" y="2095485"/>
            <a:ext cx="0" cy="1473103"/>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086866" y="2614271"/>
            <a:ext cx="1076124" cy="830997"/>
          </a:xfrm>
          <a:prstGeom prst="rect">
            <a:avLst/>
          </a:prstGeom>
          <a:noFill/>
          <a:ln>
            <a:noFill/>
          </a:ln>
        </p:spPr>
        <p:txBody>
          <a:bodyPr wrap="square" rtlCol="0">
            <a:spAutoFit/>
          </a:bodyPr>
          <a:lstStyle/>
          <a:p>
            <a:r>
              <a:rPr lang="en-US" b="1" dirty="0" smtClean="0">
                <a:solidFill>
                  <a:srgbClr val="00B0F0"/>
                </a:solidFill>
              </a:rPr>
              <a:t>6 in</a:t>
            </a:r>
          </a:p>
          <a:p>
            <a:r>
              <a:rPr lang="en-US" b="1" dirty="0">
                <a:solidFill>
                  <a:srgbClr val="00B0F0"/>
                </a:solidFill>
              </a:rPr>
              <a:t>(28 in</a:t>
            </a:r>
            <a:r>
              <a:rPr lang="en-US" b="1" baseline="30000" dirty="0">
                <a:solidFill>
                  <a:srgbClr val="00B0F0"/>
                </a:solidFill>
              </a:rPr>
              <a:t>2</a:t>
            </a:r>
            <a:r>
              <a:rPr lang="en-US" b="1" dirty="0">
                <a:solidFill>
                  <a:srgbClr val="00B0F0"/>
                </a:solidFill>
              </a:rPr>
              <a:t>)</a:t>
            </a:r>
            <a:r>
              <a:rPr lang="en-US" b="1" baseline="30000" dirty="0">
                <a:solidFill>
                  <a:srgbClr val="00B0F0"/>
                </a:solidFill>
              </a:rPr>
              <a:t>       </a:t>
            </a:r>
          </a:p>
          <a:p>
            <a:endParaRPr lang="en-US" b="1" baseline="30000" dirty="0">
              <a:solidFill>
                <a:srgbClr val="00B0F0"/>
              </a:solidFill>
            </a:endParaRPr>
          </a:p>
        </p:txBody>
      </p:sp>
      <p:cxnSp>
        <p:nvCxnSpPr>
          <p:cNvPr id="26" name="Straight Connector 25"/>
          <p:cNvCxnSpPr/>
          <p:nvPr/>
        </p:nvCxnSpPr>
        <p:spPr>
          <a:xfrm>
            <a:off x="2476163" y="2067356"/>
            <a:ext cx="530409" cy="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476163" y="3637176"/>
            <a:ext cx="53040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095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730" y="859442"/>
            <a:ext cx="5654563" cy="29167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Design – End Can/Vessel Leak Checking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
        <p:nvSpPr>
          <p:cNvPr id="31" name="TextBox 30"/>
          <p:cNvSpPr txBox="1"/>
          <p:nvPr/>
        </p:nvSpPr>
        <p:spPr>
          <a:xfrm>
            <a:off x="343132" y="3884102"/>
            <a:ext cx="8457736" cy="2646878"/>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t>PDR </a:t>
            </a:r>
            <a:r>
              <a:rPr lang="en-US" sz="1600" u="sng" dirty="0" smtClean="0"/>
              <a:t>D&amp;MR </a:t>
            </a:r>
            <a:r>
              <a:rPr lang="en-US" sz="1600" u="sng" dirty="0"/>
              <a:t>Report </a:t>
            </a:r>
            <a:r>
              <a:rPr lang="en-US" sz="1600" u="sng" dirty="0" smtClean="0"/>
              <a:t>Comment 4</a:t>
            </a:r>
            <a:r>
              <a:rPr lang="en-US" sz="1600" dirty="0" smtClean="0"/>
              <a:t>: Consider leak testing the end can to vacuum vessel connections prior to making the pipe welds</a:t>
            </a:r>
          </a:p>
          <a:p>
            <a:pPr marL="285750" indent="-285750">
              <a:buFont typeface="Arial" panose="020B0604020202020204" pitchFamily="34" charset="0"/>
              <a:buChar char="•"/>
            </a:pPr>
            <a:r>
              <a:rPr lang="en-US" sz="1600" dirty="0" smtClean="0"/>
              <a:t>An end can extension cap inserted over the end can piping was considered</a:t>
            </a:r>
          </a:p>
          <a:p>
            <a:pPr marL="285750" indent="-285750">
              <a:buFont typeface="Arial" panose="020B0604020202020204" pitchFamily="34" charset="0"/>
              <a:buChar char="•"/>
            </a:pPr>
            <a:r>
              <a:rPr lang="en-US" sz="1600" dirty="0" smtClean="0"/>
              <a:t>The cold mass assembly is too close to the end can piping to fit any type of cap</a:t>
            </a:r>
          </a:p>
          <a:p>
            <a:pPr marL="285750" indent="-285750">
              <a:buFont typeface="Arial" panose="020B0604020202020204" pitchFamily="34" charset="0"/>
              <a:buChar char="•"/>
            </a:pPr>
            <a:r>
              <a:rPr lang="en-US" sz="1600" dirty="0" smtClean="0"/>
              <a:t>The vacuum vessel and end cans will be leak tested individually. Procedural controls will ensure the flanges are protected from damage from the time between initial leak test and installation. The flanges will be examined before making the vacuum vessel to end can connections.</a:t>
            </a:r>
          </a:p>
          <a:p>
            <a:pPr marL="742950" lvl="1" indent="-285750">
              <a:buFont typeface="Wingdings" panose="05000000000000000000" pitchFamily="2" charset="2"/>
              <a:buChar char="ü"/>
            </a:pPr>
            <a:r>
              <a:rPr lang="en-US" sz="1600" dirty="0" smtClean="0"/>
              <a:t>This is deemed an acceptable risk. The probability level of flange damage is considered to be low</a:t>
            </a:r>
          </a:p>
          <a:p>
            <a:pPr marL="285750" indent="-285750">
              <a:buFont typeface="Arial" panose="020B0604020202020204" pitchFamily="34" charset="0"/>
              <a:buChar char="•"/>
            </a:pPr>
            <a:endParaRPr lang="en-US" dirty="0" smtClean="0"/>
          </a:p>
        </p:txBody>
      </p:sp>
      <p:sp>
        <p:nvSpPr>
          <p:cNvPr id="3" name="Oval 2"/>
          <p:cNvSpPr/>
          <p:nvPr/>
        </p:nvSpPr>
        <p:spPr>
          <a:xfrm>
            <a:off x="3377143" y="2128205"/>
            <a:ext cx="1699327" cy="7930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721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a:t>
            </a:r>
            <a:endParaRPr lang="en-US" dirty="0"/>
          </a:p>
        </p:txBody>
      </p:sp>
      <p:sp>
        <p:nvSpPr>
          <p:cNvPr id="3" name="Content Placeholder 2"/>
          <p:cNvSpPr>
            <a:spLocks noGrp="1"/>
          </p:cNvSpPr>
          <p:nvPr>
            <p:ph idx="1"/>
          </p:nvPr>
        </p:nvSpPr>
        <p:spPr>
          <a:xfrm>
            <a:off x="308919" y="1221644"/>
            <a:ext cx="8642864" cy="3722590"/>
          </a:xfrm>
        </p:spPr>
        <p:txBody>
          <a:bodyPr>
            <a:normAutofit lnSpcReduction="10000"/>
          </a:bodyPr>
          <a:lstStyle/>
          <a:p>
            <a:r>
              <a:rPr lang="en-US" sz="2400" dirty="0" smtClean="0"/>
              <a:t>Vessel weldment along with corresponding flanges will be fabricated by an ASME BPVC “code shop”</a:t>
            </a:r>
            <a:endParaRPr lang="en-US" sz="2400" dirty="0"/>
          </a:p>
          <a:p>
            <a:r>
              <a:rPr lang="en-US" sz="2400" dirty="0" smtClean="0"/>
              <a:t>SOW (104210800-M8U-8200-A001-SOW) is approved</a:t>
            </a:r>
          </a:p>
          <a:p>
            <a:r>
              <a:rPr lang="en-US" sz="2400" dirty="0" smtClean="0"/>
              <a:t>SOW reflects details found in the existing SNS and </a:t>
            </a:r>
            <a:r>
              <a:rPr lang="en-US" sz="2400" dirty="0" err="1" smtClean="0"/>
              <a:t>JLab</a:t>
            </a:r>
            <a:r>
              <a:rPr lang="en-US" sz="2400" dirty="0" smtClean="0"/>
              <a:t> SOW</a:t>
            </a:r>
          </a:p>
          <a:p>
            <a:r>
              <a:rPr lang="en-US" sz="2400" dirty="0" smtClean="0"/>
              <a:t>The parallel plate relief valves will be purchased separately, are not considered part of the vacuum vessel assembly</a:t>
            </a:r>
          </a:p>
          <a:p>
            <a:r>
              <a:rPr lang="en-US" sz="2400" dirty="0" smtClean="0"/>
              <a:t>The FPC top hats will be purchased separately</a:t>
            </a:r>
          </a:p>
          <a:p>
            <a:r>
              <a:rPr lang="en-US" sz="2400" dirty="0" smtClean="0"/>
              <a:t>The first and last vessel will arrive with all flanges necessary for leak testing</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spTree>
    <p:extLst>
      <p:ext uri="{BB962C8B-B14F-4D97-AF65-F5344CB8AC3E}">
        <p14:creationId xmlns:p14="http://schemas.microsoft.com/office/powerpoint/2010/main" val="2460286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08919" y="838269"/>
            <a:ext cx="8464378" cy="5303586"/>
          </a:xfrm>
        </p:spPr>
        <p:txBody>
          <a:bodyPr>
            <a:noAutofit/>
          </a:bodyPr>
          <a:lstStyle/>
          <a:p>
            <a:r>
              <a:rPr lang="en-US" sz="2400" dirty="0"/>
              <a:t>V</a:t>
            </a:r>
            <a:r>
              <a:rPr lang="en-US" sz="2400" dirty="0" smtClean="0"/>
              <a:t>essel design is in good shape, &gt; 90% complete</a:t>
            </a:r>
          </a:p>
          <a:p>
            <a:r>
              <a:rPr lang="en-US" sz="2400" dirty="0" smtClean="0"/>
              <a:t>Vessel interfaces with other subsystems have been verified</a:t>
            </a:r>
          </a:p>
          <a:p>
            <a:r>
              <a:rPr lang="en-US" sz="2400" dirty="0" smtClean="0"/>
              <a:t>Drawings, quantity of 21,</a:t>
            </a:r>
            <a:r>
              <a:rPr lang="en-US" sz="2400" dirty="0" smtClean="0">
                <a:solidFill>
                  <a:srgbClr val="FF0000"/>
                </a:solidFill>
              </a:rPr>
              <a:t> </a:t>
            </a:r>
            <a:r>
              <a:rPr lang="en-US" sz="2400" dirty="0" smtClean="0"/>
              <a:t>for any design changes have been completed</a:t>
            </a:r>
          </a:p>
          <a:p>
            <a:r>
              <a:rPr lang="en-US" sz="2400" dirty="0" smtClean="0"/>
              <a:t>Drawings have been through preliminary checking. They are in final checking/approval</a:t>
            </a:r>
          </a:p>
          <a:p>
            <a:r>
              <a:rPr lang="en-US" sz="2400" dirty="0" smtClean="0"/>
              <a:t>Necessary calculations for proposed changes are complete. Will be turned into analysis notes and approved</a:t>
            </a:r>
          </a:p>
          <a:p>
            <a:r>
              <a:rPr lang="en-US" sz="2400" dirty="0" smtClean="0"/>
              <a:t>SOW is written and approved</a:t>
            </a:r>
          </a:p>
          <a:p>
            <a:r>
              <a:rPr lang="en-US" sz="2400" dirty="0" smtClean="0"/>
              <a:t>All PDR D&amp;MRR comments and suggestions have been addressed and are considered closed</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2269103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24</a:t>
            </a:fld>
            <a:endParaRPr lang="en-US" dirty="0"/>
          </a:p>
        </p:txBody>
      </p:sp>
      <p:sp>
        <p:nvSpPr>
          <p:cNvPr id="5" name="TextBox 4"/>
          <p:cNvSpPr txBox="1"/>
          <p:nvPr/>
        </p:nvSpPr>
        <p:spPr>
          <a:xfrm>
            <a:off x="809204" y="1747823"/>
            <a:ext cx="7727893" cy="2123658"/>
          </a:xfrm>
          <a:prstGeom prst="rect">
            <a:avLst/>
          </a:prstGeom>
          <a:noFill/>
        </p:spPr>
        <p:txBody>
          <a:bodyPr wrap="square" rtlCol="0">
            <a:spAutoFit/>
          </a:bodyPr>
          <a:lstStyle/>
          <a:p>
            <a:pPr marL="342900" indent="-342900">
              <a:buFont typeface="+mj-lt"/>
              <a:buAutoNum type="arabicPeriod"/>
            </a:pPr>
            <a:r>
              <a:rPr lang="en-US" sz="2200" dirty="0" smtClean="0"/>
              <a:t>PDR response table</a:t>
            </a:r>
          </a:p>
          <a:p>
            <a:pPr marL="342900" indent="-342900">
              <a:buFont typeface="+mj-lt"/>
              <a:buAutoNum type="arabicPeriod"/>
            </a:pPr>
            <a:r>
              <a:rPr lang="en-US" sz="2200" dirty="0" smtClean="0"/>
              <a:t>End flange calculations</a:t>
            </a:r>
          </a:p>
          <a:p>
            <a:pPr marL="342900" indent="-342900">
              <a:buFont typeface="+mj-lt"/>
              <a:buAutoNum type="arabicPeriod"/>
            </a:pPr>
            <a:r>
              <a:rPr lang="en-US" sz="2200" dirty="0"/>
              <a:t>Beamline to Vacuum Bolt Number and Flange Stress </a:t>
            </a:r>
            <a:r>
              <a:rPr lang="en-US" sz="2200" dirty="0" smtClean="0"/>
              <a:t>Calculation</a:t>
            </a:r>
          </a:p>
          <a:p>
            <a:pPr marL="342900" indent="-342900">
              <a:buFont typeface="+mj-lt"/>
              <a:buAutoNum type="arabicPeriod"/>
            </a:pPr>
            <a:r>
              <a:rPr lang="en-US" sz="2200" dirty="0" smtClean="0"/>
              <a:t>Warm to cold </a:t>
            </a:r>
            <a:r>
              <a:rPr lang="en-US" sz="2200" dirty="0"/>
              <a:t>t</a:t>
            </a:r>
            <a:r>
              <a:rPr lang="en-US" sz="2200" dirty="0" smtClean="0"/>
              <a:t>ransition bellows dynamic loading and Modal analysis notes</a:t>
            </a:r>
          </a:p>
        </p:txBody>
      </p:sp>
    </p:spTree>
    <p:extLst>
      <p:ext uri="{BB962C8B-B14F-4D97-AF65-F5344CB8AC3E}">
        <p14:creationId xmlns:p14="http://schemas.microsoft.com/office/powerpoint/2010/main" val="838361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D&amp;MRR Comment/Recommendation Response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45466070"/>
              </p:ext>
            </p:extLst>
          </p:nvPr>
        </p:nvGraphicFramePr>
        <p:xfrm>
          <a:off x="113289" y="761161"/>
          <a:ext cx="8933608" cy="5852160"/>
        </p:xfrm>
        <a:graphic>
          <a:graphicData uri="http://schemas.openxmlformats.org/drawingml/2006/table">
            <a:tbl>
              <a:tblPr firstRow="1" bandRow="1">
                <a:tableStyleId>{5C22544A-7EE6-4342-B048-85BDC9FD1C3A}</a:tableStyleId>
              </a:tblPr>
              <a:tblGrid>
                <a:gridCol w="2079653">
                  <a:extLst>
                    <a:ext uri="{9D8B030D-6E8A-4147-A177-3AD203B41FA5}">
                      <a16:colId xmlns:a16="http://schemas.microsoft.com/office/drawing/2014/main" xmlns="" val="20000"/>
                    </a:ext>
                  </a:extLst>
                </a:gridCol>
                <a:gridCol w="3255779">
                  <a:extLst>
                    <a:ext uri="{9D8B030D-6E8A-4147-A177-3AD203B41FA5}">
                      <a16:colId xmlns:a16="http://schemas.microsoft.com/office/drawing/2014/main" xmlns="" val="20001"/>
                    </a:ext>
                  </a:extLst>
                </a:gridCol>
                <a:gridCol w="3598176">
                  <a:extLst>
                    <a:ext uri="{9D8B030D-6E8A-4147-A177-3AD203B41FA5}">
                      <a16:colId xmlns:a16="http://schemas.microsoft.com/office/drawing/2014/main" xmlns="" val="20002"/>
                    </a:ext>
                  </a:extLst>
                </a:gridCol>
              </a:tblGrid>
              <a:tr h="370840">
                <a:tc>
                  <a:txBody>
                    <a:bodyPr/>
                    <a:lstStyle/>
                    <a:p>
                      <a:pPr algn="ctr"/>
                      <a:r>
                        <a:rPr lang="en-US" sz="1300" dirty="0" smtClean="0"/>
                        <a:t>D&amp;MRR Comment/</a:t>
                      </a:r>
                    </a:p>
                    <a:p>
                      <a:pPr algn="ctr"/>
                      <a:r>
                        <a:rPr lang="en-US" sz="1300" dirty="0" smtClean="0"/>
                        <a:t>Recommendation</a:t>
                      </a:r>
                      <a:endParaRPr lang="en-US" sz="1300" dirty="0"/>
                    </a:p>
                  </a:txBody>
                  <a:tcPr/>
                </a:tc>
                <a:tc>
                  <a:txBody>
                    <a:bodyPr/>
                    <a:lstStyle/>
                    <a:p>
                      <a:pPr algn="ctr"/>
                      <a:r>
                        <a:rPr lang="en-US" sz="1300" dirty="0" smtClean="0"/>
                        <a:t>Description</a:t>
                      </a:r>
                      <a:endParaRPr lang="en-US" sz="1300" dirty="0"/>
                    </a:p>
                  </a:txBody>
                  <a:tcPr anchor="ctr"/>
                </a:tc>
                <a:tc>
                  <a:txBody>
                    <a:bodyPr/>
                    <a:lstStyle/>
                    <a:p>
                      <a:pPr algn="ctr"/>
                      <a:r>
                        <a:rPr lang="en-US" sz="1300" dirty="0" smtClean="0"/>
                        <a:t>Response/Status</a:t>
                      </a:r>
                      <a:endParaRPr lang="en-US" sz="1300" dirty="0"/>
                    </a:p>
                  </a:txBody>
                  <a:tcPr anchor="ctr"/>
                </a:tc>
                <a:extLst>
                  <a:ext uri="{0D108BD9-81ED-4DB2-BD59-A6C34878D82A}">
                    <a16:rowId xmlns:a16="http://schemas.microsoft.com/office/drawing/2014/main" xmlns="" val="10000"/>
                  </a:ext>
                </a:extLst>
              </a:tr>
              <a:tr h="370840">
                <a:tc>
                  <a:txBody>
                    <a:bodyPr/>
                    <a:lstStyle/>
                    <a:p>
                      <a:pPr algn="ctr"/>
                      <a:r>
                        <a:rPr lang="en-US" sz="1300" i="1" dirty="0" smtClean="0"/>
                        <a:t>* Informal/verbal,</a:t>
                      </a:r>
                      <a:r>
                        <a:rPr lang="en-US" sz="1300" i="1" baseline="0" dirty="0" smtClean="0"/>
                        <a:t> not in D&amp;MRR</a:t>
                      </a:r>
                      <a:endParaRPr lang="en-US" sz="1300" dirty="0"/>
                    </a:p>
                  </a:txBody>
                  <a:tcPr anchor="ctr"/>
                </a:tc>
                <a:tc>
                  <a:txBody>
                    <a:bodyPr/>
                    <a:lstStyle/>
                    <a:p>
                      <a:r>
                        <a:rPr lang="en-US" sz="1300" dirty="0" smtClean="0"/>
                        <a:t>Add weld pads to the</a:t>
                      </a:r>
                      <a:r>
                        <a:rPr lang="en-US" sz="1300" baseline="0" dirty="0" smtClean="0"/>
                        <a:t> vessel for bracket mounts. Eliminates need for weld repair to pressure boundary if fragile brackets are damaged. </a:t>
                      </a:r>
                    </a:p>
                    <a:p>
                      <a:r>
                        <a:rPr lang="en-US" sz="1200" i="1" baseline="0" dirty="0" smtClean="0"/>
                        <a:t>Slides 9 &amp; 10</a:t>
                      </a:r>
                      <a:endParaRPr lang="en-US" sz="1200" i="1" dirty="0"/>
                    </a:p>
                  </a:txBody>
                  <a:tcPr/>
                </a:tc>
                <a:tc>
                  <a:txBody>
                    <a:bodyPr/>
                    <a:lstStyle/>
                    <a:p>
                      <a:r>
                        <a:rPr lang="en-US" sz="1300" dirty="0" smtClean="0"/>
                        <a:t>Incorporated weld pads with tapped holes. Brackets now connect to weld</a:t>
                      </a:r>
                      <a:r>
                        <a:rPr lang="en-US" sz="1300" baseline="0" dirty="0" smtClean="0"/>
                        <a:t> pads through use of hardware instead of welding. </a:t>
                      </a:r>
                    </a:p>
                    <a:p>
                      <a:r>
                        <a:rPr lang="en-US" sz="1300" baseline="0" dirty="0" smtClean="0">
                          <a:solidFill>
                            <a:srgbClr val="006600"/>
                          </a:solidFill>
                        </a:rPr>
                        <a:t>CLOSED</a:t>
                      </a:r>
                      <a:endParaRPr lang="en-US" sz="1300" dirty="0">
                        <a:solidFill>
                          <a:srgbClr val="006600"/>
                        </a:solidFill>
                      </a:endParaRPr>
                    </a:p>
                  </a:txBody>
                  <a:tcPr/>
                </a:tc>
                <a:extLst>
                  <a:ext uri="{0D108BD9-81ED-4DB2-BD59-A6C34878D82A}">
                    <a16:rowId xmlns:a16="http://schemas.microsoft.com/office/drawing/2014/main" xmlns=""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u="none" dirty="0" smtClean="0"/>
                        <a:t>Recommendation 5</a:t>
                      </a:r>
                      <a:endParaRPr lang="en-US" sz="1300" u="non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Verify that the dynamic response of the warm to cold transitional joint intercept flange is not detrimental to the bellows during shipping.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Slide</a:t>
                      </a:r>
                      <a:r>
                        <a:rPr lang="en-US" sz="1200" i="1" baseline="0" dirty="0" smtClean="0"/>
                        <a:t> 19</a:t>
                      </a:r>
                      <a:endParaRPr lang="en-US" sz="1200" i="1" dirty="0" smtClean="0"/>
                    </a:p>
                    <a:p>
                      <a:endParaRPr lang="en-US" sz="1300" dirty="0"/>
                    </a:p>
                  </a:txBody>
                  <a:tcPr/>
                </a:tc>
                <a:tc>
                  <a:txBody>
                    <a:bodyPr/>
                    <a:lstStyle/>
                    <a:p>
                      <a:r>
                        <a:rPr lang="en-US" sz="1300" dirty="0" smtClean="0"/>
                        <a:t>FEA performed.</a:t>
                      </a:r>
                      <a:r>
                        <a:rPr lang="en-US" sz="1300" baseline="0" dirty="0" smtClean="0"/>
                        <a:t> Stresses in the bellows were found to be negligible. Bellows restraint is not required for shipping.</a:t>
                      </a:r>
                    </a:p>
                    <a:p>
                      <a:r>
                        <a:rPr lang="en-US" sz="1300" baseline="0" dirty="0" smtClean="0">
                          <a:solidFill>
                            <a:srgbClr val="006600"/>
                          </a:solidFill>
                        </a:rPr>
                        <a:t>CLOSED</a:t>
                      </a:r>
                      <a:endParaRPr lang="en-US" sz="1300" dirty="0">
                        <a:solidFill>
                          <a:srgbClr val="006600"/>
                        </a:solidFill>
                      </a:endParaRPr>
                    </a:p>
                  </a:txBody>
                  <a:tcPr/>
                </a:tc>
                <a:extLst>
                  <a:ext uri="{0D108BD9-81ED-4DB2-BD59-A6C34878D82A}">
                    <a16:rowId xmlns:a16="http://schemas.microsoft.com/office/drawing/2014/main" xmlns=""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u="none" dirty="0" smtClean="0"/>
                        <a:t>Comment 3</a:t>
                      </a:r>
                      <a:endParaRPr lang="en-US" sz="1300" u="none" dirty="0"/>
                    </a:p>
                  </a:txBody>
                  <a:tcPr/>
                </a:tc>
                <a:tc>
                  <a:txBody>
                    <a:bodyPr/>
                    <a:lstStyle/>
                    <a:p>
                      <a:r>
                        <a:rPr lang="en-US" sz="1300" b="0" i="0" u="none" strike="noStrike" kern="1200" baseline="0" dirty="0" smtClean="0">
                          <a:solidFill>
                            <a:schemeClr val="dk1"/>
                          </a:solidFill>
                          <a:latin typeface="+mn-lt"/>
                          <a:ea typeface="+mn-ea"/>
                          <a:cs typeface="+mn-cs"/>
                        </a:rPr>
                        <a:t>To the extent possible, perform finite element analysis on simplified assembly models of the </a:t>
                      </a:r>
                      <a:r>
                        <a:rPr lang="en-US" sz="1300" b="0" i="0" u="none" strike="noStrike" kern="1200" baseline="0" dirty="0" err="1" smtClean="0">
                          <a:solidFill>
                            <a:schemeClr val="dk1"/>
                          </a:solidFill>
                          <a:latin typeface="+mn-lt"/>
                          <a:ea typeface="+mn-ea"/>
                          <a:cs typeface="+mn-cs"/>
                        </a:rPr>
                        <a:t>cryomodule</a:t>
                      </a:r>
                      <a:endParaRPr lang="en-US" sz="1300" b="0" i="0" u="none" strike="noStrike" kern="1200" baseline="0" dirty="0" smtClean="0">
                        <a:solidFill>
                          <a:schemeClr val="dk1"/>
                        </a:solidFill>
                        <a:latin typeface="+mn-lt"/>
                        <a:ea typeface="+mn-ea"/>
                        <a:cs typeface="+mn-cs"/>
                      </a:endParaRPr>
                    </a:p>
                    <a:p>
                      <a:r>
                        <a:rPr lang="en-US" sz="1200" b="0" i="1" u="none" strike="noStrike" kern="1200" baseline="0" dirty="0" smtClean="0">
                          <a:solidFill>
                            <a:schemeClr val="dk1"/>
                          </a:solidFill>
                          <a:latin typeface="+mn-lt"/>
                          <a:ea typeface="+mn-ea"/>
                          <a:cs typeface="+mn-cs"/>
                        </a:rPr>
                        <a:t>Slide 20</a:t>
                      </a:r>
                    </a:p>
                  </a:txBody>
                  <a:tcPr/>
                </a:tc>
                <a:tc>
                  <a:txBody>
                    <a:bodyPr/>
                    <a:lstStyle/>
                    <a:p>
                      <a:r>
                        <a:rPr lang="en-US" sz="1300" dirty="0" smtClean="0"/>
                        <a:t>Modal analysis performed on the warm to cold transitional</a:t>
                      </a:r>
                      <a:r>
                        <a:rPr lang="en-US" sz="1300" baseline="0" dirty="0" smtClean="0"/>
                        <a:t> bellows. Detrimental frequencies avoided.</a:t>
                      </a:r>
                    </a:p>
                    <a:p>
                      <a:r>
                        <a:rPr lang="en-US" sz="1300" baseline="0" dirty="0" smtClean="0">
                          <a:solidFill>
                            <a:srgbClr val="006600"/>
                          </a:solidFill>
                        </a:rPr>
                        <a:t>CLOSED</a:t>
                      </a:r>
                      <a:endParaRPr lang="en-US" sz="1300" dirty="0">
                        <a:solidFill>
                          <a:srgbClr val="006600"/>
                        </a:solidFill>
                      </a:endParaRPr>
                    </a:p>
                  </a:txBody>
                  <a:tcPr/>
                </a:tc>
                <a:extLst>
                  <a:ext uri="{0D108BD9-81ED-4DB2-BD59-A6C34878D82A}">
                    <a16:rowId xmlns:a16="http://schemas.microsoft.com/office/drawing/2014/main" xmlns=""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u="none" dirty="0" smtClean="0"/>
                        <a:t>Comment 10</a:t>
                      </a:r>
                      <a:endParaRPr lang="en-US" sz="1300" u="non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Verify that the relief valve flow paths between the outer magnetic shielding and the vacuum vessel are adequate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Slide 21</a:t>
                      </a:r>
                    </a:p>
                    <a:p>
                      <a:endParaRPr lang="en-US" sz="1300" b="0" i="1" u="none" strike="noStrike" kern="1200" baseline="0" dirty="0" smtClean="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The flow areas are substantially larger than the areas of the valves themselves, adequate flow path is present</a:t>
                      </a:r>
                    </a:p>
                    <a:p>
                      <a:r>
                        <a:rPr lang="en-US" sz="1300" dirty="0" smtClean="0">
                          <a:solidFill>
                            <a:srgbClr val="006600"/>
                          </a:solidFill>
                        </a:rPr>
                        <a:t>CLOSED</a:t>
                      </a:r>
                      <a:endParaRPr lang="en-US" sz="1300" dirty="0">
                        <a:solidFill>
                          <a:srgbClr val="006600"/>
                        </a:solidFill>
                      </a:endParaRPr>
                    </a:p>
                  </a:txBody>
                  <a:tcPr/>
                </a:tc>
                <a:extLst>
                  <a:ext uri="{0D108BD9-81ED-4DB2-BD59-A6C34878D82A}">
                    <a16:rowId xmlns:a16="http://schemas.microsoft.com/office/drawing/2014/main" xmlns=""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u="none" dirty="0" smtClean="0"/>
                        <a:t>Comment 4</a:t>
                      </a:r>
                      <a:endParaRPr lang="en-US" sz="1300" u="non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Consider leak testing the end can to vacuum vessel connections prior to making the pipe welds</a:t>
                      </a:r>
                    </a:p>
                    <a:p>
                      <a:r>
                        <a:rPr lang="en-US" sz="1200" b="0" i="1" u="none" strike="noStrike" kern="1200" baseline="0" dirty="0" smtClean="0">
                          <a:solidFill>
                            <a:schemeClr val="dk1"/>
                          </a:solidFill>
                          <a:latin typeface="+mn-lt"/>
                          <a:ea typeface="+mn-ea"/>
                          <a:cs typeface="+mn-cs"/>
                        </a:rPr>
                        <a:t>Slide 22</a:t>
                      </a:r>
                    </a:p>
                  </a:txBody>
                  <a:tcPr/>
                </a:tc>
                <a:tc>
                  <a:txBody>
                    <a:bodyPr/>
                    <a:lstStyle/>
                    <a:p>
                      <a:pPr marL="0" indent="0">
                        <a:buFont typeface="Arial" panose="020B0604020202020204" pitchFamily="34" charset="0"/>
                        <a:buNone/>
                      </a:pPr>
                      <a:r>
                        <a:rPr lang="en-US" sz="1300" dirty="0" smtClean="0"/>
                        <a:t>Is</a:t>
                      </a:r>
                      <a:r>
                        <a:rPr lang="en-US" sz="1300" baseline="0" dirty="0" smtClean="0"/>
                        <a:t> not</a:t>
                      </a:r>
                      <a:r>
                        <a:rPr lang="en-US" sz="1300" dirty="0" smtClean="0"/>
                        <a:t> feasible. The</a:t>
                      </a:r>
                      <a:r>
                        <a:rPr lang="en-US" sz="1300" baseline="0" dirty="0" smtClean="0"/>
                        <a:t> risk</a:t>
                      </a:r>
                      <a:r>
                        <a:rPr lang="en-US" sz="1300" dirty="0" smtClean="0"/>
                        <a:t> is deemed an acceptable risk. The probability level of flange damage is considered to be low.</a:t>
                      </a:r>
                    </a:p>
                    <a:p>
                      <a:pPr marL="0" indent="0">
                        <a:buFont typeface="Arial" panose="020B0604020202020204" pitchFamily="34" charset="0"/>
                        <a:buNone/>
                      </a:pPr>
                      <a:r>
                        <a:rPr lang="en-US" sz="1300" dirty="0" smtClean="0">
                          <a:solidFill>
                            <a:srgbClr val="006600"/>
                          </a:solidFill>
                        </a:rPr>
                        <a:t>CLOSED</a:t>
                      </a:r>
                    </a:p>
                    <a:p>
                      <a:endParaRPr lang="en-US" sz="1300" dirty="0">
                        <a:solidFill>
                          <a:srgbClr val="006600"/>
                        </a:solidFill>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631707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26</a:t>
            </a:fld>
            <a:endParaRPr lang="en-US" dirty="0"/>
          </a:p>
        </p:txBody>
      </p:sp>
      <p:sp>
        <p:nvSpPr>
          <p:cNvPr id="6" name="Title 1"/>
          <p:cNvSpPr txBox="1">
            <a:spLocks/>
          </p:cNvSpPr>
          <p:nvPr/>
        </p:nvSpPr>
        <p:spPr>
          <a:xfrm>
            <a:off x="461319" y="3144231"/>
            <a:ext cx="8464378"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b="0" dirty="0" smtClean="0"/>
              <a:t>End Flange Calculations</a:t>
            </a:r>
            <a:endParaRPr lang="en-US" b="0" dirty="0"/>
          </a:p>
        </p:txBody>
      </p:sp>
    </p:spTree>
    <p:extLst>
      <p:ext uri="{BB962C8B-B14F-4D97-AF65-F5344CB8AC3E}">
        <p14:creationId xmlns:p14="http://schemas.microsoft.com/office/powerpoint/2010/main" val="385919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 End Flange </a:t>
            </a:r>
            <a:r>
              <a:rPr lang="en-US" dirty="0" err="1" smtClean="0"/>
              <a:t>Calcs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4" y="785190"/>
            <a:ext cx="4544376" cy="561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421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 End Flange Reinforcement/Max Opening </a:t>
            </a:r>
            <a:r>
              <a:rPr lang="en-US" dirty="0" err="1" smtClean="0"/>
              <a:t>Calc</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28</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48" y="728029"/>
            <a:ext cx="3965581" cy="56727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7260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 End Flange Reinforcement/Max Opening </a:t>
            </a:r>
            <a:r>
              <a:rPr lang="en-US" dirty="0" err="1" smtClean="0"/>
              <a:t>Calc</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29</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250" y="745732"/>
            <a:ext cx="4108379" cy="56469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68257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Content Placeholder 2"/>
          <p:cNvSpPr>
            <a:spLocks noGrp="1"/>
          </p:cNvSpPr>
          <p:nvPr>
            <p:ph idx="1"/>
          </p:nvPr>
        </p:nvSpPr>
        <p:spPr>
          <a:xfrm>
            <a:off x="308919" y="2032493"/>
            <a:ext cx="8464378" cy="3114041"/>
          </a:xfrm>
        </p:spPr>
        <p:txBody>
          <a:bodyPr>
            <a:noAutofit/>
          </a:bodyPr>
          <a:lstStyle/>
          <a:p>
            <a:r>
              <a:rPr lang="en-US" sz="2800" dirty="0" smtClean="0">
                <a:solidFill>
                  <a:srgbClr val="006600"/>
                </a:solidFill>
              </a:rPr>
              <a:t>Vacuum Vessel will be ASME stamped vessels with a MAWP of 25 PSIG</a:t>
            </a:r>
          </a:p>
          <a:p>
            <a:pPr marL="914400" lvl="2" indent="0">
              <a:buNone/>
            </a:pPr>
            <a:endParaRPr lang="en-US" sz="2400" dirty="0" smtClean="0">
              <a:solidFill>
                <a:srgbClr val="006600"/>
              </a:solidFill>
            </a:endParaRPr>
          </a:p>
          <a:p>
            <a:r>
              <a:rPr lang="en-US" sz="2800" dirty="0" smtClean="0">
                <a:solidFill>
                  <a:srgbClr val="006600"/>
                </a:solidFill>
              </a:rPr>
              <a:t>Design pressures of 30 PSIG internal and 15 PSIA external</a:t>
            </a:r>
          </a:p>
          <a:p>
            <a:pPr marL="914400" lvl="2" indent="0">
              <a:buNone/>
            </a:pPr>
            <a:endParaRPr lang="en-US" sz="2400" dirty="0" smtClean="0">
              <a:solidFill>
                <a:srgbClr val="006600"/>
              </a:solidFill>
            </a:endParaRPr>
          </a:p>
          <a:p>
            <a:r>
              <a:rPr lang="en-US" sz="2800" dirty="0" smtClean="0">
                <a:solidFill>
                  <a:srgbClr val="006600"/>
                </a:solidFill>
              </a:rPr>
              <a:t>Interface with all necessary subsystems</a:t>
            </a:r>
          </a:p>
        </p:txBody>
      </p:sp>
    </p:spTree>
    <p:extLst>
      <p:ext uri="{BB962C8B-B14F-4D97-AF65-F5344CB8AC3E}">
        <p14:creationId xmlns:p14="http://schemas.microsoft.com/office/powerpoint/2010/main" val="33265094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 End Flange Reinforcement/Max Opening </a:t>
            </a:r>
            <a:r>
              <a:rPr lang="en-US" dirty="0" err="1" smtClean="0"/>
              <a:t>Calc</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30</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051" y="728029"/>
            <a:ext cx="4118761" cy="56613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0079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 End Flange Reinforcement/Max Opening </a:t>
            </a:r>
            <a:r>
              <a:rPr lang="en-US" dirty="0" err="1" smtClean="0"/>
              <a:t>Calc</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31</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143" y="728029"/>
            <a:ext cx="4181054" cy="57393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209351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 End Flange Reinforcement/Max Opening </a:t>
            </a:r>
            <a:r>
              <a:rPr lang="en-US" dirty="0" err="1" smtClean="0"/>
              <a:t>Calc</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346" y="728029"/>
            <a:ext cx="4751268" cy="56808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6295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 End Flange Reinforcement/Max Opening </a:t>
            </a:r>
            <a:r>
              <a:rPr lang="en-US" dirty="0" err="1" smtClean="0"/>
              <a:t>Calc</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33</a:t>
            </a:fld>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253" y="825134"/>
            <a:ext cx="5115164" cy="55067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8174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34</a:t>
            </a:fld>
            <a:endParaRPr lang="en-US" dirty="0"/>
          </a:p>
        </p:txBody>
      </p:sp>
      <p:sp>
        <p:nvSpPr>
          <p:cNvPr id="5" name="Title 1"/>
          <p:cNvSpPr txBox="1">
            <a:spLocks/>
          </p:cNvSpPr>
          <p:nvPr/>
        </p:nvSpPr>
        <p:spPr>
          <a:xfrm>
            <a:off x="461319" y="3144231"/>
            <a:ext cx="8464378" cy="48749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b="0" dirty="0" smtClean="0"/>
              <a:t>Beamline to Vacuum Bolt Number and Flange Stress Calculation</a:t>
            </a:r>
            <a:endParaRPr lang="en-US" b="0" dirty="0"/>
          </a:p>
        </p:txBody>
      </p:sp>
    </p:spTree>
    <p:extLst>
      <p:ext uri="{BB962C8B-B14F-4D97-AF65-F5344CB8AC3E}">
        <p14:creationId xmlns:p14="http://schemas.microsoft.com/office/powerpoint/2010/main" val="3102218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35</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436" y="728028"/>
            <a:ext cx="4436162" cy="56848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9245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36</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861" y="728029"/>
            <a:ext cx="4204788" cy="56646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2252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37</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991" y="728029"/>
            <a:ext cx="4401055" cy="56448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22051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38</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13" y="1504950"/>
            <a:ext cx="4905375" cy="3848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2819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3" name="Content Placeholder 2"/>
          <p:cNvSpPr>
            <a:spLocks noGrp="1"/>
          </p:cNvSpPr>
          <p:nvPr>
            <p:ph idx="1"/>
          </p:nvPr>
        </p:nvSpPr>
        <p:spPr>
          <a:xfrm>
            <a:off x="156700" y="2697751"/>
            <a:ext cx="8746069" cy="1801421"/>
          </a:xfrm>
        </p:spPr>
        <p:txBody>
          <a:bodyPr>
            <a:normAutofit/>
          </a:bodyPr>
          <a:lstStyle/>
          <a:p>
            <a:pPr marL="0" indent="0" algn="ctr">
              <a:buNone/>
            </a:pPr>
            <a:r>
              <a:rPr lang="en-US" sz="3200" dirty="0"/>
              <a:t>Warm to cold transition bellows </a:t>
            </a:r>
            <a:endParaRPr lang="en-US" sz="3200" dirty="0" smtClean="0"/>
          </a:p>
          <a:p>
            <a:pPr marL="0" indent="0" algn="ctr">
              <a:buNone/>
            </a:pPr>
            <a:r>
              <a:rPr lang="en-US" sz="3200" dirty="0" smtClean="0"/>
              <a:t>dynamic </a:t>
            </a:r>
            <a:r>
              <a:rPr lang="en-US" sz="3200" dirty="0"/>
              <a:t>loading </a:t>
            </a:r>
            <a:r>
              <a:rPr lang="en-US" sz="3200" dirty="0" smtClean="0"/>
              <a:t>and modal analysis </a:t>
            </a:r>
            <a:r>
              <a:rPr lang="en-US" sz="3200" dirty="0"/>
              <a:t>notes</a:t>
            </a:r>
          </a:p>
          <a:p>
            <a:pPr marL="0" indent="0">
              <a:buNone/>
            </a:pP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39</a:t>
            </a:fld>
            <a:endParaRPr lang="en-US" dirty="0"/>
          </a:p>
        </p:txBody>
      </p:sp>
    </p:spTree>
    <p:extLst>
      <p:ext uri="{BB962C8B-B14F-4D97-AF65-F5344CB8AC3E}">
        <p14:creationId xmlns:p14="http://schemas.microsoft.com/office/powerpoint/2010/main" val="263198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a:xfrm>
            <a:off x="339811" y="939372"/>
            <a:ext cx="8464378" cy="5364324"/>
          </a:xfrm>
        </p:spPr>
        <p:txBody>
          <a:bodyPr>
            <a:noAutofit/>
          </a:bodyPr>
          <a:lstStyle/>
          <a:p>
            <a:pPr marL="0" indent="0">
              <a:buNone/>
            </a:pPr>
            <a:r>
              <a:rPr lang="en-US" sz="1800" dirty="0" smtClean="0"/>
              <a:t>Agreement between the labs defined in detail in “SNS PPU </a:t>
            </a:r>
            <a:r>
              <a:rPr lang="en-US" sz="1800" dirty="0" err="1" smtClean="0"/>
              <a:t>Cryomodule</a:t>
            </a:r>
            <a:r>
              <a:rPr lang="en-US" sz="1800" dirty="0" smtClean="0"/>
              <a:t> Pressure &amp; Vacuum Systems”  Power Point slides, by Gary Cheng, dated November 6, 2018</a:t>
            </a:r>
          </a:p>
          <a:p>
            <a:pPr lvl="1"/>
            <a:r>
              <a:rPr lang="en-US" sz="1800" dirty="0" smtClean="0">
                <a:solidFill>
                  <a:srgbClr val="0070C0"/>
                </a:solidFill>
              </a:rPr>
              <a:t>To meet ORNL requirements</a:t>
            </a:r>
          </a:p>
          <a:p>
            <a:pPr lvl="2"/>
            <a:r>
              <a:rPr lang="en-US" sz="1600" dirty="0" smtClean="0">
                <a:solidFill>
                  <a:srgbClr val="00B050"/>
                </a:solidFill>
              </a:rPr>
              <a:t>The End Can vacuum shell and Vacuum Vessel will be ASME stamped vessels with a MAWP of 25 PSIG</a:t>
            </a:r>
          </a:p>
          <a:p>
            <a:pPr lvl="2"/>
            <a:r>
              <a:rPr lang="en-US" sz="1600" dirty="0" smtClean="0">
                <a:solidFill>
                  <a:srgbClr val="00B050"/>
                </a:solidFill>
              </a:rPr>
              <a:t>Design pressures of 30 psig internal and 15 </a:t>
            </a:r>
            <a:r>
              <a:rPr lang="en-US" sz="1600" dirty="0" err="1" smtClean="0">
                <a:solidFill>
                  <a:srgbClr val="00B050"/>
                </a:solidFill>
              </a:rPr>
              <a:t>psia</a:t>
            </a:r>
            <a:r>
              <a:rPr lang="en-US" sz="1600" dirty="0" smtClean="0">
                <a:solidFill>
                  <a:srgbClr val="00B050"/>
                </a:solidFill>
              </a:rPr>
              <a:t> external </a:t>
            </a:r>
          </a:p>
          <a:p>
            <a:pPr marL="914400" lvl="2" indent="0">
              <a:buNone/>
            </a:pPr>
            <a:endParaRPr lang="en-US" sz="1600" dirty="0" smtClean="0">
              <a:solidFill>
                <a:srgbClr val="00B050"/>
              </a:solidFill>
            </a:endParaRPr>
          </a:p>
          <a:p>
            <a:pPr lvl="1"/>
            <a:r>
              <a:rPr lang="en-US" sz="1800" dirty="0" smtClean="0">
                <a:solidFill>
                  <a:srgbClr val="0070C0"/>
                </a:solidFill>
              </a:rPr>
              <a:t>To meet </a:t>
            </a:r>
            <a:r>
              <a:rPr lang="en-US" sz="1800" dirty="0" err="1" smtClean="0">
                <a:solidFill>
                  <a:srgbClr val="0070C0"/>
                </a:solidFill>
              </a:rPr>
              <a:t>JLab</a:t>
            </a:r>
            <a:r>
              <a:rPr lang="en-US" sz="1800" dirty="0" smtClean="0">
                <a:solidFill>
                  <a:srgbClr val="0070C0"/>
                </a:solidFill>
              </a:rPr>
              <a:t> requirements</a:t>
            </a:r>
          </a:p>
          <a:p>
            <a:pPr lvl="2"/>
            <a:r>
              <a:rPr lang="en-US" sz="1600" dirty="0" smtClean="0">
                <a:solidFill>
                  <a:srgbClr val="00B050"/>
                </a:solidFill>
              </a:rPr>
              <a:t>Vacuum vessels will be designed and built to the intent of the ASME BPVC pressure vessel code</a:t>
            </a:r>
          </a:p>
          <a:p>
            <a:pPr lvl="2"/>
            <a:r>
              <a:rPr lang="en-US" sz="1600" dirty="0" smtClean="0">
                <a:solidFill>
                  <a:srgbClr val="00B050"/>
                </a:solidFill>
              </a:rPr>
              <a:t>Comply with JLAB’s ES&amp;H Manual Chapter 6151</a:t>
            </a:r>
          </a:p>
          <a:p>
            <a:pPr marL="914400" lvl="2" indent="0">
              <a:buNone/>
            </a:pPr>
            <a:endParaRPr lang="en-US" sz="1600" dirty="0">
              <a:solidFill>
                <a:srgbClr val="00B050"/>
              </a:solidFill>
            </a:endParaRPr>
          </a:p>
          <a:p>
            <a:pPr lvl="1"/>
            <a:r>
              <a:rPr lang="en-US" sz="1800" dirty="0">
                <a:solidFill>
                  <a:srgbClr val="0070C0"/>
                </a:solidFill>
              </a:rPr>
              <a:t>FPC Vacuum top hats and bellows will be designed to the ASME BPVC but treated as </a:t>
            </a:r>
            <a:r>
              <a:rPr lang="en-US" sz="1800" dirty="0" err="1">
                <a:solidFill>
                  <a:srgbClr val="0070C0"/>
                </a:solidFill>
              </a:rPr>
              <a:t>JLab</a:t>
            </a:r>
            <a:r>
              <a:rPr lang="en-US" sz="1800" dirty="0">
                <a:solidFill>
                  <a:srgbClr val="0070C0"/>
                </a:solidFill>
              </a:rPr>
              <a:t> </a:t>
            </a:r>
            <a:r>
              <a:rPr lang="en-US" sz="1800" dirty="0" smtClean="0">
                <a:solidFill>
                  <a:srgbClr val="0070C0"/>
                </a:solidFill>
              </a:rPr>
              <a:t>Category </a:t>
            </a:r>
            <a:r>
              <a:rPr lang="en-US" sz="1800" dirty="0">
                <a:solidFill>
                  <a:srgbClr val="0070C0"/>
                </a:solidFill>
              </a:rPr>
              <a:t>II vacuum </a:t>
            </a:r>
            <a:r>
              <a:rPr lang="en-US" sz="1800" dirty="0" smtClean="0">
                <a:solidFill>
                  <a:srgbClr val="0070C0"/>
                </a:solidFill>
              </a:rPr>
              <a:t>components</a:t>
            </a:r>
          </a:p>
          <a:p>
            <a:pPr lvl="2"/>
            <a:r>
              <a:rPr lang="en-US" sz="1600" dirty="0" smtClean="0">
                <a:solidFill>
                  <a:srgbClr val="00B050"/>
                </a:solidFill>
              </a:rPr>
              <a:t>Consistent </a:t>
            </a:r>
            <a:r>
              <a:rPr lang="en-US" sz="1600" dirty="0">
                <a:solidFill>
                  <a:srgbClr val="00B050"/>
                </a:solidFill>
              </a:rPr>
              <a:t>with the SNS HB Prototype and allows </a:t>
            </a:r>
            <a:r>
              <a:rPr lang="en-US" sz="1600" dirty="0" err="1">
                <a:solidFill>
                  <a:srgbClr val="00B050"/>
                </a:solidFill>
              </a:rPr>
              <a:t>JLab</a:t>
            </a:r>
            <a:r>
              <a:rPr lang="en-US" sz="1600" dirty="0">
                <a:solidFill>
                  <a:srgbClr val="00B050"/>
                </a:solidFill>
              </a:rPr>
              <a:t> to make the top hat bellows closure </a:t>
            </a:r>
            <a:r>
              <a:rPr lang="en-US" sz="1600" dirty="0" smtClean="0">
                <a:solidFill>
                  <a:srgbClr val="00B050"/>
                </a:solidFill>
              </a:rPr>
              <a:t>weld</a:t>
            </a:r>
            <a:endParaRPr lang="en-US" sz="1600" dirty="0">
              <a:solidFill>
                <a:srgbClr val="00B050"/>
              </a:solidFill>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507966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95600" y="152400"/>
            <a:ext cx="3352800" cy="6095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BELLOWS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731" y="1045135"/>
            <a:ext cx="5834062" cy="47677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828800" y="3244334"/>
            <a:ext cx="1066800" cy="369332"/>
          </a:xfrm>
          <a:prstGeom prst="rect">
            <a:avLst/>
          </a:prstGeom>
          <a:solidFill>
            <a:schemeClr val="bg1"/>
          </a:solidFill>
          <a:ln>
            <a:solidFill>
              <a:schemeClr val="tx1"/>
            </a:solidFill>
          </a:ln>
        </p:spPr>
        <p:txBody>
          <a:bodyPr wrap="square" rtlCol="0">
            <a:spAutoFit/>
          </a:bodyPr>
          <a:lstStyle/>
          <a:p>
            <a:pPr algn="ctr"/>
            <a:r>
              <a:rPr lang="en-US" dirty="0" smtClean="0"/>
              <a:t>SS CUFFS</a:t>
            </a:r>
          </a:p>
        </p:txBody>
      </p:sp>
      <p:sp>
        <p:nvSpPr>
          <p:cNvPr id="8" name="TextBox 7"/>
          <p:cNvSpPr txBox="1"/>
          <p:nvPr/>
        </p:nvSpPr>
        <p:spPr>
          <a:xfrm>
            <a:off x="3124200" y="2133600"/>
            <a:ext cx="1066800" cy="646331"/>
          </a:xfrm>
          <a:prstGeom prst="rect">
            <a:avLst/>
          </a:prstGeom>
          <a:solidFill>
            <a:schemeClr val="bg1"/>
          </a:solidFill>
          <a:ln>
            <a:solidFill>
              <a:schemeClr val="tx1"/>
            </a:solidFill>
          </a:ln>
        </p:spPr>
        <p:txBody>
          <a:bodyPr wrap="square" rtlCol="0">
            <a:spAutoFit/>
          </a:bodyPr>
          <a:lstStyle/>
          <a:p>
            <a:pPr algn="ctr"/>
            <a:r>
              <a:rPr lang="en-US" dirty="0" smtClean="0"/>
              <a:t>SS BELLOWS</a:t>
            </a:r>
          </a:p>
        </p:txBody>
      </p:sp>
      <p:sp>
        <p:nvSpPr>
          <p:cNvPr id="9" name="TextBox 8"/>
          <p:cNvSpPr txBox="1"/>
          <p:nvPr/>
        </p:nvSpPr>
        <p:spPr>
          <a:xfrm>
            <a:off x="4114800" y="5715000"/>
            <a:ext cx="1295400" cy="923330"/>
          </a:xfrm>
          <a:prstGeom prst="rect">
            <a:avLst/>
          </a:prstGeom>
          <a:solidFill>
            <a:schemeClr val="bg1"/>
          </a:solidFill>
          <a:ln>
            <a:solidFill>
              <a:schemeClr val="tx1"/>
            </a:solidFill>
          </a:ln>
        </p:spPr>
        <p:txBody>
          <a:bodyPr wrap="square" rtlCol="0">
            <a:spAutoFit/>
          </a:bodyPr>
          <a:lstStyle/>
          <a:p>
            <a:pPr algn="ctr"/>
            <a:r>
              <a:rPr lang="en-US" dirty="0" smtClean="0"/>
              <a:t>Cu INTERCEPT BLOCK</a:t>
            </a:r>
          </a:p>
        </p:txBody>
      </p:sp>
    </p:spTree>
    <p:extLst>
      <p:ext uri="{BB962C8B-B14F-4D97-AF65-F5344CB8AC3E}">
        <p14:creationId xmlns:p14="http://schemas.microsoft.com/office/powerpoint/2010/main" val="1390759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0" y="164756"/>
            <a:ext cx="4572000" cy="609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TRANSPORT LOADING</a:t>
            </a:r>
          </a:p>
        </p:txBody>
      </p:sp>
      <p:sp>
        <p:nvSpPr>
          <p:cNvPr id="7" name="TextBox 6"/>
          <p:cNvSpPr txBox="1"/>
          <p:nvPr/>
        </p:nvSpPr>
        <p:spPr>
          <a:xfrm>
            <a:off x="1608438" y="685800"/>
            <a:ext cx="5257800" cy="1323439"/>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sz="2000" dirty="0"/>
              <a:t>4</a:t>
            </a:r>
            <a:r>
              <a:rPr lang="en-US" sz="2000" dirty="0" smtClean="0"/>
              <a:t> g transverse acceleration loading</a:t>
            </a:r>
          </a:p>
          <a:p>
            <a:pPr marL="285750" indent="-285750">
              <a:buFont typeface="Arial" panose="020B0604020202020204" pitchFamily="34" charset="0"/>
              <a:buChar char="•"/>
            </a:pPr>
            <a:r>
              <a:rPr lang="en-US" sz="2000" dirty="0" smtClean="0"/>
              <a:t>One analysis of .008” thick bellows</a:t>
            </a:r>
          </a:p>
          <a:p>
            <a:pPr marL="285750" indent="-285750">
              <a:buFont typeface="Arial" panose="020B0604020202020204" pitchFamily="34" charset="0"/>
              <a:buChar char="•"/>
            </a:pPr>
            <a:r>
              <a:rPr lang="en-US" sz="2000" dirty="0" smtClean="0"/>
              <a:t>Fixed supports at each cuff end</a:t>
            </a:r>
          </a:p>
          <a:p>
            <a:pPr marL="285750" indent="-285750">
              <a:buFont typeface="Arial" panose="020B0604020202020204" pitchFamily="34" charset="0"/>
              <a:buChar char="•"/>
            </a:pPr>
            <a:r>
              <a:rPr lang="en-US" sz="2000" dirty="0" smtClean="0"/>
              <a:t>Thermal straps not included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118" y="2488985"/>
            <a:ext cx="3134298"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22" y="2488985"/>
            <a:ext cx="135255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622" y="2501342"/>
            <a:ext cx="2993737" cy="27514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0224" y="2484866"/>
            <a:ext cx="1305755" cy="3309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1828800" y="5715000"/>
            <a:ext cx="5257800" cy="1015663"/>
          </a:xfrm>
          <a:prstGeom prst="rect">
            <a:avLst/>
          </a:prstGeom>
          <a:solidFill>
            <a:schemeClr val="bg1"/>
          </a:solidFill>
          <a:ln>
            <a:noFill/>
          </a:ln>
        </p:spPr>
        <p:txBody>
          <a:bodyPr wrap="square" rtlCol="0">
            <a:spAutoFit/>
          </a:bodyPr>
          <a:lstStyle/>
          <a:p>
            <a:pPr algn="ctr"/>
            <a:r>
              <a:rPr lang="en-US" sz="2000" u="sng" dirty="0" smtClean="0"/>
              <a:t>.008” Thick Bellows</a:t>
            </a:r>
          </a:p>
          <a:p>
            <a:pPr marL="285750" indent="-285750">
              <a:buFont typeface="Arial" panose="020B0604020202020204" pitchFamily="34" charset="0"/>
              <a:buChar char="•"/>
            </a:pPr>
            <a:r>
              <a:rPr lang="en-US" sz="2000" dirty="0" smtClean="0"/>
              <a:t>Deflection of .007”</a:t>
            </a:r>
          </a:p>
          <a:p>
            <a:pPr marL="285750" indent="-285750">
              <a:buFont typeface="Arial" panose="020B0604020202020204" pitchFamily="34" charset="0"/>
              <a:buChar char="•"/>
            </a:pPr>
            <a:r>
              <a:rPr lang="en-US" sz="2000" dirty="0" smtClean="0"/>
              <a:t>Stress only 5.4 </a:t>
            </a:r>
            <a:r>
              <a:rPr lang="en-US" sz="2000" dirty="0" err="1" smtClean="0"/>
              <a:t>ksi</a:t>
            </a:r>
            <a:r>
              <a:rPr lang="en-US" sz="2000" dirty="0" smtClean="0"/>
              <a:t>. Allowable is 20 </a:t>
            </a:r>
            <a:r>
              <a:rPr lang="en-US" sz="2000" dirty="0" err="1" smtClean="0"/>
              <a:t>ksi</a:t>
            </a:r>
            <a:endParaRPr lang="en-US" sz="2000" dirty="0" smtClean="0"/>
          </a:p>
        </p:txBody>
      </p:sp>
    </p:spTree>
    <p:extLst>
      <p:ext uri="{BB962C8B-B14F-4D97-AF65-F5344CB8AC3E}">
        <p14:creationId xmlns:p14="http://schemas.microsoft.com/office/powerpoint/2010/main" val="1671086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0" y="164756"/>
            <a:ext cx="4572000" cy="609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MODAL ANALYSIS</a:t>
            </a:r>
          </a:p>
        </p:txBody>
      </p:sp>
      <p:sp>
        <p:nvSpPr>
          <p:cNvPr id="12" name="TextBox 11"/>
          <p:cNvSpPr txBox="1"/>
          <p:nvPr/>
        </p:nvSpPr>
        <p:spPr>
          <a:xfrm>
            <a:off x="198738" y="685800"/>
            <a:ext cx="8746524" cy="2893100"/>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sz="2600" dirty="0" smtClean="0"/>
              <a:t>Modes search range of 0 – 100 Hz</a:t>
            </a:r>
          </a:p>
          <a:p>
            <a:pPr marL="285750" indent="-285750">
              <a:buFont typeface="Arial" panose="020B0604020202020204" pitchFamily="34" charset="0"/>
              <a:buChar char="•"/>
            </a:pPr>
            <a:r>
              <a:rPr lang="en-US" sz="2600" dirty="0" smtClean="0"/>
              <a:t>Since the stiffness and behavior of braided thermal straps is very difficult to model in FEA, analyses were performed with varying thermal strap thickness in an attempt to establish a relation of mode shift to strap thickness</a:t>
            </a:r>
          </a:p>
          <a:p>
            <a:pPr marL="285750" indent="-285750">
              <a:buFont typeface="Arial" panose="020B0604020202020204" pitchFamily="34" charset="0"/>
              <a:buChar char="•"/>
            </a:pPr>
            <a:r>
              <a:rPr lang="en-US" sz="2600" dirty="0" smtClean="0"/>
              <a:t>The original CRM bellows was analyzed as well for comparison</a:t>
            </a:r>
            <a:endParaRPr lang="en-US" sz="2600" dirty="0"/>
          </a:p>
        </p:txBody>
      </p:sp>
    </p:spTree>
    <p:extLst>
      <p:ext uri="{BB962C8B-B14F-4D97-AF65-F5344CB8AC3E}">
        <p14:creationId xmlns:p14="http://schemas.microsoft.com/office/powerpoint/2010/main" val="811085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0" y="164756"/>
            <a:ext cx="4572000" cy="609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MODAL ANALYSIS</a:t>
            </a:r>
          </a:p>
        </p:txBody>
      </p:sp>
      <p:sp>
        <p:nvSpPr>
          <p:cNvPr id="12" name="TextBox 11"/>
          <p:cNvSpPr txBox="1"/>
          <p:nvPr/>
        </p:nvSpPr>
        <p:spPr>
          <a:xfrm>
            <a:off x="198738" y="768177"/>
            <a:ext cx="8746524" cy="1569660"/>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sz="2400" dirty="0" smtClean="0"/>
              <a:t>Only one mode was found in the search range that was not strap geometry dependent</a:t>
            </a:r>
          </a:p>
          <a:p>
            <a:pPr marL="285750" indent="-285750">
              <a:buFont typeface="Arial" panose="020B0604020202020204" pitchFamily="34" charset="0"/>
              <a:buChar char="•"/>
            </a:pPr>
            <a:r>
              <a:rPr lang="en-US" sz="2400" dirty="0" smtClean="0"/>
              <a:t>The found mode, named Mode 5, can be described as a longitudinal oscillation of the Cu intercept block</a:t>
            </a:r>
          </a:p>
        </p:txBody>
      </p:sp>
      <p:pic>
        <p:nvPicPr>
          <p:cNvPr id="2" name="Mode 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837" y="2438400"/>
            <a:ext cx="7836327" cy="3843337"/>
          </a:xfrm>
          <a:prstGeom prst="rect">
            <a:avLst/>
          </a:prstGeom>
          <a:ln>
            <a:solidFill>
              <a:schemeClr val="tx1"/>
            </a:solidFill>
          </a:ln>
        </p:spPr>
      </p:pic>
    </p:spTree>
    <p:extLst>
      <p:ext uri="{BB962C8B-B14F-4D97-AF65-F5344CB8AC3E}">
        <p14:creationId xmlns:p14="http://schemas.microsoft.com/office/powerpoint/2010/main" val="2028579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0" y="164756"/>
            <a:ext cx="4572000" cy="609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MODAL ANALYSIS</a:t>
            </a:r>
          </a:p>
        </p:txBody>
      </p:sp>
      <p:sp>
        <p:nvSpPr>
          <p:cNvPr id="12" name="TextBox 11"/>
          <p:cNvSpPr txBox="1"/>
          <p:nvPr/>
        </p:nvSpPr>
        <p:spPr>
          <a:xfrm>
            <a:off x="198738" y="768177"/>
            <a:ext cx="8746524" cy="1938992"/>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sz="2400" dirty="0" smtClean="0"/>
              <a:t>As expected, the thicker bellows drives the mode higher</a:t>
            </a:r>
          </a:p>
          <a:p>
            <a:pPr marL="285750" indent="-285750">
              <a:buFont typeface="Arial" panose="020B0604020202020204" pitchFamily="34" charset="0"/>
              <a:buChar char="•"/>
            </a:pPr>
            <a:r>
              <a:rPr lang="en-US" sz="2400" dirty="0" smtClean="0"/>
              <a:t>The original CRM bellows were found to have modes at the lowest frequency due to their longer length that the other two bellows</a:t>
            </a:r>
          </a:p>
          <a:p>
            <a:pPr marL="285750" indent="-285750">
              <a:buFont typeface="Arial" panose="020B0604020202020204" pitchFamily="34" charset="0"/>
              <a:buChar char="•"/>
            </a:pPr>
            <a:r>
              <a:rPr lang="en-US" sz="2400" dirty="0" smtClean="0"/>
              <a:t>The graph below shows the mode behavior,  with two data sets for bellows thickness and varying strap thickness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55" y="2707169"/>
            <a:ext cx="7541777" cy="40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1479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28800" y="164756"/>
            <a:ext cx="5486400" cy="609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ANALYSIS - SUMMARY</a:t>
            </a:r>
          </a:p>
        </p:txBody>
      </p:sp>
      <p:sp>
        <p:nvSpPr>
          <p:cNvPr id="5" name="TextBox 4"/>
          <p:cNvSpPr txBox="1"/>
          <p:nvPr/>
        </p:nvSpPr>
        <p:spPr>
          <a:xfrm>
            <a:off x="198738" y="1524000"/>
            <a:ext cx="8746524" cy="2492990"/>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sz="2600" dirty="0" smtClean="0"/>
              <a:t>The newly designed PPU warm to cold bellows will survive the transport loading according to the analysis results</a:t>
            </a:r>
          </a:p>
          <a:p>
            <a:pPr marL="285750" indent="-285750">
              <a:buFont typeface="Arial" panose="020B0604020202020204" pitchFamily="34" charset="0"/>
              <a:buChar char="•"/>
            </a:pPr>
            <a:r>
              <a:rPr lang="en-US" sz="2600" dirty="0" smtClean="0"/>
              <a:t>The modal results show that the new bellows design geometry avoids the air ride frequency of 1.5-2 Hz, the shipping frame’s spring frequency of 4, 6.5 and 8 Hz, and the 60 Hz frequency induced from AC powered equipment</a:t>
            </a:r>
          </a:p>
        </p:txBody>
      </p:sp>
    </p:spTree>
    <p:extLst>
      <p:ext uri="{BB962C8B-B14F-4D97-AF65-F5344CB8AC3E}">
        <p14:creationId xmlns:p14="http://schemas.microsoft.com/office/powerpoint/2010/main" val="3835240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6" name="TextBox 5"/>
          <p:cNvSpPr txBox="1"/>
          <p:nvPr/>
        </p:nvSpPr>
        <p:spPr>
          <a:xfrm>
            <a:off x="1059372" y="1164585"/>
            <a:ext cx="7170821"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t>The existing SNS drawings will be used for unchanged </a:t>
            </a:r>
            <a:r>
              <a:rPr lang="en-US" sz="3200" dirty="0" smtClean="0"/>
              <a:t>components</a:t>
            </a:r>
          </a:p>
          <a:p>
            <a:endParaRPr lang="en-US" sz="3200" dirty="0"/>
          </a:p>
          <a:p>
            <a:pPr marL="285750" indent="-285750">
              <a:buFont typeface="Arial" panose="020B0604020202020204" pitchFamily="34" charset="0"/>
              <a:buChar char="•"/>
            </a:pPr>
            <a:r>
              <a:rPr lang="en-US" sz="3200" dirty="0" err="1"/>
              <a:t>JLab</a:t>
            </a:r>
            <a:r>
              <a:rPr lang="en-US" sz="3200" dirty="0"/>
              <a:t> drawings </a:t>
            </a:r>
            <a:r>
              <a:rPr lang="en-US" sz="3200" dirty="0" smtClean="0"/>
              <a:t>have been </a:t>
            </a:r>
            <a:r>
              <a:rPr lang="en-US" sz="3200" dirty="0"/>
              <a:t>created to capture any </a:t>
            </a:r>
            <a:r>
              <a:rPr lang="en-US" sz="3200" dirty="0" smtClean="0"/>
              <a:t>changes from the original design.</a:t>
            </a:r>
          </a:p>
          <a:p>
            <a:endParaRPr lang="en-US" sz="3200" dirty="0"/>
          </a:p>
          <a:p>
            <a:pPr marL="285750" indent="-285750">
              <a:buFont typeface="Arial" panose="020B0604020202020204" pitchFamily="34" charset="0"/>
              <a:buChar char="•"/>
            </a:pPr>
            <a:r>
              <a:rPr lang="en-US" sz="3200" dirty="0"/>
              <a:t>This section </a:t>
            </a:r>
            <a:r>
              <a:rPr lang="en-US" sz="3200" dirty="0" smtClean="0"/>
              <a:t>primarily highlights any </a:t>
            </a:r>
            <a:r>
              <a:rPr lang="en-US" sz="3200" dirty="0"/>
              <a:t>design </a:t>
            </a:r>
            <a:r>
              <a:rPr lang="en-US" sz="3200" dirty="0" smtClean="0"/>
              <a:t>changes</a:t>
            </a:r>
            <a:endParaRPr lang="en-US" sz="3200" dirty="0"/>
          </a:p>
        </p:txBody>
      </p:sp>
    </p:spTree>
    <p:extLst>
      <p:ext uri="{BB962C8B-B14F-4D97-AF65-F5344CB8AC3E}">
        <p14:creationId xmlns:p14="http://schemas.microsoft.com/office/powerpoint/2010/main" val="117636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924" y="889688"/>
            <a:ext cx="6893491" cy="421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Design - </a:t>
            </a:r>
            <a:r>
              <a:rPr lang="en-US" dirty="0"/>
              <a:t>Vacuum </a:t>
            </a:r>
            <a:r>
              <a:rPr lang="en-US" dirty="0" smtClean="0"/>
              <a:t>Vessel Weldment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6" name="TextBox 5"/>
          <p:cNvSpPr txBox="1"/>
          <p:nvPr/>
        </p:nvSpPr>
        <p:spPr>
          <a:xfrm>
            <a:off x="484838" y="4431763"/>
            <a:ext cx="7170821" cy="1846659"/>
          </a:xfrm>
          <a:prstGeom prst="rect">
            <a:avLst/>
          </a:prstGeom>
          <a:noFill/>
        </p:spPr>
        <p:txBody>
          <a:bodyPr wrap="square" rtlCol="0">
            <a:spAutoFit/>
          </a:bodyPr>
          <a:lstStyle/>
          <a:p>
            <a:r>
              <a:rPr lang="en-US" sz="2400" dirty="0"/>
              <a:t>W</a:t>
            </a:r>
            <a:r>
              <a:rPr lang="en-US" sz="2400" dirty="0" smtClean="0"/>
              <a:t>eldment</a:t>
            </a:r>
          </a:p>
          <a:p>
            <a:pPr marL="285750" indent="-285750">
              <a:buFont typeface="Arial" panose="020B0604020202020204" pitchFamily="34" charset="0"/>
              <a:buChar char="•"/>
            </a:pPr>
            <a:r>
              <a:rPr lang="en-US" dirty="0" smtClean="0"/>
              <a:t>304 SS</a:t>
            </a:r>
          </a:p>
          <a:p>
            <a:pPr marL="285750" indent="-285750">
              <a:buFont typeface="Arial" panose="020B0604020202020204" pitchFamily="34" charset="0"/>
              <a:buChar char="•"/>
            </a:pPr>
            <a:r>
              <a:rPr lang="en-US" dirty="0" smtClean="0"/>
              <a:t>Comprised of the welded bodies that make up the pressure boundary and items welded to the boundary</a:t>
            </a:r>
          </a:p>
          <a:p>
            <a:pPr marL="285750" indent="-285750">
              <a:buFont typeface="Arial" panose="020B0604020202020204" pitchFamily="34" charset="0"/>
              <a:buChar char="•"/>
            </a:pPr>
            <a:r>
              <a:rPr lang="en-US" dirty="0" smtClean="0"/>
              <a:t>Only the vendor, a ASME BPVC code shop, may weld to the pressure boundary.</a:t>
            </a:r>
            <a:endParaRPr lang="en-US" dirty="0"/>
          </a:p>
        </p:txBody>
      </p:sp>
    </p:spTree>
    <p:extLst>
      <p:ext uri="{BB962C8B-B14F-4D97-AF65-F5344CB8AC3E}">
        <p14:creationId xmlns:p14="http://schemas.microsoft.com/office/powerpoint/2010/main" val="49519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57" y="812600"/>
            <a:ext cx="8793434" cy="5378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Design - </a:t>
            </a:r>
            <a:r>
              <a:rPr lang="en-US" dirty="0"/>
              <a:t>Vacuum </a:t>
            </a:r>
            <a:r>
              <a:rPr lang="en-US" dirty="0" smtClean="0"/>
              <a:t>Vessel Weldment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10" name="TextBox 9"/>
          <p:cNvSpPr txBox="1"/>
          <p:nvPr/>
        </p:nvSpPr>
        <p:spPr>
          <a:xfrm>
            <a:off x="7531117" y="6114902"/>
            <a:ext cx="1508073" cy="307777"/>
          </a:xfrm>
          <a:prstGeom prst="rect">
            <a:avLst/>
          </a:prstGeom>
          <a:noFill/>
          <a:ln>
            <a:noFill/>
          </a:ln>
        </p:spPr>
        <p:txBody>
          <a:bodyPr wrap="square" rtlCol="0">
            <a:spAutoFit/>
          </a:bodyPr>
          <a:lstStyle/>
          <a:p>
            <a:pPr algn="ctr"/>
            <a:r>
              <a:rPr lang="en-US" sz="1400" dirty="0" smtClean="0">
                <a:solidFill>
                  <a:srgbClr val="00B0F0"/>
                </a:solidFill>
              </a:rPr>
              <a:t>End Flanges</a:t>
            </a:r>
            <a:endParaRPr lang="en-US" sz="1400" dirty="0">
              <a:solidFill>
                <a:srgbClr val="00B0F0"/>
              </a:solidFill>
            </a:endParaRPr>
          </a:p>
        </p:txBody>
      </p:sp>
      <p:cxnSp>
        <p:nvCxnSpPr>
          <p:cNvPr id="11" name="Straight Arrow Connector 10"/>
          <p:cNvCxnSpPr/>
          <p:nvPr/>
        </p:nvCxnSpPr>
        <p:spPr>
          <a:xfrm flipH="1" flipV="1">
            <a:off x="8471671" y="5825597"/>
            <a:ext cx="155249" cy="33260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34000" y="1955606"/>
            <a:ext cx="1508073" cy="523220"/>
          </a:xfrm>
          <a:prstGeom prst="rect">
            <a:avLst/>
          </a:prstGeom>
          <a:noFill/>
          <a:ln>
            <a:noFill/>
          </a:ln>
        </p:spPr>
        <p:txBody>
          <a:bodyPr wrap="square" rtlCol="0">
            <a:spAutoFit/>
          </a:bodyPr>
          <a:lstStyle/>
          <a:p>
            <a:pPr algn="ctr"/>
            <a:r>
              <a:rPr lang="en-US" sz="1400" dirty="0" smtClean="0">
                <a:solidFill>
                  <a:srgbClr val="0070C0"/>
                </a:solidFill>
              </a:rPr>
              <a:t>Stiffener Rings</a:t>
            </a:r>
          </a:p>
          <a:p>
            <a:pPr algn="ctr"/>
            <a:r>
              <a:rPr lang="en-US" sz="1400" dirty="0" smtClean="0">
                <a:solidFill>
                  <a:srgbClr val="0070C0"/>
                </a:solidFill>
              </a:rPr>
              <a:t>x5</a:t>
            </a:r>
            <a:endParaRPr lang="en-US" sz="1400" dirty="0">
              <a:solidFill>
                <a:srgbClr val="0070C0"/>
              </a:solidFill>
            </a:endParaRPr>
          </a:p>
        </p:txBody>
      </p:sp>
      <p:cxnSp>
        <p:nvCxnSpPr>
          <p:cNvPr id="14" name="Straight Arrow Connector 13"/>
          <p:cNvCxnSpPr/>
          <p:nvPr/>
        </p:nvCxnSpPr>
        <p:spPr>
          <a:xfrm flipH="1">
            <a:off x="5266290" y="2247993"/>
            <a:ext cx="551238" cy="45078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62661" y="3053852"/>
            <a:ext cx="1508073" cy="307777"/>
          </a:xfrm>
          <a:prstGeom prst="rect">
            <a:avLst/>
          </a:prstGeom>
          <a:noFill/>
          <a:ln>
            <a:noFill/>
          </a:ln>
        </p:spPr>
        <p:txBody>
          <a:bodyPr wrap="square" rtlCol="0">
            <a:spAutoFit/>
          </a:bodyPr>
          <a:lstStyle/>
          <a:p>
            <a:pPr algn="ctr"/>
            <a:r>
              <a:rPr lang="en-US" sz="1400" dirty="0" smtClean="0">
                <a:solidFill>
                  <a:srgbClr val="0070C0"/>
                </a:solidFill>
              </a:rPr>
              <a:t>JT Valve Port</a:t>
            </a:r>
          </a:p>
        </p:txBody>
      </p:sp>
      <p:cxnSp>
        <p:nvCxnSpPr>
          <p:cNvPr id="18" name="Straight Arrow Connector 17"/>
          <p:cNvCxnSpPr/>
          <p:nvPr/>
        </p:nvCxnSpPr>
        <p:spPr>
          <a:xfrm flipH="1">
            <a:off x="7686613" y="3392406"/>
            <a:ext cx="430084" cy="71275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127829" y="3392406"/>
            <a:ext cx="157324" cy="48722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18233" y="5822514"/>
            <a:ext cx="1508073" cy="523220"/>
          </a:xfrm>
          <a:prstGeom prst="rect">
            <a:avLst/>
          </a:prstGeom>
          <a:noFill/>
          <a:ln>
            <a:noFill/>
          </a:ln>
        </p:spPr>
        <p:txBody>
          <a:bodyPr wrap="square" rtlCol="0">
            <a:spAutoFit/>
          </a:bodyPr>
          <a:lstStyle/>
          <a:p>
            <a:pPr algn="ctr"/>
            <a:r>
              <a:rPr lang="en-US" sz="1400" dirty="0" smtClean="0">
                <a:solidFill>
                  <a:srgbClr val="0070C0"/>
                </a:solidFill>
              </a:rPr>
              <a:t>Supply End</a:t>
            </a:r>
          </a:p>
          <a:p>
            <a:pPr algn="ctr"/>
            <a:r>
              <a:rPr lang="en-US" sz="1400" dirty="0" smtClean="0">
                <a:solidFill>
                  <a:srgbClr val="0070C0"/>
                </a:solidFill>
              </a:rPr>
              <a:t>Can Port</a:t>
            </a:r>
            <a:endParaRPr lang="en-US" sz="1400" dirty="0">
              <a:solidFill>
                <a:srgbClr val="0070C0"/>
              </a:solidFill>
            </a:endParaRPr>
          </a:p>
        </p:txBody>
      </p:sp>
      <p:cxnSp>
        <p:nvCxnSpPr>
          <p:cNvPr id="30" name="Straight Arrow Connector 29"/>
          <p:cNvCxnSpPr/>
          <p:nvPr/>
        </p:nvCxnSpPr>
        <p:spPr>
          <a:xfrm flipV="1">
            <a:off x="6606538" y="6016139"/>
            <a:ext cx="617406" cy="9876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1002" y="3758976"/>
            <a:ext cx="1223725" cy="523220"/>
          </a:xfrm>
          <a:prstGeom prst="rect">
            <a:avLst/>
          </a:prstGeom>
          <a:noFill/>
          <a:ln>
            <a:noFill/>
          </a:ln>
        </p:spPr>
        <p:txBody>
          <a:bodyPr wrap="square" rtlCol="0">
            <a:spAutoFit/>
          </a:bodyPr>
          <a:lstStyle/>
          <a:p>
            <a:pPr algn="ctr"/>
            <a:r>
              <a:rPr lang="en-US" sz="1400" dirty="0" smtClean="0">
                <a:solidFill>
                  <a:srgbClr val="0070C0"/>
                </a:solidFill>
              </a:rPr>
              <a:t>Return End</a:t>
            </a:r>
          </a:p>
          <a:p>
            <a:pPr algn="ctr"/>
            <a:r>
              <a:rPr lang="en-US" sz="1400" dirty="0" smtClean="0">
                <a:solidFill>
                  <a:srgbClr val="0070C0"/>
                </a:solidFill>
              </a:rPr>
              <a:t>Can Port</a:t>
            </a:r>
            <a:endParaRPr lang="en-US" sz="1400" dirty="0">
              <a:solidFill>
                <a:srgbClr val="0070C0"/>
              </a:solidFill>
            </a:endParaRPr>
          </a:p>
        </p:txBody>
      </p:sp>
      <p:cxnSp>
        <p:nvCxnSpPr>
          <p:cNvPr id="35" name="Straight Arrow Connector 34"/>
          <p:cNvCxnSpPr>
            <a:stCxn id="34" idx="0"/>
          </p:cNvCxnSpPr>
          <p:nvPr/>
        </p:nvCxnSpPr>
        <p:spPr>
          <a:xfrm flipH="1" flipV="1">
            <a:off x="1214935" y="3102124"/>
            <a:ext cx="127930" cy="656852"/>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470914" y="812600"/>
            <a:ext cx="1268344" cy="738664"/>
          </a:xfrm>
          <a:prstGeom prst="rect">
            <a:avLst/>
          </a:prstGeom>
          <a:noFill/>
          <a:ln>
            <a:noFill/>
          </a:ln>
        </p:spPr>
        <p:txBody>
          <a:bodyPr wrap="square" rtlCol="0">
            <a:spAutoFit/>
          </a:bodyPr>
          <a:lstStyle/>
          <a:p>
            <a:pPr algn="ctr"/>
            <a:r>
              <a:rPr lang="en-US" sz="1400" dirty="0" smtClean="0">
                <a:solidFill>
                  <a:srgbClr val="0070C0"/>
                </a:solidFill>
              </a:rPr>
              <a:t>Lock Down Weld Pads</a:t>
            </a:r>
          </a:p>
          <a:p>
            <a:pPr algn="ctr"/>
            <a:r>
              <a:rPr lang="en-US" sz="1400" dirty="0" smtClean="0">
                <a:solidFill>
                  <a:srgbClr val="0070C0"/>
                </a:solidFill>
              </a:rPr>
              <a:t>x24</a:t>
            </a:r>
            <a:endParaRPr lang="en-US" sz="1400" dirty="0">
              <a:solidFill>
                <a:srgbClr val="0070C0"/>
              </a:solidFill>
            </a:endParaRPr>
          </a:p>
        </p:txBody>
      </p:sp>
      <p:cxnSp>
        <p:nvCxnSpPr>
          <p:cNvPr id="45" name="Straight Arrow Connector 44"/>
          <p:cNvCxnSpPr/>
          <p:nvPr/>
        </p:nvCxnSpPr>
        <p:spPr>
          <a:xfrm flipH="1">
            <a:off x="3475630" y="1464658"/>
            <a:ext cx="303351" cy="53681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860979" y="5284015"/>
            <a:ext cx="1508073" cy="523220"/>
          </a:xfrm>
          <a:prstGeom prst="rect">
            <a:avLst/>
          </a:prstGeom>
          <a:noFill/>
          <a:ln>
            <a:noFill/>
          </a:ln>
        </p:spPr>
        <p:txBody>
          <a:bodyPr wrap="square" rtlCol="0">
            <a:spAutoFit/>
          </a:bodyPr>
          <a:lstStyle/>
          <a:p>
            <a:pPr algn="ctr"/>
            <a:r>
              <a:rPr lang="en-US" sz="1400" dirty="0" smtClean="0">
                <a:solidFill>
                  <a:srgbClr val="0070C0"/>
                </a:solidFill>
              </a:rPr>
              <a:t>Supply End</a:t>
            </a:r>
          </a:p>
          <a:p>
            <a:pPr algn="ctr"/>
            <a:r>
              <a:rPr lang="en-US" sz="1400" dirty="0" smtClean="0">
                <a:solidFill>
                  <a:srgbClr val="0070C0"/>
                </a:solidFill>
              </a:rPr>
              <a:t>Can Mount Pad</a:t>
            </a:r>
            <a:endParaRPr lang="en-US" sz="1400" dirty="0">
              <a:solidFill>
                <a:srgbClr val="0070C0"/>
              </a:solidFill>
            </a:endParaRPr>
          </a:p>
        </p:txBody>
      </p:sp>
      <p:cxnSp>
        <p:nvCxnSpPr>
          <p:cNvPr id="50" name="Straight Arrow Connector 49"/>
          <p:cNvCxnSpPr/>
          <p:nvPr/>
        </p:nvCxnSpPr>
        <p:spPr>
          <a:xfrm>
            <a:off x="6186165" y="5491709"/>
            <a:ext cx="1129035" cy="21317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6215" y="3218731"/>
            <a:ext cx="1508073" cy="523220"/>
          </a:xfrm>
          <a:prstGeom prst="rect">
            <a:avLst/>
          </a:prstGeom>
          <a:noFill/>
          <a:ln>
            <a:noFill/>
          </a:ln>
        </p:spPr>
        <p:txBody>
          <a:bodyPr wrap="square" rtlCol="0">
            <a:spAutoFit/>
          </a:bodyPr>
          <a:lstStyle/>
          <a:p>
            <a:pPr algn="ctr"/>
            <a:r>
              <a:rPr lang="en-US" sz="1400" dirty="0" smtClean="0">
                <a:solidFill>
                  <a:srgbClr val="0070C0"/>
                </a:solidFill>
              </a:rPr>
              <a:t>Return End</a:t>
            </a:r>
          </a:p>
          <a:p>
            <a:pPr algn="ctr"/>
            <a:r>
              <a:rPr lang="en-US" sz="1400" dirty="0" smtClean="0">
                <a:solidFill>
                  <a:srgbClr val="0070C0"/>
                </a:solidFill>
              </a:rPr>
              <a:t>Can Mount Pad</a:t>
            </a:r>
            <a:endParaRPr lang="en-US" sz="1400" dirty="0">
              <a:solidFill>
                <a:srgbClr val="0070C0"/>
              </a:solidFill>
            </a:endParaRPr>
          </a:p>
        </p:txBody>
      </p:sp>
      <p:cxnSp>
        <p:nvCxnSpPr>
          <p:cNvPr id="55" name="Straight Arrow Connector 54"/>
          <p:cNvCxnSpPr/>
          <p:nvPr/>
        </p:nvCxnSpPr>
        <p:spPr>
          <a:xfrm flipV="1">
            <a:off x="566442" y="2880765"/>
            <a:ext cx="56645" cy="44271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105865" y="5393238"/>
            <a:ext cx="2212368" cy="738664"/>
          </a:xfrm>
          <a:prstGeom prst="rect">
            <a:avLst/>
          </a:prstGeom>
          <a:noFill/>
          <a:ln>
            <a:noFill/>
          </a:ln>
        </p:spPr>
        <p:txBody>
          <a:bodyPr wrap="square" rtlCol="0">
            <a:spAutoFit/>
          </a:bodyPr>
          <a:lstStyle/>
          <a:p>
            <a:pPr algn="ctr"/>
            <a:r>
              <a:rPr lang="en-US" sz="1400" dirty="0">
                <a:solidFill>
                  <a:srgbClr val="0070C0"/>
                </a:solidFill>
              </a:rPr>
              <a:t>FPC E</a:t>
            </a:r>
            <a:r>
              <a:rPr lang="en-US" sz="1400" dirty="0" smtClean="0">
                <a:solidFill>
                  <a:srgbClr val="0070C0"/>
                </a:solidFill>
              </a:rPr>
              <a:t>xhaust</a:t>
            </a:r>
          </a:p>
          <a:p>
            <a:pPr algn="ctr"/>
            <a:r>
              <a:rPr lang="en-US" sz="1400" dirty="0" smtClean="0">
                <a:solidFill>
                  <a:srgbClr val="0070C0"/>
                </a:solidFill>
              </a:rPr>
              <a:t>Manifold Ports</a:t>
            </a:r>
            <a:endParaRPr lang="en-US" sz="1400" dirty="0">
              <a:solidFill>
                <a:srgbClr val="0070C0"/>
              </a:solidFill>
            </a:endParaRPr>
          </a:p>
          <a:p>
            <a:pPr algn="ctr"/>
            <a:r>
              <a:rPr lang="en-US" sz="1400" dirty="0" smtClean="0">
                <a:solidFill>
                  <a:srgbClr val="0070C0"/>
                </a:solidFill>
              </a:rPr>
              <a:t> x4</a:t>
            </a:r>
            <a:endParaRPr lang="en-US" sz="1400" dirty="0">
              <a:solidFill>
                <a:srgbClr val="0070C0"/>
              </a:solidFill>
            </a:endParaRPr>
          </a:p>
        </p:txBody>
      </p:sp>
      <p:cxnSp>
        <p:nvCxnSpPr>
          <p:cNvPr id="61" name="Straight Arrow Connector 60"/>
          <p:cNvCxnSpPr/>
          <p:nvPr/>
        </p:nvCxnSpPr>
        <p:spPr>
          <a:xfrm flipV="1">
            <a:off x="4739258" y="4870785"/>
            <a:ext cx="802651" cy="72751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64611" y="4273183"/>
            <a:ext cx="2212368" cy="738664"/>
          </a:xfrm>
          <a:prstGeom prst="rect">
            <a:avLst/>
          </a:prstGeom>
          <a:noFill/>
          <a:ln>
            <a:noFill/>
          </a:ln>
        </p:spPr>
        <p:txBody>
          <a:bodyPr wrap="square" rtlCol="0">
            <a:spAutoFit/>
          </a:bodyPr>
          <a:lstStyle/>
          <a:p>
            <a:pPr algn="ctr"/>
            <a:r>
              <a:rPr lang="en-US" sz="1400" dirty="0" smtClean="0">
                <a:solidFill>
                  <a:srgbClr val="0070C0"/>
                </a:solidFill>
              </a:rPr>
              <a:t>Air Side FPC Ext. </a:t>
            </a:r>
          </a:p>
          <a:p>
            <a:pPr algn="ctr"/>
            <a:r>
              <a:rPr lang="en-US" sz="1400" dirty="0" smtClean="0">
                <a:solidFill>
                  <a:srgbClr val="0070C0"/>
                </a:solidFill>
              </a:rPr>
              <a:t>Mounts</a:t>
            </a:r>
          </a:p>
          <a:p>
            <a:pPr algn="ctr"/>
            <a:r>
              <a:rPr lang="en-US" sz="1400" dirty="0" smtClean="0">
                <a:solidFill>
                  <a:srgbClr val="0070C0"/>
                </a:solidFill>
              </a:rPr>
              <a:t>X4 sets</a:t>
            </a:r>
            <a:endParaRPr lang="en-US" sz="1400" dirty="0">
              <a:solidFill>
                <a:srgbClr val="0070C0"/>
              </a:solidFill>
            </a:endParaRPr>
          </a:p>
        </p:txBody>
      </p:sp>
      <p:cxnSp>
        <p:nvCxnSpPr>
          <p:cNvPr id="33" name="Straight Arrow Connector 32"/>
          <p:cNvCxnSpPr/>
          <p:nvPr/>
        </p:nvCxnSpPr>
        <p:spPr>
          <a:xfrm flipV="1">
            <a:off x="1683143" y="3501855"/>
            <a:ext cx="741335" cy="78034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535" y="5545625"/>
            <a:ext cx="987770" cy="8275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537" y="4537233"/>
            <a:ext cx="831100" cy="6671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971" y="854010"/>
            <a:ext cx="1114681" cy="7481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7" name="TextBox 56"/>
          <p:cNvSpPr txBox="1"/>
          <p:nvPr/>
        </p:nvSpPr>
        <p:spPr>
          <a:xfrm>
            <a:off x="1863403" y="4015522"/>
            <a:ext cx="2212368" cy="523220"/>
          </a:xfrm>
          <a:prstGeom prst="rect">
            <a:avLst/>
          </a:prstGeom>
          <a:noFill/>
          <a:ln>
            <a:noFill/>
          </a:ln>
        </p:spPr>
        <p:txBody>
          <a:bodyPr wrap="square" rtlCol="0">
            <a:spAutoFit/>
          </a:bodyPr>
          <a:lstStyle/>
          <a:p>
            <a:pPr algn="ctr"/>
            <a:r>
              <a:rPr lang="en-US" sz="1400" dirty="0" smtClean="0">
                <a:solidFill>
                  <a:srgbClr val="0070C0"/>
                </a:solidFill>
              </a:rPr>
              <a:t>FPC Exhaust Manifold Support Weld Pads</a:t>
            </a:r>
            <a:endParaRPr lang="en-US" sz="1400" dirty="0">
              <a:solidFill>
                <a:srgbClr val="0070C0"/>
              </a:solidFill>
            </a:endParaRP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066" y="4501257"/>
            <a:ext cx="763387" cy="7390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9" name="Straight Arrow Connector 58"/>
          <p:cNvCxnSpPr>
            <a:endCxn id="57" idx="3"/>
          </p:cNvCxnSpPr>
          <p:nvPr/>
        </p:nvCxnSpPr>
        <p:spPr>
          <a:xfrm flipV="1">
            <a:off x="3358195" y="4277132"/>
            <a:ext cx="717576" cy="36538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076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0" y="1939657"/>
            <a:ext cx="9110450" cy="2538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Design - </a:t>
            </a:r>
            <a:r>
              <a:rPr lang="en-US" dirty="0"/>
              <a:t>Vacuum </a:t>
            </a:r>
            <a:r>
              <a:rPr lang="en-US" dirty="0" smtClean="0"/>
              <a:t>Vessel Weldment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34" name="TextBox 33"/>
          <p:cNvSpPr txBox="1"/>
          <p:nvPr/>
        </p:nvSpPr>
        <p:spPr>
          <a:xfrm>
            <a:off x="3228391" y="4293309"/>
            <a:ext cx="1223725" cy="523220"/>
          </a:xfrm>
          <a:prstGeom prst="rect">
            <a:avLst/>
          </a:prstGeom>
          <a:noFill/>
          <a:ln>
            <a:noFill/>
          </a:ln>
        </p:spPr>
        <p:txBody>
          <a:bodyPr wrap="square" rtlCol="0">
            <a:spAutoFit/>
          </a:bodyPr>
          <a:lstStyle/>
          <a:p>
            <a:pPr algn="ctr"/>
            <a:r>
              <a:rPr lang="en-US" sz="1400" dirty="0" smtClean="0">
                <a:solidFill>
                  <a:srgbClr val="0070C0"/>
                </a:solidFill>
              </a:rPr>
              <a:t>FPC Ports</a:t>
            </a:r>
          </a:p>
          <a:p>
            <a:pPr algn="ctr"/>
            <a:r>
              <a:rPr lang="en-US" sz="1400" dirty="0" smtClean="0">
                <a:solidFill>
                  <a:srgbClr val="0070C0"/>
                </a:solidFill>
              </a:rPr>
              <a:t>x4</a:t>
            </a:r>
          </a:p>
        </p:txBody>
      </p:sp>
      <p:cxnSp>
        <p:nvCxnSpPr>
          <p:cNvPr id="35" name="Straight Arrow Connector 34"/>
          <p:cNvCxnSpPr/>
          <p:nvPr/>
        </p:nvCxnSpPr>
        <p:spPr>
          <a:xfrm flipH="1" flipV="1">
            <a:off x="3158534" y="4006887"/>
            <a:ext cx="247721" cy="36957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47627" y="1522687"/>
            <a:ext cx="1630660" cy="738664"/>
          </a:xfrm>
          <a:prstGeom prst="rect">
            <a:avLst/>
          </a:prstGeom>
          <a:noFill/>
          <a:ln>
            <a:noFill/>
          </a:ln>
        </p:spPr>
        <p:txBody>
          <a:bodyPr wrap="square" rtlCol="0">
            <a:spAutoFit/>
          </a:bodyPr>
          <a:lstStyle/>
          <a:p>
            <a:pPr algn="ctr"/>
            <a:r>
              <a:rPr lang="en-US" sz="1400" dirty="0" smtClean="0">
                <a:solidFill>
                  <a:srgbClr val="0070C0"/>
                </a:solidFill>
              </a:rPr>
              <a:t>Instrumentation Ports</a:t>
            </a:r>
          </a:p>
          <a:p>
            <a:pPr algn="ctr"/>
            <a:r>
              <a:rPr lang="en-US" sz="1400" dirty="0" smtClean="0">
                <a:solidFill>
                  <a:srgbClr val="0070C0"/>
                </a:solidFill>
              </a:rPr>
              <a:t>x4</a:t>
            </a:r>
          </a:p>
        </p:txBody>
      </p:sp>
      <p:cxnSp>
        <p:nvCxnSpPr>
          <p:cNvPr id="23" name="Straight Arrow Connector 22"/>
          <p:cNvCxnSpPr/>
          <p:nvPr/>
        </p:nvCxnSpPr>
        <p:spPr>
          <a:xfrm flipH="1">
            <a:off x="5935005" y="1939657"/>
            <a:ext cx="623088" cy="62032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09175" y="1044221"/>
            <a:ext cx="1630660" cy="523220"/>
          </a:xfrm>
          <a:prstGeom prst="rect">
            <a:avLst/>
          </a:prstGeom>
          <a:noFill/>
          <a:ln>
            <a:noFill/>
          </a:ln>
        </p:spPr>
        <p:txBody>
          <a:bodyPr wrap="square" rtlCol="0">
            <a:spAutoFit/>
          </a:bodyPr>
          <a:lstStyle/>
          <a:p>
            <a:pPr algn="ctr"/>
            <a:r>
              <a:rPr lang="en-US" sz="1400" dirty="0" smtClean="0">
                <a:solidFill>
                  <a:srgbClr val="0070C0"/>
                </a:solidFill>
              </a:rPr>
              <a:t>Pressure Manifold Port</a:t>
            </a:r>
          </a:p>
        </p:txBody>
      </p:sp>
      <p:cxnSp>
        <p:nvCxnSpPr>
          <p:cNvPr id="10" name="Straight Arrow Connector 9"/>
          <p:cNvCxnSpPr>
            <a:stCxn id="9" idx="2"/>
          </p:cNvCxnSpPr>
          <p:nvPr/>
        </p:nvCxnSpPr>
        <p:spPr>
          <a:xfrm flipH="1">
            <a:off x="4361607" y="1567441"/>
            <a:ext cx="162898" cy="83589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93588" y="4248827"/>
            <a:ext cx="1608268" cy="738664"/>
          </a:xfrm>
          <a:prstGeom prst="rect">
            <a:avLst/>
          </a:prstGeom>
          <a:noFill/>
          <a:ln>
            <a:noFill/>
          </a:ln>
        </p:spPr>
        <p:txBody>
          <a:bodyPr wrap="square" rtlCol="0">
            <a:spAutoFit/>
          </a:bodyPr>
          <a:lstStyle/>
          <a:p>
            <a:pPr algn="ctr"/>
            <a:r>
              <a:rPr lang="en-US" sz="1400" dirty="0" smtClean="0">
                <a:solidFill>
                  <a:srgbClr val="0070C0"/>
                </a:solidFill>
              </a:rPr>
              <a:t>Vessel Restraint Brackets</a:t>
            </a:r>
          </a:p>
          <a:p>
            <a:pPr algn="ctr"/>
            <a:r>
              <a:rPr lang="en-US" sz="1400" dirty="0" smtClean="0">
                <a:solidFill>
                  <a:srgbClr val="0070C0"/>
                </a:solidFill>
              </a:rPr>
              <a:t>x4</a:t>
            </a:r>
          </a:p>
        </p:txBody>
      </p:sp>
      <p:cxnSp>
        <p:nvCxnSpPr>
          <p:cNvPr id="16" name="Straight Arrow Connector 15"/>
          <p:cNvCxnSpPr/>
          <p:nvPr/>
        </p:nvCxnSpPr>
        <p:spPr>
          <a:xfrm flipV="1">
            <a:off x="1974457" y="3314755"/>
            <a:ext cx="430762" cy="934072"/>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26932" y="4293309"/>
            <a:ext cx="1508073" cy="523220"/>
          </a:xfrm>
          <a:prstGeom prst="rect">
            <a:avLst/>
          </a:prstGeom>
          <a:noFill/>
          <a:ln>
            <a:noFill/>
          </a:ln>
        </p:spPr>
        <p:txBody>
          <a:bodyPr wrap="square" rtlCol="0">
            <a:spAutoFit/>
          </a:bodyPr>
          <a:lstStyle/>
          <a:p>
            <a:pPr algn="ctr"/>
            <a:r>
              <a:rPr lang="en-US" sz="1400" dirty="0" smtClean="0">
                <a:solidFill>
                  <a:srgbClr val="0070C0"/>
                </a:solidFill>
              </a:rPr>
              <a:t>ISO250-K Ports x10</a:t>
            </a:r>
            <a:endParaRPr lang="en-US" sz="1400" dirty="0">
              <a:solidFill>
                <a:srgbClr val="0070C0"/>
              </a:solidFill>
            </a:endParaRPr>
          </a:p>
        </p:txBody>
      </p:sp>
      <p:cxnSp>
        <p:nvCxnSpPr>
          <p:cNvPr id="17" name="Straight Arrow Connector 16"/>
          <p:cNvCxnSpPr/>
          <p:nvPr/>
        </p:nvCxnSpPr>
        <p:spPr>
          <a:xfrm flipH="1" flipV="1">
            <a:off x="5117239" y="3108280"/>
            <a:ext cx="153187" cy="118502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70" y="4561246"/>
            <a:ext cx="1233550" cy="10019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844" y="1395174"/>
            <a:ext cx="786818" cy="8546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6593532" y="4380861"/>
            <a:ext cx="1508073" cy="523220"/>
          </a:xfrm>
          <a:prstGeom prst="rect">
            <a:avLst/>
          </a:prstGeom>
          <a:noFill/>
          <a:ln>
            <a:noFill/>
          </a:ln>
        </p:spPr>
        <p:txBody>
          <a:bodyPr wrap="square" rtlCol="0">
            <a:spAutoFit/>
          </a:bodyPr>
          <a:lstStyle/>
          <a:p>
            <a:pPr algn="ctr"/>
            <a:r>
              <a:rPr lang="en-US" sz="1400" dirty="0" smtClean="0">
                <a:solidFill>
                  <a:srgbClr val="0070C0"/>
                </a:solidFill>
              </a:rPr>
              <a:t>Interface Panel Weld Pads</a:t>
            </a:r>
            <a:endParaRPr lang="en-US" sz="1400" dirty="0">
              <a:solidFill>
                <a:srgbClr val="0070C0"/>
              </a:solidFill>
            </a:endParaRPr>
          </a:p>
        </p:txBody>
      </p:sp>
      <p:cxnSp>
        <p:nvCxnSpPr>
          <p:cNvPr id="28" name="Straight Arrow Connector 27"/>
          <p:cNvCxnSpPr/>
          <p:nvPr/>
        </p:nvCxnSpPr>
        <p:spPr>
          <a:xfrm flipH="1" flipV="1">
            <a:off x="7098787" y="3781791"/>
            <a:ext cx="248782" cy="68096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627" y="4642471"/>
            <a:ext cx="858667" cy="10241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99414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6" y="856969"/>
            <a:ext cx="8915726" cy="5034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Design - </a:t>
            </a:r>
            <a:r>
              <a:rPr lang="en-US" dirty="0"/>
              <a:t>Vacuum </a:t>
            </a:r>
            <a:r>
              <a:rPr lang="en-US" dirty="0" smtClean="0"/>
              <a:t>Vessel </a:t>
            </a:r>
            <a:r>
              <a:rPr lang="en-US" dirty="0"/>
              <a:t>A</a:t>
            </a:r>
            <a:r>
              <a:rPr lang="en-US" dirty="0" smtClean="0"/>
              <a:t>ssembly</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6" name="TextBox 5"/>
          <p:cNvSpPr txBox="1"/>
          <p:nvPr/>
        </p:nvSpPr>
        <p:spPr>
          <a:xfrm>
            <a:off x="8036746" y="2796686"/>
            <a:ext cx="833655" cy="738664"/>
          </a:xfrm>
          <a:prstGeom prst="rect">
            <a:avLst/>
          </a:prstGeom>
          <a:noFill/>
        </p:spPr>
        <p:txBody>
          <a:bodyPr wrap="square" rtlCol="0">
            <a:spAutoFit/>
          </a:bodyPr>
          <a:lstStyle/>
          <a:p>
            <a:pPr algn="ctr"/>
            <a:r>
              <a:rPr lang="en-US" sz="1400" dirty="0" smtClean="0">
                <a:solidFill>
                  <a:srgbClr val="0070C0"/>
                </a:solidFill>
              </a:rPr>
              <a:t>End flanges x2</a:t>
            </a:r>
            <a:endParaRPr lang="en-US" sz="1400" dirty="0">
              <a:solidFill>
                <a:srgbClr val="0070C0"/>
              </a:solidFill>
            </a:endParaRPr>
          </a:p>
        </p:txBody>
      </p:sp>
      <p:cxnSp>
        <p:nvCxnSpPr>
          <p:cNvPr id="12" name="Straight Arrow Connector 11"/>
          <p:cNvCxnSpPr/>
          <p:nvPr/>
        </p:nvCxnSpPr>
        <p:spPr>
          <a:xfrm>
            <a:off x="8218818" y="3459137"/>
            <a:ext cx="0" cy="87103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8426" y="3156056"/>
            <a:ext cx="1162556" cy="738664"/>
          </a:xfrm>
          <a:prstGeom prst="rect">
            <a:avLst/>
          </a:prstGeom>
          <a:noFill/>
          <a:ln>
            <a:noFill/>
          </a:ln>
        </p:spPr>
        <p:txBody>
          <a:bodyPr wrap="square" rtlCol="0">
            <a:spAutoFit/>
          </a:bodyPr>
          <a:lstStyle/>
          <a:p>
            <a:pPr algn="ctr"/>
            <a:r>
              <a:rPr lang="en-US" sz="1400" dirty="0" smtClean="0">
                <a:solidFill>
                  <a:srgbClr val="0070C0"/>
                </a:solidFill>
              </a:rPr>
              <a:t>Parallel plate PRV</a:t>
            </a:r>
          </a:p>
          <a:p>
            <a:pPr algn="ctr"/>
            <a:r>
              <a:rPr lang="en-US" sz="1400" dirty="0" smtClean="0">
                <a:solidFill>
                  <a:srgbClr val="0070C0"/>
                </a:solidFill>
              </a:rPr>
              <a:t>x2</a:t>
            </a:r>
            <a:endParaRPr lang="en-US" sz="1400" dirty="0">
              <a:solidFill>
                <a:srgbClr val="0070C0"/>
              </a:solidFill>
            </a:endParaRPr>
          </a:p>
        </p:txBody>
      </p:sp>
      <p:cxnSp>
        <p:nvCxnSpPr>
          <p:cNvPr id="4" name="Straight Arrow Connector 3"/>
          <p:cNvCxnSpPr>
            <a:stCxn id="16" idx="0"/>
          </p:cNvCxnSpPr>
          <p:nvPr/>
        </p:nvCxnSpPr>
        <p:spPr>
          <a:xfrm flipH="1" flipV="1">
            <a:off x="623088" y="2330506"/>
            <a:ext cx="76616" cy="82555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50813" y="3883760"/>
            <a:ext cx="1162556" cy="523220"/>
          </a:xfrm>
          <a:prstGeom prst="rect">
            <a:avLst/>
          </a:prstGeom>
          <a:noFill/>
          <a:ln>
            <a:noFill/>
          </a:ln>
        </p:spPr>
        <p:txBody>
          <a:bodyPr wrap="square" rtlCol="0">
            <a:spAutoFit/>
          </a:bodyPr>
          <a:lstStyle/>
          <a:p>
            <a:pPr algn="ctr"/>
            <a:r>
              <a:rPr lang="en-US" sz="1400" dirty="0" smtClean="0">
                <a:solidFill>
                  <a:srgbClr val="0070C0"/>
                </a:solidFill>
              </a:rPr>
              <a:t>Blanks</a:t>
            </a:r>
          </a:p>
          <a:p>
            <a:pPr algn="ctr"/>
            <a:r>
              <a:rPr lang="en-US" sz="1400" dirty="0" smtClean="0">
                <a:solidFill>
                  <a:srgbClr val="0070C0"/>
                </a:solidFill>
              </a:rPr>
              <a:t>x7</a:t>
            </a:r>
            <a:endParaRPr lang="en-US" sz="1400" dirty="0">
              <a:solidFill>
                <a:srgbClr val="0070C0"/>
              </a:solidFill>
            </a:endParaRPr>
          </a:p>
        </p:txBody>
      </p:sp>
      <p:cxnSp>
        <p:nvCxnSpPr>
          <p:cNvPr id="17" name="Straight Arrow Connector 16"/>
          <p:cNvCxnSpPr>
            <a:stCxn id="13" idx="0"/>
          </p:cNvCxnSpPr>
          <p:nvPr/>
        </p:nvCxnSpPr>
        <p:spPr>
          <a:xfrm flipV="1">
            <a:off x="1832091" y="3034514"/>
            <a:ext cx="385127" cy="84924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968517" y="1131035"/>
            <a:ext cx="1162556" cy="307777"/>
          </a:xfrm>
          <a:prstGeom prst="rect">
            <a:avLst/>
          </a:prstGeom>
          <a:noFill/>
          <a:ln>
            <a:noFill/>
          </a:ln>
        </p:spPr>
        <p:txBody>
          <a:bodyPr wrap="square" rtlCol="0">
            <a:spAutoFit/>
          </a:bodyPr>
          <a:lstStyle/>
          <a:p>
            <a:pPr algn="ctr"/>
            <a:r>
              <a:rPr lang="en-US" sz="1400" dirty="0" smtClean="0">
                <a:solidFill>
                  <a:srgbClr val="0070C0"/>
                </a:solidFill>
              </a:rPr>
              <a:t>Weldment</a:t>
            </a:r>
            <a:endParaRPr lang="en-US" sz="1400" dirty="0">
              <a:solidFill>
                <a:srgbClr val="0070C0"/>
              </a:solidFill>
            </a:endParaRPr>
          </a:p>
        </p:txBody>
      </p:sp>
      <p:cxnSp>
        <p:nvCxnSpPr>
          <p:cNvPr id="23" name="Straight Arrow Connector 22"/>
          <p:cNvCxnSpPr/>
          <p:nvPr/>
        </p:nvCxnSpPr>
        <p:spPr>
          <a:xfrm flipH="1">
            <a:off x="3038731" y="1469589"/>
            <a:ext cx="255532" cy="69461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33538" y="1655625"/>
            <a:ext cx="1162556" cy="523220"/>
          </a:xfrm>
          <a:prstGeom prst="rect">
            <a:avLst/>
          </a:prstGeom>
          <a:noFill/>
          <a:ln>
            <a:noFill/>
          </a:ln>
        </p:spPr>
        <p:txBody>
          <a:bodyPr wrap="square" rtlCol="0">
            <a:spAutoFit/>
          </a:bodyPr>
          <a:lstStyle/>
          <a:p>
            <a:pPr algn="ctr"/>
            <a:r>
              <a:rPr lang="en-US" sz="1400" dirty="0" smtClean="0">
                <a:solidFill>
                  <a:srgbClr val="0070C0"/>
                </a:solidFill>
              </a:rPr>
              <a:t>Tie downs</a:t>
            </a:r>
          </a:p>
          <a:p>
            <a:pPr algn="ctr"/>
            <a:r>
              <a:rPr lang="en-US" sz="1400" dirty="0" smtClean="0">
                <a:solidFill>
                  <a:srgbClr val="0070C0"/>
                </a:solidFill>
              </a:rPr>
              <a:t>x24</a:t>
            </a:r>
            <a:endParaRPr lang="en-US" sz="1400" dirty="0">
              <a:solidFill>
                <a:srgbClr val="0070C0"/>
              </a:solidFill>
            </a:endParaRPr>
          </a:p>
        </p:txBody>
      </p:sp>
      <p:cxnSp>
        <p:nvCxnSpPr>
          <p:cNvPr id="28" name="Straight Arrow Connector 27"/>
          <p:cNvCxnSpPr/>
          <p:nvPr/>
        </p:nvCxnSpPr>
        <p:spPr>
          <a:xfrm flipH="1">
            <a:off x="4226807" y="2002989"/>
            <a:ext cx="764551" cy="49458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45140" y="5206759"/>
            <a:ext cx="964723" cy="738664"/>
          </a:xfrm>
          <a:prstGeom prst="rect">
            <a:avLst/>
          </a:prstGeom>
          <a:noFill/>
          <a:ln>
            <a:noFill/>
          </a:ln>
        </p:spPr>
        <p:txBody>
          <a:bodyPr wrap="square" rtlCol="0">
            <a:spAutoFit/>
          </a:bodyPr>
          <a:lstStyle/>
          <a:p>
            <a:pPr algn="ctr"/>
            <a:r>
              <a:rPr lang="en-US" sz="1400" dirty="0" smtClean="0">
                <a:solidFill>
                  <a:srgbClr val="0070C0"/>
                </a:solidFill>
              </a:rPr>
              <a:t>Coupler top hats </a:t>
            </a:r>
          </a:p>
          <a:p>
            <a:pPr algn="ctr"/>
            <a:r>
              <a:rPr lang="en-US" sz="1400" dirty="0" smtClean="0">
                <a:solidFill>
                  <a:srgbClr val="0070C0"/>
                </a:solidFill>
              </a:rPr>
              <a:t>x4</a:t>
            </a:r>
            <a:endParaRPr lang="en-US" sz="1400" dirty="0">
              <a:solidFill>
                <a:srgbClr val="0070C0"/>
              </a:solidFill>
            </a:endParaRPr>
          </a:p>
        </p:txBody>
      </p:sp>
      <p:cxnSp>
        <p:nvCxnSpPr>
          <p:cNvPr id="31" name="Straight Arrow Connector 30"/>
          <p:cNvCxnSpPr/>
          <p:nvPr/>
        </p:nvCxnSpPr>
        <p:spPr>
          <a:xfrm flipV="1">
            <a:off x="5573815" y="4926449"/>
            <a:ext cx="271589" cy="3810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1349" y="4568785"/>
            <a:ext cx="2212368" cy="738664"/>
          </a:xfrm>
          <a:prstGeom prst="rect">
            <a:avLst/>
          </a:prstGeom>
          <a:noFill/>
          <a:ln>
            <a:noFill/>
          </a:ln>
        </p:spPr>
        <p:txBody>
          <a:bodyPr wrap="square" rtlCol="0">
            <a:spAutoFit/>
          </a:bodyPr>
          <a:lstStyle/>
          <a:p>
            <a:pPr algn="ctr"/>
            <a:r>
              <a:rPr lang="en-US" sz="1400" dirty="0">
                <a:solidFill>
                  <a:srgbClr val="0070C0"/>
                </a:solidFill>
              </a:rPr>
              <a:t>FPC E</a:t>
            </a:r>
            <a:r>
              <a:rPr lang="en-US" sz="1400" dirty="0" smtClean="0">
                <a:solidFill>
                  <a:srgbClr val="0070C0"/>
                </a:solidFill>
              </a:rPr>
              <a:t>xhaust</a:t>
            </a:r>
          </a:p>
          <a:p>
            <a:pPr algn="ctr"/>
            <a:r>
              <a:rPr lang="en-US" sz="1400" dirty="0" smtClean="0">
                <a:solidFill>
                  <a:srgbClr val="0070C0"/>
                </a:solidFill>
              </a:rPr>
              <a:t>Manifold Port Supports</a:t>
            </a:r>
            <a:endParaRPr lang="en-US" sz="1400" dirty="0">
              <a:solidFill>
                <a:srgbClr val="0070C0"/>
              </a:solidFill>
            </a:endParaRPr>
          </a:p>
          <a:p>
            <a:pPr algn="ctr"/>
            <a:r>
              <a:rPr lang="en-US" sz="1400" dirty="0" smtClean="0">
                <a:solidFill>
                  <a:srgbClr val="0070C0"/>
                </a:solidFill>
              </a:rPr>
              <a:t> x3</a:t>
            </a:r>
          </a:p>
        </p:txBody>
      </p:sp>
      <p:cxnSp>
        <p:nvCxnSpPr>
          <p:cNvPr id="21" name="Straight Arrow Connector 20"/>
          <p:cNvCxnSpPr/>
          <p:nvPr/>
        </p:nvCxnSpPr>
        <p:spPr>
          <a:xfrm flipV="1">
            <a:off x="3294263" y="4256411"/>
            <a:ext cx="630374" cy="54216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239" y="5063897"/>
            <a:ext cx="1576384" cy="13163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5840940" y="5641540"/>
            <a:ext cx="1487585" cy="461665"/>
          </a:xfrm>
          <a:prstGeom prst="rect">
            <a:avLst/>
          </a:prstGeom>
          <a:noFill/>
          <a:ln>
            <a:noFill/>
          </a:ln>
        </p:spPr>
        <p:txBody>
          <a:bodyPr wrap="square" rtlCol="0">
            <a:spAutoFit/>
          </a:bodyPr>
          <a:lstStyle/>
          <a:p>
            <a:pPr algn="ctr"/>
            <a:r>
              <a:rPr lang="en-US" sz="1200" i="1" dirty="0" smtClean="0">
                <a:solidFill>
                  <a:srgbClr val="0070C0"/>
                </a:solidFill>
              </a:rPr>
              <a:t>Port for burst disk</a:t>
            </a:r>
          </a:p>
          <a:p>
            <a:pPr algn="ctr"/>
            <a:r>
              <a:rPr lang="en-US" sz="1200" i="1" dirty="0" smtClean="0">
                <a:solidFill>
                  <a:srgbClr val="0070C0"/>
                </a:solidFill>
              </a:rPr>
              <a:t>In CM Assembly</a:t>
            </a:r>
            <a:endParaRPr lang="en-US" sz="1200" i="1" dirty="0">
              <a:solidFill>
                <a:srgbClr val="0070C0"/>
              </a:solidFill>
            </a:endParaRPr>
          </a:p>
        </p:txBody>
      </p:sp>
      <p:cxnSp>
        <p:nvCxnSpPr>
          <p:cNvPr id="25" name="Straight Arrow Connector 24"/>
          <p:cNvCxnSpPr/>
          <p:nvPr/>
        </p:nvCxnSpPr>
        <p:spPr>
          <a:xfrm flipV="1">
            <a:off x="7061400" y="5179539"/>
            <a:ext cx="271589" cy="46200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127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6813</TotalTime>
  <Words>2044</Words>
  <Application>Microsoft Office PowerPoint</Application>
  <PresentationFormat>On-screen Show (4:3)</PresentationFormat>
  <Paragraphs>318</Paragraphs>
  <Slides>45</Slides>
  <Notes>0</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Outline</vt:lpstr>
      <vt:lpstr>Requirements</vt:lpstr>
      <vt:lpstr>Requirements</vt:lpstr>
      <vt:lpstr>Design</vt:lpstr>
      <vt:lpstr>Design - Vacuum Vessel Weldment</vt:lpstr>
      <vt:lpstr>Design - Vacuum Vessel Weldment</vt:lpstr>
      <vt:lpstr>Design - Vacuum Vessel Weldment</vt:lpstr>
      <vt:lpstr>Design - Vacuum Vessel Assembly</vt:lpstr>
      <vt:lpstr>Design - Vacuum Vessel Assembly</vt:lpstr>
      <vt:lpstr>Design – End Flange Weld</vt:lpstr>
      <vt:lpstr>Design – Vessel End Can Ports</vt:lpstr>
      <vt:lpstr>Design – End Can Mounting</vt:lpstr>
      <vt:lpstr>Design – End Flange Reinforcement</vt:lpstr>
      <vt:lpstr>Design – Beamline to Vessel Flange</vt:lpstr>
      <vt:lpstr>Design – Beamline to Vessel Flange</vt:lpstr>
      <vt:lpstr>Design – Warm to Cold Transitional Bellows</vt:lpstr>
      <vt:lpstr>Design – Warm to Cold Transitional Bellows</vt:lpstr>
      <vt:lpstr>Design – Warm to Cold Transitional Bellows</vt:lpstr>
      <vt:lpstr>Design – Relief Path</vt:lpstr>
      <vt:lpstr>Design – End Can/Vessel Leak Checking</vt:lpstr>
      <vt:lpstr>Procurement</vt:lpstr>
      <vt:lpstr>Summary</vt:lpstr>
      <vt:lpstr>Backups</vt:lpstr>
      <vt:lpstr>D&amp;MRR Comment/Recommendation Response</vt:lpstr>
      <vt:lpstr>Backups</vt:lpstr>
      <vt:lpstr>Backups – End Flange Calcs</vt:lpstr>
      <vt:lpstr>Backups – End Flange Reinforcement/Max Opening Calc</vt:lpstr>
      <vt:lpstr>Backups – End Flange Reinforcement/Max Opening Calc</vt:lpstr>
      <vt:lpstr>Backups – End Flange Reinforcement/Max Opening Calc</vt:lpstr>
      <vt:lpstr>Backups – End Flange Reinforcement/Max Opening Calc</vt:lpstr>
      <vt:lpstr>Backups – End Flange Reinforcement/Max Opening Calc</vt:lpstr>
      <vt:lpstr>Backups – End Flange Reinforcement/Max Opening Calc</vt:lpstr>
      <vt:lpstr>Backups</vt:lpstr>
      <vt:lpstr>Backups</vt:lpstr>
      <vt:lpstr>Backups</vt:lpstr>
      <vt:lpstr>Backups</vt:lpstr>
      <vt:lpstr>Backups</vt:lpstr>
      <vt:lpstr>Backups</vt:lpstr>
      <vt:lpstr>PowerPoint Presentation</vt:lpstr>
      <vt:lpstr>PowerPoint Presentation</vt:lpstr>
      <vt:lpstr>PowerPoint Presentation</vt:lpstr>
      <vt:lpstr>PowerPoint Presentation</vt:lpstr>
      <vt:lpstr>PowerPoint Presentation</vt:lpstr>
      <vt:lpstr>PowerPoint Presentation</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Wiseman</dc:creator>
  <cp:lastModifiedBy>Matthew Marchlik</cp:lastModifiedBy>
  <cp:revision>458</cp:revision>
  <cp:lastPrinted>2019-02-01T19:06:16Z</cp:lastPrinted>
  <dcterms:created xsi:type="dcterms:W3CDTF">2018-02-23T14:29:02Z</dcterms:created>
  <dcterms:modified xsi:type="dcterms:W3CDTF">2019-06-07T19:45:20Z</dcterms:modified>
</cp:coreProperties>
</file>