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29" r:id="rId3"/>
    <p:sldId id="268" r:id="rId4"/>
    <p:sldId id="330" r:id="rId5"/>
    <p:sldId id="283" r:id="rId6"/>
    <p:sldId id="331" r:id="rId7"/>
    <p:sldId id="317" r:id="rId8"/>
    <p:sldId id="319" r:id="rId9"/>
    <p:sldId id="323" r:id="rId10"/>
    <p:sldId id="321" r:id="rId11"/>
    <p:sldId id="324" r:id="rId12"/>
    <p:sldId id="332" r:id="rId13"/>
    <p:sldId id="333" r:id="rId14"/>
    <p:sldId id="322" r:id="rId15"/>
    <p:sldId id="334" r:id="rId16"/>
    <p:sldId id="335" r:id="rId17"/>
    <p:sldId id="336" r:id="rId18"/>
    <p:sldId id="270" r:id="rId19"/>
    <p:sldId id="304" r:id="rId20"/>
    <p:sldId id="325" r:id="rId21"/>
    <p:sldId id="326" r:id="rId22"/>
    <p:sldId id="327" r:id="rId2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111" d="100"/>
          <a:sy n="111" d="100"/>
        </p:scale>
        <p:origin x="8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98" y="-10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Wednesday, February 27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Wednesday, February 27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</a:t>
            </a:r>
            <a:r>
              <a:rPr lang="en-US" sz="4000" dirty="0" smtClean="0"/>
              <a:t>PDR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3"/>
            <a:ext cx="5620941" cy="6016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SNS PPU </a:t>
            </a:r>
            <a:r>
              <a:rPr lang="en-US" dirty="0" err="1" smtClean="0"/>
              <a:t>Cryomodule</a:t>
            </a:r>
            <a:r>
              <a:rPr lang="en-US" dirty="0" smtClean="0"/>
              <a:t> Thermal Shield &amp; MLI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Marchlik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r>
              <a:rPr lang="en-US" sz="1600" b="1" dirty="0" smtClean="0"/>
              <a:t>Monday, June 10</a:t>
            </a:r>
          </a:p>
          <a:p>
            <a:r>
              <a:rPr lang="en-US" sz="1600" b="1" dirty="0" smtClean="0"/>
              <a:t>2019</a:t>
            </a:r>
            <a:endParaRPr lang="en-US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3243" y="505595"/>
            <a:ext cx="8622771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/>
              <a:t>SNS PPU CRYOMODULE PDR</a:t>
            </a:r>
            <a:endParaRPr lang="en-US" sz="40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33245" y="5126730"/>
            <a:ext cx="4051834" cy="42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Matt Marchlik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49" y="2062013"/>
            <a:ext cx="5849947" cy="42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Helium 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1465" y="3575865"/>
            <a:ext cx="8234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7/8 in OD, .045 in wall copper tubing runs along the length of the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Tubing is segmented into 4 pieces by bellows assemblies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tubing segments are torch brazed to the  shield segment’s strain relief cut 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Verified the wall thickness is acceptable per ASME B31.3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Verified that the SS to Cu adapter is acceptable per ASME B16.22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" y="1939067"/>
            <a:ext cx="9130563" cy="13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85" y="3838563"/>
            <a:ext cx="3643775" cy="1785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6" y="778016"/>
            <a:ext cx="6839413" cy="288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" y="3400028"/>
            <a:ext cx="4072415" cy="2319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Shield Subassembly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8919" y="5704031"/>
            <a:ext cx="317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Bellows assemblies integrated between each shield segment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0952" y="5759269"/>
            <a:ext cx="345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Tube brazed to the strain relief fingers of the shield segments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17579" y="3843388"/>
            <a:ext cx="711970" cy="119795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70064" y="4257128"/>
            <a:ext cx="72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 braze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48758" y="4580294"/>
            <a:ext cx="946768" cy="24130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077" idx="0"/>
          </p:cNvCxnSpPr>
          <p:nvPr/>
        </p:nvCxnSpPr>
        <p:spPr>
          <a:xfrm>
            <a:off x="6678173" y="3838563"/>
            <a:ext cx="641790" cy="106489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02506" y="4115454"/>
            <a:ext cx="793021" cy="4648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45978" y="3746122"/>
            <a:ext cx="149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 to SS weld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927888" y="4115454"/>
            <a:ext cx="426118" cy="70614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07060" y="5719326"/>
            <a:ext cx="149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 to Cu socket braze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128205" y="4847857"/>
            <a:ext cx="299314" cy="9298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225470" y="5173955"/>
            <a:ext cx="1337" cy="62689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8919" y="2739261"/>
            <a:ext cx="23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Bellows lock rods prevent over stretch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302818" y="3325827"/>
            <a:ext cx="458776" cy="60496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Bellows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32434" y="5571624"/>
            <a:ext cx="687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PDR D&amp;MR Comment 12</a:t>
            </a:r>
            <a:r>
              <a:rPr lang="en-US" sz="1600" dirty="0" smtClean="0"/>
              <a:t>: Evaluate the thermal shield bellows performance under all potential operating scenarios. Bellows Squirm.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272023"/>
            <a:ext cx="9281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Design </a:t>
            </a:r>
            <a:r>
              <a:rPr lang="en-US" sz="1600" dirty="0" smtClean="0"/>
              <a:t>pressure </a:t>
            </a:r>
            <a:r>
              <a:rPr lang="en-US" sz="1600" dirty="0"/>
              <a:t>is specified on the drawing and bellows will be pressure tested </a:t>
            </a:r>
            <a:r>
              <a:rPr lang="en-US" sz="1600" dirty="0" smtClean="0"/>
              <a:t>to 1.1 * design pressure = 220 psig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Note added to </a:t>
            </a:r>
            <a:r>
              <a:rPr lang="en-US" sz="1600" dirty="0" err="1" smtClean="0"/>
              <a:t>dwg</a:t>
            </a:r>
            <a:r>
              <a:rPr lang="en-US" sz="1600" dirty="0" smtClean="0"/>
              <a:t>: “Bellows squirm shall not be present during the ASME B31.3 pressure/leak test”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bellows manufacturer shall meet the design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is only .015” radial clearance between the support rods and bracket through holes. This will minimize the angle that the bellows can be bent and decrease </a:t>
            </a:r>
            <a:r>
              <a:rPr lang="en-US" sz="1600" dirty="0" smtClean="0"/>
              <a:t>the chance </a:t>
            </a:r>
            <a:r>
              <a:rPr lang="en-US" sz="1600" dirty="0" smtClean="0"/>
              <a:t>of squirm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Locking nuts are used to limit the axial travel to +/- .5”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Compliance to the requirements will ensure that the bellows will perform under all operating conditions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06" y="858840"/>
            <a:ext cx="3672593" cy="186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7839" y="2658303"/>
            <a:ext cx="24167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PRESSURE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  _  _  _  _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4855" y="2658303"/>
            <a:ext cx="940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 psig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5" y="825125"/>
            <a:ext cx="3120527" cy="234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Shield Extensions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0392" y="2302060"/>
            <a:ext cx="73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PDR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83" y="825499"/>
            <a:ext cx="2673351" cy="1497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7" y="830639"/>
            <a:ext cx="4745035" cy="2702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288" y="3702090"/>
            <a:ext cx="5642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Current design replaces the flat G11 band shield mount with a stiffer G11 angle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Extension ~ 50 </a:t>
            </a:r>
            <a:r>
              <a:rPr lang="en-US" sz="2000" dirty="0" err="1" smtClean="0"/>
              <a:t>lb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simple FEA model was evaluated under the 4 g vertical shipping load. Max stress ~ 15 </a:t>
            </a:r>
            <a:r>
              <a:rPr lang="en-US" sz="2000" dirty="0" err="1" smtClean="0"/>
              <a:t>ksi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Very conservative analysis, neglects the support from the main shield body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60" y="3858694"/>
            <a:ext cx="2872328" cy="1625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9145" y="5774745"/>
            <a:ext cx="82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PDR D&amp;MR Report Comment 3 </a:t>
            </a:r>
            <a:r>
              <a:rPr lang="en-US" dirty="0" smtClean="0"/>
              <a:t>: Perform FEA on simplified models where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82" y="4429908"/>
            <a:ext cx="4386865" cy="1982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3" y="4067467"/>
            <a:ext cx="2665025" cy="232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671"/>
            <a:ext cx="9161024" cy="12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Thermal Contraction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39553" y="792629"/>
            <a:ext cx="8092" cy="157024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04024" y="773521"/>
            <a:ext cx="0" cy="15893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26321" y="760456"/>
            <a:ext cx="8092" cy="160241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26304" y="773521"/>
            <a:ext cx="0" cy="15893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5908" y="760456"/>
            <a:ext cx="17507" cy="160241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5388" y="760456"/>
            <a:ext cx="8092" cy="160241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04224" y="773521"/>
            <a:ext cx="4046" cy="15893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08441" y="760456"/>
            <a:ext cx="0" cy="160241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903" y="2313141"/>
            <a:ext cx="86584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shield assembly </a:t>
            </a:r>
            <a:r>
              <a:rPr lang="en-US" dirty="0" smtClean="0">
                <a:solidFill>
                  <a:srgbClr val="FF0000"/>
                </a:solidFill>
              </a:rPr>
              <a:t>mounts “rigidly”</a:t>
            </a:r>
            <a:r>
              <a:rPr lang="en-US" dirty="0" smtClean="0"/>
              <a:t>(some flexibility in G11 supports)  to the spaceframe.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300 – 50 K </a:t>
            </a:r>
            <a:r>
              <a:rPr lang="en-US" dirty="0" smtClean="0">
                <a:solidFill>
                  <a:srgbClr val="00B0F0"/>
                </a:solidFill>
              </a:rPr>
              <a:t>thermal contraction </a:t>
            </a:r>
            <a:r>
              <a:rPr lang="en-US" dirty="0" smtClean="0"/>
              <a:t>is ~.8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Hardware will be </a:t>
            </a:r>
            <a:r>
              <a:rPr lang="en-US" dirty="0" smtClean="0">
                <a:solidFill>
                  <a:srgbClr val="00B050"/>
                </a:solidFill>
              </a:rPr>
              <a:t>omitted at two seams </a:t>
            </a:r>
            <a:r>
              <a:rPr lang="en-US" dirty="0" smtClean="0"/>
              <a:t>of the assembly to allow each segment to contract individually. Done procedurally during assembly.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57836" y="839580"/>
            <a:ext cx="8092" cy="1523294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04922" y="792629"/>
            <a:ext cx="0" cy="1570245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37160" y="1527120"/>
            <a:ext cx="2720676" cy="8092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65928" y="1507312"/>
            <a:ext cx="3383820" cy="16184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2225" y="1515404"/>
            <a:ext cx="2676525" cy="8092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Oval 7181"/>
          <p:cNvSpPr/>
          <p:nvPr/>
        </p:nvSpPr>
        <p:spPr>
          <a:xfrm>
            <a:off x="294520" y="4266461"/>
            <a:ext cx="194209" cy="19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1814" y="5372918"/>
            <a:ext cx="194209" cy="19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08441" y="6145845"/>
            <a:ext cx="194209" cy="194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67673" y="5035472"/>
            <a:ext cx="194209" cy="194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37276" y="6178213"/>
            <a:ext cx="2271165" cy="84910"/>
          </a:xfrm>
          <a:prstGeom prst="straightConnector1">
            <a:avLst/>
          </a:prstGeom>
          <a:ln w="57150">
            <a:solidFill>
              <a:srgbClr val="00B0F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Right Arrow 18"/>
          <p:cNvSpPr/>
          <p:nvPr/>
        </p:nvSpPr>
        <p:spPr>
          <a:xfrm>
            <a:off x="6168827" y="4922988"/>
            <a:ext cx="539470" cy="899860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4282" y="3783576"/>
            <a:ext cx="54558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thermal contraction relief provided by twist in the 3/16” thick G11 bands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732"/>
            <a:ext cx="9050442" cy="509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Cold Mass MLI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400" y="5709012"/>
            <a:ext cx="82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CRM MLI assembly being used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emoved the piezo penetration from 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3298" y="370510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Main Blankets</a:t>
            </a:r>
          </a:p>
          <a:p>
            <a:pPr algn="ctr"/>
            <a:r>
              <a:rPr lang="en-US" sz="1400" dirty="0" smtClean="0"/>
              <a:t>(2 blankets, 7 segments along length, 12 layers ea.)</a:t>
            </a:r>
          </a:p>
          <a:p>
            <a:pPr algn="ctr"/>
            <a:endParaRPr lang="en-US" sz="14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35633" y="3438412"/>
            <a:ext cx="543732" cy="4910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6207" y="2624069"/>
            <a:ext cx="1881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He Vessel Ends</a:t>
            </a:r>
          </a:p>
          <a:p>
            <a:pPr algn="ctr"/>
            <a:r>
              <a:rPr lang="en-US" sz="1400" dirty="0" smtClean="0"/>
              <a:t>(1 blanket, 15 layers)</a:t>
            </a:r>
          </a:p>
          <a:p>
            <a:pPr algn="ctr"/>
            <a:endParaRPr lang="en-US" sz="14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8973" y="3287862"/>
            <a:ext cx="461900" cy="99148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71441" y="1625989"/>
            <a:ext cx="1881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Nitronic</a:t>
            </a:r>
            <a:r>
              <a:rPr lang="en-US" sz="1400" dirty="0" smtClean="0"/>
              <a:t> Rod Ends</a:t>
            </a:r>
          </a:p>
          <a:p>
            <a:pPr algn="ctr"/>
            <a:r>
              <a:rPr lang="en-US" sz="1400" dirty="0" smtClean="0"/>
              <a:t>(1 blanket, 15 layers)</a:t>
            </a:r>
          </a:p>
          <a:p>
            <a:pPr algn="ctr"/>
            <a:endParaRPr lang="en-US" sz="14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95507" y="2171248"/>
            <a:ext cx="557859" cy="55880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44349" y="4970348"/>
            <a:ext cx="192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Ends</a:t>
            </a:r>
          </a:p>
          <a:p>
            <a:pPr algn="ctr"/>
            <a:r>
              <a:rPr lang="en-US" sz="1400" dirty="0" smtClean="0"/>
              <a:t>(1 blanket, 15 layers)</a:t>
            </a:r>
          </a:p>
          <a:p>
            <a:pPr algn="ctr"/>
            <a:endParaRPr lang="en-US" sz="1400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70733" y="5170811"/>
            <a:ext cx="1981641" cy="8443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9" y="1216951"/>
            <a:ext cx="1680309" cy="169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58" y="1735985"/>
            <a:ext cx="5702423" cy="276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80745"/>
            <a:ext cx="8464378" cy="487490"/>
          </a:xfrm>
        </p:spPr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Thermal Shield MLI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0589" y="1637450"/>
            <a:ext cx="225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Main Blankets</a:t>
            </a:r>
          </a:p>
          <a:p>
            <a:pPr algn="ctr"/>
            <a:r>
              <a:rPr lang="en-US" sz="1400" dirty="0" smtClean="0"/>
              <a:t>(4 blankets, 15 layers ea.)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62202" y="2180900"/>
            <a:ext cx="258945" cy="43835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41900" y="2067888"/>
            <a:ext cx="192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Tuner access port slits</a:t>
            </a:r>
          </a:p>
          <a:p>
            <a:pPr algn="ctr"/>
            <a:endParaRPr lang="en-US" sz="1400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16643" y="3653300"/>
            <a:ext cx="199902" cy="52634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475" y="3220630"/>
            <a:ext cx="192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Shield extension MLI</a:t>
            </a:r>
          </a:p>
          <a:p>
            <a:pPr algn="ctr"/>
            <a:endParaRPr lang="en-US" sz="1400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34629" y="2818782"/>
            <a:ext cx="120775" cy="4018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51211" y="4144278"/>
            <a:ext cx="1921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Bottom segments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006" y="5009067"/>
            <a:ext cx="763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similar to existing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extension and edge staggering employed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get first blanket assembly alone for fit/verification in first CM. Possibly have slits added to the design to aid in assembly for remaining blankets.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203179" y="2400075"/>
            <a:ext cx="793019" cy="97801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23292" y="2370054"/>
            <a:ext cx="192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Shield Extension End MLI</a:t>
            </a:r>
          </a:p>
          <a:p>
            <a:pPr algn="ctr"/>
            <a:endParaRPr lang="en-US" sz="1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43" y="3378086"/>
            <a:ext cx="1581329" cy="16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8593742" y="2739386"/>
            <a:ext cx="207874" cy="112839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Thermal Shield MLI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8" y="1474984"/>
            <a:ext cx="6181725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26805" y="2346690"/>
            <a:ext cx="2708067" cy="2890669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35266" y="3580555"/>
            <a:ext cx="148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Shield Extension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90158" y="4149146"/>
            <a:ext cx="258136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13880" y="2211652"/>
            <a:ext cx="312926" cy="1456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39630" y="2357309"/>
            <a:ext cx="1834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Blankets staggered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74928" y="2211651"/>
            <a:ext cx="312926" cy="1456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67" y="1472496"/>
            <a:ext cx="8092606" cy="383587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 entire thermal shield assembly, including extensions, will be procured as a complete assembly.</a:t>
            </a:r>
          </a:p>
          <a:p>
            <a:r>
              <a:rPr lang="en-US" sz="2400" dirty="0"/>
              <a:t>The Thermal Shield SOW (104211100-M8U-8200-A002-SOW) is complete and has been </a:t>
            </a:r>
            <a:r>
              <a:rPr lang="en-US" sz="2400" dirty="0" smtClean="0"/>
              <a:t>approved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All of the MLI blankets will be procured together</a:t>
            </a:r>
          </a:p>
          <a:p>
            <a:r>
              <a:rPr lang="en-US" sz="2400" dirty="0" smtClean="0"/>
              <a:t>Each MLI blanket will arrive individually packaged and labeled</a:t>
            </a:r>
          </a:p>
          <a:p>
            <a:r>
              <a:rPr lang="en-US" sz="2400" dirty="0" smtClean="0"/>
              <a:t>The MLI </a:t>
            </a:r>
            <a:r>
              <a:rPr lang="en-US" sz="2400" dirty="0"/>
              <a:t>SOW (</a:t>
            </a:r>
            <a:r>
              <a:rPr lang="en-US" sz="2400" dirty="0" smtClean="0"/>
              <a:t>104211300-M8U-8200-SOW) </a:t>
            </a:r>
            <a:r>
              <a:rPr lang="en-US" sz="2400" dirty="0"/>
              <a:t>is complete and has been </a:t>
            </a:r>
            <a:r>
              <a:rPr lang="en-US" sz="2400" dirty="0" smtClean="0"/>
              <a:t>approved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437079"/>
            <a:ext cx="8464378" cy="36726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hermal shield</a:t>
            </a:r>
            <a:r>
              <a:rPr lang="en-US" sz="2400" dirty="0"/>
              <a:t> </a:t>
            </a:r>
            <a:r>
              <a:rPr lang="en-US" sz="2400" dirty="0" smtClean="0"/>
              <a:t>and MLI designs are established</a:t>
            </a:r>
          </a:p>
          <a:p>
            <a:r>
              <a:rPr lang="en-US" sz="2400" dirty="0" smtClean="0"/>
              <a:t>Additional slits may be added to the MLI design if the first MLI set installation deems it necessary</a:t>
            </a:r>
          </a:p>
          <a:p>
            <a:r>
              <a:rPr lang="en-US" sz="2400" dirty="0" smtClean="0"/>
              <a:t>Shield and MLI drawings are &gt;90% complete and have been through preliminary checking</a:t>
            </a:r>
          </a:p>
          <a:p>
            <a:r>
              <a:rPr lang="en-US" sz="2400" dirty="0" smtClean="0"/>
              <a:t>Shield and MLI drawings are in final checking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nterfaces with other subsystems have been verified</a:t>
            </a:r>
          </a:p>
          <a:p>
            <a:r>
              <a:rPr lang="en-US" sz="2400" dirty="0" smtClean="0"/>
              <a:t>PDR D&amp;MRR comments/suggestions have been addressed and are considered closed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0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04" y="966055"/>
            <a:ext cx="8949791" cy="5381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</a:t>
            </a:r>
          </a:p>
          <a:p>
            <a:r>
              <a:rPr lang="en-US" sz="2800" dirty="0" smtClean="0"/>
              <a:t>Design</a:t>
            </a:r>
          </a:p>
          <a:p>
            <a:r>
              <a:rPr lang="en-US" sz="2800" dirty="0" smtClean="0"/>
              <a:t>Procurement</a:t>
            </a:r>
          </a:p>
          <a:p>
            <a:r>
              <a:rPr lang="en-US" sz="2800" dirty="0"/>
              <a:t>Response to PDR Recommendations and Comments</a:t>
            </a:r>
          </a:p>
          <a:p>
            <a:r>
              <a:rPr lang="en-US" sz="2800" dirty="0" smtClean="0"/>
              <a:t>Remaining Tasks</a:t>
            </a:r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720300"/>
            <a:ext cx="8464378" cy="1120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en-US" sz="2400" dirty="0" smtClean="0"/>
              <a:t>Shield cooling line code </a:t>
            </a:r>
            <a:r>
              <a:rPr lang="en-US" sz="2400" dirty="0" err="1" smtClean="0"/>
              <a:t>calcs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8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73" y="790702"/>
            <a:ext cx="4260121" cy="5523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88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95" y="728029"/>
            <a:ext cx="4161515" cy="5636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3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86117" y="938423"/>
            <a:ext cx="9079263" cy="537771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Thermal Shield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Provide 50 K thermal radiation shielding to the cold mass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Allow for thermal contraction from 300 – 50 K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Handle the shipping design </a:t>
            </a:r>
            <a:r>
              <a:rPr lang="en-US" sz="2400" dirty="0" smtClean="0">
                <a:solidFill>
                  <a:srgbClr val="00B050"/>
                </a:solidFill>
              </a:rPr>
              <a:t>loads</a:t>
            </a:r>
          </a:p>
          <a:p>
            <a:pPr lvl="2"/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>
                <a:solidFill>
                  <a:srgbClr val="00B0F0"/>
                </a:solidFill>
              </a:rPr>
              <a:t>4 vertical, 5 longitudinal, 1.5 transverse)</a:t>
            </a:r>
          </a:p>
          <a:p>
            <a:pPr lvl="2"/>
            <a:r>
              <a:rPr lang="en-US" sz="2400" dirty="0">
                <a:solidFill>
                  <a:srgbClr val="00B0F0"/>
                </a:solidFill>
              </a:rPr>
              <a:t>The shipping design loads and geometry mass has not significantly changed from the original design. The design is assumed to be adequate based on past </a:t>
            </a:r>
            <a:r>
              <a:rPr lang="en-US" sz="2400" dirty="0" smtClean="0">
                <a:solidFill>
                  <a:srgbClr val="00B0F0"/>
                </a:solidFill>
              </a:rPr>
              <a:t>performance</a:t>
            </a:r>
            <a:endParaRPr lang="en-US" sz="24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MLI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Reduce </a:t>
            </a:r>
            <a:r>
              <a:rPr lang="en-US" sz="2400" dirty="0">
                <a:solidFill>
                  <a:srgbClr val="00B050"/>
                </a:solidFill>
              </a:rPr>
              <a:t>thermal radiation </a:t>
            </a:r>
            <a:r>
              <a:rPr lang="en-US" sz="2400" dirty="0" smtClean="0">
                <a:solidFill>
                  <a:srgbClr val="00B050"/>
                </a:solidFill>
              </a:rPr>
              <a:t>heat load to </a:t>
            </a:r>
            <a:r>
              <a:rPr lang="en-US" sz="2400" dirty="0">
                <a:solidFill>
                  <a:srgbClr val="00B050"/>
                </a:solidFill>
              </a:rPr>
              <a:t>the cold bodies within the CM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919" y="1374978"/>
            <a:ext cx="8464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existing SNS drawings will be used for unchanged </a:t>
            </a:r>
            <a:r>
              <a:rPr lang="en-US" sz="2800" dirty="0" smtClean="0"/>
              <a:t>components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JLab</a:t>
            </a:r>
            <a:r>
              <a:rPr lang="en-US" sz="2800" dirty="0"/>
              <a:t> drawings </a:t>
            </a:r>
            <a:r>
              <a:rPr lang="en-US" sz="2800" dirty="0" smtClean="0"/>
              <a:t>have been </a:t>
            </a:r>
            <a:r>
              <a:rPr lang="en-US" sz="2800" dirty="0"/>
              <a:t>created to capture any </a:t>
            </a:r>
            <a:r>
              <a:rPr lang="en-US" sz="2800" dirty="0" smtClean="0"/>
              <a:t>changes from the original designs.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section </a:t>
            </a:r>
            <a:r>
              <a:rPr lang="en-US" sz="2800" dirty="0" smtClean="0"/>
              <a:t>primarily highlights any </a:t>
            </a:r>
            <a:r>
              <a:rPr lang="en-US" sz="2800" dirty="0"/>
              <a:t>design </a:t>
            </a:r>
            <a:r>
              <a:rPr lang="en-US" sz="2800" dirty="0" smtClean="0"/>
              <a:t>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4" y="1178556"/>
            <a:ext cx="7795433" cy="49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Assembly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72" y="1769481"/>
            <a:ext cx="144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Shield </a:t>
            </a:r>
          </a:p>
          <a:p>
            <a:pPr algn="ctr"/>
            <a:r>
              <a:rPr lang="en-US" sz="1400" dirty="0" smtClean="0"/>
              <a:t>segments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82115" y="2077258"/>
            <a:ext cx="716054" cy="69021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8950" y="4249003"/>
            <a:ext cx="144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Shield to space frame supports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58200" y="4135030"/>
            <a:ext cx="406381" cy="25461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86587" y="4208496"/>
            <a:ext cx="122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30 K Helium line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432675" y="4589530"/>
            <a:ext cx="587005" cy="77939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5608" y="3435660"/>
            <a:ext cx="144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Tuner access</a:t>
            </a:r>
          </a:p>
          <a:p>
            <a:pPr algn="ctr"/>
            <a:r>
              <a:rPr lang="en-US" sz="1400" dirty="0" smtClean="0"/>
              <a:t>Panels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491411" y="3042605"/>
            <a:ext cx="575254" cy="50556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72592" y="3130194"/>
            <a:ext cx="144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Axial </a:t>
            </a:r>
            <a:r>
              <a:rPr lang="en-US" sz="1400" dirty="0" err="1" smtClean="0"/>
              <a:t>nitronic</a:t>
            </a:r>
            <a:r>
              <a:rPr lang="en-US" sz="1400" dirty="0" smtClean="0"/>
              <a:t> rod patch panels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874610" y="3548168"/>
            <a:ext cx="304800" cy="4092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61587" y="4704757"/>
            <a:ext cx="144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Field probe cable</a:t>
            </a:r>
          </a:p>
          <a:p>
            <a:pPr algn="ctr"/>
            <a:r>
              <a:rPr lang="en-US" sz="1400" dirty="0" smtClean="0"/>
              <a:t>Heat intercept blocks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506347" y="3867993"/>
            <a:ext cx="798616" cy="8367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1411" y="6105664"/>
            <a:ext cx="54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* All shield segments and patch panels are made </a:t>
            </a:r>
            <a:r>
              <a:rPr lang="en-US" sz="1400" dirty="0">
                <a:solidFill>
                  <a:srgbClr val="0070C0"/>
                </a:solidFill>
              </a:rPr>
              <a:t>from (C11000 ETP Cu)</a:t>
            </a:r>
          </a:p>
          <a:p>
            <a:pPr algn="ctr"/>
            <a:endParaRPr lang="en-US" sz="1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422085" y="5443421"/>
            <a:ext cx="144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End Shield Extension</a:t>
            </a:r>
          </a:p>
          <a:p>
            <a:pPr algn="ctr"/>
            <a:r>
              <a:rPr lang="en-US" sz="1400" dirty="0" smtClean="0"/>
              <a:t>With support</a:t>
            </a:r>
          </a:p>
        </p:txBody>
      </p:sp>
      <p:cxnSp>
        <p:nvCxnSpPr>
          <p:cNvPr id="33" name="Straight Arrow Connector 32"/>
          <p:cNvCxnSpPr>
            <a:stCxn id="30" idx="3"/>
          </p:cNvCxnSpPr>
          <p:nvPr/>
        </p:nvCxnSpPr>
        <p:spPr>
          <a:xfrm flipV="1">
            <a:off x="5863142" y="5715596"/>
            <a:ext cx="1072803" cy="9715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66665" y="749370"/>
            <a:ext cx="144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Supply End Shield Extension</a:t>
            </a:r>
          </a:p>
          <a:p>
            <a:pPr algn="ctr"/>
            <a:r>
              <a:rPr lang="en-US" sz="1400" dirty="0" smtClean="0"/>
              <a:t>With 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594131" y="980351"/>
            <a:ext cx="596438" cy="25773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38986" y="5485158"/>
            <a:ext cx="1340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Beamline Thermal Intercept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249212" y="5443421"/>
            <a:ext cx="770467" cy="32075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" y="874910"/>
            <a:ext cx="4562896" cy="437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Field Probe Cable Heat Intercept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9676" y="2280076"/>
            <a:ext cx="4486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field probe cable thermal intercept blocks have been moved to align with instrumentation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Allows more access to intercept block in case need for cable replacement arises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Cable length and block design remains unchanged since the PDR</a:t>
            </a:r>
          </a:p>
        </p:txBody>
      </p:sp>
      <p:sp>
        <p:nvSpPr>
          <p:cNvPr id="4" name="Rectangle 3"/>
          <p:cNvSpPr/>
          <p:nvPr/>
        </p:nvSpPr>
        <p:spPr>
          <a:xfrm rot="462765">
            <a:off x="2180976" y="4024681"/>
            <a:ext cx="1001268" cy="37531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681362">
            <a:off x="2411084" y="3776031"/>
            <a:ext cx="683298" cy="171995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" y="933703"/>
            <a:ext cx="4212544" cy="3071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</a:t>
            </a:r>
            <a:r>
              <a:rPr lang="en-US" dirty="0" err="1" smtClean="0"/>
              <a:t>Nitronic</a:t>
            </a:r>
            <a:r>
              <a:rPr lang="en-US" dirty="0" smtClean="0"/>
              <a:t> Rod Clearance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0522" y="5060632"/>
            <a:ext cx="66196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Axial and transverse rod clearance slots contain plenty of clearance between shield and </a:t>
            </a:r>
            <a:r>
              <a:rPr lang="en-US" dirty="0" err="1" smtClean="0"/>
              <a:t>nitronic</a:t>
            </a:r>
            <a:r>
              <a:rPr lang="en-US" dirty="0" smtClean="0"/>
              <a:t> rods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contraction clearance verified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29" y="933703"/>
            <a:ext cx="350520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2" y="943524"/>
            <a:ext cx="4719848" cy="3353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smtClean="0"/>
              <a:t>Shield/Space Frame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8612" y="4588185"/>
            <a:ext cx="172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orner support clamps</a:t>
            </a:r>
          </a:p>
          <a:p>
            <a:pPr algn="ctr"/>
            <a:r>
              <a:rPr lang="en-US" sz="1600" dirty="0" smtClean="0"/>
              <a:t>(304 SS)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41572" y="3584057"/>
            <a:ext cx="210394" cy="1004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08734" y="1357673"/>
            <a:ext cx="194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Shield support bands</a:t>
            </a:r>
          </a:p>
          <a:p>
            <a:pPr algn="ctr"/>
            <a:r>
              <a:rPr lang="en-US" sz="1600" dirty="0" smtClean="0"/>
              <a:t>(G11)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90563" y="1715512"/>
            <a:ext cx="1893536" cy="226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2473" y="3737831"/>
            <a:ext cx="14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G11 band </a:t>
            </a:r>
            <a:endParaRPr lang="en-US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98" y="4481204"/>
            <a:ext cx="2031101" cy="1804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7112900" y="4107163"/>
            <a:ext cx="356049" cy="570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96711" y="5399764"/>
            <a:ext cx="14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G11 Standoff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22258" y="5591596"/>
            <a:ext cx="10681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199" y="5014470"/>
            <a:ext cx="142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Pem</a:t>
            </a:r>
            <a:r>
              <a:rPr lang="en-US" dirty="0" smtClean="0"/>
              <a:t> nut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69" y="3782881"/>
            <a:ext cx="2349109" cy="259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1" y="829678"/>
            <a:ext cx="2528032" cy="5551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– </a:t>
            </a:r>
            <a:r>
              <a:rPr lang="en-US" dirty="0" err="1" smtClean="0"/>
              <a:t>Nitronic</a:t>
            </a:r>
            <a:r>
              <a:rPr lang="en-US" dirty="0" smtClean="0"/>
              <a:t> Rod Intercepts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759887" y="1408015"/>
            <a:ext cx="517890" cy="8577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61124" y="5250382"/>
            <a:ext cx="517890" cy="8577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61020"/>
            <a:ext cx="6495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transverse </a:t>
            </a:r>
            <a:r>
              <a:rPr lang="en-US" sz="2000" dirty="0" err="1" smtClean="0"/>
              <a:t>nitronic</a:t>
            </a:r>
            <a:r>
              <a:rPr lang="en-US" sz="2000" dirty="0" smtClean="0"/>
              <a:t> rod is heat intercepted inside of the thermal shield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Axial rods are not intercepted in the original design</a:t>
            </a:r>
            <a:endParaRPr lang="en-US" sz="2000" dirty="0"/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/>
              <a:t>It is assumed that previous calculations showed that the heat leak through the longer rods is negligible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original strap was made from solid copper sheet. An equivalent capacity braided copper strap was selected to replace the solid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714" y="5081797"/>
            <a:ext cx="97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 braze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816475" y="5287169"/>
            <a:ext cx="168275" cy="5715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05338" y="5357554"/>
            <a:ext cx="191294" cy="61462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21099" y="4040262"/>
            <a:ext cx="269875" cy="106016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26712" y="4181475"/>
            <a:ext cx="694387" cy="105454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3526" y="5404962"/>
            <a:ext cx="1555630" cy="27429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6525</TotalTime>
  <Words>1042</Words>
  <Application>Microsoft Office PowerPoint</Application>
  <PresentationFormat>On-screen Show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.PingFangSC-Regular</vt:lpstr>
      <vt:lpstr>Arial</vt:lpstr>
      <vt:lpstr>Calibri</vt:lpstr>
      <vt:lpstr>PingFangSC-Regular</vt:lpstr>
      <vt:lpstr>Office Theme</vt:lpstr>
      <vt:lpstr>SNS PPU CRYOMODULE PDR</vt:lpstr>
      <vt:lpstr>Outline</vt:lpstr>
      <vt:lpstr>Requirements</vt:lpstr>
      <vt:lpstr>Design</vt:lpstr>
      <vt:lpstr>Design – Assembly Overview</vt:lpstr>
      <vt:lpstr>Design – Field Probe Cable Heat Intercept</vt:lpstr>
      <vt:lpstr>Design – Nitronic Rod Clearance</vt:lpstr>
      <vt:lpstr>Design – Shield/Space Frame Support</vt:lpstr>
      <vt:lpstr>Design – Nitronic Rod Intercepts</vt:lpstr>
      <vt:lpstr>Design – Helium Line</vt:lpstr>
      <vt:lpstr>Design – Shield Subassembly</vt:lpstr>
      <vt:lpstr>Design – Bellows</vt:lpstr>
      <vt:lpstr>Design – Shield Extensions</vt:lpstr>
      <vt:lpstr>Design – Thermal Contraction</vt:lpstr>
      <vt:lpstr>Design – Cold Mass MLI</vt:lpstr>
      <vt:lpstr>Design – Thermal Shield MLI</vt:lpstr>
      <vt:lpstr>Design – Thermal Shield MLI</vt:lpstr>
      <vt:lpstr>Procurement</vt:lpstr>
      <vt:lpstr>Summary</vt:lpstr>
      <vt:lpstr>Backup</vt:lpstr>
      <vt:lpstr>Backup</vt:lpstr>
      <vt:lpstr>Backup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Mark Wiseman</cp:lastModifiedBy>
  <cp:revision>451</cp:revision>
  <cp:lastPrinted>2019-02-01T19:06:16Z</cp:lastPrinted>
  <dcterms:created xsi:type="dcterms:W3CDTF">2018-02-23T14:29:02Z</dcterms:created>
  <dcterms:modified xsi:type="dcterms:W3CDTF">2019-06-07T17:58:47Z</dcterms:modified>
</cp:coreProperties>
</file>