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8" r:id="rId4"/>
    <p:sldId id="283" r:id="rId5"/>
    <p:sldId id="310" r:id="rId6"/>
    <p:sldId id="312" r:id="rId7"/>
    <p:sldId id="313" r:id="rId8"/>
    <p:sldId id="308" r:id="rId9"/>
    <p:sldId id="309" r:id="rId10"/>
    <p:sldId id="314" r:id="rId11"/>
    <p:sldId id="315" r:id="rId12"/>
    <p:sldId id="318" r:id="rId13"/>
    <p:sldId id="317" r:id="rId14"/>
    <p:sldId id="320" r:id="rId15"/>
    <p:sldId id="316" r:id="rId16"/>
    <p:sldId id="319" r:id="rId17"/>
    <p:sldId id="270" r:id="rId18"/>
    <p:sldId id="304" r:id="rId19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6408" autoAdjust="0"/>
  </p:normalViewPr>
  <p:slideViewPr>
    <p:cSldViewPr snapToGrid="0" snapToObjects="1">
      <p:cViewPr varScale="1">
        <p:scale>
          <a:sx n="113" d="100"/>
          <a:sy n="113" d="100"/>
        </p:scale>
        <p:origin x="8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8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2800" b="1" cap="none" baseline="0">
                <a:latin typeface="Arial" charset="0"/>
              </a:defRPr>
            </a:lvl1pPr>
          </a:lstStyle>
          <a:p>
            <a:r>
              <a:rPr lang="en-US" dirty="0" smtClean="0"/>
              <a:t>PROTON POWER UPGRADE (PPU)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Thursday, June 6, 2019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2707" y="6422484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838" y="6307136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99991" y="1725953"/>
            <a:ext cx="423609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4303921" y="6478146"/>
            <a:ext cx="536158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8" y="6434800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919" y="6430343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3439833"/>
            <a:ext cx="404847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9" y="983116"/>
            <a:ext cx="404847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Thursday, June 6,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PROTON POWER UPGRADE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5" y="505595"/>
            <a:ext cx="8622771" cy="617838"/>
          </a:xfrm>
        </p:spPr>
        <p:txBody>
          <a:bodyPr/>
          <a:lstStyle/>
          <a:p>
            <a:r>
              <a:rPr lang="en-US" sz="4000" dirty="0"/>
              <a:t>SNS PPU CRYOMODULE </a:t>
            </a:r>
            <a:r>
              <a:rPr lang="en-US" sz="4000" dirty="0" smtClean="0"/>
              <a:t>PDR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86" y="1720793"/>
            <a:ext cx="5620941" cy="601622"/>
          </a:xfrm>
        </p:spPr>
        <p:txBody>
          <a:bodyPr/>
          <a:lstStyle/>
          <a:p>
            <a:r>
              <a:rPr lang="en-US" dirty="0" smtClean="0"/>
              <a:t>SNS PPU </a:t>
            </a:r>
            <a:r>
              <a:rPr lang="en-US" dirty="0" err="1" smtClean="0"/>
              <a:t>Cryomodule</a:t>
            </a:r>
            <a:r>
              <a:rPr lang="en-US" dirty="0" smtClean="0"/>
              <a:t> Space Frame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Matt </a:t>
            </a:r>
            <a:r>
              <a:rPr lang="en-US" dirty="0" err="1" smtClean="0"/>
              <a:t>Marchlik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333243" y="5611326"/>
            <a:ext cx="2668373" cy="365125"/>
          </a:xfrm>
        </p:spPr>
        <p:txBody>
          <a:bodyPr/>
          <a:lstStyle/>
          <a:p>
            <a:r>
              <a:rPr lang="en-US" sz="1600" b="1" dirty="0" smtClean="0"/>
              <a:t>Monday, June 10</a:t>
            </a:r>
          </a:p>
          <a:p>
            <a:r>
              <a:rPr lang="en-US" sz="1600" b="1" dirty="0" smtClean="0"/>
              <a:t>2019</a:t>
            </a:r>
            <a:endParaRPr lang="en-US" sz="16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3243" y="505595"/>
            <a:ext cx="8622771" cy="61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smtClean="0"/>
              <a:t>SNS PPU CRYOMODULE PDR</a:t>
            </a:r>
            <a:endParaRPr lang="en-US" sz="4000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333245" y="5126730"/>
            <a:ext cx="4051834" cy="42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Matt Marchlik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61" y="2070337"/>
            <a:ext cx="5306478" cy="438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0" y="819824"/>
            <a:ext cx="8946546" cy="497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Thermal Shield Support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8" y="3775284"/>
            <a:ext cx="2686538" cy="2358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13365" y="6132924"/>
            <a:ext cx="24535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SS Clamps onto space frame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85440" y="912146"/>
            <a:ext cx="142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G10 band </a:t>
            </a:r>
            <a:endParaRPr lang="en-US" dirty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7" y="1096812"/>
            <a:ext cx="1658242" cy="1473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5721133" y="1133225"/>
            <a:ext cx="525918" cy="49327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57515" y="1648898"/>
            <a:ext cx="142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G10 Standoff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83062" y="1845106"/>
            <a:ext cx="1189907" cy="2466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1349" y="1371899"/>
            <a:ext cx="1425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Washer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Pem</a:t>
            </a:r>
            <a:r>
              <a:rPr lang="en-US" dirty="0" smtClean="0"/>
              <a:t> nut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Thermal Shield End Supports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" y="841317"/>
            <a:ext cx="4166799" cy="4361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226806" y="1658613"/>
            <a:ext cx="490910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four of the support tubes were extended in the PDR, now only the top two are extended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Stiffer supports have replaced the flat G10 bands on the shield extension supports that were present in the PDR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analysis of the support is covered in the Thermal Shield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4665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Thermal Shield End Supports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1982" y="5206561"/>
            <a:ext cx="78220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eamline support tooling is currently being developed to support the temporary ion pump </a:t>
            </a:r>
            <a:r>
              <a:rPr lang="en-US" dirty="0" smtClean="0"/>
              <a:t>during space </a:t>
            </a:r>
            <a:r>
              <a:rPr lang="en-US" dirty="0" smtClean="0"/>
              <a:t>frame </a:t>
            </a:r>
            <a:r>
              <a:rPr lang="en-US" dirty="0" smtClean="0"/>
              <a:t>and vacuum vessel assembly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Holes have been added to the two top space frame support tubes for mounting the beamline support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98" y="887973"/>
            <a:ext cx="4388115" cy="4258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228722" y="1845187"/>
            <a:ext cx="79628" cy="71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3369" y="1616587"/>
            <a:ext cx="79628" cy="779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06881" y="887973"/>
            <a:ext cx="2298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Support Pin Holes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68536" y="1257305"/>
            <a:ext cx="206184" cy="587882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32860" y="1308553"/>
            <a:ext cx="500509" cy="293941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3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2" y="928688"/>
            <a:ext cx="6237818" cy="4171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Outer Magnetic Shield Support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1000" y="5243385"/>
            <a:ext cx="8079095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outer magnetic shield assembly rests on the space frame support rings and is secured with ¼-20 hardware.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2/ring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097523" y="4620555"/>
            <a:ext cx="404602" cy="40460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8919" y="2630676"/>
            <a:ext cx="404602" cy="40460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14484" y="3204448"/>
            <a:ext cx="404602" cy="40460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41801" y="1165885"/>
            <a:ext cx="404602" cy="40460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86" y="827845"/>
            <a:ext cx="1835075" cy="21596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96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94" y="841506"/>
            <a:ext cx="4569407" cy="48307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Outer Magnetic Shield Extension Support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1000" y="5672263"/>
            <a:ext cx="8079095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Four thermal shield extension mount clamps have been modified to support the outer magnetic shield extensions during shipping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049813"/>
            <a:ext cx="195865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Thermal Shield Extension Support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94472" y="1294726"/>
            <a:ext cx="733222" cy="7825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1660" y="2610553"/>
            <a:ext cx="195865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Support Tube Clamp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81359" y="2782312"/>
            <a:ext cx="1120094" cy="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671905">
            <a:off x="4622484" y="1970047"/>
            <a:ext cx="277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Outer Mag Shield Extension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4934" y="3270243"/>
            <a:ext cx="21918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¼-20 Stud</a:t>
            </a:r>
          </a:p>
          <a:p>
            <a:pPr algn="ctr"/>
            <a:r>
              <a:rPr lang="en-US" sz="1600" dirty="0" smtClean="0"/>
              <a:t>Tack welded to clamp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5858634" y="2933718"/>
            <a:ext cx="1569854" cy="56204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5640" y="2288673"/>
            <a:ext cx="12046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Nut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07955" y="2627227"/>
            <a:ext cx="143181" cy="306491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52143" y="4393688"/>
            <a:ext cx="21918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3/32 strip tack welded to clamp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931462" y="3855018"/>
            <a:ext cx="1350021" cy="53867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" y="728029"/>
            <a:ext cx="9093958" cy="302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Tie Downs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28878" y="3713825"/>
            <a:ext cx="824578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thick support ring tie downs(3/ring) lifts the space frame through the vacuum vessel and are used for alignment.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thin ring tie downs (3/ring) are lightly snugged after alignment in order to stabilize the reminder of the space frame and to withstand transport loads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33145" y="1575242"/>
            <a:ext cx="11690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Thick support ring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116703" y="1796432"/>
            <a:ext cx="1116442" cy="971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96464" y="1696663"/>
            <a:ext cx="116900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Thin support ring</a:t>
            </a:r>
            <a:endParaRPr lang="en-US" sz="1400" dirty="0"/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7465473" y="1917853"/>
            <a:ext cx="853139" cy="4042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83083" y="798447"/>
            <a:ext cx="175976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Tie downs to vessel welds</a:t>
            </a:r>
            <a:endParaRPr lang="en-US" sz="14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537488" y="1060057"/>
            <a:ext cx="2345595" cy="74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642847" y="1060057"/>
            <a:ext cx="2149783" cy="74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22750" y="5084595"/>
            <a:ext cx="2131100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600" dirty="0" smtClean="0"/>
              <a:t>Thick support ring tie down</a:t>
            </a:r>
            <a:endParaRPr lang="en-US" sz="1600" dirty="0"/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600" dirty="0" smtClean="0"/>
              <a:t>¾-10</a:t>
            </a:r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600" dirty="0" smtClean="0"/>
              <a:t>304 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1640" y="5109335"/>
            <a:ext cx="2086629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600" dirty="0" smtClean="0"/>
              <a:t>Thin support ring tie down</a:t>
            </a:r>
            <a:endParaRPr lang="en-US" sz="1600" dirty="0"/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600" dirty="0" smtClean="0"/>
              <a:t>½-13</a:t>
            </a:r>
            <a:endParaRPr lang="en-US" sz="1600" dirty="0"/>
          </a:p>
          <a:p>
            <a:pPr marL="285750" indent="-285750">
              <a:buFont typeface="Calibri" panose="020F0502020204030204" pitchFamily="34" charset="0"/>
              <a:buChar char="−"/>
            </a:pPr>
            <a:r>
              <a:rPr lang="en-US" sz="1600" dirty="0" smtClean="0"/>
              <a:t>304 SS</a:t>
            </a:r>
            <a:endParaRPr lang="en-US" sz="16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23" y="4914154"/>
            <a:ext cx="1287246" cy="139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038" y="5073375"/>
            <a:ext cx="1204008" cy="139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1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Tie Downs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0297" y="4387480"/>
            <a:ext cx="8245784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Tie Down Design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replace the six primary lifting tie downs with a differential screw assembly to increase the adjustment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Equivalent strength as the primary tie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Prototypes already fabricated, to be tested in one of the C100 CM assemblies in the near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have minor impact on vacuum vessel weld pads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09" y="764012"/>
            <a:ext cx="1683437" cy="35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https://lh3.googleusercontent.com/tacSB1pKqqw1YNo2Sh6ncaI-PtH72Lwj1ihLv8QdabiDdIb8U2D2aqFrG55dQM7epEibPOLE3obC6VWIKROYlBYbJcJ1uocZW_ivKcsl8gEHvtgDo3mFWO5XysLTc3RfuduMrRgZtfn2kkTolC3krKZ_XmuMM9aM_DpUgQTrZj2v2Enp90aaftAWfuNg12kuyzmAofRyKcY-U_ozGaO-WJ1PHmtx99BsR8V5eDEuV_XJCNV5awnxsh4SQhC0QvqE4BNVbDT74iZf0RH40bQ_GHXY3-OOVWtur4SX9Zu-eNAzyyLBtR15X-B56gzsFGALcAwLPIkRIqBHbeCdgioBjzD4tzAi_Atu_Xqkjtm4b_F5AcAYgeulEQ3azLopVW3EvcdiBJwvEkDPJ6ePMy7lFsG5I7hVSyMyeVfPZpNQVFDPKsLVwmtBZqpMl_JPI5hPA5j_D_8KdIDr6oHnKhx2BTjDGwed_E-nqWaarKWxaBpSyVzmmJT60bD9D3nCPVY_IvBOwK8Xih9ysnKYvq4MyPcuGJsVZ2XghGrBqfar1vAJjGTblQw3gkRkz27w1stilq-ggjt51DgyuaRqXQ4Zxr6gb3uKzAr1E2bA-8Gc56W1HPDNYA_uVuoCsahXXf4M05YNhbM9Os1t2PlCQC8qw6QW_FXgNOQ=w1154-h1538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09" y="878627"/>
            <a:ext cx="2828460" cy="37696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73394" y="1053950"/>
            <a:ext cx="92691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Vac</a:t>
            </a:r>
            <a:r>
              <a:rPr lang="en-US" dirty="0" smtClean="0"/>
              <a:t> Cap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143123" y="1304082"/>
            <a:ext cx="412261" cy="184667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5868" y="2181965"/>
            <a:ext cx="11772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Lock Nut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009773" y="2366631"/>
            <a:ext cx="695326" cy="385779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6792" y="2903722"/>
            <a:ext cx="11772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Weld Disk</a:t>
            </a:r>
          </a:p>
        </p:txBody>
      </p:sp>
      <p:cxnSp>
        <p:nvCxnSpPr>
          <p:cNvPr id="33" name="Straight Arrow Connector 32"/>
          <p:cNvCxnSpPr>
            <a:stCxn id="30" idx="3"/>
          </p:cNvCxnSpPr>
          <p:nvPr/>
        </p:nvCxnSpPr>
        <p:spPr>
          <a:xfrm>
            <a:off x="1924047" y="3088388"/>
            <a:ext cx="523877" cy="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943546" y="2159684"/>
            <a:ext cx="11772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1-1/8 - 12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390899" y="2344350"/>
            <a:ext cx="573968" cy="184666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30283" y="3903533"/>
            <a:ext cx="11772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3/4 - 10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3277636" y="3995866"/>
            <a:ext cx="552647" cy="92333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6200000">
            <a:off x="2744408" y="2828673"/>
            <a:ext cx="8093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Screw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5903" y="3200640"/>
            <a:ext cx="1135819" cy="2699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396957" y="3200641"/>
            <a:ext cx="1135819" cy="2699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900923" y="3184722"/>
            <a:ext cx="106349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Vac</a:t>
            </a:r>
            <a:r>
              <a:rPr lang="en-US" sz="1400" dirty="0" smtClean="0"/>
              <a:t> Vessel</a:t>
            </a:r>
          </a:p>
        </p:txBody>
      </p:sp>
    </p:spTree>
    <p:extLst>
      <p:ext uri="{BB962C8B-B14F-4D97-AF65-F5344CB8AC3E}">
        <p14:creationId xmlns:p14="http://schemas.microsoft.com/office/powerpoint/2010/main" val="36244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71" y="889870"/>
            <a:ext cx="8092606" cy="480692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space frame assembly will be procured as a complete assembly</a:t>
            </a:r>
          </a:p>
          <a:p>
            <a:r>
              <a:rPr lang="en-US" sz="2400" dirty="0" smtClean="0"/>
              <a:t>The tie downs will be procured along with the space frame since the tie downs thread into the spaceframe support rings</a:t>
            </a:r>
          </a:p>
          <a:p>
            <a:r>
              <a:rPr lang="en-US" sz="2400" dirty="0" smtClean="0"/>
              <a:t>The Spaceframe SOW (104210900-M8U-8200-A001-SOW) is approved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09" y="1461355"/>
            <a:ext cx="8763674" cy="3672620"/>
          </a:xfrm>
        </p:spPr>
        <p:txBody>
          <a:bodyPr>
            <a:normAutofit/>
          </a:bodyPr>
          <a:lstStyle/>
          <a:p>
            <a:r>
              <a:rPr lang="en-US" sz="2600" dirty="0"/>
              <a:t>S</a:t>
            </a:r>
            <a:r>
              <a:rPr lang="en-US" sz="2600" dirty="0" smtClean="0"/>
              <a:t>pace frame design is established</a:t>
            </a:r>
          </a:p>
          <a:p>
            <a:r>
              <a:rPr lang="en-US" sz="2600" dirty="0" smtClean="0"/>
              <a:t>Drawings are &gt;90% complete</a:t>
            </a:r>
          </a:p>
          <a:p>
            <a:pPr lvl="1"/>
            <a:r>
              <a:rPr lang="en-US" sz="2600" dirty="0" smtClean="0"/>
              <a:t>Finished preliminary checking</a:t>
            </a:r>
          </a:p>
          <a:p>
            <a:pPr lvl="1"/>
            <a:r>
              <a:rPr lang="en-US" sz="2600" dirty="0" smtClean="0"/>
              <a:t>In final checking</a:t>
            </a:r>
          </a:p>
          <a:p>
            <a:r>
              <a:rPr lang="en-US" sz="2600" dirty="0" smtClean="0"/>
              <a:t>Interfaces with other subsystems have been verified</a:t>
            </a:r>
          </a:p>
          <a:p>
            <a:r>
              <a:rPr lang="en-US" sz="2600" dirty="0"/>
              <a:t>Procurement path understood</a:t>
            </a:r>
          </a:p>
          <a:p>
            <a:r>
              <a:rPr lang="en-US" sz="2600" dirty="0" smtClean="0"/>
              <a:t>May replace the six tie downs with differential screws, pending C100 test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104" y="966055"/>
            <a:ext cx="8949791" cy="538169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Requirements</a:t>
            </a:r>
          </a:p>
          <a:p>
            <a:r>
              <a:rPr lang="en-US" sz="2800" dirty="0" smtClean="0"/>
              <a:t>Design</a:t>
            </a:r>
          </a:p>
          <a:p>
            <a:r>
              <a:rPr lang="en-US" sz="2800" dirty="0" smtClean="0"/>
              <a:t>Procurement</a:t>
            </a:r>
          </a:p>
          <a:p>
            <a:r>
              <a:rPr lang="en-US" sz="2800" dirty="0"/>
              <a:t>Response to PDR Recommendations and Comments</a:t>
            </a:r>
          </a:p>
          <a:p>
            <a:r>
              <a:rPr lang="en-US" sz="2800" dirty="0" smtClean="0"/>
              <a:t>Remaining Tasks</a:t>
            </a:r>
          </a:p>
          <a:p>
            <a:r>
              <a:rPr lang="en-US" sz="2800" dirty="0" smtClean="0"/>
              <a:t>Summary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737" y="1011251"/>
            <a:ext cx="9079263" cy="468554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sz="2600" dirty="0" smtClean="0"/>
              <a:t>Support the cold mass assembly</a:t>
            </a:r>
          </a:p>
          <a:p>
            <a:pPr lvl="1"/>
            <a:r>
              <a:rPr lang="en-US" sz="2600" dirty="0" smtClean="0"/>
              <a:t>Aligns the cold mass</a:t>
            </a:r>
          </a:p>
          <a:p>
            <a:pPr lvl="1"/>
            <a:r>
              <a:rPr lang="en-US" sz="2600" dirty="0" smtClean="0"/>
              <a:t>Support the thermal shield</a:t>
            </a:r>
          </a:p>
          <a:p>
            <a:pPr lvl="1"/>
            <a:r>
              <a:rPr lang="en-US" sz="2600" dirty="0" smtClean="0"/>
              <a:t>Support the end thermal shield assemblies</a:t>
            </a:r>
          </a:p>
          <a:p>
            <a:pPr lvl="1"/>
            <a:r>
              <a:rPr lang="en-US" sz="2600" dirty="0" smtClean="0"/>
              <a:t>Support the outer magnetic shield</a:t>
            </a:r>
          </a:p>
          <a:p>
            <a:pPr lvl="1"/>
            <a:r>
              <a:rPr lang="en-US" sz="2600" dirty="0" smtClean="0"/>
              <a:t>Handle the shipping design loads</a:t>
            </a:r>
          </a:p>
          <a:p>
            <a:pPr lvl="2"/>
            <a:r>
              <a:rPr lang="en-US" sz="2600" dirty="0">
                <a:solidFill>
                  <a:srgbClr val="00B050"/>
                </a:solidFill>
              </a:rPr>
              <a:t>(4 vertical, 5 longitudinal, 1.5 transverse</a:t>
            </a:r>
            <a:r>
              <a:rPr lang="en-US" sz="2600" dirty="0" smtClean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650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862"/>
            <a:ext cx="9144000" cy="462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Assembly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82432" y="1885024"/>
            <a:ext cx="979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Weldment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82432" y="2193081"/>
            <a:ext cx="377082" cy="3722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52484" y="5247011"/>
            <a:ext cx="97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Wheels</a:t>
            </a:r>
          </a:p>
          <a:p>
            <a:pPr algn="ctr"/>
            <a:r>
              <a:rPr lang="en-US" sz="1400" dirty="0" smtClean="0"/>
              <a:t>x4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325947" y="4928050"/>
            <a:ext cx="853037" cy="5805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66523" y="4358290"/>
            <a:ext cx="1425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Support Ring Connectors</a:t>
            </a:r>
          </a:p>
          <a:p>
            <a:pPr algn="ctr"/>
            <a:r>
              <a:rPr lang="en-US" sz="1400" dirty="0" smtClean="0"/>
              <a:t>x8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479575" y="3739456"/>
            <a:ext cx="0" cy="6464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5866" y="3462695"/>
            <a:ext cx="1215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Transverse </a:t>
            </a:r>
            <a:r>
              <a:rPr lang="en-US" sz="1400" dirty="0" err="1" smtClean="0"/>
              <a:t>Nitronic</a:t>
            </a:r>
            <a:r>
              <a:rPr lang="en-US" sz="1400" dirty="0" smtClean="0"/>
              <a:t> Rods</a:t>
            </a:r>
          </a:p>
          <a:p>
            <a:pPr algn="ctr"/>
            <a:r>
              <a:rPr lang="en-US" sz="1400" dirty="0" smtClean="0"/>
              <a:t>x32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979136" y="2848396"/>
            <a:ext cx="258608" cy="6757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18847" y="2562515"/>
            <a:ext cx="1201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Axial </a:t>
            </a:r>
            <a:r>
              <a:rPr lang="en-US" sz="1400" dirty="0" err="1" smtClean="0"/>
              <a:t>Nitronic</a:t>
            </a:r>
            <a:r>
              <a:rPr lang="en-US" sz="1400" dirty="0" smtClean="0"/>
              <a:t> Rods</a:t>
            </a:r>
          </a:p>
          <a:p>
            <a:pPr algn="ctr"/>
            <a:r>
              <a:rPr lang="en-US" sz="1400" dirty="0" smtClean="0"/>
              <a:t>x8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731186" y="2981059"/>
            <a:ext cx="410669" cy="441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6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" y="947336"/>
            <a:ext cx="9029303" cy="464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Weldment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9554" y="4351827"/>
            <a:ext cx="1760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Support tubes</a:t>
            </a:r>
          </a:p>
          <a:p>
            <a:pPr algn="ctr"/>
            <a:r>
              <a:rPr lang="en-US" sz="1600" dirty="0" smtClean="0"/>
              <a:t>2.5” OD x .25” wall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72673" y="3689968"/>
            <a:ext cx="412694" cy="66185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68388" y="5961036"/>
            <a:ext cx="1793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M</a:t>
            </a:r>
            <a:r>
              <a:rPr lang="en-US" sz="1600" dirty="0" smtClean="0">
                <a:solidFill>
                  <a:srgbClr val="0070C0"/>
                </a:solidFill>
              </a:rPr>
              <a:t>ade from 304 SS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5340" y="1748120"/>
            <a:ext cx="177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Thin support rings</a:t>
            </a:r>
          </a:p>
          <a:p>
            <a:pPr algn="ctr"/>
            <a:r>
              <a:rPr lang="en-US" sz="1600" dirty="0" smtClean="0"/>
              <a:t>x6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191041" y="2179146"/>
            <a:ext cx="60690" cy="5074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05402" y="2684690"/>
            <a:ext cx="1833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Thick support rings</a:t>
            </a:r>
          </a:p>
          <a:p>
            <a:pPr algn="ctr"/>
            <a:r>
              <a:rPr lang="en-US" sz="1600" dirty="0" smtClean="0"/>
              <a:t>x2</a:t>
            </a:r>
            <a:endParaRPr lang="en-US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7282833" y="3066881"/>
            <a:ext cx="168582" cy="4213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8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087" y="802027"/>
            <a:ext cx="6373826" cy="483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Support Ring Connectors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91080" y="4935109"/>
            <a:ext cx="142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Support Ring Connectors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896950" y="4442527"/>
            <a:ext cx="1594130" cy="77631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680609" y="3293459"/>
            <a:ext cx="291313" cy="170741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11094" y="5628177"/>
            <a:ext cx="694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Support ring connectors are removed to clear FPCs during the cold mass to spaceframe transfer. Reinstalled after transfer.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829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35" y="788606"/>
            <a:ext cx="5415553" cy="4434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Wheels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7049" y="4557554"/>
            <a:ext cx="8669899" cy="1754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wheels per thick support ring connector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Wheels </a:t>
            </a:r>
            <a:r>
              <a:rPr lang="en-US" dirty="0" smtClean="0"/>
              <a:t>oriented in front of support ring connector in direction of insertion into </a:t>
            </a:r>
            <a:r>
              <a:rPr lang="en-US" dirty="0" err="1" smtClean="0"/>
              <a:t>vac</a:t>
            </a:r>
            <a:r>
              <a:rPr lang="en-US" dirty="0" smtClean="0"/>
              <a:t> vessel. Supply </a:t>
            </a:r>
            <a:r>
              <a:rPr lang="en-US" dirty="0"/>
              <a:t>end </a:t>
            </a:r>
            <a:r>
              <a:rPr lang="en-US" dirty="0" smtClean="0"/>
              <a:t>first into </a:t>
            </a:r>
            <a:r>
              <a:rPr lang="en-US" dirty="0" err="1" smtClean="0"/>
              <a:t>vac</a:t>
            </a:r>
            <a:r>
              <a:rPr lang="en-US" dirty="0" smtClean="0"/>
              <a:t> vessel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Wheels support the spaceframe in the </a:t>
            </a:r>
            <a:r>
              <a:rPr lang="en-US" dirty="0" err="1" smtClean="0"/>
              <a:t>vac</a:t>
            </a:r>
            <a:r>
              <a:rPr lang="en-US" dirty="0" smtClean="0"/>
              <a:t> vessel as the assembly is transferred from the assembly rails.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Wheels lose contact after the spaceframe is lifted by the tie downs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343278" y="1772156"/>
            <a:ext cx="995320" cy="809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305515" y="4149866"/>
            <a:ext cx="995320" cy="809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63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" y="885403"/>
            <a:ext cx="5065698" cy="4265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</a:t>
            </a:r>
            <a:r>
              <a:rPr lang="en-US" dirty="0" err="1" smtClean="0"/>
              <a:t>Nitronic</a:t>
            </a:r>
            <a:r>
              <a:rPr lang="en-US" dirty="0" smtClean="0"/>
              <a:t> Rods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2057" y="2907942"/>
            <a:ext cx="2331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Transverse </a:t>
            </a:r>
            <a:r>
              <a:rPr lang="en-US" sz="1600" dirty="0" err="1" smtClean="0"/>
              <a:t>nitronic</a:t>
            </a:r>
            <a:r>
              <a:rPr lang="en-US" sz="1600" dirty="0" smtClean="0"/>
              <a:t> rods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3,300 </a:t>
            </a:r>
            <a:r>
              <a:rPr lang="en-US" sz="1600" dirty="0" err="1" smtClean="0"/>
              <a:t>lb</a:t>
            </a:r>
            <a:r>
              <a:rPr lang="en-US" sz="1600" dirty="0" smtClean="0"/>
              <a:t> max preload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52,180 </a:t>
            </a:r>
            <a:r>
              <a:rPr lang="en-US" sz="1600" dirty="0" err="1" smtClean="0"/>
              <a:t>lb</a:t>
            </a:r>
            <a:r>
              <a:rPr lang="en-US" sz="1600" dirty="0" smtClean="0"/>
              <a:t>/in Stiffness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8 for each cavity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242478" y="2907942"/>
            <a:ext cx="1389579" cy="45834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01233" y="885403"/>
            <a:ext cx="3642766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Axial </a:t>
            </a:r>
            <a:r>
              <a:rPr lang="en-US" sz="1600" dirty="0" err="1" smtClean="0"/>
              <a:t>nitronic</a:t>
            </a:r>
            <a:r>
              <a:rPr lang="en-US" sz="1600" dirty="0" smtClean="0"/>
              <a:t> rods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3,850 </a:t>
            </a:r>
            <a:r>
              <a:rPr lang="en-US" sz="1600" dirty="0" err="1" smtClean="0"/>
              <a:t>lb</a:t>
            </a:r>
            <a:r>
              <a:rPr lang="en-US" sz="1600" dirty="0" smtClean="0"/>
              <a:t> max preload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29,500 </a:t>
            </a:r>
            <a:r>
              <a:rPr lang="en-US" sz="1600" dirty="0" err="1" smtClean="0"/>
              <a:t>lb</a:t>
            </a:r>
            <a:r>
              <a:rPr lang="en-US" sz="1600" dirty="0" smtClean="0"/>
              <a:t>/in Stiffness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Nitronic</a:t>
            </a:r>
            <a:r>
              <a:rPr lang="en-US" sz="1600" dirty="0" smtClean="0"/>
              <a:t> 50 (200 </a:t>
            </a:r>
            <a:r>
              <a:rPr lang="en-US" sz="1600" dirty="0" err="1" smtClean="0"/>
              <a:t>ksi</a:t>
            </a:r>
            <a:r>
              <a:rPr lang="en-US" sz="1600" dirty="0" smtClean="0"/>
              <a:t> min yield)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</a:t>
            </a:r>
            <a:r>
              <a:rPr lang="en-US" sz="1600" dirty="0" smtClean="0"/>
              <a:t> for each cavity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500440" y="1035781"/>
            <a:ext cx="2953078" cy="51134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0393" y="5321610"/>
            <a:ext cx="8763674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rods are used to align the cavities to beamline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Rods are incrementally tightened to preload while monitoring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Axial rods connect at the FPC ends of the vessels, vessels/cavities contract towards FPC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– </a:t>
            </a:r>
            <a:r>
              <a:rPr lang="en-US" dirty="0" err="1"/>
              <a:t>Nitronic</a:t>
            </a:r>
            <a:r>
              <a:rPr lang="en-US" dirty="0"/>
              <a:t> </a:t>
            </a:r>
            <a:r>
              <a:rPr lang="en-US" dirty="0" smtClean="0"/>
              <a:t>Rods Mounts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8" y="838200"/>
            <a:ext cx="3597120" cy="3463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07731" y="1891070"/>
            <a:ext cx="18354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Transverse Rod Mounts </a:t>
            </a:r>
            <a:endParaRPr lang="en-US" sz="16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45" y="838200"/>
            <a:ext cx="4187585" cy="2485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50" y="4071968"/>
            <a:ext cx="3080174" cy="2122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26807" y="838200"/>
            <a:ext cx="0" cy="5554508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25745" y="3580301"/>
            <a:ext cx="18354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Axial Rod Mounts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03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3648</TotalTime>
  <Words>748</Words>
  <Application>Microsoft Office PowerPoint</Application>
  <PresentationFormat>On-screen Show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.PingFangSC-Regular</vt:lpstr>
      <vt:lpstr>Arial</vt:lpstr>
      <vt:lpstr>Calibri</vt:lpstr>
      <vt:lpstr>PingFangSC-Regular</vt:lpstr>
      <vt:lpstr>Office Theme</vt:lpstr>
      <vt:lpstr>SNS PPU CRYOMODULE PDR</vt:lpstr>
      <vt:lpstr>Outline</vt:lpstr>
      <vt:lpstr>Requirements</vt:lpstr>
      <vt:lpstr>Design – Assembly Overview</vt:lpstr>
      <vt:lpstr>Design – Weldment</vt:lpstr>
      <vt:lpstr>Design – Support Ring Connectors</vt:lpstr>
      <vt:lpstr>Design – Wheels</vt:lpstr>
      <vt:lpstr>Design – Nitronic Rods</vt:lpstr>
      <vt:lpstr>Design – Nitronic Rods Mounts</vt:lpstr>
      <vt:lpstr>Design – Thermal Shield Support</vt:lpstr>
      <vt:lpstr>Design – Thermal Shield End Supports</vt:lpstr>
      <vt:lpstr>Design – Thermal Shield End Supports</vt:lpstr>
      <vt:lpstr>Design – Outer Magnetic Shield Support</vt:lpstr>
      <vt:lpstr>Design – Outer Magnetic Shield Extension Support</vt:lpstr>
      <vt:lpstr>Design – Tie Downs</vt:lpstr>
      <vt:lpstr>Design – Tie Downs</vt:lpstr>
      <vt:lpstr>Procurement</vt:lpstr>
      <vt:lpstr>Summary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Wiseman</dc:creator>
  <cp:lastModifiedBy>Mark Wiseman</cp:lastModifiedBy>
  <cp:revision>328</cp:revision>
  <cp:lastPrinted>2019-02-01T19:06:16Z</cp:lastPrinted>
  <dcterms:created xsi:type="dcterms:W3CDTF">2018-02-23T14:29:02Z</dcterms:created>
  <dcterms:modified xsi:type="dcterms:W3CDTF">2019-06-06T18:57:36Z</dcterms:modified>
</cp:coreProperties>
</file>