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2" r:id="rId9"/>
    <p:sldId id="262" r:id="rId10"/>
    <p:sldId id="279" r:id="rId11"/>
    <p:sldId id="264" r:id="rId12"/>
    <p:sldId id="266" r:id="rId13"/>
    <p:sldId id="267" r:id="rId14"/>
    <p:sldId id="268" r:id="rId15"/>
    <p:sldId id="273" r:id="rId16"/>
    <p:sldId id="270" r:id="rId17"/>
    <p:sldId id="271" r:id="rId18"/>
    <p:sldId id="265" r:id="rId19"/>
    <p:sldId id="276" r:id="rId20"/>
    <p:sldId id="277" r:id="rId21"/>
    <p:sldId id="278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6408" autoAdjust="0"/>
  </p:normalViewPr>
  <p:slideViewPr>
    <p:cSldViewPr snapToGrid="0" snapToObjects="1">
      <p:cViewPr varScale="1">
        <p:scale>
          <a:sx n="113" d="100"/>
          <a:sy n="113" d="100"/>
        </p:scale>
        <p:origin x="828" y="11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2915" cy="466417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0" y="1"/>
            <a:ext cx="3042915" cy="466417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C6C2D009-E690-4E9F-A15A-55E2D7BE63F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6416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6416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7AFFD3FF-196D-42D4-806F-E3347A2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9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 smtClean="0"/>
              <a:t>PROTON POWER UPGRADE (PPU)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June 7, 2019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June 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PROTON POWER UPGRADE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CRYOMODULE FDR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Cavity Tuners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Naeem Huque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2668373" cy="365125"/>
          </a:xfrm>
        </p:spPr>
        <p:txBody>
          <a:bodyPr/>
          <a:lstStyle/>
          <a:p>
            <a:r>
              <a:rPr lang="en-US" sz="1600" b="1" dirty="0" smtClean="0"/>
              <a:t>Monday, June 10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, 2019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406" y="1695134"/>
            <a:ext cx="4783597" cy="40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Comments/Recommendations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8570586" cy="5181678"/>
          </a:xfrm>
        </p:spPr>
        <p:txBody>
          <a:bodyPr/>
          <a:lstStyle/>
          <a:p>
            <a:r>
              <a:rPr lang="en-US" dirty="0" smtClean="0"/>
              <a:t>PDR Comment #1: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The project should assure itself that asking vendors to remake out-of-production components such that they are identical to legacy designs doesn’t create a long-term supply problem, for example, the harmonic drive</a:t>
            </a:r>
            <a:r>
              <a:rPr lang="en-US" i="1" dirty="0" smtClean="0"/>
              <a:t>.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Outcome    -     CLOSED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comment may apply to both the Phytron motor and Harmonic Drive</a:t>
            </a:r>
          </a:p>
          <a:p>
            <a:pPr lvl="1"/>
            <a:r>
              <a:rPr lang="en-US" dirty="0" smtClean="0"/>
              <a:t> The motor is a catalogue item that is still produced</a:t>
            </a:r>
          </a:p>
          <a:p>
            <a:pPr lvl="1"/>
            <a:r>
              <a:rPr lang="en-US" dirty="0" smtClean="0"/>
              <a:t> Harmonic Drive LLC stated that the drive model used in SNS (and to be used in PPU) is a special design </a:t>
            </a:r>
            <a:r>
              <a:rPr lang="en-US" dirty="0" smtClean="0"/>
              <a:t>and that no updated version is available</a:t>
            </a:r>
            <a:r>
              <a:rPr lang="en-US" dirty="0" smtClean="0"/>
              <a:t>. </a:t>
            </a:r>
            <a:r>
              <a:rPr lang="en-US" dirty="0" smtClean="0"/>
              <a:t>Though not a catalogue item, the model will not be discontinued as it is the only type available for cryogenic use</a:t>
            </a:r>
          </a:p>
          <a:p>
            <a:pPr lvl="1"/>
            <a:r>
              <a:rPr lang="en-US" dirty="0" smtClean="0"/>
              <a:t>After further consultation, SNS agreed to the plan presented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Tuner Installation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Tuners are installed on the cavity string at the same point as the original SNS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Procedures will be updated, but no large changes are predicted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Particular attention will be given to ensuring correct alignment of the motor spindle and harmonic drive, as this affects tuner life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600" y="2807898"/>
            <a:ext cx="5242669" cy="34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Tuner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1828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Dedicated ports exist on the vacuum vessel to replace any broken tuner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past, the entire tuner assembly has been replaced through the tuner 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774" y="2484413"/>
            <a:ext cx="4121269" cy="3700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33" y="2484413"/>
            <a:ext cx="3823774" cy="3700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5774" y="2341538"/>
            <a:ext cx="4137085" cy="39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3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Tuner Development, Testing and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728029"/>
            <a:ext cx="77724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full tuner assembly was made to undergo an accelerated life test in the JLab VTA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Stepper motor (attached to frame) was tested for 5 lifetimes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1,000 cycles at full stroke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30,000 cycles at 10% full stroke under load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Tuner/Motor assembly passed the 5 lifetime test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Tuners have been in use at SNS for 15 years</a:t>
            </a:r>
          </a:p>
        </p:txBody>
      </p:sp>
      <p:pic>
        <p:nvPicPr>
          <p:cNvPr id="9" name="Picture 6" descr="M:\sns\SNS VGs-Pictures\DSC003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62555"/>
            <a:ext cx="4114800" cy="30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51" descr="M:\sns\SNS VGs-Pictures\DSC003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3162555"/>
            <a:ext cx="4114800" cy="30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3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PPU Tuner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Phytron stepper motor and Harmonic Drive will undergo an accelerated life test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set tested will be from the first batch as used in the production cryomodules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assembly will be run against a spring representing the cavity, in the JLab VTA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motor assembly will run at 4K in insulating vacuum</a:t>
            </a:r>
          </a:p>
        </p:txBody>
      </p:sp>
    </p:spTree>
    <p:extLst>
      <p:ext uri="{BB962C8B-B14F-4D97-AF65-F5344CB8AC3E}">
        <p14:creationId xmlns:p14="http://schemas.microsoft.com/office/powerpoint/2010/main" val="173722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Justification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Phytron motor tested during the original SNS differed from the first production units delivered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Wave washers were replaced by a single washer, which caused the units to seize 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though the model number is the same, other small changes may have been made to the design over the past 18 years  </a:t>
            </a:r>
          </a:p>
        </p:txBody>
      </p:sp>
      <p:pic>
        <p:nvPicPr>
          <p:cNvPr id="5" name="Picture 4" descr="C:\Data-eddaly\SNS\CM\Tuner\FailedMotorPictures\DSC028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71825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ata-eddaly\SNS\CM\Tuner\FailedMotorPictures\DSC028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171825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/>
          <p:cNvSpPr>
            <a:spLocks/>
          </p:cNvSpPr>
          <p:nvPr/>
        </p:nvSpPr>
        <p:spPr bwMode="auto">
          <a:xfrm>
            <a:off x="533400" y="5457825"/>
            <a:ext cx="1830388" cy="466725"/>
          </a:xfrm>
          <a:prstGeom prst="borderCallout2">
            <a:avLst>
              <a:gd name="adj1" fmla="val 24491"/>
              <a:gd name="adj2" fmla="val 104162"/>
              <a:gd name="adj3" fmla="val 24491"/>
              <a:gd name="adj4" fmla="val 124546"/>
              <a:gd name="adj5" fmla="val -169046"/>
              <a:gd name="adj6" fmla="val 14562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/>
              <a:t>Wave washers</a:t>
            </a: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4495800" y="5305425"/>
            <a:ext cx="2971800" cy="695325"/>
          </a:xfrm>
          <a:prstGeom prst="borderCallout2">
            <a:avLst>
              <a:gd name="adj1" fmla="val 16440"/>
              <a:gd name="adj2" fmla="val 102704"/>
              <a:gd name="adj3" fmla="val 7745"/>
              <a:gd name="adj4" fmla="val 111557"/>
              <a:gd name="adj5" fmla="val -119516"/>
              <a:gd name="adj6" fmla="val 113951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/>
              <a:t>Single larger wave washer </a:t>
            </a:r>
            <a:r>
              <a:rPr lang="en-US" altLang="en-US" sz="2000" dirty="0" smtClean="0"/>
              <a:t>location(not </a:t>
            </a:r>
            <a:r>
              <a:rPr lang="en-US" altLang="en-US" sz="2000" dirty="0"/>
              <a:t>shown)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5800" y="3248025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Rotor from accelerated life test motor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48200" y="3248025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Rotor from M-01 Cav. #2 Tuner</a:t>
            </a:r>
          </a:p>
        </p:txBody>
      </p:sp>
    </p:spTree>
    <p:extLst>
      <p:ext uri="{BB962C8B-B14F-4D97-AF65-F5344CB8AC3E}">
        <p14:creationId xmlns:p14="http://schemas.microsoft.com/office/powerpoint/2010/main" val="198531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Plan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stepper motor will be purchased as a sole-source procurement from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Phytron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Inc.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Lead time is 16 weeks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QC will be performed at the vendor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harmonic drive will be purchased as a sole-source procurement from Harmonic Drive LLC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Lead time is 36 weeks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QC will be performed at the vendor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Motors and Harmonic drives will be bought in advance as a long-lead procurement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One set from the batch will be used for acceptance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tuner frame will be released for competitive bids</a:t>
            </a:r>
          </a:p>
        </p:txBody>
      </p:sp>
    </p:spTree>
    <p:extLst>
      <p:ext uri="{BB962C8B-B14F-4D97-AF65-F5344CB8AC3E}">
        <p14:creationId xmlns:p14="http://schemas.microsoft.com/office/powerpoint/2010/main" val="401360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Ready for Procurement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Tuner Frame drawings have been checked and approved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SOWs for the Tuner Frame, Stepper Motor and Harmonic Drive have been completed and approved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Plans after CM FDR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Purchase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will be submitted (NOFUND)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RFQs will be sent to vendors for the motor and gear drive for final pricing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Awards will be made after CD-3b approval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Accelerated Life Testing plan for the stepper motor and gear drive has been written and approved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Drawings for the test rig are yet to be completed</a:t>
            </a:r>
          </a:p>
        </p:txBody>
      </p:sp>
    </p:spTree>
    <p:extLst>
      <p:ext uri="{BB962C8B-B14F-4D97-AF65-F5344CB8AC3E}">
        <p14:creationId xmlns:p14="http://schemas.microsoft.com/office/powerpoint/2010/main" val="14779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uque@jlab.org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Naeem Huque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Tuner components</a:t>
            </a:r>
          </a:p>
          <a:p>
            <a:r>
              <a:rPr lang="en-US" dirty="0" smtClean="0"/>
              <a:t>Accelerated life testing</a:t>
            </a:r>
          </a:p>
          <a:p>
            <a:r>
              <a:rPr lang="en-US" dirty="0" smtClean="0"/>
              <a:t>Differences between SNS and SNS-PPU Tuners</a:t>
            </a:r>
          </a:p>
          <a:p>
            <a:r>
              <a:rPr lang="en-US" dirty="0" smtClean="0"/>
              <a:t>Procurement plan</a:t>
            </a:r>
          </a:p>
          <a:p>
            <a:r>
              <a:rPr lang="en-US" dirty="0" smtClean="0"/>
              <a:t>Remaining tasks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7" r="3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1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6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94" y="966055"/>
            <a:ext cx="4148781" cy="53816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Tuner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Tuner Components</a:t>
            </a:r>
          </a:p>
          <a:p>
            <a:pPr lvl="1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</a:p>
          <a:p>
            <a:pPr lvl="1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Motor</a:t>
            </a:r>
          </a:p>
          <a:p>
            <a:pPr lvl="1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Harmonic Drive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Tuner development and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Procurement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9" descr="\\Whitehead\SNS\DSC0067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1108" y="1319841"/>
            <a:ext cx="4425406" cy="45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and SNS-PPU Tuner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8740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PPU tuner (left) design no longer uses a piezo actuator, which was a feature of the original design (right)</a:t>
            </a:r>
          </a:p>
        </p:txBody>
      </p:sp>
      <p:pic>
        <p:nvPicPr>
          <p:cNvPr id="6" name="Picture 10" descr="D:\Data-eddaly\SNS\PiezoInfo\tuner-piezo2.t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2550" y="1905426"/>
            <a:ext cx="3614604" cy="411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4595" y="1751398"/>
            <a:ext cx="2734912" cy="42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and SNS-PPU Tuner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1638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PPU tuner (left) no longer has a notch in the frame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notch was to allow clearance for the HOM feedthrough, which is no longer present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775" y="2286000"/>
            <a:ext cx="2533650" cy="381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108" y="2286000"/>
            <a:ext cx="2745517" cy="38181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10175" y="4419600"/>
            <a:ext cx="1495425" cy="1514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2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SNS tuner is based on the DESY/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Saclay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Stainless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steel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Attaches to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chocks on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Attaches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via flexures and threaded studs to helium vessel 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Cold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Components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 insulating vacuum space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Stepper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motor and harmonic drive rated for UHV, cryogenic and radiation 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Cavities are only tuned in compression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Original SNS included Piezo actuators, which are not in the PPU design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have been no changes to the tuner design since the PDR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40111"/>
              </p:ext>
            </p:extLst>
          </p:nvPr>
        </p:nvGraphicFramePr>
        <p:xfrm>
          <a:off x="1524000" y="1066800"/>
          <a:ext cx="60960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818155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35490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87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805 MHz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93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Gradient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16.0 MV/m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05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Mode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Pulsed, 60 Hz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00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Bandwidth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Hz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08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Microphonics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+/- 100 Hz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42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Stiffness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17,000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lb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/in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85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Sensitivity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 Hz/um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445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88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Tuner 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15383"/>
              </p:ext>
            </p:extLst>
          </p:nvPr>
        </p:nvGraphicFramePr>
        <p:xfrm>
          <a:off x="1524000" y="1066800"/>
          <a:ext cx="6096000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818155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35490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 (Actual)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87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kHz (490 kHz)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93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25 Hz (&lt;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 Hz)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05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Backlash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25 Hz (&lt; 10 Hz)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00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Cyclic Life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29,000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08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Radiation Limit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42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Tuning Method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Compression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85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8900N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445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 mm (2.0 mm)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85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59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5"/>
          <a:stretch/>
        </p:blipFill>
        <p:spPr>
          <a:xfrm>
            <a:off x="1264584" y="816428"/>
            <a:ext cx="6987240" cy="5650908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Tuner 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126927" y="4876800"/>
            <a:ext cx="1676400" cy="609600"/>
          </a:xfrm>
          <a:prstGeom prst="callout1">
            <a:avLst>
              <a:gd name="adj1" fmla="val 39063"/>
              <a:gd name="adj2" fmla="val 78978"/>
              <a:gd name="adj3" fmla="val -66045"/>
              <a:gd name="adj4" fmla="val 20457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/>
          <a:lstStyle/>
          <a:p>
            <a:r>
              <a:rPr lang="en-US" altLang="en-US" sz="1400" b="1">
                <a:latin typeface="+mj-lt"/>
              </a:rPr>
              <a:t>Flexure Connection to Cavity (2X)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126927" y="3782148"/>
            <a:ext cx="1828800" cy="609600"/>
          </a:xfrm>
          <a:prstGeom prst="callout1">
            <a:avLst>
              <a:gd name="adj1" fmla="val 50177"/>
              <a:gd name="adj2" fmla="val 81761"/>
              <a:gd name="adj3" fmla="val 22885"/>
              <a:gd name="adj4" fmla="val 10614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/>
          <a:lstStyle/>
          <a:p>
            <a:r>
              <a:rPr lang="en-US" altLang="en-US" sz="1400" b="1" dirty="0">
                <a:latin typeface="+mj-lt"/>
              </a:rPr>
              <a:t>Flexure Connection to Helium Vessel </a:t>
            </a:r>
            <a:r>
              <a:rPr lang="en-US" altLang="en-US" sz="1400" b="1" dirty="0" smtClean="0">
                <a:latin typeface="+mj-lt"/>
              </a:rPr>
              <a:t>(3X</a:t>
            </a:r>
            <a:r>
              <a:rPr lang="en-US" altLang="en-US" sz="1400" b="1" dirty="0">
                <a:latin typeface="+mj-lt"/>
              </a:rPr>
              <a:t>)</a:t>
            </a: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5467968" y="938663"/>
            <a:ext cx="2895600" cy="984302"/>
          </a:xfrm>
          <a:prstGeom prst="callout1">
            <a:avLst>
              <a:gd name="adj1" fmla="val 18750"/>
              <a:gd name="adj2" fmla="val -2630"/>
              <a:gd name="adj3" fmla="val 29882"/>
              <a:gd name="adj4" fmla="val -3736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/>
          <a:lstStyle/>
          <a:p>
            <a:r>
              <a:rPr lang="en-US" altLang="en-US" sz="1400" b="1" dirty="0">
                <a:latin typeface="+mj-lt"/>
              </a:rPr>
              <a:t>Motor: Phytron VSS-52, 52 </a:t>
            </a:r>
            <a:r>
              <a:rPr lang="en-US" altLang="en-US" sz="1400" b="1" dirty="0" err="1" smtClean="0">
                <a:latin typeface="+mj-lt"/>
              </a:rPr>
              <a:t>in.oz</a:t>
            </a:r>
            <a:endParaRPr lang="en-US" altLang="en-US" sz="1400" b="1" dirty="0">
              <a:latin typeface="+mj-lt"/>
            </a:endParaRPr>
          </a:p>
          <a:p>
            <a:endParaRPr lang="en-US" altLang="en-US" sz="1400" b="1" dirty="0">
              <a:latin typeface="+mj-lt"/>
            </a:endParaRPr>
          </a:p>
          <a:p>
            <a:r>
              <a:rPr lang="en-US" altLang="en-US" sz="1400" b="1" dirty="0">
                <a:latin typeface="+mj-lt"/>
              </a:rPr>
              <a:t>Harmonic Drive: HDC-14-100-2ASP</a:t>
            </a:r>
          </a:p>
          <a:p>
            <a:r>
              <a:rPr lang="en-US" altLang="en-US" sz="1400" b="1" dirty="0">
                <a:latin typeface="+mj-lt"/>
              </a:rPr>
              <a:t>With </a:t>
            </a:r>
            <a:r>
              <a:rPr lang="en-US" altLang="en-US" sz="1400" b="1" dirty="0" smtClean="0">
                <a:latin typeface="+mj-lt"/>
              </a:rPr>
              <a:t>100:1 </a:t>
            </a:r>
            <a:r>
              <a:rPr lang="en-US" altLang="en-US" sz="1400" b="1" dirty="0">
                <a:latin typeface="+mj-lt"/>
              </a:rPr>
              <a:t>Reduction</a:t>
            </a:r>
          </a:p>
        </p:txBody>
      </p:sp>
      <p:sp>
        <p:nvSpPr>
          <p:cNvPr id="11" name="AutoShape 15"/>
          <p:cNvSpPr>
            <a:spLocks/>
          </p:cNvSpPr>
          <p:nvPr/>
        </p:nvSpPr>
        <p:spPr bwMode="auto">
          <a:xfrm>
            <a:off x="7072220" y="2743200"/>
            <a:ext cx="1447800" cy="609600"/>
          </a:xfrm>
          <a:prstGeom prst="callout1">
            <a:avLst>
              <a:gd name="adj1" fmla="val 51297"/>
              <a:gd name="adj2" fmla="val -5264"/>
              <a:gd name="adj3" fmla="val 74375"/>
              <a:gd name="adj4" fmla="val -826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/>
          <a:lstStyle/>
          <a:p>
            <a:r>
              <a:rPr lang="en-US" altLang="en-US" sz="1400" b="1" dirty="0">
                <a:latin typeface="+mj-lt"/>
              </a:rPr>
              <a:t>316L</a:t>
            </a:r>
          </a:p>
          <a:p>
            <a:r>
              <a:rPr lang="en-US" altLang="en-US" sz="1400" b="1" dirty="0">
                <a:latin typeface="+mj-lt"/>
              </a:rPr>
              <a:t>Stainless Steel </a:t>
            </a:r>
            <a:r>
              <a:rPr lang="en-US" altLang="en-US" sz="1400" b="1" dirty="0" smtClean="0">
                <a:latin typeface="+mj-lt"/>
              </a:rPr>
              <a:t>Arm</a:t>
            </a:r>
            <a:endParaRPr lang="en-US" altLang="en-US" sz="1400" b="1" dirty="0">
              <a:latin typeface="+mj-lt"/>
            </a:endParaRPr>
          </a:p>
        </p:txBody>
      </p:sp>
      <p:sp>
        <p:nvSpPr>
          <p:cNvPr id="12" name="AutoShape 16"/>
          <p:cNvSpPr>
            <a:spLocks/>
          </p:cNvSpPr>
          <p:nvPr/>
        </p:nvSpPr>
        <p:spPr bwMode="auto">
          <a:xfrm>
            <a:off x="1055295" y="2133600"/>
            <a:ext cx="1143000" cy="1163496"/>
          </a:xfrm>
          <a:prstGeom prst="callout1">
            <a:avLst>
              <a:gd name="adj1" fmla="val 13634"/>
              <a:gd name="adj2" fmla="val 106667"/>
              <a:gd name="adj3" fmla="val -24362"/>
              <a:gd name="adj4" fmla="val 14129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/>
          <a:lstStyle/>
          <a:p>
            <a:r>
              <a:rPr lang="en-US" altLang="en-US" sz="1400" b="1" dirty="0" err="1">
                <a:latin typeface="+mj-lt"/>
              </a:rPr>
              <a:t>Dicronited</a:t>
            </a:r>
            <a:endParaRPr lang="en-US" altLang="en-US" sz="1400" b="1" dirty="0">
              <a:latin typeface="+mj-lt"/>
            </a:endParaRPr>
          </a:p>
          <a:p>
            <a:r>
              <a:rPr lang="en-US" altLang="en-US" sz="1400" b="1" dirty="0">
                <a:latin typeface="+mj-lt"/>
              </a:rPr>
              <a:t>Beryllium Copper </a:t>
            </a:r>
          </a:p>
          <a:p>
            <a:r>
              <a:rPr lang="en-US" altLang="en-US" sz="1400" b="1" dirty="0">
                <a:latin typeface="+mj-lt"/>
              </a:rPr>
              <a:t>Drive Screw, M12 x 1.5</a:t>
            </a:r>
          </a:p>
        </p:txBody>
      </p:sp>
      <p:sp>
        <p:nvSpPr>
          <p:cNvPr id="13" name="AutoShape 15"/>
          <p:cNvSpPr>
            <a:spLocks/>
          </p:cNvSpPr>
          <p:nvPr/>
        </p:nvSpPr>
        <p:spPr bwMode="auto">
          <a:xfrm>
            <a:off x="6500720" y="1993295"/>
            <a:ext cx="1447800" cy="251141"/>
          </a:xfrm>
          <a:prstGeom prst="callout1">
            <a:avLst>
              <a:gd name="adj1" fmla="val 51297"/>
              <a:gd name="adj2" fmla="val -5264"/>
              <a:gd name="adj3" fmla="val -31695"/>
              <a:gd name="adj4" fmla="val -1576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/>
          <a:lstStyle/>
          <a:p>
            <a:r>
              <a:rPr lang="en-US" altLang="en-US" sz="1400" b="1" dirty="0" smtClean="0">
                <a:latin typeface="+mj-lt"/>
              </a:rPr>
              <a:t>Limit Switches</a:t>
            </a:r>
            <a:endParaRPr lang="en-US" altLang="en-US" sz="14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792" y="1706672"/>
            <a:ext cx="1330953" cy="9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Tuner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Tuner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139" r="22105" b="8491"/>
          <a:stretch/>
        </p:blipFill>
        <p:spPr>
          <a:xfrm>
            <a:off x="921037" y="929514"/>
            <a:ext cx="7112079" cy="51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Tuner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1600200"/>
            <a:ext cx="4341812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1600200"/>
            <a:ext cx="43418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1799" y="5959475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tuning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02060" y="5943600"/>
            <a:ext cx="168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1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and Harmonic Drive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2425" y="809625"/>
            <a:ext cx="3874382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Phytron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will deliver motors identical to SNS models bought in 2002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Phytron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VSS.52.200.1.2 models are designed for UHV and cryogenic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QC is conducted at the vendor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Cold shocks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Electrical checks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Gear drive is made by Harmonic Drive LLC (gear ratio 100:1)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motor and gear drive assembly will undergo testing at JLab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720209"/>
              </p:ext>
            </p:extLst>
          </p:nvPr>
        </p:nvGraphicFramePr>
        <p:xfrm>
          <a:off x="4410075" y="3054823"/>
          <a:ext cx="4580611" cy="335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2711">
                  <a:extLst>
                    <a:ext uri="{9D8B030D-6E8A-4147-A177-3AD203B41FA5}">
                      <a16:colId xmlns:a16="http://schemas.microsoft.com/office/drawing/2014/main" val="318181558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235490419"/>
                    </a:ext>
                  </a:extLst>
                </a:gridCol>
              </a:tblGrid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 Parameters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87549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 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93963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Resistance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053034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Voltage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V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003289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Holding Torque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mN.m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084509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Detent Torque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mN.m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42965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Axial Load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851818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Radial Load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N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445086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Parameters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9598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Gear Ratio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100:1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12799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34337" y="-363321"/>
            <a:ext cx="2143494" cy="45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409</TotalTime>
  <Words>1044</Words>
  <Application>Microsoft Office PowerPoint</Application>
  <PresentationFormat>On-screen Show (4:3)</PresentationFormat>
  <Paragraphs>194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.PingFangSC-Regular</vt:lpstr>
      <vt:lpstr>Arial</vt:lpstr>
      <vt:lpstr>Calibri</vt:lpstr>
      <vt:lpstr>Calibri Light</vt:lpstr>
      <vt:lpstr>PingFangSC-Regular</vt:lpstr>
      <vt:lpstr>Wingdings</vt:lpstr>
      <vt:lpstr>Office Theme</vt:lpstr>
      <vt:lpstr>SNS PPU CRYOMODULE FDR</vt:lpstr>
      <vt:lpstr>Outline</vt:lpstr>
      <vt:lpstr>Introduction</vt:lpstr>
      <vt:lpstr>Cavity Information</vt:lpstr>
      <vt:lpstr>Tuner Requirements</vt:lpstr>
      <vt:lpstr>Tuner Operation</vt:lpstr>
      <vt:lpstr>Tuner Operation</vt:lpstr>
      <vt:lpstr>Tuner Operation</vt:lpstr>
      <vt:lpstr>Motor and Harmonic Drive</vt:lpstr>
      <vt:lpstr>PDR Comments/Recommendations</vt:lpstr>
      <vt:lpstr>Tuner Installation</vt:lpstr>
      <vt:lpstr>Tuner Installation</vt:lpstr>
      <vt:lpstr>SNS Tuner Development, Testing and Operation</vt:lpstr>
      <vt:lpstr>SNS PPU Tuner Testing</vt:lpstr>
      <vt:lpstr>Testing Justification</vt:lpstr>
      <vt:lpstr>Procurement Plan </vt:lpstr>
      <vt:lpstr>Current Status</vt:lpstr>
      <vt:lpstr>Questions?</vt:lpstr>
      <vt:lpstr>Back-up</vt:lpstr>
      <vt:lpstr>SNS and SNS-PPU Tuner Differences</vt:lpstr>
      <vt:lpstr>SNS and SNS-PPU Tuner Differences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Mark Wiseman</cp:lastModifiedBy>
  <cp:revision>45</cp:revision>
  <cp:lastPrinted>2019-05-10T15:23:35Z</cp:lastPrinted>
  <dcterms:created xsi:type="dcterms:W3CDTF">2018-02-23T14:29:02Z</dcterms:created>
  <dcterms:modified xsi:type="dcterms:W3CDTF">2019-06-07T11:30:27Z</dcterms:modified>
</cp:coreProperties>
</file>