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56" r:id="rId2"/>
    <p:sldId id="257" r:id="rId3"/>
    <p:sldId id="283" r:id="rId4"/>
    <p:sldId id="268" r:id="rId5"/>
    <p:sldId id="277" r:id="rId6"/>
    <p:sldId id="278" r:id="rId7"/>
    <p:sldId id="282" r:id="rId8"/>
    <p:sldId id="269" r:id="rId9"/>
    <p:sldId id="273" r:id="rId10"/>
    <p:sldId id="281" r:id="rId11"/>
    <p:sldId id="272" r:id="rId12"/>
    <p:sldId id="271" r:id="rId13"/>
    <p:sldId id="275" r:id="rId14"/>
    <p:sldId id="276" r:id="rId15"/>
    <p:sldId id="286" r:id="rId16"/>
    <p:sldId id="284" r:id="rId17"/>
    <p:sldId id="292" r:id="rId18"/>
    <p:sldId id="285" r:id="rId19"/>
    <p:sldId id="291" r:id="rId20"/>
    <p:sldId id="293" r:id="rId21"/>
    <p:sldId id="288" r:id="rId22"/>
    <p:sldId id="289" r:id="rId23"/>
    <p:sldId id="274" r:id="rId24"/>
    <p:sldId id="270" r:id="rId25"/>
    <p:sldId id="290" r:id="rId26"/>
    <p:sldId id="266" r:id="rId2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6408" autoAdjust="0"/>
  </p:normalViewPr>
  <p:slideViewPr>
    <p:cSldViewPr snapToGrid="0" snapToObjects="1">
      <p:cViewPr>
        <p:scale>
          <a:sx n="80" d="100"/>
          <a:sy n="80" d="100"/>
        </p:scale>
        <p:origin x="668" y="-47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2915" cy="466417"/>
          </a:xfrm>
          <a:prstGeom prst="rect">
            <a:avLst/>
          </a:prstGeom>
        </p:spPr>
        <p:txBody>
          <a:bodyPr vert="horz" lIns="92365" tIns="46182" rIns="92365" bIns="46182" rtlCol="0"/>
          <a:lstStyle>
            <a:lvl1pPr algn="l">
              <a:defRPr sz="1200"/>
            </a:lvl1pPr>
          </a:lstStyle>
          <a:p>
            <a:endParaRPr lang="en-US" dirty="0"/>
          </a:p>
        </p:txBody>
      </p:sp>
      <p:sp>
        <p:nvSpPr>
          <p:cNvPr id="3" name="Date Placeholder 2"/>
          <p:cNvSpPr>
            <a:spLocks noGrp="1"/>
          </p:cNvSpPr>
          <p:nvPr>
            <p:ph type="dt" sz="quarter" idx="1"/>
          </p:nvPr>
        </p:nvSpPr>
        <p:spPr>
          <a:xfrm>
            <a:off x="3978581" y="2"/>
            <a:ext cx="3042915" cy="466417"/>
          </a:xfrm>
          <a:prstGeom prst="rect">
            <a:avLst/>
          </a:prstGeom>
        </p:spPr>
        <p:txBody>
          <a:bodyPr vert="horz" lIns="92365" tIns="46182" rIns="92365" bIns="46182" rtlCol="0"/>
          <a:lstStyle>
            <a:lvl1pPr algn="r">
              <a:defRPr sz="1200"/>
            </a:lvl1pPr>
          </a:lstStyle>
          <a:p>
            <a:fld id="{CE711245-61FA-4E48-AD87-5DC172DCDA08}" type="datetimeFigureOut">
              <a:rPr lang="en-US" smtClean="0"/>
              <a:t>6/9/2019</a:t>
            </a:fld>
            <a:endParaRPr lang="en-US" dirty="0"/>
          </a:p>
        </p:txBody>
      </p:sp>
      <p:sp>
        <p:nvSpPr>
          <p:cNvPr id="4" name="Footer Placeholder 3"/>
          <p:cNvSpPr>
            <a:spLocks noGrp="1"/>
          </p:cNvSpPr>
          <p:nvPr>
            <p:ph type="ftr" sz="quarter" idx="2"/>
          </p:nvPr>
        </p:nvSpPr>
        <p:spPr>
          <a:xfrm>
            <a:off x="1" y="8842684"/>
            <a:ext cx="3042915" cy="466416"/>
          </a:xfrm>
          <a:prstGeom prst="rect">
            <a:avLst/>
          </a:prstGeom>
        </p:spPr>
        <p:txBody>
          <a:bodyPr vert="horz" lIns="92365" tIns="46182" rIns="92365" bIns="461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581" y="8842684"/>
            <a:ext cx="3042915" cy="466416"/>
          </a:xfrm>
          <a:prstGeom prst="rect">
            <a:avLst/>
          </a:prstGeom>
        </p:spPr>
        <p:txBody>
          <a:bodyPr vert="horz" lIns="92365" tIns="46182" rIns="92365" bIns="46182" rtlCol="0" anchor="b"/>
          <a:lstStyle>
            <a:lvl1pPr algn="r">
              <a:defRPr sz="1200"/>
            </a:lvl1pPr>
          </a:lstStyle>
          <a:p>
            <a:fld id="{71EEE65D-1223-455F-93FC-11257411E17B}" type="slidenum">
              <a:rPr lang="en-US" smtClean="0"/>
              <a:t>‹#›</a:t>
            </a:fld>
            <a:endParaRPr lang="en-US" dirty="0"/>
          </a:p>
        </p:txBody>
      </p:sp>
    </p:spTree>
    <p:extLst>
      <p:ext uri="{BB962C8B-B14F-4D97-AF65-F5344CB8AC3E}">
        <p14:creationId xmlns:p14="http://schemas.microsoft.com/office/powerpoint/2010/main" val="3428455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7071"/>
          </a:xfrm>
          <a:prstGeom prst="rect">
            <a:avLst/>
          </a:prstGeom>
        </p:spPr>
        <p:txBody>
          <a:bodyPr vert="horz" lIns="93316" tIns="46658" rIns="93316" bIns="46658" rtlCol="0"/>
          <a:lstStyle>
            <a:lvl1pPr algn="l">
              <a:defRPr sz="1200"/>
            </a:lvl1pPr>
          </a:lstStyle>
          <a:p>
            <a:endParaRPr lang="en-US" dirty="0"/>
          </a:p>
        </p:txBody>
      </p:sp>
      <p:sp>
        <p:nvSpPr>
          <p:cNvPr id="3" name="Date Placeholder 2"/>
          <p:cNvSpPr>
            <a:spLocks noGrp="1"/>
          </p:cNvSpPr>
          <p:nvPr>
            <p:ph type="dt" idx="1"/>
          </p:nvPr>
        </p:nvSpPr>
        <p:spPr>
          <a:xfrm>
            <a:off x="3978133" y="2"/>
            <a:ext cx="3043343" cy="467071"/>
          </a:xfrm>
          <a:prstGeom prst="rect">
            <a:avLst/>
          </a:prstGeom>
        </p:spPr>
        <p:txBody>
          <a:bodyPr vert="horz" lIns="93316" tIns="46658" rIns="93316" bIns="46658" rtlCol="0"/>
          <a:lstStyle>
            <a:lvl1pPr algn="r">
              <a:defRPr sz="1200"/>
            </a:lvl1pPr>
          </a:lstStyle>
          <a:p>
            <a:fld id="{AF8F3527-BB28-884B-A511-C22C3DCF5453}" type="datetimeFigureOut">
              <a:rPr lang="en-US" smtClean="0"/>
              <a:t>6/9/2019</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6" tIns="46658" rIns="93316" bIns="46658"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6" tIns="46658" rIns="93316" bIns="4665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42031"/>
            <a:ext cx="3043343" cy="467070"/>
          </a:xfrm>
          <a:prstGeom prst="rect">
            <a:avLst/>
          </a:prstGeom>
        </p:spPr>
        <p:txBody>
          <a:bodyPr vert="horz" lIns="93316" tIns="46658" rIns="93316" bIns="4665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0"/>
          </a:xfrm>
          <a:prstGeom prst="rect">
            <a:avLst/>
          </a:prstGeom>
        </p:spPr>
        <p:txBody>
          <a:bodyPr vert="horz" lIns="93316" tIns="46658" rIns="93316" bIns="46658" rtlCol="0" anchor="b"/>
          <a:lstStyle>
            <a:lvl1pPr algn="r">
              <a:defRPr sz="1200"/>
            </a:lvl1pPr>
          </a:lstStyle>
          <a:p>
            <a:fld id="{FBBF1341-3AFE-B447-A831-9671D6A7009B}" type="slidenum">
              <a:rPr lang="en-US" smtClean="0"/>
              <a:t>‹#›</a:t>
            </a:fld>
            <a:endParaRPr lang="en-US" dirty="0"/>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800" b="1" cap="none" baseline="0">
                <a:latin typeface="Arial" charset="0"/>
              </a:defRPr>
            </a:lvl1pPr>
          </a:lstStyle>
          <a:p>
            <a:r>
              <a:rPr lang="en-US" dirty="0" smtClean="0"/>
              <a:t>PROTON POWER UPGRADE (PPU) PROJECT</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dirty="0"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r>
              <a:rPr lang="en-US" smtClean="0"/>
              <a:t>June 10, 2019</a:t>
            </a:r>
            <a:endParaRPr lang="en-US" dirty="0"/>
          </a:p>
        </p:txBody>
      </p:sp>
      <p:pic>
        <p:nvPicPr>
          <p:cNvPr id="7" name="Picture 6"/>
          <p:cNvPicPr>
            <a:picLocks noChangeAspect="1"/>
          </p:cNvPicPr>
          <p:nvPr userDrawn="1"/>
        </p:nvPicPr>
        <p:blipFill>
          <a:blip r:embed="rId8"/>
          <a:stretch>
            <a:fillRect/>
          </a:stretch>
        </p:blipFill>
        <p:spPr>
          <a:xfrm>
            <a:off x="2802707" y="6422484"/>
            <a:ext cx="3407959" cy="34750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1127" y="2989447"/>
            <a:ext cx="3225064" cy="3292125"/>
          </a:xfrm>
          <a:prstGeom prst="rect">
            <a:avLst/>
          </a:prstGeom>
        </p:spPr>
      </p:pic>
      <p:pic>
        <p:nvPicPr>
          <p:cNvPr id="4" name="Picture 3"/>
          <p:cNvPicPr>
            <a:picLocks noChangeAspect="1"/>
          </p:cNvPicPr>
          <p:nvPr userDrawn="1"/>
        </p:nvPicPr>
        <p:blipFill>
          <a:blip r:embed="rId4"/>
          <a:stretch>
            <a:fillRect/>
          </a:stretch>
        </p:blipFill>
        <p:spPr>
          <a:xfrm>
            <a:off x="0" y="0"/>
            <a:ext cx="9144000" cy="1282700"/>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97838" y="6307136"/>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99991" y="1725953"/>
            <a:ext cx="4236099" cy="3821639"/>
          </a:xfrm>
          <a:solidFill>
            <a:schemeClr val="accent2"/>
          </a:solidFill>
        </p:spPr>
        <p:txBody>
          <a:bodyPr/>
          <a:lstStyle/>
          <a:p>
            <a:r>
              <a:rPr lang="en-US" dirty="0"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Slide Number Placeholder 5"/>
          <p:cNvSpPr txBox="1">
            <a:spLocks/>
          </p:cNvSpPr>
          <p:nvPr userDrawn="1"/>
        </p:nvSpPr>
        <p:spPr>
          <a:xfrm>
            <a:off x="4303921" y="647814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a:t>
            </a:fld>
            <a:endParaRPr lang="en-US" dirty="0"/>
          </a:p>
        </p:txBody>
      </p:sp>
      <p:pic>
        <p:nvPicPr>
          <p:cNvPr id="17" name="Picture 16"/>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8638" y="6434800"/>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stretch>
            <a:fillRect/>
          </a:stretch>
        </p:blipFill>
        <p:spPr>
          <a:xfrm>
            <a:off x="308919" y="6430343"/>
            <a:ext cx="3407959" cy="34750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dirty="0" smtClean="0"/>
              <a:t>Click icon to add picture</a:t>
            </a:r>
            <a:endParaRPr lang="en-US" dirty="0"/>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dirty="0" smtClean="0"/>
              <a:t>Click icon to add picture</a:t>
            </a:r>
            <a:endParaRPr lang="en-US" dirty="0"/>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dirty="0"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dirty="0" smtClean="0"/>
              <a:t>Click icon to add picture</a:t>
            </a:r>
            <a:endParaRPr lang="en-US" dirty="0"/>
          </a:p>
        </p:txBody>
      </p:sp>
      <p:pic>
        <p:nvPicPr>
          <p:cNvPr id="12" name="Pictur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20" y="3439833"/>
            <a:ext cx="4048478"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9" y="983116"/>
            <a:ext cx="4048478"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dirty="0" smtClean="0"/>
              <a:t>Click icon to add picture</a:t>
            </a:r>
            <a:endParaRPr lang="en-US" dirty="0"/>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9"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dirty="0" smtClean="0"/>
              <a:t>Click icon to add picture</a:t>
            </a:r>
            <a:endParaRPr lang="en-US" dirty="0"/>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dirty="0" smtClean="0"/>
              <a:t>Click icon to add picture</a:t>
            </a:r>
            <a:endParaRPr lang="en-US" dirty="0"/>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8918" y="6445663"/>
            <a:ext cx="3405505" cy="346710"/>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June 10, 2019</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85" y="505595"/>
            <a:ext cx="8622771" cy="617838"/>
          </a:xfrm>
        </p:spPr>
        <p:txBody>
          <a:bodyPr/>
          <a:lstStyle/>
          <a:p>
            <a:r>
              <a:rPr lang="en-US" sz="4000" dirty="0"/>
              <a:t>SNS PPU CRYOMODULE F</a:t>
            </a:r>
            <a:r>
              <a:rPr lang="en-US" sz="4000" dirty="0" smtClean="0"/>
              <a:t>DR</a:t>
            </a:r>
            <a:endParaRPr lang="en-US" sz="4000" dirty="0"/>
          </a:p>
        </p:txBody>
      </p:sp>
      <p:sp>
        <p:nvSpPr>
          <p:cNvPr id="3" name="Subtitle 2"/>
          <p:cNvSpPr>
            <a:spLocks noGrp="1"/>
          </p:cNvSpPr>
          <p:nvPr>
            <p:ph type="subTitle" idx="1"/>
          </p:nvPr>
        </p:nvSpPr>
        <p:spPr>
          <a:xfrm>
            <a:off x="332386" y="1720792"/>
            <a:ext cx="5620941" cy="3246671"/>
          </a:xfrm>
        </p:spPr>
        <p:txBody>
          <a:bodyPr/>
          <a:lstStyle/>
          <a:p>
            <a:r>
              <a:rPr lang="en-US" dirty="0" smtClean="0"/>
              <a:t>SNS PPU Cryomodule Design Overview</a:t>
            </a:r>
            <a:endParaRPr lang="en-US" dirty="0"/>
          </a:p>
        </p:txBody>
      </p:sp>
      <p:sp>
        <p:nvSpPr>
          <p:cNvPr id="5" name="Text Placeholder 4"/>
          <p:cNvSpPr>
            <a:spLocks noGrp="1"/>
          </p:cNvSpPr>
          <p:nvPr>
            <p:ph type="body" sz="quarter" idx="14"/>
          </p:nvPr>
        </p:nvSpPr>
        <p:spPr/>
        <p:txBody>
          <a:bodyPr/>
          <a:lstStyle/>
          <a:p>
            <a:r>
              <a:rPr lang="en-US" dirty="0" smtClean="0"/>
              <a:t>Mark Wiseman</a:t>
            </a:r>
            <a:endParaRPr lang="en-US" dirty="0"/>
          </a:p>
        </p:txBody>
      </p:sp>
      <p:sp>
        <p:nvSpPr>
          <p:cNvPr id="6" name="Date Placeholder 5"/>
          <p:cNvSpPr>
            <a:spLocks noGrp="1"/>
          </p:cNvSpPr>
          <p:nvPr>
            <p:ph type="dt" sz="half" idx="15"/>
          </p:nvPr>
        </p:nvSpPr>
        <p:spPr>
          <a:xfrm>
            <a:off x="333243" y="5611326"/>
            <a:ext cx="3127133" cy="365125"/>
          </a:xfrm>
        </p:spPr>
        <p:txBody>
          <a:bodyPr/>
          <a:lstStyle/>
          <a:p>
            <a:r>
              <a:rPr lang="en-US" sz="1600" b="1" smtClean="0"/>
              <a:t>June 10, 2019</a:t>
            </a:r>
            <a:endParaRPr lang="en-US" sz="1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1662" y="2377208"/>
            <a:ext cx="5513954" cy="3070020"/>
          </a:xfrm>
          <a:prstGeom prst="rect">
            <a:avLst/>
          </a:prstGeom>
        </p:spPr>
      </p:pic>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Helium Circuits  (P&amp;ID  109100501-R8U 8200 P001)</a:t>
            </a:r>
            <a:endParaRPr lang="en-US" dirty="0"/>
          </a:p>
        </p:txBody>
      </p:sp>
      <p:sp>
        <p:nvSpPr>
          <p:cNvPr id="3" name="Content Placeholder 2"/>
          <p:cNvSpPr>
            <a:spLocks noGrp="1"/>
          </p:cNvSpPr>
          <p:nvPr>
            <p:ph idx="1"/>
          </p:nvPr>
        </p:nvSpPr>
        <p:spPr>
          <a:xfrm>
            <a:off x="262697" y="806088"/>
            <a:ext cx="8464378" cy="513829"/>
          </a:xfrm>
        </p:spPr>
        <p:txBody>
          <a:bodyPr>
            <a:normAutofit/>
          </a:bodyPr>
          <a:lstStyle/>
          <a:p>
            <a:pPr marL="0" indent="0">
              <a:buNone/>
            </a:pPr>
            <a:r>
              <a:rPr lang="en-US" sz="2000" dirty="0" smtClean="0"/>
              <a:t>Simplified Version</a:t>
            </a:r>
            <a:endParaRPr lang="en-US" sz="2000" dirty="0"/>
          </a:p>
        </p:txBody>
      </p:sp>
      <p:grpSp>
        <p:nvGrpSpPr>
          <p:cNvPr id="6" name="Group 5"/>
          <p:cNvGrpSpPr/>
          <p:nvPr/>
        </p:nvGrpSpPr>
        <p:grpSpPr>
          <a:xfrm>
            <a:off x="288981" y="1319917"/>
            <a:ext cx="8474664" cy="4883319"/>
            <a:chOff x="288981" y="1319917"/>
            <a:chExt cx="8474664" cy="4883319"/>
          </a:xfrm>
        </p:grpSpPr>
        <p:grpSp>
          <p:nvGrpSpPr>
            <p:cNvPr id="70" name="Group 69"/>
            <p:cNvGrpSpPr/>
            <p:nvPr/>
          </p:nvGrpSpPr>
          <p:grpSpPr>
            <a:xfrm>
              <a:off x="288981" y="1319917"/>
              <a:ext cx="8474664" cy="4883319"/>
              <a:chOff x="288981" y="1319917"/>
              <a:chExt cx="8474664" cy="4883319"/>
            </a:xfrm>
          </p:grpSpPr>
          <p:grpSp>
            <p:nvGrpSpPr>
              <p:cNvPr id="55" name="Group 54"/>
              <p:cNvGrpSpPr/>
              <p:nvPr/>
            </p:nvGrpSpPr>
            <p:grpSpPr>
              <a:xfrm>
                <a:off x="292183" y="1319917"/>
                <a:ext cx="8213956" cy="4883319"/>
                <a:chOff x="292183" y="1319917"/>
                <a:chExt cx="8213956" cy="4883319"/>
              </a:xfrm>
            </p:grpSpPr>
            <p:pic>
              <p:nvPicPr>
                <p:cNvPr id="19" name="Picture 18"/>
                <p:cNvPicPr>
                  <a:picLocks noChangeAspect="1"/>
                </p:cNvPicPr>
                <p:nvPr/>
              </p:nvPicPr>
              <p:blipFill>
                <a:blip r:embed="rId2"/>
                <a:stretch>
                  <a:fillRect/>
                </a:stretch>
              </p:blipFill>
              <p:spPr>
                <a:xfrm>
                  <a:off x="1074733" y="1319917"/>
                  <a:ext cx="6840305" cy="4883319"/>
                </a:xfrm>
                <a:prstGeom prst="rect">
                  <a:avLst/>
                </a:prstGeom>
              </p:spPr>
            </p:pic>
            <p:sp>
              <p:nvSpPr>
                <p:cNvPr id="42" name="TextBox 41"/>
                <p:cNvSpPr txBox="1"/>
                <p:nvPr/>
              </p:nvSpPr>
              <p:spPr>
                <a:xfrm>
                  <a:off x="769654" y="3119421"/>
                  <a:ext cx="416257" cy="369332"/>
                </a:xfrm>
                <a:prstGeom prst="rect">
                  <a:avLst/>
                </a:prstGeom>
                <a:solidFill>
                  <a:schemeClr val="bg1"/>
                </a:solidFill>
              </p:spPr>
              <p:txBody>
                <a:bodyPr wrap="square" rtlCol="0">
                  <a:spAutoFit/>
                </a:bodyPr>
                <a:lstStyle/>
                <a:p>
                  <a:r>
                    <a:rPr lang="en-US" sz="900" dirty="0" smtClean="0"/>
                    <a:t>185 PSIG</a:t>
                  </a:r>
                  <a:endParaRPr lang="en-US" sz="900" dirty="0"/>
                </a:p>
              </p:txBody>
            </p:sp>
            <p:sp>
              <p:nvSpPr>
                <p:cNvPr id="43" name="TextBox 42"/>
                <p:cNvSpPr txBox="1"/>
                <p:nvPr/>
              </p:nvSpPr>
              <p:spPr>
                <a:xfrm>
                  <a:off x="7756589" y="4143641"/>
                  <a:ext cx="709994" cy="230832"/>
                </a:xfrm>
                <a:prstGeom prst="rect">
                  <a:avLst/>
                </a:prstGeom>
                <a:noFill/>
              </p:spPr>
              <p:txBody>
                <a:bodyPr wrap="square" rtlCol="0">
                  <a:spAutoFit/>
                </a:bodyPr>
                <a:lstStyle/>
                <a:p>
                  <a:r>
                    <a:rPr lang="en-US" sz="900" dirty="0" smtClean="0"/>
                    <a:t>60 PSIA</a:t>
                  </a:r>
                  <a:endParaRPr lang="en-US" sz="900" dirty="0"/>
                </a:p>
              </p:txBody>
            </p:sp>
            <p:sp>
              <p:nvSpPr>
                <p:cNvPr id="44" name="TextBox 43"/>
                <p:cNvSpPr txBox="1"/>
                <p:nvPr/>
              </p:nvSpPr>
              <p:spPr>
                <a:xfrm>
                  <a:off x="7720349" y="3511551"/>
                  <a:ext cx="499768" cy="369332"/>
                </a:xfrm>
                <a:prstGeom prst="rect">
                  <a:avLst/>
                </a:prstGeom>
                <a:solidFill>
                  <a:schemeClr val="bg1"/>
                </a:solidFill>
              </p:spPr>
              <p:txBody>
                <a:bodyPr wrap="square" rtlCol="0">
                  <a:spAutoFit/>
                </a:bodyPr>
                <a:lstStyle/>
                <a:p>
                  <a:r>
                    <a:rPr lang="en-US" sz="900" dirty="0" smtClean="0"/>
                    <a:t>17 PSID</a:t>
                  </a:r>
                  <a:endParaRPr lang="en-US" sz="900" dirty="0"/>
                </a:p>
              </p:txBody>
            </p:sp>
            <p:cxnSp>
              <p:nvCxnSpPr>
                <p:cNvPr id="45" name="Straight Arrow Connector 44"/>
                <p:cNvCxnSpPr/>
                <p:nvPr/>
              </p:nvCxnSpPr>
              <p:spPr>
                <a:xfrm flipH="1" flipV="1">
                  <a:off x="6932428" y="3256412"/>
                  <a:ext cx="863718" cy="955771"/>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4" idx="1"/>
                </p:cNvCxnSpPr>
                <p:nvPr/>
              </p:nvCxnSpPr>
              <p:spPr>
                <a:xfrm flipH="1" flipV="1">
                  <a:off x="7167917" y="3216847"/>
                  <a:ext cx="552432" cy="479370"/>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854080" y="2804687"/>
                  <a:ext cx="652059" cy="646331"/>
                </a:xfrm>
                <a:prstGeom prst="rect">
                  <a:avLst/>
                </a:prstGeom>
                <a:solidFill>
                  <a:schemeClr val="bg1"/>
                </a:solidFill>
              </p:spPr>
              <p:txBody>
                <a:bodyPr wrap="square" rtlCol="0">
                  <a:spAutoFit/>
                </a:bodyPr>
                <a:lstStyle/>
                <a:p>
                  <a:r>
                    <a:rPr lang="en-US" sz="1200" dirty="0" smtClean="0"/>
                    <a:t>Cool down valve</a:t>
                  </a:r>
                  <a:endParaRPr lang="en-US" sz="1200" dirty="0"/>
                </a:p>
              </p:txBody>
            </p:sp>
            <p:cxnSp>
              <p:nvCxnSpPr>
                <p:cNvPr id="48" name="Straight Arrow Connector 47"/>
                <p:cNvCxnSpPr>
                  <a:stCxn id="47" idx="1"/>
                </p:cNvCxnSpPr>
                <p:nvPr/>
              </p:nvCxnSpPr>
              <p:spPr>
                <a:xfrm flipH="1" flipV="1">
                  <a:off x="7389628" y="3106958"/>
                  <a:ext cx="464452" cy="2089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5551" y="4008521"/>
                  <a:ext cx="683185" cy="461665"/>
                </a:xfrm>
                <a:prstGeom prst="rect">
                  <a:avLst/>
                </a:prstGeom>
                <a:solidFill>
                  <a:schemeClr val="bg1"/>
                </a:solidFill>
              </p:spPr>
              <p:txBody>
                <a:bodyPr wrap="square" rtlCol="0">
                  <a:spAutoFit/>
                </a:bodyPr>
                <a:lstStyle/>
                <a:p>
                  <a:r>
                    <a:rPr lang="en-US" sz="1200" dirty="0" smtClean="0"/>
                    <a:t>Primary JT valve</a:t>
                  </a:r>
                  <a:endParaRPr lang="en-US" sz="1200" dirty="0"/>
                </a:p>
              </p:txBody>
            </p:sp>
            <p:sp>
              <p:nvSpPr>
                <p:cNvPr id="50" name="TextBox 49"/>
                <p:cNvSpPr txBox="1"/>
                <p:nvPr/>
              </p:nvSpPr>
              <p:spPr>
                <a:xfrm>
                  <a:off x="292183" y="2481522"/>
                  <a:ext cx="829920" cy="646331"/>
                </a:xfrm>
                <a:prstGeom prst="rect">
                  <a:avLst/>
                </a:prstGeom>
                <a:solidFill>
                  <a:schemeClr val="bg1"/>
                </a:solidFill>
              </p:spPr>
              <p:txBody>
                <a:bodyPr wrap="square" rtlCol="0">
                  <a:spAutoFit/>
                </a:bodyPr>
                <a:lstStyle/>
                <a:p>
                  <a:r>
                    <a:rPr lang="en-US" sz="1200" dirty="0" smtClean="0"/>
                    <a:t>FPC circuit control valve</a:t>
                  </a:r>
                  <a:endParaRPr lang="en-US" sz="1200" dirty="0"/>
                </a:p>
              </p:txBody>
            </p:sp>
            <p:cxnSp>
              <p:nvCxnSpPr>
                <p:cNvPr id="51" name="Straight Arrow Connector 50"/>
                <p:cNvCxnSpPr/>
                <p:nvPr/>
              </p:nvCxnSpPr>
              <p:spPr>
                <a:xfrm>
                  <a:off x="977782" y="2929584"/>
                  <a:ext cx="819172" cy="189837"/>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6761" y="4239354"/>
                  <a:ext cx="786628" cy="39406"/>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288981" y="1600854"/>
                <a:ext cx="829920" cy="461665"/>
              </a:xfrm>
              <a:prstGeom prst="rect">
                <a:avLst/>
              </a:prstGeom>
              <a:solidFill>
                <a:schemeClr val="bg1"/>
              </a:solidFill>
            </p:spPr>
            <p:txBody>
              <a:bodyPr wrap="square" rtlCol="0">
                <a:spAutoFit/>
              </a:bodyPr>
              <a:lstStyle/>
              <a:p>
                <a:r>
                  <a:rPr lang="en-US" sz="1200" dirty="0" smtClean="0"/>
                  <a:t>Primary Supply</a:t>
                </a:r>
                <a:endParaRPr lang="en-US" sz="1200" dirty="0"/>
              </a:p>
            </p:txBody>
          </p:sp>
          <p:cxnSp>
            <p:nvCxnSpPr>
              <p:cNvPr id="59" name="Straight Arrow Connector 58"/>
              <p:cNvCxnSpPr/>
              <p:nvPr/>
            </p:nvCxnSpPr>
            <p:spPr>
              <a:xfrm>
                <a:off x="900489" y="1889634"/>
                <a:ext cx="715660" cy="46277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28399" y="4970758"/>
                <a:ext cx="829920" cy="461665"/>
              </a:xfrm>
              <a:prstGeom prst="rect">
                <a:avLst/>
              </a:prstGeom>
              <a:solidFill>
                <a:schemeClr val="bg1"/>
              </a:solidFill>
            </p:spPr>
            <p:txBody>
              <a:bodyPr wrap="square" rtlCol="0">
                <a:spAutoFit/>
              </a:bodyPr>
              <a:lstStyle/>
              <a:p>
                <a:r>
                  <a:rPr lang="en-US" sz="1200" dirty="0" smtClean="0"/>
                  <a:t>Shield Circuit</a:t>
                </a:r>
                <a:endParaRPr lang="en-US" sz="1200" dirty="0"/>
              </a:p>
            </p:txBody>
          </p:sp>
          <p:cxnSp>
            <p:nvCxnSpPr>
              <p:cNvPr id="62" name="Straight Arrow Connector 61"/>
              <p:cNvCxnSpPr/>
              <p:nvPr/>
            </p:nvCxnSpPr>
            <p:spPr>
              <a:xfrm flipV="1">
                <a:off x="977782" y="4778829"/>
                <a:ext cx="409586" cy="322869"/>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11586" y="2221062"/>
                <a:ext cx="652059" cy="461665"/>
              </a:xfrm>
              <a:prstGeom prst="rect">
                <a:avLst/>
              </a:prstGeom>
              <a:solidFill>
                <a:schemeClr val="bg1"/>
              </a:solidFill>
            </p:spPr>
            <p:txBody>
              <a:bodyPr wrap="square" rtlCol="0">
                <a:spAutoFit/>
              </a:bodyPr>
              <a:lstStyle/>
              <a:p>
                <a:r>
                  <a:rPr lang="en-US" sz="1200" dirty="0" smtClean="0"/>
                  <a:t>2K Return</a:t>
                </a:r>
                <a:endParaRPr lang="en-US" sz="1200" dirty="0"/>
              </a:p>
            </p:txBody>
          </p:sp>
          <p:cxnSp>
            <p:nvCxnSpPr>
              <p:cNvPr id="68" name="Straight Arrow Connector 67"/>
              <p:cNvCxnSpPr/>
              <p:nvPr/>
            </p:nvCxnSpPr>
            <p:spPr>
              <a:xfrm flipH="1">
                <a:off x="6667500" y="2434893"/>
                <a:ext cx="1444086" cy="440635"/>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616149" y="4669036"/>
              <a:ext cx="445733" cy="92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1840030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1998" y="2732209"/>
            <a:ext cx="8652197" cy="3680067"/>
            <a:chOff x="71998" y="2667682"/>
            <a:chExt cx="8652197" cy="3680067"/>
          </a:xfrm>
        </p:grpSpPr>
        <p:pic>
          <p:nvPicPr>
            <p:cNvPr id="6" name="Picture 2" descr="M:\srfdpt\Henry-2010\SNS PPU\images 31jan19\cold mass1.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6" r="1662"/>
            <a:stretch/>
          </p:blipFill>
          <p:spPr bwMode="auto">
            <a:xfrm>
              <a:off x="599098" y="2860765"/>
              <a:ext cx="8125097" cy="197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srfdpt\Henry-2010\SNS PPU\images 31jan19\cold mass2.JPG"/>
            <p:cNvPicPr>
              <a:picLocks noChangeAspect="1" noChangeArrowheads="1"/>
            </p:cNvPicPr>
            <p:nvPr/>
          </p:nvPicPr>
          <p:blipFill rotWithShape="1">
            <a:blip r:embed="rId3">
              <a:extLst>
                <a:ext uri="{28A0092B-C50C-407E-A947-70E740481C1C}">
                  <a14:useLocalDpi xmlns:a14="http://schemas.microsoft.com/office/drawing/2010/main" val="0"/>
                </a:ext>
              </a:extLst>
            </a:blip>
            <a:srcRect l="3717" r="2443"/>
            <a:stretch/>
          </p:blipFill>
          <p:spPr bwMode="auto">
            <a:xfrm>
              <a:off x="531222" y="4550699"/>
              <a:ext cx="8133807" cy="1797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233760" y="4249077"/>
              <a:ext cx="1363393" cy="584775"/>
            </a:xfrm>
            <a:prstGeom prst="rect">
              <a:avLst/>
            </a:prstGeom>
            <a:noFill/>
          </p:spPr>
          <p:txBody>
            <a:bodyPr wrap="square" rtlCol="0">
              <a:spAutoFit/>
            </a:bodyPr>
            <a:lstStyle/>
            <a:p>
              <a:r>
                <a:rPr lang="en-US" sz="1600" dirty="0" smtClean="0"/>
                <a:t>FPC vacuum bellows</a:t>
              </a:r>
              <a:endParaRPr lang="en-US" sz="1600" dirty="0"/>
            </a:p>
          </p:txBody>
        </p:sp>
        <p:cxnSp>
          <p:nvCxnSpPr>
            <p:cNvPr id="9" name="Straight Arrow Connector 8"/>
            <p:cNvCxnSpPr/>
            <p:nvPr/>
          </p:nvCxnSpPr>
          <p:spPr>
            <a:xfrm flipH="1" flipV="1">
              <a:off x="6936272" y="4332494"/>
              <a:ext cx="332521" cy="2397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1998" y="4437454"/>
              <a:ext cx="1089233" cy="584775"/>
            </a:xfrm>
            <a:prstGeom prst="rect">
              <a:avLst/>
            </a:prstGeom>
            <a:noFill/>
          </p:spPr>
          <p:txBody>
            <a:bodyPr wrap="square" rtlCol="0">
              <a:spAutoFit/>
            </a:bodyPr>
            <a:lstStyle/>
            <a:p>
              <a:r>
                <a:rPr lang="en-US" sz="1600" dirty="0" smtClean="0"/>
                <a:t>Magnetic shield</a:t>
              </a:r>
              <a:endParaRPr lang="en-US" sz="1600" dirty="0"/>
            </a:p>
          </p:txBody>
        </p:sp>
        <p:cxnSp>
          <p:nvCxnSpPr>
            <p:cNvPr id="11" name="Straight Arrow Connector 10"/>
            <p:cNvCxnSpPr/>
            <p:nvPr/>
          </p:nvCxnSpPr>
          <p:spPr>
            <a:xfrm>
              <a:off x="1093896" y="4672759"/>
              <a:ext cx="458375" cy="2868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45701" y="2667682"/>
              <a:ext cx="1741833" cy="338554"/>
            </a:xfrm>
            <a:prstGeom prst="rect">
              <a:avLst/>
            </a:prstGeom>
            <a:noFill/>
          </p:spPr>
          <p:txBody>
            <a:bodyPr wrap="square" rtlCol="0">
              <a:spAutoFit/>
            </a:bodyPr>
            <a:lstStyle/>
            <a:p>
              <a:r>
                <a:rPr lang="en-US" sz="1600" dirty="0" smtClean="0"/>
                <a:t>Header bellows</a:t>
              </a:r>
              <a:endParaRPr lang="en-US" sz="1600" dirty="0"/>
            </a:p>
          </p:txBody>
        </p:sp>
        <p:sp>
          <p:nvSpPr>
            <p:cNvPr id="16" name="TextBox 15"/>
            <p:cNvSpPr txBox="1"/>
            <p:nvPr/>
          </p:nvSpPr>
          <p:spPr>
            <a:xfrm>
              <a:off x="4114587" y="5976325"/>
              <a:ext cx="3396556" cy="338554"/>
            </a:xfrm>
            <a:prstGeom prst="rect">
              <a:avLst/>
            </a:prstGeom>
            <a:noFill/>
          </p:spPr>
          <p:txBody>
            <a:bodyPr wrap="square" rtlCol="0">
              <a:spAutoFit/>
            </a:bodyPr>
            <a:lstStyle/>
            <a:p>
              <a:r>
                <a:rPr lang="en-US" sz="1600" dirty="0" smtClean="0"/>
                <a:t>HX </a:t>
              </a:r>
              <a:r>
                <a:rPr lang="en-US" sz="1600" dirty="0"/>
                <a:t>s</a:t>
              </a:r>
              <a:r>
                <a:rPr lang="en-US" sz="1600" dirty="0" smtClean="0"/>
                <a:t>upply and return </a:t>
              </a:r>
              <a:r>
                <a:rPr lang="en-US" sz="1600" dirty="0"/>
                <a:t>h</a:t>
              </a:r>
              <a:r>
                <a:rPr lang="en-US" sz="1600" dirty="0" smtClean="0"/>
                <a:t>elium lines</a:t>
              </a:r>
              <a:endParaRPr lang="en-US" sz="1600" dirty="0"/>
            </a:p>
          </p:txBody>
        </p:sp>
        <p:cxnSp>
          <p:nvCxnSpPr>
            <p:cNvPr id="17" name="Straight Arrow Connector 16"/>
            <p:cNvCxnSpPr>
              <a:stCxn id="16" idx="1"/>
            </p:cNvCxnSpPr>
            <p:nvPr/>
          </p:nvCxnSpPr>
          <p:spPr>
            <a:xfrm flipH="1" flipV="1">
              <a:off x="3612293" y="5767435"/>
              <a:ext cx="502294" cy="3781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2"/>
            </p:cNvCxnSpPr>
            <p:nvPr/>
          </p:nvCxnSpPr>
          <p:spPr>
            <a:xfrm flipH="1">
              <a:off x="4635538" y="3006236"/>
              <a:ext cx="81080" cy="2563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08063" y="4181367"/>
              <a:ext cx="1815051" cy="338554"/>
            </a:xfrm>
            <a:prstGeom prst="rect">
              <a:avLst/>
            </a:prstGeom>
            <a:noFill/>
          </p:spPr>
          <p:txBody>
            <a:bodyPr wrap="square" rtlCol="0">
              <a:spAutoFit/>
            </a:bodyPr>
            <a:lstStyle/>
            <a:p>
              <a:r>
                <a:rPr lang="en-US" sz="1600" dirty="0" smtClean="0"/>
                <a:t>Coupler circuit</a:t>
              </a:r>
              <a:endParaRPr lang="en-US" sz="1600" dirty="0"/>
            </a:p>
          </p:txBody>
        </p:sp>
        <p:cxnSp>
          <p:nvCxnSpPr>
            <p:cNvPr id="29" name="Straight Arrow Connector 28"/>
            <p:cNvCxnSpPr/>
            <p:nvPr/>
          </p:nvCxnSpPr>
          <p:spPr>
            <a:xfrm flipH="1" flipV="1">
              <a:off x="2917371" y="3868551"/>
              <a:ext cx="651460" cy="4802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Cold Mass Assembly</a:t>
            </a:r>
            <a:endParaRPr lang="en-US" dirty="0"/>
          </a:p>
        </p:txBody>
      </p:sp>
      <p:sp>
        <p:nvSpPr>
          <p:cNvPr id="3" name="Content Placeholder 2"/>
          <p:cNvSpPr>
            <a:spLocks noGrp="1"/>
          </p:cNvSpPr>
          <p:nvPr>
            <p:ph idx="1"/>
          </p:nvPr>
        </p:nvSpPr>
        <p:spPr>
          <a:xfrm>
            <a:off x="308919" y="873500"/>
            <a:ext cx="6349333" cy="2284897"/>
          </a:xfrm>
        </p:spPr>
        <p:txBody>
          <a:bodyPr>
            <a:normAutofit fontScale="85000" lnSpcReduction="20000"/>
          </a:bodyPr>
          <a:lstStyle/>
          <a:p>
            <a:r>
              <a:rPr lang="en-US" dirty="0" smtClean="0"/>
              <a:t>2K header bellows and lower liquid level flex hoses between helium vessels</a:t>
            </a:r>
          </a:p>
          <a:p>
            <a:r>
              <a:rPr lang="en-US" dirty="0" smtClean="0"/>
              <a:t>~5k coupler circuit + HX supply and return lines</a:t>
            </a:r>
          </a:p>
          <a:p>
            <a:r>
              <a:rPr lang="en-US" dirty="0" smtClean="0"/>
              <a:t>FPC vacuum vessel bellows</a:t>
            </a:r>
          </a:p>
          <a:p>
            <a:r>
              <a:rPr lang="en-US" dirty="0" smtClean="0"/>
              <a:t>Tuners</a:t>
            </a:r>
          </a:p>
          <a:p>
            <a:r>
              <a:rPr lang="en-US" dirty="0" smtClean="0"/>
              <a:t>MLI (not shown)</a:t>
            </a:r>
          </a:p>
          <a:p>
            <a:r>
              <a:rPr lang="en-US" dirty="0" smtClean="0"/>
              <a:t>Cold magnetic shielding</a:t>
            </a:r>
          </a:p>
          <a:p>
            <a:pPr marL="0" indent="0">
              <a:buNone/>
            </a:pPr>
            <a:endParaRPr lang="en-US" dirty="0"/>
          </a:p>
        </p:txBody>
      </p:sp>
      <p:grpSp>
        <p:nvGrpSpPr>
          <p:cNvPr id="22" name="Group 21"/>
          <p:cNvGrpSpPr/>
          <p:nvPr/>
        </p:nvGrpSpPr>
        <p:grpSpPr>
          <a:xfrm>
            <a:off x="5821958" y="511798"/>
            <a:ext cx="3082345" cy="2646600"/>
            <a:chOff x="5821958" y="511798"/>
            <a:chExt cx="3082345" cy="2646600"/>
          </a:xfrm>
        </p:grpSpPr>
        <p:pic>
          <p:nvPicPr>
            <p:cNvPr id="4" name="Picture 3"/>
            <p:cNvPicPr>
              <a:picLocks noChangeAspect="1"/>
            </p:cNvPicPr>
            <p:nvPr/>
          </p:nvPicPr>
          <p:blipFill>
            <a:blip r:embed="rId4"/>
            <a:stretch>
              <a:fillRect/>
            </a:stretch>
          </p:blipFill>
          <p:spPr>
            <a:xfrm>
              <a:off x="6726128" y="511798"/>
              <a:ext cx="2178175" cy="2646600"/>
            </a:xfrm>
            <a:prstGeom prst="rect">
              <a:avLst/>
            </a:prstGeom>
          </p:spPr>
        </p:pic>
        <p:sp>
          <p:nvSpPr>
            <p:cNvPr id="26" name="TextBox 25"/>
            <p:cNvSpPr txBox="1"/>
            <p:nvPr/>
          </p:nvSpPr>
          <p:spPr>
            <a:xfrm>
              <a:off x="5821959" y="2523500"/>
              <a:ext cx="1363393" cy="338554"/>
            </a:xfrm>
            <a:prstGeom prst="rect">
              <a:avLst/>
            </a:prstGeom>
            <a:noFill/>
          </p:spPr>
          <p:txBody>
            <a:bodyPr wrap="square" rtlCol="0">
              <a:spAutoFit/>
            </a:bodyPr>
            <a:lstStyle/>
            <a:p>
              <a:r>
                <a:rPr lang="en-US" sz="1600" dirty="0"/>
                <a:t>F</a:t>
              </a:r>
              <a:r>
                <a:rPr lang="en-US" sz="1600" dirty="0" smtClean="0"/>
                <a:t>lex lines</a:t>
              </a:r>
              <a:endParaRPr lang="en-US" sz="1600" dirty="0"/>
            </a:p>
          </p:txBody>
        </p:sp>
        <p:cxnSp>
          <p:nvCxnSpPr>
            <p:cNvPr id="27" name="Straight Arrow Connector 26"/>
            <p:cNvCxnSpPr/>
            <p:nvPr/>
          </p:nvCxnSpPr>
          <p:spPr>
            <a:xfrm flipV="1">
              <a:off x="6915491" y="2455418"/>
              <a:ext cx="595652" cy="2156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21958" y="2059330"/>
              <a:ext cx="1363393" cy="338554"/>
            </a:xfrm>
            <a:prstGeom prst="rect">
              <a:avLst/>
            </a:prstGeom>
            <a:noFill/>
          </p:spPr>
          <p:txBody>
            <a:bodyPr wrap="square" rtlCol="0">
              <a:spAutoFit/>
            </a:bodyPr>
            <a:lstStyle/>
            <a:p>
              <a:r>
                <a:rPr lang="en-US" sz="1600" dirty="0" smtClean="0"/>
                <a:t>Tuner</a:t>
              </a:r>
              <a:endParaRPr lang="en-US" sz="1600" dirty="0"/>
            </a:p>
          </p:txBody>
        </p:sp>
        <p:cxnSp>
          <p:nvCxnSpPr>
            <p:cNvPr id="24" name="Straight Arrow Connector 23"/>
            <p:cNvCxnSpPr/>
            <p:nvPr/>
          </p:nvCxnSpPr>
          <p:spPr>
            <a:xfrm flipV="1">
              <a:off x="6589700" y="1709057"/>
              <a:ext cx="758157" cy="5069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325823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Frame and Thermal Shield Assembly</a:t>
            </a:r>
            <a:endParaRPr lang="en-US" dirty="0"/>
          </a:p>
        </p:txBody>
      </p:sp>
      <p:sp>
        <p:nvSpPr>
          <p:cNvPr id="3" name="Content Placeholder 2"/>
          <p:cNvSpPr>
            <a:spLocks noGrp="1"/>
          </p:cNvSpPr>
          <p:nvPr>
            <p:ph idx="1"/>
          </p:nvPr>
        </p:nvSpPr>
        <p:spPr>
          <a:xfrm>
            <a:off x="308919" y="966055"/>
            <a:ext cx="6396681" cy="2131942"/>
          </a:xfrm>
        </p:spPr>
        <p:txBody>
          <a:bodyPr/>
          <a:lstStyle/>
          <a:p>
            <a:r>
              <a:rPr lang="en-US" dirty="0" smtClean="0"/>
              <a:t>Thermal shield installed in spaceframe</a:t>
            </a:r>
          </a:p>
          <a:p>
            <a:r>
              <a:rPr lang="en-US" dirty="0" smtClean="0"/>
              <a:t>MLI (not shown)</a:t>
            </a:r>
          </a:p>
          <a:p>
            <a:r>
              <a:rPr lang="en-US" dirty="0" smtClean="0"/>
              <a:t>Cavity string aligned in space frame using nitronic rods</a:t>
            </a:r>
          </a:p>
          <a:p>
            <a:r>
              <a:rPr lang="en-US" dirty="0" smtClean="0"/>
              <a:t>Warm magnetic shield around space frame </a:t>
            </a:r>
            <a:endParaRPr lang="en-US" dirty="0"/>
          </a:p>
        </p:txBody>
      </p:sp>
      <p:pic>
        <p:nvPicPr>
          <p:cNvPr id="8" name="Picture 7"/>
          <p:cNvPicPr>
            <a:picLocks noChangeAspect="1"/>
          </p:cNvPicPr>
          <p:nvPr/>
        </p:nvPicPr>
        <p:blipFill>
          <a:blip r:embed="rId2"/>
          <a:stretch>
            <a:fillRect/>
          </a:stretch>
        </p:blipFill>
        <p:spPr>
          <a:xfrm>
            <a:off x="6345456" y="679987"/>
            <a:ext cx="2591028" cy="2501682"/>
          </a:xfrm>
          <a:prstGeom prst="rect">
            <a:avLst/>
          </a:prstGeom>
        </p:spPr>
      </p:pic>
      <p:cxnSp>
        <p:nvCxnSpPr>
          <p:cNvPr id="21" name="Straight Arrow Connector 20"/>
          <p:cNvCxnSpPr/>
          <p:nvPr/>
        </p:nvCxnSpPr>
        <p:spPr>
          <a:xfrm flipV="1">
            <a:off x="5778373" y="1899998"/>
            <a:ext cx="1237203" cy="12581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71998" y="2987470"/>
            <a:ext cx="8773041" cy="3459456"/>
            <a:chOff x="71998" y="2987470"/>
            <a:chExt cx="8773041" cy="3459456"/>
          </a:xfrm>
        </p:grpSpPr>
        <p:pic>
          <p:nvPicPr>
            <p:cNvPr id="6" name="Picture 3" descr="M:\srfdpt\Henry-2010\SNS PPU\images 31jan19\sf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38" y="3134553"/>
              <a:ext cx="8382001" cy="2044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M:\srfdpt\Henry-2010\SNS PPU\images 31jan19\sft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19" y="4604623"/>
              <a:ext cx="8467726" cy="1842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3758" y="3000526"/>
              <a:ext cx="1363393" cy="369332"/>
            </a:xfrm>
            <a:prstGeom prst="rect">
              <a:avLst/>
            </a:prstGeom>
            <a:noFill/>
          </p:spPr>
          <p:txBody>
            <a:bodyPr wrap="square" rtlCol="0">
              <a:spAutoFit/>
            </a:bodyPr>
            <a:lstStyle/>
            <a:p>
              <a:r>
                <a:rPr lang="en-US" dirty="0" smtClean="0"/>
                <a:t>Spaceframe</a:t>
              </a:r>
              <a:endParaRPr lang="en-US" dirty="0"/>
            </a:p>
          </p:txBody>
        </p:sp>
        <p:cxnSp>
          <p:nvCxnSpPr>
            <p:cNvPr id="10" name="Straight Arrow Connector 9"/>
            <p:cNvCxnSpPr/>
            <p:nvPr/>
          </p:nvCxnSpPr>
          <p:spPr>
            <a:xfrm>
              <a:off x="1507787" y="3369858"/>
              <a:ext cx="31128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87175" y="3008008"/>
              <a:ext cx="1661292" cy="369332"/>
            </a:xfrm>
            <a:prstGeom prst="rect">
              <a:avLst/>
            </a:prstGeom>
            <a:noFill/>
          </p:spPr>
          <p:txBody>
            <a:bodyPr wrap="square" rtlCol="0">
              <a:spAutoFit/>
            </a:bodyPr>
            <a:lstStyle/>
            <a:p>
              <a:r>
                <a:rPr lang="en-US" dirty="0" smtClean="0"/>
                <a:t>Nitronic </a:t>
              </a:r>
              <a:r>
                <a:rPr lang="en-US" dirty="0"/>
                <a:t>r</a:t>
              </a:r>
              <a:r>
                <a:rPr lang="en-US" dirty="0" smtClean="0"/>
                <a:t>ods</a:t>
              </a:r>
              <a:endParaRPr lang="en-US" dirty="0"/>
            </a:p>
          </p:txBody>
        </p:sp>
        <p:sp>
          <p:nvSpPr>
            <p:cNvPr id="14" name="TextBox 13"/>
            <p:cNvSpPr txBox="1"/>
            <p:nvPr/>
          </p:nvSpPr>
          <p:spPr>
            <a:xfrm>
              <a:off x="71998" y="4516762"/>
              <a:ext cx="1089233" cy="646331"/>
            </a:xfrm>
            <a:prstGeom prst="rect">
              <a:avLst/>
            </a:prstGeom>
            <a:noFill/>
          </p:spPr>
          <p:txBody>
            <a:bodyPr wrap="square" rtlCol="0">
              <a:spAutoFit/>
            </a:bodyPr>
            <a:lstStyle/>
            <a:p>
              <a:r>
                <a:rPr lang="en-US" dirty="0" smtClean="0"/>
                <a:t>Magnetic shield</a:t>
              </a:r>
              <a:endParaRPr lang="en-US" dirty="0"/>
            </a:p>
          </p:txBody>
        </p:sp>
        <p:sp>
          <p:nvSpPr>
            <p:cNvPr id="15" name="TextBox 14"/>
            <p:cNvSpPr txBox="1"/>
            <p:nvPr/>
          </p:nvSpPr>
          <p:spPr>
            <a:xfrm>
              <a:off x="2468191" y="2987470"/>
              <a:ext cx="1621995" cy="369332"/>
            </a:xfrm>
            <a:prstGeom prst="rect">
              <a:avLst/>
            </a:prstGeom>
            <a:noFill/>
          </p:spPr>
          <p:txBody>
            <a:bodyPr wrap="square" rtlCol="0">
              <a:spAutoFit/>
            </a:bodyPr>
            <a:lstStyle/>
            <a:p>
              <a:r>
                <a:rPr lang="en-US" dirty="0" smtClean="0"/>
                <a:t>Thermal shield</a:t>
              </a:r>
              <a:endParaRPr lang="en-US" dirty="0"/>
            </a:p>
          </p:txBody>
        </p:sp>
        <p:cxnSp>
          <p:nvCxnSpPr>
            <p:cNvPr id="16" name="Straight Arrow Connector 15"/>
            <p:cNvCxnSpPr/>
            <p:nvPr/>
          </p:nvCxnSpPr>
          <p:spPr>
            <a:xfrm>
              <a:off x="3507259" y="3262047"/>
              <a:ext cx="471085" cy="6137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78373" y="3158156"/>
              <a:ext cx="846163" cy="3166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93896" y="4752067"/>
              <a:ext cx="458375" cy="2099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1156497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65082" y="3629205"/>
            <a:ext cx="8552052" cy="2656512"/>
            <a:chOff x="308919" y="3657361"/>
            <a:chExt cx="8552052" cy="2656512"/>
          </a:xfrm>
        </p:grpSpPr>
        <p:pic>
          <p:nvPicPr>
            <p:cNvPr id="6" name="Picture 5"/>
            <p:cNvPicPr>
              <a:picLocks noChangeAspect="1"/>
            </p:cNvPicPr>
            <p:nvPr/>
          </p:nvPicPr>
          <p:blipFill>
            <a:blip r:embed="rId2"/>
            <a:stretch>
              <a:fillRect/>
            </a:stretch>
          </p:blipFill>
          <p:spPr>
            <a:xfrm>
              <a:off x="410513" y="3657361"/>
              <a:ext cx="8450458" cy="2645856"/>
            </a:xfrm>
            <a:prstGeom prst="rect">
              <a:avLst/>
            </a:prstGeom>
          </p:spPr>
        </p:pic>
        <p:grpSp>
          <p:nvGrpSpPr>
            <p:cNvPr id="26" name="Group 25"/>
            <p:cNvGrpSpPr/>
            <p:nvPr/>
          </p:nvGrpSpPr>
          <p:grpSpPr>
            <a:xfrm>
              <a:off x="308919" y="3901072"/>
              <a:ext cx="8430185" cy="2412801"/>
              <a:chOff x="308919" y="3901072"/>
              <a:chExt cx="8430185" cy="2412801"/>
            </a:xfrm>
          </p:grpSpPr>
          <p:grpSp>
            <p:nvGrpSpPr>
              <p:cNvPr id="22" name="Group 21"/>
              <p:cNvGrpSpPr/>
              <p:nvPr/>
            </p:nvGrpSpPr>
            <p:grpSpPr>
              <a:xfrm>
                <a:off x="308919" y="3901072"/>
                <a:ext cx="8430185" cy="2412801"/>
                <a:chOff x="308919" y="3901072"/>
                <a:chExt cx="8430185" cy="2412801"/>
              </a:xfrm>
            </p:grpSpPr>
            <p:sp>
              <p:nvSpPr>
                <p:cNvPr id="11" name="TextBox 10"/>
                <p:cNvSpPr txBox="1"/>
                <p:nvPr/>
              </p:nvSpPr>
              <p:spPr>
                <a:xfrm>
                  <a:off x="308919" y="3901072"/>
                  <a:ext cx="1074387" cy="646331"/>
                </a:xfrm>
                <a:prstGeom prst="rect">
                  <a:avLst/>
                </a:prstGeom>
                <a:noFill/>
              </p:spPr>
              <p:txBody>
                <a:bodyPr wrap="square" rtlCol="0">
                  <a:spAutoFit/>
                </a:bodyPr>
                <a:lstStyle/>
                <a:p>
                  <a:r>
                    <a:rPr lang="en-US" dirty="0" smtClean="0"/>
                    <a:t>Supply end can</a:t>
                  </a:r>
                  <a:endParaRPr lang="en-US" dirty="0"/>
                </a:p>
              </p:txBody>
            </p:sp>
            <p:sp>
              <p:nvSpPr>
                <p:cNvPr id="12" name="TextBox 11"/>
                <p:cNvSpPr txBox="1"/>
                <p:nvPr/>
              </p:nvSpPr>
              <p:spPr>
                <a:xfrm>
                  <a:off x="5922326" y="3956492"/>
                  <a:ext cx="1726709" cy="369332"/>
                </a:xfrm>
                <a:prstGeom prst="rect">
                  <a:avLst/>
                </a:prstGeom>
                <a:noFill/>
              </p:spPr>
              <p:txBody>
                <a:bodyPr wrap="square" rtlCol="0">
                  <a:spAutoFit/>
                </a:bodyPr>
                <a:lstStyle/>
                <a:p>
                  <a:r>
                    <a:rPr lang="en-US" dirty="0" smtClean="0"/>
                    <a:t>Return end can</a:t>
                  </a:r>
                  <a:endParaRPr lang="en-US" dirty="0"/>
                </a:p>
              </p:txBody>
            </p:sp>
            <p:sp>
              <p:nvSpPr>
                <p:cNvPr id="13" name="TextBox 12"/>
                <p:cNvSpPr txBox="1"/>
                <p:nvPr/>
              </p:nvSpPr>
              <p:spPr>
                <a:xfrm>
                  <a:off x="2254765" y="4130173"/>
                  <a:ext cx="3060622" cy="369332"/>
                </a:xfrm>
                <a:prstGeom prst="rect">
                  <a:avLst/>
                </a:prstGeom>
                <a:noFill/>
              </p:spPr>
              <p:txBody>
                <a:bodyPr wrap="square" rtlCol="0">
                  <a:spAutoFit/>
                </a:bodyPr>
                <a:lstStyle/>
                <a:p>
                  <a:r>
                    <a:rPr lang="en-US" dirty="0" smtClean="0"/>
                    <a:t>Vacuum vessel (39” shell OD)</a:t>
                  </a:r>
                  <a:endParaRPr lang="en-US" dirty="0"/>
                </a:p>
              </p:txBody>
            </p:sp>
            <p:cxnSp>
              <p:nvCxnSpPr>
                <p:cNvPr id="7" name="Straight Arrow Connector 6"/>
                <p:cNvCxnSpPr/>
                <p:nvPr/>
              </p:nvCxnSpPr>
              <p:spPr>
                <a:xfrm>
                  <a:off x="1177777" y="5988020"/>
                  <a:ext cx="6735778"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50464" y="5710980"/>
                  <a:ext cx="2714840" cy="307777"/>
                </a:xfrm>
                <a:prstGeom prst="rect">
                  <a:avLst/>
                </a:prstGeom>
                <a:noFill/>
              </p:spPr>
              <p:txBody>
                <a:bodyPr wrap="square" rtlCol="0">
                  <a:spAutoFit/>
                </a:bodyPr>
                <a:lstStyle/>
                <a:p>
                  <a:r>
                    <a:rPr lang="en-US" sz="1400" dirty="0"/>
                    <a:t>Beam line length (</a:t>
                  </a:r>
                  <a:r>
                    <a:rPr lang="en-US" sz="1400" dirty="0" smtClean="0"/>
                    <a:t>6.290 </a:t>
                  </a:r>
                  <a:r>
                    <a:rPr lang="en-US" sz="1400" dirty="0"/>
                    <a:t>m)</a:t>
                  </a:r>
                </a:p>
              </p:txBody>
            </p:sp>
            <p:sp>
              <p:nvSpPr>
                <p:cNvPr id="16" name="TextBox 15"/>
                <p:cNvSpPr txBox="1"/>
                <p:nvPr/>
              </p:nvSpPr>
              <p:spPr>
                <a:xfrm>
                  <a:off x="3633526" y="6006096"/>
                  <a:ext cx="2040231" cy="307777"/>
                </a:xfrm>
                <a:prstGeom prst="rect">
                  <a:avLst/>
                </a:prstGeom>
                <a:noFill/>
              </p:spPr>
              <p:txBody>
                <a:bodyPr wrap="square" rtlCol="0">
                  <a:spAutoFit/>
                </a:bodyPr>
                <a:lstStyle/>
                <a:p>
                  <a:r>
                    <a:rPr lang="en-US" sz="1400" dirty="0" smtClean="0"/>
                    <a:t>Overall  </a:t>
                  </a:r>
                  <a:r>
                    <a:rPr lang="en-US" sz="1400" dirty="0"/>
                    <a:t>length </a:t>
                  </a:r>
                  <a:r>
                    <a:rPr lang="en-US" sz="1400" dirty="0" smtClean="0"/>
                    <a:t>(7.87 </a:t>
                  </a:r>
                  <a:r>
                    <a:rPr lang="en-US" sz="1400" dirty="0"/>
                    <a:t>m)</a:t>
                  </a:r>
                </a:p>
              </p:txBody>
            </p:sp>
            <p:cxnSp>
              <p:nvCxnSpPr>
                <p:cNvPr id="17" name="Straight Arrow Connector 16"/>
                <p:cNvCxnSpPr/>
                <p:nvPr/>
              </p:nvCxnSpPr>
              <p:spPr>
                <a:xfrm>
                  <a:off x="446314" y="6270335"/>
                  <a:ext cx="829279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a:off x="7440536" y="4232893"/>
                <a:ext cx="315392" cy="2165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lstStyle/>
          <a:p>
            <a:r>
              <a:rPr lang="en-US" dirty="0" smtClean="0"/>
              <a:t>Cryomodule Assembly</a:t>
            </a:r>
            <a:endParaRPr lang="en-US" dirty="0"/>
          </a:p>
        </p:txBody>
      </p:sp>
      <p:sp>
        <p:nvSpPr>
          <p:cNvPr id="3" name="Content Placeholder 2"/>
          <p:cNvSpPr>
            <a:spLocks noGrp="1"/>
          </p:cNvSpPr>
          <p:nvPr>
            <p:ph idx="1"/>
          </p:nvPr>
        </p:nvSpPr>
        <p:spPr>
          <a:xfrm>
            <a:off x="308920" y="966055"/>
            <a:ext cx="5148226" cy="2600105"/>
          </a:xfrm>
        </p:spPr>
        <p:txBody>
          <a:bodyPr>
            <a:normAutofit fontScale="85000" lnSpcReduction="10000"/>
          </a:bodyPr>
          <a:lstStyle/>
          <a:p>
            <a:r>
              <a:rPr lang="en-US" dirty="0" smtClean="0"/>
              <a:t>Vacuum Vessel</a:t>
            </a:r>
          </a:p>
          <a:p>
            <a:r>
              <a:rPr lang="en-US" dirty="0" smtClean="0"/>
              <a:t>Supply and Return End </a:t>
            </a:r>
            <a:r>
              <a:rPr lang="en-US" dirty="0"/>
              <a:t>C</a:t>
            </a:r>
            <a:r>
              <a:rPr lang="en-US" dirty="0" smtClean="0"/>
              <a:t>ans</a:t>
            </a:r>
          </a:p>
          <a:p>
            <a:r>
              <a:rPr lang="en-US" dirty="0" smtClean="0"/>
              <a:t>Finish helium circuit piping with valves</a:t>
            </a:r>
          </a:p>
          <a:p>
            <a:r>
              <a:rPr lang="en-US" dirty="0" smtClean="0"/>
              <a:t>Add thermal shield, warm magnetic shields and MLI to both ends inside vacuum vessel</a:t>
            </a:r>
          </a:p>
          <a:p>
            <a:r>
              <a:rPr lang="en-US" dirty="0"/>
              <a:t>B</a:t>
            </a:r>
            <a:r>
              <a:rPr lang="en-US" dirty="0" smtClean="0"/>
              <a:t>eam pipes with valves and vacuum pump</a:t>
            </a:r>
          </a:p>
          <a:p>
            <a:r>
              <a:rPr lang="en-US" dirty="0" smtClean="0"/>
              <a:t>Exterior coupler tubing </a:t>
            </a:r>
            <a:r>
              <a:rPr lang="en-US" sz="2100" dirty="0" smtClean="0"/>
              <a:t>(shown on next slide)</a:t>
            </a:r>
            <a:endParaRPr lang="en-US"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24" name="Group 23"/>
          <p:cNvGrpSpPr/>
          <p:nvPr/>
        </p:nvGrpSpPr>
        <p:grpSpPr>
          <a:xfrm>
            <a:off x="5589718" y="218959"/>
            <a:ext cx="3318934" cy="3477335"/>
            <a:chOff x="5589718" y="218959"/>
            <a:chExt cx="3318934" cy="3477335"/>
          </a:xfrm>
        </p:grpSpPr>
        <p:sp>
          <p:nvSpPr>
            <p:cNvPr id="8" name="TextBox 7"/>
            <p:cNvSpPr txBox="1"/>
            <p:nvPr/>
          </p:nvSpPr>
          <p:spPr>
            <a:xfrm>
              <a:off x="5589718" y="3357740"/>
              <a:ext cx="3318934" cy="338554"/>
            </a:xfrm>
            <a:prstGeom prst="rect">
              <a:avLst/>
            </a:prstGeom>
            <a:noFill/>
          </p:spPr>
          <p:txBody>
            <a:bodyPr wrap="square" rtlCol="0">
              <a:spAutoFit/>
            </a:bodyPr>
            <a:lstStyle/>
            <a:p>
              <a:r>
                <a:rPr lang="en-US" sz="1600" dirty="0" smtClean="0"/>
                <a:t>Supply end view with internal piping</a:t>
              </a:r>
              <a:endParaRPr lang="en-US" sz="1600" dirty="0"/>
            </a:p>
          </p:txBody>
        </p:sp>
        <p:pic>
          <p:nvPicPr>
            <p:cNvPr id="21" name="Picture 20"/>
            <p:cNvPicPr>
              <a:picLocks noChangeAspect="1"/>
            </p:cNvPicPr>
            <p:nvPr/>
          </p:nvPicPr>
          <p:blipFill rotWithShape="1">
            <a:blip r:embed="rId3"/>
            <a:srcRect t="3611" b="4065"/>
            <a:stretch/>
          </p:blipFill>
          <p:spPr>
            <a:xfrm>
              <a:off x="5629920" y="218959"/>
              <a:ext cx="2927136" cy="3154680"/>
            </a:xfrm>
            <a:prstGeom prst="rect">
              <a:avLst/>
            </a:prstGeom>
          </p:spPr>
        </p:pic>
      </p:grpSp>
    </p:spTree>
    <p:extLst>
      <p:ext uri="{BB962C8B-B14F-4D97-AF65-F5344CB8AC3E}">
        <p14:creationId xmlns:p14="http://schemas.microsoft.com/office/powerpoint/2010/main" val="2546917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Cryomodule Installation</a:t>
            </a:r>
            <a:endParaRPr lang="en-US" dirty="0"/>
          </a:p>
        </p:txBody>
      </p:sp>
      <p:sp>
        <p:nvSpPr>
          <p:cNvPr id="3" name="Content Placeholder 2"/>
          <p:cNvSpPr>
            <a:spLocks noGrp="1"/>
          </p:cNvSpPr>
          <p:nvPr>
            <p:ph idx="1"/>
          </p:nvPr>
        </p:nvSpPr>
        <p:spPr>
          <a:xfrm>
            <a:off x="308920" y="966055"/>
            <a:ext cx="4774710" cy="2020985"/>
          </a:xfrm>
        </p:spPr>
        <p:txBody>
          <a:bodyPr>
            <a:normAutofit fontScale="92500" lnSpcReduction="10000"/>
          </a:bodyPr>
          <a:lstStyle/>
          <a:p>
            <a:r>
              <a:rPr lang="en-US" dirty="0" smtClean="0"/>
              <a:t>Cryomodule on stands and saddles in tunnel</a:t>
            </a:r>
          </a:p>
          <a:p>
            <a:r>
              <a:rPr lang="en-US" dirty="0" smtClean="0"/>
              <a:t>Air side FPC couple and waveguide installed</a:t>
            </a:r>
          </a:p>
          <a:p>
            <a:r>
              <a:rPr lang="en-US" dirty="0" smtClean="0"/>
              <a:t>Warm girders between cryomodules</a:t>
            </a:r>
          </a:p>
          <a:p>
            <a:r>
              <a:rPr lang="en-US" dirty="0" smtClean="0"/>
              <a:t>All supplied by SNS</a:t>
            </a:r>
            <a:endParaRPr lang="en-US" dirty="0"/>
          </a:p>
        </p:txBody>
      </p:sp>
      <p:grpSp>
        <p:nvGrpSpPr>
          <p:cNvPr id="27" name="Group 26"/>
          <p:cNvGrpSpPr/>
          <p:nvPr/>
        </p:nvGrpSpPr>
        <p:grpSpPr>
          <a:xfrm>
            <a:off x="123960" y="2822423"/>
            <a:ext cx="8741851" cy="3430644"/>
            <a:chOff x="157906" y="3036403"/>
            <a:chExt cx="8741851" cy="3430644"/>
          </a:xfrm>
        </p:grpSpPr>
        <p:grpSp>
          <p:nvGrpSpPr>
            <p:cNvPr id="13" name="Group 12"/>
            <p:cNvGrpSpPr>
              <a:grpSpLocks noChangeAspect="1"/>
            </p:cNvGrpSpPr>
            <p:nvPr/>
          </p:nvGrpSpPr>
          <p:grpSpPr>
            <a:xfrm>
              <a:off x="157906" y="3036403"/>
              <a:ext cx="8741851" cy="2753938"/>
              <a:chOff x="31446" y="3004228"/>
              <a:chExt cx="8898545" cy="2786113"/>
            </a:xfrm>
          </p:grpSpPr>
          <p:pic>
            <p:nvPicPr>
              <p:cNvPr id="10" name="Picture 9"/>
              <p:cNvPicPr>
                <a:picLocks noChangeAspect="1"/>
              </p:cNvPicPr>
              <p:nvPr/>
            </p:nvPicPr>
            <p:blipFill>
              <a:blip r:embed="rId2"/>
              <a:stretch>
                <a:fillRect/>
              </a:stretch>
            </p:blipFill>
            <p:spPr>
              <a:xfrm>
                <a:off x="31446" y="3004228"/>
                <a:ext cx="8461981" cy="2786113"/>
              </a:xfrm>
              <a:prstGeom prst="rect">
                <a:avLst/>
              </a:prstGeom>
            </p:spPr>
          </p:pic>
          <p:pic>
            <p:nvPicPr>
              <p:cNvPr id="12" name="Picture 11"/>
              <p:cNvPicPr>
                <a:picLocks noChangeAspect="1"/>
              </p:cNvPicPr>
              <p:nvPr/>
            </p:nvPicPr>
            <p:blipFill rotWithShape="1">
              <a:blip r:embed="rId3"/>
              <a:srcRect l="10891" t="2451" r="2694" b="2136"/>
              <a:stretch/>
            </p:blipFill>
            <p:spPr>
              <a:xfrm>
                <a:off x="8394970" y="3054485"/>
                <a:ext cx="535021" cy="2626468"/>
              </a:xfrm>
              <a:prstGeom prst="rect">
                <a:avLst/>
              </a:prstGeom>
            </p:spPr>
          </p:pic>
        </p:grpSp>
        <p:sp>
          <p:nvSpPr>
            <p:cNvPr id="14" name="TextBox 13"/>
            <p:cNvSpPr txBox="1"/>
            <p:nvPr/>
          </p:nvSpPr>
          <p:spPr>
            <a:xfrm>
              <a:off x="6816753" y="5749530"/>
              <a:ext cx="933856" cy="369332"/>
            </a:xfrm>
            <a:prstGeom prst="rect">
              <a:avLst/>
            </a:prstGeom>
            <a:noFill/>
          </p:spPr>
          <p:txBody>
            <a:bodyPr wrap="square" rtlCol="0">
              <a:spAutoFit/>
            </a:bodyPr>
            <a:lstStyle/>
            <a:p>
              <a:r>
                <a:rPr lang="en-US" dirty="0" smtClean="0"/>
                <a:t>Stand</a:t>
              </a:r>
              <a:endParaRPr lang="en-US" dirty="0"/>
            </a:p>
          </p:txBody>
        </p:sp>
        <p:sp>
          <p:nvSpPr>
            <p:cNvPr id="15" name="TextBox 14"/>
            <p:cNvSpPr txBox="1"/>
            <p:nvPr/>
          </p:nvSpPr>
          <p:spPr>
            <a:xfrm>
              <a:off x="7260076" y="5249853"/>
              <a:ext cx="933856" cy="369332"/>
            </a:xfrm>
            <a:prstGeom prst="rect">
              <a:avLst/>
            </a:prstGeom>
            <a:noFill/>
          </p:spPr>
          <p:txBody>
            <a:bodyPr wrap="square" rtlCol="0">
              <a:spAutoFit/>
            </a:bodyPr>
            <a:lstStyle/>
            <a:p>
              <a:r>
                <a:rPr lang="en-US" dirty="0" smtClean="0"/>
                <a:t>Saddle</a:t>
              </a:r>
              <a:endParaRPr lang="en-US" dirty="0"/>
            </a:p>
          </p:txBody>
        </p:sp>
        <p:sp>
          <p:nvSpPr>
            <p:cNvPr id="16" name="TextBox 15"/>
            <p:cNvSpPr txBox="1"/>
            <p:nvPr/>
          </p:nvSpPr>
          <p:spPr>
            <a:xfrm>
              <a:off x="3563564" y="5543717"/>
              <a:ext cx="2629642" cy="923330"/>
            </a:xfrm>
            <a:prstGeom prst="rect">
              <a:avLst/>
            </a:prstGeom>
            <a:noFill/>
          </p:spPr>
          <p:txBody>
            <a:bodyPr wrap="square" rtlCol="0">
              <a:spAutoFit/>
            </a:bodyPr>
            <a:lstStyle/>
            <a:p>
              <a:r>
                <a:rPr lang="en-US" dirty="0" smtClean="0"/>
                <a:t>Air side FPC extensions, doorknobs  and waveguides</a:t>
              </a:r>
              <a:endParaRPr lang="en-US" dirty="0"/>
            </a:p>
          </p:txBody>
        </p:sp>
        <p:cxnSp>
          <p:nvCxnSpPr>
            <p:cNvPr id="18" name="Straight Arrow Connector 17"/>
            <p:cNvCxnSpPr/>
            <p:nvPr/>
          </p:nvCxnSpPr>
          <p:spPr>
            <a:xfrm flipH="1" flipV="1">
              <a:off x="6636528" y="5543018"/>
              <a:ext cx="193995" cy="2235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494886" y="5222005"/>
              <a:ext cx="805010" cy="32355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618540" y="4795737"/>
              <a:ext cx="641536" cy="4996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083630" y="664186"/>
            <a:ext cx="3782182" cy="2425915"/>
            <a:chOff x="5083630" y="664186"/>
            <a:chExt cx="3782182" cy="2425915"/>
          </a:xfrm>
        </p:grpSpPr>
        <p:pic>
          <p:nvPicPr>
            <p:cNvPr id="4" name="Picture 3"/>
            <p:cNvPicPr>
              <a:picLocks noChangeAspect="1"/>
            </p:cNvPicPr>
            <p:nvPr/>
          </p:nvPicPr>
          <p:blipFill>
            <a:blip r:embed="rId4"/>
            <a:stretch>
              <a:fillRect/>
            </a:stretch>
          </p:blipFill>
          <p:spPr>
            <a:xfrm>
              <a:off x="5190452" y="664186"/>
              <a:ext cx="3675359" cy="1993645"/>
            </a:xfrm>
            <a:prstGeom prst="rect">
              <a:avLst/>
            </a:prstGeom>
          </p:spPr>
        </p:pic>
        <p:sp>
          <p:nvSpPr>
            <p:cNvPr id="17" name="TextBox 16"/>
            <p:cNvSpPr txBox="1"/>
            <p:nvPr/>
          </p:nvSpPr>
          <p:spPr>
            <a:xfrm>
              <a:off x="5083630" y="2720769"/>
              <a:ext cx="3782182" cy="369332"/>
            </a:xfrm>
            <a:prstGeom prst="rect">
              <a:avLst/>
            </a:prstGeom>
            <a:noFill/>
          </p:spPr>
          <p:txBody>
            <a:bodyPr wrap="square" rtlCol="0">
              <a:spAutoFit/>
            </a:bodyPr>
            <a:lstStyle/>
            <a:p>
              <a:r>
                <a:rPr lang="en-US" dirty="0" smtClean="0"/>
                <a:t>Warm girder between CMs (from ICD)</a:t>
              </a:r>
              <a:endParaRPr lang="en-US" dirty="0"/>
            </a:p>
          </p:txBody>
        </p:sp>
      </p:grpSp>
      <p:sp>
        <p:nvSpPr>
          <p:cNvPr id="22" name="TextBox 21"/>
          <p:cNvSpPr txBox="1"/>
          <p:nvPr/>
        </p:nvSpPr>
        <p:spPr>
          <a:xfrm>
            <a:off x="1024353" y="5472102"/>
            <a:ext cx="2413666" cy="646331"/>
          </a:xfrm>
          <a:prstGeom prst="rect">
            <a:avLst/>
          </a:prstGeom>
          <a:noFill/>
        </p:spPr>
        <p:txBody>
          <a:bodyPr wrap="square" rtlCol="0">
            <a:spAutoFit/>
          </a:bodyPr>
          <a:lstStyle/>
          <a:p>
            <a:r>
              <a:rPr lang="en-US" dirty="0" smtClean="0"/>
              <a:t>FPC exhaust manifold (installed at JLab)</a:t>
            </a:r>
            <a:endParaRPr lang="en-US" dirty="0"/>
          </a:p>
        </p:txBody>
      </p:sp>
      <p:cxnSp>
        <p:nvCxnSpPr>
          <p:cNvPr id="23" name="Straight Arrow Connector 22"/>
          <p:cNvCxnSpPr/>
          <p:nvPr/>
        </p:nvCxnSpPr>
        <p:spPr>
          <a:xfrm flipV="1">
            <a:off x="3146597" y="4344171"/>
            <a:ext cx="600065" cy="1191379"/>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1564012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Recommendations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47958968"/>
              </p:ext>
            </p:extLst>
          </p:nvPr>
        </p:nvGraphicFramePr>
        <p:xfrm>
          <a:off x="309563" y="966788"/>
          <a:ext cx="8462964" cy="4152900"/>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3707934">
                  <a:extLst>
                    <a:ext uri="{9D8B030D-6E8A-4147-A177-3AD203B41FA5}">
                      <a16:colId xmlns:a16="http://schemas.microsoft.com/office/drawing/2014/main" val="349986162"/>
                    </a:ext>
                  </a:extLst>
                </a:gridCol>
                <a:gridCol w="1107347">
                  <a:extLst>
                    <a:ext uri="{9D8B030D-6E8A-4147-A177-3AD203B41FA5}">
                      <a16:colId xmlns:a16="http://schemas.microsoft.com/office/drawing/2014/main" val="4071067899"/>
                    </a:ext>
                  </a:extLst>
                </a:gridCol>
                <a:gridCol w="3277738">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a:solidFill>
                            <a:srgbClr val="000000"/>
                          </a:solidFill>
                          <a:effectLst/>
                          <a:latin typeface="Calibri" panose="020F0502020204030204" pitchFamily="34" charset="0"/>
                        </a:rPr>
                        <a:t>Recommendations</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Keep a running list of changes incorporated in the PPU upgrade </a:t>
                      </a:r>
                      <a:r>
                        <a:rPr lang="en-US" sz="1400" b="0" i="0" u="none" strike="noStrike" dirty="0" err="1">
                          <a:solidFill>
                            <a:srgbClr val="000000"/>
                          </a:solidFill>
                          <a:effectLst/>
                          <a:latin typeface="Calibri" panose="020F0502020204030204" pitchFamily="34" charset="0"/>
                        </a:rPr>
                        <a:t>cryomodules</a:t>
                      </a:r>
                      <a:r>
                        <a:rPr lang="en-US" sz="1400" b="0" i="0" u="none" strike="noStrike" dirty="0">
                          <a:solidFill>
                            <a:srgbClr val="000000"/>
                          </a:solidFill>
                          <a:effectLst/>
                          <a:latin typeface="Calibri" panose="020F0502020204030204" pitchFamily="34" charset="0"/>
                        </a:rPr>
                        <a:t> since the SNS spare design and fabrication.</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The list has been generated and is being </a:t>
                      </a:r>
                      <a:r>
                        <a:rPr lang="en-US" sz="1400" b="0" i="0" u="none" strike="noStrike" dirty="0" smtClean="0">
                          <a:solidFill>
                            <a:srgbClr val="000000"/>
                          </a:solidFill>
                          <a:effectLst/>
                          <a:latin typeface="Calibri" panose="020F0502020204030204" pitchFamily="34" charset="0"/>
                        </a:rPr>
                        <a:t>progressed.   Revision</a:t>
                      </a:r>
                      <a:r>
                        <a:rPr lang="en-US" sz="1400" b="0" i="0" u="none" strike="noStrike" baseline="0" dirty="0" smtClean="0">
                          <a:solidFill>
                            <a:srgbClr val="000000"/>
                          </a:solidFill>
                          <a:effectLst/>
                          <a:latin typeface="Calibri" panose="020F0502020204030204" pitchFamily="34" charset="0"/>
                        </a:rPr>
                        <a:t> C </a:t>
                      </a:r>
                      <a:r>
                        <a:rPr lang="en-US" sz="1400" b="0" i="0" u="none" strike="noStrike" dirty="0" smtClean="0">
                          <a:solidFill>
                            <a:srgbClr val="000000"/>
                          </a:solidFill>
                          <a:effectLst/>
                          <a:latin typeface="Calibri" panose="020F0502020204030204" pitchFamily="34" charset="0"/>
                        </a:rPr>
                        <a:t>updated </a:t>
                      </a:r>
                      <a:r>
                        <a:rPr lang="en-US" sz="1400" b="0" i="0" u="none" strike="noStrike" dirty="0">
                          <a:solidFill>
                            <a:srgbClr val="000000"/>
                          </a:solidFill>
                          <a:effectLst/>
                          <a:latin typeface="Calibri" panose="020F0502020204030204" pitchFamily="34" charset="0"/>
                        </a:rPr>
                        <a:t>just prior to the </a:t>
                      </a:r>
                      <a:r>
                        <a:rPr lang="en-US" sz="1400" b="0" i="0" u="none" strike="noStrike" dirty="0" smtClean="0">
                          <a:solidFill>
                            <a:srgbClr val="000000"/>
                          </a:solidFill>
                          <a:effectLst/>
                          <a:latin typeface="Calibri" panose="020F0502020204030204" pitchFamily="34" charset="0"/>
                        </a:rPr>
                        <a:t>FDR.</a:t>
                      </a:r>
                      <a:endParaRPr lang="en-US" sz="1400" b="0" i="0" u="none" strike="noStrike" baseline="0" dirty="0" smtClean="0">
                        <a:solidFill>
                          <a:srgbClr val="000000"/>
                        </a:solidFill>
                        <a:effectLst/>
                        <a:latin typeface="Calibri" panose="020F0502020204030204" pitchFamily="34" charset="0"/>
                      </a:endParaRPr>
                    </a:p>
                    <a:p>
                      <a:pPr algn="l" fontAlgn="ctr"/>
                      <a:r>
                        <a:rPr lang="en-US" sz="1400" b="0" i="0" u="none" strike="noStrike" baseline="0" dirty="0" smtClean="0">
                          <a:solidFill>
                            <a:srgbClr val="00B0F0"/>
                          </a:solidFill>
                          <a:effectLst/>
                          <a:latin typeface="Calibri" panose="020F0502020204030204" pitchFamily="34" charset="0"/>
                        </a:rPr>
                        <a:t>[Document in the backing material]</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0506989"/>
                  </a:ext>
                </a:extLst>
              </a:tr>
              <a:tr h="811992">
                <a:tc>
                  <a:txBody>
                    <a:bodyPr/>
                    <a:lstStyle/>
                    <a:p>
                      <a:pPr algn="ctr" fontAlgn="ctr"/>
                      <a:r>
                        <a:rPr lang="en-US"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Prior to the Final Design Review, finalize the design decisions and fabrication plans associated with the changes from the SNS spare, including the magnetic shielding, cold-to-warm transition, end can temperature diode specification, field probe cable specification, and shipping analysis</a:t>
                      </a:r>
                      <a:r>
                        <a:rPr lang="en-US" sz="1400" b="0" i="0" u="none" strike="noStrike" dirty="0" smtClean="0">
                          <a:solidFill>
                            <a:srgbClr val="000000"/>
                          </a:solidFill>
                          <a:effectLst/>
                          <a:latin typeface="Calibri" panose="020F0502020204030204" pitchFamily="34" charset="0"/>
                        </a:rPr>
                        <a:t>.</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smtClean="0">
                          <a:solidFill>
                            <a:srgbClr val="000000"/>
                          </a:solidFill>
                          <a:effectLst/>
                          <a:latin typeface="Calibri" panose="020F0502020204030204" pitchFamily="34" charset="0"/>
                        </a:rPr>
                        <a:t>Due</a:t>
                      </a:r>
                      <a:r>
                        <a:rPr lang="en-US" sz="1400" b="0" i="0" u="none" strike="noStrike" baseline="0" dirty="0" smtClean="0">
                          <a:solidFill>
                            <a:srgbClr val="000000"/>
                          </a:solidFill>
                          <a:effectLst/>
                          <a:latin typeface="Calibri" panose="020F0502020204030204" pitchFamily="34" charset="0"/>
                        </a:rPr>
                        <a:t> 6/12/2019</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b="0" i="0" u="none" strike="noStrike" dirty="0" smtClean="0">
                          <a:solidFill>
                            <a:srgbClr val="000000"/>
                          </a:solidFill>
                          <a:effectLst/>
                          <a:latin typeface="Calibri" panose="020F0502020204030204" pitchFamily="34" charset="0"/>
                        </a:rPr>
                        <a:t>Final</a:t>
                      </a:r>
                      <a:r>
                        <a:rPr lang="en-US" sz="1400" b="0" i="0" u="none" strike="noStrike" baseline="0" dirty="0" smtClean="0">
                          <a:solidFill>
                            <a:srgbClr val="000000"/>
                          </a:solidFill>
                          <a:effectLst/>
                          <a:latin typeface="Calibri" panose="020F0502020204030204" pitchFamily="34" charset="0"/>
                        </a:rPr>
                        <a:t> designs</a:t>
                      </a:r>
                      <a:r>
                        <a:rPr lang="en-US" sz="1400" b="0" i="0" u="none" strike="noStrike" dirty="0" smtClean="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will be </a:t>
                      </a:r>
                      <a:r>
                        <a:rPr lang="en-US" sz="1400" b="0" i="0" u="none" strike="noStrike" dirty="0" smtClean="0">
                          <a:solidFill>
                            <a:srgbClr val="000000"/>
                          </a:solidFill>
                          <a:effectLst/>
                          <a:latin typeface="Calibri" panose="020F0502020204030204" pitchFamily="34" charset="0"/>
                        </a:rPr>
                        <a:t>presented </a:t>
                      </a:r>
                      <a:r>
                        <a:rPr lang="en-US" sz="1400" b="0" i="0" u="none" strike="noStrike" dirty="0">
                          <a:solidFill>
                            <a:srgbClr val="000000"/>
                          </a:solidFill>
                          <a:effectLst/>
                          <a:latin typeface="Calibri" panose="020F0502020204030204" pitchFamily="34" charset="0"/>
                        </a:rPr>
                        <a:t>at the FDR on 6/10.   </a:t>
                      </a: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Set up regular online coordination meetings between SNS and </a:t>
                      </a:r>
                      <a:r>
                        <a:rPr lang="en-US" sz="1400" b="0" i="0" u="none" strike="noStrike" dirty="0" err="1">
                          <a:solidFill>
                            <a:srgbClr val="000000"/>
                          </a:solidFill>
                          <a:effectLst/>
                          <a:latin typeface="Calibri" panose="020F0502020204030204" pitchFamily="34" charset="0"/>
                        </a:rPr>
                        <a:t>JLab</a:t>
                      </a:r>
                      <a:r>
                        <a:rPr lang="en-US" sz="1400" b="0" i="0" u="none" strike="noStrike" dirty="0">
                          <a:solidFill>
                            <a:srgbClr val="000000"/>
                          </a:solidFill>
                          <a:effectLst/>
                          <a:latin typeface="Calibri" panose="020F0502020204030204" pitchFamily="34" charset="0"/>
                        </a:rPr>
                        <a:t> to track progress, discuss issues, and ensure goals and responsibilities are well understood</a:t>
                      </a:r>
                      <a:r>
                        <a:rPr lang="en-US" sz="1400" b="0" i="0" u="none" strike="noStrike" dirty="0" smtClean="0">
                          <a:solidFill>
                            <a:srgbClr val="000000"/>
                          </a:solidFill>
                          <a:effectLst/>
                          <a:latin typeface="Calibri" panose="020F0502020204030204" pitchFamily="34" charset="0"/>
                        </a:rPr>
                        <a:t>.</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Meetings are held between SNS and JLAB every two weeks to discuss project issues.    </a:t>
                      </a:r>
                      <a:r>
                        <a:rPr lang="en-US" sz="1400" b="0" i="0" u="none" strike="noStrike" dirty="0" smtClean="0">
                          <a:solidFill>
                            <a:srgbClr val="000000"/>
                          </a:solidFill>
                          <a:effectLst/>
                          <a:latin typeface="Calibri" panose="020F0502020204030204" pitchFamily="34" charset="0"/>
                        </a:rPr>
                        <a:t>Additional meetings </a:t>
                      </a:r>
                      <a:r>
                        <a:rPr lang="en-US" sz="1400" b="0" i="0" u="none" strike="noStrike" dirty="0">
                          <a:solidFill>
                            <a:srgbClr val="000000"/>
                          </a:solidFill>
                          <a:effectLst/>
                          <a:latin typeface="Calibri" panose="020F0502020204030204" pitchFamily="34" charset="0"/>
                        </a:rPr>
                        <a:t>are scheduled as needed to discuss specific topics.</a:t>
                      </a:r>
                    </a:p>
                  </a:txBody>
                  <a:tcPr marL="9525" marR="9525" marT="9525" marB="0" anchor="ctr"/>
                </a:tc>
                <a:extLst>
                  <a:ext uri="{0D108BD9-81ED-4DB2-BD59-A6C34878D82A}">
                    <a16:rowId xmlns:a16="http://schemas.microsoft.com/office/drawing/2014/main" val="3893681292"/>
                  </a:ext>
                </a:extLst>
              </a:tr>
            </a:tbl>
          </a:graphicData>
        </a:graphic>
      </p:graphicFrame>
      <p:sp>
        <p:nvSpPr>
          <p:cNvPr id="4" name="Slide Number Placeholder 3"/>
          <p:cNvSpPr>
            <a:spLocks noGrp="1"/>
          </p:cNvSpPr>
          <p:nvPr>
            <p:ph type="sldNum" sz="quarter" idx="12"/>
          </p:nvPr>
        </p:nvSpPr>
        <p:spPr/>
        <p:txBody>
          <a:bodyPr/>
          <a:lstStyle/>
          <a:p>
            <a:fld id="{07E1C93C-5050-FC42-8F10-D22D4F119D13}" type="slidenum">
              <a:rPr lang="en-US" smtClean="0"/>
              <a:pPr/>
              <a:t>15</a:t>
            </a:fld>
            <a:endParaRPr lang="en-US" dirty="0"/>
          </a:p>
        </p:txBody>
      </p:sp>
    </p:spTree>
    <p:extLst>
      <p:ext uri="{BB962C8B-B14F-4D97-AF65-F5344CB8AC3E}">
        <p14:creationId xmlns:p14="http://schemas.microsoft.com/office/powerpoint/2010/main" val="3049042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Recommendations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2560962897"/>
              </p:ext>
            </p:extLst>
          </p:nvPr>
        </p:nvGraphicFramePr>
        <p:xfrm>
          <a:off x="263404" y="1092623"/>
          <a:ext cx="8462964" cy="4101927"/>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3410145">
                  <a:extLst>
                    <a:ext uri="{9D8B030D-6E8A-4147-A177-3AD203B41FA5}">
                      <a16:colId xmlns:a16="http://schemas.microsoft.com/office/drawing/2014/main" val="349986162"/>
                    </a:ext>
                  </a:extLst>
                </a:gridCol>
                <a:gridCol w="931178">
                  <a:extLst>
                    <a:ext uri="{9D8B030D-6E8A-4147-A177-3AD203B41FA5}">
                      <a16:colId xmlns:a16="http://schemas.microsoft.com/office/drawing/2014/main" val="4071067899"/>
                    </a:ext>
                  </a:extLst>
                </a:gridCol>
                <a:gridCol w="3751696">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a:solidFill>
                            <a:srgbClr val="000000"/>
                          </a:solidFill>
                          <a:effectLst/>
                          <a:latin typeface="Calibri" panose="020F0502020204030204" pitchFamily="34" charset="0"/>
                        </a:rPr>
                        <a:t>Recommendations</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Complete procurement packages for all major sub-systems.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Due </a:t>
                      </a:r>
                      <a:r>
                        <a:rPr lang="en-US" sz="1400" b="0" i="0" u="none" strike="noStrike" dirty="0" smtClean="0">
                          <a:solidFill>
                            <a:srgbClr val="000000"/>
                          </a:solidFill>
                          <a:effectLst/>
                          <a:latin typeface="Calibri" panose="020F0502020204030204" pitchFamily="34" charset="0"/>
                        </a:rPr>
                        <a:t>12/31/2019</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b="0" i="0" u="none" strike="noStrike" dirty="0" smtClean="0">
                          <a:solidFill>
                            <a:srgbClr val="000000"/>
                          </a:solidFill>
                          <a:effectLst/>
                          <a:latin typeface="Calibri" panose="020F0502020204030204" pitchFamily="34" charset="0"/>
                        </a:rPr>
                        <a:t>The</a:t>
                      </a:r>
                      <a:r>
                        <a:rPr lang="en-US" sz="1400" b="0" i="0" u="none" strike="noStrike" baseline="0" dirty="0" smtClean="0">
                          <a:solidFill>
                            <a:srgbClr val="000000"/>
                          </a:solidFill>
                          <a:effectLst/>
                          <a:latin typeface="Calibri" panose="020F0502020204030204" pitchFamily="34" charset="0"/>
                        </a:rPr>
                        <a:t> designs </a:t>
                      </a:r>
                      <a:r>
                        <a:rPr lang="en-US" sz="1400" b="0" i="0" u="none" strike="noStrike" dirty="0" smtClean="0">
                          <a:solidFill>
                            <a:srgbClr val="000000"/>
                          </a:solidFill>
                          <a:effectLst/>
                          <a:latin typeface="Calibri" panose="020F0502020204030204" pitchFamily="34" charset="0"/>
                        </a:rPr>
                        <a:t>will </a:t>
                      </a:r>
                      <a:r>
                        <a:rPr lang="en-US" sz="1400" b="0" i="0" u="none" strike="noStrike" dirty="0">
                          <a:solidFill>
                            <a:srgbClr val="000000"/>
                          </a:solidFill>
                          <a:effectLst/>
                          <a:latin typeface="Calibri" panose="020F0502020204030204" pitchFamily="34" charset="0"/>
                        </a:rPr>
                        <a:t>be </a:t>
                      </a:r>
                      <a:r>
                        <a:rPr lang="en-US" sz="1400" b="0" i="0" u="none" strike="noStrike" dirty="0" smtClean="0">
                          <a:solidFill>
                            <a:srgbClr val="000000"/>
                          </a:solidFill>
                          <a:effectLst/>
                          <a:latin typeface="Calibri" panose="020F0502020204030204" pitchFamily="34" charset="0"/>
                        </a:rPr>
                        <a:t>presented </a:t>
                      </a:r>
                      <a:r>
                        <a:rPr lang="en-US" sz="1400" b="0" i="0" u="none" strike="noStrike" dirty="0">
                          <a:solidFill>
                            <a:srgbClr val="000000"/>
                          </a:solidFill>
                          <a:effectLst/>
                          <a:latin typeface="Calibri" panose="020F0502020204030204" pitchFamily="34" charset="0"/>
                        </a:rPr>
                        <a:t>at the FDR on 6/10.   </a:t>
                      </a:r>
                      <a:r>
                        <a:rPr lang="en-US" sz="1400" b="0" i="0" u="none" strike="noStrike" dirty="0" smtClean="0">
                          <a:solidFill>
                            <a:srgbClr val="000000"/>
                          </a:solidFill>
                          <a:effectLst/>
                          <a:latin typeface="Calibri" panose="020F0502020204030204" pitchFamily="34" charset="0"/>
                        </a:rPr>
                        <a:t>The procurement</a:t>
                      </a:r>
                      <a:r>
                        <a:rPr lang="en-US" sz="1400" b="0" i="0" u="none" strike="noStrike" baseline="0" dirty="0" smtClean="0">
                          <a:solidFill>
                            <a:srgbClr val="000000"/>
                          </a:solidFill>
                          <a:effectLst/>
                          <a:latin typeface="Calibri" panose="020F0502020204030204" pitchFamily="34" charset="0"/>
                        </a:rPr>
                        <a:t> packages and s</a:t>
                      </a:r>
                      <a:r>
                        <a:rPr lang="en-US" sz="1400" b="0" i="0" u="none" strike="noStrike" dirty="0" smtClean="0">
                          <a:solidFill>
                            <a:srgbClr val="000000"/>
                          </a:solidFill>
                          <a:effectLst/>
                          <a:latin typeface="Calibri" panose="020F0502020204030204" pitchFamily="34" charset="0"/>
                        </a:rPr>
                        <a:t>tatement </a:t>
                      </a:r>
                      <a:r>
                        <a:rPr lang="en-US" sz="1400" b="0" i="0" u="none" strike="noStrike" dirty="0">
                          <a:solidFill>
                            <a:srgbClr val="000000"/>
                          </a:solidFill>
                          <a:effectLst/>
                          <a:latin typeface="Calibri" panose="020F0502020204030204" pitchFamily="34" charset="0"/>
                        </a:rPr>
                        <a:t>of </a:t>
                      </a:r>
                      <a:r>
                        <a:rPr lang="en-US" sz="1400" b="0" i="0" u="none" strike="noStrike" dirty="0" smtClean="0">
                          <a:solidFill>
                            <a:srgbClr val="000000"/>
                          </a:solidFill>
                          <a:effectLst/>
                          <a:latin typeface="Calibri" panose="020F0502020204030204" pitchFamily="34" charset="0"/>
                        </a:rPr>
                        <a:t>works wil</a:t>
                      </a:r>
                      <a:r>
                        <a:rPr lang="en-US" sz="1400" b="0" i="0" u="none" strike="noStrike" baseline="0" dirty="0" smtClean="0">
                          <a:solidFill>
                            <a:srgbClr val="000000"/>
                          </a:solidFill>
                          <a:effectLst/>
                          <a:latin typeface="Calibri" panose="020F0502020204030204" pitchFamily="34" charset="0"/>
                        </a:rPr>
                        <a:t>l be completed on time to support the procurements.</a:t>
                      </a:r>
                      <a:r>
                        <a:rPr lang="en-US" sz="1400" b="0" i="0" u="none" strike="noStrike" dirty="0" smtClean="0">
                          <a:solidFill>
                            <a:srgbClr val="000000"/>
                          </a:solidFill>
                          <a:effectLst/>
                          <a:latin typeface="Calibri" panose="020F0502020204030204" pitchFamily="34" charset="0"/>
                        </a:rPr>
                        <a:t> A procurement </a:t>
                      </a:r>
                      <a:r>
                        <a:rPr lang="en-US" sz="1400" b="0" i="0" u="none" strike="noStrike" dirty="0">
                          <a:solidFill>
                            <a:srgbClr val="000000"/>
                          </a:solidFill>
                          <a:effectLst/>
                          <a:latin typeface="Calibri" panose="020F0502020204030204" pitchFamily="34" charset="0"/>
                        </a:rPr>
                        <a:t>plan is in </a:t>
                      </a:r>
                      <a:r>
                        <a:rPr lang="en-US" sz="1400" b="0" i="0" u="none" strike="noStrike" dirty="0" smtClean="0">
                          <a:solidFill>
                            <a:srgbClr val="000000"/>
                          </a:solidFill>
                          <a:effectLst/>
                          <a:latin typeface="Calibri" panose="020F0502020204030204" pitchFamily="34" charset="0"/>
                        </a:rPr>
                        <a:t>place and included in the baseline schedule.</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0506989"/>
                  </a:ext>
                </a:extLst>
              </a:tr>
              <a:tr h="811992">
                <a:tc>
                  <a:txBody>
                    <a:bodyPr/>
                    <a:lstStyle/>
                    <a:p>
                      <a:pPr algn="ctr" fontAlgn="ctr"/>
                      <a:r>
                        <a:rPr lang="en-US" sz="14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l" fontAlgn="ctr"/>
                      <a:r>
                        <a:rPr lang="en-US" sz="1400" b="0" i="0" u="none" strike="noStrike">
                          <a:solidFill>
                            <a:srgbClr val="000000"/>
                          </a:solidFill>
                          <a:effectLst/>
                          <a:latin typeface="Calibri" panose="020F0502020204030204" pitchFamily="34" charset="0"/>
                        </a:rPr>
                        <a:t>Verify, through analysis or simulation, that the dynamic response of the cold-to-warm transition joint thermal intercept flange is not detrimental to the bellows assembly during transportation.</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The new warm to cold transition has been compared to the original design by M. </a:t>
                      </a:r>
                      <a:r>
                        <a:rPr lang="en-US" sz="1400" b="0" i="0" u="none" strike="noStrike" dirty="0" err="1">
                          <a:solidFill>
                            <a:srgbClr val="000000"/>
                          </a:solidFill>
                          <a:effectLst/>
                          <a:latin typeface="Calibri" panose="020F0502020204030204" pitchFamily="34" charset="0"/>
                        </a:rPr>
                        <a:t>Marchlik</a:t>
                      </a:r>
                      <a:r>
                        <a:rPr lang="en-US" sz="1400" b="0" i="0" u="none" strike="noStrike" dirty="0">
                          <a:solidFill>
                            <a:srgbClr val="000000"/>
                          </a:solidFill>
                          <a:effectLst/>
                          <a:latin typeface="Calibri" panose="020F0502020204030204" pitchFamily="34" charset="0"/>
                        </a:rPr>
                        <a:t>.    The shipping stresses are acceptable and the modal analysis indicates that the fundamental </a:t>
                      </a:r>
                      <a:r>
                        <a:rPr lang="en-US" sz="1400" b="0" i="0" u="none" strike="noStrike" dirty="0" smtClean="0">
                          <a:solidFill>
                            <a:srgbClr val="000000"/>
                          </a:solidFill>
                          <a:effectLst/>
                          <a:latin typeface="Calibri" panose="020F0502020204030204" pitchFamily="34" charset="0"/>
                        </a:rPr>
                        <a:t>frequencies </a:t>
                      </a:r>
                      <a:r>
                        <a:rPr lang="en-US" sz="1400" b="0" i="0" u="none" strike="noStrike" dirty="0">
                          <a:solidFill>
                            <a:srgbClr val="000000"/>
                          </a:solidFill>
                          <a:effectLst/>
                          <a:latin typeface="Calibri" panose="020F0502020204030204" pitchFamily="34" charset="0"/>
                        </a:rPr>
                        <a:t>of the new design is above the old design. </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[Vacuum</a:t>
                      </a:r>
                      <a:r>
                        <a:rPr lang="en-US" sz="1400" b="0" i="0" u="none" strike="noStrike" baseline="0" dirty="0" smtClean="0">
                          <a:solidFill>
                            <a:srgbClr val="00B0F0"/>
                          </a:solidFill>
                          <a:effectLst/>
                          <a:latin typeface="Calibri" panose="020F0502020204030204" pitchFamily="34" charset="0"/>
                        </a:rPr>
                        <a:t> Vessel Talk]</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Perform flexibility analysis on the end can piping.</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This has been done, along with shipping and pressure load </a:t>
                      </a:r>
                      <a:r>
                        <a:rPr lang="en-US" sz="1400" b="0" i="0" u="none" strike="noStrike" dirty="0" smtClean="0">
                          <a:solidFill>
                            <a:srgbClr val="000000"/>
                          </a:solidFill>
                          <a:effectLst/>
                          <a:latin typeface="Calibri" panose="020F0502020204030204" pitchFamily="34" charset="0"/>
                        </a:rPr>
                        <a:t>analysis </a:t>
                      </a:r>
                      <a:r>
                        <a:rPr lang="en-US" sz="1400" b="0" i="0" u="none" strike="noStrike" dirty="0">
                          <a:solidFill>
                            <a:srgbClr val="000000"/>
                          </a:solidFill>
                          <a:effectLst/>
                          <a:latin typeface="Calibri" panose="020F0502020204030204" pitchFamily="34" charset="0"/>
                        </a:rPr>
                        <a:t>by G. Cheng</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[End Can Talk]</a:t>
                      </a:r>
                    </a:p>
                  </a:txBody>
                  <a:tcPr marL="9525" marR="9525" marT="9525" marB="0" anchor="ctr"/>
                </a:tc>
                <a:extLst>
                  <a:ext uri="{0D108BD9-81ED-4DB2-BD59-A6C34878D82A}">
                    <a16:rowId xmlns:a16="http://schemas.microsoft.com/office/drawing/2014/main" val="3893681292"/>
                  </a:ext>
                </a:extLst>
              </a:tr>
            </a:tbl>
          </a:graphicData>
        </a:graphic>
      </p:graphicFrame>
    </p:spTree>
    <p:extLst>
      <p:ext uri="{BB962C8B-B14F-4D97-AF65-F5344CB8AC3E}">
        <p14:creationId xmlns:p14="http://schemas.microsoft.com/office/powerpoint/2010/main" val="124929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Recommendations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17</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4027431818"/>
              </p:ext>
            </p:extLst>
          </p:nvPr>
        </p:nvGraphicFramePr>
        <p:xfrm>
          <a:off x="263404" y="1092623"/>
          <a:ext cx="8462964" cy="4913919"/>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3108141">
                  <a:extLst>
                    <a:ext uri="{9D8B030D-6E8A-4147-A177-3AD203B41FA5}">
                      <a16:colId xmlns:a16="http://schemas.microsoft.com/office/drawing/2014/main" val="349986162"/>
                    </a:ext>
                  </a:extLst>
                </a:gridCol>
                <a:gridCol w="964734">
                  <a:extLst>
                    <a:ext uri="{9D8B030D-6E8A-4147-A177-3AD203B41FA5}">
                      <a16:colId xmlns:a16="http://schemas.microsoft.com/office/drawing/2014/main" val="4071067899"/>
                    </a:ext>
                  </a:extLst>
                </a:gridCol>
                <a:gridCol w="4020144">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a:solidFill>
                            <a:srgbClr val="000000"/>
                          </a:solidFill>
                          <a:effectLst/>
                          <a:latin typeface="Calibri" panose="020F0502020204030204" pitchFamily="34" charset="0"/>
                        </a:rPr>
                        <a:t>Recommendations</a:t>
                      </a: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smtClean="0">
                          <a:solidFill>
                            <a:srgbClr val="000000"/>
                          </a:solidFill>
                          <a:effectLst/>
                          <a:latin typeface="Calibri" panose="020F0502020204030204" pitchFamily="34" charset="0"/>
                        </a:rPr>
                        <a:t>7</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Develop conceptual designs for cleanroom and assembly tooling.</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This has been done and will be presented at the FDR. </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[Clean room</a:t>
                      </a:r>
                      <a:r>
                        <a:rPr lang="en-US" sz="1400" b="0" i="0" u="none" strike="noStrike" baseline="0" dirty="0" smtClean="0">
                          <a:solidFill>
                            <a:srgbClr val="00B0F0"/>
                          </a:solidFill>
                          <a:effectLst/>
                          <a:latin typeface="Calibri" panose="020F0502020204030204" pitchFamily="34" charset="0"/>
                        </a:rPr>
                        <a:t> and </a:t>
                      </a:r>
                      <a:r>
                        <a:rPr lang="en-US" sz="1400" b="0" i="0" u="none" strike="noStrike" baseline="0" dirty="0" err="1" smtClean="0">
                          <a:solidFill>
                            <a:srgbClr val="00B0F0"/>
                          </a:solidFill>
                          <a:effectLst/>
                          <a:latin typeface="Calibri" panose="020F0502020204030204" pitchFamily="34" charset="0"/>
                        </a:rPr>
                        <a:t>Cryomodule</a:t>
                      </a:r>
                      <a:r>
                        <a:rPr lang="en-US" sz="1400" b="0" i="0" u="none" strike="noStrike" baseline="0" dirty="0" smtClean="0">
                          <a:solidFill>
                            <a:srgbClr val="00B0F0"/>
                          </a:solidFill>
                          <a:effectLst/>
                          <a:latin typeface="Calibri" panose="020F0502020204030204" pitchFamily="34" charset="0"/>
                        </a:rPr>
                        <a:t> assembly plan talk]</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8</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Verify in-tunnel clearance between </a:t>
                      </a:r>
                      <a:r>
                        <a:rPr lang="en-US" sz="1400" b="0" i="0" u="none" strike="noStrike" dirty="0" err="1">
                          <a:solidFill>
                            <a:srgbClr val="000000"/>
                          </a:solidFill>
                          <a:effectLst/>
                          <a:latin typeface="Calibri" panose="020F0502020204030204" pitchFamily="34" charset="0"/>
                        </a:rPr>
                        <a:t>cryomodules</a:t>
                      </a:r>
                      <a:r>
                        <a:rPr lang="en-US"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The </a:t>
                      </a:r>
                      <a:r>
                        <a:rPr lang="en-US" sz="1400" b="0" i="0" u="none" strike="noStrike" dirty="0" smtClean="0">
                          <a:solidFill>
                            <a:srgbClr val="000000"/>
                          </a:solidFill>
                          <a:effectLst/>
                          <a:latin typeface="Calibri" panose="020F0502020204030204" pitchFamily="34" charset="0"/>
                        </a:rPr>
                        <a:t>clearance </a:t>
                      </a:r>
                      <a:r>
                        <a:rPr lang="en-US" sz="1400" b="0" i="0" u="none" strike="noStrike" dirty="0">
                          <a:solidFill>
                            <a:srgbClr val="000000"/>
                          </a:solidFill>
                          <a:effectLst/>
                          <a:latin typeface="Calibri" panose="020F0502020204030204" pitchFamily="34" charset="0"/>
                        </a:rPr>
                        <a:t>between the </a:t>
                      </a:r>
                      <a:r>
                        <a:rPr lang="en-US" sz="1400" b="0" i="0" u="none" strike="noStrike" dirty="0" err="1">
                          <a:solidFill>
                            <a:srgbClr val="000000"/>
                          </a:solidFill>
                          <a:effectLst/>
                          <a:latin typeface="Calibri" panose="020F0502020204030204" pitchFamily="34" charset="0"/>
                        </a:rPr>
                        <a:t>cryomodules</a:t>
                      </a:r>
                      <a:r>
                        <a:rPr lang="en-US" sz="1400" b="0" i="0" u="none" strike="noStrike" dirty="0">
                          <a:solidFill>
                            <a:srgbClr val="000000"/>
                          </a:solidFill>
                          <a:effectLst/>
                          <a:latin typeface="Calibri" panose="020F0502020204030204" pitchFamily="34" charset="0"/>
                        </a:rPr>
                        <a:t> has been checked and deemed adequate.   The </a:t>
                      </a:r>
                      <a:r>
                        <a:rPr lang="en-US" sz="1400" b="0" i="0" u="none" strike="noStrike" dirty="0" smtClean="0">
                          <a:solidFill>
                            <a:srgbClr val="000000"/>
                          </a:solidFill>
                          <a:effectLst/>
                          <a:latin typeface="Calibri" panose="020F0502020204030204" pitchFamily="34" charset="0"/>
                        </a:rPr>
                        <a:t>Interface </a:t>
                      </a:r>
                      <a:r>
                        <a:rPr lang="en-US" sz="1400" b="0" i="0" u="none" strike="noStrike" dirty="0">
                          <a:solidFill>
                            <a:srgbClr val="000000"/>
                          </a:solidFill>
                          <a:effectLst/>
                          <a:latin typeface="Calibri" panose="020F0502020204030204" pitchFamily="34" charset="0"/>
                        </a:rPr>
                        <a:t>C</a:t>
                      </a:r>
                      <a:r>
                        <a:rPr lang="en-US" sz="1400" b="0" i="0" u="none" strike="noStrike" dirty="0" smtClean="0">
                          <a:solidFill>
                            <a:srgbClr val="000000"/>
                          </a:solidFill>
                          <a:effectLst/>
                          <a:latin typeface="Calibri" panose="020F0502020204030204" pitchFamily="34" charset="0"/>
                        </a:rPr>
                        <a:t>ontrol </a:t>
                      </a:r>
                      <a:r>
                        <a:rPr lang="en-US" sz="1400" b="0" i="0" u="none" strike="noStrike" dirty="0">
                          <a:solidFill>
                            <a:srgbClr val="000000"/>
                          </a:solidFill>
                          <a:effectLst/>
                          <a:latin typeface="Calibri" panose="020F0502020204030204" pitchFamily="34" charset="0"/>
                        </a:rPr>
                        <a:t>D</a:t>
                      </a:r>
                      <a:r>
                        <a:rPr lang="en-US" sz="1400" b="0" i="0" u="none" strike="noStrike" dirty="0" smtClean="0">
                          <a:solidFill>
                            <a:srgbClr val="000000"/>
                          </a:solidFill>
                          <a:effectLst/>
                          <a:latin typeface="Calibri" panose="020F0502020204030204" pitchFamily="34" charset="0"/>
                        </a:rPr>
                        <a:t>rawing </a:t>
                      </a:r>
                      <a:r>
                        <a:rPr lang="en-US" sz="1400" b="0" i="0" u="none" strike="noStrike" dirty="0">
                          <a:solidFill>
                            <a:srgbClr val="000000"/>
                          </a:solidFill>
                          <a:effectLst/>
                          <a:latin typeface="Calibri" panose="020F0502020204030204" pitchFamily="34" charset="0"/>
                        </a:rPr>
                        <a:t>has been </a:t>
                      </a:r>
                      <a:r>
                        <a:rPr lang="en-US" sz="1400" b="0" i="0" u="none" strike="noStrike" dirty="0" smtClean="0">
                          <a:solidFill>
                            <a:srgbClr val="000000"/>
                          </a:solidFill>
                          <a:effectLst/>
                          <a:latin typeface="Calibri" panose="020F0502020204030204" pitchFamily="34" charset="0"/>
                        </a:rPr>
                        <a:t>created </a:t>
                      </a:r>
                      <a:r>
                        <a:rPr lang="en-US" sz="1400" b="0" i="0" u="none" strike="noStrike" dirty="0">
                          <a:solidFill>
                            <a:srgbClr val="000000"/>
                          </a:solidFill>
                          <a:effectLst/>
                          <a:latin typeface="Calibri" panose="020F0502020204030204" pitchFamily="34" charset="0"/>
                        </a:rPr>
                        <a:t>with the new design</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[ICD</a:t>
                      </a:r>
                      <a:r>
                        <a:rPr lang="en-US" sz="1400" b="0" i="0" u="none" strike="noStrike" baseline="0" dirty="0" smtClean="0">
                          <a:solidFill>
                            <a:srgbClr val="00B0F0"/>
                          </a:solidFill>
                          <a:effectLst/>
                          <a:latin typeface="Calibri" panose="020F0502020204030204" pitchFamily="34" charset="0"/>
                        </a:rPr>
                        <a:t> in backing material]</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3681292"/>
                  </a:ext>
                </a:extLst>
              </a:tr>
              <a:tr h="811992">
                <a:tc>
                  <a:txBody>
                    <a:bodyPr/>
                    <a:lstStyle/>
                    <a:p>
                      <a:pPr algn="ctr" fontAlgn="ctr"/>
                      <a:r>
                        <a:rPr lang="en-US" sz="1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Define pre-shipping acceptance criteria at Jefferson Lab and receiving acceptance criteria at SNS.</a:t>
                      </a:r>
                    </a:p>
                  </a:txBody>
                  <a:tcPr marL="9525" marR="9525" marT="9525" marB="0" anchor="ctr"/>
                </a:tc>
                <a:tc>
                  <a:txBody>
                    <a:bodyPr/>
                    <a:lstStyle/>
                    <a:p>
                      <a:pPr algn="ctr" fontAlgn="b"/>
                      <a:r>
                        <a:rPr lang="en-US" sz="1400" b="0" i="0" u="none" strike="noStrike" dirty="0" smtClean="0">
                          <a:solidFill>
                            <a:srgbClr val="000000"/>
                          </a:solidFill>
                          <a:effectLst/>
                          <a:latin typeface="Calibri" panose="020F0502020204030204" pitchFamily="34" charset="0"/>
                        </a:rPr>
                        <a:t>In</a:t>
                      </a:r>
                      <a:r>
                        <a:rPr lang="en-US" sz="1400" b="0" i="0" u="none" strike="noStrike" baseline="0" dirty="0" smtClean="0">
                          <a:solidFill>
                            <a:srgbClr val="000000"/>
                          </a:solidFill>
                          <a:effectLst/>
                          <a:latin typeface="Calibri" panose="020F0502020204030204" pitchFamily="34" charset="0"/>
                        </a:rPr>
                        <a:t> Process</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285750" indent="-285750" algn="l" fontAlgn="ctr">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"PPU High Beta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Performance Requirements and </a:t>
                      </a:r>
                      <a:r>
                        <a:rPr lang="en-US" sz="1400" b="0" i="0" u="none" strike="noStrike" dirty="0" smtClean="0">
                          <a:solidFill>
                            <a:srgbClr val="000000"/>
                          </a:solidFill>
                          <a:effectLst/>
                          <a:latin typeface="Calibri" panose="020F0502020204030204" pitchFamily="34" charset="0"/>
                        </a:rPr>
                        <a:t>Minimum </a:t>
                      </a:r>
                      <a:r>
                        <a:rPr lang="en-US" sz="1400" b="0" i="0" u="none" strike="noStrike" dirty="0">
                          <a:solidFill>
                            <a:srgbClr val="000000"/>
                          </a:solidFill>
                          <a:effectLst/>
                          <a:latin typeface="Calibri" panose="020F0502020204030204" pitchFamily="34" charset="0"/>
                        </a:rPr>
                        <a:t>acceptance Criteria" </a:t>
                      </a:r>
                      <a:r>
                        <a:rPr lang="en-US" sz="1400" b="0" i="0" u="none" strike="noStrike" dirty="0" smtClean="0">
                          <a:solidFill>
                            <a:srgbClr val="000000"/>
                          </a:solidFill>
                          <a:effectLst/>
                          <a:latin typeface="Calibri" panose="020F0502020204030204" pitchFamily="34" charset="0"/>
                        </a:rPr>
                        <a:t>for testing</a:t>
                      </a:r>
                      <a:r>
                        <a:rPr lang="en-US" sz="1400" b="0" i="0" u="none" strike="noStrike" baseline="0" dirty="0" smtClean="0">
                          <a:solidFill>
                            <a:srgbClr val="000000"/>
                          </a:solidFill>
                          <a:effectLst/>
                          <a:latin typeface="Calibri" panose="020F0502020204030204" pitchFamily="34" charset="0"/>
                        </a:rPr>
                        <a:t> at JLAB</a:t>
                      </a:r>
                      <a:r>
                        <a:rPr lang="en-US" sz="1400" b="0" i="0" u="none" strike="noStrike" dirty="0" smtClean="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has been generated and </a:t>
                      </a:r>
                      <a:r>
                        <a:rPr lang="en-US" sz="1400" b="0" i="0" u="none" strike="noStrike" dirty="0" smtClean="0">
                          <a:solidFill>
                            <a:srgbClr val="000000"/>
                          </a:solidFill>
                          <a:effectLst/>
                          <a:latin typeface="Calibri" panose="020F0502020204030204" pitchFamily="34" charset="0"/>
                        </a:rPr>
                        <a:t>agreed </a:t>
                      </a:r>
                      <a:r>
                        <a:rPr lang="en-US" sz="1400" b="0" i="0" u="none" strike="noStrike" dirty="0">
                          <a:solidFill>
                            <a:srgbClr val="000000"/>
                          </a:solidFill>
                          <a:effectLst/>
                          <a:latin typeface="Calibri" panose="020F0502020204030204" pitchFamily="34" charset="0"/>
                        </a:rPr>
                        <a:t>to</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[Document</a:t>
                      </a:r>
                      <a:r>
                        <a:rPr lang="en-US" sz="1400" b="0" i="0" u="none" strike="noStrike" baseline="0" dirty="0" smtClean="0">
                          <a:solidFill>
                            <a:srgbClr val="00B0F0"/>
                          </a:solidFill>
                          <a:effectLst/>
                          <a:latin typeface="Calibri" panose="020F0502020204030204" pitchFamily="34" charset="0"/>
                        </a:rPr>
                        <a:t> in backing material</a:t>
                      </a:r>
                      <a:r>
                        <a:rPr lang="en-US" sz="1400" b="0" i="0" u="none" strike="noStrike" baseline="0" dirty="0" smtClean="0">
                          <a:solidFill>
                            <a:srgbClr val="00B0F0"/>
                          </a:solidFill>
                          <a:effectLst/>
                          <a:latin typeface="Calibri" panose="020F0502020204030204" pitchFamily="34" charset="0"/>
                        </a:rPr>
                        <a:t>]</a:t>
                      </a:r>
                    </a:p>
                    <a:p>
                      <a:pPr marL="285750" indent="-285750" algn="l" fontAlgn="ctr">
                        <a:buFont typeface="Arial" panose="020B0604020202020204" pitchFamily="34" charset="0"/>
                        <a:buChar char="•"/>
                      </a:pPr>
                      <a:r>
                        <a:rPr lang="en-US" sz="1400" b="0" i="0" u="none" strike="noStrike" baseline="0" dirty="0" smtClean="0">
                          <a:solidFill>
                            <a:schemeClr val="tx1"/>
                          </a:solidFill>
                          <a:effectLst/>
                          <a:latin typeface="Calibri" panose="020F0502020204030204" pitchFamily="34" charset="0"/>
                        </a:rPr>
                        <a:t>Receiving acceptance criteria at SNS is being developed.</a:t>
                      </a:r>
                      <a:endParaRPr lang="en-US" sz="1400" b="0" i="0" u="none" strike="noStrike" baseline="0" dirty="0" smtClean="0">
                        <a:solidFill>
                          <a:schemeClr val="tx1"/>
                        </a:solidFill>
                        <a:effectLst/>
                        <a:latin typeface="Calibri" panose="020F0502020204030204" pitchFamily="34" charset="0"/>
                      </a:endParaRP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3490060"/>
                  </a:ext>
                </a:extLst>
              </a:tr>
              <a:tr h="811992">
                <a:tc>
                  <a:txBody>
                    <a:bodyPr/>
                    <a:lstStyle/>
                    <a:p>
                      <a:pPr algn="ctr" fontAlgn="ctr"/>
                      <a:r>
                        <a:rPr lang="en-US" sz="14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Clarify the scope for Jefferson Lab regarding shipping preparation and shipping-related design</a:t>
                      </a:r>
                      <a:r>
                        <a:rPr lang="en-US" sz="1400" b="0" i="0" u="none" strike="noStrike" dirty="0" smtClean="0">
                          <a:solidFill>
                            <a:srgbClr val="000000"/>
                          </a:solidFill>
                          <a:effectLst/>
                          <a:latin typeface="Calibri" panose="020F0502020204030204" pitchFamily="34" charset="0"/>
                        </a:rPr>
                        <a:t>.</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smtClean="0">
                          <a:solidFill>
                            <a:srgbClr val="000000"/>
                          </a:solidFill>
                          <a:effectLst/>
                          <a:latin typeface="Calibri" panose="020F0502020204030204" pitchFamily="34" charset="0"/>
                        </a:rPr>
                        <a:t>Shipping </a:t>
                      </a:r>
                      <a:r>
                        <a:rPr lang="en-US" sz="1400" b="0" i="0" u="none" strike="noStrike" dirty="0">
                          <a:solidFill>
                            <a:srgbClr val="000000"/>
                          </a:solidFill>
                          <a:effectLst/>
                          <a:latin typeface="Calibri" panose="020F0502020204030204" pitchFamily="34" charset="0"/>
                        </a:rPr>
                        <a:t>Proposal was presented to SNS on March 27 and agreed to. </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[Shipping</a:t>
                      </a:r>
                      <a:r>
                        <a:rPr lang="en-US" sz="1400" b="0" i="0" u="none" strike="noStrike" baseline="0" dirty="0" smtClean="0">
                          <a:solidFill>
                            <a:srgbClr val="00B0F0"/>
                          </a:solidFill>
                          <a:effectLst/>
                          <a:latin typeface="Calibri" panose="020F0502020204030204" pitchFamily="34" charset="0"/>
                        </a:rPr>
                        <a:t> talk and </a:t>
                      </a:r>
                      <a:r>
                        <a:rPr lang="en-US" sz="1400" b="0" i="0" u="none" strike="noStrike" baseline="0" dirty="0" smtClean="0">
                          <a:solidFill>
                            <a:srgbClr val="00B0F0"/>
                          </a:solidFill>
                          <a:effectLst/>
                          <a:latin typeface="Calibri" panose="020F0502020204030204" pitchFamily="34" charset="0"/>
                        </a:rPr>
                        <a:t>the proposal</a:t>
                      </a:r>
                      <a:r>
                        <a:rPr lang="en-US" sz="1400" b="0" i="0" u="none" strike="noStrike" dirty="0" smtClean="0">
                          <a:solidFill>
                            <a:srgbClr val="00B0F0"/>
                          </a:solidFill>
                          <a:effectLst/>
                          <a:latin typeface="Calibri" panose="020F0502020204030204" pitchFamily="34" charset="0"/>
                        </a:rPr>
                        <a:t> </a:t>
                      </a:r>
                      <a:r>
                        <a:rPr lang="en-US" sz="1400" b="0" i="0" u="none" strike="noStrike" dirty="0" smtClean="0">
                          <a:solidFill>
                            <a:srgbClr val="00B0F0"/>
                          </a:solidFill>
                          <a:effectLst/>
                          <a:latin typeface="Calibri" panose="020F0502020204030204" pitchFamily="34" charset="0"/>
                        </a:rPr>
                        <a:t>in backing material]</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3148500"/>
                  </a:ext>
                </a:extLst>
              </a:tr>
            </a:tbl>
          </a:graphicData>
        </a:graphic>
      </p:graphicFrame>
    </p:spTree>
    <p:extLst>
      <p:ext uri="{BB962C8B-B14F-4D97-AF65-F5344CB8AC3E}">
        <p14:creationId xmlns:p14="http://schemas.microsoft.com/office/powerpoint/2010/main" val="948209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Comments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1838582555"/>
              </p:ext>
            </p:extLst>
          </p:nvPr>
        </p:nvGraphicFramePr>
        <p:xfrm>
          <a:off x="263404" y="935517"/>
          <a:ext cx="8462964" cy="5219700"/>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2553988">
                  <a:extLst>
                    <a:ext uri="{9D8B030D-6E8A-4147-A177-3AD203B41FA5}">
                      <a16:colId xmlns:a16="http://schemas.microsoft.com/office/drawing/2014/main" val="349986162"/>
                    </a:ext>
                  </a:extLst>
                </a:gridCol>
                <a:gridCol w="879566">
                  <a:extLst>
                    <a:ext uri="{9D8B030D-6E8A-4147-A177-3AD203B41FA5}">
                      <a16:colId xmlns:a16="http://schemas.microsoft.com/office/drawing/2014/main" val="4071067899"/>
                    </a:ext>
                  </a:extLst>
                </a:gridCol>
                <a:gridCol w="4659465">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smtClean="0">
                          <a:solidFill>
                            <a:srgbClr val="000000"/>
                          </a:solidFill>
                          <a:effectLst/>
                          <a:latin typeface="Calibri" panose="020F0502020204030204" pitchFamily="34" charset="0"/>
                        </a:rPr>
                        <a:t>Comments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The project should assure itself that asking vendors to remake out-of-production components such that they are identical to legacy designs doesn’t create a long-term supply problem, for example, the harmonic drive</a:t>
                      </a:r>
                      <a:r>
                        <a:rPr lang="en-US" sz="1400" b="0" i="0" u="none" strike="noStrike" dirty="0" smtClean="0">
                          <a:solidFill>
                            <a:srgbClr val="000000"/>
                          </a:solidFill>
                          <a:effectLst/>
                          <a:latin typeface="Calibri" panose="020F0502020204030204" pitchFamily="34" charset="0"/>
                        </a:rPr>
                        <a:t>.</a:t>
                      </a:r>
                    </a:p>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We reviewed the tuner motor and drive </a:t>
                      </a:r>
                      <a:r>
                        <a:rPr lang="en-US" sz="1400" b="0" i="0" u="none" strike="noStrike" dirty="0" smtClean="0">
                          <a:solidFill>
                            <a:srgbClr val="000000"/>
                          </a:solidFill>
                          <a:effectLst/>
                          <a:latin typeface="Calibri" panose="020F0502020204030204" pitchFamily="34" charset="0"/>
                        </a:rPr>
                        <a:t>options with the vendors  </a:t>
                      </a:r>
                      <a:r>
                        <a:rPr lang="en-US" sz="1400" b="0" i="0" u="none" strike="noStrike" dirty="0">
                          <a:solidFill>
                            <a:srgbClr val="000000"/>
                          </a:solidFill>
                          <a:effectLst/>
                          <a:latin typeface="Calibri" panose="020F0502020204030204" pitchFamily="34" charset="0"/>
                        </a:rPr>
                        <a:t>and confirmed that the original two options were the only viable solutions.    We reviewed the options with SNS and decided to stay with the original design</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[Tuner</a:t>
                      </a:r>
                      <a:r>
                        <a:rPr lang="en-US" sz="1400" b="0" i="0" u="none" strike="noStrike" baseline="0" dirty="0" smtClean="0">
                          <a:solidFill>
                            <a:srgbClr val="00B0F0"/>
                          </a:solidFill>
                          <a:effectLst/>
                          <a:latin typeface="Calibri" panose="020F0502020204030204" pitchFamily="34" charset="0"/>
                        </a:rPr>
                        <a:t> Talk]</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0506989"/>
                  </a:ext>
                </a:extLst>
              </a:tr>
              <a:tr h="811992">
                <a:tc>
                  <a:txBody>
                    <a:bodyPr/>
                    <a:lstStyle/>
                    <a:p>
                      <a:pPr algn="ctr" fontAlgn="ctr"/>
                      <a:r>
                        <a:rPr lang="en-US" sz="1400" b="0" i="0" u="none" strike="noStrike">
                          <a:solidFill>
                            <a:srgbClr val="000000"/>
                          </a:solidFill>
                          <a:effectLst/>
                          <a:latin typeface="Calibri" panose="020F0502020204030204" pitchFamily="34" charset="0"/>
                        </a:rPr>
                        <a:t>2</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The project should leave itself open to potential improvements in technology relative to the original SNS production.</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We have reviewed the RF cables options and decided to stay with the </a:t>
                      </a:r>
                      <a:r>
                        <a:rPr lang="en-US" sz="1400" b="0" i="0" u="none" strike="noStrike" dirty="0" smtClean="0">
                          <a:solidFill>
                            <a:srgbClr val="000000"/>
                          </a:solidFill>
                          <a:effectLst/>
                          <a:latin typeface="Calibri" panose="020F0502020204030204" pitchFamily="34" charset="0"/>
                        </a:rPr>
                        <a:t>original </a:t>
                      </a:r>
                      <a:r>
                        <a:rPr lang="en-US" sz="1400" b="0" i="0" u="none" strike="noStrike" dirty="0">
                          <a:solidFill>
                            <a:srgbClr val="000000"/>
                          </a:solidFill>
                          <a:effectLst/>
                          <a:latin typeface="Calibri" panose="020F0502020204030204" pitchFamily="34" charset="0"/>
                        </a:rPr>
                        <a:t>design. We have looked into alternate MLI designs but have decided to use the </a:t>
                      </a:r>
                      <a:r>
                        <a:rPr lang="en-US" sz="1400" b="0" i="0" u="none" strike="noStrike" dirty="0" smtClean="0">
                          <a:solidFill>
                            <a:srgbClr val="000000"/>
                          </a:solidFill>
                          <a:effectLst/>
                          <a:latin typeface="Calibri" panose="020F0502020204030204" pitchFamily="34" charset="0"/>
                        </a:rPr>
                        <a:t>existing </a:t>
                      </a:r>
                      <a:r>
                        <a:rPr lang="en-US" sz="1400" b="0" i="0" u="none" strike="noStrike" dirty="0">
                          <a:solidFill>
                            <a:srgbClr val="000000"/>
                          </a:solidFill>
                          <a:effectLst/>
                          <a:latin typeface="Calibri" panose="020F0502020204030204" pitchFamily="34" charset="0"/>
                        </a:rPr>
                        <a:t>design.  </a:t>
                      </a:r>
                      <a:r>
                        <a:rPr lang="en-US" sz="1400" b="0" i="0" u="none" strike="noStrike" dirty="0" smtClean="0">
                          <a:solidFill>
                            <a:srgbClr val="000000"/>
                          </a:solidFill>
                          <a:effectLst/>
                          <a:latin typeface="Calibri" panose="020F0502020204030204" pitchFamily="34" charset="0"/>
                        </a:rPr>
                        <a:t>We have adopted an updated design for the explosion bonded joints.  </a:t>
                      </a:r>
                    </a:p>
                    <a:p>
                      <a:pPr algn="l" fontAlgn="ctr"/>
                      <a:r>
                        <a:rPr lang="en-US" sz="1400" b="0" i="0" u="none" strike="noStrike" dirty="0" smtClean="0">
                          <a:solidFill>
                            <a:srgbClr val="00B0F0"/>
                          </a:solidFill>
                          <a:effectLst/>
                          <a:latin typeface="Calibri" panose="020F0502020204030204" pitchFamily="34" charset="0"/>
                        </a:rPr>
                        <a:t>[Various talks]</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To the extent possible, perform finite element analysis on simplified assembly models of the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and end cans to point out potential trouble spots, especially during transportation.</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Reviewed the vibration analysis done by K. Matsumoto (LANL, 2001) for the MB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Lowest mode was 30 Hz </a:t>
                      </a:r>
                      <a:r>
                        <a:rPr lang="en-US" sz="1400" b="0" i="0" u="none" strike="noStrike" dirty="0" smtClean="0">
                          <a:solidFill>
                            <a:srgbClr val="000000"/>
                          </a:solidFill>
                          <a:effectLst/>
                          <a:latin typeface="Calibri" panose="020F0502020204030204" pitchFamily="34" charset="0"/>
                        </a:rPr>
                        <a:t>lateral </a:t>
                      </a:r>
                      <a:r>
                        <a:rPr lang="en-US" sz="1400" b="0" i="0" u="none" strike="noStrike" dirty="0">
                          <a:solidFill>
                            <a:srgbClr val="000000"/>
                          </a:solidFill>
                          <a:effectLst/>
                          <a:latin typeface="Calibri" panose="020F0502020204030204" pitchFamily="34" charset="0"/>
                        </a:rPr>
                        <a:t>motion of Cavity/Helium Vessel</a:t>
                      </a:r>
                      <a:r>
                        <a:rPr lang="en-US" sz="1400" b="0" i="0" u="none" strike="noStrike" dirty="0" smtClean="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Vibration and stress analysis by M. </a:t>
                      </a:r>
                      <a:r>
                        <a:rPr lang="en-US" sz="1400" b="0" i="0" u="none" strike="noStrike" dirty="0" err="1">
                          <a:solidFill>
                            <a:srgbClr val="000000"/>
                          </a:solidFill>
                          <a:effectLst/>
                          <a:latin typeface="Calibri" panose="020F0502020204030204" pitchFamily="34" charset="0"/>
                        </a:rPr>
                        <a:t>Marchlik</a:t>
                      </a:r>
                      <a:r>
                        <a:rPr lang="en-US" sz="1400" b="0" i="0" u="none" strike="noStrike" dirty="0">
                          <a:solidFill>
                            <a:srgbClr val="000000"/>
                          </a:solidFill>
                          <a:effectLst/>
                          <a:latin typeface="Calibri" panose="020F0502020204030204" pitchFamily="34" charset="0"/>
                        </a:rPr>
                        <a:t> on the warm to cold bellows predicts &gt;40 Hz.   Vibration work by SNS on the new FPC predicts modes &gt;70 Hz.   All modes above frequencies of concern for shipping. G. Cheng has completed shipping analysis of end cans and piping</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[Next slide]</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3681292"/>
                  </a:ext>
                </a:extLst>
              </a:tr>
            </a:tbl>
          </a:graphicData>
        </a:graphic>
      </p:graphicFrame>
    </p:spTree>
    <p:extLst>
      <p:ext uri="{BB962C8B-B14F-4D97-AF65-F5344CB8AC3E}">
        <p14:creationId xmlns:p14="http://schemas.microsoft.com/office/powerpoint/2010/main" val="35231653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PDR Comment #3</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15" name="Group 14"/>
          <p:cNvGrpSpPr/>
          <p:nvPr/>
        </p:nvGrpSpPr>
        <p:grpSpPr>
          <a:xfrm>
            <a:off x="266464" y="3002797"/>
            <a:ext cx="3562547" cy="2410887"/>
            <a:chOff x="356648" y="2978301"/>
            <a:chExt cx="4750062" cy="3214515"/>
          </a:xfrm>
        </p:grpSpPr>
        <p:pic>
          <p:nvPicPr>
            <p:cNvPr id="16" name="Picture 15"/>
            <p:cNvPicPr>
              <a:picLocks noChangeAspect="1"/>
            </p:cNvPicPr>
            <p:nvPr/>
          </p:nvPicPr>
          <p:blipFill>
            <a:blip r:embed="rId2"/>
            <a:stretch>
              <a:fillRect/>
            </a:stretch>
          </p:blipFill>
          <p:spPr>
            <a:xfrm>
              <a:off x="3020997" y="4135319"/>
              <a:ext cx="2028408" cy="1257278"/>
            </a:xfrm>
            <a:prstGeom prst="rect">
              <a:avLst/>
            </a:prstGeom>
          </p:spPr>
        </p:pic>
        <p:grpSp>
          <p:nvGrpSpPr>
            <p:cNvPr id="17" name="Group 16"/>
            <p:cNvGrpSpPr/>
            <p:nvPr/>
          </p:nvGrpSpPr>
          <p:grpSpPr>
            <a:xfrm>
              <a:off x="356648" y="2978301"/>
              <a:ext cx="4750062" cy="3214515"/>
              <a:chOff x="121808" y="4650049"/>
              <a:chExt cx="4750062" cy="3214515"/>
            </a:xfrm>
          </p:grpSpPr>
          <p:pic>
            <p:nvPicPr>
              <p:cNvPr id="18" name="Picture 17"/>
              <p:cNvPicPr>
                <a:picLocks noChangeAspect="1"/>
              </p:cNvPicPr>
              <p:nvPr/>
            </p:nvPicPr>
            <p:blipFill>
              <a:blip r:embed="rId3"/>
              <a:stretch>
                <a:fillRect/>
              </a:stretch>
            </p:blipFill>
            <p:spPr>
              <a:xfrm>
                <a:off x="121808" y="4650049"/>
                <a:ext cx="4750062" cy="1275134"/>
              </a:xfrm>
              <a:prstGeom prst="rect">
                <a:avLst/>
              </a:prstGeom>
              <a:ln>
                <a:solidFill>
                  <a:srgbClr val="FF0000"/>
                </a:solidFill>
              </a:ln>
            </p:spPr>
          </p:pic>
          <p:pic>
            <p:nvPicPr>
              <p:cNvPr id="19" name="Picture 18"/>
              <p:cNvPicPr>
                <a:picLocks noChangeAspect="1"/>
              </p:cNvPicPr>
              <p:nvPr/>
            </p:nvPicPr>
            <p:blipFill>
              <a:blip r:embed="rId4"/>
              <a:stretch>
                <a:fillRect/>
              </a:stretch>
            </p:blipFill>
            <p:spPr>
              <a:xfrm>
                <a:off x="121808" y="5944170"/>
                <a:ext cx="2664349" cy="1723024"/>
              </a:xfrm>
              <a:prstGeom prst="rect">
                <a:avLst/>
              </a:prstGeom>
              <a:ln>
                <a:solidFill>
                  <a:srgbClr val="FF0000"/>
                </a:solidFill>
              </a:ln>
            </p:spPr>
          </p:pic>
          <p:sp>
            <p:nvSpPr>
              <p:cNvPr id="20" name="TextBox 19"/>
              <p:cNvSpPr txBox="1"/>
              <p:nvPr/>
            </p:nvSpPr>
            <p:spPr>
              <a:xfrm>
                <a:off x="2798109" y="7064345"/>
                <a:ext cx="1893866" cy="800219"/>
              </a:xfrm>
              <a:prstGeom prst="rect">
                <a:avLst/>
              </a:prstGeom>
              <a:noFill/>
              <a:ln>
                <a:solidFill>
                  <a:srgbClr val="FF0000"/>
                </a:solidFill>
              </a:ln>
            </p:spPr>
            <p:txBody>
              <a:bodyPr wrap="square" rtlCol="0">
                <a:spAutoFit/>
              </a:bodyPr>
              <a:lstStyle/>
              <a:p>
                <a:r>
                  <a:rPr lang="en-US" sz="825" dirty="0"/>
                  <a:t>SNS PPU FPC Analysis</a:t>
                </a:r>
              </a:p>
              <a:p>
                <a:r>
                  <a:rPr lang="en-US" sz="825" dirty="0"/>
                  <a:t>S. Stewart (SNS) (10/05/2018)</a:t>
                </a:r>
              </a:p>
              <a:p>
                <a:r>
                  <a:rPr lang="en-US" sz="825" dirty="0"/>
                  <a:t>Shipping tests planned</a:t>
                </a:r>
              </a:p>
            </p:txBody>
          </p:sp>
        </p:grpSp>
      </p:grpSp>
      <p:sp>
        <p:nvSpPr>
          <p:cNvPr id="21" name="TextBox 20"/>
          <p:cNvSpPr txBox="1"/>
          <p:nvPr/>
        </p:nvSpPr>
        <p:spPr>
          <a:xfrm>
            <a:off x="266464" y="5733667"/>
            <a:ext cx="3927673" cy="300082"/>
          </a:xfrm>
          <a:prstGeom prst="rect">
            <a:avLst/>
          </a:prstGeom>
          <a:noFill/>
          <a:ln>
            <a:solidFill>
              <a:schemeClr val="tx2">
                <a:lumMod val="75000"/>
              </a:schemeClr>
            </a:solidFill>
          </a:ln>
        </p:spPr>
        <p:txBody>
          <a:bodyPr wrap="square" rtlCol="0">
            <a:spAutoFit/>
          </a:bodyPr>
          <a:lstStyle/>
          <a:p>
            <a:r>
              <a:rPr lang="en-US" sz="1350" dirty="0"/>
              <a:t>HB End Can and Piping Analysis in G. Cheng FDR Talk</a:t>
            </a:r>
          </a:p>
        </p:txBody>
      </p:sp>
      <p:graphicFrame>
        <p:nvGraphicFramePr>
          <p:cNvPr id="23" name="Content Placeholder 4"/>
          <p:cNvGraphicFramePr>
            <a:graphicFrameLocks/>
          </p:cNvGraphicFramePr>
          <p:nvPr>
            <p:extLst>
              <p:ext uri="{D42A27DB-BD31-4B8C-83A1-F6EECF244321}">
                <p14:modId xmlns:p14="http://schemas.microsoft.com/office/powerpoint/2010/main" val="776604611"/>
              </p:ext>
            </p:extLst>
          </p:nvPr>
        </p:nvGraphicFramePr>
        <p:xfrm>
          <a:off x="153396" y="101393"/>
          <a:ext cx="6600354" cy="2792730"/>
        </p:xfrm>
        <a:graphic>
          <a:graphicData uri="http://schemas.openxmlformats.org/drawingml/2006/table">
            <a:tbl>
              <a:tblPr firstRow="1" bandRow="1">
                <a:tableStyleId>{21E4AEA4-8DFA-4A89-87EB-49C32662AFE0}</a:tableStyleId>
              </a:tblPr>
              <a:tblGrid>
                <a:gridCol w="288525">
                  <a:extLst>
                    <a:ext uri="{9D8B030D-6E8A-4147-A177-3AD203B41FA5}">
                      <a16:colId xmlns:a16="http://schemas.microsoft.com/office/drawing/2014/main" val="1854053667"/>
                    </a:ext>
                  </a:extLst>
                </a:gridCol>
                <a:gridCol w="2258946">
                  <a:extLst>
                    <a:ext uri="{9D8B030D-6E8A-4147-A177-3AD203B41FA5}">
                      <a16:colId xmlns:a16="http://schemas.microsoft.com/office/drawing/2014/main" val="349986162"/>
                    </a:ext>
                  </a:extLst>
                </a:gridCol>
                <a:gridCol w="753964">
                  <a:extLst>
                    <a:ext uri="{9D8B030D-6E8A-4147-A177-3AD203B41FA5}">
                      <a16:colId xmlns:a16="http://schemas.microsoft.com/office/drawing/2014/main" val="4071067899"/>
                    </a:ext>
                  </a:extLst>
                </a:gridCol>
                <a:gridCol w="3298919">
                  <a:extLst>
                    <a:ext uri="{9D8B030D-6E8A-4147-A177-3AD203B41FA5}">
                      <a16:colId xmlns:a16="http://schemas.microsoft.com/office/drawing/2014/main" val="1125273642"/>
                    </a:ext>
                  </a:extLst>
                </a:gridCol>
              </a:tblGrid>
              <a:tr h="373335">
                <a:tc>
                  <a:txBody>
                    <a:bodyPr/>
                    <a:lstStyle/>
                    <a:p>
                      <a:pPr algn="ctr" fontAlgn="ctr"/>
                      <a:r>
                        <a:rPr lang="en-US" sz="14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400" b="1" i="0" u="none" strike="noStrike" dirty="0" smtClean="0">
                          <a:solidFill>
                            <a:srgbClr val="000000"/>
                          </a:solidFill>
                          <a:effectLst/>
                          <a:latin typeface="Calibri" panose="020F0502020204030204" pitchFamily="34" charset="0"/>
                        </a:rPr>
                        <a:t>PDR Comments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400" b="1" i="0" u="none" strike="noStrike" dirty="0" smtClean="0">
                        <a:solidFill>
                          <a:srgbClr val="000000"/>
                        </a:solidFill>
                        <a:effectLst/>
                        <a:latin typeface="Calibri" panose="020F0502020204030204" pitchFamily="34" charset="0"/>
                      </a:endParaRPr>
                    </a:p>
                    <a:p>
                      <a:pPr algn="l" fontAlgn="ctr"/>
                      <a:r>
                        <a:rPr lang="en-US" sz="1400" b="1" i="0" u="none" strike="noStrike" dirty="0" smtClean="0">
                          <a:solidFill>
                            <a:srgbClr val="000000"/>
                          </a:solidFill>
                          <a:effectLst/>
                          <a:latin typeface="Calibri" panose="020F0502020204030204" pitchFamily="34" charset="0"/>
                        </a:rPr>
                        <a:t>Response</a:t>
                      </a:r>
                      <a:endParaRPr lang="en-US"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1643914">
                <a:tc>
                  <a:txBody>
                    <a:bodyPr/>
                    <a:lstStyle/>
                    <a:p>
                      <a:pPr algn="ctr" fontAlgn="ctr"/>
                      <a:r>
                        <a:rPr lang="en-US" sz="1400" b="0" i="0" u="none" strike="noStrike" dirty="0">
                          <a:solidFill>
                            <a:srgbClr val="000000"/>
                          </a:solidFill>
                          <a:effectLst/>
                          <a:latin typeface="Calibri" panose="020F0502020204030204" pitchFamily="34" charset="0"/>
                        </a:rPr>
                        <a:t>3</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To the extent possible, perform finite element analysis on simplified assembly models of the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and end cans to point out potential trouble spots, especially during transportation.</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Reviewed the vibration analysis done by K. Matsumoto (LANL, 2001) for the MB </a:t>
                      </a:r>
                      <a:r>
                        <a:rPr lang="en-US" sz="1400" b="0" i="0" u="none" strike="noStrike" dirty="0" err="1" smtClean="0">
                          <a:solidFill>
                            <a:srgbClr val="000000"/>
                          </a:solidFill>
                          <a:effectLst/>
                          <a:latin typeface="Calibri" panose="020F0502020204030204" pitchFamily="34" charset="0"/>
                        </a:rPr>
                        <a:t>Cryomodule</a:t>
                      </a:r>
                      <a:r>
                        <a:rPr lang="en-US" sz="1400" b="0" i="0" u="none" strike="noStrike" dirty="0" smtClean="0">
                          <a:solidFill>
                            <a:srgbClr val="000000"/>
                          </a:solidFill>
                          <a:effectLst/>
                          <a:latin typeface="Calibri" panose="020F0502020204030204" pitchFamily="34" charset="0"/>
                        </a:rPr>
                        <a:t>.  Lowest mode was 30 Hz lateral motion of Cavity/Helium Vessel.   </a:t>
                      </a:r>
                      <a:r>
                        <a:rPr lang="en-US" sz="1400" b="0" i="0" u="none" strike="noStrike" dirty="0">
                          <a:solidFill>
                            <a:srgbClr val="000000"/>
                          </a:solidFill>
                          <a:effectLst/>
                          <a:latin typeface="Calibri" panose="020F0502020204030204" pitchFamily="34" charset="0"/>
                        </a:rPr>
                        <a:t>Vibration and stress analysis by M. </a:t>
                      </a:r>
                      <a:r>
                        <a:rPr lang="en-US" sz="1400" b="0" i="0" u="none" strike="noStrike" dirty="0" err="1">
                          <a:solidFill>
                            <a:srgbClr val="000000"/>
                          </a:solidFill>
                          <a:effectLst/>
                          <a:latin typeface="Calibri" panose="020F0502020204030204" pitchFamily="34" charset="0"/>
                        </a:rPr>
                        <a:t>Marchlik</a:t>
                      </a:r>
                      <a:r>
                        <a:rPr lang="en-US" sz="1400" b="0" i="0" u="none" strike="noStrike" dirty="0">
                          <a:solidFill>
                            <a:srgbClr val="000000"/>
                          </a:solidFill>
                          <a:effectLst/>
                          <a:latin typeface="Calibri" panose="020F0502020204030204" pitchFamily="34" charset="0"/>
                        </a:rPr>
                        <a:t> on the warm to cold bellows predicts &gt;40 Hz.   Vibration work by SNS on the new FPC predicts modes &gt;70 Hz.   All modes above frequencies of concern for shipping. G. Cheng has completed shipping analysis of end cans and piping</a:t>
                      </a:r>
                      <a:r>
                        <a:rPr lang="en-US" sz="1400" b="0" i="0" u="none" strike="noStrike" dirty="0" smtClean="0">
                          <a:solidFill>
                            <a:srgbClr val="000000"/>
                          </a:solidFill>
                          <a:effectLst/>
                          <a:latin typeface="Calibri" panose="020F0502020204030204" pitchFamily="34" charset="0"/>
                        </a:rPr>
                        <a:t>.  </a:t>
                      </a:r>
                    </a:p>
                  </a:txBody>
                  <a:tcPr marL="9525" marR="9525" marT="9525" marB="0" anchor="ctr"/>
                </a:tc>
                <a:extLst>
                  <a:ext uri="{0D108BD9-81ED-4DB2-BD59-A6C34878D82A}">
                    <a16:rowId xmlns:a16="http://schemas.microsoft.com/office/drawing/2014/main" val="3893681292"/>
                  </a:ext>
                </a:extLst>
              </a:tr>
            </a:tbl>
          </a:graphicData>
        </a:graphic>
      </p:graphicFrame>
      <p:grpSp>
        <p:nvGrpSpPr>
          <p:cNvPr id="25" name="Group 24"/>
          <p:cNvGrpSpPr/>
          <p:nvPr/>
        </p:nvGrpSpPr>
        <p:grpSpPr>
          <a:xfrm>
            <a:off x="3977786" y="1082133"/>
            <a:ext cx="5073935" cy="3277349"/>
            <a:chOff x="3977786" y="1082133"/>
            <a:chExt cx="5073935" cy="3277349"/>
          </a:xfrm>
        </p:grpSpPr>
        <p:grpSp>
          <p:nvGrpSpPr>
            <p:cNvPr id="5" name="Group 4"/>
            <p:cNvGrpSpPr/>
            <p:nvPr/>
          </p:nvGrpSpPr>
          <p:grpSpPr>
            <a:xfrm>
              <a:off x="3977786" y="3000580"/>
              <a:ext cx="5073935" cy="1358902"/>
              <a:chOff x="3643256" y="2338302"/>
              <a:chExt cx="7159624" cy="1969133"/>
            </a:xfrm>
          </p:grpSpPr>
          <p:pic>
            <p:nvPicPr>
              <p:cNvPr id="6" name="Picture 5"/>
              <p:cNvPicPr>
                <a:picLocks noChangeAspect="1"/>
              </p:cNvPicPr>
              <p:nvPr/>
            </p:nvPicPr>
            <p:blipFill>
              <a:blip r:embed="rId5"/>
              <a:stretch>
                <a:fillRect/>
              </a:stretch>
            </p:blipFill>
            <p:spPr>
              <a:xfrm>
                <a:off x="3643256" y="2338302"/>
                <a:ext cx="7159624" cy="1965387"/>
              </a:xfrm>
              <a:prstGeom prst="rect">
                <a:avLst/>
              </a:prstGeom>
              <a:ln>
                <a:solidFill>
                  <a:schemeClr val="accent1"/>
                </a:solidFill>
              </a:ln>
            </p:spPr>
          </p:pic>
          <p:sp>
            <p:nvSpPr>
              <p:cNvPr id="7" name="TextBox 6"/>
              <p:cNvSpPr txBox="1"/>
              <p:nvPr/>
            </p:nvSpPr>
            <p:spPr>
              <a:xfrm>
                <a:off x="3867636" y="3805699"/>
                <a:ext cx="2499603" cy="501736"/>
              </a:xfrm>
              <a:prstGeom prst="rect">
                <a:avLst/>
              </a:prstGeom>
              <a:noFill/>
              <a:ln>
                <a:noFill/>
              </a:ln>
            </p:spPr>
            <p:txBody>
              <a:bodyPr wrap="square" rtlCol="0">
                <a:spAutoFit/>
              </a:bodyPr>
              <a:lstStyle/>
              <a:p>
                <a:r>
                  <a:rPr lang="en-US" sz="825" dirty="0"/>
                  <a:t>Medium Beta CM Vibration Study </a:t>
                </a:r>
              </a:p>
              <a:p>
                <a:r>
                  <a:rPr lang="en-US" sz="825" dirty="0"/>
                  <a:t>K. Matsumoto (LANL) (9/28/2001)</a:t>
                </a:r>
              </a:p>
            </p:txBody>
          </p:sp>
        </p:grpSp>
        <p:pic>
          <p:nvPicPr>
            <p:cNvPr id="24" name="Picture 23"/>
            <p:cNvPicPr>
              <a:picLocks noChangeAspect="1"/>
            </p:cNvPicPr>
            <p:nvPr/>
          </p:nvPicPr>
          <p:blipFill>
            <a:blip r:embed="rId6"/>
            <a:stretch>
              <a:fillRect/>
            </a:stretch>
          </p:blipFill>
          <p:spPr>
            <a:xfrm>
              <a:off x="7001629" y="1082133"/>
              <a:ext cx="1771668" cy="1896736"/>
            </a:xfrm>
            <a:prstGeom prst="rect">
              <a:avLst/>
            </a:prstGeom>
            <a:ln>
              <a:solidFill>
                <a:schemeClr val="accent1"/>
              </a:solidFill>
            </a:ln>
          </p:spPr>
        </p:pic>
      </p:grpSp>
      <p:grpSp>
        <p:nvGrpSpPr>
          <p:cNvPr id="8" name="Group 7"/>
          <p:cNvGrpSpPr/>
          <p:nvPr/>
        </p:nvGrpSpPr>
        <p:grpSpPr>
          <a:xfrm>
            <a:off x="4788943" y="4682068"/>
            <a:ext cx="3120857" cy="1858538"/>
            <a:chOff x="4788943" y="4682068"/>
            <a:chExt cx="3120857" cy="1858538"/>
          </a:xfrm>
        </p:grpSpPr>
        <p:grpSp>
          <p:nvGrpSpPr>
            <p:cNvPr id="9" name="Group 8"/>
            <p:cNvGrpSpPr/>
            <p:nvPr/>
          </p:nvGrpSpPr>
          <p:grpSpPr>
            <a:xfrm>
              <a:off x="4788943" y="4682068"/>
              <a:ext cx="3120857" cy="1858538"/>
              <a:chOff x="7935438" y="4583142"/>
              <a:chExt cx="3593656" cy="2209999"/>
            </a:xfrm>
          </p:grpSpPr>
          <p:pic>
            <p:nvPicPr>
              <p:cNvPr id="11" name="Picture 10"/>
              <p:cNvPicPr>
                <a:picLocks noChangeAspect="1"/>
              </p:cNvPicPr>
              <p:nvPr/>
            </p:nvPicPr>
            <p:blipFill>
              <a:blip r:embed="rId7"/>
              <a:stretch>
                <a:fillRect/>
              </a:stretch>
            </p:blipFill>
            <p:spPr>
              <a:xfrm>
                <a:off x="7935438" y="4583142"/>
                <a:ext cx="3593656" cy="1781633"/>
              </a:xfrm>
              <a:prstGeom prst="rect">
                <a:avLst/>
              </a:prstGeom>
              <a:ln w="19050">
                <a:solidFill>
                  <a:srgbClr val="00B050"/>
                </a:solidFill>
              </a:ln>
            </p:spPr>
          </p:pic>
          <p:sp>
            <p:nvSpPr>
              <p:cNvPr id="14" name="TextBox 13"/>
              <p:cNvSpPr txBox="1"/>
              <p:nvPr/>
            </p:nvSpPr>
            <p:spPr>
              <a:xfrm>
                <a:off x="8651760" y="6381414"/>
                <a:ext cx="2161010" cy="411727"/>
              </a:xfrm>
              <a:prstGeom prst="rect">
                <a:avLst/>
              </a:prstGeom>
              <a:noFill/>
              <a:ln w="19050">
                <a:solidFill>
                  <a:srgbClr val="00B050"/>
                </a:solidFill>
              </a:ln>
            </p:spPr>
            <p:txBody>
              <a:bodyPr wrap="square" rtlCol="0">
                <a:spAutoFit/>
              </a:bodyPr>
              <a:lstStyle/>
              <a:p>
                <a:pPr algn="ctr"/>
                <a:r>
                  <a:rPr lang="en-US" sz="825" dirty="0"/>
                  <a:t>Warm to Cold Bellows </a:t>
                </a:r>
              </a:p>
              <a:p>
                <a:pPr algn="ctr"/>
                <a:r>
                  <a:rPr lang="en-US" sz="825" dirty="0"/>
                  <a:t>M. </a:t>
                </a:r>
                <a:r>
                  <a:rPr lang="en-US" sz="825" dirty="0" err="1"/>
                  <a:t>Marchlik</a:t>
                </a:r>
                <a:r>
                  <a:rPr lang="en-US" sz="825" dirty="0"/>
                  <a:t> </a:t>
                </a:r>
                <a:r>
                  <a:rPr lang="en-US" sz="825" dirty="0" smtClean="0"/>
                  <a:t>FDR talk</a:t>
                </a:r>
                <a:endParaRPr lang="en-US" sz="825" dirty="0"/>
              </a:p>
            </p:txBody>
          </p:sp>
        </p:grpSp>
        <p:sp>
          <p:nvSpPr>
            <p:cNvPr id="3" name="TextBox 2"/>
            <p:cNvSpPr txBox="1"/>
            <p:nvPr/>
          </p:nvSpPr>
          <p:spPr>
            <a:xfrm>
              <a:off x="6901962" y="4868045"/>
              <a:ext cx="1007838" cy="1015663"/>
            </a:xfrm>
            <a:prstGeom prst="rect">
              <a:avLst/>
            </a:prstGeom>
            <a:noFill/>
          </p:spPr>
          <p:txBody>
            <a:bodyPr wrap="square" rtlCol="0">
              <a:spAutoFit/>
            </a:bodyPr>
            <a:lstStyle/>
            <a:p>
              <a:r>
                <a:rPr lang="en-US" sz="1200" dirty="0" smtClean="0"/>
                <a:t>Fundamental frequencies higher than the original design</a:t>
              </a:r>
              <a:endParaRPr lang="en-US" sz="1200" dirty="0"/>
            </a:p>
          </p:txBody>
        </p:sp>
      </p:grpSp>
    </p:spTree>
    <p:extLst>
      <p:ext uri="{BB962C8B-B14F-4D97-AF65-F5344CB8AC3E}">
        <p14:creationId xmlns:p14="http://schemas.microsoft.com/office/powerpoint/2010/main" val="1639452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Design Team</a:t>
            </a:r>
            <a:endParaRPr lang="en-US" strike="sngStrike" dirty="0" smtClean="0">
              <a:solidFill>
                <a:srgbClr val="0070C0"/>
              </a:solidFill>
            </a:endParaRPr>
          </a:p>
          <a:p>
            <a:r>
              <a:rPr lang="en-US" dirty="0" smtClean="0"/>
              <a:t>Requirements</a:t>
            </a:r>
          </a:p>
          <a:p>
            <a:pPr lvl="1"/>
            <a:r>
              <a:rPr lang="en-US" dirty="0" smtClean="0"/>
              <a:t>SNS Statement of Work and interface requirements</a:t>
            </a:r>
          </a:p>
          <a:p>
            <a:pPr lvl="1"/>
            <a:r>
              <a:rPr lang="en-US" dirty="0" smtClean="0"/>
              <a:t>Pressure systems</a:t>
            </a:r>
          </a:p>
          <a:p>
            <a:pPr lvl="1"/>
            <a:r>
              <a:rPr lang="en-US" dirty="0" smtClean="0"/>
              <a:t>Other design requirements</a:t>
            </a:r>
          </a:p>
          <a:p>
            <a:r>
              <a:rPr lang="en-US" dirty="0" smtClean="0"/>
              <a:t>Cryomodule Overview</a:t>
            </a:r>
          </a:p>
          <a:p>
            <a:pPr lvl="1"/>
            <a:r>
              <a:rPr lang="en-US" dirty="0" smtClean="0"/>
              <a:t>Cavities and Fundamental Power Couplers</a:t>
            </a:r>
          </a:p>
          <a:p>
            <a:pPr lvl="1"/>
            <a:r>
              <a:rPr lang="en-US" dirty="0" smtClean="0"/>
              <a:t>Clean Room Assembly</a:t>
            </a:r>
          </a:p>
          <a:p>
            <a:pPr lvl="1"/>
            <a:r>
              <a:rPr lang="en-US" dirty="0" smtClean="0"/>
              <a:t>Cold Mass Assembly</a:t>
            </a:r>
          </a:p>
          <a:p>
            <a:pPr lvl="1"/>
            <a:r>
              <a:rPr lang="en-US" dirty="0" smtClean="0"/>
              <a:t>Thermal Shield and Spaceframe Assembly</a:t>
            </a:r>
          </a:p>
          <a:p>
            <a:pPr lvl="1"/>
            <a:r>
              <a:rPr lang="en-US" dirty="0" smtClean="0"/>
              <a:t>Cryomodule Assembly</a:t>
            </a:r>
          </a:p>
          <a:p>
            <a:pPr lvl="1"/>
            <a:r>
              <a:rPr lang="en-US" dirty="0" smtClean="0"/>
              <a:t>Installation Assembly</a:t>
            </a:r>
          </a:p>
          <a:p>
            <a:r>
              <a:rPr lang="en-US" dirty="0" smtClean="0"/>
              <a:t>Response to PDR Recommendations and Comments</a:t>
            </a:r>
          </a:p>
          <a:p>
            <a:r>
              <a:rPr lang="en-US" dirty="0" smtClean="0"/>
              <a:t>Remaining Design Schedule</a:t>
            </a:r>
          </a:p>
          <a:p>
            <a:r>
              <a:rPr lang="en-US" dirty="0" smtClean="0"/>
              <a:t>Summary</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Comments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3218744723"/>
              </p:ext>
            </p:extLst>
          </p:nvPr>
        </p:nvGraphicFramePr>
        <p:xfrm>
          <a:off x="263404" y="935517"/>
          <a:ext cx="8462964" cy="4366260"/>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3343033">
                  <a:extLst>
                    <a:ext uri="{9D8B030D-6E8A-4147-A177-3AD203B41FA5}">
                      <a16:colId xmlns:a16="http://schemas.microsoft.com/office/drawing/2014/main" val="349986162"/>
                    </a:ext>
                  </a:extLst>
                </a:gridCol>
                <a:gridCol w="864066">
                  <a:extLst>
                    <a:ext uri="{9D8B030D-6E8A-4147-A177-3AD203B41FA5}">
                      <a16:colId xmlns:a16="http://schemas.microsoft.com/office/drawing/2014/main" val="4071067899"/>
                    </a:ext>
                  </a:extLst>
                </a:gridCol>
                <a:gridCol w="3885920">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smtClean="0">
                          <a:solidFill>
                            <a:srgbClr val="000000"/>
                          </a:solidFill>
                          <a:effectLst/>
                          <a:latin typeface="Calibri" panose="020F0502020204030204" pitchFamily="34" charset="0"/>
                        </a:rPr>
                        <a:t>Comments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4</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Consider a means of leak checking the bolted connection between the end cans and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prior to making the internal welded connections.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This was explored and deemed to not be </a:t>
                      </a:r>
                      <a:r>
                        <a:rPr lang="en-US" sz="1400" b="0" i="0" u="none" strike="noStrike" dirty="0" smtClean="0">
                          <a:solidFill>
                            <a:srgbClr val="000000"/>
                          </a:solidFill>
                          <a:effectLst/>
                          <a:latin typeface="Calibri" panose="020F0502020204030204" pitchFamily="34" charset="0"/>
                        </a:rPr>
                        <a:t>feasible </a:t>
                      </a:r>
                      <a:r>
                        <a:rPr lang="en-US" sz="1400" b="0" i="0" u="none" strike="noStrike" dirty="0">
                          <a:solidFill>
                            <a:srgbClr val="000000"/>
                          </a:solidFill>
                          <a:effectLst/>
                          <a:latin typeface="Calibri" panose="020F0502020204030204" pitchFamily="34" charset="0"/>
                        </a:rPr>
                        <a:t>do to geometry constraints.   We will plan on leak checking the vacuum vessel and end can assemblies upon receipt and protect the flanges until final assembly</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[Vacuum Vessel Talk]</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0506989"/>
                  </a:ext>
                </a:extLst>
              </a:tr>
              <a:tr h="811992">
                <a:tc>
                  <a:txBody>
                    <a:bodyPr/>
                    <a:lstStyle/>
                    <a:p>
                      <a:pPr algn="ctr" fontAlgn="ctr"/>
                      <a:r>
                        <a:rPr lang="en-US" sz="14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l" fontAlgn="ctr"/>
                      <a:r>
                        <a:rPr lang="en-US" sz="1400" b="0" i="0" u="none" strike="noStrike">
                          <a:solidFill>
                            <a:srgbClr val="000000"/>
                          </a:solidFill>
                          <a:effectLst/>
                          <a:latin typeface="Calibri" panose="020F0502020204030204" pitchFamily="34" charset="0"/>
                        </a:rPr>
                        <a:t>Consider the benefits of using orbital welding where practical.</a:t>
                      </a:r>
                    </a:p>
                  </a:txBody>
                  <a:tcPr marL="9525" marR="9525" marT="9525" marB="0" anchor="ctr"/>
                </a:tc>
                <a:tc>
                  <a:txBody>
                    <a:bodyPr/>
                    <a:lstStyle/>
                    <a:p>
                      <a:pPr algn="ctr" fontAlgn="b"/>
                      <a:r>
                        <a:rPr lang="en-US" sz="1400" b="0" i="0" u="none" strike="noStrike" dirty="0" smtClean="0">
                          <a:solidFill>
                            <a:srgbClr val="000000"/>
                          </a:solidFill>
                          <a:effectLst/>
                          <a:latin typeface="Calibri" panose="020F0502020204030204" pitchFamily="34" charset="0"/>
                        </a:rPr>
                        <a:t>CLOSED</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This will be looked at and </a:t>
                      </a:r>
                      <a:r>
                        <a:rPr lang="en-US" sz="1400" b="0" i="0" u="none" strike="noStrike" dirty="0" smtClean="0">
                          <a:solidFill>
                            <a:srgbClr val="000000"/>
                          </a:solidFill>
                          <a:effectLst/>
                          <a:latin typeface="Calibri" panose="020F0502020204030204" pitchFamily="34" charset="0"/>
                        </a:rPr>
                        <a:t>decided </a:t>
                      </a:r>
                      <a:r>
                        <a:rPr lang="en-US" sz="1400" b="0" i="0" u="none" strike="noStrike" dirty="0">
                          <a:solidFill>
                            <a:srgbClr val="000000"/>
                          </a:solidFill>
                          <a:effectLst/>
                          <a:latin typeface="Calibri" panose="020F0502020204030204" pitchFamily="34" charset="0"/>
                        </a:rPr>
                        <a:t>on prior to production.  </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[Closed for design]</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Consider local shipping tests on individual components and assemblies prior to shipping the first </a:t>
                      </a:r>
                      <a:r>
                        <a:rPr lang="en-US" sz="1400" b="0" i="0" u="none" strike="noStrike" dirty="0" err="1">
                          <a:solidFill>
                            <a:srgbClr val="000000"/>
                          </a:solidFill>
                          <a:effectLst/>
                          <a:latin typeface="Calibri" panose="020F0502020204030204" pitchFamily="34" charset="0"/>
                        </a:rPr>
                        <a:t>cryomodule</a:t>
                      </a:r>
                      <a:r>
                        <a:rPr lang="en-US" sz="1400" b="0" i="0" u="none" strike="noStrike" dirty="0">
                          <a:solidFill>
                            <a:srgbClr val="000000"/>
                          </a:solidFill>
                          <a:effectLst/>
                          <a:latin typeface="Calibri" panose="020F0502020204030204" pitchFamily="34" charset="0"/>
                        </a:rPr>
                        <a:t> to SNS.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marL="285750" indent="-285750" algn="l" fontAlgn="ctr">
                        <a:buFont typeface="Arial" panose="020B0604020202020204" pitchFamily="34" charset="0"/>
                        <a:buChar char="•"/>
                      </a:pPr>
                      <a:r>
                        <a:rPr lang="en-US" sz="1400" b="0" i="0" u="none" strike="noStrike" dirty="0" smtClean="0">
                          <a:solidFill>
                            <a:srgbClr val="000000"/>
                          </a:solidFill>
                          <a:effectLst/>
                          <a:latin typeface="Calibri" panose="020F0502020204030204" pitchFamily="34" charset="0"/>
                        </a:rPr>
                        <a:t>SNS plans</a:t>
                      </a:r>
                      <a:r>
                        <a:rPr lang="en-US" sz="1400" b="0" i="0" u="none" strike="noStrike" baseline="0" dirty="0" smtClean="0">
                          <a:solidFill>
                            <a:srgbClr val="000000"/>
                          </a:solidFill>
                          <a:effectLst/>
                          <a:latin typeface="Calibri" panose="020F0502020204030204" pitchFamily="34" charset="0"/>
                        </a:rPr>
                        <a:t> to do shipping tests on the FPC assemblies.</a:t>
                      </a:r>
                    </a:p>
                    <a:p>
                      <a:pPr marL="285750" indent="-285750" algn="l" fontAlgn="ctr">
                        <a:buFont typeface="Arial" panose="020B0604020202020204" pitchFamily="34" charset="0"/>
                        <a:buChar char="•"/>
                      </a:pPr>
                      <a:r>
                        <a:rPr lang="en-US" sz="1400" b="0" i="0" u="none" strike="noStrike" dirty="0" smtClean="0">
                          <a:solidFill>
                            <a:srgbClr val="000000"/>
                          </a:solidFill>
                          <a:effectLst/>
                          <a:latin typeface="Calibri" panose="020F0502020204030204" pitchFamily="34" charset="0"/>
                        </a:rPr>
                        <a:t>A </a:t>
                      </a:r>
                      <a:r>
                        <a:rPr lang="en-US" sz="1400" b="0" i="0" u="none" strike="noStrike" dirty="0" err="1" smtClean="0">
                          <a:solidFill>
                            <a:srgbClr val="000000"/>
                          </a:solidFill>
                          <a:effectLst/>
                          <a:latin typeface="Calibri" panose="020F0502020204030204" pitchFamily="34" charset="0"/>
                        </a:rPr>
                        <a:t>cryomodule</a:t>
                      </a:r>
                      <a:r>
                        <a:rPr lang="en-US" sz="1400" b="0" i="0" u="none" strike="noStrike" dirty="0" smtClean="0">
                          <a:solidFill>
                            <a:srgbClr val="000000"/>
                          </a:solidFill>
                          <a:effectLst/>
                          <a:latin typeface="Calibri" panose="020F0502020204030204" pitchFamily="34" charset="0"/>
                        </a:rPr>
                        <a:t> shipping </a:t>
                      </a:r>
                      <a:r>
                        <a:rPr lang="en-US" sz="1400" b="0" i="0" u="none" strike="noStrike" dirty="0">
                          <a:solidFill>
                            <a:srgbClr val="000000"/>
                          </a:solidFill>
                          <a:effectLst/>
                          <a:latin typeface="Calibri" panose="020F0502020204030204" pitchFamily="34" charset="0"/>
                        </a:rPr>
                        <a:t>p</a:t>
                      </a:r>
                      <a:r>
                        <a:rPr lang="en-US" sz="1400" b="0" i="0" u="none" strike="noStrike" dirty="0" smtClean="0">
                          <a:solidFill>
                            <a:srgbClr val="000000"/>
                          </a:solidFill>
                          <a:effectLst/>
                          <a:latin typeface="Calibri" panose="020F0502020204030204" pitchFamily="34" charset="0"/>
                        </a:rPr>
                        <a:t>roposal </a:t>
                      </a:r>
                      <a:r>
                        <a:rPr lang="en-US" sz="1400" b="0" i="0" u="none" strike="noStrike" dirty="0">
                          <a:solidFill>
                            <a:srgbClr val="000000"/>
                          </a:solidFill>
                          <a:effectLst/>
                          <a:latin typeface="Calibri" panose="020F0502020204030204" pitchFamily="34" charset="0"/>
                        </a:rPr>
                        <a:t>was presented to SNS on March 27 and agreed to.  A change request has been processed to address any additional charges required for the testing</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[Shipping talk</a:t>
                      </a:r>
                      <a:r>
                        <a:rPr lang="en-US" sz="1400" b="0" i="0" u="none" strike="noStrike" baseline="0" dirty="0" smtClean="0">
                          <a:solidFill>
                            <a:srgbClr val="00B0F0"/>
                          </a:solidFill>
                          <a:effectLst/>
                          <a:latin typeface="Calibri" panose="020F0502020204030204" pitchFamily="34" charset="0"/>
                        </a:rPr>
                        <a:t>]</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3681292"/>
                  </a:ext>
                </a:extLst>
              </a:tr>
            </a:tbl>
          </a:graphicData>
        </a:graphic>
      </p:graphicFrame>
    </p:spTree>
    <p:extLst>
      <p:ext uri="{BB962C8B-B14F-4D97-AF65-F5344CB8AC3E}">
        <p14:creationId xmlns:p14="http://schemas.microsoft.com/office/powerpoint/2010/main" val="616499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Comments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1284966059"/>
              </p:ext>
            </p:extLst>
          </p:nvPr>
        </p:nvGraphicFramePr>
        <p:xfrm>
          <a:off x="263404" y="1092623"/>
          <a:ext cx="8462964" cy="4792980"/>
        </p:xfrm>
        <a:graphic>
          <a:graphicData uri="http://schemas.openxmlformats.org/drawingml/2006/table">
            <a:tbl>
              <a:tblPr firstRow="1" bandRow="1">
                <a:tableStyleId>{21E4AEA4-8DFA-4A89-87EB-49C32662AFE0}</a:tableStyleId>
              </a:tblPr>
              <a:tblGrid>
                <a:gridCol w="369945">
                  <a:extLst>
                    <a:ext uri="{9D8B030D-6E8A-4147-A177-3AD203B41FA5}">
                      <a16:colId xmlns:a16="http://schemas.microsoft.com/office/drawing/2014/main" val="1854053667"/>
                    </a:ext>
                  </a:extLst>
                </a:gridCol>
                <a:gridCol w="2940361">
                  <a:extLst>
                    <a:ext uri="{9D8B030D-6E8A-4147-A177-3AD203B41FA5}">
                      <a16:colId xmlns:a16="http://schemas.microsoft.com/office/drawing/2014/main" val="349986162"/>
                    </a:ext>
                  </a:extLst>
                </a:gridCol>
                <a:gridCol w="947956">
                  <a:extLst>
                    <a:ext uri="{9D8B030D-6E8A-4147-A177-3AD203B41FA5}">
                      <a16:colId xmlns:a16="http://schemas.microsoft.com/office/drawing/2014/main" val="4071067899"/>
                    </a:ext>
                  </a:extLst>
                </a:gridCol>
                <a:gridCol w="4204702">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smtClean="0">
                          <a:solidFill>
                            <a:srgbClr val="000000"/>
                          </a:solidFill>
                          <a:effectLst/>
                          <a:latin typeface="Calibri" panose="020F0502020204030204" pitchFamily="34" charset="0"/>
                        </a:rPr>
                        <a:t>Comments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7</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If necessary, check with </a:t>
                      </a:r>
                      <a:r>
                        <a:rPr lang="en-US" sz="1400" b="0" i="0" u="none" strike="noStrike" dirty="0" err="1">
                          <a:solidFill>
                            <a:srgbClr val="000000"/>
                          </a:solidFill>
                          <a:effectLst/>
                          <a:latin typeface="Calibri" panose="020F0502020204030204" pitchFamily="34" charset="0"/>
                        </a:rPr>
                        <a:t>Fermilab</a:t>
                      </a:r>
                      <a:r>
                        <a:rPr lang="en-US" sz="1400" b="0" i="0" u="none" strike="noStrike" dirty="0">
                          <a:solidFill>
                            <a:srgbClr val="000000"/>
                          </a:solidFill>
                          <a:effectLst/>
                          <a:latin typeface="Calibri" panose="020F0502020204030204" pitchFamily="34" charset="0"/>
                        </a:rPr>
                        <a:t> on qualification tests performed on explosion bonded </a:t>
                      </a:r>
                      <a:r>
                        <a:rPr lang="en-US" sz="1400" b="0" i="0" u="none" strike="noStrike" dirty="0" err="1">
                          <a:solidFill>
                            <a:srgbClr val="000000"/>
                          </a:solidFill>
                          <a:effectLst/>
                          <a:latin typeface="Calibri" panose="020F0502020204030204" pitchFamily="34" charset="0"/>
                        </a:rPr>
                        <a:t>Ti</a:t>
                      </a:r>
                      <a:r>
                        <a:rPr lang="en-US" sz="1400" b="0" i="0" u="none" strike="noStrike" dirty="0">
                          <a:solidFill>
                            <a:srgbClr val="000000"/>
                          </a:solidFill>
                          <a:effectLst/>
                          <a:latin typeface="Calibri" panose="020F0502020204030204" pitchFamily="34" charset="0"/>
                        </a:rPr>
                        <a:t>/SS transition joints used on LCLS-II </a:t>
                      </a:r>
                      <a:r>
                        <a:rPr lang="en-US" sz="1400" b="0" i="0" u="none" strike="noStrike" dirty="0" err="1">
                          <a:solidFill>
                            <a:srgbClr val="000000"/>
                          </a:solidFill>
                          <a:effectLst/>
                          <a:latin typeface="Calibri" panose="020F0502020204030204" pitchFamily="34" charset="0"/>
                        </a:rPr>
                        <a:t>cryomodules</a:t>
                      </a:r>
                      <a:r>
                        <a:rPr lang="en-US"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K. Wilson </a:t>
                      </a:r>
                      <a:r>
                        <a:rPr lang="en-US" sz="1400" b="0" i="0" u="none" strike="noStrike" dirty="0" smtClean="0">
                          <a:solidFill>
                            <a:srgbClr val="000000"/>
                          </a:solidFill>
                          <a:effectLst/>
                          <a:latin typeface="Calibri" panose="020F0502020204030204" pitchFamily="34" charset="0"/>
                        </a:rPr>
                        <a:t>contacted </a:t>
                      </a:r>
                      <a:r>
                        <a:rPr lang="en-US" sz="1400" b="0" i="0" u="none" strike="noStrike" dirty="0">
                          <a:solidFill>
                            <a:srgbClr val="000000"/>
                          </a:solidFill>
                          <a:effectLst/>
                          <a:latin typeface="Calibri" panose="020F0502020204030204" pitchFamily="34" charset="0"/>
                        </a:rPr>
                        <a:t>FANL and received the information from </a:t>
                      </a:r>
                      <a:r>
                        <a:rPr lang="en-US" sz="1400" b="0" i="0" u="none" strike="noStrike" dirty="0" smtClean="0">
                          <a:solidFill>
                            <a:srgbClr val="000000"/>
                          </a:solidFill>
                          <a:effectLst/>
                          <a:latin typeface="Calibri" panose="020F0502020204030204" pitchFamily="34" charset="0"/>
                        </a:rPr>
                        <a:t>on </a:t>
                      </a:r>
                      <a:r>
                        <a:rPr lang="en-US" sz="1400" b="0" i="0" u="none" strike="noStrike" dirty="0">
                          <a:solidFill>
                            <a:srgbClr val="000000"/>
                          </a:solidFill>
                          <a:effectLst/>
                          <a:latin typeface="Calibri" panose="020F0502020204030204" pitchFamily="34" charset="0"/>
                        </a:rPr>
                        <a:t>the qualification tests on explosion bonded joints.   We also talked to </a:t>
                      </a:r>
                      <a:r>
                        <a:rPr lang="en-US" sz="1400" b="0" i="0" u="none" strike="noStrike" dirty="0" smtClean="0">
                          <a:solidFill>
                            <a:srgbClr val="000000"/>
                          </a:solidFill>
                          <a:effectLst/>
                          <a:latin typeface="Calibri" panose="020F0502020204030204" pitchFamily="34" charset="0"/>
                        </a:rPr>
                        <a:t>High</a:t>
                      </a:r>
                      <a:r>
                        <a:rPr lang="en-US" sz="1400" b="0" i="0" u="none" strike="noStrike" baseline="0"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rPr>
                        <a:t>Energy Metals (vendor) </a:t>
                      </a:r>
                      <a:r>
                        <a:rPr lang="en-US" sz="1400" b="0" i="0" u="none" strike="noStrike" dirty="0">
                          <a:solidFill>
                            <a:srgbClr val="000000"/>
                          </a:solidFill>
                          <a:effectLst/>
                          <a:latin typeface="Calibri" panose="020F0502020204030204" pitchFamily="34" charset="0"/>
                        </a:rPr>
                        <a:t>about </a:t>
                      </a:r>
                      <a:r>
                        <a:rPr lang="en-US" sz="1400" b="0" i="0" u="none" strike="noStrike" dirty="0" smtClean="0">
                          <a:solidFill>
                            <a:srgbClr val="000000"/>
                          </a:solidFill>
                          <a:effectLst/>
                          <a:latin typeface="Calibri" panose="020F0502020204030204" pitchFamily="34" charset="0"/>
                        </a:rPr>
                        <a:t>design </a:t>
                      </a:r>
                      <a:r>
                        <a:rPr lang="en-US" sz="1400" b="0" i="0" u="none" strike="noStrike" dirty="0">
                          <a:solidFill>
                            <a:srgbClr val="000000"/>
                          </a:solidFill>
                          <a:effectLst/>
                          <a:latin typeface="Calibri" panose="020F0502020204030204" pitchFamily="34" charset="0"/>
                        </a:rPr>
                        <a:t>improvements. Information from </a:t>
                      </a:r>
                      <a:r>
                        <a:rPr lang="en-US" sz="1400" b="0" i="0" u="none" strike="noStrike" dirty="0" smtClean="0">
                          <a:solidFill>
                            <a:srgbClr val="000000"/>
                          </a:solidFill>
                          <a:effectLst/>
                          <a:latin typeface="Calibri" panose="020F0502020204030204" pitchFamily="34" charset="0"/>
                        </a:rPr>
                        <a:t>both</a:t>
                      </a:r>
                      <a:r>
                        <a:rPr lang="en-US" sz="1400" b="0" i="0" u="none" strike="noStrike" baseline="0" dirty="0" smtClean="0">
                          <a:solidFill>
                            <a:srgbClr val="000000"/>
                          </a:solidFill>
                          <a:effectLst/>
                          <a:latin typeface="Calibri" panose="020F0502020204030204" pitchFamily="34" charset="0"/>
                        </a:rPr>
                        <a:t> sources</a:t>
                      </a:r>
                      <a:r>
                        <a:rPr lang="en-US" sz="1400" b="0" i="0" u="none" strike="noStrike" dirty="0" smtClean="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is being used in the design</a:t>
                      </a:r>
                      <a:r>
                        <a:rPr lang="en-US" sz="1400" b="0" i="0" u="none" strike="noStrike" dirty="0" smtClean="0">
                          <a:solidFill>
                            <a:srgbClr val="000000"/>
                          </a:solidFill>
                          <a:effectLst/>
                          <a:latin typeface="Calibri" panose="020F0502020204030204" pitchFamily="34" charset="0"/>
                        </a:rPr>
                        <a:t>.  </a:t>
                      </a:r>
                    </a:p>
                    <a:p>
                      <a:pPr algn="l" fontAlgn="ctr"/>
                      <a:r>
                        <a:rPr lang="en-US" sz="1400" b="0" i="0" u="none" strike="noStrike" dirty="0" smtClean="0">
                          <a:solidFill>
                            <a:srgbClr val="00B0F0"/>
                          </a:solidFill>
                          <a:effectLst/>
                          <a:latin typeface="Calibri" panose="020F0502020204030204" pitchFamily="34" charset="0"/>
                        </a:rPr>
                        <a:t>[Helium vessel talk]</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8</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Consider the necessity and the extent to which fasteners should be secured using thread locking compound, safety wires, etc.</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smtClean="0">
                          <a:solidFill>
                            <a:srgbClr val="000000"/>
                          </a:solidFill>
                          <a:effectLst/>
                          <a:latin typeface="Calibri" panose="020F0502020204030204" pitchFamily="34" charset="0"/>
                        </a:rPr>
                        <a:t>We think it is worth considering locking compound, etc. on critical bolted connections, primarily for shipping considerations.  We </a:t>
                      </a:r>
                      <a:r>
                        <a:rPr lang="en-US" sz="1400" b="0" i="0" u="none" strike="noStrike" dirty="0">
                          <a:solidFill>
                            <a:srgbClr val="000000"/>
                          </a:solidFill>
                          <a:effectLst/>
                          <a:latin typeface="Calibri" panose="020F0502020204030204" pitchFamily="34" charset="0"/>
                        </a:rPr>
                        <a:t>will review the potential radiation considerations and confirm the plan with SNS prior to production. </a:t>
                      </a:r>
                      <a:r>
                        <a:rPr lang="en-US" sz="1400" b="0" i="0" u="none" strike="noStrike" dirty="0" smtClean="0">
                          <a:solidFill>
                            <a:srgbClr val="000000"/>
                          </a:solidFill>
                          <a:effectLst/>
                          <a:latin typeface="Calibri" panose="020F0502020204030204" pitchFamily="34" charset="0"/>
                        </a:rPr>
                        <a:t>This </a:t>
                      </a:r>
                      <a:r>
                        <a:rPr lang="en-US" sz="1400" b="0" i="0" u="none" strike="noStrike" dirty="0">
                          <a:solidFill>
                            <a:srgbClr val="000000"/>
                          </a:solidFill>
                          <a:effectLst/>
                          <a:latin typeface="Calibri" panose="020F0502020204030204" pitchFamily="34" charset="0"/>
                        </a:rPr>
                        <a:t>will be done with procedures </a:t>
                      </a:r>
                      <a:r>
                        <a:rPr lang="en-US" sz="1400" b="0" i="0" u="none" strike="noStrike" dirty="0" smtClean="0">
                          <a:solidFill>
                            <a:srgbClr val="000000"/>
                          </a:solidFill>
                          <a:effectLst/>
                          <a:latin typeface="Calibri" panose="020F0502020204030204" pitchFamily="34" charset="0"/>
                        </a:rPr>
                        <a:t>and </a:t>
                      </a:r>
                      <a:r>
                        <a:rPr lang="en-US" sz="1400" b="0" i="0" u="none" strike="noStrike" dirty="0">
                          <a:solidFill>
                            <a:srgbClr val="000000"/>
                          </a:solidFill>
                          <a:effectLst/>
                          <a:latin typeface="Calibri" panose="020F0502020204030204" pitchFamily="34" charset="0"/>
                        </a:rPr>
                        <a:t>no design changes planed. </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[Closed </a:t>
                      </a:r>
                      <a:r>
                        <a:rPr lang="en-US" sz="1400" b="0" i="0" u="none" strike="noStrike" dirty="0">
                          <a:solidFill>
                            <a:srgbClr val="00B0F0"/>
                          </a:solidFill>
                          <a:effectLst/>
                          <a:latin typeface="Calibri" panose="020F0502020204030204" pitchFamily="34" charset="0"/>
                        </a:rPr>
                        <a:t>for </a:t>
                      </a:r>
                      <a:r>
                        <a:rPr lang="en-US" sz="1400" b="0" i="0" u="none" strike="noStrike" dirty="0" smtClean="0">
                          <a:solidFill>
                            <a:srgbClr val="00B0F0"/>
                          </a:solidFill>
                          <a:effectLst/>
                          <a:latin typeface="Calibri" panose="020F0502020204030204" pitchFamily="34" charset="0"/>
                        </a:rPr>
                        <a:t>design]</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3681292"/>
                  </a:ext>
                </a:extLst>
              </a:tr>
              <a:tr h="811992">
                <a:tc>
                  <a:txBody>
                    <a:bodyPr/>
                    <a:lstStyle/>
                    <a:p>
                      <a:pPr algn="ctr" fontAlgn="ctr"/>
                      <a:r>
                        <a:rPr lang="en-US" sz="1400" b="0" i="0" u="none" strike="noStrike" dirty="0">
                          <a:solidFill>
                            <a:srgbClr val="000000"/>
                          </a:solidFill>
                          <a:effectLst/>
                          <a:latin typeface="Calibri" panose="020F0502020204030204" pitchFamily="34" charset="0"/>
                        </a:rPr>
                        <a:t>9</a:t>
                      </a:r>
                    </a:p>
                  </a:txBody>
                  <a:tcPr marL="9525" marR="9525" marT="9525" marB="0" anchor="ctr"/>
                </a:tc>
                <a:tc>
                  <a:txBody>
                    <a:bodyPr/>
                    <a:lstStyle/>
                    <a:p>
                      <a:pPr algn="l" fontAlgn="ctr"/>
                      <a:r>
                        <a:rPr lang="en-US" sz="1400" b="0" i="0" u="none" strike="noStrike">
                          <a:solidFill>
                            <a:srgbClr val="000000"/>
                          </a:solidFill>
                          <a:effectLst/>
                          <a:latin typeface="Calibri" panose="020F0502020204030204" pitchFamily="34" charset="0"/>
                        </a:rPr>
                        <a:t>Determine the advantage, if any, of substituting Cryoperm-10 or similar material for mu-metal on the inner magnetic shield.</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Consulted with SNS project staff regarding the need to improve the magnetic shielding.   Their response was that the existing design was adequate and they saw no need to improve on the design</a:t>
                      </a:r>
                      <a:r>
                        <a:rPr lang="en-US" sz="1400" b="0" i="0" u="none" strike="noStrike" dirty="0" smtClean="0">
                          <a:solidFill>
                            <a:srgbClr val="000000"/>
                          </a:solidFill>
                          <a:effectLst/>
                          <a:latin typeface="Calibri" panose="020F0502020204030204" pitchFamily="34" charset="0"/>
                        </a:rPr>
                        <a:t>.</a:t>
                      </a:r>
                    </a:p>
                    <a:p>
                      <a:pPr algn="l" fontAlgn="ctr"/>
                      <a:r>
                        <a:rPr lang="en-US" sz="1400" b="0" i="0" u="none" strike="noStrike" dirty="0" smtClean="0">
                          <a:solidFill>
                            <a:srgbClr val="00B0F0"/>
                          </a:solidFill>
                          <a:effectLst/>
                          <a:latin typeface="Calibri" panose="020F0502020204030204" pitchFamily="34" charset="0"/>
                        </a:rPr>
                        <a:t>[Magnetic shielding talk] </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3490060"/>
                  </a:ext>
                </a:extLst>
              </a:tr>
            </a:tbl>
          </a:graphicData>
        </a:graphic>
      </p:graphicFrame>
    </p:spTree>
    <p:extLst>
      <p:ext uri="{BB962C8B-B14F-4D97-AF65-F5344CB8AC3E}">
        <p14:creationId xmlns:p14="http://schemas.microsoft.com/office/powerpoint/2010/main" val="320581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to PDR </a:t>
            </a:r>
            <a:r>
              <a:rPr lang="en-US" dirty="0" smtClean="0"/>
              <a:t>Comments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4125254267"/>
              </p:ext>
            </p:extLst>
          </p:nvPr>
        </p:nvGraphicFramePr>
        <p:xfrm>
          <a:off x="263404" y="1092623"/>
          <a:ext cx="8462964" cy="4751532"/>
        </p:xfrm>
        <a:graphic>
          <a:graphicData uri="http://schemas.openxmlformats.org/drawingml/2006/table">
            <a:tbl>
              <a:tblPr firstRow="1" bandRow="1">
                <a:tableStyleId>{21E4AEA4-8DFA-4A89-87EB-49C32662AFE0}</a:tableStyleId>
              </a:tblPr>
              <a:tblGrid>
                <a:gridCol w="332214">
                  <a:extLst>
                    <a:ext uri="{9D8B030D-6E8A-4147-A177-3AD203B41FA5}">
                      <a16:colId xmlns:a16="http://schemas.microsoft.com/office/drawing/2014/main" val="1854053667"/>
                    </a:ext>
                  </a:extLst>
                </a:gridCol>
                <a:gridCol w="3238151">
                  <a:extLst>
                    <a:ext uri="{9D8B030D-6E8A-4147-A177-3AD203B41FA5}">
                      <a16:colId xmlns:a16="http://schemas.microsoft.com/office/drawing/2014/main" val="349986162"/>
                    </a:ext>
                  </a:extLst>
                </a:gridCol>
                <a:gridCol w="964734">
                  <a:extLst>
                    <a:ext uri="{9D8B030D-6E8A-4147-A177-3AD203B41FA5}">
                      <a16:colId xmlns:a16="http://schemas.microsoft.com/office/drawing/2014/main" val="4071067899"/>
                    </a:ext>
                  </a:extLst>
                </a:gridCol>
                <a:gridCol w="3927865">
                  <a:extLst>
                    <a:ext uri="{9D8B030D-6E8A-4147-A177-3AD203B41FA5}">
                      <a16:colId xmlns:a16="http://schemas.microsoft.com/office/drawing/2014/main" val="1125273642"/>
                    </a:ext>
                  </a:extLst>
                </a:gridCol>
              </a:tblGrid>
              <a:tr h="492896">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b"/>
                </a:tc>
                <a:tc>
                  <a:txBody>
                    <a:bodyPr/>
                    <a:lstStyle/>
                    <a:p>
                      <a:pPr algn="l" fontAlgn="ctr"/>
                      <a:r>
                        <a:rPr lang="en-US" sz="1600" b="1" i="0" u="none" strike="noStrike" dirty="0" smtClean="0">
                          <a:solidFill>
                            <a:srgbClr val="000000"/>
                          </a:solidFill>
                          <a:effectLst/>
                          <a:latin typeface="Calibri" panose="020F0502020204030204" pitchFamily="34" charset="0"/>
                        </a:rPr>
                        <a:t>Comments</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Calibri" panose="020F0502020204030204" pitchFamily="34" charset="0"/>
                        </a:rPr>
                        <a:t>Status</a:t>
                      </a:r>
                    </a:p>
                  </a:txBody>
                  <a:tcPr marL="9525" marR="9525" marT="9525" marB="0" anchor="b"/>
                </a:tc>
                <a:tc>
                  <a:txBody>
                    <a:bodyPr/>
                    <a:lstStyle/>
                    <a:p>
                      <a:pPr algn="l" fontAlgn="ctr"/>
                      <a:endParaRPr lang="en-US" sz="1600" b="1" i="0" u="none" strike="noStrike" dirty="0" smtClean="0">
                        <a:solidFill>
                          <a:srgbClr val="000000"/>
                        </a:solidFill>
                        <a:effectLst/>
                        <a:latin typeface="Calibri" panose="020F0502020204030204" pitchFamily="34" charset="0"/>
                      </a:endParaRPr>
                    </a:p>
                    <a:p>
                      <a:pPr algn="l" fontAlgn="ctr"/>
                      <a:r>
                        <a:rPr lang="en-US" sz="1600" b="1" i="0" u="none" strike="noStrike" dirty="0" smtClean="0">
                          <a:solidFill>
                            <a:srgbClr val="000000"/>
                          </a:solidFill>
                          <a:effectLst/>
                          <a:latin typeface="Calibri" panose="020F0502020204030204" pitchFamily="34" charset="0"/>
                        </a:rPr>
                        <a:t>Response</a:t>
                      </a:r>
                      <a:endParaRPr lang="en-US"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9318123"/>
                  </a:ext>
                </a:extLst>
              </a:tr>
              <a:tr h="811992">
                <a:tc>
                  <a:txBody>
                    <a:bodyPr/>
                    <a:lstStyle/>
                    <a:p>
                      <a:pPr algn="ctr" fontAlgn="ctr"/>
                      <a:r>
                        <a:rPr lang="en-US" sz="1400" b="0" i="0" u="none" strike="noStrike" dirty="0">
                          <a:solidFill>
                            <a:srgbClr val="000000"/>
                          </a:solidFill>
                          <a:effectLst/>
                          <a:latin typeface="Calibri" panose="020F0502020204030204" pitchFamily="34" charset="0"/>
                        </a:rPr>
                        <a:t>10</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Estimate whether adequate flow areas exist at the parallel plate and burst disk relief locations.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M. </a:t>
                      </a:r>
                      <a:r>
                        <a:rPr lang="en-US" sz="1400" b="0" i="0" u="none" strike="noStrike" dirty="0" err="1">
                          <a:solidFill>
                            <a:srgbClr val="000000"/>
                          </a:solidFill>
                          <a:effectLst/>
                          <a:latin typeface="Calibri" panose="020F0502020204030204" pitchFamily="34" charset="0"/>
                        </a:rPr>
                        <a:t>Marchlik</a:t>
                      </a:r>
                      <a:r>
                        <a:rPr lang="en-US" sz="1400" b="0" i="0" u="none" strike="noStrike" dirty="0">
                          <a:solidFill>
                            <a:srgbClr val="000000"/>
                          </a:solidFill>
                          <a:effectLst/>
                          <a:latin typeface="Calibri" panose="020F0502020204030204" pitchFamily="34" charset="0"/>
                        </a:rPr>
                        <a:t> reviewed the flow areas through the shields and near the reliefs and confirmed the areas to be greater than the relief area. </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[Vacuum vessel</a:t>
                      </a:r>
                      <a:r>
                        <a:rPr lang="en-US" sz="1400" b="0" i="0" u="none" strike="noStrike" baseline="0" dirty="0" smtClean="0">
                          <a:solidFill>
                            <a:srgbClr val="00B0F0"/>
                          </a:solidFill>
                          <a:effectLst/>
                          <a:latin typeface="Calibri" panose="020F0502020204030204" pitchFamily="34" charset="0"/>
                        </a:rPr>
                        <a:t> talk]</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56248470"/>
                  </a:ext>
                </a:extLst>
              </a:tr>
              <a:tr h="811992">
                <a:tc>
                  <a:txBody>
                    <a:bodyPr/>
                    <a:lstStyle/>
                    <a:p>
                      <a:pPr algn="ctr" fontAlgn="ctr"/>
                      <a:r>
                        <a:rPr lang="en-US" sz="14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Consider CAD demonstration of cleanroom-to-spaceframe tooling interfaces.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This has been done and will be presented at the FDR. </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a:t>
                      </a:r>
                      <a:r>
                        <a:rPr lang="en-US" sz="1400" b="0" i="0" u="none" strike="noStrike" dirty="0" err="1" smtClean="0">
                          <a:solidFill>
                            <a:srgbClr val="00B0F0"/>
                          </a:solidFill>
                          <a:effectLst/>
                          <a:latin typeface="Calibri" panose="020F0502020204030204" pitchFamily="34" charset="0"/>
                        </a:rPr>
                        <a:t>Cryomodule</a:t>
                      </a:r>
                      <a:r>
                        <a:rPr lang="en-US" sz="1400" b="0" i="0" u="none" strike="noStrike" dirty="0" smtClean="0">
                          <a:solidFill>
                            <a:srgbClr val="00B0F0"/>
                          </a:solidFill>
                          <a:effectLst/>
                          <a:latin typeface="Calibri" panose="020F0502020204030204" pitchFamily="34" charset="0"/>
                        </a:rPr>
                        <a:t> assembly</a:t>
                      </a:r>
                      <a:r>
                        <a:rPr lang="en-US" sz="1400" b="0" i="0" u="none" strike="noStrike" baseline="0" dirty="0" smtClean="0">
                          <a:solidFill>
                            <a:srgbClr val="00B0F0"/>
                          </a:solidFill>
                          <a:effectLst/>
                          <a:latin typeface="Calibri" panose="020F0502020204030204" pitchFamily="34" charset="0"/>
                        </a:rPr>
                        <a:t> plan talk]</a:t>
                      </a: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40506989"/>
                  </a:ext>
                </a:extLst>
              </a:tr>
              <a:tr h="811992">
                <a:tc>
                  <a:txBody>
                    <a:bodyPr/>
                    <a:lstStyle/>
                    <a:p>
                      <a:pPr algn="ctr" fontAlgn="ctr"/>
                      <a:r>
                        <a:rPr lang="en-US" sz="14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l" fontAlgn="ctr"/>
                      <a:r>
                        <a:rPr lang="en-US" sz="1400" b="0" i="0" u="none" strike="noStrike" dirty="0">
                          <a:solidFill>
                            <a:srgbClr val="000000"/>
                          </a:solidFill>
                          <a:effectLst/>
                          <a:latin typeface="Calibri" panose="020F0502020204030204" pitchFamily="34" charset="0"/>
                        </a:rPr>
                        <a:t>Evaluate the thermal shield bellows performance under all potential operating scenarios.</a:t>
                      </a:r>
                    </a:p>
                  </a:txBody>
                  <a:tcPr marL="9525" marR="9525" marT="9525" marB="0" anchor="ctr"/>
                </a:tc>
                <a:tc>
                  <a:txBody>
                    <a:bodyPr/>
                    <a:lstStyle/>
                    <a:p>
                      <a:pPr algn="ctr" fontAlgn="b"/>
                      <a:r>
                        <a:rPr lang="en-US" sz="1400" b="0" i="0" u="none" strike="noStrike" dirty="0">
                          <a:solidFill>
                            <a:srgbClr val="000000"/>
                          </a:solidFill>
                          <a:effectLst/>
                          <a:latin typeface="Calibri" panose="020F0502020204030204" pitchFamily="34" charset="0"/>
                        </a:rPr>
                        <a:t>CLOSED</a:t>
                      </a:r>
                    </a:p>
                  </a:txBody>
                  <a:tcPr marL="9525" marR="9525" marT="9525" marB="0" anchor="ctr"/>
                </a:tc>
                <a:tc>
                  <a:txBody>
                    <a:bodyPr/>
                    <a:lstStyle/>
                    <a:p>
                      <a:pPr algn="l" fontAlgn="ctr"/>
                      <a:r>
                        <a:rPr lang="en-US" sz="1400" dirty="0" smtClean="0"/>
                        <a:t>We checked the performance of the bellows and have modified the bellows specification accordingly.</a:t>
                      </a:r>
                      <a:endParaRPr lang="en-US" sz="1400" b="0" i="0" u="none" strike="noStrike" dirty="0" smtClean="0">
                        <a:solidFill>
                          <a:srgbClr val="000000"/>
                        </a:solidFill>
                        <a:effectLst/>
                        <a:latin typeface="Calibri" panose="020F0502020204030204" pitchFamily="34" charset="0"/>
                      </a:endParaRPr>
                    </a:p>
                    <a:p>
                      <a:pPr algn="l" fontAlgn="ctr"/>
                      <a:r>
                        <a:rPr lang="en-US" sz="1400" b="0" i="0" u="none" strike="noStrike" dirty="0" smtClean="0">
                          <a:solidFill>
                            <a:srgbClr val="00B0F0"/>
                          </a:solidFill>
                          <a:effectLst/>
                          <a:latin typeface="Calibri" panose="020F0502020204030204" pitchFamily="34" charset="0"/>
                        </a:rPr>
                        <a:t>[Thermal shield talk]</a:t>
                      </a:r>
                    </a:p>
                    <a:p>
                      <a:pPr algn="l" fontAlgn="ctr"/>
                      <a:endParaRPr lang="en-US" sz="1400" b="0" i="0" u="none" strike="noStrike" dirty="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2557063"/>
                  </a:ext>
                </a:extLst>
              </a:tr>
              <a:tr h="811992">
                <a:tc>
                  <a:txBody>
                    <a:bodyPr/>
                    <a:lstStyle/>
                    <a:p>
                      <a:pPr algn="ctr" fontAlgn="ctr"/>
                      <a:r>
                        <a:rPr lang="en-US" sz="14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l" fontAlgn="ctr"/>
                      <a:r>
                        <a:rPr lang="en-US" sz="1400" b="0" i="0" u="none" strike="noStrike">
                          <a:solidFill>
                            <a:srgbClr val="000000"/>
                          </a:solidFill>
                          <a:effectLst/>
                          <a:latin typeface="Calibri" panose="020F0502020204030204" pitchFamily="34" charset="0"/>
                        </a:rPr>
                        <a:t>Additional diagnostics might be useful in the cryomodule, e.g. temperature sensors, vibration sensors, diodes, etc., to better understand any outstanding performance issues.</a:t>
                      </a:r>
                    </a:p>
                  </a:txBody>
                  <a:tcPr marL="9525" marR="9525" marT="9525" marB="0" anchor="ctr"/>
                </a:tc>
                <a:tc>
                  <a:txBody>
                    <a:bodyPr/>
                    <a:lstStyle/>
                    <a:p>
                      <a:pPr algn="ctr" fontAlgn="b"/>
                      <a:r>
                        <a:rPr lang="en-US" sz="1400" b="0" i="0" u="none" strike="noStrike">
                          <a:solidFill>
                            <a:srgbClr val="000000"/>
                          </a:solidFill>
                          <a:effectLst/>
                          <a:latin typeface="Calibri" panose="020F0502020204030204" pitchFamily="34" charset="0"/>
                        </a:rPr>
                        <a:t>CLOSED</a:t>
                      </a:r>
                    </a:p>
                  </a:txBody>
                  <a:tcPr marL="9525" marR="9525" marT="9525" marB="0" anchor="ctr"/>
                </a:tc>
                <a:tc>
                  <a:txBody>
                    <a:bodyPr/>
                    <a:lstStyle/>
                    <a:p>
                      <a:pPr marL="285750" indent="-285750" algn="l" fontAlgn="ctr">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Consulted with SNS project staff regarding additional instrumentation for outstanding performance </a:t>
                      </a:r>
                      <a:r>
                        <a:rPr lang="en-US" sz="1400" b="0" i="0" u="none" strike="noStrike" dirty="0" smtClean="0">
                          <a:solidFill>
                            <a:srgbClr val="000000"/>
                          </a:solidFill>
                          <a:effectLst/>
                          <a:latin typeface="Calibri" panose="020F0502020204030204" pitchFamily="34" charset="0"/>
                        </a:rPr>
                        <a:t>issues. There</a:t>
                      </a:r>
                      <a:r>
                        <a:rPr lang="en-US" sz="1400" b="0" i="0" u="none" strike="noStrike" baseline="0" dirty="0" smtClean="0">
                          <a:solidFill>
                            <a:srgbClr val="000000"/>
                          </a:solidFill>
                          <a:effectLst/>
                          <a:latin typeface="Calibri" panose="020F0502020204030204" pitchFamily="34" charset="0"/>
                        </a:rPr>
                        <a:t> were no specific concerns to be addressed</a:t>
                      </a:r>
                      <a:r>
                        <a:rPr lang="en-US" sz="1400" b="0" i="0" u="none" strike="noStrike" dirty="0" smtClean="0">
                          <a:solidFill>
                            <a:srgbClr val="000000"/>
                          </a:solidFill>
                          <a:effectLst/>
                          <a:latin typeface="Calibri" panose="020F0502020204030204" pitchFamily="34" charset="0"/>
                        </a:rPr>
                        <a:t>.    </a:t>
                      </a:r>
                    </a:p>
                    <a:p>
                      <a:pPr marL="285750" indent="-285750" algn="l" fontAlgn="ctr">
                        <a:buFont typeface="Arial" panose="020B0604020202020204" pitchFamily="34" charset="0"/>
                        <a:buChar char="•"/>
                      </a:pPr>
                      <a:r>
                        <a:rPr lang="en-US" sz="1400" b="0" i="0" u="none" strike="noStrike" dirty="0" smtClean="0">
                          <a:solidFill>
                            <a:srgbClr val="000000"/>
                          </a:solidFill>
                          <a:effectLst/>
                          <a:latin typeface="Calibri" panose="020F0502020204030204" pitchFamily="34" charset="0"/>
                        </a:rPr>
                        <a:t>Instrumentation </a:t>
                      </a:r>
                      <a:r>
                        <a:rPr lang="en-US" sz="1400" b="0" i="0" u="none" strike="noStrike" dirty="0">
                          <a:solidFill>
                            <a:srgbClr val="000000"/>
                          </a:solidFill>
                          <a:effectLst/>
                          <a:latin typeface="Calibri" panose="020F0502020204030204" pitchFamily="34" charset="0"/>
                        </a:rPr>
                        <a:t>needed for shipping was included in the shipping test proposal</a:t>
                      </a:r>
                      <a:r>
                        <a:rPr lang="en-US" sz="1400" b="0" i="0" u="none" strike="noStrike" dirty="0" smtClean="0">
                          <a:solidFill>
                            <a:srgbClr val="000000"/>
                          </a:solidFill>
                          <a:effectLst/>
                          <a:latin typeface="Calibri" panose="020F0502020204030204" pitchFamily="34" charset="0"/>
                        </a:rPr>
                        <a:t>.</a:t>
                      </a:r>
                    </a:p>
                    <a:p>
                      <a:pPr marL="0" indent="0" algn="l" fontAlgn="ctr">
                        <a:buFont typeface="Arial" panose="020B0604020202020204" pitchFamily="34" charset="0"/>
                        <a:buNone/>
                      </a:pPr>
                      <a:r>
                        <a:rPr lang="en-US" sz="1400" b="0" i="0" u="none" strike="noStrike" dirty="0" smtClean="0">
                          <a:solidFill>
                            <a:srgbClr val="00B0F0"/>
                          </a:solidFill>
                          <a:effectLst/>
                          <a:latin typeface="Calibri" panose="020F0502020204030204" pitchFamily="34" charset="0"/>
                        </a:rPr>
                        <a:t>[Shipping</a:t>
                      </a:r>
                      <a:r>
                        <a:rPr lang="en-US" sz="1400" b="0" i="0" u="none" strike="noStrike" baseline="0" dirty="0" smtClean="0">
                          <a:solidFill>
                            <a:srgbClr val="00B0F0"/>
                          </a:solidFill>
                          <a:effectLst/>
                          <a:latin typeface="Calibri" panose="020F0502020204030204" pitchFamily="34" charset="0"/>
                        </a:rPr>
                        <a:t> talk and proposal in backing material]</a:t>
                      </a:r>
                      <a:endParaRPr lang="en-US" sz="1400" b="0" i="0" u="none" strike="noStrike" dirty="0" smtClean="0">
                        <a:solidFill>
                          <a:srgbClr val="00B0F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93681292"/>
                  </a:ext>
                </a:extLst>
              </a:tr>
            </a:tbl>
          </a:graphicData>
        </a:graphic>
      </p:graphicFrame>
    </p:spTree>
    <p:extLst>
      <p:ext uri="{BB962C8B-B14F-4D97-AF65-F5344CB8AC3E}">
        <p14:creationId xmlns:p14="http://schemas.microsoft.com/office/powerpoint/2010/main" val="3338855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Design Schedule</a:t>
            </a:r>
            <a:endParaRPr lang="en-US" dirty="0"/>
          </a:p>
        </p:txBody>
      </p:sp>
      <p:sp>
        <p:nvSpPr>
          <p:cNvPr id="3" name="Content Placeholder 2"/>
          <p:cNvSpPr>
            <a:spLocks noGrp="1"/>
          </p:cNvSpPr>
          <p:nvPr>
            <p:ph idx="1"/>
          </p:nvPr>
        </p:nvSpPr>
        <p:spPr>
          <a:xfrm>
            <a:off x="308919" y="966055"/>
            <a:ext cx="8464378" cy="4785040"/>
          </a:xfrm>
        </p:spPr>
        <p:txBody>
          <a:bodyPr>
            <a:normAutofit/>
          </a:bodyPr>
          <a:lstStyle/>
          <a:p>
            <a:r>
              <a:rPr lang="en-US" dirty="0" smtClean="0"/>
              <a:t>SNS PPU </a:t>
            </a:r>
            <a:r>
              <a:rPr lang="en-US" dirty="0" err="1" smtClean="0"/>
              <a:t>Cryomodule</a:t>
            </a:r>
            <a:r>
              <a:rPr lang="en-US" dirty="0" smtClean="0"/>
              <a:t> design</a:t>
            </a:r>
          </a:p>
          <a:p>
            <a:pPr lvl="1"/>
            <a:r>
              <a:rPr lang="en-US" dirty="0" smtClean="0">
                <a:solidFill>
                  <a:srgbClr val="00B0F0"/>
                </a:solidFill>
              </a:rPr>
              <a:t>Respond to action items from this review</a:t>
            </a:r>
          </a:p>
          <a:p>
            <a:pPr lvl="1"/>
            <a:r>
              <a:rPr lang="en-US" dirty="0" smtClean="0">
                <a:solidFill>
                  <a:srgbClr val="00B0F0"/>
                </a:solidFill>
              </a:rPr>
              <a:t>Remaining design task to be highlighted in individual talks</a:t>
            </a:r>
          </a:p>
          <a:p>
            <a:pPr lvl="1"/>
            <a:r>
              <a:rPr lang="en-US" dirty="0" smtClean="0">
                <a:solidFill>
                  <a:srgbClr val="00B0F0"/>
                </a:solidFill>
              </a:rPr>
              <a:t>Finish and sign the remaining drawings in time to support the procurement activities</a:t>
            </a:r>
            <a:endParaRPr lang="en-US" dirty="0" smtClean="0"/>
          </a:p>
          <a:p>
            <a:pPr marL="457200" lvl="1" indent="0">
              <a:buNone/>
            </a:pPr>
            <a:endParaRPr lang="en-US" dirty="0" smtClean="0">
              <a:solidFill>
                <a:srgbClr val="00B050"/>
              </a:solidFill>
            </a:endParaRPr>
          </a:p>
          <a:p>
            <a:r>
              <a:rPr lang="en-US" dirty="0" smtClean="0"/>
              <a:t>Tooling designs </a:t>
            </a:r>
            <a:endParaRPr lang="en-US" i="1" u="sng" dirty="0" smtClean="0">
              <a:solidFill>
                <a:srgbClr val="00B050"/>
              </a:solidFill>
            </a:endParaRPr>
          </a:p>
          <a:p>
            <a:pPr lvl="1"/>
            <a:r>
              <a:rPr lang="en-US" dirty="0">
                <a:solidFill>
                  <a:srgbClr val="00B0F0"/>
                </a:solidFill>
              </a:rPr>
              <a:t>P</a:t>
            </a:r>
            <a:r>
              <a:rPr lang="en-US" dirty="0" smtClean="0">
                <a:solidFill>
                  <a:srgbClr val="00B0F0"/>
                </a:solidFill>
              </a:rPr>
              <a:t>reliminary tooling designs presented today</a:t>
            </a:r>
          </a:p>
          <a:p>
            <a:pPr lvl="1"/>
            <a:r>
              <a:rPr lang="en-US" dirty="0" smtClean="0">
                <a:solidFill>
                  <a:srgbClr val="00B0F0"/>
                </a:solidFill>
              </a:rPr>
              <a:t>Preliminary shipping fixture design options presented today</a:t>
            </a:r>
          </a:p>
          <a:p>
            <a:pPr lvl="1"/>
            <a:r>
              <a:rPr lang="en-US" dirty="0" smtClean="0">
                <a:solidFill>
                  <a:srgbClr val="00B0F0"/>
                </a:solidFill>
              </a:rPr>
              <a:t>Finalize the designs, conduct FDRs of the designs, and finish the designs in time to support production activities</a:t>
            </a:r>
          </a:p>
          <a:p>
            <a:pPr lvl="1"/>
            <a:endParaRPr lang="en-US" dirty="0" smtClean="0">
              <a:solidFill>
                <a:srgbClr val="00B0F0"/>
              </a:solidFill>
            </a:endParaRPr>
          </a:p>
          <a:p>
            <a:r>
              <a:rPr lang="en-US" dirty="0" smtClean="0"/>
              <a:t>Engineers will transition to SOTR’s for the procurement process</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3637887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The SNS PPU </a:t>
            </a:r>
            <a:r>
              <a:rPr lang="en-US" dirty="0" err="1" smtClean="0"/>
              <a:t>Cryomodule</a:t>
            </a:r>
            <a:r>
              <a:rPr lang="en-US" dirty="0" smtClean="0"/>
              <a:t> designs are ~complete</a:t>
            </a:r>
            <a:endParaRPr lang="en-US" dirty="0" smtClean="0">
              <a:solidFill>
                <a:srgbClr val="00B0F0"/>
              </a:solidFill>
            </a:endParaRPr>
          </a:p>
          <a:p>
            <a:r>
              <a:rPr lang="en-US" dirty="0" smtClean="0"/>
              <a:t>Preparation for procurement has begun</a:t>
            </a:r>
          </a:p>
          <a:p>
            <a:r>
              <a:rPr lang="en-US" dirty="0" smtClean="0"/>
              <a:t>Remaining work will be highlighted in individual talks</a:t>
            </a:r>
          </a:p>
          <a:p>
            <a:endParaRPr lang="en-US" dirty="0"/>
          </a:p>
          <a:p>
            <a:endParaRPr lang="en-US" dirty="0" smtClean="0"/>
          </a:p>
          <a:p>
            <a:pPr marL="0" indent="0" algn="ctr">
              <a:buNone/>
            </a:pPr>
            <a:r>
              <a:rPr lang="en-US" sz="3200" dirty="0" smtClean="0">
                <a:solidFill>
                  <a:srgbClr val="00B0F0"/>
                </a:solidFill>
              </a:rPr>
              <a:t>Thank you!</a:t>
            </a:r>
          </a:p>
          <a:p>
            <a:pPr marL="0" indent="0" algn="ctr">
              <a:buNone/>
            </a:pPr>
            <a:r>
              <a:rPr lang="en-US" sz="3200" dirty="0" smtClean="0">
                <a:solidFill>
                  <a:srgbClr val="00B0F0"/>
                </a:solidFill>
              </a:rPr>
              <a:t> </a:t>
            </a:r>
          </a:p>
          <a:p>
            <a:pPr marL="0" indent="0" algn="ctr">
              <a:buNone/>
            </a:pPr>
            <a:r>
              <a:rPr lang="en-US" sz="3200" dirty="0" smtClean="0">
                <a:solidFill>
                  <a:srgbClr val="00B0F0"/>
                </a:solidFill>
              </a:rPr>
              <a:t>Questions?</a:t>
            </a:r>
            <a:endParaRPr lang="en-US" sz="3200" dirty="0">
              <a:solidFill>
                <a:srgbClr val="00B0F0"/>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2460286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Backing Material</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301213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22088" y="4926763"/>
            <a:ext cx="3860131" cy="1319397"/>
            <a:chOff x="522088" y="4926763"/>
            <a:chExt cx="3860131" cy="1319397"/>
          </a:xfrm>
        </p:grpSpPr>
        <p:pic>
          <p:nvPicPr>
            <p:cNvPr id="17" name="Picture 16"/>
            <p:cNvPicPr>
              <a:picLocks noChangeAspect="1"/>
            </p:cNvPicPr>
            <p:nvPr/>
          </p:nvPicPr>
          <p:blipFill>
            <a:blip r:embed="rId2"/>
            <a:stretch>
              <a:fillRect/>
            </a:stretch>
          </p:blipFill>
          <p:spPr>
            <a:xfrm>
              <a:off x="522088" y="4926763"/>
              <a:ext cx="3860131" cy="1208615"/>
            </a:xfrm>
            <a:prstGeom prst="rect">
              <a:avLst/>
            </a:prstGeom>
          </p:spPr>
        </p:pic>
        <p:sp>
          <p:nvSpPr>
            <p:cNvPr id="16" name="TextBox 15"/>
            <p:cNvSpPr txBox="1"/>
            <p:nvPr/>
          </p:nvSpPr>
          <p:spPr>
            <a:xfrm>
              <a:off x="835957" y="5907606"/>
              <a:ext cx="3124100" cy="338554"/>
            </a:xfrm>
            <a:prstGeom prst="rect">
              <a:avLst/>
            </a:prstGeom>
            <a:noFill/>
          </p:spPr>
          <p:txBody>
            <a:bodyPr wrap="square" rtlCol="0">
              <a:spAutoFit/>
            </a:bodyPr>
            <a:lstStyle/>
            <a:p>
              <a:pPr algn="ctr"/>
              <a:r>
                <a:rPr lang="en-US" sz="1600" dirty="0" smtClean="0"/>
                <a:t>JLab SNS PPU CAD model </a:t>
              </a:r>
              <a:endParaRPr lang="en-US" sz="1600" dirty="0"/>
            </a:p>
          </p:txBody>
        </p:sp>
      </p:grpSp>
      <p:sp>
        <p:nvSpPr>
          <p:cNvPr id="2" name="Title 1"/>
          <p:cNvSpPr>
            <a:spLocks noGrp="1"/>
          </p:cNvSpPr>
          <p:nvPr>
            <p:ph type="title"/>
          </p:nvPr>
        </p:nvSpPr>
        <p:spPr/>
        <p:txBody>
          <a:bodyPr/>
          <a:lstStyle/>
          <a:p>
            <a:r>
              <a:rPr lang="en-US" dirty="0" smtClean="0"/>
              <a:t>Brief History</a:t>
            </a:r>
            <a:endParaRPr lang="en-US" dirty="0"/>
          </a:p>
        </p:txBody>
      </p:sp>
      <p:sp>
        <p:nvSpPr>
          <p:cNvPr id="3" name="Content Placeholder 2"/>
          <p:cNvSpPr>
            <a:spLocks noGrp="1"/>
          </p:cNvSpPr>
          <p:nvPr>
            <p:ph idx="1"/>
          </p:nvPr>
        </p:nvSpPr>
        <p:spPr>
          <a:xfrm>
            <a:off x="187000" y="966055"/>
            <a:ext cx="4831567" cy="4565016"/>
          </a:xfrm>
        </p:spPr>
        <p:txBody>
          <a:bodyPr>
            <a:normAutofit fontScale="55000" lnSpcReduction="20000"/>
          </a:bodyPr>
          <a:lstStyle/>
          <a:p>
            <a:r>
              <a:rPr lang="en-US" sz="2500" dirty="0" smtClean="0"/>
              <a:t>Original JLAB SNS Design ~1999-2004</a:t>
            </a:r>
          </a:p>
          <a:p>
            <a:pPr lvl="1"/>
            <a:r>
              <a:rPr lang="en-US" sz="2200" dirty="0" smtClean="0">
                <a:solidFill>
                  <a:srgbClr val="0070C0"/>
                </a:solidFill>
              </a:rPr>
              <a:t>Complete design and fabrication of 24 cryomodules</a:t>
            </a:r>
          </a:p>
          <a:p>
            <a:pPr lvl="1"/>
            <a:r>
              <a:rPr lang="en-US" sz="2200" dirty="0" smtClean="0">
                <a:solidFill>
                  <a:srgbClr val="0070C0"/>
                </a:solidFill>
              </a:rPr>
              <a:t>One Medium Beta Prototype</a:t>
            </a:r>
          </a:p>
          <a:p>
            <a:pPr lvl="1"/>
            <a:r>
              <a:rPr lang="en-US" sz="2200" dirty="0" smtClean="0">
                <a:solidFill>
                  <a:srgbClr val="0070C0"/>
                </a:solidFill>
              </a:rPr>
              <a:t>11 Medium Beta Cryomodules</a:t>
            </a:r>
          </a:p>
          <a:p>
            <a:pPr lvl="1"/>
            <a:r>
              <a:rPr lang="en-US" sz="2200" dirty="0" smtClean="0">
                <a:solidFill>
                  <a:srgbClr val="0070C0"/>
                </a:solidFill>
              </a:rPr>
              <a:t>12 High Beta Cryomodules </a:t>
            </a:r>
          </a:p>
          <a:p>
            <a:pPr lvl="1"/>
            <a:r>
              <a:rPr lang="en-US" sz="2200" dirty="0" smtClean="0">
                <a:solidFill>
                  <a:srgbClr val="0070C0"/>
                </a:solidFill>
              </a:rPr>
              <a:t>First ~13 cryomodules tested at JLab, remainder tested at SNS</a:t>
            </a:r>
          </a:p>
          <a:p>
            <a:r>
              <a:rPr lang="en-US" sz="2500" dirty="0" smtClean="0"/>
              <a:t>SNS Designs</a:t>
            </a:r>
          </a:p>
          <a:p>
            <a:pPr lvl="1"/>
            <a:r>
              <a:rPr lang="en-US" sz="2200" dirty="0" smtClean="0">
                <a:solidFill>
                  <a:srgbClr val="0070C0"/>
                </a:solidFill>
              </a:rPr>
              <a:t>HB Prototype (Spare) ~2012</a:t>
            </a:r>
          </a:p>
          <a:p>
            <a:pPr lvl="2"/>
            <a:r>
              <a:rPr lang="en-US" sz="2000" dirty="0" smtClean="0">
                <a:solidFill>
                  <a:srgbClr val="00B050"/>
                </a:solidFill>
              </a:rPr>
              <a:t>ASME Vacuum Vessel and End Cans</a:t>
            </a:r>
          </a:p>
          <a:p>
            <a:pPr lvl="2"/>
            <a:r>
              <a:rPr lang="en-US" sz="2000" dirty="0" smtClean="0">
                <a:solidFill>
                  <a:srgbClr val="00B050"/>
                </a:solidFill>
              </a:rPr>
              <a:t>Modified helium vessels, warm to cold beam pipes, cryogenic piping at vessel ends</a:t>
            </a:r>
          </a:p>
          <a:p>
            <a:pPr lvl="1"/>
            <a:r>
              <a:rPr lang="en-US" sz="2200" dirty="0" smtClean="0">
                <a:solidFill>
                  <a:srgbClr val="0070C0"/>
                </a:solidFill>
              </a:rPr>
              <a:t>MB Spare (currently under assembly)</a:t>
            </a:r>
          </a:p>
          <a:p>
            <a:pPr lvl="2"/>
            <a:r>
              <a:rPr lang="en-US" sz="2000" dirty="0" smtClean="0">
                <a:solidFill>
                  <a:srgbClr val="00B050"/>
                </a:solidFill>
              </a:rPr>
              <a:t>Incorporated PPU cavity and coupler changes</a:t>
            </a:r>
          </a:p>
          <a:p>
            <a:r>
              <a:rPr lang="en-US" sz="2500" dirty="0" smtClean="0"/>
              <a:t>SNS Proton Power Upgrade 2018-2023</a:t>
            </a:r>
          </a:p>
          <a:p>
            <a:pPr lvl="1"/>
            <a:r>
              <a:rPr lang="en-US" sz="2200" dirty="0" smtClean="0">
                <a:solidFill>
                  <a:srgbClr val="0070C0"/>
                </a:solidFill>
              </a:rPr>
              <a:t>7 HB Cryomodules</a:t>
            </a:r>
          </a:p>
          <a:p>
            <a:pPr lvl="1"/>
            <a:r>
              <a:rPr lang="en-US" sz="2200" dirty="0" smtClean="0">
                <a:solidFill>
                  <a:srgbClr val="0070C0"/>
                </a:solidFill>
              </a:rPr>
              <a:t>Combine the old and new designs</a:t>
            </a:r>
          </a:p>
          <a:p>
            <a:pPr lvl="2"/>
            <a:r>
              <a:rPr lang="en-US" sz="2000" dirty="0" smtClean="0">
                <a:solidFill>
                  <a:srgbClr val="00B050"/>
                </a:solidFill>
              </a:rPr>
              <a:t>Update the design drawings</a:t>
            </a:r>
          </a:p>
          <a:p>
            <a:pPr lvl="1"/>
            <a:r>
              <a:rPr lang="en-US" sz="2200" dirty="0" smtClean="0">
                <a:solidFill>
                  <a:srgbClr val="0070C0"/>
                </a:solidFill>
              </a:rPr>
              <a:t>Procure parts</a:t>
            </a:r>
          </a:p>
          <a:p>
            <a:pPr lvl="1"/>
            <a:r>
              <a:rPr lang="en-US" sz="2200" dirty="0" smtClean="0">
                <a:solidFill>
                  <a:srgbClr val="0070C0"/>
                </a:solidFill>
              </a:rPr>
              <a:t>Assembly at JLab</a:t>
            </a:r>
          </a:p>
          <a:p>
            <a:pPr lvl="1"/>
            <a:r>
              <a:rPr lang="en-US" sz="2200" dirty="0" smtClean="0">
                <a:solidFill>
                  <a:srgbClr val="0070C0"/>
                </a:solidFill>
              </a:rPr>
              <a:t>Final RF test at SNS</a:t>
            </a:r>
          </a:p>
          <a:p>
            <a:pPr marL="0" indent="0">
              <a:buNone/>
            </a:pPr>
            <a:r>
              <a:rPr lang="en-US" dirty="0" smtClean="0"/>
              <a:t> 		</a:t>
            </a:r>
            <a:endParaRPr lang="en-US" dirty="0"/>
          </a:p>
        </p:txBody>
      </p:sp>
      <p:pic>
        <p:nvPicPr>
          <p:cNvPr id="6" name="Picture 2" descr="cryomodule moce 2_28_2012 02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l="5518" t="27949" r="5721" b="20075"/>
          <a:stretch/>
        </p:blipFill>
        <p:spPr bwMode="auto">
          <a:xfrm>
            <a:off x="5044143" y="2689222"/>
            <a:ext cx="3657600" cy="141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3000"/>
                    </a14:imgEffect>
                  </a14:imgLayer>
                </a14:imgProps>
              </a:ext>
            </a:extLst>
          </a:blip>
          <a:stretch>
            <a:fillRect/>
          </a:stretch>
        </p:blipFill>
        <p:spPr>
          <a:xfrm>
            <a:off x="5044143" y="4661755"/>
            <a:ext cx="3657600" cy="1311128"/>
          </a:xfrm>
          <a:prstGeom prst="rect">
            <a:avLst/>
          </a:prstGeom>
        </p:spPr>
      </p:pic>
      <p:sp>
        <p:nvSpPr>
          <p:cNvPr id="9" name="TextBox 8"/>
          <p:cNvSpPr txBox="1"/>
          <p:nvPr/>
        </p:nvSpPr>
        <p:spPr>
          <a:xfrm>
            <a:off x="5176620" y="2122450"/>
            <a:ext cx="3402417" cy="338554"/>
          </a:xfrm>
          <a:prstGeom prst="rect">
            <a:avLst/>
          </a:prstGeom>
          <a:noFill/>
        </p:spPr>
        <p:txBody>
          <a:bodyPr wrap="square" rtlCol="0">
            <a:spAutoFit/>
          </a:bodyPr>
          <a:lstStyle/>
          <a:p>
            <a:pPr algn="ctr"/>
            <a:r>
              <a:rPr lang="en-US" sz="1600" dirty="0" smtClean="0"/>
              <a:t>Original MB ready for testing</a:t>
            </a:r>
            <a:endParaRPr lang="en-US" sz="1600" dirty="0"/>
          </a:p>
        </p:txBody>
      </p:sp>
      <p:sp>
        <p:nvSpPr>
          <p:cNvPr id="14" name="TextBox 13"/>
          <p:cNvSpPr txBox="1"/>
          <p:nvPr/>
        </p:nvSpPr>
        <p:spPr>
          <a:xfrm>
            <a:off x="5480415" y="4118070"/>
            <a:ext cx="2845980" cy="338554"/>
          </a:xfrm>
          <a:prstGeom prst="rect">
            <a:avLst/>
          </a:prstGeom>
          <a:noFill/>
        </p:spPr>
        <p:txBody>
          <a:bodyPr wrap="square" rtlCol="0">
            <a:spAutoFit/>
          </a:bodyPr>
          <a:lstStyle/>
          <a:p>
            <a:r>
              <a:rPr lang="en-US" sz="1600" dirty="0" smtClean="0"/>
              <a:t>SNS HB prototype on rails</a:t>
            </a:r>
            <a:endParaRPr lang="en-US" sz="1600" dirty="0"/>
          </a:p>
        </p:txBody>
      </p:sp>
      <p:sp>
        <p:nvSpPr>
          <p:cNvPr id="15" name="TextBox 14"/>
          <p:cNvSpPr txBox="1"/>
          <p:nvPr/>
        </p:nvSpPr>
        <p:spPr>
          <a:xfrm>
            <a:off x="5176620" y="5927495"/>
            <a:ext cx="3596677" cy="338554"/>
          </a:xfrm>
          <a:prstGeom prst="rect">
            <a:avLst/>
          </a:prstGeom>
          <a:noFill/>
        </p:spPr>
        <p:txBody>
          <a:bodyPr wrap="square" rtlCol="0">
            <a:spAutoFit/>
          </a:bodyPr>
          <a:lstStyle/>
          <a:p>
            <a:r>
              <a:rPr lang="en-US" sz="1600" dirty="0" smtClean="0"/>
              <a:t>SNS MB spare cavity string in cleanroom</a:t>
            </a:r>
            <a:endParaRPr lang="en-US" sz="1600" dirty="0"/>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5176619" y="501821"/>
            <a:ext cx="3525123" cy="1569219"/>
          </a:xfrm>
          <a:prstGeom prst="rect">
            <a:avLst/>
          </a:prstGeom>
        </p:spPr>
      </p:pic>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Tree>
    <p:extLst>
      <p:ext uri="{BB962C8B-B14F-4D97-AF65-F5344CB8AC3E}">
        <p14:creationId xmlns:p14="http://schemas.microsoft.com/office/powerpoint/2010/main" val="935967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SNS PPU CM Design Team</a:t>
            </a:r>
            <a:endParaRPr lang="en-US" dirty="0"/>
          </a:p>
        </p:txBody>
      </p:sp>
      <p:sp>
        <p:nvSpPr>
          <p:cNvPr id="3" name="Content Placeholder 2"/>
          <p:cNvSpPr>
            <a:spLocks noGrp="1"/>
          </p:cNvSpPr>
          <p:nvPr>
            <p:ph idx="1"/>
          </p:nvPr>
        </p:nvSpPr>
        <p:spPr/>
        <p:txBody>
          <a:bodyPr>
            <a:normAutofit fontScale="40000" lnSpcReduction="20000"/>
          </a:bodyPr>
          <a:lstStyle/>
          <a:p>
            <a:r>
              <a:rPr lang="en-US" sz="2500" dirty="0" smtClean="0"/>
              <a:t>Mark Wiseman 			ME, Team Lead  (Eng. Div.)</a:t>
            </a:r>
          </a:p>
          <a:p>
            <a:r>
              <a:rPr lang="en-US" sz="2500" dirty="0" smtClean="0"/>
              <a:t>Josh Armstrong 			Designer (Eng. Div.)         </a:t>
            </a:r>
          </a:p>
          <a:p>
            <a:pPr lvl="1"/>
            <a:r>
              <a:rPr lang="en-US" sz="2300" dirty="0" smtClean="0">
                <a:solidFill>
                  <a:srgbClr val="00B0F0"/>
                </a:solidFill>
              </a:rPr>
              <a:t>Spaceframe</a:t>
            </a:r>
            <a:r>
              <a:rPr lang="en-US" sz="2300" dirty="0">
                <a:solidFill>
                  <a:srgbClr val="00B0F0"/>
                </a:solidFill>
              </a:rPr>
              <a:t>, thermal shield, MLI, instrumentation, ICD</a:t>
            </a:r>
          </a:p>
          <a:p>
            <a:r>
              <a:rPr lang="en-US" sz="2500" dirty="0"/>
              <a:t>Gary </a:t>
            </a:r>
            <a:r>
              <a:rPr lang="en-US" sz="2500" dirty="0" smtClean="0"/>
              <a:t>Cheng  </a:t>
            </a:r>
            <a:r>
              <a:rPr lang="en-US" sz="2500" dirty="0"/>
              <a:t>	</a:t>
            </a:r>
            <a:r>
              <a:rPr lang="en-US" sz="2500" dirty="0" smtClean="0"/>
              <a:t>		ME </a:t>
            </a:r>
            <a:r>
              <a:rPr lang="en-US" sz="2500" dirty="0"/>
              <a:t>(Eng. Div</a:t>
            </a:r>
            <a:r>
              <a:rPr lang="en-US" sz="2500" dirty="0" smtClean="0"/>
              <a:t>.)</a:t>
            </a:r>
          </a:p>
          <a:p>
            <a:pPr lvl="1"/>
            <a:r>
              <a:rPr lang="en-US" sz="2200" dirty="0" smtClean="0">
                <a:solidFill>
                  <a:srgbClr val="00B0F0"/>
                </a:solidFill>
              </a:rPr>
              <a:t>End Cans, magnetic shielding</a:t>
            </a:r>
          </a:p>
          <a:p>
            <a:r>
              <a:rPr lang="en-US" sz="2500" dirty="0" smtClean="0"/>
              <a:t>Gary Hays  				Designer (Eng. Div.)</a:t>
            </a:r>
          </a:p>
          <a:p>
            <a:pPr lvl="1"/>
            <a:r>
              <a:rPr lang="en-US" sz="2200" dirty="0" smtClean="0">
                <a:solidFill>
                  <a:srgbClr val="00B0F0"/>
                </a:solidFill>
              </a:rPr>
              <a:t>Magnetic shielding, vacuum vessel, supply end can</a:t>
            </a:r>
          </a:p>
          <a:p>
            <a:r>
              <a:rPr lang="en-US" sz="2500" dirty="0" smtClean="0"/>
              <a:t>Jim Henry   				Lead Designer (SRF Dept.)</a:t>
            </a:r>
          </a:p>
          <a:p>
            <a:pPr lvl="1"/>
            <a:r>
              <a:rPr lang="en-US" sz="2200" dirty="0" smtClean="0">
                <a:solidFill>
                  <a:srgbClr val="00B0F0"/>
                </a:solidFill>
              </a:rPr>
              <a:t>Cryomodule assembly</a:t>
            </a:r>
          </a:p>
          <a:p>
            <a:r>
              <a:rPr lang="en-US" sz="2500" dirty="0" err="1" smtClean="0"/>
              <a:t>Naeem</a:t>
            </a:r>
            <a:r>
              <a:rPr lang="en-US" sz="2500" dirty="0" smtClean="0"/>
              <a:t> </a:t>
            </a:r>
            <a:r>
              <a:rPr lang="en-US" sz="2500" dirty="0" err="1" smtClean="0"/>
              <a:t>Huque</a:t>
            </a:r>
            <a:r>
              <a:rPr lang="en-US" sz="2500" dirty="0" smtClean="0"/>
              <a:t>  			ME  (SRF Dept.)</a:t>
            </a:r>
          </a:p>
          <a:p>
            <a:pPr lvl="1"/>
            <a:r>
              <a:rPr lang="en-US" sz="2200" dirty="0" smtClean="0">
                <a:solidFill>
                  <a:srgbClr val="00B0F0"/>
                </a:solidFill>
              </a:rPr>
              <a:t>Tuner, shipping</a:t>
            </a:r>
          </a:p>
          <a:p>
            <a:r>
              <a:rPr lang="en-US" sz="2500" dirty="0" smtClean="0"/>
              <a:t>Ron Lassiter  			Designer (Eng. Div</a:t>
            </a:r>
            <a:r>
              <a:rPr lang="en-US" sz="2500" dirty="0"/>
              <a:t>.)    </a:t>
            </a:r>
            <a:r>
              <a:rPr lang="en-US" sz="2500" dirty="0" smtClean="0"/>
              <a:t>	</a:t>
            </a:r>
          </a:p>
          <a:p>
            <a:pPr lvl="1"/>
            <a:r>
              <a:rPr lang="en-US" sz="2300" dirty="0" smtClean="0">
                <a:solidFill>
                  <a:srgbClr val="00B0F0"/>
                </a:solidFill>
              </a:rPr>
              <a:t>Helium </a:t>
            </a:r>
            <a:r>
              <a:rPr lang="en-US" sz="2300" dirty="0">
                <a:solidFill>
                  <a:srgbClr val="00B0F0"/>
                </a:solidFill>
              </a:rPr>
              <a:t>vessel, tuner, clean room and cold mass assembly</a:t>
            </a:r>
          </a:p>
          <a:p>
            <a:r>
              <a:rPr lang="en-US" sz="2500" dirty="0" smtClean="0"/>
              <a:t>Kurt Macha  			Associate Coordinator (SRF Dept.)</a:t>
            </a:r>
          </a:p>
          <a:p>
            <a:pPr lvl="1"/>
            <a:r>
              <a:rPr lang="en-US" sz="2200" dirty="0" smtClean="0">
                <a:solidFill>
                  <a:srgbClr val="00B0F0"/>
                </a:solidFill>
              </a:rPr>
              <a:t>Assembly planning and tooling</a:t>
            </a:r>
          </a:p>
          <a:p>
            <a:r>
              <a:rPr lang="en-US" sz="2500" dirty="0" smtClean="0"/>
              <a:t>Matt Marchlik   			ME (Eng. Div.)</a:t>
            </a:r>
          </a:p>
          <a:p>
            <a:pPr lvl="1"/>
            <a:r>
              <a:rPr lang="en-US" sz="2200" dirty="0" smtClean="0">
                <a:solidFill>
                  <a:srgbClr val="00B0F0"/>
                </a:solidFill>
              </a:rPr>
              <a:t>Space frame, thermal shield, MLI, vacuum vessel</a:t>
            </a:r>
          </a:p>
          <a:p>
            <a:r>
              <a:rPr lang="en-US" sz="2500" dirty="0"/>
              <a:t>Peter </a:t>
            </a:r>
            <a:r>
              <a:rPr lang="en-US" sz="2500" dirty="0" smtClean="0"/>
              <a:t>Owen				ES  </a:t>
            </a:r>
            <a:r>
              <a:rPr lang="en-US" sz="2500" dirty="0"/>
              <a:t>(SRF Dept</a:t>
            </a:r>
            <a:r>
              <a:rPr lang="en-US" sz="2500" dirty="0" smtClean="0"/>
              <a:t>.)</a:t>
            </a:r>
          </a:p>
          <a:p>
            <a:pPr lvl="1"/>
            <a:r>
              <a:rPr lang="en-US" sz="2100" dirty="0">
                <a:solidFill>
                  <a:srgbClr val="00B0F0"/>
                </a:solidFill>
              </a:rPr>
              <a:t>Instrumentation</a:t>
            </a:r>
          </a:p>
          <a:p>
            <a:r>
              <a:rPr lang="en-US" sz="2500" dirty="0" smtClean="0"/>
              <a:t>Bruce Reinhart  			Designer </a:t>
            </a:r>
            <a:r>
              <a:rPr lang="en-US" sz="2500" dirty="0"/>
              <a:t>(Eng. Div</a:t>
            </a:r>
            <a:r>
              <a:rPr lang="en-US" sz="2500" dirty="0" smtClean="0"/>
              <a:t>.)</a:t>
            </a:r>
          </a:p>
          <a:p>
            <a:pPr lvl="1"/>
            <a:r>
              <a:rPr lang="en-US" sz="2200" dirty="0" smtClean="0">
                <a:solidFill>
                  <a:srgbClr val="00B0F0"/>
                </a:solidFill>
              </a:rPr>
              <a:t>Supply and return end cans</a:t>
            </a:r>
          </a:p>
          <a:p>
            <a:r>
              <a:rPr lang="en-US" sz="2500" dirty="0" smtClean="0"/>
              <a:t>Katherine Wilson   			ME (Eng. Div.)</a:t>
            </a:r>
          </a:p>
          <a:p>
            <a:pPr lvl="1"/>
            <a:r>
              <a:rPr lang="en-US" sz="2200" dirty="0" smtClean="0">
                <a:solidFill>
                  <a:srgbClr val="00B0F0"/>
                </a:solidFill>
              </a:rPr>
              <a:t>Helium vessel, clean room assembly components </a:t>
            </a:r>
          </a:p>
          <a:p>
            <a:r>
              <a:rPr lang="en-US" sz="2500" dirty="0"/>
              <a:t>Jeffrey Herger, Earl </a:t>
            </a:r>
            <a:r>
              <a:rPr lang="en-US" sz="2500" dirty="0" err="1" smtClean="0"/>
              <a:t>Skjoldager</a:t>
            </a:r>
            <a:r>
              <a:rPr lang="en-US" sz="2500" dirty="0" smtClean="0"/>
              <a:t>		CAD Interns (Eng. </a:t>
            </a:r>
            <a:r>
              <a:rPr lang="en-US" sz="2500" dirty="0" err="1" smtClean="0"/>
              <a:t>Div</a:t>
            </a:r>
            <a:r>
              <a:rPr lang="en-US" sz="2500" dirty="0" smtClean="0"/>
              <a:t>)</a:t>
            </a:r>
          </a:p>
          <a:p>
            <a:pPr lvl="1"/>
            <a:r>
              <a:rPr lang="en-US" sz="2300" dirty="0" smtClean="0">
                <a:solidFill>
                  <a:srgbClr val="00B0F0"/>
                </a:solidFill>
              </a:rPr>
              <a:t>Helium vessel, tuner, clean room assembly, end cans</a:t>
            </a:r>
            <a:endParaRPr lang="en-US" sz="2300" dirty="0">
              <a:solidFill>
                <a:srgbClr val="00B0F0"/>
              </a:solidFill>
            </a:endParaRPr>
          </a:p>
          <a:p>
            <a:r>
              <a:rPr lang="en-US" sz="2500" dirty="0"/>
              <a:t>Jeff Campbell, Chris </a:t>
            </a:r>
            <a:r>
              <a:rPr lang="en-US" sz="2500" dirty="0" smtClean="0"/>
              <a:t>Dreyfus, Kirk </a:t>
            </a:r>
            <a:r>
              <a:rPr lang="en-US" sz="2500" dirty="0"/>
              <a:t>Davis, John Fischer, Danny Forehand</a:t>
            </a:r>
            <a:r>
              <a:rPr lang="en-US" sz="2500" dirty="0" smtClean="0"/>
              <a:t>, </a:t>
            </a:r>
            <a:r>
              <a:rPr lang="en-US" sz="2500" dirty="0"/>
              <a:t>Ken Worland, and </a:t>
            </a:r>
            <a:r>
              <a:rPr lang="en-US" sz="2500" dirty="0" smtClean="0"/>
              <a:t>others</a:t>
            </a:r>
          </a:p>
          <a:p>
            <a:pPr lvl="1"/>
            <a:r>
              <a:rPr lang="en-US" sz="2300" dirty="0" smtClean="0">
                <a:solidFill>
                  <a:srgbClr val="00B0F0"/>
                </a:solidFill>
              </a:rPr>
              <a:t>SRF assembly and tooling design </a:t>
            </a:r>
            <a:endParaRPr lang="en-US" sz="2300" dirty="0" smtClean="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174777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Requirements</a:t>
            </a:r>
            <a:endParaRPr lang="en-US" dirty="0"/>
          </a:p>
        </p:txBody>
      </p:sp>
      <p:sp>
        <p:nvSpPr>
          <p:cNvPr id="3" name="Content Placeholder 2"/>
          <p:cNvSpPr>
            <a:spLocks noGrp="1"/>
          </p:cNvSpPr>
          <p:nvPr>
            <p:ph idx="1"/>
          </p:nvPr>
        </p:nvSpPr>
        <p:spPr>
          <a:xfrm>
            <a:off x="308919" y="966055"/>
            <a:ext cx="8464378" cy="3032204"/>
          </a:xfrm>
        </p:spPr>
        <p:txBody>
          <a:bodyPr>
            <a:normAutofit/>
          </a:bodyPr>
          <a:lstStyle/>
          <a:p>
            <a:r>
              <a:rPr lang="en-US" sz="1800" dirty="0" smtClean="0"/>
              <a:t>SNS PPU Cryomodule Statement of Work - 104110000-SW008-R00</a:t>
            </a:r>
          </a:p>
          <a:p>
            <a:r>
              <a:rPr lang="en-US" sz="1800" dirty="0" smtClean="0"/>
              <a:t>SNS PPU Cryomodule Design Statement of Work - PPU-P02-SW0001-R00</a:t>
            </a:r>
          </a:p>
          <a:p>
            <a:r>
              <a:rPr lang="en-US" sz="1800" dirty="0" smtClean="0"/>
              <a:t>SNS High Beta Cryomodule P&amp;ID     - 109100501-R8U-8200-P001</a:t>
            </a:r>
          </a:p>
          <a:p>
            <a:r>
              <a:rPr lang="en-US" sz="1800" dirty="0" smtClean="0"/>
              <a:t>PPU </a:t>
            </a:r>
            <a:r>
              <a:rPr lang="en-US" sz="1800" dirty="0"/>
              <a:t>Interface Control Document for 2.3 Cryomodule Integration at Jefferson </a:t>
            </a:r>
            <a:r>
              <a:rPr lang="en-US" sz="1800" dirty="0" smtClean="0"/>
              <a:t>Lab</a:t>
            </a:r>
          </a:p>
          <a:p>
            <a:r>
              <a:rPr lang="en-US" sz="1800" dirty="0" smtClean="0"/>
              <a:t>SNS PPU </a:t>
            </a:r>
            <a:r>
              <a:rPr lang="en-US" sz="1800" dirty="0" err="1" smtClean="0"/>
              <a:t>Cryomodule</a:t>
            </a:r>
            <a:r>
              <a:rPr lang="en-US" sz="1800" dirty="0" smtClean="0"/>
              <a:t> Interface Control drawing  - 1042101200-M8U-8200-A007</a:t>
            </a:r>
            <a:r>
              <a:rPr lang="en-US" sz="1800" baseline="30000" dirty="0" smtClean="0"/>
              <a:t>^</a:t>
            </a:r>
            <a:endParaRPr lang="en-US" sz="1600" dirty="0" smtClean="0">
              <a:solidFill>
                <a:srgbClr val="00B0F0"/>
              </a:solidFill>
            </a:endParaRPr>
          </a:p>
          <a:p>
            <a:r>
              <a:rPr lang="en-US" sz="1800" dirty="0"/>
              <a:t>PPU High Beta </a:t>
            </a:r>
            <a:r>
              <a:rPr lang="en-US" sz="1800" dirty="0" err="1"/>
              <a:t>Cryomodule</a:t>
            </a:r>
            <a:r>
              <a:rPr lang="en-US" sz="1800" dirty="0"/>
              <a:t> Performance Requirements and Minimum Acceptance Criteria - </a:t>
            </a:r>
            <a:r>
              <a:rPr lang="en-US" sz="1800" dirty="0" smtClean="0"/>
              <a:t>104210200-M8U-8200-A001-MAC-R0</a:t>
            </a:r>
            <a:r>
              <a:rPr lang="en-US" sz="1800" baseline="30000" dirty="0" smtClean="0"/>
              <a:t>^</a:t>
            </a:r>
            <a:endParaRPr lang="en-US" sz="1800" baseline="30000" dirty="0"/>
          </a:p>
          <a:p>
            <a:pPr lvl="1"/>
            <a:endParaRPr lang="en-US" sz="1600" dirty="0"/>
          </a:p>
          <a:p>
            <a:endParaRPr lang="en-US" dirty="0">
              <a:solidFill>
                <a:srgbClr val="00B0F0"/>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57930869"/>
              </p:ext>
            </p:extLst>
          </p:nvPr>
        </p:nvGraphicFramePr>
        <p:xfrm>
          <a:off x="1178093" y="4004559"/>
          <a:ext cx="6485303" cy="2011680"/>
        </p:xfrm>
        <a:graphic>
          <a:graphicData uri="http://schemas.openxmlformats.org/drawingml/2006/table">
            <a:tbl>
              <a:tblPr firstRow="1" bandRow="1">
                <a:tableStyleId>{00A15C55-8517-42AA-B614-E9B94910E393}</a:tableStyleId>
              </a:tblPr>
              <a:tblGrid>
                <a:gridCol w="2827703">
                  <a:extLst>
                    <a:ext uri="{9D8B030D-6E8A-4147-A177-3AD203B41FA5}">
                      <a16:colId xmlns:a16="http://schemas.microsoft.com/office/drawing/2014/main" val="1161863825"/>
                    </a:ext>
                  </a:extLst>
                </a:gridCol>
                <a:gridCol w="1828800">
                  <a:extLst>
                    <a:ext uri="{9D8B030D-6E8A-4147-A177-3AD203B41FA5}">
                      <a16:colId xmlns:a16="http://schemas.microsoft.com/office/drawing/2014/main" val="59533709"/>
                    </a:ext>
                  </a:extLst>
                </a:gridCol>
                <a:gridCol w="1828800">
                  <a:extLst>
                    <a:ext uri="{9D8B030D-6E8A-4147-A177-3AD203B41FA5}">
                      <a16:colId xmlns:a16="http://schemas.microsoft.com/office/drawing/2014/main" val="1037762591"/>
                    </a:ext>
                  </a:extLst>
                </a:gridCol>
              </a:tblGrid>
              <a:tr h="491796">
                <a:tc>
                  <a:txBody>
                    <a:bodyPr/>
                    <a:lstStyle/>
                    <a:p>
                      <a:r>
                        <a:rPr lang="en-US" sz="1600" dirty="0" smtClean="0"/>
                        <a:t>Cryomodule Performance Requirements</a:t>
                      </a:r>
                      <a:endParaRPr lang="en-US" sz="1600" dirty="0"/>
                    </a:p>
                  </a:txBody>
                  <a:tcPr/>
                </a:tc>
                <a:tc>
                  <a:txBody>
                    <a:bodyPr/>
                    <a:lstStyle/>
                    <a:p>
                      <a:pPr algn="ctr"/>
                      <a:r>
                        <a:rPr lang="en-US" sz="1600" dirty="0" smtClean="0"/>
                        <a:t>SNS PPU</a:t>
                      </a:r>
                      <a:endParaRPr lang="en-US" sz="1600" dirty="0"/>
                    </a:p>
                  </a:txBody>
                  <a:tcPr/>
                </a:tc>
                <a:tc>
                  <a:txBody>
                    <a:bodyPr/>
                    <a:lstStyle/>
                    <a:p>
                      <a:pPr algn="ctr"/>
                      <a:r>
                        <a:rPr lang="en-US" sz="1600" dirty="0" smtClean="0"/>
                        <a:t>Original SNS</a:t>
                      </a:r>
                      <a:endParaRPr lang="en-US" sz="1600" dirty="0"/>
                    </a:p>
                  </a:txBody>
                  <a:tcPr/>
                </a:tc>
                <a:extLst>
                  <a:ext uri="{0D108BD9-81ED-4DB2-BD59-A6C34878D82A}">
                    <a16:rowId xmlns:a16="http://schemas.microsoft.com/office/drawing/2014/main" val="4261091257"/>
                  </a:ext>
                </a:extLst>
              </a:tr>
              <a:tr h="491796">
                <a:tc>
                  <a:txBody>
                    <a:bodyPr/>
                    <a:lstStyle/>
                    <a:p>
                      <a:r>
                        <a:rPr lang="en-US" sz="1400" dirty="0" smtClean="0"/>
                        <a:t>Gradient (MV/m)</a:t>
                      </a:r>
                      <a:endParaRPr lang="en-US" sz="1400" dirty="0"/>
                    </a:p>
                  </a:txBody>
                  <a:tcPr/>
                </a:tc>
                <a:tc>
                  <a:txBody>
                    <a:bodyPr/>
                    <a:lstStyle/>
                    <a:p>
                      <a:pPr algn="ctr"/>
                      <a:r>
                        <a:rPr lang="en-US" sz="1400" dirty="0" smtClean="0"/>
                        <a:t>16</a:t>
                      </a:r>
                      <a:endParaRPr lang="en-US" sz="1400" dirty="0"/>
                    </a:p>
                  </a:txBody>
                  <a:tcPr/>
                </a:tc>
                <a:tc>
                  <a:txBody>
                    <a:bodyPr/>
                    <a:lstStyle/>
                    <a:p>
                      <a:pPr algn="ctr"/>
                      <a:r>
                        <a:rPr lang="en-US" sz="1400" dirty="0" smtClean="0"/>
                        <a:t>15.8 design /                              14.8 avg. operating</a:t>
                      </a:r>
                      <a:endParaRPr lang="en-US" sz="1400" dirty="0"/>
                    </a:p>
                  </a:txBody>
                  <a:tcPr/>
                </a:tc>
                <a:extLst>
                  <a:ext uri="{0D108BD9-81ED-4DB2-BD59-A6C34878D82A}">
                    <a16:rowId xmlns:a16="http://schemas.microsoft.com/office/drawing/2014/main" val="2812584631"/>
                  </a:ext>
                </a:extLst>
              </a:tr>
              <a:tr h="284724">
                <a:tc>
                  <a:txBody>
                    <a:bodyPr/>
                    <a:lstStyle/>
                    <a:p>
                      <a:r>
                        <a:rPr lang="en-US" sz="1400" dirty="0" smtClean="0"/>
                        <a:t>Q</a:t>
                      </a:r>
                      <a:r>
                        <a:rPr lang="en-US" sz="1400" baseline="-25000" dirty="0" smtClean="0"/>
                        <a:t>o</a:t>
                      </a:r>
                      <a:r>
                        <a:rPr lang="en-US" sz="1400" dirty="0" smtClean="0"/>
                        <a:t> (at 2.1K)</a:t>
                      </a:r>
                      <a:endParaRPr lang="en-US" sz="1400" dirty="0"/>
                    </a:p>
                  </a:txBody>
                  <a:tcPr/>
                </a:tc>
                <a:tc>
                  <a:txBody>
                    <a:bodyPr/>
                    <a:lstStyle/>
                    <a:p>
                      <a:pPr algn="ctr"/>
                      <a:r>
                        <a:rPr lang="en-US" sz="1400" dirty="0" smtClean="0"/>
                        <a:t>5 x 10</a:t>
                      </a:r>
                      <a:r>
                        <a:rPr lang="en-US" sz="1400" baseline="30000" dirty="0" smtClean="0"/>
                        <a:t>9</a:t>
                      </a:r>
                      <a:endParaRPr lang="en-US" sz="1400"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5 x 10</a:t>
                      </a:r>
                      <a:r>
                        <a:rPr lang="en-US" sz="1400" baseline="30000" dirty="0" smtClean="0"/>
                        <a:t>9</a:t>
                      </a:r>
                    </a:p>
                  </a:txBody>
                  <a:tcPr/>
                </a:tc>
                <a:extLst>
                  <a:ext uri="{0D108BD9-81ED-4DB2-BD59-A6C34878D82A}">
                    <a16:rowId xmlns:a16="http://schemas.microsoft.com/office/drawing/2014/main" val="787400365"/>
                  </a:ext>
                </a:extLst>
              </a:tr>
              <a:tr h="284724">
                <a:tc>
                  <a:txBody>
                    <a:bodyPr/>
                    <a:lstStyle/>
                    <a:p>
                      <a:r>
                        <a:rPr lang="en-US" sz="1400" dirty="0" smtClean="0"/>
                        <a:t>FPC Power (kW)</a:t>
                      </a:r>
                      <a:endParaRPr lang="en-US" sz="1400" dirty="0"/>
                    </a:p>
                  </a:txBody>
                  <a:tcPr/>
                </a:tc>
                <a:tc>
                  <a:txBody>
                    <a:bodyPr/>
                    <a:lstStyle/>
                    <a:p>
                      <a:pPr algn="ctr"/>
                      <a:r>
                        <a:rPr lang="en-US" sz="1400" dirty="0" smtClean="0"/>
                        <a:t>700 peak (65 avg.)</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550 peak (50 avg.)</a:t>
                      </a:r>
                    </a:p>
                  </a:txBody>
                  <a:tcPr/>
                </a:tc>
                <a:extLst>
                  <a:ext uri="{0D108BD9-81ED-4DB2-BD59-A6C34878D82A}">
                    <a16:rowId xmlns:a16="http://schemas.microsoft.com/office/drawing/2014/main" val="2091058375"/>
                  </a:ext>
                </a:extLst>
              </a:tr>
              <a:tr h="284724">
                <a:tc>
                  <a:txBody>
                    <a:bodyPr/>
                    <a:lstStyle/>
                    <a:p>
                      <a:r>
                        <a:rPr lang="en-US" sz="1400" dirty="0" smtClean="0"/>
                        <a:t>Q</a:t>
                      </a:r>
                      <a:r>
                        <a:rPr lang="en-US" sz="1400" baseline="-25000" dirty="0" smtClean="0"/>
                        <a:t>ext</a:t>
                      </a:r>
                      <a:endParaRPr lang="en-US" sz="1400" baseline="-25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 x 10</a:t>
                      </a:r>
                      <a:r>
                        <a:rPr lang="en-US" sz="1400" baseline="30000" dirty="0" smtClean="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7 x 10</a:t>
                      </a:r>
                      <a:r>
                        <a:rPr lang="en-US" sz="1400" baseline="30000" dirty="0" smtClean="0"/>
                        <a:t>5</a:t>
                      </a:r>
                    </a:p>
                  </a:txBody>
                  <a:tcPr/>
                </a:tc>
                <a:extLst>
                  <a:ext uri="{0D108BD9-81ED-4DB2-BD59-A6C34878D82A}">
                    <a16:rowId xmlns:a16="http://schemas.microsoft.com/office/drawing/2014/main" val="2560313540"/>
                  </a:ext>
                </a:extLst>
              </a:tr>
            </a:tbl>
          </a:graphicData>
        </a:graphic>
      </p:graphicFrame>
      <p:sp>
        <p:nvSpPr>
          <p:cNvPr id="6" name="TextBox 5"/>
          <p:cNvSpPr txBox="1"/>
          <p:nvPr/>
        </p:nvSpPr>
        <p:spPr>
          <a:xfrm>
            <a:off x="5000368" y="6313447"/>
            <a:ext cx="2356021" cy="307777"/>
          </a:xfrm>
          <a:prstGeom prst="rect">
            <a:avLst/>
          </a:prstGeom>
          <a:noFill/>
        </p:spPr>
        <p:txBody>
          <a:bodyPr wrap="square" rtlCol="0">
            <a:spAutoFit/>
          </a:bodyPr>
          <a:lstStyle/>
          <a:p>
            <a:r>
              <a:rPr lang="en-US" sz="1400" baseline="30000" dirty="0" smtClean="0"/>
              <a:t>^</a:t>
            </a:r>
            <a:r>
              <a:rPr lang="en-US" sz="1400" dirty="0"/>
              <a:t>U</a:t>
            </a:r>
            <a:r>
              <a:rPr lang="en-US" sz="1400" dirty="0" smtClean="0"/>
              <a:t>pdated or added since PDR</a:t>
            </a:r>
            <a:endParaRPr lang="en-US" sz="1400" dirty="0"/>
          </a:p>
        </p:txBody>
      </p:sp>
    </p:spTree>
    <p:extLst>
      <p:ext uri="{BB962C8B-B14F-4D97-AF65-F5344CB8AC3E}">
        <p14:creationId xmlns:p14="http://schemas.microsoft.com/office/powerpoint/2010/main" val="3326509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  Pressure Systems</a:t>
            </a:r>
            <a:endParaRPr lang="en-US" dirty="0"/>
          </a:p>
        </p:txBody>
      </p:sp>
      <p:sp>
        <p:nvSpPr>
          <p:cNvPr id="3" name="Content Placeholder 2"/>
          <p:cNvSpPr>
            <a:spLocks noGrp="1"/>
          </p:cNvSpPr>
          <p:nvPr>
            <p:ph idx="1"/>
          </p:nvPr>
        </p:nvSpPr>
        <p:spPr>
          <a:xfrm>
            <a:off x="308919" y="887469"/>
            <a:ext cx="8464378" cy="3901099"/>
          </a:xfrm>
        </p:spPr>
        <p:txBody>
          <a:bodyPr>
            <a:normAutofit lnSpcReduction="10000"/>
          </a:bodyPr>
          <a:lstStyle/>
          <a:p>
            <a:r>
              <a:rPr lang="en-US" dirty="0" smtClean="0"/>
              <a:t>Agreement between the labs defined in detail in “SNS PPU Cryomodule Pressure &amp; Vacuum Systems”  Power Point slides, by Gary Cheng, dated November 6, 2018</a:t>
            </a:r>
          </a:p>
          <a:p>
            <a:pPr lvl="1"/>
            <a:r>
              <a:rPr lang="en-US" dirty="0" smtClean="0">
                <a:solidFill>
                  <a:srgbClr val="00B0F0"/>
                </a:solidFill>
              </a:rPr>
              <a:t>To meet ORNL requirements</a:t>
            </a:r>
          </a:p>
          <a:p>
            <a:pPr lvl="2"/>
            <a:r>
              <a:rPr lang="en-US" dirty="0" smtClean="0">
                <a:solidFill>
                  <a:srgbClr val="00B050"/>
                </a:solidFill>
              </a:rPr>
              <a:t>The End Can vacuum shell and Vacuum Vessel will be ASME stamped vessels with a MAWP of 25 PSIG</a:t>
            </a:r>
          </a:p>
          <a:p>
            <a:pPr lvl="2"/>
            <a:r>
              <a:rPr lang="en-US" dirty="0" smtClean="0">
                <a:solidFill>
                  <a:srgbClr val="00B050"/>
                </a:solidFill>
              </a:rPr>
              <a:t>Design pressures of 30 PSIG internal and 15 PSIG external </a:t>
            </a:r>
          </a:p>
          <a:p>
            <a:pPr lvl="1"/>
            <a:r>
              <a:rPr lang="en-US" dirty="0" smtClean="0">
                <a:solidFill>
                  <a:srgbClr val="00B0F0"/>
                </a:solidFill>
              </a:rPr>
              <a:t>To meet JLab requirements</a:t>
            </a:r>
          </a:p>
          <a:p>
            <a:pPr lvl="2"/>
            <a:r>
              <a:rPr lang="en-US" dirty="0" smtClean="0">
                <a:solidFill>
                  <a:srgbClr val="00B050"/>
                </a:solidFill>
              </a:rPr>
              <a:t>Helium circuits will be designed and built to ASME B31.3 piping code</a:t>
            </a:r>
          </a:p>
          <a:p>
            <a:pPr lvl="2"/>
            <a:r>
              <a:rPr lang="en-US" dirty="0" smtClean="0">
                <a:solidFill>
                  <a:srgbClr val="00B050"/>
                </a:solidFill>
              </a:rPr>
              <a:t>Helium vessels will be designed and built to the intent of the ASME BPVC pressure vessel code</a:t>
            </a:r>
          </a:p>
          <a:p>
            <a:pPr lvl="2"/>
            <a:r>
              <a:rPr lang="en-US" dirty="0" smtClean="0">
                <a:solidFill>
                  <a:srgbClr val="00B050"/>
                </a:solidFill>
              </a:rPr>
              <a:t>Exclusions as needed due to the use of Nb</a:t>
            </a:r>
            <a:r>
              <a:rPr lang="en-US" dirty="0">
                <a:solidFill>
                  <a:srgbClr val="00B050"/>
                </a:solidFill>
              </a:rPr>
              <a:t> </a:t>
            </a:r>
            <a:r>
              <a:rPr lang="en-US" dirty="0" smtClean="0">
                <a:solidFill>
                  <a:srgbClr val="00B050"/>
                </a:solidFill>
              </a:rPr>
              <a:t>for the cavities and NbTi for the cavity end dishes </a:t>
            </a:r>
          </a:p>
        </p:txBody>
      </p:sp>
      <p:sp>
        <p:nvSpPr>
          <p:cNvPr id="6" name="Content Placeholder 2"/>
          <p:cNvSpPr txBox="1">
            <a:spLocks/>
          </p:cNvSpPr>
          <p:nvPr/>
        </p:nvSpPr>
        <p:spPr>
          <a:xfrm>
            <a:off x="260357" y="4457535"/>
            <a:ext cx="5148405" cy="1828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 addition</a:t>
            </a:r>
          </a:p>
          <a:p>
            <a:pPr lvl="1"/>
            <a:r>
              <a:rPr lang="en-US" dirty="0" smtClean="0">
                <a:solidFill>
                  <a:srgbClr val="00B0F0"/>
                </a:solidFill>
              </a:rPr>
              <a:t>FPC Vacuum top hats and bellows will be designed to the ASME BPVC but treated as JLab Class II vacuum systems</a:t>
            </a:r>
          </a:p>
          <a:p>
            <a:pPr lvl="2"/>
            <a:r>
              <a:rPr lang="en-US" dirty="0" smtClean="0">
                <a:solidFill>
                  <a:srgbClr val="00B050"/>
                </a:solidFill>
              </a:rPr>
              <a:t>Consistent with the SNS HB Prototype and allows JLab to make the top hat bellows closure weld</a:t>
            </a:r>
          </a:p>
          <a:p>
            <a:pPr lvl="1"/>
            <a:endParaRPr lang="en-US" dirty="0"/>
          </a:p>
        </p:txBody>
      </p:sp>
      <p:grpSp>
        <p:nvGrpSpPr>
          <p:cNvPr id="23" name="Group 22"/>
          <p:cNvGrpSpPr/>
          <p:nvPr/>
        </p:nvGrpSpPr>
        <p:grpSpPr>
          <a:xfrm>
            <a:off x="5208814" y="4532009"/>
            <a:ext cx="3613045" cy="1820310"/>
            <a:chOff x="5208814" y="4532009"/>
            <a:chExt cx="3613045" cy="1820310"/>
          </a:xfrm>
        </p:grpSpPr>
        <p:pic>
          <p:nvPicPr>
            <p:cNvPr id="18" name="Picture 17"/>
            <p:cNvPicPr>
              <a:picLocks noChangeAspect="1"/>
            </p:cNvPicPr>
            <p:nvPr/>
          </p:nvPicPr>
          <p:blipFill>
            <a:blip r:embed="rId2"/>
            <a:stretch>
              <a:fillRect/>
            </a:stretch>
          </p:blipFill>
          <p:spPr>
            <a:xfrm>
              <a:off x="6223181" y="4664094"/>
              <a:ext cx="2598678" cy="1688225"/>
            </a:xfrm>
            <a:prstGeom prst="rect">
              <a:avLst/>
            </a:prstGeom>
          </p:spPr>
        </p:pic>
        <p:grpSp>
          <p:nvGrpSpPr>
            <p:cNvPr id="17" name="Group 16"/>
            <p:cNvGrpSpPr/>
            <p:nvPr/>
          </p:nvGrpSpPr>
          <p:grpSpPr>
            <a:xfrm>
              <a:off x="5208814" y="4532009"/>
              <a:ext cx="1913346" cy="1754326"/>
              <a:chOff x="5208814" y="4532009"/>
              <a:chExt cx="1913346" cy="1754326"/>
            </a:xfrm>
          </p:grpSpPr>
          <p:grpSp>
            <p:nvGrpSpPr>
              <p:cNvPr id="13" name="Group 12"/>
              <p:cNvGrpSpPr/>
              <p:nvPr/>
            </p:nvGrpSpPr>
            <p:grpSpPr>
              <a:xfrm>
                <a:off x="5208814" y="4532009"/>
                <a:ext cx="1913346" cy="1754326"/>
                <a:chOff x="5208814" y="4532009"/>
                <a:chExt cx="1913346" cy="1754326"/>
              </a:xfrm>
            </p:grpSpPr>
            <p:sp>
              <p:nvSpPr>
                <p:cNvPr id="8" name="TextBox 7"/>
                <p:cNvSpPr txBox="1"/>
                <p:nvPr/>
              </p:nvSpPr>
              <p:spPr>
                <a:xfrm>
                  <a:off x="5208814" y="4532009"/>
                  <a:ext cx="915941" cy="1754326"/>
                </a:xfrm>
                <a:prstGeom prst="rect">
                  <a:avLst/>
                </a:prstGeom>
                <a:noFill/>
              </p:spPr>
              <p:txBody>
                <a:bodyPr wrap="square" rtlCol="0">
                  <a:spAutoFit/>
                </a:bodyPr>
                <a:lstStyle/>
                <a:p>
                  <a:pPr algn="r"/>
                  <a:r>
                    <a:rPr lang="en-US" sz="1200" dirty="0" smtClean="0"/>
                    <a:t>FPC Flange to bellows weld</a:t>
                  </a:r>
                </a:p>
                <a:p>
                  <a:pPr algn="r"/>
                  <a:endParaRPr lang="en-US" sz="1200" dirty="0" smtClean="0"/>
                </a:p>
                <a:p>
                  <a:pPr algn="r"/>
                  <a:r>
                    <a:rPr lang="en-US" sz="1200" dirty="0" smtClean="0"/>
                    <a:t>FPC vacuum bellows</a:t>
                  </a:r>
                </a:p>
                <a:p>
                  <a:pPr algn="r"/>
                  <a:endParaRPr lang="en-US" sz="1200" dirty="0" smtClean="0"/>
                </a:p>
                <a:p>
                  <a:pPr algn="r"/>
                  <a:r>
                    <a:rPr lang="en-US" sz="1200" dirty="0" smtClean="0"/>
                    <a:t>Top hat</a:t>
                  </a:r>
                  <a:endParaRPr lang="en-US" sz="1200" dirty="0"/>
                </a:p>
              </p:txBody>
            </p:sp>
            <p:cxnSp>
              <p:nvCxnSpPr>
                <p:cNvPr id="10" name="Straight Arrow Connector 9"/>
                <p:cNvCxnSpPr>
                  <a:stCxn id="8" idx="3"/>
                </p:cNvCxnSpPr>
                <p:nvPr/>
              </p:nvCxnSpPr>
              <p:spPr>
                <a:xfrm flipV="1">
                  <a:off x="6124755" y="5176684"/>
                  <a:ext cx="308702" cy="2324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124755" y="5930757"/>
                  <a:ext cx="997405" cy="265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flipV="1">
                <a:off x="6124755" y="4849487"/>
                <a:ext cx="308702" cy="135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507966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219440" y="931580"/>
            <a:ext cx="8147104" cy="940763"/>
          </a:xfrm>
        </p:spPr>
        <p:txBody>
          <a:bodyPr/>
          <a:lstStyle/>
          <a:p>
            <a:r>
              <a:rPr lang="en-US" dirty="0" smtClean="0"/>
              <a:t>All other design requirements have been taken from the original JLab SNS HB design requirements</a:t>
            </a:r>
          </a:p>
          <a:p>
            <a:pPr marL="457200" lvl="1" indent="0">
              <a:buNone/>
            </a:pPr>
            <a:endParaRPr lang="en-US" dirty="0" smtClean="0"/>
          </a:p>
          <a:p>
            <a:pPr lvl="1"/>
            <a:endParaRPr lang="en-US" dirty="0"/>
          </a:p>
        </p:txBody>
      </p:sp>
      <p:grpSp>
        <p:nvGrpSpPr>
          <p:cNvPr id="10" name="Group 9"/>
          <p:cNvGrpSpPr/>
          <p:nvPr/>
        </p:nvGrpSpPr>
        <p:grpSpPr>
          <a:xfrm>
            <a:off x="4378326" y="1900686"/>
            <a:ext cx="4354475" cy="4156033"/>
            <a:chOff x="4359177" y="2159725"/>
            <a:chExt cx="4354475" cy="4156033"/>
          </a:xfrm>
        </p:grpSpPr>
        <p:pic>
          <p:nvPicPr>
            <p:cNvPr id="6" name="Picture 4099" descr="D:\SNS\Shipping fixture\Prototype test\MVC-009S.JPG"/>
            <p:cNvPicPr>
              <a:picLocks noChangeAspect="1" noChangeArrowheads="1"/>
            </p:cNvPicPr>
            <p:nvPr/>
          </p:nvPicPr>
          <p:blipFill rotWithShape="1">
            <a:blip r:embed="rId3">
              <a:lum bright="36000"/>
              <a:extLst>
                <a:ext uri="{28A0092B-C50C-407E-A947-70E740481C1C}">
                  <a14:useLocalDpi xmlns:a14="http://schemas.microsoft.com/office/drawing/2010/main" val="0"/>
                </a:ext>
              </a:extLst>
            </a:blip>
            <a:srcRect t="27021" b="9419"/>
            <a:stretch/>
          </p:blipFill>
          <p:spPr bwMode="auto">
            <a:xfrm>
              <a:off x="4378326" y="2159725"/>
              <a:ext cx="4259262" cy="20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101"/>
            <p:cNvGraphicFramePr>
              <a:graphicFrameLocks noChangeAspect="1"/>
            </p:cNvGraphicFramePr>
            <p:nvPr>
              <p:extLst>
                <p:ext uri="{D42A27DB-BD31-4B8C-83A1-F6EECF244321}">
                  <p14:modId xmlns:p14="http://schemas.microsoft.com/office/powerpoint/2010/main" val="1351820731"/>
                </p:ext>
              </p:extLst>
            </p:nvPr>
          </p:nvGraphicFramePr>
          <p:xfrm>
            <a:off x="4376602" y="4204818"/>
            <a:ext cx="4337050" cy="1725613"/>
          </p:xfrm>
          <a:graphic>
            <a:graphicData uri="http://schemas.openxmlformats.org/presentationml/2006/ole">
              <mc:AlternateContent xmlns:mc="http://schemas.openxmlformats.org/markup-compatibility/2006">
                <mc:Choice xmlns:v="urn:schemas-microsoft-com:vml" Requires="v">
                  <p:oleObj spid="_x0000_s1202" name="Worksheet" r:id="rId4" imgW="3825579" imgH="1524452" progId="Excel.Sheet.8">
                    <p:embed/>
                  </p:oleObj>
                </mc:Choice>
                <mc:Fallback>
                  <p:oleObj name="Worksheet" r:id="rId4" imgW="3825579" imgH="1524452" progId="Excel.Sheet.8">
                    <p:embed/>
                    <p:pic>
                      <p:nvPicPr>
                        <p:cNvPr id="7173" name="Object 41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602" y="4204818"/>
                          <a:ext cx="433705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4359177" y="5946426"/>
              <a:ext cx="4278411" cy="369332"/>
            </a:xfrm>
            <a:prstGeom prst="rect">
              <a:avLst/>
            </a:prstGeom>
            <a:noFill/>
          </p:spPr>
          <p:txBody>
            <a:bodyPr wrap="square" rtlCol="0">
              <a:spAutoFit/>
            </a:bodyPr>
            <a:lstStyle/>
            <a:p>
              <a:pPr algn="ctr"/>
              <a:r>
                <a:rPr lang="en-US" dirty="0" smtClean="0"/>
                <a:t>Data from first MB shipping to SNS, 2002</a:t>
              </a:r>
              <a:endParaRPr lang="en-US" dirty="0"/>
            </a:p>
          </p:txBody>
        </p:sp>
      </p:grpSp>
      <p:sp>
        <p:nvSpPr>
          <p:cNvPr id="8" name="Content Placeholder 2"/>
          <p:cNvSpPr txBox="1">
            <a:spLocks/>
          </p:cNvSpPr>
          <p:nvPr/>
        </p:nvSpPr>
        <p:spPr>
          <a:xfrm>
            <a:off x="159124" y="1785165"/>
            <a:ext cx="4067683" cy="4271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Other than the pressure systems requirements these are mostly unchanged</a:t>
            </a:r>
          </a:p>
          <a:p>
            <a:pPr marL="457200" lvl="1" indent="0">
              <a:buNone/>
            </a:pPr>
            <a:r>
              <a:rPr lang="en-US" dirty="0" smtClean="0">
                <a:solidFill>
                  <a:srgbClr val="00B0F0"/>
                </a:solidFill>
              </a:rPr>
              <a:t>Examples</a:t>
            </a:r>
          </a:p>
          <a:p>
            <a:pPr lvl="1"/>
            <a:r>
              <a:rPr lang="en-US" dirty="0">
                <a:solidFill>
                  <a:srgbClr val="00B0F0"/>
                </a:solidFill>
              </a:rPr>
              <a:t> </a:t>
            </a:r>
            <a:r>
              <a:rPr lang="en-US" dirty="0" smtClean="0">
                <a:solidFill>
                  <a:srgbClr val="00B0F0"/>
                </a:solidFill>
              </a:rPr>
              <a:t>Tuner specifications</a:t>
            </a:r>
          </a:p>
          <a:p>
            <a:pPr lvl="1"/>
            <a:r>
              <a:rPr lang="en-US" dirty="0" smtClean="0">
                <a:solidFill>
                  <a:srgbClr val="00B0F0"/>
                </a:solidFill>
              </a:rPr>
              <a:t>Shipping G loads for design (4 vertical, 5 longitudinal, 1.5 transverse)</a:t>
            </a:r>
          </a:p>
          <a:p>
            <a:r>
              <a:rPr lang="en-US" dirty="0" smtClean="0"/>
              <a:t>Designs that have changed from the original design or current SNS design will be highlighted in the individual talks</a:t>
            </a:r>
          </a:p>
          <a:p>
            <a:pPr lvl="1"/>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82181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Cryomodule Overview</a:t>
            </a:r>
            <a:endParaRPr lang="en-US" dirty="0"/>
          </a:p>
        </p:txBody>
      </p:sp>
      <p:sp>
        <p:nvSpPr>
          <p:cNvPr id="3" name="Content Placeholder 2"/>
          <p:cNvSpPr>
            <a:spLocks noGrp="1"/>
          </p:cNvSpPr>
          <p:nvPr>
            <p:ph idx="1"/>
          </p:nvPr>
        </p:nvSpPr>
        <p:spPr/>
        <p:txBody>
          <a:bodyPr/>
          <a:lstStyle/>
          <a:p>
            <a:r>
              <a:rPr lang="en-US" dirty="0" smtClean="0"/>
              <a:t>Detailed design information in talks</a:t>
            </a:r>
          </a:p>
          <a:p>
            <a:pPr lvl="1"/>
            <a:r>
              <a:rPr lang="en-US" dirty="0" smtClean="0">
                <a:solidFill>
                  <a:srgbClr val="0070C0"/>
                </a:solidFill>
              </a:rPr>
              <a:t>Helium Vessel			K. Wilson</a:t>
            </a:r>
          </a:p>
          <a:p>
            <a:pPr lvl="1"/>
            <a:r>
              <a:rPr lang="en-US" dirty="0" smtClean="0">
                <a:solidFill>
                  <a:srgbClr val="0070C0"/>
                </a:solidFill>
              </a:rPr>
              <a:t>Tuner  				N. </a:t>
            </a:r>
            <a:r>
              <a:rPr lang="en-US" dirty="0" err="1" smtClean="0">
                <a:solidFill>
                  <a:srgbClr val="0070C0"/>
                </a:solidFill>
              </a:rPr>
              <a:t>Huque</a:t>
            </a:r>
            <a:r>
              <a:rPr lang="en-US" dirty="0">
                <a:solidFill>
                  <a:srgbClr val="0070C0"/>
                </a:solidFill>
              </a:rPr>
              <a:t> </a:t>
            </a:r>
            <a:r>
              <a:rPr lang="en-US" dirty="0" smtClean="0">
                <a:solidFill>
                  <a:srgbClr val="0070C0"/>
                </a:solidFill>
              </a:rPr>
              <a:t>(M. Wiseman)</a:t>
            </a:r>
          </a:p>
          <a:p>
            <a:pPr lvl="1"/>
            <a:r>
              <a:rPr lang="en-US" dirty="0" smtClean="0">
                <a:solidFill>
                  <a:srgbClr val="0070C0"/>
                </a:solidFill>
              </a:rPr>
              <a:t>Shipping Plans 			N. </a:t>
            </a:r>
            <a:r>
              <a:rPr lang="en-US" dirty="0" err="1" smtClean="0">
                <a:solidFill>
                  <a:srgbClr val="0070C0"/>
                </a:solidFill>
              </a:rPr>
              <a:t>Huque</a:t>
            </a:r>
            <a:r>
              <a:rPr lang="en-US" dirty="0" smtClean="0">
                <a:solidFill>
                  <a:srgbClr val="0070C0"/>
                </a:solidFill>
              </a:rPr>
              <a:t> (E. Daly)</a:t>
            </a:r>
          </a:p>
          <a:p>
            <a:pPr lvl="1"/>
            <a:r>
              <a:rPr lang="en-US" dirty="0" smtClean="0">
                <a:solidFill>
                  <a:srgbClr val="0070C0"/>
                </a:solidFill>
              </a:rPr>
              <a:t>Space Frame  			M. Marchlik</a:t>
            </a:r>
          </a:p>
          <a:p>
            <a:pPr lvl="1"/>
            <a:r>
              <a:rPr lang="en-US" dirty="0" smtClean="0">
                <a:solidFill>
                  <a:srgbClr val="0070C0"/>
                </a:solidFill>
              </a:rPr>
              <a:t>Thermal Shield &amp; MLI 		M. Marchlik</a:t>
            </a:r>
          </a:p>
          <a:p>
            <a:pPr lvl="1"/>
            <a:r>
              <a:rPr lang="en-US" dirty="0" smtClean="0">
                <a:solidFill>
                  <a:srgbClr val="0070C0"/>
                </a:solidFill>
              </a:rPr>
              <a:t>Magnetic Shields   		G. Cheng</a:t>
            </a:r>
          </a:p>
          <a:p>
            <a:pPr lvl="1"/>
            <a:r>
              <a:rPr lang="en-US" dirty="0" smtClean="0">
                <a:solidFill>
                  <a:srgbClr val="0070C0"/>
                </a:solidFill>
              </a:rPr>
              <a:t>Vacuum Vessel   			M. Marchlik</a:t>
            </a:r>
          </a:p>
          <a:p>
            <a:pPr lvl="1"/>
            <a:r>
              <a:rPr lang="en-US" dirty="0" smtClean="0">
                <a:solidFill>
                  <a:srgbClr val="0070C0"/>
                </a:solidFill>
              </a:rPr>
              <a:t>End Cans  			G. Cheng</a:t>
            </a:r>
          </a:p>
          <a:p>
            <a:pPr lvl="1"/>
            <a:r>
              <a:rPr lang="en-US" dirty="0" smtClean="0">
                <a:solidFill>
                  <a:srgbClr val="0070C0"/>
                </a:solidFill>
              </a:rPr>
              <a:t>Instrumentation  			P. Owen</a:t>
            </a:r>
          </a:p>
          <a:p>
            <a:pPr lvl="1"/>
            <a:r>
              <a:rPr lang="en-US" dirty="0" err="1" smtClean="0">
                <a:solidFill>
                  <a:srgbClr val="0070C0"/>
                </a:solidFill>
              </a:rPr>
              <a:t>Cryomodule</a:t>
            </a:r>
            <a:r>
              <a:rPr lang="en-US" dirty="0" smtClean="0">
                <a:solidFill>
                  <a:srgbClr val="0070C0"/>
                </a:solidFill>
              </a:rPr>
              <a:t> Final Assembly   	J. Henry</a:t>
            </a:r>
          </a:p>
          <a:p>
            <a:r>
              <a:rPr lang="en-US" dirty="0" smtClean="0"/>
              <a:t>Draft assembly procedures in talks</a:t>
            </a:r>
          </a:p>
          <a:p>
            <a:pPr lvl="1"/>
            <a:r>
              <a:rPr lang="en-US" dirty="0">
                <a:solidFill>
                  <a:srgbClr val="0070C0"/>
                </a:solidFill>
              </a:rPr>
              <a:t>Clean Room Assembly    </a:t>
            </a:r>
            <a:r>
              <a:rPr lang="en-US" dirty="0" smtClean="0">
                <a:solidFill>
                  <a:srgbClr val="0070C0"/>
                </a:solidFill>
              </a:rPr>
              <a:t>		K</a:t>
            </a:r>
            <a:r>
              <a:rPr lang="en-US" dirty="0">
                <a:solidFill>
                  <a:srgbClr val="0070C0"/>
                </a:solidFill>
              </a:rPr>
              <a:t>. Wilson</a:t>
            </a:r>
          </a:p>
          <a:p>
            <a:pPr lvl="1"/>
            <a:r>
              <a:rPr lang="en-US" dirty="0" smtClean="0">
                <a:solidFill>
                  <a:srgbClr val="0070C0"/>
                </a:solidFill>
              </a:rPr>
              <a:t>Cryomodule Assembly     		K. Macha</a:t>
            </a:r>
          </a:p>
          <a:p>
            <a:r>
              <a:rPr lang="en-US" dirty="0" smtClean="0"/>
              <a:t>Next seven slides are to provide an overview</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407889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Cavities and FPC’s</a:t>
            </a:r>
            <a:endParaRPr lang="en-US" dirty="0"/>
          </a:p>
        </p:txBody>
      </p:sp>
      <p:sp>
        <p:nvSpPr>
          <p:cNvPr id="3" name="Content Placeholder 2"/>
          <p:cNvSpPr>
            <a:spLocks noGrp="1"/>
          </p:cNvSpPr>
          <p:nvPr>
            <p:ph idx="1"/>
          </p:nvPr>
        </p:nvSpPr>
        <p:spPr/>
        <p:txBody>
          <a:bodyPr/>
          <a:lstStyle/>
          <a:p>
            <a:r>
              <a:rPr lang="en-US" dirty="0" smtClean="0"/>
              <a:t>805 MHz Cavities, FPC inner conductor with window, and FPC outer conductor are provided by SNS</a:t>
            </a:r>
          </a:p>
          <a:p>
            <a:r>
              <a:rPr lang="en-US" dirty="0" smtClean="0"/>
              <a:t>30 Cavities will arrive from the vendor ready for VTA testing</a:t>
            </a:r>
          </a:p>
          <a:p>
            <a:r>
              <a:rPr lang="en-US" dirty="0" smtClean="0"/>
              <a:t>The FPC inner and outer conductor will be RF vacuum conditioned at SNS and delivered to JLab ready to install in a cavity string</a:t>
            </a:r>
            <a:endParaRPr lang="en-US" dirty="0"/>
          </a:p>
        </p:txBody>
      </p:sp>
      <p:grpSp>
        <p:nvGrpSpPr>
          <p:cNvPr id="8" name="Group 7"/>
          <p:cNvGrpSpPr/>
          <p:nvPr/>
        </p:nvGrpSpPr>
        <p:grpSpPr>
          <a:xfrm>
            <a:off x="4000889" y="3114118"/>
            <a:ext cx="4916935" cy="3093554"/>
            <a:chOff x="4122753" y="3114118"/>
            <a:chExt cx="4916935" cy="3093554"/>
          </a:xfrm>
        </p:grpSpPr>
        <p:pic>
          <p:nvPicPr>
            <p:cNvPr id="6" name="Picture 5"/>
            <p:cNvPicPr>
              <a:picLocks noChangeAspect="1"/>
            </p:cNvPicPr>
            <p:nvPr/>
          </p:nvPicPr>
          <p:blipFill>
            <a:blip r:embed="rId2"/>
            <a:stretch>
              <a:fillRect/>
            </a:stretch>
          </p:blipFill>
          <p:spPr>
            <a:xfrm>
              <a:off x="4122753" y="3114118"/>
              <a:ext cx="4916935" cy="2799138"/>
            </a:xfrm>
            <a:prstGeom prst="rect">
              <a:avLst/>
            </a:prstGeom>
          </p:spPr>
        </p:pic>
        <p:sp>
          <p:nvSpPr>
            <p:cNvPr id="7" name="TextBox 6"/>
            <p:cNvSpPr txBox="1"/>
            <p:nvPr/>
          </p:nvSpPr>
          <p:spPr>
            <a:xfrm>
              <a:off x="6490007" y="5930673"/>
              <a:ext cx="2405154" cy="276999"/>
            </a:xfrm>
            <a:prstGeom prst="rect">
              <a:avLst/>
            </a:prstGeom>
            <a:noFill/>
          </p:spPr>
          <p:txBody>
            <a:bodyPr wrap="square" rtlCol="0">
              <a:spAutoFit/>
            </a:bodyPr>
            <a:lstStyle/>
            <a:p>
              <a:r>
                <a:rPr lang="en-US" sz="1200" dirty="0" smtClean="0"/>
                <a:t>J. Mammosser TTC presentation</a:t>
              </a:r>
              <a:endParaRPr lang="en-US" sz="1200" dirty="0"/>
            </a:p>
          </p:txBody>
        </p:sp>
      </p:grpSp>
      <p:grpSp>
        <p:nvGrpSpPr>
          <p:cNvPr id="10" name="Group 9"/>
          <p:cNvGrpSpPr/>
          <p:nvPr/>
        </p:nvGrpSpPr>
        <p:grpSpPr>
          <a:xfrm>
            <a:off x="308919" y="3476947"/>
            <a:ext cx="3691970" cy="2653556"/>
            <a:chOff x="308919" y="3492273"/>
            <a:chExt cx="3691970" cy="2653556"/>
          </a:xfrm>
        </p:grpSpPr>
        <p:pic>
          <p:nvPicPr>
            <p:cNvPr id="4" name="Picture 3"/>
            <p:cNvPicPr>
              <a:picLocks noChangeAspect="1"/>
            </p:cNvPicPr>
            <p:nvPr/>
          </p:nvPicPr>
          <p:blipFill>
            <a:blip r:embed="rId3"/>
            <a:stretch>
              <a:fillRect/>
            </a:stretch>
          </p:blipFill>
          <p:spPr>
            <a:xfrm>
              <a:off x="430783" y="3492273"/>
              <a:ext cx="3570106" cy="2281646"/>
            </a:xfrm>
            <a:prstGeom prst="rect">
              <a:avLst/>
            </a:prstGeom>
          </p:spPr>
        </p:pic>
        <p:sp>
          <p:nvSpPr>
            <p:cNvPr id="9" name="TextBox 8"/>
            <p:cNvSpPr txBox="1"/>
            <p:nvPr/>
          </p:nvSpPr>
          <p:spPr>
            <a:xfrm>
              <a:off x="308919" y="5407165"/>
              <a:ext cx="2801674" cy="738664"/>
            </a:xfrm>
            <a:prstGeom prst="rect">
              <a:avLst/>
            </a:prstGeom>
            <a:noFill/>
          </p:spPr>
          <p:txBody>
            <a:bodyPr wrap="square" rtlCol="0">
              <a:spAutoFit/>
            </a:bodyPr>
            <a:lstStyle/>
            <a:p>
              <a:r>
                <a:rPr lang="en-US" sz="1400" dirty="0" smtClean="0"/>
                <a:t>High Beta cavity with flanges </a:t>
              </a:r>
              <a:r>
                <a:rPr lang="en-US" sz="1400" dirty="0"/>
                <a:t>a</a:t>
              </a:r>
              <a:r>
                <a:rPr lang="en-US" sz="1400" dirty="0" smtClean="0"/>
                <a:t>ssembly from vendor</a:t>
              </a:r>
            </a:p>
            <a:p>
              <a:r>
                <a:rPr lang="en-US" sz="1400" dirty="0" smtClean="0"/>
                <a:t>104211800-M8U-8330-A001 </a:t>
              </a:r>
              <a:endParaRPr lang="en-US" sz="1400" dirty="0"/>
            </a:p>
          </p:txBody>
        </p:sp>
      </p:gr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404807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 Room Assembly</a:t>
            </a:r>
            <a:endParaRPr lang="en-US" dirty="0"/>
          </a:p>
        </p:txBody>
      </p:sp>
      <p:sp>
        <p:nvSpPr>
          <p:cNvPr id="3" name="Content Placeholder 2"/>
          <p:cNvSpPr>
            <a:spLocks noGrp="1"/>
          </p:cNvSpPr>
          <p:nvPr>
            <p:ph idx="1"/>
          </p:nvPr>
        </p:nvSpPr>
        <p:spPr>
          <a:xfrm>
            <a:off x="169582" y="872464"/>
            <a:ext cx="5377778" cy="3358740"/>
          </a:xfrm>
        </p:spPr>
        <p:txBody>
          <a:bodyPr>
            <a:normAutofit fontScale="92500"/>
          </a:bodyPr>
          <a:lstStyle/>
          <a:p>
            <a:r>
              <a:rPr lang="en-US" sz="2000" dirty="0" smtClean="0"/>
              <a:t>Cavities are installed in helium vessel at JLab</a:t>
            </a:r>
          </a:p>
          <a:p>
            <a:r>
              <a:rPr lang="en-US" sz="2000" dirty="0" smtClean="0"/>
              <a:t>Four Cavity with helium vessel to a string</a:t>
            </a:r>
          </a:p>
          <a:p>
            <a:pPr lvl="1"/>
            <a:r>
              <a:rPr lang="en-US" sz="1800" dirty="0" smtClean="0"/>
              <a:t> </a:t>
            </a:r>
            <a:r>
              <a:rPr lang="en-US" sz="1800" dirty="0">
                <a:solidFill>
                  <a:srgbClr val="0070C0"/>
                </a:solidFill>
              </a:rPr>
              <a:t>O</a:t>
            </a:r>
            <a:r>
              <a:rPr lang="en-US" sz="1800" dirty="0" smtClean="0">
                <a:solidFill>
                  <a:srgbClr val="0070C0"/>
                </a:solidFill>
              </a:rPr>
              <a:t>ne with liquid level probes </a:t>
            </a:r>
          </a:p>
          <a:p>
            <a:r>
              <a:rPr lang="en-US" sz="2000" dirty="0" smtClean="0"/>
              <a:t>FPC assembly</a:t>
            </a:r>
          </a:p>
          <a:p>
            <a:r>
              <a:rPr lang="en-US" sz="2000" dirty="0" smtClean="0"/>
              <a:t>Field Probes</a:t>
            </a:r>
          </a:p>
          <a:p>
            <a:r>
              <a:rPr lang="en-US" sz="2000" dirty="0" smtClean="0"/>
              <a:t>Beamline bellows between cavities</a:t>
            </a:r>
          </a:p>
          <a:p>
            <a:r>
              <a:rPr lang="en-US" sz="2000" dirty="0"/>
              <a:t>M</a:t>
            </a:r>
            <a:r>
              <a:rPr lang="en-US" sz="2000" dirty="0" smtClean="0"/>
              <a:t>etal seal gate valves at ends</a:t>
            </a:r>
          </a:p>
          <a:p>
            <a:r>
              <a:rPr lang="en-US" sz="2000" dirty="0" smtClean="0"/>
              <a:t>Warm to cold transition bellows with restraints</a:t>
            </a:r>
          </a:p>
          <a:p>
            <a:pPr lvl="1"/>
            <a:r>
              <a:rPr lang="en-US" sz="1800" dirty="0">
                <a:solidFill>
                  <a:srgbClr val="0070C0"/>
                </a:solidFill>
              </a:rPr>
              <a:t>T</a:t>
            </a:r>
            <a:r>
              <a:rPr lang="en-US" sz="1800" dirty="0" smtClean="0">
                <a:solidFill>
                  <a:srgbClr val="0070C0"/>
                </a:solidFill>
              </a:rPr>
              <a:t>emporary vacuum pumping on the return end </a:t>
            </a:r>
          </a:p>
          <a:p>
            <a:endParaRPr lang="en-US" dirty="0"/>
          </a:p>
        </p:txBody>
      </p:sp>
      <p:grpSp>
        <p:nvGrpSpPr>
          <p:cNvPr id="5" name="Group 4"/>
          <p:cNvGrpSpPr/>
          <p:nvPr/>
        </p:nvGrpSpPr>
        <p:grpSpPr>
          <a:xfrm>
            <a:off x="166101" y="4044501"/>
            <a:ext cx="8760081" cy="2286815"/>
            <a:chOff x="166101" y="3939936"/>
            <a:chExt cx="8760081" cy="2286815"/>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01" y="4215267"/>
              <a:ext cx="8641080" cy="1273040"/>
            </a:xfrm>
            <a:prstGeom prst="rect">
              <a:avLst/>
            </a:prstGeom>
          </p:spPr>
        </p:pic>
        <p:grpSp>
          <p:nvGrpSpPr>
            <p:cNvPr id="26" name="Group 25"/>
            <p:cNvGrpSpPr/>
            <p:nvPr/>
          </p:nvGrpSpPr>
          <p:grpSpPr>
            <a:xfrm>
              <a:off x="248543" y="3939936"/>
              <a:ext cx="8677639" cy="2286815"/>
              <a:chOff x="169582" y="4089097"/>
              <a:chExt cx="8810773" cy="2469528"/>
            </a:xfrm>
          </p:grpSpPr>
          <p:sp>
            <p:nvSpPr>
              <p:cNvPr id="8" name="TextBox 7"/>
              <p:cNvSpPr txBox="1"/>
              <p:nvPr/>
            </p:nvSpPr>
            <p:spPr>
              <a:xfrm>
                <a:off x="3680498" y="5650391"/>
                <a:ext cx="1444395" cy="697972"/>
              </a:xfrm>
              <a:prstGeom prst="rect">
                <a:avLst/>
              </a:prstGeom>
              <a:noFill/>
            </p:spPr>
            <p:txBody>
              <a:bodyPr wrap="square" rtlCol="0">
                <a:spAutoFit/>
              </a:bodyPr>
              <a:lstStyle/>
              <a:p>
                <a:r>
                  <a:rPr lang="en-US" dirty="0" smtClean="0"/>
                  <a:t>Beam line bellows</a:t>
                </a:r>
                <a:endParaRPr lang="en-US" dirty="0"/>
              </a:p>
            </p:txBody>
          </p:sp>
          <p:cxnSp>
            <p:nvCxnSpPr>
              <p:cNvPr id="9" name="Straight Arrow Connector 8"/>
              <p:cNvCxnSpPr>
                <a:stCxn id="8" idx="0"/>
              </p:cNvCxnSpPr>
              <p:nvPr/>
            </p:nvCxnSpPr>
            <p:spPr>
              <a:xfrm flipH="1" flipV="1">
                <a:off x="4292876" y="5161113"/>
                <a:ext cx="109819" cy="4892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582" y="5635295"/>
                <a:ext cx="1923918" cy="646331"/>
              </a:xfrm>
              <a:prstGeom prst="rect">
                <a:avLst/>
              </a:prstGeom>
              <a:noFill/>
            </p:spPr>
            <p:txBody>
              <a:bodyPr wrap="square" rtlCol="0">
                <a:spAutoFit/>
              </a:bodyPr>
              <a:lstStyle/>
              <a:p>
                <a:r>
                  <a:rPr lang="en-US" dirty="0" smtClean="0"/>
                  <a:t>Warm to cold beam line bellows</a:t>
                </a:r>
                <a:endParaRPr lang="en-US" dirty="0"/>
              </a:p>
            </p:txBody>
          </p:sp>
          <p:sp>
            <p:nvSpPr>
              <p:cNvPr id="13" name="TextBox 12"/>
              <p:cNvSpPr txBox="1"/>
              <p:nvPr/>
            </p:nvSpPr>
            <p:spPr>
              <a:xfrm>
                <a:off x="7054550" y="5635296"/>
                <a:ext cx="1923918" cy="923329"/>
              </a:xfrm>
              <a:prstGeom prst="rect">
                <a:avLst/>
              </a:prstGeom>
              <a:noFill/>
            </p:spPr>
            <p:txBody>
              <a:bodyPr wrap="square" rtlCol="0">
                <a:spAutoFit/>
              </a:bodyPr>
              <a:lstStyle/>
              <a:p>
                <a:r>
                  <a:rPr lang="en-US" dirty="0" smtClean="0"/>
                  <a:t>Warm to cold beam line bellows w Ion pump</a:t>
                </a:r>
                <a:endParaRPr lang="en-US" dirty="0"/>
              </a:p>
            </p:txBody>
          </p:sp>
          <p:cxnSp>
            <p:nvCxnSpPr>
              <p:cNvPr id="14" name="Straight Arrow Connector 13"/>
              <p:cNvCxnSpPr/>
              <p:nvPr/>
            </p:nvCxnSpPr>
            <p:spPr>
              <a:xfrm flipV="1">
                <a:off x="8032382" y="5161113"/>
                <a:ext cx="225776" cy="4741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61329" y="5161113"/>
                <a:ext cx="0" cy="4998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35960" y="4089097"/>
                <a:ext cx="1444395" cy="398841"/>
              </a:xfrm>
              <a:prstGeom prst="rect">
                <a:avLst/>
              </a:prstGeom>
              <a:noFill/>
            </p:spPr>
            <p:txBody>
              <a:bodyPr wrap="square" rtlCol="0">
                <a:spAutoFit/>
              </a:bodyPr>
              <a:lstStyle/>
              <a:p>
                <a:r>
                  <a:rPr lang="en-US" dirty="0" smtClean="0"/>
                  <a:t>Gate valve</a:t>
                </a:r>
                <a:endParaRPr lang="en-US" dirty="0"/>
              </a:p>
            </p:txBody>
          </p:sp>
          <p:cxnSp>
            <p:nvCxnSpPr>
              <p:cNvPr id="17" name="Straight Arrow Connector 16"/>
              <p:cNvCxnSpPr/>
              <p:nvPr/>
            </p:nvCxnSpPr>
            <p:spPr>
              <a:xfrm flipH="1">
                <a:off x="7955013" y="4487938"/>
                <a:ext cx="77369" cy="2412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41182" y="5828985"/>
                <a:ext cx="1444395" cy="369332"/>
              </a:xfrm>
              <a:prstGeom prst="rect">
                <a:avLst/>
              </a:prstGeom>
              <a:noFill/>
            </p:spPr>
            <p:txBody>
              <a:bodyPr wrap="square" rtlCol="0">
                <a:spAutoFit/>
              </a:bodyPr>
              <a:lstStyle/>
              <a:p>
                <a:r>
                  <a:rPr lang="en-US" dirty="0" smtClean="0"/>
                  <a:t>FPC assembly</a:t>
                </a:r>
                <a:endParaRPr lang="en-US" dirty="0"/>
              </a:p>
            </p:txBody>
          </p:sp>
          <p:cxnSp>
            <p:nvCxnSpPr>
              <p:cNvPr id="20" name="Straight Arrow Connector 19"/>
              <p:cNvCxnSpPr/>
              <p:nvPr/>
            </p:nvCxnSpPr>
            <p:spPr>
              <a:xfrm flipV="1">
                <a:off x="5709684" y="5674792"/>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11" name="Group 10"/>
          <p:cNvGrpSpPr/>
          <p:nvPr/>
        </p:nvGrpSpPr>
        <p:grpSpPr>
          <a:xfrm>
            <a:off x="5482846" y="887077"/>
            <a:ext cx="3577681" cy="2740389"/>
            <a:chOff x="5482846" y="887077"/>
            <a:chExt cx="3577681" cy="2740389"/>
          </a:xfrm>
        </p:grpSpPr>
        <p:grpSp>
          <p:nvGrpSpPr>
            <p:cNvPr id="25" name="Group 24"/>
            <p:cNvGrpSpPr/>
            <p:nvPr/>
          </p:nvGrpSpPr>
          <p:grpSpPr>
            <a:xfrm>
              <a:off x="5482846" y="1238469"/>
              <a:ext cx="3577681" cy="2388997"/>
              <a:chOff x="5195616" y="1238469"/>
              <a:chExt cx="3577681" cy="2388997"/>
            </a:xfrm>
          </p:grpSpPr>
          <p:pic>
            <p:nvPicPr>
              <p:cNvPr id="6" name="Picture 4" descr="M:\srfdpt\Henry-2010\SNS PPU\images 31jan19\heves2.JPG"/>
              <p:cNvPicPr>
                <a:picLocks noChangeAspect="1" noChangeArrowheads="1"/>
              </p:cNvPicPr>
              <p:nvPr/>
            </p:nvPicPr>
            <p:blipFill rotWithShape="1">
              <a:blip r:embed="rId3">
                <a:extLst>
                  <a:ext uri="{28A0092B-C50C-407E-A947-70E740481C1C}">
                    <a14:useLocalDpi xmlns:a14="http://schemas.microsoft.com/office/drawing/2010/main" val="0"/>
                  </a:ext>
                </a:extLst>
              </a:blip>
              <a:srcRect l="8481" t="11089" r="8597" b="12588"/>
              <a:stretch/>
            </p:blipFill>
            <p:spPr bwMode="auto">
              <a:xfrm>
                <a:off x="5354320" y="1238469"/>
                <a:ext cx="3418977" cy="17962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92683" y="2981135"/>
                <a:ext cx="1758085" cy="646331"/>
              </a:xfrm>
              <a:prstGeom prst="rect">
                <a:avLst/>
              </a:prstGeom>
              <a:noFill/>
            </p:spPr>
            <p:txBody>
              <a:bodyPr wrap="square" rtlCol="0">
                <a:spAutoFit/>
              </a:bodyPr>
              <a:lstStyle/>
              <a:p>
                <a:r>
                  <a:rPr lang="en-US" dirty="0" smtClean="0"/>
                  <a:t>Cavity in helium vessel (24” OD)</a:t>
                </a:r>
                <a:endParaRPr lang="en-US" dirty="0"/>
              </a:p>
            </p:txBody>
          </p:sp>
          <p:sp>
            <p:nvSpPr>
              <p:cNvPr id="23" name="TextBox 22"/>
              <p:cNvSpPr txBox="1"/>
              <p:nvPr/>
            </p:nvSpPr>
            <p:spPr>
              <a:xfrm>
                <a:off x="5195616" y="2564100"/>
                <a:ext cx="1205224" cy="646331"/>
              </a:xfrm>
              <a:prstGeom prst="rect">
                <a:avLst/>
              </a:prstGeom>
              <a:noFill/>
            </p:spPr>
            <p:txBody>
              <a:bodyPr wrap="square" rtlCol="0">
                <a:spAutoFit/>
              </a:bodyPr>
              <a:lstStyle/>
              <a:p>
                <a:r>
                  <a:rPr lang="en-US" dirty="0" smtClean="0"/>
                  <a:t>Field Probe</a:t>
                </a:r>
                <a:endParaRPr lang="en-US" dirty="0"/>
              </a:p>
            </p:txBody>
          </p:sp>
          <p:cxnSp>
            <p:nvCxnSpPr>
              <p:cNvPr id="24" name="Straight Arrow Connector 23"/>
              <p:cNvCxnSpPr/>
              <p:nvPr/>
            </p:nvCxnSpPr>
            <p:spPr>
              <a:xfrm flipV="1">
                <a:off x="5555527" y="2301736"/>
                <a:ext cx="153695" cy="3308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a:xfrm>
              <a:off x="5780618" y="1220954"/>
              <a:ext cx="3145564"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067" y="887077"/>
              <a:ext cx="855942" cy="338554"/>
            </a:xfrm>
            <a:prstGeom prst="rect">
              <a:avLst/>
            </a:prstGeom>
            <a:noFill/>
          </p:spPr>
          <p:txBody>
            <a:bodyPr wrap="square" rtlCol="0">
              <a:spAutoFit/>
            </a:bodyPr>
            <a:lstStyle/>
            <a:p>
              <a:r>
                <a:rPr lang="en-US" sz="1600" dirty="0" smtClean="0"/>
                <a:t>1.29 m</a:t>
              </a:r>
              <a:endParaRPr lang="en-US" sz="1600" dirty="0"/>
            </a:p>
          </p:txBody>
        </p:sp>
      </p:grpSp>
    </p:spTree>
    <p:extLst>
      <p:ext uri="{BB962C8B-B14F-4D97-AF65-F5344CB8AC3E}">
        <p14:creationId xmlns:p14="http://schemas.microsoft.com/office/powerpoint/2010/main" val="1779966295"/>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4929</TotalTime>
  <Words>2677</Words>
  <Application>Microsoft Office PowerPoint</Application>
  <PresentationFormat>On-screen Show (4:3)</PresentationFormat>
  <Paragraphs>442</Paragraphs>
  <Slides>26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.PingFangSC-Regular</vt:lpstr>
      <vt:lpstr>Arial</vt:lpstr>
      <vt:lpstr>Calibri</vt:lpstr>
      <vt:lpstr>PingFangSC-Regular</vt:lpstr>
      <vt:lpstr>Office Theme</vt:lpstr>
      <vt:lpstr>Worksheet</vt:lpstr>
      <vt:lpstr>SNS PPU CRYOMODULE FDR</vt:lpstr>
      <vt:lpstr>Outline</vt:lpstr>
      <vt:lpstr>SNS PPU CM Design Team</vt:lpstr>
      <vt:lpstr>Design Requirements</vt:lpstr>
      <vt:lpstr>Requirements -  Pressure Systems</vt:lpstr>
      <vt:lpstr>Requirements</vt:lpstr>
      <vt:lpstr>Cryomodule Overview</vt:lpstr>
      <vt:lpstr>Cavities and FPC’s</vt:lpstr>
      <vt:lpstr>Clean Room Assembly</vt:lpstr>
      <vt:lpstr>Helium Circuits  (P&amp;ID  109100501-R8U 8200 P001)</vt:lpstr>
      <vt:lpstr>Cold Mass Assembly</vt:lpstr>
      <vt:lpstr>Space Frame and Thermal Shield Assembly</vt:lpstr>
      <vt:lpstr>Cryomodule Assembly</vt:lpstr>
      <vt:lpstr>Cryomodule Installation</vt:lpstr>
      <vt:lpstr>Response to PDR Recommendations</vt:lpstr>
      <vt:lpstr>Response to PDR Recommendations</vt:lpstr>
      <vt:lpstr>Response to PDR Recommendations</vt:lpstr>
      <vt:lpstr>Response to PDR Comments</vt:lpstr>
      <vt:lpstr>PDR Comment #3</vt:lpstr>
      <vt:lpstr>Response to PDR Comments</vt:lpstr>
      <vt:lpstr>Response to PDR Comments</vt:lpstr>
      <vt:lpstr>Response to PDR Comments</vt:lpstr>
      <vt:lpstr>Remaining Design Schedule</vt:lpstr>
      <vt:lpstr>Summary</vt:lpstr>
      <vt:lpstr>Backing Material</vt:lpstr>
      <vt:lpstr>Brief History</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Wiseman</dc:creator>
  <cp:lastModifiedBy>Mark Wiseman</cp:lastModifiedBy>
  <cp:revision>186</cp:revision>
  <cp:lastPrinted>2019-06-03T16:24:13Z</cp:lastPrinted>
  <dcterms:created xsi:type="dcterms:W3CDTF">2018-02-23T14:29:02Z</dcterms:created>
  <dcterms:modified xsi:type="dcterms:W3CDTF">2019-06-09T20:30:48Z</dcterms:modified>
</cp:coreProperties>
</file>