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67" r:id="rId4"/>
    <p:sldId id="291" r:id="rId5"/>
    <p:sldId id="290" r:id="rId6"/>
    <p:sldId id="269" r:id="rId7"/>
    <p:sldId id="305" r:id="rId8"/>
    <p:sldId id="292" r:id="rId9"/>
    <p:sldId id="294" r:id="rId10"/>
    <p:sldId id="295" r:id="rId11"/>
    <p:sldId id="279" r:id="rId12"/>
    <p:sldId id="296" r:id="rId13"/>
    <p:sldId id="278" r:id="rId14"/>
    <p:sldId id="297" r:id="rId15"/>
    <p:sldId id="315" r:id="rId16"/>
    <p:sldId id="280" r:id="rId17"/>
    <p:sldId id="310" r:id="rId18"/>
    <p:sldId id="312" r:id="rId19"/>
    <p:sldId id="283" r:id="rId20"/>
    <p:sldId id="304" r:id="rId21"/>
    <p:sldId id="300" r:id="rId22"/>
    <p:sldId id="306" r:id="rId23"/>
    <p:sldId id="307" r:id="rId24"/>
    <p:sldId id="268" r:id="rId25"/>
    <p:sldId id="270" r:id="rId26"/>
    <p:sldId id="271" r:id="rId27"/>
    <p:sldId id="277" r:id="rId28"/>
    <p:sldId id="281" r:id="rId29"/>
    <p:sldId id="308" r:id="rId30"/>
    <p:sldId id="284" r:id="rId31"/>
  </p:sldIdLst>
  <p:sldSz cx="9144000" cy="6858000" type="screen4x3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76" autoAdjust="0"/>
    <p:restoredTop sz="96408" autoAdjust="0"/>
  </p:normalViewPr>
  <p:slideViewPr>
    <p:cSldViewPr snapToGrid="0" snapToObjects="1">
      <p:cViewPr varScale="1">
        <p:scale>
          <a:sx n="65" d="100"/>
          <a:sy n="65" d="100"/>
        </p:scale>
        <p:origin x="1108" y="40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3" cy="462611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3" cy="462611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8588" y="1152525"/>
            <a:ext cx="4149725" cy="3111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437221"/>
            <a:ext cx="5557520" cy="3630454"/>
          </a:xfrm>
          <a:prstGeom prst="rect">
            <a:avLst/>
          </a:prstGeom>
        </p:spPr>
        <p:txBody>
          <a:bodyPr vert="horz" lIns="92382" tIns="46191" rIns="92382" bIns="4619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3" cy="4626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3" cy="462610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84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34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7" y="2989447"/>
            <a:ext cx="3225064" cy="3292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2800" b="1" cap="none" baseline="0">
                <a:latin typeface="Arial" charset="0"/>
              </a:defRPr>
            </a:lvl1pPr>
          </a:lstStyle>
          <a:p>
            <a:r>
              <a:rPr lang="en-US" dirty="0" smtClean="0"/>
              <a:t>PROTON POWER UPGRADE (PPU) PROJECT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Subtitle Here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June 10, 2019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802707" y="6422484"/>
            <a:ext cx="3407959" cy="347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27" y="2989447"/>
            <a:ext cx="3225064" cy="3292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838" y="6307136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smtClean="0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99991" y="1725953"/>
            <a:ext cx="4236099" cy="3821639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 smtClean="0"/>
              <a:t>Contact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 smtClean="0"/>
              <a:t>Author</a:t>
            </a:r>
          </a:p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smtClean="0"/>
              <a:t>Agenda Topics Covered: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4303921" y="647814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38" y="6434800"/>
            <a:ext cx="3405505" cy="3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8919" y="6430343"/>
            <a:ext cx="3407959" cy="347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8" y="6445663"/>
            <a:ext cx="3405505" cy="3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8" y="6445663"/>
            <a:ext cx="3405505" cy="3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9" y="6445663"/>
            <a:ext cx="3405505" cy="3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Picture 11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9" y="6445663"/>
            <a:ext cx="3405505" cy="3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2" name="Picture 11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9" y="6445663"/>
            <a:ext cx="3405505" cy="3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20" y="3439833"/>
            <a:ext cx="404847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9" y="983116"/>
            <a:ext cx="4048478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3" name="Picture 12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9" y="6445663"/>
            <a:ext cx="3405505" cy="3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pic>
        <p:nvPicPr>
          <p:cNvPr id="13" name="Picture 12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8" y="6445663"/>
            <a:ext cx="3405505" cy="3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June 10, 2019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2385" y="505595"/>
            <a:ext cx="8622771" cy="617838"/>
          </a:xfrm>
        </p:spPr>
        <p:txBody>
          <a:bodyPr/>
          <a:lstStyle/>
          <a:p>
            <a:r>
              <a:rPr lang="en-US" sz="4000" dirty="0"/>
              <a:t>SNS PPU CRYOMODULE F</a:t>
            </a:r>
            <a:r>
              <a:rPr lang="en-US" sz="4000" dirty="0" smtClean="0"/>
              <a:t>DR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Clean Room Assembly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" r="3292"/>
          <a:stretch>
            <a:fillRect/>
          </a:stretch>
        </p:blipFill>
        <p:spPr>
          <a:xfrm>
            <a:off x="4384221" y="1725953"/>
            <a:ext cx="4630964" cy="382163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Katherine Wilson and Kurt Macha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5"/>
          </p:nvPr>
        </p:nvSpPr>
        <p:spPr>
          <a:xfrm>
            <a:off x="333243" y="5611326"/>
            <a:ext cx="3252639" cy="365125"/>
          </a:xfrm>
        </p:spPr>
        <p:txBody>
          <a:bodyPr/>
          <a:lstStyle/>
          <a:p>
            <a:r>
              <a:rPr lang="en-US" sz="1600" b="1" smtClean="0"/>
              <a:t>June 10, 2019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Cavity/Bellows Support During Assembly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113" y="2389161"/>
            <a:ext cx="4094183" cy="388588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5237" y="835320"/>
            <a:ext cx="85380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Split support at the top of the lollipop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Allows removal of half the V-stand assembly to allow free assembly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Bellows restraints (not shown) remain during installation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9161"/>
            <a:ext cx="4106358" cy="388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24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Return Warm-to-Cold Design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8917" y="986475"/>
            <a:ext cx="8552141" cy="5276033"/>
          </a:xfrm>
        </p:spPr>
        <p:txBody>
          <a:bodyPr/>
          <a:lstStyle/>
          <a:p>
            <a:r>
              <a:rPr lang="en-US" dirty="0" smtClean="0"/>
              <a:t>Return end has bellows/spool assembly with large mid-point flange that will attach to vacuum vessel head</a:t>
            </a:r>
          </a:p>
          <a:p>
            <a:r>
              <a:rPr lang="en-US" dirty="0" smtClean="0"/>
              <a:t>Temporary tee and pump which will be removed after VV </a:t>
            </a:r>
            <a:r>
              <a:rPr lang="en-US" dirty="0" err="1" smtClean="0"/>
              <a:t>assy</a:t>
            </a:r>
            <a:endParaRPr lang="en-US" dirty="0" smtClean="0"/>
          </a:p>
          <a:p>
            <a:r>
              <a:rPr lang="en-US" dirty="0" smtClean="0"/>
              <a:t>Pump temporarily supported by clean room rail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8" y="3113873"/>
            <a:ext cx="3374661" cy="32936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7" y="2677043"/>
            <a:ext cx="4939362" cy="379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Return Warm-to-Cold </a:t>
            </a:r>
            <a:r>
              <a:rPr lang="en-US" dirty="0" err="1" smtClean="0"/>
              <a:t>Beampipe</a:t>
            </a:r>
            <a:r>
              <a:rPr lang="en-US" dirty="0" smtClean="0"/>
              <a:t> Assembly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160" y="1385112"/>
            <a:ext cx="4148137" cy="442514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1229" y="948746"/>
            <a:ext cx="439393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Support tooling allows for warm to cold beam section to be fully assembled into a sub-assembly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Valve position will be set to the cavity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flange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Bellows section will be mounted and positioned to valve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Ion pump manifold will be mounted to complete the sub-assembly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Full assembly will be brought to the cavity flange for final flange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Tooling will be removed and the Ion pump load will be supported 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555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Supply Warm-to-Cold Design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8917" y="936886"/>
            <a:ext cx="8242971" cy="5410864"/>
          </a:xfrm>
        </p:spPr>
        <p:txBody>
          <a:bodyPr/>
          <a:lstStyle/>
          <a:p>
            <a:r>
              <a:rPr lang="en-US" dirty="0" smtClean="0"/>
              <a:t>Supply end of CM has a bellows outboard of the beamline gate valve</a:t>
            </a:r>
          </a:p>
          <a:p>
            <a:r>
              <a:rPr lang="en-US" dirty="0" smtClean="0"/>
              <a:t>Restraint bolted at both ends prevents motion of bellows</a:t>
            </a:r>
          </a:p>
          <a:p>
            <a:r>
              <a:rPr lang="en-US" dirty="0" smtClean="0"/>
              <a:t>Blanked-off flange will eventually bolt to vacuum vessel head and pump drop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77" y="2660129"/>
            <a:ext cx="3896818" cy="3687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4" y="2931229"/>
            <a:ext cx="4182256" cy="321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5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Supply Warm-to-Cold Beamline Assembly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20" y="942206"/>
            <a:ext cx="4148137" cy="5213199"/>
          </a:xfrm>
        </p:spPr>
      </p:pic>
      <p:sp>
        <p:nvSpPr>
          <p:cNvPr id="7" name="TextBox 6"/>
          <p:cNvSpPr txBox="1"/>
          <p:nvPr/>
        </p:nvSpPr>
        <p:spPr>
          <a:xfrm>
            <a:off x="4548957" y="805095"/>
            <a:ext cx="43743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Supply warm to cold beam tube assembly will be assembled similar to the return end.  Mostly the same tooling will be used at both ends.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Restraints on both W2C bellows protect and restrain the bellows; removed through tuner ports during CM assembly</a:t>
            </a: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6" t="10732" r="52144" b="20832"/>
          <a:stretch/>
        </p:blipFill>
        <p:spPr>
          <a:xfrm>
            <a:off x="5517931" y="3944416"/>
            <a:ext cx="2744618" cy="244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32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451945" y="966055"/>
            <a:ext cx="5318233" cy="3068162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A support for the pump will be added when the pump assembly lollipop is removed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Rolling lollipops allow components to be assembled with minimal particulate generation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Entire rail can roll out of clean room when assembly is complete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1" y="4166455"/>
            <a:ext cx="8453637" cy="21686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97" y="864438"/>
            <a:ext cx="2626599" cy="324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14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Roll Out of Cleanroom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1" y="1061846"/>
            <a:ext cx="7607508" cy="507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9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94593"/>
            <a:ext cx="8464378" cy="633435"/>
          </a:xfrm>
        </p:spPr>
        <p:txBody>
          <a:bodyPr>
            <a:normAutofit/>
          </a:bodyPr>
          <a:lstStyle/>
          <a:p>
            <a:r>
              <a:rPr lang="en-US" dirty="0" smtClean="0"/>
              <a:t>Tooling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Tooling design is ready for PDR</a:t>
            </a:r>
          </a:p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Remaining </a:t>
            </a:r>
            <a:r>
              <a:rPr lang="en-US" dirty="0"/>
              <a:t>work: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Tooling </a:t>
            </a:r>
            <a:r>
              <a:rPr lang="en-US" dirty="0"/>
              <a:t>concepts </a:t>
            </a:r>
            <a:r>
              <a:rPr lang="en-US" dirty="0" smtClean="0"/>
              <a:t>complete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</a:t>
            </a:r>
            <a:r>
              <a:rPr lang="en-US" dirty="0" smtClean="0"/>
              <a:t>etails </a:t>
            </a:r>
            <a:r>
              <a:rPr lang="en-US" dirty="0"/>
              <a:t>still to be </a:t>
            </a:r>
            <a:r>
              <a:rPr lang="en-US" dirty="0" smtClean="0"/>
              <a:t>finalized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</a:t>
            </a:r>
            <a:r>
              <a:rPr lang="en-US" dirty="0" smtClean="0"/>
              <a:t>rawings to be completed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Procedures </a:t>
            </a:r>
            <a:r>
              <a:rPr lang="en-US" dirty="0" smtClean="0"/>
              <a:t>&amp; travelers still </a:t>
            </a:r>
            <a:r>
              <a:rPr lang="en-US" dirty="0"/>
              <a:t>to be </a:t>
            </a:r>
            <a:r>
              <a:rPr lang="en-US" dirty="0" smtClean="0"/>
              <a:t>developed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84430" y="4237718"/>
            <a:ext cx="67476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Recommendation 7 from PDR:  Develop conceptual designs for cleanroom and assembly tooling.</a:t>
            </a: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Status:  complete.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990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94593"/>
            <a:ext cx="8464378" cy="633435"/>
          </a:xfrm>
        </p:spPr>
        <p:txBody>
          <a:bodyPr>
            <a:normAutofit/>
          </a:bodyPr>
          <a:lstStyle/>
          <a:p>
            <a:r>
              <a:rPr lang="en-US" dirty="0" smtClean="0"/>
              <a:t>Cavity String Assembly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 smtClean="0"/>
              <a:t>Drawings for cavity string assembly and </a:t>
            </a:r>
            <a:r>
              <a:rPr lang="en-US" dirty="0" smtClean="0"/>
              <a:t>components </a:t>
            </a:r>
            <a:r>
              <a:rPr lang="en-US" dirty="0" smtClean="0"/>
              <a:t>are 90% complete</a:t>
            </a:r>
          </a:p>
          <a:p>
            <a:pPr>
              <a:lnSpc>
                <a:spcPct val="110000"/>
              </a:lnSpc>
            </a:pP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dirty="0" smtClean="0"/>
              <a:t>Cavity String Procurements 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Beamline bellows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Warm-to-cold bellows (supply and return)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Gate valves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Consumables </a:t>
            </a:r>
            <a:r>
              <a:rPr lang="en-US" dirty="0" err="1"/>
              <a:t>incl</a:t>
            </a:r>
            <a:r>
              <a:rPr lang="en-US" dirty="0"/>
              <a:t> pump assembly</a:t>
            </a:r>
          </a:p>
          <a:p>
            <a:pPr>
              <a:lnSpc>
                <a:spcPct val="110000"/>
              </a:lnSpc>
            </a:pPr>
            <a:endParaRPr lang="en-US" dirty="0" smtClean="0"/>
          </a:p>
          <a:p>
            <a:pPr>
              <a:lnSpc>
                <a:spcPct val="110000"/>
              </a:lnSpc>
            </a:pPr>
            <a:r>
              <a:rPr lang="en-US" dirty="0" smtClean="0"/>
              <a:t>Work status: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 smtClean="0"/>
              <a:t>Drawings generally complete; some updates remaining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SOWs to be developed as needed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Procurement plan has been discussed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Budgetary quotes are in process</a:t>
            </a:r>
          </a:p>
          <a:p>
            <a:pPr lvl="1">
              <a:lnSpc>
                <a:spcPct val="110000"/>
              </a:lnSpc>
            </a:pPr>
            <a:r>
              <a:rPr lang="en-US" dirty="0" smtClean="0"/>
              <a:t>On track for procurement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385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Content Placeholder 7"/>
          <p:cNvSpPr>
            <a:spLocks noGrp="1"/>
          </p:cNvSpPr>
          <p:nvPr>
            <p:ph idx="1"/>
          </p:nvPr>
        </p:nvSpPr>
        <p:spPr>
          <a:xfrm>
            <a:off x="308918" y="1071716"/>
            <a:ext cx="8018118" cy="527603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Tooling has been redesigned to accommodate updated assembly practices for reducing field emission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Tooling is at PDR stage; FDR for tooling components to occur later as drawings are finalized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Beamline components (beamline bellows, warm-to-cold-bellows, valves, miscellaneous/consumables) at FDR stage and ready to start procurement soon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Procurement planning has begun to allow for on-schedule award</a:t>
            </a:r>
          </a:p>
          <a:p>
            <a:pPr>
              <a:lnSpc>
                <a:spcPct val="10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9731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Assembly plan overview (including cavity test)</a:t>
            </a:r>
          </a:p>
          <a:p>
            <a:r>
              <a:rPr lang="en-US" dirty="0" smtClean="0"/>
              <a:t>Design/engineering of components (not </a:t>
            </a:r>
            <a:r>
              <a:rPr lang="en-US" dirty="0"/>
              <a:t>i</a:t>
            </a:r>
            <a:r>
              <a:rPr lang="en-US" dirty="0" smtClean="0"/>
              <a:t>ncluded </a:t>
            </a:r>
            <a:r>
              <a:rPr lang="en-US" dirty="0"/>
              <a:t>e</a:t>
            </a:r>
            <a:r>
              <a:rPr lang="en-US" dirty="0" smtClean="0"/>
              <a:t>lsewhere)	</a:t>
            </a:r>
          </a:p>
          <a:p>
            <a:r>
              <a:rPr lang="en-US" dirty="0" smtClean="0"/>
              <a:t>Current status and updates since PDR	</a:t>
            </a:r>
          </a:p>
          <a:p>
            <a:r>
              <a:rPr lang="en-US" dirty="0" smtClean="0"/>
              <a:t>SOW &amp; procurement </a:t>
            </a:r>
            <a:r>
              <a:rPr lang="en-US" dirty="0"/>
              <a:t>p</a:t>
            </a:r>
            <a:r>
              <a:rPr lang="en-US" dirty="0" smtClean="0"/>
              <a:t>lan</a:t>
            </a:r>
          </a:p>
          <a:p>
            <a:r>
              <a:rPr lang="en-US" dirty="0" smtClean="0"/>
              <a:t>Plans to finish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4234"/>
            <a:ext cx="9144000" cy="13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36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SLIDES FROM PDR THAT WILL NOT BE USED IN FDR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465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Move Cavity onto Lollipops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8918" y="906905"/>
            <a:ext cx="4971670" cy="2272258"/>
          </a:xfrm>
        </p:spPr>
        <p:txBody>
          <a:bodyPr>
            <a:normAutofit/>
          </a:bodyPr>
          <a:lstStyle/>
          <a:p>
            <a:r>
              <a:rPr lang="en-US" dirty="0" smtClean="0"/>
              <a:t>Original lollipops supported two cavities</a:t>
            </a:r>
          </a:p>
          <a:p>
            <a:pPr marL="0" indent="0">
              <a:buNone/>
            </a:pPr>
            <a:r>
              <a:rPr lang="en-US" dirty="0" smtClean="0">
                <a:latin typeface="Arial" panose="020B0604020202020204" pitchFamily="34" charset="0"/>
              </a:rPr>
              <a:t>Possible </a:t>
            </a:r>
            <a:r>
              <a:rPr lang="en-US" dirty="0">
                <a:latin typeface="Arial" panose="020B0604020202020204" pitchFamily="34" charset="0"/>
              </a:rPr>
              <a:t>design change:</a:t>
            </a:r>
          </a:p>
          <a:p>
            <a:pPr marL="342900" indent="-342900"/>
            <a:r>
              <a:rPr lang="en-US" dirty="0">
                <a:latin typeface="Arial" panose="020B0604020202020204" pitchFamily="34" charset="0"/>
              </a:rPr>
              <a:t>Considering lollipop that supports one cavity </a:t>
            </a:r>
            <a:r>
              <a:rPr lang="en-US" dirty="0" smtClean="0">
                <a:latin typeface="Arial" panose="020B0604020202020204" pitchFamily="34" charset="0"/>
              </a:rPr>
              <a:t>discretely (design to be developed)</a:t>
            </a:r>
            <a:endParaRPr lang="en-US" dirty="0">
              <a:latin typeface="Arial" panose="020B0604020202020204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2" y="3179162"/>
            <a:ext cx="4596361" cy="30642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80588" y="4939259"/>
            <a:ext cx="34927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85" y="906904"/>
            <a:ext cx="3254740" cy="433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3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 Beamline Bellows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8918" y="1071716"/>
            <a:ext cx="4148781" cy="5276033"/>
          </a:xfrm>
        </p:spPr>
        <p:txBody>
          <a:bodyPr/>
          <a:lstStyle/>
          <a:p>
            <a:r>
              <a:rPr lang="en-US" dirty="0" smtClean="0"/>
              <a:t>Original design located each cavity and requires bellows compression to install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297" y="961103"/>
            <a:ext cx="4064000" cy="304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6" y="3186262"/>
            <a:ext cx="4352142" cy="24480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8788" y="4057233"/>
            <a:ext cx="378501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Possible design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change: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prefers installing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relaxed bellows on one cavity and then moving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second cavity into place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Cleaner assembly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57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Valve Installation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4026" y="1064140"/>
            <a:ext cx="4148781" cy="5276033"/>
          </a:xfrm>
        </p:spPr>
        <p:txBody>
          <a:bodyPr/>
          <a:lstStyle/>
          <a:p>
            <a:r>
              <a:rPr lang="en-US" dirty="0" smtClean="0"/>
              <a:t>Cavity moved into class 10 CR and dried after HPR</a:t>
            </a:r>
          </a:p>
          <a:p>
            <a:r>
              <a:rPr lang="en-US" dirty="0" smtClean="0"/>
              <a:t>On original SNS, oriented vertically for valve installation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07" y="924631"/>
            <a:ext cx="4767648" cy="35615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-54" r="11885" b="2859"/>
          <a:stretch/>
        </p:blipFill>
        <p:spPr>
          <a:xfrm>
            <a:off x="144026" y="2768987"/>
            <a:ext cx="4811843" cy="36347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6498" y="4863854"/>
            <a:ext cx="331282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Possible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design change: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Cleaner installation if valve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cavity are both horizontal</a:t>
            </a: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4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Pressure Rinse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nozzle and HPR procedure being developed</a:t>
            </a:r>
          </a:p>
          <a:p>
            <a:r>
              <a:rPr lang="en-US" dirty="0" smtClean="0"/>
              <a:t>Cleaning effectiveness varies with size of cavity</a:t>
            </a:r>
          </a:p>
          <a:p>
            <a:r>
              <a:rPr lang="en-US" dirty="0" smtClean="0"/>
              <a:t>Procedure/tooling development based on successful </a:t>
            </a:r>
            <a:r>
              <a:rPr lang="en-US" dirty="0"/>
              <a:t>HPR of similar-sized cavities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390" y="846943"/>
            <a:ext cx="2934628" cy="52171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15200" y="6064059"/>
            <a:ext cx="11208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Photo: HK Park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5981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 for String Assembly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 cavities, 1 with liquid level</a:t>
            </a:r>
          </a:p>
          <a:p>
            <a:pPr lvl="1"/>
            <a:r>
              <a:rPr lang="en-US" dirty="0" smtClean="0"/>
              <a:t>Cavities will be cleaned/</a:t>
            </a:r>
            <a:r>
              <a:rPr lang="en-US" dirty="0" err="1" smtClean="0"/>
              <a:t>HPRed</a:t>
            </a:r>
            <a:r>
              <a:rPr lang="en-US" dirty="0" smtClean="0"/>
              <a:t>/dried</a:t>
            </a:r>
          </a:p>
          <a:p>
            <a:r>
              <a:rPr lang="en-US" dirty="0" smtClean="0"/>
              <a:t>4 FPCs</a:t>
            </a:r>
          </a:p>
          <a:p>
            <a:pPr lvl="1"/>
            <a:r>
              <a:rPr lang="en-US" dirty="0" smtClean="0"/>
              <a:t>Will arrive w/ inner &amp; outer conductors assembled from SNS ready for installation</a:t>
            </a:r>
          </a:p>
          <a:p>
            <a:pPr lvl="1"/>
            <a:r>
              <a:rPr lang="en-US" dirty="0" smtClean="0"/>
              <a:t>Spares available</a:t>
            </a:r>
          </a:p>
          <a:p>
            <a:r>
              <a:rPr lang="en-US" dirty="0" smtClean="0"/>
              <a:t>Beamline bellows, gate valves, smaller components</a:t>
            </a:r>
          </a:p>
          <a:p>
            <a:r>
              <a:rPr lang="en-US" dirty="0" smtClean="0"/>
              <a:t>Tooling</a:t>
            </a:r>
          </a:p>
          <a:p>
            <a:pPr lvl="1"/>
            <a:r>
              <a:rPr lang="en-US" dirty="0" smtClean="0"/>
              <a:t>Based on original SNS designs but still under development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" name="Picture 2" descr="https://attachments.office.net/owa/kwilson@jlab.org/service.svc/s/GetAttachmentThumbnail?id=AAMkADk1ODM2ZDk4LWNjMWQtNDY1Ni04MTM4LThmMzkzN2RiYzY4MwBGAAAAAADmUnfBQGSzTL2vrJpVVklQBwD1lbTmRje4SpXOlGz58dNSAAAAAAEMAAD1lbTmRje4SpXOlGz58dNSAACcRi5xAAABEgAQALM%2BQpIdmGVOryU9WfwYVDM%3D&amp;thumbnailType=2&amp;owa=outlook.office365.com&amp;scriptVer=2019021101.03&amp;X-OWA-CANARY=Nz9-5ZJp7Ei2ZGz4p-yPcKC5A7TSldYYw6TgqgJoep7xMQyuNPMwkeS0-_s2uGX2rrJhseYY4QI.&amp;token=eyJhbGciOiJSUzI1NiIsImtpZCI6IjA2MDBGOUY2NzQ2MjA3MzdFNzM0MDRFMjg3QzQ1QTgxOENCN0NFQjgiLCJ4NXQiOiJCZ0Q1OW5SaUJ6Zm5OQVRpaDhSYWdZeTN6cmciLCJ0eXAiOiJKV1QifQ.eyJ2ZXIiOiJFeGNoYW5nZS5DYWxsYmFjay5WMSIsImFwcGN0eHNlbmRlciI6Ik93YURvd25sb2FkQGI0ZDdlZTFmLTRmYjMtNGYwNi05MDM3LTJiNWI1MjIwNDJhYiIsImFwcGN0eCI6IntcIm1zZXhjaHByb3RcIjpcIm93YVwiLFwicHJpbWFyeXNpZFwiOlwiUy0xLTUtMjEtMjk1ODkwNjA3MC0zNjkwNDg3ODMzLTI3MzMzNDQ2MzEtNDc5MTMzMlwiLFwicHVpZFwiOlwiMTE1Mzc2NTkzMjQxNjgzMTcwNFwiLFwib2lkXCI6XCI1NTA2MjA0Yi0wOTNlLTRlM2QtOTI3NC01MTllMWY0NTg4MzlcIixcInNjb3BlXCI6XCJPd2FEb3dubG9hZFwifSIsIm5iZiI6MTU1MDUxNjA0OCwiZXhwIjoxNTUwNTE2NjQ4LCJpc3MiOiIwMDAwMDAwMi0wMDAwLTBmZjEtY2UwMC0wMDAwMDAwMDAwMDBAYjRkN2VlMWYtNGZiMy00ZjA2LTkwMzctMmI1YjUyMjA0MmFiIiwiYXVkIjoiMDAwMDAwMDItMDAwMC0wZmYxLWNlMDAtMDAwMDAwMDAwMDAwL2F0dGFjaG1lbnRzLm9mZmljZS5uZXRAYjRkN2VlMWYtNGZiMy00ZjA2LTkwMzctMmI1YjUyMjA0MmFiIn0.DRO7ZfZlJj5rKId59ly2dl-_XLXQgLiEKPFV91esFg0wSNsK5IQ2ScdsZ7sRQoRAOd187u8eGJcZidmPlcqYpSMQg9amJMDWC3tGZhoT8Rn90nVKMSqodXV1p7qpxmkbNfDo83B5A574bm3ILAvY_26pOhUfNgQLCwQR6sxsZGj87ZYY6Zgcq1giwXcg-f02sfBlmWrijX3Te5DDxaUxfnzWivlBJX4EFVszx4V8tAj9HKHA51FnMaj5zTOSPcpm7RXLWxjwjkdOR-VjeEozsWb29MtrEH3SLIqO2eO78zY0Vb0AF26ZMBv5nZpGBVbvD6qM-BcMAsWb5F6wcaxTzg&amp;animation=tru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004" y="966055"/>
            <a:ext cx="4137225" cy="28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81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 smtClean="0"/>
              <a:t>JLab</a:t>
            </a:r>
            <a:r>
              <a:rPr lang="en-US" b="0" dirty="0" smtClean="0"/>
              <a:t> Inventory Program</a:t>
            </a:r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4"/>
          </p:nvPr>
        </p:nvSpPr>
        <p:spPr>
          <a:xfrm>
            <a:off x="308919" y="854440"/>
            <a:ext cx="8464378" cy="2547408"/>
          </a:xfrm>
        </p:spPr>
        <p:txBody>
          <a:bodyPr/>
          <a:lstStyle/>
          <a:p>
            <a:r>
              <a:rPr lang="en-US" dirty="0" smtClean="0"/>
              <a:t>All major components are serialized and tracked individually</a:t>
            </a:r>
          </a:p>
          <a:p>
            <a:r>
              <a:rPr lang="en-US" dirty="0" smtClean="0"/>
              <a:t>Kits are prepared for each stage of assembly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75" t="20935" r="36540" b="8699"/>
          <a:stretch/>
        </p:blipFill>
        <p:spPr>
          <a:xfrm>
            <a:off x="1095196" y="1813810"/>
            <a:ext cx="6776686" cy="453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5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 Pump Down and Leak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8464379" cy="5381694"/>
          </a:xfrm>
        </p:spPr>
        <p:txBody>
          <a:bodyPr/>
          <a:lstStyle/>
          <a:p>
            <a:r>
              <a:rPr lang="en-US" dirty="0" smtClean="0"/>
              <a:t>Pump installed on return end of string</a:t>
            </a:r>
          </a:p>
          <a:p>
            <a:r>
              <a:rPr lang="en-US" dirty="0" smtClean="0"/>
              <a:t>Cavities/bellows locked in place to prevent collapse during pump down</a:t>
            </a:r>
          </a:p>
          <a:p>
            <a:r>
              <a:rPr lang="en-US" dirty="0" smtClean="0"/>
              <a:t>Slow pump down to prevent migration of particles which can act as field emitters and limit cavity performance</a:t>
            </a:r>
          </a:p>
          <a:p>
            <a:r>
              <a:rPr lang="en-US" dirty="0" smtClean="0"/>
              <a:t>DESY recommended &lt; 200 </a:t>
            </a:r>
            <a:r>
              <a:rPr lang="en-US" dirty="0" err="1" smtClean="0"/>
              <a:t>mTorr</a:t>
            </a:r>
            <a:r>
              <a:rPr lang="en-US" dirty="0" smtClean="0"/>
              <a:t> differential pressure, so </a:t>
            </a:r>
            <a:r>
              <a:rPr lang="en-US" dirty="0" err="1" smtClean="0"/>
              <a:t>JLab</a:t>
            </a:r>
            <a:r>
              <a:rPr lang="en-US" dirty="0" smtClean="0"/>
              <a:t> pumps at 1 </a:t>
            </a:r>
            <a:r>
              <a:rPr lang="en-US" dirty="0" err="1" smtClean="0"/>
              <a:t>torr</a:t>
            </a:r>
            <a:r>
              <a:rPr lang="en-US" dirty="0" smtClean="0"/>
              <a:t>/minute to maintain non-turbulent gas flow</a:t>
            </a:r>
          </a:p>
          <a:p>
            <a:r>
              <a:rPr lang="en-US" dirty="0" err="1" smtClean="0"/>
              <a:t>JLab</a:t>
            </a:r>
            <a:r>
              <a:rPr lang="en-US" dirty="0" smtClean="0"/>
              <a:t> typically leak checks strings to 1 or 2 E-10 </a:t>
            </a:r>
            <a:r>
              <a:rPr lang="en-US" dirty="0" err="1" smtClean="0"/>
              <a:t>torr</a:t>
            </a:r>
            <a:r>
              <a:rPr lang="en-US" dirty="0" smtClean="0"/>
              <a:t> L/sec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1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Improved Cleanroom Tooling and Procedures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8918" y="1071716"/>
            <a:ext cx="4148781" cy="5276033"/>
          </a:xfrm>
        </p:spPr>
        <p:txBody>
          <a:bodyPr/>
          <a:lstStyle/>
          <a:p>
            <a:r>
              <a:rPr lang="en-US" dirty="0" smtClean="0"/>
              <a:t>New larger ISO class 4 cleanroom w/ floor return</a:t>
            </a:r>
          </a:p>
          <a:p>
            <a:r>
              <a:rPr lang="en-US" dirty="0" smtClean="0"/>
              <a:t>Improved ultrapure water (UPW) system</a:t>
            </a:r>
          </a:p>
          <a:p>
            <a:r>
              <a:rPr lang="en-US" dirty="0" smtClean="0"/>
              <a:t>Increased knowledge of clean handling/assembly</a:t>
            </a:r>
          </a:p>
          <a:p>
            <a:r>
              <a:rPr lang="en-US" dirty="0" smtClean="0"/>
              <a:t>Techniques supported by recommended tooling changes:</a:t>
            </a:r>
          </a:p>
          <a:p>
            <a:pPr lvl="1"/>
            <a:r>
              <a:rPr lang="en-US" dirty="0" smtClean="0"/>
              <a:t>Sliding cavities together rather than compressing bellows</a:t>
            </a:r>
          </a:p>
          <a:p>
            <a:pPr lvl="1"/>
            <a:r>
              <a:rPr lang="en-US" dirty="0" smtClean="0"/>
              <a:t>Vertical joints (parallel to airflow)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167" t="14691" r="50708" b="30758"/>
          <a:stretch/>
        </p:blipFill>
        <p:spPr>
          <a:xfrm>
            <a:off x="5231567" y="833189"/>
            <a:ext cx="3410262" cy="558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1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 Room Tooling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Required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Improvements to the helium vessel welding procedures and tooling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Warm to cold beam line bellows restraint and temporary ion pump supports</a:t>
            </a:r>
          </a:p>
          <a:p>
            <a:r>
              <a:rPr lang="en-US" dirty="0" smtClean="0"/>
              <a:t>Proposed new tooling to improve clean assembly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Beam line gate valve horizontal installation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FPC assembly for possible horizontal installation to cavity flange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>
                <a:solidFill>
                  <a:srgbClr val="0070C0"/>
                </a:solidFill>
              </a:rPr>
              <a:t>Cavity beam line flange to beam line bellows improved assembly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Cavities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32348" y="966055"/>
            <a:ext cx="4225351" cy="5381694"/>
          </a:xfrm>
        </p:spPr>
        <p:txBody>
          <a:bodyPr/>
          <a:lstStyle/>
          <a:p>
            <a:r>
              <a:rPr lang="en-US" dirty="0"/>
              <a:t>Cavities arrive </a:t>
            </a:r>
            <a:r>
              <a:rPr lang="en-US" dirty="0" smtClean="0"/>
              <a:t>bare, under vacuum, with testing hardware</a:t>
            </a:r>
            <a:endParaRPr lang="en-US" dirty="0"/>
          </a:p>
          <a:p>
            <a:r>
              <a:rPr lang="en-US" dirty="0"/>
              <a:t>Tested at </a:t>
            </a:r>
            <a:r>
              <a:rPr lang="en-US" dirty="0" err="1"/>
              <a:t>JLab</a:t>
            </a:r>
            <a:endParaRPr lang="en-US" dirty="0"/>
          </a:p>
          <a:p>
            <a:r>
              <a:rPr lang="en-US" dirty="0"/>
              <a:t>Helium tanks welded on (discussed </a:t>
            </a:r>
            <a:r>
              <a:rPr lang="en-US" dirty="0" smtClean="0"/>
              <a:t>in separate talk)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7" t="20726" r="8387" b="35726"/>
          <a:stretch/>
        </p:blipFill>
        <p:spPr>
          <a:xfrm>
            <a:off x="4643746" y="1471151"/>
            <a:ext cx="4129551" cy="17206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08" y="3137944"/>
            <a:ext cx="6285382" cy="320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9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Back-up slides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graphicFrame>
        <p:nvGraphicFramePr>
          <p:cNvPr id="2" name="Content Placeholder 1">
            <a:hlinkClick r:id="" action="ppaction://ole?verb=0"/>
          </p:cNvPr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309563" y="1455738"/>
          <a:ext cx="8016875" cy="450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8" name="Presentation" r:id="rId3" imgW="4378555" imgH="2462709" progId="PowerPoint.Show.8">
                  <p:embed/>
                </p:oleObj>
              </mc:Choice>
              <mc:Fallback>
                <p:oleObj name="Presentation" r:id="rId3" imgW="4378555" imgH="2462709" progId="PowerPoint.Show.8">
                  <p:embed/>
                  <p:pic>
                    <p:nvPicPr>
                      <p:cNvPr id="2" name="Content Placeholder 1">
                        <a:hlinkClick r:id="" action="ppaction://ole?verb=0"/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9563" y="1455738"/>
                        <a:ext cx="8016875" cy="450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2850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Handling Tooling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6" y="1068485"/>
            <a:ext cx="3689561" cy="5214026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862" y="861622"/>
            <a:ext cx="5630491" cy="3564463"/>
          </a:xfrm>
        </p:spPr>
      </p:pic>
      <p:sp>
        <p:nvSpPr>
          <p:cNvPr id="7" name="TextBox 6"/>
          <p:cNvSpPr txBox="1"/>
          <p:nvPr/>
        </p:nvSpPr>
        <p:spPr>
          <a:xfrm>
            <a:off x="3803927" y="4630366"/>
            <a:ext cx="52604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BackTech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with support frame attached to helium vessel to be used for transport of cavity assemblies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Same tooling will be used for cavity mounting onto VTA test stands for qualification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473" y="4426085"/>
            <a:ext cx="1614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Adapter plate for mounting in test stand for VTA qualification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949406" y="3517481"/>
            <a:ext cx="0" cy="908604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696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VTA Testing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27" y="816988"/>
            <a:ext cx="2481322" cy="41689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0250" y="5074934"/>
            <a:ext cx="4105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Bare cavity caged and ready for hanging in test stand for VTA qualification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attachments.office.net/owa/macha@jlab.org/service.svc/s/GetAttachmentThumbnail?id=AAMkADIwMGRiNGQ0LTg0OTgtNGM3Yy1iNTI1LTFhNjdlMjkyMDZlMwBGAAAAAACIOowq%2FjWRSK2SV7WbyQsNBwCUWIdbaEQPS6E91ATzlma7AAAAAAEMAACUWIdbaEQPS6E91ATzlma7AACbV9XNAAABEgAQAIBRLuhsfD5NgzYNmnmX14c%3D&amp;thumbnailType=2&amp;owa=outlook.office365.com&amp;scriptVer=2019052002.02&amp;X-OWA-CANARY=Dhto67NRW0yzagMeMwLN0DBDZZ0u5dYYx1FjLjEKTibM-At6FXhQrXe8hnU87VdXjL46HPICFXw.&amp;token=eyJhbGciOiJSUzI1NiIsImtpZCI6IjA2MDBGOUY2NzQ2MjA3MzdFNzM0MDRFMjg3QzQ1QTgxOENCN0NFQjgiLCJ4NXQiOiJCZ0Q1OW5SaUJ6Zm5OQVRpaDhSYWdZeTN6cmciLCJ0eXAiOiJKV1QifQ.eyJ2ZXIiOiJFeGNoYW5nZS5DYWxsYmFjay5WMSIsImFwcGN0eHNlbmRlciI6Ik93YURvd25sb2FkQGI0ZDdlZTFmLTRmYjMtNGYwNi05MDM3LTJiNWI1MjIwNDJhYiIsImFwcGN0eCI6IntcIm1zZXhjaHByb3RcIjpcIm93YVwiLFwicHJpbWFyeXNpZFwiOlwiUy0xLTUtMjEtMjk1ODkwNjA3MC0zNjkwNDg3ODMzLTI3MzMzNDQ2MzEtNTQ2MjQwOFwiLFwicHVpZFwiOlwiMTE1MzgzNjI5NjkxNjYyNDI4MFwiLFwib2lkXCI6XCI4N2NlMDkyZC04Y2Q1LTQ1ZWYtOGRiNS0xOWJiZjRhYmY2N2NcIixcInNjb3BlXCI6XCJPd2FEb3dubG9hZFwifSIsIm5iZiI6MTU1OTI0MTY0MiwiZXhwIjoxNTU5MjQyMjQyLCJpc3MiOiIwMDAwMDAwMi0wMDAwLTBmZjEtY2UwMC0wMDAwMDAwMDAwMDBAYjRkN2VlMWYtNGZiMy00ZjA2LTkwMzctMmI1YjUyMjA0MmFiIiwiYXVkIjoiMDAwMDAwMDItMDAwMC0wZmYxLWNlMDAtMDAwMDAwMDAwMDAwL2F0dGFjaG1lbnRzLm9mZmljZS5uZXRAYjRkN2VlMWYtNGZiMy00ZjA2LTkwMzctMmI1YjUyMjA0MmFiIn0.Tnpmvffo9dA3d8RzWQ4aEjazWDvSVYbyPPEVQtAHNqK6VPLssZ948Dhxz94VWyog384ABoO75ESGUPppxJd6R1kY_r3e2YabDTPfltQDNwTXn5XEAQ-ORCivwI2xyF1xlM3gQtowbPKcVeTyyiA9OTiy8zisp5M33lvTXCHPrLsOKVWzjukG_D40fGWXaaeH78xpIuz63fU8pn_yyDucLhTeanlzxHOCqLus1l8DHyt5-waCzeJqbAMeyMDvoJzOpMYollwbVlb3rtrOi_T4oKRWL_p2lTdLpEbO3b2w2W1CF94sLkixonGpdNHYLyJ269PsK1KKR51ud8hX7ugACw&amp;animation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45" y="1009848"/>
            <a:ext cx="3881752" cy="517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599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Power Couplers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565" y="966124"/>
            <a:ext cx="3027164" cy="53816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4"/>
          </p:nvPr>
        </p:nvSpPr>
        <p:spPr>
          <a:xfrm>
            <a:off x="392327" y="966124"/>
            <a:ext cx="4148781" cy="5320923"/>
          </a:xfrm>
        </p:spPr>
        <p:txBody>
          <a:bodyPr/>
          <a:lstStyle/>
          <a:p>
            <a:r>
              <a:rPr lang="en-US" dirty="0" smtClean="0"/>
              <a:t>Delivered from SNS to </a:t>
            </a:r>
            <a:r>
              <a:rPr lang="en-US" dirty="0" err="1" smtClean="0"/>
              <a:t>JLab</a:t>
            </a:r>
            <a:r>
              <a:rPr lang="en-US" dirty="0" smtClean="0"/>
              <a:t> tested and under vacuum on a manifold</a:t>
            </a:r>
          </a:p>
          <a:p>
            <a:r>
              <a:rPr lang="en-US" dirty="0"/>
              <a:t>SNS will provide cleanroom carts for moving and shipping equipment (manifolds, shipping carts, inner conductor </a:t>
            </a:r>
            <a:r>
              <a:rPr lang="en-US"/>
              <a:t>shipping </a:t>
            </a:r>
            <a:r>
              <a:rPr lang="en-US" smtClean="0"/>
              <a:t>restraints)</a:t>
            </a:r>
            <a:endParaRPr lang="en-US" dirty="0" smtClean="0"/>
          </a:p>
          <a:p>
            <a:pPr lvl="1"/>
            <a:r>
              <a:rPr lang="en-US" dirty="0" smtClean="0"/>
              <a:t>Delivery will be in time for string assembly</a:t>
            </a:r>
            <a:endParaRPr lang="en-US" dirty="0"/>
          </a:p>
          <a:p>
            <a:r>
              <a:rPr lang="en-US" dirty="0" smtClean="0"/>
              <a:t>At </a:t>
            </a:r>
            <a:r>
              <a:rPr lang="en-US" dirty="0" err="1" smtClean="0"/>
              <a:t>JLab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Clean outside of assembly for entry into clean room</a:t>
            </a:r>
          </a:p>
          <a:p>
            <a:pPr lvl="1"/>
            <a:r>
              <a:rPr lang="en-US" dirty="0" smtClean="0"/>
              <a:t>Leak check</a:t>
            </a:r>
          </a:p>
          <a:p>
            <a:pPr lvl="1"/>
            <a:r>
              <a:rPr lang="en-US" dirty="0" smtClean="0"/>
              <a:t>Inspect seal surfaces for scratches</a:t>
            </a:r>
          </a:p>
        </p:txBody>
      </p:sp>
    </p:spTree>
    <p:extLst>
      <p:ext uri="{BB962C8B-B14F-4D97-AF65-F5344CB8AC3E}">
        <p14:creationId xmlns:p14="http://schemas.microsoft.com/office/powerpoint/2010/main" val="214923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Beamline Bellows Design and Installation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8918" y="951876"/>
            <a:ext cx="4904213" cy="3054436"/>
          </a:xfrm>
        </p:spPr>
        <p:txBody>
          <a:bodyPr>
            <a:normAutofit/>
          </a:bodyPr>
          <a:lstStyle/>
          <a:p>
            <a:r>
              <a:rPr lang="en-US" dirty="0" smtClean="0"/>
              <a:t>Beamline </a:t>
            </a:r>
            <a:r>
              <a:rPr lang="en-US" dirty="0"/>
              <a:t>bellows will be installed with cavity </a:t>
            </a:r>
            <a:r>
              <a:rPr lang="en-US" dirty="0" smtClean="0"/>
              <a:t>supported vertically </a:t>
            </a:r>
            <a:r>
              <a:rPr lang="en-US" dirty="0"/>
              <a:t>on </a:t>
            </a:r>
            <a:r>
              <a:rPr lang="en-US" dirty="0" err="1" smtClean="0"/>
              <a:t>BackTech</a:t>
            </a:r>
            <a:endParaRPr lang="en-US" dirty="0" smtClean="0"/>
          </a:p>
          <a:p>
            <a:r>
              <a:rPr lang="en-US" dirty="0" smtClean="0"/>
              <a:t>Design </a:t>
            </a:r>
            <a:r>
              <a:rPr lang="en-US" dirty="0"/>
              <a:t>changes – flats &amp; bolt </a:t>
            </a:r>
            <a:r>
              <a:rPr lang="en-US" dirty="0" smtClean="0"/>
              <a:t>holes </a:t>
            </a:r>
            <a:r>
              <a:rPr lang="en-US" dirty="0" smtClean="0"/>
              <a:t>added </a:t>
            </a:r>
            <a:r>
              <a:rPr lang="en-US" dirty="0"/>
              <a:t>for restraints, </a:t>
            </a:r>
            <a:r>
              <a:rPr lang="en-US" dirty="0" smtClean="0"/>
              <a:t>clearance </a:t>
            </a:r>
            <a:r>
              <a:rPr lang="en-US" dirty="0" smtClean="0"/>
              <a:t>of lip on flange increased for </a:t>
            </a:r>
            <a:r>
              <a:rPr lang="en-US" dirty="0" smtClean="0"/>
              <a:t>ease of installation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pPr marL="285750" indent="-285750"/>
            <a:endParaRPr lang="en-US" dirty="0"/>
          </a:p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689" y="751844"/>
            <a:ext cx="2796770" cy="57154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59" y="3760810"/>
            <a:ext cx="2940448" cy="278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2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FPC Installation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idx="1"/>
          </p:nvPr>
        </p:nvSpPr>
        <p:spPr>
          <a:xfrm>
            <a:off x="308919" y="951876"/>
            <a:ext cx="4210530" cy="5515460"/>
          </a:xfrm>
          <a:noFill/>
        </p:spPr>
        <p:txBody>
          <a:bodyPr>
            <a:normAutofit/>
          </a:bodyPr>
          <a:lstStyle/>
          <a:p>
            <a:pPr marL="285750" indent="-285750"/>
            <a:r>
              <a:rPr lang="en-US" dirty="0" smtClean="0">
                <a:latin typeface="Arial" panose="020B0604020202020204" pitchFamily="34" charset="0"/>
              </a:rPr>
              <a:t>Dedicated rail with lollipops for cavity/coupler assembly </a:t>
            </a:r>
            <a:r>
              <a:rPr lang="en-US" dirty="0" smtClean="0">
                <a:latin typeface="Arial" panose="020B0604020202020204" pitchFamily="34" charset="0"/>
              </a:rPr>
              <a:t>to </a:t>
            </a:r>
            <a:r>
              <a:rPr lang="en-US" dirty="0" smtClean="0">
                <a:latin typeface="Arial" panose="020B0604020202020204" pitchFamily="34" charset="0"/>
              </a:rPr>
              <a:t>ensure stability during </a:t>
            </a:r>
            <a:r>
              <a:rPr lang="en-US" dirty="0" smtClean="0">
                <a:latin typeface="Arial" panose="020B0604020202020204" pitchFamily="34" charset="0"/>
              </a:rPr>
              <a:t>assembly</a:t>
            </a:r>
          </a:p>
          <a:p>
            <a:pPr marL="285750" indent="-285750"/>
            <a:r>
              <a:rPr lang="en-US" dirty="0" err="1"/>
              <a:t>BackTech</a:t>
            </a:r>
            <a:r>
              <a:rPr lang="en-US" dirty="0"/>
              <a:t> lift tooling (likely secured to rail for stability) to be used for coupler alignment and </a:t>
            </a:r>
            <a:r>
              <a:rPr lang="en-US" dirty="0" smtClean="0"/>
              <a:t>installation</a:t>
            </a:r>
            <a:endParaRPr lang="en-US" dirty="0">
              <a:latin typeface="Arial" panose="020B0604020202020204" pitchFamily="34" charset="0"/>
            </a:endParaRPr>
          </a:p>
          <a:p>
            <a:pPr marL="285750" indent="-285750"/>
            <a:r>
              <a:rPr lang="en-US" dirty="0">
                <a:latin typeface="Arial" panose="020B0604020202020204" pitchFamily="34" charset="0"/>
              </a:rPr>
              <a:t>Covers with alignment features to be used for coupler alignment to cavity </a:t>
            </a:r>
            <a:r>
              <a:rPr lang="en-US" dirty="0" smtClean="0">
                <a:latin typeface="Arial" panose="020B0604020202020204" pitchFamily="34" charset="0"/>
              </a:rPr>
              <a:t>port</a:t>
            </a:r>
          </a:p>
          <a:p>
            <a:pPr marL="285750" indent="-285750"/>
            <a:r>
              <a:rPr lang="en-US" dirty="0"/>
              <a:t>Seal surfaces on flanges get final visual </a:t>
            </a:r>
            <a:r>
              <a:rPr lang="en-US" dirty="0" smtClean="0"/>
              <a:t>inspection</a:t>
            </a:r>
            <a:endParaRPr lang="en-US" dirty="0" smtClean="0">
              <a:latin typeface="Arial" panose="020B0604020202020204" pitchFamily="34" charset="0"/>
            </a:endParaRPr>
          </a:p>
          <a:p>
            <a:pPr marL="285750" indent="-285750"/>
            <a:endParaRPr lang="en-US" dirty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915" y="1372236"/>
            <a:ext cx="4623510" cy="467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59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6"/>
          <a:stretch/>
        </p:blipFill>
        <p:spPr>
          <a:xfrm>
            <a:off x="462455" y="2060028"/>
            <a:ext cx="8309276" cy="320564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 Cavity onto </a:t>
            </a:r>
            <a:r>
              <a:rPr lang="en-US" dirty="0" smtClean="0"/>
              <a:t>Lollipops on Assembly Rail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72895" y="810133"/>
            <a:ext cx="3900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Reference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flange with dial indicators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457825" y="1601289"/>
            <a:ext cx="158504" cy="1310284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09737" y="5338758"/>
            <a:ext cx="5663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Adjust tooling for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beamline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flange alignment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619214" y="4463512"/>
            <a:ext cx="999641" cy="927606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6489" y="826584"/>
            <a:ext cx="40346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Roll fixed by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V-block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counterbored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hole on cavity flange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717504" y="1565682"/>
            <a:ext cx="1740321" cy="1345891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750979" y="4929353"/>
            <a:ext cx="319559" cy="840292"/>
          </a:xfrm>
          <a:prstGeom prst="straightConnector1">
            <a:avLst/>
          </a:prstGeom>
          <a:ln w="222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00274" y="5735063"/>
            <a:ext cx="55715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Tooling removed after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beamline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assembled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723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</TotalTime>
  <Words>1165</Words>
  <Application>Microsoft Office PowerPoint</Application>
  <PresentationFormat>On-screen Show (4:3)</PresentationFormat>
  <Paragraphs>187</Paragraphs>
  <Slides>30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.PingFangSC-Regular</vt:lpstr>
      <vt:lpstr>Arial</vt:lpstr>
      <vt:lpstr>Calibri</vt:lpstr>
      <vt:lpstr>PingFangSC-Regular</vt:lpstr>
      <vt:lpstr>Office Theme</vt:lpstr>
      <vt:lpstr>Presentation</vt:lpstr>
      <vt:lpstr>SNS PPU CRYOMODULE FDR</vt:lpstr>
      <vt:lpstr>Outline</vt:lpstr>
      <vt:lpstr>Cavities</vt:lpstr>
      <vt:lpstr>Cavity Handling Tooling</vt:lpstr>
      <vt:lpstr>Cavity VTA Testing</vt:lpstr>
      <vt:lpstr>Fundamental Power Couplers</vt:lpstr>
      <vt:lpstr>Beamline Bellows Design and Installation </vt:lpstr>
      <vt:lpstr>FPC Installation</vt:lpstr>
      <vt:lpstr>Move Cavity onto Lollipops on Assembly Rail</vt:lpstr>
      <vt:lpstr>Cavity/Bellows Support During Assembly</vt:lpstr>
      <vt:lpstr>Return Warm-to-Cold Design</vt:lpstr>
      <vt:lpstr>Return Warm-to-Cold Beampipe Assembly</vt:lpstr>
      <vt:lpstr>Supply Warm-to-Cold Design</vt:lpstr>
      <vt:lpstr>Supply Warm-to-Cold Beamline Assembly</vt:lpstr>
      <vt:lpstr>Assembly</vt:lpstr>
      <vt:lpstr>Roll Out of Cleanroom</vt:lpstr>
      <vt:lpstr>Tooling Status</vt:lpstr>
      <vt:lpstr>Cavity String Assembly Status</vt:lpstr>
      <vt:lpstr>Conclusions</vt:lpstr>
      <vt:lpstr>PowerPoint Presentation</vt:lpstr>
      <vt:lpstr>Move Cavity onto Lollipops</vt:lpstr>
      <vt:lpstr>Install Beamline Bellows</vt:lpstr>
      <vt:lpstr>Valve Installation</vt:lpstr>
      <vt:lpstr>High Pressure Rinse</vt:lpstr>
      <vt:lpstr>Preparation for String Assembly</vt:lpstr>
      <vt:lpstr>JLab Inventory Program</vt:lpstr>
      <vt:lpstr>Slow Pump Down and Leak Check</vt:lpstr>
      <vt:lpstr>Improved Cleanroom Tooling and Procedures</vt:lpstr>
      <vt:lpstr>Clean Room Tooling</vt:lpstr>
      <vt:lpstr>Back-up slides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Wiseman</dc:creator>
  <cp:lastModifiedBy>Katherine Wilson</cp:lastModifiedBy>
  <cp:revision>85</cp:revision>
  <cp:lastPrinted>2019-02-01T19:06:16Z</cp:lastPrinted>
  <dcterms:created xsi:type="dcterms:W3CDTF">2018-02-23T14:29:02Z</dcterms:created>
  <dcterms:modified xsi:type="dcterms:W3CDTF">2019-06-10T03:42:39Z</dcterms:modified>
</cp:coreProperties>
</file>