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8" r:id="rId4"/>
    <p:sldId id="269" r:id="rId5"/>
    <p:sldId id="270" r:id="rId6"/>
    <p:sldId id="276" r:id="rId7"/>
    <p:sldId id="283" r:id="rId8"/>
    <p:sldId id="284" r:id="rId9"/>
    <p:sldId id="285" r:id="rId10"/>
    <p:sldId id="272" r:id="rId11"/>
    <p:sldId id="274" r:id="rId12"/>
    <p:sldId id="277" r:id="rId13"/>
    <p:sldId id="278" r:id="rId14"/>
    <p:sldId id="279" r:id="rId15"/>
    <p:sldId id="280" r:id="rId16"/>
    <p:sldId id="281" r:id="rId17"/>
    <p:sldId id="267" r:id="rId18"/>
    <p:sldId id="282" r:id="rId19"/>
    <p:sldId id="271" r:id="rId20"/>
    <p:sldId id="273" r:id="rId21"/>
    <p:sldId id="275" r:id="rId2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408" autoAdjust="0"/>
  </p:normalViewPr>
  <p:slideViewPr>
    <p:cSldViewPr snapToGrid="0" snapToObjects="1">
      <p:cViewPr varScale="1">
        <p:scale>
          <a:sx n="69" d="100"/>
          <a:sy n="69" d="100"/>
        </p:scale>
        <p:origin x="1148" y="4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3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</a:t>
            </a:r>
            <a:r>
              <a:rPr lang="en-US" sz="4000"/>
              <a:t>CRYOMODULE </a:t>
            </a:r>
            <a:r>
              <a:rPr lang="en-US" sz="4000" dirty="0"/>
              <a:t>F</a:t>
            </a:r>
            <a:r>
              <a:rPr lang="en-US" sz="4000" smtClean="0"/>
              <a:t>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SNS PPU Helium Vessel Design and Assembly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3442"/>
          <a:stretch>
            <a:fillRect/>
          </a:stretch>
        </p:blipFill>
        <p:spPr>
          <a:xfrm>
            <a:off x="4257306" y="1725953"/>
            <a:ext cx="4630964" cy="38216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Katherine Wilson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3252639" cy="365125"/>
          </a:xfrm>
        </p:spPr>
        <p:txBody>
          <a:bodyPr/>
          <a:lstStyle/>
          <a:p>
            <a:r>
              <a:rPr lang="en-US" sz="1600" b="1" smtClean="0"/>
              <a:t>June 10, 2019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Vessel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Heads and shell welded to each other and cavity at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7779" y="2115843"/>
            <a:ext cx="495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Heads and shell welded with BPVC-compliant double bevel butt welds with backing straps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57906" y="2762174"/>
            <a:ext cx="651639" cy="56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29048" y="2762174"/>
            <a:ext cx="956442" cy="56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6732" y="3252702"/>
            <a:ext cx="16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welded to cavity at bellows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481" y="2773768"/>
            <a:ext cx="2009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Non-BPVC-compliant fillet weld between head and cavity qualified by calculations and experience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60" y="3153299"/>
            <a:ext cx="5578524" cy="30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Nitronic</a:t>
            </a:r>
            <a:r>
              <a:rPr lang="en-US" dirty="0" smtClean="0"/>
              <a:t> Rod Attachment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Welds were confirmed to have a comfortable factor of safety for </a:t>
            </a:r>
            <a:r>
              <a:rPr lang="en-US" dirty="0" err="1" smtClean="0"/>
              <a:t>nitronic</a:t>
            </a:r>
            <a:r>
              <a:rPr lang="en-US" dirty="0" smtClean="0"/>
              <a:t> rod pre-loads</a:t>
            </a:r>
          </a:p>
          <a:p>
            <a:r>
              <a:rPr lang="en-US" dirty="0" smtClean="0"/>
              <a:t>Shipping loads were analyzed in detail during original SNS and this analysis was not repeated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38" y="2429436"/>
            <a:ext cx="5524495" cy="37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523057" cy="53816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development required to avoid detuning the cavity</a:t>
            </a:r>
          </a:p>
          <a:p>
            <a:r>
              <a:rPr lang="en-US" dirty="0" smtClean="0"/>
              <a:t>Legacy helium vessel components available from SNS will be used for practice</a:t>
            </a:r>
          </a:p>
          <a:p>
            <a:r>
              <a:rPr lang="en-US" dirty="0" smtClean="0"/>
              <a:t>First few cavities will be tested bare and dressed to confirm process</a:t>
            </a:r>
          </a:p>
          <a:p>
            <a:r>
              <a:rPr lang="en-US" dirty="0" smtClean="0"/>
              <a:t>Cavity will be measured and shell trimmed to fit</a:t>
            </a:r>
          </a:p>
          <a:p>
            <a:r>
              <a:rPr lang="en-US" dirty="0" smtClean="0"/>
              <a:t>Cavity, two heads, shell will be welded.  Small amount of adjustability is available.</a:t>
            </a:r>
          </a:p>
          <a:p>
            <a:r>
              <a:rPr lang="en-US" dirty="0" smtClean="0"/>
              <a:t>Welding procedures will be developed </a:t>
            </a:r>
            <a:r>
              <a:rPr lang="en-US" dirty="0" smtClean="0"/>
              <a:t>and tooling verified before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31" y="1305894"/>
            <a:ext cx="3332126" cy="44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plans to adapt horizontal set-up and welding</a:t>
            </a:r>
            <a:endParaRPr lang="en-US" dirty="0"/>
          </a:p>
          <a:p>
            <a:r>
              <a:rPr lang="en-US" dirty="0" smtClean="0"/>
              <a:t>Each head assembly will arrive welded together (dished head, inlet &amp; outlet pipes, stiffener).</a:t>
            </a:r>
          </a:p>
          <a:p>
            <a:r>
              <a:rPr lang="en-US" dirty="0" smtClean="0"/>
              <a:t>Cavity support blocks that attach to spider are welded inside HV to match cavity dimensions</a:t>
            </a:r>
          </a:p>
          <a:p>
            <a:r>
              <a:rPr lang="en-US" dirty="0" smtClean="0"/>
              <a:t>Two options:</a:t>
            </a:r>
          </a:p>
          <a:p>
            <a:pPr lvl="1"/>
            <a:r>
              <a:rPr lang="en-US" dirty="0" smtClean="0"/>
              <a:t>Pre-weld FPC end head to shell – reduces detuning of cavity due to weld shrinkage</a:t>
            </a:r>
          </a:p>
          <a:p>
            <a:pPr lvl="1"/>
            <a:r>
              <a:rPr lang="en-US" dirty="0" smtClean="0"/>
              <a:t>Weld both heads to shell at the same time – reduces the number of weld set-ups </a:t>
            </a:r>
          </a:p>
          <a:p>
            <a:r>
              <a:rPr lang="en-US" dirty="0" smtClean="0"/>
              <a:t>Cavity is installed horizontally into shell/FPC end head </a:t>
            </a:r>
            <a:r>
              <a:rPr lang="en-US" dirty="0" err="1" smtClean="0"/>
              <a:t>assy</a:t>
            </a:r>
            <a:endParaRPr lang="en-US" dirty="0" smtClean="0"/>
          </a:p>
          <a:p>
            <a:pPr lvl="1"/>
            <a:r>
              <a:rPr lang="en-US" dirty="0" smtClean="0"/>
              <a:t>Instrumentation is attached and wiring is fed out</a:t>
            </a:r>
          </a:p>
          <a:p>
            <a:pPr lvl="1"/>
            <a:r>
              <a:rPr lang="en-US" dirty="0" smtClean="0"/>
              <a:t>“Spider” is attached</a:t>
            </a:r>
          </a:p>
          <a:p>
            <a:r>
              <a:rPr lang="en-US" dirty="0" smtClean="0"/>
              <a:t>FPC end dish welded to cavity </a:t>
            </a:r>
            <a:r>
              <a:rPr lang="en-US" dirty="0" err="1" smtClean="0"/>
              <a:t>NbTi</a:t>
            </a:r>
            <a:endParaRPr lang="en-US" dirty="0" smtClean="0"/>
          </a:p>
          <a:p>
            <a:r>
              <a:rPr lang="en-US" dirty="0" smtClean="0"/>
              <a:t>Probe end dish installed and welded to shell and cavity</a:t>
            </a:r>
          </a:p>
          <a:p>
            <a:r>
              <a:rPr lang="en-US" dirty="0" smtClean="0"/>
              <a:t>Details of procedures being 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3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Helium vessels needed before cavities, summer </a:t>
            </a:r>
            <a:r>
              <a:rPr lang="en-US" dirty="0" smtClean="0"/>
              <a:t>2020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Lead time ~ 30 </a:t>
            </a:r>
            <a:r>
              <a:rPr lang="en-US" dirty="0" smtClean="0"/>
              <a:t>weeks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Weld process will be developed on qualification parts in parallel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Build to print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Bellows and explosion-bonded joints purchased by HV vendor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Explosion-bonded joints to be a directed source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CMTRs and traceability requested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Certified welders and inspectors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Vendor to perform QC (cold shock, leak </a:t>
            </a:r>
            <a:r>
              <a:rPr lang="en-US" dirty="0" smtClean="0"/>
              <a:t>check,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6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Drawings are 90% complete; need to be finalized</a:t>
            </a:r>
          </a:p>
          <a:p>
            <a:r>
              <a:rPr lang="en-US" dirty="0" smtClean="0"/>
              <a:t>SOW is complete and signed</a:t>
            </a:r>
          </a:p>
          <a:p>
            <a:r>
              <a:rPr lang="en-US" dirty="0"/>
              <a:t>Procurement plan </a:t>
            </a:r>
            <a:r>
              <a:rPr lang="en-US" dirty="0" smtClean="0"/>
              <a:t>has been discussed with </a:t>
            </a:r>
            <a:r>
              <a:rPr lang="en-US" dirty="0" err="1"/>
              <a:t>JLab</a:t>
            </a:r>
            <a:r>
              <a:rPr lang="en-US" dirty="0"/>
              <a:t> procurement department</a:t>
            </a:r>
          </a:p>
          <a:p>
            <a:r>
              <a:rPr lang="en-US" dirty="0" smtClean="0"/>
              <a:t>No-fund purchase </a:t>
            </a:r>
            <a:r>
              <a:rPr lang="en-US" dirty="0" err="1" smtClean="0"/>
              <a:t>req</a:t>
            </a:r>
            <a:r>
              <a:rPr lang="en-US" dirty="0" smtClean="0"/>
              <a:t> allows procurement to solicit budgetary quotes for schedule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On track for procurement to support project schedule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07" y="3345591"/>
            <a:ext cx="4546491" cy="33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6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Codes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/>
              <a:t>“SNS PPU </a:t>
            </a:r>
            <a:r>
              <a:rPr lang="en-US" dirty="0" err="1"/>
              <a:t>Cryomodule</a:t>
            </a:r>
            <a:r>
              <a:rPr lang="en-US" dirty="0"/>
              <a:t> Pressure &amp; Vacuum Systems” </a:t>
            </a:r>
            <a:r>
              <a:rPr lang="en-US" dirty="0" smtClean="0"/>
              <a:t>Power </a:t>
            </a:r>
            <a:r>
              <a:rPr lang="en-US" dirty="0"/>
              <a:t>Point slides, by Gary Cheng, </a:t>
            </a:r>
            <a:r>
              <a:rPr lang="en-US" dirty="0" smtClean="0"/>
              <a:t>6 Nov 2018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EHSQ manual 6151 “Pressure and Vacuum Systems Safety Program”</a:t>
            </a:r>
          </a:p>
          <a:p>
            <a:pPr lvl="1"/>
            <a:r>
              <a:rPr lang="en-US" dirty="0" smtClean="0"/>
              <a:t>10CFR851, DoE “</a:t>
            </a:r>
            <a:r>
              <a:rPr lang="en-US" dirty="0"/>
              <a:t>Worker Safety and Health </a:t>
            </a:r>
            <a:r>
              <a:rPr lang="en-US" dirty="0" smtClean="0"/>
              <a:t>Program”</a:t>
            </a:r>
          </a:p>
          <a:p>
            <a:pPr lvl="1"/>
            <a:endParaRPr lang="en-US" dirty="0"/>
          </a:p>
          <a:p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Spallation Neutron Source Statement of Work PPU </a:t>
            </a:r>
            <a:r>
              <a:rPr lang="en-US" dirty="0" err="1" smtClean="0"/>
              <a:t>Cryomodule</a:t>
            </a:r>
            <a:r>
              <a:rPr lang="en-US" dirty="0" smtClean="0"/>
              <a:t> 104110000-SW0008-R00 </a:t>
            </a:r>
          </a:p>
          <a:p>
            <a:pPr lvl="1"/>
            <a:r>
              <a:rPr lang="en-US" dirty="0" smtClean="0"/>
              <a:t>Helium Vessel w/o Liquid Level Probes and Helium Vessel with Liquid Level Probes, 104110102-M8U-8200-A008 and –A009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Systems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100" dirty="0" smtClean="0"/>
              <a:t>Pressure boundary defined by SNS is vacuum vessel; however, </a:t>
            </a:r>
            <a:r>
              <a:rPr lang="en-US" sz="2100" dirty="0" err="1" smtClean="0"/>
              <a:t>JLab</a:t>
            </a:r>
            <a:r>
              <a:rPr lang="en-US" sz="2100" dirty="0" smtClean="0"/>
              <a:t> requires “</a:t>
            </a:r>
            <a:r>
              <a:rPr lang="en-US" sz="2100" dirty="0"/>
              <a:t>Every reasonable effort shall be made to design and construct pressure vessels in full compliance with the </a:t>
            </a:r>
            <a:r>
              <a:rPr lang="en-US" sz="2100" dirty="0" smtClean="0"/>
              <a:t>Code [or]…</a:t>
            </a:r>
            <a:r>
              <a:rPr lang="en-US" sz="2100" dirty="0"/>
              <a:t>to the greatest extent that is reasonably possible</a:t>
            </a:r>
            <a:r>
              <a:rPr lang="en-US" sz="2100" dirty="0" smtClean="0"/>
              <a:t>.”</a:t>
            </a:r>
          </a:p>
          <a:p>
            <a:r>
              <a:rPr lang="en-US" sz="2100" dirty="0" smtClean="0"/>
              <a:t>Design requirements developed by Gary Cheng and agreed to by SNS specify the design pressure as </a:t>
            </a:r>
            <a:r>
              <a:rPr lang="en-US" sz="2100" dirty="0"/>
              <a:t>5 </a:t>
            </a:r>
            <a:r>
              <a:rPr lang="en-US" sz="2100" dirty="0" err="1"/>
              <a:t>atm</a:t>
            </a:r>
            <a:r>
              <a:rPr lang="en-US" sz="2100" dirty="0"/>
              <a:t>/75 </a:t>
            </a:r>
            <a:r>
              <a:rPr lang="en-US" sz="2100" dirty="0" err="1"/>
              <a:t>psia</a:t>
            </a:r>
            <a:r>
              <a:rPr lang="en-US" sz="2100" dirty="0"/>
              <a:t> internal @ 2K, 2.2 </a:t>
            </a:r>
            <a:r>
              <a:rPr lang="en-US" sz="2100" dirty="0" err="1"/>
              <a:t>atm</a:t>
            </a:r>
            <a:r>
              <a:rPr lang="en-US" sz="2100" dirty="0"/>
              <a:t>/33 </a:t>
            </a:r>
            <a:r>
              <a:rPr lang="en-US" sz="2100" dirty="0" err="1"/>
              <a:t>psia</a:t>
            </a:r>
            <a:r>
              <a:rPr lang="en-US" sz="2100" dirty="0"/>
              <a:t> internal and 45 </a:t>
            </a:r>
            <a:r>
              <a:rPr lang="en-US" sz="2100" dirty="0" err="1"/>
              <a:t>psia</a:t>
            </a:r>
            <a:r>
              <a:rPr lang="en-US" sz="2100" dirty="0"/>
              <a:t> external @ 300K</a:t>
            </a:r>
          </a:p>
          <a:p>
            <a:r>
              <a:rPr lang="en-US" sz="2100" dirty="0" smtClean="0"/>
              <a:t>10CFR851 provides a limited exemption to BPVC</a:t>
            </a:r>
          </a:p>
          <a:p>
            <a:pPr marL="457200" lvl="1" indent="0">
              <a:buNone/>
            </a:pPr>
            <a:r>
              <a:rPr lang="en-US" i="1" dirty="0"/>
              <a:t>When national consensus codes are not applicable (because of pressure range, vessel geometry, use of special materials, etc.), contractors must implement measures to provide equivalent </a:t>
            </a:r>
            <a:r>
              <a:rPr lang="en-US" i="1" dirty="0" smtClean="0"/>
              <a:t>protection…. Measures </a:t>
            </a:r>
            <a:r>
              <a:rPr lang="en-US" i="1" dirty="0"/>
              <a:t>must include the following: </a:t>
            </a:r>
            <a:endParaRPr lang="en-US" i="1" dirty="0" smtClean="0"/>
          </a:p>
          <a:p>
            <a:pPr marL="914400" lvl="1" indent="-457200">
              <a:buAutoNum type="arabicParenBoth"/>
            </a:pPr>
            <a:r>
              <a:rPr lang="en-US" i="1" dirty="0" smtClean="0"/>
              <a:t>Design </a:t>
            </a:r>
            <a:r>
              <a:rPr lang="en-US" i="1" dirty="0"/>
              <a:t>drawings, sketches, and </a:t>
            </a:r>
            <a:r>
              <a:rPr lang="en-US" i="1" dirty="0" smtClean="0"/>
              <a:t>calculations….</a:t>
            </a:r>
          </a:p>
          <a:p>
            <a:pPr marL="914400" lvl="1" indent="-457200">
              <a:buAutoNum type="arabicParenBoth"/>
            </a:pPr>
            <a:r>
              <a:rPr lang="en-US" i="1" dirty="0" smtClean="0"/>
              <a:t>Qualified </a:t>
            </a:r>
            <a:r>
              <a:rPr lang="en-US" i="1" dirty="0"/>
              <a:t>personnel must be used to perform examinations and inspections of materials, in-process fabrications, nondestructive tests, and acceptance </a:t>
            </a:r>
            <a:r>
              <a:rPr lang="en-US" i="1" dirty="0" smtClean="0"/>
              <a:t>test.</a:t>
            </a:r>
          </a:p>
          <a:p>
            <a:pPr marL="914400" lvl="1" indent="-457200">
              <a:buAutoNum type="arabicParenBoth"/>
            </a:pPr>
            <a:r>
              <a:rPr lang="en-US" i="1" dirty="0" smtClean="0"/>
              <a:t>Documentation</a:t>
            </a:r>
            <a:r>
              <a:rPr lang="en-US" i="1" dirty="0"/>
              <a:t>, traceability, and accountability must be maintained for each unique pressure vessel or </a:t>
            </a:r>
            <a:r>
              <a:rPr lang="en-US" i="1" dirty="0" smtClean="0"/>
              <a:t>system…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5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3989294"/>
            <a:ext cx="8464378" cy="2358454"/>
          </a:xfrm>
        </p:spPr>
        <p:txBody>
          <a:bodyPr>
            <a:normAutofit/>
          </a:bodyPr>
          <a:lstStyle/>
          <a:p>
            <a:r>
              <a:rPr lang="en-US" dirty="0" smtClean="0"/>
              <a:t>Helium vessel consists of shell and </a:t>
            </a:r>
            <a:r>
              <a:rPr lang="en-US" dirty="0" err="1" smtClean="0"/>
              <a:t>torispherical</a:t>
            </a:r>
            <a:r>
              <a:rPr lang="en-US" dirty="0" smtClean="0"/>
              <a:t> heads</a:t>
            </a:r>
          </a:p>
          <a:p>
            <a:r>
              <a:rPr lang="en-US" dirty="0" smtClean="0"/>
              <a:t>Anticipate that HV will arrive from vendor in 3 pieces:  backing straps already tacked to heads, explosion-bonded joints attached, bellows attached to one head </a:t>
            </a:r>
          </a:p>
          <a:p>
            <a:r>
              <a:rPr lang="en-US" dirty="0" smtClean="0"/>
              <a:t>Shell will be trimmed to fit</a:t>
            </a:r>
          </a:p>
          <a:p>
            <a:r>
              <a:rPr lang="en-US" dirty="0" smtClean="0"/>
              <a:t>Instrumentation covered in instrumentation talk (M. Wiseman)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https://attachments.office.net/owa/kwilson@jlab.org/service.svc/s/GetAttachmentThumbnail?id=AAMkADk1ODM2ZDk4LWNjMWQtNDY1Ni04MTM4LThmMzkzN2RiYzY4MwBGAAAAAADmUnfBQGSzTL2vrJpVVklQBwD1lbTmRje4SpXOlGz58dNSAAAAAAEMAAD1lbTmRje4SpXOlGz58dNSAACcRi5xAAABEgAQALM%2BQpIdmGVOryU9WfwYVDM%3D&amp;thumbnailType=2&amp;owa=outlook.office365.com&amp;scriptVer=2019021101.03&amp;X-OWA-CANARY=Nz9-5ZJp7Ei2ZGz4p-yPcKC5A7TSldYYw6TgqgJoep7xMQyuNPMwkeS0-_s2uGX2rrJhseYY4QI.&amp;token=eyJhbGciOiJSUzI1NiIsImtpZCI6IjA2MDBGOUY2NzQ2MjA3MzdFNzM0MDRFMjg3QzQ1QTgxOENCN0NFQjgiLCJ4NXQiOiJCZ0Q1OW5SaUJ6Zm5OQVRpaDhSYWdZeTN6cmciLCJ0eXAiOiJKV1QifQ.eyJ2ZXIiOiJFeGNoYW5nZS5DYWxsYmFjay5WMSIsImFwcGN0eHNlbmRlciI6Ik93YURvd25sb2FkQGI0ZDdlZTFmLTRmYjMtNGYwNi05MDM3LTJiNWI1MjIwNDJhYiIsImFwcGN0eCI6IntcIm1zZXhjaHByb3RcIjpcIm93YVwiLFwicHJpbWFyeXNpZFwiOlwiUy0xLTUtMjEtMjk1ODkwNjA3MC0zNjkwNDg3ODMzLTI3MzMzNDQ2MzEtNDc5MTMzMlwiLFwicHVpZFwiOlwiMTE1Mzc2NTkzMjQxNjgzMTcwNFwiLFwib2lkXCI6XCI1NTA2MjA0Yi0wOTNlLTRlM2QtOTI3NC01MTllMWY0NTg4MzlcIixcInNjb3BlXCI6XCJPd2FEb3dubG9hZFwifSIsIm5iZiI6MTU1MDUxNjA0OCwiZXhwIjoxNTUwNTE2NjQ4LCJpc3MiOiIwMDAwMDAwMi0wMDAwLTBmZjEtY2UwMC0wMDAwMDAwMDAwMDBAYjRkN2VlMWYtNGZiMy00ZjA2LTkwMzctMmI1YjUyMjA0MmFiIiwiYXVkIjoiMDAwMDAwMDItMDAwMC0wZmYxLWNlMDAtMDAwMDAwMDAwMDAwL2F0dGFjaG1lbnRzLm9mZmljZS5uZXRAYjRkN2VlMWYtNGZiMy00ZjA2LTkwMzctMmI1YjUyMjA0MmFiIn0.DRO7ZfZlJj5rKId59ly2dl-_XLXQgLiEKPFV91esFg0wSNsK5IQ2ScdsZ7sRQoRAOd187u8eGJcZidmPlcqYpSMQg9amJMDWC3tGZhoT8Rn90nVKMSqodXV1p7qpxmkbNfDo83B5A574bm3ILAvY_26pOhUfNgQLCwQR6sxsZGj87ZYY6Zgcq1giwXcg-f02sfBlmWrijX3Te5DDxaUxfnzWivlBJX4EFVszx4V8tAj9HKHA51FnMaj5zTOSPcpm7RXLWxjwjkdOR-VjeEozsWb29MtrEH3SLIqO2eO78zY0Vb0AF26ZMBv5nZpGBVbvD6qM-BcMAsWb5F6wcaxTz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17" y="829689"/>
            <a:ext cx="4595719" cy="32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Requirements     		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Design Overview</a:t>
            </a:r>
          </a:p>
          <a:p>
            <a:r>
              <a:rPr lang="en-US" dirty="0"/>
              <a:t>Engineering 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Interface with Other Designs    	</a:t>
            </a:r>
          </a:p>
          <a:p>
            <a:r>
              <a:rPr lang="en-US" dirty="0" smtClean="0"/>
              <a:t>Current status and updates since PDR	</a:t>
            </a:r>
          </a:p>
          <a:p>
            <a:r>
              <a:rPr lang="en-US" dirty="0" smtClean="0"/>
              <a:t>SOW &amp; Procurement Plan</a:t>
            </a:r>
          </a:p>
          <a:p>
            <a:r>
              <a:rPr lang="en-US" dirty="0" smtClean="0"/>
              <a:t>Plans to Finish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4917505" cy="53816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Shell-to-head weld modified to add backing straps per welders’ request; allows for better purging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Shell-to-head weld is now code-compliant double bevel butt joint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Head-to-bellows welds verified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Head-to-cavity weld increased size</a:t>
            </a:r>
            <a:r>
              <a:rPr lang="en-US" dirty="0" smtClean="0"/>
              <a:t>; design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https://attachments.office.net/owa/kwilson@jlab.org/service.svc/s/GetAttachmentThumbnail?id=AAMkADk1ODM2ZDk4LWNjMWQtNDY1Ni04MTM4LThmMzkzN2RiYzY4MwBGAAAAAADmUnfBQGSzTL2vrJpVVklQBwD1lbTmRje4SpXOlGz58dNSAAAAAAEMAAD1lbTmRje4SpXOlGz58dNSAACcRi5xAAABEgAQACNH8BPPpx1Ll8wz%2FQ9en9E%3D&amp;thumbnailType=2&amp;owa=outlook.office365.com&amp;scriptVer=2019021101.03&amp;X-OWA-CANARY=Nz9-5ZJp7Ei2ZGz4p-yPcKC5A7TSldYYw6TgqgJoep7xMQyuNPMwkeS0-_s2uGX2rrJhseYY4QI.&amp;token=eyJhbGciOiJSUzI1NiIsImtpZCI6IjA2MDBGOUY2NzQ2MjA3MzdFNzM0MDRFMjg3QzQ1QTgxOENCN0NFQjgiLCJ4NXQiOiJCZ0Q1OW5SaUJ6Zm5OQVRpaDhSYWdZeTN6cmciLCJ0eXAiOiJKV1QifQ.eyJ2ZXIiOiJFeGNoYW5nZS5DYWxsYmFjay5WMSIsImFwcGN0eHNlbmRlciI6Ik93YURvd25sb2FkQGI0ZDdlZTFmLTRmYjMtNGYwNi05MDM3LTJiNWI1MjIwNDJhYiIsImFwcGN0eCI6IntcIm1zZXhjaHByb3RcIjpcIm93YVwiLFwicHJpbWFyeXNpZFwiOlwiUy0xLTUtMjEtMjk1ODkwNjA3MC0zNjkwNDg3ODMzLTI3MzMzNDQ2MzEtNDc5MTMzMlwiLFwicHVpZFwiOlwiMTE1Mzc2NTkzMjQxNjgzMTcwNFwiLFwib2lkXCI6XCI1NTA2MjA0Yi0wOTNlLTRlM2QtOTI3NC01MTllMWY0NTg4MzlcIixcInNjb3BlXCI6XCJPd2FEb3dubG9hZFwifSIsIm5iZiI6MTU1MDUxNjA0OCwiZXhwIjoxNTUwNTE2NjQ4LCJpc3MiOiIwMDAwMDAwMi0wMDAwLTBmZjEtY2UwMC0wMDAwMDAwMDAwMDBAYjRkN2VlMWYtNGZiMy00ZjA2LTkwMzctMmI1YjUyMjA0MmFiIiwiYXVkIjoiMDAwMDAwMDItMDAwMC0wZmYxLWNlMDAtMDAwMDAwMDAwMDAwL2F0dGFjaG1lbnRzLm9mZmljZS5uZXRAYjRkN2VlMWYtNGZiMy00ZjA2LTkwMzctMmI1YjUyMjA0MmFiIn0.DRO7ZfZlJj5rKId59ly2dl-_XLXQgLiEKPFV91esFg0wSNsK5IQ2ScdsZ7sRQoRAOd187u8eGJcZidmPlcqYpSMQg9amJMDWC3tGZhoT8Rn90nVKMSqodXV1p7qpxmkbNfDo83B5A574bm3ILAvY_26pOhUfNgQLCwQR6sxsZGj87ZYY6Zgcq1giwXcg-f02sfBlmWrijX3Te5DDxaUxfnzWivlBJX4EFVszx4V8tAj9HKHA51FnMaj5zTOSPcpm7RXLWxjwjkdOR-VjeEozsWb29MtrEH3SLIqO2eO78zY0Vb0AF26ZMBv5nZpGBVbvD6qM-BcMAsWb5F6wcaxTzg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6364"/>
          <a:stretch/>
        </p:blipFill>
        <p:spPr bwMode="auto">
          <a:xfrm>
            <a:off x="5029200" y="808230"/>
            <a:ext cx="3968214" cy="23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BDABALDA4MChAODQ4SERATGCgaGBYWGDEjJR0oOjM9PDkzODdASFxOQERXRTc4UG1RV19iZ2hnPk1xeXBkeFxlZ2P/2wBDARESEhgVGC8aGi9jQjhCY2NjY2NjY2NjY2NjY2NjY2NjY2NjY2NjY2NjY2NjY2NjY2NjY2NjY2NjY2NjY2NjY2P/wAARCAOjBe8DASIAAhEBAxEB/8QAGwABAQEAAwEBAAAAAAAAAAAAAAEDAgQFBgf/xABNEAEAAAQCAgoMCwgDAAMBAQAAAQIDEgQRBRMhMTIzUVRxcrHRBhQWIjRBUlNzk7LBFSNCYYGRkpSio9IkNVVigqHC4UOz8DaD8URj/8QAGgEBAQEBAQEBAAAAAAAAAAAAAAECBAMFBv/EACQRAQABAwQDAQEBAQEAAAAAAAABAgMREjEyUQQUMyETcUEi/9oADAMBAAIRAxEAPwD3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AAAAAAAAAAAAAAAAAAAAAAAAAAAAAAAAAAAAAAAAAAAAAAAAAAQAAAAAAAFAAAAAAAAAAAAAAAAAAAAAAAAAAAAAAAAAAAAAAAAAAAAAAAAAAAAAAAAAAAAAAAAAAAAAAAAAAAAAAAAAAAAAAAAAAAAAAAAAAAAAAAAAAAAAAAAAAAAAAAAAAAAAAAAAABQEFAQUBBQEFAQUBBQEFAQUBBQEFAQUBBQEFAQUBBQEFAQUBBQEFAQUBBQEFAQUBBQEd6hhqE2HpzTUac00ZIRjGMsNnYdJ6WG8Fo8yHQ5784iGak7Uw3F6X2IHamG4vS+xBsObVLGWPamG4vS+xA7Uw3F6X2INg1SZY9qYbi9L7EDtTDcXpfYg2DVJl0sZQo08NGenRpyzQml2ZZYQjuoOo7+kPBJudL7UHRddic0t0oKPZpBQEFAQUBBQEFAQUBBQEFAQUBBQEFAQUBBQEFAQUBBQEFAQUBBQEFAQUBBQEFAQUBBQEFAQUBBQEFAQUBBQEFAQUBBQEFAQUBBQEFAQUBBQEFAQUBBQEFAQUBBQEFAQUBBQEFAQUBBQEFAQUBBQEFAQUBBQEFAQUBBQEFAQUBBQAAAAAAAAAAAAAAAAAAAAAAAAAAAAAAAAAAAAAAAAAAAAAAAAAAB6WG8Fo8yHQ816WG8Fo8yHQ5/I2hmpqA5WAAAAHW0h4JNzpfag6LvaQ8Em50vtQdF12OLdIA92gAAAAAAAAAAAAAAAAAAAAAAAAAAAAAAAAAAAAAAAAAAAAAAAAAAAAAAAAAAAAAAAAAAAAAAAAAAAAAAAAAAAAAAAAAAAAAAAAAAAAAAAAAAAAAAAAAAAAAAAAAAAAAAAAUBBQEFAQUBBQEFAQUBBQEFAQUBBQEFAQUBBQEFAQUBBQEFAQUBBQEFAQUBBQEFAQUBHpYbwWjzIdDzno4bwWjzIdDn8jaGamoDlYAAAAdbH+CTc6X2oOi7+P8Ejzpfag6LrscW6UFHu0goCCgIKAgoCCgIKAgoCCgIKAgoCCgIKAgoCCgIKAgoCCgIKAgoCCgIKAgoCCgIKAgoCCgIKAgoCCgIKAgoCCgIKAgoCCgIKAgoCCgIKAgoCCgIKAgoCCgIKAgoCCgIKAgoCCgIKAgoCCgIKAgoCCgIKAgoCCgIKAgoCCgIKAgoAAAAAAAAAAAAAAAAAAAAAAAAAAAAAAAAAAAAAAAAAAAAAAAAAAA9HDeC0uZDoec9HDeC0uZDoc/kbQzU1AcrAAAADr4/wAEjzpfag6LvY/wSPOl9qDouuxxbpAHu0AAAAAAAAAAAAAAAAAAAAAAAAAAAAAAAAAAAAAAAAAAAAAAAAAAAAAAAAAAAAAAAAAAAAAAAAAAAAAAAAAAAAAAAAAAAAAAAAAAAAAAAAAAAAAAAAAAAAAAAAAAAAAAAAoAAAAAAAAAAAAAAAAAAAAAAAAAAAAAAAAAAAAAAAAAAAAAAAAAD0MN4LS5kOh570MN4LS5kOhz+RtDNTUBysAAAAOvj/BJudL7UHSd3H+CTc6X2oOk67HFukAe7QAAAAAAAAAAAAAAAAAAAAAAAAAAAAAAAAAAAAAAAAAAAAAAAAAAAAAAAAAAAAAAAAAAAAAAAAAAAAAAAAAAAAAAAAAAAAAAAAAAAAAAAAAAAAAAAAAAAAAAAAAAAAAAAAAAAAAAAAAAAAAAAAAAAAAAAAAAAAAAAAAAAAAAAAAAAAAAAAAA9DDeC0uZDoee9DDeC0uZDoc/kbQzU1AcrAAAADr4/wAEm50vtQdJ3Mf4JHnS+1B03XY4t0gD3aAAAAAAAAAAAAAAAAAAAAAAAAAAAAAAAAAAAAAAAAAAAAAAAAAAAAAAAAAAAAAAAAAAAAAAAAAAAAAAAAAAAAAAAAAAAAAAAAAAAAAAAAAAAAAAAAAAAAAAAAAAAAAAAAUc9RV8iJqKvkRTVT2mXAc9RV8iJqKvkRNVPZlwHPUVfIiair5ETVT2ZcBz1FXyImoq+RE1U9mXAc9RV8iJqKvkRNVPZlwHPUVfIiair5ETVT2ZcBz1FXyImoq+RE1U9mXAc9RV8iJqKvkRNVPZlwHPUVfIiair5ETVT2ZcBz1FXyImoq+RE1U9mXAc9RV8iJqKvkRNVPZlwHPUVfIiair5ETVT2ZcBz1FXyImoq+RE1U9mXAc9RV8iJqKvkRNVPZlwHPUVfIiair5ETVT2ZcBz1FXyImoq+RE1U9mXAc9RV8iJqKvkRNVPZlwHPUVfIiair5ETVT2ZcBz1FXyImoq+RE1U9mXAc9RV8iJqKvkRNVPZlwHPUVfIiair5ETVT2ZcBzjRqQhnGSLgsTE7AAKAADlLTnn3MsYrqKvkRTVCZcHfw3gtLmQ6HT1FXyIu1RnhJQpyTSz3SywhHvIue/MTjDNTcZ66Xgn+xN1Gul4J/sTdTmZaDPXS8E/2Juo10vBP9ibqBoM9dLwT/Ym6jXS8E/2JuoGeP8Fjzpfag6btYqbW0IySSzxmjNL8mMPHBhqKvkRdVmYin9bpcBzjRqQ+RFIyTw25Y/U99ULlxDIUABQAAAAAAAAAAAAAAAAAAAAAAAAAAAAAAAAAAAAAAAAAAAAAAAAAAAAAAAAAAAAAAAAAAAAAAAAAAAAAAAAAAAAAAAAAAAAAAAAAAAAAAAAAAAAAAAAAAAAAAAAAAAHqDyu6TRPG/wAufqO6TRPG/wAufqfP0VdPJ6o8ruk0Txv8ufqO6TRPG/y5+o0VdD1R5XdJonjf5c/Ud0mieN/lz9Roq6Hqjyu6TRPG/wAufqO6TRPG/wAufqNFXQ9UeV3SaJ43+XP1HdJonjf5c/UaKuh6o8ruk0Txv8ufqO6TRPG/y5+o0VdD1R5XdJonjf5c/Ud0mieN/lz9Roq6Hqjyu6TRPG/y5+o7pNE8b/Ln6jRV0PVHld0mieN/lz9R3SaJ43+XP1GiroeqPK7pNE8b/Ln6juk0Txv8ufqNFXQ9UeV3SaJ43+XP1HdJonjf5c/UaKuh6o8ruk0Txv8ALn6juk0Txv8ALn6jRV0PVHld0mieN/lz9R3SaJ43+XP1GiroeqPK7pNE8b/Ln6juk0Txv8ufqNFXQ9UeV3SaJ43+XP1HdJonjf5c/UaKuh6o8ruk0Txv8ufqO6TRPG/y5+o0VdD1R5XdJonjf5c/Ud0mieN/lz9Roq6Hqjyu6TRPG/y5+o7pNE8b/Ln6jRV0PVHld0mieN/lz9R3SaJ43+XP1GiroeqPK7pNE8b/AC5+o7pNE8b/AC5+o0VdD1R5XdJonjf5c/Ud0mieN/lz9Roq6HqupiKGXfyQ2PHB1e6TRPG/y5+o7pNE8b/Ln6m6NdM5iF/VHX+FdG4ivLJhcRdPPtS2TQ9zsOyJzDY0o0o1Zvm8cSlSjVm+bxxd+SWEktsu08rlzT+QkySSwkltl2lBxzMsAAAAAAAAAAAAEWc1KnNtyQaCxMxsOvNhJI7maMGM+FqS7WU3I7w9IvVQuZeZGEYRyjsI9KaSWeGU0IRdephPHTj9EXvTeid2tTqjlPJNJHKaGTi9omJ2UAFAAAAAAAAAAAAAAAAAAAAAAAAAAAAAAAAAAAAAAAAAAAAAAAAAAAAAAAAAAAAAAAAAAAAAAAAAAAAAAAAAAAAAAAAAAAAAAAAAAAAAAAAAAAAAAAAAAAAAAfn4CsgAAAAAAAAAAAAAAAAAAAAAAAAAAAAAAAAAAAAAPp9DdjuDx+i6OJrVK8s892cJZoZbE0YcHzO93I6P89iftS/pdnsX/wDj+G5Z/bmes4a7lUVT+s5eB3I6P89iftS/pO5HR/nsT9qX9L3xn+lfZl4uF7GcFhcTJXp1cRGaTahNNLl0PT7Up8MzcP6VdplJZYSS2y7SgxM5AAHh9kWmMRoqfDww8lKbWQmzvhGO1lwR+d4/dfpDzOG+zN+p2OzbfcFzZ/8AF8u67dFM05mGofQd1+P8zhvszfqO6/H+Zw32Zv1Pn3KSSM88sku6mjlDOOT0/nR0uHvd1+P8zhvszfqe5ovE6Yx1KNWvJh8PTjDvM6c10fnyu2mOhuxyjgsq2LhLWr55wh8mTri95zV1U7Uwy+PxPZNpTC4ipQrUMLCpTjlNC2b9TPuvx/mcN9mb9T1uyfRHbuG7ZoSftFKGzCENmeXg5XxL2txRVGyvoO6/H+Zw32Zv1HdfpDzOG+zN+p8+N/zo6XD6Kl2YYz/lw9CaH8ucvvi3k7MY/wDJgocstX/T5WXa+lT+VHRh9lL2X4T5WGrw5MovSw2m9HYrKFPFSQmjHK2eNsf7vzsYmxT/AMTD9ThHOGcNmEVfmWGxuJwk2eHr1KXzSzbH1PZwPZZi6U0IYuSWvJ44whbN1PKqxMbJh9oOjo/SuD0jD9nqwv8AHTm2JofQ7zxmJjdHGaWWeGU0M3Vq4aMuzJsw4HcGqLlVOyxLzB3q1GFSGcNiZ0ppYyzZTQyi7KLkVNxOUAbUAAAAAAAAAAAAAAAAAAAAAAAAAAAAAAAAAAAAAAAAAAAAAAAAAAAAAAAAAAAAAAAAAAAAAAAAAAAAAAAAAAAAAAAAAAAAAAAAAAAAAAAAAAAAAAAAAAAB+fAKyAAAAAAAAAAAAAAAAAAAAAAAAAAAAAAAAAAAAAA++7F//j+G5Z/bmeq+V0J2R6NwGiqOGxNWeWrJdnCEkY7c0Yu93XaH8/P6qZwV0zqlf51z+xD3R4Xdfobz8/qpjuv0N5+f1UzOmT+VfT3R4Xdfobz8/qpjuv0N5+f1Uxpk/lX090eF3X6G8/P6qY7r9Defn9VMaZP5V9PdHhd1+hvPz+qmO6/Q3n5/VTGmT+VfTodm2+4Lmz/4vl3tdkmlsJpSfDRwc800KcJrs5ctvLqeK7bUYohMTH5IvjhyosN1DleivtuxrSvbdCGErR+OpS97NGO7l63uvzWhWqYavJWozW1JI5yxffaMx9PSOCkryZQm2p5fJm4HHet6ZzDEu4+K7KdExwuI7coy/EVY99CENxN/t9qyxFCnisPPQrS3U55bZoPO3XpnJD8wHd0ro+fRuOnoTZxk26c0flSuk74nMZaSXa+lUl2vpVVABAAFlmjLNCaWMYRhswjDxPd0d2UYvDZSYr9pp8Md3D6fH9LwRmqmKtx+m4TF0MbRhVw1SWeX5o7MOVu/NcDj8TgK2tw1SMsfHDxTcsH2uiNN4fSctm9V4Q2ac0dvk4XJXamn9hmYeq4VaUtWGzt+KLmPKJmP2EedUpzU5spnF6FSnCpLlHb8TozSxkmym23ZbuaobicuIo9WkFAQUBBQEFAQUBBQEFAQUBBQEFAQUBBQEFAQUBBQEFAQUBBQEFAQUBBQEFAQUBBQEFAQUBBQEFAQUBBQEFAQUBBQEFAQUBBQEFAQUBBQEFAQUBBQEFAQUBBQEFAQUBBQEFAQUBBQEFAQUBBQEFAQUBBQH56ArIAAAAAAAAAAAAAAAAAAAAAAAAAAAAAAAAAAAAADpYjfYs2mI32LNz1bvrWeEIAj0AAAAAAdvC7luwwu5bvenZ8q9zkWG6hyosN1Dlaebd3tDaRm0ZjoTxjHUz97Vhl4uH6HScUmImMSj9Kp1JKtOWpTmhNJPDOWaHjg5vlOxfS0adSGArzd5NvMeCPkvq3BXRNM4ZebpvRkmlMFNJlDXybNKaPijwckXwFSnPSqTU6kkZZ5Y5TSx8T9RfM9leiNZJHSFCELpIfGy+VDyvoelm5idMkS+Ql2vpVJdr6VdjYAIAAAAqwjGWaE0sYwjDZhGHiRQfa9j2nIY+SGGxM2WJlhsR85Dre6/MKVSelUlqU5oyzyxzhNDxPudB6Zk0lSsqRhLiZId9L5Xzwcd23j9hmYesyr0tbLsbqG01HjEzTOYSHmxhGEcojs4qn/AMkPpdZ30Vaoy9IAG1BYQjNHKEMyeWaSMITQyjHaZzCZQBVAAAAAAAAAAAAAAAAAAAAAAAAAAAAAAAAAAAAAAAAAAAAAAAAAAAAAAAAAAAAAAAAAAAAAAAAAAAAAAAAAAAAAAAAAAAAAAAAAAAAAAAAAAAAfnoCsgAAAAAAAAAAAAAAAAAAAAAAAAAAAAAAAAAAAAAOliN9izaYjfYs3PVu+tZ4QgCPQAAAAAB28LuW7DC7lu96dnyr3ORYbE0vLBFhty86DTzdhHKKCJswjnLGMIw2ow8T7bQGlPhHCW1Zv2ilsTw8r+Z8S2wWKqYHF08TS3UkdrPdQ4Hnco1Qj9Dq1ZKNOapVnlkkl25povj9M9ktTFSzUMFdTox2Jp47qbqg8zSelcTpSrdWmypwj3lOG1K6kJWLdmI/ZMM4bGwrnNLnLsbcHB7tAAgAAADkqKBBth60+HryVqUbZ5I3Qiyg5QMZ/B+i4DF08fhJMRS2ptuHBHgdl8V2O6R7SxkKVSPxNaOUf5Y+KL7VwXKNNTKRhnCMI+N0asmrnjK77HEyRnp3S7qXZgtqvTOCJdaSlPPuYfS3kwsIbuOfI2pzwnpyzw2poZuS1XqpMpLLLLDvYZMcXJdRjN45O+bm284qmJymXmixl1c80nkx2OTxDvicxl6QgoqoKAgoCCgIKAgoCCgIKAgoCCgIKAgoCCgIKAgoCCgIKAgoCCgIKAgoCCgIKAgoCCgIKAgoCCgIKAgoCCgIKAgoCCgIKAgoCCgIKAgoCCgIKAgoCCgIKAgoCCgIKAgoCCgIKAgoCCgIKAgoD88AVkAAAAAAAAAAAAAAAAAAAAAAAAAAAAAAAAAAAAAB0sRvsWbTEb7Fm56t31rPCEAR6AAAAAAO3hdy3YYXct3vTs+Ve5yLDdS86CLDdS86HS083ZIgIiKgM4y5T/NFyhBZpboZLJG6Hzw2wWEGNSW2b5ouxkTyXy5RB1A+aO3AAVFARQFgsEg5AsHKCQcoAsH2nY5j+3NHwkqTZ1aMbZvnh4ovjIO9oXHfB+OlqzZ6ubOWeHzPO7RqpSX3gkIwjDOGzBXAyxo/F1J6Xi3UvJ/8ArZlVhbGWpD5O3yeP/wB8zVZ/f0AeTjuyLR+DulhU11SHyaez/faIpmdjDuYuXKaWpw97H3MHzGO7KMZidihLJQk8ndRj9L6PD1pMRQp1qcc5Z5c4O23TNMYluGgD0aAAAAAAAAAAAAAAAAAAAAAAAAAAAAAAAAAAAAAAAAAAAAAAAAAAAAAAAAAAAAAAAAAAAAAAAAAAAAAAAAAAAAAAAAAAAAAAAAAAAAAAAAAAfngCsgAAAAAAAAAAAAAAAAAAAAAAAAAAAAAAAAAAAAAOliN9izaYjfYs3PVu+tZ4QgCPQAAAAAB28LuW7DC7lu96dnyr3OQFhszQhnCGccs4tPNtTnuhs7cHOL6LDdi9KGDmjVrXYiaXvZpY97LH3vBr0Z8PWno1YZTyRyjBUZxRRBxTO2bPxR23JIwBrkuThRmzhbHbg1yB18TT+XD6XXejGWE0Mo7MIuhUkjTnjJH6AcVRQAUFgsEg5QBYOUHGDnAFgS7X0rBJdqPKD6jQWksZiMP2tSpUJ5qEsIZ1asZYxh4tqWPI9XWaU4tg/vE36HxujMZ2hpCjiYx7yWNtTmR2+v6H0/dNonjE3qpupyXKJir8hl279J8Wwf3ib9DjPNpTVRlpYfByz5bEZq880IfRY6/dNonjE3qpuo7ptE8Ym9VN1PPTV0PMxuhdPY/wnGYeaXyYTzQl+qErqdyOkfO4X7c36Xvd02iuMTeqm6jum0Txib1U3U3FVyNoP14PcjpHzuF+3N+l6+jdG6TwOFhQjLhKsJYxjLHXTS5Z/wBDfum0Vxib1U3Ud02iuMTeqm6l/pd6X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tadHGxnhraNCWXhlrRmj7MG/a8/wA31utQ7ING4itLRp4jv5tq6SMsPri73beG4xS+3BP63I3Myy7Xn+b6ztef5vra9t4bjFL7cDtvDcYpfbgf2rNUsu15/m+s7Xn+b62vbeG4xS+3A7bw3GKX24H9qzVLLtef5vrO15/m+tr23huMUvtwO28Nxil9uB/as1Sy7Xn+b6ztef5vra9t4bjFL7cDtvDcYpfbgf2rNUsu15/m+s7Xn+b62vbeG4xS+3A7bw3GKX24H9qzVLLtef5vrO15/m+tr23huMUvtwO28Nxil9uB/as1Sy7Xn+b6ztef5vra9t4bjFL7cDtvDcYpfbgf2rNUupCN0sIw8auFLZoyRh5MHN1xs0ACgAAAAAAAAAAAAAAAAAAAAAAAPzsBWQAAAAAAAAAAAAAAAAAAAAAAAAAAAAAAAAAAAAAHSxG+xZtMRvsWbnq3fWs8IQBHoAAAAAA7eF3Ldhhdy3e9Oz5V7nIsN1LzodKLDdS86HS0831XY5pO23A1o7H/ABTRj+Hqd3Tui+3aOuoy/tEkNj+aHA+T2o5w2I8MPE+u0HpSGOo6qrN+005e+z+VDylYl8ePf7IdFauMcZh5e9jH42WHi/meAKIqIrjuZoTwhswdqXKaEIw2ous0w81s1kdqOzKDdliaWsp5w3Uu02clR5KtsVS1dS6G5m6WKKoKBBygkHKALBygkHKALAl2o8pAl2o8oLGGcHTysmmk4HcdfEy5Rln+iJIzAAAAAAAAAAAAAAAAAAAAAAAAAAAAAAAAAAAAAAAAAAAAAAAAAAAAAAAAAAAAAAAAetjqckuj4xlklhHWS7OX8sHkvYx/7uj6SX2YA8cAAAEj4uVUj4uVRQAQSba+lUm2vpFUAQAAAAAAOEOEV9/hPBKHo5ehqywnglD0cvQ1RQAAAAAAAAAAAAAAAAAAAAAAAAAH52ArIAAAAAAAAAAAAAAAAAAAAAAAAAAAAAAAAAAAAADpYjfYs2mI32LNz1bvrWeEIAj0AAAAAAdvC7luwwu5bvenZ8q9zkWG6l50OlFhupedDpaebtudCvVw1aWtQmtqSbUXAEfcYHGUdI4TWSbMI97PJHxR4Hy2mdGfB1eFmcaE+4jH5P8AKy0bj59HYnWyy3STbFSXhh1vsKtKhpHB2xyqUqsucIw/tFWdnwcRvjcJUwOJmoVd1DZhGHyocLAaRI/Nt+JyRB2qU+spwm2o+ODR06M+rqZx3M2xF3oQVGdWlCrTjJHxvMjLGSaMs2xGG29mEHUx+Hzl10sNmG65BXRWBAgg5QWCQcoAsHKCQWAOUCXajykCXajygrhPLfJGXhc4gOjDgjtw2Fc60ttTPxTOAoAIAAAAAAAAAAAAAAAAAAAAAAAAAAAAAAAAAAAAAAAAAAAAAAAAAAAAAAAAAAAAPYx/7uj6SX2YPHexj/3dH0kvswB44AAAJHxcrknjhyuWQqC5GQiOM219Lnkk0Nj6YCguRkIguRkCC5GQILkZAiOWRlsCvvcJ4JR9HL0NmOE8Doejl6GyKAAAAAAAAAAAAAAAAAAAAAAAAAA/OgFZAAAAAAAAAAAAAAAAAAAAAAAAAAAAAAAAAAAAAAdLEb7Fm0xG+xZuerd9azwhAEegAAAAADt4Xct2GF3Ld707PlXuciw3UvOh0osN1LzodLTzdsVBB62gdKdp1e160fiKk2xHyJup5IqPs9LaOk0hhYywhCFaTZpzR8Xzcj4yeSanPNJPLGWeWOUZY+J9L2PaU1skMHiJ/jZd7mmju4cHLBy7IdF6+nHF0JYxqyQ76WHypesR8sAjTjF3MHUulsm3Uv8AeDqLLNGSeWeXbl/uo9SEFtzhlHaSnNCpJCeXai0hAR4uJoaitb8mOzLyM3s4nDwxFGMu1NDZli8fajlHYjDYjBCFgsEg5QFWCwSDlAHKCSbUeVYEu1HlAIqgM60t9OPzMIQzg7brwlsqRhw/+/8AcgONpa1tLQZWlrW0tBlaWtbS0GVpa1tLQZWlrW0tBlaWtbS0GVpa1tLQZWlrW0tBlaWtbS0GVpa1tLQZWlrW0tBlaWtbS0GVpa1tLQZWlrW0tBlaWtbS0GVpa1tLQZWlrW0tBlaWtbS0GVpa1tLQZWlrW0tBlaWtbS0GVpa1tLQZWlrW0tBlaWtbS0GVpa1tLQZWlrW0tBlaWtbS0GVpa1tLQZWlrW0tBlaWtbS0GVpa1tLQZWvWx2zo+PpJfZg8616WM8Bjz5fZgo8i0ta2lqDK0ta2loMYw2Ycrlk5Tw3PKWxBxyMnK2JbEHHJJobH0wc7YpPDvfph0gmRk5WxLYg45GTlbEtiDjkZOVsS2IOORk5WxLYg45JlsOdsSMuxEH3OE8Doejl6GzLCeB0PRy9DZFQUFQUBBQEFAQUBBQEFAQUBBQEFAQUBBQEFAfnICsgAAAAAAAAAAAAAAAAAAAAAAAAAAAAAAAAAAAAAOliN9izaYjfYs3PVu+tZ4QgCPQAAAAAB28LuW7DC7lu96dnyr3ORYbqXnQ6UWXdy86HS083cAEQVAWWaaSaE8k0ZZpY5wmh4n2Oh9JQ0hhe/yhXk2KksOnkfGtsJiqmCxMtejldLtwj8qHAqS9Psg0X2vVji6MPiZ499DyJuqLxH3eHrUdI4KE8JbqVWXZlm6IvktKaOn0fiYyRzmpTbNObhhwcokOiixEab4GrZV1c25n2vmi9OEHiRg9XA4jX0spt3JsTdao7GTzdJ4a2bXyQ2I7E/W9TImkhPLGWaGcsYZRgD51yg0xOHjhq0acdrbljwwZorlBYI5QBYEu1HlIEm1HlBSIAjOrLtZcjQmhnCMOEHGGzDNbSlnns+Pp8bW0GVpa1tLVGVpa1tLQZWlrW0tBlaWtbS0GVpa1tLQZWlrW0tBlaWtbS0GVpa1tLQZWlrW0tBlaWtbS0GVpa1tLQZWlrW0tBlaWtbS0GVpa1tLQZWlrW0tBlaWtbS0GVpa1tLQZWlrW0tBlaWtbS0GVpa1tLQZWlrW0tBlaWtbS0GVpa1tLQZWlrW0tQZWlrW0tBlaWtbS1RlaWtbS0GVpa1tLQZWlrW0tBlaWtbS0GVr0MVD9ijz5fZg6lru14Z4Obny+zAR5tpa1tLRWVpa1tLQYTy7MvKtrnPLsyc5ztQY2lra0tUY2uNSXvf6odLsWuFWXvYc6XpQcLS1taWqMbS1taWgxtLW1paDG0tbWlqDG0jLsNrUjLsA+wwngdD0cvQ2Y4TwOj6OXobIoAKAAAAAAAAAAAAAAAAAAAAAAAA/OQFZAAAAAAAAAAAAAAAAAAAAAAAAAAAAAAAAAAAAAAdLEb7Fm0xG+xZuerd9azwhAEegAAAAADt4Xct2GF3Ld707PlXuciy7uXnQ6UWXdy86HS083dRQRAAQAHe0RpKOjcTGabONCffJYeL+Z9XjcJR0jhNXPswm76SaHyY8L4Z7nY9pTUzwweIn+Lmj8VGPij5Ksy8bE4erha01GvLbPL9UfngyfY6a0XDH0L6exXpw72PlQ4Hx+WUcowjCMPFEVHKjVjQrS1Jc9jdQh44OKIr6CSaE8sJ5Y5yzQzhFyyeZovEWzaibam2ZOp6uSsutjcL2zRyhvkuzK8Tl2Iw230uTy9K4WybtiSGxHYn+b5xYl58HKDjBygiuUEk2o8qwJNqPKCooCIoDjDYmjCWGzHvocsP9OzCGcM4OvHOHfS7qXZg7NLKMZpZdzsTS8kVC0ta2lojK0ta2loMrS1raWgytLWtpaDK0ta2loMrS1raWgytLWtpaDK0ta2loMrS1raWgytLWtpaDK0ta2loMrS1raWgytLWtpaDK0ta2loMrS1raWgytLWtpaDK0ta2loMrS1raWgytLWtpaDK0ta2loMrS1raWgytLWtpaDK0ta2loMrS1raWgytLWtpaDK0ta2loMrS1raWgytLWtpaDK0ta2loMrS1raWgytdqrDPCzc+HswZWt5oZ4ebnw9mAOnaWtbS0GVpa1tLQdepL30nO9zna5VZe+p8/wB0XO0GVpa1tLQZWuFaXvIc6X2oOxazry/Fw58ntQBLS1raWgytLWtpaDK0ta2loMrS1raWgytIy97FrakZe9iD6fCeB0PRy9DVlhPBKPo5ehsy0goKgoCCgIKAgoCCgIKAgoCCgIKAgoCCgIKA/OAFZAAAAAAAAAAAAAAAAAAAAAAAAAAAAAAAAAAAAAAdLEb7Fm0xG+xZuerd9azwhAEegAAAAADt4Xct2GF3Ld707PlXuciy7uXnQ6UWXdy86HS083dFQQRUARQESMM4ZRUB9VoHSkcZS1FeaGvkhsR8uXh5XW7I9F53Y6h4ofGy/wCTwKdSelVkq05oyzyRzljB9pozHyaRwsKkIQlnhsTyZ7mKs7Phx6unNF9o1tbRl/Z547H8seB5URU/t88HuYDE9s0e+3yTYnh73iRc8NXmwtaFWXZ8U0vlQB9HkTSSzyRknhnLNDKMIlOeWpJLPJHOWaGcIueSo+dxWHmwteNObZl25ZuGDOD6DG4WGKw8ZNqeGzLHgi+fyjCMYTQjLNDYjCPiRYWBJtR5Vgkm1HlRVFQBFAcWtCeEskc/+KOcebFnFypT2VpYx3Me9m5IqO/aWrS2LqcduTY+jxNLRGVpa1tLQZWlrW0tBlaWtbS0GVpa1tLQZWlrW0tBlaWtbS0GVpa1tLQZWlrW0tBlaWtbS0GVpa1tLQZWlrW0tBlaWtbS0GVpa1tLQZWlrW0tBlaWtbS0GVpa1tLQZWlrW0tBlaWtbS0GVpa1tLQZWlrW0tBlaWtbS0GVpa1tLQZWlrW0tBlaWtbS0GVpa1tLQZWlrW0tBlaWtbS0GVpa1tLRGVpa1tLQZWtMviZufD2YOUsk08cpZYxj8xJvU/Ph7MAY2lrW0tBlaWtbS0V1qsvfU+f7otLSrDvqXP8AdFraDK0ta2lojK1niIfFw58ntQdm1liZfioekk9qApaWtbS0RlaWtbS0GVpa1tLQZWlrW0tBlaTS97Frak0vex5Ae9hPA6Ho5ehsywngdH0cvQ1ZbABQAAAAAAAAAAAAAAAAAAAAAAAH5wArIAAAAAAAAAAAAAAAAAAAAAAAAAAAAAAAAAAAAADpYjfYs2mI32LNz1bvrWeEIAj0AAAAAAdvC7luwwu5bvenZ8q9zkWXdyc6HSiy7uTnQ6Wnm7yKCIACCoAixAR2dH42fAYqWtJnGXanlh8qDrCj7n9m0ngfFUoVZf8A3JGD47SGCqYDFTUZ84y7ck3lQdvQmlO0a+rrTfs0+3/LHh5H0eksBJpHCxpzRhLPDZkny2ojOz4cc6tKejVnpVZbZ5I5TQi4I09DRGLhSn7XqRyknj3nzR4Ht5Pk4vcwGPjWw8JIyTVK8mxGEPlfzKkvQmmlklumjCEHk6Sw0892Mlp2Sw3cI7cYeU9Knh4xmhUrxhPPCOcuxsScnW7GQkPlYJJtR5Xb0hhI4TEd7D4qfZl2Nr5nVk2o8o0qKIiACoRhnDZVAd7DTwjTp1Yx2YZUqkfn8Uf7/wB3ctebgo3VJ6E24qyxh9P/ALoenSjGaTvt1DYm5VRLS1pkZCM7S1pkZAztLWmRkDO0taZGQM7S1pkZAztLWmRkDO0taZGQM7S1pkZAztLWmRkDO0taZGQM7S1pkWgztLWlpkDO0taZGQM7S1pkZAztLWmRkDO0taZGQM7S1pkZAztLWmRkDO0taZGQM7S1pkZAztLWmRkDO0taZGQM7S1pkZAztLWmRkDO0taZGQM7S1pkZAztLWmRkDO0taZGQM7S1pkZA40tLy6Jqd9RjVhV2NiOUYOMJtbrZ7bbqmeXB3sHR0lJdisPL8/W71CHez8//GDMUxnJ/wALS1pkZNDO0taZGQOtWl76lz/dFralaHfUef7otcgZ2lrTIyBnaxxUPipfSSe1B2smOLh8TL6ST2oA5WlrTIyBnaWtMjIGdpa0yMgZ2lrTIyBnak0vex5GuSTQ72PID18J4HQ9HL0NWWE8Doejl6GzLaCgqCgIKAgoCCgIKAgoCCgIKAgoCCgIKAgoD83AVkAAAAAAAAAAAAAAAAAAAAAAAAAAAAAAAAAAAAAB0sRvsWbTEb7Fm56t31rPCEAR6AAAAAAO3hdy3YYXct3vTs+Ve5yLLu5OdDpRZd3JzodLTzd4AQRQEABBUARUAfQ9julM7cBX8UPipv8AF88ckYwjww8So+r09ovtylr6Evx8kNmHlw4OV8ltw2H2OhdKQx9GMlTYr093DyocLzOyLReqmjjMPJ3k0fjYQ8UeESHgudCtPhq0tanupfFww4HAijT6zD1ZMRRlq045yzNcnzmicb2pXsqTZUKm6/ljwvpYKzLHE4eXE0JqU+1NDb4PnfNT0Z8PVnpVYZTyx+v531sIOjpTAdtUb6cPj6cO9/mhwBD54VEURUFAASN0NmSOU0sc4R+d7NKaWapLWk3FeWH2of66HjPQ0dGNbC1cNDYmk7+nH588+npVHpWlq0ptZTlnhsZ+Lgc7RGdpa0tLQZ2lrS0tBnaWtLS0Gdpa0tLQZ2lrS0tBnaWtLS0Gdpa0tLQZ2lrS0tBnaWtLS0Gdpa0tLQZ2lrS0tBnaWtLS0Gdpa0tLQZ2lrS0tBnaWtLS0Gdpa0tLQZ2lrS0tBnaWtLS0Gdpa0tLQZ2lrS0tBnaWtLS0Gdpa0tLQZ2lrS0tBnaWtLS0Gdpa0tLQZ2lrS0tBnaWtLS0Gdpa0tLQefiKd2Mpfy9UWuG+Xzv8YFWlJNjYRmkhGOW3k5YXDySxqTyySyzX5bHMkj7w/wCNbS1paWgztLWlpaDq14d9R5/ui2tca8O/oek90W1oM7S1paWqM7WGMh8TL6Wn7cHbtYY2HxMvpaftyoOdpa0tLVGdpa0tLQZ2lrS0tBnaWtLS0GdqTS97Hka2pNL3seQHoYTwOj6OXoassJ4HR9HL0NWGwAUAAAAAAAAAAAAAAAAAAAAAAAB+bgKyAAAAAAAAAAAAAAAAAAAAAAAAAAAAAAAAAAAAAA6WI32LNpiN9izc9W761nhCAI9AAAAAAHbwu5bsMLuW73p2fKvc5Fl3cnOh0o5S7uTnQ6Wnm7yKDKACiKAgAILFAQVAaYbEVMLiJK1GaMs8kfr+Z9rgsXR0jhNZJlGE0LZ5I/Jj44RfDO5ovSE+jsTCeHfUptipJww4eVUmHLTGjY6OxOUmcaE+4mj4vmefF95Xo0NI4KMkZoTUqsucJpemD4rGYWpgsTNQq7qXajD5UOEIlg93QWP1ksMJWm+Ml3uMflQ4OWDwiWaaSaE8k0ZZpY5wjDxBL7eEHKEHU0XjZcfhr8rZ5dieXgi70IKy8DTeA1c0cXRljbNvsOD+Z5D7eMkJpYyzQzhHYjB8rpPAR0fXhLLnGjPvceD5kWJdIBFEVBRpha3a+Kp1Zo5SwjlNyf8Atn6GaRhnBR9FThGniqlOO5nhfJD+03u+t2LXn4WvrMBSrzTZTYebKp88v/5lH6HqWjLO0taWlqoztLWlpaDO0taWloM7S1paWgztLWlpaDO0taWloM7S1paWgztLWlpaDO0taWloM7S1paWgztLWlpaDO0taWloM7S1paWgztLWlpaDO0taWloM7S1paWgztLWlpaDO0taWloM7S1paWgztLWlpaDO0taWloM7S1paWgztLWlpaDO0taWloM7S1paWgztLWlpaDO0taWloM7S1paWg6FXYxn9Meh2pIfF7Hjmj7MsPc6laMs2kpaMJ5dZPDKWWM2zHYd/tapQ72p44zRzhH50zGcK4WlrS0tVGdpa0tLQdTFSzRjRtjbHWbcYZ+KK6rEeek9X/tzxEO/oek/xi3tQdXVYjz0nq/9mqxHnpPV/wC3atLVHV1WI89J6v8A2wxlOvCjLnVkj8bT+R/PD53o2uvj4fES+mpe3KiuOqxHnpPV/wCzVYjz0nq/9u1aWqjq6rEeek9X/s1WI89J6v8A27VpaDq6rEeek9X/ALNViPPSer/27VpaDq6rEeek9X/s1WI89J6v/btWloOrqsR56T1f+0mpV7Y/HSbXm/8Abt2pPL3k3IDsYTwOh6OXobMcJ4HQ9HL0NmHoACgAAAAAAAAAAAAAAAAAAAAAAAPzYBWQAAAAAAAAAAAAAAAAAAAAAAAAAAAAAAAAAAAAAHSxG+xZtMRvsWbnq3fWs8IQBHoAAAAAA7eF3Ldhhdy3e9Oz5V7nI5S7uTnQ6XFyl3cnOh0tPN3gBkRQVAAEUBCIAiKRBBUB7HY/pTtarDCVt5nj3sfIm6ova0xo2GkMNlLlCvJsyTR6HxsdmD6bse0pr5IYOvNGNaSHeTR+VL1wVmXzM8k1OeMk8sZZpY5RhHxOL6fsh0VrZY4zDyZ1Ib5LD5UOHlfMCt8Di58Fipa0mcYbU0vlQfZ4atTxNCStRmuknhsRfCvT0HpPtGvqq037NPt/yx4eQJfXQgzxWFkxeGnoVdzPDbhtw+dtCDnCCsvhcVhqmDxE1CtlfL44fKhwsX2WmNGwx+F7y2FeTZpzR6OSL4+aWaSeaSeWMs8scppY+KKNOICCCoK7uh6sKeMjSqR+Lry2ZR4fF73u4OMY0ISTZxnpxsmjHbjl4/p2/pfKwjGWaWeXdSxhNLywfUYWrrKlOtDOEmJpQmy8maHi5dn8Ksy7ORk55GSo4ZGTnkZA4ZGTnkZA4ZGTnkZA4ZGTnkZA4ZGTnkZA4ZGTnkZA4ZGTnkZA4ZGTnkZA4ZGTnkZA4ZGTnkZA4ZGTnkZA4ZGTnkZA4ZGTnkZA4ZGTnkZA4ZGTnkZA4ZGTnkZA4ZGTnkZA4ZGTnkZA4ZGTnkZA4ZGTnkZA4ZGTnkZA4ZGTnkZA4ZGTnkZA4ZGTnkZA4ZGTnkZA4ZGTnkZA4ZGTnkZA4Q2I5wcp5pp45zRzXIyTA4ZGTnkZKOGRk55GQOriId/Q9L/jFvazxEPjMP6X/GLsWgztLWlpaDO11sfD9nk9NS/7JXdtdbSEP2eT01L/ALJQa2lrS0tBnaWtLS0Gdpa0tLQZ2lrS0tBnak8veTcjW1xnl7ybkBcH4HQ9HL0NmWD8Doejl6GrD0ABQAAAAAAAAAAAAAAAAAAAAAAAH5sArIAAAAAAAAAAAAAAAAAAAAAAAAAAAAAAAAAAAAADpYjfYs2mI32LNz1bvrWeEIAj0AAAAAAdvC7luwwu07D3p2fKvc5Ryl3cnOh0osu7k50Olp5u+igygACKCoACCoAigIigIss81OeWeSaMs8sc5ZoeKKAPs9EaSk0hhs4xhCvJsVJYeKPDyPC0/ovtSr2zRh8RUm2YeRN1PPweKq4HEy4ijupdiMI7U0OB9pSq0NI4O6XKelVlyjCP94Kzs+DiO5pPR8+jsTq5o3STbMk3DDrdMafSdjWlM4QwFeMIRlh8TNww8l9G/ONqOcIxhGG1GHifZaB0tLpChqqs37TTl7/+aHlDMvWeJ2QaL18kcZQhHWyS9/LD5UsPe9wVH57DZhnBHt6f0XGjVji8PJ8TNvksIbmPDyPFijSIoio9XRFa7DVaOUZ6tCbX0peHhhD/AN8p5TfAYiOExtKtnlLCbKfmx2+v6FR9hLlNLCaWOcI7MIraywUtlOahHL4qOUuXkfJ/tsfQ7FqsuFpa52loOFpa52loOFpa52loOFpa52loOFpa52loOFpa52loOFpa52loOFpa52loOFpa52loOFpa52loOGRa52loOFpa52loOFpa52loOFpa52loOFpa52loOFpa52loOFpa52loOFpa52loOFpa52loOFpa52loOFpa52loOFpa52loOFpa52loOFpa52loOFpa52loOFpa52loOFpa52loOFpa52loOFpa52loOFpa52loOriYfGYf0v8AjF2MmWKh8Zh/S/4xb5A45GTlkZA45OrpGH7NJ6ej/wBkruZOrpGH7NJ6ej/2Sg7GRk5ZGQOORk5ZGQOORk5ZGQOORk5ZGQOOTjPDvJuRpk4zw7ybkBng/A6Ho5ehsxwfgdD0cvQ2ZegAigAAAAAAAAAAAAAAAAAAAAAAAPzYUVlBQEFAQUBBQEFAQUBBQEFAQUBBQEFAQUBBQEFAQUBBQEFAQUBBQHQxG+xZtMRvsWbnq3fWs8IQBHoAAAAAA7eF3LsOvhNy7L3p2fKvc5RZd3JzodIsu7k50Olp5u8ArIiiCAAIoCACoKgCKAiKAj0NDaSjo/E5T5xoVYwhPDPc/wAzzxUfcY7B0dI4SNOfKMI99JNDxR4XxWIoVMNWmo1pbZ5Nt7XY9pSFKMuCxE8bZo5Upo+L+XqejpzRcMdR1tKX9okh3v8ANDgE2fHueHxFXC15K1Ca2pJtRcYwyjlGGUYeKKI0+90bpCnpHCS1pNibankz3M3A7UYvgdHY6po/Fy1qecZdqeTPdQfb4fE0sVQkrUZrpJ9qLTEtJsppYyzQhGEdiMIvkdK6Mjo+rnJnNh5495GPyf5YvrYxYYmjTxNCejWluknhswCHxI7OPwc+BxGqnjdLNsyTeVDrdZGhFEV9HobEwnp4eeO3l2tPsbMYywzkj9Wf0xe0+Q0PVmlxE9CWeEuuk7yMdqFSGzLF9ZRqwrUadWXOEJ5YTQzViXNQVBFAQUBBQEFAQUBBQEFAQUBBQEFAQUBBQEFAQUBBQEFAQUBBQEFAQUBBQEFAQUBBQEFAQUBBQEFAQUB18Vu8N6X/ABmbZMcVvmG9L/jM3yFTIyXIyETJ1NJQ/ZpPT0f+yV3MnV0lD9mk9PR/7ZRXZyMlyMhEyMlyMgTIyXIyBMjJcjIEycZ4d5NyOeSTw7ybkB18H4HQ9HL0NmWD8Doejl6GzL1QURUFAQUBBQEFAQUBBQEFAQUBBQEFAQUBBQH5uArIAAAAAAAAAAAAAAAAAAAAAAAAAAAAAAAAAAAAADoYjfYsmuI32LJz1bvrWeEACPUAAAAAB28JuXYdfCbTsvenZ8m9zlFl3cnOh0hLu5OdDpaebvoorKAICKAgACKAgAqCoAikQRFiAj6zQOlO3aOprzZ4iSGz/NDhfJudGrPh60lalHKeSOcsVR7vZHozLPHUIellhD8XW+di+40bjpNI4OFWEIQm3NSTyYvmtN6M7Qr304fs9SPefyx4BIeY7+h9Jx0bXmvzmoVN3CHi/mg6CDT7+SrJVpyzyTQmkmhnCMPHAjF8roXSvace168fiJo7E3kR6n02asMcbhaWMoRpVYfPLNDbljwvlsTh6mFrRpVYd9Daj4pocL67N09I4KTG0co97Ul3E/B/oIfMDnVpT0akadWW2eXbg4MtEs00k8s8mxNJNCaXlhswfX6Lry1acbc8p4QrQhHxXZxjD6I5vkHsaAxMJJ4U5oxzkmjlwWTZZ/ihD7SkvpgFYAAAAAAAAAAAAAAAAAAAAAAAAAAAAAAAAAAAAAAAAAAAAAAAAAAAAAAAAAAdfE75hvS/4zOy62K3zDel/wAZnYFUQEV1NJeDSeno/wDbK7TqaS8Gk9PR/wC2UV3BARRAFEAUQBXGfcTcipPuJuQHXwfgdD0cvQ2Y4PwOh6OXobMvUARQAAAAAAAAAAAAAAAAAAAAAAAH5wKKygoCCgIKAgoCCgIKAgoCCgIKAgoCCgIKAgoCCgIKAgoCCgIKAgoDzsRv0WTXEb9Fm56t31rPCEFEeqCgIKAgoDtYPadl18HtOy96dnyb3OUWG7k50OkWG6k50Olp5O6AqCKAgCAigIAAigqAAgqAgqAgqA7OjsbPo/FQrSQul2p5fKh1vsYww+ksFs/GUKsucHwr1dB6U7SramvP+z1I7cY7EkeHkVJdHH4KpgMVNRq8ss3lQ4XWfa6X0fLpDCZQhDXSbNKb5+Dki+LmljLNGWaGU0scow4IhDi9rQulIU4S4TETZS7VObg+aLxnGMM4bIPuc3HN42htJ3yww2In7+GxTmj8qHByvYzVl09I4KXF0s5coVpYd5N7o/M+ejCaWaMk8sZZ5Y5TSx8T6vN0NI4CXFQ1lPKWtCG35XzRRYeE0w1SFKvLGaaMsk/eVIwjl3kdiPX9DhGEZZoyzQjLNDYjCPiRGn3OFqxq4enPPlCfLKeEPFN4/wC7V4nY5ir6UaMcoZQ4dmaMMoRj9UZPpjF7bTAAIAAAAAAAAAAAAAAAAAAAAAAAAAAAAAAAAAAAAAAAAAAAAAAAAAAAAAAAA6+K3zDel/xmdh18VvmG9L/jM7AACg6mkvBpPT0f+2V23U0l4NJ6ej/2yortgCACgAAAA4z7ibkcnGfcTciDHB+B0PRy9DVlg/A6Ho5ehsy9UFEVBQEFAQUBBQEFAQUBBQEFAQUBBQEFAQUB+ciisoKAgoCCgIKAgoCCgIAAAAAAAAAAAAAAAAAAAAAAAAADzsTvsWTXE79Fk56t317PCABl7AAAAAAO3g9p2nWwXudp0U7Pj3ucoQ3UnOh0qfKl50Olp5O6iiogAAAIKgCKIIAKgqCAAqAAhFUBCKoD3dC6SrVrMBUrQp+TUjszTQ8mHz/O6+n9H08HWp1KEIwp1NibOMY99w5x4fdF5Xj2NiMHdxOlK2KwcMPXlhNGWMIwqeOPKqOhEVEVOTYe9ovSmvyoYiPxvyZvL/28FIqj7KMXGMXl6M0nr4QoV4/HQhsTeX/t35phHV0hhIYiW+TKFWH4vmeN44wjsRhtwj4n02Hw1XFTd53snjmjtOOmtCyRwvbGGhHWUoZzwyzjUh1vOq5TE4Hi6LxfaeNlnnqQkpx3Wf8A7gz/ALPs3wOe1NLlHKN0M31+hcX25oujPNHOeWWyfPyobb0iSXfEFZUQBRAFEAUQBRAFEAUQBRAFEAUQBRAFEAUQBRAFEAUQBRAFEAUQBRBRRBBRAFEAUQBRAFEMwUQBRBRjit8w3pf8Zm7r4rfMN6X/ABi3QUQBXU0l4NJ6ej/2Su06ukvBpPT0f+yUV2xARRAFEAUQBXGfcTcipPuJuQGWD8Doejl6GzHB+B0PRy9DZl6gCKAAAAAAAAAAAAAAAAAAAAAAAA/OhRWUFAQUBBQEFAQUBBQEFAQUBBQEFAQUBBQEFAQUBBQEFAQUBBQEFAeZiN+mZtcTv03Kyc9W77Nj5wgoy9UFAQUBBQHbwXj5HbdXBePkdt00cXxr/wBJQ+VLzodKpHdS86XpV5O4AqCKAgAAAIKgCKIIAAigqIoCAAgsUiCAAiRckBEWIDhGH0RhtRh4n0nY9Uk0hNGnip4ayn8navhwvnXKhWqYbESV6MbalOOcsUqiZj8H6RLLCWWEssIQhDahBXT0Zj6ekcHJXp7EdqeXPczeODuPnTmJ/WHyHZBo3tPEa+jLHUVY7PBJNwfSdjFfVY2vhox72rLrJeWGxH/3zPqsRQkxNCejVhnJPDKMIPiMXQraH0jJNPC6NGa+WMPlyf8A467NzP5KvshwlqQmlhNLHOEdmEVudLLkONxcDkONxcDkONxcDkONxcDmjjcXA5DjcXA5DjcXA5DjcXA5DjcXA5DjcXA5DjcXA5DjcXA5DjcXA5DjcXA5DjcXA5DjcXA5DjcXA5DjcXA5DjcXA5DjcXA5DjcXA5DjcXA5DjcXA5DjcXA5DjcXA5DjcXA5DjcXA5DjclwM8TH4zDel/wAYuxm6mJm+Mw/pf8YuxmK55mbhmZiOebqaSj+zSeno/wDZK7Gbq6Rj+zSeno/9koru5mbhmZiOeZm4ZmYOeZm4ZmYOeZm4ZmYOebjPHvJuRM3GePeTcgGD8Doejl6G7HB+B0PRy9DZl6gCKAAAAAAAAAAAAAAAAAAAAAAAA/OxRWUFAQUBBQEFAQUBBQEFAQUBBQEFAQUBBQEFAQUBBQEFAQUBBQEFAeXiN+m5WTXEb9Nys/E5qt32bHzhBRl7IKAgoCCgO3gfHyO46mB248jtumji+Lf+kieOXnS9KkduXny9LTydoBUAAEUBAAAAQVAEUQQABFQURQERQEiigIACJFQEcXJAd7Q2k59GYuE0Y50J9irLt/TD533ks0JpYTSxzhGGcIvzR9H2LaVsmho+vNHKaPxMY+L+Vz3ref8A1CS+pebprRsuksJGEsJYV5NmnNH+8I/NF6TqYvSWDwXhGIkkj5Oecfqc1Oc/jMPG0JirsDqamxUw80aUZfHDLaejrYcLzsNjdF6U07ZJhKU+tkjdNWpQzmmhtZfRn9UHsfBWjuIYX1MvU65v6d4VhrYcJrYcLf4K0dxDC+pl6j4K0dxDC+pl6k9mOkYa2HCa2HC3+CtHcQwvqZeo+CtHcQwvqZeo9mOhhrYcJrYcLf4K0d/D8L6mXqPgrR38PwvqZeo9mOhhrYGtg3+CtHcQwvqZeo+CtHcQwvqZeo9mOhhrYGtg3+CtHcQwvqZeo+CtHcQwvqZeo9mOhhrYGtg3+CtHcQwvqZeo+CtHcQwvqZeo9mOhhrYGtg3+CtHcQwvqZeo+CtHcQwvqZeo9mOhhrYGtg3+CtHcQwvqZeo+CtHcQwvqZeo9mOhhrYGtg3+CtHcQwvqZeo+CtHcQwvqZeo9mOhhrYcJrYcLf4K0d/D8L6mXqPgrR38PwvqZeo9mOhhrYcJrYcLf4K0d/D8L6mXqPgrR38PwvqZeo9mOhhrYcJrYcLf4K0d/D8L6mXqPgrR38PwvqZeo9mOhhrYcJrYcLf4K0d/D8L6mXqPgrR38PwvqZeo9mOhhrYcJrYcLf4K0d/D8L6mXqPgrR38PwvqZepPZjoYa2HCa2HC3+CtHfw/C+pl6j4K0d/D8L6mXqX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ga2Df4K0d/D8L6mXqPgrR38PwvqZeo9mOhhrYGtg3+CtHfw/C+pl6j4K0d/D8L6mXqPZjodKvPdUw8JdmOs/xi3zn8mP1OzS0fgqNSFSjhKFOpLtTSUpYRg7LM+T1A83OfyY/UZz+TH6npB7E9Dzc5/Jj9Tr46E81CWEsk0fjaUdiH88r2g9ieh5uc/kx+ozn8mP1PSD2J6Hm5z+TH6jOfyY/U9IPYnoebnP5MfqM5/Jj9T0g9ieh5uc/kx+ozn8mP1PSD2J6Hm5z+TH6knvsm72O1wPTD2J6HSwkMsHQhHzcvQ2cKO80+bBzdEPQAFAAAAAAAAAAAAAAAAAAAAAAAAfngorKCgIKAgoCCgIKAgoCCgIKAgoCCgIKAgoCCgIKAgoCCgIKAgoCCgPLxG/TcrJtiN+m5WTmr3fbsfOEAZeoAAAAADuYHbjyO46mB248juOmji+Jf+kokduXny9Lkkfk86XpaeTtAKiAAAAAAgqAAAgqICKAgAqCoAigIigJFFQBFARFQETZhHOEYwjDajDxOSA2xOm9I4uXKrip4S+TJ3sP7bboxjnHOOzGKS7QkREbDs4CrNRxlOrLPNJGTZulyz+jN+gS4aeaWE0uOxEYR2YR7z9L86ob9K/QNCYiGJ0XSjnnNJCyb6P9ZPC/H5lJbdqVOO4n8H6XXxlOrh5JKkMbiLboSzZ2ePYh8nh6XpMsTShXw89KPy5cs+Bz01fv6y8yM9fjlb8PU4xq4jjdb6pepvhMHPVo05680JYxl76WXh8bvU8PSpbmSGfDHbdFVdunaB59Ojj6n/8ATWlhwzQl/S7E+HrUqE8/bmInmlhnlCEuz/Z3R4TXmdh0dVU43X/D1Gqq8br/AIepyh8XNNTjHZljnDmx2ur6FudtNNExnA4aqrxuv+HqNVV43X/D1Odxc1/OnocNVV43X/D1Gqq8br/h6nO4uP509DhqqvG6/wCHqNVV43X/AA9TncXH86ehw1VXjdf8PUaqrxuv+Hqc7i4/nT0OGqq8br/h6jVVeN1/w9TncXH86ehhh5K08Kl2Lr97PGWG56mupqcbr/h6kwe5q+lmdhjRT02w1NTjdf8AD1Gpqcbr/h6m4aKel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pKU8s0IzYirPl4powy/tBtdHhQXTT0YW6PCXR4UDTBhbo8JdHhQNMGFujwl0eFA0wYhbo8JdHhQNMGIW6PCXR4UDTBiFujwl0eFA0wYhbo8JdHhQNMGEhCEIQhDagoKoAAAAAAAAAAAAAAAAAAAAAAAAAD89FFZQUBBQEFAQUBBQEFAQUBBQEFAQUBBQEFAQUBAAAAAAAAAAAAeViN+n5Ys2uI36fliyc1e77dj5wAMPcAAAAAB3MDtx5HcdPAbqPI7rqo4vh3/pKJN8nnS9Lkk3yefL0tPF2QFQRQEFQAAAAEFQAAEFQBFEEABBUFEVAIopEERYoAigOIqA6sNoIbQK0w+/SvrOxXEd/Xw0fHC+Xoj7nyuG376Hr6Ir9raToTx3MZrY/TsMXKdVMwzL7cB89ljS7ytUp+LdS/Tt/wDvnbOviY6ueSr4pdvkdhqqP+qAMo6uLltjJUlh47Zo/N4v79LK5260ss9GeSaa2E0sYZw8Tz4TRy2dt2+PVmMDW4uZ3FzoGlxczuLgaXFzO4uBpcXM7i4GlxczuLgaYHcVfSzOy62A3qp6WZ2mZekIKIqCgIKAgoCCgIKAgoCCgIKAgoCCgIKAgoCCgIKAgoCCgIKAgoCCgIKAgoCCgIKAgoCCgIKAgoCCgIKAgoCCgIKAgoCCgIKAgoCCgIKAgoD89FFZQUBBQEFAQUBBQEFAQUBBQEFAQUBBQEFAQUBBQEFAQUBBQEFAQUB5OI3+fliza4jf5+WLJy17vueP84AGXuAAAAAA7mA3UeR3XSwG6jyO86qOL4XkfSUcZvk8+Xpc3Gf5POl6Wni7AoqIAAACCoAAAACCoAACCogIoCIoCACoKgIRWKAgqAgqA6kNoIbQK0w+/Su7F08Pv8ruCPu8BX7ZwNGtnnGaWGfL43YeJ2L178HUoxjs05s4ckf/AEXtvn1xpqmGGdaW6lHYccNNdTtjHOMuw2+Z5uJxVHBXRrVpKWflTZZt0U66dKx+u5XxNOhLnNGMY+TLDOLpS6RrVI7xqZcvlTZzf2eNoevJPSr0qc+skpVZoSTZxjdLGOcHoXOiixTG5LaarNPHOaaMUuZXFz2iIjZGtxcyuLlGtxcyuLga3FzK4uBrcXMri4GtxcyuLgdzR281PSTO26ejPB5/STO4zL0jYARQAAAAAAAAAAAAAAAAAAAAAAAAAAAAAAAAAAAAAAAAAAAAAAAAAAAAAAAAAAAAAAAAAAAAAAAAAAAAAH5+KKygoCCgIKAgoCCgIKAgoCCgIKAgoCCgIKAgoCCgIKAgoCCgIKAgoDyMRv8APzosmuI3+fnR6Wblr3fd8f5Qgoy90FAQUBBQHcwG6jyO66Wj91Hkd51UcXwfI+sok+1Lz5elycZ9qXnS9LTxdgBUEUBAAAAQVAAAAAQVAAAQVAEUQRFAQAVBUBBUBBUB04bQQ2gVrh9+ldyLqYXfvoduIj0+x2vqdKSSxjsVZYye/wBz7B+fUqkaVaSpLtyTQmh9D76nPLVpyTyxzlnhCaEXJ5EfuWZc3w/ZjhIUdKy15YbFeTOPOhsdGT7h4PZfhdfoqFaWHf0J89r5MdiPu+p52pxURu8TsbjlTxHOg9m54fY9HKnX50HsXPoQs7tLi5ncXKy0uLmdxcDS4uZ3FwNLi5ncXA0uLmdxcDS4uZ3FwPS0V4NP6SZ3XS0R4JN6SZ3mZekbIKIqCgIKAgoCCgIKAgoCCgIKAgoCCgIKAgoCCgIKAgoCCgIKAgoCCgIKAgoCCgIKAgoCCgIKAgoCCgIKAgoCCgIKAgoCCgIKAgoCCgIKAgoD8/FFYQUBBQEFAQUBBQEFAQUBBQEFAQUBBRRBQEFAQUBBQEFAQUBBQEFAePiN/n50WbXEb/Pzos3JXyff8f5Qgow90FAQUBBQHc0fu4813nR0fu48133XRxfA8j6yjjU2pefL0wc3CpuZedL0waeLcBUAAEUBAAAAQVAAAAAQVAAAQVAEUigiKCoACEVQEFikQdKG0qQ2lFa4bfocjuOnh9/ldwRH1/Y9XjW0XJLGOcaUYydT5CL1+x7H0cHWqyYirLTkqQhlGaOxnB5Xqc0pL6xhjMPLi8HWoTbVSSMvI1knlqSSzyTQmkmhnCaWOcIuThj8lHxWjcHPgqdSWpNCM802zl4ndua6Sk1WOqQ8U0bofS6tz6dM5jI1uLmVxco1uLmVxcDW4uZXFwNbi5lcXA1uLmVxcDW4uZXFwPa0N4HH0kzvvP0J4DH0k3S9BG42AEUAAAAAAAAAAAAAAAAAAAAAAAAAAAAAAAAAAAAAAAAAAAAAAAAAAAAAAAAAAAAAAAAAAAAAAAAAAAAAB8CA0wAAAAAAAAAAAAAAAAAAAAAAAAAAAAAAAAAAAAAA8fEb/U50WbXEb/U50WTjr5P0HjfKABl7gAAAAAO7o/dzc13nR0dvk3Nd910cX5/yfrKONTcw58vTBzcam5hz5emDbxbIoIgqAAAIoCCoAACCoAAAACCgIACCoggqAIoKgAIjkkQdKG0qQ2lFaYff5fpdx06G/wAv0u6Ijr4vcS873Rdh18XuJOd7oiPv9E/ujBegk9mDtvzulpvSVOjJTkxU0skktssIQhsQgR03pKMc+3Kv1uSbFUymH1en6eUKVaHMj/763j3PLo4/GV8TTlrYqtUkjGMYyzTxjDaj4nfudNFM004lWtxcyuLmxrcXMri4GtxcyuLga3FzK4uBrcXMri4GtxcyuLgfQ6C/d/8A9k3S9F5ugP3d/wDZN0vTZahBQVBQEFAQUBBQEFAQUBBQEFAQUBBQEFAQUBBQEFAQUBBQEFAQUBBQEFAQUBBQEFAQUBBQEFAQUBBQEFAQUBBQEFAQUBBQEFAQUBBQEFAQUB8CKNMIKAgoCCgIKAgoCCgIKAgoCCgIKAgoCCgIKAgoCCgIKAgoCCgIKA8bEeEVOdFm0xHhFTnRZuOvk/Q+N8oQUZe6CgIKAgoDuaO3ybmvQdDR2+Tc33vQddHF+f8AJ+so4VdzDnS9MGjhV3MOdL7UG3g1AEAAQVAAAAAQVAAAQVAAAAAEUBAAQVAQUigiKgoigOlDagpDaBWmH36V3HUw+/Q5HbER18ZvcnO90XZdbGb3JzvdEHVl2gl2gVthdjFU+WPRF6Vzy6GxiKfLHod+4RrcXMri5Ua3FzK4uBrcXMri4GtxcyuLgbXJcyuLgbXFzG4uB9X2PfuyHPm6XpvL7HNnRUvPm6XqMtQACgAAAAAAAAAAAAAAAAAAAAAAAAAAAAAAAAAAAAAAAAAAAAAAAAAAAAAAAAAAAAAAAAAAAAAAAAAAAAAPgwGmAAAAAAAAAAAAAAAAAAAAAAAAAAAAAAAAAAAAAAHi4jwipzo9LNriPCKnPj0s3HXyl+i8b5UoAw9wAAAAAHd0bvk3N970Xn6N3ybm+96Dso4w/PeT9ahnV3MOdL7UGjhW3EOdL7UG3g0AEAAAAEUBAAAAQUBAAEUBAAAAEUBAAQVEEFQEFQV05dpSXcqDTD79B2nUo79J9LuKI6+M3uTne6LsOvjN7k53uig6ku0Eu0CudLYrScvudq51JN8l5fc3zEaXFzPMzBpcXM8zMGlxczzMwaXFzPMzBpcXM8zMGlxczzMwfZ9jP7ol583S9Z5HYv8AuaTnzdL10UAFAAAAAAAAAAAAAAAAAAAAAAAAAAAAAAAAAAAAAAAAAAAAAAAAAAAAAAAAAAAAAAAAAAAAAAAAAAAAAAfBijTCCgIKAgoCCgIKAgoCCgIKAgoCCgIKAgoCCgIKAgoCCgIKAgoCCgPExHhFTnR6WbSv4RU50elm46+Uv0fjfKkAYe4AAAAADu6N3ybm+96Lz9G75Nzfe9F2W+MPzvk/WpGdbcQ50vtQas624hz5fag28GiKCIKgAAAACKAgAAACKAgACKAgAAACKAgAIKgIKiDqS7mCku5gorlR36T6XbdWlv0n0u0ojr4ze5Od7ouy62N3uTne6IOpLtBLtCKZ5TS8rnc4R24coDS4vZgjS5bmSg0uM2YDTMzZ5mYNMzNnmZg0zM3DMzB9z2LfuWTnzdL13j9in7kp8+bpewigAoAAAAAAAAAAAAAAAAAAAAAAAAAAAAAAAAAAAAAAAAAAAAAAAAAAAAAAAAAAAAAAAAAAAAAAAAAAAAAD4QUaYQUBBQEFAQUBBQEFAQUBBQEFAQUBBQEFAQUBBQEFAAAAAAAEUB4mI8Iqc6PSzaV/CKvPj0s3FXyl+j8X5UoKMOhBQEFAQUB3dGb7Nzfe9F5+jN9m5vvei7bfGH5zyvrUjOvuIc+X2oNWdfe4c6X2oNudzAAABBQEAAAAABBUAAARQEFQBFAQVAAAEUBAAQBB1ZNzBUk3MHIVaW/SfS7TrUt+k+nodlQdbG73JzvdF2XWxu9yc73RB1JdoJdoRSO3DlCO3DlAABAAAAAAAAAAH3XYp+46fPm6XsvG7FP3HT583S9lFABQAAAAAAAAAAAAAAAAAAAAAAAAAAAAAAAAAAAAAAAAAAAAAAAAAAAAAAAAAAAAAAAAAAAAAAAAAAAAAHwoDTAAAAAAAAAAAAAAAAAAAAAAAAAAAAAAAAAAAAAADw6/hNXnx6WbTEeE1efHpcHFXyl+k8X5UoKMOhBQEFAQUB3dGb7Nzfe9F52jN9m5vvek7aOMPzflfWpGdfe4c+X2oNWdfe4c6X2oNudyAAAAABBQEFQAAAAEFAQAAAEFQBFAQVAAAEUBEUB1ZNzBySTcQVFcqUPjpHYYUt9g7CiOvjd7k53ui7Dr43e5Od7og6cu0Eu0IpHbhyj1Oxr9/wCE5Z/Ymffg/L5KVSeGckk00OGEM3Ltet5mp9mL9OAfmPa9bzNT7MTtet5mp9mL9OAfmPa9bzNT7MTtet5mp9mL9OAfmPa9bzNT7MTtet5mp9mL9OAfmPa9bzNT7MTtet5mp9mL9OAfmPa9bzNT7MTtet5mp9mL9OAeP2LSzS6FpyzQjLG+bYjyvYBFAAAAAAAAAAAAAAAAAAAAAAAAAAAAAAAAAAAAAAAAAAAAAAAAAAAAAAAAAAAAAAAAAAAAAAAAAAAAAAAAfDCjTCCgIKAgoCCgIKAgoCCgIKAgoCCgIKAgoCCgIKAgoCCgIKAgoCCgPCr+E1efHpZtK/hNXnx6Wbir5S/S+L8aQBh0AAAAAAO9ovfpuZ73pPN0Xv03N9703bb4w/NeV9qkZYje4c+X2oNmWI3uHPl9qDbnhyRQEAAAAAARQEFAQAAABFAQAAAEFAQAEFAQABFAdWTcQckk3EHJFWnvsrsOvJv0n/vE7CiOvjd7k5/ui7LrY3e5Of7og6cu0Eu0Ir1Oxr9/4Tln9iZ9++A7Gv3/AITln9iZ9+gACgAAAAAAAAAAAAAAAAAAAAAAAAAAAAAAAAAAAAAAAAAAAAAAAAAAAAAAAAAAAAAAAAAAAAAAAAAAAAAAAAAAAAAAAAAAAPiAGmAAAAAAAAAAAAAAAAAAAAAAAAAAAAAAAAAAAAAAHg4jwmrz49Lg51/CavPj0uDir5S/TeL8aUFHm6EFAQUBBQHe0Xv03N9703maL36fme96but8YfmfL+1QyxG9Q58vtQassTvX9UvtQbc8KAAACCgIAAAAACCgIKgAACKAgqAAAIoCAAgoCAA69PcQ5HJxp73LyOaKku+yf+8TsMJd9k/94m6g62O3uTn+6Lsutjt7k5/uiDpy7QS7QivU7Gv3/hOWf2Jn374Dsa/f+E5Z/YmffoQACgAAAAAAAAAAAAAAAAAAAAAAAAAAAAAAAAAAAAAAAAAAAAAAAAAAAAAAAAAAAAAAAAAAAAAAAAAAAAAAAAAAAAAAAAAAAPiQGmAAAAAAAAAAAAAAAAAAAAAAAAAAAAAAAAAAAAAAHg1/Ca3Pj0s2lfwmtz5ulwcNfKX6fxPjSgDDoAAAAAAd7RW/T8z3vUeZorf5+Z73pu63xh+Y8v7VDLFbFHOO1CaWMftQajbnZBGhlHOlG2PB4ouN8ZdirC2PD4o/SDkAAAAACCgIAAAAACCoAAAACCoAAAigIKgCKA69Pe5eRySnvcvI5IqS77Jy+52GEN9p8vubqI6+O3uTn+6LsOvjt7k53uiDpS7QS7QivU7Gv3/hOWf2Jn374Dsa/f8AhOWf2Jn36EAAoAAAAAAAAAAAAAAAAAAAAAAAAAAAAAAAAAAAAAAAAAAAAAAAAAAAAAAAAAAAAAAAAAAAAAAAAAAAAAAAAAAAAAAAAAAAD4oBpgAAAAAAAAAAAAAAAAAAAAAAAAAAAAAAAAAAAAAB4Ffwmrz5ulwaV/Ca3Pm6Wbhr5S/T+L8aUFGHSgoCCgIKA72it+n5nveo8vRW/wA/M971Xdb4w/L+X9qkFG3OhkoDCNC3ZpRy/ljuf9ON+UbZ4WzfP43ZSMsJpcpoQjCPiiDEJqU0mzSj/TM4yz5zWzQjLP5MQcgAAAEUBBUAAAAARQEAAAARQEAAABFEBhS3uXkc3GlvcvI5orjDfafL7m7KEPjJGqoOtjt7k5/ui7LrY3e5Of7oiulLuVJdyqK9Lsa/f+E5Z/Ymffvgexv9/wCE5Z/YmffIQACgAAAAAAAAAAAAAAAAAAAAAAAAAAAAAAAAAAAAAAAAAAAAAAAAAAAAAAAAAAAAAAAAAAAAAAAAAAAAAAAAAAAAAAAAAAAPixRphBQEFAQUBBQEFAQUBBQEFAQUBBQEFAQUBBQEFAQUBBQEFAQUBBQHz9fwmt6SbpcHOv4TW9JN0uDhucpfqPE+NIA83SAAAAAA72it/n5nveo8vRW/z8z3vVd9vjD8v5f2qQjGEIZx2IKxxcM6GUdqM0vtQbczanJUrR+JpT1Pnll2Pr2nap6LxdSXObV0vmmjdH+3WwwekcRhMpbo1aXkTR2ZeSPue1hNIUMXCEJJramWzTm2Jodf0CPDrUa2FjliKdsPLhsyR+nrcX08YZwyjswedidEU5u+wsdTN5PyPq8X0Bl5KTSSzy5TSwjD53OrJUw88JMRJGnNHa8cseSKCupTlqWRjLG7vpoWzc7LbWWeE0ctzN5Mdtrh97jz5/ais9OWeHfQz4PmBmJNJPJsy9/LweMlnlm2tvgiCgAAAgoCAAAAAAgqAAAAAgqAAAxpb3LyOSUt7l5HJBIb5K1Zf8lPl9zVQdfG73Jz/dF2HXxm4k5/uiK6ku5CXcqivR7G/wB/4Tln9iZ98+C7HP39hOWf2Jn3oQAIoAAAAAAAAAAAAAAAAAAAAAAAAAAAAAAAAAAAAAAAAAAAAAAAAAAAAAAAAAAAAAAAAAAAAAAAAAAAAAAAAAAAAAAAAAAAD4wUaYQUBBQEFAQUBBQEFAQUBBQEFAQUBBQEFAQUBBQEFAQUBBQEFAQUB89X8Krekm6XBzr+FVvSTdLg4LnKX6nxPjSAMOkAAAAAB3tE7/PzPe9V5eid/n5nveq77fGH5by/vUjLFbz/AFye1Bsxxe8/1ye1BtzOKRhnt+LZUB3cLpXE4fYqfH0+Cbdw+nx/S9rC4yhi5Yxoz5xhtyx2JofQ+YMu+hNDOE0NqaEcow+kR9bPJJUkjJPLCaWbYjLNDOEXmYnREMoz4Sa2Pm5tmWP0+J1MNpivR2K8uvk4YbE8PdH+z2cNiqOKkuozwm4YeOHLBU2fN6qfDR1VeWyeM00YQj44XeJyfS1aVOtJZVklnl4JoZvLxGiJpe+ws+cPN1I9E3Wi5eazqUpJ9uGzDaj42k2ck9lSSanP5M0NlBWEYVJP/wDSH91lmlnh3sf9NWdSlLPHPamhtTQ2wBwznk3ULocMvU5SzQnhnLHMFAARQEFQAAAABFAQAAABFAY0t6l5HNxpb1LyOYOEd8p8vuas475T5fc0AdfF7mnz/dF2GGL3MnO90RXUl3LkSblUHodjv7+wnLP7Ez7x8J2Pfv7Ccs/sTPuxYAEUAAAAAAAAAAAAAAAAAAAAAAAAAAAAAAAAAAAAAAAAAAAAAAAAAAAAAAAAAAAAAAAAAAAAAAAAAAAAAAAAAAAAAAAAAAAB8cA08wAAAAAAAAAAAAAAAAAAAAAAAAAAAAAAAAAAAAAHz1fwqt6SbpcHOv4VW9JN0uDgucpfq/E+FKCjDpQUBBQEFAd7RPhE/M971nlaJ8In5nveq77fGH5Xy/vUMMXvH9cntQbscXvH9cntQbczgKgAACyxjJPCeSaMs8NqaWOUUAelhdM1KeUuKk1kvlyQ776YdX1PYoV6WJpwqUZ4TSxfKrTmnpVNZSnmpz+VL/7ZEw+oxGGo4qnZXpwnh4s/FyR8TysToirTzmw0+tl8iaOU30R8f0/WuG03bsYyTY85Th0w6nrUqtOvTvpTyzyR8csc1R8xNnLPGSeWMs8NuWaGUXGL6bE4Wjipba0kJstqPjg8fEaIr0dmhNr5OCOxPD3R/si5efFnNThGa6HezcMGnjjCOcJobcsYZRh9CCs4TzSb5DP+aVpCMJoZyxzhHxwHCNPvrpYxlm+bxg5jPWRl32GX80Nr/TSAAAIKAgAAAAAIAAADOlvUvI5uNHeZORzBwm3yny+5ozm3yny+5oCMcVuafP8AdFuwxW1T5/uiK60m5g5JJuYOSDv9j/79wnLP7Ez7p8NoD9+4TnT+xM+5FgARQAAAAAAAAAAAAAAAAAAAAAAAAAAAAAAAAAAAAAAAAAAAAAAAAAAAAAAAAAAAAAAAAAAAAAAAAAAAAAAAAAAAAAAAAAAAHx4DTzAAAAAAAAAAAAAAAAAAAAAAAAAAAAAAAAAAAAAAfO1/Cq/pJulwaV/Cq/pJulm4LnKX6vxPhSAMOoAAAAAB39EeET8z3vWeTojwifme96zvt8YflPM+9Qwxe8f1ye1Buxxe8f1ye1BtzQ4AAIoCCoAAA5UqlTD1L6M8ZJvHltR5YOID2MLpqSOUuKk1cfLl2ZeuH/tl6sk8lSSE8k0JpZtmE0sc4RfJOdCrVws8Z8PPGSMduHyY8sBMPo8VgqGLhDXSZxhtTQ2Iw+l4uK0VicPnNJ8fT4ZYd9D6PH9Dv4XTNGfvcTDUzeV8j6/F9L0oRzhnDZgqPkYRz2vFsEH0uM0fQxcM55bamWxUl2Jv9vExWjsThZoxs1tLPYmk24Q+eCK6zONLLZpxtjweKP0OcsYTQzljnDhg5CsdZbHKrC3gj4otFY05Iwusmyym3MdoGo4QqeKpCyPz7UXMAAEFQAAAABFQHGjvMnI5uFHeZORoDOffKfL7nNwn3yny+5zAY4n/AI+f7otmOJ/4+f7oisKe4gpT3EHJB3tA/vzCc6f2Jn3D4jQP78wnOn9iZ9uLAAigAAAAAAAAAAAAAAAAAAAAAAAAAAAAAAAAAAAAAAAAAAAAAAAAAAAAAAAAAAAAAAAAAAAAAAAAAAAAAAAAAAAAAAAAAAAPkBRp5oKAgoCCgIKAgoCCgIKAgoCCgIKAgoCCgIKAgoCCgIKAgoCCgIKA+cr+FVvSTdLg51/Cq/pJulwcFzlL9Z4fwpAHm6gAAAAAHf0R4RPzPe9Z5OiPCZ+Z73rvoW+MPyfmfepGGM3j+uT2oOwwxm8f1ye1BtzMwAAAAAEUBBQEAAa4XE1sJPCNCeMJM9mnHcx6mQD3cJpejXykrfEVOCaPex5IvRfIt8NjMThMoUZ86cP+OfZl+jgEw9vFaMw+JjGe3V1I/Lk2M+XheJisFiMHC6rLdT85JDY+ngezg9KUMVGEkfiqsfkTePkj43eVHyThS+XzovocVoihWzmpfEVI+OWHex5YPEr4Ovgoza+XvIzbFSXc7PQjTOMsJoZTQzhHxRZxkmk3E39MzUBlLUhGa2MIyzcEXMmlhNLlFxkmzzlm3Uu2DkAAigIAAADjR3mTkc3GhvMnI5gzqbuny+5ySpDv6fL7lAY4j/j5/ui2ZV9unzvdEGNPcQcinuIOSK7ugv35hOdP7Ez7Z8VoP994TnT+xM+1FgARQAAAAAAAAAAAAAAAAAAAAAAAAAAAAAAAAAAAAAAAAAAAAAAAAAAAAAAAAAAAAAAAAAAAAAAAAAAAAAAAAAAAAAAAAAAAHyIo080FAQUBBQEFAQUBBQEFAQUBBQEFAQUBBQEFAQUBBQEFAQUBBQEFAfN1/Cq/pJulwaV/Cq/pZulwcFzlL9b4fwpQB5uoAAAABQd/RHhM/M971nk6I8Jqcz3vXfQt8YfkvM+9X+owxng/9cntQdh18b4P/XJ7UG3MzAAAAAAAAAAABBQEAAjCE0MpoZwj4ou1htI4rC7Es2uk8ipHoj/+uqA+iweksPi+9ljZU83Ptu3GGcMo7MHyUYQjt+LZd3C6UxOHylnjr6fBNHvofT1/WJh3sToajP32HjqJvJhDOT6vF9DycRQrYWbLESW8E0NmWP09b6DB4+hjJfipowmhtyTQyjB2J5JKkkZJ5YTSzbEZZoZwiqZfJs5oW1ZZvK72P/vre3idCyRzmwk+rj5E2zL1w/8AbDyMXRq4eeSStTmkjdsRjtR5Io04gAAAAAgoCUN5k5GjhQ3iTmtAZVNiany+5YpV3dPne5QRlX3VLn+6LVnW3VLnf4xBnS3uDklLe4OYruaE/feD503sTPtHxehf31g+dN7Ez7RFgARQAAAAAAAAAAAAAAAAAAAAAAAAAAAAAAAAAAAAAAAAAAAAAAAAAAAAAAAAAAAAAAAAAAAAAAAAAAAAAAAAAAAAAAAAAAAHyYDTzAAAAAAAAAAAAAAAAAAAAAAAAAAAAAAAAAAAAAAfN1/C6/pZulwc6/hdf0s3S4Pn3OUv13h/ClBRh1IKAgoCKAO/ofwmpzPe9d5Oh/CanM97130LfGH5HzPvV/qMMb4P/XJ7UHYdfG+D/wBcntQbczNFAQUBAAAAAAAAAAAAQUBAASMM9najDajDYjB6OG0vXo97Xhr5OGGxPD3R/s88B9HS0lg6suclaEZvI+X9nbeXpbHyYqaShShNbTmummjsbOWWX9+h588kk+7klm5YEJYSwylhlCHigJhQBUFAQAAADD7xT5rRww+8U+a0BlW3dPne4K26p873AEWVXd0uf/jFqyq7ulz/APGIONLe4OaUt7g5A7ehv31g+dN7Ez7N8bob99YPnTexM+ySWoAEUAAAAAAAAAAAAAAAAAAAAAAAAAAAAAAAAAAAAAAAAAAAAAAAAAAAAAAAAAAAAAAAAAAAAAAAAAAAAAAAAAAAAAAAAAAAB8oA08wAAAAAAAAAAAAAAAAAAAAAAAAAAAAAAAAAAAAAHzVfwuv6WbpcXOv4XX9LN0uD59zlL9d4fwpBB5utRAFEAUQB6Gh/CqnM972Hj6H8Jqcz3vYfRt8IfkPM+9X+jr43wePPk9qDsMMd4N/XJ7UG3MxAAAAAARQEFQAAAAAAAAAAEFAQAAAAAAAEFAXD+D0+a0cMP4PT5rQGNfdU+d7kWvuqXO9yAM6u7pc//GLRnU3yjz/8YgUt7g5uNLe4OYO1of8AfWD503sTPsXx+iP3zg+dN7Ez7BJagARQAAAAAAAAAAAAAAAAAAAAAAAAAAAAAAAAAAAAAAAAAAAAAAAAAAAAAAAAAAAAAAAAAAAAAAAAAAAAAAAAAAAAAAAAAAAHyoo080FAQUBBQEFAQUBBQEFAQUBBQEFAQUBBQEFAQUBBQEFAQUBBQEFAfM1/C6/pZulwc6/heI9LN0uD59zlL9f4XwpAHm6wAAAAAHoaH8Kqcz3vYePobwqp6P3vYfQtcIfkPM+9X+jr47wb+uT2oOw6+O8G/rk9qD0cjEAUAAAAAAAAABBQEFQAAAAAAAAEFAQVAAAAAc8N4PT5sGjhhvB6fNg0BhiN1S53ui4ueJ3VLne6LgAzqb5R53+MWjhPvtHnf4xBaO9wc0o71BzB2dE/vnB8+b2Jn175DRX74wfPm9iZ9ektQAIoAAAAAAAAAAAAAAAAAAAAAAAAAAAAAAAAAAAAAAAAAAAAAAAAAAAAAAAAAAAAAAAAAAAAAAAAAAAAAAAAAAAAAAAAAAAD5YBp5gAAAAAAAAAAAAAAAAAAAAAAAAAAAAAAAAAAAAAPma/heI9LN0uAPnXOUv1/hfCkAYdYAAAAAD0NDeFVPR+97IPo2uEPx/m/er/R18d4N/XJ7UAbcrAAUAAAAAAAAAAAAAAQAAAAAAAAAAAQAAAGmG8Gp82DUBGGJ3VLne6LgAo4T77R53+MQBzo71BzAHa0V++MHz5vYmfXAktQAIo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24" y="3526809"/>
            <a:ext cx="3255522" cy="2685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2" y="3867267"/>
            <a:ext cx="3692726" cy="24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Vessel Stiffener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design:  fillet welds between head and shell; stiffener was welded to the sliding ring</a:t>
            </a:r>
          </a:p>
          <a:p>
            <a:r>
              <a:rPr lang="en-US" dirty="0" smtClean="0"/>
              <a:t>Modified design:  fillet welds changed to double bevel butt welds for BPVC compliance; stiffener completely within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15987" r="54266" b="47657"/>
          <a:stretch/>
        </p:blipFill>
        <p:spPr bwMode="auto">
          <a:xfrm>
            <a:off x="307975" y="2368446"/>
            <a:ext cx="3155429" cy="23500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0494" y="4748711"/>
            <a:ext cx="230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SNS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8724" y="5843452"/>
            <a:ext cx="230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SNS Design</a:t>
            </a:r>
            <a:endParaRPr lang="en-US" dirty="0"/>
          </a:p>
        </p:txBody>
      </p:sp>
      <p:sp>
        <p:nvSpPr>
          <p:cNvPr id="8" name="AutoShape 2" descr="data:image/jpeg;base64,/9j/4AAQSkZJRgABAQAAAQABAAD/2wBDABALDA4MChAODQ4SERATGCgaGBYWGDEjJR0oOjM9PDkzODdASFxOQERXRTc4UG1RV19iZ2hnPk1xeXBkeFxlZ2P/2wBDARESEhgVGC8aGi9jQjhCY2NjY2NjY2NjY2NjY2NjY2NjY2NjY2NjY2NjY2NjY2NjY2NjY2NjY2NjY2NjY2NjY2P/wAARCAOjBe8DASIAAhEBAxEB/8QAGwABAQEAAwEBAAAAAAAAAAAAAAEDAgQFBgf/xABNEAEAAAQCAgoMCwgDAAMBAQAAAQIDEgQRBRMhMTIzUVRxcrHRBhQWIjRBUlNzk7LBFSNCYYGRkpSio9IkNVVigqHC4UOz8DaD8URj/8QAGgEBAQEBAQEBAAAAAAAAAAAAAAECBAMFBv/EACQRAQABAwQDAQEBAQEAAAAAAAABAgMREjEyUQQUMyETcUEi/9oADAMBAAIRAxEAPwD3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AAAAAAAAAAAAAAAAAAAAAAAAAAAAAAAAAAAAAAAAAAAAAAAAAAQAAAAAAAFAAAAAAAAAAAAAAAAAAAAAAAAAAAAAAAAAAAAAAAAAAAAAAAAAAAAAAAAAAAAAAAAAAAAAAAAAAAAAAAAAAAAAAAAAAAAAAAAAAAAAAAAAAAAAAAAAAAAAAAAAAAAAAAAAABQEFAQUBBQEFAQUBBQEFAQUBBQEFAQUBBQEFAQUBBQEFAQUBBQEFAQUBBQEFAQUBBQEd6hhqE2HpzTUac00ZIRjGMsNnYdJ6WG8Fo8yHQ5784iGak7Uw3F6X2IHamG4vS+xBsObVLGWPamG4vS+xA7Uw3F6X2INg1SZY9qYbi9L7EDtTDcXpfYg2DVJl0sZQo08NGenRpyzQml2ZZYQjuoOo7+kPBJudL7UHRddic0t0oKPZpBQEFAQUBBQEFAQUBBQEFAQUBBQEFAQUBBQEFAQUBBQEFAQUBBQEFAQUBBQEFAQUBBQEFAQUBBQEFAQUBBQEFAQUBBQEFAQUBBQEFAQUBBQEFAQUBBQEFAQUBBQEFAQUBBQEFAQUBBQEFAQUBBQEFAQUBBQEFAQUBBQEFAQUBBQAAAAAAAAAAAAAAAAAAAAAAAAAAAAAAAAAAAAAAAAAAAAAAAAAAB6WG8Fo8yHQ816WG8Fo8yHQ5/I2hmpqA5WAAAAHW0h4JNzpfag6LvaQ8Em50vtQdF12OLdIA92gAAAAAAAAAAAAAAAAAAAAAAAAAAAAAAAAAAAAAAAAAAAAAAAAAAAAAAAAAAAAAAAAAAAAAAAAAAAAAAAAAAAAAAAAAAAAAAAAAAAAAAAAAAAAAAAAAAAAAAAAAAAAAAAAUBBQEFAQUBBQEFAQUBBQEFAQUBBQEFAQUBBQEFAQUBBQEFAQUBBQEFAQUBBQEFAQUBHpYbwWjzIdDzno4bwWjzIdDn8jaGamoDlYAAAAdbH+CTc6X2oOi7+P8Ejzpfag6LrscW6UFHu0goCCgIKAgoCCgIKAgoCCgIKAgoCCgIKAgoCCgIKAgoCCgIKAgoCCgIKAgoCCgIKAgoCCgIKAgoCCgIKAgoCCgIKAgoCCgIKAgoCCgIKAgoCCgIKAgoCCgIKAgoCCgIKAgoCCgIKAgoCCgIKAgoCCgIKAgoCCgIKAgoCCgIKAgoAAAAAAAAAAAAAAAAAAAAAAAAAAAAAAAAAAAAAAAAAAAAAAAAAAA9HDeC0uZDoec9HDeC0uZDoc/kbQzU1AcrAAAADr4/wAEjzpfag6LvY/wSPOl9qDouuxxbpAHu0AAAAAAAAAAAAAAAAAAAAAAAAAAAAAAAAAAAAAAAAAAAAAAAAAAAAAAAAAAAAAAAAAAAAAAAAAAAAAAAAAAAAAAAAAAAAAAAAAAAAAAAAAAAAAAAAAAAAAAAAAAAAAAAAoAAAAAAAAAAAAAAAAAAAAAAAAAAAAAAAAAAAAAAAAAAAAAAAAAD0MN4LS5kOh570MN4LS5kOhz+RtDNTUBysAAAAOvj/BJudL7UHSd3H+CTc6X2oOk67HFukAe7QAAAAAAAAAAAAAAAAAAAAAAAAAAAAAAAAAAAAAAAAAAAAAAAAAAAAAAAAAAAAAAAAAAAAAAAAAAAAAAAAAAAAAAAAAAAAAAAAAAAAAAAAAAAAAAAAAAAAAAAAAAAAAAAAAAAAAAAAAAAAAAAAAAAAAAAAAAAAAAAAAAAAAAAAAAAAAAAAAA9DDeC0uZDoee9DDeC0uZDoc/kbQzU1AcrAAAADr4/wAEm50vtQdJ3Mf4JHnS+1B03XY4t0gD3aAAAAAAAAAAAAAAAAAAAAAAAAAAAAAAAAAAAAAAAAAAAAAAAAAAAAAAAAAAAAAAAAAAAAAAAAAAAAAAAAAAAAAAAAAAAAAAAAAAAAAAAAAAAAAAAAAAAAAAAAAAAAAAAAUc9RV8iJqKvkRTVT2mXAc9RV8iJqKvkRNVPZlwHPUVfIiair5ETVT2ZcBz1FXyImoq+RE1U9mXAc9RV8iJqKvkRNVPZlwHPUVfIiair5ETVT2ZcBz1FXyImoq+RE1U9mXAc9RV8iJqKvkRNVPZlwHPUVfIiair5ETVT2ZcBz1FXyImoq+RE1U9mXAc9RV8iJqKvkRNVPZlwHPUVfIiair5ETVT2ZcBz1FXyImoq+RE1U9mXAc9RV8iJqKvkRNVPZlwHPUVfIiair5ETVT2ZcBz1FXyImoq+RE1U9mXAc9RV8iJqKvkRNVPZlwHPUVfIiair5ETVT2ZcBz1FXyImoq+RE1U9mXAc9RV8iJqKvkRNVPZlwHPUVfIiair5ETVT2ZcBzjRqQhnGSLgsTE7AAKAADlLTnn3MsYrqKvkRTVCZcHfw3gtLmQ6HT1FXyIu1RnhJQpyTSz3SywhHvIue/MTjDNTcZ66Xgn+xN1Gul4J/sTdTmZaDPXS8E/2Juo10vBP9ibqBoM9dLwT/Ym6jXS8E/2JuoGeP8Fjzpfag6btYqbW0IySSzxmjNL8mMPHBhqKvkRdVmYin9bpcBzjRqQ+RFIyTw25Y/U99ULlxDIUABQAAAAAAAAAAAAAAAAAAAAAAAAAAAAAAAAAAAAAAAAAAAAAAAAAAAAAAAAAAAAAAAAAAAAAAAAAAAAAAAAAAAAAAAAAAAAAAAAAAAAAAAAAAAAAAAAAAAAAAAAAAAHqDyu6TRPG/wAufqO6TRPG/wAufqfP0VdPJ6o8ruk0Txv8ufqO6TRPG/y5+o0VdD1R5XdJonjf5c/Ud0mieN/lz9Roq6Hqjyu6TRPG/wAufqO6TRPG/wAufqNFXQ9UeV3SaJ43+XP1HdJonjf5c/UaKuh6o8ruk0Txv8ufqO6TRPG/y5+o0VdD1R5XdJonjf5c/Ud0mieN/lz9Roq6Hqjyu6TRPG/y5+o7pNE8b/Ln6jRV0PVHld0mieN/lz9R3SaJ43+XP1GiroeqPK7pNE8b/Ln6juk0Txv8ufqNFXQ9UeV3SaJ43+XP1HdJonjf5c/UaKuh6o8ruk0Txv8ALn6juk0Txv8ALn6jRV0PVHld0mieN/lz9R3SaJ43+XP1GiroeqPK7pNE8b/Ln6juk0Txv8ufqNFXQ9UeV3SaJ43+XP1HdJonjf5c/UaKuh6o8ruk0Txv8ufqO6TRPG/y5+o0VdD1R5XdJonjf5c/Ud0mieN/lz9Roq6Hqjyu6TRPG/y5+o7pNE8b/Ln6jRV0PVHld0mieN/lz9R3SaJ43+XP1GiroeqPK7pNE8b/AC5+o7pNE8b/AC5+o0VdD1R5XdJonjf5c/Ud0mieN/lz9Roq6HqupiKGXfyQ2PHB1e6TRPG/y5+o7pNE8b/Ln6m6NdM5iF/VHX+FdG4ivLJhcRdPPtS2TQ9zsOyJzDY0o0o1Zvm8cSlSjVm+bxxd+SWEktsu08rlzT+QkySSwkltl2lBxzMsAAAAAAAAAAAAEWc1KnNtyQaCxMxsOvNhJI7maMGM+FqS7WU3I7w9IvVQuZeZGEYRyjsI9KaSWeGU0IRdephPHTj9EXvTeid2tTqjlPJNJHKaGTi9omJ2UAFAAAAAAAAAAAAAAAAAAAAAAAAAAAAAAAAAAAAAAAAAAAAAAAAAAAAAAAAAAAAAAAAAAAAAAAAAAAAAAAAAAAAAAAAAAAAAAAAAAAAAAAAAAAAAAAAAAAAAAfn4CsgAAAAAAAAAAAAAAAAAAAAAAAAAAAAAAAAAAAAAPp9DdjuDx+i6OJrVK8s892cJZoZbE0YcHzO93I6P89iftS/pdnsX/wDj+G5Z/bmes4a7lUVT+s5eB3I6P89iftS/pO5HR/nsT9qX9L3xn+lfZl4uF7GcFhcTJXp1cRGaTahNNLl0PT7Up8MzcP6VdplJZYSS2y7SgxM5AAHh9kWmMRoqfDww8lKbWQmzvhGO1lwR+d4/dfpDzOG+zN+p2OzbfcFzZ/8AF8u67dFM05mGofQd1+P8zhvszfqO6/H+Zw32Zv1Pn3KSSM88sku6mjlDOOT0/nR0uHvd1+P8zhvszfqe5ovE6Yx1KNWvJh8PTjDvM6c10fnyu2mOhuxyjgsq2LhLWr55wh8mTri95zV1U7Uwy+PxPZNpTC4ipQrUMLCpTjlNC2b9TPuvx/mcN9mb9T1uyfRHbuG7ZoSftFKGzCENmeXg5XxL2txRVGyvoO6/H+Zw32Zv1HdfpDzOG+zN+p8+N/zo6XD6Kl2YYz/lw9CaH8ucvvi3k7MY/wDJgocstX/T5WXa+lT+VHRh9lL2X4T5WGrw5MovSw2m9HYrKFPFSQmjHK2eNsf7vzsYmxT/AMTD9ThHOGcNmEVfmWGxuJwk2eHr1KXzSzbH1PZwPZZi6U0IYuSWvJ44whbN1PKqxMbJh9oOjo/SuD0jD9nqwv8AHTm2JofQ7zxmJjdHGaWWeGU0M3Vq4aMuzJsw4HcGqLlVOyxLzB3q1GFSGcNiZ0ppYyzZTQyi7KLkVNxOUAbUAAAAAAAAAAAAAAAAAAAAAAAAAAAAAAAAAAAAAAAAAAAAAAAAAAAAAAAAAAAAAAAAAAAAAAAAAAAAAAAAAAAAAAAAAAAAAAAAAAAAAAAAAAAAAAAAAAAB+fAKyAAAAAAAAAAAAAAAAAAAAAAAAAAAAAAAAAAAAAA++7F//j+G5Z/bmeq+V0J2R6NwGiqOGxNWeWrJdnCEkY7c0Yu93XaH8/P6qZwV0zqlf51z+xD3R4Xdfobz8/qpjuv0N5+f1UzOmT+VfT3R4Xdfobz8/qpjuv0N5+f1Uxpk/lX090eF3X6G8/P6qY7r9Defn9VMaZP5V9PdHhd1+hvPz+qmO6/Q3n5/VTGmT+VfTodm2+4Lmz/4vl3tdkmlsJpSfDRwc800KcJrs5ctvLqeK7bUYohMTH5IvjhyosN1DleivtuxrSvbdCGErR+OpS97NGO7l63uvzWhWqYavJWozW1JI5yxffaMx9PSOCkryZQm2p5fJm4HHet6ZzDEu4+K7KdExwuI7coy/EVY99CENxN/t9qyxFCnisPPQrS3U55bZoPO3XpnJD8wHd0ro+fRuOnoTZxk26c0flSuk74nMZaSXa+lUl2vpVVABAAFlmjLNCaWMYRhswjDxPd0d2UYvDZSYr9pp8Md3D6fH9LwRmqmKtx+m4TF0MbRhVw1SWeX5o7MOVu/NcDj8TgK2tw1SMsfHDxTcsH2uiNN4fSctm9V4Q2ac0dvk4XJXamn9hmYeq4VaUtWGzt+KLmPKJmP2EedUpzU5spnF6FSnCpLlHb8TozSxkmym23ZbuaobicuIo9WkFAQUBBQEFAQUBBQEFAQUBBQEFAQUBBQEFAQUBBQEFAQUBBQEFAQUBBQEFAQUBBQEFAQUBBQEFAQUBBQEFAQUBBQEFAQUBBQEFAQUBBQEFAQUBBQEFAQUBBQEFAQUBBQEFAQUBBQEFAQUBBQEFAQUBBQH56ArIAAAAAAAAAAAAAAAAAAAAAAAAAAAAAAAAAAAAADpYjfYs2mI32LNz1bvrWeEIAj0AAAAAAdvC7luwwu5bvenZ8q9zkWG6hyosN1Dlaebd3tDaRm0ZjoTxjHUz97Vhl4uH6HScUmImMSj9Kp1JKtOWpTmhNJPDOWaHjg5vlOxfS0adSGArzd5NvMeCPkvq3BXRNM4ZebpvRkmlMFNJlDXybNKaPijwckXwFSnPSqTU6kkZZ5Y5TSx8T9RfM9leiNZJHSFCELpIfGy+VDyvoelm5idMkS+Ql2vpVJdr6VdjYAIAAAAqwjGWaE0sYwjDZhGHiRQfa9j2nIY+SGGxM2WJlhsR85Dre6/MKVSelUlqU5oyzyxzhNDxPudB6Zk0lSsqRhLiZId9L5Xzwcd23j9hmYesyr0tbLsbqG01HjEzTOYSHmxhGEcojs4qn/AMkPpdZ30Vaoy9IAG1BYQjNHKEMyeWaSMITQyjHaZzCZQBVAAAAAAAAAAAAAAAAAAAAAAAAAAAAAAAAAAAAAAAAAAAAAAAAAAAAAAAAAAAAAAAAAAAAAAAAAAAAAAAAAAAAAAAAAAAAAAAAAAAAAAAAAAAAfnoCsgAAAAAAAAAAAAAAAAAAAAAAAAAAAAAAAAAAAAAOliN9izaYjfYs3PVu+tZ4QgCPQAAAAAB28LuW7DC7lu96dnyr3ORYbE0vLBFhty86DTzdhHKKCJswjnLGMIw2ow8T7bQGlPhHCW1Zv2ilsTw8r+Z8S2wWKqYHF08TS3UkdrPdQ4Hnco1Qj9Dq1ZKNOapVnlkkl25povj9M9ktTFSzUMFdTox2Jp47qbqg8zSelcTpSrdWmypwj3lOG1K6kJWLdmI/ZMM4bGwrnNLnLsbcHB7tAAgAAADkqKBBth60+HryVqUbZ5I3Qiyg5QMZ/B+i4DF08fhJMRS2ptuHBHgdl8V2O6R7SxkKVSPxNaOUf5Y+KL7VwXKNNTKRhnCMI+N0asmrnjK77HEyRnp3S7qXZgtqvTOCJdaSlPPuYfS3kwsIbuOfI2pzwnpyzw2poZuS1XqpMpLLLLDvYZMcXJdRjN45O+bm284qmJymXmixl1c80nkx2OTxDvicxl6QgoqoKAgoCCgIKAgoCCgIKAgoCCgIKAgoCCgIKAgoCCgIKAgoCCgIKAgoCCgIKAgoCCgIKAgoCCgIKAgoCCgIKAgoCCgIKAgoCCgIKAgoCCgIKAgoCCgIKAgoCCgIKAgoCCgIKAgoCCgIKAgoD88AVkAAAAAAAAAAAAAAAAAAAAAAAAAAAAAAAAAAAAAB0sRvsWbTEb7Fm56t31rPCEAR6AAAAAAO3hdy3YYXct3vTs+Ve5yLDdS86CLDdS86HS083ZIgIiKgM4y5T/NFyhBZpboZLJG6Hzw2wWEGNSW2b5ouxkTyXy5RB1A+aO3AAVFARQFgsEg5AsHKCQcoAsH2nY5j+3NHwkqTZ1aMbZvnh4ovjIO9oXHfB+OlqzZ6ubOWeHzPO7RqpSX3gkIwjDOGzBXAyxo/F1J6Xi3UvJ/8ArZlVhbGWpD5O3yeP/wB8zVZ/f0AeTjuyLR+DulhU11SHyaez/faIpmdjDuYuXKaWpw97H3MHzGO7KMZidihLJQk8ndRj9L6PD1pMRQp1qcc5Z5c4O23TNMYluGgD0aAAAAAAAAAAAAAAAAAAAAAAAAAAAAAAAAAAAAAAAAAAAAAAAAAAAAAAAAAAAAAAAAAAAAAAAAAAAAAAAAAAAAAAAAAAAAAAAAAAAAAAAAAAfngCsgAAAAAAAAAAAAAAAAAAAAAAAAAAAAAAAAAAAAAOliN9izaYjfYs3PVu+tZ4QgCPQAAAAAB28LuW7DC7lu96dnyr3OQFhszQhnCGccs4tPNtTnuhs7cHOL6LDdi9KGDmjVrXYiaXvZpY97LH3vBr0Z8PWno1YZTyRyjBUZxRRBxTO2bPxR23JIwBrkuThRmzhbHbg1yB18TT+XD6XXejGWE0Mo7MIuhUkjTnjJH6AcVRQAUFgsEg5QBYOUHGDnAFgS7X0rBJdqPKD6jQWksZiMP2tSpUJ5qEsIZ1asZYxh4tqWPI9XWaU4tg/vE36HxujMZ2hpCjiYx7yWNtTmR2+v6H0/dNonjE3qpupyXKJir8hl279J8Wwf3ib9DjPNpTVRlpYfByz5bEZq880IfRY6/dNonjE3qpuo7ptE8Ym9VN1PPTV0PMxuhdPY/wnGYeaXyYTzQl+qErqdyOkfO4X7c36Xvd02iuMTeqm6jum0Txib1U3U3FVyNoP14PcjpHzuF+3N+l6+jdG6TwOFhQjLhKsJYxjLHXTS5Z/wBDfum0Vxib1U3Ud02iuMTeqm6l/pd6X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tadHGxnhraNCWXhlrRmj7MG/a8/wA31utQ7ING4itLRp4jv5tq6SMsPri73beG4xS+3BP63I3Myy7Xn+b6ztef5vra9t4bjFL7cDtvDcYpfbgf2rNUsu15/m+s7Xn+b62vbeG4xS+3A7bw3GKX24H9qzVLLtef5vrO15/m+tr23huMUvtwO28Nxil9uB/as1Sy7Xn+b6ztef5vra9t4bjFL7cDtvDcYpfbgf2rNUsu15/m+s7Xn+b62vbeG4xS+3A7bw3GKX24H9qzVLLtef5vrO15/m+tr23huMUvtwO28Nxil9uB/as1Sy7Xn+b6ztef5vra9t4bjFL7cDtvDcYpfbgf2rNUupCN0sIw8auFLZoyRh5MHN1xs0ACgAAAAAAAAAAAAAAAAAAAAAAAPzsBWQAAAAAAAAAAAAAAAAAAAAAAAAAAAAAAAAAAAAAHSxG+xZtMRvsWbnq3fWs8IQBHoAAAAAA7eF3Ldhhdy3e9Oz5V7nIsN1LzodKLDdS86HS0831XY5pO23A1o7H/ABTRj+Hqd3Tui+3aOuoy/tEkNj+aHA+T2o5w2I8MPE+u0HpSGOo6qrN+005e+z+VDylYl8ePf7IdFauMcZh5e9jH42WHi/meAKIqIrjuZoTwhswdqXKaEIw2ous0w81s1kdqOzKDdliaWsp5w3Uu02clR5KtsVS1dS6G5m6WKKoKBBygkHKALBygkHKALAl2o8pAl2o8oLGGcHTysmmk4HcdfEy5Rln+iJIzAAAAAAAAAAAAAAAAAAAAAAAAAAAAAAAAAAAAAAAAAAAAAAAAAAAAAAAAAAAAAAAAetjqckuj4xlklhHWS7OX8sHkvYx/7uj6SX2YA8cAAAEj4uVUj4uVRQAQSba+lUm2vpFUAQAAAAAAOEOEV9/hPBKHo5ehqywnglD0cvQ1RQAAAAAAAAAAAAAAAAAAAAAAAAAH52ArIAAAAAAAAAAAAAAAAAAAAAAAAAAAAAAAAAAAAADpYjfYs2mI32LNz1bvrWeEIAj0AAAAAAdvC7luwwu5bvenZ8q9zkWG6l50OlFhupedDpaebtudCvVw1aWtQmtqSbUXAEfcYHGUdI4TWSbMI97PJHxR4Hy2mdGfB1eFmcaE+4jH5P8AKy0bj59HYnWyy3STbFSXhh1vsKtKhpHB2xyqUqsucIw/tFWdnwcRvjcJUwOJmoVd1DZhGHyocLAaRI/Nt+JyRB2qU+spwm2o+ODR06M+rqZx3M2xF3oQVGdWlCrTjJHxvMjLGSaMs2xGG29mEHUx+Hzl10sNmG65BXRWBAgg5QWCQcoAsHKCQWAOUCXajykCXajygrhPLfJGXhc4gOjDgjtw2Fc60ttTPxTOAoAIAAAAAAAAAAAAAAAAAAAAAAAAAAAAAAAAAAAAAAAAAAAAAAAAAAAAAAAAAAAAPYx/7uj6SX2YPHexj/3dH0kvswB44AAAJHxcrknjhyuWQqC5GQiOM219Lnkk0Nj6YCguRkIguRkCC5GQILkZAiOWRlsCvvcJ4JR9HL0NmOE8Doejl6GyKAAAAAAAAAAAAAAAAAAAAAAAAAA/OgFZAAAAAAAAAAAAAAAAAAAAAAAAAAAAAAAAAAAAAAdLEb7Fm0xG+xZuerd9azwhAEegAAAAADt4Xct2GF3Ld707PlXuciw3UvOh0osN1LzodLTzdsVBB62gdKdp1e160fiKk2xHyJup5IqPs9LaOk0hhYywhCFaTZpzR8Xzcj4yeSanPNJPLGWeWOUZY+J9L2PaU1skMHiJ/jZd7mmju4cHLBy7IdF6+nHF0JYxqyQ76WHypesR8sAjTjF3MHUulsm3Uv8AeDqLLNGSeWeXbl/uo9SEFtzhlHaSnNCpJCeXai0hAR4uJoaitb8mOzLyM3s4nDwxFGMu1NDZli8fajlHYjDYjBCFgsEg5QFWCwSDlAHKCSbUeVYEu1HlAIqgM60t9OPzMIQzg7brwlsqRhw/+/8AcgONpa1tLQZWlrW0tBlaWtbS0GVpa1tLQZWlrW0tBlaWtbS0GVpa1tLQZWlrW0tBlaWtbS0GVpa1tLQZWlrW0tBlaWtbS0GVpa1tLQZWlrW0tBlaWtbS0GVpa1tLQZWlrW0tBlaWtbS0GVpa1tLQZWlrW0tBlaWtbS0GVpa1tLQZWlrW0tBlaWtbS0GVpa1tLQZWlrW0tBlaWtbS0GVpa1tLQZWlrW0tBlaWtbS0GVpa1tLQZWvWx2zo+PpJfZg8616WM8Bjz5fZgo8i0ta2lqDK0ta2loMYw2Ycrlk5Tw3PKWxBxyMnK2JbEHHJJobH0wc7YpPDvfph0gmRk5WxLYg45GTlbEtiDjkZOVsS2IOORk5WxLYg45JlsOdsSMuxEH3OE8Doejl6GzLCeB0PRy9DZFQUFQUBBQEFAQUBBQEFAQUBBQEFAQUBBQEFAfnICsgAAAAAAAAAAAAAAAAAAAAAAAAAAAAAAAAAAAAAOliN9izaYjfYs3PVu+tZ4QgCPQAAAAAB28LuW7DC7lu96dnyr3ORYbqXnQ6UWXdy86HS083cAEQVAWWaaSaE8k0ZZpY5wmh4n2Oh9JQ0hhe/yhXk2KksOnkfGtsJiqmCxMtejldLtwj8qHAqS9Psg0X2vVji6MPiZ499DyJuqLxH3eHrUdI4KE8JbqVWXZlm6IvktKaOn0fiYyRzmpTbNObhhwcokOiixEab4GrZV1c25n2vmi9OEHiRg9XA4jX0spt3JsTdao7GTzdJ4a2bXyQ2I7E/W9TImkhPLGWaGcsYZRgD51yg0xOHjhq0acdrbljwwZorlBYI5QBYEu1HlIEm1HlBSIAjOrLtZcjQmhnCMOEHGGzDNbSlnns+Pp8bW0GVpa1tLVGVpa1tLQZWlrW0tBlaWtbS0GVpa1tLQZWlrW0tBlaWtbS0GVpa1tLQZWlrW0tBlaWtbS0GVpa1tLQZWlrW0tBlaWtbS0GVpa1tLQZWlrW0tBlaWtbS0GVpa1tLQZWlrW0tBlaWtbS0GVpa1tLQZWlrW0tBlaWtbS0GVpa1tLQZWlrW0tQZWlrW0tBlaWtbS1RlaWtbS0GVpa1tLQZWlrW0tBlaWtbS0GVr0MVD9ijz5fZg6lru14Z4Obny+zAR5tpa1tLRWVpa1tLQYTy7MvKtrnPLsyc5ztQY2lra0tUY2uNSXvf6odLsWuFWXvYc6XpQcLS1taWqMbS1taWgxtLW1paDG0tbWlqDG0jLsNrUjLsA+wwngdD0cvQ2Y4TwOj6OXobIoAKAAAAAAAAAAAAAAAAAAAAAAAA/OQFZAAAAAAAAAAAAAAAAAAAAAAAAAAAAAAAAAAAAAAdLEb7Fm0xG+xZuerd9azwhAEegAAAAADt4Xct2GF3Ld707PlXuciy7uXnQ6UWXdy86HS083dRQRAAQAHe0RpKOjcTGabONCffJYeL+Z9XjcJR0jhNXPswm76SaHyY8L4Z7nY9pTUzwweIn+Lmj8VGPij5Ksy8bE4erha01GvLbPL9UfngyfY6a0XDH0L6exXpw72PlQ4Hx+WUcowjCMPFEVHKjVjQrS1Jc9jdQh44OKIr6CSaE8sJ5Y5yzQzhFyyeZovEWzaibam2ZOp6uSsutjcL2zRyhvkuzK8Tl2Iw230uTy9K4WybtiSGxHYn+b5xYl58HKDjBygiuUEk2o8qwJNqPKCooCIoDjDYmjCWGzHvocsP9OzCGcM4OvHOHfS7qXZg7NLKMZpZdzsTS8kVC0ta2lojK0ta2loMrS1raWgytLWtpaDK0ta2loMrS1raWgytLWtpaDK0ta2loMrS1raWgytLWtpaDK0ta2loMrS1raWgytLWtpaDK0ta2loMrS1raWgytLWtpaDK0ta2loMrS1raWgytLWtpaDK0ta2loMrS1raWgytLWtpaDK0ta2loMrS1raWgytLWtpaDK0ta2loMrS1raWgytLWtpaDK0ta2loMrS1raWgytdqrDPCzc+HswZWt5oZ4ebnw9mAOnaWtbS0GVpa1tLQdepL30nO9zna5VZe+p8/wB0XO0GVpa1tLQZWuFaXvIc6X2oOxazry/Fw58ntQBLS1raWgytLWtpaDK0ta2loMrS1raWgytIy97FrakZe9iD6fCeB0PRy9DVlhPBKPo5ehsy0goKgoCCgIKAgoCCgIKAgoCCgIKAgoCCgIKA/OAFZAAAAAAAAAAAAAAAAAAAAAAAAAAAAAAAAAAAAAAdLEb7Fm0xG+xZuerd9azwhAEegAAAAADt4Xct2GF3Ld707PlXuciy7uXnQ6UWXdy86HS083dFQQRUARQESMM4ZRUB9VoHSkcZS1FeaGvkhsR8uXh5XW7I9F53Y6h4ofGy/wCTwKdSelVkq05oyzyRzljB9pozHyaRwsKkIQlnhsTyZ7mKs7Phx6unNF9o1tbRl/Z547H8seB5URU/t88HuYDE9s0e+3yTYnh73iRc8NXmwtaFWXZ8U0vlQB9HkTSSzyRknhnLNDKMIlOeWpJLPJHOWaGcIueSo+dxWHmwteNObZl25ZuGDOD6DG4WGKw8ZNqeGzLHgi+fyjCMYTQjLNDYjCPiRYWBJtR5Vgkm1HlRVFQBFAcWtCeEskc/+KOcebFnFypT2VpYx3Me9m5IqO/aWrS2LqcduTY+jxNLRGVpa1tLQZWlrW0tBlaWtbS0GVpa1tLQZWlrW0tBlaWtbS0GVpa1tLQZWlrW0tBlaWtbS0GVpa1tLQZWlrW0tBlaWtbS0GVpa1tLQZWlrW0tBlaWtbS0GVpa1tLQZWlrW0tBlaWtbS0GVpa1tLQZWlrW0tBlaWtbS0GVpa1tLQZWlrW0tBlaWtbS0GVpa1tLQZWlrW0tBlaWtbS0GVpa1tLRGVpa1tLQZWtMviZufD2YOUsk08cpZYxj8xJvU/Ph7MAY2lrW0tBlaWtbS0V1qsvfU+f7otLSrDvqXP8AdFraDK0ta2lojK1niIfFw58ntQdm1liZfioekk9qApaWtbS0RlaWtbS0GVpa1tLQZWlrW0tBlaTS97Frak0vex5Ae9hPA6Ho5ehsywngdH0cvQ1ZbABQAAAAAAAAAAAAAAAAAAAAAAAH5wArIAAAAAAAAAAAAAAAAAAAAAAAAAAAAAAAAAAAAADpYjfYs2mI32LNz1bvrWeEIAj0AAAAAAdvC7luwwu5bvenZ8q9zkWXdyc6HSiy7uTnQ6Wnm7yKCIACCoAixAR2dH42fAYqWtJnGXanlh8qDrCj7n9m0ngfFUoVZf8A3JGD47SGCqYDFTUZ84y7ck3lQdvQmlO0a+rrTfs0+3/LHh5H0eksBJpHCxpzRhLPDZkny2ojOz4cc6tKejVnpVZbZ5I5TQi4I09DRGLhSn7XqRyknj3nzR4Ht5Pk4vcwGPjWw8JIyTVK8mxGEPlfzKkvQmmlklumjCEHk6Sw0892Mlp2Sw3cI7cYeU9Knh4xmhUrxhPPCOcuxsScnW7GQkPlYJJtR5Xb0hhI4TEd7D4qfZl2Nr5nVk2o8o0qKIiACoRhnDZVAd7DTwjTp1Yx2YZUqkfn8Uf7/wB3ctebgo3VJ6E24qyxh9P/ALoenSjGaTvt1DYm5VRLS1pkZCM7S1pkZAztLWmRkDO0taZGQM7S1pkZAztLWmRkDO0taZGQM7S1pkZAztLWmRkDO0taZGQM7S1pkWgztLWlpkDO0taZGQM7S1pkZAztLWmRkDO0taZGQM7S1pkZAztLWmRkDO0taZGQM7S1pkZAztLWmRkDO0taZGQM7S1pkZAztLWmRkDO0taZGQM7S1pkZAztLWmRkDO0taZGQM7S1pkZA40tLy6Jqd9RjVhV2NiOUYOMJtbrZ7bbqmeXB3sHR0lJdisPL8/W71CHez8//GDMUxnJ/wALS1pkZNDO0taZGQOtWl76lz/dFralaHfUef7otcgZ2lrTIyBnaxxUPipfSSe1B2smOLh8TL6ST2oA5WlrTIyBnaWtMjIGdpa0yMgZ2lrTIyBnak0vex5GuSTQ72PID18J4HQ9HL0NWWE8Doejl6GzLaCgqCgIKAgoCCgIKAgoCCgIKAgoCCgIKAgoD83AVkAAAAAAAAAAAAAAAAAAAAAAAAAAAAAAAAAAAAAB0sRvsWbTEb7Fm56t31rPCEAR6AAAAAAO3hdy3YYXct3vTs+Ve5yLLu5OdDpRZd3JzodLTzd4AQRQEABBUARUAfQ9julM7cBX8UPipv8AF88ckYwjww8So+r09ovtylr6Evx8kNmHlw4OV8ltw2H2OhdKQx9GMlTYr093DyocLzOyLReqmjjMPJ3k0fjYQ8UeESHgudCtPhq0tanupfFww4HAijT6zD1ZMRRlq045yzNcnzmicb2pXsqTZUKm6/ljwvpYKzLHE4eXE0JqU+1NDb4PnfNT0Z8PVnpVYZTyx+v531sIOjpTAdtUb6cPj6cO9/mhwBD54VEURUFAASN0NmSOU0sc4R+d7NKaWapLWk3FeWH2of66HjPQ0dGNbC1cNDYmk7+nH588+npVHpWlq0ptZTlnhsZ+Lgc7RGdpa0tLQZ2lrS0tBnaWtLS0Gdpa0tLQZ2lrS0tBnaWtLS0Gdpa0tLQZ2lrS0tBnaWtLS0Gdpa0tLQZ2lrS0tBnaWtLS0Gdpa0tLQZ2lrS0tBnaWtLS0Gdpa0tLQZ2lrS0tBnaWtLS0Gdpa0tLQZ2lrS0tBnaWtLS0Gdpa0tLQZ2lrS0tBnaWtLS0Gdpa0tLQZ2lrS0tBnaWtLS0Gdpa0tLQefiKd2Mpfy9UWuG+Xzv8YFWlJNjYRmkhGOW3k5YXDySxqTyySyzX5bHMkj7w/wCNbS1paWgztLWlpaDq14d9R5/ui2tca8O/oek90W1oM7S1paWqM7WGMh8TL6Wn7cHbtYY2HxMvpaftyoOdpa0tLVGdpa0tLQZ2lrS0tBnaWtLS0GdqTS97Hka2pNL3seQHoYTwOj6OXoassJ4HR9HL0NWGwAUAAAAAAAAAAAAAAAAAAAAAAAB+bgKyAAAAAAAAAAAAAAAAAAAAAAAAAAAAAAAAAAAAAA6WI32LNpiN9izc9W761nhCAI9AAAAAAHbwu5bsMLuW73p2fKvc5Fl3cnOh0o5S7uTnQ6Wnm7yKDKACiKAgAILFAQVAaYbEVMLiJK1GaMs8kfr+Z9rgsXR0jhNZJlGE0LZ5I/Jj44RfDO5ovSE+jsTCeHfUptipJww4eVUmHLTGjY6OxOUmcaE+4mj4vmefF95Xo0NI4KMkZoTUqsucJpemD4rGYWpgsTNQq7qXajD5UOEIlg93QWP1ksMJWm+Ml3uMflQ4OWDwiWaaSaE8k0ZZpY5wjDxBL7eEHKEHU0XjZcfhr8rZ5dieXgi70IKy8DTeA1c0cXRljbNvsOD+Z5D7eMkJpYyzQzhHYjB8rpPAR0fXhLLnGjPvceD5kWJdIBFEVBRpha3a+Kp1Zo5SwjlNyf8Atn6GaRhnBR9FThGniqlOO5nhfJD+03u+t2LXn4WvrMBSrzTZTYebKp88v/5lH6HqWjLO0taWlqoztLWlpaDO0taWloM7S1paWgztLWlpaDO0taWloM7S1paWgztLWlpaDO0taWloM7S1paWgztLWlpaDO0taWloM7S1paWgztLWlpaDO0taWloM7S1paWgztLWlpaDO0taWloM7S1paWgztLWlpaDO0taWloM7S1paWgztLWlpaDO0taWloM7S1paWgztLWlpaDO0taWloM7S1paWg6FXYxn9Meh2pIfF7Hjmj7MsPc6laMs2kpaMJ5dZPDKWWM2zHYd/tapQ72p44zRzhH50zGcK4WlrS0tVGdpa0tLQdTFSzRjRtjbHWbcYZ+KK6rEeek9X/tzxEO/oek/xi3tQdXVYjz0nq/9mqxHnpPV/wC3atLVHV1WI89J6v8A2wxlOvCjLnVkj8bT+R/PD53o2uvj4fES+mpe3KiuOqxHnpPV/wCzVYjz0nq/9u1aWqjq6rEeek9X/s1WI89J6v8A27VpaDq6rEeek9X/ALNViPPSer/27VpaDq6rEeek9X/s1WI89J6v/btWloOrqsR56T1f+0mpV7Y/HSbXm/8Abt2pPL3k3IDsYTwOh6OXobMcJ4HQ9HL0NmHoACgAAAAAAAAAAAAAAAAAAAAAAAPzYBWQAAAAAAAAAAAAAAAAAAAAAAAAAAAAAAAAAAAAAHSxG+xZtMRvsWbnq3fWs8IQBHoAAAAAA7eF3Ldhhdy3e9Oz5V7nI5S7uTnQ6XFyl3cnOh0tPN3gBkRQVAAEUBCIAiKRBBUB7HY/pTtarDCVt5nj3sfIm6ova0xo2GkMNlLlCvJsyTR6HxsdmD6bse0pr5IYOvNGNaSHeTR+VL1wVmXzM8k1OeMk8sZZpY5RhHxOL6fsh0VrZY4zDyZ1Ib5LD5UOHlfMCt8Di58Fipa0mcYbU0vlQfZ4atTxNCStRmuknhsRfCvT0HpPtGvqq037NPt/yx4eQJfXQgzxWFkxeGnoVdzPDbhtw+dtCDnCCsvhcVhqmDxE1CtlfL44fKhwsX2WmNGwx+F7y2FeTZpzR6OSL4+aWaSeaSeWMs8scppY+KKNOICCCoK7uh6sKeMjSqR+Lry2ZR4fF73u4OMY0ISTZxnpxsmjHbjl4/p2/pfKwjGWaWeXdSxhNLywfUYWrrKlOtDOEmJpQmy8maHi5dn8Ksy7ORk55GSo4ZGTnkZA4ZGTnkZA4ZGTnkZA4ZGTnkZA4ZGTnkZA4ZGTnkZA4ZGTnkZA4ZGTnkZA4ZGTnkZA4ZGTnkZA4ZGTnkZA4ZGTnkZA4ZGTnkZA4ZGTnkZA4ZGTnkZA4ZGTnkZA4ZGTnkZA4ZGTnkZA4ZGTnkZA4ZGTnkZA4ZGTnkZA4ZGTnkZA4ZGTnkZA4ZGTnkZA4ZGTnkZA4ZGTnkZA4ZGTnkZA4Q2I5wcp5pp45zRzXIyTA4ZGTnkZKOGRk55GQOriId/Q9L/jFvazxEPjMP6X/GLsWgztLWlpaDO11sfD9nk9NS/7JXdtdbSEP2eT01L/ALJQa2lrS0tBnaWtLS0Gdpa0tLQZ2lrS0tBnak8veTcjW1xnl7ybkBcH4HQ9HL0NmWD8Doejl6GrD0ABQAAAAAAAAAAAAAAAAAAAAAAAH5sArIAAAAAAAAAAAAAAAAAAAAAAAAAAAAAAAAAAAAADpYjfYs2mI32LNz1bvrWeEIAj0AAAAAAdvC7luwwu07D3p2fKvc5Ryl3cnOh0osu7k50Olp5u+igygACKCoACCoAigIigIss81OeWeSaMs8sc5ZoeKKAPs9EaSk0hhs4xhCvJsVJYeKPDyPC0/ovtSr2zRh8RUm2YeRN1PPweKq4HEy4ijupdiMI7U0OB9pSq0NI4O6XKelVlyjCP94Kzs+DiO5pPR8+jsTq5o3STbMk3DDrdMafSdjWlM4QwFeMIRlh8TNww8l9G/ONqOcIxhGG1GHifZaB0tLpChqqs37TTl7/+aHlDMvWeJ2QaL18kcZQhHWyS9/LD5UsPe9wVH57DZhnBHt6f0XGjVji8PJ8TNvksIbmPDyPFijSIoio9XRFa7DVaOUZ6tCbX0peHhhD/AN8p5TfAYiOExtKtnlLCbKfmx2+v6FR9hLlNLCaWOcI7MIraywUtlOahHL4qOUuXkfJ/tsfQ7FqsuFpa52loOFpa52loOFpa52loOFpa52loOFpa52loOFpa52loOFpa52loOFpa52loOFpa52loOFpa52loOGRa52loOFpa52loOFpa52loOFpa52loOFpa52loOFpa52loOFpa52loOFpa52loOFpa52loOFpa52loOFpa52loOFpa52loOFpa52loOFpa52loOFpa52loOFpa52loOFpa52loOFpa52loOFpa52loOFpa52loOriYfGYf0v8AjF2MmWKh8Zh/S/4xb5A45GTlkZA45OrpGH7NJ6ej/wBkruZOrpGH7NJ6ej/2Sg7GRk5ZGQOORk5ZGQOORk5ZGQOORk5ZGQOOTjPDvJuRpk4zw7ybkBng/A6Ho5ehsxwfgdD0cvQ2ZegAigAAAAAAAAAAAAAAAAAAAAAAAPzYUVlBQEFAQUBBQEFAQUBBQEFAQUBBQEFAQUBBQEFAQUBBQEFAQUBBQHQxG+xZtMRvsWbnq3fWs8IQBHoAAAAAA7eF3LsOvhNy7L3p2fKvc5RZd3JzodIsu7k50Olp5u8ArIiiCAAIoCACoKgCKAiKAj0NDaSjo/E5T5xoVYwhPDPc/wAzzxUfcY7B0dI4SNOfKMI99JNDxR4XxWIoVMNWmo1pbZ5Nt7XY9pSFKMuCxE8bZo5Upo+L+XqejpzRcMdR1tKX9okh3v8ANDgE2fHueHxFXC15K1Ca2pJtRcYwyjlGGUYeKKI0+90bpCnpHCS1pNibankz3M3A7UYvgdHY6po/Fy1qecZdqeTPdQfb4fE0sVQkrUZrpJ9qLTEtJsppYyzQhGEdiMIvkdK6Mjo+rnJnNh5495GPyf5YvrYxYYmjTxNCejWluknhswCHxI7OPwc+BxGqnjdLNsyTeVDrdZGhFEV9HobEwnp4eeO3l2tPsbMYywzkj9Wf0xe0+Q0PVmlxE9CWeEuuk7yMdqFSGzLF9ZRqwrUadWXOEJ5YTQzViXNQVBFAQUBBQEFAQUBBQEFAQUBBQEFAQUBBQEFAQUBBQEFAQUBBQEFAQUBBQEFAQUBBQEFAQUBBQEFAQUB18Vu8N6X/ABmbZMcVvmG9L/jM3yFTIyXIyETJ1NJQ/ZpPT0f+yV3MnV0lD9mk9PR/7ZRXZyMlyMhEyMlyMgTIyXIyBMjJcjIEycZ4d5NyOeSTw7ybkB18H4HQ9HL0NmWD8Doejl6GzL1QURUFAQUBBQEFAQUBBQEFAQUBBQEFAQUBBQH5uArIAAAAAAAAAAAAAAAAAAAAAAAAAAAAAAAAAAAAADoYjfYsmuI32LJz1bvrWeEACPUAAAAAB28JuXYdfCbTsvenZ8m9zlFl3cnOh0hLu5OdDpaebvoorKAICKAgACKAgAqCoAikQRFiAj6zQOlO3aOprzZ4iSGz/NDhfJudGrPh60lalHKeSOcsVR7vZHozLPHUIellhD8XW+di+40bjpNI4OFWEIQm3NSTyYvmtN6M7Qr304fs9SPefyx4BIeY7+h9Jx0bXmvzmoVN3CHi/mg6CDT7+SrJVpyzyTQmkmhnCMPHAjF8roXSvace168fiJo7E3kR6n02asMcbhaWMoRpVYfPLNDbljwvlsTh6mFrRpVYd9Daj4pocL67N09I4KTG0co97Ul3E/B/oIfMDnVpT0akadWW2eXbg4MtEs00k8s8mxNJNCaXlhswfX6Lry1acbc8p4QrQhHxXZxjD6I5vkHsaAxMJJ4U5oxzkmjlwWTZZ/ihD7SkvpgFYAAAAAAAAAAAAAAAAAAAAAAAAAAAAAAAAAAAAAAAAAAAAAAAAAAAAAAAAAAdfE75hvS/4zOy62K3zDel/wAZnYFUQEV1NJeDSeno/wDbK7TqaS8Gk9PR/wC2UV3BARRAFEAUQBXGfcTcipPuJuQHXwfgdD0cvQ2Y4PwOh6OXobMvUARQAAAAAAAAAAAAAAAAAAAAAAAH5wKKygoCCgIKAgoCCgIKAgoCCgIKAgoCCgIKAgoCCgIKAgoCCgIKAgoDzsRv0WTXEb9Fm56t31rPCEFEeqCgIKAgoDtYPadl18HtOy96dnyb3OUWG7k50OkWG6k50Olp5O6AqCKAgCAigIAAigqAAgqAgqAgqA7OjsbPo/FQrSQul2p5fKh1vsYww+ksFs/GUKsucHwr1dB6U7SramvP+z1I7cY7EkeHkVJdHH4KpgMVNRq8ss3lQ4XWfa6X0fLpDCZQhDXSbNKb5+Dki+LmljLNGWaGU0scow4IhDi9rQulIU4S4TETZS7VObg+aLxnGMM4bIPuc3HN42htJ3yww2In7+GxTmj8qHByvYzVl09I4KXF0s5coVpYd5N7o/M+ejCaWaMk8sZZ5Y5TSx8T6vN0NI4CXFQ1lPKWtCG35XzRRYeE0w1SFKvLGaaMsk/eVIwjl3kdiPX9DhGEZZoyzQjLNDYjCPiRGn3OFqxq4enPPlCfLKeEPFN4/wC7V4nY5ir6UaMcoZQ4dmaMMoRj9UZPpjF7bTAAIAAAAAAAAAAAAAAAAAAAAAAAAAAAAAAAAAAAAAAAAAAAAAAAAAAAAAAAA6+K3zDel/xmdh18VvmG9L/jM7AACg6mkvBpPT0f+2V23U0l4NJ6ej/2yortgCACgAAAA4z7ibkcnGfcTciDHB+B0PRy9DVlg/A6Ho5ehsy9UFEVBQEFAQUBBQEFAQUBBQEFAQUBBQEFAQUB+ciisoKAgoCCgIKAgoCCgIAAAAAAAAAAAAAAAAAAAAAAAAADzsTvsWTXE79Fk56t317PCABl7AAAAAAO3g9p2nWwXudp0U7Pj3ucoQ3UnOh0qfKl50Olp5O6iiogAAAIKgCKIIAKgqCAAqAAhFUBCKoD3dC6SrVrMBUrQp+TUjszTQ8mHz/O6+n9H08HWp1KEIwp1NibOMY99w5x4fdF5Xj2NiMHdxOlK2KwcMPXlhNGWMIwqeOPKqOhEVEVOTYe9ovSmvyoYiPxvyZvL/28FIqj7KMXGMXl6M0nr4QoV4/HQhsTeX/t35phHV0hhIYiW+TKFWH4vmeN44wjsRhtwj4n02Hw1XFTd53snjmjtOOmtCyRwvbGGhHWUoZzwyzjUh1vOq5TE4Hi6LxfaeNlnnqQkpx3Wf8A7gz/ALPs3wOe1NLlHKN0M31+hcX25oujPNHOeWWyfPyobb0iSXfEFZUQBRAFEAUQBRAFEAUQBRAFEAUQBRAFEAUQBRAFEAUQBRAFEAUQBRBRRBBRAFEAUQBRAFEMwUQBRBRjit8w3pf8Zm7r4rfMN6X/ABi3QUQBXU0l4NJ6ej/2Su06ukvBpPT0f+yUV2xARRAFEAUQBXGfcTcipPuJuQGWD8Doejl6GzHB+B0PRy9DZl6gCKAAAAAAAAAAAAAAAAAAAAAAAA/OhRWUFAQUBBQEFAQUBBQEFAQUBBQEFAQUBBQEFAQUBBQEFAQUBBQEFAeZiN+mZtcTv03Kyc9W77Nj5wgoy9UFAQUBBQHbwXj5HbdXBePkdt00cXxr/wBJQ+VLzodKpHdS86XpV5O4AqCKAgAAAIKgCKIIAAigqIoCAAgsUiCAAiRckBEWIDhGH0RhtRh4n0nY9Uk0hNGnip4ayn8navhwvnXKhWqYbESV6MbalOOcsUqiZj8H6RLLCWWEssIQhDahBXT0Zj6ekcHJXp7EdqeXPczeODuPnTmJ/WHyHZBo3tPEa+jLHUVY7PBJNwfSdjFfVY2vhox72rLrJeWGxH/3zPqsRQkxNCejVhnJPDKMIPiMXQraH0jJNPC6NGa+WMPlyf8A467NzP5KvshwlqQmlhNLHOEdmEVudLLkONxcDkONxcDkONxcDkONxcDmjjcXA5DjcXA5DjcXA5DjcXA5DjcXA5DjcXA5DjcXA5DjcXA5DjcXA5DjcXA5DjcXA5DjcXA5DjcXA5DjcXA5DjcXA5DjcXA5DjcXA5DjcXA5DjcXA5DjcXA5DjcXA5DjcXA5DjcXA5DjclwM8TH4zDel/wAYuxm6mJm+Mw/pf8YuxmK55mbhmZiOebqaSj+zSeno/wDZK7Gbq6Rj+zSeno/9koru5mbhmZiOeZm4ZmYOeZm4ZmYOeZm4ZmYOebjPHvJuRM3GePeTcgGD8Doejl6G7HB+B0PRy9DZl6gCKAAAAAAAAAAAAAAAAAAAAAAAA/OxRWUFAQUBBQEFAQUBBQEFAQUBBQEFAQUBBQEFAQUBBQEFAQUBBQEFAeXiN+m5WTXEb9Nys/E5qt32bHzhBRl7IKAgoCCgO3gfHyO46mB248jtumji+Lf+kieOXnS9KkduXny9LTydoBUAAEUBAAAAQVAEUQQABFQURQERQEiigIACJFQEcXJAd7Q2k59GYuE0Y50J9irLt/TD533ks0JpYTSxzhGGcIvzR9H2LaVsmho+vNHKaPxMY+L+Vz3ref8A1CS+pebprRsuksJGEsJYV5NmnNH+8I/NF6TqYvSWDwXhGIkkj5Oecfqc1Oc/jMPG0JirsDqamxUw80aUZfHDLaejrYcLzsNjdF6U07ZJhKU+tkjdNWpQzmmhtZfRn9UHsfBWjuIYX1MvU65v6d4VhrYcJrYcLf4K0dxDC+pl6j4K0dxDC+pl6k9mOkYa2HCa2HC3+CtHcQwvqZeo+CtHcQwvqZeo9mOhhrYcJrYcLf4K0d/D8L6mXqPgrR38PwvqZeo9mOhhrYGtg3+CtHcQwvqZeo+CtHcQwvqZeo9mOhhrYGtg3+CtHcQwvqZeo+CtHcQwvqZeo9mOhhrYGtg3+CtHcQwvqZeo+CtHcQwvqZeo9mOhhrYGtg3+CtHcQwvqZeo+CtHcQwvqZeo9mOhhrYGtg3+CtHcQwvqZeo+CtHcQwvqZeo9mOhhrYGtg3+CtHcQwvqZeo+CtHcQwvqZeo9mOhhrYcJrYcLf4K0d/D8L6mXqPgrR38PwvqZeo9mOhhrYcJrYcLf4K0d/D8L6mXqPgrR38PwvqZeo9mOhhrYcJrYcLf4K0d/D8L6mXqPgrR38PwvqZeo9mOhhrYcJrYcLf4K0d/D8L6mXqPgrR38PwvqZeo9mOhhrYcJrYcLf4K0d/D8L6mXqPgrR38PwvqZepPZjoYa2HCa2HC3+CtHfw/C+pl6j4K0d/D8L6mXqX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ga2Df4K0d/D8L6mXqPgrR38PwvqZeo9mOhhrYGtg3+CtHfw/C+pl6j4K0d/D8L6mXqPZjodKvPdUw8JdmOs/xi3zn8mP1OzS0fgqNSFSjhKFOpLtTSUpYRg7LM+T1A83OfyY/UZz+TH6npB7E9Dzc5/Jj9Tr46E81CWEsk0fjaUdiH88r2g9ieh5uc/kx+ozn8mP1PSD2J6Hm5z+TH6jOfyY/U9IPYnoebnP5MfqM5/Jj9T0g9ieh5uc/kx+ozn8mP1PSD2J6Hm5z+TH6knvsm72O1wPTD2J6HSwkMsHQhHzcvQ2cKO80+bBzdEPQAFAAAAAAAAAAAAAAAAAAAAAAAAfngorKCgIKAgoCCgIKAgoCCgIKAgoCCgIKAgoCCgIKAgoCCgIKAgoCCgPLxG/TcrJtiN+m5WTmr3fbsfOEAZeoAAAAADuYHbjyO46mB248juOmji+Jf+kokduXny9Lkkfk86XpaeTtAKiAAAAAAgqAAAgqICKAgAqCoAigIigJFFQBFARFQETZhHOEYwjDajDxOSA2xOm9I4uXKrip4S+TJ3sP7bboxjnHOOzGKS7QkREbDs4CrNRxlOrLPNJGTZulyz+jN+gS4aeaWE0uOxEYR2YR7z9L86ob9K/QNCYiGJ0XSjnnNJCyb6P9ZPC/H5lJbdqVOO4n8H6XXxlOrh5JKkMbiLboSzZ2ePYh8nh6XpMsTShXw89KPy5cs+Bz01fv6y8yM9fjlb8PU4xq4jjdb6pepvhMHPVo05680JYxl76WXh8bvU8PSpbmSGfDHbdFVdunaB59Ojj6n/8ATWlhwzQl/S7E+HrUqE8/bmInmlhnlCEuz/Z3R4TXmdh0dVU43X/D1Gqq8br/AIepyh8XNNTjHZljnDmx2ur6FudtNNExnA4aqrxuv+HqNVV43X/D1Odxc1/OnocNVV43X/D1Gqq8br/h6nO4uP509DhqqvG6/wCHqNVV43X/AA9TncXH86ehw1VXjdf8PUaqrxuv+Hqc7i4/nT0OGqq8br/h6jVVeN1/w9TncXH86ehhh5K08Kl2Lr97PGWG56mupqcbr/h6kwe5q+lmdhjRT02w1NTjdf8AD1Gpqcbr/h6m4aKel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pKU8s0IzYirPl4powy/tBtdHhQXTT0YW6PCXR4UDTBhbo8JdHhQNMGFujwl0eFA0wYhbo8JdHhQNMGIW6PCXR4UDTBiFujwl0eFA0wYhbo8JdHhQNMGEhCEIQhDagoKoAAAAAAAAAAAAAAAAAAAAAAAAAD89FFZQUBBQEFAQUBBQEFAQUBBQEFAQUBBQEFAQUBAAAAAAAAAAAAeViN+n5Ys2uI36fliyc1e77dj5wAMPcAAAAAB3MDtx5HcdPAbqPI7rqo4vh3/pKJN8nnS9Lkk3yefL0tPF2QFQRQEFQAAAAEFQAAEFQBFEEABBUFEVAIopEERYoAigOIqA6sNoIbQK0w+/SvrOxXEd/Xw0fHC+Xoj7nyuG376Hr6Ir9raToTx3MZrY/TsMXKdVMwzL7cB89ljS7ytUp+LdS/Tt/wDvnbOviY6ueSr4pdvkdhqqP+qAMo6uLltjJUlh47Zo/N4v79LK5260ss9GeSaa2E0sYZw8Tz4TRy2dt2+PVmMDW4uZ3FzoGlxczuLgaXFzO4uBpcXM7i4GlxczuLgaYHcVfSzOy62A3qp6WZ2mZekIKIqCgIKAgoCCgIKAgoCCgIKAgoCCgIKAgoCCgIKAgoCCgIKAgoCCgIKAgoCCgIKAgoCCgIKAgoCCgIKAgoCCgIKAgoCCgIKAgoCCgIKAgoD89FFZQUBBQEFAQUBBQEFAQUBBQEFAQUBBQEFAQUBBQEFAQUBBQEFAQUB5OI3+fliza4jf5+WLJy17vueP84AGXuAAAAAA7mA3UeR3XSwG6jyO86qOL4XkfSUcZvk8+Xpc3Gf5POl6Wni7AoqIAAACCoAAAACCoAACCogIoCIoCACoKgIRWKAgqAgqA6kNoIbQK0w+/Su7F08Pv8ruCPu8BX7ZwNGtnnGaWGfL43YeJ2L178HUoxjs05s4ckf/AEXtvn1xpqmGGdaW6lHYccNNdTtjHOMuw2+Z5uJxVHBXRrVpKWflTZZt0U66dKx+u5XxNOhLnNGMY+TLDOLpS6RrVI7xqZcvlTZzf2eNoevJPSr0qc+skpVZoSTZxjdLGOcHoXOiixTG5LaarNPHOaaMUuZXFz2iIjZGtxcyuLlGtxcyuLga3FzK4uBrcXMri4GtxcyuLgdzR281PSTO26ejPB5/STO4zL0jYARQAAAAAAAAAAAAAAAAAAAAAAAAAAAAAAAAAAAAAAAAAAAAAAAAAAAAAAAAAAAAAAAAAAAAAAAAAAAAAH5+KKygoCCgIKAgoCCgIKAgoCCgIKAgoCCgIKAgoCCgIKAgoCCgIKAgoDyMRv8APzosmuI3+fnR6Wblr3fd8f5Qgoy90FAQUBBQHcwG6jyO66Wj91Hkd51UcXwfI+sok+1Lz5elycZ9qXnS9LTxdgBUEUBAAAAQVAAAAAQVAAAQVAEUQRFAQAVBUBBUBBUB04bQQ2gVrh9+ldyLqYXfvoduIj0+x2vqdKSSxjsVZYye/wBz7B+fUqkaVaSpLtyTQmh9D76nPLVpyTyxzlnhCaEXJ5EfuWZc3w/ZjhIUdKy15YbFeTOPOhsdGT7h4PZfhdfoqFaWHf0J89r5MdiPu+p52pxURu8TsbjlTxHOg9m54fY9HKnX50HsXPoQs7tLi5ncXKy0uLmdxcDS4uZ3FwNLi5ncXA0uLmdxcDS4uZ3FwPS0V4NP6SZ3XS0R4JN6SZ3mZekbIKIqCgIKAgoCCgIKAgoCCgIKAgoCCgIKAgoCCgIKAgoCCgIKAgoCCgIKAgoCCgIKAgoCCgIKAgoCCgIKAgoCCgIKAgoCCgIKAgoCCgIKAgoD8/FFYQUBBQEFAQUBBQEFAQUBBQEFAQUBBRRBQEFAQUBBQEFAQUBBQEFAePiN/n50WbXEb/Pzos3JXyff8f5Qgow90FAQUBBQHc0fu4813nR0fu48133XRxfA8j6yjjU2pefL0wc3CpuZedL0waeLcBUAAEUBAAAAQVAAAAAQVAAAQVAEUigiKCoACEVQEFikQdKG0qQ2lFa4bfocjuOnh9/ldwRH1/Y9XjW0XJLGOcaUYydT5CL1+x7H0cHWqyYirLTkqQhlGaOxnB5Xqc0pL6xhjMPLi8HWoTbVSSMvI1knlqSSzyTQmkmhnCaWOcIuThj8lHxWjcHPgqdSWpNCM802zl4ndua6Sk1WOqQ8U0bofS6tz6dM5jI1uLmVxco1uLmVxcDW4uZXFwNbi5lcXA1uLmVxcDW4uZXFwPa0N4HH0kzvvP0J4DH0k3S9BG42AEUAAAAAAAAAAAAAAAAAAAAAAAAAAAAAAAAAAAAAAAAAAAAAAAAAAAAAAAAAAAAAAAAAAAAAAAAAAAAAB8CA0wAAAAAAAAAAAAAAAAAAAAAAAAAAAAAAAAAAAAAA8fEb/U50WbXEb/U50WTjr5P0HjfKABl7gAAAAAO7o/dzc13nR0dvk3Nd910cX5/yfrKONTcw58vTBzcam5hz5emDbxbIoIgqAAAIoCCoAACCoAAAACCgIACCoggqAIoKgAIjkkQdKG0qQ2lFaYff5fpdx06G/wAv0u6Ijr4vcS873Rdh18XuJOd7oiPv9E/ujBegk9mDtvzulpvSVOjJTkxU0skktssIQhsQgR03pKMc+3Kv1uSbFUymH1en6eUKVaHMj/763j3PLo4/GV8TTlrYqtUkjGMYyzTxjDaj4nfudNFM004lWtxcyuLmxrcXMri4GtxcyuLga3FzK4uBrcXMri4GtxcyuLgfQ6C/d/8A9k3S9F5ugP3d/wDZN0vTZahBQVBQEFAQUBBQEFAQUBBQEFAQUBBQEFAQUBBQEFAQUBBQEFAQUBBQEFAQUBBQEFAQUBBQEFAQUBBQEFAQUBBQEFAQUBBQEFAQUBBQEFAQUB8CKNMIKAgoCCgIKAgoCCgIKAgoCCgIKAgoCCgIKAgoCCgIKAgoCCgIKA8bEeEVOdFm0xHhFTnRZuOvk/Q+N8oQUZe6CgIKAgoDuaO3ybmvQdDR2+Tc33vQddHF+f8AJ+so4VdzDnS9MGjhV3MOdL7UG3g1AEAAQVAAAAAQVAAAQVAAAAAEUBAAQVAQUigiKgoigOlDagpDaBWmH36V3HUw+/Q5HbER18ZvcnO90XZdbGb3JzvdEHVl2gl2gVthdjFU+WPRF6Vzy6GxiKfLHod+4RrcXMri5Ua3FzK4uBrcXMri4GtxcyuLgbXJcyuLgbXFzG4uB9X2PfuyHPm6XpvL7HNnRUvPm6XqMtQACgAAAAAAAAAAAAAAAAAAAAAAAAAAAAAAAAAAAAAAAAAAAAAAAAAAAAAAAAAAAAAAAAAAAAAAAAAAAAAPgwGmAAAAAAAAAAAAAAAAAAAAAAAAAAAAAAAAAAAAAAHi4jwipzo9LNriPCKnPj0s3HXyl+i8b5UoAw9wAAAAAHd0bvk3N970Xn6N3ybm+96Dso4w/PeT9ahnV3MOdL7UGjhW3EOdL7UG3g0AEAAAAEUBAAAAQUBAAEUBAAAAEUBAAQVEEFQEFQV05dpSXcqDTD79B2nUo79J9LuKI6+M3uTne6LsOvjN7k53uig6ku0Eu0CudLYrScvudq51JN8l5fc3zEaXFzPMzBpcXM8zMGlxczzMwaXFzPMzBpcXM8zMGlxczzMwfZ9jP7ol583S9Z5HYv8AuaTnzdL10UAFAAAAAAAAAAAAAAAAAAAAAAAAAAAAAAAAAAAAAAAAAAAAAAAAAAAAAAAAAAAAAAAAAAAAAAAAAAAAAAfBijTCCgIKAgoCCgIKAgoCCgIKAgoCCgIKAgoCCgIKAgoCCgIKAgoCCgPExHhFTnR6WbSv4RU50elm46+Uv0fjfKkAYe4AAAAADu6N3ybm+96Lz9G75Nzfe9F2W+MPzvk/WpGdbcQ50vtQas624hz5fag28GiKCIKgAAAACKAgAAACKAgACKAgAAACKAgAIKgIKiDqS7mCku5gorlR36T6XbdWlv0n0u0ojr4ze5Od7ouy62N3uTne6IOpLtBLtCKZ5TS8rnc4R24coDS4vZgjS5bmSg0uM2YDTMzZ5mYNMzNnmZg0zM3DMzB9z2LfuWTnzdL13j9in7kp8+bpewigAoAAAAAAAAAAAAAAAAAAAAAAAAAAAAAAAAAAAAAAAAAAAAAAAAAAAAAAAAAAAAAAAAAAAAAAAAAAAAAD4QUaYQUBBQEFAQUBBQEFAQUBBQEFAQUBBQEFAQUBBQEFAAAAAAAEUB4mI8Iqc6PSzaV/CKvPj0s3FXyl+j8X5UoKMOhBQEFAQUB3dGb7Nzfe9F5+jN9m5vvei7bfGH5zyvrUjOvuIc+X2oNWdfe4c6X2oNudzAAABBQEAAAAABBUAAARQEFQBFAQVAAAEUBAAQBB1ZNzBUk3MHIVaW/SfS7TrUt+k+nodlQdbG73JzvdF2XWxu9yc73RB1JdoJdoRSO3DlCO3DlAABAAAAAAAAAAH3XYp+46fPm6XsvG7FP3HT583S9lFABQAAAAAAAAAAAAAAAAAAAAAAAAAAAAAAAAAAAAAAAAAAAAAAAAAAAAAAAAAAAAAAAAAAAAAAAAAAAAAHwoDTAAAAAAAAAAAAAAAAAAAAAAAAAAAAAAAAAAAAAADw6/hNXnx6WbTEeE1efHpcHFXyl+k8X5UoKMOhBQEFAQUB3dGb7Nzfe9F52jN9m5vvek7aOMPzflfWpGdfe4c+X2oNWdfe4c6X2oNudyAAAAABBQEFQAAAAEFAQAAAEFQBFAQVAAAEUBEUB1ZNzBySTcQVFcqUPjpHYYUt9g7CiOvjd7k53ui7Dr43e5Od7og6cu0Eu0IpHbhyj1Oxr9/wCE5Z/Ymffg/L5KVSeGckk00OGEM3Ltet5mp9mL9OAfmPa9bzNT7MTtet5mp9mL9OAfmPa9bzNT7MTtet5mp9mL9OAfmPa9bzNT7MTtet5mp9mL9OAfmPa9bzNT7MTtet5mp9mL9OAfmPa9bzNT7MTtet5mp9mL9OAeP2LSzS6FpyzQjLG+bYjyvYBFAAAAAAAAAAAAAAAAAAAAAAAAAAAAAAAAAAAAAAAAAAAAAAAAAAAAAAAAAAAAAAAAAAAAAAAAAAAAAAAAfDCjTCCgIKAgoCCgIKAgoCCgIKAgoCCgIKAgoCCgIKAgoCCgIKAgoCCgPCr+E1efHpZtK/hNXnx6Wbir5S/S+L8aQBh0AAAAAAO9ovfpuZ73pPN0Xv03N9703bb4w/NeV9qkZYje4c+X2oNmWI3uHPl9qDbnhyRQEAAAAAARQEFAQAAABFAQAAAEFAQAEFAQABFAdWTcQckk3EHJFWnvsrsOvJv0n/vE7CiOvjd7k5/ui7LrY3e5Of7og6cu0Eu0Ir1Oxr9/4Tln9iZ9++A7Gv3/AITln9iZ9+gACgAAAAAAAAAAAAAAAAAAAAAAAAAAAAAAAAAAAAAAAAAAAAAAAAAAAAAAAAAAAAAAAAAAAAAAAAAAAAAAAAAAAAAAAAAAAPiAGmAAAAAAAAAAAAAAAAAAAAAAAAAAAAAAAAAAAAAAHg4jwmrz49Lg51/CavPj0uDir5S/TeL8aUFHm6EFAQUBBQHe0Xv03N9703maL36fme96but8YfmfL+1QyxG9Q58vtQassTvX9UvtQbc8KAAACCgIAAAAACCgIKgAACKAgqAAAIoCAAgoCAA69PcQ5HJxp73LyOaKku+yf+8TsMJd9k/94m6g62O3uTn+6Lsutjt7k5/uiDpy7QS7QivU7Gv3/hOWf2Jn374Dsa/f+E5Z/YmffoQACgAAAAAAAAAAAAAAAAAAAAAAAAAAAAAAAAAAAAAAAAAAAAAAAAAAAAAAAAAAAAAAAAAAAAAAAAAAAAAAAAAAAAAAAAAAAPiQGmAAAAAAAAAAAAAAAAAAAAAAAAAAAAAAAAAAAAAAHg1/Ca3Pj0s2lfwmtz5ulwcNfKX6fxPjSgDDoAAAAAAd7RW/T8z3vUeZorf5+Z73pu63xh+Y8v7VDLFbFHOO1CaWMftQajbnZBGhlHOlG2PB4ouN8ZdirC2PD4o/SDkAAAAACCgIAAAAACCoAAAACCoAAAigIKgCKA69Pe5eRySnvcvI5IqS77Jy+52GEN9p8vubqI6+O3uTn+6LsOvjt7k53uiDpS7QS7QivU7Gv3/hOWf2Jn374Dsa/f8AhOWf2Jn36EAAoAAAAAAAAAAAAAAAAAAAAAAAAAAAAAAAAAAAAAAAAAAAAAAAAAAAAAAAAAAAAAAAAAAAAAAAAAAAAAAAAAAAAAAAAAAAD4oBpgAAAAAAAAAAAAAAAAAAAAAAAAAAAAAAAAAAAAAB4Ffwmrz5ulwaV/Ca3Pm6Wbhr5S/T+L8aUFGHSgoCCgIKA72it+n5nveo8vRW/wA/M971Xdb4w/L+X9qkFG3OhkoDCNC3ZpRy/ljuf9ON+UbZ4WzfP43ZSMsJpcpoQjCPiiDEJqU0mzSj/TM4yz5zWzQjLP5MQcgAAAEUBBUAAAAARQEAAAARQEAAABFEBhS3uXkc3GlvcvI5orjDfafL7m7KEPjJGqoOtjt7k5/ui7LrY3e5Of7oiulLuVJdyqK9Lsa/f+E5Z/Ymffvgexv9/wCE5Z/YmffIQACgAAAAAAAAAAAAAAAAAAAAAAAAAAAAAAAAAAAAAAAAAAAAAAAAAAAAAAAAAAAAAAAAAAAAAAAAAAAAAAAAAAAAAAAAAAAPixRphBQEFAQUBBQEFAQUBBQEFAQUBBQEFAQUBBQEFAQUBBQEFAQUBBQHz9fwmt6SbpcHOv4TW9JN0uDhucpfqPE+NIA83SAAAAAA72it/n5nveo8vRW/z8z3vVd9vjD8v5f2qQjGEIZx2IKxxcM6GUdqM0vtQbczanJUrR+JpT1Pnll2Pr2nap6LxdSXObV0vmmjdH+3WwwekcRhMpbo1aXkTR2ZeSPue1hNIUMXCEJJramWzTm2Jodf0CPDrUa2FjliKdsPLhsyR+nrcX08YZwyjswedidEU5u+wsdTN5PyPq8X0Bl5KTSSzy5TSwjD53OrJUw88JMRJGnNHa8cseSKCupTlqWRjLG7vpoWzc7LbWWeE0ctzN5Mdtrh97jz5/ais9OWeHfQz4PmBmJNJPJsy9/LweMlnlm2tvgiCgAAAgoCAAAAAAgqAAAAAgqAAAxpb3LyOSUt7l5HJBIb5K1Zf8lPl9zVQdfG73Jz/dF2HXxm4k5/uiK6ku5CXcqivR7G/wB/4Tln9iZ98+C7HP39hOWf2Jn3oQAIoAAAAAAAAAAAAAAAAAAAAAAAAAAAAAAAAAAAAAAAAAAAAAAAAAAAAAAAAAAAAAAAAAAAAAAAAAAAAAAAAAAAAAAAAAAAD4wUaYQUBBQEFAQUBBQEFAQUBBQEFAQUBBQEFAQUBBQEFAQUBBQEFAQUB89X8Krekm6XBzr+FVvSTdLg4LnKX6nxPjSAMOkAAAAAB3tE7/PzPe9V5eid/n5nveq77fGH5by/vUjLFbz/AFye1Bsxxe8/1ye1BtzOKRhnt+LZUB3cLpXE4fYqfH0+Cbdw+nx/S9rC4yhi5Yxoz5xhtyx2JofQ+YMu+hNDOE0NqaEcow+kR9bPJJUkjJPLCaWbYjLNDOEXmYnREMoz4Sa2Pm5tmWP0+J1MNpivR2K8uvk4YbE8PdH+z2cNiqOKkuozwm4YeOHLBU2fN6qfDR1VeWyeM00YQj44XeJyfS1aVOtJZVklnl4JoZvLxGiJpe+ws+cPN1I9E3Wi5eazqUpJ9uGzDaj42k2ck9lSSanP5M0NlBWEYVJP/wDSH91lmlnh3sf9NWdSlLPHPamhtTQ2wBwznk3ULocMvU5SzQnhnLHMFAARQEFQAAAABFAQAAABFAY0t6l5HNxpb1LyOYOEd8p8vuas475T5fc0AdfF7mnz/dF2GGL3MnO90RXUl3LkSblUHodjv7+wnLP7Ez7x8J2Pfv7Ccs/sTPuxYAEUAAAAAAAAAAAAAAAAAAAAAAAAAAAAAAAAAAAAAAAAAAAAAAAAAAAAAAAAAAAAAAAAAAAAAAAAAAAAAAAAAAAAAAAAAAAB8cA08wAAAAAAAAAAAAAAAAAAAAAAAAAAAAAAAAAAAAAHz1fwqt6SbpcHOv4VW9JN0uDgucpfq/E+FKCjDpQUBBQEFAd7RPhE/M971nlaJ8In5nveq77fGH5Xy/vUMMXvH9cntQbscXvH9cntQbczgKgAACyxjJPCeSaMs8NqaWOUUAelhdM1KeUuKk1kvlyQ776YdX1PYoV6WJpwqUZ4TSxfKrTmnpVNZSnmpz+VL/7ZEw+oxGGo4qnZXpwnh4s/FyR8TysToirTzmw0+tl8iaOU30R8f0/WuG03bsYyTY85Th0w6nrUqtOvTvpTyzyR8csc1R8xNnLPGSeWMs8NuWaGUXGL6bE4Wjipba0kJstqPjg8fEaIr0dmhNr5OCOxPD3R/si5efFnNThGa6HezcMGnjjCOcJobcsYZRh9CCs4TzSb5DP+aVpCMJoZyxzhHxwHCNPvrpYxlm+bxg5jPWRl32GX80Nr/TSAAAIKAgAAAAAIAAADOlvUvI5uNHeZORzBwm3yny+5ozm3yny+5oCMcVuafP8AdFuwxW1T5/uiK60m5g5JJuYOSDv9j/79wnLP7Ez7p8NoD9+4TnT+xM+5FgARQAAAAAAAAAAAAAAAAAAAAAAAAAAAAAAAAAAAAAAAAAAAAAAAAAAAAAAAAAAAAAAAAAAAAAAAAAAAAAAAAAAAAAAAAAAAHx4DTzAAAAAAAAAAAAAAAAAAAAAAAAAAAAAAAAAAAAAAfO1/Cq/pJulwaV/Cq/pJulm4LnKX6vxPhSAMOoAAAAAB39EeET8z3vWeTojwifme96zvt8YflPM+9Qwxe8f1ye1Buxxe8f1ye1BtzQ4AAIoCCoAAA5UqlTD1L6M8ZJvHltR5YOID2MLpqSOUuKk1cfLl2ZeuH/tl6sk8lSSE8k0JpZtmE0sc4RfJOdCrVws8Z8PPGSMduHyY8sBMPo8VgqGLhDXSZxhtTQ2Iw+l4uK0VicPnNJ8fT4ZYd9D6PH9Dv4XTNGfvcTDUzeV8j6/F9L0oRzhnDZgqPkYRz2vFsEH0uM0fQxcM55bamWxUl2Jv9vExWjsThZoxs1tLPYmk24Q+eCK6zONLLZpxtjweKP0OcsYTQzljnDhg5CsdZbHKrC3gj4otFY05Iwusmyym3MdoGo4QqeKpCyPz7UXMAAEFQAAAABFQHGjvMnI5uFHeZORoDOffKfL7nNwn3yny+5zAY4n/AI+f7otmOJ/4+f7oisKe4gpT3EHJB3tA/vzCc6f2Jn3D4jQP78wnOn9iZ9uLAAigAAAAAAAAAAAAAAAAAAAAAAAAAAAAAAAAAAAAAAAAAAAAAAAAAAAAAAAAAAAAAAAAAAAAAAAAAAAAAAAAAAAAAAAAAAAPkBRp5oKAgoCCgIKAgoCCgIKAgoCCgIKAgoCCgIKAgoCCgIKAgoCCgIKA+cr+FVvSTdLg51/Cq/pJulwcFzlL9Z4fwpAHm6gAAAAAHf0R4RPzPe9Z5OiPCZ+Z73rvoW+MPyfmfepGGM3j+uT2oOwwxm8f1ye1BtzMwAAAAAEUBBQEAAa4XE1sJPCNCeMJM9mnHcx6mQD3cJpejXykrfEVOCaPex5IvRfIt8NjMThMoUZ86cP+OfZl+jgEw9vFaMw+JjGe3V1I/Lk2M+XheJisFiMHC6rLdT85JDY+ngezg9KUMVGEkfiqsfkTePkj43eVHyThS+XzovocVoihWzmpfEVI+OWHex5YPEr4Ovgoza+XvIzbFSXc7PQjTOMsJoZTQzhHxRZxkmk3E39MzUBlLUhGa2MIyzcEXMmlhNLlFxkmzzlm3Uu2DkAAigIAAADjR3mTkc3GhvMnI5gzqbuny+5ySpDv6fL7lAY4j/j5/ui2ZV9unzvdEGNPcQcinuIOSK7ugv35hOdP7Ez7Z8VoP994TnT+xM+1FgARQAAAAAAAAAAAAAAAAAAAAAAAAAAAAAAAAAAAAAAAAAAAAAAAAAAAAAAAAAAAAAAAAAAAAAAAAAAAAAAAAAAAAAAAAAAAHyIo080FAQUBBQEFAQUBBQEFAQUBBQEFAQUBBQEFAQUBBQEFAQUBBQEFAfN1/Cq/pJulwaV/Cq/pZulwcFzlL9b4fwpQB5uoAAAABQd/RHhM/M971nk6I8Jqcz3vXfQt8YfkvM+9X+owxng/9cntQdh18b4P/XJ7UG3MzAAAAAAAAAAABBQEAAjCE0MpoZwj4ou1htI4rC7Es2uk8ipHoj/+uqA+iweksPi+9ljZU83Ptu3GGcMo7MHyUYQjt+LZd3C6UxOHylnjr6fBNHvofT1/WJh3sToajP32HjqJvJhDOT6vF9DycRQrYWbLESW8E0NmWP09b6DB4+hjJfipowmhtyTQyjB2J5JKkkZJ5YTSzbEZZoZwiqZfJs5oW1ZZvK72P/vre3idCyRzmwk+rj5E2zL1w/8AbDyMXRq4eeSStTmkjdsRjtR5Io04gAAAAAgoCUN5k5GjhQ3iTmtAZVNiany+5YpV3dPne5QRlX3VLn+6LVnW3VLnf4xBnS3uDklLe4OYruaE/feD503sTPtHxehf31g+dN7Ez7RFgARQAAAAAAAAAAAAAAAAAAAAAAAAAAAAAAAAAAAAAAAAAAAAAAAAAAAAAAAAAAAAAAAAAAAAAAAAAAAAAAAAAAAAAAAAAAAHyYDTzAAAAAAAAAAAAAAAAAAAAAAAAAAAAAAAAAAAAAAfN1/C6/pZulwc6/hdf0s3S4Pn3OUv13h/ClBRh1IKAgoCKAO/ofwmpzPe9d5Oh/CanM97130LfGH5HzPvV/qMMb4P/XJ7UHYdfG+D/wBcntQbczNFAQUBAAAAAAAAAAAAQUBAASMM9najDajDYjB6OG0vXo97Xhr5OGGxPD3R/s88B9HS0lg6suclaEZvI+X9nbeXpbHyYqaShShNbTmummjsbOWWX9+h588kk+7klm5YEJYSwylhlCHigJhQBUFAQAAADD7xT5rRww+8U+a0BlW3dPne4K26p873AEWVXd0uf/jFqyq7ulz/APGIONLe4OaUt7g5A7ehv31g+dN7Ez7N8bob99YPnTexM+ySWoAEUAAAAAAAAAAAAAAAAAAAAAAAAAAAAAAAAAAAAAAAAAAAAAAAAAAAAAAAAAAAAAAAAAAAAAAAAAAAAAAAAAAAAAAAAAAAB8oA08wAAAAAAAAAAAAAAAAAAAAAAAAAAAAAAAAAAAAAHzVfwuv6WbpcXOv4XX9LN0uD59zlL9d4fwpBB5utRAFEAUQB6Gh/CqnM972Hj6H8Jqcz3vYfRt8IfkPM+9X+jr43wePPk9qDsMMd4N/XJ7UG3MxAAAAAARQEFQAAAAAAAAAAEFAQAAAAAAAEFAXD+D0+a0cMP4PT5rQGNfdU+d7kWvuqXO9yAM6u7pc//GLRnU3yjz/8YgUt7g5uNLe4OYO1of8AfWD503sTPsXx+iP3zg+dN7Ez7BJagARQAAAAAAAAAAAAAAAAAAAAAAAAAAAAAAAAAAAAAAAAAAAAAAAAAAAAAAAAAAAAAAAAAAAAAAAAAAAAAAAAAAAAAAAAAAAHyoo080FAQUBBQEFAQUBBQEFAQUBBQEFAQUBBQEFAQUBBQEFAQUBBQEFAfM1/C6/pZulwc6/heI9LN0uD59zlL9f4XwpAHm6wAAAAAHoaH8Kqcz3vYePobwqp6P3vYfQtcIfkPM+9X+jr47wb+uT2oOw6+O8G/rk9qD0cjEAUAAAAAAAAABBQEFQAAAAAAAAEFAQVAAAAAc8N4PT5sGjhhvB6fNg0BhiN1S53ui4ueJ3VLne6LgAzqb5R53+MWjhPvtHnf4xBaO9wc0o71BzB2dE/vnB8+b2Jn175DRX74wfPm9iZ9ektQAIoAAAAAAAAAAAAAAAAAAAAAAAAAAAAAAAAAAAAAAAAAAAAAAAAAAAAAAAAAAAAAAAAAAAAAAAAAAAAAAAAAAAAAAAAAAAD5YBp5gAAAAAAAAAAAAAAAAAAAAAAAAAAAAAAAAAAAAAPma/heI9LN0uAPnXOUv1/hfCkAYdYAAAAAD0NDeFVPR+97IPo2uEPx/m/er/R18d4N/XJ7UAbcrAAUAAAAAAAAAAAAAAQAAAAAAAAAAAQAAAGmG8Gp82DUBGGJ3VLne6LgAo4T77R53+MQBzo71BzAHa0V++MHz5vYmfXAktQAIo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BDABALDA4MChAODQ4SERATGCgaGBYWGDEjJR0oOjM9PDkzODdASFxOQERXRTc4UG1RV19iZ2hnPk1xeXBkeFxlZ2P/2wBDARESEhgVGC8aGi9jQjhCY2NjY2NjY2NjY2NjY2NjY2NjY2NjY2NjY2NjY2NjY2NjY2NjY2NjY2NjY2NjY2NjY2P/wAARCAOjBe8DASIAAhEBAxEB/8QAGwABAQEAAwEBAAAAAAAAAAAAAAEDAgQFBgf/xABNEAEAAAQCAgoMCwgDAAMBAQAAAQIDEgQRBRMhMTIzUVRxcrHRBhQWIjRBUlNzk7LBFSNCYYGRkpSio9IkNVVigqHC4UOz8DaD8URj/8QAGgEBAQEBAQEBAAAAAAAAAAAAAAECBAMFBv/EACQRAQABAwQDAQEBAQEAAAAAAAABAgMREjEyUQQUMyETcUEi/9oADAMBAAIRAxEAPwD3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AAAAAAAAAAAAAAAAAAAAAAAAAAAAAAAAAAAAAAAAAAAAAAAAAAQAAAAAAAFAAAAAAAAAAAAAAAAAAAAAAAAAAAAAAAAAAAAAAAAAAAAAAAAAAAAAAAAAAAAAAAAAAAAAAAAAAAAAAAAAAAAAAAAAAAAAAAAAAAAAAAAAAAAAAAAAAAAAAAAAAAAAAAAAABQEFAQUBBQEFAQUBBQEFAQUBBQEFAQUBBQEFAQUBBQEFAQUBBQEFAQUBBQEFAQUBBQEd6hhqE2HpzTUac00ZIRjGMsNnYdJ6WG8Fo8yHQ5784iGak7Uw3F6X2IHamG4vS+xBsObVLGWPamG4vS+xA7Uw3F6X2INg1SZY9qYbi9L7EDtTDcXpfYg2DVJl0sZQo08NGenRpyzQml2ZZYQjuoOo7+kPBJudL7UHRddic0t0oKPZpBQEFAQUBBQEFAQUBBQEFAQUBBQEFAQUBBQEFAQUBBQEFAQUBBQEFAQUBBQEFAQUBBQEFAQUBBQEFAQUBBQEFAQUBBQEFAQUBBQEFAQUBBQEFAQUBBQEFAQUBBQEFAQUBBQEFAQUBBQEFAQUBBQEFAQUBBQEFAQUBBQEFAQUBBQAAAAAAAAAAAAAAAAAAAAAAAAAAAAAAAAAAAAAAAAAAAAAAAAAAB6WG8Fo8yHQ816WG8Fo8yHQ5/I2hmpqA5WAAAAHW0h4JNzpfag6LvaQ8Em50vtQdF12OLdIA92gAAAAAAAAAAAAAAAAAAAAAAAAAAAAAAAAAAAAAAAAAAAAAAAAAAAAAAAAAAAAAAAAAAAAAAAAAAAAAAAAAAAAAAAAAAAAAAAAAAAAAAAAAAAAAAAAAAAAAAAAAAAAAAAAUBBQEFAQUBBQEFAQUBBQEFAQUBBQEFAQUBBQEFAQUBBQEFAQUBBQEFAQUBBQEFAQUBHpYbwWjzIdDzno4bwWjzIdDn8jaGamoDlYAAAAdbH+CTc6X2oOi7+P8Ejzpfag6LrscW6UFHu0goCCgIKAgoCCgIKAgoCCgIKAgoCCgIKAgoCCgIKAgoCCgIKAgoCCgIKAgoCCgIKAgoCCgIKAgoCCgIKAgoCCgIKAgoCCgIKAgoCCgIKAgoCCgIKAgoCCgIKAgoCCgIKAgoCCgIKAgoCCgIKAgoCCgIKAgoCCgIKAgoCCgIKAgoAAAAAAAAAAAAAAAAAAAAAAAAAAAAAAAAAAAAAAAAAAAAAAAAAAA9HDeC0uZDoec9HDeC0uZDoc/kbQzU1AcrAAAADr4/wAEjzpfag6LvY/wSPOl9qDouuxxbpAHu0AAAAAAAAAAAAAAAAAAAAAAAAAAAAAAAAAAAAAAAAAAAAAAAAAAAAAAAAAAAAAAAAAAAAAAAAAAAAAAAAAAAAAAAAAAAAAAAAAAAAAAAAAAAAAAAAAAAAAAAAAAAAAAAAoAAAAAAAAAAAAAAAAAAAAAAAAAAAAAAAAAAAAAAAAAAAAAAAAAD0MN4LS5kOh570MN4LS5kOhz+RtDNTUBysAAAAOvj/BJudL7UHSd3H+CTc6X2oOk67HFukAe7QAAAAAAAAAAAAAAAAAAAAAAAAAAAAAAAAAAAAAAAAAAAAAAAAAAAAAAAAAAAAAAAAAAAAAAAAAAAAAAAAAAAAAAAAAAAAAAAAAAAAAAAAAAAAAAAAAAAAAAAAAAAAAAAAAAAAAAAAAAAAAAAAAAAAAAAAAAAAAAAAAAAAAAAAAAAAAAAAAA9DDeC0uZDoee9DDeC0uZDoc/kbQzU1AcrAAAADr4/wAEm50vtQdJ3Mf4JHnS+1B03XY4t0gD3aAAAAAAAAAAAAAAAAAAAAAAAAAAAAAAAAAAAAAAAAAAAAAAAAAAAAAAAAAAAAAAAAAAAAAAAAAAAAAAAAAAAAAAAAAAAAAAAAAAAAAAAAAAAAAAAAAAAAAAAAAAAAAAAAUc9RV8iJqKvkRTVT2mXAc9RV8iJqKvkRNVPZlwHPUVfIiair5ETVT2ZcBz1FXyImoq+RE1U9mXAc9RV8iJqKvkRNVPZlwHPUVfIiair5ETVT2ZcBz1FXyImoq+RE1U9mXAc9RV8iJqKvkRNVPZlwHPUVfIiair5ETVT2ZcBz1FXyImoq+RE1U9mXAc9RV8iJqKvkRNVPZlwHPUVfIiair5ETVT2ZcBz1FXyImoq+RE1U9mXAc9RV8iJqKvkRNVPZlwHPUVfIiair5ETVT2ZcBz1FXyImoq+RE1U9mXAc9RV8iJqKvkRNVPZlwHPUVfIiair5ETVT2ZcBz1FXyImoq+RE1U9mXAc9RV8iJqKvkRNVPZlwHPUVfIiair5ETVT2ZcBzjRqQhnGSLgsTE7AAKAADlLTnn3MsYrqKvkRTVCZcHfw3gtLmQ6HT1FXyIu1RnhJQpyTSz3SywhHvIue/MTjDNTcZ66Xgn+xN1Gul4J/sTdTmZaDPXS8E/2Juo10vBP9ibqBoM9dLwT/Ym6jXS8E/2JuoGeP8Fjzpfag6btYqbW0IySSzxmjNL8mMPHBhqKvkRdVmYin9bpcBzjRqQ+RFIyTw25Y/U99ULlxDIUABQAAAAAAAAAAAAAAAAAAAAAAAAAAAAAAAAAAAAAAAAAAAAAAAAAAAAAAAAAAAAAAAAAAAAAAAAAAAAAAAAAAAAAAAAAAAAAAAAAAAAAAAAAAAAAAAAAAAAAAAAAAAHqDyu6TRPG/wAufqO6TRPG/wAufqfP0VdPJ6o8ruk0Txv8ufqO6TRPG/y5+o0VdD1R5XdJonjf5c/Ud0mieN/lz9Roq6Hqjyu6TRPG/wAufqO6TRPG/wAufqNFXQ9UeV3SaJ43+XP1HdJonjf5c/UaKuh6o8ruk0Txv8ufqO6TRPG/y5+o0VdD1R5XdJonjf5c/Ud0mieN/lz9Roq6Hqjyu6TRPG/y5+o7pNE8b/Ln6jRV0PVHld0mieN/lz9R3SaJ43+XP1GiroeqPK7pNE8b/Ln6juk0Txv8ufqNFXQ9UeV3SaJ43+XP1HdJonjf5c/UaKuh6o8ruk0Txv8ALn6juk0Txv8ALn6jRV0PVHld0mieN/lz9R3SaJ43+XP1GiroeqPK7pNE8b/Ln6juk0Txv8ufqNFXQ9UeV3SaJ43+XP1HdJonjf5c/UaKuh6o8ruk0Txv8ufqO6TRPG/y5+o0VdD1R5XdJonjf5c/Ud0mieN/lz9Roq6Hqjyu6TRPG/y5+o7pNE8b/Ln6jRV0PVHld0mieN/lz9R3SaJ43+XP1GiroeqPK7pNE8b/AC5+o7pNE8b/AC5+o0VdD1R5XdJonjf5c/Ud0mieN/lz9Roq6HqupiKGXfyQ2PHB1e6TRPG/y5+o7pNE8b/Ln6m6NdM5iF/VHX+FdG4ivLJhcRdPPtS2TQ9zsOyJzDY0o0o1Zvm8cSlSjVm+bxxd+SWEktsu08rlzT+QkySSwkltl2lBxzMsAAAAAAAAAAAAEWc1KnNtyQaCxMxsOvNhJI7maMGM+FqS7WU3I7w9IvVQuZeZGEYRyjsI9KaSWeGU0IRdephPHTj9EXvTeid2tTqjlPJNJHKaGTi9omJ2UAFAAAAAAAAAAAAAAAAAAAAAAAAAAAAAAAAAAAAAAAAAAAAAAAAAAAAAAAAAAAAAAAAAAAAAAAAAAAAAAAAAAAAAAAAAAAAAAAAAAAAAAAAAAAAAAAAAAAAAAfn4CsgAAAAAAAAAAAAAAAAAAAAAAAAAAAAAAAAAAAAAPp9DdjuDx+i6OJrVK8s892cJZoZbE0YcHzO93I6P89iftS/pdnsX/wDj+G5Z/bmes4a7lUVT+s5eB3I6P89iftS/pO5HR/nsT9qX9L3xn+lfZl4uF7GcFhcTJXp1cRGaTahNNLl0PT7Up8MzcP6VdplJZYSS2y7SgxM5AAHh9kWmMRoqfDww8lKbWQmzvhGO1lwR+d4/dfpDzOG+zN+p2OzbfcFzZ/8AF8u67dFM05mGofQd1+P8zhvszfqO6/H+Zw32Zv1Pn3KSSM88sku6mjlDOOT0/nR0uHvd1+P8zhvszfqe5ovE6Yx1KNWvJh8PTjDvM6c10fnyu2mOhuxyjgsq2LhLWr55wh8mTri95zV1U7Uwy+PxPZNpTC4ipQrUMLCpTjlNC2b9TPuvx/mcN9mb9T1uyfRHbuG7ZoSftFKGzCENmeXg5XxL2txRVGyvoO6/H+Zw32Zv1HdfpDzOG+zN+p8+N/zo6XD6Kl2YYz/lw9CaH8ucvvi3k7MY/wDJgocstX/T5WXa+lT+VHRh9lL2X4T5WGrw5MovSw2m9HYrKFPFSQmjHK2eNsf7vzsYmxT/AMTD9ThHOGcNmEVfmWGxuJwk2eHr1KXzSzbH1PZwPZZi6U0IYuSWvJ44whbN1PKqxMbJh9oOjo/SuD0jD9nqwv8AHTm2JofQ7zxmJjdHGaWWeGU0M3Vq4aMuzJsw4HcGqLlVOyxLzB3q1GFSGcNiZ0ppYyzZTQyi7KLkVNxOUAbUAAAAAAAAAAAAAAAAAAAAAAAAAAAAAAAAAAAAAAAAAAAAAAAAAAAAAAAAAAAAAAAAAAAAAAAAAAAAAAAAAAAAAAAAAAAAAAAAAAAAAAAAAAAAAAAAAAAB+fAKyAAAAAAAAAAAAAAAAAAAAAAAAAAAAAAAAAAAAAA++7F//j+G5Z/bmeq+V0J2R6NwGiqOGxNWeWrJdnCEkY7c0Yu93XaH8/P6qZwV0zqlf51z+xD3R4Xdfobz8/qpjuv0N5+f1UzOmT+VfT3R4Xdfobz8/qpjuv0N5+f1Uxpk/lX090eF3X6G8/P6qY7r9Defn9VMaZP5V9PdHhd1+hvPz+qmO6/Q3n5/VTGmT+VfTodm2+4Lmz/4vl3tdkmlsJpSfDRwc800KcJrs5ctvLqeK7bUYohMTH5IvjhyosN1DleivtuxrSvbdCGErR+OpS97NGO7l63uvzWhWqYavJWozW1JI5yxffaMx9PSOCkryZQm2p5fJm4HHet6ZzDEu4+K7KdExwuI7coy/EVY99CENxN/t9qyxFCnisPPQrS3U55bZoPO3XpnJD8wHd0ro+fRuOnoTZxk26c0flSuk74nMZaSXa+lUl2vpVVABAAFlmjLNCaWMYRhswjDxPd0d2UYvDZSYr9pp8Md3D6fH9LwRmqmKtx+m4TF0MbRhVw1SWeX5o7MOVu/NcDj8TgK2tw1SMsfHDxTcsH2uiNN4fSctm9V4Q2ac0dvk4XJXamn9hmYeq4VaUtWGzt+KLmPKJmP2EedUpzU5spnF6FSnCpLlHb8TozSxkmym23ZbuaobicuIo9WkFAQUBBQEFAQUBBQEFAQUBBQEFAQUBBQEFAQUBBQEFAQUBBQEFAQUBBQEFAQUBBQEFAQUBBQEFAQUBBQEFAQUBBQEFAQUBBQEFAQUBBQEFAQUBBQEFAQUBBQEFAQUBBQEFAQUBBQEFAQUBBQEFAQUBBQH56ArIAAAAAAAAAAAAAAAAAAAAAAAAAAAAAAAAAAAAADpYjfYs2mI32LNz1bvrWeEIAj0AAAAAAdvC7luwwu5bvenZ8q9zkWG6hyosN1Dlaebd3tDaRm0ZjoTxjHUz97Vhl4uH6HScUmImMSj9Kp1JKtOWpTmhNJPDOWaHjg5vlOxfS0adSGArzd5NvMeCPkvq3BXRNM4ZebpvRkmlMFNJlDXybNKaPijwckXwFSnPSqTU6kkZZ5Y5TSx8T9RfM9leiNZJHSFCELpIfGy+VDyvoelm5idMkS+Ql2vpVJdr6VdjYAIAAAAqwjGWaE0sYwjDZhGHiRQfa9j2nIY+SGGxM2WJlhsR85Dre6/MKVSelUlqU5oyzyxzhNDxPudB6Zk0lSsqRhLiZId9L5Xzwcd23j9hmYesyr0tbLsbqG01HjEzTOYSHmxhGEcojs4qn/AMkPpdZ30Vaoy9IAG1BYQjNHKEMyeWaSMITQyjHaZzCZQBVAAAAAAAAAAAAAAAAAAAAAAAAAAAAAAAAAAAAAAAAAAAAAAAAAAAAAAAAAAAAAAAAAAAAAAAAAAAAAAAAAAAAAAAAAAAAAAAAAAAAAAAAAAAAfnoCsgAAAAAAAAAAAAAAAAAAAAAAAAAAAAAAAAAAAAAOliN9izaYjfYs3PVu+tZ4QgCPQAAAAAB28LuW7DC7lu96dnyr3ORYbE0vLBFhty86DTzdhHKKCJswjnLGMIw2ow8T7bQGlPhHCW1Zv2ilsTw8r+Z8S2wWKqYHF08TS3UkdrPdQ4Hnco1Qj9Dq1ZKNOapVnlkkl25povj9M9ktTFSzUMFdTox2Jp47qbqg8zSelcTpSrdWmypwj3lOG1K6kJWLdmI/ZMM4bGwrnNLnLsbcHB7tAAgAAADkqKBBth60+HryVqUbZ5I3Qiyg5QMZ/B+i4DF08fhJMRS2ptuHBHgdl8V2O6R7SxkKVSPxNaOUf5Y+KL7VwXKNNTKRhnCMI+N0asmrnjK77HEyRnp3S7qXZgtqvTOCJdaSlPPuYfS3kwsIbuOfI2pzwnpyzw2poZuS1XqpMpLLLLDvYZMcXJdRjN45O+bm284qmJymXmixl1c80nkx2OTxDvicxl6QgoqoKAgoCCgIKAgoCCgIKAgoCCgIKAgoCCgIKAgoCCgIKAgoCCgIKAgoCCgIKAgoCCgIKAgoCCgIKAgoCCgIKAgoCCgIKAgoCCgIKAgoCCgIKAgoCCgIKAgoCCgIKAgoCCgIKAgoCCgIKAgoD88AVkAAAAAAAAAAAAAAAAAAAAAAAAAAAAAAAAAAAAAB0sRvsWbTEb7Fm56t31rPCEAR6AAAAAAO3hdy3YYXct3vTs+Ve5yLDdS86CLDdS86HS083ZIgIiKgM4y5T/NFyhBZpboZLJG6Hzw2wWEGNSW2b5ouxkTyXy5RB1A+aO3AAVFARQFgsEg5AsHKCQcoAsH2nY5j+3NHwkqTZ1aMbZvnh4ovjIO9oXHfB+OlqzZ6ubOWeHzPO7RqpSX3gkIwjDOGzBXAyxo/F1J6Xi3UvJ/8ArZlVhbGWpD5O3yeP/wB8zVZ/f0AeTjuyLR+DulhU11SHyaez/faIpmdjDuYuXKaWpw97H3MHzGO7KMZidihLJQk8ndRj9L6PD1pMRQp1qcc5Z5c4O23TNMYluGgD0aAAAAAAAAAAAAAAAAAAAAAAAAAAAAAAAAAAAAAAAAAAAAAAAAAAAAAAAAAAAAAAAAAAAAAAAAAAAAAAAAAAAAAAAAAAAAAAAAAAAAAAAAAAfngCsgAAAAAAAAAAAAAAAAAAAAAAAAAAAAAAAAAAAAAOliN9izaYjfYs3PVu+tZ4QgCPQAAAAAB28LuW7DC7lu96dnyr3OQFhszQhnCGccs4tPNtTnuhs7cHOL6LDdi9KGDmjVrXYiaXvZpY97LH3vBr0Z8PWno1YZTyRyjBUZxRRBxTO2bPxR23JIwBrkuThRmzhbHbg1yB18TT+XD6XXejGWE0Mo7MIuhUkjTnjJH6AcVRQAUFgsEg5QBYOUHGDnAFgS7X0rBJdqPKD6jQWksZiMP2tSpUJ5qEsIZ1asZYxh4tqWPI9XWaU4tg/vE36HxujMZ2hpCjiYx7yWNtTmR2+v6H0/dNonjE3qpupyXKJir8hl279J8Wwf3ib9DjPNpTVRlpYfByz5bEZq880IfRY6/dNonjE3qpuo7ptE8Ym9VN1PPTV0PMxuhdPY/wnGYeaXyYTzQl+qErqdyOkfO4X7c36Xvd02iuMTeqm6jum0Txib1U3U3FVyNoP14PcjpHzuF+3N+l6+jdG6TwOFhQjLhKsJYxjLHXTS5Z/wBDfum0Vxib1U3Ud02iuMTeqm6l/pd6X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uep0j5jC/eJv0Gp0j5jC/eJv0OHdNonjE3qpuo7ptE8Ym9VN1Gu70Zlz1OkfMYX7xN+g1OkfMYX7xN+hw7ptE8Ym9VN1HdNonjE3qpuo13ejMtadHGxnhraNCWXhlrRmj7MG/a8/wA31utQ7ING4itLRp4jv5tq6SMsPri73beG4xS+3BP63I3Myy7Xn+b6ztef5vra9t4bjFL7cDtvDcYpfbgf2rNUsu15/m+s7Xn+b62vbeG4xS+3A7bw3GKX24H9qzVLLtef5vrO15/m+tr23huMUvtwO28Nxil9uB/as1Sy7Xn+b6ztef5vra9t4bjFL7cDtvDcYpfbgf2rNUsu15/m+s7Xn+b62vbeG4xS+3A7bw3GKX24H9qzVLLtef5vrO15/m+tr23huMUvtwO28Nxil9uB/as1Sy7Xn+b6ztef5vra9t4bjFL7cDtvDcYpfbgf2rNUupCN0sIw8auFLZoyRh5MHN1xs0ACgAAAAAAAAAAAAAAAAAAAAAAAPzsBWQAAAAAAAAAAAAAAAAAAAAAAAAAAAAAAAAAAAAAHSxG+xZtMRvsWbnq3fWs8IQBHoAAAAAA7eF3Ldhhdy3e9Oz5V7nIsN1LzodKLDdS86HS0831XY5pO23A1o7H/ABTRj+Hqd3Tui+3aOuoy/tEkNj+aHA+T2o5w2I8MPE+u0HpSGOo6qrN+005e+z+VDylYl8ePf7IdFauMcZh5e9jH42WHi/meAKIqIrjuZoTwhswdqXKaEIw2ous0w81s1kdqOzKDdliaWsp5w3Uu02clR5KtsVS1dS6G5m6WKKoKBBygkHKALBygkHKALAl2o8pAl2o8oLGGcHTysmmk4HcdfEy5Rln+iJIzAAAAAAAAAAAAAAAAAAAAAAAAAAAAAAAAAAAAAAAAAAAAAAAAAAAAAAAAAAAAAAAAetjqckuj4xlklhHWS7OX8sHkvYx/7uj6SX2YA8cAAAEj4uVUj4uVRQAQSba+lUm2vpFUAQAAAAAAOEOEV9/hPBKHo5ehqywnglD0cvQ1RQAAAAAAAAAAAAAAAAAAAAAAAAAH52ArIAAAAAAAAAAAAAAAAAAAAAAAAAAAAAAAAAAAAADpYjfYs2mI32LNz1bvrWeEIAj0AAAAAAdvC7luwwu5bvenZ8q9zkWG6l50OlFhupedDpaebtudCvVw1aWtQmtqSbUXAEfcYHGUdI4TWSbMI97PJHxR4Hy2mdGfB1eFmcaE+4jH5P8AKy0bj59HYnWyy3STbFSXhh1vsKtKhpHB2xyqUqsucIw/tFWdnwcRvjcJUwOJmoVd1DZhGHyocLAaRI/Nt+JyRB2qU+spwm2o+ODR06M+rqZx3M2xF3oQVGdWlCrTjJHxvMjLGSaMs2xGG29mEHUx+Hzl10sNmG65BXRWBAgg5QWCQcoAsHKCQWAOUCXajykCXajygrhPLfJGXhc4gOjDgjtw2Fc60ttTPxTOAoAIAAAAAAAAAAAAAAAAAAAAAAAAAAAAAAAAAAAAAAAAAAAAAAAAAAAAAAAAAAAAPYx/7uj6SX2YPHexj/3dH0kvswB44AAAJHxcrknjhyuWQqC5GQiOM219Lnkk0Nj6YCguRkIguRkCC5GQILkZAiOWRlsCvvcJ4JR9HL0NmOE8Doejl6GyKAAAAAAAAAAAAAAAAAAAAAAAAAA/OgFZAAAAAAAAAAAAAAAAAAAAAAAAAAAAAAAAAAAAAAdLEb7Fm0xG+xZuerd9azwhAEegAAAAADt4Xct2GF3Ld707PlXuciw3UvOh0osN1LzodLTzdsVBB62gdKdp1e160fiKk2xHyJup5IqPs9LaOk0hhYywhCFaTZpzR8Xzcj4yeSanPNJPLGWeWOUZY+J9L2PaU1skMHiJ/jZd7mmju4cHLBy7IdF6+nHF0JYxqyQ76WHypesR8sAjTjF3MHUulsm3Uv8AeDqLLNGSeWeXbl/uo9SEFtzhlHaSnNCpJCeXai0hAR4uJoaitb8mOzLyM3s4nDwxFGMu1NDZli8fajlHYjDYjBCFgsEg5QFWCwSDlAHKCSbUeVYEu1HlAIqgM60t9OPzMIQzg7brwlsqRhw/+/8AcgONpa1tLQZWlrW0tBlaWtbS0GVpa1tLQZWlrW0tBlaWtbS0GVpa1tLQZWlrW0tBlaWtbS0GVpa1tLQZWlrW0tBlaWtbS0GVpa1tLQZWlrW0tBlaWtbS0GVpa1tLQZWlrW0tBlaWtbS0GVpa1tLQZWlrW0tBlaWtbS0GVpa1tLQZWlrW0tBlaWtbS0GVpa1tLQZWlrW0tBlaWtbS0GVpa1tLQZWlrW0tBlaWtbS0GVpa1tLQZWvWx2zo+PpJfZg8616WM8Bjz5fZgo8i0ta2lqDK0ta2loMYw2Ycrlk5Tw3PKWxBxyMnK2JbEHHJJobH0wc7YpPDvfph0gmRk5WxLYg45GTlbEtiDjkZOVsS2IOORk5WxLYg45JlsOdsSMuxEH3OE8Doejl6GzLCeB0PRy9DZFQUFQUBBQEFAQUBBQEFAQUBBQEFAQUBBQEFAfnICsgAAAAAAAAAAAAAAAAAAAAAAAAAAAAAAAAAAAAAOliN9izaYjfYs3PVu+tZ4QgCPQAAAAAB28LuW7DC7lu96dnyr3ORYbqXnQ6UWXdy86HS083cAEQVAWWaaSaE8k0ZZpY5wmh4n2Oh9JQ0hhe/yhXk2KksOnkfGtsJiqmCxMtejldLtwj8qHAqS9Psg0X2vVji6MPiZ499DyJuqLxH3eHrUdI4KE8JbqVWXZlm6IvktKaOn0fiYyRzmpTbNObhhwcokOiixEab4GrZV1c25n2vmi9OEHiRg9XA4jX0spt3JsTdao7GTzdJ4a2bXyQ2I7E/W9TImkhPLGWaGcsYZRgD51yg0xOHjhq0acdrbljwwZorlBYI5QBYEu1HlIEm1HlBSIAjOrLtZcjQmhnCMOEHGGzDNbSlnns+Pp8bW0GVpa1tLVGVpa1tLQZWlrW0tBlaWtbS0GVpa1tLQZWlrW0tBlaWtbS0GVpa1tLQZWlrW0tBlaWtbS0GVpa1tLQZWlrW0tBlaWtbS0GVpa1tLQZWlrW0tBlaWtbS0GVpa1tLQZWlrW0tBlaWtbS0GVpa1tLQZWlrW0tBlaWtbS0GVpa1tLQZWlrW0tQZWlrW0tBlaWtbS1RlaWtbS0GVpa1tLQZWlrW0tBlaWtbS0GVr0MVD9ijz5fZg6lru14Z4Obny+zAR5tpa1tLRWVpa1tLQYTy7MvKtrnPLsyc5ztQY2lra0tUY2uNSXvf6odLsWuFWXvYc6XpQcLS1taWqMbS1taWgxtLW1paDG0tbWlqDG0jLsNrUjLsA+wwngdD0cvQ2Y4TwOj6OXobIoAKAAAAAAAAAAAAAAAAAAAAAAAA/OQFZAAAAAAAAAAAAAAAAAAAAAAAAAAAAAAAAAAAAAAdLEb7Fm0xG+xZuerd9azwhAEegAAAAADt4Xct2GF3Ld707PlXuciy7uXnQ6UWXdy86HS083dRQRAAQAHe0RpKOjcTGabONCffJYeL+Z9XjcJR0jhNXPswm76SaHyY8L4Z7nY9pTUzwweIn+Lmj8VGPij5Ksy8bE4erha01GvLbPL9UfngyfY6a0XDH0L6exXpw72PlQ4Hx+WUcowjCMPFEVHKjVjQrS1Jc9jdQh44OKIr6CSaE8sJ5Y5yzQzhFyyeZovEWzaibam2ZOp6uSsutjcL2zRyhvkuzK8Tl2Iw230uTy9K4WybtiSGxHYn+b5xYl58HKDjBygiuUEk2o8qwJNqPKCooCIoDjDYmjCWGzHvocsP9OzCGcM4OvHOHfS7qXZg7NLKMZpZdzsTS8kVC0ta2lojK0ta2loMrS1raWgytLWtpaDK0ta2loMrS1raWgytLWtpaDK0ta2loMrS1raWgytLWtpaDK0ta2loMrS1raWgytLWtpaDK0ta2loMrS1raWgytLWtpaDK0ta2loMrS1raWgytLWtpaDK0ta2loMrS1raWgytLWtpaDK0ta2loMrS1raWgytLWtpaDK0ta2loMrS1raWgytLWtpaDK0ta2loMrS1raWgytdqrDPCzc+HswZWt5oZ4ebnw9mAOnaWtbS0GVpa1tLQdepL30nO9zna5VZe+p8/wB0XO0GVpa1tLQZWuFaXvIc6X2oOxazry/Fw58ntQBLS1raWgytLWtpaDK0ta2loMrS1raWgytIy97FrakZe9iD6fCeB0PRy9DVlhPBKPo5ehsy0goKgoCCgIKAgoCCgIKAgoCCgIKAgoCCgIKA/OAFZAAAAAAAAAAAAAAAAAAAAAAAAAAAAAAAAAAAAAAdLEb7Fm0xG+xZuerd9azwhAEegAAAAADt4Xct2GF3Ld707PlXuciy7uXnQ6UWXdy86HS083dFQQRUARQESMM4ZRUB9VoHSkcZS1FeaGvkhsR8uXh5XW7I9F53Y6h4ofGy/wCTwKdSelVkq05oyzyRzljB9pozHyaRwsKkIQlnhsTyZ7mKs7Phx6unNF9o1tbRl/Z547H8seB5URU/t88HuYDE9s0e+3yTYnh73iRc8NXmwtaFWXZ8U0vlQB9HkTSSzyRknhnLNDKMIlOeWpJLPJHOWaGcIueSo+dxWHmwteNObZl25ZuGDOD6DG4WGKw8ZNqeGzLHgi+fyjCMYTQjLNDYjCPiRYWBJtR5Vgkm1HlRVFQBFAcWtCeEskc/+KOcebFnFypT2VpYx3Me9m5IqO/aWrS2LqcduTY+jxNLRGVpa1tLQZWlrW0tBlaWtbS0GVpa1tLQZWlrW0tBlaWtbS0GVpa1tLQZWlrW0tBlaWtbS0GVpa1tLQZWlrW0tBlaWtbS0GVpa1tLQZWlrW0tBlaWtbS0GVpa1tLQZWlrW0tBlaWtbS0GVpa1tLQZWlrW0tBlaWtbS0GVpa1tLQZWlrW0tBlaWtbS0GVpa1tLQZWlrW0tBlaWtbS0GVpa1tLRGVpa1tLQZWtMviZufD2YOUsk08cpZYxj8xJvU/Ph7MAY2lrW0tBlaWtbS0V1qsvfU+f7otLSrDvqXP8AdFraDK0ta2lojK1niIfFw58ntQdm1liZfioekk9qApaWtbS0RlaWtbS0GVpa1tLQZWlrW0tBlaTS97Frak0vex5Ae9hPA6Ho5ehsywngdH0cvQ1ZbABQAAAAAAAAAAAAAAAAAAAAAAAH5wArIAAAAAAAAAAAAAAAAAAAAAAAAAAAAAAAAAAAAADpYjfYs2mI32LNz1bvrWeEIAj0AAAAAAdvC7luwwu5bvenZ8q9zkWXdyc6HSiy7uTnQ6Wnm7yKCIACCoAixAR2dH42fAYqWtJnGXanlh8qDrCj7n9m0ngfFUoVZf8A3JGD47SGCqYDFTUZ84y7ck3lQdvQmlO0a+rrTfs0+3/LHh5H0eksBJpHCxpzRhLPDZkny2ojOz4cc6tKejVnpVZbZ5I5TQi4I09DRGLhSn7XqRyknj3nzR4Ht5Pk4vcwGPjWw8JIyTVK8mxGEPlfzKkvQmmlklumjCEHk6Sw0892Mlp2Sw3cI7cYeU9Knh4xmhUrxhPPCOcuxsScnW7GQkPlYJJtR5Xb0hhI4TEd7D4qfZl2Nr5nVk2o8o0qKIiACoRhnDZVAd7DTwjTp1Yx2YZUqkfn8Uf7/wB3ctebgo3VJ6E24qyxh9P/ALoenSjGaTvt1DYm5VRLS1pkZCM7S1pkZAztLWmRkDO0taZGQM7S1pkZAztLWmRkDO0taZGQM7S1pkZAztLWmRkDO0taZGQM7S1pkWgztLWlpkDO0taZGQM7S1pkZAztLWmRkDO0taZGQM7S1pkZAztLWmRkDO0taZGQM7S1pkZAztLWmRkDO0taZGQM7S1pkZAztLWmRkDO0taZGQM7S1pkZAztLWmRkDO0taZGQM7S1pkZA40tLy6Jqd9RjVhV2NiOUYOMJtbrZ7bbqmeXB3sHR0lJdisPL8/W71CHez8//GDMUxnJ/wALS1pkZNDO0taZGQOtWl76lz/dFralaHfUef7otcgZ2lrTIyBnaxxUPipfSSe1B2smOLh8TL6ST2oA5WlrTIyBnaWtMjIGdpa0yMgZ2lrTIyBnak0vex5GuSTQ72PID18J4HQ9HL0NWWE8Doejl6GzLaCgqCgIKAgoCCgIKAgoCCgIKAgoCCgIKAgoD83AVkAAAAAAAAAAAAAAAAAAAAAAAAAAAAAAAAAAAAAB0sRvsWbTEb7Fm56t31rPCEAR6AAAAAAO3hdy3YYXct3vTs+Ve5yLLu5OdDpRZd3JzodLTzd4AQRQEABBUARUAfQ9julM7cBX8UPipv8AF88ckYwjww8So+r09ovtylr6Evx8kNmHlw4OV8ltw2H2OhdKQx9GMlTYr093DyocLzOyLReqmjjMPJ3k0fjYQ8UeESHgudCtPhq0tanupfFww4HAijT6zD1ZMRRlq045yzNcnzmicb2pXsqTZUKm6/ljwvpYKzLHE4eXE0JqU+1NDb4PnfNT0Z8PVnpVYZTyx+v531sIOjpTAdtUb6cPj6cO9/mhwBD54VEURUFAASN0NmSOU0sc4R+d7NKaWapLWk3FeWH2of66HjPQ0dGNbC1cNDYmk7+nH588+npVHpWlq0ptZTlnhsZ+Lgc7RGdpa0tLQZ2lrS0tBnaWtLS0Gdpa0tLQZ2lrS0tBnaWtLS0Gdpa0tLQZ2lrS0tBnaWtLS0Gdpa0tLQZ2lrS0tBnaWtLS0Gdpa0tLQZ2lrS0tBnaWtLS0Gdpa0tLQZ2lrS0tBnaWtLS0Gdpa0tLQZ2lrS0tBnaWtLS0Gdpa0tLQZ2lrS0tBnaWtLS0Gdpa0tLQZ2lrS0tBnaWtLS0Gdpa0tLQefiKd2Mpfy9UWuG+Xzv8YFWlJNjYRmkhGOW3k5YXDySxqTyySyzX5bHMkj7w/wCNbS1paWgztLWlpaDq14d9R5/ui2tca8O/oek90W1oM7S1paWqM7WGMh8TL6Wn7cHbtYY2HxMvpaftyoOdpa0tLVGdpa0tLQZ2lrS0tBnaWtLS0GdqTS97Hka2pNL3seQHoYTwOj6OXoassJ4HR9HL0NWGwAUAAAAAAAAAAAAAAAAAAAAAAAB+bgKyAAAAAAAAAAAAAAAAAAAAAAAAAAAAAAAAAAAAAA6WI32LNpiN9izc9W761nhCAI9AAAAAAHbwu5bsMLuW73p2fKvc5Fl3cnOh0o5S7uTnQ6Wnm7yKDKACiKAgAILFAQVAaYbEVMLiJK1GaMs8kfr+Z9rgsXR0jhNZJlGE0LZ5I/Jj44RfDO5ovSE+jsTCeHfUptipJww4eVUmHLTGjY6OxOUmcaE+4mj4vmefF95Xo0NI4KMkZoTUqsucJpemD4rGYWpgsTNQq7qXajD5UOEIlg93QWP1ksMJWm+Ml3uMflQ4OWDwiWaaSaE8k0ZZpY5wjDxBL7eEHKEHU0XjZcfhr8rZ5dieXgi70IKy8DTeA1c0cXRljbNvsOD+Z5D7eMkJpYyzQzhHYjB8rpPAR0fXhLLnGjPvceD5kWJdIBFEVBRpha3a+Kp1Zo5SwjlNyf8Atn6GaRhnBR9FThGniqlOO5nhfJD+03u+t2LXn4WvrMBSrzTZTYebKp88v/5lH6HqWjLO0taWlqoztLWlpaDO0taWloM7S1paWgztLWlpaDO0taWloM7S1paWgztLWlpaDO0taWloM7S1paWgztLWlpaDO0taWloM7S1paWgztLWlpaDO0taWloM7S1paWgztLWlpaDO0taWloM7S1paWgztLWlpaDO0taWloM7S1paWgztLWlpaDO0taWloM7S1paWgztLWlpaDO0taWloM7S1paWg6FXYxn9Meh2pIfF7Hjmj7MsPc6laMs2kpaMJ5dZPDKWWM2zHYd/tapQ72p44zRzhH50zGcK4WlrS0tVGdpa0tLQdTFSzRjRtjbHWbcYZ+KK6rEeek9X/tzxEO/oek/xi3tQdXVYjz0nq/9mqxHnpPV/wC3atLVHV1WI89J6v8A2wxlOvCjLnVkj8bT+R/PD53o2uvj4fES+mpe3KiuOqxHnpPV/wCzVYjz0nq/9u1aWqjq6rEeek9X/s1WI89J6v8A27VpaDq6rEeek9X/ALNViPPSer/27VpaDq6rEeek9X/s1WI89J6v/btWloOrqsR56T1f+0mpV7Y/HSbXm/8Abt2pPL3k3IDsYTwOh6OXobMcJ4HQ9HL0NmHoACgAAAAAAAAAAAAAAAAAAAAAAAPzYBWQAAAAAAAAAAAAAAAAAAAAAAAAAAAAAAAAAAAAAHSxG+xZtMRvsWbnq3fWs8IQBHoAAAAAA7eF3Ldhhdy3e9Oz5V7nI5S7uTnQ6XFyl3cnOh0tPN3gBkRQVAAEUBCIAiKRBBUB7HY/pTtarDCVt5nj3sfIm6ova0xo2GkMNlLlCvJsyTR6HxsdmD6bse0pr5IYOvNGNaSHeTR+VL1wVmXzM8k1OeMk8sZZpY5RhHxOL6fsh0VrZY4zDyZ1Ib5LD5UOHlfMCt8Di58Fipa0mcYbU0vlQfZ4atTxNCStRmuknhsRfCvT0HpPtGvqq037NPt/yx4eQJfXQgzxWFkxeGnoVdzPDbhtw+dtCDnCCsvhcVhqmDxE1CtlfL44fKhwsX2WmNGwx+F7y2FeTZpzR6OSL4+aWaSeaSeWMs8scppY+KKNOICCCoK7uh6sKeMjSqR+Lry2ZR4fF73u4OMY0ISTZxnpxsmjHbjl4/p2/pfKwjGWaWeXdSxhNLywfUYWrrKlOtDOEmJpQmy8maHi5dn8Ksy7ORk55GSo4ZGTnkZA4ZGTnkZA4ZGTnkZA4ZGTnkZA4ZGTnkZA4ZGTnkZA4ZGTnkZA4ZGTnkZA4ZGTnkZA4ZGTnkZA4ZGTnkZA4ZGTnkZA4ZGTnkZA4ZGTnkZA4ZGTnkZA4ZGTnkZA4ZGTnkZA4ZGTnkZA4ZGTnkZA4ZGTnkZA4ZGTnkZA4ZGTnkZA4ZGTnkZA4ZGTnkZA4ZGTnkZA4ZGTnkZA4ZGTnkZA4Q2I5wcp5pp45zRzXIyTA4ZGTnkZKOGRk55GQOriId/Q9L/jFvazxEPjMP6X/GLsWgztLWlpaDO11sfD9nk9NS/7JXdtdbSEP2eT01L/ALJQa2lrS0tBnaWtLS0Gdpa0tLQZ2lrS0tBnak8veTcjW1xnl7ybkBcH4HQ9HL0NmWD8Doejl6GrD0ABQAAAAAAAAAAAAAAAAAAAAAAAH5sArIAAAAAAAAAAAAAAAAAAAAAAAAAAAAAAAAAAAAADpYjfYs2mI32LNz1bvrWeEIAj0AAAAAAdvC7luwwu07D3p2fKvc5Ryl3cnOh0osu7k50Olp5u+igygACKCoACCoAigIigIss81OeWeSaMs8sc5ZoeKKAPs9EaSk0hhs4xhCvJsVJYeKPDyPC0/ovtSr2zRh8RUm2YeRN1PPweKq4HEy4ijupdiMI7U0OB9pSq0NI4O6XKelVlyjCP94Kzs+DiO5pPR8+jsTq5o3STbMk3DDrdMafSdjWlM4QwFeMIRlh8TNww8l9G/ONqOcIxhGG1GHifZaB0tLpChqqs37TTl7/+aHlDMvWeJ2QaL18kcZQhHWyS9/LD5UsPe9wVH57DZhnBHt6f0XGjVji8PJ8TNvksIbmPDyPFijSIoio9XRFa7DVaOUZ6tCbX0peHhhD/AN8p5TfAYiOExtKtnlLCbKfmx2+v6FR9hLlNLCaWOcI7MIraywUtlOahHL4qOUuXkfJ/tsfQ7FqsuFpa52loOFpa52loOFpa52loOFpa52loOFpa52loOFpa52loOFpa52loOFpa52loOFpa52loOFpa52loOGRa52loOFpa52loOFpa52loOFpa52loOFpa52loOFpa52loOFpa52loOFpa52loOFpa52loOFpa52loOFpa52loOFpa52loOFpa52loOFpa52loOFpa52loOFpa52loOFpa52loOFpa52loOFpa52loOFpa52loOriYfGYf0v8AjF2MmWKh8Zh/S/4xb5A45GTlkZA45OrpGH7NJ6ej/wBkruZOrpGH7NJ6ej/2Sg7GRk5ZGQOORk5ZGQOORk5ZGQOORk5ZGQOOTjPDvJuRpk4zw7ybkBng/A6Ho5ehsxwfgdD0cvQ2ZegAigAAAAAAAAAAAAAAAAAAAAAAAPzYUVlBQEFAQUBBQEFAQUBBQEFAQUBBQEFAQUBBQEFAQUBBQEFAQUBBQHQxG+xZtMRvsWbnq3fWs8IQBHoAAAAAA7eF3LsOvhNy7L3p2fKvc5RZd3JzodIsu7k50Olp5u8ArIiiCAAIoCACoKgCKAiKAj0NDaSjo/E5T5xoVYwhPDPc/wAzzxUfcY7B0dI4SNOfKMI99JNDxR4XxWIoVMNWmo1pbZ5Nt7XY9pSFKMuCxE8bZo5Upo+L+XqejpzRcMdR1tKX9okh3v8ANDgE2fHueHxFXC15K1Ca2pJtRcYwyjlGGUYeKKI0+90bpCnpHCS1pNibankz3M3A7UYvgdHY6po/Fy1qecZdqeTPdQfb4fE0sVQkrUZrpJ9qLTEtJsppYyzQhGEdiMIvkdK6Mjo+rnJnNh5495GPyf5YvrYxYYmjTxNCejWluknhswCHxI7OPwc+BxGqnjdLNsyTeVDrdZGhFEV9HobEwnp4eeO3l2tPsbMYywzkj9Wf0xe0+Q0PVmlxE9CWeEuuk7yMdqFSGzLF9ZRqwrUadWXOEJ5YTQzViXNQVBFAQUBBQEFAQUBBQEFAQUBBQEFAQUBBQEFAQUBBQEFAQUBBQEFAQUBBQEFAQUBBQEFAQUBBQEFAQUB18Vu8N6X/ABmbZMcVvmG9L/jM3yFTIyXIyETJ1NJQ/ZpPT0f+yV3MnV0lD9mk9PR/7ZRXZyMlyMhEyMlyMgTIyXIyBMjJcjIEycZ4d5NyOeSTw7ybkB18H4HQ9HL0NmWD8Doejl6GzL1QURUFAQUBBQEFAQUBBQEFAQUBBQEFAQUBBQH5uArIAAAAAAAAAAAAAAAAAAAAAAAAAAAAAAAAAAAAADoYjfYsmuI32LJz1bvrWeEACPUAAAAAB28JuXYdfCbTsvenZ8m9zlFl3cnOh0hLu5OdDpaebvoorKAICKAgACKAgAqCoAikQRFiAj6zQOlO3aOprzZ4iSGz/NDhfJudGrPh60lalHKeSOcsVR7vZHozLPHUIellhD8XW+di+40bjpNI4OFWEIQm3NSTyYvmtN6M7Qr304fs9SPefyx4BIeY7+h9Jx0bXmvzmoVN3CHi/mg6CDT7+SrJVpyzyTQmkmhnCMPHAjF8roXSvace168fiJo7E3kR6n02asMcbhaWMoRpVYfPLNDbljwvlsTh6mFrRpVYd9Daj4pocL67N09I4KTG0co97Ul3E/B/oIfMDnVpT0akadWW2eXbg4MtEs00k8s8mxNJNCaXlhswfX6Lry1acbc8p4QrQhHxXZxjD6I5vkHsaAxMJJ4U5oxzkmjlwWTZZ/ihD7SkvpgFYAAAAAAAAAAAAAAAAAAAAAAAAAAAAAAAAAAAAAAAAAAAAAAAAAAAAAAAAAAdfE75hvS/4zOy62K3zDel/wAZnYFUQEV1NJeDSeno/wDbK7TqaS8Gk9PR/wC2UV3BARRAFEAUQBXGfcTcipPuJuQHXwfgdD0cvQ2Y4PwOh6OXobMvUARQAAAAAAAAAAAAAAAAAAAAAAAH5wKKygoCCgIKAgoCCgIKAgoCCgIKAgoCCgIKAgoCCgIKAgoCCgIKAgoDzsRv0WTXEb9Fm56t31rPCEFEeqCgIKAgoDtYPadl18HtOy96dnyb3OUWG7k50OkWG6k50Olp5O6AqCKAgCAigIAAigqAAgqAgqAgqA7OjsbPo/FQrSQul2p5fKh1vsYww+ksFs/GUKsucHwr1dB6U7SramvP+z1I7cY7EkeHkVJdHH4KpgMVNRq8ss3lQ4XWfa6X0fLpDCZQhDXSbNKb5+Dki+LmljLNGWaGU0scow4IhDi9rQulIU4S4TETZS7VObg+aLxnGMM4bIPuc3HN42htJ3yww2In7+GxTmj8qHByvYzVl09I4KXF0s5coVpYd5N7o/M+ejCaWaMk8sZZ5Y5TSx8T6vN0NI4CXFQ1lPKWtCG35XzRRYeE0w1SFKvLGaaMsk/eVIwjl3kdiPX9DhGEZZoyzQjLNDYjCPiRGn3OFqxq4enPPlCfLKeEPFN4/wC7V4nY5ir6UaMcoZQ4dmaMMoRj9UZPpjF7bTAAIAAAAAAAAAAAAAAAAAAAAAAAAAAAAAAAAAAAAAAAAAAAAAAAAAAAAAAAA6+K3zDel/xmdh18VvmG9L/jM7AACg6mkvBpPT0f+2V23U0l4NJ6ej/2yortgCACgAAAA4z7ibkcnGfcTciDHB+B0PRy9DVlg/A6Ho5ehsy9UFEVBQEFAQUBBQEFAQUBBQEFAQUBBQEFAQUB+ciisoKAgoCCgIKAgoCCgIAAAAAAAAAAAAAAAAAAAAAAAAADzsTvsWTXE79Fk56t317PCABl7AAAAAAO3g9p2nWwXudp0U7Pj3ucoQ3UnOh0qfKl50Olp5O6iiogAAAIKgCKIIAKgqCAAqAAhFUBCKoD3dC6SrVrMBUrQp+TUjszTQ8mHz/O6+n9H08HWp1KEIwp1NibOMY99w5x4fdF5Xj2NiMHdxOlK2KwcMPXlhNGWMIwqeOPKqOhEVEVOTYe9ovSmvyoYiPxvyZvL/28FIqj7KMXGMXl6M0nr4QoV4/HQhsTeX/t35phHV0hhIYiW+TKFWH4vmeN44wjsRhtwj4n02Hw1XFTd53snjmjtOOmtCyRwvbGGhHWUoZzwyzjUh1vOq5TE4Hi6LxfaeNlnnqQkpx3Wf8A7gz/ALPs3wOe1NLlHKN0M31+hcX25oujPNHOeWWyfPyobb0iSXfEFZUQBRAFEAUQBRAFEAUQBRAFEAUQBRAFEAUQBRAFEAUQBRAFEAUQBRBRRBBRAFEAUQBRAFEMwUQBRBRjit8w3pf8Zm7r4rfMN6X/ABi3QUQBXU0l4NJ6ej/2Su06ukvBpPT0f+yUV2xARRAFEAUQBXGfcTcipPuJuQGWD8Doejl6GzHB+B0PRy9DZl6gCKAAAAAAAAAAAAAAAAAAAAAAAA/OhRWUFAQUBBQEFAQUBBQEFAQUBBQEFAQUBBQEFAQUBBQEFAQUBBQEFAeZiN+mZtcTv03Kyc9W77Nj5wgoy9UFAQUBBQHbwXj5HbdXBePkdt00cXxr/wBJQ+VLzodKpHdS86XpV5O4AqCKAgAAAIKgCKIIAAigqIoCAAgsUiCAAiRckBEWIDhGH0RhtRh4n0nY9Uk0hNGnip4ayn8navhwvnXKhWqYbESV6MbalOOcsUqiZj8H6RLLCWWEssIQhDahBXT0Zj6ekcHJXp7EdqeXPczeODuPnTmJ/WHyHZBo3tPEa+jLHUVY7PBJNwfSdjFfVY2vhox72rLrJeWGxH/3zPqsRQkxNCejVhnJPDKMIPiMXQraH0jJNPC6NGa+WMPlyf8A467NzP5KvshwlqQmlhNLHOEdmEVudLLkONxcDkONxcDkONxcDkONxcDmjjcXA5DjcXA5DjcXA5DjcXA5DjcXA5DjcXA5DjcXA5DjcXA5DjcXA5DjcXA5DjcXA5DjcXA5DjcXA5DjcXA5DjcXA5DjcXA5DjcXA5DjcXA5DjcXA5DjcXA5DjcXA5DjcXA5DjcXA5DjclwM8TH4zDel/wAYuxm6mJm+Mw/pf8YuxmK55mbhmZiOebqaSj+zSeno/wDZK7Gbq6Rj+zSeno/9koru5mbhmZiOeZm4ZmYOeZm4ZmYOeZm4ZmYOebjPHvJuRM3GePeTcgGD8Doejl6G7HB+B0PRy9DZl6gCKAAAAAAAAAAAAAAAAAAAAAAAA/OxRWUFAQUBBQEFAQUBBQEFAQUBBQEFAQUBBQEFAQUBBQEFAQUBBQEFAeXiN+m5WTXEb9Nys/E5qt32bHzhBRl7IKAgoCCgO3gfHyO46mB248jtumji+Lf+kieOXnS9KkduXny9LTydoBUAAEUBAAAAQVAEUQQABFQURQERQEiigIACJFQEcXJAd7Q2k59GYuE0Y50J9irLt/TD533ks0JpYTSxzhGGcIvzR9H2LaVsmho+vNHKaPxMY+L+Vz3ref8A1CS+pebprRsuksJGEsJYV5NmnNH+8I/NF6TqYvSWDwXhGIkkj5Oecfqc1Oc/jMPG0JirsDqamxUw80aUZfHDLaejrYcLzsNjdF6U07ZJhKU+tkjdNWpQzmmhtZfRn9UHsfBWjuIYX1MvU65v6d4VhrYcJrYcLf4K0dxDC+pl6j4K0dxDC+pl6k9mOkYa2HCa2HC3+CtHcQwvqZeo+CtHcQwvqZeo9mOhhrYcJrYcLf4K0d/D8L6mXqPgrR38PwvqZeo9mOhhrYGtg3+CtHcQwvqZeo+CtHcQwvqZeo9mOhhrYGtg3+CtHcQwvqZeo+CtHcQwvqZeo9mOhhrYGtg3+CtHcQwvqZeo+CtHcQwvqZeo9mOhhrYGtg3+CtHcQwvqZeo+CtHcQwvqZeo9mOhhrYGtg3+CtHcQwvqZeo+CtHcQwvqZeo9mOhhrYGtg3+CtHcQwvqZeo+CtHcQwvqZeo9mOhhrYcJrYcLf4K0d/D8L6mXqPgrR38PwvqZeo9mOhhrYcJrYcLf4K0d/D8L6mXqPgrR38PwvqZeo9mOhhrYcJrYcLf4K0d/D8L6mXqPgrR38PwvqZeo9mOhhrYcJrYcLf4K0d/D8L6mXqPgrR38PwvqZeo9mOhhrYcJrYcLf4K0d/D8L6mXqPgrR38PwvqZepPZjoYa2HCa2HC3+CtHfw/C+pl6j4K0d/D8L6mXqX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hwmthwt/grR38PwvqZeo+CtHfw/C+pl6j2Y6GGtga2Df4K0d/D8L6mXqPgrR38PwvqZeo9mOhhrYGtg3+CtHfw/C+pl6j4K0d/D8L6mXqPZjodKvPdUw8JdmOs/xi3zn8mP1OzS0fgqNSFSjhKFOpLtTSUpYRg7LM+T1A83OfyY/UZz+TH6npB7E9Dzc5/Jj9Tr46E81CWEsk0fjaUdiH88r2g9ieh5uc/kx+ozn8mP1PSD2J6Hm5z+TH6jOfyY/U9IPYnoebnP5MfqM5/Jj9T0g9ieh5uc/kx+ozn8mP1PSD2J6Hm5z+TH6knvsm72O1wPTD2J6HSwkMsHQhHzcvQ2cKO80+bBzdEPQAFAAAAAAAAAAAAAAAAAAAAAAAAfngorKCgIKAgoCCgIKAgoCCgIKAgoCCgIKAgoCCgIKAgoCCgIKAgoCCgPLxG/TcrJtiN+m5WTmr3fbsfOEAZeoAAAAADuYHbjyO46mB248juOmji+Jf+kokduXny9Lkkfk86XpaeTtAKiAAAAAAgqAAAgqICKAgAqCoAigIigJFFQBFARFQETZhHOEYwjDajDxOSA2xOm9I4uXKrip4S+TJ3sP7bboxjnHOOzGKS7QkREbDs4CrNRxlOrLPNJGTZulyz+jN+gS4aeaWE0uOxEYR2YR7z9L86ob9K/QNCYiGJ0XSjnnNJCyb6P9ZPC/H5lJbdqVOO4n8H6XXxlOrh5JKkMbiLboSzZ2ePYh8nh6XpMsTShXw89KPy5cs+Bz01fv6y8yM9fjlb8PU4xq4jjdb6pepvhMHPVo05680JYxl76WXh8bvU8PSpbmSGfDHbdFVdunaB59Ojj6n/8ATWlhwzQl/S7E+HrUqE8/bmInmlhnlCEuz/Z3R4TXmdh0dVU43X/D1Gqq8br/AIepyh8XNNTjHZljnDmx2ur6FudtNNExnA4aqrxuv+HqNVV43X/D1Odxc1/OnocNVV43X/D1Gqq8br/h6nO4uP509DhqqvG6/wCHqNVV43X/AA9TncXH86ehw1VXjdf8PUaqrxuv+Hqc7i4/nT0OGqq8br/h6jVVeN1/w9TncXH86ehhh5K08Kl2Lr97PGWG56mupqcbr/h6kwe5q+lmdhjRT02w1NTjdf8AD1Gpqcbr/h6m4aKel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NTU43X/D1Gpqcbr/AIepuGinoww1NTjdf8PUampxuv8Ah6m4aKejDDU1ON1/w9RqanG6/wCHqbhop6MMpKU8s0IzYirPl4powy/tBtdHhQXTT0YW6PCXR4UDTBhbo8JdHhQNMGFujwl0eFA0wYhbo8JdHhQNMGIW6PCXR4UDTBiFujwl0eFA0wYhbo8JdHhQNMGEhCEIQhDagoKoAAAAAAAAAAAAAAAAAAAAAAAAAD89FFZQUBBQEFAQUBBQEFAQUBBQEFAQUBBQEFAQUBAAAAAAAAAAAAeViN+n5Ys2uI36fliyc1e77dj5wAMPcAAAAAB3MDtx5HcdPAbqPI7rqo4vh3/pKJN8nnS9Lkk3yefL0tPF2QFQRQEFQAAAAEFQAAEFQBFEEABBUFEVAIopEERYoAigOIqA6sNoIbQK0w+/SvrOxXEd/Xw0fHC+Xoj7nyuG376Hr6Ir9raToTx3MZrY/TsMXKdVMwzL7cB89ljS7ytUp+LdS/Tt/wDvnbOviY6ueSr4pdvkdhqqP+qAMo6uLltjJUlh47Zo/N4v79LK5260ss9GeSaa2E0sYZw8Tz4TRy2dt2+PVmMDW4uZ3FzoGlxczuLgaXFzO4uBpcXM7i4GlxczuLgaYHcVfSzOy62A3qp6WZ2mZekIKIqCgIKAgoCCgIKAgoCCgIKAgoCCgIKAgoCCgIKAgoCCgIKAgoCCgIKAgoCCgIKAgoCCgIKAgoCCgIKAgoCCgIKAgoCCgIKAgoCCgIKAgoD89FFZQUBBQEFAQUBBQEFAQUBBQEFAQUBBQEFAQUBBQEFAQUBBQEFAQUB5OI3+fliza4jf5+WLJy17vueP84AGXuAAAAAA7mA3UeR3XSwG6jyO86qOL4XkfSUcZvk8+Xpc3Gf5POl6Wni7AoqIAAACCoAAAACCoAACCogIoCIoCACoKgIRWKAgqAgqA6kNoIbQK0w+/Su7F08Pv8ruCPu8BX7ZwNGtnnGaWGfL43YeJ2L178HUoxjs05s4ckf/AEXtvn1xpqmGGdaW6lHYccNNdTtjHOMuw2+Z5uJxVHBXRrVpKWflTZZt0U66dKx+u5XxNOhLnNGMY+TLDOLpS6RrVI7xqZcvlTZzf2eNoevJPSr0qc+skpVZoSTZxjdLGOcHoXOiixTG5LaarNPHOaaMUuZXFz2iIjZGtxcyuLlGtxcyuLga3FzK4uBrcXMri4GtxcyuLgdzR281PSTO26ejPB5/STO4zL0jYARQAAAAAAAAAAAAAAAAAAAAAAAAAAAAAAAAAAAAAAAAAAAAAAAAAAAAAAAAAAAAAAAAAAAAAAAAAAAAAH5+KKygoCCgIKAgoCCgIKAgoCCgIKAgoCCgIKAgoCCgIKAgoCCgIKAgoDyMRv8APzosmuI3+fnR6Wblr3fd8f5Qgoy90FAQUBBQHcwG6jyO66Wj91Hkd51UcXwfI+sok+1Lz5elycZ9qXnS9LTxdgBUEUBAAAAQVAAAAAQVAAAQVAEUQRFAQAVBUBBUBBUB04bQQ2gVrh9+ldyLqYXfvoduIj0+x2vqdKSSxjsVZYye/wBz7B+fUqkaVaSpLtyTQmh9D76nPLVpyTyxzlnhCaEXJ5EfuWZc3w/ZjhIUdKy15YbFeTOPOhsdGT7h4PZfhdfoqFaWHf0J89r5MdiPu+p52pxURu8TsbjlTxHOg9m54fY9HKnX50HsXPoQs7tLi5ncXKy0uLmdxcDS4uZ3FwNLi5ncXA0uLmdxcDS4uZ3FwPS0V4NP6SZ3XS0R4JN6SZ3mZekbIKIqCgIKAgoCCgIKAgoCCgIKAgoCCgIKAgoCCgIKAgoCCgIKAgoCCgIKAgoCCgIKAgoCCgIKAgoCCgIKAgoCCgIKAgoCCgIKAgoCCgIKAgoD8/FFYQUBBQEFAQUBBQEFAQUBBQEFAQUBBRRBQEFAQUBBQEFAQUBBQEFAePiN/n50WbXEb/Pzos3JXyff8f5Qgow90FAQUBBQHc0fu4813nR0fu48133XRxfA8j6yjjU2pefL0wc3CpuZedL0waeLcBUAAEUBAAAAQVAAAAAQVAAAQVAEUigiKCoACEVQEFikQdKG0qQ2lFa4bfocjuOnh9/ldwRH1/Y9XjW0XJLGOcaUYydT5CL1+x7H0cHWqyYirLTkqQhlGaOxnB5Xqc0pL6xhjMPLi8HWoTbVSSMvI1knlqSSzyTQmkmhnCaWOcIuThj8lHxWjcHPgqdSWpNCM802zl4ndua6Sk1WOqQ8U0bofS6tz6dM5jI1uLmVxco1uLmVxcDW4uZXFwNbi5lcXA1uLmVxcDW4uZXFwPa0N4HH0kzvvP0J4DH0k3S9BG42AEUAAAAAAAAAAAAAAAAAAAAAAAAAAAAAAAAAAAAAAAAAAAAAAAAAAAAAAAAAAAAAAAAAAAAAAAAAAAAAB8CA0wAAAAAAAAAAAAAAAAAAAAAAAAAAAAAAAAAAAAAA8fEb/U50WbXEb/U50WTjr5P0HjfKABl7gAAAAAO7o/dzc13nR0dvk3Nd910cX5/yfrKONTcw58vTBzcam5hz5emDbxbIoIgqAAAIoCCoAACCoAAAACCgIACCoggqAIoKgAIjkkQdKG0qQ2lFaYff5fpdx06G/wAv0u6Ijr4vcS873Rdh18XuJOd7oiPv9E/ujBegk9mDtvzulpvSVOjJTkxU0skktssIQhsQgR03pKMc+3Kv1uSbFUymH1en6eUKVaHMj/763j3PLo4/GV8TTlrYqtUkjGMYyzTxjDaj4nfudNFM004lWtxcyuLmxrcXMri4GtxcyuLga3FzK4uBrcXMri4GtxcyuLgfQ6C/d/8A9k3S9F5ugP3d/wDZN0vTZahBQVBQEFAQUBBQEFAQUBBQEFAQUBBQEFAQUBBQEFAQUBBQEFAQUBBQEFAQUBBQEFAQUBBQEFAQUBBQEFAQUBBQEFAQUBBQEFAQUBBQEFAQUB8CKNMIKAgoCCgIKAgoCCgIKAgoCCgIKAgoCCgIKAgoCCgIKAgoCCgIKA8bEeEVOdFm0xHhFTnRZuOvk/Q+N8oQUZe6CgIKAgoDuaO3ybmvQdDR2+Tc33vQddHF+f8AJ+so4VdzDnS9MGjhV3MOdL7UG3g1AEAAQVAAAAAQVAAAQVAAAAAEUBAAQVAQUigiKgoigOlDagpDaBWmH36V3HUw+/Q5HbER18ZvcnO90XZdbGb3JzvdEHVl2gl2gVthdjFU+WPRF6Vzy6GxiKfLHod+4RrcXMri5Ua3FzK4uBrcXMri4GtxcyuLgbXJcyuLgbXFzG4uB9X2PfuyHPm6XpvL7HNnRUvPm6XqMtQACgAAAAAAAAAAAAAAAAAAAAAAAAAAAAAAAAAAAAAAAAAAAAAAAAAAAAAAAAAAAAAAAAAAAAAAAAAAAAAPgwGmAAAAAAAAAAAAAAAAAAAAAAAAAAAAAAAAAAAAAAHi4jwipzo9LNriPCKnPj0s3HXyl+i8b5UoAw9wAAAAAHd0bvk3N970Xn6N3ybm+96Dso4w/PeT9ahnV3MOdL7UGjhW3EOdL7UG3g0AEAAAAEUBAAAAQUBAAEUBAAAAEUBAAQVEEFQEFQV05dpSXcqDTD79B2nUo79J9LuKI6+M3uTne6LsOvjN7k53uig6ku0Eu0CudLYrScvudq51JN8l5fc3zEaXFzPMzBpcXM8zMGlxczzMwaXFzPMzBpcXM8zMGlxczzMwfZ9jP7ol583S9Z5HYv8AuaTnzdL10UAFAAAAAAAAAAAAAAAAAAAAAAAAAAAAAAAAAAAAAAAAAAAAAAAAAAAAAAAAAAAAAAAAAAAAAAAAAAAAAAfBijTCCgIKAgoCCgIKAgoCCgIKAgoCCgIKAgoCCgIKAgoCCgIKAgoCCgPExHhFTnR6WbSv4RU50elm46+Uv0fjfKkAYe4AAAAADu6N3ybm+96Lz9G75Nzfe9F2W+MPzvk/WpGdbcQ50vtQas624hz5fag28GiKCIKgAAAACKAgAAACKAgACKAgAAACKAgAIKgIKiDqS7mCku5gorlR36T6XbdWlv0n0u0ojr4ze5Od7ouy62N3uTne6IOpLtBLtCKZ5TS8rnc4R24coDS4vZgjS5bmSg0uM2YDTMzZ5mYNMzNnmZg0zM3DMzB9z2LfuWTnzdL13j9in7kp8+bpewigAoAAAAAAAAAAAAAAAAAAAAAAAAAAAAAAAAAAAAAAAAAAAAAAAAAAAAAAAAAAAAAAAAAAAAAAAAAAAAAD4QUaYQUBBQEFAQUBBQEFAQUBBQEFAQUBBQEFAQUBBQEFAAAAAAAEUB4mI8Iqc6PSzaV/CKvPj0s3FXyl+j8X5UoKMOhBQEFAQUB3dGb7Nzfe9F5+jN9m5vvei7bfGH5zyvrUjOvuIc+X2oNWdfe4c6X2oNudzAAABBQEAAAAABBUAAARQEFQBFAQVAAAEUBAAQBB1ZNzBUk3MHIVaW/SfS7TrUt+k+nodlQdbG73JzvdF2XWxu9yc73RB1JdoJdoRSO3DlCO3DlAABAAAAAAAAAAH3XYp+46fPm6XsvG7FP3HT583S9lFABQAAAAAAAAAAAAAAAAAAAAAAAAAAAAAAAAAAAAAAAAAAAAAAAAAAAAAAAAAAAAAAAAAAAAAAAAAAAAAHwoDTAAAAAAAAAAAAAAAAAAAAAAAAAAAAAAAAAAAAAADw6/hNXnx6WbTEeE1efHpcHFXyl+k8X5UoKMOhBQEFAQUB3dGb7Nzfe9F52jN9m5vvek7aOMPzflfWpGdfe4c+X2oNWdfe4c6X2oNudyAAAAABBQEFQAAAAEFAQAAAEFQBFAQVAAAEUBEUB1ZNzBySTcQVFcqUPjpHYYUt9g7CiOvjd7k53ui7Dr43e5Od7og6cu0Eu0IpHbhyj1Oxr9/wCE5Z/Ymffg/L5KVSeGckk00OGEM3Ltet5mp9mL9OAfmPa9bzNT7MTtet5mp9mL9OAfmPa9bzNT7MTtet5mp9mL9OAfmPa9bzNT7MTtet5mp9mL9OAfmPa9bzNT7MTtet5mp9mL9OAfmPa9bzNT7MTtet5mp9mL9OAeP2LSzS6FpyzQjLG+bYjyvYBFAAAAAAAAAAAAAAAAAAAAAAAAAAAAAAAAAAAAAAAAAAAAAAAAAAAAAAAAAAAAAAAAAAAAAAAAAAAAAAAAfDCjTCCgIKAgoCCgIKAgoCCgIKAgoCCgIKAgoCCgIKAgoCCgIKAgoCCgPCr+E1efHpZtK/hNXnx6Wbir5S/S+L8aQBh0AAAAAAO9ovfpuZ73pPN0Xv03N9703bb4w/NeV9qkZYje4c+X2oNmWI3uHPl9qDbnhyRQEAAAAAARQEFAQAAABFAQAAAEFAQAEFAQABFAdWTcQckk3EHJFWnvsrsOvJv0n/vE7CiOvjd7k5/ui7LrY3e5Of7og6cu0Eu0Ir1Oxr9/4Tln9iZ9++A7Gv3/AITln9iZ9+gACgAAAAAAAAAAAAAAAAAAAAAAAAAAAAAAAAAAAAAAAAAAAAAAAAAAAAAAAAAAAAAAAAAAAAAAAAAAAAAAAAAAAAAAAAAAAPiAGmAAAAAAAAAAAAAAAAAAAAAAAAAAAAAAAAAAAAAAHg4jwmrz49Lg51/CavPj0uDir5S/TeL8aUFHm6EFAQUBBQHe0Xv03N9703maL36fme96but8YfmfL+1QyxG9Q58vtQassTvX9UvtQbc8KAAACCgIAAAAACCgIKgAACKAgqAAAIoCAAgoCAA69PcQ5HJxp73LyOaKku+yf+8TsMJd9k/94m6g62O3uTn+6Lsutjt7k5/uiDpy7QS7QivU7Gv3/hOWf2Jn374Dsa/f+E5Z/YmffoQACgAAAAAAAAAAAAAAAAAAAAAAAAAAAAAAAAAAAAAAAAAAAAAAAAAAAAAAAAAAAAAAAAAAAAAAAAAAAAAAAAAAAAAAAAAAAPiQGmAAAAAAAAAAAAAAAAAAAAAAAAAAAAAAAAAAAAAAHg1/Ca3Pj0s2lfwmtz5ulwcNfKX6fxPjSgDDoAAAAAAd7RW/T8z3vUeZorf5+Z73pu63xh+Y8v7VDLFbFHOO1CaWMftQajbnZBGhlHOlG2PB4ouN8ZdirC2PD4o/SDkAAAAACCgIAAAAACCoAAAACCoAAAigIKgCKA69Pe5eRySnvcvI5IqS77Jy+52GEN9p8vubqI6+O3uTn+6LsOvjt7k53uiDpS7QS7QivU7Gv3/hOWf2Jn374Dsa/f8AhOWf2Jn36EAAoAAAAAAAAAAAAAAAAAAAAAAAAAAAAAAAAAAAAAAAAAAAAAAAAAAAAAAAAAAAAAAAAAAAAAAAAAAAAAAAAAAAAAAAAAAAD4oBpgAAAAAAAAAAAAAAAAAAAAAAAAAAAAAAAAAAAAAB4Ffwmrz5ulwaV/Ca3Pm6Wbhr5S/T+L8aUFGHSgoCCgIKA72it+n5nveo8vRW/wA/M971Xdb4w/L+X9qkFG3OhkoDCNC3ZpRy/ljuf9ON+UbZ4WzfP43ZSMsJpcpoQjCPiiDEJqU0mzSj/TM4yz5zWzQjLP5MQcgAAAEUBBUAAAAARQEAAAARQEAAABFEBhS3uXkc3GlvcvI5orjDfafL7m7KEPjJGqoOtjt7k5/ui7LrY3e5Of7oiulLuVJdyqK9Lsa/f+E5Z/Ymffvgexv9/wCE5Z/YmffIQACgAAAAAAAAAAAAAAAAAAAAAAAAAAAAAAAAAAAAAAAAAAAAAAAAAAAAAAAAAAAAAAAAAAAAAAAAAAAAAAAAAAAAAAAAAAAPixRphBQEFAQUBBQEFAQUBBQEFAQUBBQEFAQUBBQEFAQUBBQEFAQUBBQHz9fwmt6SbpcHOv4TW9JN0uDhucpfqPE+NIA83SAAAAAA72it/n5nveo8vRW/z8z3vVd9vjD8v5f2qQjGEIZx2IKxxcM6GUdqM0vtQbczanJUrR+JpT1Pnll2Pr2nap6LxdSXObV0vmmjdH+3WwwekcRhMpbo1aXkTR2ZeSPue1hNIUMXCEJJramWzTm2Jodf0CPDrUa2FjliKdsPLhsyR+nrcX08YZwyjswedidEU5u+wsdTN5PyPq8X0Bl5KTSSzy5TSwjD53OrJUw88JMRJGnNHa8cseSKCupTlqWRjLG7vpoWzc7LbWWeE0ctzN5Mdtrh97jz5/ais9OWeHfQz4PmBmJNJPJsy9/LweMlnlm2tvgiCgAAAgoCAAAAAAgqAAAAAgqAAAxpb3LyOSUt7l5HJBIb5K1Zf8lPl9zVQdfG73Jz/dF2HXxm4k5/uiK6ku5CXcqivR7G/wB/4Tln9iZ98+C7HP39hOWf2Jn3oQAIoAAAAAAAAAAAAAAAAAAAAAAAAAAAAAAAAAAAAAAAAAAAAAAAAAAAAAAAAAAAAAAAAAAAAAAAAAAAAAAAAAAAAAAAAAAAD4wUaYQUBBQEFAQUBBQEFAQUBBQEFAQUBBQEFAQUBBQEFAQUBBQEFAQUB89X8Krekm6XBzr+FVvSTdLg4LnKX6nxPjSAMOkAAAAAB3tE7/PzPe9V5eid/n5nveq77fGH5by/vUjLFbz/AFye1Bsxxe8/1ye1BtzOKRhnt+LZUB3cLpXE4fYqfH0+Cbdw+nx/S9rC4yhi5Yxoz5xhtyx2JofQ+YMu+hNDOE0NqaEcow+kR9bPJJUkjJPLCaWbYjLNDOEXmYnREMoz4Sa2Pm5tmWP0+J1MNpivR2K8uvk4YbE8PdH+z2cNiqOKkuozwm4YeOHLBU2fN6qfDR1VeWyeM00YQj44XeJyfS1aVOtJZVklnl4JoZvLxGiJpe+ws+cPN1I9E3Wi5eazqUpJ9uGzDaj42k2ck9lSSanP5M0NlBWEYVJP/wDSH91lmlnh3sf9NWdSlLPHPamhtTQ2wBwznk3ULocMvU5SzQnhnLHMFAARQEFQAAAABFAQAAABFAY0t6l5HNxpb1LyOYOEd8p8vuas475T5fc0AdfF7mnz/dF2GGL3MnO90RXUl3LkSblUHodjv7+wnLP7Ez7x8J2Pfv7Ccs/sTPuxYAEUAAAAAAAAAAAAAAAAAAAAAAAAAAAAAAAAAAAAAAAAAAAAAAAAAAAAAAAAAAAAAAAAAAAAAAAAAAAAAAAAAAAAAAAAAAAB8cA08wAAAAAAAAAAAAAAAAAAAAAAAAAAAAAAAAAAAAAHz1fwqt6SbpcHOv4VW9JN0uDgucpfq/E+FKCjDpQUBBQEFAd7RPhE/M971nlaJ8In5nveq77fGH5Xy/vUMMXvH9cntQbscXvH9cntQbczgKgAACyxjJPCeSaMs8NqaWOUUAelhdM1KeUuKk1kvlyQ776YdX1PYoV6WJpwqUZ4TSxfKrTmnpVNZSnmpz+VL/7ZEw+oxGGo4qnZXpwnh4s/FyR8TysToirTzmw0+tl8iaOU30R8f0/WuG03bsYyTY85Th0w6nrUqtOvTvpTyzyR8csc1R8xNnLPGSeWMs8NuWaGUXGL6bE4Wjipba0kJstqPjg8fEaIr0dmhNr5OCOxPD3R/si5efFnNThGa6HezcMGnjjCOcJobcsYZRh9CCs4TzSb5DP+aVpCMJoZyxzhHxwHCNPvrpYxlm+bxg5jPWRl32GX80Nr/TSAAAIKAgAAAAAIAAADOlvUvI5uNHeZORzBwm3yny+5ozm3yny+5oCMcVuafP8AdFuwxW1T5/uiK60m5g5JJuYOSDv9j/79wnLP7Ez7p8NoD9+4TnT+xM+5FgARQAAAAAAAAAAAAAAAAAAAAAAAAAAAAAAAAAAAAAAAAAAAAAAAAAAAAAAAAAAAAAAAAAAAAAAAAAAAAAAAAAAAAAAAAAAAHx4DTzAAAAAAAAAAAAAAAAAAAAAAAAAAAAAAAAAAAAAAfO1/Cq/pJulwaV/Cq/pJulm4LnKX6vxPhSAMOoAAAAAB39EeET8z3vWeTojwifme96zvt8YflPM+9Qwxe8f1ye1Buxxe8f1ye1BtzQ4AAIoCCoAAA5UqlTD1L6M8ZJvHltR5YOID2MLpqSOUuKk1cfLl2ZeuH/tl6sk8lSSE8k0JpZtmE0sc4RfJOdCrVws8Z8PPGSMduHyY8sBMPo8VgqGLhDXSZxhtTQ2Iw+l4uK0VicPnNJ8fT4ZYd9D6PH9Dv4XTNGfvcTDUzeV8j6/F9L0oRzhnDZgqPkYRz2vFsEH0uM0fQxcM55bamWxUl2Jv9vExWjsThZoxs1tLPYmk24Q+eCK6zONLLZpxtjweKP0OcsYTQzljnDhg5CsdZbHKrC3gj4otFY05Iwusmyym3MdoGo4QqeKpCyPz7UXMAAEFQAAAABFQHGjvMnI5uFHeZORoDOffKfL7nNwn3yny+5zAY4n/AI+f7otmOJ/4+f7oisKe4gpT3EHJB3tA/vzCc6f2Jn3D4jQP78wnOn9iZ9uLAAigAAAAAAAAAAAAAAAAAAAAAAAAAAAAAAAAAAAAAAAAAAAAAAAAAAAAAAAAAAAAAAAAAAAAAAAAAAAAAAAAAAAAAAAAAAAPkBRp5oKAgoCCgIKAgoCCgIKAgoCCgIKAgoCCgIKAgoCCgIKAgoCCgIKA+cr+FVvSTdLg51/Cq/pJulwcFzlL9Z4fwpAHm6gAAAAAHf0R4RPzPe9Z5OiPCZ+Z73rvoW+MPyfmfepGGM3j+uT2oOwwxm8f1ye1BtzMwAAAAAEUBBQEAAa4XE1sJPCNCeMJM9mnHcx6mQD3cJpejXykrfEVOCaPex5IvRfIt8NjMThMoUZ86cP+OfZl+jgEw9vFaMw+JjGe3V1I/Lk2M+XheJisFiMHC6rLdT85JDY+ngezg9KUMVGEkfiqsfkTePkj43eVHyThS+XzovocVoihWzmpfEVI+OWHex5YPEr4Ovgoza+XvIzbFSXc7PQjTOMsJoZTQzhHxRZxkmk3E39MzUBlLUhGa2MIyzcEXMmlhNLlFxkmzzlm3Uu2DkAAigIAAADjR3mTkc3GhvMnI5gzqbuny+5ySpDv6fL7lAY4j/j5/ui2ZV9unzvdEGNPcQcinuIOSK7ugv35hOdP7Ez7Z8VoP994TnT+xM+1FgARQAAAAAAAAAAAAAAAAAAAAAAAAAAAAAAAAAAAAAAAAAAAAAAAAAAAAAAAAAAAAAAAAAAAAAAAAAAAAAAAAAAAAAAAAAAAHyIo080FAQUBBQEFAQUBBQEFAQUBBQEFAQUBBQEFAQUBBQEFAQUBBQEFAfN1/Cq/pJulwaV/Cq/pZulwcFzlL9b4fwpQB5uoAAAABQd/RHhM/M971nk6I8Jqcz3vXfQt8YfkvM+9X+owxng/9cntQdh18b4P/XJ7UG3MzAAAAAAAAAAABBQEAAjCE0MpoZwj4ou1htI4rC7Es2uk8ipHoj/+uqA+iweksPi+9ljZU83Ptu3GGcMo7MHyUYQjt+LZd3C6UxOHylnjr6fBNHvofT1/WJh3sToajP32HjqJvJhDOT6vF9DycRQrYWbLESW8E0NmWP09b6DB4+hjJfipowmhtyTQyjB2J5JKkkZJ5YTSzbEZZoZwiqZfJs5oW1ZZvK72P/vre3idCyRzmwk+rj5E2zL1w/8AbDyMXRq4eeSStTmkjdsRjtR5Io04gAAAAAgoCUN5k5GjhQ3iTmtAZVNiany+5YpV3dPne5QRlX3VLn+6LVnW3VLnf4xBnS3uDklLe4OYruaE/feD503sTPtHxehf31g+dN7Ez7RFgARQAAAAAAAAAAAAAAAAAAAAAAAAAAAAAAAAAAAAAAAAAAAAAAAAAAAAAAAAAAAAAAAAAAAAAAAAAAAAAAAAAAAAAAAAAAAHyYDTzAAAAAAAAAAAAAAAAAAAAAAAAAAAAAAAAAAAAAAfN1/C6/pZulwc6/hdf0s3S4Pn3OUv13h/ClBRh1IKAgoCKAO/ofwmpzPe9d5Oh/CanM97130LfGH5HzPvV/qMMb4P/XJ7UHYdfG+D/wBcntQbczNFAQUBAAAAAAAAAAAAQUBAASMM9najDajDYjB6OG0vXo97Xhr5OGGxPD3R/s88B9HS0lg6suclaEZvI+X9nbeXpbHyYqaShShNbTmummjsbOWWX9+h588kk+7klm5YEJYSwylhlCHigJhQBUFAQAAADD7xT5rRww+8U+a0BlW3dPne4K26p873AEWVXd0uf/jFqyq7ulz/APGIONLe4OaUt7g5A7ehv31g+dN7Ez7N8bob99YPnTexM+ySWoAEUAAAAAAAAAAAAAAAAAAAAAAAAAAAAAAAAAAAAAAAAAAAAAAAAAAAAAAAAAAAAAAAAAAAAAAAAAAAAAAAAAAAAAAAAAAAB8oA08wAAAAAAAAAAAAAAAAAAAAAAAAAAAAAAAAAAAAAHzVfwuv6WbpcXOv4XX9LN0uD59zlL9d4fwpBB5utRAFEAUQB6Gh/CqnM972Hj6H8Jqcz3vYfRt8IfkPM+9X+jr43wePPk9qDsMMd4N/XJ7UG3MxAAAAAARQEFQAAAAAAAAAAEFAQAAAAAAAEFAXD+D0+a0cMP4PT5rQGNfdU+d7kWvuqXO9yAM6u7pc//GLRnU3yjz/8YgUt7g5uNLe4OYO1of8AfWD503sTPsXx+iP3zg+dN7Ez7BJagARQAAAAAAAAAAAAAAAAAAAAAAAAAAAAAAAAAAAAAAAAAAAAAAAAAAAAAAAAAAAAAAAAAAAAAAAAAAAAAAAAAAAAAAAAAAAHyoo080FAQUBBQEFAQUBBQEFAQUBBQEFAQUBBQEFAQUBBQEFAQUBBQEFAfM1/C6/pZulwc6/heI9LN0uD59zlL9f4XwpAHm6wAAAAAHoaH8Kqcz3vYePobwqp6P3vYfQtcIfkPM+9X+jr47wb+uT2oOw6+O8G/rk9qD0cjEAUAAAAAAAAABBQEFQAAAAAAAAEFAQVAAAAAc8N4PT5sGjhhvB6fNg0BhiN1S53ui4ueJ3VLne6LgAzqb5R53+MWjhPvtHnf4xBaO9wc0o71BzB2dE/vnB8+b2Jn175DRX74wfPm9iZ9ektQAIoAAAAAAAAAAAAAAAAAAAAAAAAAAAAAAAAAAAAAAAAAAAAAAAAAAAAAAAAAAAAAAAAAAAAAAAAAAAAAAAAAAAAAAAAAAAD5YBp5gAAAAAAAAAAAAAAAAAAAAAAAAAAAAAAAAAAAAAPma/heI9LN0uAPnXOUv1/hfCkAYdYAAAAAD0NDeFVPR+97IPo2uEPx/m/er/R18d4N/XJ7UAbcrAAUAAAAAAAAAAAAAAQAAAAAAAAAAAQAAAGmG8Gp82DUBGGJ3VLne6LgAo4T77R53+MQBzo71BzAHa0V++MHz5vYmfXAktQAIo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0" t="938" r="11485" b="-938"/>
          <a:stretch/>
        </p:blipFill>
        <p:spPr>
          <a:xfrm>
            <a:off x="5343744" y="2350813"/>
            <a:ext cx="3560413" cy="239789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13414" r="29168" b="47657"/>
          <a:stretch/>
        </p:blipFill>
        <p:spPr bwMode="auto">
          <a:xfrm>
            <a:off x="2518560" y="3766420"/>
            <a:ext cx="2712759" cy="20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957626" y="4718462"/>
            <a:ext cx="230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PPU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0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Systems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 smtClean="0"/>
              <a:t>Pressure boundary defined by SNS is vacuum vessel; however, </a:t>
            </a:r>
            <a:r>
              <a:rPr lang="en-US" dirty="0" err="1" smtClean="0"/>
              <a:t>JLab</a:t>
            </a:r>
            <a:r>
              <a:rPr lang="en-US" dirty="0" smtClean="0"/>
              <a:t> requires “</a:t>
            </a:r>
            <a:r>
              <a:rPr lang="en-US" dirty="0"/>
              <a:t>Every reasonable effort shall be made to design and construct pressure vessels in full compliance with the </a:t>
            </a:r>
            <a:r>
              <a:rPr lang="en-US" dirty="0" smtClean="0"/>
              <a:t>Code [or]…</a:t>
            </a:r>
            <a:r>
              <a:rPr lang="en-US" dirty="0"/>
              <a:t>to the greatest extent that is reasonably possible</a:t>
            </a:r>
            <a:r>
              <a:rPr lang="en-US" dirty="0" smtClean="0"/>
              <a:t>.”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 smtClean="0"/>
              <a:t>Design requirements developed by Gary Cheng and agreed to by SNS specify the design pressure as </a:t>
            </a:r>
            <a:r>
              <a:rPr lang="en-US" dirty="0"/>
              <a:t>5 </a:t>
            </a:r>
            <a:r>
              <a:rPr lang="en-US" dirty="0" err="1"/>
              <a:t>atm</a:t>
            </a:r>
            <a:r>
              <a:rPr lang="en-US" dirty="0"/>
              <a:t>/75 </a:t>
            </a:r>
            <a:r>
              <a:rPr lang="en-US" dirty="0" err="1"/>
              <a:t>psia</a:t>
            </a:r>
            <a:r>
              <a:rPr lang="en-US" dirty="0"/>
              <a:t> internal @ 2K, 2.2 </a:t>
            </a:r>
            <a:r>
              <a:rPr lang="en-US" dirty="0" err="1"/>
              <a:t>atm</a:t>
            </a:r>
            <a:r>
              <a:rPr lang="en-US" dirty="0"/>
              <a:t>/33 </a:t>
            </a:r>
            <a:r>
              <a:rPr lang="en-US" dirty="0" err="1"/>
              <a:t>psia</a:t>
            </a:r>
            <a:r>
              <a:rPr lang="en-US" dirty="0"/>
              <a:t> internal and 45 </a:t>
            </a:r>
            <a:r>
              <a:rPr lang="en-US" dirty="0" err="1"/>
              <a:t>psia</a:t>
            </a:r>
            <a:r>
              <a:rPr lang="en-US" dirty="0"/>
              <a:t> external @ 300K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 smtClean="0"/>
              <a:t>10CFR851 provides a limited exemption to BPVC</a:t>
            </a: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200" i="1" dirty="0"/>
              <a:t>When national consensus codes are not applicable (because of pressure range, vessel geometry, use of special materials, etc.), contractors must implement measures to provide equivalent </a:t>
            </a:r>
            <a:r>
              <a:rPr lang="en-US" sz="2200" i="1" dirty="0" smtClean="0"/>
              <a:t>protection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5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range:  2-300 K</a:t>
            </a:r>
          </a:p>
          <a:p>
            <a:r>
              <a:rPr lang="en-US" dirty="0" smtClean="0"/>
              <a:t>Shipping loads</a:t>
            </a:r>
          </a:p>
          <a:p>
            <a:pPr lvl="1"/>
            <a:r>
              <a:rPr lang="en-US" altLang="en-US" sz="2200" dirty="0">
                <a:solidFill>
                  <a:srgbClr val="000000"/>
                </a:solidFill>
                <a:latin typeface="inherit"/>
              </a:rPr>
              <a:t>4 g </a:t>
            </a:r>
            <a:r>
              <a:rPr lang="en-US" altLang="en-US" sz="2200" dirty="0" smtClean="0">
                <a:solidFill>
                  <a:srgbClr val="000000"/>
                </a:solidFill>
                <a:latin typeface="inherit"/>
              </a:rPr>
              <a:t>vertical</a:t>
            </a:r>
          </a:p>
          <a:p>
            <a:pPr lvl="1"/>
            <a:r>
              <a:rPr lang="en-US" altLang="en-US" sz="2200" dirty="0" smtClean="0">
                <a:solidFill>
                  <a:srgbClr val="000000"/>
                </a:solidFill>
                <a:latin typeface="inherit"/>
              </a:rPr>
              <a:t>5 </a:t>
            </a:r>
            <a:r>
              <a:rPr lang="en-US" altLang="en-US" sz="2200" dirty="0">
                <a:solidFill>
                  <a:srgbClr val="000000"/>
                </a:solidFill>
                <a:latin typeface="inherit"/>
              </a:rPr>
              <a:t>g longitudinal/axial/beam </a:t>
            </a:r>
            <a:r>
              <a:rPr lang="en-US" altLang="en-US" sz="2200" dirty="0" smtClean="0">
                <a:solidFill>
                  <a:srgbClr val="000000"/>
                </a:solidFill>
                <a:latin typeface="inherit"/>
              </a:rPr>
              <a:t>axis</a:t>
            </a:r>
          </a:p>
          <a:p>
            <a:pPr lvl="1"/>
            <a:r>
              <a:rPr lang="en-US" altLang="en-US" sz="2200" dirty="0" smtClean="0">
                <a:solidFill>
                  <a:srgbClr val="000000"/>
                </a:solidFill>
                <a:latin typeface="inherit"/>
              </a:rPr>
              <a:t>1.5 </a:t>
            </a:r>
            <a:r>
              <a:rPr lang="en-US" altLang="en-US" sz="2200" dirty="0">
                <a:solidFill>
                  <a:srgbClr val="000000"/>
                </a:solidFill>
                <a:latin typeface="inherit"/>
              </a:rPr>
              <a:t>g </a:t>
            </a:r>
            <a:r>
              <a:rPr lang="en-US" altLang="en-US" sz="2200" dirty="0" smtClean="0">
                <a:solidFill>
                  <a:srgbClr val="000000"/>
                </a:solidFill>
                <a:latin typeface="inherit"/>
              </a:rPr>
              <a:t>transverse</a:t>
            </a:r>
            <a:endParaRPr lang="en-US" dirty="0" smtClean="0"/>
          </a:p>
          <a:p>
            <a:r>
              <a:rPr lang="en-US" dirty="0" smtClean="0"/>
              <a:t>Tuner requirement:  490 kHz/2.0 </a:t>
            </a:r>
            <a:r>
              <a:rPr lang="en-US" dirty="0"/>
              <a:t>mm </a:t>
            </a:r>
            <a:r>
              <a:rPr lang="en-US" dirty="0" smtClean="0"/>
              <a:t>and </a:t>
            </a:r>
            <a:r>
              <a:rPr lang="en-US" dirty="0"/>
              <a:t>29,000 cycles</a:t>
            </a:r>
            <a:endParaRPr lang="en-US" dirty="0" smtClean="0"/>
          </a:p>
          <a:p>
            <a:r>
              <a:rPr lang="en-US" dirty="0" smtClean="0"/>
              <a:t>Grade 2 titanium (bellows grade 1 titanium)</a:t>
            </a:r>
            <a:endParaRPr lang="en-US" dirty="0"/>
          </a:p>
          <a:p>
            <a:pPr lvl="1"/>
            <a:r>
              <a:rPr lang="en-US" dirty="0" smtClean="0"/>
              <a:t>Similar CTE to niobium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err="1" smtClean="0"/>
              <a:t>Ti</a:t>
            </a:r>
            <a:r>
              <a:rPr lang="en-US" dirty="0" smtClean="0"/>
              <a:t>-to-SS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808" y="906905"/>
            <a:ext cx="4546490" cy="5440844"/>
          </a:xfrm>
        </p:spPr>
        <p:txBody>
          <a:bodyPr/>
          <a:lstStyle/>
          <a:p>
            <a:r>
              <a:rPr lang="en-US" dirty="0" smtClean="0"/>
              <a:t>Stroke:  ± 0.31 in</a:t>
            </a:r>
          </a:p>
          <a:p>
            <a:r>
              <a:rPr lang="en-US" dirty="0" smtClean="0"/>
              <a:t>Pressure:  75 psi internal/45 psi external</a:t>
            </a:r>
          </a:p>
          <a:p>
            <a:r>
              <a:rPr lang="en-US" dirty="0" smtClean="0"/>
              <a:t>Infinite fatigue life</a:t>
            </a:r>
          </a:p>
          <a:p>
            <a:r>
              <a:rPr lang="en-US" dirty="0" smtClean="0"/>
              <a:t>Active length 1.25 in</a:t>
            </a:r>
          </a:p>
          <a:p>
            <a:r>
              <a:rPr lang="en-US" dirty="0" smtClean="0"/>
              <a:t>Operating temp:  2-300 K</a:t>
            </a:r>
          </a:p>
          <a:p>
            <a:r>
              <a:rPr lang="en-US" dirty="0" smtClean="0"/>
              <a:t>Cold shocked / leak checked</a:t>
            </a:r>
          </a:p>
          <a:p>
            <a:r>
              <a:rPr lang="en-US" dirty="0" smtClean="0"/>
              <a:t>Wall thickness, number of convolutions to be set by manufacturer </a:t>
            </a:r>
            <a:r>
              <a:rPr lang="en-US" dirty="0"/>
              <a:t>B</a:t>
            </a:r>
            <a:r>
              <a:rPr lang="en-US" dirty="0" smtClean="0"/>
              <a:t>PVC calculations</a:t>
            </a:r>
          </a:p>
          <a:p>
            <a:r>
              <a:rPr lang="en-US" dirty="0" smtClean="0"/>
              <a:t>Internal pressure test to 75 psi on qualification part (by manufacturer)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584" t="18207" r="56875" b="15121"/>
          <a:stretch/>
        </p:blipFill>
        <p:spPr>
          <a:xfrm>
            <a:off x="230540" y="906905"/>
            <a:ext cx="3784813" cy="53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2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9540" t="22121" r="63609" b="23641"/>
          <a:stretch/>
        </p:blipFill>
        <p:spPr>
          <a:xfrm>
            <a:off x="6185675" y="1008993"/>
            <a:ext cx="2693314" cy="4876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 Bonded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57" y="794480"/>
            <a:ext cx="6153463" cy="35376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Transition Gr 2 </a:t>
            </a:r>
            <a:r>
              <a:rPr lang="en-US" dirty="0" err="1" smtClean="0"/>
              <a:t>Ti</a:t>
            </a:r>
            <a:r>
              <a:rPr lang="en-US" dirty="0" smtClean="0"/>
              <a:t> to 316L 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Updated design!  Based on R&amp;D by national labs and used in similar applications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Thicker at the explosion joint for more bonding area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Longer for less heat during welding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Change in location of plate cut-outs to reduce leaks</a:t>
            </a:r>
          </a:p>
          <a:p>
            <a:pPr>
              <a:lnSpc>
                <a:spcPct val="120000"/>
              </a:lnSpc>
            </a:pPr>
            <a:r>
              <a:rPr lang="en-US" dirty="0"/>
              <a:t>Proven design and </a:t>
            </a:r>
            <a:r>
              <a:rPr lang="en-US" dirty="0" smtClean="0"/>
              <a:t>vendor</a:t>
            </a:r>
          </a:p>
          <a:p>
            <a:pPr>
              <a:lnSpc>
                <a:spcPct val="120000"/>
              </a:lnSpc>
            </a:pPr>
            <a:r>
              <a:rPr lang="en-US" dirty="0"/>
              <a:t>Will be thermal shocked and leak checked by </a:t>
            </a:r>
            <a:r>
              <a:rPr lang="en-US" dirty="0" smtClean="0"/>
              <a:t>vendor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Extras to be procured for weld process development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4361103"/>
            <a:ext cx="5150190" cy="19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Vessel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096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Procured as three separate components (probe end head assembly with backing strap, FPC end head assembly with backing strap, shell)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Subcontractor to procure </a:t>
            </a:r>
            <a:r>
              <a:rPr lang="en-US" dirty="0" smtClean="0"/>
              <a:t>explosion-bonded </a:t>
            </a:r>
            <a:r>
              <a:rPr lang="en-US" dirty="0" smtClean="0"/>
              <a:t>joints as directed source and QC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Subcontractor to procure bellows and QC (pressure test on qualification part)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Backing straps will be supplied unattached and tacked in place at </a:t>
            </a:r>
            <a:r>
              <a:rPr lang="en-US" dirty="0" err="1" smtClean="0"/>
              <a:t>JLab</a:t>
            </a:r>
            <a:r>
              <a:rPr lang="en-US" dirty="0" smtClean="0"/>
              <a:t> for ease of assembly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QC at vendor: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Cold shock &amp; leak check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RT of all pressure-boundary welds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Visual inspection of welds by certified inspector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CMTFs, tracking of materials, serial numbers</a:t>
            </a:r>
          </a:p>
          <a:p>
            <a:pPr>
              <a:lnSpc>
                <a:spcPct val="100000"/>
              </a:lnSpc>
            </a:pPr>
            <a:r>
              <a:rPr lang="en-US" dirty="0"/>
              <a:t>Assembled to cavity at Jefferson Lab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5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56" y="1328189"/>
            <a:ext cx="6660682" cy="4212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541" y="4921776"/>
            <a:ext cx="110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tiffener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62965" y="3297348"/>
            <a:ext cx="1105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Backing straps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17021" y="1448898"/>
            <a:ext cx="153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Nitronic</a:t>
            </a:r>
            <a:r>
              <a:rPr lang="en-US" sz="2000" b="1" dirty="0" smtClean="0"/>
              <a:t> rod attachments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46484" y="2364623"/>
            <a:ext cx="110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Bellows</a:t>
            </a:r>
            <a:endParaRPr lang="en-US" sz="20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354810" y="1537178"/>
            <a:ext cx="6161930" cy="3435816"/>
            <a:chOff x="354810" y="1537178"/>
            <a:chExt cx="6161930" cy="3435816"/>
          </a:xfrm>
        </p:grpSpPr>
        <p:sp>
          <p:nvSpPr>
            <p:cNvPr id="12" name="TextBox 11"/>
            <p:cNvSpPr txBox="1"/>
            <p:nvPr/>
          </p:nvSpPr>
          <p:spPr>
            <a:xfrm>
              <a:off x="354810" y="3018171"/>
              <a:ext cx="13642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Explosion-bonded joints</a:t>
              </a:r>
              <a:endParaRPr lang="en-US" sz="2000" b="1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262031" y="1537178"/>
              <a:ext cx="5254709" cy="3435816"/>
              <a:chOff x="1262031" y="1537178"/>
              <a:chExt cx="5254709" cy="343581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5833346" y="4145222"/>
                <a:ext cx="683394" cy="8277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273276" y="2409332"/>
                <a:ext cx="778525" cy="142453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262031" y="3833869"/>
                <a:ext cx="1057658" cy="113912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447464" y="2202951"/>
                <a:ext cx="1172742" cy="3026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007784" y="1537178"/>
                <a:ext cx="508956" cy="25782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296141" y="4026099"/>
                <a:ext cx="666765" cy="1857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465999" y="4033834"/>
                <a:ext cx="826438" cy="48783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3293460" y="2749444"/>
                <a:ext cx="1621050" cy="42010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422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4" y="844794"/>
            <a:ext cx="6237171" cy="5177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139" y="5622141"/>
            <a:ext cx="175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Heater mount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24" y="1221792"/>
            <a:ext cx="191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Cavity spider attachments x3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07205" y="4658010"/>
            <a:ext cx="197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BPVC-compliant seam weld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64644" y="984695"/>
            <a:ext cx="1974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Shell trimmed to fit cavity at </a:t>
            </a:r>
            <a:r>
              <a:rPr lang="en-US" sz="2000" b="1" dirty="0" err="1" smtClean="0"/>
              <a:t>JLab</a:t>
            </a:r>
            <a:r>
              <a:rPr lang="en-US" sz="2000" b="1" dirty="0" smtClean="0"/>
              <a:t> prior to welding</a:t>
            </a:r>
            <a:endParaRPr lang="en-US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16758" y="1928076"/>
            <a:ext cx="5794695" cy="3894120"/>
            <a:chOff x="1616758" y="1928076"/>
            <a:chExt cx="5794695" cy="389412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795436" y="2000358"/>
              <a:ext cx="616017" cy="3770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 flipV="1">
              <a:off x="2261937" y="5476775"/>
              <a:ext cx="1029903" cy="3454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616758" y="1928076"/>
              <a:ext cx="1320263" cy="2608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294922" y="3734603"/>
              <a:ext cx="963843" cy="923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8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534</TotalTime>
  <Words>1224</Words>
  <Application>Microsoft Office PowerPoint</Application>
  <PresentationFormat>On-screen Show (4:3)</PresentationFormat>
  <Paragraphs>168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.PingFangSC-Regular</vt:lpstr>
      <vt:lpstr>Arial</vt:lpstr>
      <vt:lpstr>Calibri</vt:lpstr>
      <vt:lpstr>inherit</vt:lpstr>
      <vt:lpstr>PingFangSC-Regular</vt:lpstr>
      <vt:lpstr>Office Theme</vt:lpstr>
      <vt:lpstr>SNS PPU CRYOMODULE FDR</vt:lpstr>
      <vt:lpstr>Outline</vt:lpstr>
      <vt:lpstr>Pressure Systems Requirements</vt:lpstr>
      <vt:lpstr>Other Design Requirements</vt:lpstr>
      <vt:lpstr>Bellows</vt:lpstr>
      <vt:lpstr>Explosion Bonded Joints</vt:lpstr>
      <vt:lpstr>Helium Vessel Procurement</vt:lpstr>
      <vt:lpstr>Heads</vt:lpstr>
      <vt:lpstr>Shell</vt:lpstr>
      <vt:lpstr>Pressure Vessel Assembly</vt:lpstr>
      <vt:lpstr>Nitronic Rod Attachment Locations</vt:lpstr>
      <vt:lpstr>Assembly Plan</vt:lpstr>
      <vt:lpstr>Assembly Procedure</vt:lpstr>
      <vt:lpstr>Procurement Strategy</vt:lpstr>
      <vt:lpstr>Current Status</vt:lpstr>
      <vt:lpstr>BACKUP SLIDES</vt:lpstr>
      <vt:lpstr>Applicable Codes and Specifications</vt:lpstr>
      <vt:lpstr>Pressure Systems Requirements</vt:lpstr>
      <vt:lpstr>Design</vt:lpstr>
      <vt:lpstr>Welds</vt:lpstr>
      <vt:lpstr>Helium Vessel Stiffener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Katherine Wilson</cp:lastModifiedBy>
  <cp:revision>79</cp:revision>
  <cp:lastPrinted>2019-02-01T19:06:16Z</cp:lastPrinted>
  <dcterms:created xsi:type="dcterms:W3CDTF">2018-02-23T14:29:02Z</dcterms:created>
  <dcterms:modified xsi:type="dcterms:W3CDTF">2019-06-10T02:37:39Z</dcterms:modified>
</cp:coreProperties>
</file>