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413" r:id="rId4"/>
    <p:sldId id="844" r:id="rId5"/>
    <p:sldId id="845" r:id="rId6"/>
    <p:sldId id="311" r:id="rId7"/>
    <p:sldId id="312" r:id="rId8"/>
    <p:sldId id="313" r:id="rId9"/>
    <p:sldId id="821" r:id="rId10"/>
    <p:sldId id="805" r:id="rId11"/>
    <p:sldId id="830" r:id="rId12"/>
    <p:sldId id="840" r:id="rId13"/>
    <p:sldId id="835" r:id="rId14"/>
    <p:sldId id="589" r:id="rId15"/>
    <p:sldId id="588" r:id="rId16"/>
    <p:sldId id="836" r:id="rId17"/>
    <p:sldId id="841" r:id="rId18"/>
    <p:sldId id="590" r:id="rId19"/>
    <p:sldId id="842" r:id="rId20"/>
    <p:sldId id="843" r:id="rId21"/>
    <p:sldId id="823" r:id="rId22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A9FE3E-AE55-46F4-82B3-C75D5C1E3F26}">
          <p14:sldIdLst>
            <p14:sldId id="256"/>
            <p14:sldId id="257"/>
            <p14:sldId id="413"/>
            <p14:sldId id="844"/>
            <p14:sldId id="845"/>
            <p14:sldId id="311"/>
            <p14:sldId id="312"/>
            <p14:sldId id="313"/>
            <p14:sldId id="821"/>
            <p14:sldId id="805"/>
            <p14:sldId id="830"/>
            <p14:sldId id="840"/>
            <p14:sldId id="835"/>
            <p14:sldId id="589"/>
            <p14:sldId id="588"/>
            <p14:sldId id="836"/>
            <p14:sldId id="841"/>
            <p14:sldId id="590"/>
            <p14:sldId id="842"/>
            <p14:sldId id="843"/>
            <p14:sldId id="82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2208" autoAdjust="0"/>
  </p:normalViewPr>
  <p:slideViewPr>
    <p:cSldViewPr snapToGrid="0" snapToObjects="1">
      <p:cViewPr varScale="1">
        <p:scale>
          <a:sx n="74" d="100"/>
          <a:sy n="74" d="100"/>
        </p:scale>
        <p:origin x="658" y="77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P.2 SCL Systems</a:t>
            </a:r>
          </a:p>
          <a:p>
            <a:pPr>
              <a:defRPr sz="1400"/>
            </a:pPr>
            <a:r>
              <a:rPr lang="en-US" sz="1400" b="1" i="0" baseline="0" dirty="0">
                <a:effectLst/>
              </a:rPr>
              <a:t>Procurement/Fabrication - Basis of Estimate</a:t>
            </a:r>
            <a:endParaRPr lang="en-US" sz="1400" dirty="0">
              <a:effectLst/>
            </a:endParaRPr>
          </a:p>
          <a:p>
            <a:pPr>
              <a:defRPr sz="1400"/>
            </a:pPr>
            <a:r>
              <a:rPr lang="en-US" sz="1400" b="1" i="0" baseline="0" dirty="0">
                <a:effectLst/>
              </a:rPr>
              <a:t>ETC: ~$3.8M</a:t>
            </a:r>
            <a:endParaRPr lang="en-US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661242344706915E-2"/>
          <c:y val="0.22977039102943142"/>
          <c:w val="0.87860620870667028"/>
          <c:h val="0.7498154922235770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4AC-4075-BC3A-5441AAEC669B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4AC-4075-BC3A-5441AAEC669B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4AC-4075-BC3A-5441AAEC669B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4AC-4075-BC3A-5441AAEC669B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4AC-4075-BC3A-5441AAEC669B}"/>
              </c:ext>
            </c:extLst>
          </c:dPt>
          <c:dLbls>
            <c:dLbl>
              <c:idx val="0"/>
              <c:layout>
                <c:manualLayout>
                  <c:x val="0.13136288998357964"/>
                  <c:y val="1.1665208515602217E-2"/>
                </c:manualLayout>
              </c:layout>
              <c:spPr>
                <a:noFill/>
                <a:ln w="12700" cap="flat" cmpd="sng" algn="ctr">
                  <a:noFill/>
                  <a:round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AC-4075-BC3A-5441AAEC669B}"/>
                </c:ext>
              </c:extLst>
            </c:dLbl>
            <c:dLbl>
              <c:idx val="1"/>
              <c:layout>
                <c:manualLayout>
                  <c:x val="1.3136288998357804E-2"/>
                  <c:y val="-4.3744531933508288E-2"/>
                </c:manualLayout>
              </c:layout>
              <c:spPr>
                <a:noFill/>
                <a:ln w="12700" cap="flat" cmpd="sng" algn="ctr">
                  <a:noFill/>
                  <a:round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54907360717841"/>
                      <c:h val="0.118445725780340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4AC-4075-BC3A-5441AAEC669B}"/>
                </c:ext>
              </c:extLst>
            </c:dLbl>
            <c:dLbl>
              <c:idx val="2"/>
              <c:spPr>
                <a:noFill/>
                <a:ln w="12700" cap="flat" cmpd="sng" algn="ctr">
                  <a:noFill/>
                  <a:round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4AC-4075-BC3A-5441AAEC669B}"/>
                </c:ext>
              </c:extLst>
            </c:dLbl>
            <c:dLbl>
              <c:idx val="3"/>
              <c:layout>
                <c:manualLayout>
                  <c:x val="-1.5325670498084332E-2"/>
                  <c:y val="-0.34995625546806647"/>
                </c:manualLayout>
              </c:layout>
              <c:spPr>
                <a:solidFill>
                  <a:schemeClr val="accent5">
                    <a:lumMod val="60000"/>
                    <a:lumOff val="40000"/>
                  </a:schemeClr>
                </a:solidFill>
                <a:ln w="12700" cap="flat" cmpd="sng" algn="ctr">
                  <a:noFill/>
                  <a:round/>
                </a:ln>
                <a:effectLst/>
                <a:scene3d>
                  <a:camera prst="orthographicFront"/>
                  <a:lightRig rig="threePt" dir="t"/>
                </a:scene3d>
                <a:sp3d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AC-4075-BC3A-5441AAEC669B}"/>
                </c:ext>
              </c:extLst>
            </c:dLbl>
            <c:dLbl>
              <c:idx val="4"/>
              <c:layout>
                <c:manualLayout>
                  <c:x val="8.8259405074365707E-2"/>
                  <c:y val="0.15378593442361138"/>
                </c:manualLayout>
              </c:layout>
              <c:spPr>
                <a:solidFill>
                  <a:schemeClr val="accent5">
                    <a:lumMod val="60000"/>
                    <a:lumOff val="40000"/>
                  </a:schemeClr>
                </a:solidFill>
                <a:ln w="12700" cap="flat" cmpd="sng" algn="ctr">
                  <a:noFill/>
                  <a:round/>
                </a:ln>
                <a:effectLst/>
                <a:scene3d>
                  <a:camera prst="orthographicFront"/>
                  <a:lightRig rig="threePt" dir="t"/>
                </a:scene3d>
                <a:sp3d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4AC-4075-BC3A-5441AAEC669B}"/>
                </c:ext>
              </c:extLst>
            </c:dLbl>
            <c:spPr>
              <a:noFill/>
              <a:ln w="12700" cap="flat" cmpd="sng" algn="ctr">
                <a:noFill/>
                <a:round/>
              </a:ln>
              <a:effectLst/>
              <a:scene3d>
                <a:camera prst="orthographicFront"/>
                <a:lightRig rig="threePt" dir="t"/>
              </a:scene3d>
              <a:sp3d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'BOE Charts - L2s'!$R$5:$R$9</c:f>
              <c:strCache>
                <c:ptCount val="5"/>
                <c:pt idx="0">
                  <c:v>Catalog Price</c:v>
                </c:pt>
                <c:pt idx="1">
                  <c:v>Engineering Judgment</c:v>
                </c:pt>
                <c:pt idx="2">
                  <c:v>Historical Cost</c:v>
                </c:pt>
                <c:pt idx="3">
                  <c:v>Vendor Estimate</c:v>
                </c:pt>
                <c:pt idx="4">
                  <c:v>Vendor Quote</c:v>
                </c:pt>
              </c:strCache>
            </c:strRef>
          </c:cat>
          <c:val>
            <c:numRef>
              <c:f>'BOE Charts - L2s'!$AE$5:$AE$9</c:f>
              <c:numCache>
                <c:formatCode>_(* #,##0_);_(* \(#,##0\);_(* "-"??_);_(@_)</c:formatCode>
                <c:ptCount val="5"/>
                <c:pt idx="0">
                  <c:v>77582.12999999999</c:v>
                </c:pt>
                <c:pt idx="1">
                  <c:v>1056649.7299999995</c:v>
                </c:pt>
                <c:pt idx="2">
                  <c:v>23118.82</c:v>
                </c:pt>
                <c:pt idx="3">
                  <c:v>1792800.7200000002</c:v>
                </c:pt>
                <c:pt idx="4">
                  <c:v>824172.44999999984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AC-4075-BC3A-5441AAEC669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SCL!$C$16</c:f>
              <c:strCache>
                <c:ptCount val="1"/>
                <c:pt idx="0">
                  <c:v>SCL 3B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SCL!$A$17:$A$22</c:f>
              <c:strCache>
                <c:ptCount val="6"/>
                <c:pt idx="0">
                  <c:v>FY2019 </c:v>
                </c:pt>
                <c:pt idx="1">
                  <c:v>FY2020 </c:v>
                </c:pt>
                <c:pt idx="2">
                  <c:v>FY2021 </c:v>
                </c:pt>
                <c:pt idx="3">
                  <c:v>FY2022 </c:v>
                </c:pt>
                <c:pt idx="4">
                  <c:v>FY2023 </c:v>
                </c:pt>
                <c:pt idx="5">
                  <c:v>FY2024 </c:v>
                </c:pt>
              </c:strCache>
            </c:strRef>
          </c:cat>
          <c:val>
            <c:numRef>
              <c:f>SCL!$C$17:$C$22</c:f>
              <c:numCache>
                <c:formatCode>_("$"* #,##0_);_("$"* \(#,##0\);_("$"* "-"??_);_(@_)</c:formatCode>
                <c:ptCount val="6"/>
                <c:pt idx="0">
                  <c:v>1572081.39</c:v>
                </c:pt>
                <c:pt idx="1">
                  <c:v>8745514.1300000027</c:v>
                </c:pt>
                <c:pt idx="2">
                  <c:v>1355657.9100000001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F-48C4-971A-ABBBE5D69EB3}"/>
            </c:ext>
          </c:extLst>
        </c:ser>
        <c:ser>
          <c:idx val="2"/>
          <c:order val="2"/>
          <c:tx>
            <c:strRef>
              <c:f>SCL!$D$16</c:f>
              <c:strCache>
                <c:ptCount val="1"/>
                <c:pt idx="0">
                  <c:v>SCL 3A</c:v>
                </c:pt>
              </c:strCache>
            </c:strRef>
          </c:tx>
          <c:spPr>
            <a:solidFill>
              <a:srgbClr val="48C5D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SCL!$A$17:$A$22</c:f>
              <c:strCache>
                <c:ptCount val="6"/>
                <c:pt idx="0">
                  <c:v>FY2019 </c:v>
                </c:pt>
                <c:pt idx="1">
                  <c:v>FY2020 </c:v>
                </c:pt>
                <c:pt idx="2">
                  <c:v>FY2021 </c:v>
                </c:pt>
                <c:pt idx="3">
                  <c:v>FY2022 </c:v>
                </c:pt>
                <c:pt idx="4">
                  <c:v>FY2023 </c:v>
                </c:pt>
                <c:pt idx="5">
                  <c:v>FY2024 </c:v>
                </c:pt>
              </c:strCache>
            </c:strRef>
          </c:cat>
          <c:val>
            <c:numRef>
              <c:f>SCL!$D$17:$D$22</c:f>
              <c:numCache>
                <c:formatCode>_("$"* #,##0_);_("$"* \(#,##0\);_("$"* "-"??_);_(@_)</c:formatCode>
                <c:ptCount val="6"/>
                <c:pt idx="0">
                  <c:v>3500451.5100000002</c:v>
                </c:pt>
                <c:pt idx="1">
                  <c:v>4015784.2600000002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8F-48C4-971A-ABBBE5D69EB3}"/>
            </c:ext>
          </c:extLst>
        </c:ser>
        <c:ser>
          <c:idx val="3"/>
          <c:order val="3"/>
          <c:tx>
            <c:strRef>
              <c:f>SCL!$E$16</c:f>
              <c:strCache>
                <c:ptCount val="1"/>
                <c:pt idx="0">
                  <c:v>SCL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SCL!$A$17:$A$22</c:f>
              <c:strCache>
                <c:ptCount val="6"/>
                <c:pt idx="0">
                  <c:v>FY2019 </c:v>
                </c:pt>
                <c:pt idx="1">
                  <c:v>FY2020 </c:v>
                </c:pt>
                <c:pt idx="2">
                  <c:v>FY2021 </c:v>
                </c:pt>
                <c:pt idx="3">
                  <c:v>FY2022 </c:v>
                </c:pt>
                <c:pt idx="4">
                  <c:v>FY2023 </c:v>
                </c:pt>
                <c:pt idx="5">
                  <c:v>FY2024 </c:v>
                </c:pt>
              </c:strCache>
            </c:strRef>
          </c:cat>
          <c:val>
            <c:numRef>
              <c:f>SCL!$E$17:$E$22</c:f>
              <c:numCache>
                <c:formatCode>_("$"* #,##0_);_("$"* \(#,##0\);_("$"* "-"??_);_(@_)</c:formatCode>
                <c:ptCount val="6"/>
                <c:pt idx="0">
                  <c:v>1426234.2200000004</c:v>
                </c:pt>
                <c:pt idx="1">
                  <c:v>4480744.3600000003</c:v>
                </c:pt>
                <c:pt idx="2">
                  <c:v>6791867.7400000086</c:v>
                </c:pt>
                <c:pt idx="3">
                  <c:v>4346011.0799999991</c:v>
                </c:pt>
                <c:pt idx="4">
                  <c:v>1535937.6799999997</c:v>
                </c:pt>
                <c:pt idx="5">
                  <c:v>402807.08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8F-48C4-971A-ABBBE5D69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17525000"/>
        <c:axId val="617526968"/>
      </c:barChart>
      <c:lineChart>
        <c:grouping val="standard"/>
        <c:varyColors val="0"/>
        <c:ser>
          <c:idx val="0"/>
          <c:order val="0"/>
          <c:tx>
            <c:strRef>
              <c:f>SCL!$B$16</c:f>
              <c:strCache>
                <c:ptCount val="1"/>
                <c:pt idx="0">
                  <c:v>Grand Total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SCL!$A$17:$A$22</c:f>
              <c:strCache>
                <c:ptCount val="6"/>
                <c:pt idx="0">
                  <c:v>FY2019 </c:v>
                </c:pt>
                <c:pt idx="1">
                  <c:v>FY2020 </c:v>
                </c:pt>
                <c:pt idx="2">
                  <c:v>FY2021 </c:v>
                </c:pt>
                <c:pt idx="3">
                  <c:v>FY2022 </c:v>
                </c:pt>
                <c:pt idx="4">
                  <c:v>FY2023 </c:v>
                </c:pt>
                <c:pt idx="5">
                  <c:v>FY2024 </c:v>
                </c:pt>
              </c:strCache>
            </c:strRef>
          </c:cat>
          <c:val>
            <c:numRef>
              <c:f>SCL!$B$17:$B$22</c:f>
              <c:numCache>
                <c:formatCode>_("$"* #,##0_);_("$"* \(#,##0\);_("$"* "-"??_);_(@_)</c:formatCode>
                <c:ptCount val="6"/>
                <c:pt idx="0">
                  <c:v>6498767.120000001</c:v>
                </c:pt>
                <c:pt idx="1">
                  <c:v>17242042.750000004</c:v>
                </c:pt>
                <c:pt idx="2">
                  <c:v>8147525.6500000088</c:v>
                </c:pt>
                <c:pt idx="3">
                  <c:v>4346011.0799999991</c:v>
                </c:pt>
                <c:pt idx="4">
                  <c:v>1535937.6799999997</c:v>
                </c:pt>
                <c:pt idx="5">
                  <c:v>402807.08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8F-48C4-971A-ABBBE5D69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7525000"/>
        <c:axId val="617526968"/>
      </c:lineChart>
      <c:catAx>
        <c:axId val="61752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526968"/>
        <c:crosses val="autoZero"/>
        <c:auto val="1"/>
        <c:lblAlgn val="ctr"/>
        <c:lblOffset val="100"/>
        <c:noMultiLvlLbl val="0"/>
      </c:catAx>
      <c:valAx>
        <c:axId val="617526968"/>
        <c:scaling>
          <c:orientation val="minMax"/>
          <c:max val="18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5250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0.47398</cdr:x>
      <cdr:y>0.72154</cdr:y>
    </cdr:from>
    <cdr:to>
      <cdr:x>0.57226</cdr:x>
      <cdr:y>0.85273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46DB2A7-A69C-426D-856E-E80AC72C7800}"/>
            </a:ext>
          </a:extLst>
        </cdr:cNvPr>
        <cdr:cNvSpPr txBox="1"/>
      </cdr:nvSpPr>
      <cdr:spPr>
        <a:xfrm xmlns:a="http://schemas.openxmlformats.org/drawingml/2006/main">
          <a:off x="5417548" y="2945684"/>
          <a:ext cx="1123406" cy="5355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l">
            <a:lnSpc>
              <a:spcPct val="90000"/>
            </a:lnSpc>
          </a:pPr>
          <a:endParaRPr lang="en-US" sz="1100" dirty="0">
            <a:latin typeface="+mn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7221"/>
            <a:ext cx="5557520" cy="3630454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6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7" y="2989447"/>
            <a:ext cx="3225064" cy="329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2800" b="1" cap="none" baseline="0">
                <a:latin typeface="Arial" charset="0"/>
              </a:defRPr>
            </a:lvl1pPr>
          </a:lstStyle>
          <a:p>
            <a:r>
              <a:rPr lang="en-US" dirty="0"/>
              <a:t>PROTON POWER UPGRADE (PPU)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Monday, June 10, 2019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707" y="6422484"/>
            <a:ext cx="3407959" cy="3475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7" y="2989447"/>
            <a:ext cx="3225064" cy="329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838" y="6307136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99991" y="1725953"/>
            <a:ext cx="4236099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4303921" y="6478146"/>
            <a:ext cx="536158" cy="303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38" y="6434800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5" y="274320"/>
            <a:ext cx="8572500" cy="539496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41" y="1653735"/>
            <a:ext cx="8572500" cy="4047778"/>
          </a:xfrm>
        </p:spPr>
        <p:txBody>
          <a:bodyPr/>
          <a:lstStyle>
            <a:lvl1pPr marL="216694" indent="-216694">
              <a:spcBef>
                <a:spcPts val="135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1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5541" indent="-216694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773906" indent="-216694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112044" indent="-166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1"/>
            <a:ext cx="20574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7712" y="658368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33" y="6452482"/>
            <a:ext cx="1584198" cy="301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3A1AE5-746F-4057-86D7-F0AA4F73942C}"/>
              </a:ext>
            </a:extLst>
          </p:cNvPr>
          <p:cNvSpPr txBox="1"/>
          <p:nvPr userDrawn="1"/>
        </p:nvSpPr>
        <p:spPr>
          <a:xfrm>
            <a:off x="7366438" y="6302223"/>
            <a:ext cx="15283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5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Matt Howell</a:t>
            </a:r>
          </a:p>
          <a:p>
            <a:pPr algn="l"/>
            <a:r>
              <a:rPr lang="en-US" sz="75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3/26/19</a:t>
            </a:r>
          </a:p>
        </p:txBody>
      </p:sp>
    </p:spTree>
    <p:extLst>
      <p:ext uri="{BB962C8B-B14F-4D97-AF65-F5344CB8AC3E}">
        <p14:creationId xmlns:p14="http://schemas.microsoft.com/office/powerpoint/2010/main" val="76864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1"/>
            <a:ext cx="20574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1"/>
            <a:ext cx="8568927" cy="535531"/>
          </a:xfrm>
        </p:spPr>
        <p:txBody>
          <a:bodyPr/>
          <a:lstStyle>
            <a:lvl1pPr>
              <a:lnSpc>
                <a:spcPct val="90000"/>
              </a:lnSpc>
              <a:defRPr sz="2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7712" y="658368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33" y="6452482"/>
            <a:ext cx="158419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92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1" y="320042"/>
            <a:ext cx="20574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2"/>
            <a:ext cx="8568927" cy="51090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4">
              <a:lnSpc>
                <a:spcPct val="90000"/>
              </a:lnSpc>
              <a:tabLst>
                <a:tab pos="172635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4">
                <a:lnSpc>
                  <a:spcPct val="90000"/>
                </a:lnSpc>
                <a:tabLst>
                  <a:tab pos="172635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84B44C-EBEE-491D-B904-687B8716B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03" y="6472945"/>
            <a:ext cx="82024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8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19" y="6430343"/>
            <a:ext cx="3407959" cy="3475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20" y="3439833"/>
            <a:ext cx="404847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9" y="983116"/>
            <a:ext cx="404847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Monday, June 10,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PROTON POWER UPGRADE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  <p:sldLayoutId id="2147483680" r:id="rId11"/>
    <p:sldLayoutId id="2147483682" r:id="rId12"/>
    <p:sldLayoutId id="214748368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erence.sns.gov/event/161/overview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2.xls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85" y="505595"/>
            <a:ext cx="8622771" cy="617838"/>
          </a:xfrm>
        </p:spPr>
        <p:txBody>
          <a:bodyPr/>
          <a:lstStyle/>
          <a:p>
            <a:r>
              <a:rPr lang="en-US" sz="4000" dirty="0"/>
              <a:t>SNS PPU CRYOMODULE FDR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Matt Howell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>
          <a:xfrm>
            <a:off x="333243" y="5611326"/>
            <a:ext cx="2668373" cy="365125"/>
          </a:xfrm>
        </p:spPr>
        <p:txBody>
          <a:bodyPr/>
          <a:lstStyle/>
          <a:p>
            <a:fld id="{BDC57488-3539-8349-95E7-E0E3D7B2EDB0}" type="datetime2">
              <a:rPr lang="en-US" sz="1600" b="1" smtClean="0"/>
              <a:pPr/>
              <a:t>Monday, June 10, 2019</a:t>
            </a:fld>
            <a:endParaRPr lang="en-US" sz="16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D75C07-D758-4B5C-962A-EF3CF6B94310}"/>
              </a:ext>
            </a:extLst>
          </p:cNvPr>
          <p:cNvGrpSpPr/>
          <p:nvPr/>
        </p:nvGrpSpPr>
        <p:grpSpPr>
          <a:xfrm>
            <a:off x="3357796" y="1588628"/>
            <a:ext cx="5532327" cy="4222932"/>
            <a:chOff x="877825" y="1352034"/>
            <a:chExt cx="7035667" cy="495424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267D58C-5A38-4CCE-94A5-B215393DF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7825" y="1352034"/>
              <a:ext cx="7015854" cy="4954245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F3693A8-F8CA-4654-9523-77FBD62DA300}"/>
                </a:ext>
              </a:extLst>
            </p:cNvPr>
            <p:cNvGrpSpPr/>
            <p:nvPr/>
          </p:nvGrpSpPr>
          <p:grpSpPr>
            <a:xfrm>
              <a:off x="877825" y="1856616"/>
              <a:ext cx="7035667" cy="2100940"/>
              <a:chOff x="312837" y="1644631"/>
              <a:chExt cx="5949403" cy="1741289"/>
            </a:xfrm>
            <a:noFill/>
          </p:grpSpPr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6630E988-645F-4A67-8F47-14E50FB3EAB0}"/>
                  </a:ext>
                </a:extLst>
              </p:cNvPr>
              <p:cNvSpPr/>
              <p:nvPr/>
            </p:nvSpPr>
            <p:spPr>
              <a:xfrm>
                <a:off x="312837" y="1644631"/>
                <a:ext cx="2902148" cy="1741289"/>
              </a:xfrm>
              <a:custGeom>
                <a:avLst/>
                <a:gdLst>
                  <a:gd name="connsiteX0" fmla="*/ 0 w 2902148"/>
                  <a:gd name="connsiteY0" fmla="*/ 0 h 1741289"/>
                  <a:gd name="connsiteX1" fmla="*/ 2902148 w 2902148"/>
                  <a:gd name="connsiteY1" fmla="*/ 0 h 1741289"/>
                  <a:gd name="connsiteX2" fmla="*/ 2902148 w 2902148"/>
                  <a:gd name="connsiteY2" fmla="*/ 1741289 h 1741289"/>
                  <a:gd name="connsiteX3" fmla="*/ 0 w 2902148"/>
                  <a:gd name="connsiteY3" fmla="*/ 1741289 h 1741289"/>
                  <a:gd name="connsiteX4" fmla="*/ 0 w 2902148"/>
                  <a:gd name="connsiteY4" fmla="*/ 0 h 174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2148" h="1741289">
                    <a:moveTo>
                      <a:pt x="0" y="0"/>
                    </a:moveTo>
                    <a:lnTo>
                      <a:pt x="2902148" y="0"/>
                    </a:lnTo>
                    <a:lnTo>
                      <a:pt x="2902148" y="1741289"/>
                    </a:lnTo>
                    <a:lnTo>
                      <a:pt x="0" y="174128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2924" tIns="102924" rIns="102924" bIns="51461" numCol="1" spcCol="1270" anchor="t" anchorCtr="0">
                <a:noAutofit/>
              </a:bodyPr>
              <a:lstStyle/>
              <a:p>
                <a:pPr algn="ctr" defTabSz="600415">
                  <a:lnSpc>
                    <a:spcPct val="90000"/>
                  </a:lnSpc>
                  <a:spcBef>
                    <a:spcPts val="450"/>
                  </a:spcBef>
                  <a:spcAft>
                    <a:spcPts val="0"/>
                  </a:spcAft>
                </a:pPr>
                <a:r>
                  <a:rPr lang="en-US" kern="1200" dirty="0"/>
                  <a:t>SNS-PPU upgrades the existing accelerator structure</a:t>
                </a:r>
              </a:p>
            </p:txBody>
          </p:sp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BBECF3D8-0DA5-4D4C-AEEB-F30C02E0D21A}"/>
                  </a:ext>
                </a:extLst>
              </p:cNvPr>
              <p:cNvSpPr/>
              <p:nvPr/>
            </p:nvSpPr>
            <p:spPr>
              <a:xfrm>
                <a:off x="3360092" y="1644631"/>
                <a:ext cx="2902148" cy="1741289"/>
              </a:xfrm>
              <a:custGeom>
                <a:avLst/>
                <a:gdLst>
                  <a:gd name="connsiteX0" fmla="*/ 0 w 2902148"/>
                  <a:gd name="connsiteY0" fmla="*/ 0 h 1741289"/>
                  <a:gd name="connsiteX1" fmla="*/ 2902148 w 2902148"/>
                  <a:gd name="connsiteY1" fmla="*/ 0 h 1741289"/>
                  <a:gd name="connsiteX2" fmla="*/ 2902148 w 2902148"/>
                  <a:gd name="connsiteY2" fmla="*/ 1741289 h 1741289"/>
                  <a:gd name="connsiteX3" fmla="*/ 0 w 2902148"/>
                  <a:gd name="connsiteY3" fmla="*/ 1741289 h 1741289"/>
                  <a:gd name="connsiteX4" fmla="*/ 0 w 2902148"/>
                  <a:gd name="connsiteY4" fmla="*/ 0 h 174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2148" h="1741289">
                    <a:moveTo>
                      <a:pt x="0" y="0"/>
                    </a:moveTo>
                    <a:lnTo>
                      <a:pt x="2902148" y="0"/>
                    </a:lnTo>
                    <a:lnTo>
                      <a:pt x="2902148" y="1741289"/>
                    </a:lnTo>
                    <a:lnTo>
                      <a:pt x="0" y="174128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2924" tIns="102924" rIns="102924" bIns="51461" numCol="1" spcCol="1270" anchor="t" anchorCtr="0">
                <a:noAutofit/>
              </a:bodyPr>
              <a:lstStyle/>
              <a:p>
                <a:pPr algn="ctr" defTabSz="600415">
                  <a:lnSpc>
                    <a:spcPct val="90000"/>
                  </a:lnSpc>
                  <a:spcBef>
                    <a:spcPts val="450"/>
                  </a:spcBef>
                  <a:spcAft>
                    <a:spcPts val="0"/>
                  </a:spcAft>
                </a:pPr>
                <a:r>
                  <a:rPr lang="en-US" kern="1200" dirty="0"/>
                  <a:t>SNS-STS constructs </a:t>
                </a:r>
                <a:r>
                  <a:rPr lang="en-US" dirty="0"/>
                  <a:t> </a:t>
                </a:r>
                <a:r>
                  <a:rPr lang="en-US" kern="1200" dirty="0"/>
                  <a:t>a second target station with an initial suite  of 8 beam lines </a:t>
                </a:r>
              </a:p>
            </p:txBody>
          </p:sp>
        </p:grpSp>
      </p:grp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A25034E5-D13F-4BCB-9CEF-68CB678A39B5}"/>
              </a:ext>
            </a:extLst>
          </p:cNvPr>
          <p:cNvSpPr txBox="1">
            <a:spLocks/>
          </p:cNvSpPr>
          <p:nvPr/>
        </p:nvSpPr>
        <p:spPr>
          <a:xfrm>
            <a:off x="234093" y="6191477"/>
            <a:ext cx="2311968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000" kern="1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/>
              <a:t>A1 – PPU Project Overview</a:t>
            </a:r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1507731-E4DB-4DE9-ABDE-3AE177FAF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674" y="648484"/>
            <a:ext cx="2813384" cy="185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C8A701-9207-4F28-8F49-D5AD626C1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of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C110-33AB-436A-9521-666676010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10440"/>
            <a:ext cx="8572500" cy="5111378"/>
          </a:xfrm>
        </p:spPr>
        <p:txBody>
          <a:bodyPr>
            <a:noAutofit/>
          </a:bodyPr>
          <a:lstStyle/>
          <a:p>
            <a:pPr lvl="1"/>
            <a:r>
              <a:rPr lang="en-US" sz="2200" dirty="0">
                <a:latin typeface="Arial" panose="020B0604020202020204" pitchFamily="34" charset="0"/>
              </a:rPr>
              <a:t>Partner laboratory contribution to cryomodule</a:t>
            </a:r>
          </a:p>
          <a:p>
            <a:pPr lvl="2"/>
            <a:r>
              <a:rPr lang="en-US" dirty="0">
                <a:latin typeface="Arial" panose="020B0604020202020204" pitchFamily="34" charset="0"/>
              </a:rPr>
              <a:t>Procure all major CM components from industry</a:t>
            </a:r>
          </a:p>
          <a:p>
            <a:pPr lvl="2"/>
            <a:r>
              <a:rPr lang="en-US" dirty="0">
                <a:latin typeface="Arial" panose="020B0604020202020204" pitchFamily="34" charset="0"/>
              </a:rPr>
              <a:t>Assemble cryomodules at their facility</a:t>
            </a:r>
          </a:p>
          <a:p>
            <a:pPr lvl="3"/>
            <a:r>
              <a:rPr lang="en-US" dirty="0">
                <a:latin typeface="Arial" panose="020B0604020202020204" pitchFamily="34" charset="0"/>
              </a:rPr>
              <a:t>Cavity strings will be assembled from cavities qualified in P.2.2</a:t>
            </a:r>
          </a:p>
          <a:p>
            <a:pPr lvl="2"/>
            <a:r>
              <a:rPr lang="en-US" b="1" dirty="0">
                <a:latin typeface="Arial" panose="020B0604020202020204" pitchFamily="34" charset="0"/>
              </a:rPr>
              <a:t>Conduct shipping test</a:t>
            </a:r>
          </a:p>
          <a:p>
            <a:pPr lvl="2"/>
            <a:r>
              <a:rPr lang="en-US" dirty="0">
                <a:latin typeface="Arial" panose="020B0604020202020204" pitchFamily="34" charset="0"/>
              </a:rPr>
              <a:t>Ship completed cryomodules to SNS</a:t>
            </a:r>
          </a:p>
          <a:p>
            <a:pPr lvl="1"/>
            <a:r>
              <a:rPr lang="en-US" sz="2200" dirty="0">
                <a:latin typeface="Arial" panose="020B0604020202020204" pitchFamily="34" charset="0"/>
              </a:rPr>
              <a:t>SNS contribution to cryomodule</a:t>
            </a:r>
          </a:p>
          <a:p>
            <a:pPr lvl="2"/>
            <a:r>
              <a:rPr lang="en-US" dirty="0">
                <a:latin typeface="Arial" panose="020B0604020202020204" pitchFamily="34" charset="0"/>
              </a:rPr>
              <a:t>Provide on site oversight of cryomodule assembly</a:t>
            </a:r>
          </a:p>
          <a:p>
            <a:pPr lvl="2"/>
            <a:r>
              <a:rPr lang="en-US" dirty="0">
                <a:latin typeface="Arial" panose="020B0604020202020204" pitchFamily="34" charset="0"/>
              </a:rPr>
              <a:t>Deliver a reference documentation package developed during HB spare </a:t>
            </a:r>
          </a:p>
          <a:p>
            <a:pPr lvl="2"/>
            <a:r>
              <a:rPr lang="en-US" dirty="0">
                <a:latin typeface="Arial" panose="020B0604020202020204" pitchFamily="34" charset="0"/>
              </a:rPr>
              <a:t>Provide quality assurance</a:t>
            </a:r>
          </a:p>
          <a:p>
            <a:pPr lvl="2"/>
            <a:r>
              <a:rPr lang="en-US" dirty="0">
                <a:latin typeface="Arial" panose="020B0604020202020204" pitchFamily="34" charset="0"/>
              </a:rPr>
              <a:t>Test all cryomodules in SNS RF test facility</a:t>
            </a:r>
          </a:p>
          <a:p>
            <a:pPr lvl="3"/>
            <a:r>
              <a:rPr lang="en-US" dirty="0">
                <a:latin typeface="Arial" panose="020B0604020202020204" pitchFamily="34" charset="0"/>
              </a:rPr>
              <a:t>SNS has unique testing facility for 805 MHz cryomodules</a:t>
            </a:r>
          </a:p>
        </p:txBody>
      </p:sp>
    </p:spTree>
    <p:extLst>
      <p:ext uri="{BB962C8B-B14F-4D97-AF65-F5344CB8AC3E}">
        <p14:creationId xmlns:p14="http://schemas.microsoft.com/office/powerpoint/2010/main" val="4022257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 to Recommendations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2E81BB-2324-4319-972B-EBA4B6717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543051"/>
            <a:ext cx="8572499" cy="40164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dirty="0"/>
              <a:t>All items in action tracking from CD-1 and CD-3A IPR are closed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8C11AD-5642-4536-A692-227E4C145DC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2901" y="2061927"/>
          <a:ext cx="8368545" cy="254854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989570">
                  <a:extLst>
                    <a:ext uri="{9D8B030D-6E8A-4147-A177-3AD203B41FA5}">
                      <a16:colId xmlns:a16="http://schemas.microsoft.com/office/drawing/2014/main" val="2645308280"/>
                    </a:ext>
                  </a:extLst>
                </a:gridCol>
                <a:gridCol w="2293300">
                  <a:extLst>
                    <a:ext uri="{9D8B030D-6E8A-4147-A177-3AD203B41FA5}">
                      <a16:colId xmlns:a16="http://schemas.microsoft.com/office/drawing/2014/main" val="1102923428"/>
                    </a:ext>
                  </a:extLst>
                </a:gridCol>
                <a:gridCol w="922402">
                  <a:extLst>
                    <a:ext uri="{9D8B030D-6E8A-4147-A177-3AD203B41FA5}">
                      <a16:colId xmlns:a16="http://schemas.microsoft.com/office/drawing/2014/main" val="163864145"/>
                    </a:ext>
                  </a:extLst>
                </a:gridCol>
                <a:gridCol w="4163273">
                  <a:extLst>
                    <a:ext uri="{9D8B030D-6E8A-4147-A177-3AD203B41FA5}">
                      <a16:colId xmlns:a16="http://schemas.microsoft.com/office/drawing/2014/main" val="520028741"/>
                    </a:ext>
                  </a:extLst>
                </a:gridCol>
              </a:tblGrid>
              <a:tr h="55972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Action Item 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Recommendation/ Comments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Status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Response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54963877"/>
                  </a:ext>
                </a:extLst>
              </a:tr>
              <a:tr h="1508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IPR1 R1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Complete the choice of a partner laboratory for cryomodule production, sign the agreement to perform the work, and establish a working relationship with the partner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laboratory as early as possible.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The partner laboratory has been selected. Jefferson Laboratory engineering has coordinated drawing and documentation efforts with PPU mechanical engineering.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0141967"/>
                  </a:ext>
                </a:extLst>
              </a:tr>
            </a:tbl>
          </a:graphicData>
        </a:graphic>
      </p:graphicFrame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824F087-DB5E-4E58-AF31-B198904E074C}"/>
              </a:ext>
            </a:extLst>
          </p:cNvPr>
          <p:cNvSpPr txBox="1">
            <a:spLocks/>
          </p:cNvSpPr>
          <p:nvPr/>
        </p:nvSpPr>
        <p:spPr bwMode="auto">
          <a:xfrm>
            <a:off x="342900" y="4894879"/>
            <a:ext cx="8572500" cy="74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CD-3A IPR</a:t>
            </a:r>
          </a:p>
          <a:p>
            <a:pPr lvl="1"/>
            <a:r>
              <a:rPr lang="en-US" sz="1800" dirty="0"/>
              <a:t>Proceed to CD-3A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5E5352-AB57-42F3-A937-B1CE5FE3B47A}"/>
              </a:ext>
            </a:extLst>
          </p:cNvPr>
          <p:cNvSpPr/>
          <p:nvPr/>
        </p:nvSpPr>
        <p:spPr>
          <a:xfrm>
            <a:off x="3810000" y="5683785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https://conference.sns.gov/event/161/overview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E19AD8-2894-46DD-ACAF-00526D719E4B}"/>
              </a:ext>
            </a:extLst>
          </p:cNvPr>
          <p:cNvSpPr txBox="1"/>
          <p:nvPr/>
        </p:nvSpPr>
        <p:spPr>
          <a:xfrm>
            <a:off x="3840480" y="5269541"/>
            <a:ext cx="477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CD-3B Indico site</a:t>
            </a:r>
          </a:p>
        </p:txBody>
      </p:sp>
    </p:spTree>
    <p:extLst>
      <p:ext uri="{BB962C8B-B14F-4D97-AF65-F5344CB8AC3E}">
        <p14:creationId xmlns:p14="http://schemas.microsoft.com/office/powerpoint/2010/main" val="603239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2D566-82E7-4D99-A523-A86F2AD9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10992"/>
            <a:ext cx="8572500" cy="401648"/>
          </a:xfrm>
        </p:spPr>
        <p:txBody>
          <a:bodyPr>
            <a:normAutofit fontScale="90000"/>
          </a:bodyPr>
          <a:lstStyle/>
          <a:p>
            <a:r>
              <a:rPr lang="en-US" dirty="0"/>
              <a:t>Cost: SCL Systems Budget at Completion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7F6AEA-F824-42F5-88CD-F46BFFC0E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950" y="1015514"/>
            <a:ext cx="6568076" cy="473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62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4">
            <a:extLst>
              <a:ext uri="{FF2B5EF4-FFF2-40B4-BE49-F238E27FC236}">
                <a16:creationId xmlns:a16="http://schemas.microsoft.com/office/drawing/2014/main" id="{EF4B3F68-0B4D-49FD-ABE4-5D505E7C3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665" y="1529144"/>
            <a:ext cx="5330735" cy="4306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D2D566-82E7-4D99-A523-A86F2AD9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88516"/>
            <a:ext cx="8572500" cy="401648"/>
          </a:xfrm>
        </p:spPr>
        <p:txBody>
          <a:bodyPr>
            <a:normAutofit fontScale="90000"/>
          </a:bodyPr>
          <a:lstStyle/>
          <a:p>
            <a:r>
              <a:rPr lang="en-US" dirty="0"/>
              <a:t>Cost: SCL Systems – CD-3B LLP Basis of Estimate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391694-DDDE-4749-B876-D0B8322F1B33}"/>
              </a:ext>
            </a:extLst>
          </p:cNvPr>
          <p:cNvSpPr txBox="1"/>
          <p:nvPr/>
        </p:nvSpPr>
        <p:spPr>
          <a:xfrm>
            <a:off x="876845" y="5630542"/>
            <a:ext cx="620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Large fraction of estimate is from vendors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BABFFBB-FC2E-433C-8A91-AD948344157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59770" y="4006628"/>
          <a:ext cx="994972" cy="45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4" imgW="1838398" imgH="600075" progId="Excel.Sheet.12">
                  <p:embed/>
                </p:oleObj>
              </mc:Choice>
              <mc:Fallback>
                <p:oleObj name="Worksheet" r:id="rId4" imgW="1838398" imgH="600075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BABFFBB-FC2E-433C-8A91-AD94834415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59770" y="4006628"/>
                        <a:ext cx="994972" cy="450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094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2D566-82E7-4D99-A523-A86F2AD9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50878"/>
            <a:ext cx="8572500" cy="401648"/>
          </a:xfrm>
        </p:spPr>
        <p:txBody>
          <a:bodyPr>
            <a:normAutofit fontScale="90000"/>
          </a:bodyPr>
          <a:lstStyle/>
          <a:p>
            <a:r>
              <a:rPr lang="en-US" dirty="0"/>
              <a:t>Cost: SCL Systems – Post CD-3 Basis of Estimate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F054F4-87DA-4116-8DC0-484A44E8E754}"/>
              </a:ext>
            </a:extLst>
          </p:cNvPr>
          <p:cNvSpPr txBox="1"/>
          <p:nvPr/>
        </p:nvSpPr>
        <p:spPr>
          <a:xfrm>
            <a:off x="876844" y="5620609"/>
            <a:ext cx="784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R</a:t>
            </a:r>
            <a:r>
              <a:rPr lang="en-US" dirty="0" err="1">
                <a:solidFill>
                  <a:prstClr val="black"/>
                </a:solidFill>
                <a:latin typeface="Century Gothic" panose="020F0302020204030204"/>
              </a:rPr>
              <a:t>emaining</a:t>
            </a: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 procurements based on vendor quotes and estimates</a:t>
            </a:r>
          </a:p>
        </p:txBody>
      </p:sp>
      <p:graphicFrame>
        <p:nvGraphicFramePr>
          <p:cNvPr id="4" name="Content Placeholder 10">
            <a:extLst>
              <a:ext uri="{FF2B5EF4-FFF2-40B4-BE49-F238E27FC236}">
                <a16:creationId xmlns:a16="http://schemas.microsoft.com/office/drawing/2014/main" id="{5ECEE2C1-0439-4824-A29A-57A510FA86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225562"/>
              </p:ext>
            </p:extLst>
          </p:nvPr>
        </p:nvGraphicFramePr>
        <p:xfrm>
          <a:off x="335756" y="1510076"/>
          <a:ext cx="8808244" cy="3837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116514C-B261-4028-B205-74F9DEAC16C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249711" y="4005009"/>
          <a:ext cx="944381" cy="42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4" imgW="1714640" imgH="600075" progId="Excel.Sheet.12">
                  <p:embed/>
                </p:oleObj>
              </mc:Choice>
              <mc:Fallback>
                <p:oleObj name="Worksheet" r:id="rId4" imgW="1714640" imgH="600075" progId="Excel.Shee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116514C-B261-4028-B205-74F9DEAC16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49711" y="4005009"/>
                        <a:ext cx="944381" cy="42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387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2D566-82E7-4D99-A523-A86F2AD9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31471"/>
            <a:ext cx="8572500" cy="401648"/>
          </a:xfrm>
        </p:spPr>
        <p:txBody>
          <a:bodyPr>
            <a:normAutofit fontScale="90000"/>
          </a:bodyPr>
          <a:lstStyle/>
          <a:p>
            <a:r>
              <a:rPr lang="en-US" dirty="0"/>
              <a:t>Cost: SCL Cost Estimate by Year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DE3A09D-462F-480F-BC65-3335765E679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33387" y="1538287"/>
          <a:ext cx="8358188" cy="396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8B69BD7-3072-44A1-BA76-2D26DDD66271}"/>
              </a:ext>
            </a:extLst>
          </p:cNvPr>
          <p:cNvSpPr txBox="1"/>
          <p:nvPr/>
        </p:nvSpPr>
        <p:spPr>
          <a:xfrm>
            <a:off x="2120705" y="5568756"/>
            <a:ext cx="509602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With the LLPs, the peak PPU SCL spending is in 2020</a:t>
            </a:r>
          </a:p>
        </p:txBody>
      </p:sp>
    </p:spTree>
    <p:extLst>
      <p:ext uri="{BB962C8B-B14F-4D97-AF65-F5344CB8AC3E}">
        <p14:creationId xmlns:p14="http://schemas.microsoft.com/office/powerpoint/2010/main" val="2404624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A701-9207-4F28-8F49-D5AD626C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46707"/>
            <a:ext cx="8572500" cy="404622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Schedule: SCL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6C7BD4-5429-439F-B785-98991B4BD5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37" y="1199678"/>
            <a:ext cx="8470726" cy="445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88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A701-9207-4F28-8F49-D5AD626C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46707"/>
            <a:ext cx="8572500" cy="404622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Schedule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3D474-6D15-4CAC-ACBE-78B0BC4DC0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5395" y="3566636"/>
            <a:ext cx="2860741" cy="15785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 descr="D:\SNS\Shipping fixture\Prototype test\MVC-006S.JPG">
            <a:extLst>
              <a:ext uri="{FF2B5EF4-FFF2-40B4-BE49-F238E27FC236}">
                <a16:creationId xmlns:a16="http://schemas.microsoft.com/office/drawing/2014/main" id="{33E3D828-C409-4A55-A800-1FF237C88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5396" y="1062990"/>
            <a:ext cx="2860741" cy="214555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D7C98F-F085-4918-B3B3-4A0001F8FF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9560" y="1566915"/>
          <a:ext cx="4323635" cy="3956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987">
                  <a:extLst>
                    <a:ext uri="{9D8B030D-6E8A-4147-A177-3AD203B41FA5}">
                      <a16:colId xmlns:a16="http://schemas.microsoft.com/office/drawing/2014/main" val="1360851187"/>
                    </a:ext>
                  </a:extLst>
                </a:gridCol>
                <a:gridCol w="1357061">
                  <a:extLst>
                    <a:ext uri="{9D8B030D-6E8A-4147-A177-3AD203B41FA5}">
                      <a16:colId xmlns:a16="http://schemas.microsoft.com/office/drawing/2014/main" val="3118564664"/>
                    </a:ext>
                  </a:extLst>
                </a:gridCol>
                <a:gridCol w="1399587">
                  <a:extLst>
                    <a:ext uri="{9D8B030D-6E8A-4147-A177-3AD203B41FA5}">
                      <a16:colId xmlns:a16="http://schemas.microsoft.com/office/drawing/2014/main" val="866650640"/>
                    </a:ext>
                  </a:extLst>
                </a:gridCol>
              </a:tblGrid>
              <a:tr h="3596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CMs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Activity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53349091"/>
                  </a:ext>
                </a:extLst>
              </a:tr>
              <a:tr h="35967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CM-01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Delivery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Dec 2021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53933964"/>
                  </a:ext>
                </a:extLst>
              </a:tr>
              <a:tr h="35967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CM-02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Delivery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Mar 2022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818843"/>
                  </a:ext>
                </a:extLst>
              </a:tr>
              <a:tr h="35967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CM-03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Delivery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May 2022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0827916"/>
                  </a:ext>
                </a:extLst>
              </a:tr>
              <a:tr h="35967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CM-04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Delivery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July 2022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07978818"/>
                  </a:ext>
                </a:extLst>
              </a:tr>
              <a:tr h="35967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CM-05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Delivery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Sep 2022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88174763"/>
                  </a:ext>
                </a:extLst>
              </a:tr>
              <a:tr h="35967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CM-06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Delivery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Nov 2022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58688320"/>
                  </a:ext>
                </a:extLst>
              </a:tr>
              <a:tr h="35967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CM-07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Delivery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Feb 2023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02848885"/>
                  </a:ext>
                </a:extLst>
              </a:tr>
              <a:tr h="35967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CM-31&amp;32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Installed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Jun 2022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21345349"/>
                  </a:ext>
                </a:extLst>
              </a:tr>
              <a:tr h="35967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CM-28,29&amp;30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Installed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Dec 2022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65023981"/>
                  </a:ext>
                </a:extLst>
              </a:tr>
              <a:tr h="35967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CM-25&amp;27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Installed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Dec 2023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682108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9DE1DA0-4EBB-4FD6-907D-12B8DC2A3DD7}"/>
              </a:ext>
            </a:extLst>
          </p:cNvPr>
          <p:cNvSpPr txBox="1"/>
          <p:nvPr/>
        </p:nvSpPr>
        <p:spPr>
          <a:xfrm>
            <a:off x="5687684" y="3311276"/>
            <a:ext cx="306675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/>
              <a:t>Cryomodule on shipping fixture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67361-2199-4278-A827-E38E4F1877F8}"/>
              </a:ext>
            </a:extLst>
          </p:cNvPr>
          <p:cNvSpPr txBox="1"/>
          <p:nvPr/>
        </p:nvSpPr>
        <p:spPr>
          <a:xfrm>
            <a:off x="5710991" y="5252447"/>
            <a:ext cx="3066757" cy="25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/>
              <a:t>Installed cryomodule in </a:t>
            </a:r>
            <a:r>
              <a:rPr lang="en-US" sz="1200" dirty="0" err="1"/>
              <a:t>Linac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0623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2D566-82E7-4D99-A523-A86F2AD9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46708"/>
            <a:ext cx="8572500" cy="401648"/>
          </a:xfrm>
        </p:spPr>
        <p:txBody>
          <a:bodyPr>
            <a:normAutofit fontScale="90000"/>
          </a:bodyPr>
          <a:lstStyle/>
          <a:p>
            <a:r>
              <a:rPr lang="en-US" dirty="0"/>
              <a:t>Labor Profile: SCL Systems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300A7C-BD57-4171-8149-A881E253BDD4}"/>
              </a:ext>
            </a:extLst>
          </p:cNvPr>
          <p:cNvSpPr txBox="1"/>
          <p:nvPr/>
        </p:nvSpPr>
        <p:spPr>
          <a:xfrm>
            <a:off x="1109323" y="5271675"/>
            <a:ext cx="6592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Internal labor only not including subcontracted labor or partner laboratory</a:t>
            </a: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3E6C3126-B60F-400E-8CE4-9FB34BB424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558" y="1448064"/>
            <a:ext cx="6988526" cy="3602753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70080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41" y="1405111"/>
            <a:ext cx="8572500" cy="4047778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32 Risks Identified (open threats)</a:t>
            </a:r>
          </a:p>
          <a:p>
            <a:pPr lvl="1"/>
            <a:r>
              <a:rPr lang="en-US" dirty="0"/>
              <a:t>8 risks have been retired</a:t>
            </a:r>
          </a:p>
          <a:p>
            <a:pPr lvl="1"/>
            <a:r>
              <a:rPr lang="en-US" dirty="0"/>
              <a:t>Pre-Mitigated Ranking: 14 Medium, 18 Low</a:t>
            </a:r>
          </a:p>
          <a:p>
            <a:pPr lvl="1"/>
            <a:r>
              <a:rPr lang="en-US" dirty="0"/>
              <a:t>Post-Mitigated Ranking: 2 Medium, 30 Low </a:t>
            </a:r>
          </a:p>
          <a:p>
            <a:pPr lvl="0">
              <a:buClr>
                <a:prstClr val="black"/>
              </a:buClr>
            </a:pPr>
            <a:r>
              <a:rPr lang="en-US" sz="2400" dirty="0">
                <a:solidFill>
                  <a:prstClr val="black"/>
                </a:solidFill>
              </a:rPr>
              <a:t>High Risks</a:t>
            </a:r>
          </a:p>
          <a:p>
            <a:pPr marL="517922" lvl="1"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No High Risks</a:t>
            </a:r>
          </a:p>
          <a:p>
            <a:r>
              <a:rPr lang="en-US" sz="2400" dirty="0"/>
              <a:t>Key risk categories analyzed</a:t>
            </a:r>
          </a:p>
          <a:p>
            <a:pPr lvl="1"/>
            <a:r>
              <a:rPr lang="en-US" dirty="0"/>
              <a:t>Performance of cryomodules in similar projects</a:t>
            </a:r>
          </a:p>
          <a:p>
            <a:pPr lvl="1"/>
            <a:r>
              <a:rPr lang="en-US" dirty="0"/>
              <a:t>Adequately managing and functioning with our partner laboratory</a:t>
            </a:r>
          </a:p>
          <a:p>
            <a:pPr lvl="1"/>
            <a:r>
              <a:rPr lang="en-US" dirty="0"/>
              <a:t>Overcoming technical issues previously experienced at SNS</a:t>
            </a:r>
          </a:p>
        </p:txBody>
      </p:sp>
    </p:spTree>
    <p:extLst>
      <p:ext uri="{BB962C8B-B14F-4D97-AF65-F5344CB8AC3E}">
        <p14:creationId xmlns:p14="http://schemas.microsoft.com/office/powerpoint/2010/main" val="420076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817969"/>
            <a:ext cx="8464378" cy="5619720"/>
          </a:xfrm>
        </p:spPr>
        <p:txBody>
          <a:bodyPr>
            <a:normAutofit/>
          </a:bodyPr>
          <a:lstStyle/>
          <a:p>
            <a:r>
              <a:rPr lang="en-US" dirty="0"/>
              <a:t>PPU Overview</a:t>
            </a:r>
          </a:p>
          <a:p>
            <a:r>
              <a:rPr lang="en-US" dirty="0"/>
              <a:t>Scope of PPU SCL</a:t>
            </a:r>
          </a:p>
          <a:p>
            <a:r>
              <a:rPr lang="en-US" dirty="0"/>
              <a:t>SCL Performance</a:t>
            </a:r>
          </a:p>
          <a:p>
            <a:r>
              <a:rPr lang="en-US" dirty="0"/>
              <a:t>WBS Team</a:t>
            </a:r>
          </a:p>
          <a:p>
            <a:r>
              <a:rPr lang="en-US" dirty="0"/>
              <a:t>Division of responsibilities </a:t>
            </a:r>
          </a:p>
          <a:p>
            <a:r>
              <a:rPr lang="en-US" dirty="0"/>
              <a:t>Response to recommendations</a:t>
            </a:r>
          </a:p>
          <a:p>
            <a:r>
              <a:rPr lang="en-US" dirty="0"/>
              <a:t>Cost, Schedule and Labor</a:t>
            </a:r>
          </a:p>
          <a:p>
            <a:r>
              <a:rPr lang="en-US" dirty="0"/>
              <a:t>Risk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36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Register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3F6D091-A68A-41ED-8A5D-8CB5B47205A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32912" y="1356341"/>
          <a:ext cx="8475957" cy="4445325"/>
        </p:xfrm>
        <a:graphic>
          <a:graphicData uri="http://schemas.openxmlformats.org/drawingml/2006/table">
            <a:tbl>
              <a:tblPr/>
              <a:tblGrid>
                <a:gridCol w="724363">
                  <a:extLst>
                    <a:ext uri="{9D8B030D-6E8A-4147-A177-3AD203B41FA5}">
                      <a16:colId xmlns:a16="http://schemas.microsoft.com/office/drawing/2014/main" val="191598639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75654136"/>
                    </a:ext>
                  </a:extLst>
                </a:gridCol>
                <a:gridCol w="849764">
                  <a:extLst>
                    <a:ext uri="{9D8B030D-6E8A-4147-A177-3AD203B41FA5}">
                      <a16:colId xmlns:a16="http://schemas.microsoft.com/office/drawing/2014/main" val="217445606"/>
                    </a:ext>
                  </a:extLst>
                </a:gridCol>
                <a:gridCol w="2889806">
                  <a:extLst>
                    <a:ext uri="{9D8B030D-6E8A-4147-A177-3AD203B41FA5}">
                      <a16:colId xmlns:a16="http://schemas.microsoft.com/office/drawing/2014/main" val="2206522118"/>
                    </a:ext>
                  </a:extLst>
                </a:gridCol>
                <a:gridCol w="1003573">
                  <a:extLst>
                    <a:ext uri="{9D8B030D-6E8A-4147-A177-3AD203B41FA5}">
                      <a16:colId xmlns:a16="http://schemas.microsoft.com/office/drawing/2014/main" val="2774429044"/>
                    </a:ext>
                  </a:extLst>
                </a:gridCol>
                <a:gridCol w="1269580">
                  <a:extLst>
                    <a:ext uri="{9D8B030D-6E8A-4147-A177-3AD203B41FA5}">
                      <a16:colId xmlns:a16="http://schemas.microsoft.com/office/drawing/2014/main" val="3289923756"/>
                    </a:ext>
                  </a:extLst>
                </a:gridCol>
                <a:gridCol w="1281671">
                  <a:extLst>
                    <a:ext uri="{9D8B030D-6E8A-4147-A177-3AD203B41FA5}">
                      <a16:colId xmlns:a16="http://schemas.microsoft.com/office/drawing/2014/main" val="287724566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Risk ID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L3 WBS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Risk Title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Expiration Date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 -Mitigation Rank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Post Mitigation Rank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671948"/>
                  </a:ext>
                </a:extLst>
              </a:tr>
              <a:tr h="262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T-P.2-022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P.02.04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Cryogenic Sequence Development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8/15/2022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013557"/>
                  </a:ext>
                </a:extLst>
              </a:tr>
              <a:tr h="262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T-P.2-014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P.02.03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2 Cryomodule Delivery Is Late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10/19/2021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722073"/>
                  </a:ext>
                </a:extLst>
              </a:tr>
              <a:tr h="262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T-P.2-015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P.02.03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Tuner Delivery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8/23/2021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960089"/>
                  </a:ext>
                </a:extLst>
              </a:tr>
              <a:tr h="262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T-P.2-028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P.02.06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 of Cryomodules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6/24/2022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091282"/>
                  </a:ext>
                </a:extLst>
              </a:tr>
              <a:tr h="262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T-P.2-025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P.02.05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Components Delivery Is Late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8/15/2022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14139"/>
                  </a:ext>
                </a:extLst>
              </a:tr>
              <a:tr h="262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T-P.2-010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P.02.02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 Cavity Performance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4/1/2021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008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T-P.2-033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P.02.02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Coupler Outer Conductor Copper Plating Failure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2/1/2020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959406"/>
                  </a:ext>
                </a:extLst>
              </a:tr>
              <a:tr h="262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T-P.2-020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P.02.03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 Laboratory Priorities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3/8/2022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21725"/>
                  </a:ext>
                </a:extLst>
              </a:tr>
              <a:tr h="262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T-P.2-045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P.02.02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Outer conductor delivery is late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2/1/2020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785700"/>
                  </a:ext>
                </a:extLst>
              </a:tr>
              <a:tr h="262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T-P.2-016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P.02.03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2 Cryomodule Delivery Is Late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6/16/2022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955400"/>
                  </a:ext>
                </a:extLst>
              </a:tr>
              <a:tr h="262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T-P.2-017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P.02.03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Second delivery of 2 Cryomodules Is Late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12/2/2021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992533"/>
                  </a:ext>
                </a:extLst>
              </a:tr>
              <a:tr h="262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T-P.2-002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P.02.01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Can't Repair Cavity 11b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9/30/2020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273367"/>
                  </a:ext>
                </a:extLst>
              </a:tr>
              <a:tr h="262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T-P.2-003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P.02.03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Helium Vessel Delivery Is Late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3/25/2020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410370"/>
                  </a:ext>
                </a:extLst>
              </a:tr>
              <a:tr h="262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T-P.2-004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P.02.03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Integration of Helium Vessel &amp; Cavity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5/28/2021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62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536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85F4E-C7AF-4E7F-9AC9-0B212C938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52" y="323454"/>
            <a:ext cx="8566696" cy="401552"/>
          </a:xfrm>
        </p:spPr>
        <p:txBody>
          <a:bodyPr>
            <a:no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C879EB-B7B4-4651-8DE5-C9667F446F71}"/>
              </a:ext>
            </a:extLst>
          </p:cNvPr>
          <p:cNvSpPr txBox="1">
            <a:spLocks/>
          </p:cNvSpPr>
          <p:nvPr/>
        </p:nvSpPr>
        <p:spPr>
          <a:xfrm>
            <a:off x="288652" y="1270982"/>
            <a:ext cx="8583357" cy="31731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The division of responsibilities is well understood</a:t>
            </a:r>
          </a:p>
          <a:p>
            <a:r>
              <a:rPr lang="en-US" sz="2200" dirty="0"/>
              <a:t>The partnership between SNS and Jefferson Laboratory is working well</a:t>
            </a:r>
          </a:p>
          <a:p>
            <a:r>
              <a:rPr lang="en-US" sz="2200" dirty="0"/>
              <a:t>The design effort is on schedule is well coordinated with the SNS scope</a:t>
            </a:r>
          </a:p>
          <a:p>
            <a:r>
              <a:rPr lang="en-US" sz="2200" dirty="0"/>
              <a:t>The risks have been identified and entered into the risk registry</a:t>
            </a:r>
          </a:p>
          <a:p>
            <a:r>
              <a:rPr lang="en-US" sz="2200" dirty="0"/>
              <a:t>We are ready to proceed to procurement of PPU Cryomodule components!</a:t>
            </a:r>
          </a:p>
        </p:txBody>
      </p:sp>
    </p:spTree>
    <p:extLst>
      <p:ext uri="{BB962C8B-B14F-4D97-AF65-F5344CB8AC3E}">
        <p14:creationId xmlns:p14="http://schemas.microsoft.com/office/powerpoint/2010/main" val="170156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AB8E3AA6-232F-4EF6-93E7-EC09B37A493D}"/>
              </a:ext>
            </a:extLst>
          </p:cNvPr>
          <p:cNvSpPr/>
          <p:nvPr/>
        </p:nvSpPr>
        <p:spPr>
          <a:xfrm>
            <a:off x="3955544" y="1428710"/>
            <a:ext cx="4930195" cy="303863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0" tIns="68580" rIns="6858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350" dirty="0">
                <a:solidFill>
                  <a:schemeClr val="tx1"/>
                </a:solidFill>
              </a:rPr>
              <a:t>Future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04AFA6F-9E7D-4DFB-824D-0647553A17DA}"/>
              </a:ext>
            </a:extLst>
          </p:cNvPr>
          <p:cNvSpPr/>
          <p:nvPr/>
        </p:nvSpPr>
        <p:spPr>
          <a:xfrm>
            <a:off x="305897" y="1431041"/>
            <a:ext cx="3889866" cy="303863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6858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350" dirty="0">
                <a:solidFill>
                  <a:schemeClr val="tx1"/>
                </a:solidFill>
              </a:rPr>
              <a:t>Today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54" y="312306"/>
            <a:ext cx="8568927" cy="383182"/>
          </a:xfrm>
        </p:spPr>
        <p:txBody>
          <a:bodyPr>
            <a:noAutofit/>
          </a:bodyPr>
          <a:lstStyle/>
          <a:p>
            <a:r>
              <a:rPr lang="en-US" dirty="0"/>
              <a:t>SNS Upgrade Plans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7A86F32-2FED-F94C-ACF7-4F9FB9DA7B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697" y="3008040"/>
            <a:ext cx="2015204" cy="2018257"/>
          </a:xfrm>
          <a:prstGeom prst="rect">
            <a:avLst/>
          </a:prstGeom>
          <a:noFill/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983B055-A187-C149-AE30-BEE35B0FD621}"/>
              </a:ext>
            </a:extLst>
          </p:cNvPr>
          <p:cNvGrpSpPr/>
          <p:nvPr/>
        </p:nvGrpSpPr>
        <p:grpSpPr>
          <a:xfrm>
            <a:off x="4245850" y="3453334"/>
            <a:ext cx="1534853" cy="1824161"/>
            <a:chOff x="6771325" y="2187697"/>
            <a:chExt cx="1597163" cy="20992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9" name="Bent Arrow 38">
              <a:extLst>
                <a:ext uri="{FF2B5EF4-FFF2-40B4-BE49-F238E27FC236}">
                  <a16:creationId xmlns:a16="http://schemas.microsoft.com/office/drawing/2014/main" id="{B13CCD95-D8E7-1145-AABD-46250BCC1E58}"/>
                </a:ext>
              </a:extLst>
            </p:cNvPr>
            <p:cNvSpPr/>
            <p:nvPr/>
          </p:nvSpPr>
          <p:spPr>
            <a:xfrm>
              <a:off x="7420932" y="2828895"/>
              <a:ext cx="947556" cy="1458097"/>
            </a:xfrm>
            <a:prstGeom prst="bentArrow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25717" tIns="25717" rIns="25717" bIns="2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0" name="Up Arrow 39">
              <a:extLst>
                <a:ext uri="{FF2B5EF4-FFF2-40B4-BE49-F238E27FC236}">
                  <a16:creationId xmlns:a16="http://schemas.microsoft.com/office/drawing/2014/main" id="{689DCCC7-2618-EE4A-831F-FD56753B4650}"/>
                </a:ext>
              </a:extLst>
            </p:cNvPr>
            <p:cNvSpPr/>
            <p:nvPr/>
          </p:nvSpPr>
          <p:spPr>
            <a:xfrm>
              <a:off x="6771325" y="2187697"/>
              <a:ext cx="855024" cy="2078181"/>
            </a:xfrm>
            <a:prstGeom prst="upArrow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25717" tIns="25717" rIns="25717" bIns="2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TextBox 15">
            <a:extLst>
              <a:ext uri="{FF2B5EF4-FFF2-40B4-BE49-F238E27FC236}">
                <a16:creationId xmlns:a16="http://schemas.microsoft.com/office/drawing/2014/main" id="{79CAB37D-6651-5148-8B5C-29E179AF7F3D}"/>
              </a:ext>
            </a:extLst>
          </p:cNvPr>
          <p:cNvSpPr txBox="1"/>
          <p:nvPr/>
        </p:nvSpPr>
        <p:spPr>
          <a:xfrm rot="16200000">
            <a:off x="4315555" y="4590966"/>
            <a:ext cx="1352197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050" dirty="0">
                <a:latin typeface="+mn-lt"/>
              </a:rPr>
              <a:t>0.8 MW</a:t>
            </a: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83942364-0E8B-0846-8AB6-95A14CD86675}"/>
              </a:ext>
            </a:extLst>
          </p:cNvPr>
          <p:cNvSpPr txBox="1"/>
          <p:nvPr/>
        </p:nvSpPr>
        <p:spPr>
          <a:xfrm rot="16200000">
            <a:off x="3979483" y="4590966"/>
            <a:ext cx="1385349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050" dirty="0">
                <a:latin typeface="+mn-lt"/>
              </a:rPr>
              <a:t>2 MW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67A645-DEC7-8145-896D-D07114F87F8C}"/>
              </a:ext>
            </a:extLst>
          </p:cNvPr>
          <p:cNvSpPr/>
          <p:nvPr/>
        </p:nvSpPr>
        <p:spPr>
          <a:xfrm>
            <a:off x="4195762" y="5172866"/>
            <a:ext cx="1271060" cy="3544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4281" tIns="34281" rIns="34281" bIns="342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050" dirty="0">
                <a:solidFill>
                  <a:srgbClr val="0070C0"/>
                </a:solidFill>
              </a:rPr>
              <a:t>After PPU Upgrade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542834-2FBB-E743-B8FC-2DDBE202B258}"/>
              </a:ext>
            </a:extLst>
          </p:cNvPr>
          <p:cNvGrpSpPr/>
          <p:nvPr/>
        </p:nvGrpSpPr>
        <p:grpSpPr>
          <a:xfrm>
            <a:off x="1245970" y="3526954"/>
            <a:ext cx="539526" cy="1683118"/>
            <a:chOff x="513902" y="2541280"/>
            <a:chExt cx="583870" cy="213636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Up Arrow 20">
              <a:extLst>
                <a:ext uri="{FF2B5EF4-FFF2-40B4-BE49-F238E27FC236}">
                  <a16:creationId xmlns:a16="http://schemas.microsoft.com/office/drawing/2014/main" id="{0E234126-46A7-8E41-A9C9-A0F4A08F85C7}"/>
                </a:ext>
              </a:extLst>
            </p:cNvPr>
            <p:cNvSpPr/>
            <p:nvPr/>
          </p:nvSpPr>
          <p:spPr>
            <a:xfrm>
              <a:off x="513902" y="2541280"/>
              <a:ext cx="583870" cy="2078181"/>
            </a:xfrm>
            <a:prstGeom prst="upArrow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25717" tIns="25717" rIns="25717" bIns="2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4DACF67C-1CA9-174B-B773-7E459A2EE9E3}"/>
                </a:ext>
              </a:extLst>
            </p:cNvPr>
            <p:cNvSpPr txBox="1"/>
            <p:nvPr/>
          </p:nvSpPr>
          <p:spPr>
            <a:xfrm rot="16200000">
              <a:off x="-77543" y="3670687"/>
              <a:ext cx="1756614" cy="2572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050" dirty="0">
                  <a:latin typeface="+mn-lt"/>
                </a:rPr>
                <a:t>1.4 MW</a:t>
              </a:r>
            </a:p>
          </p:txBody>
        </p:sp>
      </p:grpSp>
      <p:sp>
        <p:nvSpPr>
          <p:cNvPr id="20" name="TextBox 7">
            <a:extLst>
              <a:ext uri="{FF2B5EF4-FFF2-40B4-BE49-F238E27FC236}">
                <a16:creationId xmlns:a16="http://schemas.microsoft.com/office/drawing/2014/main" id="{359C495B-B4FB-574D-BF4F-E06CB4E3CDC2}"/>
              </a:ext>
            </a:extLst>
          </p:cNvPr>
          <p:cNvSpPr txBox="1"/>
          <p:nvPr/>
        </p:nvSpPr>
        <p:spPr>
          <a:xfrm>
            <a:off x="2393107" y="2176389"/>
            <a:ext cx="1458011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1200" dirty="0">
                <a:latin typeface="+mn-lt"/>
              </a:rPr>
              <a:t>First Target Station</a:t>
            </a:r>
          </a:p>
          <a:p>
            <a:pPr marL="128584" indent="-128584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24 instrument positions</a:t>
            </a:r>
          </a:p>
          <a:p>
            <a:pPr marL="128584" indent="-128584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19 instruments built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764922-B727-B148-8D67-BAE24AAD9BA7}"/>
              </a:ext>
            </a:extLst>
          </p:cNvPr>
          <p:cNvSpPr/>
          <p:nvPr/>
        </p:nvSpPr>
        <p:spPr>
          <a:xfrm>
            <a:off x="883102" y="5175075"/>
            <a:ext cx="1255889" cy="3522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4281" tIns="34281" rIns="34281" bIns="342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Accelerator today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17DDB8-8177-0D46-BBEA-CD3F83EB18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111" y="1890511"/>
            <a:ext cx="2150631" cy="168311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FB361C2-EA96-A445-98DD-CF4B4E2303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648" y="2033312"/>
            <a:ext cx="2150631" cy="1683117"/>
          </a:xfrm>
          <a:prstGeom prst="rect">
            <a:avLst/>
          </a:prstGeom>
        </p:spPr>
      </p:pic>
      <p:sp>
        <p:nvSpPr>
          <p:cNvPr id="42" name="TextBox 7">
            <a:extLst>
              <a:ext uri="{FF2B5EF4-FFF2-40B4-BE49-F238E27FC236}">
                <a16:creationId xmlns:a16="http://schemas.microsoft.com/office/drawing/2014/main" id="{9DBBC658-0D82-4BD9-8CD2-15CFCA244F44}"/>
              </a:ext>
            </a:extLst>
          </p:cNvPr>
          <p:cNvSpPr txBox="1"/>
          <p:nvPr/>
        </p:nvSpPr>
        <p:spPr>
          <a:xfrm>
            <a:off x="6210600" y="2176389"/>
            <a:ext cx="2054642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1200" dirty="0">
                <a:latin typeface="+mn-lt"/>
              </a:rPr>
              <a:t>First Target Station</a:t>
            </a:r>
          </a:p>
          <a:p>
            <a:pPr marL="128584" indent="-128584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24 instrument positions</a:t>
            </a:r>
          </a:p>
          <a:p>
            <a:pPr marL="128584" indent="-128584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21 instruments built</a:t>
            </a:r>
          </a:p>
        </p:txBody>
      </p:sp>
      <p:sp>
        <p:nvSpPr>
          <p:cNvPr id="43" name="TextBox 7">
            <a:extLst>
              <a:ext uri="{FF2B5EF4-FFF2-40B4-BE49-F238E27FC236}">
                <a16:creationId xmlns:a16="http://schemas.microsoft.com/office/drawing/2014/main" id="{95E7A23E-6257-483A-ABB6-7062A9E18450}"/>
              </a:ext>
            </a:extLst>
          </p:cNvPr>
          <p:cNvSpPr txBox="1"/>
          <p:nvPr/>
        </p:nvSpPr>
        <p:spPr>
          <a:xfrm>
            <a:off x="7237920" y="4167903"/>
            <a:ext cx="1674699" cy="88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1200" dirty="0">
                <a:latin typeface="+mn-lt"/>
              </a:rPr>
              <a:t>Second Target Station</a:t>
            </a:r>
          </a:p>
          <a:p>
            <a:pPr marL="128584" indent="-128584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22 instrument positions</a:t>
            </a:r>
          </a:p>
          <a:p>
            <a:pPr marL="128584" indent="-128584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8 initial instruments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B2DF42-3D7B-4ED3-9ED0-CAE06A78E113}"/>
              </a:ext>
            </a:extLst>
          </p:cNvPr>
          <p:cNvCxnSpPr/>
          <p:nvPr/>
        </p:nvCxnSpPr>
        <p:spPr>
          <a:xfrm>
            <a:off x="4036219" y="1800477"/>
            <a:ext cx="0" cy="3843338"/>
          </a:xfrm>
          <a:prstGeom prst="line">
            <a:avLst/>
          </a:prstGeom>
          <a:ln w="38100" cap="rnd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74F84F1E-7227-E940-8D25-D76CE4E98125}"/>
              </a:ext>
            </a:extLst>
          </p:cNvPr>
          <p:cNvSpPr/>
          <p:nvPr/>
        </p:nvSpPr>
        <p:spPr>
          <a:xfrm>
            <a:off x="5914276" y="3072508"/>
            <a:ext cx="3103834" cy="245477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9EB88CFE-D4A2-6B4B-8B1B-44429C6CCD7D}"/>
              </a:ext>
            </a:extLst>
          </p:cNvPr>
          <p:cNvSpPr txBox="1"/>
          <p:nvPr/>
        </p:nvSpPr>
        <p:spPr>
          <a:xfrm>
            <a:off x="7494413" y="3583662"/>
            <a:ext cx="11974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0070C0"/>
                </a:solidFill>
              </a:rPr>
              <a:t>After STS Upgrade</a:t>
            </a:r>
          </a:p>
        </p:txBody>
      </p:sp>
    </p:spTree>
    <p:extLst>
      <p:ext uri="{BB962C8B-B14F-4D97-AF65-F5344CB8AC3E}">
        <p14:creationId xmlns:p14="http://schemas.microsoft.com/office/powerpoint/2010/main" val="56199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4">
            <a:extLst>
              <a:ext uri="{FF2B5EF4-FFF2-40B4-BE49-F238E27FC236}">
                <a16:creationId xmlns:a16="http://schemas.microsoft.com/office/drawing/2014/main" id="{99F8B1AD-9FBD-433F-932E-0F15A1AFB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77" y="277338"/>
            <a:ext cx="8566696" cy="401648"/>
          </a:xfrm>
        </p:spPr>
        <p:txBody>
          <a:bodyPr>
            <a:noAutofit/>
          </a:bodyPr>
          <a:lstStyle/>
          <a:p>
            <a:r>
              <a:rPr lang="en-US" dirty="0"/>
              <a:t>PPU Project Progress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F9797412-FB5A-499B-BDAF-97401BC7DC48}"/>
              </a:ext>
            </a:extLst>
          </p:cNvPr>
          <p:cNvSpPr txBox="1">
            <a:spLocks/>
          </p:cNvSpPr>
          <p:nvPr/>
        </p:nvSpPr>
        <p:spPr>
          <a:xfrm>
            <a:off x="502919" y="5036274"/>
            <a:ext cx="8265004" cy="4928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entury Gothic" panose="020B0502020202020204" pitchFamily="34" charset="0"/>
              </a:rPr>
              <a:t>PPU CD-path tailored to available resources + ready technologies</a:t>
            </a:r>
          </a:p>
          <a:p>
            <a:pPr lvl="1"/>
            <a:r>
              <a:rPr lang="en-US" sz="1800" dirty="0">
                <a:latin typeface="Century Gothic" panose="020B0502020202020204" pitchFamily="34" charset="0"/>
              </a:rPr>
              <a:t>CD-3A:  $10.5M for superconducting RF cavities</a:t>
            </a:r>
          </a:p>
          <a:p>
            <a:pPr lvl="1"/>
            <a:r>
              <a:rPr lang="en-US" sz="1800" dirty="0">
                <a:latin typeface="Century Gothic" panose="020B0502020202020204" pitchFamily="34" charset="0"/>
              </a:rPr>
              <a:t>CD-3B: ~$52M for superconducting cryomodules, supporting RF and klystron gallery buildout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802EDF-9F10-40D8-B62C-0059DED04C75}"/>
              </a:ext>
            </a:extLst>
          </p:cNvPr>
          <p:cNvGrpSpPr/>
          <p:nvPr/>
        </p:nvGrpSpPr>
        <p:grpSpPr>
          <a:xfrm>
            <a:off x="571207" y="1844274"/>
            <a:ext cx="8430145" cy="2856335"/>
            <a:chOff x="438224" y="1344400"/>
            <a:chExt cx="11240193" cy="3808446"/>
          </a:xfrm>
        </p:grpSpPr>
        <p:sp>
          <p:nvSpPr>
            <p:cNvPr id="31" name="Right Arrow 1">
              <a:extLst>
                <a:ext uri="{FF2B5EF4-FFF2-40B4-BE49-F238E27FC236}">
                  <a16:creationId xmlns:a16="http://schemas.microsoft.com/office/drawing/2014/main" id="{159BC762-04A5-4B88-B5F5-8F6ACCA5A75C}"/>
                </a:ext>
              </a:extLst>
            </p:cNvPr>
            <p:cNvSpPr/>
            <p:nvPr/>
          </p:nvSpPr>
          <p:spPr>
            <a:xfrm>
              <a:off x="610324" y="2087635"/>
              <a:ext cx="11068093" cy="2031471"/>
            </a:xfrm>
            <a:prstGeom prst="rightArrow">
              <a:avLst>
                <a:gd name="adj1" fmla="val 5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350" dirty="0">
                <a:solidFill>
                  <a:schemeClr val="tx1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E807CC1-8EB6-4BE3-AA61-CCCC4071653D}"/>
                </a:ext>
              </a:extLst>
            </p:cNvPr>
            <p:cNvGrpSpPr/>
            <p:nvPr/>
          </p:nvGrpSpPr>
          <p:grpSpPr>
            <a:xfrm>
              <a:off x="438224" y="1378733"/>
              <a:ext cx="1229018" cy="1223204"/>
              <a:chOff x="171173" y="1029245"/>
              <a:chExt cx="937036" cy="821097"/>
            </a:xfrm>
          </p:grpSpPr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1165A6D2-823B-4F9D-B531-CF3407417A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6110" y="1511152"/>
                <a:ext cx="0" cy="33919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794440-DFA4-4244-B9C0-49147266C33A}"/>
                  </a:ext>
                </a:extLst>
              </p:cNvPr>
              <p:cNvSpPr txBox="1"/>
              <p:nvPr/>
            </p:nvSpPr>
            <p:spPr>
              <a:xfrm>
                <a:off x="171173" y="1029245"/>
                <a:ext cx="937036" cy="380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/>
                  <a:t>OPA CD-1 review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38BBA6C-69DC-428A-A890-DD65E6E874B4}"/>
                </a:ext>
              </a:extLst>
            </p:cNvPr>
            <p:cNvGrpSpPr/>
            <p:nvPr/>
          </p:nvGrpSpPr>
          <p:grpSpPr>
            <a:xfrm>
              <a:off x="4560923" y="1344400"/>
              <a:ext cx="1097452" cy="1257044"/>
              <a:chOff x="-2083486" y="969472"/>
              <a:chExt cx="836726" cy="843813"/>
            </a:xfrm>
          </p:grpSpPr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B2B02F6C-C612-48C6-8E5E-E177821A2A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665123" y="1474426"/>
                <a:ext cx="0" cy="338859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5E6515B-8546-4507-8155-8CB06A6798B5}"/>
                  </a:ext>
                </a:extLst>
              </p:cNvPr>
              <p:cNvSpPr txBox="1"/>
              <p:nvPr/>
            </p:nvSpPr>
            <p:spPr>
              <a:xfrm>
                <a:off x="-2083486" y="969472"/>
                <a:ext cx="836726" cy="380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/>
                  <a:t>CD-1 approved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17B11E4-8134-45AD-9C7D-3103E6032BCD}"/>
                </a:ext>
              </a:extLst>
            </p:cNvPr>
            <p:cNvGrpSpPr/>
            <p:nvPr/>
          </p:nvGrpSpPr>
          <p:grpSpPr>
            <a:xfrm>
              <a:off x="3316830" y="3976293"/>
              <a:ext cx="1655838" cy="1122979"/>
              <a:chOff x="-2587180" y="2626104"/>
              <a:chExt cx="1262455" cy="753819"/>
            </a:xfrm>
          </p:grpSpPr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EAD7F8A2-C9DC-4768-AAF8-1B698255AA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492680" y="2626104"/>
                <a:ext cx="0" cy="34647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5279397-1B11-449A-863B-6B749A6A5597}"/>
                  </a:ext>
                </a:extLst>
              </p:cNvPr>
              <p:cNvSpPr txBox="1"/>
              <p:nvPr/>
            </p:nvSpPr>
            <p:spPr>
              <a:xfrm>
                <a:off x="-2587180" y="2999778"/>
                <a:ext cx="1262455" cy="380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/>
                  <a:t>$36M line item FY18 approved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347BEE1-BD2B-4FBB-B72B-ACDBC73D86C2}"/>
                </a:ext>
              </a:extLst>
            </p:cNvPr>
            <p:cNvSpPr txBox="1"/>
            <p:nvPr/>
          </p:nvSpPr>
          <p:spPr>
            <a:xfrm>
              <a:off x="4968120" y="4573353"/>
              <a:ext cx="1655839" cy="56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SCL partner selected (</a:t>
              </a:r>
              <a:r>
                <a:rPr lang="en-US" sz="1200" dirty="0" err="1"/>
                <a:t>JLab</a:t>
              </a:r>
              <a:r>
                <a:rPr lang="en-US" sz="1200" dirty="0"/>
                <a:t>)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5438105-FB90-402D-892A-118D977C55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3828" y="3950159"/>
              <a:ext cx="0" cy="55883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0BD9397-9D98-4DA6-863B-1744446D7BBF}"/>
                </a:ext>
              </a:extLst>
            </p:cNvPr>
            <p:cNvCxnSpPr>
              <a:cxnSpLocks/>
            </p:cNvCxnSpPr>
            <p:nvPr/>
          </p:nvCxnSpPr>
          <p:spPr>
            <a:xfrm>
              <a:off x="858978" y="3449663"/>
              <a:ext cx="2101392" cy="9307"/>
            </a:xfrm>
            <a:prstGeom prst="straightConnector1">
              <a:avLst/>
            </a:prstGeom>
            <a:ln w="22225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C6C35A9-3ABD-48E5-A39D-725B2B876AB5}"/>
                </a:ext>
              </a:extLst>
            </p:cNvPr>
            <p:cNvSpPr txBox="1"/>
            <p:nvPr/>
          </p:nvSpPr>
          <p:spPr>
            <a:xfrm>
              <a:off x="647276" y="2850358"/>
              <a:ext cx="2157396" cy="51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50" dirty="0"/>
                <a:t>Address target recommendations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5088555-2871-4759-800F-85C7717A72B7}"/>
                </a:ext>
              </a:extLst>
            </p:cNvPr>
            <p:cNvCxnSpPr>
              <a:cxnSpLocks/>
            </p:cNvCxnSpPr>
            <p:nvPr/>
          </p:nvCxnSpPr>
          <p:spPr>
            <a:xfrm>
              <a:off x="3236449" y="3473838"/>
              <a:ext cx="853438" cy="0"/>
            </a:xfrm>
            <a:prstGeom prst="straightConnector1">
              <a:avLst/>
            </a:prstGeom>
            <a:ln w="22225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4ACD5C0-CDE7-454F-BC85-570DAF3407A2}"/>
                </a:ext>
              </a:extLst>
            </p:cNvPr>
            <p:cNvSpPr txBox="1"/>
            <p:nvPr/>
          </p:nvSpPr>
          <p:spPr>
            <a:xfrm>
              <a:off x="2931536" y="2807456"/>
              <a:ext cx="1343592" cy="51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50" dirty="0"/>
                <a:t>Initial target gas injection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B2610641-4755-46B1-86C5-4BCE5309A6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8881" y="3441984"/>
              <a:ext cx="1419513" cy="12332"/>
            </a:xfrm>
            <a:prstGeom prst="straightConnector1">
              <a:avLst/>
            </a:prstGeom>
            <a:ln w="22225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2268658-2ED9-42E5-B11E-C9E7E5F2C2E8}"/>
                </a:ext>
              </a:extLst>
            </p:cNvPr>
            <p:cNvSpPr txBox="1"/>
            <p:nvPr/>
          </p:nvSpPr>
          <p:spPr>
            <a:xfrm>
              <a:off x="7503569" y="3056162"/>
              <a:ext cx="2460639" cy="317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50" dirty="0"/>
                <a:t>CD-3B preparation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51CD282-1358-4183-B51D-BF49B9C92164}"/>
                </a:ext>
              </a:extLst>
            </p:cNvPr>
            <p:cNvGrpSpPr/>
            <p:nvPr/>
          </p:nvGrpSpPr>
          <p:grpSpPr>
            <a:xfrm>
              <a:off x="5733622" y="1401218"/>
              <a:ext cx="1370753" cy="1199791"/>
              <a:chOff x="5733622" y="1401218"/>
              <a:chExt cx="1370753" cy="1199791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DE157EE-E249-4118-8A0D-2B11EF095587}"/>
                  </a:ext>
                </a:extLst>
              </p:cNvPr>
              <p:cNvSpPr txBox="1"/>
              <p:nvPr/>
            </p:nvSpPr>
            <p:spPr>
              <a:xfrm>
                <a:off x="5733622" y="1401218"/>
                <a:ext cx="1370753" cy="56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/>
                  <a:t>OPA CD-3A review</a:t>
                </a:r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5C657248-D6BC-4C5D-9240-F8F45771F5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59062" y="2095711"/>
                <a:ext cx="0" cy="50529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91F3890-414C-45E4-B9AA-6B962C112EEB}"/>
                </a:ext>
              </a:extLst>
            </p:cNvPr>
            <p:cNvSpPr txBox="1"/>
            <p:nvPr/>
          </p:nvSpPr>
          <p:spPr>
            <a:xfrm>
              <a:off x="6768216" y="4586537"/>
              <a:ext cx="1734895" cy="56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$60M line item FY19 approved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EAB726F-E6D7-4E91-AA7E-37D6C69015EA}"/>
                </a:ext>
              </a:extLst>
            </p:cNvPr>
            <p:cNvGrpSpPr/>
            <p:nvPr/>
          </p:nvGrpSpPr>
          <p:grpSpPr>
            <a:xfrm>
              <a:off x="7086938" y="1434357"/>
              <a:ext cx="1097452" cy="1178246"/>
              <a:chOff x="-1837145" y="1048877"/>
              <a:chExt cx="836726" cy="790918"/>
            </a:xfrm>
          </p:grpSpPr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1CBAAD02-7042-4F5D-A5F0-1B303AB717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658574" y="1489222"/>
                <a:ext cx="0" cy="350573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2632AD-87B7-4981-B031-EB0CA44185A8}"/>
                  </a:ext>
                </a:extLst>
              </p:cNvPr>
              <p:cNvSpPr txBox="1"/>
              <p:nvPr/>
            </p:nvSpPr>
            <p:spPr>
              <a:xfrm>
                <a:off x="-1837145" y="1048877"/>
                <a:ext cx="836726" cy="380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/>
                  <a:t>CD-3A approved</a:t>
                </a: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800436-CA2B-4654-94FD-1CA338079C8B}"/>
                </a:ext>
              </a:extLst>
            </p:cNvPr>
            <p:cNvSpPr txBox="1"/>
            <p:nvPr/>
          </p:nvSpPr>
          <p:spPr>
            <a:xfrm>
              <a:off x="5026751" y="3115820"/>
              <a:ext cx="1784687" cy="317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50" dirty="0"/>
                <a:t>CD-3A preparation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C167413-0231-4F25-BC77-49E99B7615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65785" y="2927486"/>
              <a:ext cx="5351573" cy="20664"/>
            </a:xfrm>
            <a:prstGeom prst="straightConnector1">
              <a:avLst/>
            </a:prstGeom>
            <a:ln w="22225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C3E5DA3-6F03-4261-80A0-F7F313353029}"/>
                </a:ext>
              </a:extLst>
            </p:cNvPr>
            <p:cNvGrpSpPr/>
            <p:nvPr/>
          </p:nvGrpSpPr>
          <p:grpSpPr>
            <a:xfrm>
              <a:off x="610324" y="3632340"/>
              <a:ext cx="9998247" cy="643266"/>
              <a:chOff x="610324" y="3632340"/>
              <a:chExt cx="9998247" cy="64326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29B4F0C-24F3-42D4-8CAA-73C247D59E00}"/>
                  </a:ext>
                </a:extLst>
              </p:cNvPr>
              <p:cNvSpPr txBox="1"/>
              <p:nvPr/>
            </p:nvSpPr>
            <p:spPr>
              <a:xfrm>
                <a:off x="610324" y="3641344"/>
                <a:ext cx="722444" cy="596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</a:pPr>
                <a:r>
                  <a:rPr lang="en-US" sz="900" b="1" dirty="0"/>
                  <a:t>May</a:t>
                </a:r>
              </a:p>
              <a:p>
                <a:pPr algn="ctr">
                  <a:lnSpc>
                    <a:spcPct val="90000"/>
                  </a:lnSpc>
                  <a:spcBef>
                    <a:spcPts val="450"/>
                  </a:spcBef>
                </a:pPr>
                <a:r>
                  <a:rPr lang="en-US" sz="1050" b="1" dirty="0"/>
                  <a:t> </a:t>
                </a:r>
                <a:r>
                  <a:rPr lang="en-US" sz="1200" b="1" dirty="0"/>
                  <a:t>2017</a:t>
                </a:r>
                <a:endParaRPr lang="en-US" sz="1050" b="1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186DCD7-9378-4074-8295-53D9DC0B8FED}"/>
                  </a:ext>
                </a:extLst>
              </p:cNvPr>
              <p:cNvSpPr txBox="1"/>
              <p:nvPr/>
            </p:nvSpPr>
            <p:spPr>
              <a:xfrm>
                <a:off x="1486779" y="3632340"/>
                <a:ext cx="722444" cy="289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900" b="1" dirty="0"/>
                  <a:t>July</a:t>
                </a:r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F5560F7D-F6DD-487D-9E30-C3CE7FC25DDF}"/>
                  </a:ext>
                </a:extLst>
              </p:cNvPr>
              <p:cNvGrpSpPr/>
              <p:nvPr/>
            </p:nvGrpSpPr>
            <p:grpSpPr>
              <a:xfrm>
                <a:off x="2079115" y="3647498"/>
                <a:ext cx="4793178" cy="626194"/>
                <a:chOff x="1736956" y="3622289"/>
                <a:chExt cx="3591148" cy="626194"/>
              </a:xfrm>
            </p:grpSpPr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CAB0FE0-EDD6-4929-98AC-971B520F8699}"/>
                    </a:ext>
                  </a:extLst>
                </p:cNvPr>
                <p:cNvSpPr txBox="1"/>
                <p:nvPr/>
              </p:nvSpPr>
              <p:spPr>
                <a:xfrm>
                  <a:off x="1736956" y="3622289"/>
                  <a:ext cx="722444" cy="2893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900" b="1" dirty="0"/>
                    <a:t>Sept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5A4D552E-82FA-4AF0-B013-7D28AB54B848}"/>
                    </a:ext>
                  </a:extLst>
                </p:cNvPr>
                <p:cNvSpPr txBox="1"/>
                <p:nvPr/>
              </p:nvSpPr>
              <p:spPr>
                <a:xfrm>
                  <a:off x="2311014" y="3652953"/>
                  <a:ext cx="722444" cy="2893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900" b="1" dirty="0"/>
                    <a:t>Nov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6C927EA0-0EC0-4B4C-8478-80D4CBD42211}"/>
                    </a:ext>
                  </a:extLst>
                </p:cNvPr>
                <p:cNvSpPr txBox="1"/>
                <p:nvPr/>
              </p:nvSpPr>
              <p:spPr>
                <a:xfrm>
                  <a:off x="2812488" y="3652082"/>
                  <a:ext cx="722444" cy="5964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</a:pPr>
                  <a:r>
                    <a:rPr lang="en-US" sz="900" b="1" dirty="0"/>
                    <a:t>Jan</a:t>
                  </a:r>
                </a:p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</a:pPr>
                  <a:r>
                    <a:rPr lang="en-US" sz="1200" b="1" dirty="0"/>
                    <a:t>2018</a:t>
                  </a:r>
                  <a:endParaRPr lang="en-US" sz="1050" b="1" dirty="0"/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F7FFB04-9785-462A-B842-E6B1712EF4FE}"/>
                    </a:ext>
                  </a:extLst>
                </p:cNvPr>
                <p:cNvSpPr txBox="1"/>
                <p:nvPr/>
              </p:nvSpPr>
              <p:spPr>
                <a:xfrm>
                  <a:off x="3424289" y="3652953"/>
                  <a:ext cx="722444" cy="2893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900" b="1" dirty="0"/>
                    <a:t>Mar</a:t>
                  </a: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8A2C629A-C411-4418-A11F-466A317DCAC9}"/>
                    </a:ext>
                  </a:extLst>
                </p:cNvPr>
                <p:cNvSpPr txBox="1"/>
                <p:nvPr/>
              </p:nvSpPr>
              <p:spPr>
                <a:xfrm>
                  <a:off x="4110739" y="3652953"/>
                  <a:ext cx="722445" cy="2893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900" b="1" dirty="0"/>
                    <a:t>May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FA8B54C3-64E0-4C5B-BC96-59189D84ED50}"/>
                    </a:ext>
                  </a:extLst>
                </p:cNvPr>
                <p:cNvSpPr txBox="1"/>
                <p:nvPr/>
              </p:nvSpPr>
              <p:spPr>
                <a:xfrm>
                  <a:off x="4605659" y="3666418"/>
                  <a:ext cx="722445" cy="2893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900" b="1" dirty="0"/>
                    <a:t>July</a:t>
                  </a: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1A45E808-134A-4250-B941-94AA72674AA9}"/>
                  </a:ext>
                </a:extLst>
              </p:cNvPr>
              <p:cNvGrpSpPr/>
              <p:nvPr/>
            </p:nvGrpSpPr>
            <p:grpSpPr>
              <a:xfrm>
                <a:off x="6535935" y="3679204"/>
                <a:ext cx="4072636" cy="596402"/>
                <a:chOff x="1781881" y="3652082"/>
                <a:chExt cx="3051303" cy="596402"/>
              </a:xfrm>
            </p:grpSpPr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2FA111EB-3D75-4B91-8F86-3D270D5ED36B}"/>
                    </a:ext>
                  </a:extLst>
                </p:cNvPr>
                <p:cNvSpPr txBox="1"/>
                <p:nvPr/>
              </p:nvSpPr>
              <p:spPr>
                <a:xfrm>
                  <a:off x="1781881" y="3668843"/>
                  <a:ext cx="722444" cy="2893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900" b="1" dirty="0"/>
                    <a:t>Sept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AC4F2E8-C099-4263-8772-C98DC8844400}"/>
                    </a:ext>
                  </a:extLst>
                </p:cNvPr>
                <p:cNvSpPr txBox="1"/>
                <p:nvPr/>
              </p:nvSpPr>
              <p:spPr>
                <a:xfrm>
                  <a:off x="2311014" y="3652953"/>
                  <a:ext cx="722444" cy="2893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900" b="1" dirty="0"/>
                    <a:t>Nov</a:t>
                  </a: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B43A983E-8639-436B-B09F-0E9A5A7A0D6F}"/>
                    </a:ext>
                  </a:extLst>
                </p:cNvPr>
                <p:cNvSpPr txBox="1"/>
                <p:nvPr/>
              </p:nvSpPr>
              <p:spPr>
                <a:xfrm>
                  <a:off x="2812488" y="3652082"/>
                  <a:ext cx="722444" cy="5964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</a:pPr>
                  <a:r>
                    <a:rPr lang="en-US" sz="900" b="1" dirty="0"/>
                    <a:t>Jan</a:t>
                  </a:r>
                </a:p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</a:pPr>
                  <a:r>
                    <a:rPr lang="en-US" sz="1200" b="1" dirty="0"/>
                    <a:t>2019</a:t>
                  </a:r>
                  <a:endParaRPr lang="en-US" sz="1050" b="1" dirty="0"/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C84E5D1E-06DF-4B32-9F10-411E47928765}"/>
                    </a:ext>
                  </a:extLst>
                </p:cNvPr>
                <p:cNvSpPr txBox="1"/>
                <p:nvPr/>
              </p:nvSpPr>
              <p:spPr>
                <a:xfrm>
                  <a:off x="3484983" y="3652953"/>
                  <a:ext cx="722444" cy="2893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900" b="1" dirty="0"/>
                    <a:t>Mar</a:t>
                  </a: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2A11EAE-0531-4D86-9ACE-3754A8ED617B}"/>
                    </a:ext>
                  </a:extLst>
                </p:cNvPr>
                <p:cNvSpPr txBox="1"/>
                <p:nvPr/>
              </p:nvSpPr>
              <p:spPr>
                <a:xfrm>
                  <a:off x="4110739" y="3652953"/>
                  <a:ext cx="722445" cy="2893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900" b="1" dirty="0"/>
                    <a:t>May</a:t>
                  </a:r>
                </a:p>
              </p:txBody>
            </p:sp>
          </p:grp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32AED14-C441-4525-BCA7-628A53BF2A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1152" y="3950159"/>
              <a:ext cx="0" cy="55863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2EA8A17-949C-4922-AE8E-2708067310ED}"/>
                </a:ext>
              </a:extLst>
            </p:cNvPr>
            <p:cNvGrpSpPr/>
            <p:nvPr/>
          </p:nvGrpSpPr>
          <p:grpSpPr>
            <a:xfrm>
              <a:off x="9692806" y="1537857"/>
              <a:ext cx="1315837" cy="1057789"/>
              <a:chOff x="5839102" y="1577350"/>
              <a:chExt cx="1315837" cy="1057789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CD5DB48-6513-4727-83FE-5202A395F3D1}"/>
                  </a:ext>
                </a:extLst>
              </p:cNvPr>
              <p:cNvSpPr txBox="1"/>
              <p:nvPr/>
            </p:nvSpPr>
            <p:spPr>
              <a:xfrm>
                <a:off x="5839102" y="1577350"/>
                <a:ext cx="1315837" cy="56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/>
                  <a:t>OPA CD-3B review</a:t>
                </a:r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9A63198F-04AE-46DB-95B8-70E32C9E3C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72214" y="2129841"/>
                <a:ext cx="0" cy="50529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A43B13D1-B05C-4D8E-BC83-1B6C12057192}"/>
              </a:ext>
            </a:extLst>
          </p:cNvPr>
          <p:cNvSpPr txBox="1"/>
          <p:nvPr/>
        </p:nvSpPr>
        <p:spPr>
          <a:xfrm>
            <a:off x="3965741" y="2834229"/>
            <a:ext cx="1338515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50" dirty="0"/>
              <a:t>CD-2 preparation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9C329B2-286E-4151-BE4A-EC356666A692}"/>
              </a:ext>
            </a:extLst>
          </p:cNvPr>
          <p:cNvCxnSpPr>
            <a:cxnSpLocks/>
          </p:cNvCxnSpPr>
          <p:nvPr/>
        </p:nvCxnSpPr>
        <p:spPr>
          <a:xfrm flipV="1">
            <a:off x="5926735" y="3413751"/>
            <a:ext cx="2203823" cy="3712"/>
          </a:xfrm>
          <a:prstGeom prst="straightConnector1">
            <a:avLst/>
          </a:prstGeom>
          <a:ln w="22225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53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4">
            <a:extLst>
              <a:ext uri="{FF2B5EF4-FFF2-40B4-BE49-F238E27FC236}">
                <a16:creationId xmlns:a16="http://schemas.microsoft.com/office/drawing/2014/main" id="{99F8B1AD-9FBD-433F-932E-0F15A1AFB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77" y="277338"/>
            <a:ext cx="8566696" cy="401648"/>
          </a:xfrm>
        </p:spPr>
        <p:txBody>
          <a:bodyPr>
            <a:noAutofit/>
          </a:bodyPr>
          <a:lstStyle/>
          <a:p>
            <a:r>
              <a:rPr lang="en-US" dirty="0"/>
              <a:t>PPU Early Power Ramp Up Proposal</a:t>
            </a:r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9A89271F-B0D8-4558-924E-AE2D5E3DB92F}"/>
              </a:ext>
            </a:extLst>
          </p:cNvPr>
          <p:cNvSpPr txBox="1">
            <a:spLocks/>
          </p:cNvSpPr>
          <p:nvPr/>
        </p:nvSpPr>
        <p:spPr>
          <a:xfrm>
            <a:off x="1663906" y="1086055"/>
            <a:ext cx="6689693" cy="6636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>
                <a:latin typeface="+mn-lt"/>
              </a:rPr>
              <a:t>Provides higher beam power to users sooner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+mn-lt"/>
              </a:rPr>
              <a:t>CD-3B is needed to meet this schedule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195535E-B6A3-471B-920C-16D9C3BA8414}"/>
              </a:ext>
            </a:extLst>
          </p:cNvPr>
          <p:cNvGrpSpPr/>
          <p:nvPr/>
        </p:nvGrpSpPr>
        <p:grpSpPr>
          <a:xfrm>
            <a:off x="457201" y="1848055"/>
            <a:ext cx="8365872" cy="4811825"/>
            <a:chOff x="1273880" y="1167244"/>
            <a:chExt cx="9494075" cy="4957213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8699C76-5377-4332-A637-0F91A5C1B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7505" y="1371624"/>
              <a:ext cx="8425534" cy="4622950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C116E2B-AE28-44D5-9E58-2E69C98A2AC0}"/>
                </a:ext>
              </a:extLst>
            </p:cNvPr>
            <p:cNvSpPr/>
            <p:nvPr/>
          </p:nvSpPr>
          <p:spPr>
            <a:xfrm>
              <a:off x="2457974" y="3167612"/>
              <a:ext cx="416924" cy="2353489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3810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26D549E-06C0-4343-9A17-28AB2E5EE58A}"/>
                </a:ext>
              </a:extLst>
            </p:cNvPr>
            <p:cNvSpPr/>
            <p:nvPr/>
          </p:nvSpPr>
          <p:spPr>
            <a:xfrm>
              <a:off x="3960624" y="3162271"/>
              <a:ext cx="612264" cy="2353489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3810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4DAF388-7B43-47BC-8E74-9D0A45F490B7}"/>
                </a:ext>
              </a:extLst>
            </p:cNvPr>
            <p:cNvSpPr/>
            <p:nvPr/>
          </p:nvSpPr>
          <p:spPr>
            <a:xfrm>
              <a:off x="8442717" y="3169420"/>
              <a:ext cx="535530" cy="2353489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3810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E38CEDE-4BBC-41A0-A3E0-21BE156E975A}"/>
                </a:ext>
              </a:extLst>
            </p:cNvPr>
            <p:cNvSpPr/>
            <p:nvPr/>
          </p:nvSpPr>
          <p:spPr>
            <a:xfrm>
              <a:off x="5481382" y="3167611"/>
              <a:ext cx="2022320" cy="2353489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3810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E70EFC0-2119-4082-AF1B-77EC7E1316FA}"/>
                </a:ext>
              </a:extLst>
            </p:cNvPr>
            <p:cNvSpPr txBox="1"/>
            <p:nvPr/>
          </p:nvSpPr>
          <p:spPr>
            <a:xfrm>
              <a:off x="2167372" y="5582359"/>
              <a:ext cx="612441" cy="48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50" dirty="0"/>
                <a:t>Jan.</a:t>
              </a:r>
            </a:p>
            <a:p>
              <a:pPr algn="ctr">
                <a:lnSpc>
                  <a:spcPct val="90000"/>
                </a:lnSpc>
              </a:pPr>
              <a:r>
                <a:rPr lang="en-US" sz="1050" dirty="0"/>
                <a:t>2022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90C5F02-4407-4D45-ABE1-8BF6E6273F27}"/>
                </a:ext>
              </a:extLst>
            </p:cNvPr>
            <p:cNvSpPr txBox="1"/>
            <p:nvPr/>
          </p:nvSpPr>
          <p:spPr>
            <a:xfrm>
              <a:off x="5177301" y="5582358"/>
              <a:ext cx="663620" cy="542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Jan.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dirty="0"/>
                <a:t>2023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9756358-0136-4E5C-BAC4-355768BE9F93}"/>
                </a:ext>
              </a:extLst>
            </p:cNvPr>
            <p:cNvSpPr txBox="1"/>
            <p:nvPr/>
          </p:nvSpPr>
          <p:spPr>
            <a:xfrm>
              <a:off x="8181958" y="5554657"/>
              <a:ext cx="663620" cy="542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Jan.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dirty="0"/>
                <a:t>2024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9C076B6-A31B-4664-AA49-9D93FE20EEE1}"/>
                </a:ext>
              </a:extLst>
            </p:cNvPr>
            <p:cNvSpPr txBox="1"/>
            <p:nvPr/>
          </p:nvSpPr>
          <p:spPr>
            <a:xfrm rot="16200000">
              <a:off x="103353" y="3311687"/>
              <a:ext cx="2906070" cy="565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dirty="0"/>
                <a:t>Beam power (MW)</a:t>
              </a:r>
            </a:p>
            <a:p>
              <a:pPr algn="l">
                <a:lnSpc>
                  <a:spcPct val="90000"/>
                </a:lnSpc>
              </a:pPr>
              <a:r>
                <a:rPr lang="en-US" sz="1200" dirty="0"/>
                <a:t>Beam energy (GeV)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14B6463-0E6F-4408-9FBE-BFE2BDACBF26}"/>
                </a:ext>
              </a:extLst>
            </p:cNvPr>
            <p:cNvSpPr txBox="1"/>
            <p:nvPr/>
          </p:nvSpPr>
          <p:spPr>
            <a:xfrm>
              <a:off x="2870079" y="4293209"/>
              <a:ext cx="1013348" cy="489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50" dirty="0"/>
                <a:t>PPU Test Target 1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35C2C3D-C7BF-4AAC-B530-A520951A2601}"/>
                </a:ext>
              </a:extLst>
            </p:cNvPr>
            <p:cNvSpPr txBox="1"/>
            <p:nvPr/>
          </p:nvSpPr>
          <p:spPr>
            <a:xfrm>
              <a:off x="4543956" y="4293209"/>
              <a:ext cx="937426" cy="489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50" dirty="0"/>
                <a:t>PPU Test Target 2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ADC639C-967D-436D-A0A3-779139933E9A}"/>
                </a:ext>
              </a:extLst>
            </p:cNvPr>
            <p:cNvSpPr txBox="1"/>
            <p:nvPr/>
          </p:nvSpPr>
          <p:spPr>
            <a:xfrm>
              <a:off x="7503702" y="4266571"/>
              <a:ext cx="939015" cy="489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50" dirty="0"/>
                <a:t>PPU</a:t>
              </a:r>
            </a:p>
            <a:p>
              <a:pPr algn="ctr">
                <a:lnSpc>
                  <a:spcPct val="90000"/>
                </a:lnSpc>
              </a:pPr>
              <a:r>
                <a:rPr lang="en-US" sz="1050" dirty="0"/>
                <a:t>Target 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F2F4ED4-59D8-4D0D-9BBD-1CD8F67AF3EC}"/>
                </a:ext>
              </a:extLst>
            </p:cNvPr>
            <p:cNvSpPr txBox="1"/>
            <p:nvPr/>
          </p:nvSpPr>
          <p:spPr>
            <a:xfrm>
              <a:off x="8916815" y="4293208"/>
              <a:ext cx="1088796" cy="489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50" dirty="0"/>
                <a:t>PPU</a:t>
              </a:r>
            </a:p>
            <a:p>
              <a:pPr algn="ctr">
                <a:lnSpc>
                  <a:spcPct val="90000"/>
                </a:lnSpc>
              </a:pPr>
              <a:r>
                <a:rPr lang="en-US" sz="1050" dirty="0"/>
                <a:t>Target 2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11DD2DA-5CA1-4EAA-9109-4F3B1DCA1F72}"/>
                </a:ext>
              </a:extLst>
            </p:cNvPr>
            <p:cNvSpPr txBox="1"/>
            <p:nvPr/>
          </p:nvSpPr>
          <p:spPr>
            <a:xfrm>
              <a:off x="9042130" y="2673317"/>
              <a:ext cx="819289" cy="30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50" dirty="0"/>
                <a:t>1.3 GeV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8CAEB761-4FC5-4DF4-87DD-BF6D36F1D3A8}"/>
                </a:ext>
              </a:extLst>
            </p:cNvPr>
            <p:cNvSpPr txBox="1"/>
            <p:nvPr/>
          </p:nvSpPr>
          <p:spPr>
            <a:xfrm>
              <a:off x="9940136" y="1985582"/>
              <a:ext cx="827819" cy="30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50" dirty="0"/>
                <a:t>1.7 MW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8F98B2F-E2B1-472F-9EC6-6CE2D02F820A}"/>
                </a:ext>
              </a:extLst>
            </p:cNvPr>
            <p:cNvSpPr txBox="1"/>
            <p:nvPr/>
          </p:nvSpPr>
          <p:spPr>
            <a:xfrm>
              <a:off x="9940134" y="1371624"/>
              <a:ext cx="827819" cy="30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50" dirty="0"/>
                <a:t>2.0 MW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EA7D113-2254-45AF-849B-9A2E94AE1DD9}"/>
                </a:ext>
              </a:extLst>
            </p:cNvPr>
            <p:cNvCxnSpPr>
              <a:cxnSpLocks/>
            </p:cNvCxnSpPr>
            <p:nvPr/>
          </p:nvCxnSpPr>
          <p:spPr>
            <a:xfrm>
              <a:off x="9189613" y="1463454"/>
              <a:ext cx="407392" cy="679093"/>
            </a:xfrm>
            <a:prstGeom prst="line">
              <a:avLst/>
            </a:prstGeom>
            <a:ln w="28575">
              <a:solidFill>
                <a:schemeClr val="tx2"/>
              </a:solidFill>
              <a:miter lim="800000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E8ED011-9135-4EE9-AB4C-9DEB7B06BBF2}"/>
                </a:ext>
              </a:extLst>
            </p:cNvPr>
            <p:cNvSpPr txBox="1"/>
            <p:nvPr/>
          </p:nvSpPr>
          <p:spPr>
            <a:xfrm>
              <a:off x="8213896" y="1167244"/>
              <a:ext cx="1064521" cy="30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50" dirty="0"/>
                <a:t>Early Finish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44D9816-503C-4EF5-BC69-544ED7758BB6}"/>
                </a:ext>
              </a:extLst>
            </p:cNvPr>
            <p:cNvSpPr txBox="1"/>
            <p:nvPr/>
          </p:nvSpPr>
          <p:spPr>
            <a:xfrm rot="16200000">
              <a:off x="3640380" y="4519016"/>
              <a:ext cx="1264815" cy="316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50" dirty="0">
                  <a:solidFill>
                    <a:srgbClr val="FF0000"/>
                  </a:solidFill>
                </a:rPr>
                <a:t>2 PPU CM + RF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AF541D9-83CF-4E45-84EC-F36705844CF2}"/>
                </a:ext>
              </a:extLst>
            </p:cNvPr>
            <p:cNvSpPr txBox="1"/>
            <p:nvPr/>
          </p:nvSpPr>
          <p:spPr>
            <a:xfrm rot="16200000">
              <a:off x="5904421" y="4274031"/>
              <a:ext cx="966104" cy="109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50" dirty="0">
                  <a:solidFill>
                    <a:srgbClr val="FF0000"/>
                  </a:solidFill>
                </a:rPr>
                <a:t>3 PPU CM </a:t>
              </a:r>
            </a:p>
            <a:p>
              <a:pPr algn="l">
                <a:lnSpc>
                  <a:spcPct val="90000"/>
                </a:lnSpc>
              </a:pPr>
              <a:r>
                <a:rPr lang="en-US" sz="1050" dirty="0">
                  <a:solidFill>
                    <a:srgbClr val="FF0000"/>
                  </a:solidFill>
                </a:rPr>
                <a:t>RF</a:t>
              </a:r>
            </a:p>
            <a:p>
              <a:pPr algn="l">
                <a:lnSpc>
                  <a:spcPct val="90000"/>
                </a:lnSpc>
              </a:pPr>
              <a:r>
                <a:rPr lang="en-US" sz="1050" dirty="0">
                  <a:solidFill>
                    <a:srgbClr val="FF0000"/>
                  </a:solidFill>
                </a:rPr>
                <a:t>Ring</a:t>
              </a:r>
            </a:p>
            <a:p>
              <a:pPr algn="l">
                <a:lnSpc>
                  <a:spcPct val="90000"/>
                </a:lnSpc>
              </a:pPr>
              <a:r>
                <a:rPr lang="en-US" sz="1050" dirty="0">
                  <a:solidFill>
                    <a:srgbClr val="FF0000"/>
                  </a:solidFill>
                </a:rPr>
                <a:t>RTBT Stub</a:t>
              </a:r>
            </a:p>
            <a:p>
              <a:pPr algn="l">
                <a:lnSpc>
                  <a:spcPct val="90000"/>
                </a:lnSpc>
              </a:pPr>
              <a:r>
                <a:rPr lang="en-US" sz="1050" dirty="0">
                  <a:solidFill>
                    <a:srgbClr val="FF0000"/>
                  </a:solidFill>
                </a:rPr>
                <a:t>Target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E2AD53B-7DA7-407E-8539-D92DBEDF8102}"/>
                </a:ext>
              </a:extLst>
            </p:cNvPr>
            <p:cNvSpPr txBox="1"/>
            <p:nvPr/>
          </p:nvSpPr>
          <p:spPr>
            <a:xfrm rot="16200000">
              <a:off x="8078078" y="4518859"/>
              <a:ext cx="1264815" cy="316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050" dirty="0">
                  <a:solidFill>
                    <a:srgbClr val="FF0000"/>
                  </a:solidFill>
                </a:rPr>
                <a:t>2 PPU CM + RF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0949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52" y="204244"/>
            <a:ext cx="6978748" cy="401648"/>
          </a:xfrm>
        </p:spPr>
        <p:txBody>
          <a:bodyPr>
            <a:noAutofit/>
          </a:bodyPr>
          <a:lstStyle/>
          <a:p>
            <a:r>
              <a:rPr lang="en-US" dirty="0"/>
              <a:t>Scope – PPU SCL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12" y="930703"/>
            <a:ext cx="6796627" cy="3146561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Increase beam energy from ~1.0 GeV to 1.3 GeV</a:t>
            </a:r>
          </a:p>
          <a:p>
            <a:pPr>
              <a:lnSpc>
                <a:spcPct val="7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Procure, fabricate, test, install, and commission seven new high beta cryomodules</a:t>
            </a:r>
          </a:p>
          <a:p>
            <a:pPr>
              <a:lnSpc>
                <a:spcPct val="7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Nine empty slots</a:t>
            </a:r>
          </a:p>
          <a:p>
            <a:pPr lvl="1">
              <a:lnSpc>
                <a:spcPct val="70000"/>
              </a:lnSpc>
            </a:pPr>
            <a:r>
              <a:rPr lang="en-US" sz="2200" dirty="0">
                <a:latin typeface="Arial" panose="020B0604020202020204" pitchFamily="34" charset="0"/>
              </a:rPr>
              <a:t>Warm sections and magnets are already in place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5393" y="3428999"/>
            <a:ext cx="3504109" cy="22021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320" y="3469879"/>
            <a:ext cx="3422734" cy="21613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146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52" y="354144"/>
            <a:ext cx="8566696" cy="401648"/>
          </a:xfrm>
        </p:spPr>
        <p:txBody>
          <a:bodyPr>
            <a:noAutofit/>
          </a:bodyPr>
          <a:lstStyle/>
          <a:p>
            <a:r>
              <a:rPr lang="en-US" dirty="0"/>
              <a:t>SCL Performance - SCL Parameters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652997"/>
              </p:ext>
            </p:extLst>
          </p:nvPr>
        </p:nvGraphicFramePr>
        <p:xfrm>
          <a:off x="1414386" y="1619493"/>
          <a:ext cx="6590362" cy="361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346">
                  <a:extLst>
                    <a:ext uri="{9D8B030D-6E8A-4147-A177-3AD203B41FA5}">
                      <a16:colId xmlns:a16="http://schemas.microsoft.com/office/drawing/2014/main" val="725149844"/>
                    </a:ext>
                  </a:extLst>
                </a:gridCol>
                <a:gridCol w="1172701">
                  <a:extLst>
                    <a:ext uri="{9D8B030D-6E8A-4147-A177-3AD203B41FA5}">
                      <a16:colId xmlns:a16="http://schemas.microsoft.com/office/drawing/2014/main" val="3036316252"/>
                    </a:ext>
                  </a:extLst>
                </a:gridCol>
                <a:gridCol w="1161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Parameters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</a:t>
                      </a:r>
                      <a:endParaRPr lang="en-US" sz="1800" b="0" baseline="30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PPU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6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 beam power capability (MW)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017145783"/>
                  </a:ext>
                </a:extLst>
              </a:tr>
              <a:tr h="452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Linac output energy (GeV)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504867980"/>
                  </a:ext>
                </a:extLst>
              </a:tr>
              <a:tr h="452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pulse length (ms)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109811677"/>
                  </a:ext>
                </a:extLst>
              </a:tr>
              <a:tr h="4341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Pulse repetition rate (Hz)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631670636"/>
                  </a:ext>
                </a:extLst>
              </a:tr>
              <a:tr h="4341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linac macro-pulse current (mA)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139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139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469631213"/>
                  </a:ext>
                </a:extLst>
              </a:tr>
              <a:tr h="452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cavities/cryomodules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68135416"/>
                  </a:ext>
                </a:extLst>
              </a:tr>
              <a:tr h="452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 accelerating gradient (MV/m)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800" baseline="30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555349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2135" y="5715296"/>
            <a:ext cx="707507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Average accelerating gradient of high beta cavities as of July 2018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6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82" y="324455"/>
            <a:ext cx="8566696" cy="401648"/>
          </a:xfrm>
        </p:spPr>
        <p:txBody>
          <a:bodyPr>
            <a:noAutofit/>
          </a:bodyPr>
          <a:lstStyle/>
          <a:p>
            <a:r>
              <a:rPr lang="en-US" dirty="0"/>
              <a:t>SCL Performance - PPU Energy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587195"/>
              </p:ext>
            </p:extLst>
          </p:nvPr>
        </p:nvGraphicFramePr>
        <p:xfrm>
          <a:off x="1548518" y="859293"/>
          <a:ext cx="6046964" cy="2797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508">
                  <a:extLst>
                    <a:ext uri="{9D8B030D-6E8A-4147-A177-3AD203B41FA5}">
                      <a16:colId xmlns:a16="http://schemas.microsoft.com/office/drawing/2014/main" val="725149844"/>
                    </a:ext>
                  </a:extLst>
                </a:gridCol>
                <a:gridCol w="1189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36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SCL Performance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PPU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Output</a:t>
                      </a: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of MB Cavities (MeV)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017145783"/>
                  </a:ext>
                </a:extLst>
              </a:tr>
              <a:tr h="737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Output</a:t>
                      </a: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of Existing HB Cavities (MeV)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504867980"/>
                  </a:ext>
                </a:extLst>
              </a:tr>
              <a:tr h="737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Output</a:t>
                      </a: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of PPU Cavities (MeV)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10981167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9412" y="3814353"/>
            <a:ext cx="8371166" cy="218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/>
              <a:t>Three PPU cavities in reserve providing margin (currently one cavity for energy reserve)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Spare MB and HB cryomodules will be available to allow for repairs while maintaining energy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Plasma processing and repair of 11b increases performance of MB cavities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For PPU, a large fraction of existing HB cavities will be reduced in gradient due to RF power limitation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5654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54" y="312306"/>
            <a:ext cx="8568927" cy="383182"/>
          </a:xfrm>
        </p:spPr>
        <p:txBody>
          <a:bodyPr>
            <a:noAutofit/>
          </a:bodyPr>
          <a:lstStyle/>
          <a:p>
            <a:r>
              <a:rPr lang="en-US" dirty="0"/>
              <a:t>WBS Team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51EB24E-8280-4CE4-8357-9D18CFFF2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419" y="312306"/>
            <a:ext cx="8646097" cy="63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21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454</TotalTime>
  <Words>1086</Words>
  <Application>Microsoft Office PowerPoint</Application>
  <PresentationFormat>On-screen Show (4:3)</PresentationFormat>
  <Paragraphs>343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.PingFangSC-Regular</vt:lpstr>
      <vt:lpstr>Arial</vt:lpstr>
      <vt:lpstr>Calibri</vt:lpstr>
      <vt:lpstr>Century Gothic</vt:lpstr>
      <vt:lpstr>PingFangSC-Regular</vt:lpstr>
      <vt:lpstr>Times New Roman</vt:lpstr>
      <vt:lpstr>Office Theme</vt:lpstr>
      <vt:lpstr>Worksheet</vt:lpstr>
      <vt:lpstr>SNS PPU CRYOMODULE FDR</vt:lpstr>
      <vt:lpstr>Outline</vt:lpstr>
      <vt:lpstr>SNS Upgrade Plans</vt:lpstr>
      <vt:lpstr>PPU Project Progress</vt:lpstr>
      <vt:lpstr>PPU Early Power Ramp Up Proposal</vt:lpstr>
      <vt:lpstr>Scope – PPU SCL</vt:lpstr>
      <vt:lpstr>SCL Performance - SCL Parameters</vt:lpstr>
      <vt:lpstr>SCL Performance - PPU Energy</vt:lpstr>
      <vt:lpstr>WBS Team</vt:lpstr>
      <vt:lpstr>Division of responsibilities</vt:lpstr>
      <vt:lpstr>Responses to Recommendations</vt:lpstr>
      <vt:lpstr>Cost: SCL Systems Budget at Completion </vt:lpstr>
      <vt:lpstr>Cost: SCL Systems – CD-3B LLP Basis of Estimate</vt:lpstr>
      <vt:lpstr>Cost: SCL Systems – Post CD-3 Basis of Estimate</vt:lpstr>
      <vt:lpstr>Cost: SCL Cost Estimate by Year</vt:lpstr>
      <vt:lpstr>Summary Schedule: SCL</vt:lpstr>
      <vt:lpstr>Summary Schedule</vt:lpstr>
      <vt:lpstr>Labor Profile: SCL Systems</vt:lpstr>
      <vt:lpstr>Risk Register</vt:lpstr>
      <vt:lpstr>Risk Register</vt:lpstr>
      <vt:lpstr>Summary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Wiseman</dc:creator>
  <cp:lastModifiedBy>Christine Fragapane</cp:lastModifiedBy>
  <cp:revision>38</cp:revision>
  <cp:lastPrinted>2019-02-01T19:06:16Z</cp:lastPrinted>
  <dcterms:created xsi:type="dcterms:W3CDTF">2018-02-23T14:29:02Z</dcterms:created>
  <dcterms:modified xsi:type="dcterms:W3CDTF">2019-06-10T11:37:18Z</dcterms:modified>
</cp:coreProperties>
</file>