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12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3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871" r:id="rId3"/>
    <p:sldMasterId id="2147483907" r:id="rId4"/>
    <p:sldMasterId id="2147483927" r:id="rId5"/>
    <p:sldMasterId id="2147484105" r:id="rId6"/>
    <p:sldMasterId id="2147484128" r:id="rId7"/>
    <p:sldMasterId id="2147484134" r:id="rId8"/>
    <p:sldMasterId id="2147484161" r:id="rId9"/>
    <p:sldMasterId id="2147484176" r:id="rId10"/>
    <p:sldMasterId id="2147484196" r:id="rId11"/>
    <p:sldMasterId id="2147484223" r:id="rId12"/>
    <p:sldMasterId id="2147484378" r:id="rId13"/>
    <p:sldMasterId id="2147484398" r:id="rId14"/>
  </p:sldMasterIdLst>
  <p:notesMasterIdLst>
    <p:notesMasterId r:id="rId39"/>
  </p:notesMasterIdLst>
  <p:sldIdLst>
    <p:sldId id="256" r:id="rId15"/>
    <p:sldId id="266" r:id="rId16"/>
    <p:sldId id="362" r:id="rId17"/>
    <p:sldId id="367" r:id="rId18"/>
    <p:sldId id="286" r:id="rId19"/>
    <p:sldId id="363" r:id="rId20"/>
    <p:sldId id="364" r:id="rId21"/>
    <p:sldId id="351" r:id="rId22"/>
    <p:sldId id="370" r:id="rId23"/>
    <p:sldId id="371" r:id="rId24"/>
    <p:sldId id="372" r:id="rId25"/>
    <p:sldId id="324" r:id="rId26"/>
    <p:sldId id="354" r:id="rId27"/>
    <p:sldId id="355" r:id="rId28"/>
    <p:sldId id="357" r:id="rId29"/>
    <p:sldId id="360" r:id="rId30"/>
    <p:sldId id="359" r:id="rId31"/>
    <p:sldId id="377" r:id="rId32"/>
    <p:sldId id="375" r:id="rId33"/>
    <p:sldId id="376" r:id="rId34"/>
    <p:sldId id="373" r:id="rId35"/>
    <p:sldId id="374" r:id="rId36"/>
    <p:sldId id="368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127" d="100"/>
          <a:sy n="127" d="100"/>
        </p:scale>
        <p:origin x="459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University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A4-4709-93CA-50B12B2E20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Foreign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A4-4709-93CA-50B12B2E20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A4-4709-93CA-50B12B2E20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A4-4709-93CA-50B12B2E2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30144"/>
        <c:axId val="205436032"/>
      </c:lineChart>
      <c:catAx>
        <c:axId val="20543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436032"/>
        <c:crosses val="autoZero"/>
        <c:auto val="1"/>
        <c:lblAlgn val="ctr"/>
        <c:lblOffset val="100"/>
        <c:noMultiLvlLbl val="0"/>
      </c:catAx>
      <c:valAx>
        <c:axId val="20543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430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30766" indent="-281064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24255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73957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23659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5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9A2FE-134A-564F-B7ED-539B4F43F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5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8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PEMP</a:t>
            </a:r>
            <a:r>
              <a:rPr lang="en-US" baseline="0" dirty="0" smtClean="0"/>
              <a:t> Mid-year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06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PEMP</a:t>
            </a:r>
            <a:r>
              <a:rPr lang="en-US" baseline="0" dirty="0" smtClean="0"/>
              <a:t> Mid-year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EB8CB-9141-864B-A8A4-74B892174D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2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2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31888"/>
            <a:ext cx="4076700" cy="3057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Update bullets; Add ICR; Add EIC Center?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5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57BF-9709-4F95-A032-C1177D04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5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2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jp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jp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jp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jp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jp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jpg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4.jp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4.jp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4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7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5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3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8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5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6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3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2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3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8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8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8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6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43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5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4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155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4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807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09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512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19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261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9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5F3B358-5713-44D3-AEC7-48D9C1556B41}" type="datetime2">
              <a:rPr lang="en-US" smtClean="0">
                <a:solidFill>
                  <a:srgbClr val="000000"/>
                </a:solidFill>
              </a:rPr>
              <a:t>Tuesday, May 28, 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8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4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48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0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86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265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4628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83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20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2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93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73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7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29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14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4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6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8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0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6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1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750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6778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6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37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0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92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6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00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5/28/2019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30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461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388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35050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47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62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297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562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May 28, 2019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5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30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6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8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7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May 28,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2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2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5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90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4637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3593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27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0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08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92240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800" smtClean="0">
                <a:solidFill>
                  <a:srgbClr val="000000"/>
                </a:solidFill>
              </a:rPr>
              <a:pPr/>
              <a:t>‹#›</a:t>
            </a:fld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5655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13484200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688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851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3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50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513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0382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046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9569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8002670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FY18 Year-End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5486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1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5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39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9" indent="0" algn="ctr">
              <a:buNone/>
              <a:defRPr sz="1600"/>
            </a:lvl4pPr>
            <a:lvl5pPr marL="1828159" indent="0" algn="ctr">
              <a:buNone/>
              <a:defRPr sz="1600"/>
            </a:lvl5pPr>
            <a:lvl6pPr marL="2285199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8" indent="0" algn="ctr">
              <a:buNone/>
              <a:defRPr sz="1600"/>
            </a:lvl8pPr>
            <a:lvl9pPr marL="3656316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3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0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7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5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83119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2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9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0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3951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9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9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60"/>
            <a:ext cx="4098242" cy="3861333"/>
          </a:xfrm>
        </p:spPr>
        <p:txBody>
          <a:bodyPr>
            <a:normAutofit/>
          </a:bodyPr>
          <a:lstStyle>
            <a:lvl1pPr marL="342780" indent="-34278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559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599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638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678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7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NP 2021 Budget Presentation  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09550" y="847728"/>
            <a:ext cx="8734425" cy="5419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9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82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67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06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39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205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1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896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3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868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3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40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308919" y="6528816"/>
            <a:ext cx="3215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TJNAF Annual Lab Plan Presentation 6/14/18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1559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9438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1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4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6243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37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7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10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44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May 28, 2019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6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6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2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7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4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May 28,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0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12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262695534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305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500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981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0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49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7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55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30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95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47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0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7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8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9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1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1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0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4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04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16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0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9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076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43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5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7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5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53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5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5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49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4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1" y="1720798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18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8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7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1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7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Arial" panose="020B0604020202020204" pitchFamily="34" charset="0"/>
              <a:buChar char="-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Arial" panose="020B0604020202020204" pitchFamily="34" charset="0"/>
              <a:buChar char="-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8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20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5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50" b="1" i="0" cap="none" baseline="0"/>
            </a:lvl1pPr>
            <a:lvl2pPr marL="342900" indent="0">
              <a:buFontTx/>
              <a:buNone/>
              <a:defRPr sz="2250" cap="none" baseline="0"/>
            </a:lvl2pPr>
            <a:lvl3pPr marL="685800" indent="0">
              <a:buFontTx/>
              <a:buNone/>
              <a:defRPr sz="2250" cap="none" baseline="0"/>
            </a:lvl3pPr>
            <a:lvl4pPr marL="1028700" indent="0">
              <a:buFontTx/>
              <a:buNone/>
              <a:defRPr sz="2250" cap="none" baseline="0"/>
            </a:lvl4pPr>
            <a:lvl5pPr marL="1371600" indent="0">
              <a:buFontTx/>
              <a:buNone/>
              <a:defRPr sz="225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AppleSystemUIFont" charset="-120"/>
              <a:buChar char="-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AppleSystemUIFont" charset="-120"/>
              <a:buChar char="-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5" y="5588016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50" baseline="0"/>
            </a:lvl1pPr>
            <a:lvl2pPr marL="342900" indent="0">
              <a:buFontTx/>
              <a:buNone/>
              <a:defRPr sz="750" baseline="0"/>
            </a:lvl2pPr>
            <a:lvl3pPr marL="685800" indent="0">
              <a:buFontTx/>
              <a:buNone/>
              <a:defRPr sz="750" baseline="0"/>
            </a:lvl3pPr>
            <a:lvl4pPr marL="1028700" indent="0">
              <a:buFontTx/>
              <a:buNone/>
              <a:defRPr sz="750" baseline="0"/>
            </a:lvl4pPr>
            <a:lvl5pPr marL="1371600" indent="0">
              <a:buFontTx/>
              <a:buNone/>
              <a:defRPr sz="75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19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5874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Minion Pro"/>
              </a:defRPr>
            </a:lvl1pPr>
          </a:lstStyle>
          <a:p>
            <a:pPr defTabSz="3429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13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Minion Pro"/>
              </a:defRPr>
            </a:lvl1pPr>
          </a:lstStyle>
          <a:p>
            <a:pPr defTabSz="3429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3429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750" smtClean="0">
                <a:solidFill>
                  <a:srgbClr val="000000"/>
                </a:solidFill>
              </a:rPr>
              <a:pPr/>
              <a:t>‹#›</a:t>
            </a:fld>
            <a:endParaRPr lang="en-US" sz="75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01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8"/>
            <a:ext cx="2133600" cy="190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750" smtClean="0">
                <a:solidFill>
                  <a:srgbClr val="FFFFFF"/>
                </a:solidFill>
              </a:rPr>
              <a:pPr/>
              <a:t>‹#›</a:t>
            </a:fld>
            <a:endParaRPr lang="en-US" sz="750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8"/>
            <a:ext cx="66294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750" kern="0">
                <a:solidFill>
                  <a:srgbClr val="FFFFFF"/>
                </a:solidFill>
              </a:rPr>
              <a:pPr algn="ctr" hangingPunct="0">
                <a:spcBef>
                  <a:spcPts val="75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75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9"/>
            <a:ext cx="2133600" cy="190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89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8"/>
            <a:ext cx="2133600" cy="190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750" smtClean="0">
                <a:solidFill>
                  <a:srgbClr val="FFFFFF"/>
                </a:solidFill>
              </a:rPr>
              <a:pPr/>
              <a:t>‹#›</a:t>
            </a:fld>
            <a:endParaRPr lang="en-US" sz="75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9"/>
            <a:ext cx="2133600" cy="190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504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3"/>
            <a:ext cx="4148781" cy="2907915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8" y="966055"/>
            <a:ext cx="4086997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9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7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3"/>
            <a:ext cx="4148781" cy="2907915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3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5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3"/>
            <a:ext cx="4148781" cy="2907915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2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5"/>
            <a:ext cx="4148781" cy="2907915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9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8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5"/>
            <a:ext cx="4098242" cy="3861333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6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15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5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2456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88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25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6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8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504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29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5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8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6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9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2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0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3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8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0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82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9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7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0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20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0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1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27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5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498535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438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16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5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1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3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4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52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5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0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99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0" y="6519446"/>
            <a:ext cx="23535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82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51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688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9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90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3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5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39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9" indent="0" algn="ctr">
              <a:buNone/>
              <a:defRPr sz="1600"/>
            </a:lvl4pPr>
            <a:lvl5pPr marL="1828159" indent="0" algn="ctr">
              <a:buNone/>
              <a:defRPr sz="1600"/>
            </a:lvl5pPr>
            <a:lvl6pPr marL="2285199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8" indent="0" algn="ctr">
              <a:buNone/>
              <a:defRPr sz="1600"/>
            </a:lvl8pPr>
            <a:lvl9pPr marL="3656316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9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2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532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3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2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7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8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83119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3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9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3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3951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9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9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9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60"/>
            <a:ext cx="4098242" cy="3861333"/>
          </a:xfrm>
        </p:spPr>
        <p:txBody>
          <a:bodyPr>
            <a:normAutofit/>
          </a:bodyPr>
          <a:lstStyle>
            <a:lvl1pPr marL="342780" indent="-34278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559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599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638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678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8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10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NP 2021 Budget Presentation  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09550" y="847728"/>
            <a:ext cx="8734425" cy="5419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1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69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39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7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39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1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8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2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7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21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4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6.xml"/><Relationship Id="rId117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141.xml"/><Relationship Id="rId42" Type="http://schemas.openxmlformats.org/officeDocument/2006/relationships/slideLayout" Target="../slideLayouts/slideLayout162.xml"/><Relationship Id="rId47" Type="http://schemas.openxmlformats.org/officeDocument/2006/relationships/slideLayout" Target="../slideLayouts/slideLayout167.xml"/><Relationship Id="rId63" Type="http://schemas.openxmlformats.org/officeDocument/2006/relationships/slideLayout" Target="../slideLayouts/slideLayout183.xml"/><Relationship Id="rId68" Type="http://schemas.openxmlformats.org/officeDocument/2006/relationships/slideLayout" Target="../slideLayouts/slideLayout188.xml"/><Relationship Id="rId84" Type="http://schemas.openxmlformats.org/officeDocument/2006/relationships/slideLayout" Target="../slideLayouts/slideLayout204.xml"/><Relationship Id="rId89" Type="http://schemas.openxmlformats.org/officeDocument/2006/relationships/slideLayout" Target="../slideLayouts/slideLayout209.xml"/><Relationship Id="rId112" Type="http://schemas.openxmlformats.org/officeDocument/2006/relationships/slideLayout" Target="../slideLayouts/slideLayout232.xml"/><Relationship Id="rId133" Type="http://schemas.openxmlformats.org/officeDocument/2006/relationships/slideLayout" Target="../slideLayouts/slideLayout253.xml"/><Relationship Id="rId138" Type="http://schemas.openxmlformats.org/officeDocument/2006/relationships/slideLayout" Target="../slideLayouts/slideLayout258.xml"/><Relationship Id="rId154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136.xml"/><Relationship Id="rId107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53" Type="http://schemas.openxmlformats.org/officeDocument/2006/relationships/slideLayout" Target="../slideLayouts/slideLayout173.xml"/><Relationship Id="rId58" Type="http://schemas.openxmlformats.org/officeDocument/2006/relationships/slideLayout" Target="../slideLayouts/slideLayout178.xml"/><Relationship Id="rId74" Type="http://schemas.openxmlformats.org/officeDocument/2006/relationships/slideLayout" Target="../slideLayouts/slideLayout194.xml"/><Relationship Id="rId79" Type="http://schemas.openxmlformats.org/officeDocument/2006/relationships/slideLayout" Target="../slideLayouts/slideLayout199.xml"/><Relationship Id="rId102" Type="http://schemas.openxmlformats.org/officeDocument/2006/relationships/slideLayout" Target="../slideLayouts/slideLayout222.xml"/><Relationship Id="rId123" Type="http://schemas.openxmlformats.org/officeDocument/2006/relationships/slideLayout" Target="../slideLayouts/slideLayout243.xml"/><Relationship Id="rId128" Type="http://schemas.openxmlformats.org/officeDocument/2006/relationships/slideLayout" Target="../slideLayouts/slideLayout248.xml"/><Relationship Id="rId144" Type="http://schemas.openxmlformats.org/officeDocument/2006/relationships/slideLayout" Target="../slideLayouts/slideLayout264.xml"/><Relationship Id="rId149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125.xml"/><Relationship Id="rId90" Type="http://schemas.openxmlformats.org/officeDocument/2006/relationships/slideLayout" Target="../slideLayouts/slideLayout210.xml"/><Relationship Id="rId95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63.xml"/><Relationship Id="rId48" Type="http://schemas.openxmlformats.org/officeDocument/2006/relationships/slideLayout" Target="../slideLayouts/slideLayout168.xml"/><Relationship Id="rId64" Type="http://schemas.openxmlformats.org/officeDocument/2006/relationships/slideLayout" Target="../slideLayouts/slideLayout184.xml"/><Relationship Id="rId69" Type="http://schemas.openxmlformats.org/officeDocument/2006/relationships/slideLayout" Target="../slideLayouts/slideLayout189.xml"/><Relationship Id="rId113" Type="http://schemas.openxmlformats.org/officeDocument/2006/relationships/slideLayout" Target="../slideLayouts/slideLayout233.xml"/><Relationship Id="rId118" Type="http://schemas.openxmlformats.org/officeDocument/2006/relationships/slideLayout" Target="../slideLayouts/slideLayout238.xml"/><Relationship Id="rId134" Type="http://schemas.openxmlformats.org/officeDocument/2006/relationships/slideLayout" Target="../slideLayouts/slideLayout254.xml"/><Relationship Id="rId139" Type="http://schemas.openxmlformats.org/officeDocument/2006/relationships/slideLayout" Target="../slideLayouts/slideLayout259.xml"/><Relationship Id="rId80" Type="http://schemas.openxmlformats.org/officeDocument/2006/relationships/slideLayout" Target="../slideLayouts/slideLayout200.xml"/><Relationship Id="rId85" Type="http://schemas.openxmlformats.org/officeDocument/2006/relationships/slideLayout" Target="../slideLayouts/slideLayout205.xml"/><Relationship Id="rId150" Type="http://schemas.openxmlformats.org/officeDocument/2006/relationships/slideLayout" Target="../slideLayouts/slideLayout270.xml"/><Relationship Id="rId155" Type="http://schemas.openxmlformats.org/officeDocument/2006/relationships/theme" Target="../theme/theme12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46" Type="http://schemas.openxmlformats.org/officeDocument/2006/relationships/slideLayout" Target="../slideLayouts/slideLayout166.xml"/><Relationship Id="rId59" Type="http://schemas.openxmlformats.org/officeDocument/2006/relationships/slideLayout" Target="../slideLayouts/slideLayout179.xml"/><Relationship Id="rId67" Type="http://schemas.openxmlformats.org/officeDocument/2006/relationships/slideLayout" Target="../slideLayouts/slideLayout187.xml"/><Relationship Id="rId103" Type="http://schemas.openxmlformats.org/officeDocument/2006/relationships/slideLayout" Target="../slideLayouts/slideLayout223.xml"/><Relationship Id="rId108" Type="http://schemas.openxmlformats.org/officeDocument/2006/relationships/slideLayout" Target="../slideLayouts/slideLayout228.xml"/><Relationship Id="rId116" Type="http://schemas.openxmlformats.org/officeDocument/2006/relationships/slideLayout" Target="../slideLayouts/slideLayout236.xml"/><Relationship Id="rId124" Type="http://schemas.openxmlformats.org/officeDocument/2006/relationships/slideLayout" Target="../slideLayouts/slideLayout244.xml"/><Relationship Id="rId129" Type="http://schemas.openxmlformats.org/officeDocument/2006/relationships/slideLayout" Target="../slideLayouts/slideLayout249.xml"/><Relationship Id="rId137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61.xml"/><Relationship Id="rId54" Type="http://schemas.openxmlformats.org/officeDocument/2006/relationships/slideLayout" Target="../slideLayouts/slideLayout174.xml"/><Relationship Id="rId62" Type="http://schemas.openxmlformats.org/officeDocument/2006/relationships/slideLayout" Target="../slideLayouts/slideLayout182.xml"/><Relationship Id="rId70" Type="http://schemas.openxmlformats.org/officeDocument/2006/relationships/slideLayout" Target="../slideLayouts/slideLayout190.xml"/><Relationship Id="rId75" Type="http://schemas.openxmlformats.org/officeDocument/2006/relationships/slideLayout" Target="../slideLayouts/slideLayout195.xml"/><Relationship Id="rId83" Type="http://schemas.openxmlformats.org/officeDocument/2006/relationships/slideLayout" Target="../slideLayouts/slideLayout203.xml"/><Relationship Id="rId88" Type="http://schemas.openxmlformats.org/officeDocument/2006/relationships/slideLayout" Target="../slideLayouts/slideLayout208.xml"/><Relationship Id="rId91" Type="http://schemas.openxmlformats.org/officeDocument/2006/relationships/slideLayout" Target="../slideLayouts/slideLayout211.xml"/><Relationship Id="rId96" Type="http://schemas.openxmlformats.org/officeDocument/2006/relationships/slideLayout" Target="../slideLayouts/slideLayout216.xml"/><Relationship Id="rId111" Type="http://schemas.openxmlformats.org/officeDocument/2006/relationships/slideLayout" Target="../slideLayouts/slideLayout231.xml"/><Relationship Id="rId132" Type="http://schemas.openxmlformats.org/officeDocument/2006/relationships/slideLayout" Target="../slideLayouts/slideLayout252.xml"/><Relationship Id="rId140" Type="http://schemas.openxmlformats.org/officeDocument/2006/relationships/slideLayout" Target="../slideLayouts/slideLayout260.xml"/><Relationship Id="rId145" Type="http://schemas.openxmlformats.org/officeDocument/2006/relationships/slideLayout" Target="../slideLayouts/slideLayout265.xml"/><Relationship Id="rId153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49" Type="http://schemas.openxmlformats.org/officeDocument/2006/relationships/slideLayout" Target="../slideLayouts/slideLayout169.xml"/><Relationship Id="rId57" Type="http://schemas.openxmlformats.org/officeDocument/2006/relationships/slideLayout" Target="../slideLayouts/slideLayout177.xml"/><Relationship Id="rId106" Type="http://schemas.openxmlformats.org/officeDocument/2006/relationships/slideLayout" Target="../slideLayouts/slideLayout226.xml"/><Relationship Id="rId114" Type="http://schemas.openxmlformats.org/officeDocument/2006/relationships/slideLayout" Target="../slideLayouts/slideLayout234.xml"/><Relationship Id="rId119" Type="http://schemas.openxmlformats.org/officeDocument/2006/relationships/slideLayout" Target="../slideLayouts/slideLayout239.xml"/><Relationship Id="rId127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51.xml"/><Relationship Id="rId44" Type="http://schemas.openxmlformats.org/officeDocument/2006/relationships/slideLayout" Target="../slideLayouts/slideLayout164.xml"/><Relationship Id="rId52" Type="http://schemas.openxmlformats.org/officeDocument/2006/relationships/slideLayout" Target="../slideLayouts/slideLayout172.xml"/><Relationship Id="rId60" Type="http://schemas.openxmlformats.org/officeDocument/2006/relationships/slideLayout" Target="../slideLayouts/slideLayout180.xml"/><Relationship Id="rId65" Type="http://schemas.openxmlformats.org/officeDocument/2006/relationships/slideLayout" Target="../slideLayouts/slideLayout185.xml"/><Relationship Id="rId73" Type="http://schemas.openxmlformats.org/officeDocument/2006/relationships/slideLayout" Target="../slideLayouts/slideLayout193.xml"/><Relationship Id="rId78" Type="http://schemas.openxmlformats.org/officeDocument/2006/relationships/slideLayout" Target="../slideLayouts/slideLayout198.xml"/><Relationship Id="rId81" Type="http://schemas.openxmlformats.org/officeDocument/2006/relationships/slideLayout" Target="../slideLayouts/slideLayout201.xml"/><Relationship Id="rId86" Type="http://schemas.openxmlformats.org/officeDocument/2006/relationships/slideLayout" Target="../slideLayouts/slideLayout206.xml"/><Relationship Id="rId94" Type="http://schemas.openxmlformats.org/officeDocument/2006/relationships/slideLayout" Target="../slideLayouts/slideLayout214.xml"/><Relationship Id="rId99" Type="http://schemas.openxmlformats.org/officeDocument/2006/relationships/slideLayout" Target="../slideLayouts/slideLayout219.xml"/><Relationship Id="rId101" Type="http://schemas.openxmlformats.org/officeDocument/2006/relationships/slideLayout" Target="../slideLayouts/slideLayout221.xml"/><Relationship Id="rId122" Type="http://schemas.openxmlformats.org/officeDocument/2006/relationships/slideLayout" Target="../slideLayouts/slideLayout242.xml"/><Relationship Id="rId130" Type="http://schemas.openxmlformats.org/officeDocument/2006/relationships/slideLayout" Target="../slideLayouts/slideLayout250.xml"/><Relationship Id="rId135" Type="http://schemas.openxmlformats.org/officeDocument/2006/relationships/slideLayout" Target="../slideLayouts/slideLayout255.xml"/><Relationship Id="rId143" Type="http://schemas.openxmlformats.org/officeDocument/2006/relationships/slideLayout" Target="../slideLayouts/slideLayout263.xml"/><Relationship Id="rId148" Type="http://schemas.openxmlformats.org/officeDocument/2006/relationships/slideLayout" Target="../slideLayouts/slideLayout268.xml"/><Relationship Id="rId151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9.xml"/><Relationship Id="rId109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154.xml"/><Relationship Id="rId50" Type="http://schemas.openxmlformats.org/officeDocument/2006/relationships/slideLayout" Target="../slideLayouts/slideLayout170.xml"/><Relationship Id="rId55" Type="http://schemas.openxmlformats.org/officeDocument/2006/relationships/slideLayout" Target="../slideLayouts/slideLayout175.xml"/><Relationship Id="rId76" Type="http://schemas.openxmlformats.org/officeDocument/2006/relationships/slideLayout" Target="../slideLayouts/slideLayout196.xml"/><Relationship Id="rId97" Type="http://schemas.openxmlformats.org/officeDocument/2006/relationships/slideLayout" Target="../slideLayouts/slideLayout217.xml"/><Relationship Id="rId104" Type="http://schemas.openxmlformats.org/officeDocument/2006/relationships/slideLayout" Target="../slideLayouts/slideLayout224.xml"/><Relationship Id="rId120" Type="http://schemas.openxmlformats.org/officeDocument/2006/relationships/slideLayout" Target="../slideLayouts/slideLayout240.xml"/><Relationship Id="rId125" Type="http://schemas.openxmlformats.org/officeDocument/2006/relationships/slideLayout" Target="../slideLayouts/slideLayout245.xml"/><Relationship Id="rId141" Type="http://schemas.openxmlformats.org/officeDocument/2006/relationships/slideLayout" Target="../slideLayouts/slideLayout261.xml"/><Relationship Id="rId146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127.xml"/><Relationship Id="rId71" Type="http://schemas.openxmlformats.org/officeDocument/2006/relationships/slideLayout" Target="../slideLayouts/slideLayout191.xml"/><Relationship Id="rId9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44.xml"/><Relationship Id="rId40" Type="http://schemas.openxmlformats.org/officeDocument/2006/relationships/slideLayout" Target="../slideLayouts/slideLayout160.xml"/><Relationship Id="rId45" Type="http://schemas.openxmlformats.org/officeDocument/2006/relationships/slideLayout" Target="../slideLayouts/slideLayout165.xml"/><Relationship Id="rId66" Type="http://schemas.openxmlformats.org/officeDocument/2006/relationships/slideLayout" Target="../slideLayouts/slideLayout186.xml"/><Relationship Id="rId87" Type="http://schemas.openxmlformats.org/officeDocument/2006/relationships/slideLayout" Target="../slideLayouts/slideLayout207.xml"/><Relationship Id="rId110" Type="http://schemas.openxmlformats.org/officeDocument/2006/relationships/slideLayout" Target="../slideLayouts/slideLayout230.xml"/><Relationship Id="rId115" Type="http://schemas.openxmlformats.org/officeDocument/2006/relationships/slideLayout" Target="../slideLayouts/slideLayout235.xml"/><Relationship Id="rId131" Type="http://schemas.openxmlformats.org/officeDocument/2006/relationships/slideLayout" Target="../slideLayouts/slideLayout251.xml"/><Relationship Id="rId136" Type="http://schemas.openxmlformats.org/officeDocument/2006/relationships/slideLayout" Target="../slideLayouts/slideLayout256.xml"/><Relationship Id="rId61" Type="http://schemas.openxmlformats.org/officeDocument/2006/relationships/slideLayout" Target="../slideLayouts/slideLayout181.xml"/><Relationship Id="rId82" Type="http://schemas.openxmlformats.org/officeDocument/2006/relationships/slideLayout" Target="../slideLayouts/slideLayout202.xml"/><Relationship Id="rId152" Type="http://schemas.openxmlformats.org/officeDocument/2006/relationships/slideLayout" Target="../slideLayouts/slideLayout272.xml"/><Relationship Id="rId1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56" Type="http://schemas.openxmlformats.org/officeDocument/2006/relationships/slideLayout" Target="../slideLayouts/slideLayout176.xml"/><Relationship Id="rId77" Type="http://schemas.openxmlformats.org/officeDocument/2006/relationships/slideLayout" Target="../slideLayouts/slideLayout197.xml"/><Relationship Id="rId100" Type="http://schemas.openxmlformats.org/officeDocument/2006/relationships/slideLayout" Target="../slideLayouts/slideLayout220.xml"/><Relationship Id="rId105" Type="http://schemas.openxmlformats.org/officeDocument/2006/relationships/slideLayout" Target="../slideLayouts/slideLayout225.xml"/><Relationship Id="rId126" Type="http://schemas.openxmlformats.org/officeDocument/2006/relationships/slideLayout" Target="../slideLayouts/slideLayout246.xml"/><Relationship Id="rId147" Type="http://schemas.openxmlformats.org/officeDocument/2006/relationships/slideLayout" Target="../slideLayouts/slideLayout267.xml"/><Relationship Id="rId8" Type="http://schemas.openxmlformats.org/officeDocument/2006/relationships/slideLayout" Target="../slideLayouts/slideLayout128.xml"/><Relationship Id="rId51" Type="http://schemas.openxmlformats.org/officeDocument/2006/relationships/slideLayout" Target="../slideLayouts/slideLayout171.xml"/><Relationship Id="rId72" Type="http://schemas.openxmlformats.org/officeDocument/2006/relationships/slideLayout" Target="../slideLayouts/slideLayout192.xml"/><Relationship Id="rId93" Type="http://schemas.openxmlformats.org/officeDocument/2006/relationships/slideLayout" Target="../slideLayouts/slideLayout213.xml"/><Relationship Id="rId98" Type="http://schemas.openxmlformats.org/officeDocument/2006/relationships/slideLayout" Target="../slideLayouts/slideLayout218.xml"/><Relationship Id="rId121" Type="http://schemas.openxmlformats.org/officeDocument/2006/relationships/slideLayout" Target="../slideLayouts/slideLayout241.xml"/><Relationship Id="rId142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1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1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90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84.xml"/><Relationship Id="rId19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  <p:sldLayoutId id="214748419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0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  <p:sldLayoutId id="2147484245" r:id="rId22"/>
    <p:sldLayoutId id="2147484246" r:id="rId23"/>
    <p:sldLayoutId id="2147484247" r:id="rId24"/>
    <p:sldLayoutId id="2147484248" r:id="rId25"/>
    <p:sldLayoutId id="2147484249" r:id="rId26"/>
    <p:sldLayoutId id="2147484250" r:id="rId27"/>
    <p:sldLayoutId id="2147484251" r:id="rId28"/>
    <p:sldLayoutId id="2147484252" r:id="rId29"/>
    <p:sldLayoutId id="2147484253" r:id="rId30"/>
    <p:sldLayoutId id="2147484254" r:id="rId31"/>
    <p:sldLayoutId id="2147484255" r:id="rId32"/>
    <p:sldLayoutId id="2147484256" r:id="rId33"/>
    <p:sldLayoutId id="2147484257" r:id="rId34"/>
    <p:sldLayoutId id="2147484258" r:id="rId35"/>
    <p:sldLayoutId id="2147484259" r:id="rId36"/>
    <p:sldLayoutId id="2147484260" r:id="rId37"/>
    <p:sldLayoutId id="2147484261" r:id="rId38"/>
    <p:sldLayoutId id="2147484262" r:id="rId39"/>
    <p:sldLayoutId id="2147484263" r:id="rId40"/>
    <p:sldLayoutId id="2147484264" r:id="rId41"/>
    <p:sldLayoutId id="2147484265" r:id="rId42"/>
    <p:sldLayoutId id="2147484266" r:id="rId43"/>
    <p:sldLayoutId id="2147484267" r:id="rId44"/>
    <p:sldLayoutId id="2147484268" r:id="rId45"/>
    <p:sldLayoutId id="2147484269" r:id="rId46"/>
    <p:sldLayoutId id="2147484270" r:id="rId47"/>
    <p:sldLayoutId id="2147484271" r:id="rId48"/>
    <p:sldLayoutId id="2147484272" r:id="rId49"/>
    <p:sldLayoutId id="2147484273" r:id="rId50"/>
    <p:sldLayoutId id="2147484274" r:id="rId51"/>
    <p:sldLayoutId id="2147484275" r:id="rId52"/>
    <p:sldLayoutId id="2147484276" r:id="rId53"/>
    <p:sldLayoutId id="2147484277" r:id="rId54"/>
    <p:sldLayoutId id="2147484278" r:id="rId55"/>
    <p:sldLayoutId id="2147484279" r:id="rId56"/>
    <p:sldLayoutId id="2147484280" r:id="rId57"/>
    <p:sldLayoutId id="2147484281" r:id="rId58"/>
    <p:sldLayoutId id="2147484282" r:id="rId59"/>
    <p:sldLayoutId id="2147484283" r:id="rId60"/>
    <p:sldLayoutId id="2147484284" r:id="rId61"/>
    <p:sldLayoutId id="2147484285" r:id="rId62"/>
    <p:sldLayoutId id="2147484286" r:id="rId63"/>
    <p:sldLayoutId id="2147484287" r:id="rId64"/>
    <p:sldLayoutId id="2147484288" r:id="rId65"/>
    <p:sldLayoutId id="2147484289" r:id="rId66"/>
    <p:sldLayoutId id="2147484290" r:id="rId67"/>
    <p:sldLayoutId id="2147484291" r:id="rId68"/>
    <p:sldLayoutId id="2147484292" r:id="rId69"/>
    <p:sldLayoutId id="2147484293" r:id="rId70"/>
    <p:sldLayoutId id="2147484294" r:id="rId71"/>
    <p:sldLayoutId id="2147484295" r:id="rId72"/>
    <p:sldLayoutId id="2147484296" r:id="rId73"/>
    <p:sldLayoutId id="2147484297" r:id="rId74"/>
    <p:sldLayoutId id="2147484298" r:id="rId75"/>
    <p:sldLayoutId id="2147484299" r:id="rId76"/>
    <p:sldLayoutId id="2147484300" r:id="rId77"/>
    <p:sldLayoutId id="2147484301" r:id="rId78"/>
    <p:sldLayoutId id="2147484302" r:id="rId79"/>
    <p:sldLayoutId id="2147484303" r:id="rId80"/>
    <p:sldLayoutId id="2147484304" r:id="rId81"/>
    <p:sldLayoutId id="2147484305" r:id="rId82"/>
    <p:sldLayoutId id="2147484306" r:id="rId83"/>
    <p:sldLayoutId id="2147484307" r:id="rId84"/>
    <p:sldLayoutId id="2147484308" r:id="rId85"/>
    <p:sldLayoutId id="2147484309" r:id="rId86"/>
    <p:sldLayoutId id="2147484310" r:id="rId87"/>
    <p:sldLayoutId id="2147484311" r:id="rId88"/>
    <p:sldLayoutId id="2147484312" r:id="rId89"/>
    <p:sldLayoutId id="2147484313" r:id="rId90"/>
    <p:sldLayoutId id="2147484314" r:id="rId91"/>
    <p:sldLayoutId id="2147484315" r:id="rId92"/>
    <p:sldLayoutId id="2147484316" r:id="rId93"/>
    <p:sldLayoutId id="2147484317" r:id="rId94"/>
    <p:sldLayoutId id="2147484318" r:id="rId95"/>
    <p:sldLayoutId id="2147484319" r:id="rId96"/>
    <p:sldLayoutId id="2147484320" r:id="rId97"/>
    <p:sldLayoutId id="2147484321" r:id="rId98"/>
    <p:sldLayoutId id="2147484322" r:id="rId99"/>
    <p:sldLayoutId id="2147484323" r:id="rId100"/>
    <p:sldLayoutId id="2147484324" r:id="rId101"/>
    <p:sldLayoutId id="2147484325" r:id="rId102"/>
    <p:sldLayoutId id="2147484326" r:id="rId103"/>
    <p:sldLayoutId id="2147484327" r:id="rId104"/>
    <p:sldLayoutId id="2147484328" r:id="rId105"/>
    <p:sldLayoutId id="2147484329" r:id="rId106"/>
    <p:sldLayoutId id="2147484330" r:id="rId107"/>
    <p:sldLayoutId id="2147484331" r:id="rId108"/>
    <p:sldLayoutId id="2147484332" r:id="rId109"/>
    <p:sldLayoutId id="2147484333" r:id="rId110"/>
    <p:sldLayoutId id="2147484334" r:id="rId111"/>
    <p:sldLayoutId id="2147484335" r:id="rId112"/>
    <p:sldLayoutId id="2147484336" r:id="rId113"/>
    <p:sldLayoutId id="2147484337" r:id="rId114"/>
    <p:sldLayoutId id="2147484338" r:id="rId115"/>
    <p:sldLayoutId id="2147484339" r:id="rId116"/>
    <p:sldLayoutId id="2147484340" r:id="rId117"/>
    <p:sldLayoutId id="2147484341" r:id="rId118"/>
    <p:sldLayoutId id="2147484342" r:id="rId119"/>
    <p:sldLayoutId id="2147484343" r:id="rId120"/>
    <p:sldLayoutId id="2147484344" r:id="rId121"/>
    <p:sldLayoutId id="2147484345" r:id="rId122"/>
    <p:sldLayoutId id="2147484346" r:id="rId123"/>
    <p:sldLayoutId id="2147484347" r:id="rId124"/>
    <p:sldLayoutId id="2147484348" r:id="rId125"/>
    <p:sldLayoutId id="2147484349" r:id="rId126"/>
    <p:sldLayoutId id="2147484350" r:id="rId127"/>
    <p:sldLayoutId id="2147484351" r:id="rId128"/>
    <p:sldLayoutId id="2147484352" r:id="rId129"/>
    <p:sldLayoutId id="2147484353" r:id="rId130"/>
    <p:sldLayoutId id="2147484354" r:id="rId131"/>
    <p:sldLayoutId id="2147484355" r:id="rId132"/>
    <p:sldLayoutId id="2147484356" r:id="rId133"/>
    <p:sldLayoutId id="2147484357" r:id="rId134"/>
    <p:sldLayoutId id="2147484358" r:id="rId135"/>
    <p:sldLayoutId id="2147484359" r:id="rId136"/>
    <p:sldLayoutId id="2147484360" r:id="rId137"/>
    <p:sldLayoutId id="2147484361" r:id="rId138"/>
    <p:sldLayoutId id="2147484362" r:id="rId139"/>
    <p:sldLayoutId id="2147484363" r:id="rId140"/>
    <p:sldLayoutId id="2147484364" r:id="rId141"/>
    <p:sldLayoutId id="2147484365" r:id="rId142"/>
    <p:sldLayoutId id="2147484366" r:id="rId143"/>
    <p:sldLayoutId id="2147484367" r:id="rId144"/>
    <p:sldLayoutId id="2147484368" r:id="rId145"/>
    <p:sldLayoutId id="2147484369" r:id="rId146"/>
    <p:sldLayoutId id="2147484370" r:id="rId147"/>
    <p:sldLayoutId id="2147484371" r:id="rId148"/>
    <p:sldLayoutId id="2147484372" r:id="rId149"/>
    <p:sldLayoutId id="2147484373" r:id="rId150"/>
    <p:sldLayoutId id="2147484374" r:id="rId151"/>
    <p:sldLayoutId id="2147484375" r:id="rId152"/>
    <p:sldLayoutId id="2147484376" r:id="rId153"/>
    <p:sldLayoutId id="2147484377" r:id="rId15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5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  <p:sldLayoutId id="2147484390" r:id="rId12"/>
    <p:sldLayoutId id="2147484391" r:id="rId13"/>
    <p:sldLayoutId id="2147484392" r:id="rId14"/>
    <p:sldLayoutId id="2147484393" r:id="rId15"/>
    <p:sldLayoutId id="2147484394" r:id="rId16"/>
    <p:sldLayoutId id="2147484395" r:id="rId17"/>
    <p:sldLayoutId id="2147484396" r:id="rId18"/>
    <p:sldLayoutId id="2147484397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  <p:sldLayoutId id="2147484415" r:id="rId17"/>
    <p:sldLayoutId id="2147484416" r:id="rId18"/>
    <p:sldLayoutId id="2147484417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07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19" indent="-228519" algn="l" defTabSz="9140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5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9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63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67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71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7" Type="http://schemas.openxmlformats.org/officeDocument/2006/relationships/image" Target="../media/image6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1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" y="1394379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8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Jefferson Lab Report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2272" y="1394380"/>
            <a:ext cx="3462916" cy="866205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Bob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 smtClean="0">
                <a:solidFill>
                  <a:srgbClr val="5E5E5E"/>
                </a:solidFill>
                <a:latin typeface="Arial" charset="0"/>
                <a:cs typeface="+mn-cs"/>
              </a:rPr>
              <a:t>JLab</a:t>
            </a: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 Satellite Meeting</a:t>
            </a:r>
            <a:endParaRPr lang="en-US" sz="1800" dirty="0">
              <a:solidFill>
                <a:srgbClr val="5E5E5E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2019 APS April Meeting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/>
              <a:t>Hall C – New Results</a:t>
            </a:r>
            <a:endParaRPr lang="en-US" cap="none" dirty="0">
              <a:latin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9F4794-76F6-46E1-B85F-A78425E4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53853"/>
            <a:ext cx="4039417" cy="1630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106" y="4420025"/>
            <a:ext cx="190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0" y="1646437"/>
            <a:ext cx="3833557" cy="17603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0029" y="1691736"/>
            <a:ext cx="4854868" cy="3430072"/>
            <a:chOff x="4250029" y="1691736"/>
            <a:chExt cx="4854868" cy="3430072"/>
          </a:xfrm>
        </p:grpSpPr>
        <p:grpSp>
          <p:nvGrpSpPr>
            <p:cNvPr id="11" name="Group 10"/>
            <p:cNvGrpSpPr/>
            <p:nvPr/>
          </p:nvGrpSpPr>
          <p:grpSpPr>
            <a:xfrm>
              <a:off x="4250029" y="1691736"/>
              <a:ext cx="4854868" cy="3430072"/>
              <a:chOff x="4250029" y="3082345"/>
              <a:chExt cx="4854868" cy="343007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0029" y="3082345"/>
                <a:ext cx="4854868" cy="3351114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 flipV="1">
                <a:off x="4893972" y="3666186"/>
                <a:ext cx="1064653" cy="819955"/>
              </a:xfrm>
              <a:prstGeom prst="line">
                <a:avLst/>
              </a:prstGeom>
              <a:ln w="2222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4893972" y="4022501"/>
                <a:ext cx="1124755" cy="463640"/>
              </a:xfrm>
              <a:prstGeom prst="line">
                <a:avLst/>
              </a:prstGeom>
              <a:ln w="12700"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6018727" y="3437202"/>
                <a:ext cx="3465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}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49167" y="3637256"/>
                <a:ext cx="12114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Theory (1994)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250029" y="6327820"/>
                <a:ext cx="2477036" cy="184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765961" y="4934659"/>
              <a:ext cx="1338936" cy="177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67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A8F08F4-65D5-3141-8CA7-D829917DC1C4}"/>
              </a:ext>
            </a:extLst>
          </p:cNvPr>
          <p:cNvSpPr txBox="1"/>
          <p:nvPr/>
        </p:nvSpPr>
        <p:spPr>
          <a:xfrm>
            <a:off x="3029128" y="4867248"/>
            <a:ext cx="2881758" cy="970681"/>
          </a:xfrm>
          <a:prstGeom prst="rect">
            <a:avLst/>
          </a:prstGeom>
          <a:noFill/>
        </p:spPr>
        <p:txBody>
          <a:bodyPr wrap="square" numCol="7" rtlCol="0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00658" y="4533471"/>
            <a:ext cx="3072637" cy="132343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 is complete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of data analyzed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papers in preparation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Successful run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is GlueX-II (with DIRC)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89" y="3972070"/>
            <a:ext cx="3934251" cy="2364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5483" y="3510405"/>
            <a:ext cx="232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240" b="12105"/>
          <a:stretch/>
        </p:blipFill>
        <p:spPr>
          <a:xfrm>
            <a:off x="154945" y="822105"/>
            <a:ext cx="2843055" cy="19833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479" y="892220"/>
            <a:ext cx="5048300" cy="163097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82702" y="2523192"/>
            <a:ext cx="405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JPAC: Phys. Rev. Lett. 122, 042002 (2019).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5020" y="2811104"/>
            <a:ext cx="39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COMPASS: Phys. Lett. B 740, 303 (2015).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2FC74-CADA-8F4C-A9D8-414953447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007" y="3360814"/>
            <a:ext cx="1488421" cy="57396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Hall D: Exotic Mesons on the Way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Nuclear </a:t>
            </a:r>
            <a:r>
              <a:rPr lang="en-US" sz="2800" cap="none" dirty="0" err="1" smtClean="0"/>
              <a:t>Femtography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30" y="867053"/>
            <a:ext cx="475881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 (TMD) 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Confined motion in a nucleon (semi-inclusive DIS)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Parton Distribution (GPD) </a:t>
            </a:r>
          </a:p>
          <a:p>
            <a:pPr marL="571500" indent="-22860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Spatial imaging (exclusive DVCS)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luminosity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Polarized beams and targets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Sophisticated detector systems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42" y="5506486"/>
            <a:ext cx="436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capability </a:t>
            </a:r>
          </a:p>
          <a:p>
            <a:pPr marL="574675"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with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 @ 12 GeV</a:t>
            </a:r>
            <a:endParaRPr lang="en-US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528" y="867055"/>
            <a:ext cx="3775616" cy="3974323"/>
            <a:chOff x="228600" y="963537"/>
            <a:chExt cx="4697506" cy="50115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" r="2873" b="39727"/>
            <a:stretch/>
          </p:blipFill>
          <p:spPr bwMode="auto">
            <a:xfrm>
              <a:off x="228600" y="963537"/>
              <a:ext cx="4697506" cy="3152775"/>
            </a:xfrm>
            <a:prstGeom prst="rect">
              <a:avLst/>
            </a:prstGeom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28999" y="1095345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50827" y="2283261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3D</a:t>
              </a:r>
            </a:p>
          </p:txBody>
        </p:sp>
        <p:pic>
          <p:nvPicPr>
            <p:cNvPr id="11" name="Picture 10" descr="profile.png"/>
            <p:cNvPicPr/>
            <p:nvPr/>
          </p:nvPicPr>
          <p:blipFill rotWithShape="1">
            <a:blip r:embed="rId4" cstate="print"/>
            <a:srcRect l="7356" t="49129" r="12267"/>
            <a:stretch/>
          </p:blipFill>
          <p:spPr>
            <a:xfrm>
              <a:off x="2819400" y="4291467"/>
              <a:ext cx="2091421" cy="16836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484" t="1407" r="-506" b="-1202"/>
            <a:stretch/>
          </p:blipFill>
          <p:spPr bwMode="auto">
            <a:xfrm>
              <a:off x="228600" y="4382126"/>
              <a:ext cx="2150268" cy="1592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275330" y="2994600"/>
            <a:ext cx="4758810" cy="336758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SzPct val="120000"/>
              <a:tabLst>
                <a:tab pos="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Nuclear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Proposal to Commonwealth of Virginia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Initial request of $0.5M for pilot study awarded;                       funding of ~$2M/year envisioned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Consortium of Virginia universities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Theoretical physics, experimental physics, computation, data science, statistics – </a:t>
            </a:r>
            <a:r>
              <a:rPr lang="en-US" sz="1400" u="sng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interdisciplinary effort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Benefit to 12 GeV program and future EIC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studies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Symposium on Imaging and Visualization in Science’ ,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UVa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, Dec. 10-11, 2018.</a:t>
            </a:r>
            <a:endParaRPr lang="en-US" sz="1400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1778195" y="4556064"/>
            <a:ext cx="550315" cy="1344202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 (thru march 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6386"/>
              </p:ext>
            </p:extLst>
          </p:nvPr>
        </p:nvGraphicFramePr>
        <p:xfrm>
          <a:off x="1084214" y="1823903"/>
          <a:ext cx="6858002" cy="3788827"/>
        </p:xfrm>
        <a:graphic>
          <a:graphicData uri="http://schemas.openxmlformats.org/drawingml/2006/table">
            <a:tbl>
              <a:tblPr/>
              <a:tblGrid>
                <a:gridCol w="3227294">
                  <a:extLst>
                    <a:ext uri="{9D8B030D-6E8A-4147-A177-3AD203B41FA5}">
                      <a16:colId xmlns:a16="http://schemas.microsoft.com/office/drawing/2014/main" val="447870859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1993002440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989364540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151635507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571535874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3818147717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2518124912"/>
                    </a:ext>
                  </a:extLst>
                </a:gridCol>
              </a:tblGrid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853247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014893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45170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1923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471112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3720"/>
                  </a:ext>
                </a:extLst>
              </a:tr>
              <a:tr h="593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02138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47841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6.9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5.4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4.8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18.3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252651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60.7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5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 – PAC Days (thru March 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067" y="6098004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 Decade of Experiments!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47157"/>
              </p:ext>
            </p:extLst>
          </p:nvPr>
        </p:nvGraphicFramePr>
        <p:xfrm>
          <a:off x="754380" y="1417321"/>
          <a:ext cx="7223759" cy="4434838"/>
        </p:xfrm>
        <a:graphic>
          <a:graphicData uri="http://schemas.openxmlformats.org/drawingml/2006/table">
            <a:tbl>
              <a:tblPr/>
              <a:tblGrid>
                <a:gridCol w="4048032">
                  <a:extLst>
                    <a:ext uri="{9D8B030D-6E8A-4147-A177-3AD203B41FA5}">
                      <a16:colId xmlns:a16="http://schemas.microsoft.com/office/drawing/2014/main" val="542641004"/>
                    </a:ext>
                  </a:extLst>
                </a:gridCol>
                <a:gridCol w="531560">
                  <a:extLst>
                    <a:ext uri="{9D8B030D-6E8A-4147-A177-3AD203B41FA5}">
                      <a16:colId xmlns:a16="http://schemas.microsoft.com/office/drawing/2014/main" val="3057141831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val="4003245730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val="1634867697"/>
                    </a:ext>
                  </a:extLst>
                </a:gridCol>
                <a:gridCol w="586078">
                  <a:extLst>
                    <a:ext uri="{9D8B030D-6E8A-4147-A177-3AD203B41FA5}">
                      <a16:colId xmlns:a16="http://schemas.microsoft.com/office/drawing/2014/main" val="3301848819"/>
                    </a:ext>
                  </a:extLst>
                </a:gridCol>
                <a:gridCol w="490670">
                  <a:extLst>
                    <a:ext uri="{9D8B030D-6E8A-4147-A177-3AD203B41FA5}">
                      <a16:colId xmlns:a16="http://schemas.microsoft.com/office/drawing/2014/main" val="936196815"/>
                    </a:ext>
                  </a:extLst>
                </a:gridCol>
                <a:gridCol w="558819">
                  <a:extLst>
                    <a:ext uri="{9D8B030D-6E8A-4147-A177-3AD203B41FA5}">
                      <a16:colId xmlns:a16="http://schemas.microsoft.com/office/drawing/2014/main" val="4182031043"/>
                    </a:ext>
                  </a:extLst>
                </a:gridCol>
              </a:tblGrid>
              <a:tr h="359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4628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1381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370.5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10222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795053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1478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1258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97599"/>
                  </a:ext>
                </a:extLst>
              </a:tr>
              <a:tr h="651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92829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4704.5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16272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4184.5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74461"/>
                  </a:ext>
                </a:extLst>
              </a:tr>
              <a:tr h="35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3626.5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000080"/>
                  </a:ext>
                </a:extLst>
              </a:tr>
              <a:tr h="2945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3106.5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7578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173.5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111.5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261198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744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881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579.5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2545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68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5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FY19-20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111250"/>
            <a:ext cx="75104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PAC47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427827"/>
            <a:ext cx="8464378" cy="4534061"/>
          </a:xfrm>
        </p:spPr>
        <p:txBody>
          <a:bodyPr/>
          <a:lstStyle/>
          <a:p>
            <a:r>
              <a:rPr lang="en-US" dirty="0"/>
              <a:t> July 29th - August 2, </a:t>
            </a:r>
            <a:r>
              <a:rPr lang="en-US" dirty="0" smtClean="0"/>
              <a:t>2019</a:t>
            </a:r>
          </a:p>
          <a:p>
            <a:endParaRPr lang="en-US" dirty="0" smtClean="0"/>
          </a:p>
          <a:p>
            <a:r>
              <a:rPr lang="en-US" dirty="0" smtClean="0"/>
              <a:t>Proposals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due June </a:t>
            </a:r>
            <a:r>
              <a:rPr lang="en-US" dirty="0" smtClean="0"/>
              <a:t>10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New members: Markus Diehl, Barbara Erasmus,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Matthias Grosse </a:t>
            </a:r>
            <a:r>
              <a:rPr lang="en-US" dirty="0" err="1" smtClean="0"/>
              <a:t>Perdekamp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Will initiate Jeopardy process...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21" y="120253"/>
            <a:ext cx="7772400" cy="68580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Future Projects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36" y="457200"/>
            <a:ext cx="85151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FY20-24)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 Standard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(Sept.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Cost, Schedule and Technical review held Dec.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CD-0 approved, Dec. 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FY20 start in Pres. budget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Review April 24-26, 2019</a:t>
            </a: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Large acceptance, high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International collaboration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complete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review in CY19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Awaiting science review from ONP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420895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21" y="2612439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72" y="3935399"/>
            <a:ext cx="3238278" cy="2038484"/>
          </a:xfrm>
          <a:prstGeom prst="rect">
            <a:avLst/>
          </a:prstGeom>
        </p:spPr>
      </p:pic>
      <p:pic>
        <p:nvPicPr>
          <p:cNvPr id="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960" y="3200399"/>
            <a:ext cx="1719438" cy="266211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38"/>
          <p:cNvSpPr txBox="1"/>
          <p:nvPr/>
        </p:nvSpPr>
        <p:spPr>
          <a:xfrm>
            <a:off x="2286000" y="32004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BDX @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JLab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:</a:t>
            </a:r>
          </a:p>
          <a:p>
            <a:pPr marL="185738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New underground (~8m) hall downstream of a high intensity dump</a:t>
            </a: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252256" y="44655"/>
            <a:ext cx="9144000" cy="7407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Beam Dump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eXperiment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(BDX)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0" y="794456"/>
            <a:ext cx="5388778" cy="238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5085" y="2128688"/>
            <a:ext cx="8726273" cy="4719454"/>
            <a:chOff x="255085" y="2128688"/>
            <a:chExt cx="8726273" cy="4719454"/>
          </a:xfrm>
        </p:grpSpPr>
        <p:grpSp>
          <p:nvGrpSpPr>
            <p:cNvPr id="5" name="Group 4"/>
            <p:cNvGrpSpPr/>
            <p:nvPr/>
          </p:nvGrpSpPr>
          <p:grpSpPr>
            <a:xfrm>
              <a:off x="255085" y="2128688"/>
              <a:ext cx="8726272" cy="4702144"/>
              <a:chOff x="255085" y="2128688"/>
              <a:chExt cx="8726272" cy="4702144"/>
            </a:xfrm>
          </p:grpSpPr>
          <p:pic>
            <p:nvPicPr>
              <p:cNvPr id="41" name="Picture 40" descr="Screen Shot 2018-04-07 at 22.13.15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8"/>
              <a:stretch/>
            </p:blipFill>
            <p:spPr>
              <a:xfrm>
                <a:off x="6477000" y="2128688"/>
                <a:ext cx="2504357" cy="2094151"/>
              </a:xfrm>
              <a:prstGeom prst="rect">
                <a:avLst/>
              </a:prstGeom>
            </p:spPr>
          </p:pic>
          <p:pic>
            <p:nvPicPr>
              <p:cNvPr id="45" name="Picture 44" descr="Screen Shot 2018-04-07 at 22.13.15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9"/>
              <a:stretch/>
            </p:blipFill>
            <p:spPr>
              <a:xfrm>
                <a:off x="6329743" y="4736444"/>
                <a:ext cx="2513707" cy="209438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19759" y="6433287"/>
                <a:ext cx="5178461" cy="378630"/>
              </a:xfrm>
              <a:prstGeom prst="rect">
                <a:avLst/>
              </a:prstGeom>
              <a:solidFill>
                <a:srgbClr val="E6E9E9"/>
              </a:solidFill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marL="0" marR="0" lvl="1" indent="0" algn="ctr" defTabSz="457200" rtl="0" eaLnBrk="1" fontAlgn="auto" latinLnBrk="0" hangingPunct="1">
                  <a:lnSpc>
                    <a:spcPts val="24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ook"/>
                    <a:ea typeface="+mn-ea"/>
                    <a:cs typeface="Avenir Book"/>
                  </a:rPr>
                  <a:t>Proposal</a:t>
                </a:r>
                <a:r>
                  <a:rPr kumimoji="0" lang="en-US" sz="19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ook"/>
                    <a:ea typeface="+mn-ea"/>
                    <a:cs typeface="Avenir Book"/>
                  </a:rPr>
                  <a:t> for design study submitted to HEP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55085" y="5872020"/>
                <a:ext cx="559924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6213" marR="0" lvl="0" indent="-1762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BDX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significantly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exceeds the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space covered by other experiments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Wingdings"/>
                    <a:ea typeface="Wingdings"/>
                    <a:cs typeface="Wingdings"/>
                    <a:sym typeface="Wingdings"/>
                  </a:rPr>
                  <a:t>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potential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venir Black"/>
                    <a:ea typeface="+mn-ea"/>
                    <a:cs typeface="Avenir Black"/>
                  </a:rPr>
                  <a:t>to lead to a new discovery </a:t>
                </a:r>
              </a:p>
            </p:txBody>
          </p:sp>
          <p:sp>
            <p:nvSpPr>
              <p:cNvPr id="4" name="Right Arrow 3"/>
              <p:cNvSpPr/>
              <p:nvPr/>
            </p:nvSpPr>
            <p:spPr>
              <a:xfrm>
                <a:off x="5711238" y="5972164"/>
                <a:ext cx="522951" cy="378150"/>
              </a:xfrm>
              <a:prstGeom prst="rightArrow">
                <a:avLst/>
              </a:prstGeom>
              <a:solidFill>
                <a:srgbClr val="00007D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744" y="4582305"/>
              <a:ext cx="2651614" cy="226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82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52" y="3497250"/>
            <a:ext cx="4096867" cy="215960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64" y="1394329"/>
            <a:ext cx="4085799" cy="195122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387" y="937331"/>
            <a:ext cx="4148607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kumimoji="0" 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100-140 GeV (magnet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risk for white paper goals</a:t>
            </a: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performance, low-risk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Paper, NAS Requirements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1056132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9927" y="220080"/>
            <a:ext cx="6652261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prstClr val="black"/>
                </a:solidFill>
              </a:rPr>
              <a:t>Electron Ion Collider </a:t>
            </a:r>
            <a:r>
              <a:rPr lang="en-US" sz="2800" cap="none" dirty="0">
                <a:solidFill>
                  <a:prstClr val="black"/>
                </a:solidFill>
              </a:rPr>
              <a:t>at Jefferson Lab</a:t>
            </a:r>
            <a:endParaRPr lang="en-US" sz="2800" cap="non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53" y="5241357"/>
            <a:ext cx="25154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PreCDR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complete</a:t>
            </a:r>
          </a:p>
          <a:p>
            <a:pPr marL="2873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100GeV</a:t>
            </a:r>
          </a:p>
          <a:p>
            <a:pPr marL="2873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33CC"/>
                </a:solidFill>
                <a:latin typeface="Calibri" panose="020F0502020204030204"/>
                <a:sym typeface="Wingdings 3"/>
              </a:rPr>
              <a:t>  in progress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 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57" y="1133529"/>
            <a:ext cx="4650184" cy="22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28914" y="3948422"/>
            <a:ext cx="3915086" cy="369332"/>
            <a:chOff x="5228914" y="3930134"/>
            <a:chExt cx="3915086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28914" y="4105656"/>
              <a:ext cx="2697480" cy="91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fb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9" y="4881486"/>
            <a:ext cx="1266657" cy="15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08" y="3789538"/>
            <a:ext cx="4639111" cy="2540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385" y="5782839"/>
            <a:ext cx="1588609" cy="8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dirty="0"/>
              <a:t>Recent </a:t>
            </a:r>
            <a:r>
              <a:rPr lang="en-US" dirty="0" smtClean="0"/>
              <a:t>Highlights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12 GeV Program, PAC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Future Projects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EIC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Demonstration of Cooling of Ions by a Bunched e-Beam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83B0F2D7-1E48-4211-AFA7-F94E218BBF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5" y="1292843"/>
            <a:ext cx="2590800" cy="1727200"/>
          </a:xfrm>
          <a:prstGeom prst="rect">
            <a:avLst/>
          </a:prstGeom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5281" r="5943" b="5500"/>
          <a:stretch/>
        </p:blipFill>
        <p:spPr bwMode="auto">
          <a:xfrm>
            <a:off x="3328242" y="1720845"/>
            <a:ext cx="4960736" cy="15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31">
            <a:extLst>
              <a:ext uri="{FF2B5EF4-FFF2-40B4-BE49-F238E27FC236}">
                <a16:creationId xmlns:a16="http://schemas.microsoft.com/office/drawing/2014/main" id="{90E9C3A0-099A-4B8A-A9D7-0DEA4F8B0885}"/>
              </a:ext>
            </a:extLst>
          </p:cNvPr>
          <p:cNvSpPr/>
          <p:nvPr/>
        </p:nvSpPr>
        <p:spPr>
          <a:xfrm>
            <a:off x="2631915" y="1733745"/>
            <a:ext cx="429768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Pulsed e-beam by switching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on/off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grid electrode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90E9C3A0-099A-4B8A-A9D7-0DEA4F8B0885}"/>
              </a:ext>
            </a:extLst>
          </p:cNvPr>
          <p:cNvSpPr/>
          <p:nvPr/>
        </p:nvSpPr>
        <p:spPr>
          <a:xfrm>
            <a:off x="-73231" y="778396"/>
            <a:ext cx="270514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DC electron cooler at Institute of Modern Physics, China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" name="图片 10">
            <a:extLst>
              <a:ext uri="{FF2B5EF4-FFF2-40B4-BE49-F238E27FC236}">
                <a16:creationId xmlns:a16="http://schemas.microsoft.com/office/drawing/2014/main" id="{AE1835DA-A52D-4C93-8A30-4F6924A3EC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10828" r="1704" b="3677"/>
          <a:stretch/>
        </p:blipFill>
        <p:spPr>
          <a:xfrm>
            <a:off x="161407" y="3429000"/>
            <a:ext cx="4876800" cy="312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0C77FA-1C04-4B1F-8700-589C05D7BC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9" t="18823" r="4268" b="26081"/>
          <a:stretch/>
        </p:blipFill>
        <p:spPr>
          <a:xfrm>
            <a:off x="5257800" y="4802089"/>
            <a:ext cx="3594827" cy="1920127"/>
          </a:xfrm>
          <a:prstGeom prst="rect">
            <a:avLst/>
          </a:prstGeom>
        </p:spPr>
      </p:pic>
      <p:sp>
        <p:nvSpPr>
          <p:cNvPr id="31" name="矩形 31">
            <a:extLst>
              <a:ext uri="{FF2B5EF4-FFF2-40B4-BE49-F238E27FC236}">
                <a16:creationId xmlns:a16="http://schemas.microsoft.com/office/drawing/2014/main" id="{90E9C3A0-099A-4B8A-A9D7-0DEA4F8B0885}"/>
              </a:ext>
            </a:extLst>
          </p:cNvPr>
          <p:cNvSpPr/>
          <p:nvPr/>
        </p:nvSpPr>
        <p:spPr>
          <a:xfrm>
            <a:off x="229589" y="3200400"/>
            <a:ext cx="234556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Longitudinal cooling (reduction of bunch length)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33" name="表格 4"/>
          <p:cNvGraphicFramePr>
            <a:graphicFrameLocks noGrp="1"/>
          </p:cNvGraphicFramePr>
          <p:nvPr>
            <p:extLst/>
          </p:nvPr>
        </p:nvGraphicFramePr>
        <p:xfrm>
          <a:off x="5894540" y="3261665"/>
          <a:ext cx="3124200" cy="152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74478283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96582357"/>
                    </a:ext>
                  </a:extLst>
                </a:gridCol>
              </a:tblGrid>
              <a:tr h="7409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25+</a:t>
                      </a:r>
                      <a:endParaRPr lang="zh-CN" altLang="en-US" sz="14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4092828189"/>
                  </a:ext>
                </a:extLst>
              </a:tr>
              <a:tr h="219727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</a:t>
                      </a:r>
                      <a:r>
                        <a:rPr lang="en-US" altLang="zh-CN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MeV/u &amp; 2.7</a:t>
                      </a:r>
                      <a:r>
                        <a:rPr lang="en-US" altLang="zh-CN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1317499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bunches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650199988"/>
                  </a:ext>
                </a:extLst>
              </a:tr>
              <a:tr h="219727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V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751308204"/>
                  </a:ext>
                </a:extLst>
              </a:tr>
              <a:tr h="219727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14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2515243198"/>
                  </a:ext>
                </a:extLst>
              </a:tr>
              <a:tr h="219727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Anode 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V,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600 V, 800 </a:t>
                      </a:r>
                      <a:r>
                        <a:rPr lang="en-US" altLang="zh-CN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1102047051"/>
                  </a:ext>
                </a:extLst>
              </a:tr>
              <a:tr h="219727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width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ns to 1200 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1211574225"/>
                  </a:ext>
                </a:extLst>
              </a:tr>
            </a:tbl>
          </a:graphicData>
        </a:graphic>
      </p:graphicFrame>
      <p:sp>
        <p:nvSpPr>
          <p:cNvPr id="34" name="矩形 31">
            <a:extLst>
              <a:ext uri="{FF2B5EF4-FFF2-40B4-BE49-F238E27FC236}">
                <a16:creationId xmlns:a16="http://schemas.microsoft.com/office/drawing/2014/main" id="{90E9C3A0-099A-4B8A-A9D7-0DEA4F8B0885}"/>
              </a:ext>
            </a:extLst>
          </p:cNvPr>
          <p:cNvSpPr/>
          <p:nvPr/>
        </p:nvSpPr>
        <p:spPr>
          <a:xfrm>
            <a:off x="5783379" y="4921464"/>
            <a:ext cx="108632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Transverse cooling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6877" y="690113"/>
            <a:ext cx="6416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4/2016, 1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experimental demonstration</a:t>
            </a: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Follow-up experiment on 4/2017, 12/2018</a:t>
            </a: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irst reported at JLEIC Meeting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 (Oct. 5, 2016)</a:t>
            </a: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publication in Procs.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COOL17 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 (18-22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Sept. 2017)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95" y="2243492"/>
            <a:ext cx="5322028" cy="30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EIC White Paper Science Goals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226808" y="6478691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108" y="1154578"/>
            <a:ext cx="2290300" cy="292848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6" b="13407"/>
          <a:stretch/>
        </p:blipFill>
        <p:spPr bwMode="auto">
          <a:xfrm>
            <a:off x="6059572" y="1257300"/>
            <a:ext cx="2660783" cy="189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417953" y="4829273"/>
            <a:ext cx="297260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Total of ~710 fb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 6 fb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/week,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	( &gt;100 fb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 /year)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10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33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 0.6 fb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/week,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	( &gt;10 fb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-1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/>
              </a:rPr>
              <a:t> /year)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0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39" y="206343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EIC Users Group and International Interest</a:t>
            </a:r>
            <a:endParaRPr lang="en-US" dirty="0"/>
          </a:p>
        </p:txBody>
      </p:sp>
      <p:pic>
        <p:nvPicPr>
          <p:cNvPr id="3" name="Picture 2" descr="Screen Shot 2017-09-06 at 10.20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>
          <a:xfrm>
            <a:off x="507999" y="1965153"/>
            <a:ext cx="8171241" cy="445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0419" y="812609"/>
            <a:ext cx="3464088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98463" marR="0" lvl="0" indent="17303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   Formed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in 2016; currently: </a:t>
            </a:r>
          </a:p>
          <a:p>
            <a:pPr marL="1201738" lvl="1" indent="-342900" hangingPunct="0">
              <a:buFont typeface="Arial" panose="020B060402020202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864 members</a:t>
            </a:r>
          </a:p>
          <a:p>
            <a:pPr marL="1201738" lvl="1" indent="-342900" hangingPunct="0">
              <a:buFont typeface="Arial" panose="020B060402020202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184 institutions </a:t>
            </a:r>
          </a:p>
          <a:p>
            <a:pPr marL="1201738" lvl="1" indent="-342900" hangingPunct="0">
              <a:buFont typeface="Arial" panose="020B060402020202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  30 countries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510785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729"/>
          <a:stretch/>
        </p:blipFill>
        <p:spPr>
          <a:xfrm>
            <a:off x="6208472" y="786233"/>
            <a:ext cx="2470768" cy="16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news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614" y="1323399"/>
            <a:ext cx="79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FY 20 President’s Budget Request:</a:t>
            </a:r>
          </a:p>
          <a:p>
            <a:r>
              <a:rPr lang="en-US" sz="2400" dirty="0"/>
              <a:t>Other Project Costs (OPC) funding to support high priority, critically needed accelerator R&amp;D to retire high risk technical</a:t>
            </a:r>
          </a:p>
          <a:p>
            <a:r>
              <a:rPr lang="en-US" sz="2400" dirty="0"/>
              <a:t>challenges for the proposed U.S.-based EIC. Subsequent to the FY 2018 National Academy of Science Report confirming</a:t>
            </a:r>
          </a:p>
          <a:p>
            <a:r>
              <a:rPr lang="en-US" sz="2400" dirty="0"/>
              <a:t>the importance of a domestic EIC to sustain U.S. world leadership in nuclear science and accelerator R&amp;D core</a:t>
            </a:r>
          </a:p>
          <a:p>
            <a:r>
              <a:rPr lang="en-US" sz="2400" dirty="0"/>
              <a:t>competencies. Critical Decision-0, Approve Mission Need, is planned for FY 2019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9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3"/>
            <a:ext cx="8471424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 is now routine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FY20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NSF mid-scale?</a:t>
            </a: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EIC status continues to develop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FY20 DOE budget language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JLEIC design continues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5" y="161426"/>
            <a:ext cx="9144000" cy="429759"/>
          </a:xfrm>
        </p:spPr>
        <p:txBody>
          <a:bodyPr>
            <a:no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latin typeface="Arial" pitchFamily="34" charset="0"/>
              </a:rPr>
              <a:t>Results Published in </a:t>
            </a:r>
            <a:r>
              <a:rPr lang="en-US" i="1" kern="0" dirty="0" smtClean="0">
                <a:solidFill>
                  <a:srgbClr val="000000"/>
                </a:solidFill>
                <a:latin typeface="Arial" pitchFamily="34" charset="0"/>
              </a:rPr>
              <a:t>Nature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C7FEC-6281-4CAA-AD6C-D2B553012DA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E2569-D04E-4302-A7F2-DFF2644293C4}"/>
              </a:ext>
            </a:extLst>
          </p:cNvPr>
          <p:cNvSpPr txBox="1"/>
          <p:nvPr/>
        </p:nvSpPr>
        <p:spPr>
          <a:xfrm>
            <a:off x="163420" y="845629"/>
            <a:ext cx="3875180" cy="584775"/>
          </a:xfrm>
          <a:prstGeom prst="rect">
            <a:avLst/>
          </a:prstGeom>
          <a:solidFill>
            <a:srgbClr val="0064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Qweak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results: 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557, 207–211 (2018)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822149" y="1556807"/>
            <a:ext cx="1719612" cy="1200296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weak charge of the proton – “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Qweak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”, represents the (tiny) difference of the charge of the proton and it’s mirror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63597" y="3369652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pressure distribution in the proton: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557 (2018) no.7705, 396-399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" y="4095171"/>
            <a:ext cx="2320446" cy="2182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4" y="1464248"/>
            <a:ext cx="2621813" cy="181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18" y="1676622"/>
            <a:ext cx="2717285" cy="170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4795475" y="845626"/>
            <a:ext cx="4211287" cy="830997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accurate calculation of the nucleon axial charge with lattice QCD: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558, 91-94 (2018)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542220" y="4178662"/>
            <a:ext cx="1719612" cy="646298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of 6 GeV CLAS DVCS data on the proton.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28" y="4980471"/>
            <a:ext cx="1811665" cy="121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01773" y="3511997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Ultrafast Nucleons in Asymmetric Nuclei: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560 (2018) no.7720, 617-621</a:t>
            </a:r>
          </a:p>
        </p:txBody>
      </p:sp>
      <p:pic>
        <p:nvPicPr>
          <p:cNvPr id="1026" name="Picture 2" descr="Fig.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36" y="4114769"/>
            <a:ext cx="2146763" cy="16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22525" y="5816028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Modified Structure of Protons and Neutrons in Correlated Pairs (accepted)</a:t>
            </a:r>
          </a:p>
        </p:txBody>
      </p:sp>
      <p:sp>
        <p:nvSpPr>
          <p:cNvPr id="19" name="Footer Placeholder 7"/>
          <p:cNvSpPr txBox="1">
            <a:spLocks/>
          </p:cNvSpPr>
          <p:nvPr/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07" tIns="45704" rIns="91407" bIns="45704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NP 2021 Budget Presentation  </a:t>
            </a:r>
          </a:p>
        </p:txBody>
      </p:sp>
    </p:spTree>
    <p:extLst>
      <p:ext uri="{BB962C8B-B14F-4D97-AF65-F5344CB8AC3E}">
        <p14:creationId xmlns:p14="http://schemas.microsoft.com/office/powerpoint/2010/main" val="22400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F21AC-3534-492E-8951-0FB8C8B7F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"/>
                <a:ea typeface="+mn-ea"/>
                <a:cs typeface="Arial" panose="020B0604020202020204" pitchFamily="34" charset="0"/>
              </a:rPr>
              <a:pPr marL="0" marR="0" lvl="0" indent="0" algn="ctr" defTabSz="4570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2C0985-B796-40DF-8AFC-169CAEFD77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9563" y="94141"/>
            <a:ext cx="8462962" cy="5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Jefferson Lab User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F66EC-A016-4C88-97C3-9690F5024E18}"/>
              </a:ext>
            </a:extLst>
          </p:cNvPr>
          <p:cNvSpPr txBox="1"/>
          <p:nvPr/>
        </p:nvSpPr>
        <p:spPr>
          <a:xfrm>
            <a:off x="1905000" y="5879068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“Other Users” include US National Labs and Industry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8711" y="1081913"/>
          <a:ext cx="7206579" cy="469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1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300465" y="1273731"/>
            <a:ext cx="8706287" cy="47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14684" y="2805056"/>
            <a:ext cx="1199841" cy="307777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Installation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4113767" y="3255308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Pass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968" y="44059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6941" y="163029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3368" y="288559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0044" y="390846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69" y="191096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71" y="487726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71" y="270031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7970" y="158197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5677" y="378048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Initiated Four Hall Operation!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83422" y="3202042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Beam Current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98" y="844672"/>
            <a:ext cx="414205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75" y="177071"/>
            <a:ext cx="7772400" cy="562200"/>
          </a:xfrm>
        </p:spPr>
        <p:txBody>
          <a:bodyPr/>
          <a:lstStyle/>
          <a:p>
            <a:r>
              <a:rPr lang="en-US" cap="none" dirty="0" smtClean="0"/>
              <a:t>Solving the Proton Radius Puzzle</a:t>
            </a:r>
            <a:endParaRPr lang="en-US" cap="non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6831"/>
            <a:ext cx="2362200" cy="27408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2296598" cy="27415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752600"/>
            <a:ext cx="13099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Atomic 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1192143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Elastic e-p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scattering</a:t>
            </a:r>
          </a:p>
        </p:txBody>
      </p:sp>
      <p:sp>
        <p:nvSpPr>
          <p:cNvPr id="6" name="Left Brace 5"/>
          <p:cNvSpPr/>
          <p:nvPr/>
        </p:nvSpPr>
        <p:spPr bwMode="auto">
          <a:xfrm>
            <a:off x="5940552" y="1088886"/>
            <a:ext cx="155448" cy="7684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2724090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Muonic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6626352" y="2667000"/>
            <a:ext cx="155448" cy="609600"/>
          </a:xfrm>
          <a:prstGeom prst="rightBrac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76900" y="2428646"/>
            <a:ext cx="838200" cy="1935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086600" y="1088886"/>
            <a:ext cx="1034028" cy="7684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2667000"/>
            <a:ext cx="990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867400" y="2292293"/>
            <a:ext cx="533400" cy="2571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4310896"/>
            <a:ext cx="472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new experiment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address proton radius @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JLab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NSF MRI: H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gas target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 GEM tracking detectors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Successful run in summer 2016!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: First completed experiment in 12 GeV era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942912"/>
            <a:ext cx="8077200" cy="3125787"/>
            <a:chOff x="152400" y="2894013"/>
            <a:chExt cx="8077200" cy="3125787"/>
          </a:xfrm>
        </p:grpSpPr>
        <p:pic>
          <p:nvPicPr>
            <p:cNvPr id="4198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894013"/>
              <a:ext cx="7315200" cy="312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4800" y="4495800"/>
              <a:ext cx="5334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3" name="TextBox 15"/>
            <p:cNvSpPr txBox="1">
              <a:spLocks noChangeArrowheads="1"/>
            </p:cNvSpPr>
            <p:nvPr/>
          </p:nvSpPr>
          <p:spPr bwMode="auto">
            <a:xfrm>
              <a:off x="152400" y="4219575"/>
              <a:ext cx="682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ＭＳ Ｐゴシック" charset="0"/>
                  <a:cs typeface="Arial Narrow" charset="0"/>
                </a:rPr>
                <a:t>e - beam</a:t>
              </a:r>
            </a:p>
          </p:txBody>
        </p:sp>
      </p:grpSp>
      <p:pic>
        <p:nvPicPr>
          <p:cNvPr id="10" name="Picture 9" descr="GE_data_PRad_fit_para_all3dig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b="21796"/>
          <a:stretch/>
        </p:blipFill>
        <p:spPr>
          <a:xfrm>
            <a:off x="76200" y="3730792"/>
            <a:ext cx="4011596" cy="2959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78" y="4047597"/>
            <a:ext cx="4082582" cy="23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11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D5E418E-CA91-6644-8253-6372490B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0" y="5287935"/>
            <a:ext cx="3691697" cy="1101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F193B-4B46-9444-91C0-C350C3143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2" y="990601"/>
            <a:ext cx="5545373" cy="3472931"/>
          </a:xfrm>
          <a:prstGeom prst="rect">
            <a:avLst/>
          </a:prstGeom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219207" y="1905001"/>
            <a:ext cx="1533701" cy="1852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75174-D8A1-4344-9744-6588C3C77971}"/>
              </a:ext>
            </a:extLst>
          </p:cNvPr>
          <p:cNvSpPr txBox="1"/>
          <p:nvPr/>
        </p:nvSpPr>
        <p:spPr>
          <a:xfrm>
            <a:off x="169631" y="4758556"/>
            <a:ext cx="5064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Ran </a:t>
            </a:r>
            <a:r>
              <a:rPr lang="en-US" sz="2000" dirty="0">
                <a:solidFill>
                  <a:srgbClr val="002060"/>
                </a:solidFill>
              </a:rPr>
              <a:t>tritium family of experiments in 2018 – </a:t>
            </a:r>
            <a:r>
              <a:rPr lang="en-US" sz="2000" dirty="0" smtClean="0">
                <a:solidFill>
                  <a:srgbClr val="002060"/>
                </a:solidFill>
              </a:rPr>
              <a:t>all 4 </a:t>
            </a:r>
            <a:r>
              <a:rPr lang="en-US" sz="2000" dirty="0">
                <a:solidFill>
                  <a:srgbClr val="002060"/>
                </a:solidFill>
              </a:rPr>
              <a:t>complete</a:t>
            </a:r>
            <a:r>
              <a:rPr lang="en-US" sz="2000" dirty="0" smtClean="0">
                <a:solidFill>
                  <a:srgbClr val="002060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Successful run of </a:t>
            </a:r>
            <a:r>
              <a:rPr lang="en-US" sz="2000" dirty="0" smtClean="0">
                <a:solidFill>
                  <a:srgbClr val="002060"/>
                </a:solidFill>
              </a:rPr>
              <a:t>APEX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Continue to publication results of previous 12 GeV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0C21CD-041E-EA4B-A8C6-798DF716A98E}"/>
              </a:ext>
            </a:extLst>
          </p:cNvPr>
          <p:cNvCxnSpPr/>
          <p:nvPr/>
        </p:nvCxnSpPr>
        <p:spPr>
          <a:xfrm>
            <a:off x="8394511" y="765414"/>
            <a:ext cx="0" cy="1902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1C14DE-0F38-5C43-B731-6B375A991EEF}"/>
              </a:ext>
            </a:extLst>
          </p:cNvPr>
          <p:cNvCxnSpPr>
            <a:cxnSpLocks/>
          </p:cNvCxnSpPr>
          <p:nvPr/>
        </p:nvCxnSpPr>
        <p:spPr>
          <a:xfrm>
            <a:off x="4101152" y="1508078"/>
            <a:ext cx="1670593" cy="45378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4DA38F-F9B0-1949-B721-D140B1BEF6EB}"/>
              </a:ext>
            </a:extLst>
          </p:cNvPr>
          <p:cNvSpPr txBox="1"/>
          <p:nvPr/>
        </p:nvSpPr>
        <p:spPr>
          <a:xfrm>
            <a:off x="5518587" y="5181012"/>
            <a:ext cx="34428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7030A0"/>
                </a:solidFill>
              </a:rPr>
              <a:t>Published in Phys. Rev. C98 (2018) no.1, 014617 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7888" y="5124748"/>
            <a:ext cx="3564252" cy="126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58" y="2971802"/>
            <a:ext cx="3045542" cy="20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C5500-08FC-9F42-A118-CE23C5D01B03}"/>
              </a:ext>
            </a:extLst>
          </p:cNvPr>
          <p:cNvCxnSpPr>
            <a:cxnSpLocks/>
          </p:cNvCxnSpPr>
          <p:nvPr/>
        </p:nvCxnSpPr>
        <p:spPr>
          <a:xfrm>
            <a:off x="5105407" y="2971801"/>
            <a:ext cx="1087877" cy="4199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AD09732-40E1-4A87-AEAC-DAFF2B405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745" y="605714"/>
            <a:ext cx="3117273" cy="23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58123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/>
              <a:t>Hall </a:t>
            </a:r>
            <a:r>
              <a:rPr lang="en-US" sz="2800" cap="none" dirty="0" smtClean="0"/>
              <a:t>B </a:t>
            </a:r>
            <a:r>
              <a:rPr lang="en-US" sz="2800" cap="none" dirty="0" smtClean="0"/>
              <a:t>: </a:t>
            </a:r>
            <a:r>
              <a:rPr lang="en-US" sz="2800" cap="none" dirty="0" smtClean="0"/>
              <a:t>Toward High Impact Science</a:t>
            </a:r>
            <a:endParaRPr lang="en-US" sz="2800" cap="none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rcRect l="11764" b="65"/>
          <a:stretch>
            <a:fillRect/>
          </a:stretch>
        </p:blipFill>
        <p:spPr>
          <a:xfrm>
            <a:off x="316050" y="885467"/>
            <a:ext cx="3327515" cy="2512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0" y="3510672"/>
            <a:ext cx="3032760" cy="294132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rot="5400000">
            <a:off x="-1174220" y="4981339"/>
            <a:ext cx="29413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47504" y="3513856"/>
            <a:ext cx="19705" cy="298810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95646" y="6465748"/>
            <a:ext cx="3398714" cy="23252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7966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33779" y="3782126"/>
            <a:ext cx="361756" cy="211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984468" y="1471404"/>
            <a:ext cx="4936296" cy="1971631"/>
            <a:chOff x="3874189" y="2317171"/>
            <a:chExt cx="4936296" cy="1971631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02" t="835" r="985" b="-835"/>
            <a:stretch/>
          </p:blipFill>
          <p:spPr bwMode="auto">
            <a:xfrm>
              <a:off x="6690782" y="2317171"/>
              <a:ext cx="2119703" cy="1971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32"/>
            <p:cNvCxnSpPr>
              <a:stCxn id="34" idx="3"/>
            </p:cNvCxnSpPr>
            <p:nvPr/>
          </p:nvCxnSpPr>
          <p:spPr>
            <a:xfrm flipV="1">
              <a:off x="6420079" y="2987028"/>
              <a:ext cx="812412" cy="7715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874189" y="3343050"/>
              <a:ext cx="2545890" cy="83099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mm gap between Si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racker detectors for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assage of electron beam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34981" y="3621838"/>
            <a:ext cx="5301164" cy="2744046"/>
            <a:chOff x="1021291" y="3069521"/>
            <a:chExt cx="5301164" cy="2744046"/>
          </a:xfrm>
        </p:grpSpPr>
        <p:sp>
          <p:nvSpPr>
            <p:cNvPr id="49" name="TextBox 48"/>
            <p:cNvSpPr txBox="1"/>
            <p:nvPr/>
          </p:nvSpPr>
          <p:spPr>
            <a:xfrm>
              <a:off x="1021291" y="5047730"/>
              <a:ext cx="3012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NP-HEP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Collaboration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35552" y="3739530"/>
              <a:ext cx="238078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2015 Engineering Run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1.7 PAC days @ 1.05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33F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3FE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GeV data taken in 2016,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33FE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3FE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 analysis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33F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3069521"/>
              <a:ext cx="3045855" cy="2744046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 flipV="1">
              <a:off x="3126014" y="3473671"/>
              <a:ext cx="1673513" cy="46049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257413" y="885467"/>
            <a:ext cx="278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Heavy Photon Search (HPS)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19316" y="3511466"/>
            <a:ext cx="33258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heavy_photon_logo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67" y="1164814"/>
            <a:ext cx="1670361" cy="11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1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2.xml><?xml version="1.0" encoding="utf-8"?>
<a:theme xmlns:a="http://schemas.openxmlformats.org/drawingml/2006/main" name="4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1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4.xml><?xml version="1.0" encoding="utf-8"?>
<a:theme xmlns:a="http://schemas.openxmlformats.org/drawingml/2006/main" name="5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3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6.xml><?xml version="1.0" encoding="utf-8"?>
<a:theme xmlns:a="http://schemas.openxmlformats.org/drawingml/2006/main" name="7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PowerPoint_New" id="{0F51BAC6-8159-9548-A7B1-EAE7940081C2}" vid="{ADBF82FF-A152-6C40-B135-1D95428A4853}"/>
    </a:ext>
  </a:extLst>
</a:theme>
</file>

<file path=ppt/theme/theme7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9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52256</TotalTime>
  <Words>1270</Words>
  <Application>Microsoft Office PowerPoint</Application>
  <PresentationFormat>On-screen Show (4:3)</PresentationFormat>
  <Paragraphs>413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ＭＳ Ｐゴシック</vt:lpstr>
      <vt:lpstr>宋体</vt:lpstr>
      <vt:lpstr>.AppleSystemUIFont</vt:lpstr>
      <vt:lpstr>.PingFangSC-Regular</vt:lpstr>
      <vt:lpstr>Arial</vt:lpstr>
      <vt:lpstr>Arial Narrow</vt:lpstr>
      <vt:lpstr>Avenir Black</vt:lpstr>
      <vt:lpstr>Avenir Book</vt:lpstr>
      <vt:lpstr>Calibri</vt:lpstr>
      <vt:lpstr>Cambria Math</vt:lpstr>
      <vt:lpstr>Minion Pro</vt:lpstr>
      <vt:lpstr>PingFangSC-Regular</vt:lpstr>
      <vt:lpstr>Symbol</vt:lpstr>
      <vt:lpstr>Times</vt:lpstr>
      <vt:lpstr>Wingdings</vt:lpstr>
      <vt:lpstr>Wingdings 2</vt:lpstr>
      <vt:lpstr>Wingdings 3</vt:lpstr>
      <vt:lpstr>Office Theme</vt:lpstr>
      <vt:lpstr>JeffersonLabTemplate</vt:lpstr>
      <vt:lpstr>9_JeffersonLabTemplate</vt:lpstr>
      <vt:lpstr>2_JeffersonLabTemplate</vt:lpstr>
      <vt:lpstr>11_JeffersonLabTemplate</vt:lpstr>
      <vt:lpstr>7_Office Theme</vt:lpstr>
      <vt:lpstr>3_JeffersonLabTemplate</vt:lpstr>
      <vt:lpstr>8_JeffersonLabTemplate</vt:lpstr>
      <vt:lpstr>1_Office Theme</vt:lpstr>
      <vt:lpstr>1_JeffersonLabTemplate</vt:lpstr>
      <vt:lpstr>3_Office Theme</vt:lpstr>
      <vt:lpstr>4_JeffersonLabTemplate</vt:lpstr>
      <vt:lpstr>13_JeffersonLabTemplate</vt:lpstr>
      <vt:lpstr>5_JeffersonLabTemplate</vt:lpstr>
      <vt:lpstr>Jefferson Lab Report</vt:lpstr>
      <vt:lpstr>Outline</vt:lpstr>
      <vt:lpstr>Results Published in Nature</vt:lpstr>
      <vt:lpstr>Jefferson Lab User Growth</vt:lpstr>
      <vt:lpstr>Initiated Four Hall Operation!</vt:lpstr>
      <vt:lpstr>Solving the Proton Radius Puzzle</vt:lpstr>
      <vt:lpstr>               Prad: First completed experiment in 12 GeV era</vt:lpstr>
      <vt:lpstr>Hall A </vt:lpstr>
      <vt:lpstr>Hall B : Toward High Impact Science</vt:lpstr>
      <vt:lpstr>Hall C – New Results</vt:lpstr>
      <vt:lpstr>PowerPoint Presentation</vt:lpstr>
      <vt:lpstr>Nuclear Femtography</vt:lpstr>
      <vt:lpstr>Approved experiments (thru march 17)</vt:lpstr>
      <vt:lpstr>Approved Experiments – PAC Days (thru March 17)</vt:lpstr>
      <vt:lpstr>Published FY19-20 Schedule</vt:lpstr>
      <vt:lpstr>PAC47</vt:lpstr>
      <vt:lpstr>Future Projects</vt:lpstr>
      <vt:lpstr>Beam Dump eXperiment (BDX)</vt:lpstr>
      <vt:lpstr>Electron Ion Collider at Jefferson Lab</vt:lpstr>
      <vt:lpstr>Demonstration of Cooling of Ions by a Bunched e-Beam</vt:lpstr>
      <vt:lpstr>EIC White Paper Science Goals</vt:lpstr>
      <vt:lpstr>EIC Users Group and International Interest</vt:lpstr>
      <vt:lpstr>Breaking news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Bob McKeown</cp:lastModifiedBy>
  <cp:revision>134</cp:revision>
  <dcterms:created xsi:type="dcterms:W3CDTF">2017-11-20T21:19:42Z</dcterms:created>
  <dcterms:modified xsi:type="dcterms:W3CDTF">2019-05-28T18:02:37Z</dcterms:modified>
</cp:coreProperties>
</file>