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62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2"/>
    <p:restoredTop sz="94647"/>
  </p:normalViewPr>
  <p:slideViewPr>
    <p:cSldViewPr snapToGrid="0" snapToObjects="1">
      <p:cViewPr varScale="1">
        <p:scale>
          <a:sx n="78" d="100"/>
          <a:sy n="78" d="100"/>
        </p:scale>
        <p:origin x="45" y="2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2C0E6-5A6A-5C4A-9B6B-1237C417FE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F46104-F302-2A4D-BF9A-BE7C6B825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06FE2-0381-B247-A63C-C4D23758B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D42A-0EBA-6C49-BDFB-7C2347D40B4D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84053-BAFC-DA4E-B845-ADB5285CC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7DB0A-0C2C-BF4F-8229-2829F1548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05F1-9239-4C4F-AD97-0B7C05EE0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858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32EF3-D621-0746-9353-73616C4DC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116C33-347F-6344-B0DC-F99AC38F8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0B7C8-BB35-754A-8E34-953A544ED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D42A-0EBA-6C49-BDFB-7C2347D40B4D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A38B5-C524-4845-993B-201DD5118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FF4AC-AEB3-764F-BB65-66C38B93A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05F1-9239-4C4F-AD97-0B7C05EE0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77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6AB5C7-7C26-9D4B-8CFF-D44BD42FDF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5457B5-1692-624D-A6D2-003D52999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778AF-FF07-EF42-B9CD-B718CC88C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D42A-0EBA-6C49-BDFB-7C2347D40B4D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52400-ACF0-4E4D-BC1E-DB71C1C51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5DB7C-CC9F-854D-9B01-3C21B485C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05F1-9239-4C4F-AD97-0B7C05EE0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36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9D5DB-6A6F-6F4F-AC35-618307350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52FCC-FD1C-5542-B93A-445F9F315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C054E-206C-D642-B71B-D08B9C379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D42A-0EBA-6C49-BDFB-7C2347D40B4D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06465-9771-6B40-82CF-3F5B7536A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EAB8B-44AA-A34C-9D91-C5436ED6B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05F1-9239-4C4F-AD97-0B7C05EE0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4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C3C0E-7770-6D42-A5E5-67410602E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384957-4F55-ED45-B877-7102887E8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31EC6-13F6-814C-98E4-B7DC6E73D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D42A-0EBA-6C49-BDFB-7C2347D40B4D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C8E56-738C-EE44-B850-2F93ABC4E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A9CE1-4915-A547-9498-5E77AB58B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05F1-9239-4C4F-AD97-0B7C05EE0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3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1EBEA-93BA-C14A-9B66-39FF7B954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6D0F4-AECE-BE45-BDFA-36F884588E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1E6144-4FC5-1A4C-B5C6-C4789A58C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75CFAE-EC7E-554D-A5E4-1C9B791BB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D42A-0EBA-6C49-BDFB-7C2347D40B4D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2920E-20EE-5044-80CF-8EC21F9DD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17E6B4-B831-114A-B8E8-E49388395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05F1-9239-4C4F-AD97-0B7C05EE0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44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A2895-9F4D-B94D-A4AF-7A30A96CF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44ED52-DC08-3340-A980-964EB714B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2EC97A-3FC3-5842-8187-731B6E894C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BF5A0F-6018-3740-9B1A-1C2CA500C1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96BA56-C7B1-304E-9C4D-DBD60EEB53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6DB4B6-A64F-7540-BA28-0E4021400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D42A-0EBA-6C49-BDFB-7C2347D40B4D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DC5DD2-37FC-454F-95A0-1048AC239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8B6B90-3121-324B-82ED-972974E40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05F1-9239-4C4F-AD97-0B7C05EE0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11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672CF-C02C-5D4D-8822-43774678B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2DDB3D-9FC2-3E49-BC33-DC5FAD2BC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D42A-0EBA-6C49-BDFB-7C2347D40B4D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B16438-5FD3-6942-92F5-2C6548BAD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C6F06B-849E-CE40-BCCD-93DA6CC9D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05F1-9239-4C4F-AD97-0B7C05EE0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51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EA9F90-0FB6-5A4F-91CA-EF47774C3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D42A-0EBA-6C49-BDFB-7C2347D40B4D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57BD8D-3ECF-8A41-950C-2242E1C84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FD3391-59EB-0F44-93DA-B8733D290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05F1-9239-4C4F-AD97-0B7C05EE0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780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F7B2A-012B-B441-9237-3F0BA24FD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141EB-C9A8-DD47-A33D-584A33FD0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4BD937-D8F1-3A44-89FA-3E595147A0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E07C2D-4E13-A141-826E-FB023470D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D42A-0EBA-6C49-BDFB-7C2347D40B4D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8BFAFE-C491-7A4B-9D7A-B94E06D36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64AC26-36F3-D444-B0E6-B6092EE3F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05F1-9239-4C4F-AD97-0B7C05EE0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9E7F9-2F90-544B-8114-DEC266D65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E6BBDA-647F-6541-B703-0CBDAB3BBB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E60507-C13A-EF43-BB2E-FFC69AD8F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1971DE-7D59-6C4E-9E35-D02CDEC3F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D42A-0EBA-6C49-BDFB-7C2347D40B4D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CFC2F3-865D-4C4E-B37E-90F452C90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7A1981-3550-1145-8D3B-6183748E3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05F1-9239-4C4F-AD97-0B7C05EE0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33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F404E9-7221-0742-A975-52377337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57B024-A684-EE4E-ADDE-600D364FD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0A8B6-92DB-6447-9F12-8E0C9695EB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5D42A-0EBA-6C49-BDFB-7C2347D40B4D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F98BA-B406-A144-8C5E-1CB495DAA5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0C370-95CB-B64F-A1CB-00A98BC389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B05F1-9239-4C4F-AD97-0B7C05EE0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35E59A-8677-B948-8B19-749D299EE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79" y="2053641"/>
            <a:ext cx="3669161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Publications and Presentations</a:t>
            </a:r>
            <a:b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Committee</a:t>
            </a:r>
            <a:b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May 2019</a:t>
            </a:r>
            <a:b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7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A5BA36-D188-2A47-8433-93E953F88F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Gabriel Charles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0000"/>
                </a:solidFill>
              </a:rPr>
              <a:t>Rouven</a:t>
            </a:r>
            <a:r>
              <a:rPr lang="en-US" dirty="0">
                <a:solidFill>
                  <a:srgbClr val="000000"/>
                </a:solidFill>
              </a:rPr>
              <a:t> Essig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Norman Graf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0000"/>
                </a:solidFill>
              </a:rPr>
              <a:t>Rafayel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Paremuzyan</a:t>
            </a:r>
            <a:endParaRPr lang="en-US" dirty="0">
              <a:solidFill>
                <a:srgbClr val="000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A.C.</a:t>
            </a:r>
            <a:br>
              <a:rPr lang="en-US" dirty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738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6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F0B697-9153-0B49-BF11-06A26A975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PPC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A0228-1260-9346-BD69-384101209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753936"/>
            <a:ext cx="9833548" cy="3651575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Get talks and publicize speaking opportunities</a:t>
            </a:r>
          </a:p>
          <a:p>
            <a:r>
              <a:rPr lang="en-US" sz="2400" dirty="0">
                <a:solidFill>
                  <a:srgbClr val="000000"/>
                </a:solidFill>
              </a:rPr>
              <a:t>Maintain talk and conference publication data-base</a:t>
            </a:r>
          </a:p>
          <a:p>
            <a:r>
              <a:rPr lang="en-US" sz="2400" dirty="0">
                <a:solidFill>
                  <a:srgbClr val="000000"/>
                </a:solidFill>
              </a:rPr>
              <a:t>Get speakers and allocate speaking opportunities</a:t>
            </a:r>
          </a:p>
          <a:p>
            <a:r>
              <a:rPr lang="en-US" sz="2400" dirty="0">
                <a:solidFill>
                  <a:srgbClr val="000000"/>
                </a:solidFill>
              </a:rPr>
              <a:t>Review and approve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 Abstracts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Talk slides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Conference proceedings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Instrumentation papers</a:t>
            </a:r>
          </a:p>
          <a:p>
            <a:r>
              <a:rPr lang="en-US" sz="2400" dirty="0">
                <a:solidFill>
                  <a:srgbClr val="000000"/>
                </a:solidFill>
              </a:rPr>
              <a:t>Manage the paper writing process for results papers</a:t>
            </a:r>
          </a:p>
          <a:p>
            <a:r>
              <a:rPr lang="en-US" sz="2400" dirty="0">
                <a:solidFill>
                  <a:srgbClr val="000000"/>
                </a:solidFill>
              </a:rPr>
              <a:t>Maintain a page of “officially-approved” plots</a:t>
            </a:r>
          </a:p>
          <a:p>
            <a:endParaRPr lang="en-US" sz="1400" dirty="0">
              <a:solidFill>
                <a:srgbClr val="000000"/>
              </a:solidFill>
            </a:endParaRPr>
          </a:p>
          <a:p>
            <a:endParaRPr 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481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0B83C3-8F93-8549-8142-60C1757F8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I'm giving an HPS-talk: what</a:t>
            </a:r>
            <a:br>
              <a:rPr lang="en-US">
                <a:solidFill>
                  <a:srgbClr val="FFFFFF"/>
                </a:solidFill>
              </a:rPr>
            </a:br>
            <a:r>
              <a:rPr lang="en-US">
                <a:solidFill>
                  <a:srgbClr val="FFFFFF"/>
                </a:solidFill>
              </a:rPr>
              <a:t>should I do?</a:t>
            </a:r>
            <a:br>
              <a:rPr lang="en-US">
                <a:solidFill>
                  <a:srgbClr val="FFFFFF"/>
                </a:solidFill>
              </a:rPr>
            </a:b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F09FD-3E05-CF45-BF7E-943E8FE1B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3309" y="356991"/>
            <a:ext cx="6588690" cy="650100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</a:rPr>
              <a:t>Contributed or invited talks:</a:t>
            </a:r>
          </a:p>
          <a:p>
            <a:r>
              <a:rPr lang="en-US" sz="2400" dirty="0">
                <a:solidFill>
                  <a:srgbClr val="000000"/>
                </a:solidFill>
              </a:rPr>
              <a:t>Abstract submitted to PPC for approval 2 weeks before deadline</a:t>
            </a:r>
          </a:p>
          <a:p>
            <a:r>
              <a:rPr lang="en-US" sz="2400" dirty="0">
                <a:solidFill>
                  <a:srgbClr val="000000"/>
                </a:solidFill>
              </a:rPr>
              <a:t> Slides submitted to PPC for approval 2 weeks before talk – </a:t>
            </a:r>
            <a:r>
              <a:rPr lang="en-US" sz="2400" b="1" dirty="0">
                <a:solidFill>
                  <a:srgbClr val="000000"/>
                </a:solidFill>
              </a:rPr>
              <a:t>PPC will circulate to the collaboration and collect comments</a:t>
            </a:r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 Final slides submitted to PPC for posting on the PPC website</a:t>
            </a:r>
          </a:p>
          <a:p>
            <a:r>
              <a:rPr lang="en-US" sz="2400" dirty="0">
                <a:solidFill>
                  <a:srgbClr val="000000"/>
                </a:solidFill>
              </a:rPr>
              <a:t> Conference proceedings submitted to PPC for approval 2 weeks before deadline – </a:t>
            </a:r>
            <a:r>
              <a:rPr lang="en-US" sz="2400" b="1" dirty="0">
                <a:solidFill>
                  <a:srgbClr val="000000"/>
                </a:solidFill>
              </a:rPr>
              <a:t>PPC will circulate to the collaboration and collect comments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</a:rPr>
              <a:t>Seminars or colloquia:</a:t>
            </a:r>
          </a:p>
          <a:p>
            <a:r>
              <a:rPr lang="en-US" sz="2400" dirty="0">
                <a:solidFill>
                  <a:srgbClr val="000000"/>
                </a:solidFill>
              </a:rPr>
              <a:t>No approval needed</a:t>
            </a:r>
          </a:p>
          <a:p>
            <a:r>
              <a:rPr lang="en-US" sz="2400" dirty="0">
                <a:solidFill>
                  <a:srgbClr val="000000"/>
                </a:solidFill>
              </a:rPr>
              <a:t>Final slides submitted to PPC for posting</a:t>
            </a:r>
          </a:p>
          <a:p>
            <a:endParaRPr lang="en-US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032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0B83C3-8F93-8549-8142-60C1757F8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The rules – papers and results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A6B6BA1-8602-B94C-BBEF-12864C7EF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38" y="356991"/>
            <a:ext cx="7092461" cy="6501009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</a:rPr>
              <a:t>Physics Results</a:t>
            </a:r>
            <a:r>
              <a:rPr lang="en-US" sz="2400" dirty="0">
                <a:solidFill>
                  <a:srgbClr val="000000"/>
                </a:solidFill>
              </a:rPr>
              <a:t>:</a:t>
            </a:r>
          </a:p>
          <a:p>
            <a:pPr marL="0" indent="0">
              <a:buNone/>
            </a:pPr>
            <a:endParaRPr lang="en-US" sz="2200" dirty="0">
              <a:solidFill>
                <a:srgbClr val="000000"/>
              </a:solidFill>
            </a:endParaRPr>
          </a:p>
          <a:p>
            <a:pPr lvl="1"/>
            <a:r>
              <a:rPr lang="en-US" dirty="0"/>
              <a:t>“Officially approved plots” archived on the password-controlled PPC page: if you use plots from that page (or from already published papers), there is no need for approval.</a:t>
            </a:r>
            <a:endParaRPr lang="en-US" b="1" dirty="0"/>
          </a:p>
          <a:p>
            <a:pPr lvl="1"/>
            <a:r>
              <a:rPr lang="en-US" dirty="0"/>
              <a:t>Key transparencies </a:t>
            </a:r>
            <a:r>
              <a:rPr lang="en-US" b="1" dirty="0"/>
              <a:t>with new results </a:t>
            </a:r>
            <a:r>
              <a:rPr lang="en-US" dirty="0"/>
              <a:t>need approval</a:t>
            </a:r>
          </a:p>
          <a:p>
            <a:pPr lvl="2"/>
            <a:r>
              <a:rPr lang="en-US" dirty="0"/>
              <a:t>EC and PPC </a:t>
            </a:r>
            <a:r>
              <a:rPr lang="en-US" i="1" dirty="0"/>
              <a:t>(and Analysis Committee)</a:t>
            </a:r>
            <a:r>
              <a:rPr lang="en-US" dirty="0"/>
              <a:t> approval</a:t>
            </a:r>
          </a:p>
          <a:p>
            <a:pPr lvl="2"/>
            <a:r>
              <a:rPr lang="en-US" dirty="0"/>
              <a:t>2/3 vote of collaboration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sz="2600" b="1" dirty="0"/>
              <a:t>Physics Publications:</a:t>
            </a:r>
          </a:p>
          <a:p>
            <a:pPr marL="0" indent="0">
              <a:buNone/>
            </a:pPr>
            <a:endParaRPr lang="en-US" sz="2600" b="1" dirty="0"/>
          </a:p>
          <a:p>
            <a:pPr lvl="1"/>
            <a:r>
              <a:rPr lang="en-US" dirty="0"/>
              <a:t>Analysis note </a:t>
            </a:r>
          </a:p>
          <a:p>
            <a:pPr lvl="2"/>
            <a:r>
              <a:rPr lang="en-US" dirty="0"/>
              <a:t>Made available to collaboration </a:t>
            </a:r>
          </a:p>
          <a:p>
            <a:pPr lvl="2"/>
            <a:r>
              <a:rPr lang="en-US" dirty="0"/>
              <a:t>Needs approval by PPC and EC</a:t>
            </a:r>
            <a:r>
              <a:rPr lang="en-US" i="1" dirty="0"/>
              <a:t> (and Analysis Committee)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Writing team formed by PPC </a:t>
            </a:r>
            <a:r>
              <a:rPr lang="en-US" i="1" dirty="0"/>
              <a:t>(and EC)</a:t>
            </a:r>
          </a:p>
          <a:p>
            <a:pPr lvl="2"/>
            <a:r>
              <a:rPr lang="en-US" dirty="0"/>
              <a:t>2 weeks for collaboration comments</a:t>
            </a:r>
          </a:p>
          <a:p>
            <a:pPr lvl="2"/>
            <a:r>
              <a:rPr lang="en-US" dirty="0"/>
              <a:t>Review team (writing team plus 3 more) writes 2</a:t>
            </a:r>
            <a:r>
              <a:rPr lang="en-US" baseline="30000" dirty="0"/>
              <a:t>nd</a:t>
            </a:r>
            <a:r>
              <a:rPr lang="en-US" dirty="0"/>
              <a:t> draft</a:t>
            </a:r>
          </a:p>
          <a:p>
            <a:pPr lvl="2"/>
            <a:r>
              <a:rPr lang="en-US" dirty="0"/>
              <a:t>2 more weeks for comments (minor only)</a:t>
            </a:r>
          </a:p>
          <a:p>
            <a:pPr lvl="2"/>
            <a:r>
              <a:rPr lang="en-US" dirty="0"/>
              <a:t>Needs approval by PPC, EC and 2/3 of collaboration</a:t>
            </a:r>
          </a:p>
          <a:p>
            <a:pPr marL="0" indent="0">
              <a:buNone/>
            </a:pPr>
            <a:endParaRPr lang="en-US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40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A653198-CC73-7046-A061-DC01BD5EA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Officially-approved plots page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7B24A4-8E00-5B46-B6B3-34F899D3B3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45057"/>
            <a:ext cx="4880846" cy="451294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3B4B573-18D2-DE48-894A-A5E13CBBF4C6}"/>
              </a:ext>
            </a:extLst>
          </p:cNvPr>
          <p:cNvSpPr txBox="1"/>
          <p:nvPr/>
        </p:nvSpPr>
        <p:spPr>
          <a:xfrm>
            <a:off x="5117123" y="2753936"/>
            <a:ext cx="645355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PPC should maintain a web-page of “officially approved” plots – from approved analysis notes and published papers.</a:t>
            </a:r>
          </a:p>
          <a:p>
            <a:endParaRPr lang="en-US" sz="2000" dirty="0"/>
          </a:p>
          <a:p>
            <a:r>
              <a:rPr lang="en-US" sz="2000" dirty="0"/>
              <a:t>Currently: 2015 vertex analysis and 2015 bump-hunt analysis relevant plots are uploaded.</a:t>
            </a:r>
          </a:p>
          <a:p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A.C. takes care of updating the page with approved plots from published papers / approved notes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/>
              <a:t>Detector experts: </a:t>
            </a:r>
            <a:r>
              <a:rPr lang="en-US" sz="2000" dirty="0"/>
              <a:t>please send to Norman key plots / figures from your subsystem to be uploaded to the page</a:t>
            </a:r>
          </a:p>
        </p:txBody>
      </p:sp>
    </p:spTree>
    <p:extLst>
      <p:ext uri="{BB962C8B-B14F-4D97-AF65-F5344CB8AC3E}">
        <p14:creationId xmlns:p14="http://schemas.microsoft.com/office/powerpoint/2010/main" val="2296607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4867EAF-AE1D-4322-9DE8-383AE3F7B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" y="-4691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0676238-7F95-4EEB-836A-7D2392787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E60B05A-79AC-EE43-A03E-198B58C6D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057" y="3121701"/>
            <a:ext cx="3658053" cy="17865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HPS Talks: December 2018 to May 2019</a:t>
            </a: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2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CDAD8ED-C959-914B-869B-AE1D90806B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523043"/>
              </p:ext>
            </p:extLst>
          </p:nvPr>
        </p:nvGraphicFramePr>
        <p:xfrm>
          <a:off x="5453016" y="1015065"/>
          <a:ext cx="6594230" cy="2106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7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9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69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1944">
                <a:tc>
                  <a:txBody>
                    <a:bodyPr/>
                    <a:lstStyle/>
                    <a:p>
                      <a:r>
                        <a:rPr lang="en-US" sz="2100" dirty="0"/>
                        <a:t>Conference</a:t>
                      </a:r>
                    </a:p>
                  </a:txBody>
                  <a:tcPr marL="97266" marR="97266" marT="48633" marB="48633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Speaker</a:t>
                      </a:r>
                    </a:p>
                  </a:txBody>
                  <a:tcPr marL="97266" marR="97266" marT="48633" marB="48633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Date</a:t>
                      </a:r>
                    </a:p>
                  </a:txBody>
                  <a:tcPr marL="97266" marR="97266" marT="48633" marB="486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9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/>
                        <a:t>ML-at-SLAC</a:t>
                      </a:r>
                    </a:p>
                    <a:p>
                      <a:endParaRPr lang="en-US" sz="2100" dirty="0"/>
                    </a:p>
                  </a:txBody>
                  <a:tcPr marL="97266" marR="97266" marT="48633" marB="48633"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Matthew </a:t>
                      </a:r>
                      <a:r>
                        <a:rPr lang="en-US" sz="2100" dirty="0" err="1"/>
                        <a:t>Solt</a:t>
                      </a:r>
                      <a:endParaRPr lang="en-US" sz="2100" dirty="0"/>
                    </a:p>
                  </a:txBody>
                  <a:tcPr marL="97266" marR="97266" marT="48633" marB="4863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/>
                        <a:t>Feb. 19</a:t>
                      </a:r>
                    </a:p>
                    <a:p>
                      <a:endParaRPr lang="en-US" sz="2100" dirty="0"/>
                    </a:p>
                  </a:txBody>
                  <a:tcPr marL="97266" marR="97266" marT="48633" marB="48633"/>
                </a:tc>
                <a:extLst>
                  <a:ext uri="{0D108BD9-81ED-4DB2-BD59-A6C34878D82A}">
                    <a16:rowId xmlns:a16="http://schemas.microsoft.com/office/drawing/2014/main" val="2369950753"/>
                  </a:ext>
                </a:extLst>
              </a:tr>
              <a:tr h="569286">
                <a:tc>
                  <a:txBody>
                    <a:bodyPr/>
                    <a:lstStyle/>
                    <a:p>
                      <a:r>
                        <a:rPr lang="en-US" sz="2100" dirty="0"/>
                        <a:t>APS April meeting (Denver, CO)</a:t>
                      </a:r>
                    </a:p>
                  </a:txBody>
                  <a:tcPr marL="97266" marR="97266" marT="48633" marB="48633"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Matthew </a:t>
                      </a:r>
                      <a:r>
                        <a:rPr lang="en-US" sz="2100"/>
                        <a:t>Solt</a:t>
                      </a:r>
                      <a:endParaRPr lang="en-US" sz="2100" dirty="0"/>
                    </a:p>
                  </a:txBody>
                  <a:tcPr marL="97266" marR="97266" marT="48633" marB="48633"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April 13-16</a:t>
                      </a:r>
                    </a:p>
                  </a:txBody>
                  <a:tcPr marL="97266" marR="97266" marT="48633" marB="48633"/>
                </a:tc>
                <a:extLst>
                  <a:ext uri="{0D108BD9-81ED-4DB2-BD59-A6C34878D82A}">
                    <a16:rowId xmlns:a16="http://schemas.microsoft.com/office/drawing/2014/main" val="210626441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F11D893-5EE6-EA4C-9AEF-474F6BBAADEF}"/>
              </a:ext>
            </a:extLst>
          </p:cNvPr>
          <p:cNvSpPr txBox="1"/>
          <p:nvPr/>
        </p:nvSpPr>
        <p:spPr>
          <a:xfrm>
            <a:off x="5453016" y="3424309"/>
            <a:ext cx="61293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Forthcoming conferences with already-planned HPS contributions: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Menu 2019 (</a:t>
            </a:r>
            <a:r>
              <a:rPr lang="en-US" dirty="0" err="1"/>
              <a:t>Maurik</a:t>
            </a:r>
            <a:r>
              <a:rPr lang="en-US" dirty="0"/>
              <a:t> </a:t>
            </a:r>
            <a:r>
              <a:rPr lang="en-US" dirty="0" err="1"/>
              <a:t>Holtrop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DPF 2019 (Cameron Bravo)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CHEP 2019 – abstract was sent by Norman (thanks!). Contact PPC if you are interested in giving the talk.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530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1560</TotalTime>
  <Words>425</Words>
  <Application>Microsoft Office PowerPoint</Application>
  <PresentationFormat>Widescreen</PresentationFormat>
  <Paragraphs>70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Publications and Presentations Committee May 2019 </vt:lpstr>
      <vt:lpstr>PPC Responsibilities</vt:lpstr>
      <vt:lpstr>I'm giving an HPS-talk: what should I do? </vt:lpstr>
      <vt:lpstr>The rules – papers and results</vt:lpstr>
      <vt:lpstr>Officially-approved plots page</vt:lpstr>
      <vt:lpstr>HPS Talks: December 2018 to May 2019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Publications and Presentations Committee November 2018 </dc:title>
  <dc:creator>Andrea Celentano</dc:creator>
  <cp:lastModifiedBy>Norman Graf</cp:lastModifiedBy>
  <cp:revision>13</cp:revision>
  <cp:lastPrinted>2018-11-06T09:36:54Z</cp:lastPrinted>
  <dcterms:created xsi:type="dcterms:W3CDTF">2018-11-06T08:59:15Z</dcterms:created>
  <dcterms:modified xsi:type="dcterms:W3CDTF">2019-05-30T14:38:29Z</dcterms:modified>
</cp:coreProperties>
</file>